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57"/>
  </p:notesMasterIdLst>
  <p:handoutMasterIdLst>
    <p:handoutMasterId r:id="rId58"/>
  </p:handoutMasterIdLst>
  <p:sldIdLst>
    <p:sldId id="258" r:id="rId2"/>
    <p:sldId id="369" r:id="rId3"/>
    <p:sldId id="1436" r:id="rId4"/>
    <p:sldId id="1398" r:id="rId5"/>
    <p:sldId id="1399" r:id="rId6"/>
    <p:sldId id="1400" r:id="rId7"/>
    <p:sldId id="1437" r:id="rId8"/>
    <p:sldId id="1401" r:id="rId9"/>
    <p:sldId id="1402" r:id="rId10"/>
    <p:sldId id="1427" r:id="rId11"/>
    <p:sldId id="1431" r:id="rId12"/>
    <p:sldId id="1432" r:id="rId13"/>
    <p:sldId id="1433" r:id="rId14"/>
    <p:sldId id="1434" r:id="rId15"/>
    <p:sldId id="1388" r:id="rId16"/>
    <p:sldId id="1389" r:id="rId17"/>
    <p:sldId id="1390" r:id="rId18"/>
    <p:sldId id="1391" r:id="rId19"/>
    <p:sldId id="1392" r:id="rId20"/>
    <p:sldId id="1393" r:id="rId21"/>
    <p:sldId id="1395" r:id="rId22"/>
    <p:sldId id="1444" r:id="rId23"/>
    <p:sldId id="1445" r:id="rId24"/>
    <p:sldId id="1446" r:id="rId25"/>
    <p:sldId id="1447" r:id="rId26"/>
    <p:sldId id="1449" r:id="rId27"/>
    <p:sldId id="1450" r:id="rId28"/>
    <p:sldId id="1451" r:id="rId29"/>
    <p:sldId id="1452" r:id="rId30"/>
    <p:sldId id="1453" r:id="rId31"/>
    <p:sldId id="1454" r:id="rId32"/>
    <p:sldId id="1455" r:id="rId33"/>
    <p:sldId id="1456" r:id="rId34"/>
    <p:sldId id="1457" r:id="rId35"/>
    <p:sldId id="1458" r:id="rId36"/>
    <p:sldId id="1459" r:id="rId37"/>
    <p:sldId id="1460" r:id="rId38"/>
    <p:sldId id="1461" r:id="rId39"/>
    <p:sldId id="1462" r:id="rId40"/>
    <p:sldId id="1463" r:id="rId41"/>
    <p:sldId id="1464" r:id="rId42"/>
    <p:sldId id="1465" r:id="rId43"/>
    <p:sldId id="1466" r:id="rId44"/>
    <p:sldId id="1467" r:id="rId45"/>
    <p:sldId id="1468" r:id="rId46"/>
    <p:sldId id="1469" r:id="rId47"/>
    <p:sldId id="1471" r:id="rId48"/>
    <p:sldId id="1472" r:id="rId49"/>
    <p:sldId id="1473" r:id="rId50"/>
    <p:sldId id="1474" r:id="rId51"/>
    <p:sldId id="1475" r:id="rId52"/>
    <p:sldId id="1476" r:id="rId53"/>
    <p:sldId id="1477" r:id="rId54"/>
    <p:sldId id="1478" r:id="rId55"/>
    <p:sldId id="1479" r:id="rId56"/>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autoAdjust="0"/>
  </p:normalViewPr>
  <p:slideViewPr>
    <p:cSldViewPr>
      <p:cViewPr varScale="1">
        <p:scale>
          <a:sx n="106" d="100"/>
          <a:sy n="106" d="100"/>
        </p:scale>
        <p:origin x="53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5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11/18/2023</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9181FC-D85A-4591-8BD1-5E6A6B17461A}" type="slidenum">
              <a:rPr lang="en-US" smtClean="0"/>
              <a:pPr>
                <a:defRPr/>
              </a:pPr>
              <a:t>32</a:t>
            </a:fld>
            <a:endParaRPr lang="en-US"/>
          </a:p>
        </p:txBody>
      </p:sp>
    </p:spTree>
    <p:extLst>
      <p:ext uri="{BB962C8B-B14F-4D97-AF65-F5344CB8AC3E}">
        <p14:creationId xmlns:p14="http://schemas.microsoft.com/office/powerpoint/2010/main" val="3640220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6">
            <a:extLst>
              <a:ext uri="{FF2B5EF4-FFF2-40B4-BE49-F238E27FC236}">
                <a16:creationId xmlns:a16="http://schemas.microsoft.com/office/drawing/2014/main" id="{944BAF8A-9CC6-62A2-54F7-C24F151886FE}"/>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a:extLst>
              <a:ext uri="{FF2B5EF4-FFF2-40B4-BE49-F238E27FC236}">
                <a16:creationId xmlns:a16="http://schemas.microsoft.com/office/drawing/2014/main" id="{52158CF1-806E-08C0-4B67-3FD1522E2EDD}"/>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4" name="Rectangle 6">
            <a:extLst>
              <a:ext uri="{FF2B5EF4-FFF2-40B4-BE49-F238E27FC236}">
                <a16:creationId xmlns:a16="http://schemas.microsoft.com/office/drawing/2014/main" id="{F8C7A3B8-7FFE-559C-B277-4DD0C57A898A}"/>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sz="2800" baseline="0" dirty="0">
              <a:solidFill>
                <a:srgbClr val="1E0000"/>
              </a:solidFill>
            </a:endParaRPr>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0"/>
            <a:ext cx="11582400" cy="1066800"/>
          </a:xfrm>
        </p:spPr>
        <p:txBody>
          <a:bodyPr/>
          <a:lstStyle>
            <a:lvl1pPr algn="ct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39952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294967295"/>
          </p:nvPr>
        </p:nvSpPr>
        <p:spPr>
          <a:xfrm>
            <a:off x="11277600" y="6324600"/>
            <a:ext cx="7112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44970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648D2996-DF21-354F-02FB-B698BE2F8C4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42888" y="831194"/>
            <a:ext cx="640080" cy="640080"/>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5" r:id="rId6"/>
    <p:sldLayoutId id="2147483736" r:id="rId7"/>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oleObject" Target="../embeddings/oleObject1.bin"/><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s://www.electronics-tutorials.ws/filter/filter_3.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oleObject" Target="../embeddings/oleObject3.bin"/><Relationship Id="rId4" Type="http://schemas.openxmlformats.org/officeDocument/2006/relationships/image" Target="../media/image36.gif"/></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50.w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a:xfrm>
            <a:off x="1524000" y="76201"/>
            <a:ext cx="9144000" cy="1646237"/>
          </a:xfrm>
          <a:noFill/>
        </p:spPr>
        <p:txBody>
          <a:bodyPr anchor="ctr"/>
          <a:lstStyle/>
          <a:p>
            <a:pPr algn="ctr" eaLnBrk="1" hangingPunct="1">
              <a:spcBef>
                <a:spcPct val="50000"/>
              </a:spcBef>
            </a:pPr>
            <a:r>
              <a:rPr lang="en-US" altLang="en-US" dirty="0"/>
              <a:t>ECEN 667</a:t>
            </a:r>
            <a:br>
              <a:rPr lang="en-US" altLang="en-US" dirty="0"/>
            </a:br>
            <a:r>
              <a:rPr lang="en-US" altLang="en-US" dirty="0"/>
              <a:t>Power System Stability</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
        <p:nvSpPr>
          <p:cNvPr id="6" name="Rectangle 5"/>
          <p:cNvSpPr/>
          <p:nvPr/>
        </p:nvSpPr>
        <p:spPr>
          <a:xfrm>
            <a:off x="685800" y="1752601"/>
            <a:ext cx="111252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23: Inter-Area Modes, Stabilizers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Particular Focus is on Distinct Mode Existence</a:t>
            </a:r>
          </a:p>
        </p:txBody>
      </p:sp>
      <p:sp>
        <p:nvSpPr>
          <p:cNvPr id="3" name="Content Placeholder 2"/>
          <p:cNvSpPr>
            <a:spLocks noGrp="1"/>
          </p:cNvSpPr>
          <p:nvPr>
            <p:ph idx="1"/>
          </p:nvPr>
        </p:nvSpPr>
        <p:spPr/>
        <p:txBody>
          <a:bodyPr/>
          <a:lstStyle/>
          <a:p>
            <a:r>
              <a:rPr lang="en-US" dirty="0"/>
              <a:t>Earlier literature mentions</a:t>
            </a:r>
          </a:p>
          <a:p>
            <a:pPr lvl="1"/>
            <a:r>
              <a:rPr lang="en-US" dirty="0"/>
              <a:t>Northeast vs South(NE-S) mode with a frequency of between 0.15 to 0.22 Hz, </a:t>
            </a:r>
            <a:br>
              <a:rPr lang="en-US" dirty="0"/>
            </a:br>
            <a:r>
              <a:rPr lang="en-US" dirty="0"/>
              <a:t>(10 – 25% damping)</a:t>
            </a:r>
          </a:p>
          <a:p>
            <a:pPr lvl="1"/>
            <a:r>
              <a:rPr lang="en-US" dirty="0"/>
              <a:t>Northeast vs Midwest (NE-MW) mode with a frequency of between 0.18 to 0.27 Hz, (10 – 25% damping</a:t>
            </a:r>
          </a:p>
          <a:p>
            <a:r>
              <a:rPr lang="en-US" dirty="0"/>
              <a:t>Same procedure as before is used. That is, to apply a series of disturbances to the same operating point, calculate the modes using the IMP, and see if distinct modes are observed</a:t>
            </a:r>
          </a:p>
          <a:p>
            <a:pPr lvl="1"/>
            <a:r>
              <a:rPr lang="en-US" dirty="0"/>
              <a:t>The same previous three disturbance types are used</a:t>
            </a:r>
          </a:p>
          <a:p>
            <a:endParaRPr lang="en-US" dirty="0"/>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9</a:t>
            </a:fld>
            <a:endParaRPr lang="en-US" dirty="0">
              <a:solidFill>
                <a:srgbClr val="1E0000"/>
              </a:solidFill>
            </a:endParaRPr>
          </a:p>
        </p:txBody>
      </p:sp>
    </p:spTree>
    <p:extLst>
      <p:ext uri="{BB962C8B-B14F-4D97-AF65-F5344CB8AC3E}">
        <p14:creationId xmlns:p14="http://schemas.microsoft.com/office/powerpoint/2010/main" val="59273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Potential 0.27 Hz Mode</a:t>
            </a:r>
          </a:p>
        </p:txBody>
      </p:sp>
      <p:sp>
        <p:nvSpPr>
          <p:cNvPr id="3" name="Content Placeholder 2"/>
          <p:cNvSpPr>
            <a:spLocks noGrp="1"/>
          </p:cNvSpPr>
          <p:nvPr>
            <p:ph idx="1"/>
          </p:nvPr>
        </p:nvSpPr>
        <p:spPr/>
        <p:txBody>
          <a:bodyPr/>
          <a:lstStyle/>
          <a:p>
            <a:r>
              <a:rPr lang="en-US" dirty="0"/>
              <a:t>Left image shows visualization of the 0.27 Hz mode (21.3%), while the right image shows a 0.25 Hz mode (20.2%) that is observed when the disturbance is changed to opening a generator in Nebraska</a:t>
            </a:r>
          </a:p>
        </p:txBody>
      </p:sp>
      <p:pic>
        <p:nvPicPr>
          <p:cNvPr id="4" name="Picture 3"/>
          <p:cNvPicPr>
            <a:picLocks/>
          </p:cNvPicPr>
          <p:nvPr/>
        </p:nvPicPr>
        <p:blipFill rotWithShape="1">
          <a:blip r:embed="rId2" cstate="screen">
            <a:extLst>
              <a:ext uri="{28A0092B-C50C-407E-A947-70E740481C1C}">
                <a14:useLocalDpi xmlns:a14="http://schemas.microsoft.com/office/drawing/2010/main"/>
              </a:ext>
            </a:extLst>
          </a:blip>
          <a:srcRect l="39948" r="-185"/>
          <a:stretch/>
        </p:blipFill>
        <p:spPr bwMode="auto">
          <a:xfrm>
            <a:off x="640080" y="2651760"/>
            <a:ext cx="4773168" cy="3657600"/>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9946" r="-66" b="8035"/>
          <a:stretch/>
        </p:blipFill>
        <p:spPr bwMode="auto">
          <a:xfrm>
            <a:off x="5943600" y="2651760"/>
            <a:ext cx="4779926" cy="3657600"/>
          </a:xfrm>
          <a:prstGeom prst="rect">
            <a:avLst/>
          </a:prstGeom>
          <a:ln>
            <a:noFill/>
          </a:ln>
          <a:extLst>
            <a:ext uri="{53640926-AAD7-44D8-BBD7-CCE9431645EC}">
              <a14:shadowObscured xmlns:a14="http://schemas.microsoft.com/office/drawing/2010/main"/>
            </a:ext>
          </a:extLst>
        </p:spPr>
      </p:pic>
      <p:sp>
        <p:nvSpPr>
          <p:cNvPr id="6"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10</a:t>
            </a:fld>
            <a:endParaRPr lang="en-US" dirty="0">
              <a:solidFill>
                <a:srgbClr val="1E0000"/>
              </a:solidFill>
            </a:endParaRPr>
          </a:p>
        </p:txBody>
      </p:sp>
    </p:spTree>
    <p:extLst>
      <p:ext uri="{BB962C8B-B14F-4D97-AF65-F5344CB8AC3E}">
        <p14:creationId xmlns:p14="http://schemas.microsoft.com/office/powerpoint/2010/main" val="409780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Mississippi and Florida </a:t>
            </a:r>
          </a:p>
        </p:txBody>
      </p:sp>
      <p:sp>
        <p:nvSpPr>
          <p:cNvPr id="3" name="Content Placeholder 2"/>
          <p:cNvSpPr>
            <a:spLocks noGrp="1"/>
          </p:cNvSpPr>
          <p:nvPr>
            <p:ph idx="1"/>
          </p:nvPr>
        </p:nvSpPr>
        <p:spPr>
          <a:xfrm>
            <a:off x="457199" y="1280161"/>
            <a:ext cx="11326305" cy="1204248"/>
          </a:xfrm>
        </p:spPr>
        <p:txBody>
          <a:bodyPr/>
          <a:lstStyle/>
          <a:p>
            <a:r>
              <a:rPr lang="en-US" dirty="0"/>
              <a:t>The same approach is applied to opening large generators in Mississippi (0.25 Hz with 23.5%) and Florida (0.23 Hz with 21.5%)</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 y="2651760"/>
            <a:ext cx="476962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9945" r="-52" b="8053"/>
          <a:stretch/>
        </p:blipFill>
        <p:spPr bwMode="auto">
          <a:xfrm>
            <a:off x="5943600" y="2651761"/>
            <a:ext cx="4773168" cy="3652429"/>
          </a:xfrm>
          <a:prstGeom prst="rect">
            <a:avLst/>
          </a:prstGeom>
          <a:ln>
            <a:noFill/>
          </a:ln>
          <a:extLst>
            <a:ext uri="{53640926-AAD7-44D8-BBD7-CCE9431645EC}">
              <a14:shadowObscured xmlns:a14="http://schemas.microsoft.com/office/drawing/2010/main"/>
            </a:ext>
          </a:extLst>
        </p:spPr>
      </p:pic>
      <p:sp>
        <p:nvSpPr>
          <p:cNvPr id="6"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11</a:t>
            </a:fld>
            <a:endParaRPr lang="en-US" dirty="0">
              <a:solidFill>
                <a:srgbClr val="1E0000"/>
              </a:solidFill>
            </a:endParaRPr>
          </a:p>
        </p:txBody>
      </p:sp>
    </p:spTree>
    <p:extLst>
      <p:ext uri="{BB962C8B-B14F-4D97-AF65-F5344CB8AC3E}">
        <p14:creationId xmlns:p14="http://schemas.microsoft.com/office/powerpoint/2010/main" val="2589083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England, Just Frequency Change</a:t>
            </a:r>
          </a:p>
        </p:txBody>
      </p:sp>
      <p:sp>
        <p:nvSpPr>
          <p:cNvPr id="3" name="Content Placeholder 2"/>
          <p:cNvSpPr>
            <a:spLocks noGrp="1"/>
          </p:cNvSpPr>
          <p:nvPr>
            <p:ph idx="1"/>
          </p:nvPr>
        </p:nvSpPr>
        <p:spPr>
          <a:xfrm>
            <a:off x="457199" y="1280160"/>
            <a:ext cx="11326305" cy="1100731"/>
          </a:xfrm>
        </p:spPr>
        <p:txBody>
          <a:bodyPr/>
          <a:lstStyle/>
          <a:p>
            <a:r>
              <a:rPr lang="en-US" dirty="0"/>
              <a:t>Since opening generators changes the grid (albeit slightly in such a large grid), the frequency change disturbance can be used</a:t>
            </a:r>
          </a:p>
        </p:txBody>
      </p:sp>
      <p:pic>
        <p:nvPicPr>
          <p:cNvPr id="4" name="Picture 3"/>
          <p:cNvPicPr/>
          <p:nvPr/>
        </p:nvPicPr>
        <p:blipFill rotWithShape="1">
          <a:blip r:embed="rId2" cstate="screen">
            <a:extLst>
              <a:ext uri="{28A0092B-C50C-407E-A947-70E740481C1C}">
                <a14:useLocalDpi xmlns:a14="http://schemas.microsoft.com/office/drawing/2010/main"/>
              </a:ext>
            </a:extLst>
          </a:blip>
          <a:srcRect t="4390" b="4390"/>
          <a:stretch/>
        </p:blipFill>
        <p:spPr bwMode="auto">
          <a:xfrm>
            <a:off x="62846" y="2446020"/>
            <a:ext cx="2611755" cy="2781588"/>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9945" r="-52" b="8053"/>
          <a:stretch/>
        </p:blipFill>
        <p:spPr bwMode="auto">
          <a:xfrm>
            <a:off x="2795371" y="2834208"/>
            <a:ext cx="4182435" cy="320040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39945" r="-52" b="8053"/>
          <a:stretch/>
        </p:blipFill>
        <p:spPr bwMode="auto">
          <a:xfrm>
            <a:off x="7412075" y="2834208"/>
            <a:ext cx="4182435" cy="32004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960469" y="2256517"/>
            <a:ext cx="3852237" cy="461665"/>
          </a:xfrm>
          <a:prstGeom prst="rect">
            <a:avLst/>
          </a:prstGeom>
          <a:solidFill>
            <a:schemeClr val="accent3">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cs typeface="Arial" panose="020B0604020202020204" pitchFamily="34" charset="0"/>
              </a:rPr>
              <a:t>0.22 Hz, 27.1% Damping </a:t>
            </a:r>
          </a:p>
        </p:txBody>
      </p:sp>
      <p:sp>
        <p:nvSpPr>
          <p:cNvPr id="8" name="TextBox 7"/>
          <p:cNvSpPr txBox="1"/>
          <p:nvPr/>
        </p:nvSpPr>
        <p:spPr>
          <a:xfrm>
            <a:off x="7412075" y="2269888"/>
            <a:ext cx="3852237" cy="461665"/>
          </a:xfrm>
          <a:prstGeom prst="rect">
            <a:avLst/>
          </a:prstGeom>
          <a:solidFill>
            <a:schemeClr val="accent3">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cs typeface="Arial" panose="020B0604020202020204" pitchFamily="34" charset="0"/>
              </a:rPr>
              <a:t>0.35 Hz, 15.0% Damping </a:t>
            </a:r>
          </a:p>
        </p:txBody>
      </p:sp>
      <p:sp>
        <p:nvSpPr>
          <p:cNvPr id="9"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12</a:t>
            </a:fld>
            <a:endParaRPr lang="en-US" dirty="0">
              <a:solidFill>
                <a:srgbClr val="1E0000"/>
              </a:solidFill>
            </a:endParaRPr>
          </a:p>
        </p:txBody>
      </p:sp>
    </p:spTree>
    <p:extLst>
      <p:ext uri="{BB962C8B-B14F-4D97-AF65-F5344CB8AC3E}">
        <p14:creationId xmlns:p14="http://schemas.microsoft.com/office/powerpoint/2010/main" val="69942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England 0.27 Hz Forced Oscillation</a:t>
            </a:r>
          </a:p>
        </p:txBody>
      </p:sp>
      <p:sp>
        <p:nvSpPr>
          <p:cNvPr id="3" name="Content Placeholder 2"/>
          <p:cNvSpPr>
            <a:spLocks noGrp="1"/>
          </p:cNvSpPr>
          <p:nvPr>
            <p:ph idx="1"/>
          </p:nvPr>
        </p:nvSpPr>
        <p:spPr>
          <a:xfrm>
            <a:off x="457199" y="1280160"/>
            <a:ext cx="11326305" cy="617651"/>
          </a:xfrm>
        </p:spPr>
        <p:txBody>
          <a:bodyPr/>
          <a:lstStyle/>
          <a:p>
            <a:r>
              <a:rPr lang="en-US" dirty="0"/>
              <a:t>The last disturbance is a 0.27 Hz forced oscillation in New England</a:t>
            </a:r>
          </a:p>
        </p:txBody>
      </p:sp>
      <p:pic>
        <p:nvPicPr>
          <p:cNvPr id="4" name="Picture 3"/>
          <p:cNvPicPr/>
          <p:nvPr/>
        </p:nvPicPr>
        <p:blipFill rotWithShape="1">
          <a:blip r:embed="rId2" cstate="screen">
            <a:extLst>
              <a:ext uri="{28A0092B-C50C-407E-A947-70E740481C1C}">
                <a14:useLocalDpi xmlns:a14="http://schemas.microsoft.com/office/drawing/2010/main"/>
              </a:ext>
            </a:extLst>
          </a:blip>
          <a:srcRect b="-475"/>
          <a:stretch/>
        </p:blipFill>
        <p:spPr bwMode="auto">
          <a:xfrm>
            <a:off x="134720" y="2200904"/>
            <a:ext cx="2970789" cy="2491866"/>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87"/>
          <a:stretch/>
        </p:blipFill>
        <p:spPr bwMode="auto">
          <a:xfrm>
            <a:off x="3241388" y="2200904"/>
            <a:ext cx="4779926" cy="3657600"/>
          </a:xfrm>
          <a:prstGeom prst="rect">
            <a:avLst/>
          </a:prstGeom>
          <a:ln>
            <a:noFill/>
          </a:ln>
          <a:extLst>
            <a:ext uri="{53640926-AAD7-44D8-BBD7-CCE9431645EC}">
              <a14:shadowObscured xmlns:a14="http://schemas.microsoft.com/office/drawing/2010/main"/>
            </a:ext>
          </a:extLst>
        </p:spPr>
      </p:pic>
      <p:pic>
        <p:nvPicPr>
          <p:cNvPr id="2048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217344" y="2200904"/>
            <a:ext cx="356616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2183959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658600" cy="1066800"/>
          </a:xfrm>
        </p:spPr>
        <p:txBody>
          <a:bodyPr/>
          <a:lstStyle/>
          <a:p>
            <a:r>
              <a:rPr lang="en-US" altLang="en-US" sz="3400" dirty="0"/>
              <a:t>Damping Oscillations: Power System Stabilizers (PSSs)</a:t>
            </a:r>
            <a:endParaRPr lang="en-US" sz="3400" dirty="0"/>
          </a:p>
        </p:txBody>
      </p:sp>
      <p:sp>
        <p:nvSpPr>
          <p:cNvPr id="3" name="Content Placeholder 2"/>
          <p:cNvSpPr>
            <a:spLocks noGrp="1"/>
          </p:cNvSpPr>
          <p:nvPr>
            <p:ph idx="1"/>
          </p:nvPr>
        </p:nvSpPr>
        <p:spPr>
          <a:xfrm>
            <a:off x="457200" y="1280160"/>
            <a:ext cx="11506200" cy="3733800"/>
          </a:xfrm>
        </p:spPr>
        <p:txBody>
          <a:bodyPr>
            <a:normAutofit/>
          </a:bodyPr>
          <a:lstStyle/>
          <a:p>
            <a:r>
              <a:rPr lang="en-US" altLang="en-US" dirty="0"/>
              <a:t>A PSS adds a signal to the excitation system to improve damping</a:t>
            </a:r>
          </a:p>
          <a:p>
            <a:pPr lvl="1"/>
            <a:r>
              <a:rPr lang="en-US" altLang="en-US" dirty="0"/>
              <a:t>A common signal is proportional to the generator’s speed; other inputs, such as like power, voltage or acceleration, can be used</a:t>
            </a:r>
          </a:p>
          <a:p>
            <a:pPr lvl="1"/>
            <a:r>
              <a:rPr lang="en-US" altLang="en-US" dirty="0"/>
              <a:t>The signal is usually measured locally (e.g. from the shaft)</a:t>
            </a:r>
          </a:p>
          <a:p>
            <a:r>
              <a:rPr lang="en-US" altLang="en-US" dirty="0"/>
              <a:t>Both local modes and inter-area modes can be damped. </a:t>
            </a:r>
          </a:p>
          <a:p>
            <a:r>
              <a:rPr lang="en-US" altLang="en-US" dirty="0"/>
              <a:t>Regular tuning of PSSs is important</a:t>
            </a:r>
          </a:p>
          <a:p>
            <a:r>
              <a:rPr lang="en-US" dirty="0"/>
              <a:t>Fully considering power system stabilizers can get quite involved</a:t>
            </a:r>
          </a:p>
          <a:p>
            <a:pPr lvl="1"/>
            <a:r>
              <a:rPr lang="en-US" dirty="0"/>
              <a:t>Here we’ll just focus on covering the basics, and doing a simple PSS design.  The goal is providing insight and tools that can help power system engineers understand the PSS models, determine whether there is likely bad data, understand the basic functionality, and do simple planning level design</a:t>
            </a:r>
          </a:p>
          <a:p>
            <a:endParaRPr lang="en-US" altLang="en-US" dirty="0"/>
          </a:p>
          <a:p>
            <a:pPr marL="0" indent="0">
              <a:buNone/>
            </a:pPr>
            <a:endParaRPr lang="en-US" altLang="en-US" dirty="0"/>
          </a:p>
          <a:p>
            <a:endParaRPr lang="en-US" dirty="0"/>
          </a:p>
        </p:txBody>
      </p:sp>
      <p:sp>
        <p:nvSpPr>
          <p:cNvPr id="4" name="Slide Number Placeholder 1">
            <a:extLst>
              <a:ext uri="{FF2B5EF4-FFF2-40B4-BE49-F238E27FC236}">
                <a16:creationId xmlns:a16="http://schemas.microsoft.com/office/drawing/2014/main" id="{36B2A277-16DC-6BD5-C4C3-C2F542428E35}"/>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14</a:t>
            </a:fld>
            <a:endParaRPr lang="en-US" dirty="0">
              <a:solidFill>
                <a:srgbClr val="1E0000"/>
              </a:solidFill>
            </a:endParaRPr>
          </a:p>
        </p:txBody>
      </p:sp>
    </p:spTree>
    <p:extLst>
      <p:ext uri="{BB962C8B-B14F-4D97-AF65-F5344CB8AC3E}">
        <p14:creationId xmlns:p14="http://schemas.microsoft.com/office/powerpoint/2010/main" val="3529790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References</a:t>
            </a:r>
          </a:p>
        </p:txBody>
      </p:sp>
      <p:sp>
        <p:nvSpPr>
          <p:cNvPr id="3" name="Content Placeholder 2"/>
          <p:cNvSpPr>
            <a:spLocks noGrp="1"/>
          </p:cNvSpPr>
          <p:nvPr>
            <p:ph idx="1"/>
          </p:nvPr>
        </p:nvSpPr>
        <p:spPr/>
        <p:txBody>
          <a:bodyPr>
            <a:normAutofit fontScale="85000" lnSpcReduction="20000"/>
          </a:bodyPr>
          <a:lstStyle/>
          <a:p>
            <a:r>
              <a:rPr lang="en-US" dirty="0"/>
              <a:t>A </a:t>
            </a:r>
            <a:r>
              <a:rPr lang="en-US" sz="3300" dirty="0"/>
              <a:t>few references on power system stabilizers</a:t>
            </a:r>
          </a:p>
          <a:p>
            <a:pPr lvl="1"/>
            <a:r>
              <a:rPr lang="en-US" sz="2800" dirty="0"/>
              <a:t>E. V. Larsen and D. A. Swann, "Applying Power System Stabilizers Part I: General Concepts," in IEEE Transactions on Power Apparatus and Systems, vol.100, no. 6, pp. 3017-3024, June 1981.</a:t>
            </a:r>
          </a:p>
          <a:p>
            <a:pPr lvl="1"/>
            <a:r>
              <a:rPr lang="en-US" sz="2800" dirty="0"/>
              <a:t>E. V. Larsen and D. A. Swann, "Applying Power System Stabilizers Part II: Performance Objectives and Tuning Concepts," in IEEE Transactions on Power Apparatus and Systems, vol.100, no. 6, pp. 3025-3033, June 1981.</a:t>
            </a:r>
          </a:p>
          <a:p>
            <a:pPr lvl="1"/>
            <a:r>
              <a:rPr lang="en-US" sz="2800" dirty="0"/>
              <a:t>E. V. Larsen and D. A. Swann, "Applying Power System Stabilizers Part III: Practical Considerations," in IEEE Transactions on Power Apparatus and Systems, vol.100, no. 6, pp. 3034-3046, June 1981.</a:t>
            </a:r>
          </a:p>
          <a:p>
            <a:pPr lvl="1"/>
            <a:r>
              <a:rPr lang="en-US" sz="2800" i="1" dirty="0"/>
              <a:t>Power System Coherency and Model Reduction</a:t>
            </a:r>
            <a:r>
              <a:rPr lang="en-US" sz="2800" dirty="0"/>
              <a:t>, Joe Chow Editor, Springer,  2013</a:t>
            </a:r>
          </a:p>
        </p:txBody>
      </p:sp>
      <p:sp>
        <p:nvSpPr>
          <p:cNvPr id="4" name="Slide Number Placeholder 1">
            <a:extLst>
              <a:ext uri="{FF2B5EF4-FFF2-40B4-BE49-F238E27FC236}">
                <a16:creationId xmlns:a16="http://schemas.microsoft.com/office/drawing/2014/main" id="{F094B381-33A8-BFD2-F4A6-E23706F5418B}"/>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15</a:t>
            </a:fld>
            <a:endParaRPr lang="en-US" dirty="0">
              <a:solidFill>
                <a:srgbClr val="1E0000"/>
              </a:solidFill>
            </a:endParaRPr>
          </a:p>
        </p:txBody>
      </p:sp>
    </p:spTree>
    <p:extLst>
      <p:ext uri="{BB962C8B-B14F-4D97-AF65-F5344CB8AC3E}">
        <p14:creationId xmlns:p14="http://schemas.microsoft.com/office/powerpoint/2010/main" val="373514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Models in the Physical Structure</a:t>
            </a:r>
          </a:p>
        </p:txBody>
      </p:sp>
      <p:grpSp>
        <p:nvGrpSpPr>
          <p:cNvPr id="103" name="Group 102">
            <a:extLst>
              <a:ext uri="{FF2B5EF4-FFF2-40B4-BE49-F238E27FC236}">
                <a16:creationId xmlns:a16="http://schemas.microsoft.com/office/drawing/2014/main" id="{70478267-E5D6-466D-B3BB-A3C6DFDD12CB}"/>
              </a:ext>
            </a:extLst>
          </p:cNvPr>
          <p:cNvGrpSpPr/>
          <p:nvPr/>
        </p:nvGrpSpPr>
        <p:grpSpPr>
          <a:xfrm>
            <a:off x="914400" y="1447800"/>
            <a:ext cx="8915400" cy="4800600"/>
            <a:chOff x="304800" y="1910834"/>
            <a:chExt cx="8305800" cy="4261366"/>
          </a:xfrm>
        </p:grpSpPr>
        <p:sp>
          <p:nvSpPr>
            <p:cNvPr id="104" name="Freeform 5">
              <a:extLst>
                <a:ext uri="{FF2B5EF4-FFF2-40B4-BE49-F238E27FC236}">
                  <a16:creationId xmlns:a16="http://schemas.microsoft.com/office/drawing/2014/main" id="{5D4086AC-ADC5-487C-BC42-60F08720A2A1}"/>
                </a:ext>
              </a:extLst>
            </p:cNvPr>
            <p:cNvSpPr>
              <a:spLocks/>
            </p:cNvSpPr>
            <p:nvPr/>
          </p:nvSpPr>
          <p:spPr bwMode="auto">
            <a:xfrm>
              <a:off x="3790950" y="2281238"/>
              <a:ext cx="2457450" cy="2209800"/>
            </a:xfrm>
            <a:custGeom>
              <a:avLst/>
              <a:gdLst>
                <a:gd name="T0" fmla="*/ 2457450 w 2457450"/>
                <a:gd name="T1" fmla="*/ 2925982 h 2133600"/>
                <a:gd name="T2" fmla="*/ 2457450 w 2457450"/>
                <a:gd name="T3" fmla="*/ 1985491 h 2133600"/>
                <a:gd name="T4" fmla="*/ 2228850 w 2457450"/>
                <a:gd name="T5" fmla="*/ 2017920 h 2133600"/>
                <a:gd name="T6" fmla="*/ 2228850 w 2457450"/>
                <a:gd name="T7" fmla="*/ 0 h 2133600"/>
                <a:gd name="T8" fmla="*/ 0 w 2457450"/>
                <a:gd name="T9" fmla="*/ 0 h 2133600"/>
                <a:gd name="T10" fmla="*/ 19050 w 2457450"/>
                <a:gd name="T11" fmla="*/ 2925982 h 2133600"/>
                <a:gd name="T12" fmla="*/ 2457450 w 2457450"/>
                <a:gd name="T13" fmla="*/ 2925982 h 2133600"/>
                <a:gd name="T14" fmla="*/ 0 60000 65536"/>
                <a:gd name="T15" fmla="*/ 0 60000 65536"/>
                <a:gd name="T16" fmla="*/ 0 60000 65536"/>
                <a:gd name="T17" fmla="*/ 0 60000 65536"/>
                <a:gd name="T18" fmla="*/ 0 60000 65536"/>
                <a:gd name="T19" fmla="*/ 0 60000 65536"/>
                <a:gd name="T20" fmla="*/ 0 60000 65536"/>
                <a:gd name="T21" fmla="*/ 0 w 2457450"/>
                <a:gd name="T22" fmla="*/ 0 h 2133600"/>
                <a:gd name="T23" fmla="*/ 2457450 w 2457450"/>
                <a:gd name="T24" fmla="*/ 2133600 h 2133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7450" h="2133600">
                  <a:moveTo>
                    <a:pt x="2457450" y="2133600"/>
                  </a:moveTo>
                  <a:lnTo>
                    <a:pt x="2457450" y="1447800"/>
                  </a:lnTo>
                  <a:lnTo>
                    <a:pt x="2228850" y="1471448"/>
                  </a:lnTo>
                  <a:lnTo>
                    <a:pt x="2228850" y="0"/>
                  </a:lnTo>
                  <a:lnTo>
                    <a:pt x="0" y="0"/>
                  </a:lnTo>
                  <a:lnTo>
                    <a:pt x="19050" y="2133600"/>
                  </a:lnTo>
                  <a:lnTo>
                    <a:pt x="2457450" y="2133600"/>
                  </a:lnTo>
                </a:path>
              </a:pathLst>
            </a:custGeom>
            <a:solidFill>
              <a:srgbClr val="FFCCFF"/>
            </a:solidFill>
            <a:ln w="12700" cap="flat" cmpd="sng" algn="ctr">
              <a:noFill/>
              <a:prstDash val="solid"/>
              <a:round/>
              <a:headEnd type="none" w="sm" len="sm"/>
              <a:tailEnd type="none" w="sm" len="sm"/>
            </a:ln>
          </p:spPr>
          <p:txBody>
            <a:bodyPr wrap="none"/>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05" name="Rectangle 104">
              <a:extLst>
                <a:ext uri="{FF2B5EF4-FFF2-40B4-BE49-F238E27FC236}">
                  <a16:creationId xmlns:a16="http://schemas.microsoft.com/office/drawing/2014/main" id="{B39FD4B3-051B-4302-91F9-027173173DED}"/>
                </a:ext>
              </a:extLst>
            </p:cNvPr>
            <p:cNvSpPr>
              <a:spLocks noChangeArrowheads="1"/>
            </p:cNvSpPr>
            <p:nvPr/>
          </p:nvSpPr>
          <p:spPr bwMode="auto">
            <a:xfrm>
              <a:off x="4495800" y="3805238"/>
              <a:ext cx="1447800" cy="914400"/>
            </a:xfrm>
            <a:prstGeom prst="rect">
              <a:avLst/>
            </a:prstGeom>
            <a:solidFill>
              <a:srgbClr val="FFCC99"/>
            </a:solidFill>
            <a:ln w="12700" algn="ctr">
              <a:noFill/>
              <a:round/>
              <a:headEnd type="none" w="sm" len="sm"/>
              <a:tailEnd type="none" w="sm" len="sm"/>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06" name="TextBox 76">
              <a:extLst>
                <a:ext uri="{FF2B5EF4-FFF2-40B4-BE49-F238E27FC236}">
                  <a16:creationId xmlns:a16="http://schemas.microsoft.com/office/drawing/2014/main" id="{99A2DF63-012B-4FC0-93CA-4FF6BCC1CEB5}"/>
                </a:ext>
              </a:extLst>
            </p:cNvPr>
            <p:cNvSpPr txBox="1">
              <a:spLocks noChangeArrowheads="1"/>
            </p:cNvSpPr>
            <p:nvPr/>
          </p:nvSpPr>
          <p:spPr bwMode="auto">
            <a:xfrm>
              <a:off x="4572000" y="4251325"/>
              <a:ext cx="1295400" cy="369332"/>
            </a:xfrm>
            <a:prstGeom prst="rect">
              <a:avLst/>
            </a:prstGeom>
            <a:noFill/>
            <a:ln w="9525">
              <a:noFill/>
              <a:miter lim="800000"/>
              <a:headEnd/>
              <a:tailEnd/>
            </a:ln>
          </p:spPr>
          <p:txBody>
            <a:bodyPr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Machine</a:t>
              </a:r>
              <a:endParaRPr kumimoji="0" lang="en-US" sz="18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07" name="Rectangle 106">
              <a:extLst>
                <a:ext uri="{FF2B5EF4-FFF2-40B4-BE49-F238E27FC236}">
                  <a16:creationId xmlns:a16="http://schemas.microsoft.com/office/drawing/2014/main" id="{E470AA1B-08C6-45FE-AFAC-0BFC82E8EDBC}"/>
                </a:ext>
              </a:extLst>
            </p:cNvPr>
            <p:cNvSpPr>
              <a:spLocks noChangeArrowheads="1"/>
            </p:cNvSpPr>
            <p:nvPr/>
          </p:nvSpPr>
          <p:spPr bwMode="auto">
            <a:xfrm>
              <a:off x="6172200" y="2357438"/>
              <a:ext cx="990600" cy="1371600"/>
            </a:xfrm>
            <a:prstGeom prst="rect">
              <a:avLst/>
            </a:prstGeom>
            <a:solidFill>
              <a:srgbClr val="D1B2E8"/>
            </a:solidFill>
            <a:ln w="12700" algn="ctr">
              <a:noFill/>
              <a:round/>
              <a:headEnd type="none" w="sm" len="sm"/>
              <a:tailEnd type="none" w="sm" len="sm"/>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08" name="Rectangle 107">
              <a:extLst>
                <a:ext uri="{FF2B5EF4-FFF2-40B4-BE49-F238E27FC236}">
                  <a16:creationId xmlns:a16="http://schemas.microsoft.com/office/drawing/2014/main" id="{90BC3F89-327B-4574-95AA-B4A2CEBBB366}"/>
                </a:ext>
              </a:extLst>
            </p:cNvPr>
            <p:cNvSpPr>
              <a:spLocks noChangeArrowheads="1"/>
            </p:cNvSpPr>
            <p:nvPr/>
          </p:nvSpPr>
          <p:spPr bwMode="auto">
            <a:xfrm>
              <a:off x="7543800" y="2357438"/>
              <a:ext cx="1066800" cy="1371600"/>
            </a:xfrm>
            <a:prstGeom prst="rect">
              <a:avLst/>
            </a:prstGeom>
            <a:solidFill>
              <a:srgbClr val="CCFFCC"/>
            </a:solidFill>
            <a:ln w="12700" algn="ctr">
              <a:noFill/>
              <a:round/>
              <a:headEnd type="none" w="sm" len="sm"/>
              <a:tailEnd type="none" w="sm" len="sm"/>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09" name="Rectangle 108">
              <a:extLst>
                <a:ext uri="{FF2B5EF4-FFF2-40B4-BE49-F238E27FC236}">
                  <a16:creationId xmlns:a16="http://schemas.microsoft.com/office/drawing/2014/main" id="{1735FBC2-6518-4DAA-B939-8A81D4A73CC3}"/>
                </a:ext>
              </a:extLst>
            </p:cNvPr>
            <p:cNvSpPr>
              <a:spLocks noChangeArrowheads="1"/>
            </p:cNvSpPr>
            <p:nvPr/>
          </p:nvSpPr>
          <p:spPr bwMode="auto">
            <a:xfrm>
              <a:off x="7543800" y="3805238"/>
              <a:ext cx="1066800" cy="1295400"/>
            </a:xfrm>
            <a:prstGeom prst="rect">
              <a:avLst/>
            </a:prstGeom>
            <a:solidFill>
              <a:srgbClr val="CCFFFF"/>
            </a:solidFill>
            <a:ln w="12700" algn="ctr">
              <a:noFill/>
              <a:round/>
              <a:headEnd type="none" w="sm" len="sm"/>
              <a:tailEnd type="none" w="sm" len="sm"/>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10" name="Rectangle 109">
              <a:extLst>
                <a:ext uri="{FF2B5EF4-FFF2-40B4-BE49-F238E27FC236}">
                  <a16:creationId xmlns:a16="http://schemas.microsoft.com/office/drawing/2014/main" id="{C8C1C7F6-DAB3-4F79-B188-7A056CFF27D6}"/>
                </a:ext>
              </a:extLst>
            </p:cNvPr>
            <p:cNvSpPr/>
            <p:nvPr/>
          </p:nvSpPr>
          <p:spPr bwMode="auto">
            <a:xfrm>
              <a:off x="1371600" y="3119438"/>
              <a:ext cx="2667000" cy="2286000"/>
            </a:xfrm>
            <a:prstGeom prst="rect">
              <a:avLst/>
            </a:prstGeom>
            <a:solidFill>
              <a:srgbClr val="2DB9B9">
                <a:lumMod val="20000"/>
                <a:lumOff val="80000"/>
              </a:srgbClr>
            </a:solidFill>
            <a:ln w="12700" cap="flat" cmpd="sng" algn="ctr">
              <a:noFill/>
              <a:prstDash val="solid"/>
              <a:round/>
              <a:headEnd type="none" w="sm" len="sm"/>
              <a:tailEnd type="none" w="sm" len="sm"/>
            </a:ln>
            <a:effectLst/>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11" name="Rectangle 110">
              <a:extLst>
                <a:ext uri="{FF2B5EF4-FFF2-40B4-BE49-F238E27FC236}">
                  <a16:creationId xmlns:a16="http://schemas.microsoft.com/office/drawing/2014/main" id="{67379672-9846-417A-A18A-64BE305E617B}"/>
                </a:ext>
              </a:extLst>
            </p:cNvPr>
            <p:cNvSpPr>
              <a:spLocks noChangeArrowheads="1"/>
            </p:cNvSpPr>
            <p:nvPr/>
          </p:nvSpPr>
          <p:spPr bwMode="auto">
            <a:xfrm>
              <a:off x="4419600" y="2662238"/>
              <a:ext cx="1524000" cy="1066800"/>
            </a:xfrm>
            <a:prstGeom prst="rect">
              <a:avLst/>
            </a:prstGeom>
            <a:solidFill>
              <a:srgbClr val="FFFF99"/>
            </a:solidFill>
            <a:ln w="12700" algn="ctr">
              <a:noFill/>
              <a:round/>
              <a:headEnd type="none" w="sm" len="sm"/>
              <a:tailEnd type="none" w="sm" len="sm"/>
            </a:ln>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12" name="TextBox 76">
              <a:extLst>
                <a:ext uri="{FF2B5EF4-FFF2-40B4-BE49-F238E27FC236}">
                  <a16:creationId xmlns:a16="http://schemas.microsoft.com/office/drawing/2014/main" id="{F8738171-DA70-4D52-9281-2004D013FB01}"/>
                </a:ext>
              </a:extLst>
            </p:cNvPr>
            <p:cNvSpPr txBox="1">
              <a:spLocks noChangeArrowheads="1"/>
            </p:cNvSpPr>
            <p:nvPr/>
          </p:nvSpPr>
          <p:spPr bwMode="auto">
            <a:xfrm>
              <a:off x="1865312" y="4948238"/>
              <a:ext cx="2057400" cy="369332"/>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Governor</a:t>
              </a:r>
              <a:endParaRPr kumimoji="0" lang="en-US" sz="18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13" name="TextBox 76">
              <a:extLst>
                <a:ext uri="{FF2B5EF4-FFF2-40B4-BE49-F238E27FC236}">
                  <a16:creationId xmlns:a16="http://schemas.microsoft.com/office/drawing/2014/main" id="{E00B2127-F0C9-4D33-B1BA-B16334DCAB5E}"/>
                </a:ext>
              </a:extLst>
            </p:cNvPr>
            <p:cNvSpPr txBox="1">
              <a:spLocks noChangeArrowheads="1"/>
            </p:cNvSpPr>
            <p:nvPr/>
          </p:nvSpPr>
          <p:spPr bwMode="auto">
            <a:xfrm>
              <a:off x="4572000" y="2662238"/>
              <a:ext cx="1295400" cy="40011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2000" b="1" i="0" u="none" strike="noStrike" kern="1200" cap="none" spc="0" normalizeH="0" baseline="0" noProof="0" dirty="0">
                  <a:ln>
                    <a:noFill/>
                  </a:ln>
                  <a:solidFill>
                    <a:srgbClr val="003366"/>
                  </a:solidFill>
                  <a:effectLst/>
                  <a:uLnTx/>
                  <a:uFillTx/>
                  <a:latin typeface="Calibri" pitchFamily="34" charset="0"/>
                  <a:ea typeface="+mn-ea"/>
                  <a:cs typeface="+mn-cs"/>
                </a:rPr>
                <a:t>Exciter</a:t>
              </a:r>
              <a:endParaRPr kumimoji="0" lang="en-US" sz="20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14" name="TextBox 76">
              <a:extLst>
                <a:ext uri="{FF2B5EF4-FFF2-40B4-BE49-F238E27FC236}">
                  <a16:creationId xmlns:a16="http://schemas.microsoft.com/office/drawing/2014/main" id="{EA27A2F8-0748-419D-B1FE-FBE0811374E6}"/>
                </a:ext>
              </a:extLst>
            </p:cNvPr>
            <p:cNvSpPr txBox="1">
              <a:spLocks noChangeArrowheads="1"/>
            </p:cNvSpPr>
            <p:nvPr/>
          </p:nvSpPr>
          <p:spPr bwMode="auto">
            <a:xfrm>
              <a:off x="7620000" y="4262438"/>
              <a:ext cx="914400" cy="701731"/>
            </a:xfrm>
            <a:prstGeom prst="rect">
              <a:avLst/>
            </a:prstGeom>
            <a:noFill/>
            <a:ln w="9525">
              <a:noFill/>
              <a:miter lim="800000"/>
              <a:headEnd/>
              <a:tailEnd/>
            </a:ln>
          </p:spPr>
          <p:txBody>
            <a:bodyPr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Load</a:t>
              </a:r>
            </a:p>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Char.</a:t>
              </a:r>
              <a:endParaRPr kumimoji="0" lang="en-US" sz="18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15" name="TextBox 76">
              <a:extLst>
                <a:ext uri="{FF2B5EF4-FFF2-40B4-BE49-F238E27FC236}">
                  <a16:creationId xmlns:a16="http://schemas.microsoft.com/office/drawing/2014/main" id="{8AC55264-79A3-4DAE-B5D4-9B8BE555CD98}"/>
                </a:ext>
              </a:extLst>
            </p:cNvPr>
            <p:cNvSpPr txBox="1">
              <a:spLocks noChangeArrowheads="1"/>
            </p:cNvSpPr>
            <p:nvPr/>
          </p:nvSpPr>
          <p:spPr bwMode="auto">
            <a:xfrm>
              <a:off x="7620000" y="2281238"/>
              <a:ext cx="914400" cy="701731"/>
            </a:xfrm>
            <a:prstGeom prst="rect">
              <a:avLst/>
            </a:prstGeom>
            <a:noFill/>
            <a:ln w="9525">
              <a:noFill/>
              <a:miter lim="800000"/>
              <a:headEnd/>
              <a:tailEnd/>
            </a:ln>
          </p:spPr>
          <p:txBody>
            <a:bodyPr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Load </a:t>
              </a:r>
            </a:p>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Relay</a:t>
              </a:r>
              <a:endParaRPr kumimoji="0" lang="en-US" sz="18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16" name="TextBox 76">
              <a:extLst>
                <a:ext uri="{FF2B5EF4-FFF2-40B4-BE49-F238E27FC236}">
                  <a16:creationId xmlns:a16="http://schemas.microsoft.com/office/drawing/2014/main" id="{11D86CFA-9228-4CD8-8840-318D1DC705D0}"/>
                </a:ext>
              </a:extLst>
            </p:cNvPr>
            <p:cNvSpPr txBox="1">
              <a:spLocks noChangeArrowheads="1"/>
            </p:cNvSpPr>
            <p:nvPr/>
          </p:nvSpPr>
          <p:spPr bwMode="auto">
            <a:xfrm>
              <a:off x="6248400" y="2357438"/>
              <a:ext cx="762000" cy="701731"/>
            </a:xfrm>
            <a:prstGeom prst="rect">
              <a:avLst/>
            </a:prstGeom>
            <a:noFill/>
            <a:ln w="9525">
              <a:noFill/>
              <a:miter lim="800000"/>
              <a:headEnd/>
              <a:tailEnd/>
            </a:ln>
          </p:spPr>
          <p:txBody>
            <a:bodyPr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Line</a:t>
              </a:r>
            </a:p>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1" i="0" u="none" strike="noStrike" kern="1200" cap="none" spc="0" normalizeH="0" baseline="0" noProof="0" dirty="0">
                  <a:ln>
                    <a:noFill/>
                  </a:ln>
                  <a:solidFill>
                    <a:srgbClr val="003366"/>
                  </a:solidFill>
                  <a:effectLst/>
                  <a:uLnTx/>
                  <a:uFillTx/>
                  <a:latin typeface="Calibri" pitchFamily="34" charset="0"/>
                  <a:ea typeface="+mn-ea"/>
                  <a:cs typeface="+mn-cs"/>
                </a:rPr>
                <a:t>Relay</a:t>
              </a:r>
            </a:p>
          </p:txBody>
        </p:sp>
        <p:sp>
          <p:nvSpPr>
            <p:cNvPr id="117" name="TextBox 76">
              <a:extLst>
                <a:ext uri="{FF2B5EF4-FFF2-40B4-BE49-F238E27FC236}">
                  <a16:creationId xmlns:a16="http://schemas.microsoft.com/office/drawing/2014/main" id="{7FFDF6D3-38C3-421D-98C0-59AF9975232D}"/>
                </a:ext>
              </a:extLst>
            </p:cNvPr>
            <p:cNvSpPr txBox="1">
              <a:spLocks noChangeArrowheads="1"/>
            </p:cNvSpPr>
            <p:nvPr/>
          </p:nvSpPr>
          <p:spPr bwMode="auto">
            <a:xfrm>
              <a:off x="4343400" y="2205038"/>
              <a:ext cx="1447800" cy="40011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2000" b="1" i="0" u="none" strike="noStrike" kern="1200" cap="none" spc="0" normalizeH="0" baseline="0" noProof="0" dirty="0">
                  <a:ln>
                    <a:noFill/>
                  </a:ln>
                  <a:solidFill>
                    <a:srgbClr val="003366"/>
                  </a:solidFill>
                  <a:effectLst/>
                  <a:uLnTx/>
                  <a:uFillTx/>
                  <a:latin typeface="Calibri" pitchFamily="34" charset="0"/>
                  <a:ea typeface="+mn-ea"/>
                  <a:cs typeface="+mn-cs"/>
                </a:rPr>
                <a:t>Stabilizer</a:t>
              </a:r>
              <a:endParaRPr kumimoji="0" lang="en-US" sz="2000" b="1" i="0" u="none" strike="noStrike" kern="1200" cap="none" spc="0" normalizeH="0" baseline="-25000" noProof="0" dirty="0">
                <a:ln>
                  <a:noFill/>
                </a:ln>
                <a:solidFill>
                  <a:srgbClr val="003366"/>
                </a:solidFill>
                <a:effectLst/>
                <a:uLnTx/>
                <a:uFillTx/>
                <a:latin typeface="Calibri" pitchFamily="34" charset="0"/>
                <a:ea typeface="+mn-ea"/>
                <a:cs typeface="+mn-cs"/>
              </a:endParaRPr>
            </a:p>
          </p:txBody>
        </p:sp>
        <p:sp>
          <p:nvSpPr>
            <p:cNvPr id="118" name="TextBox 9">
              <a:extLst>
                <a:ext uri="{FF2B5EF4-FFF2-40B4-BE49-F238E27FC236}">
                  <a16:creationId xmlns:a16="http://schemas.microsoft.com/office/drawing/2014/main" id="{A07CFC6F-4E00-49BB-8710-B6E3D26D3606}"/>
                </a:ext>
              </a:extLst>
            </p:cNvPr>
            <p:cNvSpPr txBox="1">
              <a:spLocks noChangeArrowheads="1"/>
            </p:cNvSpPr>
            <p:nvPr/>
          </p:nvSpPr>
          <p:spPr bwMode="auto">
            <a:xfrm>
              <a:off x="4572000" y="3871912"/>
              <a:ext cx="1295400" cy="369888"/>
            </a:xfrm>
            <a:prstGeom prst="rect">
              <a:avLst/>
            </a:prstGeom>
            <a:solidFill>
              <a:srgbClr val="FFFFFF">
                <a:lumMod val="95000"/>
              </a:srgbClr>
            </a:solidFill>
            <a:ln w="19050">
              <a:solidFill>
                <a:srgbClr val="003366"/>
              </a:solid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Generator</a:t>
              </a:r>
            </a:p>
          </p:txBody>
        </p:sp>
        <p:sp>
          <p:nvSpPr>
            <p:cNvPr id="119" name="TextBox 17">
              <a:extLst>
                <a:ext uri="{FF2B5EF4-FFF2-40B4-BE49-F238E27FC236}">
                  <a16:creationId xmlns:a16="http://schemas.microsoft.com/office/drawing/2014/main" id="{BDA0D8F3-8085-4A83-9E85-AC046F53C7CD}"/>
                </a:ext>
              </a:extLst>
            </p:cNvPr>
            <p:cNvSpPr txBox="1">
              <a:spLocks noChangeArrowheads="1"/>
            </p:cNvSpPr>
            <p:nvPr/>
          </p:nvSpPr>
          <p:spPr bwMode="auto">
            <a:xfrm>
              <a:off x="6934200" y="4724400"/>
              <a:ext cx="609600" cy="369888"/>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1" u="none" strike="noStrike" kern="1200" cap="none" spc="0" normalizeH="0" baseline="0" noProof="0" dirty="0">
                  <a:ln>
                    <a:noFill/>
                  </a:ln>
                  <a:solidFill>
                    <a:srgbClr val="33CCCC"/>
                  </a:solidFill>
                  <a:effectLst/>
                  <a:uLnTx/>
                  <a:uFillTx/>
                  <a:latin typeface="Times New Roman" pitchFamily="18" charset="0"/>
                  <a:ea typeface="+mn-ea"/>
                  <a:cs typeface="+mn-cs"/>
                </a:rPr>
                <a:t>P, Q</a:t>
              </a:r>
              <a:endParaRPr kumimoji="0" lang="en-US" sz="1800" b="0" i="1" u="none" strike="noStrike" kern="1200" cap="none" spc="0" normalizeH="0" baseline="-25000" noProof="0" dirty="0">
                <a:ln>
                  <a:noFill/>
                </a:ln>
                <a:solidFill>
                  <a:srgbClr val="33CCCC"/>
                </a:solidFill>
                <a:effectLst/>
                <a:uLnTx/>
                <a:uFillTx/>
                <a:latin typeface="Times New Roman" pitchFamily="18" charset="0"/>
                <a:ea typeface="+mn-ea"/>
                <a:cs typeface="+mn-cs"/>
              </a:endParaRPr>
            </a:p>
          </p:txBody>
        </p:sp>
        <p:sp>
          <p:nvSpPr>
            <p:cNvPr id="120" name="TextBox 39">
              <a:extLst>
                <a:ext uri="{FF2B5EF4-FFF2-40B4-BE49-F238E27FC236}">
                  <a16:creationId xmlns:a16="http://schemas.microsoft.com/office/drawing/2014/main" id="{0FC6BFFE-63B7-4244-B13C-50070114F8B1}"/>
                </a:ext>
              </a:extLst>
            </p:cNvPr>
            <p:cNvSpPr txBox="1">
              <a:spLocks noChangeArrowheads="1"/>
            </p:cNvSpPr>
            <p:nvPr/>
          </p:nvSpPr>
          <p:spPr bwMode="auto">
            <a:xfrm>
              <a:off x="6172200" y="3871912"/>
              <a:ext cx="990600" cy="369888"/>
            </a:xfrm>
            <a:prstGeom prst="rect">
              <a:avLst/>
            </a:prstGeom>
            <a:solidFill>
              <a:srgbClr val="FFFFFF">
                <a:lumMod val="95000"/>
              </a:srgbClr>
            </a:solidFill>
            <a:ln w="19050">
              <a:solidFill>
                <a:srgbClr val="003366"/>
              </a:solid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Network</a:t>
              </a:r>
            </a:p>
          </p:txBody>
        </p:sp>
        <p:sp>
          <p:nvSpPr>
            <p:cNvPr id="121" name="TextBox 40">
              <a:extLst>
                <a:ext uri="{FF2B5EF4-FFF2-40B4-BE49-F238E27FC236}">
                  <a16:creationId xmlns:a16="http://schemas.microsoft.com/office/drawing/2014/main" id="{175D2C61-5658-4916-B004-6E29260A1E82}"/>
                </a:ext>
              </a:extLst>
            </p:cNvPr>
            <p:cNvSpPr txBox="1">
              <a:spLocks noChangeArrowheads="1"/>
            </p:cNvSpPr>
            <p:nvPr/>
          </p:nvSpPr>
          <p:spPr bwMode="auto">
            <a:xfrm>
              <a:off x="6172200" y="3124200"/>
              <a:ext cx="9906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Network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22" name="TextBox 42">
              <a:extLst>
                <a:ext uri="{FF2B5EF4-FFF2-40B4-BE49-F238E27FC236}">
                  <a16:creationId xmlns:a16="http://schemas.microsoft.com/office/drawing/2014/main" id="{E9980E33-07F9-4BBC-82A2-DFECD0AD9CFC}"/>
                </a:ext>
              </a:extLst>
            </p:cNvPr>
            <p:cNvSpPr txBox="1">
              <a:spLocks noChangeArrowheads="1"/>
            </p:cNvSpPr>
            <p:nvPr/>
          </p:nvSpPr>
          <p:spPr bwMode="auto">
            <a:xfrm>
              <a:off x="7620000" y="3872190"/>
              <a:ext cx="838200" cy="369332"/>
            </a:xfrm>
            <a:prstGeom prst="rect">
              <a:avLst/>
            </a:prstGeom>
            <a:solidFill>
              <a:srgbClr val="FFFFFF">
                <a:lumMod val="95000"/>
              </a:srgbClr>
            </a:solidFill>
            <a:ln w="19050">
              <a:solidFill>
                <a:srgbClr val="003366"/>
              </a:solidFill>
              <a:miter lim="800000"/>
              <a:headEnd/>
              <a:tailEnd/>
            </a:ln>
          </p:spPr>
          <p:txBody>
            <a:bodyPr wrap="squar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Loads</a:t>
              </a:r>
            </a:p>
          </p:txBody>
        </p:sp>
        <p:sp>
          <p:nvSpPr>
            <p:cNvPr id="123" name="TextBox 43">
              <a:extLst>
                <a:ext uri="{FF2B5EF4-FFF2-40B4-BE49-F238E27FC236}">
                  <a16:creationId xmlns:a16="http://schemas.microsoft.com/office/drawing/2014/main" id="{36A06365-EC21-4401-AD5D-EB47E1F3E6BE}"/>
                </a:ext>
              </a:extLst>
            </p:cNvPr>
            <p:cNvSpPr txBox="1">
              <a:spLocks noChangeArrowheads="1"/>
            </p:cNvSpPr>
            <p:nvPr/>
          </p:nvSpPr>
          <p:spPr bwMode="auto">
            <a:xfrm>
              <a:off x="7620000" y="3149600"/>
              <a:ext cx="9144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Load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24" name="TextBox 45">
              <a:extLst>
                <a:ext uri="{FF2B5EF4-FFF2-40B4-BE49-F238E27FC236}">
                  <a16:creationId xmlns:a16="http://schemas.microsoft.com/office/drawing/2014/main" id="{B4FB2E9F-7972-47D1-9A51-FF9C1983FF29}"/>
                </a:ext>
              </a:extLst>
            </p:cNvPr>
            <p:cNvSpPr txBox="1">
              <a:spLocks noChangeArrowheads="1"/>
            </p:cNvSpPr>
            <p:nvPr/>
          </p:nvSpPr>
          <p:spPr bwMode="auto">
            <a:xfrm>
              <a:off x="457200" y="3733800"/>
              <a:ext cx="914400" cy="646113"/>
            </a:xfrm>
            <a:prstGeom prst="rect">
              <a:avLst/>
            </a:prstGeom>
            <a:solidFill>
              <a:srgbClr val="FFFFFF">
                <a:lumMod val="95000"/>
              </a:srgbClr>
            </a:solidFill>
            <a:ln w="19050">
              <a:solidFill>
                <a:srgbClr val="003366"/>
              </a:solid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Fuel </a:t>
              </a:r>
            </a:p>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Source</a:t>
              </a:r>
            </a:p>
          </p:txBody>
        </p:sp>
        <p:sp>
          <p:nvSpPr>
            <p:cNvPr id="125" name="TextBox 46">
              <a:extLst>
                <a:ext uri="{FF2B5EF4-FFF2-40B4-BE49-F238E27FC236}">
                  <a16:creationId xmlns:a16="http://schemas.microsoft.com/office/drawing/2014/main" id="{0E207D55-F391-4C4F-86CC-F57F58133B6F}"/>
                </a:ext>
              </a:extLst>
            </p:cNvPr>
            <p:cNvSpPr txBox="1">
              <a:spLocks noChangeArrowheads="1"/>
            </p:cNvSpPr>
            <p:nvPr/>
          </p:nvSpPr>
          <p:spPr bwMode="auto">
            <a:xfrm>
              <a:off x="457200" y="3149600"/>
              <a:ext cx="9144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Supply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26" name="TextBox 48">
              <a:extLst>
                <a:ext uri="{FF2B5EF4-FFF2-40B4-BE49-F238E27FC236}">
                  <a16:creationId xmlns:a16="http://schemas.microsoft.com/office/drawing/2014/main" id="{0EBC4AA0-2664-45F4-AAE7-778F8C9C5DB7}"/>
                </a:ext>
              </a:extLst>
            </p:cNvPr>
            <p:cNvSpPr txBox="1">
              <a:spLocks noChangeArrowheads="1"/>
            </p:cNvSpPr>
            <p:nvPr/>
          </p:nvSpPr>
          <p:spPr bwMode="auto">
            <a:xfrm>
              <a:off x="1676400" y="3733800"/>
              <a:ext cx="1143000" cy="646113"/>
            </a:xfrm>
            <a:prstGeom prst="rect">
              <a:avLst/>
            </a:prstGeom>
            <a:solidFill>
              <a:srgbClr val="FFFFFF">
                <a:lumMod val="95000"/>
              </a:srgbClr>
            </a:solidFill>
            <a:ln w="19050">
              <a:solidFill>
                <a:srgbClr val="003366"/>
              </a:solid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Furnace and Boiler</a:t>
              </a:r>
            </a:p>
          </p:txBody>
        </p:sp>
        <p:sp>
          <p:nvSpPr>
            <p:cNvPr id="127" name="TextBox 49">
              <a:extLst>
                <a:ext uri="{FF2B5EF4-FFF2-40B4-BE49-F238E27FC236}">
                  <a16:creationId xmlns:a16="http://schemas.microsoft.com/office/drawing/2014/main" id="{B6DA1497-AD30-4438-8BDA-35184D0EDB8E}"/>
                </a:ext>
              </a:extLst>
            </p:cNvPr>
            <p:cNvSpPr txBox="1">
              <a:spLocks noChangeArrowheads="1"/>
            </p:cNvSpPr>
            <p:nvPr/>
          </p:nvSpPr>
          <p:spPr bwMode="auto">
            <a:xfrm>
              <a:off x="1676400" y="3149600"/>
              <a:ext cx="11430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Pressure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28" name="TextBox 51">
              <a:extLst>
                <a:ext uri="{FF2B5EF4-FFF2-40B4-BE49-F238E27FC236}">
                  <a16:creationId xmlns:a16="http://schemas.microsoft.com/office/drawing/2014/main" id="{75A43C01-E303-4327-9DCF-25665B061368}"/>
                </a:ext>
              </a:extLst>
            </p:cNvPr>
            <p:cNvSpPr txBox="1">
              <a:spLocks noChangeArrowheads="1"/>
            </p:cNvSpPr>
            <p:nvPr/>
          </p:nvSpPr>
          <p:spPr bwMode="auto">
            <a:xfrm>
              <a:off x="3048000" y="3871912"/>
              <a:ext cx="914400" cy="369888"/>
            </a:xfrm>
            <a:prstGeom prst="rect">
              <a:avLst/>
            </a:prstGeom>
            <a:solidFill>
              <a:srgbClr val="FFFFFF">
                <a:lumMod val="95000"/>
              </a:srgbClr>
            </a:solidFill>
            <a:ln w="19050">
              <a:solidFill>
                <a:srgbClr val="003366"/>
              </a:solid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Turbine</a:t>
              </a:r>
            </a:p>
          </p:txBody>
        </p:sp>
        <p:sp>
          <p:nvSpPr>
            <p:cNvPr id="129" name="TextBox 52">
              <a:extLst>
                <a:ext uri="{FF2B5EF4-FFF2-40B4-BE49-F238E27FC236}">
                  <a16:creationId xmlns:a16="http://schemas.microsoft.com/office/drawing/2014/main" id="{D8F129E8-F443-487D-B5DF-42A29A073F99}"/>
                </a:ext>
              </a:extLst>
            </p:cNvPr>
            <p:cNvSpPr txBox="1">
              <a:spLocks noChangeArrowheads="1"/>
            </p:cNvSpPr>
            <p:nvPr/>
          </p:nvSpPr>
          <p:spPr bwMode="auto">
            <a:xfrm>
              <a:off x="3048000" y="3149600"/>
              <a:ext cx="9144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Speed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30" name="TextBox 53">
              <a:extLst>
                <a:ext uri="{FF2B5EF4-FFF2-40B4-BE49-F238E27FC236}">
                  <a16:creationId xmlns:a16="http://schemas.microsoft.com/office/drawing/2014/main" id="{2794236B-B194-46E6-8626-BF56B102AF92}"/>
                </a:ext>
              </a:extLst>
            </p:cNvPr>
            <p:cNvSpPr txBox="1">
              <a:spLocks noChangeArrowheads="1"/>
            </p:cNvSpPr>
            <p:nvPr/>
          </p:nvSpPr>
          <p:spPr bwMode="auto">
            <a:xfrm>
              <a:off x="5791200" y="4724400"/>
              <a:ext cx="609600" cy="369888"/>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1" u="none" strike="noStrike" kern="1200" cap="none" spc="0" normalizeH="0" baseline="0" noProof="0" dirty="0">
                  <a:ln>
                    <a:noFill/>
                  </a:ln>
                  <a:solidFill>
                    <a:srgbClr val="33CCCC"/>
                  </a:solidFill>
                  <a:effectLst/>
                  <a:uLnTx/>
                  <a:uFillTx/>
                  <a:latin typeface="Times New Roman" pitchFamily="18" charset="0"/>
                  <a:ea typeface="+mn-ea"/>
                  <a:cs typeface="+mn-cs"/>
                </a:rPr>
                <a:t>V, I</a:t>
              </a:r>
              <a:endParaRPr kumimoji="0" lang="en-US" sz="1800" b="0" i="1" u="none" strike="noStrike" kern="1200" cap="none" spc="0" normalizeH="0" baseline="-25000" noProof="0" dirty="0">
                <a:ln>
                  <a:noFill/>
                </a:ln>
                <a:solidFill>
                  <a:srgbClr val="33CCCC"/>
                </a:solidFill>
                <a:effectLst/>
                <a:uLnTx/>
                <a:uFillTx/>
                <a:latin typeface="Times New Roman" pitchFamily="18" charset="0"/>
                <a:ea typeface="+mn-ea"/>
                <a:cs typeface="+mn-cs"/>
              </a:endParaRPr>
            </a:p>
          </p:txBody>
        </p:sp>
        <p:sp>
          <p:nvSpPr>
            <p:cNvPr id="131" name="TextBox 54">
              <a:extLst>
                <a:ext uri="{FF2B5EF4-FFF2-40B4-BE49-F238E27FC236}">
                  <a16:creationId xmlns:a16="http://schemas.microsoft.com/office/drawing/2014/main" id="{CD8B1E2C-306A-4E40-8B49-E35F6345715E}"/>
                </a:ext>
              </a:extLst>
            </p:cNvPr>
            <p:cNvSpPr txBox="1">
              <a:spLocks noChangeArrowheads="1"/>
            </p:cNvSpPr>
            <p:nvPr/>
          </p:nvSpPr>
          <p:spPr bwMode="auto">
            <a:xfrm>
              <a:off x="4038600" y="4735513"/>
              <a:ext cx="838200" cy="369887"/>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1" u="none" strike="noStrike" kern="1200" cap="none" spc="0" normalizeH="0" baseline="0" noProof="0" dirty="0">
                  <a:ln>
                    <a:noFill/>
                  </a:ln>
                  <a:solidFill>
                    <a:srgbClr val="33CCCC"/>
                  </a:solidFill>
                  <a:effectLst/>
                  <a:uLnTx/>
                  <a:uFillTx/>
                  <a:latin typeface="Times New Roman" pitchFamily="18" charset="0"/>
                  <a:ea typeface="+mn-ea"/>
                  <a:cs typeface="+mn-cs"/>
                </a:rPr>
                <a:t>Torque</a:t>
              </a:r>
              <a:endParaRPr kumimoji="0" lang="en-US" sz="1800" b="0" i="1" u="none" strike="noStrike" kern="1200" cap="none" spc="0" normalizeH="0" baseline="-25000" noProof="0" dirty="0">
                <a:ln>
                  <a:noFill/>
                </a:ln>
                <a:solidFill>
                  <a:srgbClr val="33CCCC"/>
                </a:solidFill>
                <a:effectLst/>
                <a:uLnTx/>
                <a:uFillTx/>
                <a:latin typeface="Times New Roman" pitchFamily="18" charset="0"/>
                <a:ea typeface="+mn-ea"/>
                <a:cs typeface="+mn-cs"/>
              </a:endParaRPr>
            </a:p>
          </p:txBody>
        </p:sp>
        <p:sp>
          <p:nvSpPr>
            <p:cNvPr id="132" name="TextBox 55">
              <a:extLst>
                <a:ext uri="{FF2B5EF4-FFF2-40B4-BE49-F238E27FC236}">
                  <a16:creationId xmlns:a16="http://schemas.microsoft.com/office/drawing/2014/main" id="{7D22D05B-C073-447F-A9C0-67334FF84338}"/>
                </a:ext>
              </a:extLst>
            </p:cNvPr>
            <p:cNvSpPr txBox="1">
              <a:spLocks noChangeArrowheads="1"/>
            </p:cNvSpPr>
            <p:nvPr/>
          </p:nvSpPr>
          <p:spPr bwMode="auto">
            <a:xfrm>
              <a:off x="2590800" y="4735513"/>
              <a:ext cx="838200" cy="369887"/>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1" u="none" strike="noStrike" kern="1200" cap="none" spc="0" normalizeH="0" baseline="0" noProof="0" dirty="0">
                  <a:ln>
                    <a:noFill/>
                  </a:ln>
                  <a:solidFill>
                    <a:srgbClr val="33CCCC"/>
                  </a:solidFill>
                  <a:effectLst/>
                  <a:uLnTx/>
                  <a:uFillTx/>
                  <a:latin typeface="Times New Roman" pitchFamily="18" charset="0"/>
                  <a:ea typeface="+mn-ea"/>
                  <a:cs typeface="+mn-cs"/>
                </a:rPr>
                <a:t>Steam</a:t>
              </a:r>
              <a:endParaRPr kumimoji="0" lang="en-US" sz="1800" b="0" i="1" u="none" strike="noStrike" kern="1200" cap="none" spc="0" normalizeH="0" baseline="-25000" noProof="0" dirty="0">
                <a:ln>
                  <a:noFill/>
                </a:ln>
                <a:solidFill>
                  <a:srgbClr val="33CCCC"/>
                </a:solidFill>
                <a:effectLst/>
                <a:uLnTx/>
                <a:uFillTx/>
                <a:latin typeface="Times New Roman" pitchFamily="18" charset="0"/>
                <a:ea typeface="+mn-ea"/>
                <a:cs typeface="+mn-cs"/>
              </a:endParaRPr>
            </a:p>
          </p:txBody>
        </p:sp>
        <p:sp>
          <p:nvSpPr>
            <p:cNvPr id="133" name="TextBox 56">
              <a:extLst>
                <a:ext uri="{FF2B5EF4-FFF2-40B4-BE49-F238E27FC236}">
                  <a16:creationId xmlns:a16="http://schemas.microsoft.com/office/drawing/2014/main" id="{59BC1DE9-F9A6-43B9-8D59-1C879DD62C63}"/>
                </a:ext>
              </a:extLst>
            </p:cNvPr>
            <p:cNvSpPr txBox="1">
              <a:spLocks noChangeArrowheads="1"/>
            </p:cNvSpPr>
            <p:nvPr/>
          </p:nvSpPr>
          <p:spPr bwMode="auto">
            <a:xfrm>
              <a:off x="1295400" y="4735513"/>
              <a:ext cx="838200" cy="369887"/>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1" u="none" strike="noStrike" kern="1200" cap="none" spc="0" normalizeH="0" baseline="0" noProof="0" dirty="0">
                  <a:ln>
                    <a:noFill/>
                  </a:ln>
                  <a:solidFill>
                    <a:srgbClr val="33CCCC"/>
                  </a:solidFill>
                  <a:effectLst/>
                  <a:uLnTx/>
                  <a:uFillTx/>
                  <a:latin typeface="Times New Roman" pitchFamily="18" charset="0"/>
                  <a:ea typeface="+mn-ea"/>
                  <a:cs typeface="+mn-cs"/>
                </a:rPr>
                <a:t>Fuel</a:t>
              </a:r>
              <a:endParaRPr kumimoji="0" lang="en-US" sz="1800" b="0" i="1" u="none" strike="noStrike" kern="1200" cap="none" spc="0" normalizeH="0" baseline="-25000" noProof="0" dirty="0">
                <a:ln>
                  <a:noFill/>
                </a:ln>
                <a:solidFill>
                  <a:srgbClr val="33CCCC"/>
                </a:solidFill>
                <a:effectLst/>
                <a:uLnTx/>
                <a:uFillTx/>
                <a:latin typeface="Times New Roman" pitchFamily="18" charset="0"/>
                <a:ea typeface="+mn-ea"/>
                <a:cs typeface="+mn-cs"/>
              </a:endParaRPr>
            </a:p>
          </p:txBody>
        </p:sp>
        <p:cxnSp>
          <p:nvCxnSpPr>
            <p:cNvPr id="134" name="Straight Connector 133">
              <a:extLst>
                <a:ext uri="{FF2B5EF4-FFF2-40B4-BE49-F238E27FC236}">
                  <a16:creationId xmlns:a16="http://schemas.microsoft.com/office/drawing/2014/main" id="{B5D0C970-6A40-4A66-9FB8-4FAB5F826D4A}"/>
                </a:ext>
              </a:extLst>
            </p:cNvPr>
            <p:cNvCxnSpPr>
              <a:cxnSpLocks noChangeShapeType="1"/>
            </p:cNvCxnSpPr>
            <p:nvPr/>
          </p:nvCxnSpPr>
          <p:spPr bwMode="auto">
            <a:xfrm rot="5400000">
              <a:off x="3280568" y="2986882"/>
              <a:ext cx="2011363" cy="0"/>
            </a:xfrm>
            <a:prstGeom prst="line">
              <a:avLst/>
            </a:prstGeom>
            <a:noFill/>
            <a:ln w="28575" algn="ctr">
              <a:solidFill>
                <a:srgbClr val="003366"/>
              </a:solidFill>
              <a:prstDash val="sysDash"/>
              <a:round/>
              <a:headEnd type="none" w="sm" len="sm"/>
              <a:tailEnd type="none" w="sm" len="sm"/>
            </a:ln>
          </p:spPr>
        </p:cxnSp>
        <p:sp>
          <p:nvSpPr>
            <p:cNvPr id="135" name="TextBox 75">
              <a:extLst>
                <a:ext uri="{FF2B5EF4-FFF2-40B4-BE49-F238E27FC236}">
                  <a16:creationId xmlns:a16="http://schemas.microsoft.com/office/drawing/2014/main" id="{DC09F487-B820-4DBE-B3E2-A38BE62FF749}"/>
                </a:ext>
              </a:extLst>
            </p:cNvPr>
            <p:cNvSpPr txBox="1">
              <a:spLocks noChangeArrowheads="1"/>
            </p:cNvSpPr>
            <p:nvPr/>
          </p:nvSpPr>
          <p:spPr bwMode="auto">
            <a:xfrm>
              <a:off x="4837112" y="1910834"/>
              <a:ext cx="1752600" cy="369332"/>
            </a:xfrm>
            <a:prstGeom prst="rect">
              <a:avLst/>
            </a:prstGeom>
            <a:noFill/>
            <a:ln w="9525">
              <a:noFill/>
              <a:miter lim="800000"/>
              <a:headEnd/>
              <a:tailEnd/>
            </a:ln>
          </p:spPr>
          <p:txBody>
            <a:bodyPr wrap="square"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Electrical System</a:t>
              </a:r>
              <a:endParaRPr kumimoji="0" lang="en-US" sz="1800" b="0" i="0"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36" name="TextBox 76">
              <a:extLst>
                <a:ext uri="{FF2B5EF4-FFF2-40B4-BE49-F238E27FC236}">
                  <a16:creationId xmlns:a16="http://schemas.microsoft.com/office/drawing/2014/main" id="{BEDCD760-780C-4494-9AAD-9296E8410AF5}"/>
                </a:ext>
              </a:extLst>
            </p:cNvPr>
            <p:cNvSpPr txBox="1">
              <a:spLocks noChangeArrowheads="1"/>
            </p:cNvSpPr>
            <p:nvPr/>
          </p:nvSpPr>
          <p:spPr bwMode="auto">
            <a:xfrm>
              <a:off x="1828800" y="1910834"/>
              <a:ext cx="1905000" cy="369332"/>
            </a:xfrm>
            <a:prstGeom prst="rect">
              <a:avLst/>
            </a:prstGeom>
            <a:noFill/>
            <a:ln w="9525">
              <a:noFill/>
              <a:miter lim="800000"/>
              <a:headEnd/>
              <a:tailEnd/>
            </a:ln>
          </p:spPr>
          <p:txBody>
            <a:bodyPr wrap="square" lIns="0" rIns="0">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dirty="0">
                  <a:ln>
                    <a:noFill/>
                  </a:ln>
                  <a:solidFill>
                    <a:srgbClr val="003366"/>
                  </a:solidFill>
                  <a:effectLst/>
                  <a:uLnTx/>
                  <a:uFillTx/>
                  <a:latin typeface="Times New Roman" pitchFamily="18" charset="0"/>
                  <a:ea typeface="+mn-ea"/>
                  <a:cs typeface="+mn-cs"/>
                </a:rPr>
                <a:t>Mechanical System</a:t>
              </a:r>
              <a:endParaRPr kumimoji="0" lang="en-US" sz="1800" b="0" i="0"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cxnSp>
          <p:nvCxnSpPr>
            <p:cNvPr id="137" name="Straight Arrow Connector 136">
              <a:extLst>
                <a:ext uri="{FF2B5EF4-FFF2-40B4-BE49-F238E27FC236}">
                  <a16:creationId xmlns:a16="http://schemas.microsoft.com/office/drawing/2014/main" id="{3078928A-9B38-41AF-A15C-B23C9F94BD8B}"/>
                </a:ext>
              </a:extLst>
            </p:cNvPr>
            <p:cNvCxnSpPr>
              <a:cxnSpLocks noChangeShapeType="1"/>
              <a:stCxn id="136" idx="3"/>
              <a:endCxn id="135" idx="1"/>
            </p:cNvCxnSpPr>
            <p:nvPr/>
          </p:nvCxnSpPr>
          <p:spPr bwMode="auto">
            <a:xfrm>
              <a:off x="3733800" y="2095500"/>
              <a:ext cx="1103312" cy="0"/>
            </a:xfrm>
            <a:prstGeom prst="straightConnector1">
              <a:avLst/>
            </a:prstGeom>
            <a:noFill/>
            <a:ln w="25400" cap="flat" cmpd="sng" algn="ctr">
              <a:solidFill>
                <a:srgbClr val="99CC99"/>
              </a:solidFill>
              <a:prstDash val="solid"/>
              <a:headEnd type="arrow"/>
              <a:tailEnd type="arrow"/>
            </a:ln>
            <a:effectLst>
              <a:outerShdw blurRad="40000" dist="20000" dir="5400000" rotWithShape="0">
                <a:srgbClr val="000000">
                  <a:alpha val="38000"/>
                </a:srgbClr>
              </a:outerShdw>
            </a:effectLst>
          </p:spPr>
        </p:cxnSp>
        <p:cxnSp>
          <p:nvCxnSpPr>
            <p:cNvPr id="138" name="Straight Arrow Connector 137">
              <a:extLst>
                <a:ext uri="{FF2B5EF4-FFF2-40B4-BE49-F238E27FC236}">
                  <a16:creationId xmlns:a16="http://schemas.microsoft.com/office/drawing/2014/main" id="{3D551DCD-9B95-479D-980B-6755F783122B}"/>
                </a:ext>
              </a:extLst>
            </p:cNvPr>
            <p:cNvCxnSpPr>
              <a:cxnSpLocks noChangeShapeType="1"/>
              <a:stCxn id="124" idx="3"/>
              <a:endCxn id="126" idx="1"/>
            </p:cNvCxnSpPr>
            <p:nvPr/>
          </p:nvCxnSpPr>
          <p:spPr bwMode="auto">
            <a:xfrm>
              <a:off x="1371600" y="4056857"/>
              <a:ext cx="304800" cy="0"/>
            </a:xfrm>
            <a:prstGeom prst="straightConnector1">
              <a:avLst/>
            </a:prstGeom>
            <a:noFill/>
            <a:ln w="25400" cap="flat" cmpd="sng" algn="ctr">
              <a:solidFill>
                <a:srgbClr val="99CC99"/>
              </a:solidFill>
              <a:prstDash val="solid"/>
              <a:tailEnd type="arrow"/>
            </a:ln>
            <a:effectLst>
              <a:outerShdw blurRad="40000" dist="20000" dir="5400000" rotWithShape="0">
                <a:srgbClr val="000000">
                  <a:alpha val="38000"/>
                </a:srgbClr>
              </a:outerShdw>
            </a:effectLst>
          </p:spPr>
        </p:cxnSp>
        <p:cxnSp>
          <p:nvCxnSpPr>
            <p:cNvPr id="139" name="Straight Arrow Connector 138">
              <a:extLst>
                <a:ext uri="{FF2B5EF4-FFF2-40B4-BE49-F238E27FC236}">
                  <a16:creationId xmlns:a16="http://schemas.microsoft.com/office/drawing/2014/main" id="{0F0BC7F6-1DEC-4BB2-8665-E95EDEE61B70}"/>
                </a:ext>
              </a:extLst>
            </p:cNvPr>
            <p:cNvCxnSpPr>
              <a:cxnSpLocks noChangeShapeType="1"/>
              <a:stCxn id="126" idx="3"/>
              <a:endCxn id="128" idx="1"/>
            </p:cNvCxnSpPr>
            <p:nvPr/>
          </p:nvCxnSpPr>
          <p:spPr bwMode="auto">
            <a:xfrm flipV="1">
              <a:off x="2819400" y="4056856"/>
              <a:ext cx="228600" cy="1"/>
            </a:xfrm>
            <a:prstGeom prst="straightConnector1">
              <a:avLst/>
            </a:prstGeom>
            <a:noFill/>
            <a:ln w="25400" cap="flat" cmpd="sng" algn="ctr">
              <a:solidFill>
                <a:srgbClr val="99CC99"/>
              </a:solidFill>
              <a:prstDash val="solid"/>
              <a:tailEnd type="arrow"/>
            </a:ln>
            <a:effectLst>
              <a:outerShdw blurRad="40000" dist="20000" dir="5400000" rotWithShape="0">
                <a:srgbClr val="000000">
                  <a:alpha val="38000"/>
                </a:srgbClr>
              </a:outerShdw>
            </a:effectLst>
          </p:spPr>
        </p:cxnSp>
        <p:cxnSp>
          <p:nvCxnSpPr>
            <p:cNvPr id="140" name="Straight Arrow Connector 139">
              <a:extLst>
                <a:ext uri="{FF2B5EF4-FFF2-40B4-BE49-F238E27FC236}">
                  <a16:creationId xmlns:a16="http://schemas.microsoft.com/office/drawing/2014/main" id="{2A2E0CFD-3AF9-465D-9789-1E50E0CFFA74}"/>
                </a:ext>
              </a:extLst>
            </p:cNvPr>
            <p:cNvCxnSpPr>
              <a:cxnSpLocks noChangeShapeType="1"/>
              <a:stCxn id="128" idx="3"/>
              <a:endCxn id="118" idx="1"/>
            </p:cNvCxnSpPr>
            <p:nvPr/>
          </p:nvCxnSpPr>
          <p:spPr bwMode="auto">
            <a:xfrm>
              <a:off x="3962400" y="4056856"/>
              <a:ext cx="609600" cy="0"/>
            </a:xfrm>
            <a:prstGeom prst="straightConnector1">
              <a:avLst/>
            </a:prstGeom>
            <a:noFill/>
            <a:ln w="25400" cap="flat" cmpd="sng" algn="ctr">
              <a:solidFill>
                <a:srgbClr val="99CC99"/>
              </a:solidFill>
              <a:prstDash val="solid"/>
              <a:tailEnd type="arrow"/>
            </a:ln>
            <a:effectLst>
              <a:outerShdw blurRad="40000" dist="20000" dir="5400000" rotWithShape="0">
                <a:srgbClr val="000000">
                  <a:alpha val="38000"/>
                </a:srgbClr>
              </a:outerShdw>
            </a:effectLst>
          </p:spPr>
        </p:cxnSp>
        <p:cxnSp>
          <p:nvCxnSpPr>
            <p:cNvPr id="141" name="Straight Arrow Connector 140">
              <a:extLst>
                <a:ext uri="{FF2B5EF4-FFF2-40B4-BE49-F238E27FC236}">
                  <a16:creationId xmlns:a16="http://schemas.microsoft.com/office/drawing/2014/main" id="{AD476665-A733-41C5-9E1E-341A378B2772}"/>
                </a:ext>
              </a:extLst>
            </p:cNvPr>
            <p:cNvCxnSpPr>
              <a:cxnSpLocks noChangeShapeType="1"/>
              <a:stCxn id="118" idx="3"/>
              <a:endCxn id="120" idx="1"/>
            </p:cNvCxnSpPr>
            <p:nvPr/>
          </p:nvCxnSpPr>
          <p:spPr bwMode="auto">
            <a:xfrm>
              <a:off x="5867400" y="4056856"/>
              <a:ext cx="304800" cy="0"/>
            </a:xfrm>
            <a:prstGeom prst="straightConnector1">
              <a:avLst/>
            </a:prstGeom>
            <a:noFill/>
            <a:ln w="25400" cap="flat" cmpd="sng" algn="ctr">
              <a:solidFill>
                <a:srgbClr val="99CC99"/>
              </a:solidFill>
              <a:prstDash val="solid"/>
              <a:tailEnd type="arrow"/>
            </a:ln>
            <a:effectLst>
              <a:outerShdw blurRad="40000" dist="20000" dir="5400000" rotWithShape="0">
                <a:srgbClr val="000000">
                  <a:alpha val="38000"/>
                </a:srgbClr>
              </a:outerShdw>
            </a:effectLst>
          </p:spPr>
        </p:cxnSp>
        <p:cxnSp>
          <p:nvCxnSpPr>
            <p:cNvPr id="142" name="Straight Arrow Connector 141">
              <a:extLst>
                <a:ext uri="{FF2B5EF4-FFF2-40B4-BE49-F238E27FC236}">
                  <a16:creationId xmlns:a16="http://schemas.microsoft.com/office/drawing/2014/main" id="{62FF0582-E646-4339-BDB6-4F26A5BD3600}"/>
                </a:ext>
              </a:extLst>
            </p:cNvPr>
            <p:cNvCxnSpPr>
              <a:cxnSpLocks noChangeShapeType="1"/>
              <a:stCxn id="120" idx="3"/>
              <a:endCxn id="122" idx="1"/>
            </p:cNvCxnSpPr>
            <p:nvPr/>
          </p:nvCxnSpPr>
          <p:spPr bwMode="auto">
            <a:xfrm>
              <a:off x="7162800" y="4056856"/>
              <a:ext cx="457200" cy="0"/>
            </a:xfrm>
            <a:prstGeom prst="straightConnector1">
              <a:avLst/>
            </a:prstGeom>
            <a:noFill/>
            <a:ln w="25400" cap="flat" cmpd="sng" algn="ctr">
              <a:solidFill>
                <a:srgbClr val="99CC99"/>
              </a:solidFill>
              <a:prstDash val="solid"/>
              <a:tailEnd type="arrow"/>
            </a:ln>
            <a:effectLst>
              <a:outerShdw blurRad="40000" dist="20000" dir="5400000" rotWithShape="0">
                <a:srgbClr val="000000">
                  <a:alpha val="38000"/>
                </a:srgbClr>
              </a:outerShdw>
            </a:effectLst>
          </p:spPr>
        </p:cxnSp>
        <p:cxnSp>
          <p:nvCxnSpPr>
            <p:cNvPr id="143" name="Straight Arrow Connector 142">
              <a:extLst>
                <a:ext uri="{FF2B5EF4-FFF2-40B4-BE49-F238E27FC236}">
                  <a16:creationId xmlns:a16="http://schemas.microsoft.com/office/drawing/2014/main" id="{0A2C8E54-6619-45F9-88CE-CAD528276DF2}"/>
                </a:ext>
              </a:extLst>
            </p:cNvPr>
            <p:cNvCxnSpPr>
              <a:cxnSpLocks noChangeShapeType="1"/>
            </p:cNvCxnSpPr>
            <p:nvPr/>
          </p:nvCxnSpPr>
          <p:spPr bwMode="auto">
            <a:xfrm rot="5400000" flipH="1" flipV="1">
              <a:off x="6896894" y="4418806"/>
              <a:ext cx="685800" cy="1588"/>
            </a:xfrm>
            <a:prstGeom prst="straightConnector1">
              <a:avLst/>
            </a:prstGeom>
            <a:noFill/>
            <a:ln w="9525" algn="ctr">
              <a:solidFill>
                <a:srgbClr val="003366"/>
              </a:solidFill>
              <a:round/>
              <a:headEnd type="none" w="sm" len="sm"/>
              <a:tailEnd/>
            </a:ln>
          </p:spPr>
        </p:cxnSp>
        <p:cxnSp>
          <p:nvCxnSpPr>
            <p:cNvPr id="144" name="Straight Arrow Connector 143">
              <a:extLst>
                <a:ext uri="{FF2B5EF4-FFF2-40B4-BE49-F238E27FC236}">
                  <a16:creationId xmlns:a16="http://schemas.microsoft.com/office/drawing/2014/main" id="{D24186EA-2CDE-4935-9822-6CF09A3B98DB}"/>
                </a:ext>
              </a:extLst>
            </p:cNvPr>
            <p:cNvCxnSpPr>
              <a:cxnSpLocks noChangeShapeType="1"/>
            </p:cNvCxnSpPr>
            <p:nvPr/>
          </p:nvCxnSpPr>
          <p:spPr bwMode="auto">
            <a:xfrm rot="5400000" flipH="1" flipV="1">
              <a:off x="5677694" y="4418806"/>
              <a:ext cx="685800" cy="1588"/>
            </a:xfrm>
            <a:prstGeom prst="straightConnector1">
              <a:avLst/>
            </a:prstGeom>
            <a:noFill/>
            <a:ln w="9525" algn="ctr">
              <a:solidFill>
                <a:srgbClr val="003366"/>
              </a:solidFill>
              <a:round/>
              <a:headEnd type="none" w="sm" len="sm"/>
              <a:tailEnd/>
            </a:ln>
          </p:spPr>
        </p:cxnSp>
        <p:cxnSp>
          <p:nvCxnSpPr>
            <p:cNvPr id="145" name="Straight Arrow Connector 144">
              <a:extLst>
                <a:ext uri="{FF2B5EF4-FFF2-40B4-BE49-F238E27FC236}">
                  <a16:creationId xmlns:a16="http://schemas.microsoft.com/office/drawing/2014/main" id="{15D2E5B2-5AFD-481D-B235-C39DBB3B381F}"/>
                </a:ext>
              </a:extLst>
            </p:cNvPr>
            <p:cNvCxnSpPr>
              <a:cxnSpLocks noChangeShapeType="1"/>
            </p:cNvCxnSpPr>
            <p:nvPr/>
          </p:nvCxnSpPr>
          <p:spPr bwMode="auto">
            <a:xfrm rot="5400000" flipH="1" flipV="1">
              <a:off x="3925094" y="4418806"/>
              <a:ext cx="685800" cy="1588"/>
            </a:xfrm>
            <a:prstGeom prst="straightConnector1">
              <a:avLst/>
            </a:prstGeom>
            <a:noFill/>
            <a:ln w="9525" algn="ctr">
              <a:solidFill>
                <a:srgbClr val="003366"/>
              </a:solidFill>
              <a:round/>
              <a:headEnd type="none" w="sm" len="sm"/>
              <a:tailEnd/>
            </a:ln>
          </p:spPr>
        </p:cxnSp>
        <p:cxnSp>
          <p:nvCxnSpPr>
            <p:cNvPr id="146" name="Straight Arrow Connector 145">
              <a:extLst>
                <a:ext uri="{FF2B5EF4-FFF2-40B4-BE49-F238E27FC236}">
                  <a16:creationId xmlns:a16="http://schemas.microsoft.com/office/drawing/2014/main" id="{7E803991-C01F-4C55-982A-47F98D2967FD}"/>
                </a:ext>
              </a:extLst>
            </p:cNvPr>
            <p:cNvCxnSpPr>
              <a:cxnSpLocks noChangeShapeType="1"/>
            </p:cNvCxnSpPr>
            <p:nvPr/>
          </p:nvCxnSpPr>
          <p:spPr bwMode="auto">
            <a:xfrm rot="5400000" flipH="1" flipV="1">
              <a:off x="2553494" y="4418806"/>
              <a:ext cx="685800" cy="1588"/>
            </a:xfrm>
            <a:prstGeom prst="straightConnector1">
              <a:avLst/>
            </a:prstGeom>
            <a:noFill/>
            <a:ln w="9525" algn="ctr">
              <a:solidFill>
                <a:srgbClr val="003366"/>
              </a:solidFill>
              <a:round/>
              <a:headEnd type="none" w="sm" len="sm"/>
              <a:tailEnd/>
            </a:ln>
          </p:spPr>
        </p:cxnSp>
        <p:cxnSp>
          <p:nvCxnSpPr>
            <p:cNvPr id="147" name="Straight Arrow Connector 146">
              <a:extLst>
                <a:ext uri="{FF2B5EF4-FFF2-40B4-BE49-F238E27FC236}">
                  <a16:creationId xmlns:a16="http://schemas.microsoft.com/office/drawing/2014/main" id="{1065B3E0-8940-4CBE-A367-6A1D2DDA4AD5}"/>
                </a:ext>
              </a:extLst>
            </p:cNvPr>
            <p:cNvCxnSpPr>
              <a:cxnSpLocks noChangeShapeType="1"/>
            </p:cNvCxnSpPr>
            <p:nvPr/>
          </p:nvCxnSpPr>
          <p:spPr bwMode="auto">
            <a:xfrm rot="5400000" flipH="1" flipV="1">
              <a:off x="1181894" y="4418806"/>
              <a:ext cx="685800" cy="1588"/>
            </a:xfrm>
            <a:prstGeom prst="straightConnector1">
              <a:avLst/>
            </a:prstGeom>
            <a:noFill/>
            <a:ln w="9525" algn="ctr">
              <a:solidFill>
                <a:srgbClr val="003366"/>
              </a:solidFill>
              <a:round/>
              <a:headEnd type="none" w="sm" len="sm"/>
              <a:tailEnd/>
            </a:ln>
          </p:spPr>
        </p:cxnSp>
        <p:sp>
          <p:nvSpPr>
            <p:cNvPr id="148" name="Arc 147">
              <a:extLst>
                <a:ext uri="{FF2B5EF4-FFF2-40B4-BE49-F238E27FC236}">
                  <a16:creationId xmlns:a16="http://schemas.microsoft.com/office/drawing/2014/main" id="{2D7B11EB-C8EA-4E7E-9BA0-657A6F90EFBF}"/>
                </a:ext>
              </a:extLst>
            </p:cNvPr>
            <p:cNvSpPr/>
            <p:nvPr/>
          </p:nvSpPr>
          <p:spPr bwMode="auto">
            <a:xfrm>
              <a:off x="4114800" y="3924300"/>
              <a:ext cx="304800" cy="304800"/>
            </a:xfrm>
            <a:prstGeom prst="arc">
              <a:avLst>
                <a:gd name="adj1" fmla="val 2521309"/>
                <a:gd name="adj2" fmla="val 19286422"/>
              </a:avLst>
            </a:prstGeom>
            <a:noFill/>
            <a:ln w="25400" cap="flat" cmpd="sng" algn="ctr">
              <a:solidFill>
                <a:srgbClr val="003366"/>
              </a:solidFill>
              <a:prstDash val="solid"/>
              <a:round/>
              <a:headEnd type="triangle" w="lg" len="lg"/>
              <a:tailEnd type="none" w="sm" len="sm"/>
            </a:ln>
            <a:effectLst/>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3366"/>
                </a:buClr>
                <a:buSzPct val="100000"/>
                <a:buFont typeface="Wingdings" pitchFamily="2" charset="2"/>
                <a:buNone/>
                <a:tabLst/>
                <a:defRPr/>
              </a:pPr>
              <a:endParaRPr kumimoji="0" lang="en-US" sz="2800" b="0" i="0" u="none" strike="noStrike" kern="1200" cap="none" spc="0" normalizeH="0" baseline="0" noProof="0" dirty="0">
                <a:ln>
                  <a:noFill/>
                </a:ln>
                <a:solidFill>
                  <a:srgbClr val="003366"/>
                </a:solidFill>
                <a:effectLst/>
                <a:uLnTx/>
                <a:uFillTx/>
                <a:latin typeface="Times New Roman" pitchFamily="18" charset="0"/>
                <a:ea typeface="+mn-ea"/>
                <a:cs typeface="+mn-cs"/>
              </a:endParaRPr>
            </a:p>
          </p:txBody>
        </p:sp>
        <p:sp>
          <p:nvSpPr>
            <p:cNvPr id="149" name="TextBox 16">
              <a:extLst>
                <a:ext uri="{FF2B5EF4-FFF2-40B4-BE49-F238E27FC236}">
                  <a16:creationId xmlns:a16="http://schemas.microsoft.com/office/drawing/2014/main" id="{13319DCE-540B-43CE-83BB-35B58DFCB3D3}"/>
                </a:ext>
              </a:extLst>
            </p:cNvPr>
            <p:cNvSpPr txBox="1">
              <a:spLocks noChangeArrowheads="1"/>
            </p:cNvSpPr>
            <p:nvPr/>
          </p:nvSpPr>
          <p:spPr bwMode="auto">
            <a:xfrm>
              <a:off x="4572000" y="3149600"/>
              <a:ext cx="1295400" cy="584200"/>
            </a:xfrm>
            <a:prstGeom prst="rect">
              <a:avLst/>
            </a:prstGeom>
            <a:noFill/>
            <a:ln w="9525">
              <a:noFill/>
              <a:miter lim="800000"/>
              <a:headEnd/>
              <a:tailEnd/>
            </a:ln>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0000"/>
                </a:buClr>
                <a:buSzPct val="100000"/>
                <a:buFont typeface="Times New Roman" pitchFamily="18" charset="0"/>
                <a:buNone/>
                <a:tabLst/>
                <a:defRPr/>
              </a:pPr>
              <a:r>
                <a:rPr kumimoji="0" lang="en-US" sz="1600" b="0" i="1" u="none" strike="noStrike" kern="1200" cap="none" spc="0" normalizeH="0" baseline="0" noProof="0" dirty="0">
                  <a:ln>
                    <a:noFill/>
                  </a:ln>
                  <a:solidFill>
                    <a:srgbClr val="003366"/>
                  </a:solidFill>
                  <a:effectLst/>
                  <a:uLnTx/>
                  <a:uFillTx/>
                  <a:latin typeface="Times New Roman" pitchFamily="18" charset="0"/>
                  <a:ea typeface="+mn-ea"/>
                  <a:cs typeface="+mn-cs"/>
                </a:rPr>
                <a:t>Voltage Control</a:t>
              </a:r>
              <a:endParaRPr kumimoji="0" lang="en-US" sz="1600" b="0" i="1" u="none" strike="noStrike" kern="1200" cap="none" spc="0" normalizeH="0" baseline="-25000" noProof="0" dirty="0">
                <a:ln>
                  <a:noFill/>
                </a:ln>
                <a:solidFill>
                  <a:srgbClr val="003366"/>
                </a:solidFill>
                <a:effectLst/>
                <a:uLnTx/>
                <a:uFillTx/>
                <a:latin typeface="Times New Roman" pitchFamily="18" charset="0"/>
                <a:ea typeface="+mn-ea"/>
                <a:cs typeface="+mn-cs"/>
              </a:endParaRPr>
            </a:p>
          </p:txBody>
        </p:sp>
        <p:sp>
          <p:nvSpPr>
            <p:cNvPr id="150" name="Content Placeholder 2">
              <a:extLst>
                <a:ext uri="{FF2B5EF4-FFF2-40B4-BE49-F238E27FC236}">
                  <a16:creationId xmlns:a16="http://schemas.microsoft.com/office/drawing/2014/main" id="{519D11FB-1146-4E34-A230-72FDE27F276F}"/>
                </a:ext>
              </a:extLst>
            </p:cNvPr>
            <p:cNvSpPr txBox="1">
              <a:spLocks/>
            </p:cNvSpPr>
            <p:nvPr/>
          </p:nvSpPr>
          <p:spPr>
            <a:xfrm>
              <a:off x="304800" y="5791200"/>
              <a:ext cx="8305800" cy="3810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rgbClr val="1E0000"/>
                  </a:solidFill>
                  <a:effectLst/>
                  <a:uLnTx/>
                  <a:uFillTx/>
                  <a:latin typeface="Times New Roman"/>
                  <a:ea typeface="+mn-ea"/>
                  <a:cs typeface="+mn-cs"/>
                </a:rPr>
                <a:t>    P. Sauer and M. Pai, </a:t>
              </a:r>
              <a:r>
                <a:rPr kumimoji="0" lang="en-US" sz="1800" b="0" i="1" u="none" strike="noStrike" kern="1200" cap="none" spc="0" normalizeH="0" baseline="0" noProof="0" dirty="0">
                  <a:ln>
                    <a:noFill/>
                  </a:ln>
                  <a:solidFill>
                    <a:srgbClr val="1E0000"/>
                  </a:solidFill>
                  <a:effectLst/>
                  <a:uLnTx/>
                  <a:uFillTx/>
                  <a:latin typeface="Times New Roman"/>
                  <a:ea typeface="+mn-ea"/>
                  <a:cs typeface="+mn-cs"/>
                </a:rPr>
                <a:t>Power System Dynamics and Stability</a:t>
              </a:r>
              <a:r>
                <a:rPr kumimoji="0" lang="en-US" sz="1800" b="0" i="0" u="none" strike="noStrike" kern="1200" cap="none" spc="0" normalizeH="0" baseline="0" noProof="0" dirty="0">
                  <a:ln>
                    <a:noFill/>
                  </a:ln>
                  <a:solidFill>
                    <a:srgbClr val="1E0000"/>
                  </a:solidFill>
                  <a:effectLst/>
                  <a:uLnTx/>
                  <a:uFillTx/>
                  <a:latin typeface="Times New Roman"/>
                  <a:ea typeface="+mn-ea"/>
                  <a:cs typeface="+mn-cs"/>
                </a:rPr>
                <a:t>, Stipes Publishing, 2006.</a:t>
              </a:r>
            </a:p>
          </p:txBody>
        </p:sp>
      </p:grpSp>
      <p:sp>
        <p:nvSpPr>
          <p:cNvPr id="3" name="Slide Number Placeholder 1">
            <a:extLst>
              <a:ext uri="{FF2B5EF4-FFF2-40B4-BE49-F238E27FC236}">
                <a16:creationId xmlns:a16="http://schemas.microsoft.com/office/drawing/2014/main" id="{1D54FDE9-B5CE-98F0-5DF6-D14BF9BCB926}"/>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328563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Stabilizer (PSS) Models</a:t>
            </a:r>
          </a:p>
        </p:txBody>
      </p:sp>
      <p:grpSp>
        <p:nvGrpSpPr>
          <p:cNvPr id="9" name="Group 8"/>
          <p:cNvGrpSpPr/>
          <p:nvPr/>
        </p:nvGrpSpPr>
        <p:grpSpPr>
          <a:xfrm>
            <a:off x="2209800" y="1447800"/>
            <a:ext cx="8039100" cy="5010150"/>
            <a:chOff x="152400" y="1466850"/>
            <a:chExt cx="8039100" cy="5010150"/>
          </a:xfrm>
        </p:grpSpPr>
        <p:pic>
          <p:nvPicPr>
            <p:cNvPr id="10" name="Picture 9" descr="C:\pw\version.150\SimulatorHelp\Content\image\Transient_Overview_Generator_Model_Relationships.gif"/>
            <p:cNvPicPr>
              <a:picLocks noChangeAspect="1" noChangeArrowheads="1"/>
            </p:cNvPicPr>
            <p:nvPr/>
          </p:nvPicPr>
          <p:blipFill>
            <a:blip r:embed="rId2" cstate="print"/>
            <a:srcRect/>
            <a:stretch>
              <a:fillRect/>
            </a:stretch>
          </p:blipFill>
          <p:spPr bwMode="auto">
            <a:xfrm>
              <a:off x="990600" y="1466850"/>
              <a:ext cx="6477000" cy="3397250"/>
            </a:xfrm>
            <a:prstGeom prst="rect">
              <a:avLst/>
            </a:prstGeom>
            <a:noFill/>
            <a:ln w="9525">
              <a:noFill/>
              <a:miter lim="800000"/>
              <a:headEnd/>
              <a:tailEnd/>
            </a:ln>
          </p:spPr>
        </p:pic>
        <p:grpSp>
          <p:nvGrpSpPr>
            <p:cNvPr id="11" name="Group 10"/>
            <p:cNvGrpSpPr/>
            <p:nvPr/>
          </p:nvGrpSpPr>
          <p:grpSpPr>
            <a:xfrm>
              <a:off x="152400" y="4876800"/>
              <a:ext cx="8039100" cy="1600200"/>
              <a:chOff x="152400" y="4876800"/>
              <a:chExt cx="8039100" cy="1600200"/>
            </a:xfrm>
          </p:grpSpPr>
          <p:pic>
            <p:nvPicPr>
              <p:cNvPr id="12" name="Picture 11" descr="C:\pw\version.150\SimulatorHelp\Content\image\Transient_Overview_Generator_Model_Relationships_Equations.gif"/>
              <p:cNvPicPr>
                <a:picLocks noChangeAspect="1" noChangeArrowheads="1"/>
              </p:cNvPicPr>
              <p:nvPr/>
            </p:nvPicPr>
            <p:blipFill>
              <a:blip r:embed="rId3" cstate="screen">
                <a:extLst>
                  <a:ext uri="{28A0092B-C50C-407E-A947-70E740481C1C}">
                    <a14:useLocalDpi xmlns:a14="http://schemas.microsoft.com/office/drawing/2010/main"/>
                  </a:ext>
                </a:extLst>
              </a:blip>
              <a:srcRect r="44186" b="50920"/>
              <a:stretch>
                <a:fillRect/>
              </a:stretch>
            </p:blipFill>
            <p:spPr bwMode="auto">
              <a:xfrm>
                <a:off x="152400" y="4953000"/>
                <a:ext cx="2743200" cy="1524000"/>
              </a:xfrm>
              <a:prstGeom prst="rect">
                <a:avLst/>
              </a:prstGeom>
              <a:noFill/>
              <a:ln w="9525">
                <a:noFill/>
                <a:miter lim="800000"/>
                <a:headEnd/>
                <a:tailEnd/>
              </a:ln>
            </p:spPr>
          </p:pic>
          <p:pic>
            <p:nvPicPr>
              <p:cNvPr id="13" name="Picture 12" descr="C:\pw\version.150\SimulatorHelp\Content\image\Transient_Overview_Generator_Model_Relationships_Equations.gif"/>
              <p:cNvPicPr>
                <a:picLocks noChangeAspect="1" noChangeArrowheads="1"/>
              </p:cNvPicPr>
              <p:nvPr/>
            </p:nvPicPr>
            <p:blipFill>
              <a:blip r:embed="rId3" cstate="screen">
                <a:extLst>
                  <a:ext uri="{28A0092B-C50C-407E-A947-70E740481C1C}">
                    <a14:useLocalDpi xmlns:a14="http://schemas.microsoft.com/office/drawing/2010/main"/>
                  </a:ext>
                </a:extLst>
              </a:blip>
              <a:srcRect t="49080"/>
              <a:stretch>
                <a:fillRect/>
              </a:stretch>
            </p:blipFill>
            <p:spPr bwMode="auto">
              <a:xfrm>
                <a:off x="3276600" y="4876800"/>
                <a:ext cx="4914900" cy="1581150"/>
              </a:xfrm>
              <a:prstGeom prst="rect">
                <a:avLst/>
              </a:prstGeom>
              <a:noFill/>
              <a:ln w="9525">
                <a:noFill/>
                <a:miter lim="800000"/>
                <a:headEnd/>
                <a:tailEnd/>
              </a:ln>
            </p:spPr>
          </p:pic>
        </p:grpSp>
      </p:grpSp>
      <p:sp>
        <p:nvSpPr>
          <p:cNvPr id="15" name="Oval 14"/>
          <p:cNvSpPr>
            <a:spLocks noChangeArrowheads="1"/>
          </p:cNvSpPr>
          <p:nvPr/>
        </p:nvSpPr>
        <p:spPr bwMode="auto">
          <a:xfrm>
            <a:off x="5791200" y="3505200"/>
            <a:ext cx="2895600" cy="1600200"/>
          </a:xfrm>
          <a:prstGeom prst="ellipse">
            <a:avLst/>
          </a:prstGeom>
          <a:solidFill>
            <a:schemeClr val="accent1">
              <a:alpha val="30196"/>
            </a:schemeClr>
          </a:solidFill>
          <a:ln w="28575" algn="ctr">
            <a:solidFill>
              <a:schemeClr val="accent2"/>
            </a:solidFill>
            <a:round/>
            <a:headEnd type="none" w="sm" len="sm"/>
            <a:tailEnd type="none" w="sm" len="sm"/>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endParaRPr lang="en-US" sz="1800" dirty="0">
              <a:solidFill>
                <a:schemeClr val="tx1"/>
              </a:solidFill>
            </a:endParaRPr>
          </a:p>
        </p:txBody>
      </p:sp>
      <p:sp>
        <p:nvSpPr>
          <p:cNvPr id="3" name="Slide Number Placeholder 1">
            <a:extLst>
              <a:ext uri="{FF2B5EF4-FFF2-40B4-BE49-F238E27FC236}">
                <a16:creationId xmlns:a16="http://schemas.microsoft.com/office/drawing/2014/main" id="{3052EB7F-2F07-4C15-3ADB-135569DE11F0}"/>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17</a:t>
            </a:fld>
            <a:endParaRPr lang="en-US" dirty="0">
              <a:solidFill>
                <a:srgbClr val="1E0000"/>
              </a:solidFill>
            </a:endParaRPr>
          </a:p>
        </p:txBody>
      </p:sp>
    </p:spTree>
    <p:extLst>
      <p:ext uri="{BB962C8B-B14F-4D97-AF65-F5344CB8AC3E}">
        <p14:creationId xmlns:p14="http://schemas.microsoft.com/office/powerpoint/2010/main" val="254508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 Block Diagram of a System with a PSS</a:t>
            </a:r>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81200" y="1371600"/>
            <a:ext cx="7924800" cy="4851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09800" y="6437328"/>
            <a:ext cx="5090048"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a:solidFill>
                  <a:srgbClr val="1E0000"/>
                </a:solidFill>
                <a:latin typeface="+mn-lt"/>
              </a:rPr>
              <a:t>Image Source: </a:t>
            </a:r>
            <a:r>
              <a:rPr lang="en-US" sz="1600" dirty="0" err="1">
                <a:solidFill>
                  <a:srgbClr val="1E0000"/>
                </a:solidFill>
                <a:latin typeface="+mn-lt"/>
              </a:rPr>
              <a:t>Kundur</a:t>
            </a:r>
            <a:r>
              <a:rPr lang="en-US" sz="1600" dirty="0">
                <a:solidFill>
                  <a:srgbClr val="1E0000"/>
                </a:solidFill>
                <a:latin typeface="+mn-lt"/>
              </a:rPr>
              <a:t>, </a:t>
            </a:r>
            <a:r>
              <a:rPr lang="en-US" sz="1600" i="1" dirty="0">
                <a:solidFill>
                  <a:srgbClr val="1E0000"/>
                </a:solidFill>
                <a:latin typeface="+mn-lt"/>
              </a:rPr>
              <a:t>Power System Stability and Control</a:t>
            </a:r>
          </a:p>
        </p:txBody>
      </p:sp>
      <p:cxnSp>
        <p:nvCxnSpPr>
          <p:cNvPr id="6" name="Straight Arrow Connector 5"/>
          <p:cNvCxnSpPr>
            <a:cxnSpLocks/>
          </p:cNvCxnSpPr>
          <p:nvPr/>
        </p:nvCxnSpPr>
        <p:spPr bwMode="auto">
          <a:xfrm flipH="1">
            <a:off x="5562600" y="1600200"/>
            <a:ext cx="2209800" cy="48086"/>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7" name="Rectangle 6"/>
          <p:cNvSpPr/>
          <p:nvPr/>
        </p:nvSpPr>
        <p:spPr>
          <a:xfrm>
            <a:off x="7848600" y="1417455"/>
            <a:ext cx="1685476" cy="461665"/>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PSS is here</a:t>
            </a:r>
          </a:p>
        </p:txBody>
      </p:sp>
      <p:sp>
        <p:nvSpPr>
          <p:cNvPr id="3" name="Slide Number Placeholder 1">
            <a:extLst>
              <a:ext uri="{FF2B5EF4-FFF2-40B4-BE49-F238E27FC236}">
                <a16:creationId xmlns:a16="http://schemas.microsoft.com/office/drawing/2014/main" id="{E129BDDF-E421-E18C-C43C-C0DE1A8F016F}"/>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18</a:t>
            </a:fld>
            <a:endParaRPr lang="en-US" dirty="0">
              <a:solidFill>
                <a:srgbClr val="1E0000"/>
              </a:solidFill>
            </a:endParaRPr>
          </a:p>
        </p:txBody>
      </p:sp>
    </p:spTree>
    <p:extLst>
      <p:ext uri="{BB962C8B-B14F-4D97-AF65-F5344CB8AC3E}">
        <p14:creationId xmlns:p14="http://schemas.microsoft.com/office/powerpoint/2010/main" val="153718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457200" y="1280160"/>
            <a:ext cx="11430000" cy="3733800"/>
          </a:xfrm>
        </p:spPr>
        <p:txBody>
          <a:bodyPr/>
          <a:lstStyle/>
          <a:p>
            <a:r>
              <a:rPr lang="en-US" dirty="0"/>
              <a:t>Read Chapters 8 and 9 (8.6 covers stabilizers)</a:t>
            </a:r>
          </a:p>
          <a:p>
            <a:r>
              <a:rPr lang="en-US" dirty="0"/>
              <a:t>Homework 6 is due today</a:t>
            </a:r>
          </a:p>
          <a:p>
            <a:r>
              <a:rPr lang="en-US" dirty="0"/>
              <a:t>Homework 7 should be done before the second exam</a:t>
            </a:r>
          </a:p>
          <a:p>
            <a:r>
              <a:rPr lang="en-US" dirty="0">
                <a:solidFill>
                  <a:srgbClr val="000000"/>
                </a:solidFill>
              </a:rPr>
              <a:t>As noted in the syllabus, the second exam is on Thursday Nov 30, 2023</a:t>
            </a:r>
          </a:p>
          <a:p>
            <a:pPr lvl="1"/>
            <a:r>
              <a:rPr lang="en-US" dirty="0">
                <a:solidFill>
                  <a:srgbClr val="000000"/>
                </a:solidFill>
              </a:rPr>
              <a:t>On campus students will take it during class (80 minutes) whereas distance learning students should contact Sanjana.</a:t>
            </a:r>
          </a:p>
          <a:p>
            <a:pPr lvl="1"/>
            <a:r>
              <a:rPr lang="en-US" dirty="0">
                <a:solidFill>
                  <a:srgbClr val="000000"/>
                </a:solidFill>
              </a:rPr>
              <a:t>The exam is comprehensive, but emphasizes the material since the first exam; it will be of similar form to the first exam</a:t>
            </a:r>
          </a:p>
          <a:p>
            <a:pPr lvl="1"/>
            <a:r>
              <a:rPr lang="en-US" dirty="0">
                <a:solidFill>
                  <a:srgbClr val="000000"/>
                </a:solidFill>
              </a:rPr>
              <a:t>Two 8.5 by 11 inch hand written note sheets are allowed, front and back, as are calculators</a:t>
            </a:r>
          </a:p>
          <a:p>
            <a:endParaRPr lang="en-US" dirty="0"/>
          </a:p>
          <a:p>
            <a:pPr marL="0" indent="0">
              <a:buNone/>
            </a:pPr>
            <a:r>
              <a:rPr lang="en-US" dirty="0"/>
              <a:t> </a:t>
            </a:r>
          </a:p>
          <a:p>
            <a:endParaRPr lang="en-US" dirty="0"/>
          </a:p>
        </p:txBody>
      </p:sp>
      <p:sp>
        <p:nvSpPr>
          <p:cNvPr id="5" name="Slide Number Placeholder 1">
            <a:extLst>
              <a:ext uri="{FF2B5EF4-FFF2-40B4-BE49-F238E27FC236}">
                <a16:creationId xmlns:a16="http://schemas.microsoft.com/office/drawing/2014/main" id="{1B7F48EE-A56A-B23A-71F6-6C4F8B01C9F6}"/>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a:t>
            </a:fld>
            <a:endParaRPr lang="en-US" sz="2000" dirty="0">
              <a:solidFill>
                <a:srgbClr val="1E0000"/>
              </a:solidFill>
            </a:endParaRPr>
          </a:p>
        </p:txBody>
      </p:sp>
    </p:spTree>
    <p:extLst>
      <p:ext uri="{BB962C8B-B14F-4D97-AF65-F5344CB8AC3E}">
        <p14:creationId xmlns:p14="http://schemas.microsoft.com/office/powerpoint/2010/main" val="2719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Basics</a:t>
            </a:r>
          </a:p>
        </p:txBody>
      </p:sp>
      <p:sp>
        <p:nvSpPr>
          <p:cNvPr id="3" name="Content Placeholder 2"/>
          <p:cNvSpPr>
            <a:spLocks noGrp="1"/>
          </p:cNvSpPr>
          <p:nvPr>
            <p:ph idx="1"/>
          </p:nvPr>
        </p:nvSpPr>
        <p:spPr/>
        <p:txBody>
          <a:bodyPr>
            <a:noAutofit/>
          </a:bodyPr>
          <a:lstStyle/>
          <a:p>
            <a:r>
              <a:rPr lang="en-US" sz="2400" dirty="0"/>
              <a:t>Stabilizers can be motivated by considering a classical model supplying an infinite bus</a:t>
            </a:r>
          </a:p>
          <a:p>
            <a:endParaRPr lang="en-US" sz="2400" dirty="0"/>
          </a:p>
          <a:p>
            <a:endParaRPr lang="en-US" sz="2400" dirty="0"/>
          </a:p>
          <a:p>
            <a:endParaRPr lang="en-US" sz="2400" dirty="0"/>
          </a:p>
          <a:p>
            <a:endParaRPr lang="en-US" sz="2400" dirty="0"/>
          </a:p>
          <a:p>
            <a:endParaRPr lang="en-US" sz="2400" dirty="0"/>
          </a:p>
          <a:p>
            <a:r>
              <a:rPr lang="en-US" sz="2400" dirty="0"/>
              <a:t>Assume internal voltage has an additional component</a:t>
            </a:r>
          </a:p>
          <a:p>
            <a:endParaRPr lang="en-US" sz="2400" dirty="0"/>
          </a:p>
          <a:p>
            <a:endParaRPr lang="en-US" sz="2400" dirty="0"/>
          </a:p>
          <a:p>
            <a:r>
              <a:rPr lang="en-US" sz="2400" dirty="0"/>
              <a:t>This can add additional damping if sin(</a:t>
            </a:r>
            <a:r>
              <a:rPr lang="en-US" sz="2400" dirty="0">
                <a:latin typeface="Symbol" panose="05050102010706020507" pitchFamily="18" charset="2"/>
              </a:rPr>
              <a:t>d</a:t>
            </a:r>
            <a:r>
              <a:rPr lang="en-US" sz="2400" dirty="0"/>
              <a:t>) is positive</a:t>
            </a:r>
          </a:p>
          <a:p>
            <a:r>
              <a:rPr lang="en-US" sz="2400" dirty="0"/>
              <a:t>In a real system there is delay, which requires compensation</a:t>
            </a: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0600" y="1850527"/>
            <a:ext cx="2532062"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2731250"/>
            <a:ext cx="5535613" cy="92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02413" y="2057400"/>
            <a:ext cx="4933191" cy="167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21414460"/>
              </p:ext>
            </p:extLst>
          </p:nvPr>
        </p:nvGraphicFramePr>
        <p:xfrm>
          <a:off x="1032681" y="4596091"/>
          <a:ext cx="2638491" cy="525479"/>
        </p:xfrm>
        <a:graphic>
          <a:graphicData uri="http://schemas.openxmlformats.org/presentationml/2006/ole">
            <mc:AlternateContent xmlns:mc="http://schemas.openxmlformats.org/markup-compatibility/2006">
              <mc:Choice xmlns:v="urn:schemas-microsoft-com:vml" Requires="v">
                <p:oleObj name="Equation" r:id="rId5" imgW="2425680" imgH="482400" progId="Equation.DSMT4">
                  <p:embed/>
                </p:oleObj>
              </mc:Choice>
              <mc:Fallback>
                <p:oleObj name="Equation" r:id="rId5" imgW="2425680" imgH="482400"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681" y="4596091"/>
                        <a:ext cx="2638491" cy="525479"/>
                      </a:xfrm>
                      <a:prstGeom prst="rect">
                        <a:avLst/>
                      </a:prstGeom>
                      <a:noFill/>
                      <a:ln>
                        <a:noFill/>
                      </a:ln>
                      <a:effectLst/>
                    </p:spPr>
                  </p:pic>
                </p:oleObj>
              </mc:Fallback>
            </mc:AlternateContent>
          </a:graphicData>
        </a:graphic>
      </p:graphicFrame>
      <p:sp>
        <p:nvSpPr>
          <p:cNvPr id="8" name="Slide Number Placeholder 1">
            <a:extLst>
              <a:ext uri="{FF2B5EF4-FFF2-40B4-BE49-F238E27FC236}">
                <a16:creationId xmlns:a16="http://schemas.microsoft.com/office/drawing/2014/main" id="{AF7E0D76-056B-BDF8-6B4C-307DD69EC7A7}"/>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19</a:t>
            </a:fld>
            <a:endParaRPr lang="en-US" dirty="0">
              <a:solidFill>
                <a:srgbClr val="1E0000"/>
              </a:solidFill>
            </a:endParaRPr>
          </a:p>
        </p:txBody>
      </p:sp>
    </p:spTree>
    <p:extLst>
      <p:ext uri="{BB962C8B-B14F-4D97-AF65-F5344CB8AC3E}">
        <p14:creationId xmlns:p14="http://schemas.microsoft.com/office/powerpoint/2010/main" val="3675295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PSS</a:t>
            </a:r>
          </a:p>
        </p:txBody>
      </p:sp>
      <p:sp>
        <p:nvSpPr>
          <p:cNvPr id="3" name="Content Placeholder 2"/>
          <p:cNvSpPr>
            <a:spLocks noGrp="1"/>
          </p:cNvSpPr>
          <p:nvPr>
            <p:ph idx="1"/>
          </p:nvPr>
        </p:nvSpPr>
        <p:spPr/>
        <p:txBody>
          <a:bodyPr/>
          <a:lstStyle/>
          <a:p>
            <a:r>
              <a:rPr lang="en-US" dirty="0"/>
              <a:t>An example single input stabilizer is shown below (IEEEST)</a:t>
            </a:r>
          </a:p>
          <a:p>
            <a:pPr lvl="1"/>
            <a:r>
              <a:rPr lang="en-US" dirty="0"/>
              <a:t>The input is usually the generator shaft speed deviation, but it could also be the bus frequency deviation, generator electric power or voltage magnitude</a:t>
            </a:r>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5800" y="2651760"/>
            <a:ext cx="7087788"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848600" y="4838282"/>
            <a:ext cx="2438400"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V</a:t>
            </a:r>
            <a:r>
              <a:rPr lang="en-US" sz="2400" b="0" baseline="-25000" dirty="0">
                <a:solidFill>
                  <a:srgbClr val="1E0000"/>
                </a:solidFill>
                <a:latin typeface="+mn-lt"/>
              </a:rPr>
              <a:t>ST</a:t>
            </a:r>
            <a:r>
              <a:rPr lang="en-US" sz="2400" b="0" dirty="0">
                <a:solidFill>
                  <a:srgbClr val="1E0000"/>
                </a:solidFill>
                <a:latin typeface="+mn-lt"/>
              </a:rPr>
              <a:t> is an input into the exciter</a:t>
            </a:r>
          </a:p>
        </p:txBody>
      </p:sp>
      <p:sp>
        <p:nvSpPr>
          <p:cNvPr id="6" name="TextBox 6"/>
          <p:cNvSpPr txBox="1"/>
          <p:nvPr/>
        </p:nvSpPr>
        <p:spPr>
          <a:xfrm>
            <a:off x="8354060" y="2712325"/>
            <a:ext cx="2667000"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The model can be simplified by setting some parameters to zero</a:t>
            </a:r>
          </a:p>
        </p:txBody>
      </p:sp>
      <p:sp>
        <p:nvSpPr>
          <p:cNvPr id="7" name="Slide Number Placeholder 1">
            <a:extLst>
              <a:ext uri="{FF2B5EF4-FFF2-40B4-BE49-F238E27FC236}">
                <a16:creationId xmlns:a16="http://schemas.microsoft.com/office/drawing/2014/main" id="{388844F3-FA4C-456D-8F8B-1F3AD3FA27BA}"/>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20</a:t>
            </a:fld>
            <a:endParaRPr lang="en-US" dirty="0">
              <a:solidFill>
                <a:srgbClr val="1E0000"/>
              </a:solidFill>
            </a:endParaRPr>
          </a:p>
        </p:txBody>
      </p:sp>
    </p:spTree>
    <p:extLst>
      <p:ext uri="{BB962C8B-B14F-4D97-AF65-F5344CB8AC3E}">
        <p14:creationId xmlns:p14="http://schemas.microsoft.com/office/powerpoint/2010/main" val="138944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PSS</a:t>
            </a:r>
          </a:p>
        </p:txBody>
      </p:sp>
      <p:sp>
        <p:nvSpPr>
          <p:cNvPr id="3" name="Content Placeholder 2"/>
          <p:cNvSpPr>
            <a:spLocks noGrp="1"/>
          </p:cNvSpPr>
          <p:nvPr>
            <p:ph idx="1"/>
          </p:nvPr>
        </p:nvSpPr>
        <p:spPr/>
        <p:txBody>
          <a:bodyPr/>
          <a:lstStyle/>
          <a:p>
            <a:r>
              <a:rPr lang="en-US" dirty="0"/>
              <a:t>An example single input stabilizer is shown below (IEEEST)</a:t>
            </a:r>
          </a:p>
          <a:p>
            <a:pPr lvl="1"/>
            <a:r>
              <a:rPr lang="en-US" dirty="0"/>
              <a:t>The input is usually the generator shaft speed deviation, but it could also be the bus frequency deviation, generator electric power or voltage magnitude</a:t>
            </a:r>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889761" y="3505200"/>
            <a:ext cx="6497139"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594444" y="5284070"/>
            <a:ext cx="1471878" cy="1200329"/>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V</a:t>
            </a:r>
            <a:r>
              <a:rPr lang="en-US" sz="2400" b="0" baseline="-25000" dirty="0">
                <a:solidFill>
                  <a:srgbClr val="1E0000"/>
                </a:solidFill>
                <a:latin typeface="+mn-lt"/>
              </a:rPr>
              <a:t>ST</a:t>
            </a:r>
            <a:r>
              <a:rPr lang="en-US" sz="2400" b="0" dirty="0">
                <a:solidFill>
                  <a:srgbClr val="1E0000"/>
                </a:solidFill>
                <a:latin typeface="+mn-lt"/>
              </a:rPr>
              <a:t> is an</a:t>
            </a:r>
            <a:br>
              <a:rPr lang="en-US" sz="2400" b="0" dirty="0">
                <a:solidFill>
                  <a:srgbClr val="1E0000"/>
                </a:solidFill>
                <a:latin typeface="+mn-lt"/>
              </a:rPr>
            </a:br>
            <a:r>
              <a:rPr lang="en-US" sz="2400" b="0" dirty="0">
                <a:solidFill>
                  <a:srgbClr val="1E0000"/>
                </a:solidFill>
                <a:latin typeface="+mn-lt"/>
              </a:rPr>
              <a:t>input into</a:t>
            </a:r>
            <a:br>
              <a:rPr lang="en-US" sz="2400" b="0" dirty="0">
                <a:solidFill>
                  <a:srgbClr val="1E0000"/>
                </a:solidFill>
                <a:latin typeface="+mn-lt"/>
              </a:rPr>
            </a:br>
            <a:r>
              <a:rPr lang="en-US" sz="2400" b="0" dirty="0">
                <a:solidFill>
                  <a:srgbClr val="1E0000"/>
                </a:solidFill>
                <a:latin typeface="+mn-lt"/>
              </a:rPr>
              <a:t>the exciter</a:t>
            </a:r>
          </a:p>
        </p:txBody>
      </p:sp>
      <p:sp>
        <p:nvSpPr>
          <p:cNvPr id="6" name="TextBox 6"/>
          <p:cNvSpPr txBox="1"/>
          <p:nvPr/>
        </p:nvSpPr>
        <p:spPr>
          <a:xfrm>
            <a:off x="7239000" y="3734851"/>
            <a:ext cx="2895600" cy="1200329"/>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The model can be </a:t>
            </a:r>
            <a:br>
              <a:rPr lang="en-US" sz="2400" b="0" dirty="0">
                <a:solidFill>
                  <a:srgbClr val="1E0000"/>
                </a:solidFill>
                <a:latin typeface="+mn-lt"/>
              </a:rPr>
            </a:br>
            <a:r>
              <a:rPr lang="en-US" sz="2400" b="0" dirty="0">
                <a:solidFill>
                  <a:srgbClr val="1E0000"/>
                </a:solidFill>
                <a:latin typeface="+mn-lt"/>
              </a:rPr>
              <a:t>simplified by setting parameters to zero</a:t>
            </a:r>
          </a:p>
        </p:txBody>
      </p:sp>
      <p:sp>
        <p:nvSpPr>
          <p:cNvPr id="8" name="Slide Number Placeholder 1">
            <a:extLst>
              <a:ext uri="{FF2B5EF4-FFF2-40B4-BE49-F238E27FC236}">
                <a16:creationId xmlns:a16="http://schemas.microsoft.com/office/drawing/2014/main" id="{DDB8BA8B-4244-8BDF-5D07-987C37FD77FF}"/>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417676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Single Input PSS</a:t>
            </a:r>
          </a:p>
        </p:txBody>
      </p:sp>
      <p:sp>
        <p:nvSpPr>
          <p:cNvPr id="3" name="Content Placeholder 2"/>
          <p:cNvSpPr>
            <a:spLocks noGrp="1"/>
          </p:cNvSpPr>
          <p:nvPr>
            <p:ph idx="1"/>
          </p:nvPr>
        </p:nvSpPr>
        <p:spPr/>
        <p:txBody>
          <a:bodyPr/>
          <a:lstStyle/>
          <a:p>
            <a:r>
              <a:rPr lang="en-US" dirty="0"/>
              <a:t>The PSS1A is very similar to the IEEEST Stabilizer  and STAB1</a:t>
            </a:r>
          </a:p>
          <a:p>
            <a:endParaRPr lang="en-US" dirty="0"/>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38200" y="1981200"/>
            <a:ext cx="882315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01681" y="5252174"/>
            <a:ext cx="6255239"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IEEE Std 421.5 describes the common stabilizers</a:t>
            </a:r>
          </a:p>
        </p:txBody>
      </p:sp>
      <p:sp>
        <p:nvSpPr>
          <p:cNvPr id="7" name="Slide Number Placeholder 1">
            <a:extLst>
              <a:ext uri="{FF2B5EF4-FFF2-40B4-BE49-F238E27FC236}">
                <a16:creationId xmlns:a16="http://schemas.microsoft.com/office/drawing/2014/main" id="{15FFFFD2-7065-45DA-4059-CA154BAD1AB0}"/>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22</a:t>
            </a:fld>
            <a:endParaRPr lang="en-US" dirty="0">
              <a:solidFill>
                <a:srgbClr val="1E0000"/>
              </a:solidFill>
            </a:endParaRPr>
          </a:p>
        </p:txBody>
      </p:sp>
    </p:spTree>
    <p:extLst>
      <p:ext uri="{BB962C8B-B14F-4D97-AF65-F5344CB8AC3E}">
        <p14:creationId xmlns:p14="http://schemas.microsoft.com/office/powerpoint/2010/main" val="188160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Results With Stabilizers</a:t>
            </a:r>
          </a:p>
        </p:txBody>
      </p:sp>
      <p:sp>
        <p:nvSpPr>
          <p:cNvPr id="3" name="Content Placeholder 2"/>
          <p:cNvSpPr>
            <a:spLocks noGrp="1"/>
          </p:cNvSpPr>
          <p:nvPr>
            <p:ph idx="1"/>
          </p:nvPr>
        </p:nvSpPr>
        <p:spPr>
          <a:xfrm>
            <a:off x="457200" y="1280160"/>
            <a:ext cx="10439400" cy="1082040"/>
          </a:xfrm>
        </p:spPr>
        <p:txBody>
          <a:bodyPr/>
          <a:lstStyle/>
          <a:p>
            <a:r>
              <a:rPr lang="en-US" dirty="0"/>
              <a:t>The case has 334 IEEST stabilizers, all with the same parameters (which would not be the case in a real system) </a:t>
            </a:r>
          </a:p>
        </p:txBody>
      </p:sp>
      <p:pic>
        <p:nvPicPr>
          <p:cNvPr id="345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62201"/>
            <a:ext cx="57150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90600" y="2362200"/>
            <a:ext cx="2209799" cy="2308324"/>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Results are </a:t>
            </a:r>
            <a:br>
              <a:rPr lang="en-US" sz="2400" dirty="0">
                <a:solidFill>
                  <a:srgbClr val="1E0000"/>
                </a:solidFill>
                <a:latin typeface="+mn-lt"/>
              </a:rPr>
            </a:br>
            <a:r>
              <a:rPr lang="en-US" sz="2400" dirty="0">
                <a:solidFill>
                  <a:srgbClr val="1E0000"/>
                </a:solidFill>
                <a:latin typeface="+mn-lt"/>
              </a:rPr>
              <a:t>given for the </a:t>
            </a:r>
            <a:br>
              <a:rPr lang="en-US" sz="2400" dirty="0">
                <a:solidFill>
                  <a:srgbClr val="1E0000"/>
                </a:solidFill>
                <a:latin typeface="+mn-lt"/>
              </a:rPr>
            </a:br>
            <a:r>
              <a:rPr lang="en-US" sz="2400" dirty="0">
                <a:solidFill>
                  <a:srgbClr val="1E0000"/>
                </a:solidFill>
                <a:latin typeface="+mn-lt"/>
              </a:rPr>
              <a:t>previous</a:t>
            </a:r>
            <a:br>
              <a:rPr lang="en-US" sz="2400" dirty="0">
                <a:solidFill>
                  <a:srgbClr val="1E0000"/>
                </a:solidFill>
                <a:latin typeface="+mn-lt"/>
              </a:rPr>
            </a:br>
            <a:r>
              <a:rPr lang="en-US" sz="2400" dirty="0">
                <a:solidFill>
                  <a:srgbClr val="1E0000"/>
                </a:solidFill>
                <a:latin typeface="+mn-lt"/>
              </a:rPr>
              <a:t>generator </a:t>
            </a:r>
            <a:br>
              <a:rPr lang="en-US" sz="2400" dirty="0">
                <a:solidFill>
                  <a:srgbClr val="1E0000"/>
                </a:solidFill>
                <a:latin typeface="+mn-lt"/>
              </a:rPr>
            </a:br>
            <a:r>
              <a:rPr lang="en-US" sz="2400" dirty="0">
                <a:solidFill>
                  <a:srgbClr val="1E0000"/>
                </a:solidFill>
                <a:latin typeface="+mn-lt"/>
              </a:rPr>
              <a:t>drop </a:t>
            </a:r>
            <a:br>
              <a:rPr lang="en-US" sz="2400" dirty="0">
                <a:solidFill>
                  <a:srgbClr val="1E0000"/>
                </a:solidFill>
                <a:latin typeface="+mn-lt"/>
              </a:rPr>
            </a:br>
            <a:r>
              <a:rPr lang="en-US" sz="2400" dirty="0">
                <a:solidFill>
                  <a:srgbClr val="1E0000"/>
                </a:solidFill>
                <a:latin typeface="+mn-lt"/>
              </a:rPr>
              <a:t>contingency</a:t>
            </a:r>
            <a:endParaRPr lang="en-US" sz="2400" b="0" dirty="0">
              <a:solidFill>
                <a:srgbClr val="1E0000"/>
              </a:solidFill>
              <a:latin typeface="+mn-lt"/>
            </a:endParaRPr>
          </a:p>
        </p:txBody>
      </p:sp>
      <p:sp>
        <p:nvSpPr>
          <p:cNvPr id="5" name="Slide Number Placeholder 1">
            <a:extLst>
              <a:ext uri="{FF2B5EF4-FFF2-40B4-BE49-F238E27FC236}">
                <a16:creationId xmlns:a16="http://schemas.microsoft.com/office/drawing/2014/main" id="{3F6F3D6C-BC1D-BB5A-B64E-BF8119630A35}"/>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23</a:t>
            </a:fld>
            <a:endParaRPr lang="en-US" dirty="0">
              <a:solidFill>
                <a:srgbClr val="1E0000"/>
              </a:solidFill>
            </a:endParaRPr>
          </a:p>
        </p:txBody>
      </p:sp>
    </p:spTree>
    <p:extLst>
      <p:ext uri="{BB962C8B-B14F-4D97-AF65-F5344CB8AC3E}">
        <p14:creationId xmlns:p14="http://schemas.microsoft.com/office/powerpoint/2010/main" val="2813820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System Results Without Stabilizers</a:t>
            </a:r>
          </a:p>
        </p:txBody>
      </p:sp>
      <p:sp>
        <p:nvSpPr>
          <p:cNvPr id="3" name="Content Placeholder 2"/>
          <p:cNvSpPr>
            <a:spLocks noGrp="1"/>
          </p:cNvSpPr>
          <p:nvPr>
            <p:ph idx="1"/>
          </p:nvPr>
        </p:nvSpPr>
        <p:spPr>
          <a:xfrm>
            <a:off x="457200" y="1280160"/>
            <a:ext cx="8549640" cy="777240"/>
          </a:xfrm>
        </p:spPr>
        <p:txBody>
          <a:bodyPr/>
          <a:lstStyle/>
          <a:p>
            <a:r>
              <a:rPr lang="en-US" dirty="0"/>
              <a:t>Clearly the case is unstable; note the change in scale</a:t>
            </a:r>
          </a:p>
        </p:txBody>
      </p:sp>
      <p:pic>
        <p:nvPicPr>
          <p:cNvPr id="346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6324600" cy="452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a:extLst>
              <a:ext uri="{FF2B5EF4-FFF2-40B4-BE49-F238E27FC236}">
                <a16:creationId xmlns:a16="http://schemas.microsoft.com/office/drawing/2014/main" id="{EB94669C-1F5D-350E-1173-3A9B8105957C}"/>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1386272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Dual Input PSS</a:t>
            </a:r>
          </a:p>
        </p:txBody>
      </p:sp>
      <p:sp>
        <p:nvSpPr>
          <p:cNvPr id="3" name="Content Placeholder 2"/>
          <p:cNvSpPr>
            <a:spLocks noGrp="1"/>
          </p:cNvSpPr>
          <p:nvPr>
            <p:ph idx="1"/>
          </p:nvPr>
        </p:nvSpPr>
        <p:spPr>
          <a:xfrm>
            <a:off x="457200" y="1280160"/>
            <a:ext cx="10820400" cy="2057400"/>
          </a:xfrm>
        </p:spPr>
        <p:txBody>
          <a:bodyPr>
            <a:normAutofit fontScale="92500" lnSpcReduction="20000"/>
          </a:bodyPr>
          <a:lstStyle/>
          <a:p>
            <a:r>
              <a:rPr lang="en-US" sz="3000" dirty="0"/>
              <a:t>Below is an example of a dual input PSS (PSS2A)</a:t>
            </a:r>
          </a:p>
          <a:p>
            <a:pPr lvl="1"/>
            <a:r>
              <a:rPr lang="en-US" sz="2600" dirty="0"/>
              <a:t>Combining shaft speed deviation with generator electric power is common</a:t>
            </a:r>
          </a:p>
          <a:p>
            <a:pPr lvl="1"/>
            <a:r>
              <a:rPr lang="en-US" sz="2600" dirty="0"/>
              <a:t>Both inputs have washout filters to remove low frequency components of the input signals</a:t>
            </a:r>
          </a:p>
          <a:p>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70905" y="2823039"/>
            <a:ext cx="9350674" cy="289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5791200"/>
            <a:ext cx="9067800"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In addition to exciters, IEEE Std 421.5 describes the common stabilizers</a:t>
            </a:r>
          </a:p>
        </p:txBody>
      </p:sp>
      <p:sp>
        <p:nvSpPr>
          <p:cNvPr id="7" name="Slide Number Placeholder 1">
            <a:extLst>
              <a:ext uri="{FF2B5EF4-FFF2-40B4-BE49-F238E27FC236}">
                <a16:creationId xmlns:a16="http://schemas.microsoft.com/office/drawing/2014/main" id="{6764F6CC-6B68-D35D-6C7D-412EBE72EFC7}"/>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13926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Washout Filters and Lead-Lag Compensators</a:t>
            </a:r>
          </a:p>
        </p:txBody>
      </p:sp>
      <p:sp>
        <p:nvSpPr>
          <p:cNvPr id="3" name="Content Placeholder 2"/>
          <p:cNvSpPr>
            <a:spLocks noGrp="1"/>
          </p:cNvSpPr>
          <p:nvPr>
            <p:ph idx="1"/>
          </p:nvPr>
        </p:nvSpPr>
        <p:spPr/>
        <p:txBody>
          <a:bodyPr>
            <a:normAutofit fontScale="92500" lnSpcReduction="10000"/>
          </a:bodyPr>
          <a:lstStyle/>
          <a:p>
            <a:r>
              <a:rPr lang="en-US" sz="3000" dirty="0"/>
              <a:t>Two common attributes of PSSs are washout filters and lead-lag compensators</a:t>
            </a:r>
          </a:p>
          <a:p>
            <a:endParaRPr lang="en-US" dirty="0"/>
          </a:p>
          <a:p>
            <a:endParaRPr lang="en-US" dirty="0"/>
          </a:p>
          <a:p>
            <a:endParaRPr lang="en-US" dirty="0"/>
          </a:p>
          <a:p>
            <a:endParaRPr lang="en-US" dirty="0"/>
          </a:p>
          <a:p>
            <a:endParaRPr lang="en-US" dirty="0"/>
          </a:p>
          <a:p>
            <a:r>
              <a:rPr lang="en-US" sz="3000" dirty="0"/>
              <a:t>Since PSSs are associated with damping oscillations, they should be immune to slow changes.  These low frequency changes are “washed out” by the washout filter; this is a type of high-pass filter.     </a:t>
            </a:r>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286000" y="2151760"/>
            <a:ext cx="7086600" cy="171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14801" y="3024633"/>
            <a:ext cx="1926553"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Washout filter</a:t>
            </a:r>
          </a:p>
        </p:txBody>
      </p:sp>
      <p:sp>
        <p:nvSpPr>
          <p:cNvPr id="6" name="TextBox 5"/>
          <p:cNvSpPr txBox="1"/>
          <p:nvPr/>
        </p:nvSpPr>
        <p:spPr>
          <a:xfrm>
            <a:off x="6477001" y="1805822"/>
            <a:ext cx="3044423"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Lead-lag compensators</a:t>
            </a:r>
          </a:p>
        </p:txBody>
      </p:sp>
      <p:sp>
        <p:nvSpPr>
          <p:cNvPr id="8" name="Slide Number Placeholder 1">
            <a:extLst>
              <a:ext uri="{FF2B5EF4-FFF2-40B4-BE49-F238E27FC236}">
                <a16:creationId xmlns:a16="http://schemas.microsoft.com/office/drawing/2014/main" id="{32F349EE-3F6E-EA3E-3089-6F1DCCE8F8F3}"/>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26</a:t>
            </a:fld>
            <a:endParaRPr lang="en-US" dirty="0">
              <a:solidFill>
                <a:srgbClr val="1E0000"/>
              </a:solidFill>
            </a:endParaRPr>
          </a:p>
        </p:txBody>
      </p:sp>
    </p:spTree>
    <p:extLst>
      <p:ext uri="{BB962C8B-B14F-4D97-AF65-F5344CB8AC3E}">
        <p14:creationId xmlns:p14="http://schemas.microsoft.com/office/powerpoint/2010/main" val="5950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Washout Filter </a:t>
            </a:r>
          </a:p>
        </p:txBody>
      </p:sp>
      <p:sp>
        <p:nvSpPr>
          <p:cNvPr id="3" name="Content Placeholder 2"/>
          <p:cNvSpPr>
            <a:spLocks noGrp="1"/>
          </p:cNvSpPr>
          <p:nvPr>
            <p:ph idx="1"/>
          </p:nvPr>
        </p:nvSpPr>
        <p:spPr/>
        <p:txBody>
          <a:bodyPr/>
          <a:lstStyle/>
          <a:p>
            <a:r>
              <a:rPr lang="en-US" dirty="0"/>
              <a:t>The filter changes both the magnitude </a:t>
            </a:r>
            <a:br>
              <a:rPr lang="en-US" dirty="0"/>
            </a:br>
            <a:r>
              <a:rPr lang="en-US" dirty="0"/>
              <a:t>and angle of the signal at low frequencies  </a:t>
            </a:r>
          </a:p>
        </p:txBody>
      </p:sp>
      <p:sp>
        <p:nvSpPr>
          <p:cNvPr id="4" name="Rectangle 3"/>
          <p:cNvSpPr/>
          <p:nvPr/>
        </p:nvSpPr>
        <p:spPr>
          <a:xfrm>
            <a:off x="6908800" y="5845314"/>
            <a:ext cx="4191000" cy="707886"/>
          </a:xfrm>
          <a:prstGeom prst="rect">
            <a:avLst/>
          </a:prstGeom>
        </p:spPr>
        <p:txBody>
          <a:bodyPr wrap="square">
            <a:spAutoFit/>
          </a:bodyPr>
          <a:lstStyle/>
          <a:p>
            <a:r>
              <a:rPr lang="en-US" sz="2000" dirty="0">
                <a:solidFill>
                  <a:srgbClr val="1E0000"/>
                </a:solidFill>
                <a:hlinkClick r:id="rId2"/>
              </a:rPr>
              <a:t>Image Source: www.electronics-tutorials.ws/filter/filter_3.html</a:t>
            </a:r>
            <a:endParaRPr lang="en-US" sz="2000" dirty="0">
              <a:solidFill>
                <a:srgbClr val="1E0000"/>
              </a:solidFill>
            </a:endParaRPr>
          </a:p>
        </p:txBody>
      </p:sp>
      <p:pic>
        <p:nvPicPr>
          <p:cNvPr id="107522" name="Picture 2" descr="high pass filter bode pl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6027" y="2362200"/>
            <a:ext cx="5773062"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48988" y="1299478"/>
            <a:ext cx="3547612"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The breakpoint frequency is when the phase shift</a:t>
            </a:r>
            <a:br>
              <a:rPr lang="en-US" sz="2400" b="0" dirty="0">
                <a:solidFill>
                  <a:srgbClr val="1E0000"/>
                </a:solidFill>
                <a:latin typeface="+mn-lt"/>
              </a:rPr>
            </a:br>
            <a:r>
              <a:rPr lang="en-US" sz="2400" b="0" dirty="0">
                <a:solidFill>
                  <a:srgbClr val="1E0000"/>
                </a:solidFill>
                <a:latin typeface="+mn-lt"/>
              </a:rPr>
              <a:t>is 45 degrees and the gain is -3 dB (1/sqrt(2))</a:t>
            </a:r>
          </a:p>
        </p:txBody>
      </p:sp>
      <p:sp>
        <p:nvSpPr>
          <p:cNvPr id="8" name="TextBox 7"/>
          <p:cNvSpPr txBox="1"/>
          <p:nvPr/>
        </p:nvSpPr>
        <p:spPr>
          <a:xfrm>
            <a:off x="7543800" y="3810000"/>
            <a:ext cx="4189443"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rPr>
              <a:t>A larger T value shifts the breakpoint to lower frequencies;</a:t>
            </a:r>
            <a:br>
              <a:rPr lang="en-US" sz="2400" b="0" dirty="0">
                <a:solidFill>
                  <a:srgbClr val="1E0000"/>
                </a:solidFill>
                <a:latin typeface="+mn-lt"/>
              </a:rPr>
            </a:br>
            <a:r>
              <a:rPr lang="en-US" sz="2400" b="0" dirty="0">
                <a:solidFill>
                  <a:srgbClr val="1E0000"/>
                </a:solidFill>
                <a:latin typeface="+mn-lt"/>
              </a:rPr>
              <a:t>at T=10 the breakpoint frequency is 0.016 Hz  </a:t>
            </a:r>
          </a:p>
        </p:txBody>
      </p:sp>
      <p:sp>
        <p:nvSpPr>
          <p:cNvPr id="5" name="Slide Number Placeholder 1">
            <a:extLst>
              <a:ext uri="{FF2B5EF4-FFF2-40B4-BE49-F238E27FC236}">
                <a16:creationId xmlns:a16="http://schemas.microsoft.com/office/drawing/2014/main" id="{15111CE0-25B2-91AC-4EFF-0C90C94BF60A}"/>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27</a:t>
            </a:fld>
            <a:endParaRPr lang="en-US" dirty="0">
              <a:solidFill>
                <a:srgbClr val="1E0000"/>
              </a:solidFill>
            </a:endParaRPr>
          </a:p>
        </p:txBody>
      </p:sp>
    </p:spTree>
    <p:extLst>
      <p:ext uri="{BB962C8B-B14F-4D97-AF65-F5344CB8AC3E}">
        <p14:creationId xmlns:p14="http://schemas.microsoft.com/office/powerpoint/2010/main" val="2272508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Washout Parameter Variation</a:t>
            </a:r>
          </a:p>
        </p:txBody>
      </p:sp>
      <p:sp>
        <p:nvSpPr>
          <p:cNvPr id="3" name="Content Placeholder 2"/>
          <p:cNvSpPr>
            <a:spLocks noGrp="1"/>
          </p:cNvSpPr>
          <p:nvPr>
            <p:ph idx="1"/>
          </p:nvPr>
        </p:nvSpPr>
        <p:spPr>
          <a:xfrm>
            <a:off x="457200" y="1280160"/>
            <a:ext cx="11049000" cy="2133600"/>
          </a:xfrm>
        </p:spPr>
        <p:txBody>
          <a:bodyPr>
            <a:normAutofit fontScale="92500" lnSpcReduction="20000"/>
          </a:bodyPr>
          <a:lstStyle/>
          <a:p>
            <a:r>
              <a:rPr lang="en-US" sz="3000" dirty="0"/>
              <a:t>The PSS2A is the most common stabilizer in both the EI and WECC cases.  Plots show the variation in T</a:t>
            </a:r>
            <a:r>
              <a:rPr lang="en-US" sz="3000" baseline="-25000" dirty="0"/>
              <a:t>W1</a:t>
            </a:r>
            <a:r>
              <a:rPr lang="en-US" sz="3000" dirty="0"/>
              <a:t> for EI (left) and WECC cases (right); for both the x-axis is the number of PSS2A stabilizers sorted by T</a:t>
            </a:r>
            <a:r>
              <a:rPr lang="en-US" sz="3000" baseline="-25000" dirty="0"/>
              <a:t>W1</a:t>
            </a:r>
            <a:r>
              <a:rPr lang="en-US" sz="3000" dirty="0"/>
              <a:t>, and the y-axis is T</a:t>
            </a:r>
            <a:r>
              <a:rPr lang="en-US" sz="3000" baseline="-25000" dirty="0"/>
              <a:t>W1 </a:t>
            </a:r>
            <a:r>
              <a:rPr lang="en-US" sz="3000" dirty="0"/>
              <a:t>in seconds</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2819400"/>
            <a:ext cx="479133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399" y="2743200"/>
            <a:ext cx="505053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28F8E58B-32A0-BF10-03F2-813472277E7F}"/>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710172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B8EB-6E62-096B-A192-9410CB4CC16F}"/>
              </a:ext>
            </a:extLst>
          </p:cNvPr>
          <p:cNvSpPr>
            <a:spLocks noGrp="1"/>
          </p:cNvSpPr>
          <p:nvPr>
            <p:ph type="title"/>
          </p:nvPr>
        </p:nvSpPr>
        <p:spPr/>
        <p:txBody>
          <a:bodyPr/>
          <a:lstStyle/>
          <a:p>
            <a:r>
              <a:rPr lang="en-US" dirty="0"/>
              <a:t>Large Grid Inter-Area Modes</a:t>
            </a:r>
          </a:p>
        </p:txBody>
      </p:sp>
      <p:sp>
        <p:nvSpPr>
          <p:cNvPr id="3" name="Content Placeholder 2">
            <a:extLst>
              <a:ext uri="{FF2B5EF4-FFF2-40B4-BE49-F238E27FC236}">
                <a16:creationId xmlns:a16="http://schemas.microsoft.com/office/drawing/2014/main" id="{3CC67F42-FE80-4F6D-872D-C3C3D8F54B15}"/>
              </a:ext>
            </a:extLst>
          </p:cNvPr>
          <p:cNvSpPr>
            <a:spLocks noGrp="1"/>
          </p:cNvSpPr>
          <p:nvPr>
            <p:ph idx="1"/>
          </p:nvPr>
        </p:nvSpPr>
        <p:spPr/>
        <p:txBody>
          <a:bodyPr/>
          <a:lstStyle/>
          <a:p>
            <a:r>
              <a:rPr lang="en-US" dirty="0"/>
              <a:t>Analyzing the wide-area dynamic respond of electric grids using the concept of modes has been a helpful approach for many years</a:t>
            </a:r>
          </a:p>
          <a:p>
            <a:r>
              <a:rPr lang="en-US" dirty="0"/>
              <a:t>In North America much of the work has been done in the WECC, with several identified distinct Inter-Area modes</a:t>
            </a:r>
          </a:p>
          <a:p>
            <a:r>
              <a:rPr lang="en-US" dirty="0"/>
              <a:t>Less work has been done on the Eastern Interconnect (EI) and ERCOT, but there are still some identified modes</a:t>
            </a:r>
          </a:p>
          <a:p>
            <a:r>
              <a:rPr lang="en-US" dirty="0"/>
              <a:t>Recent research has questioned the extent to which a few distinct modes exist particularly for the EI</a:t>
            </a:r>
          </a:p>
          <a:p>
            <a:endParaRPr lang="en-US" dirty="0"/>
          </a:p>
        </p:txBody>
      </p:sp>
      <p:sp>
        <p:nvSpPr>
          <p:cNvPr id="4" name="Slide Number Placeholder 1">
            <a:extLst>
              <a:ext uri="{FF2B5EF4-FFF2-40B4-BE49-F238E27FC236}">
                <a16:creationId xmlns:a16="http://schemas.microsoft.com/office/drawing/2014/main" id="{6E443C84-7DA3-CA92-8DB1-A2D826649ADF}"/>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a:t>
            </a:fld>
            <a:endParaRPr lang="en-US" dirty="0">
              <a:solidFill>
                <a:srgbClr val="1E0000"/>
              </a:solidFill>
            </a:endParaRPr>
          </a:p>
        </p:txBody>
      </p:sp>
    </p:spTree>
    <p:extLst>
      <p:ext uri="{BB962C8B-B14F-4D97-AF65-F5344CB8AC3E}">
        <p14:creationId xmlns:p14="http://schemas.microsoft.com/office/powerpoint/2010/main" val="1290347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Lead-Lag Compensators</a:t>
            </a:r>
          </a:p>
        </p:txBody>
      </p:sp>
      <p:sp>
        <p:nvSpPr>
          <p:cNvPr id="3" name="Content Placeholder 2"/>
          <p:cNvSpPr>
            <a:spLocks noGrp="1"/>
          </p:cNvSpPr>
          <p:nvPr>
            <p:ph idx="1"/>
          </p:nvPr>
        </p:nvSpPr>
        <p:spPr/>
        <p:txBody>
          <a:bodyPr/>
          <a:lstStyle/>
          <a:p>
            <a:r>
              <a:rPr lang="en-US" dirty="0"/>
              <a:t>For a lead-lag compensator of the below form with </a:t>
            </a:r>
            <a:r>
              <a:rPr lang="en-US" dirty="0">
                <a:latin typeface="Symbol" panose="05050102010706020507" pitchFamily="18" charset="2"/>
              </a:rPr>
              <a:t>a</a:t>
            </a:r>
            <a:r>
              <a:rPr lang="en-US" dirty="0"/>
              <a:t> &lt;= 1 (equivalently a &gt;= 1) </a:t>
            </a:r>
          </a:p>
          <a:p>
            <a:endParaRPr lang="en-US" dirty="0"/>
          </a:p>
          <a:p>
            <a:endParaRPr lang="en-US" dirty="0"/>
          </a:p>
          <a:p>
            <a:r>
              <a:rPr lang="en-US" dirty="0"/>
              <a:t>There is no gain or phase shift at </a:t>
            </a:r>
            <a:br>
              <a:rPr lang="en-US" dirty="0"/>
            </a:br>
            <a:r>
              <a:rPr lang="en-US" dirty="0"/>
              <a:t>low frequencies, a gain at high </a:t>
            </a:r>
            <a:br>
              <a:rPr lang="en-US" dirty="0"/>
            </a:br>
            <a:r>
              <a:rPr lang="en-US" dirty="0"/>
              <a:t>frequencies but no phase shift</a:t>
            </a:r>
          </a:p>
          <a:p>
            <a:r>
              <a:rPr lang="en-US" dirty="0"/>
              <a:t>Equations for a design maximum </a:t>
            </a:r>
            <a:br>
              <a:rPr lang="en-US" dirty="0"/>
            </a:br>
            <a:r>
              <a:rPr lang="en-US" dirty="0"/>
              <a:t>phase shift </a:t>
            </a:r>
            <a:r>
              <a:rPr lang="en-US" dirty="0">
                <a:latin typeface="Symbol" panose="05050102010706020507" pitchFamily="18" charset="2"/>
              </a:rPr>
              <a:t>a</a:t>
            </a:r>
            <a:r>
              <a:rPr lang="en-US" dirty="0"/>
              <a:t> at a frequency f are</a:t>
            </a:r>
            <a:br>
              <a:rPr lang="en-US" dirty="0"/>
            </a:br>
            <a:r>
              <a:rPr lang="en-US" dirty="0"/>
              <a:t>given</a:t>
            </a:r>
          </a:p>
          <a:p>
            <a:endParaRPr lang="en-US" dirty="0"/>
          </a:p>
          <a:p>
            <a:endParaRPr lang="en-US" dirty="0"/>
          </a:p>
          <a:p>
            <a:endParaRPr lang="en-US" dirty="0"/>
          </a:p>
          <a:p>
            <a:pPr marL="0" indent="0">
              <a:buNone/>
            </a:pPr>
            <a:br>
              <a:rPr lang="en-US" dirty="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231631542"/>
              </p:ext>
            </p:extLst>
          </p:nvPr>
        </p:nvGraphicFramePr>
        <p:xfrm>
          <a:off x="2286000" y="2057400"/>
          <a:ext cx="3276600" cy="838200"/>
        </p:xfrm>
        <a:graphic>
          <a:graphicData uri="http://schemas.openxmlformats.org/presentationml/2006/ole">
            <mc:AlternateContent xmlns:mc="http://schemas.openxmlformats.org/markup-compatibility/2006">
              <mc:Choice xmlns:v="urn:schemas-microsoft-com:vml" Requires="v">
                <p:oleObj name="Equation" r:id="rId2" imgW="1688760" imgH="431640" progId="Equation.DSMT4">
                  <p:embed/>
                </p:oleObj>
              </mc:Choice>
              <mc:Fallback>
                <p:oleObj name="Equation" r:id="rId2" imgW="1688760" imgH="431640" progId="Equation.DSMT4">
                  <p:embed/>
                  <p:pic>
                    <p:nvPicPr>
                      <p:cNvPr id="4" name="Object 3"/>
                      <p:cNvPicPr>
                        <a:picLocks noChangeAspect="1" noChangeArrowheads="1"/>
                      </p:cNvPicPr>
                      <p:nvPr/>
                    </p:nvPicPr>
                    <p:blipFill>
                      <a:blip r:embed="rId3"/>
                      <a:srcRect/>
                      <a:stretch>
                        <a:fillRect/>
                      </a:stretch>
                    </p:blipFill>
                    <p:spPr bwMode="auto">
                      <a:xfrm>
                        <a:off x="2286000" y="2057400"/>
                        <a:ext cx="327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8548" name="Picture 4" descr="http://ctms.engin.umich.edu/CTMS/Content/Extras/figures/lead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981201"/>
            <a:ext cx="3440240" cy="27431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1572271107"/>
              </p:ext>
            </p:extLst>
          </p:nvPr>
        </p:nvGraphicFramePr>
        <p:xfrm>
          <a:off x="7162800" y="4953000"/>
          <a:ext cx="2667954" cy="1600200"/>
        </p:xfrm>
        <a:graphic>
          <a:graphicData uri="http://schemas.openxmlformats.org/presentationml/2006/ole">
            <mc:AlternateContent xmlns:mc="http://schemas.openxmlformats.org/markup-compatibility/2006">
              <mc:Choice xmlns:v="urn:schemas-microsoft-com:vml" Requires="v">
                <p:oleObj name="Equation" r:id="rId5" imgW="1676160" imgH="838080" progId="Equation.DSMT4">
                  <p:embed/>
                </p:oleObj>
              </mc:Choice>
              <mc:Fallback>
                <p:oleObj name="Equation" r:id="rId5" imgW="1676160" imgH="838080" progId="Equation.DSMT4">
                  <p:embed/>
                  <p:pic>
                    <p:nvPicPr>
                      <p:cNvPr id="5" name="Object 4"/>
                      <p:cNvPicPr>
                        <a:picLocks noChangeAspect="1" noChangeArrowheads="1"/>
                      </p:cNvPicPr>
                      <p:nvPr/>
                    </p:nvPicPr>
                    <p:blipFill>
                      <a:blip r:embed="rId6"/>
                      <a:srcRect/>
                      <a:stretch>
                        <a:fillRect/>
                      </a:stretch>
                    </p:blipFill>
                    <p:spPr bwMode="auto">
                      <a:xfrm>
                        <a:off x="7162800" y="4953000"/>
                        <a:ext cx="2667954" cy="1600200"/>
                      </a:xfrm>
                      <a:prstGeom prst="rect">
                        <a:avLst/>
                      </a:prstGeom>
                      <a:noFill/>
                      <a:ln>
                        <a:noFill/>
                      </a:ln>
                    </p:spPr>
                  </p:pic>
                </p:oleObj>
              </mc:Fallback>
            </mc:AlternateContent>
          </a:graphicData>
        </a:graphic>
      </p:graphicFrame>
      <p:sp>
        <p:nvSpPr>
          <p:cNvPr id="6" name="Slide Number Placeholder 1">
            <a:extLst>
              <a:ext uri="{FF2B5EF4-FFF2-40B4-BE49-F238E27FC236}">
                <a16:creationId xmlns:a16="http://schemas.microsoft.com/office/drawing/2014/main" id="{FD2D9083-2819-6AA3-F5BD-CEDEC1C3E631}"/>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29</a:t>
            </a:fld>
            <a:endParaRPr lang="en-US" dirty="0">
              <a:solidFill>
                <a:srgbClr val="1E0000"/>
              </a:solidFill>
            </a:endParaRPr>
          </a:p>
        </p:txBody>
      </p:sp>
    </p:spTree>
    <p:extLst>
      <p:ext uri="{BB962C8B-B14F-4D97-AF65-F5344CB8AC3E}">
        <p14:creationId xmlns:p14="http://schemas.microsoft.com/office/powerpoint/2010/main" val="2028145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Design</a:t>
            </a:r>
          </a:p>
        </p:txBody>
      </p:sp>
      <p:sp>
        <p:nvSpPr>
          <p:cNvPr id="3" name="Content Placeholder 2"/>
          <p:cNvSpPr>
            <a:spLocks noGrp="1"/>
          </p:cNvSpPr>
          <p:nvPr>
            <p:ph idx="1"/>
          </p:nvPr>
        </p:nvSpPr>
        <p:spPr>
          <a:xfrm>
            <a:off x="457200" y="1280160"/>
            <a:ext cx="11049000" cy="3733800"/>
          </a:xfrm>
        </p:spPr>
        <p:txBody>
          <a:bodyPr/>
          <a:lstStyle/>
          <a:p>
            <a:r>
              <a:rPr lang="en-US" dirty="0"/>
              <a:t>As noted by Larsen, the basic function of stabilizers is to modulate the generator excitation to damp generator oscillations in frequency range of about 0.2 to 2.5 Hz</a:t>
            </a:r>
          </a:p>
          <a:p>
            <a:pPr lvl="1"/>
            <a:r>
              <a:rPr lang="en-US" dirty="0"/>
              <a:t>This requires adding a torque that is in phase with the speed variation; this requires compensating for the gain and phase characteristics of the generator, excitation system, and power system (GEP(s))</a:t>
            </a:r>
          </a:p>
          <a:p>
            <a:pPr lvl="1"/>
            <a:r>
              <a:rPr lang="en-US" dirty="0"/>
              <a:t>We need to compensate for the</a:t>
            </a:r>
            <a:br>
              <a:rPr lang="en-US" dirty="0"/>
            </a:br>
            <a:r>
              <a:rPr lang="en-US" dirty="0"/>
              <a:t>phase lag in the GEP</a:t>
            </a:r>
          </a:p>
          <a:p>
            <a:r>
              <a:rPr lang="en-US" dirty="0"/>
              <a:t>The stabilizer input is </a:t>
            </a:r>
            <a:br>
              <a:rPr lang="en-US" dirty="0"/>
            </a:br>
            <a:r>
              <a:rPr lang="en-US" dirty="0"/>
              <a:t>often the shaft speed</a:t>
            </a:r>
          </a:p>
          <a:p>
            <a:endParaRPr lang="en-US" dirty="0"/>
          </a:p>
        </p:txBody>
      </p:sp>
      <p:sp>
        <p:nvSpPr>
          <p:cNvPr id="4" name="TextBox 5"/>
          <p:cNvSpPr txBox="1"/>
          <p:nvPr/>
        </p:nvSpPr>
        <p:spPr>
          <a:xfrm>
            <a:off x="1109072" y="6324600"/>
            <a:ext cx="4285147"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a:solidFill>
                  <a:srgbClr val="1E0000"/>
                </a:solidFill>
                <a:latin typeface="+mn-lt"/>
              </a:rPr>
              <a:t>Image Source: Figure 1 from Larsen, 1981, Part 1</a:t>
            </a:r>
          </a:p>
        </p:txBody>
      </p:sp>
      <p:pic>
        <p:nvPicPr>
          <p:cNvPr id="5" name="Picture 4">
            <a:extLst>
              <a:ext uri="{FF2B5EF4-FFF2-40B4-BE49-F238E27FC236}">
                <a16:creationId xmlns:a16="http://schemas.microsoft.com/office/drawing/2014/main" id="{625A2D48-E139-4BC3-8DF6-97622C19AC61}"/>
              </a:ext>
            </a:extLst>
          </p:cNvPr>
          <p:cNvPicPr>
            <a:picLocks noChangeAspect="1"/>
          </p:cNvPicPr>
          <p:nvPr/>
        </p:nvPicPr>
        <p:blipFill>
          <a:blip r:embed="rId2"/>
          <a:stretch>
            <a:fillRect/>
          </a:stretch>
        </p:blipFill>
        <p:spPr>
          <a:xfrm>
            <a:off x="5715000" y="3810000"/>
            <a:ext cx="4708421" cy="2577241"/>
          </a:xfrm>
          <a:prstGeom prst="rect">
            <a:avLst/>
          </a:prstGeom>
        </p:spPr>
      </p:pic>
      <p:sp>
        <p:nvSpPr>
          <p:cNvPr id="7" name="Slide Number Placeholder 1">
            <a:extLst>
              <a:ext uri="{FF2B5EF4-FFF2-40B4-BE49-F238E27FC236}">
                <a16:creationId xmlns:a16="http://schemas.microsoft.com/office/drawing/2014/main" id="{B2C165E0-B687-6E61-C059-3E5C4411BB1A}"/>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30</a:t>
            </a:fld>
            <a:endParaRPr lang="en-US" dirty="0">
              <a:solidFill>
                <a:srgbClr val="1E0000"/>
              </a:solidFill>
            </a:endParaRPr>
          </a:p>
        </p:txBody>
      </p:sp>
    </p:spTree>
    <p:extLst>
      <p:ext uri="{BB962C8B-B14F-4D97-AF65-F5344CB8AC3E}">
        <p14:creationId xmlns:p14="http://schemas.microsoft.com/office/powerpoint/2010/main" val="890929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Design</a:t>
            </a:r>
          </a:p>
        </p:txBody>
      </p:sp>
      <p:sp>
        <p:nvSpPr>
          <p:cNvPr id="3" name="Content Placeholder 2"/>
          <p:cNvSpPr>
            <a:spLocks noGrp="1"/>
          </p:cNvSpPr>
          <p:nvPr>
            <p:ph idx="1"/>
          </p:nvPr>
        </p:nvSpPr>
        <p:spPr>
          <a:xfrm>
            <a:off x="457200" y="1280160"/>
            <a:ext cx="10820400" cy="3733800"/>
          </a:xfrm>
        </p:spPr>
        <p:txBody>
          <a:bodyPr/>
          <a:lstStyle/>
          <a:p>
            <a:r>
              <a:rPr lang="en-US" dirty="0"/>
              <a:t>T</a:t>
            </a:r>
            <a:r>
              <a:rPr lang="en-US" baseline="-25000" dirty="0"/>
              <a:t>6</a:t>
            </a:r>
            <a:r>
              <a:rPr lang="en-US" dirty="0"/>
              <a:t> is used to represent measurement delay; it is usually zero (ignoring the delay) or a small value (&lt; 0.02 sec)</a:t>
            </a:r>
          </a:p>
          <a:p>
            <a:r>
              <a:rPr lang="en-US" dirty="0"/>
              <a:t>The washout filter removes low frequencies; T</a:t>
            </a:r>
            <a:r>
              <a:rPr lang="en-US" baseline="-25000" dirty="0"/>
              <a:t>5</a:t>
            </a:r>
            <a:r>
              <a:rPr lang="en-US" dirty="0"/>
              <a:t> is usually several seconds (with an average of say 5)</a:t>
            </a:r>
          </a:p>
          <a:p>
            <a:pPr lvl="1"/>
            <a:r>
              <a:rPr lang="en-US" dirty="0"/>
              <a:t>Some guidelines say less than ten seconds to quickly remove the low frequency component</a:t>
            </a:r>
          </a:p>
          <a:p>
            <a:pPr lvl="1"/>
            <a:r>
              <a:rPr lang="en-US" dirty="0"/>
              <a:t>Some stabilizer inputs include two washout filters</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114" t="64582" r="21304" b="8818"/>
          <a:stretch/>
        </p:blipFill>
        <p:spPr bwMode="auto">
          <a:xfrm>
            <a:off x="936487" y="4419600"/>
            <a:ext cx="787781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8991601" y="5462455"/>
            <a:ext cx="2133600" cy="58477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a:solidFill>
                  <a:srgbClr val="1E0000"/>
                </a:solidFill>
                <a:latin typeface="+mn-lt"/>
              </a:rPr>
              <a:t>Image Source: </a:t>
            </a:r>
            <a:br>
              <a:rPr lang="en-US" sz="1600" dirty="0">
                <a:solidFill>
                  <a:srgbClr val="1E0000"/>
                </a:solidFill>
                <a:latin typeface="+mn-lt"/>
              </a:rPr>
            </a:br>
            <a:r>
              <a:rPr lang="en-US" sz="1600" dirty="0">
                <a:solidFill>
                  <a:srgbClr val="1E0000"/>
                </a:solidFill>
                <a:latin typeface="+mn-lt"/>
              </a:rPr>
              <a:t>EEE Std 421.5-2016</a:t>
            </a:r>
          </a:p>
        </p:txBody>
      </p:sp>
      <p:sp>
        <p:nvSpPr>
          <p:cNvPr id="7" name="Slide Number Placeholder 1">
            <a:extLst>
              <a:ext uri="{FF2B5EF4-FFF2-40B4-BE49-F238E27FC236}">
                <a16:creationId xmlns:a16="http://schemas.microsoft.com/office/drawing/2014/main" id="{36C54A68-FCF3-3E69-93C4-2DEC9E4C7CDB}"/>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31</a:t>
            </a:fld>
            <a:endParaRPr lang="en-US" dirty="0">
              <a:solidFill>
                <a:srgbClr val="1E0000"/>
              </a:solidFill>
            </a:endParaRPr>
          </a:p>
        </p:txBody>
      </p:sp>
    </p:spTree>
    <p:extLst>
      <p:ext uri="{BB962C8B-B14F-4D97-AF65-F5344CB8AC3E}">
        <p14:creationId xmlns:p14="http://schemas.microsoft.com/office/powerpoint/2010/main" val="1743024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Design Values</a:t>
            </a:r>
          </a:p>
        </p:txBody>
      </p:sp>
      <p:sp>
        <p:nvSpPr>
          <p:cNvPr id="3" name="Content Placeholder 2"/>
          <p:cNvSpPr>
            <a:spLocks noGrp="1"/>
          </p:cNvSpPr>
          <p:nvPr>
            <p:ph idx="1"/>
          </p:nvPr>
        </p:nvSpPr>
        <p:spPr>
          <a:xfrm>
            <a:off x="457200" y="1280160"/>
            <a:ext cx="11277600" cy="1539240"/>
          </a:xfrm>
        </p:spPr>
        <p:txBody>
          <a:bodyPr/>
          <a:lstStyle/>
          <a:p>
            <a:r>
              <a:rPr lang="en-US" dirty="0"/>
              <a:t>With a washout filter value of T</a:t>
            </a:r>
            <a:r>
              <a:rPr lang="en-US" baseline="-25000" dirty="0"/>
              <a:t>5</a:t>
            </a:r>
            <a:r>
              <a:rPr lang="en-US" dirty="0"/>
              <a:t> = 10 at 0.1 Hz </a:t>
            </a:r>
            <a:br>
              <a:rPr lang="en-US" dirty="0"/>
            </a:br>
            <a:r>
              <a:rPr lang="en-US" dirty="0"/>
              <a:t>(s =  j0.2</a:t>
            </a:r>
            <a:r>
              <a:rPr lang="en-US" dirty="0">
                <a:latin typeface="Symbol" panose="05050102010706020507" pitchFamily="18" charset="2"/>
              </a:rPr>
              <a:t>p </a:t>
            </a:r>
            <a:r>
              <a:rPr lang="en-US" dirty="0"/>
              <a:t>= j0.63) the gain is 0.987; with T</a:t>
            </a:r>
            <a:r>
              <a:rPr lang="en-US" baseline="-25000" dirty="0"/>
              <a:t>5</a:t>
            </a:r>
            <a:r>
              <a:rPr lang="en-US" dirty="0"/>
              <a:t> = 1 at 0.1 Hz the gain is 0.53</a:t>
            </a:r>
          </a:p>
          <a:p>
            <a:r>
              <a:rPr lang="en-US" dirty="0"/>
              <a:t>Ignoring  the second order block, the values to be tuned are the gain, K</a:t>
            </a:r>
            <a:r>
              <a:rPr lang="en-US" baseline="-25000" dirty="0"/>
              <a:t>s</a:t>
            </a:r>
            <a:r>
              <a:rPr lang="en-US" dirty="0"/>
              <a:t>, and the time constants on the two lead-lag blocks to provide phase compensation</a:t>
            </a:r>
          </a:p>
          <a:p>
            <a:pPr lvl="1"/>
            <a:r>
              <a:rPr lang="en-US" dirty="0"/>
              <a:t>We’ll assume T</a:t>
            </a:r>
            <a:r>
              <a:rPr lang="en-US" baseline="-25000" dirty="0"/>
              <a:t>1</a:t>
            </a:r>
            <a:r>
              <a:rPr lang="en-US" dirty="0"/>
              <a:t>=T</a:t>
            </a:r>
            <a:r>
              <a:rPr lang="en-US" baseline="-25000" dirty="0"/>
              <a:t>3</a:t>
            </a:r>
            <a:r>
              <a:rPr lang="en-US" dirty="0"/>
              <a:t> and T</a:t>
            </a:r>
            <a:r>
              <a:rPr lang="en-US" baseline="-25000" dirty="0"/>
              <a:t>2</a:t>
            </a:r>
            <a:r>
              <a:rPr lang="en-US" dirty="0"/>
              <a:t>=T</a:t>
            </a:r>
            <a:r>
              <a:rPr lang="en-US" baseline="-25000" dirty="0"/>
              <a:t>4</a:t>
            </a:r>
            <a:endParaRPr lang="en-US" dirty="0"/>
          </a:p>
          <a:p>
            <a:pPr lvl="1"/>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114" t="64582" r="21304" b="8818"/>
          <a:stretch/>
        </p:blipFill>
        <p:spPr bwMode="auto">
          <a:xfrm>
            <a:off x="990600" y="4114800"/>
            <a:ext cx="850804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a:extLst>
              <a:ext uri="{FF2B5EF4-FFF2-40B4-BE49-F238E27FC236}">
                <a16:creationId xmlns:a16="http://schemas.microsoft.com/office/drawing/2014/main" id="{49AD22A8-E3A7-AA43-5F63-187EC18CAC67}"/>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32</a:t>
            </a:fld>
            <a:endParaRPr lang="en-US" dirty="0">
              <a:solidFill>
                <a:srgbClr val="1E0000"/>
              </a:solidFill>
            </a:endParaRPr>
          </a:p>
        </p:txBody>
      </p:sp>
    </p:spTree>
    <p:extLst>
      <p:ext uri="{BB962C8B-B14F-4D97-AF65-F5344CB8AC3E}">
        <p14:creationId xmlns:p14="http://schemas.microsoft.com/office/powerpoint/2010/main" val="418717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9067800" cy="1066800"/>
          </a:xfrm>
        </p:spPr>
        <p:txBody>
          <a:bodyPr/>
          <a:lstStyle/>
          <a:p>
            <a:r>
              <a:rPr lang="en-US" dirty="0"/>
              <a:t>Stabilizer Design Phase Compensation</a:t>
            </a:r>
          </a:p>
        </p:txBody>
      </p:sp>
      <p:sp>
        <p:nvSpPr>
          <p:cNvPr id="3" name="Content Placeholder 2"/>
          <p:cNvSpPr>
            <a:spLocks noGrp="1"/>
          </p:cNvSpPr>
          <p:nvPr>
            <p:ph idx="1"/>
          </p:nvPr>
        </p:nvSpPr>
        <p:spPr>
          <a:xfrm>
            <a:off x="457200" y="1280160"/>
            <a:ext cx="10439400" cy="3733800"/>
          </a:xfrm>
        </p:spPr>
        <p:txBody>
          <a:bodyPr/>
          <a:lstStyle/>
          <a:p>
            <a:r>
              <a:rPr lang="en-US" dirty="0"/>
              <a:t>Goal is to move the eigenvalues further into the left-half plane</a:t>
            </a:r>
          </a:p>
          <a:p>
            <a:r>
              <a:rPr lang="en-US" dirty="0"/>
              <a:t>Initial direction the eigenvalues move as the stabilizer gain is increased from zero depends on the phase at the oscillatory frequency</a:t>
            </a:r>
          </a:p>
          <a:p>
            <a:pPr lvl="1"/>
            <a:r>
              <a:rPr lang="en-US" dirty="0"/>
              <a:t>If the phase is close to zero, the real component changes significantly but not the imaginary component</a:t>
            </a:r>
          </a:p>
          <a:p>
            <a:pPr lvl="1"/>
            <a:r>
              <a:rPr lang="en-US" dirty="0"/>
              <a:t>If the phase is around -45</a:t>
            </a:r>
            <a:r>
              <a:rPr lang="en-US" dirty="0">
                <a:sym typeface="Symbol"/>
              </a:rPr>
              <a:t></a:t>
            </a:r>
            <a:r>
              <a:rPr lang="en-US" dirty="0"/>
              <a:t> then both change about equally</a:t>
            </a:r>
          </a:p>
          <a:p>
            <a:pPr lvl="1"/>
            <a:r>
              <a:rPr lang="en-US" dirty="0"/>
              <a:t>If the phase is close to -90</a:t>
            </a:r>
            <a:r>
              <a:rPr lang="en-US" dirty="0">
                <a:sym typeface="Symbol"/>
              </a:rPr>
              <a:t></a:t>
            </a:r>
            <a:r>
              <a:rPr lang="en-US" dirty="0"/>
              <a:t> then there is little change in the real component but a large change in the imaginary component</a:t>
            </a:r>
          </a:p>
        </p:txBody>
      </p:sp>
      <p:sp>
        <p:nvSpPr>
          <p:cNvPr id="5" name="Slide Number Placeholder 1">
            <a:extLst>
              <a:ext uri="{FF2B5EF4-FFF2-40B4-BE49-F238E27FC236}">
                <a16:creationId xmlns:a16="http://schemas.microsoft.com/office/drawing/2014/main" id="{4A2B26C0-DFDD-4AB7-EF2E-B5DF621228D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33</a:t>
            </a:fld>
            <a:endParaRPr lang="en-US" dirty="0">
              <a:solidFill>
                <a:srgbClr val="1E0000"/>
              </a:solidFill>
            </a:endParaRPr>
          </a:p>
        </p:txBody>
      </p:sp>
    </p:spTree>
    <p:extLst>
      <p:ext uri="{BB962C8B-B14F-4D97-AF65-F5344CB8AC3E}">
        <p14:creationId xmlns:p14="http://schemas.microsoft.com/office/powerpoint/2010/main" val="3981632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Design Tuning Criteria</a:t>
            </a:r>
          </a:p>
        </p:txBody>
      </p:sp>
      <p:sp>
        <p:nvSpPr>
          <p:cNvPr id="3" name="Content Placeholder 2"/>
          <p:cNvSpPr>
            <a:spLocks noGrp="1"/>
          </p:cNvSpPr>
          <p:nvPr>
            <p:ph idx="1"/>
          </p:nvPr>
        </p:nvSpPr>
        <p:spPr/>
        <p:txBody>
          <a:bodyPr/>
          <a:lstStyle/>
          <a:p>
            <a:r>
              <a:rPr lang="en-US" dirty="0"/>
              <a:t>Eigenvalues moves as K</a:t>
            </a:r>
            <a:r>
              <a:rPr lang="en-US" baseline="-25000" dirty="0"/>
              <a:t>s</a:t>
            </a:r>
            <a:r>
              <a:rPr lang="en-US" dirty="0"/>
              <a:t> increases</a:t>
            </a:r>
          </a:p>
          <a:p>
            <a:endParaRPr lang="en-US" dirty="0"/>
          </a:p>
          <a:p>
            <a:endParaRPr lang="en-US" dirty="0"/>
          </a:p>
          <a:p>
            <a:endParaRPr lang="en-US" dirty="0"/>
          </a:p>
          <a:p>
            <a:endParaRPr lang="en-US" dirty="0"/>
          </a:p>
          <a:p>
            <a:endParaRPr lang="en-US" dirty="0"/>
          </a:p>
          <a:p>
            <a:endParaRPr lang="en-US" dirty="0"/>
          </a:p>
          <a:p>
            <a:endParaRPr lang="en-US" dirty="0"/>
          </a:p>
          <a:p>
            <a:r>
              <a:rPr lang="en-US" dirty="0"/>
              <a:t>A practical method is to find K</a:t>
            </a:r>
            <a:r>
              <a:rPr lang="en-US" baseline="-25000" dirty="0"/>
              <a:t>INST</a:t>
            </a:r>
            <a:r>
              <a:rPr lang="en-US" dirty="0"/>
              <a:t>, then </a:t>
            </a:r>
            <a:br>
              <a:rPr lang="en-US" dirty="0"/>
            </a:br>
            <a:r>
              <a:rPr lang="en-US" dirty="0"/>
              <a:t>set K</a:t>
            </a:r>
            <a:r>
              <a:rPr lang="en-US" baseline="-25000" dirty="0"/>
              <a:t>OPT</a:t>
            </a:r>
            <a:r>
              <a:rPr lang="en-US" dirty="0"/>
              <a:t> as about 1/3 to ½ of this value</a:t>
            </a:r>
          </a:p>
        </p:txBody>
      </p:sp>
      <p:pic>
        <p:nvPicPr>
          <p:cNvPr id="4" name="Picture 3">
            <a:extLst>
              <a:ext uri="{FF2B5EF4-FFF2-40B4-BE49-F238E27FC236}">
                <a16:creationId xmlns:a16="http://schemas.microsoft.com/office/drawing/2014/main" id="{4AE3020F-4C95-45CC-96E9-8319412D6FAD}"/>
              </a:ext>
            </a:extLst>
          </p:cNvPr>
          <p:cNvPicPr>
            <a:picLocks noChangeAspect="1"/>
          </p:cNvPicPr>
          <p:nvPr/>
        </p:nvPicPr>
        <p:blipFill>
          <a:blip r:embed="rId2"/>
          <a:stretch>
            <a:fillRect/>
          </a:stretch>
        </p:blipFill>
        <p:spPr>
          <a:xfrm>
            <a:off x="7010400" y="1280160"/>
            <a:ext cx="3657600" cy="5105220"/>
          </a:xfrm>
          <a:prstGeom prst="rect">
            <a:avLst/>
          </a:prstGeom>
        </p:spPr>
      </p:pic>
      <p:sp>
        <p:nvSpPr>
          <p:cNvPr id="5" name="Rectangle 4"/>
          <p:cNvSpPr/>
          <p:nvPr/>
        </p:nvSpPr>
        <p:spPr>
          <a:xfrm>
            <a:off x="2209800" y="2362230"/>
            <a:ext cx="4086528" cy="1569660"/>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K</a:t>
            </a:r>
            <a:r>
              <a:rPr lang="en-US" sz="2400" kern="0" baseline="-25000" dirty="0">
                <a:solidFill>
                  <a:srgbClr val="1E0000"/>
                </a:solidFill>
                <a:latin typeface="+mn-lt"/>
              </a:rPr>
              <a:t>OPT</a:t>
            </a:r>
            <a:r>
              <a:rPr lang="en-US" sz="2400" kern="0" dirty="0">
                <a:solidFill>
                  <a:srgbClr val="1E0000"/>
                </a:solidFill>
                <a:latin typeface="+mn-lt"/>
              </a:rPr>
              <a:t> is where the damping is maximized</a:t>
            </a:r>
            <a:r>
              <a:rPr lang="en-US" kern="0" dirty="0">
                <a:solidFill>
                  <a:srgbClr val="1E0000"/>
                </a:solidFill>
                <a:latin typeface="+mn-lt"/>
              </a:rPr>
              <a:t>; </a:t>
            </a:r>
            <a:r>
              <a:rPr lang="en-US" sz="2400" kern="0" dirty="0">
                <a:solidFill>
                  <a:srgbClr val="1E0000"/>
                </a:solidFill>
                <a:latin typeface="+mn-lt"/>
              </a:rPr>
              <a:t>K</a:t>
            </a:r>
            <a:r>
              <a:rPr lang="en-US" sz="2400" kern="0" baseline="-25000" dirty="0">
                <a:solidFill>
                  <a:srgbClr val="1E0000"/>
                </a:solidFill>
                <a:latin typeface="+mn-lt"/>
              </a:rPr>
              <a:t>INST</a:t>
            </a:r>
            <a:r>
              <a:rPr lang="en-US" sz="2400" kern="0" dirty="0">
                <a:solidFill>
                  <a:srgbClr val="1E0000"/>
                </a:solidFill>
                <a:latin typeface="+mn-lt"/>
              </a:rPr>
              <a:t> is the gain at which sustained oscillations or an instability occur</a:t>
            </a:r>
          </a:p>
        </p:txBody>
      </p:sp>
      <p:sp>
        <p:nvSpPr>
          <p:cNvPr id="7" name="Slide Number Placeholder 1">
            <a:extLst>
              <a:ext uri="{FF2B5EF4-FFF2-40B4-BE49-F238E27FC236}">
                <a16:creationId xmlns:a16="http://schemas.microsoft.com/office/drawing/2014/main" id="{13D66DAD-39FA-4E50-4F43-AC84C25AFFE1}"/>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34</a:t>
            </a:fld>
            <a:endParaRPr lang="en-US" dirty="0">
              <a:solidFill>
                <a:srgbClr val="1E0000"/>
              </a:solidFill>
            </a:endParaRPr>
          </a:p>
        </p:txBody>
      </p:sp>
    </p:spTree>
    <p:extLst>
      <p:ext uri="{BB962C8B-B14F-4D97-AF65-F5344CB8AC3E}">
        <p14:creationId xmlns:p14="http://schemas.microsoft.com/office/powerpoint/2010/main" val="2198343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Stabilizer Design Tuning</a:t>
            </a:r>
          </a:p>
        </p:txBody>
      </p:sp>
      <p:sp>
        <p:nvSpPr>
          <p:cNvPr id="3" name="Content Placeholder 2"/>
          <p:cNvSpPr>
            <a:spLocks noGrp="1"/>
          </p:cNvSpPr>
          <p:nvPr>
            <p:ph idx="1"/>
          </p:nvPr>
        </p:nvSpPr>
        <p:spPr>
          <a:xfrm>
            <a:off x="457200" y="1280160"/>
            <a:ext cx="11049000" cy="3733800"/>
          </a:xfrm>
        </p:spPr>
        <p:txBody>
          <a:bodyPr/>
          <a:lstStyle/>
          <a:p>
            <a:r>
              <a:rPr lang="en-US" dirty="0"/>
              <a:t>Basic approach is to provide enhanced damping at desired frequencies; the challenge is power systems can experience many different types of oscillations, ranging from the high frequency local modes to the slower (&lt; 1.0 Hz usually) inter-area modes</a:t>
            </a:r>
          </a:p>
          <a:p>
            <a:r>
              <a:rPr lang="en-US" dirty="0"/>
              <a:t>Usually the PSS should be set to compensate the phase so there is little phase lag at inter-area frequencies</a:t>
            </a:r>
          </a:p>
          <a:p>
            <a:pPr lvl="1"/>
            <a:r>
              <a:rPr lang="en-US" dirty="0"/>
              <a:t>This can get modified slightly if there is a need for local stability enhancement</a:t>
            </a:r>
          </a:p>
          <a:p>
            <a:r>
              <a:rPr lang="en-US" dirty="0"/>
              <a:t>An approach is to first set the phase compensation, then tune the gain; this should be done at full output</a:t>
            </a:r>
          </a:p>
        </p:txBody>
      </p:sp>
      <p:sp>
        <p:nvSpPr>
          <p:cNvPr id="5" name="Slide Number Placeholder 1">
            <a:extLst>
              <a:ext uri="{FF2B5EF4-FFF2-40B4-BE49-F238E27FC236}">
                <a16:creationId xmlns:a16="http://schemas.microsoft.com/office/drawing/2014/main" id="{EA579F14-5182-E400-475D-88D2D60E5728}"/>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4052040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PSS2A Example Values</a:t>
            </a:r>
          </a:p>
        </p:txBody>
      </p:sp>
      <p:sp>
        <p:nvSpPr>
          <p:cNvPr id="3" name="Content Placeholder 2"/>
          <p:cNvSpPr>
            <a:spLocks noGrp="1"/>
          </p:cNvSpPr>
          <p:nvPr>
            <p:ph idx="1"/>
          </p:nvPr>
        </p:nvSpPr>
        <p:spPr>
          <a:xfrm>
            <a:off x="457200" y="1280160"/>
            <a:ext cx="10210800" cy="777240"/>
          </a:xfrm>
        </p:spPr>
        <p:txBody>
          <a:bodyPr/>
          <a:lstStyle/>
          <a:p>
            <a:r>
              <a:rPr lang="en-US" dirty="0"/>
              <a:t>Based on about 1000 WECC PSS2A models</a:t>
            </a:r>
          </a:p>
          <a:p>
            <a:pPr lvl="1"/>
            <a:r>
              <a:rPr lang="en-US" dirty="0"/>
              <a:t>T</a:t>
            </a:r>
            <a:r>
              <a:rPr lang="en-US" baseline="-25000" dirty="0"/>
              <a:t>1</a:t>
            </a:r>
            <a:r>
              <a:rPr lang="en-US" dirty="0"/>
              <a:t>=T</a:t>
            </a:r>
            <a:r>
              <a:rPr lang="en-US" baseline="-25000" dirty="0"/>
              <a:t>3</a:t>
            </a:r>
            <a:r>
              <a:rPr lang="en-US" dirty="0"/>
              <a:t> about 64% of the time and T</a:t>
            </a:r>
            <a:r>
              <a:rPr lang="en-US" baseline="-25000" dirty="0"/>
              <a:t>2</a:t>
            </a:r>
            <a:r>
              <a:rPr lang="en-US" dirty="0"/>
              <a:t>=T</a:t>
            </a:r>
            <a:r>
              <a:rPr lang="en-US" baseline="-25000" dirty="0"/>
              <a:t>4</a:t>
            </a:r>
            <a:r>
              <a:rPr lang="en-US" dirty="0"/>
              <a:t> about 69% of the time </a:t>
            </a:r>
          </a:p>
          <a:p>
            <a:pPr lvl="1"/>
            <a:r>
              <a:rPr lang="en-US" dirty="0"/>
              <a:t>The next page has a plot of the T1 and T2 values; the average T1/T2 ratio is about 6.4 </a:t>
            </a:r>
          </a:p>
          <a:p>
            <a:pPr lvl="1"/>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8200" y="3124200"/>
            <a:ext cx="1059434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a:extLst>
              <a:ext uri="{FF2B5EF4-FFF2-40B4-BE49-F238E27FC236}">
                <a16:creationId xmlns:a16="http://schemas.microsoft.com/office/drawing/2014/main" id="{D9548030-839F-BF58-D2D7-F43A65E8AFE1}"/>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36</a:t>
            </a:fld>
            <a:endParaRPr lang="en-US" dirty="0">
              <a:solidFill>
                <a:srgbClr val="1E0000"/>
              </a:solidFill>
            </a:endParaRPr>
          </a:p>
        </p:txBody>
      </p:sp>
    </p:spTree>
    <p:extLst>
      <p:ext uri="{BB962C8B-B14F-4D97-AF65-F5344CB8AC3E}">
        <p14:creationId xmlns:p14="http://schemas.microsoft.com/office/powerpoint/2010/main" val="422235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a:t>
            </a:r>
            <a:r>
              <a:rPr lang="en-US" baseline="-25000" dirty="0"/>
              <a:t>1</a:t>
            </a:r>
            <a:r>
              <a:rPr lang="en-US" dirty="0"/>
              <a:t> and T</a:t>
            </a:r>
            <a:r>
              <a:rPr lang="en-US" baseline="-25000" dirty="0"/>
              <a:t>2</a:t>
            </a:r>
            <a:r>
              <a:rPr lang="en-US" dirty="0"/>
              <a:t> Values</a:t>
            </a:r>
          </a:p>
        </p:txBody>
      </p:sp>
      <p:pic>
        <p:nvPicPr>
          <p:cNvPr id="5" name="Picture 4"/>
          <p:cNvPicPr>
            <a:picLocks noChangeAspect="1"/>
          </p:cNvPicPr>
          <p:nvPr/>
        </p:nvPicPr>
        <p:blipFill>
          <a:blip r:embed="rId2"/>
          <a:stretch>
            <a:fillRect/>
          </a:stretch>
        </p:blipFill>
        <p:spPr>
          <a:xfrm>
            <a:off x="914400" y="1280160"/>
            <a:ext cx="6705600" cy="5368863"/>
          </a:xfrm>
          <a:prstGeom prst="rect">
            <a:avLst/>
          </a:prstGeom>
        </p:spPr>
      </p:pic>
      <p:sp>
        <p:nvSpPr>
          <p:cNvPr id="3" name="Slide Number Placeholder 1">
            <a:extLst>
              <a:ext uri="{FF2B5EF4-FFF2-40B4-BE49-F238E27FC236}">
                <a16:creationId xmlns:a16="http://schemas.microsoft.com/office/drawing/2014/main" id="{553A30BC-75B7-B9C9-111B-B2846E5AFB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3723598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a:t>
            </a:r>
          </a:p>
        </p:txBody>
      </p:sp>
      <p:sp>
        <p:nvSpPr>
          <p:cNvPr id="3" name="Content Placeholder 2"/>
          <p:cNvSpPr>
            <a:spLocks noGrp="1"/>
          </p:cNvSpPr>
          <p:nvPr>
            <p:ph idx="1"/>
          </p:nvPr>
        </p:nvSpPr>
        <p:spPr>
          <a:xfrm>
            <a:off x="457200" y="1280160"/>
            <a:ext cx="10972800" cy="1463040"/>
          </a:xfrm>
        </p:spPr>
        <p:txBody>
          <a:bodyPr/>
          <a:lstStyle/>
          <a:p>
            <a:r>
              <a:rPr lang="en-US" dirty="0"/>
              <a:t>Open the case </a:t>
            </a:r>
            <a:r>
              <a:rPr lang="en-US" b="1" dirty="0"/>
              <a:t>wscc_9bus_Start</a:t>
            </a:r>
            <a:r>
              <a:rPr lang="en-US" dirty="0"/>
              <a:t>, apply the default dynamics contingency of a self-clearing fault at Bus 8.  </a:t>
            </a:r>
          </a:p>
          <a:p>
            <a:r>
              <a:rPr lang="en-US" dirty="0"/>
              <a:t>Use Modal Analysis to determine the major modal </a:t>
            </a:r>
            <a:br>
              <a:rPr lang="en-US" dirty="0"/>
            </a:br>
            <a:r>
              <a:rPr lang="en-US" dirty="0"/>
              <a:t>frequency and</a:t>
            </a:r>
            <a:br>
              <a:rPr lang="en-US" dirty="0"/>
            </a:br>
            <a:r>
              <a:rPr lang="en-US" dirty="0"/>
              <a:t>damping</a:t>
            </a:r>
          </a:p>
        </p:txBody>
      </p:sp>
      <p:pic>
        <p:nvPicPr>
          <p:cNvPr id="1003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57" t="4444" r="20095" b="8889"/>
          <a:stretch/>
        </p:blipFill>
        <p:spPr bwMode="auto">
          <a:xfrm>
            <a:off x="4648200" y="2880360"/>
            <a:ext cx="6035040" cy="35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
            <a:extLst>
              <a:ext uri="{FF2B5EF4-FFF2-40B4-BE49-F238E27FC236}">
                <a16:creationId xmlns:a16="http://schemas.microsoft.com/office/drawing/2014/main" id="{83E4A672-2474-FD46-F029-95F0B939A13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38</a:t>
            </a:fld>
            <a:endParaRPr lang="en-US" dirty="0">
              <a:solidFill>
                <a:srgbClr val="1E0000"/>
              </a:solidFill>
            </a:endParaRPr>
          </a:p>
        </p:txBody>
      </p:sp>
    </p:spTree>
    <p:extLst>
      <p:ext uri="{BB962C8B-B14F-4D97-AF65-F5344CB8AC3E}">
        <p14:creationId xmlns:p14="http://schemas.microsoft.com/office/powerpoint/2010/main" val="168688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92CA-4D9C-3904-4B53-5EA2F52498B6}"/>
              </a:ext>
            </a:extLst>
          </p:cNvPr>
          <p:cNvSpPr>
            <a:spLocks noGrp="1"/>
          </p:cNvSpPr>
          <p:nvPr>
            <p:ph type="title"/>
          </p:nvPr>
        </p:nvSpPr>
        <p:spPr>
          <a:xfrm>
            <a:off x="457199" y="76200"/>
            <a:ext cx="11501021" cy="1066800"/>
          </a:xfrm>
        </p:spPr>
        <p:txBody>
          <a:bodyPr/>
          <a:lstStyle/>
          <a:p>
            <a:r>
              <a:rPr lang="en-US" dirty="0"/>
              <a:t>A Few North America Grid Oscillation Publications</a:t>
            </a:r>
          </a:p>
        </p:txBody>
      </p:sp>
      <p:sp>
        <p:nvSpPr>
          <p:cNvPr id="3" name="Content Placeholder 2">
            <a:extLst>
              <a:ext uri="{FF2B5EF4-FFF2-40B4-BE49-F238E27FC236}">
                <a16:creationId xmlns:a16="http://schemas.microsoft.com/office/drawing/2014/main" id="{1E691D51-5846-A2BF-92F5-159BAE1DA676}"/>
              </a:ext>
            </a:extLst>
          </p:cNvPr>
          <p:cNvSpPr>
            <a:spLocks noGrp="1"/>
          </p:cNvSpPr>
          <p:nvPr>
            <p:ph idx="1"/>
          </p:nvPr>
        </p:nvSpPr>
        <p:spPr>
          <a:xfrm>
            <a:off x="457199" y="1280160"/>
            <a:ext cx="11501022" cy="4809555"/>
          </a:xfrm>
        </p:spPr>
        <p:txBody>
          <a:bodyPr>
            <a:normAutofit fontScale="92500" lnSpcReduction="20000"/>
          </a:bodyPr>
          <a:lstStyle/>
          <a:p>
            <a:r>
              <a:rPr lang="en-US" dirty="0"/>
              <a:t>There is lots of prior work describing electric grid oscillations. A few examples for North American grid oscillations include </a:t>
            </a:r>
          </a:p>
          <a:p>
            <a:pPr marL="740664" lvl="1" indent="-283464"/>
            <a:r>
              <a:rPr lang="en-US" sz="2200" dirty="0"/>
              <a:t>F.R. Schleif, J.H. White, “Damping for the Northwest – Southwest Tieline Oscillations – An Analog Study,” IEEE Trans. Power App. &amp; Syst., vol. PAS-85, pp. 1239-1247, Dec. 1966. </a:t>
            </a:r>
          </a:p>
          <a:p>
            <a:pPr marL="740664" lvl="1" indent="-283464"/>
            <a:r>
              <a:rPr lang="en-US" sz="2200" dirty="0"/>
              <a:t>Interconnection Oscillation Analysis, NERC, July 2019.</a:t>
            </a:r>
          </a:p>
          <a:p>
            <a:pPr marL="740664" lvl="1" indent="-283464" algn="just">
              <a:spcBef>
                <a:spcPts val="0"/>
              </a:spcBef>
            </a:pPr>
            <a:r>
              <a:rPr lang="en-US" sz="2200" dirty="0"/>
              <a:t>J. Follum, T. Becejac, R. Huang, "Estimation of Electromechanical Modes of Oscillation in the Eastern Interconnection from Ambient PMU Data," 2021 IEEE Power &amp; Energy Society Innovative Smart Grid Technologies Conference, Washington, DC, USA, Feb. 2021.  </a:t>
            </a:r>
          </a:p>
          <a:p>
            <a:pPr marL="740664" lvl="1" indent="-283464" algn="just">
              <a:spcBef>
                <a:spcPts val="0"/>
              </a:spcBef>
            </a:pPr>
            <a:r>
              <a:rPr lang="en-US" sz="2200" i="1" dirty="0"/>
              <a:t>Modes of Inter-Area Oscillations in the Western Interconnection</a:t>
            </a:r>
            <a:r>
              <a:rPr lang="en-US" sz="2200" dirty="0"/>
              <a:t>, Western Interconnection Modes Review Group, WECC, 2021.</a:t>
            </a:r>
          </a:p>
          <a:p>
            <a:pPr marL="740664" lvl="1" indent="-283464" algn="just">
              <a:spcBef>
                <a:spcPts val="0"/>
              </a:spcBef>
            </a:pPr>
            <a:r>
              <a:rPr lang="en-US" sz="2200" dirty="0"/>
              <a:t>R.T. Elliott, D.A. Schoenwald, “Visualizing the Inter-Area Modes of the Western Interconnection,” IEEE PES 2022 General Meeting, Denver, CO, July 2022.  </a:t>
            </a:r>
          </a:p>
          <a:p>
            <a:pPr marL="740664" lvl="1" indent="-283464" algn="just">
              <a:spcBef>
                <a:spcPts val="0"/>
              </a:spcBef>
            </a:pPr>
            <a:r>
              <a:rPr lang="en-US" sz="2200" dirty="0"/>
              <a:t>J. Follum, N. Nayak, J. Eto, “Online Tracking of Two Dominant Inter-Area Modes of Oscillation in the Eastern Interconnect,” 56th Hawaii International Conference on System Sciences, Lahaina, HI, Jan. 2023.</a:t>
            </a:r>
          </a:p>
          <a:p>
            <a:pPr marL="740664" lvl="1" indent="-283464" algn="just">
              <a:spcBef>
                <a:spcPts val="0"/>
              </a:spcBef>
            </a:pPr>
            <a:r>
              <a:rPr lang="en-US" sz="2200" b="0" i="0" dirty="0">
                <a:solidFill>
                  <a:srgbClr val="222222"/>
                </a:solidFill>
                <a:effectLst/>
              </a:rPr>
              <a:t>T.J. Overbye, S. </a:t>
            </a:r>
            <a:r>
              <a:rPr lang="en-US" sz="2200" b="0" i="0" dirty="0" err="1">
                <a:solidFill>
                  <a:srgbClr val="222222"/>
                </a:solidFill>
                <a:effectLst/>
              </a:rPr>
              <a:t>Kunkolienkar</a:t>
            </a:r>
            <a:r>
              <a:rPr lang="en-US" sz="2200" b="0" i="0" dirty="0">
                <a:solidFill>
                  <a:srgbClr val="222222"/>
                </a:solidFill>
                <a:effectLst/>
              </a:rPr>
              <a:t>, F. Safdarian, A. Birchfield, “On the Existence of Dominant Inter-Area Oscillation Modes in the North American Eastern Interconnect Stability Simulations”, 57th Hawaii International Conference on System Sciences, Honolulu, HI, January 2024.</a:t>
            </a:r>
            <a:endParaRPr lang="en-US" sz="2200" dirty="0"/>
          </a:p>
          <a:p>
            <a:pPr marL="740664" lvl="1" indent="-283464" algn="just">
              <a:spcBef>
                <a:spcPts val="0"/>
              </a:spcBef>
            </a:pPr>
            <a:endParaRPr lang="en-US" b="1" dirty="0"/>
          </a:p>
          <a:p>
            <a:endParaRPr lang="en-US" dirty="0"/>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a:t>
            </a:fld>
            <a:endParaRPr lang="en-US" dirty="0">
              <a:solidFill>
                <a:srgbClr val="1E0000"/>
              </a:solidFill>
            </a:endParaRPr>
          </a:p>
        </p:txBody>
      </p:sp>
    </p:spTree>
    <p:extLst>
      <p:ext uri="{BB962C8B-B14F-4D97-AF65-F5344CB8AC3E}">
        <p14:creationId xmlns:p14="http://schemas.microsoft.com/office/powerpoint/2010/main" val="3454851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734800" cy="1066800"/>
          </a:xfrm>
        </p:spPr>
        <p:txBody>
          <a:bodyPr/>
          <a:lstStyle/>
          <a:p>
            <a:r>
              <a:rPr lang="en-US" dirty="0"/>
              <a:t>PSS Example: Getting Initial Frequency, Damping</a:t>
            </a:r>
          </a:p>
        </p:txBody>
      </p:sp>
      <p:sp>
        <p:nvSpPr>
          <p:cNvPr id="3" name="Content Placeholder 2"/>
          <p:cNvSpPr>
            <a:spLocks noGrp="1"/>
          </p:cNvSpPr>
          <p:nvPr>
            <p:ph idx="1"/>
          </p:nvPr>
        </p:nvSpPr>
        <p:spPr>
          <a:xfrm>
            <a:off x="457200" y="1280160"/>
            <a:ext cx="8625840" cy="548640"/>
          </a:xfrm>
        </p:spPr>
        <p:txBody>
          <a:bodyPr/>
          <a:lstStyle/>
          <a:p>
            <a:r>
              <a:rPr lang="en-US" dirty="0"/>
              <a:t>The </a:t>
            </a:r>
            <a:r>
              <a:rPr lang="en-US" b="1" dirty="0"/>
              <a:t>Modal Analysis </a:t>
            </a:r>
            <a:r>
              <a:rPr lang="en-US" dirty="0"/>
              <a:t>button provides quick access</a:t>
            </a:r>
          </a:p>
        </p:txBody>
      </p:sp>
      <p:pic>
        <p:nvPicPr>
          <p:cNvPr id="1013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33525" b="76762"/>
          <a:stretch/>
        </p:blipFill>
        <p:spPr bwMode="auto">
          <a:xfrm>
            <a:off x="990600" y="1965960"/>
            <a:ext cx="7863840"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6705600" y="1813561"/>
            <a:ext cx="1099458" cy="756219"/>
          </a:xfrm>
          <a:prstGeom prst="straightConnector1">
            <a:avLst/>
          </a:prstGeom>
          <a:solidFill>
            <a:schemeClr val="accent1"/>
          </a:solidFill>
          <a:ln w="50800" cap="flat" cmpd="sng" algn="ctr">
            <a:solidFill>
              <a:srgbClr val="1E0000"/>
            </a:solidFill>
            <a:prstDash val="solid"/>
            <a:round/>
            <a:headEnd type="none" w="sm" len="sm"/>
            <a:tailEnd type="arrow"/>
          </a:ln>
          <a:effectLst/>
        </p:spPr>
      </p:cxnSp>
      <p:pic>
        <p:nvPicPr>
          <p:cNvPr id="101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3566160"/>
            <a:ext cx="3820713" cy="305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676" y="3552934"/>
            <a:ext cx="4886325" cy="302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bwMode="auto">
          <a:xfrm flipV="1">
            <a:off x="6367971" y="4419602"/>
            <a:ext cx="0" cy="1295399"/>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2" name="Rectangle 11"/>
          <p:cNvSpPr/>
          <p:nvPr/>
        </p:nvSpPr>
        <p:spPr>
          <a:xfrm>
            <a:off x="5667268" y="5735961"/>
            <a:ext cx="2028933" cy="830997"/>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Easy access to </a:t>
            </a:r>
            <a:br>
              <a:rPr lang="en-US" sz="2400" kern="0" dirty="0">
                <a:solidFill>
                  <a:srgbClr val="1E0000"/>
                </a:solidFill>
                <a:latin typeface="+mn-lt"/>
              </a:rPr>
            </a:br>
            <a:r>
              <a:rPr lang="en-US" sz="2400" kern="0" dirty="0">
                <a:solidFill>
                  <a:srgbClr val="1E0000"/>
                </a:solidFill>
                <a:latin typeface="+mn-lt"/>
              </a:rPr>
              <a:t>plot data</a:t>
            </a:r>
          </a:p>
        </p:txBody>
      </p:sp>
      <p:cxnSp>
        <p:nvCxnSpPr>
          <p:cNvPr id="13" name="Straight Arrow Connector 12"/>
          <p:cNvCxnSpPr/>
          <p:nvPr/>
        </p:nvCxnSpPr>
        <p:spPr bwMode="auto">
          <a:xfrm flipV="1">
            <a:off x="9144000" y="4648202"/>
            <a:ext cx="0" cy="761998"/>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6" name="Rectangle 15"/>
          <p:cNvSpPr/>
          <p:nvPr/>
        </p:nvSpPr>
        <p:spPr>
          <a:xfrm>
            <a:off x="8220525" y="5433834"/>
            <a:ext cx="2028933" cy="1200329"/>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Frequency is </a:t>
            </a:r>
            <a:br>
              <a:rPr lang="en-US" sz="2400" kern="0" dirty="0">
                <a:solidFill>
                  <a:srgbClr val="1E0000"/>
                </a:solidFill>
                <a:latin typeface="+mn-lt"/>
              </a:rPr>
            </a:br>
            <a:r>
              <a:rPr lang="en-US" sz="2400" kern="0" dirty="0">
                <a:solidFill>
                  <a:srgbClr val="1E0000"/>
                </a:solidFill>
                <a:latin typeface="+mn-lt"/>
              </a:rPr>
              <a:t>1.36 Hz with</a:t>
            </a:r>
            <a:br>
              <a:rPr lang="en-US" sz="2400" kern="0" dirty="0">
                <a:solidFill>
                  <a:srgbClr val="1E0000"/>
                </a:solidFill>
                <a:latin typeface="+mn-lt"/>
              </a:rPr>
            </a:br>
            <a:r>
              <a:rPr lang="en-US" sz="2400" kern="0" dirty="0">
                <a:solidFill>
                  <a:srgbClr val="1E0000"/>
                </a:solidFill>
                <a:latin typeface="+mn-lt"/>
              </a:rPr>
              <a:t>5% damping</a:t>
            </a:r>
          </a:p>
        </p:txBody>
      </p:sp>
      <p:sp>
        <p:nvSpPr>
          <p:cNvPr id="4" name="Slide Number Placeholder 1">
            <a:extLst>
              <a:ext uri="{FF2B5EF4-FFF2-40B4-BE49-F238E27FC236}">
                <a16:creationId xmlns:a16="http://schemas.microsoft.com/office/drawing/2014/main" id="{C009B760-6CDC-74F7-A638-442CE14B24B5}"/>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39</a:t>
            </a:fld>
            <a:endParaRPr lang="en-US" dirty="0">
              <a:solidFill>
                <a:srgbClr val="1E0000"/>
              </a:solidFill>
            </a:endParaRPr>
          </a:p>
        </p:txBody>
      </p:sp>
    </p:spTree>
    <p:extLst>
      <p:ext uri="{BB962C8B-B14F-4D97-AF65-F5344CB8AC3E}">
        <p14:creationId xmlns:p14="http://schemas.microsoft.com/office/powerpoint/2010/main" val="2512678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5A2D48-E139-4BC3-8DF6-97622C19AC61}"/>
              </a:ext>
            </a:extLst>
          </p:cNvPr>
          <p:cNvPicPr>
            <a:picLocks noChangeAspect="1"/>
          </p:cNvPicPr>
          <p:nvPr/>
        </p:nvPicPr>
        <p:blipFill>
          <a:blip r:embed="rId2"/>
          <a:stretch>
            <a:fillRect/>
          </a:stretch>
        </p:blipFill>
        <p:spPr>
          <a:xfrm>
            <a:off x="6781800" y="3147060"/>
            <a:ext cx="3299314" cy="1805940"/>
          </a:xfrm>
          <a:prstGeom prst="rect">
            <a:avLst/>
          </a:prstGeom>
        </p:spPr>
      </p:pic>
      <p:sp>
        <p:nvSpPr>
          <p:cNvPr id="2" name="Title 1"/>
          <p:cNvSpPr>
            <a:spLocks noGrp="1"/>
          </p:cNvSpPr>
          <p:nvPr>
            <p:ph type="title"/>
          </p:nvPr>
        </p:nvSpPr>
        <p:spPr>
          <a:xfrm>
            <a:off x="457200" y="76200"/>
            <a:ext cx="11734800" cy="1066800"/>
          </a:xfrm>
        </p:spPr>
        <p:txBody>
          <a:bodyPr/>
          <a:lstStyle/>
          <a:p>
            <a:r>
              <a:rPr lang="en-US" dirty="0"/>
              <a:t>PSS Tuning Example: Add PSS1As at Gens 2 and 3 </a:t>
            </a:r>
          </a:p>
        </p:txBody>
      </p:sp>
      <p:sp>
        <p:nvSpPr>
          <p:cNvPr id="3" name="Content Placeholder 2"/>
          <p:cNvSpPr>
            <a:spLocks noGrp="1"/>
          </p:cNvSpPr>
          <p:nvPr>
            <p:ph idx="1"/>
          </p:nvPr>
        </p:nvSpPr>
        <p:spPr>
          <a:xfrm>
            <a:off x="457200" y="1280160"/>
            <a:ext cx="11353800" cy="3749040"/>
          </a:xfrm>
        </p:spPr>
        <p:txBody>
          <a:bodyPr/>
          <a:lstStyle/>
          <a:p>
            <a:r>
              <a:rPr lang="en-US" dirty="0"/>
              <a:t>To increase the generator speed damping, we’ll add PSS1A stabilizers using the local shaft speed as an input</a:t>
            </a:r>
          </a:p>
          <a:p>
            <a:r>
              <a:rPr lang="en-US" dirty="0"/>
              <a:t>First step is to determine the phase difference between the PSS output and the PSS input; this is the value we’ll need to compensate </a:t>
            </a:r>
          </a:p>
          <a:p>
            <a:r>
              <a:rPr lang="en-US" dirty="0"/>
              <a:t>This phase can be determined either</a:t>
            </a:r>
            <a:br>
              <a:rPr lang="en-US" dirty="0"/>
            </a:br>
            <a:r>
              <a:rPr lang="en-US" dirty="0"/>
              <a:t>analytically, actually testing the</a:t>
            </a:r>
            <a:br>
              <a:rPr lang="en-US" dirty="0"/>
            </a:br>
            <a:r>
              <a:rPr lang="en-US" dirty="0"/>
              <a:t>generator or using simulation results</a:t>
            </a:r>
          </a:p>
          <a:p>
            <a:pPr lvl="1"/>
            <a:r>
              <a:rPr lang="en-US" dirty="0"/>
              <a:t>We’ll use</a:t>
            </a:r>
            <a:br>
              <a:rPr lang="en-US" dirty="0"/>
            </a:br>
            <a:r>
              <a:rPr lang="en-US" dirty="0"/>
              <a:t>simulation</a:t>
            </a:r>
            <a:br>
              <a:rPr lang="en-US" dirty="0"/>
            </a:br>
            <a:r>
              <a:rPr lang="en-US" dirty="0"/>
              <a:t>results   </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114" t="64582" r="21304" b="8818"/>
          <a:stretch/>
        </p:blipFill>
        <p:spPr bwMode="auto">
          <a:xfrm>
            <a:off x="3124200" y="4953000"/>
            <a:ext cx="6733621" cy="162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
            <a:extLst>
              <a:ext uri="{FF2B5EF4-FFF2-40B4-BE49-F238E27FC236}">
                <a16:creationId xmlns:a16="http://schemas.microsoft.com/office/drawing/2014/main" id="{8A0F5852-F36B-DCFE-9372-56D7FD617F21}"/>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40</a:t>
            </a:fld>
            <a:endParaRPr lang="en-US" dirty="0">
              <a:solidFill>
                <a:srgbClr val="1E0000"/>
              </a:solidFill>
            </a:endParaRPr>
          </a:p>
        </p:txBody>
      </p:sp>
    </p:spTree>
    <p:extLst>
      <p:ext uri="{BB962C8B-B14F-4D97-AF65-F5344CB8AC3E}">
        <p14:creationId xmlns:p14="http://schemas.microsoft.com/office/powerpoint/2010/main" val="1871514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Example: Using Stabilizer Reference Signals</a:t>
            </a:r>
          </a:p>
        </p:txBody>
      </p:sp>
      <p:sp>
        <p:nvSpPr>
          <p:cNvPr id="3" name="Content Placeholder 2"/>
          <p:cNvSpPr>
            <a:spLocks noGrp="1"/>
          </p:cNvSpPr>
          <p:nvPr>
            <p:ph idx="1"/>
          </p:nvPr>
        </p:nvSpPr>
        <p:spPr>
          <a:xfrm>
            <a:off x="457200" y="1280160"/>
            <a:ext cx="10896600" cy="3733800"/>
          </a:xfrm>
        </p:spPr>
        <p:txBody>
          <a:bodyPr/>
          <a:lstStyle/>
          <a:p>
            <a:r>
              <a:rPr lang="en-US" dirty="0"/>
              <a:t>PowerWorld now allows reference </a:t>
            </a:r>
            <a:r>
              <a:rPr lang="en-US" dirty="0" err="1"/>
              <a:t>sinusoidals</a:t>
            </a:r>
            <a:r>
              <a:rPr lang="en-US" dirty="0"/>
              <a:t> to be</a:t>
            </a:r>
            <a:br>
              <a:rPr lang="en-US" dirty="0"/>
            </a:br>
            <a:r>
              <a:rPr lang="en-US" dirty="0"/>
              <a:t>easily played into the stabilizer input</a:t>
            </a:r>
          </a:p>
          <a:p>
            <a:pPr lvl="1"/>
            <a:r>
              <a:rPr lang="en-US" dirty="0"/>
              <a:t>This should be done at the desired modal frequency</a:t>
            </a:r>
          </a:p>
          <a:p>
            <a:r>
              <a:rPr lang="en-US" dirty="0"/>
              <a:t>Modal analysis can then be used to quickly determine the phase delay between the input and the signal we wish to damp</a:t>
            </a:r>
          </a:p>
          <a:p>
            <a:r>
              <a:rPr lang="en-US" dirty="0"/>
              <a:t>Open the case </a:t>
            </a:r>
            <a:r>
              <a:rPr lang="en-US" b="1" dirty="0"/>
              <a:t>wscc_9Bus_Stab_Test</a:t>
            </a:r>
          </a:p>
          <a:p>
            <a:pPr lvl="1"/>
            <a:r>
              <a:rPr lang="en-US" dirty="0"/>
              <a:t>This has </a:t>
            </a:r>
            <a:r>
              <a:rPr lang="en-US" dirty="0" err="1"/>
              <a:t>SignalStab</a:t>
            </a:r>
            <a:r>
              <a:rPr lang="en-US" dirty="0"/>
              <a:t> stabilizers modeled at each generator; these models can play in a fixed frequency signal</a:t>
            </a:r>
          </a:p>
        </p:txBody>
      </p:sp>
      <p:sp>
        <p:nvSpPr>
          <p:cNvPr id="5" name="Slide Number Placeholder 1">
            <a:extLst>
              <a:ext uri="{FF2B5EF4-FFF2-40B4-BE49-F238E27FC236}">
                <a16:creationId xmlns:a16="http://schemas.microsoft.com/office/drawing/2014/main" id="{207F40DA-76A8-E93F-C667-915E40A95A55}"/>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41</a:t>
            </a:fld>
            <a:endParaRPr lang="en-US" dirty="0">
              <a:solidFill>
                <a:srgbClr val="1E0000"/>
              </a:solidFill>
            </a:endParaRPr>
          </a:p>
        </p:txBody>
      </p:sp>
    </p:spTree>
    <p:extLst>
      <p:ext uri="{BB962C8B-B14F-4D97-AF65-F5344CB8AC3E}">
        <p14:creationId xmlns:p14="http://schemas.microsoft.com/office/powerpoint/2010/main" val="1292770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SignalStab</a:t>
            </a:r>
            <a:r>
              <a:rPr lang="en-US" dirty="0"/>
              <a:t> Input and Results</a:t>
            </a:r>
          </a:p>
        </p:txBody>
      </p:sp>
      <p:sp>
        <p:nvSpPr>
          <p:cNvPr id="3" name="Content Placeholder 2"/>
          <p:cNvSpPr>
            <a:spLocks noGrp="1"/>
          </p:cNvSpPr>
          <p:nvPr>
            <p:ph idx="1"/>
          </p:nvPr>
        </p:nvSpPr>
        <p:spPr>
          <a:xfrm>
            <a:off x="457200" y="1280160"/>
            <a:ext cx="10896600" cy="1082040"/>
          </a:xfrm>
        </p:spPr>
        <p:txBody>
          <a:bodyPr/>
          <a:lstStyle/>
          <a:p>
            <a:r>
              <a:rPr lang="en-US" dirty="0"/>
              <a:t>Enable the </a:t>
            </a:r>
            <a:r>
              <a:rPr lang="en-US" dirty="0" err="1"/>
              <a:t>SignalStab</a:t>
            </a:r>
            <a:r>
              <a:rPr lang="en-US" dirty="0"/>
              <a:t> stabilizer at the bus 2 generator and run the simulation </a:t>
            </a:r>
          </a:p>
        </p:txBody>
      </p:sp>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81200"/>
            <a:ext cx="4038600" cy="444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cxnSpLocks/>
          </p:cNvCxnSpPr>
          <p:nvPr/>
        </p:nvCxnSpPr>
        <p:spPr bwMode="auto">
          <a:xfrm flipH="1">
            <a:off x="4191000" y="4114800"/>
            <a:ext cx="3200400" cy="304800"/>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6" name="Rectangle 5"/>
          <p:cNvSpPr/>
          <p:nvPr/>
        </p:nvSpPr>
        <p:spPr>
          <a:xfrm>
            <a:off x="7543800" y="3200400"/>
            <a:ext cx="3733800" cy="1569660"/>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At time=0 the stabilizer receives a sinusoidal input with a magnitude of 0.05 and a frequency of 1.36 Hz </a:t>
            </a:r>
          </a:p>
        </p:txBody>
      </p:sp>
      <p:sp>
        <p:nvSpPr>
          <p:cNvPr id="4" name="Slide Number Placeholder 1">
            <a:extLst>
              <a:ext uri="{FF2B5EF4-FFF2-40B4-BE49-F238E27FC236}">
                <a16:creationId xmlns:a16="http://schemas.microsoft.com/office/drawing/2014/main" id="{592350F0-1AD5-C6F4-5CD7-475C6ADDF469}"/>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42</a:t>
            </a:fld>
            <a:endParaRPr lang="en-US" dirty="0">
              <a:solidFill>
                <a:srgbClr val="1E0000"/>
              </a:solidFill>
            </a:endParaRPr>
          </a:p>
        </p:txBody>
      </p:sp>
    </p:spTree>
    <p:extLst>
      <p:ext uri="{BB962C8B-B14F-4D97-AF65-F5344CB8AC3E}">
        <p14:creationId xmlns:p14="http://schemas.microsoft.com/office/powerpoint/2010/main" val="753653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Example: Gen2 Reference Signal Results</a:t>
            </a:r>
          </a:p>
        </p:txBody>
      </p:sp>
      <p:sp>
        <p:nvSpPr>
          <p:cNvPr id="3" name="Content Placeholder 2"/>
          <p:cNvSpPr>
            <a:spLocks noGrp="1"/>
          </p:cNvSpPr>
          <p:nvPr>
            <p:ph idx="1"/>
          </p:nvPr>
        </p:nvSpPr>
        <p:spPr>
          <a:xfrm>
            <a:off x="457200" y="1280160"/>
            <a:ext cx="10591800" cy="777240"/>
          </a:xfrm>
        </p:spPr>
        <p:txBody>
          <a:bodyPr/>
          <a:lstStyle/>
          <a:p>
            <a:r>
              <a:rPr lang="en-US" dirty="0"/>
              <a:t>Graph shows four signals at bus 2, including the stabilizer input and the generator’s speed</a:t>
            </a:r>
          </a:p>
          <a:p>
            <a:pPr lvl="1"/>
            <a:r>
              <a:rPr lang="en-US" dirty="0"/>
              <a:t>The phase relationships are most important</a:t>
            </a:r>
          </a:p>
        </p:txBody>
      </p:sp>
      <p:sp>
        <p:nvSpPr>
          <p:cNvPr id="5" name="Rectangle 4"/>
          <p:cNvSpPr/>
          <p:nvPr/>
        </p:nvSpPr>
        <p:spPr>
          <a:xfrm>
            <a:off x="8224078" y="3124200"/>
            <a:ext cx="3429000" cy="1938992"/>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kern="0" dirty="0">
                <a:solidFill>
                  <a:srgbClr val="1E0000"/>
                </a:solidFill>
                <a:latin typeface="+mn-lt"/>
              </a:rPr>
              <a:t>Use modal analysis to determine the exact phase values for the 1.36 Hz mode; analyze the data between 5 and 10 seconds</a:t>
            </a:r>
          </a:p>
        </p:txBody>
      </p:sp>
      <p:pic>
        <p:nvPicPr>
          <p:cNvPr id="1034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599" y="2722942"/>
            <a:ext cx="7046505" cy="3830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744C01E3-DB9E-8009-2405-8D72C4EA9D61}"/>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43</a:t>
            </a:fld>
            <a:endParaRPr lang="en-US" dirty="0">
              <a:solidFill>
                <a:srgbClr val="1E0000"/>
              </a:solidFill>
            </a:endParaRPr>
          </a:p>
        </p:txBody>
      </p:sp>
    </p:spTree>
    <p:extLst>
      <p:ext uri="{BB962C8B-B14F-4D97-AF65-F5344CB8AC3E}">
        <p14:creationId xmlns:p14="http://schemas.microsoft.com/office/powerpoint/2010/main" val="1284165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1.36 Hz Modal Values </a:t>
            </a:r>
          </a:p>
        </p:txBody>
      </p:sp>
      <p:sp>
        <p:nvSpPr>
          <p:cNvPr id="3" name="Content Placeholder 2"/>
          <p:cNvSpPr>
            <a:spLocks noGrp="1"/>
          </p:cNvSpPr>
          <p:nvPr>
            <p:ph idx="1"/>
          </p:nvPr>
        </p:nvSpPr>
        <p:spPr>
          <a:xfrm>
            <a:off x="457200" y="1280160"/>
            <a:ext cx="11353800" cy="3733800"/>
          </a:xfrm>
        </p:spPr>
        <p:txBody>
          <a:bodyPr/>
          <a:lstStyle/>
          <a:p>
            <a:r>
              <a:rPr lang="en-US" dirty="0"/>
              <a:t>The change in the generator’s speed is driven by the stabilizer input sinusoid, so it will be lagging.  The below values show is lags by </a:t>
            </a:r>
            <a:br>
              <a:rPr lang="en-US" dirty="0"/>
            </a:br>
            <a:r>
              <a:rPr lang="en-US" dirty="0"/>
              <a:t>(-161+360) – (-81.0) = 280</a:t>
            </a:r>
            <a:r>
              <a:rPr lang="en-US" dirty="0">
                <a:sym typeface="Symbol"/>
              </a:rPr>
              <a:t> degrees</a:t>
            </a:r>
          </a:p>
          <a:p>
            <a:pPr lvl="1"/>
            <a:r>
              <a:rPr lang="en-US" dirty="0">
                <a:sym typeface="Symbol"/>
              </a:rPr>
              <a:t>Because we want to damp the speed not increased it, subtract off 180 degrees to flip the sign.  So we need 100 degrees of compensation; with two lead-lags it is 50 degrees each</a:t>
            </a:r>
            <a:endParaRPr lang="en-US" dirty="0"/>
          </a:p>
        </p:txBody>
      </p:sp>
      <p:pic>
        <p:nvPicPr>
          <p:cNvPr id="104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657600"/>
            <a:ext cx="750803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F2125537-5D48-84ED-4FD8-8DDCEABCF6F9}"/>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44</a:t>
            </a:fld>
            <a:endParaRPr lang="en-US" dirty="0">
              <a:solidFill>
                <a:srgbClr val="1E0000"/>
              </a:solidFill>
            </a:endParaRPr>
          </a:p>
        </p:txBody>
      </p:sp>
    </p:spTree>
    <p:extLst>
      <p:ext uri="{BB962C8B-B14F-4D97-AF65-F5344CB8AC3E}">
        <p14:creationId xmlns:p14="http://schemas.microsoft.com/office/powerpoint/2010/main" val="3190505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1.36 Hz Lead-Lag Values</a:t>
            </a:r>
          </a:p>
        </p:txBody>
      </p:sp>
      <p:sp>
        <p:nvSpPr>
          <p:cNvPr id="3" name="Content Placeholder 2"/>
          <p:cNvSpPr>
            <a:spLocks noGrp="1"/>
          </p:cNvSpPr>
          <p:nvPr>
            <p:ph idx="1"/>
          </p:nvPr>
        </p:nvSpPr>
        <p:spPr>
          <a:xfrm>
            <a:off x="457200" y="1280160"/>
            <a:ext cx="10210800" cy="624840"/>
          </a:xfrm>
        </p:spPr>
        <p:txBody>
          <a:bodyPr/>
          <a:lstStyle/>
          <a:p>
            <a:pPr marL="0" indent="0">
              <a:buNone/>
            </a:pPr>
            <a:r>
              <a:rPr lang="en-US" dirty="0"/>
              <a:t>In designing a lead-lag of the form</a:t>
            </a:r>
            <a:br>
              <a:rPr lang="en-US" dirty="0"/>
            </a:br>
            <a:br>
              <a:rPr lang="en-US" dirty="0"/>
            </a:br>
            <a:br>
              <a:rPr lang="en-US" dirty="0"/>
            </a:br>
            <a:br>
              <a:rPr lang="en-US" dirty="0"/>
            </a:br>
            <a:r>
              <a:rPr lang="en-US" dirty="0"/>
              <a:t>to have a specified phase shift of </a:t>
            </a:r>
            <a:r>
              <a:rPr lang="en-US" i="1" dirty="0">
                <a:sym typeface="Symbol"/>
              </a:rPr>
              <a:t></a:t>
            </a:r>
            <a:r>
              <a:rPr lang="en-US" dirty="0">
                <a:sym typeface="Symbol"/>
              </a:rPr>
              <a:t> at a frequency </a:t>
            </a:r>
            <a:r>
              <a:rPr lang="en-US" i="1" dirty="0">
                <a:sym typeface="Symbol"/>
              </a:rPr>
              <a:t>f </a:t>
            </a:r>
            <a:r>
              <a:rPr lang="en-US" dirty="0">
                <a:sym typeface="Symbol"/>
              </a:rPr>
              <a:t>the value of </a:t>
            </a:r>
            <a:r>
              <a:rPr lang="en-US" i="1" dirty="0">
                <a:latin typeface="Symbol" panose="05050102010706020507" pitchFamily="18" charset="2"/>
                <a:sym typeface="Symbol"/>
              </a:rPr>
              <a:t>a</a:t>
            </a:r>
            <a:r>
              <a:rPr lang="en-US" dirty="0">
                <a:sym typeface="Symbol"/>
              </a:rPr>
              <a:t> is </a:t>
            </a:r>
          </a:p>
          <a:p>
            <a:pPr marL="0" indent="0">
              <a:buNone/>
            </a:pPr>
            <a:endParaRPr lang="en-US" dirty="0">
              <a:sym typeface="Symbol"/>
            </a:endParaRPr>
          </a:p>
          <a:p>
            <a:pPr marL="0" indent="0">
              <a:buNone/>
            </a:pPr>
            <a:endParaRPr lang="en-US" dirty="0">
              <a:sym typeface="Symbol"/>
            </a:endParaRPr>
          </a:p>
          <a:p>
            <a:pPr marL="0" indent="0">
              <a:buNone/>
            </a:pPr>
            <a:r>
              <a:rPr lang="en-US" dirty="0">
                <a:sym typeface="Symbol"/>
              </a:rPr>
              <a:t>In our example with </a:t>
            </a:r>
            <a:r>
              <a:rPr lang="en-US" i="1" dirty="0">
                <a:sym typeface="Symbol"/>
              </a:rPr>
              <a:t> </a:t>
            </a:r>
            <a:r>
              <a:rPr lang="en-US" dirty="0">
                <a:sym typeface="Symbol"/>
              </a:rPr>
              <a:t>= 50 then  </a:t>
            </a:r>
          </a:p>
          <a:p>
            <a:pPr marL="0" indent="0">
              <a:buNone/>
            </a:pPr>
            <a:r>
              <a:rPr lang="en-US" dirty="0">
                <a:sym typeface="Symbol"/>
              </a:rPr>
              <a:t> </a:t>
            </a: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11097874"/>
              </p:ext>
            </p:extLst>
          </p:nvPr>
        </p:nvGraphicFramePr>
        <p:xfrm>
          <a:off x="728882" y="1923774"/>
          <a:ext cx="2504636" cy="990598"/>
        </p:xfrm>
        <a:graphic>
          <a:graphicData uri="http://schemas.openxmlformats.org/presentationml/2006/ole">
            <mc:AlternateContent xmlns:mc="http://schemas.openxmlformats.org/markup-compatibility/2006">
              <mc:Choice xmlns:v="urn:schemas-microsoft-com:vml" Requires="v">
                <p:oleObj name="Equation" r:id="rId2" imgW="1091880" imgH="431640" progId="Equation.DSMT4">
                  <p:embed/>
                </p:oleObj>
              </mc:Choice>
              <mc:Fallback>
                <p:oleObj name="Equation" r:id="rId2" imgW="1091880" imgH="431640" progId="Equation.DSMT4">
                  <p:embed/>
                  <p:pic>
                    <p:nvPicPr>
                      <p:cNvPr id="4" name="Object 3"/>
                      <p:cNvPicPr/>
                      <p:nvPr/>
                    </p:nvPicPr>
                    <p:blipFill>
                      <a:blip r:embed="rId3"/>
                      <a:stretch>
                        <a:fillRect/>
                      </a:stretch>
                    </p:blipFill>
                    <p:spPr>
                      <a:xfrm>
                        <a:off x="728882" y="1923774"/>
                        <a:ext cx="2504636" cy="99059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78227591"/>
              </p:ext>
            </p:extLst>
          </p:nvPr>
        </p:nvGraphicFramePr>
        <p:xfrm>
          <a:off x="728882" y="3575879"/>
          <a:ext cx="3551238" cy="914400"/>
        </p:xfrm>
        <a:graphic>
          <a:graphicData uri="http://schemas.openxmlformats.org/presentationml/2006/ole">
            <mc:AlternateContent xmlns:mc="http://schemas.openxmlformats.org/markup-compatibility/2006">
              <mc:Choice xmlns:v="urn:schemas-microsoft-com:vml" Requires="v">
                <p:oleObj name="Equation" r:id="rId4" imgW="1676160" imgH="431640" progId="Equation.DSMT4">
                  <p:embed/>
                </p:oleObj>
              </mc:Choice>
              <mc:Fallback>
                <p:oleObj name="Equation" r:id="rId4" imgW="1676160" imgH="431640" progId="Equation.DSMT4">
                  <p:embed/>
                  <p:pic>
                    <p:nvPicPr>
                      <p:cNvPr id="5" name="Object 4"/>
                      <p:cNvPicPr>
                        <a:picLocks noChangeAspect="1" noChangeArrowheads="1"/>
                      </p:cNvPicPr>
                      <p:nvPr/>
                    </p:nvPicPr>
                    <p:blipFill>
                      <a:blip r:embed="rId5"/>
                      <a:srcRect/>
                      <a:stretch>
                        <a:fillRect/>
                      </a:stretch>
                    </p:blipFill>
                    <p:spPr bwMode="auto">
                      <a:xfrm>
                        <a:off x="728882" y="3575879"/>
                        <a:ext cx="3551238" cy="9144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79059805"/>
              </p:ext>
            </p:extLst>
          </p:nvPr>
        </p:nvGraphicFramePr>
        <p:xfrm>
          <a:off x="838200" y="5260493"/>
          <a:ext cx="6411672" cy="987907"/>
        </p:xfrm>
        <a:graphic>
          <a:graphicData uri="http://schemas.openxmlformats.org/presentationml/2006/ole">
            <mc:AlternateContent xmlns:mc="http://schemas.openxmlformats.org/markup-compatibility/2006">
              <mc:Choice xmlns:v="urn:schemas-microsoft-com:vml" Requires="v">
                <p:oleObj name="Equation" r:id="rId6" imgW="2717640" imgH="419040" progId="Equation.DSMT4">
                  <p:embed/>
                </p:oleObj>
              </mc:Choice>
              <mc:Fallback>
                <p:oleObj name="Equation" r:id="rId6" imgW="2717640" imgH="419040" progId="Equation.DSMT4">
                  <p:embed/>
                  <p:pic>
                    <p:nvPicPr>
                      <p:cNvPr id="6" name="Object 5"/>
                      <p:cNvPicPr>
                        <a:picLocks noChangeAspect="1" noChangeArrowheads="1"/>
                      </p:cNvPicPr>
                      <p:nvPr/>
                    </p:nvPicPr>
                    <p:blipFill>
                      <a:blip r:embed="rId7"/>
                      <a:srcRect/>
                      <a:stretch>
                        <a:fillRect/>
                      </a:stretch>
                    </p:blipFill>
                    <p:spPr bwMode="auto">
                      <a:xfrm>
                        <a:off x="838200" y="5260493"/>
                        <a:ext cx="6411672" cy="987907"/>
                      </a:xfrm>
                      <a:prstGeom prst="rect">
                        <a:avLst/>
                      </a:prstGeom>
                      <a:noFill/>
                      <a:ln>
                        <a:noFill/>
                      </a:ln>
                    </p:spPr>
                  </p:pic>
                </p:oleObj>
              </mc:Fallback>
            </mc:AlternateContent>
          </a:graphicData>
        </a:graphic>
      </p:graphicFrame>
      <p:sp>
        <p:nvSpPr>
          <p:cNvPr id="8" name="Slide Number Placeholder 1">
            <a:extLst>
              <a:ext uri="{FF2B5EF4-FFF2-40B4-BE49-F238E27FC236}">
                <a16:creationId xmlns:a16="http://schemas.microsoft.com/office/drawing/2014/main" id="{4A654667-B852-8748-DCAA-0AFF75BC7112}"/>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45</a:t>
            </a:fld>
            <a:endParaRPr lang="en-US" dirty="0">
              <a:solidFill>
                <a:srgbClr val="1E0000"/>
              </a:solidFill>
            </a:endParaRPr>
          </a:p>
        </p:txBody>
      </p:sp>
    </p:spTree>
    <p:extLst>
      <p:ext uri="{BB962C8B-B14F-4D97-AF65-F5344CB8AC3E}">
        <p14:creationId xmlns:p14="http://schemas.microsoft.com/office/powerpoint/2010/main" val="3242414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1.36 Hz Lead-Lag Values</a:t>
            </a:r>
          </a:p>
        </p:txBody>
      </p:sp>
      <p:sp>
        <p:nvSpPr>
          <p:cNvPr id="3" name="Content Placeholder 2"/>
          <p:cNvSpPr>
            <a:spLocks noGrp="1"/>
          </p:cNvSpPr>
          <p:nvPr>
            <p:ph idx="1"/>
          </p:nvPr>
        </p:nvSpPr>
        <p:spPr>
          <a:xfrm>
            <a:off x="457200" y="1280160"/>
            <a:ext cx="10972800" cy="3733800"/>
          </a:xfrm>
        </p:spPr>
        <p:txBody>
          <a:bodyPr>
            <a:normAutofit fontScale="92500" lnSpcReduction="10000"/>
          </a:bodyPr>
          <a:lstStyle/>
          <a:p>
            <a:r>
              <a:rPr lang="en-US" sz="3000" dirty="0"/>
              <a:t>Hence T</a:t>
            </a:r>
            <a:r>
              <a:rPr lang="en-US" sz="3000" baseline="-25000" dirty="0"/>
              <a:t>1</a:t>
            </a:r>
            <a:r>
              <a:rPr lang="en-US" sz="3000" dirty="0"/>
              <a:t>=T</a:t>
            </a:r>
            <a:r>
              <a:rPr lang="en-US" sz="3000" baseline="-25000" dirty="0"/>
              <a:t>3</a:t>
            </a:r>
            <a:r>
              <a:rPr lang="en-US" sz="3000" dirty="0"/>
              <a:t>=0.321, T</a:t>
            </a:r>
            <a:r>
              <a:rPr lang="en-US" sz="3000" baseline="-25000" dirty="0"/>
              <a:t>2</a:t>
            </a:r>
            <a:r>
              <a:rPr lang="en-US" sz="3000" dirty="0"/>
              <a:t>=T</a:t>
            </a:r>
            <a:r>
              <a:rPr lang="en-US" sz="3000" baseline="-25000" dirty="0"/>
              <a:t>4</a:t>
            </a:r>
            <a:r>
              <a:rPr lang="en-US" sz="3000" dirty="0"/>
              <a:t>=0.042.  We’ll assumed T</a:t>
            </a:r>
            <a:r>
              <a:rPr lang="en-US" sz="3000" baseline="-25000" dirty="0"/>
              <a:t>6</a:t>
            </a:r>
            <a:r>
              <a:rPr lang="en-US" sz="3000" dirty="0"/>
              <a:t>=0, and T</a:t>
            </a:r>
            <a:r>
              <a:rPr lang="en-US" sz="3000" baseline="-25000" dirty="0"/>
              <a:t>5</a:t>
            </a:r>
            <a:r>
              <a:rPr lang="en-US" sz="3000" dirty="0"/>
              <a:t>=10, and A</a:t>
            </a:r>
            <a:r>
              <a:rPr lang="en-US" sz="3000" baseline="-25000" dirty="0"/>
              <a:t>1</a:t>
            </a:r>
            <a:r>
              <a:rPr lang="en-US" sz="3000" dirty="0"/>
              <a:t>=A</a:t>
            </a:r>
            <a:r>
              <a:rPr lang="en-US" sz="3000" baseline="-25000" dirty="0"/>
              <a:t>2</a:t>
            </a:r>
            <a:r>
              <a:rPr lang="en-US" sz="3000" dirty="0"/>
              <a:t>=0</a:t>
            </a:r>
          </a:p>
          <a:p>
            <a:endParaRPr lang="en-US" dirty="0"/>
          </a:p>
          <a:p>
            <a:endParaRPr lang="en-US" dirty="0"/>
          </a:p>
          <a:p>
            <a:endParaRPr lang="en-US" dirty="0"/>
          </a:p>
          <a:p>
            <a:r>
              <a:rPr lang="en-US" sz="3000" dirty="0"/>
              <a:t>The last step is to determine K</a:t>
            </a:r>
            <a:r>
              <a:rPr lang="en-US" sz="3000" baseline="-25000" dirty="0"/>
              <a:t>s</a:t>
            </a:r>
            <a:r>
              <a:rPr lang="en-US" sz="3000" dirty="0"/>
              <a:t>.  This is done by finding the value of K</a:t>
            </a:r>
            <a:r>
              <a:rPr lang="en-US" sz="3000" baseline="-25000" dirty="0"/>
              <a:t>s</a:t>
            </a:r>
            <a:r>
              <a:rPr lang="en-US" sz="3000" dirty="0"/>
              <a:t> at just causes instability (i.e., K</a:t>
            </a:r>
            <a:r>
              <a:rPr lang="en-US" sz="3000" baseline="-25000" dirty="0"/>
              <a:t>INST</a:t>
            </a:r>
            <a:r>
              <a:rPr lang="en-US" sz="3000" dirty="0"/>
              <a:t>), and then setting K</a:t>
            </a:r>
            <a:r>
              <a:rPr lang="en-US" sz="3000" baseline="-25000" dirty="0"/>
              <a:t>s</a:t>
            </a:r>
            <a:r>
              <a:rPr lang="en-US" sz="3000" dirty="0"/>
              <a:t> to about 1/3 of this value</a:t>
            </a:r>
          </a:p>
          <a:p>
            <a:pPr lvl="1"/>
            <a:r>
              <a:rPr lang="en-US" sz="2600" dirty="0"/>
              <a:t>Instability is easiest to see by plotting the output (V</a:t>
            </a:r>
            <a:r>
              <a:rPr lang="en-US" sz="2600" baseline="-25000" dirty="0"/>
              <a:t>ST</a:t>
            </a:r>
            <a:r>
              <a:rPr lang="en-US" sz="2600" dirty="0"/>
              <a:t>) value for the stabilizer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114" t="64581" r="21304" b="15367"/>
          <a:stretch/>
        </p:blipFill>
        <p:spPr bwMode="auto">
          <a:xfrm>
            <a:off x="2658062" y="1981200"/>
            <a:ext cx="6875875" cy="125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a:extLst>
              <a:ext uri="{FF2B5EF4-FFF2-40B4-BE49-F238E27FC236}">
                <a16:creationId xmlns:a16="http://schemas.microsoft.com/office/drawing/2014/main" id="{81A6FA8A-E1C4-BFB1-A712-2B53D6EB11F6}"/>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46</a:t>
            </a:fld>
            <a:endParaRPr lang="en-US" dirty="0">
              <a:solidFill>
                <a:srgbClr val="1E0000"/>
              </a:solidFill>
            </a:endParaRPr>
          </a:p>
        </p:txBody>
      </p:sp>
    </p:spTree>
    <p:extLst>
      <p:ext uri="{BB962C8B-B14F-4D97-AF65-F5344CB8AC3E}">
        <p14:creationId xmlns:p14="http://schemas.microsoft.com/office/powerpoint/2010/main" val="2987996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Setting the Values for Gen 2 </a:t>
            </a:r>
          </a:p>
        </p:txBody>
      </p:sp>
      <p:sp>
        <p:nvSpPr>
          <p:cNvPr id="3" name="Content Placeholder 2"/>
          <p:cNvSpPr>
            <a:spLocks noGrp="1"/>
          </p:cNvSpPr>
          <p:nvPr>
            <p:ph idx="1"/>
          </p:nvPr>
        </p:nvSpPr>
        <p:spPr/>
        <p:txBody>
          <a:bodyPr/>
          <a:lstStyle/>
          <a:p>
            <a:r>
              <a:rPr lang="en-US" dirty="0"/>
              <a:t>Instability occurs with KS = 55, hence the optimal value is about 55/3=18.3 </a:t>
            </a:r>
          </a:p>
          <a:p>
            <a:r>
              <a:rPr lang="en-US" dirty="0"/>
              <a:t>This increases the damping from 5% to about 16.7% </a:t>
            </a:r>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19400"/>
            <a:ext cx="5943600" cy="376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010400" y="3733800"/>
            <a:ext cx="2843123" cy="830997"/>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b="0" kern="0" dirty="0">
                <a:solidFill>
                  <a:srgbClr val="1E0000"/>
                </a:solidFill>
                <a:latin typeface="+mn-lt"/>
              </a:rPr>
              <a:t>This is saved as case</a:t>
            </a:r>
            <a:br>
              <a:rPr lang="en-US" sz="2400" b="0" kern="0" dirty="0">
                <a:solidFill>
                  <a:srgbClr val="1E0000"/>
                </a:solidFill>
                <a:latin typeface="+mn-lt"/>
              </a:rPr>
            </a:br>
            <a:r>
              <a:rPr lang="en-US" sz="2400" b="1" kern="0" dirty="0">
                <a:solidFill>
                  <a:srgbClr val="1E0000"/>
                </a:solidFill>
                <a:latin typeface="+mn-lt"/>
              </a:rPr>
              <a:t>WSCC_9bus_Stab</a:t>
            </a:r>
          </a:p>
        </p:txBody>
      </p:sp>
      <p:sp>
        <p:nvSpPr>
          <p:cNvPr id="4" name="Slide Number Placeholder 1">
            <a:extLst>
              <a:ext uri="{FF2B5EF4-FFF2-40B4-BE49-F238E27FC236}">
                <a16:creationId xmlns:a16="http://schemas.microsoft.com/office/drawing/2014/main" id="{E2641238-D481-8C02-79E7-6B0ED1494B6B}"/>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47</a:t>
            </a:fld>
            <a:endParaRPr lang="en-US" dirty="0">
              <a:solidFill>
                <a:srgbClr val="1E0000"/>
              </a:solidFill>
            </a:endParaRPr>
          </a:p>
        </p:txBody>
      </p:sp>
    </p:spTree>
    <p:extLst>
      <p:ext uri="{BB962C8B-B14F-4D97-AF65-F5344CB8AC3E}">
        <p14:creationId xmlns:p14="http://schemas.microsoft.com/office/powerpoint/2010/main" val="2789542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Setting the Values for Gen 3</a:t>
            </a:r>
          </a:p>
        </p:txBody>
      </p:sp>
      <p:sp>
        <p:nvSpPr>
          <p:cNvPr id="3" name="Content Placeholder 2"/>
          <p:cNvSpPr>
            <a:spLocks noGrp="1"/>
          </p:cNvSpPr>
          <p:nvPr>
            <p:ph idx="1"/>
          </p:nvPr>
        </p:nvSpPr>
        <p:spPr/>
        <p:txBody>
          <a:bodyPr>
            <a:normAutofit fontScale="92500"/>
          </a:bodyPr>
          <a:lstStyle/>
          <a:p>
            <a:r>
              <a:rPr lang="en-US" sz="3000" dirty="0"/>
              <a:t>The procedure can be repeated to set the values for the bus 3 generator, where we need a total of 68 degrees of compensation, or 34 per lead-lag</a:t>
            </a:r>
          </a:p>
          <a:p>
            <a:pPr marL="0" indent="0">
              <a:buNone/>
            </a:pPr>
            <a:endParaRPr lang="en-US" dirty="0"/>
          </a:p>
          <a:p>
            <a:pPr marL="0" indent="0">
              <a:buNone/>
            </a:pPr>
            <a:endParaRPr lang="en-US" dirty="0"/>
          </a:p>
          <a:p>
            <a:endParaRPr lang="en-US" dirty="0"/>
          </a:p>
          <a:p>
            <a:endParaRPr lang="en-US" dirty="0"/>
          </a:p>
          <a:p>
            <a:endParaRPr lang="en-US" dirty="0"/>
          </a:p>
          <a:p>
            <a:r>
              <a:rPr lang="en-US" sz="3000" dirty="0"/>
              <a:t>The values are </a:t>
            </a:r>
            <a:r>
              <a:rPr lang="en-US" sz="3000" i="1" dirty="0">
                <a:latin typeface="Symbol" panose="05050102010706020507" pitchFamily="18" charset="2"/>
              </a:rPr>
              <a:t>a </a:t>
            </a:r>
            <a:r>
              <a:rPr lang="en-US" sz="3000" dirty="0"/>
              <a:t>= 0.283, T</a:t>
            </a:r>
            <a:r>
              <a:rPr lang="en-US" sz="3000" baseline="-25000" dirty="0"/>
              <a:t>1</a:t>
            </a:r>
            <a:r>
              <a:rPr lang="en-US" sz="3000" dirty="0"/>
              <a:t>=0.22, T</a:t>
            </a:r>
            <a:r>
              <a:rPr lang="en-US" sz="3000" baseline="-25000" dirty="0"/>
              <a:t>2</a:t>
            </a:r>
            <a:r>
              <a:rPr lang="en-US" sz="3000" dirty="0"/>
              <a:t>=0.062, K</a:t>
            </a:r>
            <a:r>
              <a:rPr lang="en-US" sz="3000" baseline="-25000" dirty="0"/>
              <a:t>S</a:t>
            </a:r>
            <a:r>
              <a:rPr lang="en-US" sz="3000" dirty="0"/>
              <a:t> for the verge of instability is 36,  so K</a:t>
            </a:r>
            <a:r>
              <a:rPr lang="en-US" sz="3000" baseline="-25000" dirty="0"/>
              <a:t>S</a:t>
            </a:r>
            <a:r>
              <a:rPr lang="en-US" sz="3000" dirty="0"/>
              <a:t> optimal is 12.  </a:t>
            </a:r>
          </a:p>
          <a:p>
            <a:endParaRPr lang="en-US" sz="3000" dirty="0"/>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2286000"/>
            <a:ext cx="618308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DA25903E-92FA-1DAB-81F6-A80384126550}"/>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48</a:t>
            </a:fld>
            <a:endParaRPr lang="en-US" dirty="0">
              <a:solidFill>
                <a:srgbClr val="1E0000"/>
              </a:solidFill>
            </a:endParaRPr>
          </a:p>
        </p:txBody>
      </p:sp>
    </p:spTree>
    <p:extLst>
      <p:ext uri="{BB962C8B-B14F-4D97-AF65-F5344CB8AC3E}">
        <p14:creationId xmlns:p14="http://schemas.microsoft.com/office/powerpoint/2010/main" val="2861757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1CDE-FC20-0E05-EC52-35F241413D9F}"/>
              </a:ext>
            </a:extLst>
          </p:cNvPr>
          <p:cNvSpPr>
            <a:spLocks noGrp="1"/>
          </p:cNvSpPr>
          <p:nvPr>
            <p:ph type="title"/>
          </p:nvPr>
        </p:nvSpPr>
        <p:spPr/>
        <p:txBody>
          <a:bodyPr/>
          <a:lstStyle/>
          <a:p>
            <a:r>
              <a:rPr lang="en-US" dirty="0"/>
              <a:t>North America Grid Oscillation Modes</a:t>
            </a:r>
          </a:p>
        </p:txBody>
      </p:sp>
      <p:sp>
        <p:nvSpPr>
          <p:cNvPr id="3" name="Content Placeholder 2">
            <a:extLst>
              <a:ext uri="{FF2B5EF4-FFF2-40B4-BE49-F238E27FC236}">
                <a16:creationId xmlns:a16="http://schemas.microsoft.com/office/drawing/2014/main" id="{B9B7F01E-F4AA-EEEC-CA23-1B5DBEF03C99}"/>
              </a:ext>
            </a:extLst>
          </p:cNvPr>
          <p:cNvSpPr>
            <a:spLocks noGrp="1"/>
          </p:cNvSpPr>
          <p:nvPr>
            <p:ph idx="1"/>
          </p:nvPr>
        </p:nvSpPr>
        <p:spPr>
          <a:xfrm>
            <a:off x="457198" y="1280160"/>
            <a:ext cx="11734801" cy="4809555"/>
          </a:xfrm>
        </p:spPr>
        <p:txBody>
          <a:bodyPr/>
          <a:lstStyle/>
          <a:p>
            <a:r>
              <a:rPr lang="en-US" dirty="0"/>
              <a:t>In North American grids there are identified modes that have names, examples include</a:t>
            </a:r>
          </a:p>
          <a:p>
            <a:pPr lvl="1"/>
            <a:r>
              <a:rPr lang="en-US" dirty="0"/>
              <a:t>WECC North-South A (NSA): Alberta vs System (0.20 to 0.30 Hz) (10 - 25% damping)</a:t>
            </a:r>
          </a:p>
          <a:p>
            <a:pPr lvl="1"/>
            <a:r>
              <a:rPr lang="en-US" dirty="0"/>
              <a:t>WECC North-South B (NSB): Alberta vs BC+N US vs S US (0.35 to 0.45 Hz) (5-10%)</a:t>
            </a:r>
          </a:p>
          <a:p>
            <a:pPr lvl="1"/>
            <a:r>
              <a:rPr lang="en-US" dirty="0"/>
              <a:t>WECC East-West A (EWA): Colorado + E. Wyoming vs System  (0.35 to 0.45 Hz)</a:t>
            </a:r>
          </a:p>
          <a:p>
            <a:pPr lvl="1"/>
            <a:r>
              <a:rPr lang="en-US" dirty="0"/>
              <a:t>WECC British Columbia A (BCA): BC vs N. US vs S. US (0.50 to 0.72 Hz)</a:t>
            </a:r>
          </a:p>
          <a:p>
            <a:pPr lvl="1"/>
            <a:r>
              <a:rPr lang="en-US" dirty="0"/>
              <a:t>WECC BCB W. edge vs System vs E. edge (0.60 to 0.72 Hz)</a:t>
            </a:r>
          </a:p>
          <a:p>
            <a:pPr lvl="1"/>
            <a:r>
              <a:rPr lang="en-US" dirty="0"/>
              <a:t>Eastern Interconnect (EI) Northeast vs South (NE-S) (0.15 to 0.22 Hz) (10 – 25%)</a:t>
            </a:r>
          </a:p>
          <a:p>
            <a:pPr lvl="1"/>
            <a:r>
              <a:rPr lang="en-US" dirty="0"/>
              <a:t>EI Northeast vs Midwest (NE-MW) (0.18 to 0.27 Hz) (10 – 25%)</a:t>
            </a:r>
          </a:p>
          <a:p>
            <a:r>
              <a:rPr lang="en-US" dirty="0"/>
              <a:t>If they exist, at a particular operating point a mode will have a frequency, a damping and a shape, with these values changing some as the operating point changes </a:t>
            </a:r>
          </a:p>
          <a:p>
            <a:pPr lvl="1"/>
            <a:endParaRPr lang="en-US" dirty="0"/>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a:t>
            </a:fld>
            <a:endParaRPr lang="en-US" dirty="0">
              <a:solidFill>
                <a:srgbClr val="1E0000"/>
              </a:solidFill>
            </a:endParaRPr>
          </a:p>
        </p:txBody>
      </p:sp>
    </p:spTree>
    <p:extLst>
      <p:ext uri="{BB962C8B-B14F-4D97-AF65-F5344CB8AC3E}">
        <p14:creationId xmlns:p14="http://schemas.microsoft.com/office/powerpoint/2010/main" val="449773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Tuning Example: Final Solution</a:t>
            </a:r>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1280160"/>
            <a:ext cx="6522720" cy="50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43800" y="1752600"/>
            <a:ext cx="2919322" cy="1569660"/>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b="0" kern="0" dirty="0">
                <a:solidFill>
                  <a:srgbClr val="1E0000"/>
                </a:solidFill>
                <a:latin typeface="+mn-lt"/>
              </a:rPr>
              <a:t>With stabilizers at buses 2 and 3 the damping has been increased to 25.7% </a:t>
            </a:r>
          </a:p>
        </p:txBody>
      </p:sp>
      <p:sp>
        <p:nvSpPr>
          <p:cNvPr id="3" name="Slide Number Placeholder 1">
            <a:extLst>
              <a:ext uri="{FF2B5EF4-FFF2-40B4-BE49-F238E27FC236}">
                <a16:creationId xmlns:a16="http://schemas.microsoft.com/office/drawing/2014/main" id="{08AC444D-2C90-0CC8-9CF1-0AF82E18202A}"/>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49</a:t>
            </a:fld>
            <a:endParaRPr lang="en-US" dirty="0">
              <a:solidFill>
                <a:srgbClr val="1E0000"/>
              </a:solidFill>
            </a:endParaRPr>
          </a:p>
        </p:txBody>
      </p:sp>
    </p:spTree>
    <p:extLst>
      <p:ext uri="{BB962C8B-B14F-4D97-AF65-F5344CB8AC3E}">
        <p14:creationId xmlns:p14="http://schemas.microsoft.com/office/powerpoint/2010/main" val="4195387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Adding a PSS to a 42 Bus System</a:t>
            </a:r>
          </a:p>
        </p:txBody>
      </p:sp>
      <p:sp>
        <p:nvSpPr>
          <p:cNvPr id="3" name="Content Placeholder 2"/>
          <p:cNvSpPr>
            <a:spLocks noGrp="1"/>
          </p:cNvSpPr>
          <p:nvPr>
            <p:ph idx="1"/>
          </p:nvPr>
        </p:nvSpPr>
        <p:spPr>
          <a:xfrm>
            <a:off x="457200" y="1280161"/>
            <a:ext cx="11658600" cy="1847491"/>
          </a:xfrm>
        </p:spPr>
        <p:txBody>
          <a:bodyPr>
            <a:noAutofit/>
          </a:bodyPr>
          <a:lstStyle/>
          <a:p>
            <a:r>
              <a:rPr lang="en-US" dirty="0"/>
              <a:t>Goal is to try to improve damping by adding one PSS1A at a large generator at Lion345 (bus 42)</a:t>
            </a:r>
          </a:p>
          <a:p>
            <a:pPr lvl="1"/>
            <a:r>
              <a:rPr lang="en-US" dirty="0"/>
              <a:t>Example event is a three-phase fault is applied to the middle of the 345 kV transmission line between Prairie (bus 22) and Hawk (bus 3) with both ends opened at 0.05 seconds</a:t>
            </a:r>
          </a:p>
        </p:txBody>
      </p:sp>
      <p:pic>
        <p:nvPicPr>
          <p:cNvPr id="4" name="Picture 3"/>
          <p:cNvPicPr>
            <a:picLocks noChangeAspect="1"/>
          </p:cNvPicPr>
          <p:nvPr/>
        </p:nvPicPr>
        <p:blipFill rotWithShape="1">
          <a:blip r:embed="rId2"/>
          <a:srcRect l="2" r="24996"/>
          <a:stretch/>
        </p:blipFill>
        <p:spPr>
          <a:xfrm>
            <a:off x="1219199" y="3048000"/>
            <a:ext cx="5738769" cy="3505200"/>
          </a:xfrm>
          <a:prstGeom prst="rect">
            <a:avLst/>
          </a:prstGeom>
        </p:spPr>
      </p:pic>
      <p:sp>
        <p:nvSpPr>
          <p:cNvPr id="5" name="Rectangle 4"/>
          <p:cNvSpPr/>
          <p:nvPr/>
        </p:nvSpPr>
        <p:spPr>
          <a:xfrm>
            <a:off x="7696201" y="3962401"/>
            <a:ext cx="2819399" cy="830997"/>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b="0" kern="0" dirty="0">
                <a:solidFill>
                  <a:srgbClr val="1E0000"/>
                </a:solidFill>
                <a:latin typeface="+mn-lt"/>
              </a:rPr>
              <a:t>The starting case name is </a:t>
            </a:r>
            <a:r>
              <a:rPr lang="en-US" sz="2400" b="1" kern="0" dirty="0">
                <a:solidFill>
                  <a:srgbClr val="1E0000"/>
                </a:solidFill>
                <a:latin typeface="+mn-lt"/>
              </a:rPr>
              <a:t>Bus42_PSS</a:t>
            </a:r>
          </a:p>
        </p:txBody>
      </p:sp>
      <p:sp>
        <p:nvSpPr>
          <p:cNvPr id="7" name="Slide Number Placeholder 1">
            <a:extLst>
              <a:ext uri="{FF2B5EF4-FFF2-40B4-BE49-F238E27FC236}">
                <a16:creationId xmlns:a16="http://schemas.microsoft.com/office/drawing/2014/main" id="{EF926183-B5E7-6A73-1B74-D38F479FFCEB}"/>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50</a:t>
            </a:fld>
            <a:endParaRPr lang="en-US" dirty="0">
              <a:solidFill>
                <a:srgbClr val="1E0000"/>
              </a:solidFill>
            </a:endParaRPr>
          </a:p>
        </p:txBody>
      </p:sp>
    </p:spTree>
    <p:extLst>
      <p:ext uri="{BB962C8B-B14F-4D97-AF65-F5344CB8AC3E}">
        <p14:creationId xmlns:p14="http://schemas.microsoft.com/office/powerpoint/2010/main" val="1025275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Decide Generators to Tune, Frequency</a:t>
            </a:r>
          </a:p>
        </p:txBody>
      </p:sp>
      <p:sp>
        <p:nvSpPr>
          <p:cNvPr id="3" name="Content Placeholder 2"/>
          <p:cNvSpPr>
            <a:spLocks noGrp="1"/>
          </p:cNvSpPr>
          <p:nvPr>
            <p:ph idx="1"/>
          </p:nvPr>
        </p:nvSpPr>
        <p:spPr>
          <a:xfrm>
            <a:off x="457200" y="1280160"/>
            <a:ext cx="10591800" cy="1219200"/>
          </a:xfrm>
        </p:spPr>
        <p:txBody>
          <a:bodyPr>
            <a:normAutofit fontScale="92500"/>
          </a:bodyPr>
          <a:lstStyle/>
          <a:p>
            <a:r>
              <a:rPr lang="en-US" dirty="0"/>
              <a:t>Generator speeds and rotor angles are observed to have a poorly damped oscillation around 0.6 Hz.</a:t>
            </a:r>
          </a:p>
          <a:p>
            <a:endParaRPr lang="en-US" dirty="0"/>
          </a:p>
        </p:txBody>
      </p:sp>
      <p:pic>
        <p:nvPicPr>
          <p:cNvPr id="4" name="Picture 3"/>
          <p:cNvPicPr>
            <a:picLocks noChangeAspect="1"/>
          </p:cNvPicPr>
          <p:nvPr/>
        </p:nvPicPr>
        <p:blipFill>
          <a:blip r:embed="rId2"/>
          <a:stretch>
            <a:fillRect/>
          </a:stretch>
        </p:blipFill>
        <p:spPr>
          <a:xfrm>
            <a:off x="838200" y="2286000"/>
            <a:ext cx="5105400" cy="3916122"/>
          </a:xfrm>
          <a:prstGeom prst="rect">
            <a:avLst/>
          </a:prstGeom>
        </p:spPr>
      </p:pic>
      <p:pic>
        <p:nvPicPr>
          <p:cNvPr id="5" name="Picture 4"/>
          <p:cNvPicPr>
            <a:picLocks noChangeAspect="1"/>
          </p:cNvPicPr>
          <p:nvPr/>
        </p:nvPicPr>
        <p:blipFill>
          <a:blip r:embed="rId3"/>
          <a:stretch>
            <a:fillRect/>
          </a:stretch>
        </p:blipFill>
        <p:spPr>
          <a:xfrm>
            <a:off x="6065693" y="2286000"/>
            <a:ext cx="5177150" cy="3962400"/>
          </a:xfrm>
          <a:prstGeom prst="rect">
            <a:avLst/>
          </a:prstGeom>
        </p:spPr>
      </p:pic>
      <p:sp>
        <p:nvSpPr>
          <p:cNvPr id="6" name="Slide Number Placeholder 1">
            <a:extLst>
              <a:ext uri="{FF2B5EF4-FFF2-40B4-BE49-F238E27FC236}">
                <a16:creationId xmlns:a16="http://schemas.microsoft.com/office/drawing/2014/main" id="{AC5FA74C-E1D6-9720-5893-CCEEA56E94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51</a:t>
            </a:fld>
            <a:endParaRPr lang="en-US" dirty="0">
              <a:solidFill>
                <a:srgbClr val="1E0000"/>
              </a:solidFill>
            </a:endParaRPr>
          </a:p>
        </p:txBody>
      </p:sp>
    </p:spTree>
    <p:extLst>
      <p:ext uri="{BB962C8B-B14F-4D97-AF65-F5344CB8AC3E}">
        <p14:creationId xmlns:p14="http://schemas.microsoft.com/office/powerpoint/2010/main" val="3454223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Quantified Using Modal Analysis</a:t>
            </a:r>
          </a:p>
        </p:txBody>
      </p:sp>
      <p:pic>
        <p:nvPicPr>
          <p:cNvPr id="4" name="Picture 3"/>
          <p:cNvPicPr>
            <a:picLocks noChangeAspect="1"/>
          </p:cNvPicPr>
          <p:nvPr/>
        </p:nvPicPr>
        <p:blipFill>
          <a:blip r:embed="rId2"/>
          <a:stretch>
            <a:fillRect/>
          </a:stretch>
        </p:blipFill>
        <p:spPr>
          <a:xfrm>
            <a:off x="914400" y="1280160"/>
            <a:ext cx="8382000" cy="5190688"/>
          </a:xfrm>
          <a:prstGeom prst="rect">
            <a:avLst/>
          </a:prstGeom>
        </p:spPr>
      </p:pic>
      <p:sp>
        <p:nvSpPr>
          <p:cNvPr id="5" name="Rectangle 4"/>
          <p:cNvSpPr/>
          <p:nvPr/>
        </p:nvSpPr>
        <p:spPr>
          <a:xfrm>
            <a:off x="9369334" y="2819400"/>
            <a:ext cx="2289266" cy="1200329"/>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b="0" kern="0" dirty="0">
                <a:solidFill>
                  <a:srgbClr val="1E0000"/>
                </a:solidFill>
                <a:latin typeface="+mn-lt"/>
              </a:rPr>
              <a:t>For 0.6 Hz mode the damping is 2.89%</a:t>
            </a:r>
          </a:p>
        </p:txBody>
      </p:sp>
      <p:sp>
        <p:nvSpPr>
          <p:cNvPr id="3" name="Slide Number Placeholder 1">
            <a:extLst>
              <a:ext uri="{FF2B5EF4-FFF2-40B4-BE49-F238E27FC236}">
                <a16:creationId xmlns:a16="http://schemas.microsoft.com/office/drawing/2014/main" id="{3CFD799F-A3D3-7CA3-9303-E722DDAA75A5}"/>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52</a:t>
            </a:fld>
            <a:endParaRPr lang="en-US" dirty="0">
              <a:solidFill>
                <a:srgbClr val="1E0000"/>
              </a:solidFill>
            </a:endParaRPr>
          </a:p>
        </p:txBody>
      </p:sp>
      <p:cxnSp>
        <p:nvCxnSpPr>
          <p:cNvPr id="7" name="Straight Arrow Connector 6">
            <a:extLst>
              <a:ext uri="{FF2B5EF4-FFF2-40B4-BE49-F238E27FC236}">
                <a16:creationId xmlns:a16="http://schemas.microsoft.com/office/drawing/2014/main" id="{10D2548C-0C7B-4B59-90F6-FBDAADCA4EEB}"/>
              </a:ext>
            </a:extLst>
          </p:cNvPr>
          <p:cNvCxnSpPr>
            <a:cxnSpLocks/>
          </p:cNvCxnSpPr>
          <p:nvPr/>
        </p:nvCxnSpPr>
        <p:spPr bwMode="auto">
          <a:xfrm flipH="1">
            <a:off x="7162800" y="3200400"/>
            <a:ext cx="2133600" cy="0"/>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Tree>
    <p:extLst>
      <p:ext uri="{BB962C8B-B14F-4D97-AF65-F5344CB8AC3E}">
        <p14:creationId xmlns:p14="http://schemas.microsoft.com/office/powerpoint/2010/main" val="1912893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Determine Phase Compensation</a:t>
            </a:r>
          </a:p>
        </p:txBody>
      </p:sp>
      <p:sp>
        <p:nvSpPr>
          <p:cNvPr id="3" name="Content Placeholder 2"/>
          <p:cNvSpPr>
            <a:spLocks noGrp="1"/>
          </p:cNvSpPr>
          <p:nvPr>
            <p:ph idx="1"/>
          </p:nvPr>
        </p:nvSpPr>
        <p:spPr>
          <a:xfrm>
            <a:off x="457200" y="1280161"/>
            <a:ext cx="11277600" cy="3166181"/>
          </a:xfrm>
        </p:spPr>
        <p:txBody>
          <a:bodyPr>
            <a:normAutofit fontScale="92500" lnSpcReduction="20000"/>
          </a:bodyPr>
          <a:lstStyle/>
          <a:p>
            <a:pPr>
              <a:lnSpc>
                <a:spcPct val="120000"/>
              </a:lnSpc>
            </a:pPr>
            <a:r>
              <a:rPr lang="en-US" dirty="0"/>
              <a:t>Using a </a:t>
            </a:r>
            <a:r>
              <a:rPr lang="en-US" dirty="0" err="1"/>
              <a:t>SignalStabStabilizer</a:t>
            </a:r>
            <a:r>
              <a:rPr lang="en-US" dirty="0"/>
              <a:t> at bus 42 (Lion345), the phase lag of the generator’s speed, relative to the stabilizer input is 199 degrees; flipping the sign requires phase compensation of 19 degrees or 9.5 per lead-lag</a:t>
            </a:r>
          </a:p>
          <a:p>
            <a:pPr>
              <a:lnSpc>
                <a:spcPct val="120000"/>
              </a:lnSpc>
            </a:pPr>
            <a:r>
              <a:rPr lang="en-US" dirty="0"/>
              <a:t>Values are  </a:t>
            </a:r>
            <a:r>
              <a:rPr lang="en-US" dirty="0">
                <a:latin typeface="Symbol" panose="05050102010706020507" pitchFamily="18" charset="2"/>
              </a:rPr>
              <a:t>a</a:t>
            </a:r>
            <a:r>
              <a:rPr lang="en-US" dirty="0"/>
              <a:t> = 0.72;  for 0.6 Hz, T</a:t>
            </a:r>
            <a:r>
              <a:rPr lang="en-US" baseline="-25000" dirty="0"/>
              <a:t>1</a:t>
            </a:r>
            <a:r>
              <a:rPr lang="en-US" dirty="0"/>
              <a:t>= 0.313, T</a:t>
            </a:r>
            <a:r>
              <a:rPr lang="en-US" baseline="-25000" dirty="0"/>
              <a:t>2</a:t>
            </a:r>
            <a:r>
              <a:rPr lang="en-US" dirty="0"/>
              <a:t>=0.225; set T</a:t>
            </a:r>
            <a:r>
              <a:rPr lang="en-US" baseline="-25000" dirty="0"/>
              <a:t>3</a:t>
            </a:r>
            <a:r>
              <a:rPr lang="en-US" dirty="0"/>
              <a:t> and T</a:t>
            </a:r>
            <a:r>
              <a:rPr lang="en-US" baseline="-25000" dirty="0"/>
              <a:t>4</a:t>
            </a:r>
            <a:r>
              <a:rPr lang="en-US" dirty="0"/>
              <a:t> to match; gain at instability is about 450, so the gain is set to 150.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114" t="64584" r="21304" b="14238"/>
          <a:stretch/>
        </p:blipFill>
        <p:spPr bwMode="auto">
          <a:xfrm>
            <a:off x="914400" y="3633750"/>
            <a:ext cx="7709650" cy="148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95400" y="5562600"/>
            <a:ext cx="8077201" cy="830997"/>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b="0" kern="0" dirty="0">
                <a:solidFill>
                  <a:srgbClr val="1E0000"/>
                </a:solidFill>
                <a:latin typeface="+mn-lt"/>
              </a:rPr>
              <a:t>The case with the test signal is </a:t>
            </a:r>
            <a:r>
              <a:rPr lang="en-US" sz="2400" b="1" kern="0" dirty="0">
                <a:solidFill>
                  <a:srgbClr val="1E0000"/>
                </a:solidFill>
                <a:latin typeface="+mn-lt"/>
              </a:rPr>
              <a:t>Bus42_PSS_Test</a:t>
            </a:r>
          </a:p>
          <a:p>
            <a:pPr marL="0" lvl="1"/>
            <a:r>
              <a:rPr lang="en-US" sz="2400" b="0" kern="0" dirty="0">
                <a:solidFill>
                  <a:srgbClr val="1E0000"/>
                </a:solidFill>
                <a:latin typeface="+mn-lt"/>
              </a:rPr>
              <a:t>Adding this single stabilizer increases the damping to 4.24% </a:t>
            </a:r>
            <a:endParaRPr lang="en-US" sz="2400" b="0" dirty="0"/>
          </a:p>
        </p:txBody>
      </p:sp>
      <p:sp>
        <p:nvSpPr>
          <p:cNvPr id="7" name="Slide Number Placeholder 1">
            <a:extLst>
              <a:ext uri="{FF2B5EF4-FFF2-40B4-BE49-F238E27FC236}">
                <a16:creationId xmlns:a16="http://schemas.microsoft.com/office/drawing/2014/main" id="{AD6C6EBB-F501-1CB5-4ED1-0EEDA54ADB66}"/>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53</a:t>
            </a:fld>
            <a:endParaRPr lang="en-US" dirty="0">
              <a:solidFill>
                <a:srgbClr val="1E0000"/>
              </a:solidFill>
            </a:endParaRPr>
          </a:p>
        </p:txBody>
      </p:sp>
    </p:spTree>
    <p:extLst>
      <p:ext uri="{BB962C8B-B14F-4D97-AF65-F5344CB8AC3E}">
        <p14:creationId xmlns:p14="http://schemas.microsoft.com/office/powerpoint/2010/main" val="1025373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Determine Phase Compensation for the Other Gens</a:t>
            </a:r>
          </a:p>
        </p:txBody>
      </p:sp>
      <p:sp>
        <p:nvSpPr>
          <p:cNvPr id="3" name="Content Placeholder 2"/>
          <p:cNvSpPr>
            <a:spLocks noGrp="1"/>
          </p:cNvSpPr>
          <p:nvPr>
            <p:ph idx="1"/>
          </p:nvPr>
        </p:nvSpPr>
        <p:spPr/>
        <p:txBody>
          <a:bodyPr/>
          <a:lstStyle/>
          <a:p>
            <a:r>
              <a:rPr lang="en-US" dirty="0"/>
              <a:t>Adding and tuning three more stabilizers (at Grafton345 and the two units at Lake345) increases the damping to 8.16%</a:t>
            </a:r>
          </a:p>
        </p:txBody>
      </p:sp>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549469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671647" y="2895600"/>
            <a:ext cx="4114800" cy="1569660"/>
          </a:xfrm>
          <a:prstGeom prst="rect">
            <a:avLst/>
          </a:prstGeom>
          <a:solidFill>
            <a:schemeClr val="accent3">
              <a:lumMod val="95000"/>
            </a:schemeClr>
          </a:solid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lvl="1"/>
            <a:r>
              <a:rPr lang="en-US" sz="2400" b="0" kern="0" dirty="0">
                <a:solidFill>
                  <a:srgbClr val="1E0000"/>
                </a:solidFill>
                <a:latin typeface="+mn-lt"/>
              </a:rPr>
              <a:t>However, these</a:t>
            </a:r>
            <a:br>
              <a:rPr lang="en-US" sz="2400" b="0" kern="0" dirty="0">
                <a:solidFill>
                  <a:srgbClr val="1E0000"/>
                </a:solidFill>
                <a:latin typeface="+mn-lt"/>
              </a:rPr>
            </a:br>
            <a:r>
              <a:rPr lang="en-US" sz="2400" b="0" kern="0" dirty="0">
                <a:solidFill>
                  <a:srgbClr val="1E0000"/>
                </a:solidFill>
                <a:latin typeface="+mn-lt"/>
              </a:rPr>
              <a:t>changes are impacting</a:t>
            </a:r>
            <a:br>
              <a:rPr lang="en-US" sz="2400" b="0" kern="0" dirty="0">
                <a:solidFill>
                  <a:srgbClr val="1E0000"/>
                </a:solidFill>
                <a:latin typeface="+mn-lt"/>
              </a:rPr>
            </a:br>
            <a:r>
              <a:rPr lang="en-US" sz="2400" b="0" kern="0" dirty="0">
                <a:solidFill>
                  <a:srgbClr val="1E0000"/>
                </a:solidFill>
                <a:latin typeface="+mn-lt"/>
              </a:rPr>
              <a:t>modes in other</a:t>
            </a:r>
            <a:br>
              <a:rPr lang="en-US" sz="2400" b="0" kern="0" dirty="0">
                <a:solidFill>
                  <a:srgbClr val="1E0000"/>
                </a:solidFill>
                <a:latin typeface="+mn-lt"/>
              </a:rPr>
            </a:br>
            <a:r>
              <a:rPr lang="en-US" sz="2400" b="0" kern="0" dirty="0">
                <a:solidFill>
                  <a:srgbClr val="1E0000"/>
                </a:solidFill>
                <a:latin typeface="+mn-lt"/>
              </a:rPr>
              <a:t>areas of the system</a:t>
            </a:r>
            <a:endParaRPr lang="en-US" sz="2400" b="0" dirty="0"/>
          </a:p>
        </p:txBody>
      </p:sp>
      <p:sp>
        <p:nvSpPr>
          <p:cNvPr id="4" name="Slide Number Placeholder 1">
            <a:extLst>
              <a:ext uri="{FF2B5EF4-FFF2-40B4-BE49-F238E27FC236}">
                <a16:creationId xmlns:a16="http://schemas.microsoft.com/office/drawing/2014/main" id="{12EC683E-163E-2030-DF13-DDFB2FB5EB14}"/>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54</a:t>
            </a:fld>
            <a:endParaRPr lang="en-US" dirty="0">
              <a:solidFill>
                <a:srgbClr val="1E0000"/>
              </a:solidFill>
            </a:endParaRPr>
          </a:p>
        </p:txBody>
      </p:sp>
    </p:spTree>
    <p:extLst>
      <p:ext uri="{BB962C8B-B14F-4D97-AF65-F5344CB8AC3E}">
        <p14:creationId xmlns:p14="http://schemas.microsoft.com/office/powerpoint/2010/main" val="300696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Distinct Inter-Area Modes Exist? </a:t>
            </a:r>
          </a:p>
        </p:txBody>
      </p:sp>
      <p:sp>
        <p:nvSpPr>
          <p:cNvPr id="3" name="Content Placeholder 2"/>
          <p:cNvSpPr>
            <a:spLocks noGrp="1"/>
          </p:cNvSpPr>
          <p:nvPr>
            <p:ph idx="1"/>
          </p:nvPr>
        </p:nvSpPr>
        <p:spPr>
          <a:xfrm>
            <a:off x="457199" y="1280160"/>
            <a:ext cx="11619782" cy="4809555"/>
          </a:xfrm>
        </p:spPr>
        <p:txBody>
          <a:bodyPr/>
          <a:lstStyle/>
          <a:p>
            <a:r>
              <a:rPr lang="en-US" dirty="0"/>
              <a:t>Since the modes have been observed under many different conditions they have quite a bit of variability in their values. There could be two explanations for this, both of which are consistent with the observed results</a:t>
            </a:r>
          </a:p>
          <a:p>
            <a:pPr lvl="1"/>
            <a:r>
              <a:rPr lang="en-US" dirty="0"/>
              <a:t>One explanation: at a particular operating point the North American grids have a few well-defined modes, with each mode having a frequency, damping and shape. As long as a disturbance excites the mode, it should be observed. The goal is to find these modes</a:t>
            </a:r>
          </a:p>
          <a:p>
            <a:pPr lvl="1"/>
            <a:r>
              <a:rPr lang="en-US" dirty="0"/>
              <a:t>An alternative explanation: at a particular operating point the North American grids do not have a few well-defined modes. They certainly have oscillation patterns, but the frequency, damping and especially the shapes of these oscillations are disturbance dependent.</a:t>
            </a:r>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a:t>
            </a:fld>
            <a:endParaRPr lang="en-US" dirty="0">
              <a:solidFill>
                <a:srgbClr val="1E0000"/>
              </a:solidFill>
            </a:endParaRPr>
          </a:p>
        </p:txBody>
      </p:sp>
    </p:spTree>
    <p:extLst>
      <p:ext uri="{BB962C8B-B14F-4D97-AF65-F5344CB8AC3E}">
        <p14:creationId xmlns:p14="http://schemas.microsoft.com/office/powerpoint/2010/main" val="74989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D629-64F0-DF0A-732D-39F08F6D4745}"/>
              </a:ext>
            </a:extLst>
          </p:cNvPr>
          <p:cNvSpPr>
            <a:spLocks noGrp="1"/>
          </p:cNvSpPr>
          <p:nvPr>
            <p:ph type="title"/>
          </p:nvPr>
        </p:nvSpPr>
        <p:spPr/>
        <p:txBody>
          <a:bodyPr/>
          <a:lstStyle/>
          <a:p>
            <a:r>
              <a:rPr lang="en-US" dirty="0"/>
              <a:t>Electric Grids are Non-linear Systems</a:t>
            </a:r>
          </a:p>
        </p:txBody>
      </p:sp>
      <p:sp>
        <p:nvSpPr>
          <p:cNvPr id="3" name="Content Placeholder 2">
            <a:extLst>
              <a:ext uri="{FF2B5EF4-FFF2-40B4-BE49-F238E27FC236}">
                <a16:creationId xmlns:a16="http://schemas.microsoft.com/office/drawing/2014/main" id="{0512F048-DDB8-6B1D-CD5F-D6AB754C05B7}"/>
              </a:ext>
            </a:extLst>
          </p:cNvPr>
          <p:cNvSpPr>
            <a:spLocks noGrp="1"/>
          </p:cNvSpPr>
          <p:nvPr>
            <p:ph idx="1"/>
          </p:nvPr>
        </p:nvSpPr>
        <p:spPr/>
        <p:txBody>
          <a:bodyPr/>
          <a:lstStyle/>
          <a:p>
            <a:r>
              <a:rPr lang="en-US" dirty="0"/>
              <a:t>Electric grids are non-linear systems, and are likely becoming more non-linear with the rapid growth of inverter-based resources and other controls</a:t>
            </a:r>
          </a:p>
          <a:p>
            <a:pPr lvl="1"/>
            <a:r>
              <a:rPr lang="en-US" dirty="0"/>
              <a:t>An increasing number of controls are either operated at limits, or will quickly reach a limit, meaning there might not be a valid linearization</a:t>
            </a:r>
          </a:p>
          <a:p>
            <a:pPr lvl="1"/>
            <a:r>
              <a:rPr lang="en-US" dirty="0" err="1"/>
              <a:t>Deadbands</a:t>
            </a:r>
            <a:r>
              <a:rPr lang="en-US" dirty="0"/>
              <a:t> and other nonlinear controls mean that the grid’s response to small perturbations can be quite different than its response to large disturbances</a:t>
            </a:r>
          </a:p>
          <a:p>
            <a:r>
              <a:rPr lang="en-US" dirty="0"/>
              <a:t>Hence there is a need to question the degree to which linear analysis techniques can be used to explain the behavior of modern grids</a:t>
            </a:r>
          </a:p>
          <a:p>
            <a:r>
              <a:rPr lang="en-US" dirty="0"/>
              <a:t>Even the linear system model has a number of modes that could be interacting</a:t>
            </a:r>
          </a:p>
          <a:p>
            <a:r>
              <a:rPr lang="en-US" dirty="0"/>
              <a:t>This questioning is facilitated by recent developments in measurement-based modal analysis</a:t>
            </a:r>
          </a:p>
          <a:p>
            <a:endParaRPr lang="en-US" dirty="0"/>
          </a:p>
        </p:txBody>
      </p:sp>
      <p:sp>
        <p:nvSpPr>
          <p:cNvPr id="4" name="Slide Number Placeholder 1">
            <a:extLst>
              <a:ext uri="{FF2B5EF4-FFF2-40B4-BE49-F238E27FC236}">
                <a16:creationId xmlns:a16="http://schemas.microsoft.com/office/drawing/2014/main" id="{9B7991C1-7C27-9898-606C-1BBB3FE58990}"/>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6</a:t>
            </a:fld>
            <a:endParaRPr lang="en-US" dirty="0">
              <a:solidFill>
                <a:srgbClr val="1E0000"/>
              </a:solidFill>
            </a:endParaRPr>
          </a:p>
        </p:txBody>
      </p:sp>
    </p:spTree>
    <p:extLst>
      <p:ext uri="{BB962C8B-B14F-4D97-AF65-F5344CB8AC3E}">
        <p14:creationId xmlns:p14="http://schemas.microsoft.com/office/powerpoint/2010/main" val="159364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WECC Example 1</a:t>
            </a:r>
          </a:p>
        </p:txBody>
      </p:sp>
      <p:sp>
        <p:nvSpPr>
          <p:cNvPr id="3" name="Content Placeholder 2"/>
          <p:cNvSpPr>
            <a:spLocks noGrp="1"/>
          </p:cNvSpPr>
          <p:nvPr>
            <p:ph idx="1"/>
          </p:nvPr>
        </p:nvSpPr>
        <p:spPr>
          <a:xfrm>
            <a:off x="457199" y="1280160"/>
            <a:ext cx="11326305" cy="988587"/>
          </a:xfrm>
        </p:spPr>
        <p:txBody>
          <a:bodyPr/>
          <a:lstStyle/>
          <a:p>
            <a:r>
              <a:rPr lang="en-US" dirty="0"/>
              <a:t>Using a 2022 series, 25,000 bus WECC case at the same operating point for three different disturbances, the below modes are observed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4229" r="50864"/>
          <a:stretch/>
        </p:blipFill>
        <p:spPr>
          <a:xfrm>
            <a:off x="357133" y="2882592"/>
            <a:ext cx="3291840" cy="365760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1920" y="2882592"/>
            <a:ext cx="3383280" cy="3657600"/>
          </a:xfrm>
          <a:prstGeom prst="rect">
            <a:avLst/>
          </a:prstGeom>
        </p:spPr>
      </p:pic>
      <p:sp>
        <p:nvSpPr>
          <p:cNvPr id="6" name="TextBox 6"/>
          <p:cNvSpPr txBox="1"/>
          <p:nvPr/>
        </p:nvSpPr>
        <p:spPr>
          <a:xfrm>
            <a:off x="915100" y="2103120"/>
            <a:ext cx="2494057" cy="830997"/>
          </a:xfrm>
          <a:prstGeom prst="rect">
            <a:avLst/>
          </a:prstGeom>
          <a:solidFill>
            <a:schemeClr val="accent3">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cs typeface="Arial" panose="020B0604020202020204" pitchFamily="34" charset="0"/>
              </a:rPr>
              <a:t>Disturbance A,</a:t>
            </a:r>
            <a:br>
              <a:rPr lang="en-US" sz="2400" dirty="0">
                <a:solidFill>
                  <a:srgbClr val="1E0000"/>
                </a:solidFill>
                <a:cs typeface="Arial" panose="020B0604020202020204" pitchFamily="34" charset="0"/>
              </a:rPr>
            </a:br>
            <a:r>
              <a:rPr lang="en-US" sz="2400" dirty="0">
                <a:solidFill>
                  <a:srgbClr val="1E0000"/>
                </a:solidFill>
                <a:cs typeface="Arial" panose="020B0604020202020204" pitchFamily="34" charset="0"/>
              </a:rPr>
              <a:t>0.35 Hz, 12.6%</a:t>
            </a:r>
          </a:p>
        </p:txBody>
      </p:sp>
      <p:sp>
        <p:nvSpPr>
          <p:cNvPr id="7" name="TextBox 6"/>
          <p:cNvSpPr txBox="1"/>
          <p:nvPr/>
        </p:nvSpPr>
        <p:spPr>
          <a:xfrm>
            <a:off x="4293780" y="2103120"/>
            <a:ext cx="2494057" cy="830997"/>
          </a:xfrm>
          <a:prstGeom prst="rect">
            <a:avLst/>
          </a:prstGeom>
          <a:solidFill>
            <a:schemeClr val="accent3">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cs typeface="Arial" panose="020B0604020202020204" pitchFamily="34" charset="0"/>
              </a:rPr>
              <a:t>Disturbance B, 0.34 Hz, 10.0%</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l="2491" r="51351"/>
          <a:stretch/>
        </p:blipFill>
        <p:spPr>
          <a:xfrm>
            <a:off x="7677344" y="2878038"/>
            <a:ext cx="3383280" cy="3657600"/>
          </a:xfrm>
          <a:prstGeom prst="rect">
            <a:avLst/>
          </a:prstGeom>
        </p:spPr>
      </p:pic>
      <p:sp>
        <p:nvSpPr>
          <p:cNvPr id="12"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7</a:t>
            </a:fld>
            <a:endParaRPr lang="en-US" dirty="0">
              <a:solidFill>
                <a:srgbClr val="1E0000"/>
              </a:solidFill>
            </a:endParaRPr>
          </a:p>
        </p:txBody>
      </p:sp>
      <p:sp>
        <p:nvSpPr>
          <p:cNvPr id="13" name="TextBox 6"/>
          <p:cNvSpPr txBox="1"/>
          <p:nvPr/>
        </p:nvSpPr>
        <p:spPr>
          <a:xfrm>
            <a:off x="2162128" y="6116551"/>
            <a:ext cx="7809081" cy="461665"/>
          </a:xfrm>
          <a:prstGeom prst="rect">
            <a:avLst/>
          </a:prstGeom>
          <a:solidFill>
            <a:schemeClr val="accent3">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cs typeface="Arial" panose="020B0604020202020204" pitchFamily="34" charset="0"/>
              </a:rPr>
              <a:t>What is required to say the grid has a particular mode? </a:t>
            </a:r>
          </a:p>
        </p:txBody>
      </p:sp>
      <p:sp>
        <p:nvSpPr>
          <p:cNvPr id="9" name="TextBox 8"/>
          <p:cNvSpPr txBox="1"/>
          <p:nvPr/>
        </p:nvSpPr>
        <p:spPr>
          <a:xfrm>
            <a:off x="7892764" y="2103120"/>
            <a:ext cx="2494057" cy="904863"/>
          </a:xfrm>
          <a:prstGeom prst="rect">
            <a:avLst/>
          </a:prstGeom>
          <a:solidFill>
            <a:schemeClr val="accent3">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cs typeface="Arial" panose="020B0604020202020204" pitchFamily="34" charset="0"/>
              </a:rPr>
              <a:t>Disturbance C,</a:t>
            </a:r>
          </a:p>
          <a:p>
            <a:r>
              <a:rPr lang="en-US" sz="2400" dirty="0">
                <a:solidFill>
                  <a:srgbClr val="1E0000"/>
                </a:solidFill>
                <a:cs typeface="Arial" panose="020B0604020202020204" pitchFamily="34" charset="0"/>
              </a:rPr>
              <a:t>0.37 Hz, 8.8%</a:t>
            </a:r>
          </a:p>
        </p:txBody>
      </p:sp>
    </p:spTree>
    <p:extLst>
      <p:ext uri="{BB962C8B-B14F-4D97-AF65-F5344CB8AC3E}">
        <p14:creationId xmlns:p14="http://schemas.microsoft.com/office/powerpoint/2010/main" val="261394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WECC Example 2</a:t>
            </a:r>
          </a:p>
        </p:txBody>
      </p:sp>
      <p:sp>
        <p:nvSpPr>
          <p:cNvPr id="3" name="Content Placeholder 2"/>
          <p:cNvSpPr>
            <a:spLocks noGrp="1"/>
          </p:cNvSpPr>
          <p:nvPr>
            <p:ph idx="1"/>
          </p:nvPr>
        </p:nvSpPr>
        <p:spPr>
          <a:xfrm>
            <a:off x="457199" y="1280160"/>
            <a:ext cx="11326305" cy="652157"/>
          </a:xfrm>
        </p:spPr>
        <p:txBody>
          <a:bodyPr/>
          <a:lstStyle/>
          <a:p>
            <a:r>
              <a:rPr lang="en-US" dirty="0"/>
              <a:t>Same operating point as Example 1</a:t>
            </a:r>
          </a:p>
        </p:txBody>
      </p:sp>
      <p:sp>
        <p:nvSpPr>
          <p:cNvPr id="4" name="TextBox 6"/>
          <p:cNvSpPr txBox="1"/>
          <p:nvPr/>
        </p:nvSpPr>
        <p:spPr>
          <a:xfrm>
            <a:off x="915101" y="1718615"/>
            <a:ext cx="2494057" cy="904863"/>
          </a:xfrm>
          <a:prstGeom prst="rect">
            <a:avLst/>
          </a:prstGeom>
          <a:solidFill>
            <a:schemeClr val="accent3">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cs typeface="Arial" panose="020B0604020202020204" pitchFamily="34" charset="0"/>
              </a:rPr>
              <a:t>Disturbance A,</a:t>
            </a:r>
          </a:p>
          <a:p>
            <a:r>
              <a:rPr lang="en-US" sz="2400" dirty="0">
                <a:solidFill>
                  <a:srgbClr val="1E0000"/>
                </a:solidFill>
                <a:cs typeface="Arial" panose="020B0604020202020204" pitchFamily="34" charset="0"/>
              </a:rPr>
              <a:t>0.24 Hz, 15.5%</a:t>
            </a:r>
          </a:p>
        </p:txBody>
      </p:sp>
      <p:sp>
        <p:nvSpPr>
          <p:cNvPr id="5" name="TextBox 4"/>
          <p:cNvSpPr txBox="1"/>
          <p:nvPr/>
        </p:nvSpPr>
        <p:spPr>
          <a:xfrm>
            <a:off x="4293780" y="1729323"/>
            <a:ext cx="2494057" cy="904863"/>
          </a:xfrm>
          <a:prstGeom prst="rect">
            <a:avLst/>
          </a:prstGeom>
          <a:solidFill>
            <a:schemeClr val="accent3">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cs typeface="Arial" panose="020B0604020202020204" pitchFamily="34" charset="0"/>
              </a:rPr>
              <a:t>Disturbance B, </a:t>
            </a:r>
          </a:p>
          <a:p>
            <a:r>
              <a:rPr lang="en-US" sz="2400" dirty="0">
                <a:solidFill>
                  <a:srgbClr val="1E0000"/>
                </a:solidFill>
                <a:cs typeface="Arial" panose="020B0604020202020204" pitchFamily="34" charset="0"/>
              </a:rPr>
              <a:t>0.23 Hz, 11.6%</a:t>
            </a:r>
          </a:p>
        </p:txBody>
      </p:sp>
      <p:sp>
        <p:nvSpPr>
          <p:cNvPr id="6" name="TextBox 5"/>
          <p:cNvSpPr txBox="1"/>
          <p:nvPr/>
        </p:nvSpPr>
        <p:spPr>
          <a:xfrm>
            <a:off x="7892764" y="1718615"/>
            <a:ext cx="2372669" cy="830997"/>
          </a:xfrm>
          <a:prstGeom prst="rect">
            <a:avLst/>
          </a:prstGeom>
          <a:solidFill>
            <a:schemeClr val="accent3">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cs typeface="Arial" panose="020B0604020202020204" pitchFamily="34" charset="0"/>
              </a:rPr>
              <a:t>Disturbance C, </a:t>
            </a:r>
            <a:br>
              <a:rPr lang="en-US" sz="2400" dirty="0">
                <a:solidFill>
                  <a:srgbClr val="1E0000"/>
                </a:solidFill>
                <a:cs typeface="Arial" panose="020B0604020202020204" pitchFamily="34" charset="0"/>
              </a:rPr>
            </a:br>
            <a:r>
              <a:rPr lang="en-US" sz="2400" dirty="0">
                <a:solidFill>
                  <a:srgbClr val="1E0000"/>
                </a:solidFill>
                <a:cs typeface="Arial" panose="020B0604020202020204" pitchFamily="34" charset="0"/>
              </a:rPr>
              <a:t>0.25 Hz, 5.0%</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2560320"/>
            <a:ext cx="3291840" cy="36576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59523" y="2560320"/>
            <a:ext cx="3383280" cy="365760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64763" y="2560320"/>
            <a:ext cx="3383280" cy="3657600"/>
          </a:xfrm>
          <a:prstGeom prst="rect">
            <a:avLst/>
          </a:prstGeom>
        </p:spPr>
      </p:pic>
      <p:sp>
        <p:nvSpPr>
          <p:cNvPr id="10" name="TextBox 6"/>
          <p:cNvSpPr txBox="1"/>
          <p:nvPr/>
        </p:nvSpPr>
        <p:spPr>
          <a:xfrm>
            <a:off x="101341" y="6107098"/>
            <a:ext cx="11840492" cy="830997"/>
          </a:xfrm>
          <a:prstGeom prst="rect">
            <a:avLst/>
          </a:prstGeom>
          <a:solidFill>
            <a:schemeClr val="accent3">
              <a:lumMod val="9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cs typeface="Arial" panose="020B0604020202020204" pitchFamily="34" charset="0"/>
              </a:rPr>
              <a:t>The results for these two examples are showing fairly consistent modes; these are the best observed ones in the WECC simulations</a:t>
            </a:r>
          </a:p>
        </p:txBody>
      </p:sp>
      <p:sp>
        <p:nvSpPr>
          <p:cNvPr id="11"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8</a:t>
            </a:fld>
            <a:endParaRPr lang="en-US" dirty="0">
              <a:solidFill>
                <a:srgbClr val="1E0000"/>
              </a:solidFill>
            </a:endParaRPr>
          </a:p>
        </p:txBody>
      </p:sp>
    </p:spTree>
    <p:extLst>
      <p:ext uri="{BB962C8B-B14F-4D97-AF65-F5344CB8AC3E}">
        <p14:creationId xmlns:p14="http://schemas.microsoft.com/office/powerpoint/2010/main" val="1373549844"/>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7812</TotalTime>
  <Words>3812</Words>
  <Application>Microsoft Office PowerPoint</Application>
  <PresentationFormat>Widescreen</PresentationFormat>
  <Paragraphs>365</Paragraphs>
  <Slides>55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vt:lpstr>
      <vt:lpstr>Calibri</vt:lpstr>
      <vt:lpstr>Helvetica</vt:lpstr>
      <vt:lpstr>Symbol</vt:lpstr>
      <vt:lpstr>Times New Roman</vt:lpstr>
      <vt:lpstr>Wingdings</vt:lpstr>
      <vt:lpstr>Capsules</vt:lpstr>
      <vt:lpstr>Equation</vt:lpstr>
      <vt:lpstr>ECEN 667 Power System Stability</vt:lpstr>
      <vt:lpstr>Announcements</vt:lpstr>
      <vt:lpstr>Large Grid Inter-Area Modes</vt:lpstr>
      <vt:lpstr>A Few North America Grid Oscillation Publications</vt:lpstr>
      <vt:lpstr>North America Grid Oscillation Modes</vt:lpstr>
      <vt:lpstr>Do Distinct Inter-Area Modes Exist? </vt:lpstr>
      <vt:lpstr>Electric Grids are Non-linear Systems</vt:lpstr>
      <vt:lpstr>WECC Example 1</vt:lpstr>
      <vt:lpstr>WECC Example 2</vt:lpstr>
      <vt:lpstr>A Particular Focus is on Distinct Mode Existence</vt:lpstr>
      <vt:lpstr>Analysis of Potential 0.27 Hz Mode</vt:lpstr>
      <vt:lpstr>Analysis of Mississippi and Florida </vt:lpstr>
      <vt:lpstr>New England, Just Frequency Change</vt:lpstr>
      <vt:lpstr>New England 0.27 Hz Forced Oscillation</vt:lpstr>
      <vt:lpstr>Damping Oscillations: Power System Stabilizers (PSSs)</vt:lpstr>
      <vt:lpstr>Stabilizer References</vt:lpstr>
      <vt:lpstr>Dynamic Models in the Physical Structure</vt:lpstr>
      <vt:lpstr>Power System Stabilizer (PSS) Models</vt:lpstr>
      <vt:lpstr>Classic Block Diagram of a System with a PSS</vt:lpstr>
      <vt:lpstr>PSS Basics</vt:lpstr>
      <vt:lpstr>Example PSS</vt:lpstr>
      <vt:lpstr>Example PSS</vt:lpstr>
      <vt:lpstr>Another Single Input PSS</vt:lpstr>
      <vt:lpstr>2000 Bus System Results With Stabilizers</vt:lpstr>
      <vt:lpstr>2000 Bus System Results Without Stabilizers</vt:lpstr>
      <vt:lpstr>Example Dual Input PSS</vt:lpstr>
      <vt:lpstr>Washout Filters and Lead-Lag Compensators</vt:lpstr>
      <vt:lpstr>Washout Filter </vt:lpstr>
      <vt:lpstr>Washout Parameter Variation</vt:lpstr>
      <vt:lpstr>Lead-Lag Compensators</vt:lpstr>
      <vt:lpstr>Stabilizer Design</vt:lpstr>
      <vt:lpstr>Stabilizer Design</vt:lpstr>
      <vt:lpstr>Stabilizer Design Values</vt:lpstr>
      <vt:lpstr>Stabilizer Design Phase Compensation</vt:lpstr>
      <vt:lpstr>Stabilizer Design Tuning Criteria</vt:lpstr>
      <vt:lpstr>Stabilizer Design Tuning</vt:lpstr>
      <vt:lpstr>PSS2A Example Values</vt:lpstr>
      <vt:lpstr>Example T1 and T2 Values</vt:lpstr>
      <vt:lpstr>PSS Tuning Example</vt:lpstr>
      <vt:lpstr>PSS Example: Getting Initial Frequency, Damping</vt:lpstr>
      <vt:lpstr>PSS Tuning Example: Add PSS1As at Gens 2 and 3 </vt:lpstr>
      <vt:lpstr>PSS Example: Using Stabilizer Reference Signals</vt:lpstr>
      <vt:lpstr>SignalStab Input and Results</vt:lpstr>
      <vt:lpstr>PSS Example: Gen2 Reference Signal Results</vt:lpstr>
      <vt:lpstr>PSS Tuning Example: 1.36 Hz Modal Values </vt:lpstr>
      <vt:lpstr>PSS Tuning Example: 1.36 Hz Lead-Lag Values</vt:lpstr>
      <vt:lpstr>PSS Tuning Example: 1.36 Hz Lead-Lag Values</vt:lpstr>
      <vt:lpstr>PSS Tuning Example: Setting the Values for Gen 2 </vt:lpstr>
      <vt:lpstr>PSS Tuning Example: Setting the Values for Gen 3</vt:lpstr>
      <vt:lpstr>PSS Tuning Example: Final Solution</vt:lpstr>
      <vt:lpstr>Example 2:  Adding a PSS to a 42 Bus System</vt:lpstr>
      <vt:lpstr>Example 2: Decide Generators to Tune, Frequency</vt:lpstr>
      <vt:lpstr>Example 2: Quantified Using Modal Analysis</vt:lpstr>
      <vt:lpstr>Example 2: Determine Phase Compensation</vt:lpstr>
      <vt:lpstr>Example 2: Determine Phase Compensation for the Other Gens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Thomas Overbye</cp:lastModifiedBy>
  <cp:revision>617</cp:revision>
  <cp:lastPrinted>2020-08-20T12:26:33Z</cp:lastPrinted>
  <dcterms:created xsi:type="dcterms:W3CDTF">2000-05-11T14:27:08Z</dcterms:created>
  <dcterms:modified xsi:type="dcterms:W3CDTF">2023-11-18T17:43:50Z</dcterms:modified>
</cp:coreProperties>
</file>