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2" r:id="rId1"/>
  </p:sldMasterIdLst>
  <p:notesMasterIdLst>
    <p:notesMasterId r:id="rId45"/>
  </p:notesMasterIdLst>
  <p:handoutMasterIdLst>
    <p:handoutMasterId r:id="rId46"/>
  </p:handoutMasterIdLst>
  <p:sldIdLst>
    <p:sldId id="356" r:id="rId2"/>
    <p:sldId id="532" r:id="rId3"/>
    <p:sldId id="602" r:id="rId4"/>
    <p:sldId id="534" r:id="rId5"/>
    <p:sldId id="600" r:id="rId6"/>
    <p:sldId id="596" r:id="rId7"/>
    <p:sldId id="569" r:id="rId8"/>
    <p:sldId id="542" r:id="rId9"/>
    <p:sldId id="603" r:id="rId10"/>
    <p:sldId id="604" r:id="rId11"/>
    <p:sldId id="605" r:id="rId12"/>
    <p:sldId id="609" r:id="rId13"/>
    <p:sldId id="630" r:id="rId14"/>
    <p:sldId id="634" r:id="rId15"/>
    <p:sldId id="608" r:id="rId16"/>
    <p:sldId id="635" r:id="rId17"/>
    <p:sldId id="610" r:id="rId18"/>
    <p:sldId id="557" r:id="rId19"/>
    <p:sldId id="558" r:id="rId20"/>
    <p:sldId id="613" r:id="rId21"/>
    <p:sldId id="614" r:id="rId22"/>
    <p:sldId id="615" r:id="rId23"/>
    <p:sldId id="552" r:id="rId24"/>
    <p:sldId id="624" r:id="rId25"/>
    <p:sldId id="616" r:id="rId26"/>
    <p:sldId id="617" r:id="rId27"/>
    <p:sldId id="626" r:id="rId28"/>
    <p:sldId id="627" r:id="rId29"/>
    <p:sldId id="618" r:id="rId30"/>
    <p:sldId id="619" r:id="rId31"/>
    <p:sldId id="620" r:id="rId32"/>
    <p:sldId id="568" r:id="rId33"/>
    <p:sldId id="631" r:id="rId34"/>
    <p:sldId id="632" r:id="rId35"/>
    <p:sldId id="633" r:id="rId36"/>
    <p:sldId id="621" r:id="rId37"/>
    <p:sldId id="565" r:id="rId38"/>
    <p:sldId id="622" r:id="rId39"/>
    <p:sldId id="623" r:id="rId40"/>
    <p:sldId id="636" r:id="rId41"/>
    <p:sldId id="637" r:id="rId42"/>
    <p:sldId id="590" r:id="rId43"/>
    <p:sldId id="533" r:id="rId44"/>
  </p:sldIdLst>
  <p:sldSz cx="12192000" cy="6858000"/>
  <p:notesSz cx="7102475" cy="9388475"/>
  <p:defaultTex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ooria dehghanian" initials="p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0000"/>
    <a:srgbClr val="FF330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p:cViewPr varScale="1">
        <p:scale>
          <a:sx n="149" d="100"/>
          <a:sy n="149" d="100"/>
        </p:scale>
        <p:origin x="712" y="8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3768" y="-96"/>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78163" cy="469900"/>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a:spcBef>
                <a:spcPct val="0"/>
              </a:spcBef>
              <a:buClrTx/>
              <a:buSzTx/>
              <a:buFontTx/>
              <a:buNone/>
              <a:defRPr sz="1200"/>
            </a:lvl1pPr>
          </a:lstStyle>
          <a:p>
            <a:pPr>
              <a:defRPr/>
            </a:pPr>
            <a:endParaRPr lang="en-US" dirty="0"/>
          </a:p>
        </p:txBody>
      </p:sp>
      <p:sp>
        <p:nvSpPr>
          <p:cNvPr id="28675" name="Rectangle 3"/>
          <p:cNvSpPr>
            <a:spLocks noGrp="1" noChangeArrowheads="1"/>
          </p:cNvSpPr>
          <p:nvPr>
            <p:ph type="dt" sz="quarter" idx="1"/>
          </p:nvPr>
        </p:nvSpPr>
        <p:spPr bwMode="auto">
          <a:xfrm>
            <a:off x="4024313" y="0"/>
            <a:ext cx="3078162" cy="469900"/>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algn="r">
              <a:spcBef>
                <a:spcPct val="0"/>
              </a:spcBef>
              <a:buClrTx/>
              <a:buSzTx/>
              <a:buFontTx/>
              <a:buNone/>
              <a:defRPr sz="1200"/>
            </a:lvl1pPr>
          </a:lstStyle>
          <a:p>
            <a:pPr>
              <a:defRPr/>
            </a:pPr>
            <a:endParaRPr lang="en-US" dirty="0"/>
          </a:p>
        </p:txBody>
      </p:sp>
      <p:sp>
        <p:nvSpPr>
          <p:cNvPr id="28676" name="Rectangle 4"/>
          <p:cNvSpPr>
            <a:spLocks noGrp="1" noChangeArrowheads="1"/>
          </p:cNvSpPr>
          <p:nvPr>
            <p:ph type="ftr" sz="quarter" idx="2"/>
          </p:nvPr>
        </p:nvSpPr>
        <p:spPr bwMode="auto">
          <a:xfrm>
            <a:off x="0" y="8918575"/>
            <a:ext cx="3078163" cy="469900"/>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a:spcBef>
                <a:spcPct val="0"/>
              </a:spcBef>
              <a:buClrTx/>
              <a:buSzTx/>
              <a:buFontTx/>
              <a:buNone/>
              <a:defRPr sz="1200"/>
            </a:lvl1pPr>
          </a:lstStyle>
          <a:p>
            <a:pPr>
              <a:defRPr/>
            </a:pPr>
            <a:endParaRPr lang="en-US" dirty="0"/>
          </a:p>
        </p:txBody>
      </p:sp>
      <p:sp>
        <p:nvSpPr>
          <p:cNvPr id="28677" name="Rectangle 5"/>
          <p:cNvSpPr>
            <a:spLocks noGrp="1" noChangeArrowheads="1"/>
          </p:cNvSpPr>
          <p:nvPr>
            <p:ph type="sldNum" sz="quarter" idx="3"/>
          </p:nvPr>
        </p:nvSpPr>
        <p:spPr bwMode="auto">
          <a:xfrm>
            <a:off x="4024313" y="8918575"/>
            <a:ext cx="3078162" cy="469900"/>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algn="r">
              <a:spcBef>
                <a:spcPct val="0"/>
              </a:spcBef>
              <a:buClrTx/>
              <a:buSzTx/>
              <a:buFontTx/>
              <a:buNone/>
              <a:defRPr sz="1200"/>
            </a:lvl1pPr>
          </a:lstStyle>
          <a:p>
            <a:pPr>
              <a:defRPr/>
            </a:pPr>
            <a:fld id="{3B7227E4-51F8-45C2-83C1-D251491FB81E}" type="slidenum">
              <a:rPr lang="en-US"/>
              <a:pPr>
                <a:defRPr/>
              </a:pPr>
              <a:t>‹#›</a:t>
            </a:fld>
            <a:endParaRPr lang="en-US" dirty="0"/>
          </a:p>
        </p:txBody>
      </p:sp>
    </p:spTree>
    <p:extLst>
      <p:ext uri="{BB962C8B-B14F-4D97-AF65-F5344CB8AC3E}">
        <p14:creationId xmlns:p14="http://schemas.microsoft.com/office/powerpoint/2010/main" val="1714397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wrap="square" lIns="94229" tIns="47114" rIns="94229" bIns="47114" numCol="1" anchor="t" anchorCtr="0" compatLnSpc="1">
            <a:prstTxWarp prst="textNoShape">
              <a:avLst/>
            </a:prstTxWarp>
          </a:bodyPr>
          <a:lstStyle>
            <a:lvl1pPr>
              <a:defRPr sz="1200"/>
            </a:lvl1pPr>
          </a:lstStyle>
          <a:p>
            <a:pPr>
              <a:defRPr/>
            </a:pPr>
            <a:endParaRPr lang="en-US" dirty="0"/>
          </a:p>
        </p:txBody>
      </p:sp>
      <p:sp>
        <p:nvSpPr>
          <p:cNvPr id="3" name="Date Placeholder 2"/>
          <p:cNvSpPr>
            <a:spLocks noGrp="1"/>
          </p:cNvSpPr>
          <p:nvPr>
            <p:ph type="dt" idx="1"/>
          </p:nvPr>
        </p:nvSpPr>
        <p:spPr>
          <a:xfrm>
            <a:off x="4022725" y="0"/>
            <a:ext cx="3078163" cy="469900"/>
          </a:xfrm>
          <a:prstGeom prst="rect">
            <a:avLst/>
          </a:prstGeom>
        </p:spPr>
        <p:txBody>
          <a:bodyPr vert="horz" wrap="square" lIns="94229" tIns="47114" rIns="94229" bIns="47114" numCol="1" anchor="t" anchorCtr="0" compatLnSpc="1">
            <a:prstTxWarp prst="textNoShape">
              <a:avLst/>
            </a:prstTxWarp>
          </a:bodyPr>
          <a:lstStyle>
            <a:lvl1pPr algn="r">
              <a:defRPr sz="1200"/>
            </a:lvl1pPr>
          </a:lstStyle>
          <a:p>
            <a:pPr>
              <a:defRPr/>
            </a:pPr>
            <a:fld id="{24C5774C-03E1-499A-B4E4-895282C04360}" type="datetimeFigureOut">
              <a:rPr lang="en-US"/>
              <a:pPr>
                <a:defRPr/>
              </a:pPr>
              <a:t>4/4/2024</a:t>
            </a:fld>
            <a:endParaRPr lang="en-US" dirty="0"/>
          </a:p>
        </p:txBody>
      </p:sp>
      <p:sp>
        <p:nvSpPr>
          <p:cNvPr id="4" name="Slide Image Placeholder 3"/>
          <p:cNvSpPr>
            <a:spLocks noGrp="1" noRot="1" noChangeAspect="1"/>
          </p:cNvSpPr>
          <p:nvPr>
            <p:ph type="sldImg" idx="2"/>
          </p:nvPr>
        </p:nvSpPr>
        <p:spPr>
          <a:xfrm>
            <a:off x="423863" y="704850"/>
            <a:ext cx="6254750" cy="3519488"/>
          </a:xfrm>
          <a:prstGeom prst="rect">
            <a:avLst/>
          </a:prstGeom>
          <a:noFill/>
          <a:ln w="12700">
            <a:solidFill>
              <a:prstClr val="black"/>
            </a:solidFill>
          </a:ln>
        </p:spPr>
        <p:txBody>
          <a:bodyPr vert="horz" lIns="94229" tIns="47114" rIns="94229" bIns="47114" rtlCol="0" anchor="ctr"/>
          <a:lstStyle/>
          <a:p>
            <a:pPr lvl="0"/>
            <a:endParaRPr lang="en-US" noProof="0" dirty="0"/>
          </a:p>
        </p:txBody>
      </p:sp>
      <p:sp>
        <p:nvSpPr>
          <p:cNvPr id="5" name="Notes Placeholder 4"/>
          <p:cNvSpPr>
            <a:spLocks noGrp="1"/>
          </p:cNvSpPr>
          <p:nvPr>
            <p:ph type="body" sz="quarter" idx="3"/>
          </p:nvPr>
        </p:nvSpPr>
        <p:spPr>
          <a:xfrm>
            <a:off x="709613" y="4459288"/>
            <a:ext cx="5683250" cy="4224337"/>
          </a:xfrm>
          <a:prstGeom prst="rect">
            <a:avLst/>
          </a:prstGeom>
        </p:spPr>
        <p:txBody>
          <a:bodyPr vert="horz" lIns="94229" tIns="47114" rIns="94229" bIns="4711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916988"/>
            <a:ext cx="3078163" cy="469900"/>
          </a:xfrm>
          <a:prstGeom prst="rect">
            <a:avLst/>
          </a:prstGeom>
        </p:spPr>
        <p:txBody>
          <a:bodyPr vert="horz" wrap="square" lIns="94229" tIns="47114" rIns="94229" bIns="47114" numCol="1" anchor="b" anchorCtr="0" compatLnSpc="1">
            <a:prstTxWarp prst="textNoShape">
              <a:avLst/>
            </a:prstTxWarp>
          </a:bodyPr>
          <a:lstStyle>
            <a:lvl1pPr>
              <a:defRPr sz="1200"/>
            </a:lvl1pPr>
          </a:lstStyle>
          <a:p>
            <a:pPr>
              <a:defRPr/>
            </a:pPr>
            <a:endParaRPr lang="en-US" dirty="0"/>
          </a:p>
        </p:txBody>
      </p:sp>
      <p:sp>
        <p:nvSpPr>
          <p:cNvPr id="7" name="Slide Number Placeholder 6"/>
          <p:cNvSpPr>
            <a:spLocks noGrp="1"/>
          </p:cNvSpPr>
          <p:nvPr>
            <p:ph type="sldNum" sz="quarter" idx="5"/>
          </p:nvPr>
        </p:nvSpPr>
        <p:spPr>
          <a:xfrm>
            <a:off x="4022725" y="8916988"/>
            <a:ext cx="3078163" cy="469900"/>
          </a:xfrm>
          <a:prstGeom prst="rect">
            <a:avLst/>
          </a:prstGeom>
        </p:spPr>
        <p:txBody>
          <a:bodyPr vert="horz" wrap="square" lIns="94229" tIns="47114" rIns="94229" bIns="47114" numCol="1" anchor="b" anchorCtr="0" compatLnSpc="1">
            <a:prstTxWarp prst="textNoShape">
              <a:avLst/>
            </a:prstTxWarp>
          </a:bodyPr>
          <a:lstStyle>
            <a:lvl1pPr algn="r">
              <a:defRPr sz="1200"/>
            </a:lvl1pPr>
          </a:lstStyle>
          <a:p>
            <a:pPr>
              <a:defRPr/>
            </a:pPr>
            <a:fld id="{169181FC-D85A-4591-8BD1-5E6A6B17461A}" type="slidenum">
              <a:rPr lang="en-US"/>
              <a:pPr>
                <a:defRPr/>
              </a:pPr>
              <a:t>‹#›</a:t>
            </a:fld>
            <a:endParaRPr lang="en-US" dirty="0"/>
          </a:p>
        </p:txBody>
      </p:sp>
    </p:spTree>
    <p:extLst>
      <p:ext uri="{BB962C8B-B14F-4D97-AF65-F5344CB8AC3E}">
        <p14:creationId xmlns:p14="http://schemas.microsoft.com/office/powerpoint/2010/main" val="35706096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423863" y="704850"/>
            <a:ext cx="6254750" cy="3519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fld id="{FFA44757-FF1F-42D8-B2CA-5FE2A078B1AB}" type="slidenum">
              <a:rPr lang="en-US" altLang="en-US" sz="1200" smtClean="0"/>
              <a:pPr eaLnBrk="1" hangingPunct="1"/>
              <a:t>1</a:t>
            </a:fld>
            <a:endParaRPr lang="en-US" altLang="en-US" sz="1200" dirty="0"/>
          </a:p>
        </p:txBody>
      </p:sp>
    </p:spTree>
    <p:extLst>
      <p:ext uri="{BB962C8B-B14F-4D97-AF65-F5344CB8AC3E}">
        <p14:creationId xmlns:p14="http://schemas.microsoft.com/office/powerpoint/2010/main" val="8182133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AutoShape 1027"/>
          <p:cNvSpPr>
            <a:spLocks noChangeArrowheads="1"/>
          </p:cNvSpPr>
          <p:nvPr/>
        </p:nvSpPr>
        <p:spPr bwMode="auto">
          <a:xfrm>
            <a:off x="914400" y="990600"/>
            <a:ext cx="6908800" cy="1905000"/>
          </a:xfrm>
          <a:prstGeom prst="roundRect">
            <a:avLst>
              <a:gd name="adj" fmla="val 50000"/>
            </a:avLst>
          </a:prstGeom>
          <a:solidFill>
            <a:schemeClr val="bg1"/>
          </a:solidFill>
          <a:ln w="9525">
            <a:noFill/>
            <a:round/>
            <a:headEnd/>
            <a:tailEnd/>
          </a:ln>
        </p:spPr>
        <p:txBody>
          <a:bodyPr wrap="none" anchor="ctr"/>
          <a:lstStyle/>
          <a:p>
            <a:pPr algn="ctr">
              <a:spcBef>
                <a:spcPct val="0"/>
              </a:spcBef>
              <a:buClrTx/>
              <a:buSzTx/>
              <a:buFontTx/>
              <a:buNone/>
              <a:defRPr/>
            </a:pPr>
            <a:endParaRPr kumimoji="1" lang="en-US" sz="2400" dirty="0"/>
          </a:p>
        </p:txBody>
      </p:sp>
      <p:sp>
        <p:nvSpPr>
          <p:cNvPr id="9" name="Line 4103"/>
          <p:cNvSpPr>
            <a:spLocks noChangeShapeType="1"/>
          </p:cNvSpPr>
          <p:nvPr userDrawn="1"/>
        </p:nvSpPr>
        <p:spPr bwMode="auto">
          <a:xfrm>
            <a:off x="0" y="2590800"/>
            <a:ext cx="11988800" cy="0"/>
          </a:xfrm>
          <a:prstGeom prst="line">
            <a:avLst/>
          </a:prstGeom>
          <a:noFill/>
          <a:ln w="76200">
            <a:solidFill>
              <a:srgbClr val="500000"/>
            </a:solidFill>
            <a:round/>
            <a:headEnd type="none" w="sm" len="sm"/>
            <a:tailEnd type="none" w="sm" len="sm"/>
          </a:ln>
          <a:effectLst/>
        </p:spPr>
        <p:txBody>
          <a:bodyPr wrap="none" anchor="ctr"/>
          <a:lstStyle/>
          <a:p>
            <a:pPr>
              <a:defRPr/>
            </a:pPr>
            <a:endParaRPr lang="en-US" sz="2800" dirty="0"/>
          </a:p>
        </p:txBody>
      </p:sp>
      <p:sp>
        <p:nvSpPr>
          <p:cNvPr id="10" name="Rectangle 4098"/>
          <p:cNvSpPr>
            <a:spLocks noGrp="1" noChangeArrowheads="1"/>
          </p:cNvSpPr>
          <p:nvPr>
            <p:ph type="ctrTitle" sz="quarter"/>
          </p:nvPr>
        </p:nvSpPr>
        <p:spPr>
          <a:xfrm>
            <a:off x="908358" y="533400"/>
            <a:ext cx="10363200" cy="1143000"/>
          </a:xfrm>
        </p:spPr>
        <p:txBody>
          <a:bodyPr/>
          <a:lstStyle>
            <a:lvl1pPr>
              <a:defRPr sz="3600">
                <a:latin typeface="Arial" pitchFamily="34" charset="0"/>
                <a:cs typeface="Arial" pitchFamily="34" charset="0"/>
              </a:defRPr>
            </a:lvl1pPr>
          </a:lstStyle>
          <a:p>
            <a:r>
              <a:rPr lang="en-US" dirty="0"/>
              <a:t>Click to edit Master title style</a:t>
            </a:r>
          </a:p>
        </p:txBody>
      </p:sp>
      <p:sp>
        <p:nvSpPr>
          <p:cNvPr id="11" name="Rectangle 4099"/>
          <p:cNvSpPr>
            <a:spLocks noGrp="1" noChangeArrowheads="1"/>
          </p:cNvSpPr>
          <p:nvPr>
            <p:ph type="subTitle" sz="quarter" idx="1"/>
          </p:nvPr>
        </p:nvSpPr>
        <p:spPr>
          <a:xfrm>
            <a:off x="1930400" y="3124200"/>
            <a:ext cx="8534400" cy="1752600"/>
          </a:xfrm>
        </p:spPr>
        <p:txBody>
          <a:bodyPr/>
          <a:lstStyle>
            <a:lvl1pPr marL="0" indent="0" algn="ctr">
              <a:buFontTx/>
              <a:buNone/>
              <a:defRPr>
                <a:latin typeface="Arial" pitchFamily="34" charset="0"/>
                <a:cs typeface="Arial" pitchFamily="34" charset="0"/>
              </a:defRPr>
            </a:lvl1pPr>
          </a:lstStyle>
          <a:p>
            <a:r>
              <a:rPr lang="en-US" dirty="0"/>
              <a:t>Click to edit Master subtitle style</a:t>
            </a:r>
          </a:p>
        </p:txBody>
      </p:sp>
      <p:pic>
        <p:nvPicPr>
          <p:cNvPr id="7" name="Picture 2" descr="http://brandguide.tamu.edu/downloads/logos/TAM-PrimaryMarkA.jpg"/>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a:stretch/>
        </p:blipFill>
        <p:spPr bwMode="auto">
          <a:xfrm>
            <a:off x="228600" y="5562600"/>
            <a:ext cx="4038600" cy="1136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950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228600" y="76200"/>
            <a:ext cx="11049000" cy="1066800"/>
          </a:xfrm>
        </p:spPr>
        <p:txBody>
          <a:bodyPr/>
          <a:lstStyle/>
          <a:p>
            <a:r>
              <a:rPr lang="en-US" dirty="0"/>
              <a:t>Click to edit Master title style</a:t>
            </a:r>
          </a:p>
        </p:txBody>
      </p:sp>
      <p:sp>
        <p:nvSpPr>
          <p:cNvPr id="5" name="Content Placeholder 2"/>
          <p:cNvSpPr>
            <a:spLocks noGrp="1"/>
          </p:cNvSpPr>
          <p:nvPr>
            <p:ph idx="1" hasCustomPrompt="1"/>
          </p:nvPr>
        </p:nvSpPr>
        <p:spPr>
          <a:xfrm>
            <a:off x="228600" y="1280160"/>
            <a:ext cx="11201400" cy="5196840"/>
          </a:xfrm>
        </p:spPr>
        <p:txBody>
          <a:bodyPr/>
          <a:lstStyle>
            <a:lvl1pPr marL="457200" indent="-457200">
              <a:buSzPct val="100000"/>
              <a:buFont typeface="Arial" panose="020B0604020202020204" pitchFamily="34" charset="0"/>
              <a:buChar char="•"/>
              <a:defRPr/>
            </a:lvl1pPr>
            <a:lvl2pPr marL="742950" marR="0" indent="-285750" algn="l" defTabSz="914400" rtl="0" eaLnBrk="0" fontAlgn="base" latinLnBrk="0" hangingPunct="0">
              <a:lnSpc>
                <a:spcPct val="100000"/>
              </a:lnSpc>
              <a:spcBef>
                <a:spcPct val="20000"/>
              </a:spcBef>
              <a:spcAft>
                <a:spcPct val="0"/>
              </a:spcAft>
              <a:buClr>
                <a:schemeClr val="tx1"/>
              </a:buClr>
              <a:buSzPct val="75000"/>
              <a:buFontTx/>
              <a:buChar char="–"/>
              <a:tabLst/>
              <a:defRPr/>
            </a:lvl2pPr>
            <a:lvl3pPr marL="1257300" indent="-342900">
              <a:buSzPct val="90000"/>
              <a:buFont typeface="Arial" panose="020B0604020202020204" pitchFamily="34" charset="0"/>
              <a:buChar char="•"/>
              <a:defRPr/>
            </a:lvl3pPr>
          </a:lstStyle>
          <a:p>
            <a:pPr marL="742950" marR="0" lvl="1" indent="-285750" algn="l" defTabSz="914400" rtl="0" eaLnBrk="0" fontAlgn="base" latinLnBrk="0" hangingPunct="0">
              <a:lnSpc>
                <a:spcPct val="100000"/>
              </a:lnSpc>
              <a:spcBef>
                <a:spcPct val="20000"/>
              </a:spcBef>
              <a:spcAft>
                <a:spcPct val="0"/>
              </a:spcAft>
              <a:buClr>
                <a:schemeClr val="tx1"/>
              </a:buClr>
              <a:buSzPct val="75000"/>
              <a:buFontTx/>
              <a:buChar char="–"/>
              <a:tabLst/>
              <a:defRPr/>
            </a:pPr>
            <a:r>
              <a:rPr lang="en-US" dirty="0" err="1"/>
              <a:t>SeconClick</a:t>
            </a:r>
            <a:r>
              <a:rPr lang="en-US" dirty="0"/>
              <a:t> to edit Master text styles</a:t>
            </a:r>
          </a:p>
          <a:p>
            <a:pPr lvl="1"/>
            <a:r>
              <a:rPr lang="en-US" dirty="0"/>
              <a:t>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4020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46007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11045952" cy="1069848"/>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609600" y="1524000"/>
            <a:ext cx="5232400" cy="3733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0" y="1524000"/>
            <a:ext cx="5232400" cy="3733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3174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11045952" cy="1069848"/>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5024227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AutoShape 5"/>
          <p:cNvSpPr>
            <a:spLocks noChangeArrowheads="1"/>
          </p:cNvSpPr>
          <p:nvPr/>
        </p:nvSpPr>
        <p:spPr bwMode="auto">
          <a:xfrm>
            <a:off x="1016000" y="1143000"/>
            <a:ext cx="6807200" cy="609600"/>
          </a:xfrm>
          <a:prstGeom prst="roundRect">
            <a:avLst>
              <a:gd name="adj" fmla="val 50000"/>
            </a:avLst>
          </a:prstGeom>
          <a:solidFill>
            <a:schemeClr val="bg1"/>
          </a:solidFill>
          <a:ln w="9525">
            <a:noFill/>
            <a:round/>
            <a:headEnd/>
            <a:tailEnd/>
          </a:ln>
        </p:spPr>
        <p:txBody>
          <a:bodyPr wrap="none" anchor="ctr"/>
          <a:lstStyle/>
          <a:p>
            <a:pPr algn="ctr">
              <a:spcBef>
                <a:spcPct val="0"/>
              </a:spcBef>
              <a:buClrTx/>
              <a:buSzTx/>
              <a:buFontTx/>
              <a:buNone/>
              <a:defRPr/>
            </a:pPr>
            <a:endParaRPr kumimoji="1" lang="en-US" sz="2400" dirty="0"/>
          </a:p>
        </p:txBody>
      </p:sp>
      <p:sp>
        <p:nvSpPr>
          <p:cNvPr id="11" name="Line 8"/>
          <p:cNvSpPr>
            <a:spLocks noChangeShapeType="1"/>
          </p:cNvSpPr>
          <p:nvPr userDrawn="1"/>
        </p:nvSpPr>
        <p:spPr bwMode="auto">
          <a:xfrm>
            <a:off x="0" y="1143000"/>
            <a:ext cx="11176000" cy="0"/>
          </a:xfrm>
          <a:prstGeom prst="line">
            <a:avLst/>
          </a:prstGeom>
          <a:noFill/>
          <a:ln w="76200">
            <a:solidFill>
              <a:srgbClr val="500000"/>
            </a:solidFill>
            <a:round/>
            <a:headEnd type="none" w="sm" len="sm"/>
            <a:tailEnd type="none" w="sm" len="sm"/>
          </a:ln>
          <a:effectLst/>
        </p:spPr>
        <p:txBody>
          <a:bodyPr wrap="none" anchor="ctr"/>
          <a:lstStyle/>
          <a:p>
            <a:pPr>
              <a:defRPr/>
            </a:pPr>
            <a:endParaRPr lang="en-US" sz="2800" dirty="0"/>
          </a:p>
        </p:txBody>
      </p:sp>
      <p:sp>
        <p:nvSpPr>
          <p:cNvPr id="12" name="Rectangle 6"/>
          <p:cNvSpPr>
            <a:spLocks noGrp="1" noChangeArrowheads="1"/>
          </p:cNvSpPr>
          <p:nvPr>
            <p:ph type="title"/>
          </p:nvPr>
        </p:nvSpPr>
        <p:spPr bwMode="auto">
          <a:xfrm>
            <a:off x="228600" y="91440"/>
            <a:ext cx="11049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5" name="Rectangle 7"/>
          <p:cNvSpPr>
            <a:spLocks noGrp="1" noChangeArrowheads="1"/>
          </p:cNvSpPr>
          <p:nvPr>
            <p:ph type="body" idx="1"/>
          </p:nvPr>
        </p:nvSpPr>
        <p:spPr bwMode="auto">
          <a:xfrm>
            <a:off x="228600" y="1295400"/>
            <a:ext cx="11201400" cy="5120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074" name="Picture 2" descr="Related image"/>
          <p:cNvPicPr>
            <a:picLocks noChangeAspect="1" noChangeArrowheads="1"/>
          </p:cNvPicPr>
          <p:nvPr userDrawn="1"/>
        </p:nvPicPr>
        <p:blipFill>
          <a:blip r:embed="rId7" cstate="screen">
            <a:extLst>
              <a:ext uri="{28A0092B-C50C-407E-A947-70E740481C1C}">
                <a14:useLocalDpi xmlns:a14="http://schemas.microsoft.com/office/drawing/2010/main"/>
              </a:ext>
            </a:extLst>
          </a:blip>
          <a:stretch>
            <a:fillRect/>
          </a:stretch>
        </p:blipFill>
        <p:spPr bwMode="auto">
          <a:xfrm>
            <a:off x="11277600" y="762000"/>
            <a:ext cx="762000" cy="762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3347023-713F-4E2A-B7AB-E48E430AAFEB}"/>
              </a:ext>
            </a:extLst>
          </p:cNvPr>
          <p:cNvSpPr txBox="1"/>
          <p:nvPr userDrawn="1"/>
        </p:nvSpPr>
        <p:spPr>
          <a:xfrm>
            <a:off x="11095827" y="-66675"/>
            <a:ext cx="1096172" cy="369332"/>
          </a:xfrm>
          <a:prstGeom prst="rect">
            <a:avLst/>
          </a:prstGeom>
          <a:noFill/>
          <a:ln w="12700">
            <a:noFill/>
          </a:ln>
        </p:spPr>
        <p:txBody>
          <a:bodyPr wrap="square" rtlCol="0">
            <a:spAutoFit/>
          </a:bodyPr>
          <a:lstStyle/>
          <a:p>
            <a:pPr algn="r"/>
            <a:fld id="{CBFC0AEE-5787-421D-938D-D26A4A374780}" type="slidenum">
              <a:rPr lang="en-US" sz="1800" smtClean="0">
                <a:solidFill>
                  <a:srgbClr val="500000"/>
                </a:solidFill>
                <a:latin typeface="+mj-lt"/>
              </a:rPr>
              <a:pPr algn="r"/>
              <a:t>‹#›</a:t>
            </a:fld>
            <a:endParaRPr lang="en-US" sz="1800" dirty="0">
              <a:solidFill>
                <a:srgbClr val="500000"/>
              </a:solidFill>
              <a:latin typeface="+mj-lt"/>
            </a:endParaRPr>
          </a:p>
        </p:txBody>
      </p:sp>
    </p:spTree>
  </p:cSld>
  <p:clrMap bg1="lt1" tx1="dk1" bg2="lt2" tx2="dk2" accent1="accent1" accent2="accent2" accent3="accent3" accent4="accent4" accent5="accent5" accent6="accent6" hlink="hlink" folHlink="folHlink"/>
  <p:sldLayoutIdLst>
    <p:sldLayoutId id="2147483733" r:id="rId1"/>
    <p:sldLayoutId id="2147483723" r:id="rId2"/>
    <p:sldLayoutId id="2147483724" r:id="rId3"/>
    <p:sldLayoutId id="2147483725" r:id="rId4"/>
    <p:sldLayoutId id="2147483727" r:id="rId5"/>
  </p:sldLayoutIdLst>
  <p:hf hdr="0" ftr="0" dt="0"/>
  <p:txStyles>
    <p:title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457200" indent="-457200" algn="l" rtl="0" eaLnBrk="0" fontAlgn="base" hangingPunct="0">
        <a:spcBef>
          <a:spcPct val="20000"/>
        </a:spcBef>
        <a:spcAft>
          <a:spcPct val="0"/>
        </a:spcAft>
        <a:buClr>
          <a:schemeClr val="tx1"/>
        </a:buClr>
        <a:buSzPct val="100000"/>
        <a:buFont typeface="Arial" panose="020B0604020202020204" pitchFamily="34" charset="0"/>
        <a:buChar char="•"/>
        <a:defRPr sz="2800">
          <a:solidFill>
            <a:schemeClr val="tx1"/>
          </a:solidFill>
          <a:latin typeface="+mj-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j-lt"/>
        </a:defRPr>
      </a:lvl2pPr>
      <a:lvl3pPr marL="1257300" indent="-342900" algn="l" rtl="0" eaLnBrk="0" fontAlgn="base" hangingPunct="0">
        <a:spcBef>
          <a:spcPct val="20000"/>
        </a:spcBef>
        <a:spcAft>
          <a:spcPct val="0"/>
        </a:spcAft>
        <a:buClr>
          <a:schemeClr val="tx1"/>
        </a:buClr>
        <a:buSzPct val="90000"/>
        <a:buFont typeface="Arial" panose="020B0604020202020204" pitchFamily="34" charset="0"/>
        <a:buChar char="•"/>
        <a:defRPr sz="2400">
          <a:solidFill>
            <a:schemeClr val="tx1"/>
          </a:solidFill>
          <a:latin typeface="+mj-lt"/>
        </a:defRPr>
      </a:lvl3pPr>
      <a:lvl4pPr marL="1600200" indent="-228600" algn="l" rtl="0" eaLnBrk="0" fontAlgn="base" hangingPunct="0">
        <a:spcBef>
          <a:spcPct val="20000"/>
        </a:spcBef>
        <a:spcAft>
          <a:spcPct val="0"/>
        </a:spcAft>
        <a:buClr>
          <a:schemeClr val="tx1"/>
        </a:buClr>
        <a:buSzPct val="80000"/>
        <a:buChar char="–"/>
        <a:defRPr sz="2400">
          <a:solidFill>
            <a:schemeClr val="tx1"/>
          </a:solidFill>
          <a:latin typeface="+mj-lt"/>
        </a:defRPr>
      </a:lvl4pPr>
      <a:lvl5pPr marL="2057400" indent="-228600" algn="l" rtl="0" eaLnBrk="0" fontAlgn="base" hangingPunct="0">
        <a:spcBef>
          <a:spcPct val="20000"/>
        </a:spcBef>
        <a:spcAft>
          <a:spcPct val="0"/>
        </a:spcAft>
        <a:buClr>
          <a:schemeClr val="tx1"/>
        </a:buClr>
        <a:buSzPct val="65000"/>
        <a:buFont typeface="Wingdings" pitchFamily="2" charset="2"/>
        <a:buChar char="»"/>
        <a:defRPr sz="2400">
          <a:solidFill>
            <a:schemeClr val="tx1"/>
          </a:solidFill>
          <a:latin typeface="+mj-lt"/>
        </a:defRPr>
      </a:lvl5pPr>
      <a:lvl6pPr marL="25146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aviationweather.gov/data/cache/metars.cache.csv"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Grp="1" noChangeArrowheads="1"/>
          </p:cNvSpPr>
          <p:nvPr>
            <p:ph type="ctrTitle"/>
          </p:nvPr>
        </p:nvSpPr>
        <p:spPr>
          <a:xfrm>
            <a:off x="228600" y="762000"/>
            <a:ext cx="11887200" cy="1828799"/>
          </a:xfrm>
          <a:noFill/>
        </p:spPr>
        <p:txBody>
          <a:bodyPr anchor="ctr"/>
          <a:lstStyle/>
          <a:p>
            <a:pPr algn="ctr" eaLnBrk="1" hangingPunct="1">
              <a:spcBef>
                <a:spcPts val="0"/>
              </a:spcBef>
              <a:spcAft>
                <a:spcPts val="1200"/>
              </a:spcAft>
            </a:pPr>
            <a:r>
              <a:rPr lang="en-US" sz="4000" b="1" dirty="0">
                <a:effectLst/>
                <a:ea typeface="Calibri" panose="020F0502020204030204" pitchFamily="34" charset="0"/>
              </a:rPr>
              <a:t>New Developments in the Application of Weather Information in Electric Grid Analysis</a:t>
            </a:r>
            <a:r>
              <a:rPr lang="en-US" sz="4000" b="1" dirty="0">
                <a:solidFill>
                  <a:srgbClr val="000000"/>
                </a:solidFill>
                <a:effectLst/>
                <a:ea typeface="Calibri" panose="020F0502020204030204" pitchFamily="34" charset="0"/>
              </a:rPr>
              <a:t> </a:t>
            </a:r>
            <a:br>
              <a:rPr lang="en-US" sz="1800" dirty="0">
                <a:effectLst/>
                <a:latin typeface="Calibri" panose="020F0502020204030204" pitchFamily="34" charset="0"/>
                <a:ea typeface="Calibri" panose="020F0502020204030204" pitchFamily="34" charset="0"/>
              </a:rPr>
            </a:br>
            <a:endParaRPr lang="en-US" altLang="en-US" sz="4000" dirty="0"/>
          </a:p>
        </p:txBody>
      </p:sp>
      <p:sp>
        <p:nvSpPr>
          <p:cNvPr id="7" name="Subtitle 2"/>
          <p:cNvSpPr>
            <a:spLocks noGrp="1"/>
          </p:cNvSpPr>
          <p:nvPr>
            <p:ph type="subTitle" sz="quarter" idx="1"/>
          </p:nvPr>
        </p:nvSpPr>
        <p:spPr>
          <a:xfrm>
            <a:off x="609600" y="2743200"/>
            <a:ext cx="10591800" cy="1752600"/>
          </a:xfrm>
        </p:spPr>
        <p:txBody>
          <a:bodyPr/>
          <a:lstStyle/>
          <a:p>
            <a:r>
              <a:rPr lang="en-US" sz="3200" b="1" dirty="0"/>
              <a:t>Thomas J. Overbye</a:t>
            </a:r>
          </a:p>
          <a:p>
            <a:r>
              <a:rPr lang="en-US" sz="3200" b="1" dirty="0"/>
              <a:t>O’Donnell Foundation Chair III </a:t>
            </a:r>
          </a:p>
          <a:p>
            <a:r>
              <a:rPr lang="en-US" sz="3200" b="1" dirty="0"/>
              <a:t>Texas A&amp;M University, overbye@tamu.edu</a:t>
            </a:r>
            <a:br>
              <a:rPr lang="en-US" sz="3200" b="1" dirty="0"/>
            </a:br>
            <a:br>
              <a:rPr lang="en-US" sz="3200" b="1" dirty="0"/>
            </a:br>
            <a:r>
              <a:rPr lang="en-US" sz="3200" b="1"/>
              <a:t>Webinar Given to </a:t>
            </a:r>
            <a:r>
              <a:rPr lang="en-US" sz="3200" b="1" dirty="0"/>
              <a:t>US FERC</a:t>
            </a:r>
          </a:p>
          <a:p>
            <a:r>
              <a:rPr lang="en-US" sz="3200" b="1" dirty="0"/>
              <a:t>April 4, 2024</a:t>
            </a:r>
          </a:p>
        </p:txBody>
      </p:sp>
    </p:spTree>
    <p:extLst>
      <p:ext uri="{BB962C8B-B14F-4D97-AF65-F5344CB8AC3E}">
        <p14:creationId xmlns:p14="http://schemas.microsoft.com/office/powerpoint/2010/main" val="3458487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F7756-E5FF-AAED-2298-BEA8C2A53DF0}"/>
              </a:ext>
            </a:extLst>
          </p:cNvPr>
          <p:cNvSpPr>
            <a:spLocks noGrp="1"/>
          </p:cNvSpPr>
          <p:nvPr>
            <p:ph type="title"/>
          </p:nvPr>
        </p:nvSpPr>
        <p:spPr/>
        <p:txBody>
          <a:bodyPr/>
          <a:lstStyle/>
          <a:p>
            <a:r>
              <a:rPr lang="en-US" dirty="0"/>
              <a:t>Availability of Historical Weather Information</a:t>
            </a:r>
          </a:p>
        </p:txBody>
      </p:sp>
      <p:sp>
        <p:nvSpPr>
          <p:cNvPr id="3" name="Content Placeholder 2">
            <a:extLst>
              <a:ext uri="{FF2B5EF4-FFF2-40B4-BE49-F238E27FC236}">
                <a16:creationId xmlns:a16="http://schemas.microsoft.com/office/drawing/2014/main" id="{12017A0E-A86D-8859-FE52-AD852BD3CD06}"/>
              </a:ext>
            </a:extLst>
          </p:cNvPr>
          <p:cNvSpPr>
            <a:spLocks noGrp="1"/>
          </p:cNvSpPr>
          <p:nvPr>
            <p:ph idx="1"/>
          </p:nvPr>
        </p:nvSpPr>
        <p:spPr>
          <a:xfrm>
            <a:off x="228600" y="1280160"/>
            <a:ext cx="11887200" cy="5196840"/>
          </a:xfrm>
        </p:spPr>
        <p:txBody>
          <a:bodyPr/>
          <a:lstStyle/>
          <a:p>
            <a:r>
              <a:rPr lang="en-US" dirty="0"/>
              <a:t>We started using historical weather station measurements (mostly identified by their ICAOs [International Civil Aviation Organization], e.g. KLIT, KCLL)</a:t>
            </a:r>
          </a:p>
          <a:p>
            <a:pPr lvl="1"/>
            <a:r>
              <a:rPr lang="en-US" sz="2200" dirty="0"/>
              <a:t>We had lots of data, but much of it had missing values; we also only had surface wind values and no direct solar measurements</a:t>
            </a:r>
          </a:p>
          <a:p>
            <a:pPr lvl="1"/>
            <a:r>
              <a:rPr lang="en-US" sz="2200" dirty="0"/>
              <a:t>Such measurements at specific locations are very useful (e.g., at electrical substations)</a:t>
            </a:r>
          </a:p>
          <a:p>
            <a:r>
              <a:rPr lang="en-US" dirty="0"/>
              <a:t>We have also started using ERA5 data, which is state-of-the art (fifth generation) reanalysis of global climate and weather since 1940</a:t>
            </a:r>
          </a:p>
          <a:p>
            <a:pPr lvl="1"/>
            <a:r>
              <a:rPr lang="en-US" sz="2200" dirty="0"/>
              <a:t>It is available hourly on a 0.25 degree grid and includes 10m and 100m wind, and solar global horizontal irradiance and direct horizontal irradiance</a:t>
            </a:r>
          </a:p>
          <a:p>
            <a:pPr lvl="1"/>
            <a:r>
              <a:rPr lang="en-US" sz="2200" dirty="0"/>
              <a:t>ERA5 comes from E</a:t>
            </a:r>
            <a:r>
              <a:rPr lang="en-US" sz="2200" b="0" i="0" dirty="0">
                <a:solidFill>
                  <a:srgbClr val="212529"/>
                </a:solidFill>
                <a:effectLst/>
              </a:rPr>
              <a:t>uropean Centre for Medium-Range Weather Forecasts (ECMWF), </a:t>
            </a:r>
            <a:r>
              <a:rPr lang="en-US" sz="2200" dirty="0">
                <a:solidFill>
                  <a:srgbClr val="212529"/>
                </a:solidFill>
              </a:rPr>
              <a:t>(ERA = ECMWF Re-Analysis) </a:t>
            </a:r>
            <a:r>
              <a:rPr lang="en-US" sz="2200" b="0" i="0" dirty="0">
                <a:solidFill>
                  <a:srgbClr val="212529"/>
                </a:solidFill>
                <a:effectLst/>
              </a:rPr>
              <a:t>with more d</a:t>
            </a:r>
            <a:r>
              <a:rPr lang="en-US" sz="2200" dirty="0"/>
              <a:t>etails on ERA5 available at rmets.onlinelibrary.wiley.com/doi/10.1002/qj.3803 </a:t>
            </a:r>
          </a:p>
          <a:p>
            <a:endParaRPr lang="en-US" dirty="0"/>
          </a:p>
        </p:txBody>
      </p:sp>
    </p:spTree>
    <p:extLst>
      <p:ext uri="{BB962C8B-B14F-4D97-AF65-F5344CB8AC3E}">
        <p14:creationId xmlns:p14="http://schemas.microsoft.com/office/powerpoint/2010/main" val="2629101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2BDC2-3B69-BE75-9FC7-1E94EA27D4D5}"/>
              </a:ext>
            </a:extLst>
          </p:cNvPr>
          <p:cNvSpPr>
            <a:spLocks noGrp="1"/>
          </p:cNvSpPr>
          <p:nvPr>
            <p:ph type="title"/>
          </p:nvPr>
        </p:nvSpPr>
        <p:spPr/>
        <p:txBody>
          <a:bodyPr/>
          <a:lstStyle/>
          <a:p>
            <a:r>
              <a:rPr lang="en-US" dirty="0"/>
              <a:t>Easy Power Flow Access to ERA5</a:t>
            </a:r>
          </a:p>
        </p:txBody>
      </p:sp>
      <p:sp>
        <p:nvSpPr>
          <p:cNvPr id="3" name="Content Placeholder 2">
            <a:extLst>
              <a:ext uri="{FF2B5EF4-FFF2-40B4-BE49-F238E27FC236}">
                <a16:creationId xmlns:a16="http://schemas.microsoft.com/office/drawing/2014/main" id="{84997408-7E7C-2522-4CC5-3EBC422B8D09}"/>
              </a:ext>
            </a:extLst>
          </p:cNvPr>
          <p:cNvSpPr>
            <a:spLocks noGrp="1"/>
          </p:cNvSpPr>
          <p:nvPr>
            <p:ph idx="1"/>
          </p:nvPr>
        </p:nvSpPr>
        <p:spPr/>
        <p:txBody>
          <a:bodyPr/>
          <a:lstStyle/>
          <a:p>
            <a:r>
              <a:rPr lang="en-US" dirty="0"/>
              <a:t>ERA5 is available worldwide about five days behind real-time</a:t>
            </a:r>
          </a:p>
          <a:p>
            <a:r>
              <a:rPr lang="en-US" dirty="0"/>
              <a:t>We convert it to pww format files, and place it at</a:t>
            </a:r>
            <a:br>
              <a:rPr lang="en-US" dirty="0"/>
            </a:br>
            <a:r>
              <a:rPr lang="en-US" dirty="0"/>
              <a:t>electricgrids.engr.tamu.edu/weather-data/</a:t>
            </a:r>
          </a:p>
          <a:p>
            <a:r>
              <a:rPr lang="en-US" dirty="0"/>
              <a:t>Currently we provided data for most of North </a:t>
            </a:r>
            <a:br>
              <a:rPr lang="en-US" dirty="0"/>
            </a:br>
            <a:r>
              <a:rPr lang="en-US" dirty="0"/>
              <a:t>America and then smaller files for just Texas</a:t>
            </a:r>
          </a:p>
          <a:p>
            <a:pPr lvl="1"/>
            <a:r>
              <a:rPr lang="en-US" dirty="0"/>
              <a:t>For each hour the pww files store eight weather </a:t>
            </a:r>
            <a:br>
              <a:rPr lang="en-US" dirty="0"/>
            </a:br>
            <a:r>
              <a:rPr lang="en-US" dirty="0"/>
              <a:t>values (temperature, dew point, cloud cover percent,</a:t>
            </a:r>
            <a:br>
              <a:rPr lang="en-US" dirty="0"/>
            </a:br>
            <a:r>
              <a:rPr lang="en-US" dirty="0"/>
              <a:t>wind speed (10m), wind direction (100m), wind speed</a:t>
            </a:r>
            <a:br>
              <a:rPr lang="en-US" dirty="0"/>
            </a:br>
            <a:r>
              <a:rPr lang="en-US" dirty="0"/>
              <a:t>(100m), global horizontal irradiance, and direct horizontal irradiance</a:t>
            </a:r>
          </a:p>
          <a:p>
            <a:pPr lvl="1"/>
            <a:r>
              <a:rPr lang="en-US" dirty="0"/>
              <a:t>The North America pww files have 38,497 data points; with 8 values per hour, this is about 220 MB per month, or about 225 GB for the total set</a:t>
            </a:r>
          </a:p>
        </p:txBody>
      </p:sp>
      <p:pic>
        <p:nvPicPr>
          <p:cNvPr id="4" name="Picture 3">
            <a:extLst>
              <a:ext uri="{FF2B5EF4-FFF2-40B4-BE49-F238E27FC236}">
                <a16:creationId xmlns:a16="http://schemas.microsoft.com/office/drawing/2014/main" id="{47DF7AFC-D143-0B8A-15C7-A2E6F4CF1CA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58200" y="2362200"/>
            <a:ext cx="3512005" cy="2146225"/>
          </a:xfrm>
          <a:prstGeom prst="rect">
            <a:avLst/>
          </a:prstGeom>
        </p:spPr>
      </p:pic>
    </p:spTree>
    <p:extLst>
      <p:ext uri="{BB962C8B-B14F-4D97-AF65-F5344CB8AC3E}">
        <p14:creationId xmlns:p14="http://schemas.microsoft.com/office/powerpoint/2010/main" val="65547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643FA-2C5F-FC30-A012-9F88DAA78076}"/>
              </a:ext>
            </a:extLst>
          </p:cNvPr>
          <p:cNvSpPr>
            <a:spLocks noGrp="1"/>
          </p:cNvSpPr>
          <p:nvPr>
            <p:ph type="title"/>
          </p:nvPr>
        </p:nvSpPr>
        <p:spPr>
          <a:xfrm>
            <a:off x="228600" y="76200"/>
            <a:ext cx="11658600" cy="1066800"/>
          </a:xfrm>
        </p:spPr>
        <p:txBody>
          <a:bodyPr/>
          <a:lstStyle/>
          <a:p>
            <a:r>
              <a:rPr lang="en-US" dirty="0"/>
              <a:t>Example Texas PWW Files, Stored Every Two Years</a:t>
            </a:r>
          </a:p>
        </p:txBody>
      </p:sp>
      <p:sp>
        <p:nvSpPr>
          <p:cNvPr id="7" name="Content Placeholder 6">
            <a:extLst>
              <a:ext uri="{FF2B5EF4-FFF2-40B4-BE49-F238E27FC236}">
                <a16:creationId xmlns:a16="http://schemas.microsoft.com/office/drawing/2014/main" id="{87B9986F-024B-7896-D281-32C581D66868}"/>
              </a:ext>
            </a:extLst>
          </p:cNvPr>
          <p:cNvSpPr>
            <a:spLocks noGrp="1"/>
          </p:cNvSpPr>
          <p:nvPr>
            <p:ph idx="1"/>
          </p:nvPr>
        </p:nvSpPr>
        <p:spPr>
          <a:xfrm>
            <a:off x="228600" y="1280160"/>
            <a:ext cx="11201400" cy="853440"/>
          </a:xfrm>
        </p:spPr>
        <p:txBody>
          <a:bodyPr/>
          <a:lstStyle/>
          <a:p>
            <a:r>
              <a:rPr lang="en-US" dirty="0"/>
              <a:t>The Texas pww files have 2679 grid points; each file stores two years of data with a size of 367 MB; total set (1940-2024) is 15 GB </a:t>
            </a:r>
          </a:p>
        </p:txBody>
      </p:sp>
      <p:pic>
        <p:nvPicPr>
          <p:cNvPr id="8" name="Content Placeholder 4">
            <a:extLst>
              <a:ext uri="{FF2B5EF4-FFF2-40B4-BE49-F238E27FC236}">
                <a16:creationId xmlns:a16="http://schemas.microsoft.com/office/drawing/2014/main" id="{8D8D0C51-1F81-E4C2-A039-A2B3CCF8EC1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a:off x="381000" y="2270760"/>
            <a:ext cx="4572000" cy="4107051"/>
          </a:xfrm>
          <a:prstGeom prst="rect">
            <a:avLst/>
          </a:prstGeom>
          <a:noFill/>
          <a:ln w="9525">
            <a:noFill/>
            <a:miter lim="800000"/>
            <a:headEnd/>
            <a:tailEnd/>
          </a:ln>
        </p:spPr>
      </p:pic>
      <p:pic>
        <p:nvPicPr>
          <p:cNvPr id="9" name="Content Placeholder 7">
            <a:extLst>
              <a:ext uri="{FF2B5EF4-FFF2-40B4-BE49-F238E27FC236}">
                <a16:creationId xmlns:a16="http://schemas.microsoft.com/office/drawing/2014/main" id="{29101904-3194-DD41-F7DF-AFA0675AC8D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
          <a:stretch/>
        </p:blipFill>
        <p:spPr bwMode="auto">
          <a:xfrm>
            <a:off x="5181600" y="2270760"/>
            <a:ext cx="6629400" cy="4383958"/>
          </a:xfrm>
          <a:prstGeom prst="rect">
            <a:avLst/>
          </a:prstGeom>
          <a:noFill/>
          <a:ln w="9525">
            <a:noFill/>
            <a:miter lim="800000"/>
            <a:headEnd/>
            <a:tailEnd/>
          </a:ln>
        </p:spPr>
      </p:pic>
      <p:sp>
        <p:nvSpPr>
          <p:cNvPr id="10" name="TextBox 9">
            <a:extLst>
              <a:ext uri="{FF2B5EF4-FFF2-40B4-BE49-F238E27FC236}">
                <a16:creationId xmlns:a16="http://schemas.microsoft.com/office/drawing/2014/main" id="{E1953876-CE82-3BA6-4A04-AB09C004BF3D}"/>
              </a:ext>
            </a:extLst>
          </p:cNvPr>
          <p:cNvSpPr txBox="1"/>
          <p:nvPr/>
        </p:nvSpPr>
        <p:spPr>
          <a:xfrm>
            <a:off x="8001000" y="4800600"/>
            <a:ext cx="3352800" cy="830997"/>
          </a:xfrm>
          <a:prstGeom prst="rect">
            <a:avLst/>
          </a:prstGeom>
          <a:solidFill>
            <a:schemeClr val="accent3">
              <a:lumMod val="95000"/>
            </a:schemeClr>
          </a:solidFill>
        </p:spPr>
        <p:txBody>
          <a:bodyPr wrap="square" rtlCol="0">
            <a:spAutoFit/>
          </a:bodyPr>
          <a:lstStyle/>
          <a:p>
            <a:r>
              <a:rPr lang="en-US" sz="2400" dirty="0"/>
              <a:t>Tool for reducing or consolidating pww files</a:t>
            </a:r>
          </a:p>
        </p:txBody>
      </p:sp>
    </p:spTree>
    <p:extLst>
      <p:ext uri="{BB962C8B-B14F-4D97-AF65-F5344CB8AC3E}">
        <p14:creationId xmlns:p14="http://schemas.microsoft.com/office/powerpoint/2010/main" val="2594473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017FD-AF97-B3A9-0F22-A814237F118C}"/>
              </a:ext>
            </a:extLst>
          </p:cNvPr>
          <p:cNvSpPr>
            <a:spLocks noGrp="1"/>
          </p:cNvSpPr>
          <p:nvPr>
            <p:ph type="title"/>
          </p:nvPr>
        </p:nvSpPr>
        <p:spPr/>
        <p:txBody>
          <a:bodyPr/>
          <a:lstStyle/>
          <a:p>
            <a:r>
              <a:rPr lang="en-US" dirty="0"/>
              <a:t>Getting the Weather Details</a:t>
            </a:r>
          </a:p>
        </p:txBody>
      </p:sp>
      <p:sp>
        <p:nvSpPr>
          <p:cNvPr id="3" name="Content Placeholder 2">
            <a:extLst>
              <a:ext uri="{FF2B5EF4-FFF2-40B4-BE49-F238E27FC236}">
                <a16:creationId xmlns:a16="http://schemas.microsoft.com/office/drawing/2014/main" id="{E25C1CC0-8617-32A8-77AB-4C4BF0AFA3C4}"/>
              </a:ext>
            </a:extLst>
          </p:cNvPr>
          <p:cNvSpPr>
            <a:spLocks noGrp="1"/>
          </p:cNvSpPr>
          <p:nvPr>
            <p:ph idx="1"/>
          </p:nvPr>
        </p:nvSpPr>
        <p:spPr>
          <a:xfrm>
            <a:off x="228600" y="1280160"/>
            <a:ext cx="10058400" cy="5196840"/>
          </a:xfrm>
        </p:spPr>
        <p:txBody>
          <a:bodyPr/>
          <a:lstStyle/>
          <a:p>
            <a:r>
              <a:rPr lang="en-US" dirty="0"/>
              <a:t>Go to electricgrids.engr.tamu.edu/weather-data/</a:t>
            </a:r>
          </a:p>
          <a:p>
            <a:r>
              <a:rPr lang="en-US" dirty="0"/>
              <a:t>Click on </a:t>
            </a:r>
            <a:r>
              <a:rPr lang="en-US" b="1" dirty="0"/>
              <a:t>View Available Weather for Download </a:t>
            </a:r>
            <a:r>
              <a:rPr lang="en-US" dirty="0"/>
              <a:t>and click on either the Texas or North America links</a:t>
            </a:r>
          </a:p>
          <a:p>
            <a:pPr lvl="1"/>
            <a:r>
              <a:rPr lang="en-US" dirty="0"/>
              <a:t>For Texas you can download it all at once (6 GB, which took about 3 minutes to download on my home computer)</a:t>
            </a:r>
          </a:p>
          <a:p>
            <a:pPr lvl="1"/>
            <a:r>
              <a:rPr lang="en-US" dirty="0"/>
              <a:t>For North America you can download it by either decades (with one decade taking about 5 minutes for me) or by quarter</a:t>
            </a:r>
          </a:p>
          <a:p>
            <a:pPr lvl="1"/>
            <a:r>
              <a:rPr lang="en-US" dirty="0"/>
              <a:t>New weather will be posted as it becomes available</a:t>
            </a:r>
          </a:p>
          <a:p>
            <a:pPr lvl="1"/>
            <a:endParaRPr lang="en-US" dirty="0"/>
          </a:p>
          <a:p>
            <a:endParaRPr lang="en-US" dirty="0"/>
          </a:p>
        </p:txBody>
      </p:sp>
    </p:spTree>
    <p:extLst>
      <p:ext uri="{BB962C8B-B14F-4D97-AF65-F5344CB8AC3E}">
        <p14:creationId xmlns:p14="http://schemas.microsoft.com/office/powerpoint/2010/main" val="1728749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EDA4B-D174-E396-5A1C-AC8B4B38F589}"/>
              </a:ext>
            </a:extLst>
          </p:cNvPr>
          <p:cNvSpPr>
            <a:spLocks noGrp="1"/>
          </p:cNvSpPr>
          <p:nvPr>
            <p:ph type="title"/>
          </p:nvPr>
        </p:nvSpPr>
        <p:spPr/>
        <p:txBody>
          <a:bodyPr/>
          <a:lstStyle/>
          <a:p>
            <a:r>
              <a:rPr lang="en-US" dirty="0"/>
              <a:t>Reducing the Geographic Footprint </a:t>
            </a:r>
          </a:p>
        </p:txBody>
      </p:sp>
      <p:sp>
        <p:nvSpPr>
          <p:cNvPr id="3" name="Content Placeholder 2">
            <a:extLst>
              <a:ext uri="{FF2B5EF4-FFF2-40B4-BE49-F238E27FC236}">
                <a16:creationId xmlns:a16="http://schemas.microsoft.com/office/drawing/2014/main" id="{A855122D-283D-F056-BB52-DAE670299A52}"/>
              </a:ext>
            </a:extLst>
          </p:cNvPr>
          <p:cNvSpPr>
            <a:spLocks noGrp="1"/>
          </p:cNvSpPr>
          <p:nvPr>
            <p:ph idx="1"/>
          </p:nvPr>
        </p:nvSpPr>
        <p:spPr/>
        <p:txBody>
          <a:bodyPr/>
          <a:lstStyle/>
          <a:p>
            <a:r>
              <a:rPr lang="en-US" dirty="0"/>
              <a:t>Using data for all of North America is not recommended</a:t>
            </a:r>
          </a:p>
          <a:p>
            <a:pPr lvl="1"/>
            <a:r>
              <a:rPr lang="en-US" dirty="0"/>
              <a:t>Smaller footprints use less memory and require </a:t>
            </a:r>
            <a:br>
              <a:rPr lang="en-US" dirty="0"/>
            </a:br>
            <a:r>
              <a:rPr lang="en-US" dirty="0"/>
              <a:t>less computation</a:t>
            </a:r>
          </a:p>
          <a:p>
            <a:pPr lvl="1"/>
            <a:r>
              <a:rPr lang="en-US" dirty="0"/>
              <a:t>We are supplying data more most of North America to make sure all data is available for subsequent reduction</a:t>
            </a:r>
          </a:p>
          <a:p>
            <a:r>
              <a:rPr lang="en-US" dirty="0"/>
              <a:t>PowerWorld has a tool to make it easy to </a:t>
            </a:r>
            <a:br>
              <a:rPr lang="en-US" dirty="0"/>
            </a:br>
            <a:r>
              <a:rPr lang="en-US" dirty="0"/>
              <a:t>reduce the footprint by specifying a new </a:t>
            </a:r>
            <a:br>
              <a:rPr lang="en-US" dirty="0"/>
            </a:br>
            <a:r>
              <a:rPr lang="en-US" dirty="0"/>
              <a:t>geographic rectangle</a:t>
            </a:r>
          </a:p>
        </p:txBody>
      </p:sp>
      <p:pic>
        <p:nvPicPr>
          <p:cNvPr id="4" name="Picture 3">
            <a:extLst>
              <a:ext uri="{FF2B5EF4-FFF2-40B4-BE49-F238E27FC236}">
                <a16:creationId xmlns:a16="http://schemas.microsoft.com/office/drawing/2014/main" id="{9F9A1206-747D-097F-AEC6-54A87C53B25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620000" y="3200400"/>
            <a:ext cx="4267200" cy="2607733"/>
          </a:xfrm>
          <a:prstGeom prst="rect">
            <a:avLst/>
          </a:prstGeom>
        </p:spPr>
      </p:pic>
      <p:pic>
        <p:nvPicPr>
          <p:cNvPr id="6" name="Picture 5">
            <a:extLst>
              <a:ext uri="{FF2B5EF4-FFF2-40B4-BE49-F238E27FC236}">
                <a16:creationId xmlns:a16="http://schemas.microsoft.com/office/drawing/2014/main" id="{77266FE3-7550-AEC8-BB7D-E9C68D25F31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2000" y="4876800"/>
            <a:ext cx="6629400" cy="1645920"/>
          </a:xfrm>
          <a:prstGeom prst="rect">
            <a:avLst/>
          </a:prstGeom>
        </p:spPr>
      </p:pic>
    </p:spTree>
    <p:extLst>
      <p:ext uri="{BB962C8B-B14F-4D97-AF65-F5344CB8AC3E}">
        <p14:creationId xmlns:p14="http://schemas.microsoft.com/office/powerpoint/2010/main" val="819077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96BAE-6D23-D404-97B0-E0B50A057DF5}"/>
              </a:ext>
            </a:extLst>
          </p:cNvPr>
          <p:cNvSpPr>
            <a:spLocks noGrp="1"/>
          </p:cNvSpPr>
          <p:nvPr>
            <p:ph type="title"/>
          </p:nvPr>
        </p:nvSpPr>
        <p:spPr/>
        <p:txBody>
          <a:bodyPr/>
          <a:lstStyle/>
          <a:p>
            <a:r>
              <a:rPr lang="en-US" dirty="0"/>
              <a:t>Availability of Forecasted Weather Information</a:t>
            </a:r>
          </a:p>
        </p:txBody>
      </p:sp>
      <p:sp>
        <p:nvSpPr>
          <p:cNvPr id="3" name="Content Placeholder 2">
            <a:extLst>
              <a:ext uri="{FF2B5EF4-FFF2-40B4-BE49-F238E27FC236}">
                <a16:creationId xmlns:a16="http://schemas.microsoft.com/office/drawing/2014/main" id="{494ADB77-F2A3-66D3-7896-60B6C1195CE2}"/>
              </a:ext>
            </a:extLst>
          </p:cNvPr>
          <p:cNvSpPr>
            <a:spLocks noGrp="1"/>
          </p:cNvSpPr>
          <p:nvPr>
            <p:ph idx="1"/>
          </p:nvPr>
        </p:nvSpPr>
        <p:spPr>
          <a:xfrm>
            <a:off x="228600" y="1280160"/>
            <a:ext cx="11049000" cy="5196840"/>
          </a:xfrm>
        </p:spPr>
        <p:txBody>
          <a:bodyPr/>
          <a:lstStyle/>
          <a:p>
            <a:r>
              <a:rPr lang="en-US" dirty="0"/>
              <a:t>Forecasted weather information is also available from a variety of sources; here we use the free forecasts provided by US National Oceanic and Atmospheric Administration (NOAA) National Centers for Environmental Prediction (NCEP) NCEP Central Operations </a:t>
            </a:r>
          </a:p>
          <a:p>
            <a:pPr lvl="1"/>
            <a:r>
              <a:rPr lang="en-US" dirty="0"/>
              <a:t>nco.ncep.noaa.gov/pmb/products/gfs/</a:t>
            </a:r>
          </a:p>
          <a:p>
            <a:pPr lvl="1"/>
            <a:r>
              <a:rPr lang="en-US" dirty="0"/>
              <a:t>Specifically we’re using the 0.25 degree resolution Global Forecast System (GFS) results, which provide four global forecasts per day going out for 16 days</a:t>
            </a:r>
          </a:p>
          <a:p>
            <a:pPr lvl="1"/>
            <a:r>
              <a:rPr lang="en-US" dirty="0"/>
              <a:t>Forecasts are also be pww files, so all of the existing tools can be used, though the forecasts to not have the solar irradiance values </a:t>
            </a:r>
          </a:p>
        </p:txBody>
      </p:sp>
    </p:spTree>
    <p:extLst>
      <p:ext uri="{BB962C8B-B14F-4D97-AF65-F5344CB8AC3E}">
        <p14:creationId xmlns:p14="http://schemas.microsoft.com/office/powerpoint/2010/main" val="2676429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F742017-CDCC-6895-C12B-2611BA89AFD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42900" y="1218882"/>
            <a:ext cx="10515600" cy="2453640"/>
          </a:xfrm>
          <a:prstGeom prst="rect">
            <a:avLst/>
          </a:prstGeom>
        </p:spPr>
      </p:pic>
      <p:sp>
        <p:nvSpPr>
          <p:cNvPr id="2" name="Title 1">
            <a:extLst>
              <a:ext uri="{FF2B5EF4-FFF2-40B4-BE49-F238E27FC236}">
                <a16:creationId xmlns:a16="http://schemas.microsoft.com/office/drawing/2014/main" id="{FBD466CB-F9AD-9A27-893D-C7CCA2B47BEB}"/>
              </a:ext>
            </a:extLst>
          </p:cNvPr>
          <p:cNvSpPr>
            <a:spLocks noGrp="1"/>
          </p:cNvSpPr>
          <p:nvPr>
            <p:ph type="title"/>
          </p:nvPr>
        </p:nvSpPr>
        <p:spPr/>
        <p:txBody>
          <a:bodyPr/>
          <a:lstStyle/>
          <a:p>
            <a:r>
              <a:rPr lang="en-US" dirty="0"/>
              <a:t>Availability of Forecasted Weather Information</a:t>
            </a:r>
          </a:p>
        </p:txBody>
      </p:sp>
      <p:pic>
        <p:nvPicPr>
          <p:cNvPr id="4" name="Picture 3">
            <a:extLst>
              <a:ext uri="{FF2B5EF4-FFF2-40B4-BE49-F238E27FC236}">
                <a16:creationId xmlns:a16="http://schemas.microsoft.com/office/drawing/2014/main" id="{DF50424E-3E60-FABD-D330-B8C8875DFD8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4300" y="3810000"/>
            <a:ext cx="5791200" cy="2923249"/>
          </a:xfrm>
          <a:prstGeom prst="rect">
            <a:avLst/>
          </a:prstGeom>
        </p:spPr>
      </p:pic>
      <p:sp>
        <p:nvSpPr>
          <p:cNvPr id="6" name="TextBox 5">
            <a:extLst>
              <a:ext uri="{FF2B5EF4-FFF2-40B4-BE49-F238E27FC236}">
                <a16:creationId xmlns:a16="http://schemas.microsoft.com/office/drawing/2014/main" id="{4AF0B5B5-51FE-4195-FF3D-CA0BDC514833}"/>
              </a:ext>
            </a:extLst>
          </p:cNvPr>
          <p:cNvSpPr txBox="1"/>
          <p:nvPr/>
        </p:nvSpPr>
        <p:spPr>
          <a:xfrm>
            <a:off x="304800" y="3276600"/>
            <a:ext cx="5410200" cy="707886"/>
          </a:xfrm>
          <a:prstGeom prst="rect">
            <a:avLst/>
          </a:prstGeom>
          <a:solidFill>
            <a:schemeClr val="accent3">
              <a:lumMod val="95000"/>
            </a:schemeClr>
          </a:solidFill>
        </p:spPr>
        <p:txBody>
          <a:bodyPr wrap="square" rtlCol="0">
            <a:spAutoFit/>
          </a:bodyPr>
          <a:lstStyle/>
          <a:p>
            <a:r>
              <a:rPr lang="en-US" sz="2000" dirty="0"/>
              <a:t>Estimate of Current Conditions (based on a forecast from 6am UTC on April 4, 2024)</a:t>
            </a:r>
          </a:p>
        </p:txBody>
      </p:sp>
      <p:pic>
        <p:nvPicPr>
          <p:cNvPr id="13" name="Picture 12">
            <a:extLst>
              <a:ext uri="{FF2B5EF4-FFF2-40B4-BE49-F238E27FC236}">
                <a16:creationId xmlns:a16="http://schemas.microsoft.com/office/drawing/2014/main" id="{E4DD2D6F-544E-F8FC-7514-34F403B09FB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942510" y="3810000"/>
            <a:ext cx="4846320" cy="2917242"/>
          </a:xfrm>
          <a:prstGeom prst="rect">
            <a:avLst/>
          </a:prstGeom>
        </p:spPr>
      </p:pic>
      <p:sp>
        <p:nvSpPr>
          <p:cNvPr id="14" name="TextBox 13">
            <a:extLst>
              <a:ext uri="{FF2B5EF4-FFF2-40B4-BE49-F238E27FC236}">
                <a16:creationId xmlns:a16="http://schemas.microsoft.com/office/drawing/2014/main" id="{DE90C99B-3D76-B4AE-D297-74CB65B1BBB7}"/>
              </a:ext>
            </a:extLst>
          </p:cNvPr>
          <p:cNvSpPr txBox="1"/>
          <p:nvPr/>
        </p:nvSpPr>
        <p:spPr>
          <a:xfrm>
            <a:off x="10711540" y="4419600"/>
            <a:ext cx="1366160" cy="1323439"/>
          </a:xfrm>
          <a:prstGeom prst="rect">
            <a:avLst/>
          </a:prstGeom>
          <a:solidFill>
            <a:schemeClr val="accent3">
              <a:lumMod val="95000"/>
            </a:schemeClr>
          </a:solidFill>
        </p:spPr>
        <p:txBody>
          <a:bodyPr wrap="square" rtlCol="0">
            <a:spAutoFit/>
          </a:bodyPr>
          <a:lstStyle/>
          <a:p>
            <a:r>
              <a:rPr lang="en-US" sz="2000" dirty="0"/>
              <a:t>Estimated Eclipse Cloud Cover</a:t>
            </a:r>
          </a:p>
        </p:txBody>
      </p:sp>
    </p:spTree>
    <p:extLst>
      <p:ext uri="{BB962C8B-B14F-4D97-AF65-F5344CB8AC3E}">
        <p14:creationId xmlns:p14="http://schemas.microsoft.com/office/powerpoint/2010/main" val="303819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A921A-B96C-BBFD-5F59-E47ED9472E89}"/>
              </a:ext>
            </a:extLst>
          </p:cNvPr>
          <p:cNvSpPr>
            <a:spLocks noGrp="1"/>
          </p:cNvSpPr>
          <p:nvPr>
            <p:ph type="title"/>
          </p:nvPr>
        </p:nvSpPr>
        <p:spPr/>
        <p:txBody>
          <a:bodyPr/>
          <a:lstStyle/>
          <a:p>
            <a:r>
              <a:rPr lang="en-US" dirty="0"/>
              <a:t>Current Weather</a:t>
            </a:r>
          </a:p>
        </p:txBody>
      </p:sp>
      <p:sp>
        <p:nvSpPr>
          <p:cNvPr id="3" name="Content Placeholder 2">
            <a:extLst>
              <a:ext uri="{FF2B5EF4-FFF2-40B4-BE49-F238E27FC236}">
                <a16:creationId xmlns:a16="http://schemas.microsoft.com/office/drawing/2014/main" id="{565F4EBD-D352-7A37-7FAE-E23EEA1B66C2}"/>
              </a:ext>
            </a:extLst>
          </p:cNvPr>
          <p:cNvSpPr>
            <a:spLocks noGrp="1"/>
          </p:cNvSpPr>
          <p:nvPr>
            <p:ph idx="1"/>
          </p:nvPr>
        </p:nvSpPr>
        <p:spPr>
          <a:xfrm>
            <a:off x="228600" y="1280160"/>
            <a:ext cx="11201400" cy="1386840"/>
          </a:xfrm>
        </p:spPr>
        <p:txBody>
          <a:bodyPr/>
          <a:lstStyle/>
          <a:p>
            <a:r>
              <a:rPr lang="en-US" dirty="0"/>
              <a:t>If desired, to supplement forecasted weather, current weather is available for download at </a:t>
            </a:r>
            <a:r>
              <a:rPr lang="en-US" b="0" i="0" u="sng" dirty="0">
                <a:solidFill>
                  <a:srgbClr val="005E95"/>
                </a:solidFill>
                <a:effectLst/>
                <a:latin typeface="Avenir Next W01"/>
                <a:hlinkClick r:id="rId2"/>
              </a:rPr>
              <a:t>https://aviationweather.gov/data/cache/metars.cache.csv</a:t>
            </a:r>
            <a:endParaRPr lang="en-US" dirty="0"/>
          </a:p>
        </p:txBody>
      </p:sp>
      <p:sp>
        <p:nvSpPr>
          <p:cNvPr id="5" name="TextBox 4">
            <a:extLst>
              <a:ext uri="{FF2B5EF4-FFF2-40B4-BE49-F238E27FC236}">
                <a16:creationId xmlns:a16="http://schemas.microsoft.com/office/drawing/2014/main" id="{5D6741EF-2600-CE7A-3C75-51320BF7CAF9}"/>
              </a:ext>
            </a:extLst>
          </p:cNvPr>
          <p:cNvSpPr txBox="1"/>
          <p:nvPr/>
        </p:nvSpPr>
        <p:spPr>
          <a:xfrm>
            <a:off x="3059974" y="3121670"/>
            <a:ext cx="6119948" cy="523220"/>
          </a:xfrm>
          <a:prstGeom prst="rect">
            <a:avLst/>
          </a:prstGeom>
          <a:noFill/>
        </p:spPr>
        <p:txBody>
          <a:bodyPr wrap="square">
            <a:spAutoFit/>
          </a:bodyPr>
          <a:lstStyle/>
          <a:p>
            <a:endParaRPr lang="en-US" dirty="0"/>
          </a:p>
        </p:txBody>
      </p:sp>
      <p:pic>
        <p:nvPicPr>
          <p:cNvPr id="7" name="Picture 6">
            <a:extLst>
              <a:ext uri="{FF2B5EF4-FFF2-40B4-BE49-F238E27FC236}">
                <a16:creationId xmlns:a16="http://schemas.microsoft.com/office/drawing/2014/main" id="{8CADE558-63E8-5E66-3A00-E2CF20C43BD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200" y="2743200"/>
            <a:ext cx="10332720" cy="3762172"/>
          </a:xfrm>
          <a:prstGeom prst="rect">
            <a:avLst/>
          </a:prstGeom>
        </p:spPr>
      </p:pic>
      <p:sp>
        <p:nvSpPr>
          <p:cNvPr id="8" name="Rectangle 7">
            <a:extLst>
              <a:ext uri="{FF2B5EF4-FFF2-40B4-BE49-F238E27FC236}">
                <a16:creationId xmlns:a16="http://schemas.microsoft.com/office/drawing/2014/main" id="{BAC52FA9-FC05-7352-AA2D-72E699CADF22}"/>
              </a:ext>
            </a:extLst>
          </p:cNvPr>
          <p:cNvSpPr/>
          <p:nvPr/>
        </p:nvSpPr>
        <p:spPr>
          <a:xfrm>
            <a:off x="6272613" y="2971800"/>
            <a:ext cx="5181600" cy="1200329"/>
          </a:xfrm>
          <a:prstGeom prst="rect">
            <a:avLst/>
          </a:prstGeom>
          <a:solidFill>
            <a:schemeClr val="accent3">
              <a:lumMod val="95000"/>
            </a:schemeClr>
          </a:solidFill>
        </p:spPr>
        <p:txBody>
          <a:bodyPr wrap="square">
            <a:spAutoFit/>
          </a:bodyPr>
          <a:lstStyle/>
          <a:p>
            <a:pPr marL="0" lvl="1"/>
            <a:r>
              <a:rPr lang="en-US" sz="2400" dirty="0"/>
              <a:t>METAR data comes from METeorological Aerodrome Reports; the weather here is from January 23, 2024</a:t>
            </a:r>
          </a:p>
        </p:txBody>
      </p:sp>
      <p:sp>
        <p:nvSpPr>
          <p:cNvPr id="4" name="Rectangle 3">
            <a:extLst>
              <a:ext uri="{FF2B5EF4-FFF2-40B4-BE49-F238E27FC236}">
                <a16:creationId xmlns:a16="http://schemas.microsoft.com/office/drawing/2014/main" id="{70AEE059-C102-6998-FA98-7107AEC76524}"/>
              </a:ext>
            </a:extLst>
          </p:cNvPr>
          <p:cNvSpPr/>
          <p:nvPr/>
        </p:nvSpPr>
        <p:spPr>
          <a:xfrm>
            <a:off x="6272613" y="4495800"/>
            <a:ext cx="5181600" cy="1200329"/>
          </a:xfrm>
          <a:prstGeom prst="rect">
            <a:avLst/>
          </a:prstGeom>
          <a:solidFill>
            <a:schemeClr val="accent3">
              <a:lumMod val="95000"/>
            </a:schemeClr>
          </a:solidFill>
        </p:spPr>
        <p:txBody>
          <a:bodyPr wrap="square">
            <a:spAutoFit/>
          </a:bodyPr>
          <a:lstStyle/>
          <a:p>
            <a:pPr marL="0" lvl="1"/>
            <a:r>
              <a:rPr lang="en-US" sz="2400" dirty="0"/>
              <a:t>However, data from a recent forecast is probably at good, and is certainly more complete</a:t>
            </a:r>
          </a:p>
        </p:txBody>
      </p:sp>
    </p:spTree>
    <p:extLst>
      <p:ext uri="{BB962C8B-B14F-4D97-AF65-F5344CB8AC3E}">
        <p14:creationId xmlns:p14="http://schemas.microsoft.com/office/powerpoint/2010/main" val="646127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Models of Grid Weather Impacts</a:t>
            </a:r>
          </a:p>
        </p:txBody>
      </p:sp>
      <p:sp>
        <p:nvSpPr>
          <p:cNvPr id="3" name="Content Placeholder 2"/>
          <p:cNvSpPr>
            <a:spLocks noGrp="1"/>
          </p:cNvSpPr>
          <p:nvPr>
            <p:ph idx="1"/>
          </p:nvPr>
        </p:nvSpPr>
        <p:spPr>
          <a:xfrm>
            <a:off x="228600" y="1280160"/>
            <a:ext cx="11353800" cy="1844040"/>
          </a:xfrm>
        </p:spPr>
        <p:txBody>
          <a:bodyPr/>
          <a:lstStyle/>
          <a:p>
            <a:r>
              <a:rPr lang="en-US" dirty="0"/>
              <a:t>Key focus here isn’t weather per se, but modeling the impacts of weather on electric grid components (e.g., generators, lines)</a:t>
            </a:r>
          </a:p>
          <a:p>
            <a:r>
              <a:rPr lang="en-US" dirty="0"/>
              <a:t>Certainly a number of models already exist, and undoubtedly more will be created given that weather data is now conveniently available</a:t>
            </a:r>
          </a:p>
          <a:p>
            <a:r>
              <a:rPr lang="en-US" dirty="0"/>
              <a:t>The approach used here for handling a growing list of models is to mimic what has been done with power system stability – start small and expand</a:t>
            </a:r>
          </a:p>
          <a:p>
            <a:pPr lvl="1"/>
            <a:r>
              <a:rPr lang="en-US" dirty="0"/>
              <a:t>Early (1960) stability codes just had a handful of models, whereas current codes support many hundreds of different model types</a:t>
            </a:r>
          </a:p>
          <a:p>
            <a:r>
              <a:rPr lang="en-US" dirty="0"/>
              <a:t>PowerWorld implements this using PFW Models</a:t>
            </a:r>
          </a:p>
        </p:txBody>
      </p:sp>
    </p:spTree>
    <p:extLst>
      <p:ext uri="{BB962C8B-B14F-4D97-AF65-F5344CB8AC3E}">
        <p14:creationId xmlns:p14="http://schemas.microsoft.com/office/powerpoint/2010/main" val="32427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11811000" cy="1066800"/>
          </a:xfrm>
        </p:spPr>
        <p:txBody>
          <a:bodyPr/>
          <a:lstStyle/>
          <a:p>
            <a:r>
              <a:rPr lang="en-US" dirty="0"/>
              <a:t>Example: Gen MaxMW Wind and Solar</a:t>
            </a:r>
          </a:p>
        </p:txBody>
      </p:sp>
      <p:sp>
        <p:nvSpPr>
          <p:cNvPr id="3" name="Content Placeholder 2"/>
          <p:cNvSpPr>
            <a:spLocks noGrp="1"/>
          </p:cNvSpPr>
          <p:nvPr>
            <p:ph idx="1"/>
          </p:nvPr>
        </p:nvSpPr>
        <p:spPr>
          <a:xfrm>
            <a:off x="228600" y="1280160"/>
            <a:ext cx="11582400" cy="1539240"/>
          </a:xfrm>
        </p:spPr>
        <p:txBody>
          <a:bodyPr/>
          <a:lstStyle/>
          <a:p>
            <a:r>
              <a:rPr lang="en-US" dirty="0"/>
              <a:t>An example is modeling the impact of wind speed on wind turbine output, or solar irradiation on PV output</a:t>
            </a:r>
          </a:p>
          <a:p>
            <a:pPr lvl="1"/>
            <a:r>
              <a:rPr lang="en-US" dirty="0"/>
              <a:t>The image on the right shows</a:t>
            </a:r>
            <a:br>
              <a:rPr lang="en-US" dirty="0"/>
            </a:br>
            <a:r>
              <a:rPr lang="en-US" dirty="0"/>
              <a:t>several of the generic wind turbine </a:t>
            </a:r>
            <a:br>
              <a:rPr lang="en-US" dirty="0"/>
            </a:br>
            <a:r>
              <a:rPr lang="en-US" dirty="0"/>
              <a:t>models are based on the turbine </a:t>
            </a:r>
            <a:br>
              <a:rPr lang="en-US" dirty="0"/>
            </a:br>
            <a:r>
              <a:rPr lang="en-US" dirty="0"/>
              <a:t>classes using data from [a]</a:t>
            </a:r>
          </a:p>
          <a:p>
            <a:pPr lvl="1"/>
            <a:r>
              <a:rPr lang="en-US" dirty="0"/>
              <a:t>A simple solar PV model uses either</a:t>
            </a:r>
            <a:br>
              <a:rPr lang="en-US" dirty="0"/>
            </a:br>
            <a:r>
              <a:rPr lang="en-US" dirty="0"/>
              <a:t>provided solar irradiation or the </a:t>
            </a:r>
            <a:br>
              <a:rPr lang="en-US" dirty="0"/>
            </a:br>
            <a:r>
              <a:rPr lang="en-US" dirty="0"/>
              <a:t>standard equations for insolation </a:t>
            </a:r>
            <a:br>
              <a:rPr lang="en-US" dirty="0"/>
            </a:br>
            <a:r>
              <a:rPr lang="en-US" dirty="0"/>
              <a:t>based on location and time of day</a:t>
            </a:r>
            <a:br>
              <a:rPr lang="en-US" dirty="0"/>
            </a:br>
            <a:r>
              <a:rPr lang="en-US" dirty="0"/>
              <a:t>including cloud cover; this is </a:t>
            </a:r>
            <a:br>
              <a:rPr lang="en-US" dirty="0"/>
            </a:br>
            <a:r>
              <a:rPr lang="en-US" dirty="0"/>
              <a:t>combined with whether the solar </a:t>
            </a:r>
            <a:br>
              <a:rPr lang="en-US" dirty="0"/>
            </a:br>
            <a:r>
              <a:rPr lang="en-US" dirty="0"/>
              <a:t>has tracking and, if needed, its tilt </a:t>
            </a:r>
            <a:br>
              <a:rPr lang="en-US" dirty="0"/>
            </a:br>
            <a:r>
              <a:rPr lang="en-US" dirty="0"/>
              <a:t>and azimuth</a:t>
            </a:r>
          </a:p>
        </p:txBody>
      </p:sp>
      <p:pic>
        <p:nvPicPr>
          <p:cNvPr id="4" name="Picture 3"/>
          <p:cNvPicPr/>
          <p:nvPr/>
        </p:nvPicPr>
        <p:blipFill rotWithShape="1">
          <a:blip r:embed="rId2" cstate="print">
            <a:extLst>
              <a:ext uri="{28A0092B-C50C-407E-A947-70E740481C1C}">
                <a14:useLocalDpi xmlns:a14="http://schemas.microsoft.com/office/drawing/2010/main"/>
              </a:ext>
            </a:extLst>
          </a:blip>
          <a:srcRect/>
          <a:stretch/>
        </p:blipFill>
        <p:spPr bwMode="auto">
          <a:xfrm>
            <a:off x="6062708" y="2286000"/>
            <a:ext cx="5648417" cy="3429000"/>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6044213" y="5626779"/>
            <a:ext cx="6096000" cy="830997"/>
          </a:xfrm>
          <a:prstGeom prst="rect">
            <a:avLst/>
          </a:prstGeom>
        </p:spPr>
        <p:txBody>
          <a:bodyPr>
            <a:spAutoFit/>
          </a:bodyPr>
          <a:lstStyle/>
          <a:p>
            <a:r>
              <a:rPr lang="en-US" sz="1400" dirty="0"/>
              <a:t>[</a:t>
            </a:r>
            <a:r>
              <a:rPr lang="en-US" sz="1600" dirty="0"/>
              <a:t>a] C. Draxl, A. Clifton, B. Hodge, J. McCaa, “The Wind Integration National Dataset (WIND) Toolkit,” </a:t>
            </a:r>
            <a:r>
              <a:rPr lang="en-US" sz="1600" i="1" dirty="0"/>
              <a:t>Applied Energy</a:t>
            </a:r>
            <a:r>
              <a:rPr lang="en-US" sz="1600" dirty="0"/>
              <a:t>, vol. 151, pp. 355-366, 2015. </a:t>
            </a:r>
          </a:p>
        </p:txBody>
      </p:sp>
    </p:spTree>
    <p:extLst>
      <p:ext uri="{BB962C8B-B14F-4D97-AF65-F5344CB8AC3E}">
        <p14:creationId xmlns:p14="http://schemas.microsoft.com/office/powerpoint/2010/main" val="448232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Acknowledgments </a:t>
            </a:r>
          </a:p>
        </p:txBody>
      </p:sp>
      <p:sp>
        <p:nvSpPr>
          <p:cNvPr id="3" name="Content Placeholder 2"/>
          <p:cNvSpPr>
            <a:spLocks noGrp="1"/>
          </p:cNvSpPr>
          <p:nvPr>
            <p:ph idx="1"/>
          </p:nvPr>
        </p:nvSpPr>
        <p:spPr/>
        <p:txBody>
          <a:bodyPr/>
          <a:lstStyle/>
          <a:p>
            <a:r>
              <a:rPr lang="en-US" dirty="0"/>
              <a:t>Work presented here has been supported by a variety of sources including the Texas A&amp;M Smart Grid Center (SGC), PSERC, ARPA-E, NSF, many utilities and ISOs (particularly SPP!), and PowerWorld. Their support is gratefully acknowledged! </a:t>
            </a:r>
          </a:p>
          <a:p>
            <a:r>
              <a:rPr lang="en-US" dirty="0"/>
              <a:t>Slides also include contributions from many of my students, postdocs, staff and colleagues at TAMU</a:t>
            </a:r>
          </a:p>
          <a:p>
            <a:r>
              <a:rPr lang="en-US" dirty="0"/>
              <a:t>Some of the results are contained in recent papers available at</a:t>
            </a:r>
          </a:p>
          <a:p>
            <a:pPr lvl="1"/>
            <a:r>
              <a:rPr lang="en-US" dirty="0"/>
              <a:t>overbye.engr.tamu.edu/publications/</a:t>
            </a:r>
          </a:p>
          <a:p>
            <a:r>
              <a:rPr lang="en-US" dirty="0"/>
              <a:t>The simulations and visualizations shown here are done using the PowerWorld Simulator Version 23</a:t>
            </a:r>
          </a:p>
        </p:txBody>
      </p:sp>
    </p:spTree>
    <p:extLst>
      <p:ext uri="{BB962C8B-B14F-4D97-AF65-F5344CB8AC3E}">
        <p14:creationId xmlns:p14="http://schemas.microsoft.com/office/powerpoint/2010/main" val="3846909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000C6-5DE9-50F2-0035-2BCE82B46C5C}"/>
              </a:ext>
            </a:extLst>
          </p:cNvPr>
          <p:cNvSpPr>
            <a:spLocks noGrp="1"/>
          </p:cNvSpPr>
          <p:nvPr>
            <p:ph type="title"/>
          </p:nvPr>
        </p:nvSpPr>
        <p:spPr>
          <a:xfrm>
            <a:off x="228600" y="76200"/>
            <a:ext cx="11887200" cy="1066800"/>
          </a:xfrm>
        </p:spPr>
        <p:txBody>
          <a:bodyPr/>
          <a:lstStyle/>
          <a:p>
            <a:r>
              <a:rPr lang="en-US" dirty="0"/>
              <a:t>Making it Easy to Get Started: Using EIA-860 Data</a:t>
            </a:r>
          </a:p>
        </p:txBody>
      </p:sp>
      <p:sp>
        <p:nvSpPr>
          <p:cNvPr id="3" name="Content Placeholder 2">
            <a:extLst>
              <a:ext uri="{FF2B5EF4-FFF2-40B4-BE49-F238E27FC236}">
                <a16:creationId xmlns:a16="http://schemas.microsoft.com/office/drawing/2014/main" id="{81F8DA44-D11A-1E1D-B531-F247DF8F1A18}"/>
              </a:ext>
            </a:extLst>
          </p:cNvPr>
          <p:cNvSpPr>
            <a:spLocks noGrp="1"/>
          </p:cNvSpPr>
          <p:nvPr>
            <p:ph idx="1"/>
          </p:nvPr>
        </p:nvSpPr>
        <p:spPr>
          <a:xfrm>
            <a:off x="228600" y="1280160"/>
            <a:ext cx="11811000" cy="5196840"/>
          </a:xfrm>
        </p:spPr>
        <p:txBody>
          <a:bodyPr/>
          <a:lstStyle/>
          <a:p>
            <a:r>
              <a:rPr lang="en-US" dirty="0"/>
              <a:t>For those who do not have access to models, to make it easy to get started we’ve setup copper plate (i.e., no transmission) power flow cases with PFW models based the data provided by the US Energy Information Administration (EIA) in their Form EIA-860  datasets</a:t>
            </a:r>
          </a:p>
          <a:p>
            <a:pPr lvl="1"/>
            <a:r>
              <a:rPr lang="en-US" dirty="0"/>
              <a:t>EIA-860 provides data on every generator in the US with 1 MW or more capacity</a:t>
            </a:r>
          </a:p>
          <a:p>
            <a:pPr lvl="1"/>
            <a:r>
              <a:rPr lang="en-US" dirty="0"/>
              <a:t>Available at www.eia.gov/electricity/data/eia860/; it is released yearly with monthly updates available; we post data quarterly</a:t>
            </a:r>
          </a:p>
          <a:p>
            <a:r>
              <a:rPr lang="en-US" dirty="0"/>
              <a:t>We take this data and convert it into a copper plate power flow model, with the resultant cases publicly available at </a:t>
            </a:r>
          </a:p>
          <a:p>
            <a:pPr lvl="1"/>
            <a:r>
              <a:rPr lang="en-US" dirty="0"/>
              <a:t>electricgrids.engr.tamu.edu/eia-860-generator-data-cases/ </a:t>
            </a:r>
          </a:p>
          <a:p>
            <a:pPr lvl="1"/>
            <a:r>
              <a:rPr lang="en-US" dirty="0"/>
              <a:t>Details on this process are in a 2024 TPEC paper (available as 2024 paper 3 at overbye.engr.tamu.edu/publications/)</a:t>
            </a:r>
          </a:p>
          <a:p>
            <a:endParaRPr lang="en-US" dirty="0"/>
          </a:p>
        </p:txBody>
      </p:sp>
    </p:spTree>
    <p:extLst>
      <p:ext uri="{BB962C8B-B14F-4D97-AF65-F5344CB8AC3E}">
        <p14:creationId xmlns:p14="http://schemas.microsoft.com/office/powerpoint/2010/main" val="2526663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4DEB8-969A-52B2-5D62-7DC765A81C8D}"/>
              </a:ext>
            </a:extLst>
          </p:cNvPr>
          <p:cNvSpPr>
            <a:spLocks noGrp="1"/>
          </p:cNvSpPr>
          <p:nvPr>
            <p:ph type="title"/>
          </p:nvPr>
        </p:nvSpPr>
        <p:spPr/>
        <p:txBody>
          <a:bodyPr/>
          <a:lstStyle/>
          <a:p>
            <a:r>
              <a:rPr lang="en-US" dirty="0"/>
              <a:t>Example EIA-860 Wind Generator Data</a:t>
            </a:r>
          </a:p>
        </p:txBody>
      </p:sp>
      <p:sp>
        <p:nvSpPr>
          <p:cNvPr id="3" name="Content Placeholder 2">
            <a:extLst>
              <a:ext uri="{FF2B5EF4-FFF2-40B4-BE49-F238E27FC236}">
                <a16:creationId xmlns:a16="http://schemas.microsoft.com/office/drawing/2014/main" id="{25D9F989-FDE5-39C9-0D97-A16D9A4A476F}"/>
              </a:ext>
            </a:extLst>
          </p:cNvPr>
          <p:cNvSpPr>
            <a:spLocks noGrp="1"/>
          </p:cNvSpPr>
          <p:nvPr>
            <p:ph idx="1"/>
          </p:nvPr>
        </p:nvSpPr>
        <p:spPr>
          <a:xfrm>
            <a:off x="228600" y="1280160"/>
            <a:ext cx="11201400" cy="1615440"/>
          </a:xfrm>
        </p:spPr>
        <p:txBody>
          <a:bodyPr/>
          <a:lstStyle/>
          <a:p>
            <a:r>
              <a:rPr lang="en-US" dirty="0"/>
              <a:t>Bottom image shows some EIA-860</a:t>
            </a:r>
            <a:br>
              <a:rPr lang="en-US" dirty="0"/>
            </a:br>
            <a:r>
              <a:rPr lang="en-US" dirty="0"/>
              <a:t>wind generators with turbine information</a:t>
            </a:r>
          </a:p>
          <a:p>
            <a:r>
              <a:rPr lang="en-US" dirty="0"/>
              <a:t>Right image shows the PFW models to</a:t>
            </a:r>
            <a:br>
              <a:rPr lang="en-US" dirty="0"/>
            </a:br>
            <a:r>
              <a:rPr lang="en-US" dirty="0"/>
              <a:t>map weather (wind speed) to MW Max </a:t>
            </a:r>
          </a:p>
        </p:txBody>
      </p:sp>
      <p:pic>
        <p:nvPicPr>
          <p:cNvPr id="5" name="Picture 4">
            <a:extLst>
              <a:ext uri="{FF2B5EF4-FFF2-40B4-BE49-F238E27FC236}">
                <a16:creationId xmlns:a16="http://schemas.microsoft.com/office/drawing/2014/main" id="{97897C9A-AF1A-5E22-F44C-CD0918BF3C4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87531" y="3474720"/>
            <a:ext cx="8503920" cy="3108960"/>
          </a:xfrm>
          <a:prstGeom prst="rect">
            <a:avLst/>
          </a:prstGeom>
        </p:spPr>
      </p:pic>
      <p:pic>
        <p:nvPicPr>
          <p:cNvPr id="7" name="Picture 6">
            <a:extLst>
              <a:ext uri="{FF2B5EF4-FFF2-40B4-BE49-F238E27FC236}">
                <a16:creationId xmlns:a16="http://schemas.microsoft.com/office/drawing/2014/main" id="{B7BD511A-2DC8-BE49-7A44-7270EA595E7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62800" y="1262743"/>
            <a:ext cx="4648200" cy="1977957"/>
          </a:xfrm>
          <a:prstGeom prst="rect">
            <a:avLst/>
          </a:prstGeom>
        </p:spPr>
      </p:pic>
      <p:sp>
        <p:nvSpPr>
          <p:cNvPr id="8" name="Rectangle 7">
            <a:extLst>
              <a:ext uri="{FF2B5EF4-FFF2-40B4-BE49-F238E27FC236}">
                <a16:creationId xmlns:a16="http://schemas.microsoft.com/office/drawing/2014/main" id="{DBA4669F-CEFA-8E9F-A656-9ABBA4EB3C5C}"/>
              </a:ext>
            </a:extLst>
          </p:cNvPr>
          <p:cNvSpPr/>
          <p:nvPr/>
        </p:nvSpPr>
        <p:spPr>
          <a:xfrm>
            <a:off x="8763000" y="3997294"/>
            <a:ext cx="3200400" cy="1569660"/>
          </a:xfrm>
          <a:prstGeom prst="rect">
            <a:avLst/>
          </a:prstGeom>
          <a:solidFill>
            <a:schemeClr val="accent3">
              <a:lumMod val="95000"/>
            </a:schemeClr>
          </a:solidFill>
        </p:spPr>
        <p:txBody>
          <a:bodyPr wrap="square">
            <a:spAutoFit/>
          </a:bodyPr>
          <a:lstStyle/>
          <a:p>
            <a:pPr marL="0" lvl="1"/>
            <a:r>
              <a:rPr lang="en-US" sz="2400" dirty="0"/>
              <a:t>For the CEII grids we have bus mapping for more than 95% of the generator capacity</a:t>
            </a:r>
          </a:p>
        </p:txBody>
      </p:sp>
    </p:spTree>
    <p:extLst>
      <p:ext uri="{BB962C8B-B14F-4D97-AF65-F5344CB8AC3E}">
        <p14:creationId xmlns:p14="http://schemas.microsoft.com/office/powerpoint/2010/main" val="22172513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C2DA8-30C8-7549-F910-99BEAFD39DFE}"/>
              </a:ext>
            </a:extLst>
          </p:cNvPr>
          <p:cNvSpPr>
            <a:spLocks noGrp="1"/>
          </p:cNvSpPr>
          <p:nvPr>
            <p:ph type="title"/>
          </p:nvPr>
        </p:nvSpPr>
        <p:spPr/>
        <p:txBody>
          <a:bodyPr/>
          <a:lstStyle/>
          <a:p>
            <a:r>
              <a:rPr lang="en-US" dirty="0"/>
              <a:t>EIA-860 Generator Displays</a:t>
            </a:r>
          </a:p>
        </p:txBody>
      </p:sp>
      <p:pic>
        <p:nvPicPr>
          <p:cNvPr id="5" name="Picture 4">
            <a:extLst>
              <a:ext uri="{FF2B5EF4-FFF2-40B4-BE49-F238E27FC236}">
                <a16:creationId xmlns:a16="http://schemas.microsoft.com/office/drawing/2014/main" id="{8F1FE5F2-39AF-7AE2-28C9-9F18C3827D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15537" y="2057400"/>
            <a:ext cx="5394960" cy="3505200"/>
          </a:xfrm>
          <a:prstGeom prst="rect">
            <a:avLst/>
          </a:prstGeom>
        </p:spPr>
      </p:pic>
      <p:pic>
        <p:nvPicPr>
          <p:cNvPr id="7" name="Picture 6">
            <a:extLst>
              <a:ext uri="{FF2B5EF4-FFF2-40B4-BE49-F238E27FC236}">
                <a16:creationId xmlns:a16="http://schemas.microsoft.com/office/drawing/2014/main" id="{EFCD204F-8FC9-9FC1-F44B-D5D26AB4969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
          <a:stretch/>
        </p:blipFill>
        <p:spPr>
          <a:xfrm>
            <a:off x="5682343" y="2027416"/>
            <a:ext cx="6324600" cy="3565167"/>
          </a:xfrm>
          <a:prstGeom prst="rect">
            <a:avLst/>
          </a:prstGeom>
        </p:spPr>
      </p:pic>
      <p:sp>
        <p:nvSpPr>
          <p:cNvPr id="8" name="Rectangle 7">
            <a:extLst>
              <a:ext uri="{FF2B5EF4-FFF2-40B4-BE49-F238E27FC236}">
                <a16:creationId xmlns:a16="http://schemas.microsoft.com/office/drawing/2014/main" id="{48121989-ACBD-347D-3F27-65C5EA78FFC0}"/>
              </a:ext>
            </a:extLst>
          </p:cNvPr>
          <p:cNvSpPr/>
          <p:nvPr/>
        </p:nvSpPr>
        <p:spPr>
          <a:xfrm>
            <a:off x="609600" y="1413998"/>
            <a:ext cx="4191000" cy="461665"/>
          </a:xfrm>
          <a:prstGeom prst="rect">
            <a:avLst/>
          </a:prstGeom>
          <a:solidFill>
            <a:schemeClr val="accent3">
              <a:lumMod val="95000"/>
            </a:schemeClr>
          </a:solidFill>
        </p:spPr>
        <p:txBody>
          <a:bodyPr wrap="square">
            <a:spAutoFit/>
          </a:bodyPr>
          <a:lstStyle/>
          <a:p>
            <a:pPr marL="0" lvl="1"/>
            <a:r>
              <a:rPr lang="en-US" sz="2400" dirty="0"/>
              <a:t>Generation Summary By State</a:t>
            </a:r>
          </a:p>
        </p:txBody>
      </p:sp>
      <p:sp>
        <p:nvSpPr>
          <p:cNvPr id="9" name="Rectangle 8">
            <a:extLst>
              <a:ext uri="{FF2B5EF4-FFF2-40B4-BE49-F238E27FC236}">
                <a16:creationId xmlns:a16="http://schemas.microsoft.com/office/drawing/2014/main" id="{5196E93F-BDF3-3A6C-F9EC-C7A5F313C9F6}"/>
              </a:ext>
            </a:extLst>
          </p:cNvPr>
          <p:cNvSpPr/>
          <p:nvPr/>
        </p:nvSpPr>
        <p:spPr>
          <a:xfrm>
            <a:off x="6096000" y="1425916"/>
            <a:ext cx="5029200" cy="461665"/>
          </a:xfrm>
          <a:prstGeom prst="rect">
            <a:avLst/>
          </a:prstGeom>
          <a:solidFill>
            <a:schemeClr val="accent3">
              <a:lumMod val="95000"/>
            </a:schemeClr>
          </a:solidFill>
        </p:spPr>
        <p:txBody>
          <a:bodyPr wrap="square">
            <a:spAutoFit/>
          </a:bodyPr>
          <a:lstStyle/>
          <a:p>
            <a:pPr marL="0" lvl="1"/>
            <a:r>
              <a:rPr lang="en-US" sz="2400" dirty="0"/>
              <a:t>Generation by Primary Fuel Type</a:t>
            </a:r>
          </a:p>
        </p:txBody>
      </p:sp>
    </p:spTree>
    <p:extLst>
      <p:ext uri="{BB962C8B-B14F-4D97-AF65-F5344CB8AC3E}">
        <p14:creationId xmlns:p14="http://schemas.microsoft.com/office/powerpoint/2010/main" val="20558111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11658600" cy="1066800"/>
          </a:xfrm>
        </p:spPr>
        <p:txBody>
          <a:bodyPr/>
          <a:lstStyle/>
          <a:p>
            <a:r>
              <a:rPr lang="en-US" dirty="0"/>
              <a:t>Mapping Weather to the Electric Grid Components</a:t>
            </a:r>
          </a:p>
        </p:txBody>
      </p:sp>
      <p:sp>
        <p:nvSpPr>
          <p:cNvPr id="3" name="Content Placeholder 2"/>
          <p:cNvSpPr>
            <a:spLocks noGrp="1"/>
          </p:cNvSpPr>
          <p:nvPr>
            <p:ph idx="1"/>
          </p:nvPr>
        </p:nvSpPr>
        <p:spPr>
          <a:xfrm>
            <a:off x="228600" y="1280160"/>
            <a:ext cx="11887200" cy="5196840"/>
          </a:xfrm>
        </p:spPr>
        <p:txBody>
          <a:bodyPr/>
          <a:lstStyle/>
          <a:p>
            <a:r>
              <a:rPr lang="en-US" dirty="0"/>
              <a:t>While the newer weather datasets have lots of points, there is still usually at least some distance between power grid components and the nearest weather measurement, requiring interpolation</a:t>
            </a:r>
          </a:p>
          <a:p>
            <a:r>
              <a:rPr lang="en-US" dirty="0"/>
              <a:t>There is no single best algorithm for doing the needed 2D scattered data interpolation, but there are a number of good and fast algorithms (grid-based, closest neighbor, Delaunay Triangulation, Shepherd’s)</a:t>
            </a:r>
          </a:p>
          <a:p>
            <a:pPr lvl="1"/>
            <a:r>
              <a:rPr lang="en-US" dirty="0"/>
              <a:t>Since the weather values have an associated elevation, if the power grid component’s elevation (or profile for a line) is known this could be considered</a:t>
            </a:r>
          </a:p>
          <a:p>
            <a:r>
              <a:rPr lang="en-US" dirty="0"/>
              <a:t>Usually places in which the weather changes rapidly with geography (e.g., mountains) don’t have much electric infrastructure (the exceptions are covered next)</a:t>
            </a:r>
          </a:p>
        </p:txBody>
      </p:sp>
    </p:spTree>
    <p:extLst>
      <p:ext uri="{BB962C8B-B14F-4D97-AF65-F5344CB8AC3E}">
        <p14:creationId xmlns:p14="http://schemas.microsoft.com/office/powerpoint/2010/main" val="3955723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7FBF3-E9DE-C0E6-1FC0-A0BAA71F4D0D}"/>
              </a:ext>
            </a:extLst>
          </p:cNvPr>
          <p:cNvSpPr>
            <a:spLocks noGrp="1"/>
          </p:cNvSpPr>
          <p:nvPr>
            <p:ph type="title"/>
          </p:nvPr>
        </p:nvSpPr>
        <p:spPr/>
        <p:txBody>
          <a:bodyPr/>
          <a:lstStyle/>
          <a:p>
            <a:r>
              <a:rPr lang="en-US" dirty="0"/>
              <a:t>Mapping Weather to the Electric Grid Components</a:t>
            </a:r>
          </a:p>
        </p:txBody>
      </p:sp>
      <p:sp>
        <p:nvSpPr>
          <p:cNvPr id="3" name="Content Placeholder 2">
            <a:extLst>
              <a:ext uri="{FF2B5EF4-FFF2-40B4-BE49-F238E27FC236}">
                <a16:creationId xmlns:a16="http://schemas.microsoft.com/office/drawing/2014/main" id="{0707459D-BEA4-9A72-599F-407BBD65CCEA}"/>
              </a:ext>
            </a:extLst>
          </p:cNvPr>
          <p:cNvSpPr>
            <a:spLocks noGrp="1"/>
          </p:cNvSpPr>
          <p:nvPr>
            <p:ph idx="1"/>
          </p:nvPr>
        </p:nvSpPr>
        <p:spPr/>
        <p:txBody>
          <a:bodyPr/>
          <a:lstStyle/>
          <a:p>
            <a:r>
              <a:rPr lang="en-US" dirty="0"/>
              <a:t>In situations in which interpolation does not work well (e.g., valleys, mountains, some coastal regions), specific weather stations could be assigned to the electric grid devices (e.g., a wind farm)</a:t>
            </a:r>
          </a:p>
          <a:p>
            <a:pPr lvl="1"/>
            <a:r>
              <a:rPr lang="en-US" dirty="0"/>
              <a:t>An example is the Columbia River Gorge with  a length of 190 km and an average width of 5 km; </a:t>
            </a:r>
            <a:br>
              <a:rPr lang="en-US" dirty="0"/>
            </a:br>
            <a:r>
              <a:rPr lang="en-US" dirty="0"/>
              <a:t>the gorge has a unique </a:t>
            </a:r>
            <a:br>
              <a:rPr lang="en-US" dirty="0"/>
            </a:br>
            <a:r>
              <a:rPr lang="en-US" dirty="0"/>
              <a:t>and complex climate often</a:t>
            </a:r>
            <a:br>
              <a:rPr lang="en-US" dirty="0"/>
            </a:br>
            <a:r>
              <a:rPr lang="en-US" dirty="0"/>
              <a:t>with high winds</a:t>
            </a:r>
          </a:p>
          <a:p>
            <a:pPr lvl="1"/>
            <a:r>
              <a:rPr lang="en-US" dirty="0"/>
              <a:t>Image shows the generation </a:t>
            </a:r>
            <a:br>
              <a:rPr lang="en-US" dirty="0"/>
            </a:br>
            <a:r>
              <a:rPr lang="en-US" dirty="0"/>
              <a:t>(ovals, with green for wind </a:t>
            </a:r>
            <a:br>
              <a:rPr lang="en-US" dirty="0"/>
            </a:br>
            <a:r>
              <a:rPr lang="en-US" dirty="0"/>
              <a:t>and blue for hydro) and the </a:t>
            </a:r>
            <a:br>
              <a:rPr lang="en-US" dirty="0"/>
            </a:br>
            <a:r>
              <a:rPr lang="en-US" dirty="0"/>
              <a:t>weather data points</a:t>
            </a:r>
            <a:br>
              <a:rPr lang="en-US" dirty="0"/>
            </a:br>
            <a:r>
              <a:rPr lang="en-US" dirty="0"/>
              <a:t>(as white ovals)</a:t>
            </a:r>
          </a:p>
          <a:p>
            <a:endParaRPr lang="en-US" dirty="0"/>
          </a:p>
        </p:txBody>
      </p:sp>
      <p:pic>
        <p:nvPicPr>
          <p:cNvPr id="5" name="Picture 4">
            <a:extLst>
              <a:ext uri="{FF2B5EF4-FFF2-40B4-BE49-F238E27FC236}">
                <a16:creationId xmlns:a16="http://schemas.microsoft.com/office/drawing/2014/main" id="{A69C2183-278A-09D8-61A3-48458D5B8B4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53000" y="3276600"/>
            <a:ext cx="6705600" cy="3203496"/>
          </a:xfrm>
          <a:prstGeom prst="rect">
            <a:avLst/>
          </a:prstGeom>
        </p:spPr>
      </p:pic>
    </p:spTree>
    <p:extLst>
      <p:ext uri="{BB962C8B-B14F-4D97-AF65-F5344CB8AC3E}">
        <p14:creationId xmlns:p14="http://schemas.microsoft.com/office/powerpoint/2010/main" val="40876328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739DE-69A0-54C5-6177-0360A1EC9553}"/>
              </a:ext>
            </a:extLst>
          </p:cNvPr>
          <p:cNvSpPr>
            <a:spLocks noGrp="1"/>
          </p:cNvSpPr>
          <p:nvPr>
            <p:ph type="title"/>
          </p:nvPr>
        </p:nvSpPr>
        <p:spPr/>
        <p:txBody>
          <a:bodyPr/>
          <a:lstStyle/>
          <a:p>
            <a:r>
              <a:rPr lang="en-US" dirty="0"/>
              <a:t>Applying the Weather</a:t>
            </a:r>
          </a:p>
        </p:txBody>
      </p:sp>
      <p:sp>
        <p:nvSpPr>
          <p:cNvPr id="3" name="Content Placeholder 2">
            <a:extLst>
              <a:ext uri="{FF2B5EF4-FFF2-40B4-BE49-F238E27FC236}">
                <a16:creationId xmlns:a16="http://schemas.microsoft.com/office/drawing/2014/main" id="{AAD25DC6-F591-6BD9-8D4B-6FA032BF8429}"/>
              </a:ext>
            </a:extLst>
          </p:cNvPr>
          <p:cNvSpPr>
            <a:spLocks noGrp="1"/>
          </p:cNvSpPr>
          <p:nvPr>
            <p:ph idx="1"/>
          </p:nvPr>
        </p:nvSpPr>
        <p:spPr/>
        <p:txBody>
          <a:bodyPr/>
          <a:lstStyle/>
          <a:p>
            <a:r>
              <a:rPr lang="en-US" dirty="0"/>
              <a:t>Weather can be applied to a power flow case using the pww files in multiple ways</a:t>
            </a:r>
          </a:p>
          <a:p>
            <a:pPr lvl="1"/>
            <a:r>
              <a:rPr lang="en-US" dirty="0"/>
              <a:t>At a specified point in time</a:t>
            </a:r>
          </a:p>
          <a:p>
            <a:pPr lvl="1"/>
            <a:r>
              <a:rPr lang="en-US" dirty="0"/>
              <a:t>As a summary of a large amount of weather at a single location (e.g., a generator) or at a few locations (a transmission line)</a:t>
            </a:r>
          </a:p>
          <a:p>
            <a:pPr lvl="1"/>
            <a:r>
              <a:rPr lang="en-US" dirty="0"/>
              <a:t>As a time series, sequentially </a:t>
            </a:r>
            <a:br>
              <a:rPr lang="en-US" dirty="0"/>
            </a:br>
            <a:r>
              <a:rPr lang="en-US" dirty="0"/>
              <a:t>solving lots of different time points</a:t>
            </a:r>
          </a:p>
          <a:p>
            <a:r>
              <a:rPr lang="en-US" dirty="0"/>
              <a:t>The next few slides</a:t>
            </a:r>
            <a:br>
              <a:rPr lang="en-US" dirty="0"/>
            </a:br>
            <a:r>
              <a:rPr lang="en-US" dirty="0"/>
              <a:t>demonstrate each of these, </a:t>
            </a:r>
            <a:br>
              <a:rPr lang="en-US" dirty="0"/>
            </a:br>
            <a:r>
              <a:rPr lang="en-US" dirty="0"/>
              <a:t>showing the change</a:t>
            </a:r>
            <a:br>
              <a:rPr lang="en-US" dirty="0"/>
            </a:br>
            <a:r>
              <a:rPr lang="en-US" dirty="0"/>
              <a:t>in the wind and solar outputs </a:t>
            </a:r>
          </a:p>
        </p:txBody>
      </p:sp>
      <p:pic>
        <p:nvPicPr>
          <p:cNvPr id="5" name="Picture 4">
            <a:extLst>
              <a:ext uri="{FF2B5EF4-FFF2-40B4-BE49-F238E27FC236}">
                <a16:creationId xmlns:a16="http://schemas.microsoft.com/office/drawing/2014/main" id="{E2A7AF47-E38B-C759-C2E0-026CCE5B858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43600" y="3505199"/>
            <a:ext cx="5486400" cy="3072283"/>
          </a:xfrm>
          <a:prstGeom prst="rect">
            <a:avLst/>
          </a:prstGeom>
        </p:spPr>
      </p:pic>
    </p:spTree>
    <p:extLst>
      <p:ext uri="{BB962C8B-B14F-4D97-AF65-F5344CB8AC3E}">
        <p14:creationId xmlns:p14="http://schemas.microsoft.com/office/powerpoint/2010/main" val="7662192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479D4-FF9C-493D-B293-9472BA7BB63D}"/>
              </a:ext>
            </a:extLst>
          </p:cNvPr>
          <p:cNvSpPr>
            <a:spLocks noGrp="1"/>
          </p:cNvSpPr>
          <p:nvPr>
            <p:ph type="title"/>
          </p:nvPr>
        </p:nvSpPr>
        <p:spPr/>
        <p:txBody>
          <a:bodyPr/>
          <a:lstStyle/>
          <a:p>
            <a:r>
              <a:rPr lang="en-US" dirty="0"/>
              <a:t>Applying Weather for a single time point</a:t>
            </a:r>
          </a:p>
        </p:txBody>
      </p:sp>
      <p:sp>
        <p:nvSpPr>
          <p:cNvPr id="3" name="Content Placeholder 2">
            <a:extLst>
              <a:ext uri="{FF2B5EF4-FFF2-40B4-BE49-F238E27FC236}">
                <a16:creationId xmlns:a16="http://schemas.microsoft.com/office/drawing/2014/main" id="{7D8DCAAE-4A0B-BD3F-C82A-47E096B9BEB5}"/>
              </a:ext>
            </a:extLst>
          </p:cNvPr>
          <p:cNvSpPr>
            <a:spLocks noGrp="1"/>
          </p:cNvSpPr>
          <p:nvPr>
            <p:ph idx="1"/>
          </p:nvPr>
        </p:nvSpPr>
        <p:spPr/>
        <p:txBody>
          <a:bodyPr/>
          <a:lstStyle/>
          <a:p>
            <a:r>
              <a:rPr lang="en-US" dirty="0"/>
              <a:t>With the provided pww files, any time going back to 1940 can be simulated. The pww files are designed for quick searching, and for providing direct access to all the data for a particular time. </a:t>
            </a:r>
          </a:p>
          <a:p>
            <a:r>
              <a:rPr lang="en-US" dirty="0"/>
              <a:t>Getting the access to the weather for all of North America takes about a second; </a:t>
            </a:r>
            <a:br>
              <a:rPr lang="en-US" dirty="0"/>
            </a:br>
            <a:r>
              <a:rPr lang="en-US" dirty="0"/>
              <a:t>optionally the </a:t>
            </a:r>
            <a:br>
              <a:rPr lang="en-US" dirty="0"/>
            </a:br>
            <a:r>
              <a:rPr lang="en-US" dirty="0"/>
              <a:t>weather can also </a:t>
            </a:r>
            <a:br>
              <a:rPr lang="en-US" dirty="0"/>
            </a:br>
            <a:r>
              <a:rPr lang="en-US" dirty="0"/>
              <a:t>be applied to the</a:t>
            </a:r>
            <a:br>
              <a:rPr lang="en-US" dirty="0"/>
            </a:br>
            <a:r>
              <a:rPr lang="en-US" dirty="0"/>
              <a:t>power flow</a:t>
            </a:r>
          </a:p>
        </p:txBody>
      </p:sp>
      <p:pic>
        <p:nvPicPr>
          <p:cNvPr id="7" name="Picture 6">
            <a:extLst>
              <a:ext uri="{FF2B5EF4-FFF2-40B4-BE49-F238E27FC236}">
                <a16:creationId xmlns:a16="http://schemas.microsoft.com/office/drawing/2014/main" id="{D651A6CE-B954-CB51-BEDD-EADD60F9498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810000" y="3200400"/>
            <a:ext cx="6604000" cy="3352800"/>
          </a:xfrm>
          <a:prstGeom prst="rect">
            <a:avLst/>
          </a:prstGeom>
        </p:spPr>
      </p:pic>
    </p:spTree>
    <p:extLst>
      <p:ext uri="{BB962C8B-B14F-4D97-AF65-F5344CB8AC3E}">
        <p14:creationId xmlns:p14="http://schemas.microsoft.com/office/powerpoint/2010/main" val="38720529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0E6FA-422B-FD58-1671-2E944BB2D4FB}"/>
              </a:ext>
            </a:extLst>
          </p:cNvPr>
          <p:cNvSpPr>
            <a:spLocks noGrp="1"/>
          </p:cNvSpPr>
          <p:nvPr>
            <p:ph type="title"/>
          </p:nvPr>
        </p:nvSpPr>
        <p:spPr/>
        <p:txBody>
          <a:bodyPr/>
          <a:lstStyle/>
          <a:p>
            <a:r>
              <a:rPr lang="en-US" dirty="0"/>
              <a:t>Applying Weather Without and With Updating the PFW Models and the Power Flow</a:t>
            </a:r>
          </a:p>
        </p:txBody>
      </p:sp>
      <p:sp>
        <p:nvSpPr>
          <p:cNvPr id="3" name="Content Placeholder 2">
            <a:extLst>
              <a:ext uri="{FF2B5EF4-FFF2-40B4-BE49-F238E27FC236}">
                <a16:creationId xmlns:a16="http://schemas.microsoft.com/office/drawing/2014/main" id="{E24FBF06-CA30-DBB5-7B1A-94BD81331AA4}"/>
              </a:ext>
            </a:extLst>
          </p:cNvPr>
          <p:cNvSpPr>
            <a:spLocks noGrp="1"/>
          </p:cNvSpPr>
          <p:nvPr>
            <p:ph idx="1"/>
          </p:nvPr>
        </p:nvSpPr>
        <p:spPr>
          <a:xfrm>
            <a:off x="228600" y="1280160"/>
            <a:ext cx="11201400" cy="777240"/>
          </a:xfrm>
        </p:spPr>
        <p:txBody>
          <a:bodyPr/>
          <a:lstStyle/>
          <a:p>
            <a:r>
              <a:rPr lang="en-US" dirty="0"/>
              <a:t>Left image just shows the weather, without updating the PFW models (i.e., not changing the power flow values) whereas the right one also updates the PFW models (note the very low solar)</a:t>
            </a:r>
          </a:p>
        </p:txBody>
      </p:sp>
      <p:pic>
        <p:nvPicPr>
          <p:cNvPr id="5" name="Picture 4">
            <a:extLst>
              <a:ext uri="{FF2B5EF4-FFF2-40B4-BE49-F238E27FC236}">
                <a16:creationId xmlns:a16="http://schemas.microsoft.com/office/drawing/2014/main" id="{B3426784-547F-2067-E49E-AE801C3ADB2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9140" y="2743200"/>
            <a:ext cx="5760160" cy="3644086"/>
          </a:xfrm>
          <a:prstGeom prst="rect">
            <a:avLst/>
          </a:prstGeom>
        </p:spPr>
      </p:pic>
      <p:pic>
        <p:nvPicPr>
          <p:cNvPr id="7" name="Picture 6">
            <a:extLst>
              <a:ext uri="{FF2B5EF4-FFF2-40B4-BE49-F238E27FC236}">
                <a16:creationId xmlns:a16="http://schemas.microsoft.com/office/drawing/2014/main" id="{B94A9E9D-5C8C-AF5D-2AB0-5F8723B6CD5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19800" y="2743200"/>
            <a:ext cx="5867400" cy="3711929"/>
          </a:xfrm>
          <a:prstGeom prst="rect">
            <a:avLst/>
          </a:prstGeom>
        </p:spPr>
      </p:pic>
    </p:spTree>
    <p:extLst>
      <p:ext uri="{BB962C8B-B14F-4D97-AF65-F5344CB8AC3E}">
        <p14:creationId xmlns:p14="http://schemas.microsoft.com/office/powerpoint/2010/main" val="40628460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5758D-9CB4-BF0A-E05F-186FF4783C74}"/>
              </a:ext>
            </a:extLst>
          </p:cNvPr>
          <p:cNvSpPr>
            <a:spLocks noGrp="1"/>
          </p:cNvSpPr>
          <p:nvPr>
            <p:ph type="title"/>
          </p:nvPr>
        </p:nvSpPr>
        <p:spPr/>
        <p:txBody>
          <a:bodyPr/>
          <a:lstStyle/>
          <a:p>
            <a:r>
              <a:rPr lang="en-US" dirty="0"/>
              <a:t>Previous Example Direct Horizontal Irradiance </a:t>
            </a:r>
          </a:p>
        </p:txBody>
      </p:sp>
      <p:pic>
        <p:nvPicPr>
          <p:cNvPr id="7" name="Picture 6">
            <a:extLst>
              <a:ext uri="{FF2B5EF4-FFF2-40B4-BE49-F238E27FC236}">
                <a16:creationId xmlns:a16="http://schemas.microsoft.com/office/drawing/2014/main" id="{72ECB40E-4945-1CDE-9EE8-2CCFB09D362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199" y="1371600"/>
            <a:ext cx="10686691" cy="5105400"/>
          </a:xfrm>
          <a:prstGeom prst="rect">
            <a:avLst/>
          </a:prstGeom>
        </p:spPr>
      </p:pic>
      <p:sp>
        <p:nvSpPr>
          <p:cNvPr id="8" name="Rectangle 7">
            <a:extLst>
              <a:ext uri="{FF2B5EF4-FFF2-40B4-BE49-F238E27FC236}">
                <a16:creationId xmlns:a16="http://schemas.microsoft.com/office/drawing/2014/main" id="{C8CCB998-87F0-C1D1-99EE-2BC7D671F98F}"/>
              </a:ext>
            </a:extLst>
          </p:cNvPr>
          <p:cNvSpPr/>
          <p:nvPr/>
        </p:nvSpPr>
        <p:spPr>
          <a:xfrm>
            <a:off x="6477000" y="5410200"/>
            <a:ext cx="4800600" cy="1015663"/>
          </a:xfrm>
          <a:prstGeom prst="rect">
            <a:avLst/>
          </a:prstGeom>
          <a:solidFill>
            <a:schemeClr val="accent3">
              <a:lumMod val="95000"/>
            </a:schemeClr>
          </a:solidFill>
        </p:spPr>
        <p:txBody>
          <a:bodyPr wrap="square">
            <a:spAutoFit/>
          </a:bodyPr>
          <a:lstStyle/>
          <a:p>
            <a:pPr marL="0" lvl="1"/>
            <a:r>
              <a:rPr lang="en-US" sz="2000" dirty="0"/>
              <a:t>The EIA-860 grids do include Alaska and Hawaii, so there can be solar quite late in the day (from a Continental US perspective)</a:t>
            </a:r>
          </a:p>
        </p:txBody>
      </p:sp>
    </p:spTree>
    <p:extLst>
      <p:ext uri="{BB962C8B-B14F-4D97-AF65-F5344CB8AC3E}">
        <p14:creationId xmlns:p14="http://schemas.microsoft.com/office/powerpoint/2010/main" val="41800927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834AB-6573-7BFD-B86A-81C192BF05E8}"/>
              </a:ext>
            </a:extLst>
          </p:cNvPr>
          <p:cNvSpPr>
            <a:spLocks noGrp="1"/>
          </p:cNvSpPr>
          <p:nvPr>
            <p:ph type="title"/>
          </p:nvPr>
        </p:nvSpPr>
        <p:spPr/>
        <p:txBody>
          <a:bodyPr/>
          <a:lstStyle/>
          <a:p>
            <a:r>
              <a:rPr lang="en-US" dirty="0"/>
              <a:t>Getting Lots of Weather for a Single Location</a:t>
            </a:r>
          </a:p>
        </p:txBody>
      </p:sp>
      <p:sp>
        <p:nvSpPr>
          <p:cNvPr id="3" name="Content Placeholder 2">
            <a:extLst>
              <a:ext uri="{FF2B5EF4-FFF2-40B4-BE49-F238E27FC236}">
                <a16:creationId xmlns:a16="http://schemas.microsoft.com/office/drawing/2014/main" id="{5BD5EAEA-F06F-559C-6E14-B82491EBEB3C}"/>
              </a:ext>
            </a:extLst>
          </p:cNvPr>
          <p:cNvSpPr>
            <a:spLocks noGrp="1"/>
          </p:cNvSpPr>
          <p:nvPr>
            <p:ph idx="1"/>
          </p:nvPr>
        </p:nvSpPr>
        <p:spPr/>
        <p:txBody>
          <a:bodyPr/>
          <a:lstStyle/>
          <a:p>
            <a:r>
              <a:rPr lang="en-US" dirty="0"/>
              <a:t>By automatically parsing through the pww files, weather for a single location can be quickly determined</a:t>
            </a:r>
          </a:p>
          <a:p>
            <a:pPr lvl="1"/>
            <a:r>
              <a:rPr lang="en-US" dirty="0"/>
              <a:t>For the Texas cases this takes on the order of 4 seconds, returning data for more than 700,000 hours; below data is for San Antonio, TX </a:t>
            </a:r>
          </a:p>
        </p:txBody>
      </p:sp>
      <p:pic>
        <p:nvPicPr>
          <p:cNvPr id="7" name="Picture 6">
            <a:extLst>
              <a:ext uri="{FF2B5EF4-FFF2-40B4-BE49-F238E27FC236}">
                <a16:creationId xmlns:a16="http://schemas.microsoft.com/office/drawing/2014/main" id="{4D222C70-F3CE-48D9-B484-52CDCEBCAE7F}"/>
              </a:ext>
            </a:extLst>
          </p:cNvPr>
          <p:cNvPicPr>
            <a:picLocks noChangeAspect="1"/>
          </p:cNvPicPr>
          <p:nvPr/>
        </p:nvPicPr>
        <p:blipFill>
          <a:blip r:embed="rId2"/>
          <a:stretch>
            <a:fillRect/>
          </a:stretch>
        </p:blipFill>
        <p:spPr>
          <a:xfrm>
            <a:off x="685800" y="2971800"/>
            <a:ext cx="4829689" cy="3810000"/>
          </a:xfrm>
          <a:prstGeom prst="rect">
            <a:avLst/>
          </a:prstGeom>
        </p:spPr>
      </p:pic>
      <p:pic>
        <p:nvPicPr>
          <p:cNvPr id="11" name="Picture 10">
            <a:extLst>
              <a:ext uri="{FF2B5EF4-FFF2-40B4-BE49-F238E27FC236}">
                <a16:creationId xmlns:a16="http://schemas.microsoft.com/office/drawing/2014/main" id="{1B6E404A-9C74-80D9-A625-9F09334E9A4C}"/>
              </a:ext>
            </a:extLst>
          </p:cNvPr>
          <p:cNvPicPr>
            <a:picLocks noChangeAspect="1"/>
          </p:cNvPicPr>
          <p:nvPr/>
        </p:nvPicPr>
        <p:blipFill>
          <a:blip r:embed="rId3"/>
          <a:stretch>
            <a:fillRect/>
          </a:stretch>
        </p:blipFill>
        <p:spPr>
          <a:xfrm>
            <a:off x="6071347" y="3127918"/>
            <a:ext cx="4433888" cy="3497764"/>
          </a:xfrm>
          <a:prstGeom prst="rect">
            <a:avLst/>
          </a:prstGeom>
        </p:spPr>
      </p:pic>
    </p:spTree>
    <p:extLst>
      <p:ext uri="{BB962C8B-B14F-4D97-AF65-F5344CB8AC3E}">
        <p14:creationId xmlns:p14="http://schemas.microsoft.com/office/powerpoint/2010/main" val="595461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75521-BDBA-06E0-0329-C7B5537AEC26}"/>
              </a:ext>
            </a:extLst>
          </p:cNvPr>
          <p:cNvSpPr>
            <a:spLocks noGrp="1"/>
          </p:cNvSpPr>
          <p:nvPr>
            <p:ph type="title"/>
          </p:nvPr>
        </p:nvSpPr>
        <p:spPr/>
        <p:txBody>
          <a:bodyPr/>
          <a:lstStyle/>
          <a:p>
            <a:r>
              <a:rPr lang="en-US" dirty="0"/>
              <a:t>Some of the TAMU Power and Energy Group</a:t>
            </a:r>
          </a:p>
        </p:txBody>
      </p:sp>
      <p:pic>
        <p:nvPicPr>
          <p:cNvPr id="6" name="Picture 5" descr="A group of people posing for a photo&#10;&#10;Description automatically generated">
            <a:extLst>
              <a:ext uri="{FF2B5EF4-FFF2-40B4-BE49-F238E27FC236}">
                <a16:creationId xmlns:a16="http://schemas.microsoft.com/office/drawing/2014/main" id="{5FE02BD0-024C-2DF6-D805-C22C4178B24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8140" y="1828799"/>
            <a:ext cx="11452860" cy="4755849"/>
          </a:xfrm>
          <a:prstGeom prst="rect">
            <a:avLst/>
          </a:prstGeom>
        </p:spPr>
      </p:pic>
      <p:sp>
        <p:nvSpPr>
          <p:cNvPr id="7" name="TextBox 6">
            <a:extLst>
              <a:ext uri="{FF2B5EF4-FFF2-40B4-BE49-F238E27FC236}">
                <a16:creationId xmlns:a16="http://schemas.microsoft.com/office/drawing/2014/main" id="{C4E0966A-C307-40CC-C564-54CE41F2350A}"/>
              </a:ext>
            </a:extLst>
          </p:cNvPr>
          <p:cNvSpPr txBox="1"/>
          <p:nvPr/>
        </p:nvSpPr>
        <p:spPr>
          <a:xfrm>
            <a:off x="609600" y="1220096"/>
            <a:ext cx="10210800" cy="461665"/>
          </a:xfrm>
          <a:prstGeom prst="rect">
            <a:avLst/>
          </a:prstGeom>
          <a:solidFill>
            <a:schemeClr val="accent3">
              <a:lumMod val="95000"/>
            </a:schemeClr>
          </a:solidFill>
        </p:spPr>
        <p:txBody>
          <a:bodyPr wrap="square" rtlCol="0">
            <a:spAutoFit/>
          </a:bodyPr>
          <a:lstStyle/>
          <a:p>
            <a:r>
              <a:rPr lang="en-US" sz="2400" dirty="0">
                <a:solidFill>
                  <a:schemeClr val="tx1"/>
                </a:solidFill>
              </a:rPr>
              <a:t>This is from the Fall 2023 EPG dinner at Miroslav’s house </a:t>
            </a:r>
            <a:r>
              <a:rPr lang="en-US" sz="2400" dirty="0"/>
              <a:t>in</a:t>
            </a:r>
            <a:r>
              <a:rPr lang="en-US" sz="2400" dirty="0">
                <a:solidFill>
                  <a:schemeClr val="tx1"/>
                </a:solidFill>
              </a:rPr>
              <a:t> September 2023</a:t>
            </a:r>
          </a:p>
        </p:txBody>
      </p:sp>
    </p:spTree>
    <p:extLst>
      <p:ext uri="{BB962C8B-B14F-4D97-AF65-F5344CB8AC3E}">
        <p14:creationId xmlns:p14="http://schemas.microsoft.com/office/powerpoint/2010/main" val="39209822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01347-14B0-7329-F7E8-F816D360AA23}"/>
              </a:ext>
            </a:extLst>
          </p:cNvPr>
          <p:cNvSpPr>
            <a:spLocks noGrp="1"/>
          </p:cNvSpPr>
          <p:nvPr>
            <p:ph type="title"/>
          </p:nvPr>
        </p:nvSpPr>
        <p:spPr/>
        <p:txBody>
          <a:bodyPr/>
          <a:lstStyle/>
          <a:p>
            <a:r>
              <a:rPr lang="en-US" dirty="0"/>
              <a:t>One Application is Looking for Outliers</a:t>
            </a:r>
          </a:p>
        </p:txBody>
      </p:sp>
      <p:sp>
        <p:nvSpPr>
          <p:cNvPr id="3" name="Content Placeholder 2">
            <a:extLst>
              <a:ext uri="{FF2B5EF4-FFF2-40B4-BE49-F238E27FC236}">
                <a16:creationId xmlns:a16="http://schemas.microsoft.com/office/drawing/2014/main" id="{CA38AA89-9FFE-89F7-23B0-AC20481D87D0}"/>
              </a:ext>
            </a:extLst>
          </p:cNvPr>
          <p:cNvSpPr>
            <a:spLocks noGrp="1"/>
          </p:cNvSpPr>
          <p:nvPr>
            <p:ph idx="1"/>
          </p:nvPr>
        </p:nvSpPr>
        <p:spPr>
          <a:xfrm>
            <a:off x="228600" y="1280160"/>
            <a:ext cx="11582400" cy="1158240"/>
          </a:xfrm>
        </p:spPr>
        <p:txBody>
          <a:bodyPr/>
          <a:lstStyle/>
          <a:p>
            <a:r>
              <a:rPr lang="en-US" dirty="0"/>
              <a:t>Lower left image shows lowest wind chills in San Antonio; the lower right contours temperatures for Jan 31, 1949 at 11am (UTC)</a:t>
            </a:r>
          </a:p>
        </p:txBody>
      </p:sp>
      <p:pic>
        <p:nvPicPr>
          <p:cNvPr id="7" name="Picture 6">
            <a:extLst>
              <a:ext uri="{FF2B5EF4-FFF2-40B4-BE49-F238E27FC236}">
                <a16:creationId xmlns:a16="http://schemas.microsoft.com/office/drawing/2014/main" id="{37F9B1F9-C9B7-F4E6-941F-40C494C9029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
          <a:stretch/>
        </p:blipFill>
        <p:spPr>
          <a:xfrm>
            <a:off x="192171" y="2362200"/>
            <a:ext cx="6096002" cy="3566160"/>
          </a:xfrm>
          <a:prstGeom prst="rect">
            <a:avLst/>
          </a:prstGeom>
        </p:spPr>
      </p:pic>
      <p:pic>
        <p:nvPicPr>
          <p:cNvPr id="9" name="Picture 8">
            <a:extLst>
              <a:ext uri="{FF2B5EF4-FFF2-40B4-BE49-F238E27FC236}">
                <a16:creationId xmlns:a16="http://schemas.microsoft.com/office/drawing/2014/main" id="{78FA95A8-7754-868D-650B-EA5C1F16DC8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53593" y="2362200"/>
            <a:ext cx="5638800" cy="3090190"/>
          </a:xfrm>
          <a:prstGeom prst="rect">
            <a:avLst/>
          </a:prstGeom>
        </p:spPr>
      </p:pic>
      <p:sp>
        <p:nvSpPr>
          <p:cNvPr id="4" name="Rectangle 3">
            <a:extLst>
              <a:ext uri="{FF2B5EF4-FFF2-40B4-BE49-F238E27FC236}">
                <a16:creationId xmlns:a16="http://schemas.microsoft.com/office/drawing/2014/main" id="{9DFBA0C7-C573-6579-D489-048C884B2DA6}"/>
              </a:ext>
            </a:extLst>
          </p:cNvPr>
          <p:cNvSpPr/>
          <p:nvPr/>
        </p:nvSpPr>
        <p:spPr>
          <a:xfrm>
            <a:off x="419100" y="5410200"/>
            <a:ext cx="11201400" cy="830997"/>
          </a:xfrm>
          <a:prstGeom prst="rect">
            <a:avLst/>
          </a:prstGeom>
          <a:solidFill>
            <a:schemeClr val="accent3">
              <a:lumMod val="95000"/>
            </a:schemeClr>
          </a:solidFill>
        </p:spPr>
        <p:txBody>
          <a:bodyPr wrap="square">
            <a:spAutoFit/>
          </a:bodyPr>
          <a:lstStyle/>
          <a:p>
            <a:pPr marL="0" lvl="1"/>
            <a:r>
              <a:rPr lang="en-US" sz="2400" dirty="0"/>
              <a:t>This allows engineers to rapidly find some of the worst conditions for a location and doing more in-depth analysis </a:t>
            </a:r>
          </a:p>
        </p:txBody>
      </p:sp>
    </p:spTree>
    <p:extLst>
      <p:ext uri="{BB962C8B-B14F-4D97-AF65-F5344CB8AC3E}">
        <p14:creationId xmlns:p14="http://schemas.microsoft.com/office/powerpoint/2010/main" val="17893381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6C7D4-17C8-1B34-4BC2-C7BB7FC1564C}"/>
              </a:ext>
            </a:extLst>
          </p:cNvPr>
          <p:cNvSpPr>
            <a:spLocks noGrp="1"/>
          </p:cNvSpPr>
          <p:nvPr>
            <p:ph type="title"/>
          </p:nvPr>
        </p:nvSpPr>
        <p:spPr/>
        <p:txBody>
          <a:bodyPr/>
          <a:lstStyle/>
          <a:p>
            <a:r>
              <a:rPr lang="en-US" dirty="0"/>
              <a:t>Anticipated Performance of Wind or Solar Generation Can Also Be Determined</a:t>
            </a:r>
          </a:p>
        </p:txBody>
      </p:sp>
      <p:sp>
        <p:nvSpPr>
          <p:cNvPr id="3" name="Content Placeholder 2">
            <a:extLst>
              <a:ext uri="{FF2B5EF4-FFF2-40B4-BE49-F238E27FC236}">
                <a16:creationId xmlns:a16="http://schemas.microsoft.com/office/drawing/2014/main" id="{84E55212-EC77-2C63-B9AF-96713FB718A3}"/>
              </a:ext>
            </a:extLst>
          </p:cNvPr>
          <p:cNvSpPr>
            <a:spLocks noGrp="1"/>
          </p:cNvSpPr>
          <p:nvPr>
            <p:ph idx="1"/>
          </p:nvPr>
        </p:nvSpPr>
        <p:spPr/>
        <p:txBody>
          <a:bodyPr/>
          <a:lstStyle/>
          <a:p>
            <a:r>
              <a:rPr lang="en-US" dirty="0"/>
              <a:t>Hourly weather data can also be </a:t>
            </a:r>
            <a:br>
              <a:rPr lang="en-US" dirty="0"/>
            </a:br>
            <a:r>
              <a:rPr lang="en-US" dirty="0"/>
              <a:t>repeated applied to individual devices,</a:t>
            </a:r>
            <a:br>
              <a:rPr lang="en-US" dirty="0"/>
            </a:br>
            <a:r>
              <a:rPr lang="en-US" dirty="0"/>
              <a:t>such as generators. This allows </a:t>
            </a:r>
            <a:br>
              <a:rPr lang="en-US" dirty="0"/>
            </a:br>
            <a:r>
              <a:rPr lang="en-US" dirty="0"/>
              <a:t>the capacity factor to be estimated</a:t>
            </a:r>
            <a:br>
              <a:rPr lang="en-US" dirty="0"/>
            </a:br>
            <a:r>
              <a:rPr lang="en-US" dirty="0"/>
              <a:t>for any location (existing or new)</a:t>
            </a:r>
          </a:p>
        </p:txBody>
      </p:sp>
      <p:pic>
        <p:nvPicPr>
          <p:cNvPr id="5" name="Picture 4">
            <a:extLst>
              <a:ext uri="{FF2B5EF4-FFF2-40B4-BE49-F238E27FC236}">
                <a16:creationId xmlns:a16="http://schemas.microsoft.com/office/drawing/2014/main" id="{B2BCDB06-88A5-CBCA-B860-E693D79E834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43917" y="1378112"/>
            <a:ext cx="4145416" cy="4505693"/>
          </a:xfrm>
          <a:prstGeom prst="rect">
            <a:avLst/>
          </a:prstGeom>
        </p:spPr>
      </p:pic>
      <p:pic>
        <p:nvPicPr>
          <p:cNvPr id="7" name="Picture 6">
            <a:extLst>
              <a:ext uri="{FF2B5EF4-FFF2-40B4-BE49-F238E27FC236}">
                <a16:creationId xmlns:a16="http://schemas.microsoft.com/office/drawing/2014/main" id="{6FBFF554-2EE6-86D3-C98E-438FD089C60A}"/>
              </a:ext>
            </a:extLst>
          </p:cNvPr>
          <p:cNvPicPr>
            <a:picLocks noChangeAspect="1"/>
          </p:cNvPicPr>
          <p:nvPr/>
        </p:nvPicPr>
        <p:blipFill>
          <a:blip r:embed="rId3"/>
          <a:stretch>
            <a:fillRect/>
          </a:stretch>
        </p:blipFill>
        <p:spPr>
          <a:xfrm>
            <a:off x="792480" y="3468169"/>
            <a:ext cx="3972419" cy="3133725"/>
          </a:xfrm>
          <a:prstGeom prst="rect">
            <a:avLst/>
          </a:prstGeom>
        </p:spPr>
      </p:pic>
      <p:sp>
        <p:nvSpPr>
          <p:cNvPr id="8" name="Rectangle 7">
            <a:extLst>
              <a:ext uri="{FF2B5EF4-FFF2-40B4-BE49-F238E27FC236}">
                <a16:creationId xmlns:a16="http://schemas.microsoft.com/office/drawing/2014/main" id="{2A7C6907-EEFF-BCA9-1CBE-24E2ADD7CE2C}"/>
              </a:ext>
            </a:extLst>
          </p:cNvPr>
          <p:cNvSpPr/>
          <p:nvPr/>
        </p:nvSpPr>
        <p:spPr>
          <a:xfrm>
            <a:off x="5016797" y="3630959"/>
            <a:ext cx="2410305" cy="2862322"/>
          </a:xfrm>
          <a:prstGeom prst="rect">
            <a:avLst/>
          </a:prstGeom>
          <a:solidFill>
            <a:schemeClr val="accent3">
              <a:lumMod val="95000"/>
            </a:schemeClr>
          </a:solidFill>
        </p:spPr>
        <p:txBody>
          <a:bodyPr wrap="square">
            <a:spAutoFit/>
          </a:bodyPr>
          <a:lstStyle/>
          <a:p>
            <a:pPr marL="0" lvl="1"/>
            <a:r>
              <a:rPr lang="en-US" sz="2000" dirty="0"/>
              <a:t>The impacts of changing model parameters can also be easily determined; for example changing the hub height to </a:t>
            </a:r>
            <a:br>
              <a:rPr lang="en-US" sz="2000" dirty="0"/>
            </a:br>
            <a:r>
              <a:rPr lang="en-US" sz="2000" dirty="0"/>
              <a:t>100 m increases the capacity factor to from 39.5% to 44.5%</a:t>
            </a:r>
          </a:p>
        </p:txBody>
      </p:sp>
    </p:spTree>
    <p:extLst>
      <p:ext uri="{BB962C8B-B14F-4D97-AF65-F5344CB8AC3E}">
        <p14:creationId xmlns:p14="http://schemas.microsoft.com/office/powerpoint/2010/main" val="14538317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11353800" cy="1066800"/>
          </a:xfrm>
        </p:spPr>
        <p:txBody>
          <a:bodyPr/>
          <a:lstStyle/>
          <a:p>
            <a:r>
              <a:rPr lang="en-US" dirty="0"/>
              <a:t>Simulating Large Amounts of Weather Information</a:t>
            </a:r>
          </a:p>
        </p:txBody>
      </p:sp>
      <p:sp>
        <p:nvSpPr>
          <p:cNvPr id="3" name="Content Placeholder 2"/>
          <p:cNvSpPr>
            <a:spLocks noGrp="1"/>
          </p:cNvSpPr>
          <p:nvPr>
            <p:ph idx="1"/>
          </p:nvPr>
        </p:nvSpPr>
        <p:spPr>
          <a:xfrm>
            <a:off x="228600" y="1280160"/>
            <a:ext cx="11201400" cy="1615440"/>
          </a:xfrm>
        </p:spPr>
        <p:txBody>
          <a:bodyPr/>
          <a:lstStyle/>
          <a:p>
            <a:r>
              <a:rPr lang="en-US" dirty="0"/>
              <a:t>To easily view and simulate many time values, the pww files can be loaded into the PowerWorld Time Step simulation</a:t>
            </a:r>
          </a:p>
        </p:txBody>
      </p:sp>
      <p:pic>
        <p:nvPicPr>
          <p:cNvPr id="6" name="Picture 5">
            <a:extLst>
              <a:ext uri="{FF2B5EF4-FFF2-40B4-BE49-F238E27FC236}">
                <a16:creationId xmlns:a16="http://schemas.microsoft.com/office/drawing/2014/main" id="{E5840F7B-D5C7-08AF-570A-46404263311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42368" y="2362200"/>
            <a:ext cx="11174866" cy="3931920"/>
          </a:xfrm>
          <a:prstGeom prst="rect">
            <a:avLst/>
          </a:prstGeom>
        </p:spPr>
      </p:pic>
    </p:spTree>
    <p:extLst>
      <p:ext uri="{BB962C8B-B14F-4D97-AF65-F5344CB8AC3E}">
        <p14:creationId xmlns:p14="http://schemas.microsoft.com/office/powerpoint/2010/main" val="37496979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36DC2-2D3F-FB92-C879-F490D37C5540}"/>
              </a:ext>
            </a:extLst>
          </p:cNvPr>
          <p:cNvSpPr>
            <a:spLocks noGrp="1"/>
          </p:cNvSpPr>
          <p:nvPr>
            <p:ph type="title"/>
          </p:nvPr>
        </p:nvSpPr>
        <p:spPr/>
        <p:txBody>
          <a:bodyPr/>
          <a:lstStyle/>
          <a:p>
            <a:r>
              <a:rPr lang="en-US" dirty="0"/>
              <a:t>Applying Individual Times</a:t>
            </a:r>
          </a:p>
        </p:txBody>
      </p:sp>
      <p:sp>
        <p:nvSpPr>
          <p:cNvPr id="3" name="Content Placeholder 2">
            <a:extLst>
              <a:ext uri="{FF2B5EF4-FFF2-40B4-BE49-F238E27FC236}">
                <a16:creationId xmlns:a16="http://schemas.microsoft.com/office/drawing/2014/main" id="{E3F9882E-3A2C-B961-D283-56FB32C8D672}"/>
              </a:ext>
            </a:extLst>
          </p:cNvPr>
          <p:cNvSpPr>
            <a:spLocks noGrp="1"/>
          </p:cNvSpPr>
          <p:nvPr>
            <p:ph idx="1"/>
          </p:nvPr>
        </p:nvSpPr>
        <p:spPr/>
        <p:txBody>
          <a:bodyPr/>
          <a:lstStyle/>
          <a:p>
            <a:r>
              <a:rPr lang="en-US" dirty="0"/>
              <a:t>The weather for any hourly value can be easily applied by selecting the timepoint, right-clicking and selecting </a:t>
            </a:r>
            <a:r>
              <a:rPr lang="en-US" b="1" dirty="0"/>
              <a:t>Time Point Record, Apply Timepoint (With Weather Update)</a:t>
            </a:r>
          </a:p>
        </p:txBody>
      </p:sp>
      <p:pic>
        <p:nvPicPr>
          <p:cNvPr id="7" name="Picture 6">
            <a:extLst>
              <a:ext uri="{FF2B5EF4-FFF2-40B4-BE49-F238E27FC236}">
                <a16:creationId xmlns:a16="http://schemas.microsoft.com/office/drawing/2014/main" id="{01D07543-C294-B5EC-46F7-AB27248D1BD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2"/>
          <a:stretch/>
        </p:blipFill>
        <p:spPr>
          <a:xfrm>
            <a:off x="609600" y="2719386"/>
            <a:ext cx="7010400" cy="3884141"/>
          </a:xfrm>
          <a:prstGeom prst="rect">
            <a:avLst/>
          </a:prstGeom>
        </p:spPr>
      </p:pic>
      <p:pic>
        <p:nvPicPr>
          <p:cNvPr id="6" name="Picture 5">
            <a:extLst>
              <a:ext uri="{FF2B5EF4-FFF2-40B4-BE49-F238E27FC236}">
                <a16:creationId xmlns:a16="http://schemas.microsoft.com/office/drawing/2014/main" id="{9A2C40E7-949A-BB8F-7D96-AA24A7CEE7D4}"/>
              </a:ext>
            </a:extLst>
          </p:cNvPr>
          <p:cNvPicPr>
            <a:picLocks noChangeAspect="1"/>
          </p:cNvPicPr>
          <p:nvPr/>
        </p:nvPicPr>
        <p:blipFill>
          <a:blip r:embed="rId3"/>
          <a:stretch>
            <a:fillRect/>
          </a:stretch>
        </p:blipFill>
        <p:spPr>
          <a:xfrm>
            <a:off x="7653358" y="2819400"/>
            <a:ext cx="4177582" cy="3295572"/>
          </a:xfrm>
          <a:prstGeom prst="rect">
            <a:avLst/>
          </a:prstGeom>
        </p:spPr>
      </p:pic>
    </p:spTree>
    <p:extLst>
      <p:ext uri="{BB962C8B-B14F-4D97-AF65-F5344CB8AC3E}">
        <p14:creationId xmlns:p14="http://schemas.microsoft.com/office/powerpoint/2010/main" val="35513962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821C3-B5DE-A488-D0A5-9A56FB6842C6}"/>
              </a:ext>
            </a:extLst>
          </p:cNvPr>
          <p:cNvSpPr>
            <a:spLocks noGrp="1"/>
          </p:cNvSpPr>
          <p:nvPr>
            <p:ph type="title"/>
          </p:nvPr>
        </p:nvSpPr>
        <p:spPr/>
        <p:txBody>
          <a:bodyPr/>
          <a:lstStyle/>
          <a:p>
            <a:r>
              <a:rPr lang="en-US" dirty="0"/>
              <a:t>Running All Timepoints</a:t>
            </a:r>
          </a:p>
        </p:txBody>
      </p:sp>
      <p:sp>
        <p:nvSpPr>
          <p:cNvPr id="3" name="Content Placeholder 2">
            <a:extLst>
              <a:ext uri="{FF2B5EF4-FFF2-40B4-BE49-F238E27FC236}">
                <a16:creationId xmlns:a16="http://schemas.microsoft.com/office/drawing/2014/main" id="{F1E08AD9-D628-B6D8-8C5E-0903D98D00D7}"/>
              </a:ext>
            </a:extLst>
          </p:cNvPr>
          <p:cNvSpPr>
            <a:spLocks noGrp="1"/>
          </p:cNvSpPr>
          <p:nvPr>
            <p:ph idx="1"/>
          </p:nvPr>
        </p:nvSpPr>
        <p:spPr/>
        <p:txBody>
          <a:bodyPr/>
          <a:lstStyle/>
          <a:p>
            <a:r>
              <a:rPr lang="en-US" dirty="0"/>
              <a:t>When running all timepoints there are many options for applying inputs, storing results, and the associated solution type</a:t>
            </a:r>
          </a:p>
          <a:p>
            <a:r>
              <a:rPr lang="en-US" dirty="0"/>
              <a:t>Here just the weather is applying, and the solar/wind results for the entire case and the individual states saved</a:t>
            </a:r>
          </a:p>
        </p:txBody>
      </p:sp>
      <p:pic>
        <p:nvPicPr>
          <p:cNvPr id="7" name="Picture 6">
            <a:extLst>
              <a:ext uri="{FF2B5EF4-FFF2-40B4-BE49-F238E27FC236}">
                <a16:creationId xmlns:a16="http://schemas.microsoft.com/office/drawing/2014/main" id="{E0C05F92-C8B5-9350-8DDC-A0B0EB36664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9600" y="3200400"/>
            <a:ext cx="8569983" cy="3352800"/>
          </a:xfrm>
          <a:prstGeom prst="rect">
            <a:avLst/>
          </a:prstGeom>
        </p:spPr>
      </p:pic>
    </p:spTree>
    <p:extLst>
      <p:ext uri="{BB962C8B-B14F-4D97-AF65-F5344CB8AC3E}">
        <p14:creationId xmlns:p14="http://schemas.microsoft.com/office/powerpoint/2010/main" val="4381663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9BD71-B922-0B97-BCA5-CE59092F7970}"/>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C8CCC84A-359A-83CC-92F4-13F9536ABD8F}"/>
              </a:ext>
            </a:extLst>
          </p:cNvPr>
          <p:cNvSpPr>
            <a:spLocks noGrp="1"/>
          </p:cNvSpPr>
          <p:nvPr>
            <p:ph idx="1"/>
          </p:nvPr>
        </p:nvSpPr>
        <p:spPr>
          <a:xfrm>
            <a:off x="228600" y="1280160"/>
            <a:ext cx="11201400" cy="3291840"/>
          </a:xfrm>
        </p:spPr>
        <p:txBody>
          <a:bodyPr/>
          <a:lstStyle/>
          <a:p>
            <a:r>
              <a:rPr lang="en-US" dirty="0"/>
              <a:t>The results can be viewed in either tabular displays or with graphs</a:t>
            </a:r>
          </a:p>
        </p:txBody>
      </p:sp>
      <p:pic>
        <p:nvPicPr>
          <p:cNvPr id="9" name="Picture 8">
            <a:extLst>
              <a:ext uri="{FF2B5EF4-FFF2-40B4-BE49-F238E27FC236}">
                <a16:creationId xmlns:a16="http://schemas.microsoft.com/office/drawing/2014/main" id="{028568B4-BA87-0FA2-F4DC-6AC5525A175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63404" y="2024742"/>
            <a:ext cx="8428196" cy="4374127"/>
          </a:xfrm>
          <a:prstGeom prst="rect">
            <a:avLst/>
          </a:prstGeom>
        </p:spPr>
      </p:pic>
      <p:pic>
        <p:nvPicPr>
          <p:cNvPr id="7" name="Picture 6">
            <a:extLst>
              <a:ext uri="{FF2B5EF4-FFF2-40B4-BE49-F238E27FC236}">
                <a16:creationId xmlns:a16="http://schemas.microsoft.com/office/drawing/2014/main" id="{98CD02B3-C935-D05E-5296-8962DAE5BD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44564" y="2551432"/>
            <a:ext cx="3505200" cy="2765150"/>
          </a:xfrm>
          <a:prstGeom prst="rect">
            <a:avLst/>
          </a:prstGeom>
        </p:spPr>
      </p:pic>
      <p:pic>
        <p:nvPicPr>
          <p:cNvPr id="5" name="Picture 4">
            <a:extLst>
              <a:ext uri="{FF2B5EF4-FFF2-40B4-BE49-F238E27FC236}">
                <a16:creationId xmlns:a16="http://schemas.microsoft.com/office/drawing/2014/main" id="{FEDC8E8A-60AA-DAF3-C450-43B379533D1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24362" y="2551432"/>
            <a:ext cx="3352800" cy="2644925"/>
          </a:xfrm>
          <a:prstGeom prst="rect">
            <a:avLst/>
          </a:prstGeom>
        </p:spPr>
      </p:pic>
      <p:sp>
        <p:nvSpPr>
          <p:cNvPr id="10" name="Rectangle 9">
            <a:extLst>
              <a:ext uri="{FF2B5EF4-FFF2-40B4-BE49-F238E27FC236}">
                <a16:creationId xmlns:a16="http://schemas.microsoft.com/office/drawing/2014/main" id="{204861D3-BB66-235D-A8B6-25BEEC6C2FBD}"/>
              </a:ext>
            </a:extLst>
          </p:cNvPr>
          <p:cNvSpPr/>
          <p:nvPr/>
        </p:nvSpPr>
        <p:spPr>
          <a:xfrm>
            <a:off x="6172200" y="5257561"/>
            <a:ext cx="4953000" cy="1200329"/>
          </a:xfrm>
          <a:prstGeom prst="rect">
            <a:avLst/>
          </a:prstGeom>
          <a:solidFill>
            <a:schemeClr val="accent3">
              <a:lumMod val="95000"/>
            </a:schemeClr>
          </a:solidFill>
        </p:spPr>
        <p:txBody>
          <a:bodyPr wrap="square">
            <a:spAutoFit/>
          </a:bodyPr>
          <a:lstStyle/>
          <a:p>
            <a:pPr marL="0" lvl="1"/>
            <a:r>
              <a:rPr lang="en-US" sz="2400" dirty="0"/>
              <a:t>This naturally leads to validation! Of course with the EIA-860 case we won’t expect to fully match actuals. </a:t>
            </a:r>
          </a:p>
        </p:txBody>
      </p:sp>
    </p:spTree>
    <p:extLst>
      <p:ext uri="{BB962C8B-B14F-4D97-AF65-F5344CB8AC3E}">
        <p14:creationId xmlns:p14="http://schemas.microsoft.com/office/powerpoint/2010/main" val="37164996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9D791-15AA-93BC-C2E4-537CD31EAC35}"/>
              </a:ext>
            </a:extLst>
          </p:cNvPr>
          <p:cNvSpPr>
            <a:spLocks noGrp="1"/>
          </p:cNvSpPr>
          <p:nvPr>
            <p:ph type="title"/>
          </p:nvPr>
        </p:nvSpPr>
        <p:spPr/>
        <p:txBody>
          <a:bodyPr/>
          <a:lstStyle/>
          <a:p>
            <a:r>
              <a:rPr lang="en-US" dirty="0"/>
              <a:t>Validation</a:t>
            </a:r>
          </a:p>
        </p:txBody>
      </p:sp>
      <p:sp>
        <p:nvSpPr>
          <p:cNvPr id="3" name="Content Placeholder 2">
            <a:extLst>
              <a:ext uri="{FF2B5EF4-FFF2-40B4-BE49-F238E27FC236}">
                <a16:creationId xmlns:a16="http://schemas.microsoft.com/office/drawing/2014/main" id="{C1CFF4E8-B7DB-5761-75FB-FCD0383CF262}"/>
              </a:ext>
            </a:extLst>
          </p:cNvPr>
          <p:cNvSpPr>
            <a:spLocks noGrp="1"/>
          </p:cNvSpPr>
          <p:nvPr>
            <p:ph idx="1"/>
          </p:nvPr>
        </p:nvSpPr>
        <p:spPr>
          <a:xfrm>
            <a:off x="228600" y="1280160"/>
            <a:ext cx="11201400" cy="1844040"/>
          </a:xfrm>
        </p:spPr>
        <p:txBody>
          <a:bodyPr/>
          <a:lstStyle/>
          <a:p>
            <a:r>
              <a:rPr lang="en-US" dirty="0"/>
              <a:t>An important aspect of this work is validating the results by comparing the simulated values with actual results</a:t>
            </a:r>
          </a:p>
          <a:p>
            <a:pPr lvl="1"/>
            <a:r>
              <a:rPr lang="en-US" dirty="0"/>
              <a:t>This can be at an aggregate level (e.g., </a:t>
            </a:r>
            <a:br>
              <a:rPr lang="en-US" dirty="0"/>
            </a:br>
            <a:r>
              <a:rPr lang="en-US" dirty="0"/>
              <a:t>state level using EIA data) or at</a:t>
            </a:r>
            <a:br>
              <a:rPr lang="en-US" dirty="0"/>
            </a:br>
            <a:r>
              <a:rPr lang="en-US" dirty="0"/>
              <a:t>an individual plant level using </a:t>
            </a:r>
          </a:p>
          <a:p>
            <a:pPr lvl="1"/>
            <a:r>
              <a:rPr lang="en-US" dirty="0"/>
              <a:t>Errors can arise because of actual</a:t>
            </a:r>
            <a:br>
              <a:rPr lang="en-US" dirty="0"/>
            </a:br>
            <a:r>
              <a:rPr lang="en-US" dirty="0"/>
              <a:t>weather differences and because</a:t>
            </a:r>
            <a:br>
              <a:rPr lang="en-US" dirty="0"/>
            </a:br>
            <a:r>
              <a:rPr lang="en-US" dirty="0"/>
              <a:t>of inaccurate models</a:t>
            </a:r>
          </a:p>
          <a:p>
            <a:r>
              <a:rPr lang="en-US" dirty="0"/>
              <a:t>We will be presenting a paper on</a:t>
            </a:r>
            <a:br>
              <a:rPr lang="en-US" dirty="0"/>
            </a:br>
            <a:r>
              <a:rPr lang="en-US" dirty="0"/>
              <a:t>generator output validation later </a:t>
            </a:r>
            <a:br>
              <a:rPr lang="en-US" dirty="0"/>
            </a:br>
            <a:r>
              <a:rPr lang="en-US" dirty="0"/>
              <a:t>in April at the Power and Energy </a:t>
            </a:r>
            <a:br>
              <a:rPr lang="en-US" dirty="0"/>
            </a:br>
            <a:r>
              <a:rPr lang="en-US" dirty="0"/>
              <a:t>Conference at Illinois (PECI) </a:t>
            </a:r>
          </a:p>
        </p:txBody>
      </p:sp>
      <p:pic>
        <p:nvPicPr>
          <p:cNvPr id="5" name="Picture 4">
            <a:extLst>
              <a:ext uri="{FF2B5EF4-FFF2-40B4-BE49-F238E27FC236}">
                <a16:creationId xmlns:a16="http://schemas.microsoft.com/office/drawing/2014/main" id="{4B679AF0-2096-BD4A-5AAE-F34253B0D2D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400800" y="2133600"/>
            <a:ext cx="5212080" cy="3790604"/>
          </a:xfrm>
          <a:prstGeom prst="rect">
            <a:avLst/>
          </a:prstGeom>
        </p:spPr>
      </p:pic>
    </p:spTree>
    <p:extLst>
      <p:ext uri="{BB962C8B-B14F-4D97-AF65-F5344CB8AC3E}">
        <p14:creationId xmlns:p14="http://schemas.microsoft.com/office/powerpoint/2010/main" val="8749900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Potential Additional Models</a:t>
            </a:r>
          </a:p>
        </p:txBody>
      </p:sp>
      <p:sp>
        <p:nvSpPr>
          <p:cNvPr id="3" name="Content Placeholder 2"/>
          <p:cNvSpPr>
            <a:spLocks noGrp="1"/>
          </p:cNvSpPr>
          <p:nvPr>
            <p:ph idx="1"/>
          </p:nvPr>
        </p:nvSpPr>
        <p:spPr/>
        <p:txBody>
          <a:bodyPr/>
          <a:lstStyle/>
          <a:p>
            <a:r>
              <a:rPr lang="en-US" dirty="0"/>
              <a:t>With weather information a part of the power flow a wide variety of additional power flow model enhancements become possible.  Some examples are given below, recognizing that many are already done using external analysis </a:t>
            </a:r>
          </a:p>
          <a:p>
            <a:pPr lvl="1"/>
            <a:r>
              <a:rPr lang="en-US" dirty="0"/>
              <a:t>Transmission line limits that depend on temperature, wind and insolation along the right-of-way</a:t>
            </a:r>
          </a:p>
          <a:p>
            <a:pPr lvl="1"/>
            <a:r>
              <a:rPr lang="en-US" dirty="0"/>
              <a:t>Transformer limits</a:t>
            </a:r>
          </a:p>
          <a:p>
            <a:pPr lvl="1"/>
            <a:r>
              <a:rPr lang="en-US" dirty="0"/>
              <a:t>Load models (recognizing that the load depends on many factors, initial models could be linearizations about a specified value)</a:t>
            </a:r>
          </a:p>
          <a:p>
            <a:pPr lvl="1"/>
            <a:r>
              <a:rPr lang="en-US" dirty="0"/>
              <a:t>Line resistance (though this would be more complex since it is operating point dependent</a:t>
            </a:r>
          </a:p>
          <a:p>
            <a:pPr lvl="1"/>
            <a:r>
              <a:rPr lang="en-US" dirty="0"/>
              <a:t>Etc.</a:t>
            </a:r>
          </a:p>
        </p:txBody>
      </p:sp>
    </p:spTree>
    <p:extLst>
      <p:ext uri="{BB962C8B-B14F-4D97-AF65-F5344CB8AC3E}">
        <p14:creationId xmlns:p14="http://schemas.microsoft.com/office/powerpoint/2010/main" val="34834098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DEA7B-F5A5-430D-C19F-7AEC9E94F5BE}"/>
              </a:ext>
            </a:extLst>
          </p:cNvPr>
          <p:cNvSpPr>
            <a:spLocks noGrp="1"/>
          </p:cNvSpPr>
          <p:nvPr>
            <p:ph type="title"/>
          </p:nvPr>
        </p:nvSpPr>
        <p:spPr/>
        <p:txBody>
          <a:bodyPr/>
          <a:lstStyle/>
          <a:p>
            <a:r>
              <a:rPr lang="en-US" dirty="0"/>
              <a:t>Other Resiliency Events</a:t>
            </a:r>
          </a:p>
        </p:txBody>
      </p:sp>
      <p:sp>
        <p:nvSpPr>
          <p:cNvPr id="3" name="Content Placeholder 2">
            <a:extLst>
              <a:ext uri="{FF2B5EF4-FFF2-40B4-BE49-F238E27FC236}">
                <a16:creationId xmlns:a16="http://schemas.microsoft.com/office/drawing/2014/main" id="{4551A285-0BBC-159B-FD8C-BFABE8E57EF3}"/>
              </a:ext>
            </a:extLst>
          </p:cNvPr>
          <p:cNvSpPr>
            <a:spLocks noGrp="1"/>
          </p:cNvSpPr>
          <p:nvPr>
            <p:ph idx="1"/>
          </p:nvPr>
        </p:nvSpPr>
        <p:spPr/>
        <p:txBody>
          <a:bodyPr/>
          <a:lstStyle/>
          <a:p>
            <a:r>
              <a:rPr lang="en-US" dirty="0"/>
              <a:t>A similar process can be used for modeling the impacts of other resiliency events</a:t>
            </a:r>
          </a:p>
          <a:p>
            <a:r>
              <a:rPr lang="en-US" dirty="0"/>
              <a:t>An example of a relatively benign event is Monday’s (04/08/24) total solar eclipse</a:t>
            </a:r>
          </a:p>
        </p:txBody>
      </p:sp>
      <p:pic>
        <p:nvPicPr>
          <p:cNvPr id="6" name="Picture 5">
            <a:extLst>
              <a:ext uri="{FF2B5EF4-FFF2-40B4-BE49-F238E27FC236}">
                <a16:creationId xmlns:a16="http://schemas.microsoft.com/office/drawing/2014/main" id="{D0CFD669-7E3E-639C-BFEF-15173A5BC82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2877"/>
          <a:stretch/>
        </p:blipFill>
        <p:spPr>
          <a:xfrm>
            <a:off x="5216741" y="3073629"/>
            <a:ext cx="3317659" cy="2081578"/>
          </a:xfrm>
          <a:prstGeom prst="rect">
            <a:avLst/>
          </a:prstGeom>
        </p:spPr>
      </p:pic>
      <p:pic>
        <p:nvPicPr>
          <p:cNvPr id="7" name="Picture 6" descr="A map of the world&#10;&#10;Description automatically generated">
            <a:extLst>
              <a:ext uri="{FF2B5EF4-FFF2-40B4-BE49-F238E27FC236}">
                <a16:creationId xmlns:a16="http://schemas.microsoft.com/office/drawing/2014/main" id="{F0696D1F-D37D-0551-17E3-6F53EB896A9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4800" y="3200400"/>
            <a:ext cx="4927181" cy="2514600"/>
          </a:xfrm>
          <a:prstGeom prst="rect">
            <a:avLst/>
          </a:prstGeom>
        </p:spPr>
      </p:pic>
      <p:pic>
        <p:nvPicPr>
          <p:cNvPr id="8" name="Picture 7">
            <a:extLst>
              <a:ext uri="{FF2B5EF4-FFF2-40B4-BE49-F238E27FC236}">
                <a16:creationId xmlns:a16="http://schemas.microsoft.com/office/drawing/2014/main" id="{94CD495E-4FBB-5C9C-1C85-51307A9650E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3716"/>
          <a:stretch/>
        </p:blipFill>
        <p:spPr>
          <a:xfrm>
            <a:off x="8594494" y="3095450"/>
            <a:ext cx="3251256" cy="2059757"/>
          </a:xfrm>
          <a:prstGeom prst="rect">
            <a:avLst/>
          </a:prstGeom>
        </p:spPr>
      </p:pic>
    </p:spTree>
    <p:extLst>
      <p:ext uri="{BB962C8B-B14F-4D97-AF65-F5344CB8AC3E}">
        <p14:creationId xmlns:p14="http://schemas.microsoft.com/office/powerpoint/2010/main" val="23665462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900A6-DCDA-17CB-7D09-D59C6E6786F4}"/>
              </a:ext>
            </a:extLst>
          </p:cNvPr>
          <p:cNvSpPr>
            <a:spLocks noGrp="1"/>
          </p:cNvSpPr>
          <p:nvPr>
            <p:ph type="title"/>
          </p:nvPr>
        </p:nvSpPr>
        <p:spPr/>
        <p:txBody>
          <a:bodyPr/>
          <a:lstStyle/>
          <a:p>
            <a:r>
              <a:rPr lang="en-US" dirty="0"/>
              <a:t>Other Resiliency Events, Eclipse, cont. </a:t>
            </a:r>
          </a:p>
        </p:txBody>
      </p:sp>
      <p:sp>
        <p:nvSpPr>
          <p:cNvPr id="3" name="Content Placeholder 2">
            <a:extLst>
              <a:ext uri="{FF2B5EF4-FFF2-40B4-BE49-F238E27FC236}">
                <a16:creationId xmlns:a16="http://schemas.microsoft.com/office/drawing/2014/main" id="{1D9BE02E-AC9F-1408-8793-5D8675374BE6}"/>
              </a:ext>
            </a:extLst>
          </p:cNvPr>
          <p:cNvSpPr>
            <a:spLocks noGrp="1"/>
          </p:cNvSpPr>
          <p:nvPr>
            <p:ph idx="1"/>
          </p:nvPr>
        </p:nvSpPr>
        <p:spPr>
          <a:xfrm>
            <a:off x="228600" y="1280160"/>
            <a:ext cx="11963400" cy="1386840"/>
          </a:xfrm>
        </p:spPr>
        <p:txBody>
          <a:bodyPr/>
          <a:lstStyle/>
          <a:p>
            <a:r>
              <a:rPr lang="en-US" dirty="0"/>
              <a:t>Video visualizes the eclipse impact (also available at www.youtube.com/watch?v=clccRdPfvTU&amp;t=4s)</a:t>
            </a:r>
          </a:p>
        </p:txBody>
      </p:sp>
      <p:pic>
        <p:nvPicPr>
          <p:cNvPr id="9" name="Picture 8" descr="A colorful map with lines and dots&#10;&#10;Description automatically generated with medium confidence">
            <a:extLst>
              <a:ext uri="{FF2B5EF4-FFF2-40B4-BE49-F238E27FC236}">
                <a16:creationId xmlns:a16="http://schemas.microsoft.com/office/drawing/2014/main" id="{917C7365-1821-9E8A-60D6-6E191D13254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8439" r="7182"/>
          <a:stretch/>
        </p:blipFill>
        <p:spPr>
          <a:xfrm>
            <a:off x="609600" y="2228850"/>
            <a:ext cx="8229600" cy="4552950"/>
          </a:xfrm>
          <a:prstGeom prst="rect">
            <a:avLst/>
          </a:prstGeom>
        </p:spPr>
      </p:pic>
    </p:spTree>
    <p:extLst>
      <p:ext uri="{BB962C8B-B14F-4D97-AF65-F5344CB8AC3E}">
        <p14:creationId xmlns:p14="http://schemas.microsoft.com/office/powerpoint/2010/main" val="1268181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a:xfrm>
            <a:off x="228600" y="1280160"/>
            <a:ext cx="11658600" cy="5196840"/>
          </a:xfrm>
        </p:spPr>
        <p:txBody>
          <a:bodyPr/>
          <a:lstStyle/>
          <a:p>
            <a:r>
              <a:rPr lang="en-US" dirty="0"/>
              <a:t>The purpose of this presentation is to show the benefits of having weather information become a standard part of power flow analysis and more broadly electric grid planning,  and to show how everyone can easily begin using weather data today (at least for North America)</a:t>
            </a:r>
          </a:p>
          <a:p>
            <a:pPr lvl="1"/>
            <a:r>
              <a:rPr lang="en-US" dirty="0"/>
              <a:t>The results also apply to related  applications such as optimal power flow (OPF), contingency analysis, security-constrained OPF</a:t>
            </a:r>
          </a:p>
          <a:p>
            <a:r>
              <a:rPr lang="en-US" dirty="0"/>
              <a:t>All the weather data used in the presentation (hourly data for North America) going back to January 1940 is available for immediate download</a:t>
            </a:r>
          </a:p>
          <a:p>
            <a:r>
              <a:rPr lang="en-US" dirty="0"/>
              <a:t>The presentation also touches on non-weather related resiliency events</a:t>
            </a:r>
          </a:p>
          <a:p>
            <a:endParaRPr lang="en-US" dirty="0"/>
          </a:p>
        </p:txBody>
      </p:sp>
    </p:spTree>
    <p:extLst>
      <p:ext uri="{BB962C8B-B14F-4D97-AF65-F5344CB8AC3E}">
        <p14:creationId xmlns:p14="http://schemas.microsoft.com/office/powerpoint/2010/main" val="6894174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5F089-8295-09CB-F89C-547675D4C645}"/>
              </a:ext>
            </a:extLst>
          </p:cNvPr>
          <p:cNvSpPr>
            <a:spLocks noGrp="1"/>
          </p:cNvSpPr>
          <p:nvPr>
            <p:ph type="title"/>
          </p:nvPr>
        </p:nvSpPr>
        <p:spPr/>
        <p:txBody>
          <a:bodyPr/>
          <a:lstStyle/>
          <a:p>
            <a:r>
              <a:rPr lang="en-US" dirty="0"/>
              <a:t>We have Just Started Making a Public Library of Interesting Grid Scenarios </a:t>
            </a:r>
          </a:p>
        </p:txBody>
      </p:sp>
      <p:sp>
        <p:nvSpPr>
          <p:cNvPr id="3" name="Content Placeholder 2">
            <a:extLst>
              <a:ext uri="{FF2B5EF4-FFF2-40B4-BE49-F238E27FC236}">
                <a16:creationId xmlns:a16="http://schemas.microsoft.com/office/drawing/2014/main" id="{1C1597DE-BCB0-2AE5-A5F2-1FC5141190AF}"/>
              </a:ext>
            </a:extLst>
          </p:cNvPr>
          <p:cNvSpPr>
            <a:spLocks noGrp="1"/>
          </p:cNvSpPr>
          <p:nvPr>
            <p:ph idx="1"/>
          </p:nvPr>
        </p:nvSpPr>
        <p:spPr>
          <a:xfrm>
            <a:off x="228600" y="1280160"/>
            <a:ext cx="11201400" cy="853440"/>
          </a:xfrm>
        </p:spPr>
        <p:txBody>
          <a:bodyPr/>
          <a:lstStyle/>
          <a:p>
            <a:r>
              <a:rPr lang="en-US" dirty="0"/>
              <a:t>More scenarios are going to be added very soon; the site will link public reports with our weather/grid simulations </a:t>
            </a:r>
          </a:p>
        </p:txBody>
      </p:sp>
      <p:pic>
        <p:nvPicPr>
          <p:cNvPr id="5" name="Picture 4">
            <a:extLst>
              <a:ext uri="{FF2B5EF4-FFF2-40B4-BE49-F238E27FC236}">
                <a16:creationId xmlns:a16="http://schemas.microsoft.com/office/drawing/2014/main" id="{875FB514-C234-2E97-B9AA-2AFCE3CC57E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
          <a:stretch/>
        </p:blipFill>
        <p:spPr>
          <a:xfrm>
            <a:off x="228600" y="2362200"/>
            <a:ext cx="3474720" cy="2282886"/>
          </a:xfrm>
          <a:prstGeom prst="rect">
            <a:avLst/>
          </a:prstGeom>
        </p:spPr>
      </p:pic>
      <p:pic>
        <p:nvPicPr>
          <p:cNvPr id="7" name="Picture 6">
            <a:extLst>
              <a:ext uri="{FF2B5EF4-FFF2-40B4-BE49-F238E27FC236}">
                <a16:creationId xmlns:a16="http://schemas.microsoft.com/office/drawing/2014/main" id="{1E6B33BE-A0A9-565F-21B3-9E861A4BA85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95800" y="2249212"/>
            <a:ext cx="5029200" cy="2315885"/>
          </a:xfrm>
          <a:prstGeom prst="rect">
            <a:avLst/>
          </a:prstGeom>
        </p:spPr>
      </p:pic>
      <p:pic>
        <p:nvPicPr>
          <p:cNvPr id="9" name="Picture 8">
            <a:extLst>
              <a:ext uri="{FF2B5EF4-FFF2-40B4-BE49-F238E27FC236}">
                <a16:creationId xmlns:a16="http://schemas.microsoft.com/office/drawing/2014/main" id="{F0EA8D96-921F-A708-88A2-3BF17B56C7E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1000" y="4605613"/>
            <a:ext cx="4572000" cy="1944453"/>
          </a:xfrm>
          <a:prstGeom prst="rect">
            <a:avLst/>
          </a:prstGeom>
        </p:spPr>
      </p:pic>
      <p:pic>
        <p:nvPicPr>
          <p:cNvPr id="11" name="Picture 10" descr="A map of the united states&#10;&#10;Description automatically generated">
            <a:extLst>
              <a:ext uri="{FF2B5EF4-FFF2-40B4-BE49-F238E27FC236}">
                <a16:creationId xmlns:a16="http://schemas.microsoft.com/office/drawing/2014/main" id="{2DDD830A-DA51-308D-52A1-F873DDFF1D8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76800" y="4343399"/>
            <a:ext cx="4800600" cy="2240905"/>
          </a:xfrm>
          <a:prstGeom prst="rect">
            <a:avLst/>
          </a:prstGeom>
        </p:spPr>
      </p:pic>
    </p:spTree>
    <p:extLst>
      <p:ext uri="{BB962C8B-B14F-4D97-AF65-F5344CB8AC3E}">
        <p14:creationId xmlns:p14="http://schemas.microsoft.com/office/powerpoint/2010/main" val="27531658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F3A78-7D5F-5CB9-FD09-1BE77B1C213C}"/>
              </a:ext>
            </a:extLst>
          </p:cNvPr>
          <p:cNvSpPr>
            <a:spLocks noGrp="1"/>
          </p:cNvSpPr>
          <p:nvPr>
            <p:ph type="title"/>
          </p:nvPr>
        </p:nvSpPr>
        <p:spPr/>
        <p:txBody>
          <a:bodyPr/>
          <a:lstStyle/>
          <a:p>
            <a:r>
              <a:rPr lang="en-US" dirty="0"/>
              <a:t>A Need for Higher Resolution on Some Scenarios</a:t>
            </a:r>
          </a:p>
        </p:txBody>
      </p:sp>
      <p:sp>
        <p:nvSpPr>
          <p:cNvPr id="3" name="Content Placeholder 2">
            <a:extLst>
              <a:ext uri="{FF2B5EF4-FFF2-40B4-BE49-F238E27FC236}">
                <a16:creationId xmlns:a16="http://schemas.microsoft.com/office/drawing/2014/main" id="{AFCA72C5-3A6A-5F4B-6118-6CFAD9A7D16F}"/>
              </a:ext>
            </a:extLst>
          </p:cNvPr>
          <p:cNvSpPr>
            <a:spLocks noGrp="1"/>
          </p:cNvSpPr>
          <p:nvPr>
            <p:ph idx="1"/>
          </p:nvPr>
        </p:nvSpPr>
        <p:spPr>
          <a:xfrm>
            <a:off x="228600" y="1280160"/>
            <a:ext cx="11201400" cy="1539240"/>
          </a:xfrm>
        </p:spPr>
        <p:txBody>
          <a:bodyPr/>
          <a:lstStyle/>
          <a:p>
            <a:r>
              <a:rPr lang="en-US" dirty="0"/>
              <a:t>The ERA5 data is great for slower events, but for faster events (like the June 29, 2012 Derecho) we need higher resolution data, both spatially and temporally</a:t>
            </a:r>
          </a:p>
        </p:txBody>
      </p:sp>
      <p:pic>
        <p:nvPicPr>
          <p:cNvPr id="5" name="Picture 4" descr="A map of the united states&#10;&#10;Description automatically generated">
            <a:extLst>
              <a:ext uri="{FF2B5EF4-FFF2-40B4-BE49-F238E27FC236}">
                <a16:creationId xmlns:a16="http://schemas.microsoft.com/office/drawing/2014/main" id="{9795AED9-C7CB-022D-1AAE-3A786B987EC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715000" y="2667000"/>
            <a:ext cx="3886200" cy="3699740"/>
          </a:xfrm>
          <a:prstGeom prst="rect">
            <a:avLst/>
          </a:prstGeom>
        </p:spPr>
      </p:pic>
      <p:pic>
        <p:nvPicPr>
          <p:cNvPr id="7" name="Picture 6" descr="A map of the world&#10;&#10;Description automatically generated">
            <a:extLst>
              <a:ext uri="{FF2B5EF4-FFF2-40B4-BE49-F238E27FC236}">
                <a16:creationId xmlns:a16="http://schemas.microsoft.com/office/drawing/2014/main" id="{1DD6FC53-10BF-9142-D292-FF7B0ED3366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44583" y="2667000"/>
            <a:ext cx="4724400" cy="3722085"/>
          </a:xfrm>
          <a:prstGeom prst="rect">
            <a:avLst/>
          </a:prstGeom>
        </p:spPr>
      </p:pic>
    </p:spTree>
    <p:extLst>
      <p:ext uri="{BB962C8B-B14F-4D97-AF65-F5344CB8AC3E}">
        <p14:creationId xmlns:p14="http://schemas.microsoft.com/office/powerpoint/2010/main" val="33881883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Directions</a:t>
            </a:r>
          </a:p>
        </p:txBody>
      </p:sp>
      <p:sp>
        <p:nvSpPr>
          <p:cNvPr id="3" name="Content Placeholder 2"/>
          <p:cNvSpPr>
            <a:spLocks noGrp="1"/>
          </p:cNvSpPr>
          <p:nvPr>
            <p:ph idx="1"/>
          </p:nvPr>
        </p:nvSpPr>
        <p:spPr>
          <a:xfrm>
            <a:off x="228600" y="1280160"/>
            <a:ext cx="11887200" cy="5196840"/>
          </a:xfrm>
        </p:spPr>
        <p:txBody>
          <a:bodyPr/>
          <a:lstStyle/>
          <a:p>
            <a:pPr>
              <a:spcBef>
                <a:spcPts val="0"/>
              </a:spcBef>
            </a:pPr>
            <a:r>
              <a:rPr lang="en-US" dirty="0"/>
              <a:t>A number of models that relate weather to electric grid values already exist, but more certainly should be developed</a:t>
            </a:r>
          </a:p>
          <a:p>
            <a:pPr>
              <a:spcBef>
                <a:spcPts val="0"/>
              </a:spcBef>
            </a:pPr>
            <a:r>
              <a:rPr lang="en-US" dirty="0"/>
              <a:t>More validation!! </a:t>
            </a:r>
          </a:p>
          <a:p>
            <a:pPr>
              <a:spcBef>
                <a:spcPts val="0"/>
              </a:spcBef>
            </a:pPr>
            <a:r>
              <a:rPr lang="en-US" dirty="0"/>
              <a:t>Increased automation of the updating process; maybe more footprints</a:t>
            </a:r>
          </a:p>
          <a:p>
            <a:pPr>
              <a:spcBef>
                <a:spcPts val="0"/>
              </a:spcBef>
            </a:pPr>
            <a:r>
              <a:rPr lang="en-US" dirty="0"/>
              <a:t>Machine learning applications given lots of potential operating points</a:t>
            </a:r>
          </a:p>
          <a:p>
            <a:pPr>
              <a:spcBef>
                <a:spcPts val="0"/>
              </a:spcBef>
            </a:pPr>
            <a:r>
              <a:rPr lang="en-US" dirty="0"/>
              <a:t>Determining the required level of weather details; higher resolution datasets are available </a:t>
            </a:r>
          </a:p>
          <a:p>
            <a:pPr>
              <a:spcBef>
                <a:spcPts val="0"/>
              </a:spcBef>
            </a:pPr>
            <a:r>
              <a:rPr lang="en-US" dirty="0"/>
              <a:t>Using the data sets to search for outlier conditions such as renewable resource droughts or times of rapid changes in values</a:t>
            </a:r>
          </a:p>
          <a:p>
            <a:pPr>
              <a:spcBef>
                <a:spcPts val="0"/>
              </a:spcBef>
            </a:pPr>
            <a:r>
              <a:rPr lang="en-US" dirty="0"/>
              <a:t>Expanding the set of available weather variables, such as ones related to icing and storms, and the set of interesting scenarios</a:t>
            </a:r>
          </a:p>
          <a:p>
            <a:pPr>
              <a:spcBef>
                <a:spcPts val="0"/>
              </a:spcBef>
            </a:pPr>
            <a:r>
              <a:rPr lang="en-US" dirty="0"/>
              <a:t>Applying the techniques to other potentially severe resiliency events</a:t>
            </a:r>
          </a:p>
          <a:p>
            <a:endParaRPr lang="en-US" dirty="0"/>
          </a:p>
          <a:p>
            <a:endParaRPr lang="en-US" dirty="0"/>
          </a:p>
        </p:txBody>
      </p:sp>
    </p:spTree>
    <p:extLst>
      <p:ext uri="{BB962C8B-B14F-4D97-AF65-F5344CB8AC3E}">
        <p14:creationId xmlns:p14="http://schemas.microsoft.com/office/powerpoint/2010/main" val="9725004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B305C8-0118-5B7C-0EE9-70EF28093577}"/>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a:stretch/>
        </p:blipFill>
        <p:spPr bwMode="auto">
          <a:xfrm>
            <a:off x="739260" y="1371600"/>
            <a:ext cx="10259035" cy="52503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Thank You! Questions?</a:t>
            </a:r>
          </a:p>
        </p:txBody>
      </p:sp>
      <p:sp>
        <p:nvSpPr>
          <p:cNvPr id="6" name="Rectangle 5">
            <a:extLst>
              <a:ext uri="{FF2B5EF4-FFF2-40B4-BE49-F238E27FC236}">
                <a16:creationId xmlns:a16="http://schemas.microsoft.com/office/drawing/2014/main" id="{EC505FE2-7964-FB90-D4EC-3DE1B6471F86}"/>
              </a:ext>
            </a:extLst>
          </p:cNvPr>
          <p:cNvSpPr/>
          <p:nvPr/>
        </p:nvSpPr>
        <p:spPr>
          <a:xfrm>
            <a:off x="1447800" y="1146048"/>
            <a:ext cx="9906000" cy="954107"/>
          </a:xfrm>
          <a:prstGeom prst="rect">
            <a:avLst/>
          </a:prstGeom>
          <a:solidFill>
            <a:schemeClr val="accent3">
              <a:lumMod val="95000"/>
            </a:schemeClr>
          </a:solidFill>
        </p:spPr>
        <p:txBody>
          <a:bodyPr wrap="square">
            <a:spAutoFit/>
          </a:bodyPr>
          <a:lstStyle/>
          <a:p>
            <a:r>
              <a:rPr lang="en-US" dirty="0"/>
              <a:t>Recent papers are at overbye.engr.tamu.edu/publications/</a:t>
            </a:r>
            <a:br>
              <a:rPr lang="en-US" dirty="0"/>
            </a:br>
            <a:r>
              <a:rPr lang="en-US" dirty="0"/>
              <a:t>For questions afterwards email me at overbye@tamu.edu</a:t>
            </a:r>
          </a:p>
        </p:txBody>
      </p:sp>
    </p:spTree>
    <p:extLst>
      <p:ext uri="{BB962C8B-B14F-4D97-AF65-F5344CB8AC3E}">
        <p14:creationId xmlns:p14="http://schemas.microsoft.com/office/powerpoint/2010/main" val="289071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190CE-D66B-B589-789B-6D26E059BD99}"/>
              </a:ext>
            </a:extLst>
          </p:cNvPr>
          <p:cNvSpPr>
            <a:spLocks noGrp="1"/>
          </p:cNvSpPr>
          <p:nvPr>
            <p:ph type="title"/>
          </p:nvPr>
        </p:nvSpPr>
        <p:spPr/>
        <p:txBody>
          <a:bodyPr/>
          <a:lstStyle/>
          <a:p>
            <a:r>
              <a:rPr lang="en-US" dirty="0"/>
              <a:t>Aside: Texas A&amp;M SGC Short Courses</a:t>
            </a:r>
          </a:p>
        </p:txBody>
      </p:sp>
      <p:sp>
        <p:nvSpPr>
          <p:cNvPr id="3" name="Content Placeholder 2">
            <a:extLst>
              <a:ext uri="{FF2B5EF4-FFF2-40B4-BE49-F238E27FC236}">
                <a16:creationId xmlns:a16="http://schemas.microsoft.com/office/drawing/2014/main" id="{97460D50-87B4-EC25-E2DC-050ABCA6A5D9}"/>
              </a:ext>
            </a:extLst>
          </p:cNvPr>
          <p:cNvSpPr>
            <a:spLocks noGrp="1"/>
          </p:cNvSpPr>
          <p:nvPr>
            <p:ph idx="1"/>
          </p:nvPr>
        </p:nvSpPr>
        <p:spPr>
          <a:xfrm>
            <a:off x="228600" y="1280160"/>
            <a:ext cx="11658600" cy="5196840"/>
          </a:xfrm>
        </p:spPr>
        <p:txBody>
          <a:bodyPr/>
          <a:lstStyle/>
          <a:p>
            <a:r>
              <a:rPr lang="en-US" dirty="0"/>
              <a:t>Building on its success from last semester, the SGC will be offering four more short courses this spring and summer at our control lab/training facility; more information is at </a:t>
            </a:r>
            <a:br>
              <a:rPr lang="en-US" dirty="0"/>
            </a:br>
            <a:r>
              <a:rPr lang="en-US" b="1" dirty="0"/>
              <a:t>epg.engr.tamu.edu/short-courses-main/</a:t>
            </a:r>
          </a:p>
          <a:p>
            <a:pPr lvl="1"/>
            <a:r>
              <a:rPr lang="en-US" sz="2000" b="1" dirty="0"/>
              <a:t>Electric Grid Dynamics and Stability </a:t>
            </a:r>
            <a:br>
              <a:rPr lang="en-US" sz="2000" b="1" dirty="0"/>
            </a:br>
            <a:r>
              <a:rPr lang="en-US" sz="2000" dirty="0"/>
              <a:t>(April 9 to 11)</a:t>
            </a:r>
          </a:p>
          <a:p>
            <a:pPr lvl="1"/>
            <a:r>
              <a:rPr lang="en-US" sz="2000" b="1" i="0" dirty="0">
                <a:solidFill>
                  <a:srgbClr val="243142"/>
                </a:solidFill>
                <a:effectLst/>
              </a:rPr>
              <a:t>Fundamentals of Grid-Connected </a:t>
            </a:r>
            <a:br>
              <a:rPr lang="en-US" sz="2000" b="1" i="0" dirty="0">
                <a:solidFill>
                  <a:srgbClr val="243142"/>
                </a:solidFill>
                <a:effectLst/>
              </a:rPr>
            </a:br>
            <a:r>
              <a:rPr lang="en-US" sz="2000" b="1" i="0" dirty="0">
                <a:solidFill>
                  <a:srgbClr val="243142"/>
                </a:solidFill>
                <a:effectLst/>
              </a:rPr>
              <a:t>Photovoltaic Systems </a:t>
            </a:r>
            <a:r>
              <a:rPr lang="en-US" sz="2000" dirty="0">
                <a:solidFill>
                  <a:srgbClr val="243142"/>
                </a:solidFill>
              </a:rPr>
              <a:t>(April 24-26)</a:t>
            </a:r>
          </a:p>
          <a:p>
            <a:pPr lvl="1"/>
            <a:r>
              <a:rPr lang="en-US" sz="2000" b="1" i="0" dirty="0">
                <a:solidFill>
                  <a:srgbClr val="333333"/>
                </a:solidFill>
                <a:effectLst/>
              </a:rPr>
              <a:t>Energizing Electric Grid Analysis with </a:t>
            </a:r>
            <a:br>
              <a:rPr lang="en-US" sz="2000" b="1" i="0" dirty="0">
                <a:solidFill>
                  <a:srgbClr val="333333"/>
                </a:solidFill>
                <a:effectLst/>
              </a:rPr>
            </a:br>
            <a:r>
              <a:rPr lang="en-US" sz="2000" b="1" i="0" dirty="0">
                <a:solidFill>
                  <a:srgbClr val="333333"/>
                </a:solidFill>
                <a:effectLst/>
              </a:rPr>
              <a:t>PowerWorld Simulator </a:t>
            </a:r>
            <a:r>
              <a:rPr lang="en-US" sz="2000" i="0" dirty="0">
                <a:solidFill>
                  <a:srgbClr val="333333"/>
                </a:solidFill>
                <a:effectLst/>
              </a:rPr>
              <a:t>(April 30-May 2)</a:t>
            </a:r>
          </a:p>
          <a:p>
            <a:pPr lvl="1"/>
            <a:r>
              <a:rPr lang="en-US" sz="2000" b="1" dirty="0">
                <a:solidFill>
                  <a:srgbClr val="333333"/>
                </a:solidFill>
              </a:rPr>
              <a:t>Primer on the Planning and Operation</a:t>
            </a:r>
            <a:br>
              <a:rPr lang="en-US" sz="2000" b="1" dirty="0">
                <a:solidFill>
                  <a:srgbClr val="333333"/>
                </a:solidFill>
              </a:rPr>
            </a:br>
            <a:r>
              <a:rPr lang="en-US" sz="2000" b="1" dirty="0">
                <a:solidFill>
                  <a:srgbClr val="333333"/>
                </a:solidFill>
              </a:rPr>
              <a:t>of Large-Scale Electric Grids</a:t>
            </a:r>
            <a:r>
              <a:rPr lang="en-US" sz="2000" dirty="0">
                <a:solidFill>
                  <a:srgbClr val="333333"/>
                </a:solidFill>
              </a:rPr>
              <a:t> </a:t>
            </a:r>
            <a:br>
              <a:rPr lang="en-US" sz="2000" dirty="0">
                <a:solidFill>
                  <a:srgbClr val="333333"/>
                </a:solidFill>
              </a:rPr>
            </a:br>
            <a:r>
              <a:rPr lang="en-US" sz="2000" dirty="0">
                <a:solidFill>
                  <a:srgbClr val="333333"/>
                </a:solidFill>
              </a:rPr>
              <a:t>(June 25-27)</a:t>
            </a:r>
            <a:endParaRPr lang="en-US" sz="2000" dirty="0"/>
          </a:p>
          <a:p>
            <a:endParaRPr lang="en-US" dirty="0"/>
          </a:p>
        </p:txBody>
      </p:sp>
      <p:pic>
        <p:nvPicPr>
          <p:cNvPr id="4" name="Picture 3" descr="A group of people sitting in a room with computers&#10;&#10;Description automatically generated">
            <a:extLst>
              <a:ext uri="{FF2B5EF4-FFF2-40B4-BE49-F238E27FC236}">
                <a16:creationId xmlns:a16="http://schemas.microsoft.com/office/drawing/2014/main" id="{2073EF4C-9C4F-5CCD-FCFD-5CA3934F8FE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69132" y="3048000"/>
            <a:ext cx="5893143" cy="2994589"/>
          </a:xfrm>
          <a:prstGeom prst="rect">
            <a:avLst/>
          </a:prstGeom>
        </p:spPr>
      </p:pic>
    </p:spTree>
    <p:extLst>
      <p:ext uri="{BB962C8B-B14F-4D97-AF65-F5344CB8AC3E}">
        <p14:creationId xmlns:p14="http://schemas.microsoft.com/office/powerpoint/2010/main" val="4283474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30E1D-22FD-CCB8-C1DA-4C3D41A129C6}"/>
              </a:ext>
            </a:extLst>
          </p:cNvPr>
          <p:cNvSpPr>
            <a:spLocks noGrp="1"/>
          </p:cNvSpPr>
          <p:nvPr>
            <p:ph type="title"/>
          </p:nvPr>
        </p:nvSpPr>
        <p:spPr/>
        <p:txBody>
          <a:bodyPr/>
          <a:lstStyle/>
          <a:p>
            <a:r>
              <a:rPr lang="en-US" dirty="0"/>
              <a:t>Motivation: US Electric Generators by Fuel Type</a:t>
            </a:r>
          </a:p>
        </p:txBody>
      </p:sp>
      <p:pic>
        <p:nvPicPr>
          <p:cNvPr id="4" name="Picture 3">
            <a:extLst>
              <a:ext uri="{FF2B5EF4-FFF2-40B4-BE49-F238E27FC236}">
                <a16:creationId xmlns:a16="http://schemas.microsoft.com/office/drawing/2014/main" id="{461AEAC9-E1E2-5F80-A2C5-35A0BB80D47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6875" r="13630"/>
          <a:stretch/>
        </p:blipFill>
        <p:spPr>
          <a:xfrm>
            <a:off x="235131" y="1600200"/>
            <a:ext cx="8915400" cy="5087519"/>
          </a:xfrm>
          <a:prstGeom prst="rect">
            <a:avLst/>
          </a:prstGeom>
        </p:spPr>
      </p:pic>
      <p:sp>
        <p:nvSpPr>
          <p:cNvPr id="5" name="TextBox 4">
            <a:extLst>
              <a:ext uri="{FF2B5EF4-FFF2-40B4-BE49-F238E27FC236}">
                <a16:creationId xmlns:a16="http://schemas.microsoft.com/office/drawing/2014/main" id="{3CCCDBD0-6AD7-33C6-A8F2-4715D961F51B}"/>
              </a:ext>
            </a:extLst>
          </p:cNvPr>
          <p:cNvSpPr txBox="1"/>
          <p:nvPr/>
        </p:nvSpPr>
        <p:spPr>
          <a:xfrm>
            <a:off x="8381851" y="2183618"/>
            <a:ext cx="3575018" cy="4598182"/>
          </a:xfrm>
          <a:prstGeom prst="rect">
            <a:avLst/>
          </a:prstGeom>
          <a:solidFill>
            <a:schemeClr val="accent3">
              <a:lumMod val="95000"/>
            </a:schemeClr>
          </a:solidFill>
        </p:spPr>
        <p:txBody>
          <a:bodyPr wrap="none" rtlCol="0">
            <a:spAutoFit/>
          </a:bodyPr>
          <a:lstStyle/>
          <a:p>
            <a:r>
              <a:rPr lang="en-US" sz="2400" dirty="0"/>
              <a:t>The size of the ovals</a:t>
            </a:r>
            <a:br>
              <a:rPr lang="en-US" sz="2400" dirty="0"/>
            </a:br>
            <a:r>
              <a:rPr lang="en-US" sz="2400" dirty="0"/>
              <a:t>is proportional to </a:t>
            </a:r>
            <a:br>
              <a:rPr lang="en-US" sz="2400" dirty="0"/>
            </a:br>
            <a:r>
              <a:rPr lang="en-US" sz="2400" dirty="0"/>
              <a:t>the substation generation</a:t>
            </a:r>
            <a:br>
              <a:rPr lang="en-US" sz="2400" dirty="0"/>
            </a:br>
            <a:r>
              <a:rPr lang="en-US" sz="2400" dirty="0"/>
              <a:t>and the color is the </a:t>
            </a:r>
            <a:br>
              <a:rPr lang="en-US" sz="2400" dirty="0"/>
            </a:br>
            <a:r>
              <a:rPr lang="en-US" sz="2400" dirty="0"/>
              <a:t>fuel type (red: nuclear,</a:t>
            </a:r>
            <a:br>
              <a:rPr lang="en-US" sz="2400" dirty="0"/>
            </a:br>
            <a:r>
              <a:rPr lang="en-US" sz="2400" dirty="0"/>
              <a:t>black: coal, brown:</a:t>
            </a:r>
            <a:br>
              <a:rPr lang="en-US" sz="2400" dirty="0"/>
            </a:br>
            <a:r>
              <a:rPr lang="en-US" sz="2400" dirty="0"/>
              <a:t>natural gas, blue: hydro,</a:t>
            </a:r>
            <a:br>
              <a:rPr lang="en-US" sz="2400" dirty="0"/>
            </a:br>
            <a:r>
              <a:rPr lang="en-US" sz="2400" dirty="0"/>
              <a:t>green: wind, yellow: solar).</a:t>
            </a:r>
          </a:p>
          <a:p>
            <a:r>
              <a:rPr lang="en-US" sz="2400" dirty="0"/>
              <a:t>Wind and solar are weather</a:t>
            </a:r>
            <a:br>
              <a:rPr lang="en-US" sz="2400" dirty="0"/>
            </a:br>
            <a:r>
              <a:rPr lang="en-US" sz="2400" dirty="0"/>
              <a:t>dependent, and need to</a:t>
            </a:r>
            <a:br>
              <a:rPr lang="en-US" sz="2400" dirty="0"/>
            </a:br>
            <a:r>
              <a:rPr lang="en-US" sz="2400" dirty="0"/>
              <a:t>be set for a power flow </a:t>
            </a:r>
            <a:br>
              <a:rPr lang="en-US" sz="2400" dirty="0"/>
            </a:br>
            <a:r>
              <a:rPr lang="en-US" sz="2400" dirty="0"/>
              <a:t>solution</a:t>
            </a:r>
          </a:p>
        </p:txBody>
      </p:sp>
      <p:sp>
        <p:nvSpPr>
          <p:cNvPr id="3" name="TextBox 2">
            <a:extLst>
              <a:ext uri="{FF2B5EF4-FFF2-40B4-BE49-F238E27FC236}">
                <a16:creationId xmlns:a16="http://schemas.microsoft.com/office/drawing/2014/main" id="{E9CD0BF7-8A0D-3F11-5B1D-508BF9100D88}"/>
              </a:ext>
            </a:extLst>
          </p:cNvPr>
          <p:cNvSpPr txBox="1"/>
          <p:nvPr/>
        </p:nvSpPr>
        <p:spPr>
          <a:xfrm>
            <a:off x="457200" y="1203132"/>
            <a:ext cx="11125200" cy="830997"/>
          </a:xfrm>
          <a:prstGeom prst="rect">
            <a:avLst/>
          </a:prstGeom>
          <a:solidFill>
            <a:schemeClr val="accent3">
              <a:lumMod val="95000"/>
            </a:schemeClr>
          </a:solidFill>
        </p:spPr>
        <p:txBody>
          <a:bodyPr wrap="square" rtlCol="0">
            <a:spAutoFit/>
          </a:bodyPr>
          <a:lstStyle/>
          <a:p>
            <a:r>
              <a:rPr lang="en-US" sz="2400" dirty="0"/>
              <a:t>Specific motivation was from our ARPA-E Grid Optimization (GO) Project and an SPP project looking at an ac interconnection of the EI and WECC</a:t>
            </a:r>
          </a:p>
        </p:txBody>
      </p:sp>
    </p:spTree>
    <p:extLst>
      <p:ext uri="{BB962C8B-B14F-4D97-AF65-F5344CB8AC3E}">
        <p14:creationId xmlns:p14="http://schemas.microsoft.com/office/powerpoint/2010/main" val="632065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Weather in Electric Grid Planning and Operations</a:t>
            </a:r>
          </a:p>
        </p:txBody>
      </p:sp>
      <p:sp>
        <p:nvSpPr>
          <p:cNvPr id="3" name="Content Placeholder 2"/>
          <p:cNvSpPr>
            <a:spLocks noGrp="1"/>
          </p:cNvSpPr>
          <p:nvPr>
            <p:ph idx="1"/>
          </p:nvPr>
        </p:nvSpPr>
        <p:spPr>
          <a:xfrm>
            <a:off x="228600" y="1280160"/>
            <a:ext cx="11277600" cy="5196840"/>
          </a:xfrm>
        </p:spPr>
        <p:txBody>
          <a:bodyPr/>
          <a:lstStyle/>
          <a:p>
            <a:r>
              <a:rPr lang="en-US" dirty="0"/>
              <a:t>Weather information has been used in electric grid planning and operations going back to the initial grids in the 1880’s</a:t>
            </a:r>
          </a:p>
          <a:p>
            <a:r>
              <a:rPr lang="en-US" dirty="0"/>
              <a:t>In operations real-time weather information has been long used in control rooms, with computerized information used at least since the 1980’s; current applications are quite sophisticated</a:t>
            </a:r>
          </a:p>
          <a:p>
            <a:r>
              <a:rPr lang="en-US" dirty="0"/>
              <a:t>In planning weather information plays many roles, including load forecasting, outage scheduling and in the development of planning power flow cases (summer, winter, spring, fall)</a:t>
            </a:r>
          </a:p>
          <a:p>
            <a:r>
              <a:rPr lang="en-US" dirty="0"/>
              <a:t>The focus of this talk is on new developments in using weather (and related external resiliency events) in the power flow (and related applications), and shows how you can get started today</a:t>
            </a:r>
          </a:p>
        </p:txBody>
      </p:sp>
    </p:spTree>
    <p:extLst>
      <p:ext uri="{BB962C8B-B14F-4D97-AF65-F5344CB8AC3E}">
        <p14:creationId xmlns:p14="http://schemas.microsoft.com/office/powerpoint/2010/main" val="4180749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Power Flow and Weather</a:t>
            </a:r>
          </a:p>
        </p:txBody>
      </p:sp>
      <p:sp>
        <p:nvSpPr>
          <p:cNvPr id="3" name="Content Placeholder 2"/>
          <p:cNvSpPr>
            <a:spLocks noGrp="1"/>
          </p:cNvSpPr>
          <p:nvPr>
            <p:ph idx="1"/>
          </p:nvPr>
        </p:nvSpPr>
        <p:spPr>
          <a:xfrm>
            <a:off x="228600" y="1280160"/>
            <a:ext cx="11430000" cy="5196840"/>
          </a:xfrm>
        </p:spPr>
        <p:txBody>
          <a:bodyPr/>
          <a:lstStyle/>
          <a:p>
            <a:r>
              <a:rPr lang="en-US" dirty="0"/>
              <a:t>Human activity depends on the weather, and this has always been reflected in the electric load</a:t>
            </a:r>
          </a:p>
          <a:p>
            <a:r>
              <a:rPr lang="en-US" dirty="0"/>
              <a:t>Traditionally some power flow parameters have depended on the weather (e.g., line ratings, turbine max MW, line resistance)</a:t>
            </a:r>
          </a:p>
          <a:p>
            <a:r>
              <a:rPr lang="en-US" dirty="0"/>
              <a:t>Over the last several decades this dependence has grown substantially with the increase in wind and solar generation</a:t>
            </a:r>
          </a:p>
          <a:p>
            <a:pPr lvl="1"/>
            <a:r>
              <a:rPr lang="en-US" dirty="0"/>
              <a:t>They now provide about 17% of US electric energy (&gt; 30% in ERCOT); there are times when most of the electricity in regions is supplied by these sources</a:t>
            </a:r>
          </a:p>
          <a:p>
            <a:pPr lvl="1"/>
            <a:r>
              <a:rPr lang="en-US" dirty="0"/>
              <a:t>They are extremely dependent on the weather</a:t>
            </a:r>
          </a:p>
          <a:p>
            <a:r>
              <a:rPr lang="en-US" dirty="0"/>
              <a:t>Major power system input parameters are now heavily weather dependent (e.g., wind and solar generator Max MW) </a:t>
            </a:r>
          </a:p>
        </p:txBody>
      </p:sp>
    </p:spTree>
    <p:extLst>
      <p:ext uri="{BB962C8B-B14F-4D97-AF65-F5344CB8AC3E}">
        <p14:creationId xmlns:p14="http://schemas.microsoft.com/office/powerpoint/2010/main" val="1296838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3BD01-9B66-C422-F947-195E5F76BD3D}"/>
              </a:ext>
            </a:extLst>
          </p:cNvPr>
          <p:cNvSpPr>
            <a:spLocks noGrp="1"/>
          </p:cNvSpPr>
          <p:nvPr>
            <p:ph type="title"/>
          </p:nvPr>
        </p:nvSpPr>
        <p:spPr>
          <a:xfrm>
            <a:off x="228600" y="76200"/>
            <a:ext cx="11811000" cy="1066800"/>
          </a:xfrm>
        </p:spPr>
        <p:txBody>
          <a:bodyPr/>
          <a:lstStyle/>
          <a:p>
            <a:r>
              <a:rPr lang="en-US" dirty="0"/>
              <a:t>Using Weather and Related Data in the Power Flow</a:t>
            </a:r>
          </a:p>
        </p:txBody>
      </p:sp>
      <p:sp>
        <p:nvSpPr>
          <p:cNvPr id="3" name="Content Placeholder 2">
            <a:extLst>
              <a:ext uri="{FF2B5EF4-FFF2-40B4-BE49-F238E27FC236}">
                <a16:creationId xmlns:a16="http://schemas.microsoft.com/office/drawing/2014/main" id="{3BC721EC-01C7-70A5-E9A8-13D535596A01}"/>
              </a:ext>
            </a:extLst>
          </p:cNvPr>
          <p:cNvSpPr>
            <a:spLocks noGrp="1"/>
          </p:cNvSpPr>
          <p:nvPr>
            <p:ph idx="1"/>
          </p:nvPr>
        </p:nvSpPr>
        <p:spPr>
          <a:xfrm>
            <a:off x="228600" y="1280160"/>
            <a:ext cx="11734800" cy="5196840"/>
          </a:xfrm>
        </p:spPr>
        <p:txBody>
          <a:bodyPr/>
          <a:lstStyle/>
          <a:p>
            <a:r>
              <a:rPr lang="en-US" dirty="0"/>
              <a:t>To use weather data in the power flow requires</a:t>
            </a:r>
          </a:p>
          <a:p>
            <a:pPr lvl="1"/>
            <a:r>
              <a:rPr lang="en-US" dirty="0"/>
              <a:t>The availability of geographic information mapping buses to substations, and then geocoordinates for the substations</a:t>
            </a:r>
          </a:p>
          <a:p>
            <a:pPr lvl="2"/>
            <a:r>
              <a:rPr lang="en-US" dirty="0"/>
              <a:t>This is now mostly available for North American grids </a:t>
            </a:r>
          </a:p>
          <a:p>
            <a:pPr lvl="2"/>
            <a:r>
              <a:rPr lang="en-US" dirty="0"/>
              <a:t>Large-scale synthetic grids with geographic information are also available</a:t>
            </a:r>
          </a:p>
          <a:p>
            <a:pPr lvl="1"/>
            <a:r>
              <a:rPr lang="en-US" dirty="0"/>
              <a:t>Convenient access to available weather information; hourly historical data is now available going back to 1940; real-time information and forecast data is also available; presentation discusses the new Power Weather (pww) format</a:t>
            </a:r>
          </a:p>
          <a:p>
            <a:pPr lvl="1"/>
            <a:r>
              <a:rPr lang="en-US" dirty="0"/>
              <a:t>The availability of models that represent the impact of weather and other events on electric grid components</a:t>
            </a:r>
          </a:p>
          <a:p>
            <a:pPr lvl="2"/>
            <a:r>
              <a:rPr lang="en-US" dirty="0"/>
              <a:t>This is done using an expanding number of PFW (power flow weather, or power flow whatever) models</a:t>
            </a:r>
          </a:p>
          <a:p>
            <a:pPr lvl="1"/>
            <a:endParaRPr lang="en-US" dirty="0"/>
          </a:p>
          <a:p>
            <a:pPr lvl="1"/>
            <a:endParaRPr lang="en-US" dirty="0"/>
          </a:p>
        </p:txBody>
      </p:sp>
    </p:spTree>
    <p:extLst>
      <p:ext uri="{BB962C8B-B14F-4D97-AF65-F5344CB8AC3E}">
        <p14:creationId xmlns:p14="http://schemas.microsoft.com/office/powerpoint/2010/main" val="3293868393"/>
      </p:ext>
    </p:extLst>
  </p:cSld>
  <p:clrMapOvr>
    <a:masterClrMapping/>
  </p:clrMapOvr>
</p:sld>
</file>

<file path=ppt/theme/theme1.xml><?xml version="1.0" encoding="utf-8"?>
<a:theme xmlns:a="http://schemas.openxmlformats.org/drawingml/2006/main" name="Capsules">
  <a:themeElements>
    <a:clrScheme name="Custom 5">
      <a:dk1>
        <a:srgbClr val="000000"/>
      </a:dk1>
      <a:lt1>
        <a:srgbClr val="FFFFFF"/>
      </a:lt1>
      <a:dk2>
        <a:srgbClr val="500000"/>
      </a:dk2>
      <a:lt2>
        <a:srgbClr val="D1C394"/>
      </a:lt2>
      <a:accent1>
        <a:srgbClr val="99CC99"/>
      </a:accent1>
      <a:accent2>
        <a:srgbClr val="33CCCC"/>
      </a:accent2>
      <a:accent3>
        <a:srgbClr val="FFFFFF"/>
      </a:accent3>
      <a:accent4>
        <a:srgbClr val="002A56"/>
      </a:accent4>
      <a:accent5>
        <a:srgbClr val="CAE2CA"/>
      </a:accent5>
      <a:accent6>
        <a:srgbClr val="2DB9B9"/>
      </a:accent6>
      <a:hlink>
        <a:srgbClr val="500000"/>
      </a:hlink>
      <a:folHlink>
        <a:srgbClr val="500000"/>
      </a:folHlink>
    </a:clrScheme>
    <a:fontScheme name="Custom 2">
      <a:majorFont>
        <a:latin typeface="Arial"/>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D:\Program Files\Microsoft Office\Templates\Presentation Designs\Capsules.pot</Template>
  <TotalTime>6217</TotalTime>
  <Words>3322</Words>
  <Application>Microsoft Office PowerPoint</Application>
  <PresentationFormat>Widescreen</PresentationFormat>
  <Paragraphs>186</Paragraphs>
  <Slides>43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Avenir Next W01</vt:lpstr>
      <vt:lpstr>Calibri</vt:lpstr>
      <vt:lpstr>Times New Roman</vt:lpstr>
      <vt:lpstr>Wingdings</vt:lpstr>
      <vt:lpstr>Capsules</vt:lpstr>
      <vt:lpstr>New Developments in the Application of Weather Information in Electric Grid Analysis  </vt:lpstr>
      <vt:lpstr>Acknowledgments </vt:lpstr>
      <vt:lpstr>Some of the TAMU Power and Energy Group</vt:lpstr>
      <vt:lpstr>Overview</vt:lpstr>
      <vt:lpstr>Aside: Texas A&amp;M SGC Short Courses</vt:lpstr>
      <vt:lpstr>Motivation: US Electric Generators by Fuel Type</vt:lpstr>
      <vt:lpstr>Weather in Electric Grid Planning and Operations</vt:lpstr>
      <vt:lpstr>The Power Flow and Weather</vt:lpstr>
      <vt:lpstr>Using Weather and Related Data in the Power Flow</vt:lpstr>
      <vt:lpstr>Availability of Historical Weather Information</vt:lpstr>
      <vt:lpstr>Easy Power Flow Access to ERA5</vt:lpstr>
      <vt:lpstr>Example Texas PWW Files, Stored Every Two Years</vt:lpstr>
      <vt:lpstr>Getting the Weather Details</vt:lpstr>
      <vt:lpstr>Reducing the Geographic Footprint </vt:lpstr>
      <vt:lpstr>Availability of Forecasted Weather Information</vt:lpstr>
      <vt:lpstr>Availability of Forecasted Weather Information</vt:lpstr>
      <vt:lpstr>Current Weather</vt:lpstr>
      <vt:lpstr>Models of Grid Weather Impacts</vt:lpstr>
      <vt:lpstr>Example: Gen MaxMW Wind and Solar</vt:lpstr>
      <vt:lpstr>Making it Easy to Get Started: Using EIA-860 Data</vt:lpstr>
      <vt:lpstr>Example EIA-860 Wind Generator Data</vt:lpstr>
      <vt:lpstr>EIA-860 Generator Displays</vt:lpstr>
      <vt:lpstr>Mapping Weather to the Electric Grid Components</vt:lpstr>
      <vt:lpstr>Mapping Weather to the Electric Grid Components</vt:lpstr>
      <vt:lpstr>Applying the Weather</vt:lpstr>
      <vt:lpstr>Applying Weather for a single time point</vt:lpstr>
      <vt:lpstr>Applying Weather Without and With Updating the PFW Models and the Power Flow</vt:lpstr>
      <vt:lpstr>Previous Example Direct Horizontal Irradiance </vt:lpstr>
      <vt:lpstr>Getting Lots of Weather for a Single Location</vt:lpstr>
      <vt:lpstr>One Application is Looking for Outliers</vt:lpstr>
      <vt:lpstr>Anticipated Performance of Wind or Solar Generation Can Also Be Determined</vt:lpstr>
      <vt:lpstr>Simulating Large Amounts of Weather Information</vt:lpstr>
      <vt:lpstr>Applying Individual Times</vt:lpstr>
      <vt:lpstr>Running All Timepoints</vt:lpstr>
      <vt:lpstr>Results</vt:lpstr>
      <vt:lpstr>Validation</vt:lpstr>
      <vt:lpstr>Some Potential Additional Models</vt:lpstr>
      <vt:lpstr>Other Resiliency Events</vt:lpstr>
      <vt:lpstr>Other Resiliency Events, Eclipse, cont. </vt:lpstr>
      <vt:lpstr>We have Just Started Making a Public Library of Interesting Grid Scenarios </vt:lpstr>
      <vt:lpstr>A Need for Higher Resolution on Some Scenarios</vt:lpstr>
      <vt:lpstr>Future Directions</vt:lpstr>
      <vt:lpstr>Thank You!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ECEN 460 Power System Operation and Control</dc:title>
  <dc:creator>Tom</dc:creator>
  <cp:lastModifiedBy>Thomas Overbye</cp:lastModifiedBy>
  <cp:revision>616</cp:revision>
  <cp:lastPrinted>2011-08-22T16:49:24Z</cp:lastPrinted>
  <dcterms:created xsi:type="dcterms:W3CDTF">2000-05-11T14:27:08Z</dcterms:created>
  <dcterms:modified xsi:type="dcterms:W3CDTF">2024-04-04T19:03:30Z</dcterms:modified>
</cp:coreProperties>
</file>