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62" r:id="rId1"/>
  </p:sldMasterIdLst>
  <p:notesMasterIdLst>
    <p:notesMasterId r:id="rId59"/>
  </p:notesMasterIdLst>
  <p:handoutMasterIdLst>
    <p:handoutMasterId r:id="rId60"/>
  </p:handoutMasterIdLst>
  <p:sldIdLst>
    <p:sldId id="258" r:id="rId2"/>
    <p:sldId id="396" r:id="rId3"/>
    <p:sldId id="308" r:id="rId4"/>
    <p:sldId id="270" r:id="rId5"/>
    <p:sldId id="271" r:id="rId6"/>
    <p:sldId id="332" r:id="rId7"/>
    <p:sldId id="272" r:id="rId8"/>
    <p:sldId id="273" r:id="rId9"/>
    <p:sldId id="275" r:id="rId10"/>
    <p:sldId id="309" r:id="rId11"/>
    <p:sldId id="322" r:id="rId12"/>
    <p:sldId id="323" r:id="rId13"/>
    <p:sldId id="276" r:id="rId14"/>
    <p:sldId id="311" r:id="rId15"/>
    <p:sldId id="279" r:id="rId16"/>
    <p:sldId id="312" r:id="rId17"/>
    <p:sldId id="313" r:id="rId18"/>
    <p:sldId id="314" r:id="rId19"/>
    <p:sldId id="398" r:id="rId20"/>
    <p:sldId id="280" r:id="rId21"/>
    <p:sldId id="400" r:id="rId22"/>
    <p:sldId id="401" r:id="rId23"/>
    <p:sldId id="399" r:id="rId24"/>
    <p:sldId id="287" r:id="rId25"/>
    <p:sldId id="325" r:id="rId26"/>
    <p:sldId id="334" r:id="rId27"/>
    <p:sldId id="288" r:id="rId28"/>
    <p:sldId id="402" r:id="rId29"/>
    <p:sldId id="290" r:id="rId30"/>
    <p:sldId id="291" r:id="rId31"/>
    <p:sldId id="294" r:id="rId32"/>
    <p:sldId id="295" r:id="rId33"/>
    <p:sldId id="297" r:id="rId34"/>
    <p:sldId id="298" r:id="rId35"/>
    <p:sldId id="302" r:id="rId36"/>
    <p:sldId id="393" r:id="rId37"/>
    <p:sldId id="394" r:id="rId38"/>
    <p:sldId id="340" r:id="rId39"/>
    <p:sldId id="342" r:id="rId40"/>
    <p:sldId id="343" r:id="rId41"/>
    <p:sldId id="392" r:id="rId42"/>
    <p:sldId id="354" r:id="rId43"/>
    <p:sldId id="355" r:id="rId44"/>
    <p:sldId id="364" r:id="rId45"/>
    <p:sldId id="365" r:id="rId46"/>
    <p:sldId id="370" r:id="rId47"/>
    <p:sldId id="372" r:id="rId48"/>
    <p:sldId id="375" r:id="rId49"/>
    <p:sldId id="326" r:id="rId50"/>
    <p:sldId id="327" r:id="rId51"/>
    <p:sldId id="330" r:id="rId52"/>
    <p:sldId id="331" r:id="rId53"/>
    <p:sldId id="304" r:id="rId54"/>
    <p:sldId id="305" r:id="rId55"/>
    <p:sldId id="397" r:id="rId56"/>
    <p:sldId id="306" r:id="rId57"/>
    <p:sldId id="307" r:id="rId58"/>
  </p:sldIdLst>
  <p:sldSz cx="12192000" cy="6858000"/>
  <p:notesSz cx="7077075" cy="9363075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000"/>
    <a:srgbClr val="FFE6E6"/>
    <a:srgbClr val="500000"/>
    <a:srgbClr val="0099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12" autoAdjust="0"/>
    <p:restoredTop sz="94660" autoAdjust="0"/>
  </p:normalViewPr>
  <p:slideViewPr>
    <p:cSldViewPr>
      <p:cViewPr varScale="1">
        <p:scale>
          <a:sx n="82" d="100"/>
          <a:sy n="82" d="100"/>
        </p:scale>
        <p:origin x="1094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0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155" cy="46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9921" y="0"/>
            <a:ext cx="3067154" cy="46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4446"/>
            <a:ext cx="3067155" cy="46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8" rIns="93937" bIns="46968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9921" y="8894446"/>
            <a:ext cx="3067154" cy="46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8" rIns="93937" bIns="46968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fld id="{3B7227E4-51F8-45C2-83C1-D251491FB8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397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155" cy="468629"/>
          </a:xfrm>
          <a:prstGeom prst="rect">
            <a:avLst/>
          </a:prstGeom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339" y="0"/>
            <a:ext cx="3067155" cy="468629"/>
          </a:xfrm>
          <a:prstGeom prst="rect">
            <a:avLst/>
          </a:prstGeom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C5774C-03E1-499A-B4E4-895282C04360}" type="datetimeFigureOut">
              <a:rPr lang="en-US"/>
              <a:pPr>
                <a:defRPr/>
              </a:pPr>
              <a:t>5/14/2024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03263"/>
            <a:ext cx="6238875" cy="3509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7" tIns="46968" rIns="93937" bIns="4696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075" y="4447224"/>
            <a:ext cx="5662925" cy="4212908"/>
          </a:xfrm>
          <a:prstGeom prst="rect">
            <a:avLst/>
          </a:prstGeom>
        </p:spPr>
        <p:txBody>
          <a:bodyPr vert="horz" lIns="93937" tIns="46968" rIns="93937" bIns="4696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2863"/>
            <a:ext cx="3067155" cy="468629"/>
          </a:xfrm>
          <a:prstGeom prst="rect">
            <a:avLst/>
          </a:prstGeom>
        </p:spPr>
        <p:txBody>
          <a:bodyPr vert="horz" wrap="square" lIns="93937" tIns="46968" rIns="93937" bIns="4696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339" y="8892863"/>
            <a:ext cx="3067155" cy="468629"/>
          </a:xfrm>
          <a:prstGeom prst="rect">
            <a:avLst/>
          </a:prstGeom>
        </p:spPr>
        <p:txBody>
          <a:bodyPr vert="horz" wrap="square" lIns="93937" tIns="46968" rIns="93937" bIns="4696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69181FC-D85A-4591-8BD1-5E6A6B1746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09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9100" y="703263"/>
            <a:ext cx="6238875" cy="35099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0647" indent="-284864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9457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595239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1022" indent="-227891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06805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62587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18370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74153" indent="-22789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FA44757-FF1F-42D8-B2CA-5FE2A078B1AB}" type="slidenum">
              <a:rPr lang="en-US" altLang="en-US" sz="1200"/>
              <a:pPr eaLnBrk="1" hangingPunct="1"/>
              <a:t>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7036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27"/>
          <p:cNvSpPr>
            <a:spLocks noChangeArrowheads="1"/>
          </p:cNvSpPr>
          <p:nvPr/>
        </p:nvSpPr>
        <p:spPr bwMode="auto">
          <a:xfrm>
            <a:off x="914400" y="990600"/>
            <a:ext cx="69088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1" lang="en-US" sz="2400" dirty="0"/>
          </a:p>
        </p:txBody>
      </p:sp>
      <p:sp>
        <p:nvSpPr>
          <p:cNvPr id="9" name="Line 4103"/>
          <p:cNvSpPr>
            <a:spLocks noChangeShapeType="1"/>
          </p:cNvSpPr>
          <p:nvPr userDrawn="1"/>
        </p:nvSpPr>
        <p:spPr bwMode="auto">
          <a:xfrm>
            <a:off x="76200" y="2133600"/>
            <a:ext cx="11988800" cy="0"/>
          </a:xfrm>
          <a:prstGeom prst="line">
            <a:avLst/>
          </a:prstGeom>
          <a:noFill/>
          <a:ln w="50800">
            <a:solidFill>
              <a:srgbClr val="5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dirty="0"/>
          </a:p>
        </p:txBody>
      </p:sp>
      <p:sp>
        <p:nvSpPr>
          <p:cNvPr id="10" name="Rectangle 409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28600"/>
            <a:ext cx="10363200" cy="1143000"/>
          </a:xfrm>
        </p:spPr>
        <p:txBody>
          <a:bodyPr/>
          <a:lstStyle>
            <a:lvl1pPr>
              <a:defRPr sz="3600" baseline="0">
                <a:solidFill>
                  <a:srgbClr val="1E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09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30400" y="3124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rgbClr val="1E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5486400"/>
            <a:ext cx="388620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5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11176000" cy="1066800"/>
          </a:xfrm>
        </p:spPr>
        <p:txBody>
          <a:bodyPr/>
          <a:lstStyle>
            <a:lvl1pPr>
              <a:defRPr baseline="0">
                <a:solidFill>
                  <a:srgbClr val="1E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1297920" cy="3733800"/>
          </a:xfrm>
        </p:spPr>
        <p:txBody>
          <a:bodyPr/>
          <a:lstStyle>
            <a:lvl1pPr marL="457200" indent="-457200">
              <a:buClr>
                <a:srgbClr val="1E0000"/>
              </a:buClr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1E0000"/>
                </a:solidFill>
              </a:defRPr>
            </a:lvl1pPr>
            <a:lvl2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2pPr>
            <a:lvl3pPr marL="1257300" indent="-342900">
              <a:buClr>
                <a:srgbClr val="1E0000"/>
              </a:buClr>
              <a:buSzPct val="90000"/>
              <a:buFont typeface="Arial" panose="020B0604020202020204" pitchFamily="34" charset="0"/>
              <a:buChar char="•"/>
              <a:defRPr baseline="0">
                <a:solidFill>
                  <a:srgbClr val="1E0000"/>
                </a:solidFill>
              </a:defRPr>
            </a:lvl3pPr>
            <a:lvl4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4pPr>
            <a:lvl5pPr>
              <a:buClr>
                <a:srgbClr val="1E0000"/>
              </a:buClr>
              <a:defRPr baseline="0">
                <a:solidFill>
                  <a:srgbClr val="1E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20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600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10668000" cy="10698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5232400" cy="3733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524000"/>
            <a:ext cx="5232400" cy="3733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317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11155680" cy="10698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2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5"/>
          <p:cNvSpPr>
            <a:spLocks noChangeArrowheads="1"/>
          </p:cNvSpPr>
          <p:nvPr/>
        </p:nvSpPr>
        <p:spPr bwMode="auto">
          <a:xfrm>
            <a:off x="1016000" y="1143000"/>
            <a:ext cx="68072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1" lang="en-US" sz="2400" dirty="0"/>
          </a:p>
        </p:txBody>
      </p:sp>
      <p:sp>
        <p:nvSpPr>
          <p:cNvPr id="25615" name="Rectangle 15"/>
          <p:cNvSpPr>
            <a:spLocks noChangeArrowheads="1"/>
          </p:cNvSpPr>
          <p:nvPr userDrawn="1"/>
        </p:nvSpPr>
        <p:spPr bwMode="auto">
          <a:xfrm>
            <a:off x="304801" y="6629401"/>
            <a:ext cx="11578167" cy="95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tint val="25098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dirty="0">
              <a:latin typeface="Helvetica" charset="0"/>
            </a:endParaRPr>
          </a:p>
        </p:txBody>
      </p:sp>
      <p:sp>
        <p:nvSpPr>
          <p:cNvPr id="11" name="Line 8"/>
          <p:cNvSpPr>
            <a:spLocks noChangeShapeType="1"/>
          </p:cNvSpPr>
          <p:nvPr userDrawn="1"/>
        </p:nvSpPr>
        <p:spPr bwMode="auto">
          <a:xfrm>
            <a:off x="0" y="1143000"/>
            <a:ext cx="11176000" cy="0"/>
          </a:xfrm>
          <a:prstGeom prst="line">
            <a:avLst/>
          </a:prstGeom>
          <a:noFill/>
          <a:ln w="50800">
            <a:solidFill>
              <a:srgbClr val="5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10668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0160"/>
            <a:ext cx="10668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241" y="838200"/>
            <a:ext cx="812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23" r:id="rId2"/>
    <p:sldLayoutId id="2147483724" r:id="rId3"/>
    <p:sldLayoutId id="2147483725" r:id="rId4"/>
    <p:sldLayoutId id="214748372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baseline="0">
          <a:solidFill>
            <a:srgbClr val="3C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800" baseline="0">
          <a:solidFill>
            <a:srgbClr val="28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 baseline="0">
          <a:solidFill>
            <a:srgbClr val="280000"/>
          </a:solidFill>
          <a:latin typeface="+mn-lt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anose="020B0604020202020204" pitchFamily="34" charset="0"/>
        <a:buChar char="•"/>
        <a:defRPr sz="2000" baseline="0">
          <a:solidFill>
            <a:srgbClr val="28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 baseline="0">
          <a:solidFill>
            <a:srgbClr val="28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»"/>
        <a:defRPr sz="2000" baseline="0">
          <a:solidFill>
            <a:srgbClr val="28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verbye@tam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-personal.umich.edu/~mejn/courses/2006/cmplxsys899/powerlaws.pd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219200" y="228600"/>
            <a:ext cx="10058400" cy="1646237"/>
          </a:xfrm>
          <a:noFill/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b="1" dirty="0">
                <a:effectLst/>
                <a:ea typeface="Calibri" panose="020F0502020204030204" pitchFamily="34" charset="0"/>
              </a:rPr>
              <a:t>Modeling and Enhancing the Resilience of Electric Grids to Large-Scale Disturbances</a:t>
            </a:r>
            <a:endParaRPr lang="en-US" alt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sz="quarter" idx="1"/>
          </p:nvPr>
        </p:nvSpPr>
        <p:spPr>
          <a:xfrm>
            <a:off x="990600" y="2552700"/>
            <a:ext cx="10515600" cy="1752600"/>
          </a:xfrm>
        </p:spPr>
        <p:txBody>
          <a:bodyPr/>
          <a:lstStyle/>
          <a:p>
            <a:r>
              <a:rPr lang="en-US" sz="3200" dirty="0"/>
              <a:t>Prof. Tom Overbye</a:t>
            </a:r>
          </a:p>
          <a:p>
            <a:r>
              <a:rPr lang="en-US" sz="3200" dirty="0"/>
              <a:t>Dept. of Electrical and Computer Engineering</a:t>
            </a:r>
          </a:p>
          <a:p>
            <a:r>
              <a:rPr lang="en-US" sz="3200" dirty="0"/>
              <a:t>Texas A&amp;M University</a:t>
            </a:r>
          </a:p>
          <a:p>
            <a:r>
              <a:rPr lang="en-US" sz="3200" dirty="0">
                <a:hlinkClick r:id="rId3"/>
              </a:rPr>
              <a:t>overbye@tamu.edu</a:t>
            </a:r>
            <a:endParaRPr lang="en-US" sz="3200" dirty="0"/>
          </a:p>
          <a:p>
            <a:r>
              <a:rPr lang="en-US" sz="3200" dirty="0"/>
              <a:t>May 15,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CC873-C6BB-6A80-BE9F-A183A140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Resilient to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A7385-7742-C227-EA57-8337F73F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 grids are complex, and they are subject to a wide variety of different disturbances.  Many occur regularly and some have never occurred </a:t>
            </a:r>
          </a:p>
          <a:p>
            <a:r>
              <a:rPr lang="en-US" dirty="0"/>
              <a:t>The image shows the frequency </a:t>
            </a:r>
            <a:br>
              <a:rPr lang="en-US" dirty="0"/>
            </a:br>
            <a:r>
              <a:rPr lang="en-US" dirty="0"/>
              <a:t>of US bulk outages from 1984-2015; </a:t>
            </a:r>
            <a:br>
              <a:rPr lang="en-US" dirty="0"/>
            </a:br>
            <a:r>
              <a:rPr lang="en-US" dirty="0"/>
              <a:t>large events are more common than </a:t>
            </a:r>
            <a:br>
              <a:rPr lang="en-US" dirty="0"/>
            </a:br>
            <a:r>
              <a:rPr lang="en-US" dirty="0"/>
              <a:t>an exponential distribution would </a:t>
            </a:r>
            <a:br>
              <a:rPr lang="en-US" dirty="0"/>
            </a:br>
            <a:r>
              <a:rPr lang="en-US" dirty="0"/>
              <a:t>indicate</a:t>
            </a:r>
          </a:p>
          <a:p>
            <a:r>
              <a:rPr lang="en-US" dirty="0"/>
              <a:t>Blackouts have been shown to</a:t>
            </a:r>
            <a:br>
              <a:rPr lang="en-US" dirty="0"/>
            </a:br>
            <a:r>
              <a:rPr lang="en-US" dirty="0"/>
              <a:t>have a power-law distribution so</a:t>
            </a:r>
            <a:br>
              <a:rPr lang="en-US" dirty="0"/>
            </a:br>
            <a:r>
              <a:rPr lang="en-US" dirty="0"/>
              <a:t>there is scale invariance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1E6D8-9647-A0A2-7FE9-C0410EEFC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38400"/>
            <a:ext cx="5561552" cy="38100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0F7E308-17A5-9F84-FBD4-EFF53824A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22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5B161-EDC9-4DED-543D-02DD1D14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Power Law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4E974-D2F5-173A-F981-E028F590C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11297920" cy="1158240"/>
          </a:xfrm>
        </p:spPr>
        <p:txBody>
          <a:bodyPr/>
          <a:lstStyle/>
          <a:p>
            <a:r>
              <a:rPr lang="en-US" dirty="0"/>
              <a:t>When considering a phenomena, it is useful to known 1) does it follow a power law, 2) if so over what range, and 3) what is it’s 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 exponent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9FD603-3C49-F5A5-E4DB-B4AAAD310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718" y="2131752"/>
            <a:ext cx="3781364" cy="36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A50FE-18C0-6339-B8A5-71FBDA29B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4841" y="2191477"/>
            <a:ext cx="4800600" cy="384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2CE81E-3E62-2C49-09AF-4A98E99036CC}"/>
              </a:ext>
            </a:extLst>
          </p:cNvPr>
          <p:cNvSpPr/>
          <p:nvPr/>
        </p:nvSpPr>
        <p:spPr>
          <a:xfrm>
            <a:off x="457198" y="6104577"/>
            <a:ext cx="71167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  <a:hlinkClick r:id="rId4"/>
              </a:rPr>
              <a:t>Images Source: www-personal.umich.edu/~mejn/courses/2006/cmplxsys899/powerlaws.pdf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54E3570-87EF-E5CC-E6E2-C576D884D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1E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EBA494-90A6-867A-991F-0EAD3C78682D}"/>
              </a:ext>
            </a:extLst>
          </p:cNvPr>
          <p:cNvSpPr/>
          <p:nvPr/>
        </p:nvSpPr>
        <p:spPr>
          <a:xfrm>
            <a:off x="9399140" y="4480932"/>
            <a:ext cx="2362200" cy="156966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There is not a well defined average if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is less than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994E72-3288-59E5-868F-1E32487DFA23}"/>
              </a:ext>
            </a:extLst>
          </p:cNvPr>
          <p:cNvSpPr/>
          <p:nvPr/>
        </p:nvSpPr>
        <p:spPr>
          <a:xfrm>
            <a:off x="9257004" y="2575560"/>
            <a:ext cx="2362200" cy="156966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With power laws, extremes are more frequent than we expect</a:t>
            </a:r>
          </a:p>
        </p:txBody>
      </p:sp>
    </p:spTree>
    <p:extLst>
      <p:ext uri="{BB962C8B-B14F-4D97-AF65-F5344CB8AC3E}">
        <p14:creationId xmlns:p14="http://schemas.microsoft.com/office/powerpoint/2010/main" val="3872991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571-F0D3-12E4-B12B-8D17E3D90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Law Application to Grid Resiliency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291C8-2212-0684-E145-5A65C8B16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Blackouts have been shown to have a power law distribution with an 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 of close to the critical value of  2</a:t>
            </a:r>
          </a:p>
          <a:p>
            <a:pPr lvl="1"/>
            <a:r>
              <a:rPr lang="en-US" dirty="0"/>
              <a:t>This provides justification for devoting a substantial amount of resources to minimizing the likelihood of large events even though they seem unlikely</a:t>
            </a:r>
          </a:p>
          <a:p>
            <a:r>
              <a:rPr lang="en-US" dirty="0"/>
              <a:t>Grid resiliency needs to consider rare events, but some of these events also have power law distributions </a:t>
            </a:r>
          </a:p>
          <a:p>
            <a:pPr lvl="1"/>
            <a:r>
              <a:rPr lang="en-US" dirty="0"/>
              <a:t>Geomagnetic disturbance size, earthquakes</a:t>
            </a:r>
          </a:p>
          <a:p>
            <a:pPr lvl="1"/>
            <a:r>
              <a:rPr lang="en-US" dirty="0"/>
              <a:t>However, some do not (EMPs, physical and/or cyber attacks)</a:t>
            </a:r>
          </a:p>
          <a:p>
            <a:pPr lvl="1"/>
            <a:r>
              <a:rPr lang="en-US" dirty="0"/>
              <a:t>Wind and solar resource droughts?</a:t>
            </a:r>
          </a:p>
          <a:p>
            <a:r>
              <a:rPr lang="en-US" dirty="0"/>
              <a:t>The grid is becoming even more essential, and is becoming increasing coupled to other infrastructures and with the weather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B4E6917-EF96-39B7-B5F2-79F079324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27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2"/>
            <a:ext cx="8229600" cy="1088136"/>
          </a:xfrm>
        </p:spPr>
        <p:txBody>
          <a:bodyPr/>
          <a:lstStyle/>
          <a:p>
            <a:r>
              <a:rPr lang="en-US" dirty="0"/>
              <a:t>Some Electric Grid Risks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6584" y="1219200"/>
            <a:ext cx="8368815" cy="494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6400" y="6324600"/>
            <a:ext cx="5597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i="1" dirty="0"/>
              <a:t>Enhancing the Resilience of the Nation’s Electricity System</a:t>
            </a:r>
            <a:r>
              <a:rPr lang="en-US" sz="1400" dirty="0"/>
              <a:t>, 2017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51C6278-A8EF-683F-9142-0E012AA9B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39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E4259-5F4F-3375-7CD8-722AD0F28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Considerations with Resiliency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8FF20-9F53-04CC-706B-010CEDF55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11297920" cy="2758440"/>
          </a:xfrm>
        </p:spPr>
        <p:txBody>
          <a:bodyPr/>
          <a:lstStyle/>
          <a:p>
            <a:r>
              <a:rPr lang="en-US" dirty="0"/>
              <a:t>Understanding, and ultimately enhancing resiliency, requires consideration during three periods</a:t>
            </a:r>
          </a:p>
          <a:p>
            <a:pPr lvl="1"/>
            <a:r>
              <a:rPr lang="en-US" dirty="0"/>
              <a:t>Prior to an event</a:t>
            </a:r>
          </a:p>
          <a:p>
            <a:pPr lvl="1"/>
            <a:r>
              <a:rPr lang="en-US" dirty="0"/>
              <a:t>During an event</a:t>
            </a:r>
          </a:p>
          <a:p>
            <a:pPr lvl="1"/>
            <a:r>
              <a:rPr lang="en-US" dirty="0"/>
              <a:t>After an event</a:t>
            </a:r>
          </a:p>
          <a:p>
            <a:r>
              <a:rPr lang="en-US" dirty="0"/>
              <a:t>All three require </a:t>
            </a:r>
            <a:br>
              <a:rPr lang="en-US" dirty="0"/>
            </a:br>
            <a:r>
              <a:rPr lang="en-US" dirty="0"/>
              <a:t>planning </a:t>
            </a:r>
            <a:br>
              <a:rPr lang="en-US" dirty="0"/>
            </a:br>
            <a:r>
              <a:rPr lang="en-US" dirty="0"/>
              <a:t>ahead of time and </a:t>
            </a:r>
            <a:br>
              <a:rPr lang="en-US" dirty="0"/>
            </a:br>
            <a:r>
              <a:rPr lang="en-US" dirty="0"/>
              <a:t>flexibility </a:t>
            </a:r>
            <a:br>
              <a:rPr lang="en-US" dirty="0"/>
            </a:br>
            <a:r>
              <a:rPr lang="en-US" dirty="0"/>
              <a:t>as events unfold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6BDDD-4380-4B1A-F8D5-5E754E340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62200"/>
            <a:ext cx="8157884" cy="266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681BF9-35D9-EC5C-63FE-D24EA26A37D4}"/>
              </a:ext>
            </a:extLst>
          </p:cNvPr>
          <p:cNvSpPr/>
          <p:nvPr/>
        </p:nvSpPr>
        <p:spPr>
          <a:xfrm>
            <a:off x="762000" y="5867400"/>
            <a:ext cx="1135000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This is presented as Figure 1.2a in the National Academies’ </a:t>
            </a:r>
            <a:r>
              <a:rPr lang="en-US" sz="1400" i="1" dirty="0">
                <a:solidFill>
                  <a:schemeClr val="tx1">
                    <a:lumMod val="50000"/>
                  </a:schemeClr>
                </a:solidFill>
              </a:rPr>
              <a:t>Enhancing the Resilience of the Nation’s Electricity System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report (2017), and is originally from </a:t>
            </a:r>
          </a:p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S.E. Flynn, “America the resilient: Defying terrorism and mitigating</a:t>
            </a:r>
          </a:p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natural disasters.” </a:t>
            </a:r>
            <a:r>
              <a:rPr lang="en-US" sz="1400" i="1" dirty="0">
                <a:solidFill>
                  <a:schemeClr val="tx1">
                    <a:lumMod val="50000"/>
                  </a:schemeClr>
                </a:solidFill>
              </a:rPr>
              <a:t>Foreign Affairs,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vol. 87: 2–8 (2008) and as illustrated by the National Infrastructure Advisory Council (NIAC) in 2010.  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4A31638-169B-2277-024C-6BE92E7F8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64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Approach HILF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goal in studying  HILFs is seldom to replicate a specific event</a:t>
            </a:r>
          </a:p>
          <a:p>
            <a:pPr lvl="1"/>
            <a:r>
              <a:rPr lang="en-US" dirty="0"/>
              <a:t>Many have not occurred, and within each class there can be great variability (e.g., a physical attack)</a:t>
            </a:r>
          </a:p>
          <a:p>
            <a:r>
              <a:rPr lang="en-US" dirty="0"/>
              <a:t>Nor is it to ensure there is no loss of service</a:t>
            </a:r>
          </a:p>
          <a:p>
            <a:r>
              <a:rPr lang="en-US" dirty="0"/>
              <a:t>Rather, it is to be broadly prepared, and to be able to do at least a reasonable cost/benefit analysis</a:t>
            </a:r>
          </a:p>
          <a:p>
            <a:r>
              <a:rPr lang="en-US" dirty="0"/>
              <a:t>HILF simulations can help in preparing for the unexpected</a:t>
            </a:r>
          </a:p>
          <a:p>
            <a:r>
              <a:rPr lang="en-US" dirty="0"/>
              <a:t>Several techniques, such as improved control room rare event situational awareness and better black start procedures, are generally applicable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606582"/>
            <a:ext cx="2133600" cy="2514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443F0E8-9F05-42C7-901A-992AAD89A262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04A7C7C-8BCC-702E-203A-266926898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30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CFB8B-FAE8-4D90-9808-33F82A28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42704-F8AD-867D-FA63-8E0521DEB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all hazards approach to considering resiliency is crucial, but there is no a “one-size-fits-all” solution</a:t>
            </a:r>
          </a:p>
          <a:p>
            <a:r>
              <a:rPr lang="en-US" dirty="0"/>
              <a:t>Identifying particular strategies to improve resiliency, to at least some degree, is relatively easy</a:t>
            </a:r>
          </a:p>
          <a:p>
            <a:r>
              <a:rPr lang="en-US" dirty="0"/>
              <a:t>The challenge is developing appropriate priorities for actions, and determining the appropriate political and organizational support to make it happen</a:t>
            </a:r>
          </a:p>
          <a:p>
            <a:pPr lvl="1"/>
            <a:r>
              <a:rPr lang="en-US" dirty="0"/>
              <a:t>Just expecting electric utilities to make the investments necessary, while many are losing customer revenue to self-generation, might not be realistic</a:t>
            </a:r>
          </a:p>
          <a:p>
            <a:r>
              <a:rPr lang="en-US" dirty="0"/>
              <a:t>HILFs (or perhaps Severe Resiliency Events [SREs] is better) come in a continuum of frequencies and impacts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ECF73AA-9E1F-1BCC-ED58-7D165A956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11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43869-4EC4-E9DF-5BCD-79758EF5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11582400" cy="1066800"/>
          </a:xfrm>
        </p:spPr>
        <p:txBody>
          <a:bodyPr/>
          <a:lstStyle/>
          <a:p>
            <a:r>
              <a:rPr lang="en-US" dirty="0"/>
              <a:t>Examples of Larger-Scale or Long Duration Outages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14809-83D7-9F2F-DB3A-80708AF49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Quebec geomagnetic disturbance blackout of 1989</a:t>
            </a:r>
          </a:p>
          <a:p>
            <a:r>
              <a:rPr lang="en-US" dirty="0"/>
              <a:t>Auckland, NZ 1998 five week blackout due </a:t>
            </a:r>
            <a:br>
              <a:rPr lang="en-US" dirty="0"/>
            </a:br>
            <a:r>
              <a:rPr lang="en-US" dirty="0"/>
              <a:t>to cable failures</a:t>
            </a:r>
          </a:p>
          <a:p>
            <a:r>
              <a:rPr lang="en-US" dirty="0"/>
              <a:t>Northeast ice storm of 1998: A week </a:t>
            </a:r>
            <a:br>
              <a:rPr lang="en-US" dirty="0"/>
            </a:br>
            <a:r>
              <a:rPr lang="en-US" dirty="0"/>
              <a:t>long ice storm that resulted in more </a:t>
            </a:r>
            <a:br>
              <a:rPr lang="en-US" dirty="0"/>
            </a:br>
            <a:r>
              <a:rPr lang="en-US" dirty="0"/>
              <a:t>than three inches of ice on high </a:t>
            </a:r>
            <a:br>
              <a:rPr lang="en-US" dirty="0"/>
            </a:br>
            <a:r>
              <a:rPr lang="en-US" dirty="0"/>
              <a:t>voltage transmission lines, </a:t>
            </a:r>
            <a:br>
              <a:rPr lang="en-US" dirty="0"/>
            </a:br>
            <a:r>
              <a:rPr lang="en-US" dirty="0"/>
              <a:t>causing the collapse of 770</a:t>
            </a:r>
            <a:br>
              <a:rPr lang="en-US" dirty="0"/>
            </a:br>
            <a:r>
              <a:rPr lang="en-US" dirty="0"/>
              <a:t>transmission towers and the</a:t>
            </a:r>
            <a:br>
              <a:rPr lang="en-US" dirty="0"/>
            </a:br>
            <a:r>
              <a:rPr lang="en-US" dirty="0"/>
              <a:t>replacement of 26,000 </a:t>
            </a:r>
            <a:br>
              <a:rPr lang="en-US" dirty="0"/>
            </a:br>
            <a:r>
              <a:rPr lang="en-US" dirty="0"/>
              <a:t>distribution poles </a:t>
            </a:r>
          </a:p>
          <a:p>
            <a:endParaRPr lang="en-US" dirty="0"/>
          </a:p>
        </p:txBody>
      </p:sp>
      <p:pic>
        <p:nvPicPr>
          <p:cNvPr id="4" name="Picture 3" descr="http://www.mgx.com/blogs/wp-content/uploads/2008/03/icestorm23gm.jpg">
            <a:extLst>
              <a:ext uri="{FF2B5EF4-FFF2-40B4-BE49-F238E27FC236}">
                <a16:creationId xmlns:a16="http://schemas.microsoft.com/office/drawing/2014/main" id="{CF84DA0D-646F-0548-B2F4-EA99A1E3A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703313"/>
            <a:ext cx="3657600" cy="248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The ice storm lasted five days and affected a vast area from eastern Ontario, southwest Quebec, northern New York state, Maine, and into new Brunswick">
            <a:extLst>
              <a:ext uri="{FF2B5EF4-FFF2-40B4-BE49-F238E27FC236}">
                <a16:creationId xmlns:a16="http://schemas.microsoft.com/office/drawing/2014/main" id="{710538DB-2E53-0434-0711-6882259D4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80432"/>
            <a:ext cx="4313672" cy="24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FC26F91-4D63-E772-23E1-2F0EC9642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40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F4D3-3E8D-9DBE-3B4B-A535BD2F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11658600" cy="1066800"/>
          </a:xfrm>
        </p:spPr>
        <p:txBody>
          <a:bodyPr/>
          <a:lstStyle/>
          <a:p>
            <a:r>
              <a:rPr lang="en-US" dirty="0"/>
              <a:t>Examples of Larger-Scale or Long Duration Outages,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F37F2-C276-09C8-1A13-94A90320A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Northeast blackout from August 14, 2003 </a:t>
            </a:r>
          </a:p>
          <a:p>
            <a:r>
              <a:rPr lang="en-US" dirty="0"/>
              <a:t>Hurricane Katrina (2005) with loss of service to 2.7 million customers, with 250,000 still out after 4 weeks</a:t>
            </a:r>
          </a:p>
          <a:p>
            <a:r>
              <a:rPr lang="en-US" dirty="0"/>
              <a:t>Superstorm Sandy (2012) with more than 8 million customers out, and about 10% still out after ten days</a:t>
            </a:r>
          </a:p>
          <a:p>
            <a:r>
              <a:rPr lang="en-US" dirty="0"/>
              <a:t>Cyber attack on Ukrainian </a:t>
            </a:r>
            <a:br>
              <a:rPr lang="en-US" dirty="0"/>
            </a:br>
            <a:r>
              <a:rPr lang="en-US" dirty="0"/>
              <a:t>Electric Grid (2015)</a:t>
            </a:r>
          </a:p>
          <a:p>
            <a:r>
              <a:rPr lang="en-US" dirty="0"/>
              <a:t>Hurricane Maria (2017) in </a:t>
            </a:r>
            <a:br>
              <a:rPr lang="en-US" dirty="0"/>
            </a:br>
            <a:r>
              <a:rPr lang="en-US" dirty="0"/>
              <a:t>Puerto Rico, with essentially a</a:t>
            </a:r>
            <a:br>
              <a:rPr lang="en-US" dirty="0"/>
            </a:br>
            <a:r>
              <a:rPr lang="en-US" dirty="0"/>
              <a:t>total loss of the grid</a:t>
            </a:r>
          </a:p>
          <a:p>
            <a:endParaRPr lang="en-US" dirty="0"/>
          </a:p>
        </p:txBody>
      </p:sp>
      <p:pic>
        <p:nvPicPr>
          <p:cNvPr id="4" name="Picture 2" descr="Hurricane Maria scrambled Puerto Rico's Humacao solar power plant">
            <a:extLst>
              <a:ext uri="{FF2B5EF4-FFF2-40B4-BE49-F238E27FC236}">
                <a16:creationId xmlns:a16="http://schemas.microsoft.com/office/drawing/2014/main" id="{220A0F41-F4DD-24F8-8965-C23EC10A4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66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53F903-A3EF-5828-C622-D2A8236D4E97}"/>
              </a:ext>
            </a:extLst>
          </p:cNvPr>
          <p:cNvSpPr txBox="1"/>
          <p:nvPr/>
        </p:nvSpPr>
        <p:spPr>
          <a:xfrm>
            <a:off x="381000" y="6400800"/>
            <a:ext cx="11582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Image Source: IEEE Spectrum,  P. Fairley, “Why Solar Microgrids May Fall Short in Replacing the Caribbean’s Devastated Power Systems”,  October 2017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7B3CF16-1C2C-3D7A-43B2-679D6B7AE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21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DBCCB-C129-D291-74CF-3478D19DC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10 to 13, 2024 Geomagnetic Disturbance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7664E-24F6-6D15-27D5-EDA1187C8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recent GMD caused just </a:t>
            </a:r>
            <a:br>
              <a:rPr lang="en-US" dirty="0"/>
            </a:br>
            <a:r>
              <a:rPr lang="en-US" dirty="0"/>
              <a:t>barely visible northern lights </a:t>
            </a:r>
            <a:br>
              <a:rPr lang="en-US" dirty="0"/>
            </a:br>
            <a:r>
              <a:rPr lang="en-US" dirty="0"/>
              <a:t>as far south as College Station,</a:t>
            </a:r>
            <a:br>
              <a:rPr lang="en-US" dirty="0"/>
            </a:br>
            <a:r>
              <a:rPr lang="en-US" dirty="0"/>
              <a:t>TX (latitude of 30.6</a:t>
            </a:r>
            <a:r>
              <a:rPr lang="en-US" dirty="0">
                <a:sym typeface="Symbol" panose="05050102010706020507" pitchFamily="18" charset="2"/>
              </a:rPr>
              <a:t>)</a:t>
            </a:r>
          </a:p>
          <a:p>
            <a:r>
              <a:rPr lang="en-US" dirty="0">
                <a:sym typeface="Symbol" panose="05050102010706020507" pitchFamily="18" charset="2"/>
              </a:rPr>
              <a:t>While the Kp-index went up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to its max value (9), it was not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an overly severe GMD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nT/minute of &lt; 100, where 500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would be a 1989 event, and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2500 for Carrington</a:t>
            </a:r>
            <a:r>
              <a:rPr lang="en-US" dirty="0"/>
              <a:t> </a:t>
            </a:r>
          </a:p>
        </p:txBody>
      </p:sp>
      <p:pic>
        <p:nvPicPr>
          <p:cNvPr id="1026" name="Picture 2" descr="Transformer Geomagnetically Induced Current, Last 4 days">
            <a:extLst>
              <a:ext uri="{FF2B5EF4-FFF2-40B4-BE49-F238E27FC236}">
                <a16:creationId xmlns:a16="http://schemas.microsoft.com/office/drawing/2014/main" id="{B45E60CB-EDC5-94AE-717B-A242CD251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22557"/>
            <a:ext cx="6535784" cy="481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7D516-1CD9-923B-445B-36334DF0AD9B}"/>
              </a:ext>
            </a:extLst>
          </p:cNvPr>
          <p:cNvSpPr txBox="1"/>
          <p:nvPr/>
        </p:nvSpPr>
        <p:spPr>
          <a:xfrm>
            <a:off x="483637" y="6160168"/>
            <a:ext cx="56123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Image: transmission.bpa.gov/Business/Operations/gic/gic.aspx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365B711-33A8-B5CA-86EE-761DC8175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59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A4EA4-225C-170D-5546-DCB5C4A1A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11734800" cy="1066800"/>
          </a:xfrm>
        </p:spPr>
        <p:txBody>
          <a:bodyPr/>
          <a:lstStyle/>
          <a:p>
            <a:r>
              <a:rPr lang="en-US" dirty="0"/>
              <a:t>Greetings from the Texas A&amp;M Electric Power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5947D5-8112-ECC1-1DDC-12036BFD55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303245" y="1295400"/>
            <a:ext cx="11612880" cy="530352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431DFC3-5C0A-1DCB-4271-747A98EF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10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HILF Two Main Categories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HILF events can be divided into two broad categories: 1) those not caused by human agents, and 2) those caused by human agents</a:t>
            </a:r>
          </a:p>
          <a:p>
            <a:r>
              <a:rPr lang="en-US" dirty="0"/>
              <a:t>Modeling the non-human events is somewhat easier because the goal is to (at least generally) replicate what has occurred, or what could occur</a:t>
            </a:r>
          </a:p>
          <a:p>
            <a:r>
              <a:rPr lang="en-US" dirty="0"/>
              <a:t>With human agent events the challenge is to protect the grid from potential events, without exposing vulnerabilities to an adversary or giving out potential mechanisms of attack</a:t>
            </a:r>
          </a:p>
          <a:p>
            <a:r>
              <a:rPr lang="en-US" dirty="0"/>
              <a:t>Synthetic grids are good for both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01216C9-AC0D-57A3-CB7D-4558A33AB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0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26E38-2627-45FD-AED5-D2E6D78BC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Electric Grids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0EB8C-09BB-1073-1219-8F0DB3CD2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Synthetic electric grids are completely fictional grids that have the characteristics and complexities of actual grids</a:t>
            </a:r>
          </a:p>
          <a:p>
            <a:r>
              <a:rPr lang="en-US" dirty="0">
                <a:cs typeface="Arial" panose="020B0604020202020204" pitchFamily="34" charset="0"/>
              </a:rPr>
              <a:t>Synthetic grids are very helpful for resiliency research since they allow algorithms to be developed and tested without revealing vulnerabilities of actual grids</a:t>
            </a:r>
          </a:p>
          <a:p>
            <a:r>
              <a:rPr lang="en-US" dirty="0">
                <a:cs typeface="Arial" panose="020B0604020202020204" pitchFamily="34" charset="0"/>
              </a:rPr>
              <a:t>Over the last ten years there has been tremendous  progress on developing high-quality, geographically-based synthetic grids, with much of this work funded by </a:t>
            </a:r>
            <a:r>
              <a:rPr lang="en-US" dirty="0"/>
              <a:t>ARPA-E and some by NSF</a:t>
            </a:r>
          </a:p>
          <a:p>
            <a:r>
              <a:rPr lang="en-US" dirty="0"/>
              <a:t>Still more work is needed, particularly for modeling the grid in the stability time frame, and in representing the protection systems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5401F15-31D5-5BD2-F9D0-FCF4121AC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07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4B5A-A406-084C-C977-163D5317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82K Synthetic Grid Covering the Contiguous 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D9EC1-7307-064B-C957-9F430F33F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8305800" cy="539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41051A-1802-CC79-1DD1-744DB9D14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5922" y="988755"/>
            <a:ext cx="2514600" cy="193899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The different colors indicate different nominal kV voltages, with green 765, orange 500,  red 345, blue 230, black lower.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3A0CC-E7C0-0B35-C858-33CF344E4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7024" y="3165828"/>
            <a:ext cx="2514600" cy="707886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This grid has stability models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C71A6-15F8-AB35-28E3-F7640DA7B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5922" y="4124236"/>
            <a:ext cx="2514600" cy="224676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The grid does need to be updated, in part because when it was built the amount of renewable generation was much lower than today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091C8E8C-6932-C183-0515-6E8F5DD17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00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CB23-F36C-402D-C640-BA2EE6977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Grid Resiliency Modeling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21EC-B67C-1BAA-2E05-D005F109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6248918" cy="3733800"/>
          </a:xfrm>
        </p:spPr>
        <p:txBody>
          <a:bodyPr/>
          <a:lstStyle/>
          <a:p>
            <a:r>
              <a:rPr lang="en-US" dirty="0"/>
              <a:t>When considering resiliency events stability-level models often need to be used; this requires considering many different types of models</a:t>
            </a:r>
          </a:p>
          <a:p>
            <a:pPr lvl="1"/>
            <a:r>
              <a:rPr lang="en-US" dirty="0"/>
              <a:t>We’re doing a study modeling a combined East-West grid, and it has 250 types of models</a:t>
            </a:r>
          </a:p>
          <a:p>
            <a:r>
              <a:rPr lang="en-US" dirty="0"/>
              <a:t>The grid’s operating point is constantly changing including the load, and generator and line/transformer statuses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F5A1DC-D42D-EE92-E21F-EB3E7BC14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118" y="1021498"/>
            <a:ext cx="4927600" cy="285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Interconnections">
            <a:extLst>
              <a:ext uri="{FF2B5EF4-FFF2-40B4-BE49-F238E27FC236}">
                <a16:creationId xmlns:a16="http://schemas.microsoft.com/office/drawing/2014/main" id="{798A65F9-1B2A-8DDA-D074-3993B0815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738457"/>
            <a:ext cx="3886200" cy="285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D56A87-AD62-F5C8-C0B0-CC1DEEAEB76E}"/>
              </a:ext>
            </a:extLst>
          </p:cNvPr>
          <p:cNvSpPr/>
          <p:nvPr/>
        </p:nvSpPr>
        <p:spPr>
          <a:xfrm>
            <a:off x="609600" y="6474023"/>
            <a:ext cx="79408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3366"/>
              </a:buClr>
            </a:pPr>
            <a:r>
              <a:rPr lang="en-US" sz="1400" dirty="0">
                <a:solidFill>
                  <a:srgbClr val="1E0000"/>
                </a:solidFill>
                <a:latin typeface="+mj-lt"/>
              </a:rPr>
              <a:t>Top Image: Sauer, P.W., M. A. Pai, Power System Dynamics and Stability, Stripes Publishing, 2007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F9BB03B-F76A-E787-24B3-8C5037416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93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D1818-7E1B-45F3-9598-8CF6BC26E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Grid Resilience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DB49-58EE-4514-AB86-BE3F07495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11658600" cy="3733800"/>
          </a:xfrm>
        </p:spPr>
        <p:txBody>
          <a:bodyPr/>
          <a:lstStyle/>
          <a:p>
            <a:r>
              <a:rPr lang="en-US" dirty="0"/>
              <a:t>Understanding resilience requires considering how grids will respond to particular disturbances</a:t>
            </a:r>
          </a:p>
          <a:p>
            <a:r>
              <a:rPr lang="en-US" dirty="0"/>
              <a:t>Substantially changing the topologies of existing grids is not an option</a:t>
            </a:r>
          </a:p>
          <a:p>
            <a:r>
              <a:rPr lang="en-US" dirty="0"/>
              <a:t>In contrast to cyber security, there are seldom easy “patches” that can be applied to fix vulnerabilities</a:t>
            </a:r>
          </a:p>
          <a:p>
            <a:r>
              <a:rPr lang="en-US" dirty="0"/>
              <a:t>Simplistic studies of how a grid disturbance could cascade often lead to incorrect conclusions; sequential power flows, sequentially taking out overloaded devices are not particularly helpful</a:t>
            </a:r>
          </a:p>
          <a:p>
            <a:r>
              <a:rPr lang="en-US" dirty="0"/>
              <a:t>Full detail models of large-scale actual grids including the protection system usually don’t exist and modeling them would requiring knowing the associated remedial action schemes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6A6B9C9-F9D8-7F50-EE9F-5F8FC5793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0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5B7F-9BCB-3DB0-F87D-1E3900F22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Valuation of Resilience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85BF5-2AA3-E64A-9D0E-42B22109DB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279525"/>
            <a:ext cx="9744975" cy="4992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While certainly challenging, metrics are needed to help </a:t>
            </a:r>
            <a:br>
              <a:rPr lang="en-US" dirty="0"/>
            </a:br>
            <a:r>
              <a:rPr lang="en-US" dirty="0"/>
              <a:t>determine the value of resilience to society</a:t>
            </a:r>
          </a:p>
          <a:p>
            <a:pPr lvl="1"/>
            <a:r>
              <a:rPr lang="en-US" dirty="0"/>
              <a:t>If we need to improve resiliency, someone needs to pay</a:t>
            </a:r>
          </a:p>
          <a:p>
            <a:r>
              <a:rPr lang="en-US" dirty="0"/>
              <a:t>This is becoming a more challenging problem as more </a:t>
            </a:r>
            <a:br>
              <a:rPr lang="en-US" dirty="0"/>
            </a:br>
            <a:r>
              <a:rPr lang="en-US" dirty="0"/>
              <a:t>customers provide self-generation</a:t>
            </a:r>
          </a:p>
          <a:p>
            <a:pPr lvl="1"/>
            <a:r>
              <a:rPr lang="en-US" dirty="0"/>
              <a:t>Is the ability of some customers to self generate, at least for a period of </a:t>
            </a:r>
            <a:br>
              <a:rPr lang="en-US" dirty="0"/>
            </a:br>
            <a:r>
              <a:rPr lang="en-US" dirty="0"/>
              <a:t>time, a net gain to the grid’s resiliency? How does one assess the </a:t>
            </a:r>
            <a:br>
              <a:rPr lang="en-US" dirty="0"/>
            </a:br>
            <a:r>
              <a:rPr lang="en-US" dirty="0"/>
              <a:t>resiliency of their systems?  </a:t>
            </a:r>
          </a:p>
          <a:p>
            <a:r>
              <a:rPr lang="en-US" dirty="0"/>
              <a:t>Given that both reliability and resilience are often desired, </a:t>
            </a:r>
            <a:br>
              <a:rPr lang="en-US" dirty="0"/>
            </a:br>
            <a:r>
              <a:rPr lang="en-US" dirty="0"/>
              <a:t>their needs to be a co-optimization of their benefits.  </a:t>
            </a:r>
          </a:p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477D8AE-7B1B-5D6D-664C-170EACFAF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75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39F9-A65C-88D2-DA70-BB226ED7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Renewable Resource Droughts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31F45-918D-561E-970E-ADC86CD8D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11297920" cy="1996440"/>
          </a:xfrm>
        </p:spPr>
        <p:txBody>
          <a:bodyPr/>
          <a:lstStyle/>
          <a:p>
            <a:r>
              <a:rPr lang="en-US" dirty="0"/>
              <a:t>With the rapid growth in wind and solar resources, a growing concern is how to handle wind and solar “droughts” with the generic term of renewable resource droughts used to describe them</a:t>
            </a:r>
          </a:p>
          <a:p>
            <a:r>
              <a:rPr lang="en-US" dirty="0"/>
              <a:t>The below example is a wind drought that occurred in the Midwest in late January 2020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6D28D-D26F-0C88-4AB5-C512BD4BA0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16296"/>
            <a:ext cx="3810000" cy="3005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48E9B-42AA-93A9-4B88-192C5AB776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7800" y="3429000"/>
            <a:ext cx="5602209" cy="2938864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4E5AB20-878C-7F60-28DC-CF8A51A26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0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Geomagnetic Disturbances (GMDs) </a:t>
            </a:r>
          </a:p>
        </p:txBody>
      </p:sp>
      <p:sp>
        <p:nvSpPr>
          <p:cNvPr id="819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1280160"/>
            <a:ext cx="10744200" cy="4800600"/>
          </a:xfrm>
        </p:spPr>
        <p:txBody>
          <a:bodyPr/>
          <a:lstStyle/>
          <a:p>
            <a:r>
              <a:rPr lang="en-US" altLang="en-US" dirty="0"/>
              <a:t>GMDs are caused by solar corona mass ejections (CMEs), and range from minor and frequent to severe and extremely rare</a:t>
            </a:r>
          </a:p>
          <a:p>
            <a:r>
              <a:rPr lang="en-US" altLang="en-US" dirty="0"/>
              <a:t>A GMD caused a blackout in 1989 of Quebec</a:t>
            </a:r>
          </a:p>
          <a:p>
            <a:r>
              <a:rPr lang="en-US" altLang="en-US" dirty="0"/>
              <a:t>They have the potential to severely disrupt the electric grid by causing quasi-dc geomagnetically induced currents (GICs) in the high voltage grid</a:t>
            </a:r>
          </a:p>
          <a:p>
            <a:r>
              <a:rPr lang="en-US" altLang="en-US" dirty="0"/>
              <a:t>Until recently power engineers had few tools to help them assess the impact of GMDs </a:t>
            </a:r>
          </a:p>
          <a:p>
            <a:r>
              <a:rPr lang="en-US" altLang="en-US" dirty="0"/>
              <a:t>GMD assessment tools are now moving into the realm of power system planning and operations engineers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    </a:t>
            </a: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077200" y="6606584"/>
            <a:ext cx="2133600" cy="254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FC8D21-943B-441A-A479-D8EF879E15E7}" type="slidenum">
              <a:rPr lang="en-US" sz="1200" smtClean="0"/>
              <a:pPr>
                <a:defRPr/>
              </a:pPr>
              <a:t>26</a:t>
            </a:fld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768CCE-8974-0719-604F-54A015C31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58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B2426-8BAF-810A-8B9F-7B98A4BA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GMDs and the Kp-index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8AACF-EE66-05CD-7508-AC9AAD5B7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earth’s magnetic field is constantly changing, though usually the variations are not significant</a:t>
            </a:r>
          </a:p>
          <a:p>
            <a:pPr lvl="1"/>
            <a:r>
              <a:rPr lang="en-US" dirty="0"/>
              <a:t>Larger changes tend to occur closer to the earth’s poles</a:t>
            </a:r>
          </a:p>
          <a:p>
            <a:pPr lvl="1"/>
            <a:r>
              <a:rPr lang="en-US" dirty="0"/>
              <a:t>The variation can be expressed different ways, such as nT/minute field variation</a:t>
            </a:r>
          </a:p>
          <a:p>
            <a:r>
              <a:rPr lang="en-US" dirty="0"/>
              <a:t>The magnitude of the variation at any particular location is quantified with a K-index</a:t>
            </a:r>
          </a:p>
          <a:p>
            <a:pPr lvl="1"/>
            <a:r>
              <a:rPr lang="en-US" dirty="0"/>
              <a:t>Ranges from 0 to 9, with the value dependent on nT variation in horizontal direction over a three hour period; higher values are more severe</a:t>
            </a:r>
          </a:p>
          <a:p>
            <a:pPr lvl="1"/>
            <a:r>
              <a:rPr lang="en-US" dirty="0"/>
              <a:t>This is station specific; higher variations are required to get a k=9 closer to the poles</a:t>
            </a:r>
          </a:p>
          <a:p>
            <a:r>
              <a:rPr lang="en-US" dirty="0"/>
              <a:t>The Kp-index is a weighted average of individual station K-indices; the G scale values are Kp – 4, so they have a maximum of 5.  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C07CBA3-BAFD-A66D-2F33-9F61A22CB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36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Electric Fields and Geomagnetically Induced Currents (GICs)</a:t>
            </a:r>
          </a:p>
        </p:txBody>
      </p:sp>
      <p:sp>
        <p:nvSpPr>
          <p:cNvPr id="1024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1280160"/>
            <a:ext cx="11353800" cy="4800600"/>
          </a:xfrm>
        </p:spPr>
        <p:txBody>
          <a:bodyPr/>
          <a:lstStyle/>
          <a:p>
            <a:r>
              <a:rPr lang="en-US" altLang="en-US" dirty="0">
                <a:cs typeface="Arial" charset="0"/>
              </a:rPr>
              <a:t>The induced electric field at the surface is dependent on deep earth (hundreds of km) conductivity</a:t>
            </a:r>
          </a:p>
          <a:p>
            <a:pPr lvl="1"/>
            <a:r>
              <a:rPr lang="en-US" altLang="en-US" dirty="0">
                <a:cs typeface="Arial" charset="0"/>
              </a:rPr>
              <a:t>Electric fields are vectors (magnitude and angle); values expressed in units of volts/mile (or volts/km);</a:t>
            </a:r>
          </a:p>
          <a:p>
            <a:pPr lvl="1"/>
            <a:r>
              <a:rPr lang="en-US" altLang="en-US" dirty="0">
                <a:cs typeface="Arial" charset="0"/>
              </a:rPr>
              <a:t>A 2500 nT/minute storm could produce 5 to 10 volts/km </a:t>
            </a:r>
          </a:p>
          <a:p>
            <a:r>
              <a:rPr lang="en-US" altLang="en-US" dirty="0">
                <a:cs typeface="Arial" charset="0"/>
              </a:rPr>
              <a:t>The electric fields cause GICs to flow in the high voltage transmission grid</a:t>
            </a:r>
          </a:p>
          <a:p>
            <a:r>
              <a:rPr lang="en-US" altLang="en-US" dirty="0">
                <a:cs typeface="Arial" charset="0"/>
              </a:rPr>
              <a:t>The induced voltages that drive the GICs can be modeled as dc voltages in the transmission lines.  </a:t>
            </a:r>
          </a:p>
          <a:p>
            <a:pPr lvl="1"/>
            <a:r>
              <a:rPr lang="en-US" altLang="en-US" dirty="0">
                <a:cs typeface="Arial" charset="0"/>
              </a:rPr>
              <a:t>The magnitude of the dc voltage is determined by integrating the electric field variation over the line length</a:t>
            </a:r>
          </a:p>
          <a:p>
            <a:pPr lvl="1"/>
            <a:r>
              <a:rPr lang="en-US" altLang="en-US" dirty="0">
                <a:cs typeface="Arial" charset="0"/>
              </a:rPr>
              <a:t>Both magnitude and direction of electric field is important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 </a:t>
            </a: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077200" y="6606584"/>
            <a:ext cx="2133600" cy="254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FC8D21-943B-441A-A479-D8EF879E15E7}" type="slidenum">
              <a:rPr lang="en-US" sz="1200" smtClean="0"/>
              <a:pPr>
                <a:defRPr/>
              </a:pPr>
              <a:t>28</a:t>
            </a:fld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9FDB53-FEBD-39ED-DEDB-B9EFD4395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22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E6D44-DDC7-5342-5404-B7006B2F6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2C3E0-FFDC-1708-A40F-8EF1FC48D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Our modern society depends on a reliable </a:t>
            </a:r>
            <a:br>
              <a:rPr lang="en-US" altLang="en-US" dirty="0"/>
            </a:br>
            <a:r>
              <a:rPr lang="en-US" altLang="en-US" dirty="0"/>
              <a:t>electric grid with 40% of our energy transported </a:t>
            </a:r>
            <a:br>
              <a:rPr lang="en-US" altLang="en-US" dirty="0"/>
            </a:br>
            <a:r>
              <a:rPr lang="en-US" altLang="en-US" dirty="0"/>
              <a:t>in the form of electricity including most renewables</a:t>
            </a:r>
          </a:p>
          <a:p>
            <a:r>
              <a:rPr lang="en-US" altLang="en-US" dirty="0"/>
              <a:t>Blackouts are costly, with some estimates of costs </a:t>
            </a:r>
            <a:br>
              <a:rPr lang="en-US" altLang="en-US" dirty="0"/>
            </a:br>
            <a:r>
              <a:rPr lang="en-US" altLang="en-US" dirty="0"/>
              <a:t>above$100 billion/year in the US.</a:t>
            </a:r>
          </a:p>
          <a:p>
            <a:pPr lvl="1"/>
            <a:r>
              <a:rPr lang="en-US" altLang="en-US" sz="2400" dirty="0"/>
              <a:t>Growing risk of catastrophic, long-term blackouts</a:t>
            </a:r>
          </a:p>
          <a:p>
            <a:pPr lvl="1"/>
            <a:r>
              <a:rPr lang="en-US" altLang="en-US" sz="2400" dirty="0"/>
              <a:t>Blackouts cannot be completely eliminated, but risk </a:t>
            </a:r>
            <a:br>
              <a:rPr lang="en-US" altLang="en-US" sz="2400" dirty="0"/>
            </a:br>
            <a:r>
              <a:rPr lang="en-US" altLang="en-US" sz="2400" dirty="0"/>
              <a:t>and impact can be reduced with a more resilient grid</a:t>
            </a:r>
          </a:p>
          <a:p>
            <a:r>
              <a:rPr lang="en-US" altLang="en-US" dirty="0"/>
              <a:t>The electric grid is coupled with many other</a:t>
            </a:r>
            <a:br>
              <a:rPr lang="en-US" altLang="en-US" dirty="0"/>
            </a:br>
            <a:r>
              <a:rPr lang="en-US" altLang="en-US" dirty="0"/>
              <a:t>infrastructures and with the weather, and these</a:t>
            </a:r>
            <a:br>
              <a:rPr lang="en-US" altLang="en-US" dirty="0"/>
            </a:br>
            <a:r>
              <a:rPr lang="en-US" altLang="en-US" dirty="0"/>
              <a:t>couplings are becoming even stronger </a:t>
            </a:r>
          </a:p>
          <a:p>
            <a:endParaRPr lang="en-US" dirty="0"/>
          </a:p>
        </p:txBody>
      </p:sp>
      <p:pic>
        <p:nvPicPr>
          <p:cNvPr id="4" name="Picture 2" descr="Image1">
            <a:extLst>
              <a:ext uri="{FF2B5EF4-FFF2-40B4-BE49-F238E27FC236}">
                <a16:creationId xmlns:a16="http://schemas.microsoft.com/office/drawing/2014/main" id="{0EE6FA5F-DF66-40DE-E7D7-2AF1D64B1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200400"/>
            <a:ext cx="2819400" cy="34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47CF0E7-0382-0307-3EC8-928419170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6300" y="592508"/>
            <a:ext cx="2743200" cy="244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57EABBC-1000-509A-7315-BF1283DBA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05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HILF Example: Nuclear EMPs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Broadly defined, an electromagnetic pulse (EMP) is any transient burst of electromagnetic energy</a:t>
            </a:r>
          </a:p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altitude nuclear explosions can produce continental scale EMPs; called HEMPs</a:t>
            </a:r>
          </a:p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impacts of an HEMP 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typically divided into 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time frames: 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E1, E2 and E3</a:t>
            </a:r>
          </a:p>
          <a:p>
            <a:pPr lvl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 impacts electronics,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E2 is similar to 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lightning, E3 is similar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 very large, but short duration GMD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95600"/>
            <a:ext cx="5038545" cy="310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606582"/>
            <a:ext cx="2133600" cy="2514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443F0E8-9F05-42C7-901A-992AAD89A262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90BBFF9-251C-924D-50CF-238B36BCC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29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26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Geomagnetically Induced Currents (GICs)</a:t>
            </a:r>
          </a:p>
        </p:txBody>
      </p:sp>
      <p:sp>
        <p:nvSpPr>
          <p:cNvPr id="1433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1280160"/>
            <a:ext cx="10820400" cy="4800600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GMDs and HEMPs cause electric fields, with values dependent on the deep earth conductivity</a:t>
            </a:r>
          </a:p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Along length of a high voltage transmission line, electric fields can be modeled as a dc voltage source superimposed on the lines</a:t>
            </a:r>
          </a:p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voltage sources produce quasi-dc </a:t>
            </a:r>
            <a:b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geomagnetically induced currents (GICs) </a:t>
            </a:r>
            <a:b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are superimposed on the ac </a:t>
            </a:r>
            <a:b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(60 Hz) flows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  </a:t>
            </a: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00400"/>
            <a:ext cx="3962400" cy="322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2"/>
          <p:cNvSpPr txBox="1">
            <a:spLocks/>
          </p:cNvSpPr>
          <p:nvPr/>
        </p:nvSpPr>
        <p:spPr>
          <a:xfrm>
            <a:off x="8077200" y="6606584"/>
            <a:ext cx="2133600" cy="254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FC8D21-943B-441A-A479-D8EF879E15E7}" type="slidenum">
              <a:rPr lang="en-US" sz="1200" smtClean="0"/>
              <a:pPr>
                <a:defRPr/>
              </a:pPr>
              <a:t>30</a:t>
            </a:fld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9FA19F-FF13-2E4D-2648-7140F1191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30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734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GICs in High Voltage Transmission Grid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3" r="6648"/>
          <a:stretch/>
        </p:blipFill>
        <p:spPr bwMode="auto">
          <a:xfrm>
            <a:off x="1143000" y="1371600"/>
            <a:ext cx="9296400" cy="51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606582"/>
            <a:ext cx="2133600" cy="2514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BDD7BAB-9DE5-4A44-B8C7-457DF74C70C8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A4F13F0-56C9-C1BF-511F-5A7D02AE1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20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Overview of GMD Assessments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  </a:t>
            </a:r>
          </a:p>
        </p:txBody>
      </p:sp>
      <p:pic>
        <p:nvPicPr>
          <p:cNvPr id="17412" name="Content Placeholder 5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85913"/>
            <a:ext cx="82296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465388" y="6248401"/>
            <a:ext cx="723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Arial" charset="0"/>
              </a:rPr>
              <a:t>Image Source: http://www.nerc.com/pa/Stand/WebinarLibrary/GMD_standards_update_june26_ec.pdf</a:t>
            </a: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1093150" y="4510935"/>
            <a:ext cx="8508050" cy="120015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</a:rPr>
              <a:t>The two key concerns from a big storm are 1) large-scale blackout</a:t>
            </a:r>
            <a:br>
              <a:rPr lang="en-US" altLang="en-US" sz="2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</a:rPr>
              <a:t>due to voltage collapse, 2) permanent transformer damage due to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</a:rPr>
              <a:t>overheating; similar concerns due to HEMPs</a:t>
            </a:r>
          </a:p>
        </p:txBody>
      </p:sp>
      <p:sp>
        <p:nvSpPr>
          <p:cNvPr id="17415" name="TextBox 2"/>
          <p:cNvSpPr txBox="1">
            <a:spLocks noChangeArrowheads="1"/>
          </p:cNvSpPr>
          <p:nvPr/>
        </p:nvSpPr>
        <p:spPr bwMode="auto">
          <a:xfrm>
            <a:off x="990600" y="1281111"/>
            <a:ext cx="4819650" cy="461963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</a:rPr>
              <a:t>In is a quite interdisciplinary problem</a:t>
            </a: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8077200" y="6606584"/>
            <a:ext cx="2133600" cy="254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FC8D21-943B-441A-A479-D8EF879E15E7}" type="slidenum">
              <a:rPr lang="en-US" sz="1200" smtClean="0"/>
              <a:pPr>
                <a:defRPr/>
              </a:pPr>
              <a:t>32</a:t>
            </a:fld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E8C9DD-5F15-A8CF-032A-00BF968E5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33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Impact of a Large GMD From an Operations Perspective</a:t>
            </a:r>
          </a:p>
        </p:txBody>
      </p:sp>
      <p:sp>
        <p:nvSpPr>
          <p:cNvPr id="2355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1280160"/>
            <a:ext cx="11049000" cy="4800600"/>
          </a:xfrm>
        </p:spPr>
        <p:txBody>
          <a:bodyPr/>
          <a:lstStyle/>
          <a:p>
            <a:r>
              <a:rPr lang="en-US" altLang="en-US" dirty="0"/>
              <a:t>Would be maybe a day warning but without specifics </a:t>
            </a:r>
          </a:p>
          <a:p>
            <a:pPr lvl="1"/>
            <a:r>
              <a:rPr lang="en-US" altLang="en-US" dirty="0"/>
              <a:t>Satellite at Lagrange point one million miles </a:t>
            </a:r>
            <a:br>
              <a:rPr lang="en-US" altLang="en-US" dirty="0"/>
            </a:br>
            <a:r>
              <a:rPr lang="en-US" altLang="en-US" dirty="0"/>
              <a:t>from earth would give more details, but </a:t>
            </a:r>
            <a:br>
              <a:rPr lang="en-US" altLang="en-US" dirty="0"/>
            </a:br>
            <a:r>
              <a:rPr lang="en-US" altLang="en-US" dirty="0"/>
              <a:t>with less than 30 minutes lead time</a:t>
            </a:r>
          </a:p>
          <a:p>
            <a:pPr lvl="1"/>
            <a:r>
              <a:rPr lang="en-US" altLang="en-US" dirty="0"/>
              <a:t>Could strike quickly; rise time of minutes, </a:t>
            </a:r>
            <a:br>
              <a:rPr lang="en-US" altLang="en-US" dirty="0"/>
            </a:br>
            <a:r>
              <a:rPr lang="en-US" altLang="en-US" dirty="0"/>
              <a:t>rapidly covering a good chunk of the continent</a:t>
            </a:r>
          </a:p>
          <a:p>
            <a:r>
              <a:rPr lang="en-US" altLang="en-US" dirty="0"/>
              <a:t>Reactive power loadings on hundreds of </a:t>
            </a:r>
            <a:br>
              <a:rPr lang="en-US" altLang="en-US" dirty="0"/>
            </a:br>
            <a:r>
              <a:rPr lang="en-US" altLang="en-US" dirty="0"/>
              <a:t>high voltage transformers could rapidly rise</a:t>
            </a:r>
          </a:p>
          <a:p>
            <a:r>
              <a:rPr lang="en-US" altLang="en-US" dirty="0"/>
              <a:t>Increased transformer reactive loading causes heating issues and potential large-scale voltage collapses </a:t>
            </a:r>
          </a:p>
          <a:p>
            <a:r>
              <a:rPr lang="en-US" altLang="en-US" dirty="0"/>
              <a:t>Control room personnel would be overwhelmed</a:t>
            </a:r>
          </a:p>
          <a:p>
            <a:r>
              <a:rPr lang="en-US" altLang="en-US" dirty="0"/>
              <a:t>The storm could last for days with varying intensity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  </a:t>
            </a: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077200" y="6606584"/>
            <a:ext cx="2133600" cy="254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FC8D21-943B-441A-A479-D8EF879E15E7}" type="slidenum">
              <a:rPr lang="en-US" sz="1200" smtClean="0"/>
              <a:pPr>
                <a:defRPr/>
              </a:pPr>
              <a:t>33</a:t>
            </a:fld>
            <a:endParaRPr lang="en-US" sz="1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05000"/>
            <a:ext cx="4488398" cy="280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0C6DF0-97F2-CAEE-1F24-AF410CF63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94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GIC Mitigation</a:t>
            </a:r>
          </a:p>
        </p:txBody>
      </p:sp>
      <p:sp>
        <p:nvSpPr>
          <p:cNvPr id="3072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1280160"/>
            <a:ext cx="10515600" cy="4800600"/>
          </a:xfrm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are needed to determine mitigation strategies</a:t>
            </a:r>
          </a:p>
          <a:p>
            <a:pPr lvl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Cost-benefit analysis</a:t>
            </a:r>
          </a:p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GIC flows can be reduced both through operational strategies such as opening lines, and through 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longer term approaches such as 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installing blocking devices</a:t>
            </a:r>
          </a:p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Redispatching the system can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transformer loadings,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providing margins for GICs</a:t>
            </a:r>
          </a:p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Algorithms are needed to provide real-time 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situational awareness for use during GMDs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   </a:t>
            </a:r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24" y="2895600"/>
            <a:ext cx="3124200" cy="303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080248" y="6611112"/>
            <a:ext cx="2133600" cy="25141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B6C02DA-67E6-480F-A6D1-E80EDCABF8CD}" type="slidenum">
              <a:rPr lang="en-US" altLang="en-US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062A65-D262-DBDA-5CAE-CAAF0E227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20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7D572-06DF-143A-E9DD-A88C8668C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in Electric Grid Planning and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E029F-3B82-A396-D6DC-571E9E3FA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Weather information has been used in electric grid planning and operations going back to the initial grids in the 1880’s</a:t>
            </a:r>
          </a:p>
          <a:p>
            <a:r>
              <a:rPr lang="en-US" dirty="0"/>
              <a:t>In operations real-time weather information has been long used in control rooms, with computerized information used at least since the 1980’s; current applications are quite sophisticated</a:t>
            </a:r>
          </a:p>
          <a:p>
            <a:r>
              <a:rPr lang="en-US" dirty="0"/>
              <a:t>In planning weather information plays many roles, including load forecasting, outage scheduling and in the development of planning power flow cases (summer, winter, spring, fall)</a:t>
            </a:r>
          </a:p>
          <a:p>
            <a:r>
              <a:rPr lang="en-US" dirty="0"/>
              <a:t>The next few slides show some new developments in using weather (and related external resiliency events) in the planning (and related applications)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01A27BB-6F9B-9D3A-61FA-0368F0E58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7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AB6D2-CB14-7514-0546-9EAE35153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Flow and Weather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6E77E-4407-DCDF-59BD-D7D7523B9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activity depends on the weather, and this has always been reflected in the electric load</a:t>
            </a:r>
          </a:p>
          <a:p>
            <a:r>
              <a:rPr lang="en-US" dirty="0"/>
              <a:t>Traditionally some power flow parameters have depended on the weather (e.g., line ratings, turbine max MW, line resistance)</a:t>
            </a:r>
          </a:p>
          <a:p>
            <a:r>
              <a:rPr lang="en-US" dirty="0"/>
              <a:t>Over the last several decades this dependence has grown substantially with the increase in wind and solar generation</a:t>
            </a:r>
          </a:p>
          <a:p>
            <a:pPr lvl="1"/>
            <a:r>
              <a:rPr lang="en-US" dirty="0"/>
              <a:t>They now provide about 17% of US electric energy (&gt; 30% in ERCOT); there are times when most of the electricity in regions is supplied by these sources</a:t>
            </a:r>
          </a:p>
          <a:p>
            <a:pPr lvl="1"/>
            <a:r>
              <a:rPr lang="en-US" dirty="0"/>
              <a:t>They are extremely dependent on the weather</a:t>
            </a:r>
          </a:p>
          <a:p>
            <a:r>
              <a:rPr lang="en-US" dirty="0"/>
              <a:t>Major power system input parameters are now heavily weather dependent (e.g., wind and solar generator Max MW) 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1791694-7BF5-AE7F-DC6B-EABB373A2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96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09525-0DE1-7BDD-786E-2E16FF9CB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11658600" cy="1066800"/>
          </a:xfrm>
        </p:spPr>
        <p:txBody>
          <a:bodyPr/>
          <a:lstStyle/>
          <a:p>
            <a:r>
              <a:rPr lang="en-US" dirty="0"/>
              <a:t>Using Weather Information in PowerWorld Simulator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AF51A-97D8-047E-A55B-C92CB30D4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80160"/>
            <a:ext cx="11658600" cy="5196840"/>
          </a:xfrm>
        </p:spPr>
        <p:txBody>
          <a:bodyPr/>
          <a:lstStyle/>
          <a:p>
            <a:r>
              <a:rPr lang="en-US" dirty="0"/>
              <a:t>Over the last 18 months PowerWorld has gained a lot of weather modeling related capability, and is continuing to gain more</a:t>
            </a:r>
          </a:p>
          <a:p>
            <a:r>
              <a:rPr lang="en-US" dirty="0"/>
              <a:t>Currently</a:t>
            </a:r>
          </a:p>
          <a:p>
            <a:pPr lvl="1"/>
            <a:r>
              <a:rPr lang="en-US" dirty="0"/>
              <a:t>Past, present and future weather data can be loaded into Simulator</a:t>
            </a:r>
          </a:p>
          <a:p>
            <a:pPr lvl="2"/>
            <a:r>
              <a:rPr lang="en-US" dirty="0"/>
              <a:t>This can be done using *.pww, *.aux, or *.csv files</a:t>
            </a:r>
          </a:p>
          <a:p>
            <a:pPr lvl="2"/>
            <a:r>
              <a:rPr lang="en-US" dirty="0"/>
              <a:t>Hourly past data is available from 1940 to five days behind real time; present data is available from measurements; future is hourly up to 16 days</a:t>
            </a:r>
          </a:p>
          <a:p>
            <a:pPr lvl="1"/>
            <a:r>
              <a:rPr lang="en-US" dirty="0"/>
              <a:t>The weather can impact the power system devices using PFW (Power Flow Weather or Power Flow Whatever) models; PFW models can be thought of like the stability models: they are applied to power system objects (e.g., a generator or line) and different classes of models can be defined</a:t>
            </a:r>
          </a:p>
          <a:p>
            <a:pPr lvl="1"/>
            <a:r>
              <a:rPr lang="en-US" dirty="0"/>
              <a:t>PFW models can be applied automatically in the Time Step Simulation, and applied (currently) on demand in the other applications like power flow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48FB622-A0F7-73E8-7D81-8D1441D7E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80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F7756-E5FF-AAED-2298-BEA8C2A5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Availability of Historical Weather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17A0E-A86D-8859-FE52-AD852BD3C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80160"/>
            <a:ext cx="11887200" cy="5196840"/>
          </a:xfrm>
        </p:spPr>
        <p:txBody>
          <a:bodyPr/>
          <a:lstStyle/>
          <a:p>
            <a:r>
              <a:rPr lang="en-US" dirty="0"/>
              <a:t>When this effort started we were using historical weather station measurements (mostly identified by their ICAOs [International Civil Aviation Organization], e.g. KLIT, KCLL)</a:t>
            </a:r>
          </a:p>
          <a:p>
            <a:pPr lvl="1"/>
            <a:r>
              <a:rPr lang="en-US" sz="2200" dirty="0"/>
              <a:t>We had lots of data, but much of it had missing values; we also only had surface wind values and no direct solar measurements</a:t>
            </a:r>
          </a:p>
          <a:p>
            <a:pPr lvl="1"/>
            <a:r>
              <a:rPr lang="en-US" sz="2200" dirty="0"/>
              <a:t>Such measurements at specific locations are very useful (e.g., at electrical substations)</a:t>
            </a:r>
          </a:p>
          <a:p>
            <a:r>
              <a:rPr lang="en-US" dirty="0"/>
              <a:t>We are also now using ERA5 data, which is state-of-the art (fifth generation) reanalysis of global climate and weather since 1940</a:t>
            </a:r>
          </a:p>
          <a:p>
            <a:pPr lvl="1"/>
            <a:r>
              <a:rPr lang="en-US" sz="2200" dirty="0"/>
              <a:t>It is available hourly on a 0.25 degree grid and includes 10m and 100m wind, and solar global horizontal irradiance and direct horizontal irradiance</a:t>
            </a:r>
          </a:p>
          <a:p>
            <a:pPr lvl="1"/>
            <a:r>
              <a:rPr lang="en-US" sz="2200" dirty="0"/>
              <a:t>ERA5 comes from E</a:t>
            </a:r>
            <a:r>
              <a:rPr lang="en-US" sz="2200" b="0" i="0" dirty="0">
                <a:solidFill>
                  <a:srgbClr val="212529"/>
                </a:solidFill>
                <a:effectLst/>
              </a:rPr>
              <a:t>uropean Centre for Medium-Range Weather Forecasts (ECMWF), </a:t>
            </a:r>
            <a:r>
              <a:rPr lang="en-US" sz="2200" dirty="0">
                <a:solidFill>
                  <a:srgbClr val="212529"/>
                </a:solidFill>
              </a:rPr>
              <a:t>(ERA = ECMWF Re-Analysis) </a:t>
            </a:r>
            <a:r>
              <a:rPr lang="en-US" sz="2200" b="0" i="0" dirty="0">
                <a:solidFill>
                  <a:srgbClr val="212529"/>
                </a:solidFill>
                <a:effectLst/>
              </a:rPr>
              <a:t>with more d</a:t>
            </a:r>
            <a:r>
              <a:rPr lang="en-US" sz="2200" dirty="0"/>
              <a:t>etails on ERA5 available at rmets.onlinelibrary.wiley.com/doi/10.1002/qj.3803 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7D821B2-D4A8-91E3-4B25-0E54C3DE7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01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 and Resiliency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Keeping the lights on involves designing and operating the electric grid with a goal of simultaneously increasing two related but ultimately different concepts: reliability and resiliency</a:t>
            </a:r>
          </a:p>
          <a:p>
            <a:r>
              <a:rPr lang="en-US" dirty="0"/>
              <a:t>Reliability: suitable or fit to be relied on: dependable</a:t>
            </a:r>
          </a:p>
          <a:p>
            <a:pPr lvl="1"/>
            <a:r>
              <a:rPr lang="en-US" dirty="0"/>
              <a:t>One of the key benefits of interconnected electric grids</a:t>
            </a:r>
          </a:p>
          <a:p>
            <a:r>
              <a:rPr lang="en-US" dirty="0"/>
              <a:t>Resiliency: an ability to recover from or adjust easily to misfortune or change</a:t>
            </a:r>
          </a:p>
          <a:p>
            <a:pPr lvl="1"/>
            <a:r>
              <a:rPr lang="en-US" dirty="0"/>
              <a:t>A key focus of electric grid protection systems almost from day one, but there is a more recent focus on acknowledging that large-scale blackouts cannot be totally prevented, so we must be able to bounce back 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077200" y="6606584"/>
            <a:ext cx="2133600" cy="254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FC8D21-943B-441A-A479-D8EF879E15E7}" type="slidenum">
              <a:rPr lang="en-US" sz="1200" smtClean="0"/>
              <a:pPr>
                <a:defRPr/>
              </a:pPr>
              <a:t>3</a:t>
            </a:fld>
            <a:endParaRPr lang="en-US" sz="1200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EB8FE61-74D2-4D34-ACAB-916C4A7D1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29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2BDC2-3B69-BE75-9FC7-1E94EA27D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Power Flow Access to ERA5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97408-7E7C-2522-4CC5-3EBC422B8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ERA5 is available worldwide about five days behind real-time</a:t>
            </a:r>
          </a:p>
          <a:p>
            <a:r>
              <a:rPr lang="en-US" dirty="0"/>
              <a:t>We convert it to pww format files, and place it at</a:t>
            </a:r>
            <a:br>
              <a:rPr lang="en-US" dirty="0"/>
            </a:br>
            <a:r>
              <a:rPr lang="en-US" dirty="0"/>
              <a:t>electricgrids.engr.tamu.edu/weather-data/</a:t>
            </a:r>
          </a:p>
          <a:p>
            <a:r>
              <a:rPr lang="en-US" dirty="0"/>
              <a:t>Currently we provided data for most of North </a:t>
            </a:r>
            <a:br>
              <a:rPr lang="en-US" dirty="0"/>
            </a:br>
            <a:r>
              <a:rPr lang="en-US" dirty="0"/>
              <a:t>America and then smaller files for just Texas</a:t>
            </a:r>
          </a:p>
          <a:p>
            <a:pPr lvl="1"/>
            <a:r>
              <a:rPr lang="en-US" dirty="0"/>
              <a:t>For each hour the pww files store eight weather </a:t>
            </a:r>
            <a:br>
              <a:rPr lang="en-US" dirty="0"/>
            </a:br>
            <a:r>
              <a:rPr lang="en-US" dirty="0"/>
              <a:t>values (temperature, dew point, cloud cover percent,</a:t>
            </a:r>
            <a:br>
              <a:rPr lang="en-US" dirty="0"/>
            </a:br>
            <a:r>
              <a:rPr lang="en-US" dirty="0"/>
              <a:t>wind speed (10m), wind direction (10m), wind speed</a:t>
            </a:r>
            <a:br>
              <a:rPr lang="en-US" dirty="0"/>
            </a:br>
            <a:r>
              <a:rPr lang="en-US" dirty="0"/>
              <a:t>(100m), global horizontal irradiance, and direct horizontal irradiance</a:t>
            </a:r>
          </a:p>
          <a:p>
            <a:pPr lvl="1"/>
            <a:r>
              <a:rPr lang="en-US" dirty="0"/>
              <a:t>The North America pww files have 38,497 data points; with 8 values per hour, this is about 220 MB per month, or about 225 GB for the total set</a:t>
            </a:r>
          </a:p>
          <a:p>
            <a:r>
              <a:rPr lang="en-US" dirty="0"/>
              <a:t>This data is public so it can be freely used and shared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F7AFC-D143-0B8A-15C7-A2E6F4CF1C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8200" y="2362200"/>
            <a:ext cx="3512005" cy="2146225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333190F-7D5B-0D41-F797-11A904B96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39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7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D134E-31C8-9DB3-389B-1DA31C64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Weather Contour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C92B8-2944-7DF9-2AD8-F48B46727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5417"/>
            <a:ext cx="9906624" cy="473273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917298E-4154-62E2-024D-078314AA1819}"/>
              </a:ext>
            </a:extLst>
          </p:cNvPr>
          <p:cNvCxnSpPr>
            <a:cxnSpLocks/>
          </p:cNvCxnSpPr>
          <p:nvPr/>
        </p:nvCxnSpPr>
        <p:spPr bwMode="auto">
          <a:xfrm flipH="1">
            <a:off x="8985903" y="3276600"/>
            <a:ext cx="990600" cy="95224"/>
          </a:xfrm>
          <a:prstGeom prst="straightConnector1">
            <a:avLst/>
          </a:prstGeom>
          <a:noFill/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2363059-46B9-E26F-A8D7-8BB9BB9C07AD}"/>
              </a:ext>
            </a:extLst>
          </p:cNvPr>
          <p:cNvSpPr txBox="1"/>
          <p:nvPr/>
        </p:nvSpPr>
        <p:spPr>
          <a:xfrm>
            <a:off x="10141132" y="2459504"/>
            <a:ext cx="2050868" cy="193899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The contour labels can easily be customized or removed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86C4376-09DB-3ADD-2A65-96CA11920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06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EB0606-8BBC-465E-9AB3-3D9B854DC9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994161" y="2743200"/>
            <a:ext cx="7894057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11353800" cy="1066800"/>
          </a:xfrm>
        </p:spPr>
        <p:txBody>
          <a:bodyPr/>
          <a:lstStyle/>
          <a:p>
            <a:r>
              <a:rPr lang="en-US" dirty="0"/>
              <a:t>Simulating Large Amounts of Weather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0160"/>
            <a:ext cx="11734800" cy="1615440"/>
          </a:xfrm>
        </p:spPr>
        <p:txBody>
          <a:bodyPr/>
          <a:lstStyle/>
          <a:p>
            <a:r>
              <a:rPr lang="en-US" dirty="0"/>
              <a:t>To easily view and simulate many time values, the pww files can be loaded into the Time Step simulation (</a:t>
            </a:r>
            <a:r>
              <a:rPr lang="en-US" b="1" dirty="0"/>
              <a:t>Tools, Time Step Simulation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Select </a:t>
            </a:r>
            <a:r>
              <a:rPr lang="en-US" b="1" dirty="0"/>
              <a:t>Read PWW File </a:t>
            </a:r>
            <a:r>
              <a:rPr lang="en-US" dirty="0"/>
              <a:t>to load the desired 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A56E9-3229-FF37-A23A-24C0504A55DB}"/>
              </a:ext>
            </a:extLst>
          </p:cNvPr>
          <p:cNvSpPr txBox="1"/>
          <p:nvPr/>
        </p:nvSpPr>
        <p:spPr>
          <a:xfrm>
            <a:off x="9067800" y="4114800"/>
            <a:ext cx="2279468" cy="2308324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Like any PowerWorld case information grid, the data can be easily plotted and exported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6ED3C8-44AB-37FC-85ED-6FBBA024DE1A}"/>
              </a:ext>
            </a:extLst>
          </p:cNvPr>
          <p:cNvCxnSpPr>
            <a:cxnSpLocks/>
          </p:cNvCxnSpPr>
          <p:nvPr/>
        </p:nvCxnSpPr>
        <p:spPr bwMode="auto">
          <a:xfrm>
            <a:off x="3505200" y="2597331"/>
            <a:ext cx="914400" cy="478611"/>
          </a:xfrm>
          <a:prstGeom prst="straightConnector1">
            <a:avLst/>
          </a:prstGeom>
          <a:noFill/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726B72-ED45-9F75-5989-31D4748A0813}"/>
              </a:ext>
            </a:extLst>
          </p:cNvPr>
          <p:cNvCxnSpPr>
            <a:cxnSpLocks/>
          </p:cNvCxnSpPr>
          <p:nvPr/>
        </p:nvCxnSpPr>
        <p:spPr bwMode="auto">
          <a:xfrm flipH="1">
            <a:off x="6768209" y="2836636"/>
            <a:ext cx="2209800" cy="810258"/>
          </a:xfrm>
          <a:prstGeom prst="straightConnector1">
            <a:avLst/>
          </a:prstGeom>
          <a:noFill/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BB0D01B-A678-6E4F-82BD-8E97A137CF08}"/>
              </a:ext>
            </a:extLst>
          </p:cNvPr>
          <p:cNvSpPr txBox="1"/>
          <p:nvPr/>
        </p:nvSpPr>
        <p:spPr>
          <a:xfrm>
            <a:off x="9379130" y="2364798"/>
            <a:ext cx="2508069" cy="156966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Allows a weather location to be easily located (Seattle here)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CEC5E85-5816-F195-BFA9-DA63B29CE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979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71E61-08DD-3575-1083-9B883A7CA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Seeing All Weather Data for a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B8034-F9FD-8E65-4C3F-6DBD99D70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80160"/>
            <a:ext cx="11201400" cy="929640"/>
          </a:xfrm>
        </p:spPr>
        <p:txBody>
          <a:bodyPr/>
          <a:lstStyle/>
          <a:p>
            <a:r>
              <a:rPr lang="en-US" dirty="0"/>
              <a:t>To see all the weather data for a location, just right-click on the column and select </a:t>
            </a:r>
            <a:r>
              <a:rPr lang="en-US" b="1" dirty="0"/>
              <a:t>Show Dialog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B7D5F8-7B25-D96C-8471-6D63174EE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16338"/>
            <a:ext cx="6096000" cy="3890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F5112A-FE7B-F3C5-2A12-255420E88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514600"/>
            <a:ext cx="4680070" cy="36919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BD1BA4-73CE-094E-87E9-3F180C1B4349}"/>
              </a:ext>
            </a:extLst>
          </p:cNvPr>
          <p:cNvSpPr txBox="1"/>
          <p:nvPr/>
        </p:nvSpPr>
        <p:spPr>
          <a:xfrm>
            <a:off x="7124700" y="2053363"/>
            <a:ext cx="4603870" cy="46166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College Station 100m Wind Speed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59F46C6-0E5B-C7E3-E753-E12428ED0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60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of Grid Weather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0160"/>
            <a:ext cx="11353800" cy="1844040"/>
          </a:xfrm>
        </p:spPr>
        <p:txBody>
          <a:bodyPr/>
          <a:lstStyle/>
          <a:p>
            <a:r>
              <a:rPr lang="en-US" dirty="0"/>
              <a:t>Key focus here isn’t weather per se, but modeling the impacts of weather on electric grid components (e.g., generators, lines)</a:t>
            </a:r>
          </a:p>
          <a:p>
            <a:r>
              <a:rPr lang="en-US" dirty="0"/>
              <a:t>Certainly a number of models already exist, and undoubtedly more will be created given that weather data is now conveniently available</a:t>
            </a:r>
          </a:p>
          <a:p>
            <a:r>
              <a:rPr lang="en-US" dirty="0"/>
              <a:t>The approach used here for handling a growing list of models is to mimic what has been done with power system stability – start small and expand</a:t>
            </a:r>
          </a:p>
          <a:p>
            <a:pPr lvl="1"/>
            <a:r>
              <a:rPr lang="en-US" dirty="0"/>
              <a:t>Early (1960) stability codes just had a handful of models, whereas current codes support many hundreds of different model types</a:t>
            </a:r>
          </a:p>
          <a:p>
            <a:r>
              <a:rPr lang="en-US" dirty="0"/>
              <a:t>PowerWorld implements this using PFW Models</a:t>
            </a:r>
          </a:p>
          <a:p>
            <a:pPr lvl="1"/>
            <a:r>
              <a:rPr lang="en-US" dirty="0"/>
              <a:t>PFW = Power Flow Weather or Power Flow Whatever models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C370551-5540-8047-00F9-80FCF937E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11811000" cy="1066800"/>
          </a:xfrm>
        </p:spPr>
        <p:txBody>
          <a:bodyPr/>
          <a:lstStyle/>
          <a:p>
            <a:r>
              <a:rPr lang="en-US" dirty="0"/>
              <a:t>Example: Gen MaxMW Wind and Solar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0160"/>
            <a:ext cx="11582400" cy="1539240"/>
          </a:xfrm>
        </p:spPr>
        <p:txBody>
          <a:bodyPr/>
          <a:lstStyle/>
          <a:p>
            <a:r>
              <a:rPr lang="en-US" dirty="0"/>
              <a:t>An example is modeling the impact of wind speed on wind turbine output, or solar irradiation on PV output</a:t>
            </a:r>
          </a:p>
          <a:p>
            <a:pPr lvl="1"/>
            <a:r>
              <a:rPr lang="en-US" dirty="0"/>
              <a:t>The image on the right shows</a:t>
            </a:r>
            <a:br>
              <a:rPr lang="en-US" dirty="0"/>
            </a:br>
            <a:r>
              <a:rPr lang="en-US" dirty="0"/>
              <a:t>several of the generic wind turbine </a:t>
            </a:r>
            <a:br>
              <a:rPr lang="en-US" dirty="0"/>
            </a:br>
            <a:r>
              <a:rPr lang="en-US" dirty="0"/>
              <a:t>models are based on the turbine </a:t>
            </a:r>
            <a:br>
              <a:rPr lang="en-US" dirty="0"/>
            </a:br>
            <a:r>
              <a:rPr lang="en-US" dirty="0"/>
              <a:t>classes using data from [a]</a:t>
            </a:r>
          </a:p>
          <a:p>
            <a:pPr lvl="1"/>
            <a:r>
              <a:rPr lang="en-US" dirty="0"/>
              <a:t>A simple solar PV model uses either</a:t>
            </a:r>
            <a:br>
              <a:rPr lang="en-US" dirty="0"/>
            </a:br>
            <a:r>
              <a:rPr lang="en-US" dirty="0"/>
              <a:t>provided solar irradiation or the </a:t>
            </a:r>
            <a:br>
              <a:rPr lang="en-US" dirty="0"/>
            </a:br>
            <a:r>
              <a:rPr lang="en-US" dirty="0"/>
              <a:t>standard equations for insolation </a:t>
            </a:r>
            <a:br>
              <a:rPr lang="en-US" dirty="0"/>
            </a:br>
            <a:r>
              <a:rPr lang="en-US" dirty="0"/>
              <a:t>based on location and time of day</a:t>
            </a:r>
            <a:br>
              <a:rPr lang="en-US" dirty="0"/>
            </a:br>
            <a:r>
              <a:rPr lang="en-US" dirty="0"/>
              <a:t>including cloud cover; this is </a:t>
            </a:r>
            <a:br>
              <a:rPr lang="en-US" dirty="0"/>
            </a:br>
            <a:r>
              <a:rPr lang="en-US" dirty="0"/>
              <a:t>combined with whether the solar </a:t>
            </a:r>
            <a:br>
              <a:rPr lang="en-US" dirty="0"/>
            </a:br>
            <a:r>
              <a:rPr lang="en-US" dirty="0"/>
              <a:t>has tracking and, if needed, its tilt </a:t>
            </a:r>
            <a:br>
              <a:rPr lang="en-US" dirty="0"/>
            </a:br>
            <a:r>
              <a:rPr lang="en-US" dirty="0"/>
              <a:t>and azimuth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2708" y="2286000"/>
            <a:ext cx="5648417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44213" y="562677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[</a:t>
            </a:r>
            <a:r>
              <a:rPr lang="en-US" sz="1600" dirty="0"/>
              <a:t>a] C. Draxl, A. Clifton, B. Hodge, J. McCaa, “The Wind Integration National Dataset (WIND) Toolkit,” </a:t>
            </a:r>
            <a:r>
              <a:rPr lang="en-US" sz="1600" i="1" dirty="0"/>
              <a:t>Applied Energy</a:t>
            </a:r>
            <a:r>
              <a:rPr lang="en-US" sz="1600" dirty="0"/>
              <a:t>, vol. 151, pp. 355-366, 2015.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A8496F9-595E-B820-6B67-13619B90E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328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11658600" cy="1066800"/>
          </a:xfrm>
        </p:spPr>
        <p:txBody>
          <a:bodyPr/>
          <a:lstStyle/>
          <a:p>
            <a:r>
              <a:rPr lang="en-US" dirty="0"/>
              <a:t>Mapping Weather to the Electric Grid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0160"/>
            <a:ext cx="11887200" cy="5196840"/>
          </a:xfrm>
        </p:spPr>
        <p:txBody>
          <a:bodyPr/>
          <a:lstStyle/>
          <a:p>
            <a:r>
              <a:rPr lang="en-US" dirty="0"/>
              <a:t>While the newer weather datasets have lots of points, there is still usually at least some distance between power grid components and the nearest weather measurement, requiring interpolation</a:t>
            </a:r>
          </a:p>
          <a:p>
            <a:r>
              <a:rPr lang="en-US" dirty="0"/>
              <a:t>There is no single best algorithm for doing the needed 2D scattered data interpolation, but there are a number of good and fast algorithms (grid-based, closest neighbor, Delaunay Triangulation, Shepherd’s)</a:t>
            </a:r>
          </a:p>
          <a:p>
            <a:pPr lvl="1"/>
            <a:r>
              <a:rPr lang="en-US" dirty="0"/>
              <a:t>Since the weather values have an associated elevation, if the power grid component’s elevation (or profile for a line) is known this could be considered</a:t>
            </a:r>
          </a:p>
          <a:p>
            <a:r>
              <a:rPr lang="en-US" dirty="0"/>
              <a:t>Usually places in which the weather changes rapidly with geography (e.g., mountains) don’t have much electric infrastructure (the exceptions are covered next)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B27792E-98E7-4D5E-D89C-46F1D54AA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2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739DE-69A0-54C5-6177-0360A1EC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the Weather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25DC6-F591-6BD9-8D4B-6FA032BF8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Weather can be applied to a power flow case using the pww files in multiple ways</a:t>
            </a:r>
          </a:p>
          <a:p>
            <a:pPr lvl="1"/>
            <a:r>
              <a:rPr lang="en-US" dirty="0"/>
              <a:t>At a specified point in time</a:t>
            </a:r>
          </a:p>
          <a:p>
            <a:pPr lvl="1"/>
            <a:r>
              <a:rPr lang="en-US" dirty="0"/>
              <a:t>As a summary of a large </a:t>
            </a:r>
            <a:br>
              <a:rPr lang="en-US" dirty="0"/>
            </a:br>
            <a:r>
              <a:rPr lang="en-US" dirty="0"/>
              <a:t>amount of weather at a single </a:t>
            </a:r>
            <a:br>
              <a:rPr lang="en-US" dirty="0"/>
            </a:br>
            <a:r>
              <a:rPr lang="en-US" dirty="0"/>
              <a:t>location (e.g., a generator) or at </a:t>
            </a:r>
            <a:br>
              <a:rPr lang="en-US" dirty="0"/>
            </a:br>
            <a:r>
              <a:rPr lang="en-US" dirty="0"/>
              <a:t>a few locations (a transmission </a:t>
            </a:r>
            <a:br>
              <a:rPr lang="en-US" dirty="0"/>
            </a:br>
            <a:r>
              <a:rPr lang="en-US" dirty="0"/>
              <a:t>line)</a:t>
            </a:r>
          </a:p>
          <a:p>
            <a:pPr lvl="1"/>
            <a:r>
              <a:rPr lang="en-US" dirty="0"/>
              <a:t>As a time series, sequentially </a:t>
            </a:r>
            <a:br>
              <a:rPr lang="en-US" dirty="0"/>
            </a:br>
            <a:r>
              <a:rPr lang="en-US" dirty="0"/>
              <a:t>solving lots of </a:t>
            </a:r>
            <a:br>
              <a:rPr lang="en-US" dirty="0"/>
            </a:br>
            <a:r>
              <a:rPr lang="en-US" dirty="0"/>
              <a:t>different time 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7AF47-E38B-C759-C2E0-026CCE5B85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1828800"/>
            <a:ext cx="6939870" cy="38862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5FFC64E-B160-E1B7-443C-3FE43C393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19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3F49-B0D8-9C28-D3BE-B0CF4DF17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Contrasting Two Days: 4/29/2010 and 12/12/1941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FCDE6-4D7E-52C0-EB3E-6E1108795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Assuming the 12/31/2023 renewable generation (147 GW wind, 90 GW solar), we determined a few outlier days. At noon (Central) weather for 4/29/2010 would have an 73% available, while 12/12/1941 weather would have 15%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87D942-B6EB-7929-0903-C6FDF7A746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7"/>
          <a:stretch/>
        </p:blipFill>
        <p:spPr>
          <a:xfrm>
            <a:off x="228600" y="3429000"/>
            <a:ext cx="5760720" cy="3232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B636E2-9DC5-2B76-7F34-2245A3B7D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568"/>
          <a:stretch/>
        </p:blipFill>
        <p:spPr>
          <a:xfrm>
            <a:off x="5963194" y="3448968"/>
            <a:ext cx="5760720" cy="32214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6AE0AB-085B-A97A-D4C7-7B148CB5F1B4}"/>
              </a:ext>
            </a:extLst>
          </p:cNvPr>
          <p:cNvSpPr/>
          <p:nvPr/>
        </p:nvSpPr>
        <p:spPr>
          <a:xfrm>
            <a:off x="7273834" y="2617971"/>
            <a:ext cx="4191000" cy="83099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1"/>
            <a:r>
              <a:rPr lang="en-US" sz="2400" dirty="0"/>
              <a:t>Applying the weather and getting the values is quick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35381B9-93CA-70D8-D040-D5D183038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705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6F97-903D-BF45-686D-E487845C7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to Prepare For and Mitigate Large- Area, Long-Duration Blackouts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FBDB2-9899-6A39-9EE7-7F8D5C3BC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While events may vary, there a number of broad approaches that can be used to help improve resilience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67B49C5-136F-43AA-9DE5-37341473D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6800" y="2286000"/>
            <a:ext cx="7611734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72E698-9BEC-7888-8CE1-00811494F9B3}"/>
              </a:ext>
            </a:extLst>
          </p:cNvPr>
          <p:cNvSpPr/>
          <p:nvPr/>
        </p:nvSpPr>
        <p:spPr>
          <a:xfrm>
            <a:off x="9829800" y="4433670"/>
            <a:ext cx="175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Image Source: Figure 4.1, NAS, 2017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C0C5DD2-0AEA-778E-56CD-6242C09AC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82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High-Impact, Low-Frequency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order to enhance electric grid resiliency we need to consider the almost unthinkable events</a:t>
            </a:r>
          </a:p>
          <a:p>
            <a:r>
              <a:rPr lang="en-US" dirty="0"/>
              <a:t>These include what the </a:t>
            </a:r>
            <a:br>
              <a:rPr lang="en-US" dirty="0"/>
            </a:br>
            <a:r>
              <a:rPr lang="en-US" dirty="0"/>
              <a:t>North American Electric </a:t>
            </a:r>
            <a:br>
              <a:rPr lang="en-US" dirty="0"/>
            </a:br>
            <a:r>
              <a:rPr lang="en-US" dirty="0"/>
              <a:t>Reliability Corporation </a:t>
            </a:r>
            <a:br>
              <a:rPr lang="en-US" dirty="0"/>
            </a:br>
            <a:r>
              <a:rPr lang="en-US" dirty="0"/>
              <a:t>(NERC) calls High-Impact, </a:t>
            </a:r>
            <a:br>
              <a:rPr lang="en-US" dirty="0"/>
            </a:br>
            <a:r>
              <a:rPr lang="en-US" dirty="0"/>
              <a:t>Low-Frequency Events</a:t>
            </a:r>
            <a:br>
              <a:rPr lang="en-US" dirty="0"/>
            </a:br>
            <a:r>
              <a:rPr lang="en-US" dirty="0"/>
              <a:t>(HILFs); others call them </a:t>
            </a:r>
            <a:br>
              <a:rPr lang="en-US" dirty="0"/>
            </a:br>
            <a:r>
              <a:rPr lang="en-US" dirty="0"/>
              <a:t>black sky days, or severe resiliency events (SREs)</a:t>
            </a:r>
          </a:p>
          <a:p>
            <a:pPr lvl="1"/>
            <a:r>
              <a:rPr lang="en-US" dirty="0"/>
              <a:t>Large-scale, potentially long duration blackouts</a:t>
            </a:r>
          </a:p>
          <a:p>
            <a:pPr lvl="1"/>
            <a:r>
              <a:rPr lang="en-US" dirty="0"/>
              <a:t>HILFs identified by NERC were 1) a coordinated cyber, physical or blended attacks, 2) pandemics, 3) geomagnetic disturbances (GMDs), and 4) HEMPs 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10046" r="2622" b="9432"/>
          <a:stretch/>
        </p:blipFill>
        <p:spPr bwMode="auto">
          <a:xfrm>
            <a:off x="5289718" y="1667415"/>
            <a:ext cx="5225881" cy="2719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91400" y="4386555"/>
            <a:ext cx="2775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Image Source: NERC, 2012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40FBC23-22B0-4DF3-F781-B5C700A88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43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E23A1-A87C-B1B5-F151-FA2F600A0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Hardening, Physical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787BF-3034-E29B-B499-BFAA69160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 grids are comprised of components, and resiliency can be enhanced by hardening particularly vulnerable components</a:t>
            </a:r>
          </a:p>
          <a:p>
            <a:pPr lvl="1"/>
            <a:r>
              <a:rPr lang="en-US" dirty="0"/>
              <a:t>Transmission lines in likely icing location, undergrounding some lines, transformers with better handling of geomagnetically induced currents (GICs), water protection</a:t>
            </a:r>
          </a:p>
          <a:p>
            <a:pPr lvl="1"/>
            <a:r>
              <a:rPr lang="en-US" dirty="0"/>
              <a:t>This needs to be done considering the cost versus benefit</a:t>
            </a:r>
          </a:p>
          <a:p>
            <a:pPr lvl="1"/>
            <a:r>
              <a:rPr lang="en-US" dirty="0"/>
              <a:t>Vegetation management should also be considered</a:t>
            </a:r>
          </a:p>
          <a:p>
            <a:r>
              <a:rPr lang="en-US" dirty="0"/>
              <a:t>Physical security is an area of increased concern, with unmanned aerial vehicles being a fast rising threat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3E0D616-F6B1-C22D-8F51-ABF4AB9F6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532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A6F9A-2C60-C4F1-89E6-1B81D2A9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Enhancing Bulk Grid Simulations to Handle HILF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A83F6-6619-6239-C2D3-45D2CAEB2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stressed operation associated with the high impact, low frequency events presents modeling challenges</a:t>
            </a:r>
          </a:p>
          <a:p>
            <a:r>
              <a:rPr lang="en-US" dirty="0"/>
              <a:t>Luckily, over the last several years the software is being enhanced to deal with these situations</a:t>
            </a:r>
          </a:p>
          <a:p>
            <a:pPr lvl="1"/>
            <a:r>
              <a:rPr lang="en-US" dirty="0"/>
              <a:t>My next presentation goes in-depth on geomagnetic disturbance (GMD) and high altitude electromagnetic pulse (HEMP) modeling</a:t>
            </a:r>
          </a:p>
          <a:p>
            <a:r>
              <a:rPr lang="en-US" dirty="0"/>
              <a:t>There is also a need to consider high voltage transmission system design that lessens the likelihood of cascading outages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6A63C19-A7D9-BB49-A5DC-748935B63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970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59219-0A58-D0F7-17BC-9668E7C6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Islanding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AB1F6-3649-7E41-3AB8-4035CBDDE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10058400" cy="3733800"/>
          </a:xfrm>
        </p:spPr>
        <p:txBody>
          <a:bodyPr/>
          <a:lstStyle/>
          <a:p>
            <a:r>
              <a:rPr lang="en-US" dirty="0"/>
              <a:t>One promising resiliency technique is to design interconnected grids to split (island)</a:t>
            </a:r>
          </a:p>
          <a:p>
            <a:pPr lvl="1"/>
            <a:r>
              <a:rPr lang="en-US" dirty="0"/>
              <a:t>This is known as controlled islanding and can be enhanced to be adaptive islanding</a:t>
            </a:r>
          </a:p>
          <a:p>
            <a:pPr lvl="1"/>
            <a:r>
              <a:rPr lang="en-US" dirty="0"/>
              <a:t>A distribution system example is a microgrid</a:t>
            </a:r>
          </a:p>
          <a:p>
            <a:r>
              <a:rPr lang="en-US" dirty="0"/>
              <a:t>The islands need to be chosen so they have sufficient generation to match load</a:t>
            </a:r>
          </a:p>
          <a:p>
            <a:r>
              <a:rPr lang="en-US" dirty="0"/>
              <a:t>Often control is still centralized</a:t>
            </a:r>
          </a:p>
          <a:p>
            <a:r>
              <a:rPr lang="en-US" dirty="0"/>
              <a:t>A more involved islanding issue is to setup the grid so smaller parts can function with full autonomy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0BB2B1D-97AB-2588-45F2-66F2FADE2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808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Resiliency and Coupled Infrastructures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our societies become more dependent on electricity, short and small duration blackouts become more concerning, and large-scale, long duration outages can be catastrophic</a:t>
            </a:r>
          </a:p>
          <a:p>
            <a:r>
              <a:rPr lang="en-US" dirty="0"/>
              <a:t>There are many couplings between electric grids and other infrastructures such as natural gas, water, cyber, and increasing transportation</a:t>
            </a:r>
          </a:p>
          <a:p>
            <a:r>
              <a:rPr lang="en-US" dirty="0"/>
              <a:t>These couples need to be more fully considered in electric grid resiliency modeling and simulation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606582"/>
            <a:ext cx="2133600" cy="2514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443F0E8-9F05-42C7-901A-992AAD89A262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624912A-2363-588D-6BC3-641721E69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131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Specific Recommendations to Enhance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“visioning” process is needed to imaging and assessing plausible high impact events</a:t>
            </a:r>
          </a:p>
          <a:p>
            <a:r>
              <a:rPr lang="en-US" dirty="0"/>
              <a:t>The electric grid operators need to do exercises to better simulate high impact scenarios</a:t>
            </a:r>
          </a:p>
          <a:p>
            <a:r>
              <a:rPr lang="en-US" dirty="0"/>
              <a:t>More physical components are needed, including replacement transformers and backup power</a:t>
            </a:r>
          </a:p>
          <a:p>
            <a:r>
              <a:rPr lang="en-US" dirty="0"/>
              <a:t>More research, development and demonstration is needed, including a focus on cyber and HILFs</a:t>
            </a:r>
          </a:p>
          <a:p>
            <a:r>
              <a:rPr lang="en-US" dirty="0"/>
              <a:t>Resilience groups are needed throughout the industry and government to raise awareness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5113" y="6115650"/>
            <a:ext cx="8205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National Academies 2017 “Enhancing the Resilience of the Nation’s Electricity System” </a:t>
            </a: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077200" y="6606584"/>
            <a:ext cx="2133600" cy="254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FC8D21-943B-441A-A479-D8EF879E15E7}" type="slidenum">
              <a:rPr lang="en-US" sz="1200" smtClean="0"/>
              <a:pPr>
                <a:defRPr/>
              </a:pPr>
              <a:t>53</a:t>
            </a:fld>
            <a:endParaRPr lang="en-US" sz="1200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58F0080-6209-10DE-4040-DBD4A3D36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785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3034E-9991-41B0-3C57-738AE4759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Porting PowerWorld Simulator to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0D541-BE85-AD2D-1C1B-7D7EEFCAD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Simulator was started in 1990s as a Windows only program. It’s design and implementation reflect that. </a:t>
            </a:r>
          </a:p>
          <a:p>
            <a:pPr lvl="1"/>
            <a:r>
              <a:rPr lang="en-US" dirty="0"/>
              <a:t>Simulator has an object-oriented design</a:t>
            </a:r>
          </a:p>
          <a:p>
            <a:pPr lvl="1"/>
            <a:r>
              <a:rPr lang="en-US" dirty="0"/>
              <a:t>Simulator makes use of windows specific (WinAPI) features</a:t>
            </a:r>
          </a:p>
          <a:p>
            <a:pPr lvl="1"/>
            <a:r>
              <a:rPr lang="en-US" dirty="0"/>
              <a:t>Uses Delphi forms library (VCL)</a:t>
            </a:r>
          </a:p>
          <a:p>
            <a:pPr lvl="1"/>
            <a:r>
              <a:rPr lang="en-US" dirty="0"/>
              <a:t>In some cases the computational code and the code to support the GUI are in the same unit (file)</a:t>
            </a:r>
          </a:p>
          <a:p>
            <a:pPr lvl="2"/>
            <a:r>
              <a:rPr lang="en-US" dirty="0"/>
              <a:t>This makes perfect sense in Windows, but it means you can’t create the object without also creating the form.</a:t>
            </a:r>
          </a:p>
          <a:p>
            <a:pPr lvl="2"/>
            <a:r>
              <a:rPr lang="en-US" dirty="0"/>
              <a:t>To compile in Linux, these must be separated</a:t>
            </a:r>
          </a:p>
          <a:p>
            <a:pPr lvl="2"/>
            <a:r>
              <a:rPr lang="en-US" dirty="0"/>
              <a:t>This is relatively straight forward, but scoping can be an issue because in Delphi everything is in scope within a unit</a:t>
            </a:r>
          </a:p>
          <a:p>
            <a:r>
              <a:rPr lang="en-US" dirty="0"/>
              <a:t>Goal is to port at least key parts of the computational capabilities to Linux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2E60BD-DDDF-4ABE-2040-86DEF024F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54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604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0896600" cy="4323703"/>
          </a:xfrm>
        </p:spPr>
        <p:txBody>
          <a:bodyPr/>
          <a:lstStyle/>
          <a:p>
            <a:r>
              <a:rPr lang="en-US" dirty="0"/>
              <a:t>The electric grid is crucial to societies worldwide, and for decades into the future we will be relying on it</a:t>
            </a:r>
          </a:p>
          <a:p>
            <a:r>
              <a:rPr lang="en-US" dirty="0"/>
              <a:t>A perfect electric grid is impossible, and we need to be prepared for long-term, wide-area blackouts</a:t>
            </a:r>
          </a:p>
          <a:p>
            <a:r>
              <a:rPr lang="en-US" dirty="0"/>
              <a:t>However, much can and should be done to reduce to reduce this risk</a:t>
            </a:r>
          </a:p>
          <a:p>
            <a:r>
              <a:rPr lang="en-US" dirty="0"/>
              <a:t>A broad, sustained effort is needed in this area including the entire electric grid sector</a:t>
            </a:r>
          </a:p>
          <a:p>
            <a:r>
              <a:rPr lang="en-US" dirty="0"/>
              <a:t>Synthetic electric grids will play a crucial role in this effort</a:t>
            </a:r>
          </a:p>
          <a:p>
            <a:endParaRPr lang="en-US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A8547D7-8047-4E9F-9A54-5E3CFD6418BB}"/>
              </a:ext>
            </a:extLst>
          </p:cNvPr>
          <p:cNvSpPr txBox="1">
            <a:spLocks/>
          </p:cNvSpPr>
          <p:nvPr/>
        </p:nvSpPr>
        <p:spPr>
          <a:xfrm>
            <a:off x="8077200" y="6606584"/>
            <a:ext cx="2133600" cy="254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FC8D21-943B-441A-A479-D8EF879E15E7}" type="slidenum">
              <a:rPr lang="en-US" sz="1200" smtClean="0"/>
              <a:pPr>
                <a:defRPr/>
              </a:pPr>
              <a:t>55</a:t>
            </a:fld>
            <a:endParaRPr lang="en-US" sz="1200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7AB4C90-51DA-46E6-FCCA-63615AE58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55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138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606582"/>
            <a:ext cx="2133600" cy="2514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443F0E8-9F05-42C7-901A-992AAD89A262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57293F1-1866-8C89-F779-628032590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56</a:t>
            </a:fld>
            <a:endParaRPr lang="en-US" dirty="0">
              <a:solidFill>
                <a:srgbClr val="1E0000"/>
              </a:solidFill>
            </a:endParaRPr>
          </a:p>
        </p:txBody>
      </p:sp>
      <p:pic>
        <p:nvPicPr>
          <p:cNvPr id="5" name="Picture 4" descr="A group of people sitting in a room with computers&#10;&#10;Description automatically generated">
            <a:extLst>
              <a:ext uri="{FF2B5EF4-FFF2-40B4-BE49-F238E27FC236}">
                <a16:creationId xmlns:a16="http://schemas.microsoft.com/office/drawing/2014/main" id="{90F8202E-5F6D-6703-CCA4-0D1146C3E1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1388336"/>
            <a:ext cx="10134600" cy="51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41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EBAA-C5D2-801A-1C98-3BF386A41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11963400" cy="1066800"/>
          </a:xfrm>
        </p:spPr>
        <p:txBody>
          <a:bodyPr/>
          <a:lstStyle/>
          <a:p>
            <a:r>
              <a:rPr lang="en-US" dirty="0"/>
              <a:t>A Benign, Slightly High Impact, Low Frequency Event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849B6-6E99-60BB-A2DB-D86164168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11297920" cy="1539240"/>
          </a:xfrm>
        </p:spPr>
        <p:txBody>
          <a:bodyPr/>
          <a:lstStyle/>
          <a:p>
            <a:r>
              <a:rPr lang="en-US" dirty="0"/>
              <a:t>There was a total eclipse on April 8, 2024 that passed over much of the US; in March we released a video showing the estimated impact on US PV generation</a:t>
            </a:r>
          </a:p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CBEDB6F-17F5-F04E-56F5-7CCAE20BE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1E0000"/>
              </a:solidFill>
            </a:endParaRPr>
          </a:p>
        </p:txBody>
      </p:sp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0B7A65C7-EAD1-68B0-D2D3-B5EE83E909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r="3153"/>
          <a:stretch/>
        </p:blipFill>
        <p:spPr>
          <a:xfrm>
            <a:off x="3962400" y="2362200"/>
            <a:ext cx="7955280" cy="4059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2B6E44-B50F-BB1A-548D-807B64EB70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5"/>
          <a:stretch/>
        </p:blipFill>
        <p:spPr>
          <a:xfrm>
            <a:off x="690880" y="2590800"/>
            <a:ext cx="3108960" cy="19157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E85624-1E08-AADA-C527-43DA5FA785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668"/>
          <a:stretch/>
        </p:blipFill>
        <p:spPr>
          <a:xfrm>
            <a:off x="693990" y="4642595"/>
            <a:ext cx="3017520" cy="19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83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Grid Resilience?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Merriam Webster Dictionary (resilience in general)</a:t>
            </a:r>
          </a:p>
          <a:p>
            <a:pPr lvl="1"/>
            <a:r>
              <a:rPr lang="en-US" dirty="0"/>
              <a:t>“An ability to recover from or adjust easily to misfortune or change”</a:t>
            </a:r>
          </a:p>
          <a:p>
            <a:r>
              <a:rPr lang="en-US" dirty="0"/>
              <a:t>EPRI &amp; North American Transmission Forum (NATF)</a:t>
            </a:r>
          </a:p>
          <a:p>
            <a:pPr lvl="1"/>
            <a:r>
              <a:rPr lang="en-US" dirty="0"/>
              <a:t>The ability of the system and its components (… equipment and human …) to minimize damage and improve recovery from non-routine disruptions, including High Impact, Low Frequency (HILF) events, in a reasonable amount of time”</a:t>
            </a:r>
          </a:p>
          <a:p>
            <a:r>
              <a:rPr lang="en-US" dirty="0"/>
              <a:t>The impact of blackouts is not linear!</a:t>
            </a:r>
          </a:p>
          <a:p>
            <a:pPr lvl="1"/>
            <a:r>
              <a:rPr lang="en-US" dirty="0"/>
              <a:t>Having 100 million people out of service can be more than tens times worse than 10 million out.  A ten day blackout can be more than tens times worse than a one day blackout.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18"/>
          <p:cNvSpPr txBox="1">
            <a:spLocks noChangeArrowheads="1"/>
          </p:cNvSpPr>
          <p:nvPr/>
        </p:nvSpPr>
        <p:spPr bwMode="auto">
          <a:xfrm>
            <a:off x="1219200" y="6019800"/>
            <a:ext cx="75868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definitions are from the 53rd North American Power Symposium keynote address by Dan Smith of Lower Colorado River Authority, November 2021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F61B775-4066-D4B5-C28F-919FED3FE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58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 – Resilience Continuum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408" y="1295400"/>
            <a:ext cx="8736018" cy="42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1981200" y="5713952"/>
            <a:ext cx="75868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Slide is from the 53</a:t>
            </a:r>
            <a:r>
              <a:rPr lang="en-US" altLang="en-US" sz="1600" baseline="30000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rd</a:t>
            </a:r>
            <a:r>
              <a:rPr lang="en-US" altLang="en-US" sz="1600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 North American Power Symposium keynote address by Dan Smith of Lower Colorado River Authority, November 2021; credit NATF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5E36617-EE45-A195-4FDA-3C8D982C7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1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37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Resilient to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11176000" cy="1442621"/>
          </a:xfrm>
        </p:spPr>
        <p:txBody>
          <a:bodyPr/>
          <a:lstStyle/>
          <a:p>
            <a:r>
              <a:rPr lang="en-US" dirty="0"/>
              <a:t>A key question on resiliency is to determine the likely threats</a:t>
            </a:r>
          </a:p>
          <a:p>
            <a:pPr lvl="1"/>
            <a:r>
              <a:rPr lang="en-US" dirty="0"/>
              <a:t>Some are geographic, and may are hard to quantify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22781"/>
            <a:ext cx="451485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8465" y="2341042"/>
            <a:ext cx="2302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Earthquake Risk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1055" y="2919955"/>
            <a:ext cx="4068637" cy="261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67632" y="6186387"/>
            <a:ext cx="5597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i="1" dirty="0"/>
              <a:t>Enhancing the Resilience of the Nation’s Electricity System</a:t>
            </a:r>
            <a:r>
              <a:rPr lang="en-US" sz="1400" dirty="0"/>
              <a:t>,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9092" y="2367649"/>
            <a:ext cx="2635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Freezing Rain Risk 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606582"/>
            <a:ext cx="2133600" cy="2514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SzPct val="14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14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443F0E8-9F05-42C7-901A-992AAD89A262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6618627-A18C-3F11-543D-0430000AA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4600"/>
            <a:ext cx="6096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>
                <a:solidFill>
                  <a:srgbClr val="1E0000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1E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818710-CACD-89DB-B99B-F5F1779AE244}"/>
              </a:ext>
            </a:extLst>
          </p:cNvPr>
          <p:cNvSpPr/>
          <p:nvPr/>
        </p:nvSpPr>
        <p:spPr>
          <a:xfrm>
            <a:off x="9448800" y="3404118"/>
            <a:ext cx="2514600" cy="193899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The impact of wind and solar output on the weather is also a growing concern</a:t>
            </a:r>
          </a:p>
        </p:txBody>
      </p:sp>
    </p:spTree>
    <p:extLst>
      <p:ext uri="{BB962C8B-B14F-4D97-AF65-F5344CB8AC3E}">
        <p14:creationId xmlns:p14="http://schemas.microsoft.com/office/powerpoint/2010/main" val="1412106902"/>
      </p:ext>
    </p:extLst>
  </p:cSld>
  <p:clrMapOvr>
    <a:masterClrMapping/>
  </p:clrMapOvr>
</p:sld>
</file>

<file path=ppt/theme/theme1.xml><?xml version="1.0" encoding="utf-8"?>
<a:theme xmlns:a="http://schemas.openxmlformats.org/drawingml/2006/main" name="Capsules">
  <a:themeElements>
    <a:clrScheme name="Capsules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sule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Office\Templates\Presentation Designs\Capsules.pot</Template>
  <TotalTime>6300</TotalTime>
  <Words>4925</Words>
  <Application>Microsoft Office PowerPoint</Application>
  <PresentationFormat>Widescreen</PresentationFormat>
  <Paragraphs>382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Helvetica</vt:lpstr>
      <vt:lpstr>Symbol</vt:lpstr>
      <vt:lpstr>Times New Roman</vt:lpstr>
      <vt:lpstr>Wingdings</vt:lpstr>
      <vt:lpstr>Capsules</vt:lpstr>
      <vt:lpstr>Modeling and Enhancing the Resilience of Electric Grids to Large-Scale Disturbances</vt:lpstr>
      <vt:lpstr>Greetings from the Texas A&amp;M Electric Power Group</vt:lpstr>
      <vt:lpstr>Overview</vt:lpstr>
      <vt:lpstr>Reliability and Resiliency</vt:lpstr>
      <vt:lpstr>High-Impact, Low-Frequency Events</vt:lpstr>
      <vt:lpstr>A Benign, Slightly High Impact, Low Frequency Event </vt:lpstr>
      <vt:lpstr>What is Grid Resilience? </vt:lpstr>
      <vt:lpstr>Reliability – Resilience Continuum</vt:lpstr>
      <vt:lpstr>Resilient to What?</vt:lpstr>
      <vt:lpstr>Resilient to What?</vt:lpstr>
      <vt:lpstr>Aside: Power Law Distributions</vt:lpstr>
      <vt:lpstr>Power Law Application to Grid Resiliency </vt:lpstr>
      <vt:lpstr>Some Electric Grid Risks</vt:lpstr>
      <vt:lpstr>Major Considerations with Resiliency</vt:lpstr>
      <vt:lpstr>How to Approach HILF Events</vt:lpstr>
      <vt:lpstr>Challenges</vt:lpstr>
      <vt:lpstr>Examples of Larger-Scale or Long Duration Outages</vt:lpstr>
      <vt:lpstr>Examples of Larger-Scale or Long Duration Outages, cont.</vt:lpstr>
      <vt:lpstr>May 10 to 13, 2024 Geomagnetic Disturbance</vt:lpstr>
      <vt:lpstr>HILF Two Main Categories</vt:lpstr>
      <vt:lpstr>Synthetic Electric Grids</vt:lpstr>
      <vt:lpstr>82K Synthetic Grid Covering the Contiguous US</vt:lpstr>
      <vt:lpstr>Electric Grid Resiliency Modeling Challenges</vt:lpstr>
      <vt:lpstr>General Grid Resilience Comments</vt:lpstr>
      <vt:lpstr>Economic Valuation of Resilience</vt:lpstr>
      <vt:lpstr>Example: Renewable Resource Droughts</vt:lpstr>
      <vt:lpstr>Example: Geomagnetic Disturbances (GMDs) </vt:lpstr>
      <vt:lpstr>GMDs and the Kp-index</vt:lpstr>
      <vt:lpstr>Electric Fields and Geomagnetically Induced Currents (GICs)</vt:lpstr>
      <vt:lpstr>HILF Example: Nuclear EMPs</vt:lpstr>
      <vt:lpstr>Geomagnetically Induced Currents (GICs)</vt:lpstr>
      <vt:lpstr>Simulated GICs in High Voltage Transmission Grid</vt:lpstr>
      <vt:lpstr>Overview of GMD Assessments</vt:lpstr>
      <vt:lpstr>The Impact of a Large GMD From an Operations Perspective</vt:lpstr>
      <vt:lpstr>GIC Mitigation</vt:lpstr>
      <vt:lpstr>Weather in Electric Grid Planning and Operations</vt:lpstr>
      <vt:lpstr>The Power Flow and Weather</vt:lpstr>
      <vt:lpstr>Using Weather Information in PowerWorld Simulator </vt:lpstr>
      <vt:lpstr>Availability of Historical Weather Information</vt:lpstr>
      <vt:lpstr>Easy Power Flow Access to ERA5</vt:lpstr>
      <vt:lpstr>Example Weather Contour</vt:lpstr>
      <vt:lpstr>Simulating Large Amounts of Weather Information</vt:lpstr>
      <vt:lpstr>Seeing All Weather Data for a Location</vt:lpstr>
      <vt:lpstr>Models of Grid Weather Impacts</vt:lpstr>
      <vt:lpstr>Example: Gen MaxMW Wind and Solar</vt:lpstr>
      <vt:lpstr>Mapping Weather to the Electric Grid Components</vt:lpstr>
      <vt:lpstr>Applying the Weather</vt:lpstr>
      <vt:lpstr>Contrasting Two Days: 4/29/2010 and 12/12/1941</vt:lpstr>
      <vt:lpstr>Strategies to Prepare For and Mitigate Large- Area, Long-Duration Blackouts</vt:lpstr>
      <vt:lpstr>Component Hardening, Physical Security</vt:lpstr>
      <vt:lpstr>Enhancing Bulk Grid Simulations to Handle HILF Scenarios</vt:lpstr>
      <vt:lpstr>Adaptive Islanding</vt:lpstr>
      <vt:lpstr>Resiliency and Coupled Infrastructures</vt:lpstr>
      <vt:lpstr>Some Specific Recommendations to Enhance Resilience</vt:lpstr>
      <vt:lpstr>Porting PowerWorld Simulator to Linux</vt:lpstr>
      <vt:lpstr>Conclusion and Questions?</vt:lpstr>
      <vt:lpstr>Thank You! Questions?</vt:lpstr>
    </vt:vector>
  </TitlesOfParts>
  <Company>ECE - 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ECEN 615_Lect1</dc:title>
  <dc:creator>ECE Publications</dc:creator>
  <cp:lastModifiedBy>PowerWorld User</cp:lastModifiedBy>
  <cp:revision>496</cp:revision>
  <cp:lastPrinted>2020-08-20T12:26:33Z</cp:lastPrinted>
  <dcterms:created xsi:type="dcterms:W3CDTF">2000-05-11T14:27:08Z</dcterms:created>
  <dcterms:modified xsi:type="dcterms:W3CDTF">2024-05-14T15:20:29Z</dcterms:modified>
</cp:coreProperties>
</file>