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60"/>
  </p:notesMasterIdLst>
  <p:handoutMasterIdLst>
    <p:handoutMasterId r:id="rId61"/>
  </p:handoutMasterIdLst>
  <p:sldIdLst>
    <p:sldId id="356" r:id="rId2"/>
    <p:sldId id="532" r:id="rId3"/>
    <p:sldId id="602" r:id="rId4"/>
    <p:sldId id="638" r:id="rId5"/>
    <p:sldId id="534" r:id="rId6"/>
    <p:sldId id="596" r:id="rId7"/>
    <p:sldId id="569" r:id="rId8"/>
    <p:sldId id="542" r:id="rId9"/>
    <p:sldId id="639" r:id="rId10"/>
    <p:sldId id="640" r:id="rId11"/>
    <p:sldId id="603" r:id="rId12"/>
    <p:sldId id="604" r:id="rId13"/>
    <p:sldId id="642" r:id="rId14"/>
    <p:sldId id="641" r:id="rId15"/>
    <p:sldId id="643" r:id="rId16"/>
    <p:sldId id="605" r:id="rId17"/>
    <p:sldId id="609" r:id="rId18"/>
    <p:sldId id="630" r:id="rId19"/>
    <p:sldId id="608" r:id="rId20"/>
    <p:sldId id="635" r:id="rId21"/>
    <p:sldId id="610" r:id="rId22"/>
    <p:sldId id="611" r:id="rId23"/>
    <p:sldId id="557" r:id="rId24"/>
    <p:sldId id="644" r:id="rId25"/>
    <p:sldId id="649" r:id="rId26"/>
    <p:sldId id="558" r:id="rId27"/>
    <p:sldId id="645" r:id="rId28"/>
    <p:sldId id="650" r:id="rId29"/>
    <p:sldId id="613" r:id="rId30"/>
    <p:sldId id="614" r:id="rId31"/>
    <p:sldId id="615" r:id="rId32"/>
    <p:sldId id="552" r:id="rId33"/>
    <p:sldId id="624" r:id="rId34"/>
    <p:sldId id="646" r:id="rId35"/>
    <p:sldId id="616" r:id="rId36"/>
    <p:sldId id="617" r:id="rId37"/>
    <p:sldId id="626" r:id="rId38"/>
    <p:sldId id="627" r:id="rId39"/>
    <p:sldId id="618" r:id="rId40"/>
    <p:sldId id="619" r:id="rId41"/>
    <p:sldId id="647" r:id="rId42"/>
    <p:sldId id="620" r:id="rId43"/>
    <p:sldId id="568" r:id="rId44"/>
    <p:sldId id="631" r:id="rId45"/>
    <p:sldId id="632" r:id="rId46"/>
    <p:sldId id="633" r:id="rId47"/>
    <p:sldId id="621" r:id="rId48"/>
    <p:sldId id="648" r:id="rId49"/>
    <p:sldId id="651" r:id="rId50"/>
    <p:sldId id="653" r:id="rId51"/>
    <p:sldId id="654" r:id="rId52"/>
    <p:sldId id="655" r:id="rId53"/>
    <p:sldId id="652" r:id="rId54"/>
    <p:sldId id="622" r:id="rId55"/>
    <p:sldId id="636" r:id="rId56"/>
    <p:sldId id="637" r:id="rId57"/>
    <p:sldId id="590" r:id="rId58"/>
    <p:sldId id="533" r:id="rId59"/>
  </p:sldIdLst>
  <p:sldSz cx="12192000" cy="6858000"/>
  <p:notesSz cx="7102475" cy="9388475"/>
  <p:defaultTex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oria dehghanian" initials="p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0000"/>
    <a:srgbClr val="FF33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autoAdjust="0"/>
  </p:normalViewPr>
  <p:slideViewPr>
    <p:cSldViewPr>
      <p:cViewPr varScale="1">
        <p:scale>
          <a:sx n="149" d="100"/>
          <a:sy n="149" d="100"/>
        </p:scale>
        <p:origin x="712" y="1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3768" y="-96"/>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spcBef>
                <a:spcPct val="0"/>
              </a:spcBef>
              <a:buClrTx/>
              <a:buSzTx/>
              <a:buFontTx/>
              <a:buNone/>
              <a:defRPr sz="1200"/>
            </a:lvl1pPr>
          </a:lstStyle>
          <a:p>
            <a:pPr>
              <a:defRPr/>
            </a:pPr>
            <a:endParaRPr lang="en-US" dirty="0"/>
          </a:p>
        </p:txBody>
      </p:sp>
      <p:sp>
        <p:nvSpPr>
          <p:cNvPr id="28675" name="Rectangle 3"/>
          <p:cNvSpPr>
            <a:spLocks noGrp="1" noChangeArrowheads="1"/>
          </p:cNvSpPr>
          <p:nvPr>
            <p:ph type="dt" sz="quarter" idx="1"/>
          </p:nvPr>
        </p:nvSpPr>
        <p:spPr bwMode="auto">
          <a:xfrm>
            <a:off x="4024313" y="0"/>
            <a:ext cx="3078162"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lgn="r">
              <a:spcBef>
                <a:spcPct val="0"/>
              </a:spcBef>
              <a:buClrTx/>
              <a:buSzTx/>
              <a:buFontTx/>
              <a:buNone/>
              <a:defRPr sz="1200"/>
            </a:lvl1pPr>
          </a:lstStyle>
          <a:p>
            <a:pPr>
              <a:defRPr/>
            </a:pPr>
            <a:endParaRPr lang="en-US" dirty="0"/>
          </a:p>
        </p:txBody>
      </p:sp>
      <p:sp>
        <p:nvSpPr>
          <p:cNvPr id="28676" name="Rectangle 4"/>
          <p:cNvSpPr>
            <a:spLocks noGrp="1" noChangeArrowheads="1"/>
          </p:cNvSpPr>
          <p:nvPr>
            <p:ph type="ftr" sz="quarter" idx="2"/>
          </p:nvPr>
        </p:nvSpPr>
        <p:spPr bwMode="auto">
          <a:xfrm>
            <a:off x="0" y="8918575"/>
            <a:ext cx="3078163"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spcBef>
                <a:spcPct val="0"/>
              </a:spcBef>
              <a:buClrTx/>
              <a:buSzTx/>
              <a:buFontTx/>
              <a:buNone/>
              <a:defRPr sz="1200"/>
            </a:lvl1pPr>
          </a:lstStyle>
          <a:p>
            <a:pPr>
              <a:defRPr/>
            </a:pPr>
            <a:endParaRPr lang="en-US" dirty="0"/>
          </a:p>
        </p:txBody>
      </p:sp>
      <p:sp>
        <p:nvSpPr>
          <p:cNvPr id="28677" name="Rectangle 5"/>
          <p:cNvSpPr>
            <a:spLocks noGrp="1" noChangeArrowheads="1"/>
          </p:cNvSpPr>
          <p:nvPr>
            <p:ph type="sldNum" sz="quarter" idx="3"/>
          </p:nvPr>
        </p:nvSpPr>
        <p:spPr bwMode="auto">
          <a:xfrm>
            <a:off x="4024313" y="8918575"/>
            <a:ext cx="3078162"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lgn="r">
              <a:spcBef>
                <a:spcPct val="0"/>
              </a:spcBef>
              <a:buClrTx/>
              <a:buSzTx/>
              <a:buFontTx/>
              <a:buNone/>
              <a:defRPr sz="1200"/>
            </a:lvl1pPr>
          </a:lstStyle>
          <a:p>
            <a:pPr>
              <a:defRPr/>
            </a:pPr>
            <a:fld id="{3B7227E4-51F8-45C2-83C1-D251491FB81E}" type="slidenum">
              <a:rPr lang="en-US"/>
              <a:pPr>
                <a:defRPr/>
              </a:pPr>
              <a:t>‹#›</a:t>
            </a:fld>
            <a:endParaRPr lang="en-US" dirty="0"/>
          </a:p>
        </p:txBody>
      </p:sp>
    </p:spTree>
    <p:extLst>
      <p:ext uri="{BB962C8B-B14F-4D97-AF65-F5344CB8AC3E}">
        <p14:creationId xmlns:p14="http://schemas.microsoft.com/office/powerpoint/2010/main" val="1714397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wrap="square" lIns="94229" tIns="47114" rIns="94229" bIns="47114" numCol="1" anchor="t" anchorCtr="0" compatLnSpc="1">
            <a:prstTxWarp prst="textNoShape">
              <a:avLst/>
            </a:prstTxWarp>
          </a:bodyPr>
          <a:lstStyle>
            <a:lvl1pPr>
              <a:defRPr sz="1200"/>
            </a:lvl1pPr>
          </a:lstStyle>
          <a:p>
            <a:pPr>
              <a:defRPr/>
            </a:pPr>
            <a:endParaRPr lang="en-US" dirty="0"/>
          </a:p>
        </p:txBody>
      </p:sp>
      <p:sp>
        <p:nvSpPr>
          <p:cNvPr id="3" name="Date Placeholder 2"/>
          <p:cNvSpPr>
            <a:spLocks noGrp="1"/>
          </p:cNvSpPr>
          <p:nvPr>
            <p:ph type="dt" idx="1"/>
          </p:nvPr>
        </p:nvSpPr>
        <p:spPr>
          <a:xfrm>
            <a:off x="4022725" y="0"/>
            <a:ext cx="3078163" cy="469900"/>
          </a:xfrm>
          <a:prstGeom prst="rect">
            <a:avLst/>
          </a:prstGeom>
        </p:spPr>
        <p:txBody>
          <a:bodyPr vert="horz" wrap="square" lIns="94229" tIns="47114" rIns="94229" bIns="47114" numCol="1" anchor="t" anchorCtr="0" compatLnSpc="1">
            <a:prstTxWarp prst="textNoShape">
              <a:avLst/>
            </a:prstTxWarp>
          </a:bodyPr>
          <a:lstStyle>
            <a:lvl1pPr algn="r">
              <a:defRPr sz="1200"/>
            </a:lvl1pPr>
          </a:lstStyle>
          <a:p>
            <a:pPr>
              <a:defRPr/>
            </a:pPr>
            <a:fld id="{24C5774C-03E1-499A-B4E4-895282C04360}" type="datetimeFigureOut">
              <a:rPr lang="en-US"/>
              <a:pPr>
                <a:defRPr/>
              </a:pPr>
              <a:t>6/19/2024</a:t>
            </a:fld>
            <a:endParaRPr lang="en-US" dirty="0"/>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29" tIns="47114" rIns="94229" bIns="47114" rtlCol="0" anchor="ctr"/>
          <a:lstStyle/>
          <a:p>
            <a:pPr lvl="0"/>
            <a:endParaRPr lang="en-US" noProof="0" dirty="0"/>
          </a:p>
        </p:txBody>
      </p:sp>
      <p:sp>
        <p:nvSpPr>
          <p:cNvPr id="5" name="Notes Placeholder 4"/>
          <p:cNvSpPr>
            <a:spLocks noGrp="1"/>
          </p:cNvSpPr>
          <p:nvPr>
            <p:ph type="body" sz="quarter" idx="3"/>
          </p:nvPr>
        </p:nvSpPr>
        <p:spPr>
          <a:xfrm>
            <a:off x="709613" y="4459288"/>
            <a:ext cx="5683250" cy="4224337"/>
          </a:xfrm>
          <a:prstGeom prst="rect">
            <a:avLst/>
          </a:prstGeom>
        </p:spPr>
        <p:txBody>
          <a:bodyPr vert="horz" lIns="94229" tIns="47114" rIns="94229" bIns="4711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6988"/>
            <a:ext cx="3078163" cy="469900"/>
          </a:xfrm>
          <a:prstGeom prst="rect">
            <a:avLst/>
          </a:prstGeom>
        </p:spPr>
        <p:txBody>
          <a:bodyPr vert="horz" wrap="square" lIns="94229" tIns="47114" rIns="94229" bIns="47114" numCol="1" anchor="b" anchorCtr="0" compatLnSpc="1">
            <a:prstTxWarp prst="textNoShape">
              <a:avLst/>
            </a:prstTxWarp>
          </a:bodyPr>
          <a:lstStyle>
            <a:lvl1pPr>
              <a:defRPr sz="1200"/>
            </a:lvl1pPr>
          </a:lstStyle>
          <a:p>
            <a:pPr>
              <a:defRPr/>
            </a:pPr>
            <a:endParaRPr lang="en-US" dirty="0"/>
          </a:p>
        </p:txBody>
      </p:sp>
      <p:sp>
        <p:nvSpPr>
          <p:cNvPr id="7" name="Slide Number Placeholder 6"/>
          <p:cNvSpPr>
            <a:spLocks noGrp="1"/>
          </p:cNvSpPr>
          <p:nvPr>
            <p:ph type="sldNum" sz="quarter" idx="5"/>
          </p:nvPr>
        </p:nvSpPr>
        <p:spPr>
          <a:xfrm>
            <a:off x="4022725" y="8916988"/>
            <a:ext cx="3078163" cy="469900"/>
          </a:xfrm>
          <a:prstGeom prst="rect">
            <a:avLst/>
          </a:prstGeom>
        </p:spPr>
        <p:txBody>
          <a:bodyPr vert="horz" wrap="square" lIns="94229" tIns="47114" rIns="94229" bIns="47114" numCol="1" anchor="b" anchorCtr="0" compatLnSpc="1">
            <a:prstTxWarp prst="textNoShape">
              <a:avLst/>
            </a:prstTxWarp>
          </a:bodyPr>
          <a:lstStyle>
            <a:lvl1pPr algn="r">
              <a:defRPr sz="1200"/>
            </a:lvl1pPr>
          </a:lstStyle>
          <a:p>
            <a:pPr>
              <a:defRPr/>
            </a:pPr>
            <a:fld id="{169181FC-D85A-4591-8BD1-5E6A6B17461A}" type="slidenum">
              <a:rPr lang="en-US"/>
              <a:pPr>
                <a:defRPr/>
              </a:pPr>
              <a:t>‹#›</a:t>
            </a:fld>
            <a:endParaRPr lang="en-US" dirty="0"/>
          </a:p>
        </p:txBody>
      </p:sp>
    </p:spTree>
    <p:extLst>
      <p:ext uri="{BB962C8B-B14F-4D97-AF65-F5344CB8AC3E}">
        <p14:creationId xmlns:p14="http://schemas.microsoft.com/office/powerpoint/2010/main" val="35706096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423863" y="704850"/>
            <a:ext cx="6254750"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eaLnBrk="1" hangingPunct="1"/>
            <a:fld id="{FFA44757-FF1F-42D8-B2CA-5FE2A078B1AB}" type="slidenum">
              <a:rPr lang="en-US" altLang="en-US" sz="1200" smtClean="0"/>
              <a:pPr eaLnBrk="1" hangingPunct="1"/>
              <a:t>1</a:t>
            </a:fld>
            <a:endParaRPr lang="en-US" altLang="en-US" sz="1200" dirty="0"/>
          </a:p>
        </p:txBody>
      </p:sp>
    </p:spTree>
    <p:extLst>
      <p:ext uri="{BB962C8B-B14F-4D97-AF65-F5344CB8AC3E}">
        <p14:creationId xmlns:p14="http://schemas.microsoft.com/office/powerpoint/2010/main" val="818213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AutoShape 1027"/>
          <p:cNvSpPr>
            <a:spLocks noChangeArrowheads="1"/>
          </p:cNvSpPr>
          <p:nvPr/>
        </p:nvSpPr>
        <p:spPr bwMode="auto">
          <a:xfrm>
            <a:off x="914400" y="990600"/>
            <a:ext cx="6908800" cy="19050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dirty="0"/>
          </a:p>
        </p:txBody>
      </p:sp>
      <p:sp>
        <p:nvSpPr>
          <p:cNvPr id="9" name="Line 4103"/>
          <p:cNvSpPr>
            <a:spLocks noChangeShapeType="1"/>
          </p:cNvSpPr>
          <p:nvPr userDrawn="1"/>
        </p:nvSpPr>
        <p:spPr bwMode="auto">
          <a:xfrm>
            <a:off x="0" y="2590800"/>
            <a:ext cx="11988800" cy="0"/>
          </a:xfrm>
          <a:prstGeom prst="line">
            <a:avLst/>
          </a:prstGeom>
          <a:noFill/>
          <a:ln w="76200">
            <a:solidFill>
              <a:srgbClr val="500000"/>
            </a:solidFill>
            <a:round/>
            <a:headEnd type="none" w="sm" len="sm"/>
            <a:tailEnd type="none" w="sm" len="sm"/>
          </a:ln>
          <a:effectLst/>
        </p:spPr>
        <p:txBody>
          <a:bodyPr wrap="none" anchor="ctr"/>
          <a:lstStyle/>
          <a:p>
            <a:pPr>
              <a:defRPr/>
            </a:pPr>
            <a:endParaRPr lang="en-US" sz="2800" dirty="0"/>
          </a:p>
        </p:txBody>
      </p:sp>
      <p:sp>
        <p:nvSpPr>
          <p:cNvPr id="10" name="Rectangle 4098"/>
          <p:cNvSpPr>
            <a:spLocks noGrp="1" noChangeArrowheads="1"/>
          </p:cNvSpPr>
          <p:nvPr>
            <p:ph type="ctrTitle" sz="quarter"/>
          </p:nvPr>
        </p:nvSpPr>
        <p:spPr>
          <a:xfrm>
            <a:off x="908358" y="533400"/>
            <a:ext cx="10363200" cy="1143000"/>
          </a:xfrm>
        </p:spPr>
        <p:txBody>
          <a:bodyPr/>
          <a:lstStyle>
            <a:lvl1pPr>
              <a:defRPr sz="3600">
                <a:latin typeface="Arial" pitchFamily="34" charset="0"/>
                <a:cs typeface="Arial" pitchFamily="34" charset="0"/>
              </a:defRPr>
            </a:lvl1pPr>
          </a:lstStyle>
          <a:p>
            <a:r>
              <a:rPr lang="en-US" dirty="0"/>
              <a:t>Click to edit Master title style</a:t>
            </a:r>
          </a:p>
        </p:txBody>
      </p:sp>
      <p:sp>
        <p:nvSpPr>
          <p:cNvPr id="11" name="Rectangle 4099"/>
          <p:cNvSpPr>
            <a:spLocks noGrp="1" noChangeArrowheads="1"/>
          </p:cNvSpPr>
          <p:nvPr>
            <p:ph type="subTitle" sz="quarter" idx="1"/>
          </p:nvPr>
        </p:nvSpPr>
        <p:spPr>
          <a:xfrm>
            <a:off x="1930400" y="3124200"/>
            <a:ext cx="8534400" cy="1752600"/>
          </a:xfrm>
        </p:spPr>
        <p:txBody>
          <a:bodyPr/>
          <a:lstStyle>
            <a:lvl1pPr marL="0" indent="0" algn="ctr">
              <a:buFontTx/>
              <a:buNone/>
              <a:defRPr>
                <a:latin typeface="Arial" pitchFamily="34" charset="0"/>
                <a:cs typeface="Arial" pitchFamily="34" charset="0"/>
              </a:defRPr>
            </a:lvl1pPr>
          </a:lstStyle>
          <a:p>
            <a:r>
              <a:rPr lang="en-US" dirty="0"/>
              <a:t>Click to edit Master subtitle style</a:t>
            </a:r>
          </a:p>
        </p:txBody>
      </p:sp>
    </p:spTree>
    <p:extLst>
      <p:ext uri="{BB962C8B-B14F-4D97-AF65-F5344CB8AC3E}">
        <p14:creationId xmlns:p14="http://schemas.microsoft.com/office/powerpoint/2010/main" val="4216950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228600" y="76200"/>
            <a:ext cx="11049000" cy="1066800"/>
          </a:xfrm>
        </p:spPr>
        <p:txBody>
          <a:bodyPr/>
          <a:lstStyle/>
          <a:p>
            <a:r>
              <a:rPr lang="en-US" dirty="0"/>
              <a:t>Click to edit Master title style</a:t>
            </a:r>
          </a:p>
        </p:txBody>
      </p:sp>
      <p:sp>
        <p:nvSpPr>
          <p:cNvPr id="5" name="Content Placeholder 2"/>
          <p:cNvSpPr>
            <a:spLocks noGrp="1"/>
          </p:cNvSpPr>
          <p:nvPr>
            <p:ph idx="1" hasCustomPrompt="1"/>
          </p:nvPr>
        </p:nvSpPr>
        <p:spPr>
          <a:xfrm>
            <a:off x="228600" y="1280160"/>
            <a:ext cx="11201400" cy="5196840"/>
          </a:xfrm>
        </p:spPr>
        <p:txBody>
          <a:bodyPr/>
          <a:lstStyle>
            <a:lvl1pPr marL="457200" indent="-457200">
              <a:buSzPct val="100000"/>
              <a:buFont typeface="Arial" panose="020B0604020202020204" pitchFamily="34" charset="0"/>
              <a:buChar char="•"/>
              <a:defRPr/>
            </a:lvl1pPr>
            <a:lvl2pPr marL="742950" marR="0" indent="-285750" algn="l" defTabSz="914400" rtl="0" eaLnBrk="0" fontAlgn="base" latinLnBrk="0" hangingPunct="0">
              <a:lnSpc>
                <a:spcPct val="100000"/>
              </a:lnSpc>
              <a:spcBef>
                <a:spcPct val="20000"/>
              </a:spcBef>
              <a:spcAft>
                <a:spcPct val="0"/>
              </a:spcAft>
              <a:buClr>
                <a:schemeClr val="tx1"/>
              </a:buClr>
              <a:buSzPct val="75000"/>
              <a:buFontTx/>
              <a:buChar char="–"/>
              <a:tabLst/>
              <a:defRPr/>
            </a:lvl2pPr>
            <a:lvl3pPr marL="1257300" indent="-342900">
              <a:buSzPct val="90000"/>
              <a:buFont typeface="Arial" panose="020B0604020202020204" pitchFamily="34" charset="0"/>
              <a:buChar char="•"/>
              <a:defRPr/>
            </a:lvl3pPr>
          </a:lstStyle>
          <a:p>
            <a:pPr marL="742950" marR="0" lvl="1" indent="-285750" algn="l" defTabSz="914400" rtl="0" eaLnBrk="0" fontAlgn="base" latinLnBrk="0" hangingPunct="0">
              <a:lnSpc>
                <a:spcPct val="100000"/>
              </a:lnSpc>
              <a:spcBef>
                <a:spcPct val="20000"/>
              </a:spcBef>
              <a:spcAft>
                <a:spcPct val="0"/>
              </a:spcAft>
              <a:buClr>
                <a:schemeClr val="tx1"/>
              </a:buClr>
              <a:buSzPct val="75000"/>
              <a:buFontTx/>
              <a:buChar char="–"/>
              <a:tabLst/>
              <a:defRPr/>
            </a:pPr>
            <a:r>
              <a:rPr lang="en-US" dirty="0" err="1"/>
              <a:t>SeconClick</a:t>
            </a:r>
            <a:r>
              <a:rPr lang="en-US" dirty="0"/>
              <a:t> to edit Master text styles</a:t>
            </a:r>
          </a:p>
          <a:p>
            <a:pPr lvl="1"/>
            <a:r>
              <a:rPr lang="en-US" dirty="0"/>
              <a:t>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02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4600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045952" cy="1069848"/>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096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317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045952" cy="10698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502422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AutoShape 5"/>
          <p:cNvSpPr>
            <a:spLocks noChangeArrowheads="1"/>
          </p:cNvSpPr>
          <p:nvPr/>
        </p:nvSpPr>
        <p:spPr bwMode="auto">
          <a:xfrm>
            <a:off x="1016000" y="1143000"/>
            <a:ext cx="6807200" cy="6096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dirty="0"/>
          </a:p>
        </p:txBody>
      </p:sp>
      <p:sp>
        <p:nvSpPr>
          <p:cNvPr id="11" name="Line 8"/>
          <p:cNvSpPr>
            <a:spLocks noChangeShapeType="1"/>
          </p:cNvSpPr>
          <p:nvPr userDrawn="1"/>
        </p:nvSpPr>
        <p:spPr bwMode="auto">
          <a:xfrm>
            <a:off x="0" y="1143000"/>
            <a:ext cx="11176000" cy="0"/>
          </a:xfrm>
          <a:prstGeom prst="line">
            <a:avLst/>
          </a:prstGeom>
          <a:noFill/>
          <a:ln w="76200">
            <a:solidFill>
              <a:srgbClr val="500000"/>
            </a:solidFill>
            <a:round/>
            <a:headEnd type="none" w="sm" len="sm"/>
            <a:tailEnd type="none" w="sm" len="sm"/>
          </a:ln>
          <a:effectLst/>
        </p:spPr>
        <p:txBody>
          <a:bodyPr wrap="none" anchor="ctr"/>
          <a:lstStyle/>
          <a:p>
            <a:pPr>
              <a:defRPr/>
            </a:pPr>
            <a:endParaRPr lang="en-US" sz="2800" dirty="0"/>
          </a:p>
        </p:txBody>
      </p:sp>
      <p:sp>
        <p:nvSpPr>
          <p:cNvPr id="12" name="Rectangle 6"/>
          <p:cNvSpPr>
            <a:spLocks noGrp="1" noChangeArrowheads="1"/>
          </p:cNvSpPr>
          <p:nvPr>
            <p:ph type="title"/>
          </p:nvPr>
        </p:nvSpPr>
        <p:spPr bwMode="auto">
          <a:xfrm>
            <a:off x="228600" y="91440"/>
            <a:ext cx="11049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 name="Rectangle 7"/>
          <p:cNvSpPr>
            <a:spLocks noGrp="1" noChangeArrowheads="1"/>
          </p:cNvSpPr>
          <p:nvPr>
            <p:ph type="body" idx="1"/>
          </p:nvPr>
        </p:nvSpPr>
        <p:spPr bwMode="auto">
          <a:xfrm>
            <a:off x="228600" y="1295400"/>
            <a:ext cx="11201400" cy="5120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43347023-713F-4E2A-B7AB-E48E430AAFEB}"/>
              </a:ext>
            </a:extLst>
          </p:cNvPr>
          <p:cNvSpPr txBox="1"/>
          <p:nvPr userDrawn="1"/>
        </p:nvSpPr>
        <p:spPr>
          <a:xfrm>
            <a:off x="11095827" y="-66675"/>
            <a:ext cx="1096172" cy="369332"/>
          </a:xfrm>
          <a:prstGeom prst="rect">
            <a:avLst/>
          </a:prstGeom>
          <a:noFill/>
          <a:ln w="12700">
            <a:noFill/>
          </a:ln>
        </p:spPr>
        <p:txBody>
          <a:bodyPr wrap="square" rtlCol="0">
            <a:spAutoFit/>
          </a:bodyPr>
          <a:lstStyle/>
          <a:p>
            <a:pPr algn="r"/>
            <a:fld id="{CBFC0AEE-5787-421D-938D-D26A4A374780}" type="slidenum">
              <a:rPr lang="en-US" sz="1800" smtClean="0">
                <a:solidFill>
                  <a:srgbClr val="500000"/>
                </a:solidFill>
                <a:latin typeface="+mj-lt"/>
              </a:rPr>
              <a:pPr algn="r"/>
              <a:t>‹#›</a:t>
            </a:fld>
            <a:endParaRPr lang="en-US" sz="1800" dirty="0">
              <a:solidFill>
                <a:srgbClr val="500000"/>
              </a:solidFill>
              <a:latin typeface="+mj-lt"/>
            </a:endParaRPr>
          </a:p>
        </p:txBody>
      </p:sp>
    </p:spTree>
  </p:cSld>
  <p:clrMap bg1="lt1" tx1="dk1" bg2="lt2" tx2="dk2" accent1="accent1" accent2="accent2" accent3="accent3" accent4="accent4" accent5="accent5" accent6="accent6" hlink="hlink" folHlink="folHlink"/>
  <p:sldLayoutIdLst>
    <p:sldLayoutId id="2147483733" r:id="rId1"/>
    <p:sldLayoutId id="2147483723" r:id="rId2"/>
    <p:sldLayoutId id="2147483724" r:id="rId3"/>
    <p:sldLayoutId id="2147483725" r:id="rId4"/>
    <p:sldLayoutId id="2147483727" r:id="rId5"/>
  </p:sldLayoutIdLst>
  <p:hf hdr="0" ftr="0" dt="0"/>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1"/>
        </a:buClr>
        <a:buSzPct val="100000"/>
        <a:buFont typeface="Arial" panose="020B0604020202020204" pitchFamily="34" charset="0"/>
        <a:buChar char="•"/>
        <a:defRPr sz="2800">
          <a:solidFill>
            <a:schemeClr val="tx1"/>
          </a:solidFill>
          <a:latin typeface="+mj-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j-lt"/>
        </a:defRPr>
      </a:lvl2pPr>
      <a:lvl3pPr marL="1257300" indent="-342900" algn="l" rtl="0" eaLnBrk="0" fontAlgn="base" hangingPunct="0">
        <a:spcBef>
          <a:spcPct val="20000"/>
        </a:spcBef>
        <a:spcAft>
          <a:spcPct val="0"/>
        </a:spcAft>
        <a:buClr>
          <a:schemeClr val="tx1"/>
        </a:buClr>
        <a:buSzPct val="90000"/>
        <a:buFont typeface="Arial" panose="020B0604020202020204" pitchFamily="34" charset="0"/>
        <a:buChar char="•"/>
        <a:defRPr sz="2400">
          <a:solidFill>
            <a:schemeClr val="tx1"/>
          </a:solidFill>
          <a:latin typeface="+mj-lt"/>
        </a:defRPr>
      </a:lvl3pPr>
      <a:lvl4pPr marL="1600200" indent="-228600" algn="l" rtl="0" eaLnBrk="0" fontAlgn="base" hangingPunct="0">
        <a:spcBef>
          <a:spcPct val="20000"/>
        </a:spcBef>
        <a:spcAft>
          <a:spcPct val="0"/>
        </a:spcAft>
        <a:buClr>
          <a:schemeClr val="tx1"/>
        </a:buClr>
        <a:buSzPct val="80000"/>
        <a:buChar char="–"/>
        <a:defRPr sz="2400">
          <a:solidFill>
            <a:schemeClr val="tx1"/>
          </a:solidFill>
          <a:latin typeface="+mj-lt"/>
        </a:defRPr>
      </a:lvl4pPr>
      <a:lvl5pPr marL="2057400" indent="-228600" algn="l" rtl="0" eaLnBrk="0" fontAlgn="base" hangingPunct="0">
        <a:spcBef>
          <a:spcPct val="20000"/>
        </a:spcBef>
        <a:spcAft>
          <a:spcPct val="0"/>
        </a:spcAft>
        <a:buClr>
          <a:schemeClr val="tx1"/>
        </a:buClr>
        <a:buSzPct val="65000"/>
        <a:buFont typeface="Wingdings" pitchFamily="2" charset="2"/>
        <a:buChar char="»"/>
        <a:defRPr sz="2400">
          <a:solidFill>
            <a:schemeClr val="tx1"/>
          </a:solidFill>
          <a:latin typeface="+mj-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viationweather.gov/data/cache/metars.cache.csv"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ctrTitle"/>
          </p:nvPr>
        </p:nvSpPr>
        <p:spPr>
          <a:xfrm>
            <a:off x="228600" y="1143000"/>
            <a:ext cx="11887200" cy="1142999"/>
          </a:xfrm>
          <a:noFill/>
        </p:spPr>
        <p:txBody>
          <a:bodyPr anchor="ctr"/>
          <a:lstStyle/>
          <a:p>
            <a:pPr algn="ctr" eaLnBrk="1" hangingPunct="1">
              <a:spcBef>
                <a:spcPts val="0"/>
              </a:spcBef>
              <a:spcAft>
                <a:spcPts val="1200"/>
              </a:spcAft>
            </a:pPr>
            <a:r>
              <a:rPr lang="en-US" sz="3200" b="1" dirty="0">
                <a:solidFill>
                  <a:schemeClr val="tx1">
                    <a:lumMod val="95000"/>
                    <a:lumOff val="5000"/>
                  </a:schemeClr>
                </a:solidFill>
                <a:effectLst/>
                <a:ea typeface="Calibri" panose="020F0502020204030204" pitchFamily="34" charset="0"/>
              </a:rPr>
              <a:t>New Developments in the Application of Weather Information in Electric Grid Analysis </a:t>
            </a:r>
            <a:endParaRPr lang="en-US" altLang="en-US" sz="4000" dirty="0">
              <a:solidFill>
                <a:schemeClr val="tx1">
                  <a:lumMod val="95000"/>
                  <a:lumOff val="5000"/>
                </a:schemeClr>
              </a:solidFill>
            </a:endParaRPr>
          </a:p>
        </p:txBody>
      </p:sp>
      <p:sp>
        <p:nvSpPr>
          <p:cNvPr id="7" name="Subtitle 2"/>
          <p:cNvSpPr>
            <a:spLocks noGrp="1"/>
          </p:cNvSpPr>
          <p:nvPr>
            <p:ph type="subTitle" sz="quarter" idx="1"/>
          </p:nvPr>
        </p:nvSpPr>
        <p:spPr>
          <a:xfrm>
            <a:off x="609600" y="2743200"/>
            <a:ext cx="10591800" cy="1752600"/>
          </a:xfrm>
        </p:spPr>
        <p:txBody>
          <a:bodyPr/>
          <a:lstStyle/>
          <a:p>
            <a:r>
              <a:rPr lang="en-US" sz="3200" b="1" dirty="0"/>
              <a:t>Thomas J. Overbye</a:t>
            </a:r>
          </a:p>
          <a:p>
            <a:r>
              <a:rPr lang="en-US" sz="3200" b="1" dirty="0"/>
              <a:t>O’Donnell Foundation Chair III </a:t>
            </a:r>
          </a:p>
          <a:p>
            <a:r>
              <a:rPr lang="en-US" sz="3200" b="1" dirty="0"/>
              <a:t>Texas A&amp;M University</a:t>
            </a:r>
            <a:br>
              <a:rPr lang="en-US" sz="3200" b="1" dirty="0"/>
            </a:br>
            <a:r>
              <a:rPr lang="en-US" sz="3200" b="1" dirty="0"/>
              <a:t>overbye@tamu.edu</a:t>
            </a:r>
            <a:br>
              <a:rPr lang="en-US" sz="3200" b="1" dirty="0"/>
            </a:br>
            <a:br>
              <a:rPr lang="en-US" sz="3200" b="1" dirty="0"/>
            </a:br>
            <a:r>
              <a:rPr lang="en-US" sz="3200" b="1" dirty="0"/>
              <a:t>June 19, 2024</a:t>
            </a:r>
          </a:p>
        </p:txBody>
      </p:sp>
      <p:sp>
        <p:nvSpPr>
          <p:cNvPr id="3" name="TextBox 2">
            <a:extLst>
              <a:ext uri="{FF2B5EF4-FFF2-40B4-BE49-F238E27FC236}">
                <a16:creationId xmlns:a16="http://schemas.microsoft.com/office/drawing/2014/main" id="{685655EC-2E2D-5311-6DD3-ACDCDA2E99F0}"/>
              </a:ext>
            </a:extLst>
          </p:cNvPr>
          <p:cNvSpPr txBox="1"/>
          <p:nvPr/>
        </p:nvSpPr>
        <p:spPr>
          <a:xfrm>
            <a:off x="2514600" y="304800"/>
            <a:ext cx="7391400" cy="646331"/>
          </a:xfrm>
          <a:prstGeom prst="rect">
            <a:avLst/>
          </a:prstGeom>
          <a:noFill/>
        </p:spPr>
        <p:txBody>
          <a:bodyPr wrap="square">
            <a:spAutoFit/>
          </a:bodyPr>
          <a:lstStyle/>
          <a:p>
            <a:r>
              <a:rPr lang="en-US" altLang="en-US" sz="3600" b="1" dirty="0">
                <a:solidFill>
                  <a:schemeClr val="tx1">
                    <a:lumMod val="95000"/>
                    <a:lumOff val="5000"/>
                  </a:schemeClr>
                </a:solidFill>
                <a:latin typeface="+mj-lt"/>
              </a:rPr>
              <a:t>2024 PSERC Summer Tutorials</a:t>
            </a:r>
          </a:p>
        </p:txBody>
      </p:sp>
      <p:pic>
        <p:nvPicPr>
          <p:cNvPr id="2" name="Picture 1">
            <a:extLst>
              <a:ext uri="{FF2B5EF4-FFF2-40B4-BE49-F238E27FC236}">
                <a16:creationId xmlns:a16="http://schemas.microsoft.com/office/drawing/2014/main" id="{BAAE6F47-A0D3-D09E-4134-CAFF5D0BA3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5829300"/>
            <a:ext cx="914400" cy="914400"/>
          </a:xfrm>
          <a:prstGeom prst="rect">
            <a:avLst/>
          </a:prstGeom>
        </p:spPr>
      </p:pic>
      <p:pic>
        <p:nvPicPr>
          <p:cNvPr id="4" name="Picture 3">
            <a:extLst>
              <a:ext uri="{FF2B5EF4-FFF2-40B4-BE49-F238E27FC236}">
                <a16:creationId xmlns:a16="http://schemas.microsoft.com/office/drawing/2014/main" id="{FAAC75F0-60C2-8B19-B33E-0BA36F5E5D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5400" y="5958751"/>
            <a:ext cx="2782999" cy="784949"/>
          </a:xfrm>
          <a:prstGeom prst="rect">
            <a:avLst/>
          </a:prstGeom>
        </p:spPr>
      </p:pic>
    </p:spTree>
    <p:extLst>
      <p:ext uri="{BB962C8B-B14F-4D97-AF65-F5344CB8AC3E}">
        <p14:creationId xmlns:p14="http://schemas.microsoft.com/office/powerpoint/2010/main" val="345848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67E94-295F-4A69-331D-A1F74626049B}"/>
              </a:ext>
            </a:extLst>
          </p:cNvPr>
          <p:cNvSpPr>
            <a:spLocks noGrp="1"/>
          </p:cNvSpPr>
          <p:nvPr>
            <p:ph type="title"/>
          </p:nvPr>
        </p:nvSpPr>
        <p:spPr/>
        <p:txBody>
          <a:bodyPr/>
          <a:lstStyle/>
          <a:p>
            <a:r>
              <a:rPr lang="en-US" dirty="0"/>
              <a:t>Planning, Weather and Other Resiliency Events</a:t>
            </a:r>
          </a:p>
        </p:txBody>
      </p:sp>
      <p:sp>
        <p:nvSpPr>
          <p:cNvPr id="3" name="Content Placeholder 2">
            <a:extLst>
              <a:ext uri="{FF2B5EF4-FFF2-40B4-BE49-F238E27FC236}">
                <a16:creationId xmlns:a16="http://schemas.microsoft.com/office/drawing/2014/main" id="{3346D0AD-4421-3FCF-08D9-8D4E0C1B61BD}"/>
              </a:ext>
            </a:extLst>
          </p:cNvPr>
          <p:cNvSpPr>
            <a:spLocks noGrp="1"/>
          </p:cNvSpPr>
          <p:nvPr>
            <p:ph idx="1"/>
          </p:nvPr>
        </p:nvSpPr>
        <p:spPr>
          <a:xfrm>
            <a:off x="228600" y="1280160"/>
            <a:ext cx="11734800" cy="5196840"/>
          </a:xfrm>
        </p:spPr>
        <p:txBody>
          <a:bodyPr/>
          <a:lstStyle/>
          <a:p>
            <a:r>
              <a:rPr lang="en-US" dirty="0"/>
              <a:t>As defined by NERC, planning assessment for large-scale grids is, “Documented evaluation of future transmission system performance and corrective action plans to remedy identified deficiencies”</a:t>
            </a:r>
          </a:p>
          <a:p>
            <a:pPr lvl="1"/>
            <a:r>
              <a:rPr lang="en-US" dirty="0"/>
              <a:t>Planning is forward looking, leveraging historical information</a:t>
            </a:r>
          </a:p>
          <a:p>
            <a:r>
              <a:rPr lang="en-US" dirty="0"/>
              <a:t>Planning can consider timeframes from near real-time to decades</a:t>
            </a:r>
          </a:p>
          <a:p>
            <a:r>
              <a:rPr lang="en-US" dirty="0"/>
              <a:t>Weather and other resiliency considerations can include</a:t>
            </a:r>
          </a:p>
          <a:p>
            <a:pPr lvl="1"/>
            <a:r>
              <a:rPr lang="en-US" dirty="0"/>
              <a:t>Inputs to set weather dependent power flow values such as wind, solar (irradiation), temperature for transmission line and transfer limits</a:t>
            </a:r>
          </a:p>
          <a:p>
            <a:pPr lvl="1"/>
            <a:r>
              <a:rPr lang="en-US" dirty="0"/>
              <a:t>Extreme weather including hurricanes, ice storms, derechos, tornados</a:t>
            </a:r>
          </a:p>
          <a:p>
            <a:pPr lvl="1"/>
            <a:r>
              <a:rPr lang="en-US" dirty="0"/>
              <a:t>Other events such as earthquakes, wildfires, geomagnetic disturbances (GMDs), volcanic events, eclipses </a:t>
            </a:r>
          </a:p>
          <a:p>
            <a:pPr lvl="1"/>
            <a:r>
              <a:rPr lang="en-US" dirty="0"/>
              <a:t>This are collectively referred to here as Environmental Inputs (ENIs)</a:t>
            </a:r>
          </a:p>
          <a:p>
            <a:pPr lvl="1"/>
            <a:endParaRPr lang="en-US" dirty="0"/>
          </a:p>
          <a:p>
            <a:pPr lvl="1"/>
            <a:endParaRPr lang="en-US" dirty="0"/>
          </a:p>
        </p:txBody>
      </p:sp>
    </p:spTree>
    <p:extLst>
      <p:ext uri="{BB962C8B-B14F-4D97-AF65-F5344CB8AC3E}">
        <p14:creationId xmlns:p14="http://schemas.microsoft.com/office/powerpoint/2010/main" val="1523693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3BD01-9B66-C422-F947-195E5F76BD3D}"/>
              </a:ext>
            </a:extLst>
          </p:cNvPr>
          <p:cNvSpPr>
            <a:spLocks noGrp="1"/>
          </p:cNvSpPr>
          <p:nvPr>
            <p:ph type="title"/>
          </p:nvPr>
        </p:nvSpPr>
        <p:spPr>
          <a:xfrm>
            <a:off x="228600" y="76200"/>
            <a:ext cx="11811000" cy="1066800"/>
          </a:xfrm>
        </p:spPr>
        <p:txBody>
          <a:bodyPr/>
          <a:lstStyle/>
          <a:p>
            <a:r>
              <a:rPr lang="en-US" dirty="0"/>
              <a:t>Using Weather and Related Data in the Power Flow</a:t>
            </a:r>
          </a:p>
        </p:txBody>
      </p:sp>
      <p:sp>
        <p:nvSpPr>
          <p:cNvPr id="3" name="Content Placeholder 2">
            <a:extLst>
              <a:ext uri="{FF2B5EF4-FFF2-40B4-BE49-F238E27FC236}">
                <a16:creationId xmlns:a16="http://schemas.microsoft.com/office/drawing/2014/main" id="{3BC721EC-01C7-70A5-E9A8-13D535596A01}"/>
              </a:ext>
            </a:extLst>
          </p:cNvPr>
          <p:cNvSpPr>
            <a:spLocks noGrp="1"/>
          </p:cNvSpPr>
          <p:nvPr>
            <p:ph idx="1"/>
          </p:nvPr>
        </p:nvSpPr>
        <p:spPr>
          <a:xfrm>
            <a:off x="228600" y="1280160"/>
            <a:ext cx="11734800" cy="5196840"/>
          </a:xfrm>
        </p:spPr>
        <p:txBody>
          <a:bodyPr/>
          <a:lstStyle/>
          <a:p>
            <a:r>
              <a:rPr lang="en-US" dirty="0"/>
              <a:t>To use weather data and other ENIs in the power flow requires</a:t>
            </a:r>
          </a:p>
          <a:p>
            <a:pPr lvl="1"/>
            <a:r>
              <a:rPr lang="en-US" dirty="0"/>
              <a:t>The availability of geographic information mapping buses to substations, and then geocoordinates for the substations</a:t>
            </a:r>
          </a:p>
          <a:p>
            <a:pPr lvl="2"/>
            <a:r>
              <a:rPr lang="en-US" dirty="0"/>
              <a:t>This is now mostly available for North American grids </a:t>
            </a:r>
          </a:p>
          <a:p>
            <a:pPr lvl="2"/>
            <a:r>
              <a:rPr lang="en-US" dirty="0"/>
              <a:t>Large-scale synthetic grids with geographic information are also available</a:t>
            </a:r>
          </a:p>
          <a:p>
            <a:pPr lvl="1"/>
            <a:r>
              <a:rPr lang="en-US" dirty="0"/>
              <a:t>Convenient access to available ENIs (e.g., weather information) over the footprint of interest</a:t>
            </a:r>
          </a:p>
          <a:p>
            <a:pPr lvl="2"/>
            <a:r>
              <a:rPr lang="en-US" dirty="0"/>
              <a:t>For planning often the footprint is large, beyond a single utility</a:t>
            </a:r>
          </a:p>
          <a:p>
            <a:pPr lvl="1"/>
            <a:r>
              <a:rPr lang="en-US" dirty="0"/>
              <a:t>The availability of models that represent the impact of weather and other ENIs on electric grid components</a:t>
            </a:r>
          </a:p>
          <a:p>
            <a:pPr lvl="1"/>
            <a:endParaRPr lang="en-US" dirty="0"/>
          </a:p>
        </p:txBody>
      </p:sp>
    </p:spTree>
    <p:extLst>
      <p:ext uri="{BB962C8B-B14F-4D97-AF65-F5344CB8AC3E}">
        <p14:creationId xmlns:p14="http://schemas.microsoft.com/office/powerpoint/2010/main" val="3293868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7756-E5FF-AAED-2298-BEA8C2A53DF0}"/>
              </a:ext>
            </a:extLst>
          </p:cNvPr>
          <p:cNvSpPr>
            <a:spLocks noGrp="1"/>
          </p:cNvSpPr>
          <p:nvPr>
            <p:ph type="title"/>
          </p:nvPr>
        </p:nvSpPr>
        <p:spPr/>
        <p:txBody>
          <a:bodyPr/>
          <a:lstStyle/>
          <a:p>
            <a:r>
              <a:rPr lang="en-US" dirty="0"/>
              <a:t>Availability of Weather Information</a:t>
            </a:r>
          </a:p>
        </p:txBody>
      </p:sp>
      <p:sp>
        <p:nvSpPr>
          <p:cNvPr id="3" name="Content Placeholder 2">
            <a:extLst>
              <a:ext uri="{FF2B5EF4-FFF2-40B4-BE49-F238E27FC236}">
                <a16:creationId xmlns:a16="http://schemas.microsoft.com/office/drawing/2014/main" id="{12017A0E-A86D-8859-FE52-AD852BD3CD06}"/>
              </a:ext>
            </a:extLst>
          </p:cNvPr>
          <p:cNvSpPr>
            <a:spLocks noGrp="1"/>
          </p:cNvSpPr>
          <p:nvPr>
            <p:ph idx="1"/>
          </p:nvPr>
        </p:nvSpPr>
        <p:spPr>
          <a:xfrm>
            <a:off x="228600" y="1280160"/>
            <a:ext cx="11353800" cy="5196840"/>
          </a:xfrm>
        </p:spPr>
        <p:txBody>
          <a:bodyPr/>
          <a:lstStyle/>
          <a:p>
            <a:r>
              <a:rPr lang="en-US" dirty="0"/>
              <a:t>We started this effort two plus years back by using historical weather station measurements (mostly identified by their ICAOs [International Civil Aviation Organization], e.g. KLIT, KCLL)</a:t>
            </a:r>
          </a:p>
          <a:p>
            <a:pPr lvl="1"/>
            <a:r>
              <a:rPr lang="en-US" sz="2200" dirty="0"/>
              <a:t>We had lots of data, but much of it had missing values; we also only had surface wind values and no direct solar measurements</a:t>
            </a:r>
          </a:p>
          <a:p>
            <a:pPr lvl="1"/>
            <a:r>
              <a:rPr lang="en-US" sz="2200" dirty="0"/>
              <a:t>Such measurements at specific locations can be very useful (e.g., at electrical substations)</a:t>
            </a:r>
          </a:p>
          <a:p>
            <a:r>
              <a:rPr lang="en-US" sz="2600" dirty="0"/>
              <a:t>There are many other sources of free weather information, with good coverage provided by </a:t>
            </a:r>
            <a:r>
              <a:rPr lang="en-US" i="1" dirty="0"/>
              <a:t>Weather DataSet Needs for Planning and Analyzing Modern Power Systems</a:t>
            </a:r>
            <a:r>
              <a:rPr lang="en-US" dirty="0"/>
              <a:t>, Energy Systems Integration Group (ESIG), October 2023 (Ann Dyreson was an author)</a:t>
            </a:r>
          </a:p>
          <a:p>
            <a:pPr lvl="1"/>
            <a:r>
              <a:rPr lang="en-US" dirty="0"/>
              <a:t>www.esig.energy/wp-content/uploads/2023/10/ESIG-Weather-Datasets-summary-report-2023.pdf</a:t>
            </a:r>
          </a:p>
          <a:p>
            <a:endParaRPr lang="en-US" dirty="0"/>
          </a:p>
        </p:txBody>
      </p:sp>
    </p:spTree>
    <p:extLst>
      <p:ext uri="{BB962C8B-B14F-4D97-AF65-F5344CB8AC3E}">
        <p14:creationId xmlns:p14="http://schemas.microsoft.com/office/powerpoint/2010/main" val="2629101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23965-11CE-8540-B950-D9686EF9CE67}"/>
              </a:ext>
            </a:extLst>
          </p:cNvPr>
          <p:cNvSpPr>
            <a:spLocks noGrp="1"/>
          </p:cNvSpPr>
          <p:nvPr>
            <p:ph type="title"/>
          </p:nvPr>
        </p:nvSpPr>
        <p:spPr/>
        <p:txBody>
          <a:bodyPr/>
          <a:lstStyle/>
          <a:p>
            <a:r>
              <a:rPr lang="en-US" dirty="0"/>
              <a:t>ESIG Report (10/2023)</a:t>
            </a:r>
          </a:p>
        </p:txBody>
      </p:sp>
      <p:sp>
        <p:nvSpPr>
          <p:cNvPr id="3" name="Content Placeholder 2">
            <a:extLst>
              <a:ext uri="{FF2B5EF4-FFF2-40B4-BE49-F238E27FC236}">
                <a16:creationId xmlns:a16="http://schemas.microsoft.com/office/drawing/2014/main" id="{ECC3110A-F5E8-4F3A-84D8-46836728D0DF}"/>
              </a:ext>
            </a:extLst>
          </p:cNvPr>
          <p:cNvSpPr>
            <a:spLocks noGrp="1"/>
          </p:cNvSpPr>
          <p:nvPr>
            <p:ph idx="1"/>
          </p:nvPr>
        </p:nvSpPr>
        <p:spPr>
          <a:xfrm>
            <a:off x="228600" y="1280160"/>
            <a:ext cx="5867400" cy="5196840"/>
          </a:xfrm>
        </p:spPr>
        <p:txBody>
          <a:bodyPr/>
          <a:lstStyle/>
          <a:p>
            <a:r>
              <a:rPr lang="en-US" sz="2000" dirty="0"/>
              <a:t>“These widespread changes lead to the increasing weather-dependence of supply and demand, making power system planning dramatically more complex and requiring much more comprehensive weather data for robust system planning.”</a:t>
            </a:r>
          </a:p>
          <a:p>
            <a:r>
              <a:rPr lang="en-US" sz="2000" dirty="0"/>
              <a:t>“The work required to achieve a long-term solution to weather data needs is not trivial, but it is manageable and is much less costly than blindly building trillions of dollars of infrastructure without the basic tools to cost effectively optimize it and assess its reliability.”</a:t>
            </a:r>
          </a:p>
          <a:p>
            <a:r>
              <a:rPr lang="en-US" sz="2400" dirty="0"/>
              <a:t>These tools are now moving out of research labs into commercial products!</a:t>
            </a:r>
          </a:p>
          <a:p>
            <a:endParaRPr lang="en-US" sz="2400" dirty="0"/>
          </a:p>
        </p:txBody>
      </p:sp>
      <p:pic>
        <p:nvPicPr>
          <p:cNvPr id="7" name="Picture 6">
            <a:extLst>
              <a:ext uri="{FF2B5EF4-FFF2-40B4-BE49-F238E27FC236}">
                <a16:creationId xmlns:a16="http://schemas.microsoft.com/office/drawing/2014/main" id="{9E06F6B8-8E5B-B0EB-A516-F8204CC2C1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423558"/>
            <a:ext cx="6096000" cy="6053442"/>
          </a:xfrm>
          <a:prstGeom prst="rect">
            <a:avLst/>
          </a:prstGeom>
        </p:spPr>
      </p:pic>
    </p:spTree>
    <p:extLst>
      <p:ext uri="{BB962C8B-B14F-4D97-AF65-F5344CB8AC3E}">
        <p14:creationId xmlns:p14="http://schemas.microsoft.com/office/powerpoint/2010/main" val="2806181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3A86-2536-B760-1815-F5961EEC9627}"/>
              </a:ext>
            </a:extLst>
          </p:cNvPr>
          <p:cNvSpPr>
            <a:spLocks noGrp="1"/>
          </p:cNvSpPr>
          <p:nvPr>
            <p:ph type="title"/>
          </p:nvPr>
        </p:nvSpPr>
        <p:spPr/>
        <p:txBody>
          <a:bodyPr/>
          <a:lstStyle/>
          <a:p>
            <a:r>
              <a:rPr lang="en-US" dirty="0"/>
              <a:t>Availability of Weather Information, cont.</a:t>
            </a:r>
          </a:p>
        </p:txBody>
      </p:sp>
      <p:sp>
        <p:nvSpPr>
          <p:cNvPr id="3" name="Content Placeholder 2">
            <a:extLst>
              <a:ext uri="{FF2B5EF4-FFF2-40B4-BE49-F238E27FC236}">
                <a16:creationId xmlns:a16="http://schemas.microsoft.com/office/drawing/2014/main" id="{6D50ADB1-7699-60A3-1B16-E3BD5A094048}"/>
              </a:ext>
            </a:extLst>
          </p:cNvPr>
          <p:cNvSpPr>
            <a:spLocks noGrp="1"/>
          </p:cNvSpPr>
          <p:nvPr>
            <p:ph idx="1"/>
          </p:nvPr>
        </p:nvSpPr>
        <p:spPr>
          <a:xfrm>
            <a:off x="228600" y="1280160"/>
            <a:ext cx="11887200" cy="5196840"/>
          </a:xfrm>
        </p:spPr>
        <p:txBody>
          <a:bodyPr/>
          <a:lstStyle/>
          <a:p>
            <a:r>
              <a:rPr lang="en-US" dirty="0"/>
              <a:t>We are now using ERA5 data, which is state-of-the art (fifth generation) reanalysis of global climate and weather since 1940</a:t>
            </a:r>
          </a:p>
          <a:p>
            <a:pPr lvl="1"/>
            <a:r>
              <a:rPr lang="en-US" sz="2200" dirty="0"/>
              <a:t>It is available hourly on a 0.25 degree grid and includes 10m and 100m wind, and solar global horizontal irradiance and direct horizontal irradiance</a:t>
            </a:r>
          </a:p>
          <a:p>
            <a:pPr lvl="1"/>
            <a:r>
              <a:rPr lang="en-US" sz="2200" dirty="0"/>
              <a:t>ERA5 comes from E</a:t>
            </a:r>
            <a:r>
              <a:rPr lang="en-US" sz="2200" b="0" i="0" dirty="0">
                <a:solidFill>
                  <a:srgbClr val="212529"/>
                </a:solidFill>
                <a:effectLst/>
              </a:rPr>
              <a:t>uropean Centre for Medium-Range Weather Forecasts (ECMWF), </a:t>
            </a:r>
            <a:r>
              <a:rPr lang="en-US" sz="2200" dirty="0">
                <a:solidFill>
                  <a:srgbClr val="212529"/>
                </a:solidFill>
              </a:rPr>
              <a:t>(ERA = ECMWF Re-Analysis) </a:t>
            </a:r>
            <a:r>
              <a:rPr lang="en-US" sz="2200" b="0" i="0" dirty="0">
                <a:solidFill>
                  <a:srgbClr val="212529"/>
                </a:solidFill>
                <a:effectLst/>
              </a:rPr>
              <a:t>with more d</a:t>
            </a:r>
            <a:r>
              <a:rPr lang="en-US" sz="2200" dirty="0"/>
              <a:t>etails on ERA5 available at rmets.onlinelibrary.wiley.com/doi/10.1002/qj.3803</a:t>
            </a:r>
          </a:p>
          <a:p>
            <a:r>
              <a:rPr lang="en-US" sz="2600" dirty="0"/>
              <a:t> The ESIG comment on ERA5 is, </a:t>
            </a:r>
          </a:p>
          <a:p>
            <a:pPr lvl="1"/>
            <a:r>
              <a:rPr lang="en-US" sz="2200" dirty="0"/>
              <a:t>“However, while ERA5 is unquestionably the best global reanalysis dataset currently available, it is not a panacea. Average validation statistics are very good, but the horizontal grid spacing of 30 km is insufficient to produce detailed meteorological fields present in complex topography, fields that are crucial to resolve for estimating</a:t>
            </a:r>
          </a:p>
          <a:p>
            <a:pPr lvl="1"/>
            <a:r>
              <a:rPr lang="en-US" sz="2200" dirty="0"/>
              <a:t>renewable generation in these areas.”</a:t>
            </a:r>
          </a:p>
          <a:p>
            <a:r>
              <a:rPr lang="en-US" sz="2600" dirty="0"/>
              <a:t>The issue of compensating for the ERA5 spatial resolution is addressed later</a:t>
            </a:r>
          </a:p>
          <a:p>
            <a:endParaRPr lang="en-US" dirty="0"/>
          </a:p>
        </p:txBody>
      </p:sp>
    </p:spTree>
    <p:extLst>
      <p:ext uri="{BB962C8B-B14F-4D97-AF65-F5344CB8AC3E}">
        <p14:creationId xmlns:p14="http://schemas.microsoft.com/office/powerpoint/2010/main" val="684917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946A-8865-5FB8-8022-399FCE96AB5A}"/>
              </a:ext>
            </a:extLst>
          </p:cNvPr>
          <p:cNvSpPr>
            <a:spLocks noGrp="1"/>
          </p:cNvSpPr>
          <p:nvPr>
            <p:ph type="title"/>
          </p:nvPr>
        </p:nvSpPr>
        <p:spPr/>
        <p:txBody>
          <a:bodyPr/>
          <a:lstStyle/>
          <a:p>
            <a:r>
              <a:rPr lang="en-US" dirty="0"/>
              <a:t>The PWW Format</a:t>
            </a:r>
          </a:p>
        </p:txBody>
      </p:sp>
      <p:sp>
        <p:nvSpPr>
          <p:cNvPr id="3" name="Content Placeholder 2">
            <a:extLst>
              <a:ext uri="{FF2B5EF4-FFF2-40B4-BE49-F238E27FC236}">
                <a16:creationId xmlns:a16="http://schemas.microsoft.com/office/drawing/2014/main" id="{CA17D108-E4C6-1D35-1CB8-2966A518FB23}"/>
              </a:ext>
            </a:extLst>
          </p:cNvPr>
          <p:cNvSpPr>
            <a:spLocks noGrp="1"/>
          </p:cNvSpPr>
          <p:nvPr>
            <p:ph idx="1"/>
          </p:nvPr>
        </p:nvSpPr>
        <p:spPr>
          <a:xfrm>
            <a:off x="228600" y="1280160"/>
            <a:ext cx="11734800" cy="5196840"/>
          </a:xfrm>
        </p:spPr>
        <p:txBody>
          <a:bodyPr/>
          <a:lstStyle/>
          <a:p>
            <a:r>
              <a:rPr lang="en-US" dirty="0"/>
              <a:t>There are many ENI datasets, with ERA5 just one example</a:t>
            </a:r>
          </a:p>
          <a:p>
            <a:r>
              <a:rPr lang="en-US" dirty="0"/>
              <a:t>To utilize these in the power flow, our approach is to convert them into a common format, and then input just that format. </a:t>
            </a:r>
          </a:p>
          <a:p>
            <a:r>
              <a:rPr lang="en-US" dirty="0"/>
              <a:t>Since the datasets are often quite large, a binary format is used</a:t>
            </a:r>
          </a:p>
          <a:p>
            <a:r>
              <a:rPr lang="en-US" dirty="0"/>
              <a:t>That format is known a *.pww (“PoWer Weather” or “PoWer Whatever” since it can be used with many ENIs including time-varying electric fields, earthquakes, smoke, eclipses and almost all others” </a:t>
            </a:r>
          </a:p>
          <a:p>
            <a:r>
              <a:rPr lang="en-US" dirty="0"/>
              <a:t>The pww format supports both gridded datasets (like ERA5) and/or a combination of individual data points (e.g., local measurements)</a:t>
            </a:r>
          </a:p>
          <a:p>
            <a:r>
              <a:rPr lang="en-US" dirty="0"/>
              <a:t>It is an easy format to implement in code, with a public description at</a:t>
            </a:r>
            <a:br>
              <a:rPr lang="en-US" dirty="0"/>
            </a:br>
            <a:r>
              <a:rPr lang="en-US" dirty="0"/>
              <a:t>electricgrids.engr.tamu.edu/weather-data/</a:t>
            </a:r>
          </a:p>
        </p:txBody>
      </p:sp>
    </p:spTree>
    <p:extLst>
      <p:ext uri="{BB962C8B-B14F-4D97-AF65-F5344CB8AC3E}">
        <p14:creationId xmlns:p14="http://schemas.microsoft.com/office/powerpoint/2010/main" val="3095351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BDC2-3B69-BE75-9FC7-1E94EA27D4D5}"/>
              </a:ext>
            </a:extLst>
          </p:cNvPr>
          <p:cNvSpPr>
            <a:spLocks noGrp="1"/>
          </p:cNvSpPr>
          <p:nvPr>
            <p:ph type="title"/>
          </p:nvPr>
        </p:nvSpPr>
        <p:spPr/>
        <p:txBody>
          <a:bodyPr/>
          <a:lstStyle/>
          <a:p>
            <a:r>
              <a:rPr lang="en-US" dirty="0"/>
              <a:t>Easy Power Flow Access to ERA5</a:t>
            </a:r>
          </a:p>
        </p:txBody>
      </p:sp>
      <p:sp>
        <p:nvSpPr>
          <p:cNvPr id="3" name="Content Placeholder 2">
            <a:extLst>
              <a:ext uri="{FF2B5EF4-FFF2-40B4-BE49-F238E27FC236}">
                <a16:creationId xmlns:a16="http://schemas.microsoft.com/office/drawing/2014/main" id="{84997408-7E7C-2522-4CC5-3EBC422B8D09}"/>
              </a:ext>
            </a:extLst>
          </p:cNvPr>
          <p:cNvSpPr>
            <a:spLocks noGrp="1"/>
          </p:cNvSpPr>
          <p:nvPr>
            <p:ph idx="1"/>
          </p:nvPr>
        </p:nvSpPr>
        <p:spPr/>
        <p:txBody>
          <a:bodyPr/>
          <a:lstStyle/>
          <a:p>
            <a:r>
              <a:rPr lang="en-US" dirty="0"/>
              <a:t>ERA5 is available worldwide about five days behind real-time</a:t>
            </a:r>
          </a:p>
          <a:p>
            <a:r>
              <a:rPr lang="en-US" dirty="0"/>
              <a:t>We convert it to pww format files, and place it at</a:t>
            </a:r>
            <a:br>
              <a:rPr lang="en-US" dirty="0"/>
            </a:br>
            <a:r>
              <a:rPr lang="en-US" dirty="0"/>
              <a:t>electricgrids.engr.tamu.edu/weather-data/</a:t>
            </a:r>
          </a:p>
          <a:p>
            <a:r>
              <a:rPr lang="en-US" dirty="0"/>
              <a:t>Currently we provided data for most of North </a:t>
            </a:r>
            <a:br>
              <a:rPr lang="en-US" dirty="0"/>
            </a:br>
            <a:r>
              <a:rPr lang="en-US" dirty="0"/>
              <a:t>America and then smaller files for just Texas</a:t>
            </a:r>
          </a:p>
          <a:p>
            <a:pPr lvl="1"/>
            <a:r>
              <a:rPr lang="en-US" dirty="0"/>
              <a:t>For each hour the pww files store eight weather </a:t>
            </a:r>
            <a:br>
              <a:rPr lang="en-US" dirty="0"/>
            </a:br>
            <a:r>
              <a:rPr lang="en-US" dirty="0"/>
              <a:t>values (temperature, dew point, cloud cover percent,</a:t>
            </a:r>
            <a:br>
              <a:rPr lang="en-US" dirty="0"/>
            </a:br>
            <a:r>
              <a:rPr lang="en-US" dirty="0"/>
              <a:t>wind speed (10m), wind direction (100m), wind speed</a:t>
            </a:r>
            <a:br>
              <a:rPr lang="en-US" dirty="0"/>
            </a:br>
            <a:r>
              <a:rPr lang="en-US" dirty="0"/>
              <a:t>(100m), global horizontal irradiance, and direct horizontal irradiance</a:t>
            </a:r>
          </a:p>
          <a:p>
            <a:pPr lvl="1"/>
            <a:r>
              <a:rPr lang="en-US" dirty="0"/>
              <a:t>The North America pww files have 38,497 data points; with 8 values per hour, this is about 220 MB per month, or about 225 GB for the total set</a:t>
            </a:r>
          </a:p>
        </p:txBody>
      </p:sp>
      <p:pic>
        <p:nvPicPr>
          <p:cNvPr id="4" name="Picture 3">
            <a:extLst>
              <a:ext uri="{FF2B5EF4-FFF2-40B4-BE49-F238E27FC236}">
                <a16:creationId xmlns:a16="http://schemas.microsoft.com/office/drawing/2014/main" id="{47DF7AFC-D143-0B8A-15C7-A2E6F4CF1C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58200" y="2362200"/>
            <a:ext cx="3512005" cy="2146225"/>
          </a:xfrm>
          <a:prstGeom prst="rect">
            <a:avLst/>
          </a:prstGeom>
        </p:spPr>
      </p:pic>
    </p:spTree>
    <p:extLst>
      <p:ext uri="{BB962C8B-B14F-4D97-AF65-F5344CB8AC3E}">
        <p14:creationId xmlns:p14="http://schemas.microsoft.com/office/powerpoint/2010/main" val="65547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643FA-2C5F-FC30-A012-9F88DAA78076}"/>
              </a:ext>
            </a:extLst>
          </p:cNvPr>
          <p:cNvSpPr>
            <a:spLocks noGrp="1"/>
          </p:cNvSpPr>
          <p:nvPr>
            <p:ph type="title"/>
          </p:nvPr>
        </p:nvSpPr>
        <p:spPr>
          <a:xfrm>
            <a:off x="228600" y="76200"/>
            <a:ext cx="11658600" cy="1066800"/>
          </a:xfrm>
        </p:spPr>
        <p:txBody>
          <a:bodyPr/>
          <a:lstStyle/>
          <a:p>
            <a:r>
              <a:rPr lang="en-US" dirty="0"/>
              <a:t>Example Texas PWW Files, Stored Every Two Years</a:t>
            </a:r>
          </a:p>
        </p:txBody>
      </p:sp>
      <p:sp>
        <p:nvSpPr>
          <p:cNvPr id="7" name="Content Placeholder 6">
            <a:extLst>
              <a:ext uri="{FF2B5EF4-FFF2-40B4-BE49-F238E27FC236}">
                <a16:creationId xmlns:a16="http://schemas.microsoft.com/office/drawing/2014/main" id="{87B9986F-024B-7896-D281-32C581D66868}"/>
              </a:ext>
            </a:extLst>
          </p:cNvPr>
          <p:cNvSpPr>
            <a:spLocks noGrp="1"/>
          </p:cNvSpPr>
          <p:nvPr>
            <p:ph idx="1"/>
          </p:nvPr>
        </p:nvSpPr>
        <p:spPr>
          <a:xfrm>
            <a:off x="228600" y="1280160"/>
            <a:ext cx="11201400" cy="853440"/>
          </a:xfrm>
        </p:spPr>
        <p:txBody>
          <a:bodyPr/>
          <a:lstStyle/>
          <a:p>
            <a:r>
              <a:rPr lang="en-US" dirty="0"/>
              <a:t>The Texas pww files have 2679 grid points; each file stores two years of data with a size of 367 MB; total set (1940-2024) is 15 GB</a:t>
            </a:r>
            <a:br>
              <a:rPr lang="en-US" dirty="0"/>
            </a:br>
            <a:br>
              <a:rPr lang="en-US" dirty="0"/>
            </a:br>
            <a:br>
              <a:rPr lang="en-US" dirty="0"/>
            </a:br>
            <a:br>
              <a:rPr lang="en-US" dirty="0"/>
            </a:br>
            <a:br>
              <a:rPr lang="en-US" dirty="0"/>
            </a:br>
            <a:br>
              <a:rPr lang="en-US" dirty="0"/>
            </a:br>
            <a:br>
              <a:rPr lang="en-US" dirty="0"/>
            </a:br>
            <a:endParaRPr lang="en-US" dirty="0"/>
          </a:p>
          <a:p>
            <a:r>
              <a:rPr lang="en-US" dirty="0"/>
              <a:t>On my home computer I update</a:t>
            </a:r>
            <a:br>
              <a:rPr lang="en-US" dirty="0"/>
            </a:br>
            <a:r>
              <a:rPr lang="en-US" dirty="0"/>
              <a:t>the North </a:t>
            </a:r>
            <a:r>
              <a:rPr lang="en-US" dirty="0" err="1"/>
              <a:t>Americ</a:t>
            </a:r>
            <a:r>
              <a:rPr lang="en-US" dirty="0"/>
              <a:t> *.pww occasionally, </a:t>
            </a:r>
            <a:br>
              <a:rPr lang="en-US" dirty="0"/>
            </a:br>
            <a:r>
              <a:rPr lang="en-US" dirty="0"/>
              <a:t>reducing as needed (like yearly CONUS files) </a:t>
            </a:r>
          </a:p>
        </p:txBody>
      </p:sp>
      <p:pic>
        <p:nvPicPr>
          <p:cNvPr id="8" name="Content Placeholder 4">
            <a:extLst>
              <a:ext uri="{FF2B5EF4-FFF2-40B4-BE49-F238E27FC236}">
                <a16:creationId xmlns:a16="http://schemas.microsoft.com/office/drawing/2014/main" id="{8D8D0C51-1F81-E4C2-A039-A2B3CCF8EC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143000" y="2268583"/>
            <a:ext cx="3352800" cy="3011837"/>
          </a:xfrm>
          <a:prstGeom prst="rect">
            <a:avLst/>
          </a:prstGeom>
          <a:noFill/>
          <a:ln w="9525">
            <a:noFill/>
            <a:miter lim="800000"/>
            <a:headEnd/>
            <a:tailEnd/>
          </a:ln>
        </p:spPr>
      </p:pic>
      <p:pic>
        <p:nvPicPr>
          <p:cNvPr id="9" name="Content Placeholder 7">
            <a:extLst>
              <a:ext uri="{FF2B5EF4-FFF2-40B4-BE49-F238E27FC236}">
                <a16:creationId xmlns:a16="http://schemas.microsoft.com/office/drawing/2014/main" id="{29101904-3194-DD41-F7DF-AFA0675AC8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a:stretch/>
        </p:blipFill>
        <p:spPr bwMode="auto">
          <a:xfrm>
            <a:off x="6781800" y="2730248"/>
            <a:ext cx="5082241" cy="3360837"/>
          </a:xfrm>
          <a:prstGeom prst="rect">
            <a:avLst/>
          </a:prstGeom>
          <a:noFill/>
          <a:ln w="9525">
            <a:noFill/>
            <a:miter lim="800000"/>
            <a:headEnd/>
            <a:tailEnd/>
          </a:ln>
        </p:spPr>
      </p:pic>
      <p:sp>
        <p:nvSpPr>
          <p:cNvPr id="10" name="TextBox 9">
            <a:extLst>
              <a:ext uri="{FF2B5EF4-FFF2-40B4-BE49-F238E27FC236}">
                <a16:creationId xmlns:a16="http://schemas.microsoft.com/office/drawing/2014/main" id="{E1953876-CE82-3BA6-4A04-AB09C004BF3D}"/>
              </a:ext>
            </a:extLst>
          </p:cNvPr>
          <p:cNvSpPr txBox="1"/>
          <p:nvPr/>
        </p:nvSpPr>
        <p:spPr>
          <a:xfrm>
            <a:off x="6172200" y="2268583"/>
            <a:ext cx="5715000" cy="461665"/>
          </a:xfrm>
          <a:prstGeom prst="rect">
            <a:avLst/>
          </a:prstGeom>
          <a:solidFill>
            <a:schemeClr val="accent3">
              <a:lumMod val="95000"/>
            </a:schemeClr>
          </a:solidFill>
        </p:spPr>
        <p:txBody>
          <a:bodyPr wrap="square" rtlCol="0">
            <a:spAutoFit/>
          </a:bodyPr>
          <a:lstStyle/>
          <a:p>
            <a:r>
              <a:rPr lang="en-US" sz="2400" dirty="0"/>
              <a:t>Tool for reducing or consolidating pww files</a:t>
            </a:r>
          </a:p>
        </p:txBody>
      </p:sp>
    </p:spTree>
    <p:extLst>
      <p:ext uri="{BB962C8B-B14F-4D97-AF65-F5344CB8AC3E}">
        <p14:creationId xmlns:p14="http://schemas.microsoft.com/office/powerpoint/2010/main" val="2594473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17FD-AF97-B3A9-0F22-A814237F118C}"/>
              </a:ext>
            </a:extLst>
          </p:cNvPr>
          <p:cNvSpPr>
            <a:spLocks noGrp="1"/>
          </p:cNvSpPr>
          <p:nvPr>
            <p:ph type="title"/>
          </p:nvPr>
        </p:nvSpPr>
        <p:spPr/>
        <p:txBody>
          <a:bodyPr/>
          <a:lstStyle/>
          <a:p>
            <a:r>
              <a:rPr lang="en-US" dirty="0"/>
              <a:t>Getting the Weather Details</a:t>
            </a:r>
          </a:p>
        </p:txBody>
      </p:sp>
      <p:sp>
        <p:nvSpPr>
          <p:cNvPr id="3" name="Content Placeholder 2">
            <a:extLst>
              <a:ext uri="{FF2B5EF4-FFF2-40B4-BE49-F238E27FC236}">
                <a16:creationId xmlns:a16="http://schemas.microsoft.com/office/drawing/2014/main" id="{E25C1CC0-8617-32A8-77AB-4C4BF0AFA3C4}"/>
              </a:ext>
            </a:extLst>
          </p:cNvPr>
          <p:cNvSpPr>
            <a:spLocks noGrp="1"/>
          </p:cNvSpPr>
          <p:nvPr>
            <p:ph idx="1"/>
          </p:nvPr>
        </p:nvSpPr>
        <p:spPr>
          <a:xfrm>
            <a:off x="228600" y="1280160"/>
            <a:ext cx="10058400" cy="5196840"/>
          </a:xfrm>
        </p:spPr>
        <p:txBody>
          <a:bodyPr/>
          <a:lstStyle/>
          <a:p>
            <a:r>
              <a:rPr lang="en-US" dirty="0"/>
              <a:t>Go to electricgrids.engr.tamu.edu/weather-data/</a:t>
            </a:r>
          </a:p>
          <a:p>
            <a:r>
              <a:rPr lang="en-US" dirty="0"/>
              <a:t>Click on </a:t>
            </a:r>
            <a:r>
              <a:rPr lang="en-US" b="1" dirty="0"/>
              <a:t>View Available Weather for Download </a:t>
            </a:r>
            <a:r>
              <a:rPr lang="en-US" dirty="0"/>
              <a:t>and click on either the Texas or North America links</a:t>
            </a:r>
          </a:p>
          <a:p>
            <a:pPr lvl="1"/>
            <a:r>
              <a:rPr lang="en-US" dirty="0"/>
              <a:t>For Texas you can download it all at once (6 GB, which took about 3 minutes to download on my home computer)</a:t>
            </a:r>
          </a:p>
          <a:p>
            <a:pPr lvl="1"/>
            <a:r>
              <a:rPr lang="en-US" dirty="0"/>
              <a:t>For North America you can download it by either decades (with one decade taking about 5 minutes for me) or by quarter</a:t>
            </a:r>
          </a:p>
          <a:p>
            <a:pPr lvl="1"/>
            <a:r>
              <a:rPr lang="en-US" dirty="0"/>
              <a:t>New weather is posted as it becomes available</a:t>
            </a:r>
          </a:p>
          <a:p>
            <a:pPr lvl="1"/>
            <a:endParaRPr lang="en-US" dirty="0"/>
          </a:p>
          <a:p>
            <a:endParaRPr lang="en-US" dirty="0"/>
          </a:p>
        </p:txBody>
      </p:sp>
    </p:spTree>
    <p:extLst>
      <p:ext uri="{BB962C8B-B14F-4D97-AF65-F5344CB8AC3E}">
        <p14:creationId xmlns:p14="http://schemas.microsoft.com/office/powerpoint/2010/main" val="1728749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6BAE-6D23-D404-97B0-E0B50A057DF5}"/>
              </a:ext>
            </a:extLst>
          </p:cNvPr>
          <p:cNvSpPr>
            <a:spLocks noGrp="1"/>
          </p:cNvSpPr>
          <p:nvPr>
            <p:ph type="title"/>
          </p:nvPr>
        </p:nvSpPr>
        <p:spPr/>
        <p:txBody>
          <a:bodyPr/>
          <a:lstStyle/>
          <a:p>
            <a:r>
              <a:rPr lang="en-US" dirty="0"/>
              <a:t>Availability of Forecasted Weather Information</a:t>
            </a:r>
          </a:p>
        </p:txBody>
      </p:sp>
      <p:sp>
        <p:nvSpPr>
          <p:cNvPr id="3" name="Content Placeholder 2">
            <a:extLst>
              <a:ext uri="{FF2B5EF4-FFF2-40B4-BE49-F238E27FC236}">
                <a16:creationId xmlns:a16="http://schemas.microsoft.com/office/drawing/2014/main" id="{494ADB77-F2A3-66D3-7896-60B6C1195CE2}"/>
              </a:ext>
            </a:extLst>
          </p:cNvPr>
          <p:cNvSpPr>
            <a:spLocks noGrp="1"/>
          </p:cNvSpPr>
          <p:nvPr>
            <p:ph idx="1"/>
          </p:nvPr>
        </p:nvSpPr>
        <p:spPr>
          <a:xfrm>
            <a:off x="228600" y="1280160"/>
            <a:ext cx="11658600" cy="5196840"/>
          </a:xfrm>
        </p:spPr>
        <p:txBody>
          <a:bodyPr/>
          <a:lstStyle/>
          <a:p>
            <a:r>
              <a:rPr lang="en-US" dirty="0"/>
              <a:t>Forecasted weather information is also available from a variety of sources; here we use the free forecasts provided by US National Oceanic and Atmospheric Administration (NOAA) National Centers for Environmental Prediction (NCEP) NCEP Central Operations </a:t>
            </a:r>
          </a:p>
          <a:p>
            <a:pPr lvl="1"/>
            <a:r>
              <a:rPr lang="en-US" dirty="0"/>
              <a:t>nco.ncep.noaa.gov/pmb/products/gfs/</a:t>
            </a:r>
          </a:p>
          <a:p>
            <a:pPr lvl="1"/>
            <a:r>
              <a:rPr lang="en-US" dirty="0"/>
              <a:t>Specifically we’re using the 0.25 degree resolution GFS results, which provide four global forecasts per day going out for 16 days</a:t>
            </a:r>
          </a:p>
          <a:p>
            <a:pPr lvl="1"/>
            <a:r>
              <a:rPr lang="en-US" dirty="0"/>
              <a:t>Forecasts will also be pww files, so all of the existing tools can be used, though the forecasts to not have the solar irradiance values </a:t>
            </a:r>
          </a:p>
        </p:txBody>
      </p:sp>
    </p:spTree>
    <p:extLst>
      <p:ext uri="{BB962C8B-B14F-4D97-AF65-F5344CB8AC3E}">
        <p14:creationId xmlns:p14="http://schemas.microsoft.com/office/powerpoint/2010/main" val="2676429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 </a:t>
            </a:r>
          </a:p>
        </p:txBody>
      </p:sp>
      <p:sp>
        <p:nvSpPr>
          <p:cNvPr id="3" name="Content Placeholder 2"/>
          <p:cNvSpPr>
            <a:spLocks noGrp="1"/>
          </p:cNvSpPr>
          <p:nvPr>
            <p:ph idx="1"/>
          </p:nvPr>
        </p:nvSpPr>
        <p:spPr>
          <a:xfrm>
            <a:off x="228600" y="1280160"/>
            <a:ext cx="11658600" cy="5196840"/>
          </a:xfrm>
        </p:spPr>
        <p:txBody>
          <a:bodyPr/>
          <a:lstStyle/>
          <a:p>
            <a:r>
              <a:rPr lang="en-US" dirty="0"/>
              <a:t>Work presented here has been supported by a variety of sources including PSERC (especially projects S-92G, S-99 S-102G)</a:t>
            </a:r>
          </a:p>
          <a:p>
            <a:pPr lvl="1"/>
            <a:r>
              <a:rPr lang="en-US" dirty="0"/>
              <a:t>Others include the Texas A&amp;M Smart Grid Center (SGC), ARPA-E, NSF, many utilities and ISOs (particularly SPP!), and PowerWorld. Their support is gratefully acknowledged! </a:t>
            </a:r>
          </a:p>
          <a:p>
            <a:r>
              <a:rPr lang="en-US" dirty="0"/>
              <a:t>Slides also include contributions from many of my students, postdocs, staff and colleagues at TAMU</a:t>
            </a:r>
          </a:p>
          <a:p>
            <a:r>
              <a:rPr lang="en-US" dirty="0"/>
              <a:t>Some of the results are contained in recent papers available at</a:t>
            </a:r>
          </a:p>
          <a:p>
            <a:pPr lvl="1"/>
            <a:r>
              <a:rPr lang="en-US" dirty="0"/>
              <a:t>overbye.engr.tamu.edu/publications/</a:t>
            </a:r>
          </a:p>
          <a:p>
            <a:r>
              <a:rPr lang="en-US" dirty="0"/>
              <a:t>Most of the simulations and visualizations shown here have been done using the PowerWorld Simulator Version 23</a:t>
            </a:r>
          </a:p>
        </p:txBody>
      </p:sp>
    </p:spTree>
    <p:extLst>
      <p:ext uri="{BB962C8B-B14F-4D97-AF65-F5344CB8AC3E}">
        <p14:creationId xmlns:p14="http://schemas.microsoft.com/office/powerpoint/2010/main" val="3846909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F742017-CDCC-6895-C12B-2611BA89AF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2900" y="1218882"/>
            <a:ext cx="10515600" cy="2453640"/>
          </a:xfrm>
          <a:prstGeom prst="rect">
            <a:avLst/>
          </a:prstGeom>
        </p:spPr>
      </p:pic>
      <p:sp>
        <p:nvSpPr>
          <p:cNvPr id="2" name="Title 1">
            <a:extLst>
              <a:ext uri="{FF2B5EF4-FFF2-40B4-BE49-F238E27FC236}">
                <a16:creationId xmlns:a16="http://schemas.microsoft.com/office/drawing/2014/main" id="{FBD466CB-F9AD-9A27-893D-C7CCA2B47BEB}"/>
              </a:ext>
            </a:extLst>
          </p:cNvPr>
          <p:cNvSpPr>
            <a:spLocks noGrp="1"/>
          </p:cNvSpPr>
          <p:nvPr>
            <p:ph type="title"/>
          </p:nvPr>
        </p:nvSpPr>
        <p:spPr/>
        <p:txBody>
          <a:bodyPr/>
          <a:lstStyle/>
          <a:p>
            <a:r>
              <a:rPr lang="en-US" dirty="0"/>
              <a:t>Availability of Forecasted Weather Information</a:t>
            </a:r>
          </a:p>
        </p:txBody>
      </p:sp>
      <p:pic>
        <p:nvPicPr>
          <p:cNvPr id="4" name="Picture 3">
            <a:extLst>
              <a:ext uri="{FF2B5EF4-FFF2-40B4-BE49-F238E27FC236}">
                <a16:creationId xmlns:a16="http://schemas.microsoft.com/office/drawing/2014/main" id="{DF50424E-3E60-FABD-D330-B8C8875DFD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300" y="3810000"/>
            <a:ext cx="5791200" cy="2923249"/>
          </a:xfrm>
          <a:prstGeom prst="rect">
            <a:avLst/>
          </a:prstGeom>
        </p:spPr>
      </p:pic>
      <p:sp>
        <p:nvSpPr>
          <p:cNvPr id="6" name="TextBox 5">
            <a:extLst>
              <a:ext uri="{FF2B5EF4-FFF2-40B4-BE49-F238E27FC236}">
                <a16:creationId xmlns:a16="http://schemas.microsoft.com/office/drawing/2014/main" id="{4AF0B5B5-51FE-4195-FF3D-CA0BDC514833}"/>
              </a:ext>
            </a:extLst>
          </p:cNvPr>
          <p:cNvSpPr txBox="1"/>
          <p:nvPr/>
        </p:nvSpPr>
        <p:spPr>
          <a:xfrm>
            <a:off x="1752600" y="3394650"/>
            <a:ext cx="2438400" cy="400110"/>
          </a:xfrm>
          <a:prstGeom prst="rect">
            <a:avLst/>
          </a:prstGeom>
          <a:solidFill>
            <a:schemeClr val="accent3">
              <a:lumMod val="95000"/>
            </a:schemeClr>
          </a:solidFill>
        </p:spPr>
        <p:txBody>
          <a:bodyPr wrap="square" rtlCol="0">
            <a:spAutoFit/>
          </a:bodyPr>
          <a:lstStyle/>
          <a:p>
            <a:r>
              <a:rPr lang="en-US" sz="2000" dirty="0"/>
              <a:t>Example forecast data</a:t>
            </a:r>
          </a:p>
        </p:txBody>
      </p:sp>
      <p:pic>
        <p:nvPicPr>
          <p:cNvPr id="13" name="Picture 12">
            <a:extLst>
              <a:ext uri="{FF2B5EF4-FFF2-40B4-BE49-F238E27FC236}">
                <a16:creationId xmlns:a16="http://schemas.microsoft.com/office/drawing/2014/main" id="{E4DD2D6F-544E-F8FC-7514-34F403B09F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42510" y="3810000"/>
            <a:ext cx="4846320" cy="2917242"/>
          </a:xfrm>
          <a:prstGeom prst="rect">
            <a:avLst/>
          </a:prstGeom>
        </p:spPr>
      </p:pic>
      <p:sp>
        <p:nvSpPr>
          <p:cNvPr id="14" name="TextBox 13">
            <a:extLst>
              <a:ext uri="{FF2B5EF4-FFF2-40B4-BE49-F238E27FC236}">
                <a16:creationId xmlns:a16="http://schemas.microsoft.com/office/drawing/2014/main" id="{DE90C99B-3D76-B4AE-D297-74CB65B1BBB7}"/>
              </a:ext>
            </a:extLst>
          </p:cNvPr>
          <p:cNvSpPr txBox="1"/>
          <p:nvPr/>
        </p:nvSpPr>
        <p:spPr>
          <a:xfrm>
            <a:off x="10515600" y="4453013"/>
            <a:ext cx="1447800" cy="1631216"/>
          </a:xfrm>
          <a:prstGeom prst="rect">
            <a:avLst/>
          </a:prstGeom>
          <a:solidFill>
            <a:schemeClr val="accent3">
              <a:lumMod val="95000"/>
            </a:schemeClr>
          </a:solidFill>
        </p:spPr>
        <p:txBody>
          <a:bodyPr wrap="square" rtlCol="0">
            <a:spAutoFit/>
          </a:bodyPr>
          <a:lstStyle/>
          <a:p>
            <a:r>
              <a:rPr lang="en-US" sz="2000" dirty="0"/>
              <a:t>Estimated 4/8/24 (eclipse time) Cloud Cover</a:t>
            </a:r>
          </a:p>
        </p:txBody>
      </p:sp>
    </p:spTree>
    <p:extLst>
      <p:ext uri="{BB962C8B-B14F-4D97-AF65-F5344CB8AC3E}">
        <p14:creationId xmlns:p14="http://schemas.microsoft.com/office/powerpoint/2010/main" val="303819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A921A-B96C-BBFD-5F59-E47ED9472E89}"/>
              </a:ext>
            </a:extLst>
          </p:cNvPr>
          <p:cNvSpPr>
            <a:spLocks noGrp="1"/>
          </p:cNvSpPr>
          <p:nvPr>
            <p:ph type="title"/>
          </p:nvPr>
        </p:nvSpPr>
        <p:spPr/>
        <p:txBody>
          <a:bodyPr/>
          <a:lstStyle/>
          <a:p>
            <a:r>
              <a:rPr lang="en-US" dirty="0"/>
              <a:t>Current Weather</a:t>
            </a:r>
          </a:p>
        </p:txBody>
      </p:sp>
      <p:sp>
        <p:nvSpPr>
          <p:cNvPr id="3" name="Content Placeholder 2">
            <a:extLst>
              <a:ext uri="{FF2B5EF4-FFF2-40B4-BE49-F238E27FC236}">
                <a16:creationId xmlns:a16="http://schemas.microsoft.com/office/drawing/2014/main" id="{565F4EBD-D352-7A37-7FAE-E23EEA1B66C2}"/>
              </a:ext>
            </a:extLst>
          </p:cNvPr>
          <p:cNvSpPr>
            <a:spLocks noGrp="1"/>
          </p:cNvSpPr>
          <p:nvPr>
            <p:ph idx="1"/>
          </p:nvPr>
        </p:nvSpPr>
        <p:spPr>
          <a:xfrm>
            <a:off x="228600" y="1280160"/>
            <a:ext cx="11201400" cy="1386840"/>
          </a:xfrm>
        </p:spPr>
        <p:txBody>
          <a:bodyPr/>
          <a:lstStyle/>
          <a:p>
            <a:r>
              <a:rPr lang="en-US" dirty="0"/>
              <a:t>If desired, to supplement forecasted weather, current weather is available for download at </a:t>
            </a:r>
            <a:r>
              <a:rPr lang="en-US" b="0" i="0" u="sng" dirty="0">
                <a:solidFill>
                  <a:srgbClr val="005E95"/>
                </a:solidFill>
                <a:effectLst/>
                <a:latin typeface="Avenir Next W01"/>
                <a:hlinkClick r:id="rId2"/>
              </a:rPr>
              <a:t>https://aviationweather.gov/data/cache/metars.cache.csv</a:t>
            </a:r>
            <a:endParaRPr lang="en-US" dirty="0"/>
          </a:p>
        </p:txBody>
      </p:sp>
      <p:sp>
        <p:nvSpPr>
          <p:cNvPr id="5" name="TextBox 4">
            <a:extLst>
              <a:ext uri="{FF2B5EF4-FFF2-40B4-BE49-F238E27FC236}">
                <a16:creationId xmlns:a16="http://schemas.microsoft.com/office/drawing/2014/main" id="{5D6741EF-2600-CE7A-3C75-51320BF7CAF9}"/>
              </a:ext>
            </a:extLst>
          </p:cNvPr>
          <p:cNvSpPr txBox="1"/>
          <p:nvPr/>
        </p:nvSpPr>
        <p:spPr>
          <a:xfrm>
            <a:off x="3059974" y="3121670"/>
            <a:ext cx="6119948" cy="523220"/>
          </a:xfrm>
          <a:prstGeom prst="rect">
            <a:avLst/>
          </a:prstGeom>
          <a:noFill/>
        </p:spPr>
        <p:txBody>
          <a:bodyPr wrap="square">
            <a:spAutoFit/>
          </a:bodyPr>
          <a:lstStyle/>
          <a:p>
            <a:endParaRPr lang="en-US" dirty="0"/>
          </a:p>
        </p:txBody>
      </p:sp>
      <p:pic>
        <p:nvPicPr>
          <p:cNvPr id="6" name="Picture 5">
            <a:extLst>
              <a:ext uri="{FF2B5EF4-FFF2-40B4-BE49-F238E27FC236}">
                <a16:creationId xmlns:a16="http://schemas.microsoft.com/office/drawing/2014/main" id="{3CA96715-6024-B530-534E-E4FEDC3DEB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 y="2743200"/>
            <a:ext cx="9906000" cy="3726938"/>
          </a:xfrm>
          <a:prstGeom prst="rect">
            <a:avLst/>
          </a:prstGeom>
        </p:spPr>
      </p:pic>
      <p:sp>
        <p:nvSpPr>
          <p:cNvPr id="8" name="Rectangle 7">
            <a:extLst>
              <a:ext uri="{FF2B5EF4-FFF2-40B4-BE49-F238E27FC236}">
                <a16:creationId xmlns:a16="http://schemas.microsoft.com/office/drawing/2014/main" id="{BAC52FA9-FC05-7352-AA2D-72E699CADF22}"/>
              </a:ext>
            </a:extLst>
          </p:cNvPr>
          <p:cNvSpPr/>
          <p:nvPr/>
        </p:nvSpPr>
        <p:spPr>
          <a:xfrm>
            <a:off x="6705600" y="2828835"/>
            <a:ext cx="5181600" cy="1569660"/>
          </a:xfrm>
          <a:prstGeom prst="rect">
            <a:avLst/>
          </a:prstGeom>
          <a:solidFill>
            <a:schemeClr val="accent3">
              <a:lumMod val="95000"/>
            </a:schemeClr>
          </a:solidFill>
        </p:spPr>
        <p:txBody>
          <a:bodyPr wrap="square">
            <a:spAutoFit/>
          </a:bodyPr>
          <a:lstStyle/>
          <a:p>
            <a:pPr marL="0" lvl="1"/>
            <a:r>
              <a:rPr lang="en-US" sz="2400" dirty="0"/>
              <a:t>METAR data comes from METeorological Aerodrome Reports; the weather here is from June 18, 2024 at about 8am Central Time</a:t>
            </a:r>
          </a:p>
        </p:txBody>
      </p:sp>
    </p:spTree>
    <p:extLst>
      <p:ext uri="{BB962C8B-B14F-4D97-AF65-F5344CB8AC3E}">
        <p14:creationId xmlns:p14="http://schemas.microsoft.com/office/powerpoint/2010/main" val="646127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97CA3-3ADA-1F7D-1EB4-4F6063A5A64D}"/>
              </a:ext>
            </a:extLst>
          </p:cNvPr>
          <p:cNvSpPr>
            <a:spLocks noGrp="1"/>
          </p:cNvSpPr>
          <p:nvPr>
            <p:ph type="title"/>
          </p:nvPr>
        </p:nvSpPr>
        <p:spPr/>
        <p:txBody>
          <a:bodyPr/>
          <a:lstStyle/>
          <a:p>
            <a:r>
              <a:rPr lang="en-US" dirty="0"/>
              <a:t>Loading METAR data in a Power Flow Program </a:t>
            </a:r>
          </a:p>
        </p:txBody>
      </p:sp>
      <p:sp>
        <p:nvSpPr>
          <p:cNvPr id="3" name="Content Placeholder 2">
            <a:extLst>
              <a:ext uri="{FF2B5EF4-FFF2-40B4-BE49-F238E27FC236}">
                <a16:creationId xmlns:a16="http://schemas.microsoft.com/office/drawing/2014/main" id="{877D1320-1ABD-D29E-6CE8-7CA469778F24}"/>
              </a:ext>
            </a:extLst>
          </p:cNvPr>
          <p:cNvSpPr>
            <a:spLocks noGrp="1"/>
          </p:cNvSpPr>
          <p:nvPr>
            <p:ph idx="1"/>
          </p:nvPr>
        </p:nvSpPr>
        <p:spPr>
          <a:xfrm>
            <a:off x="228600" y="1280160"/>
            <a:ext cx="11734800" cy="1463040"/>
          </a:xfrm>
        </p:spPr>
        <p:txBody>
          <a:bodyPr/>
          <a:lstStyle/>
          <a:p>
            <a:r>
              <a:rPr lang="en-US" dirty="0"/>
              <a:t>The METAR *.csv file can be quickly loaded in PowerWorld, and if desired, the values visualized using auto-updating GDV displays</a:t>
            </a:r>
          </a:p>
          <a:p>
            <a:pPr lvl="1"/>
            <a:r>
              <a:rPr lang="en-US" dirty="0"/>
              <a:t>Previous slide *.csv has about 5000 stations, though not all have full data</a:t>
            </a:r>
          </a:p>
        </p:txBody>
      </p:sp>
      <p:pic>
        <p:nvPicPr>
          <p:cNvPr id="5" name="Picture 4">
            <a:extLst>
              <a:ext uri="{FF2B5EF4-FFF2-40B4-BE49-F238E27FC236}">
                <a16:creationId xmlns:a16="http://schemas.microsoft.com/office/drawing/2014/main" id="{5B71B8C1-DC6C-7767-8169-9945BD6A2B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0" y="2700222"/>
            <a:ext cx="5242560" cy="4081578"/>
          </a:xfrm>
          <a:prstGeom prst="rect">
            <a:avLst/>
          </a:prstGeom>
        </p:spPr>
      </p:pic>
      <p:pic>
        <p:nvPicPr>
          <p:cNvPr id="7" name="Picture 6">
            <a:extLst>
              <a:ext uri="{FF2B5EF4-FFF2-40B4-BE49-F238E27FC236}">
                <a16:creationId xmlns:a16="http://schemas.microsoft.com/office/drawing/2014/main" id="{EEE42810-8E5D-7496-FE2A-E31FDDB21D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8400" y="2834852"/>
            <a:ext cx="5090160" cy="3855295"/>
          </a:xfrm>
          <a:prstGeom prst="rect">
            <a:avLst/>
          </a:prstGeom>
        </p:spPr>
      </p:pic>
    </p:spTree>
    <p:extLst>
      <p:ext uri="{BB962C8B-B14F-4D97-AF65-F5344CB8AC3E}">
        <p14:creationId xmlns:p14="http://schemas.microsoft.com/office/powerpoint/2010/main" val="2524686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Models of Grid Weather Impacts</a:t>
            </a:r>
          </a:p>
        </p:txBody>
      </p:sp>
      <p:sp>
        <p:nvSpPr>
          <p:cNvPr id="3" name="Content Placeholder 2"/>
          <p:cNvSpPr>
            <a:spLocks noGrp="1"/>
          </p:cNvSpPr>
          <p:nvPr>
            <p:ph idx="1"/>
          </p:nvPr>
        </p:nvSpPr>
        <p:spPr>
          <a:xfrm>
            <a:off x="228600" y="1280160"/>
            <a:ext cx="11582400" cy="1844040"/>
          </a:xfrm>
        </p:spPr>
        <p:txBody>
          <a:bodyPr/>
          <a:lstStyle/>
          <a:p>
            <a:r>
              <a:rPr lang="en-US" dirty="0"/>
              <a:t>Key focus here isn’t weather per se, but modeling the impacts of weather on electric grid components (e.g., generators, lines)</a:t>
            </a:r>
          </a:p>
          <a:p>
            <a:r>
              <a:rPr lang="en-US" dirty="0"/>
              <a:t>Certainly a number of models already exist, and undoubtedly more will be created given that weather data is now conveniently available</a:t>
            </a:r>
          </a:p>
          <a:p>
            <a:r>
              <a:rPr lang="en-US" dirty="0"/>
              <a:t>The approach used here for handling a growing list of models is to mimic what has been done with power system stability – start small and expand</a:t>
            </a:r>
          </a:p>
          <a:p>
            <a:pPr lvl="1"/>
            <a:r>
              <a:rPr lang="en-US" dirty="0"/>
              <a:t>Early (1960) stability codes had just a handful of models </a:t>
            </a:r>
            <a:br>
              <a:rPr lang="en-US" dirty="0"/>
            </a:br>
            <a:r>
              <a:rPr lang="en-US" dirty="0"/>
              <a:t>and still gave useful results, whereas current codes support </a:t>
            </a:r>
            <a:br>
              <a:rPr lang="en-US" dirty="0"/>
            </a:br>
            <a:r>
              <a:rPr lang="en-US" dirty="0"/>
              <a:t>many hundreds of different model types</a:t>
            </a:r>
          </a:p>
          <a:p>
            <a:r>
              <a:rPr lang="en-US" dirty="0"/>
              <a:t>The approach implements this using PFW (Power</a:t>
            </a:r>
            <a:br>
              <a:rPr lang="en-US" dirty="0"/>
            </a:br>
            <a:r>
              <a:rPr lang="en-US" dirty="0"/>
              <a:t>Flow Weather or Whatever) Models</a:t>
            </a:r>
          </a:p>
        </p:txBody>
      </p:sp>
      <p:pic>
        <p:nvPicPr>
          <p:cNvPr id="4" name="Picture 4">
            <a:extLst>
              <a:ext uri="{FF2B5EF4-FFF2-40B4-BE49-F238E27FC236}">
                <a16:creationId xmlns:a16="http://schemas.microsoft.com/office/drawing/2014/main" id="{B39A1C52-02DD-059D-CEEE-C30951B03AC2}"/>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144000" y="4094049"/>
            <a:ext cx="2362200" cy="273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A94A2942-D763-3C77-30B1-A375EB0A9485}"/>
              </a:ext>
            </a:extLst>
          </p:cNvPr>
          <p:cNvSpPr/>
          <p:nvPr/>
        </p:nvSpPr>
        <p:spPr>
          <a:xfrm>
            <a:off x="152400" y="6517566"/>
            <a:ext cx="9296400" cy="307777"/>
          </a:xfrm>
          <a:prstGeom prst="rect">
            <a:avLst/>
          </a:prstGeom>
        </p:spPr>
        <p:txBody>
          <a:bodyPr wrap="square">
            <a:spAutoFit/>
          </a:bodyPr>
          <a:lstStyle/>
          <a:p>
            <a:r>
              <a:rPr lang="en-US" sz="1400" dirty="0"/>
              <a:t>[a] M. S. Dyrkacz, C. C. Young, and F. J. Maginniss, "," </a:t>
            </a:r>
            <a:r>
              <a:rPr lang="en-US" sz="1400" i="1" dirty="0"/>
              <a:t>AIEE Trans. (Power App. &amp; Syst.)</a:t>
            </a:r>
            <a:r>
              <a:rPr lang="en-US" sz="1400" dirty="0"/>
              <a:t>, vol. 79, pp. 1245-1257, Feb. 1961.</a:t>
            </a:r>
          </a:p>
        </p:txBody>
      </p:sp>
    </p:spTree>
    <p:extLst>
      <p:ext uri="{BB962C8B-B14F-4D97-AF65-F5344CB8AC3E}">
        <p14:creationId xmlns:p14="http://schemas.microsoft.com/office/powerpoint/2010/main" val="32427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AFEF9-C478-D62F-B9E2-01509074A308}"/>
              </a:ext>
            </a:extLst>
          </p:cNvPr>
          <p:cNvSpPr>
            <a:spLocks noGrp="1"/>
          </p:cNvSpPr>
          <p:nvPr>
            <p:ph type="title"/>
          </p:nvPr>
        </p:nvSpPr>
        <p:spPr/>
        <p:txBody>
          <a:bodyPr/>
          <a:lstStyle/>
          <a:p>
            <a:r>
              <a:rPr lang="en-US" dirty="0"/>
              <a:t>PFW Model Approach Based on Stability Models</a:t>
            </a:r>
          </a:p>
        </p:txBody>
      </p:sp>
      <p:sp>
        <p:nvSpPr>
          <p:cNvPr id="3" name="Content Placeholder 2">
            <a:extLst>
              <a:ext uri="{FF2B5EF4-FFF2-40B4-BE49-F238E27FC236}">
                <a16:creationId xmlns:a16="http://schemas.microsoft.com/office/drawing/2014/main" id="{2796D72B-33D3-222F-9791-63B5BD089CCC}"/>
              </a:ext>
            </a:extLst>
          </p:cNvPr>
          <p:cNvSpPr>
            <a:spLocks noGrp="1"/>
          </p:cNvSpPr>
          <p:nvPr>
            <p:ph idx="1"/>
          </p:nvPr>
        </p:nvSpPr>
        <p:spPr>
          <a:xfrm>
            <a:off x="228600" y="1280160"/>
            <a:ext cx="11277600" cy="5196840"/>
          </a:xfrm>
        </p:spPr>
        <p:txBody>
          <a:bodyPr/>
          <a:lstStyle/>
          <a:p>
            <a:r>
              <a:rPr lang="en-US" dirty="0"/>
              <a:t>The PFW model approach can use the same structure used with stability; that is, individual component models assigned to devices such as generators, loads, lines, transformers, switched shunts, areas, etc.</a:t>
            </a:r>
          </a:p>
          <a:p>
            <a:r>
              <a:rPr lang="en-US" dirty="0"/>
              <a:t>E.g., in stability for a generator there are a number model classes </a:t>
            </a:r>
          </a:p>
          <a:p>
            <a:endParaRPr lang="en-US" dirty="0"/>
          </a:p>
        </p:txBody>
      </p:sp>
      <p:pic>
        <p:nvPicPr>
          <p:cNvPr id="7" name="Picture 6">
            <a:extLst>
              <a:ext uri="{FF2B5EF4-FFF2-40B4-BE49-F238E27FC236}">
                <a16:creationId xmlns:a16="http://schemas.microsoft.com/office/drawing/2014/main" id="{B162D8B2-1848-0B27-EC96-1B39EB0B29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0" y="3703487"/>
            <a:ext cx="3710420" cy="2775690"/>
          </a:xfrm>
          <a:prstGeom prst="rect">
            <a:avLst/>
          </a:prstGeom>
        </p:spPr>
      </p:pic>
      <p:sp>
        <p:nvSpPr>
          <p:cNvPr id="8" name="Arrow: Right 7">
            <a:extLst>
              <a:ext uri="{FF2B5EF4-FFF2-40B4-BE49-F238E27FC236}">
                <a16:creationId xmlns:a16="http://schemas.microsoft.com/office/drawing/2014/main" id="{44A4D53D-AADC-B6DC-F4A9-C8F755EB3828}"/>
              </a:ext>
            </a:extLst>
          </p:cNvPr>
          <p:cNvSpPr/>
          <p:nvPr/>
        </p:nvSpPr>
        <p:spPr bwMode="auto">
          <a:xfrm>
            <a:off x="5410200" y="4495800"/>
            <a:ext cx="978408" cy="484632"/>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pPr>
            <a:endParaRPr kumimoji="0" lang="en-US" sz="2800" b="0" i="0" u="none" strike="noStrike" cap="none" normalizeH="0" baseline="0" dirty="0">
              <a:ln>
                <a:noFill/>
              </a:ln>
              <a:solidFill>
                <a:schemeClr val="tx1"/>
              </a:solidFill>
              <a:effectLst/>
              <a:latin typeface="Times New Roman" pitchFamily="18" charset="0"/>
            </a:endParaRPr>
          </a:p>
        </p:txBody>
      </p:sp>
      <p:cxnSp>
        <p:nvCxnSpPr>
          <p:cNvPr id="10" name="Straight Arrow Connector 9">
            <a:extLst>
              <a:ext uri="{FF2B5EF4-FFF2-40B4-BE49-F238E27FC236}">
                <a16:creationId xmlns:a16="http://schemas.microsoft.com/office/drawing/2014/main" id="{B738B722-5794-E26A-5085-0F3D14118C34}"/>
              </a:ext>
            </a:extLst>
          </p:cNvPr>
          <p:cNvCxnSpPr>
            <a:cxnSpLocks/>
          </p:cNvCxnSpPr>
          <p:nvPr/>
        </p:nvCxnSpPr>
        <p:spPr bwMode="auto">
          <a:xfrm>
            <a:off x="3886200" y="3962400"/>
            <a:ext cx="1295400" cy="0"/>
          </a:xfrm>
          <a:prstGeom prst="straightConnector1">
            <a:avLst/>
          </a:prstGeom>
          <a:noFill/>
          <a:ln w="69850" cap="flat" cmpd="sng" algn="ctr">
            <a:solidFill>
              <a:srgbClr val="F08200"/>
            </a:solidFill>
            <a:prstDash val="solid"/>
            <a:round/>
            <a:headEnd type="none" w="med" len="med"/>
            <a:tailEnd type="arrow"/>
          </a:ln>
          <a:effectLst/>
        </p:spPr>
      </p:cxnSp>
      <p:pic>
        <p:nvPicPr>
          <p:cNvPr id="14" name="Picture 13">
            <a:extLst>
              <a:ext uri="{FF2B5EF4-FFF2-40B4-BE49-F238E27FC236}">
                <a16:creationId xmlns:a16="http://schemas.microsoft.com/office/drawing/2014/main" id="{5C509EE7-A012-B73B-C9AD-375719B047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86251" y="3761888"/>
            <a:ext cx="6417258" cy="2943712"/>
          </a:xfrm>
          <a:prstGeom prst="rect">
            <a:avLst/>
          </a:prstGeom>
        </p:spPr>
      </p:pic>
      <p:sp>
        <p:nvSpPr>
          <p:cNvPr id="16" name="TextBox 15">
            <a:extLst>
              <a:ext uri="{FF2B5EF4-FFF2-40B4-BE49-F238E27FC236}">
                <a16:creationId xmlns:a16="http://schemas.microsoft.com/office/drawing/2014/main" id="{191B9025-51FC-2730-1216-2657DB8921FD}"/>
              </a:ext>
            </a:extLst>
          </p:cNvPr>
          <p:cNvSpPr txBox="1"/>
          <p:nvPr/>
        </p:nvSpPr>
        <p:spPr>
          <a:xfrm>
            <a:off x="6172200" y="3531055"/>
            <a:ext cx="3352800" cy="461665"/>
          </a:xfrm>
          <a:prstGeom prst="rect">
            <a:avLst/>
          </a:prstGeom>
          <a:solidFill>
            <a:schemeClr val="accent3">
              <a:lumMod val="95000"/>
            </a:schemeClr>
          </a:solidFill>
        </p:spPr>
        <p:txBody>
          <a:bodyPr wrap="square" rtlCol="0">
            <a:spAutoFit/>
          </a:bodyPr>
          <a:lstStyle/>
          <a:p>
            <a:r>
              <a:rPr lang="en-US" sz="2400" dirty="0"/>
              <a:t>Just exciter model types</a:t>
            </a:r>
          </a:p>
        </p:txBody>
      </p:sp>
    </p:spTree>
    <p:extLst>
      <p:ext uri="{BB962C8B-B14F-4D97-AF65-F5344CB8AC3E}">
        <p14:creationId xmlns:p14="http://schemas.microsoft.com/office/powerpoint/2010/main" val="2180822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120C9-2532-80F1-52C8-445174456A5F}"/>
              </a:ext>
            </a:extLst>
          </p:cNvPr>
          <p:cNvSpPr>
            <a:spLocks noGrp="1"/>
          </p:cNvSpPr>
          <p:nvPr>
            <p:ph type="title"/>
          </p:nvPr>
        </p:nvSpPr>
        <p:spPr/>
        <p:txBody>
          <a:bodyPr/>
          <a:lstStyle/>
          <a:p>
            <a:r>
              <a:rPr lang="en-US" dirty="0"/>
              <a:t>PFW Model Flexibility</a:t>
            </a:r>
          </a:p>
        </p:txBody>
      </p:sp>
      <p:sp>
        <p:nvSpPr>
          <p:cNvPr id="3" name="Content Placeholder 2">
            <a:extLst>
              <a:ext uri="{FF2B5EF4-FFF2-40B4-BE49-F238E27FC236}">
                <a16:creationId xmlns:a16="http://schemas.microsoft.com/office/drawing/2014/main" id="{2FBD141F-A400-5EE7-E83C-B2636892EC54}"/>
              </a:ext>
            </a:extLst>
          </p:cNvPr>
          <p:cNvSpPr>
            <a:spLocks noGrp="1"/>
          </p:cNvSpPr>
          <p:nvPr>
            <p:ph idx="1"/>
          </p:nvPr>
        </p:nvSpPr>
        <p:spPr>
          <a:xfrm>
            <a:off x="228600" y="1280160"/>
            <a:ext cx="11811000" cy="5196840"/>
          </a:xfrm>
        </p:spPr>
        <p:txBody>
          <a:bodyPr/>
          <a:lstStyle/>
          <a:p>
            <a:r>
              <a:rPr lang="en-US" dirty="0"/>
              <a:t>Using this approach, new PFW models can be introduced as needed to cover new device types or new ways of representing an existing device (e.g., a wind generator)</a:t>
            </a:r>
          </a:p>
          <a:p>
            <a:r>
              <a:rPr lang="en-US" dirty="0"/>
              <a:t>This is similar to stability. Consider the evolution of the IEEET1 exciter </a:t>
            </a:r>
          </a:p>
        </p:txBody>
      </p:sp>
      <p:pic>
        <p:nvPicPr>
          <p:cNvPr id="4" name="Picture 3">
            <a:extLst>
              <a:ext uri="{FF2B5EF4-FFF2-40B4-BE49-F238E27FC236}">
                <a16:creationId xmlns:a16="http://schemas.microsoft.com/office/drawing/2014/main" id="{EDBE83F7-6D24-978C-B43A-4091401403A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41277" y="3415359"/>
            <a:ext cx="3988037" cy="1669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BCC3B2FE-26D5-0DB9-0947-E777DF51759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610600" y="3742537"/>
            <a:ext cx="3180078" cy="159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1">
            <a:extLst>
              <a:ext uri="{FF2B5EF4-FFF2-40B4-BE49-F238E27FC236}">
                <a16:creationId xmlns:a16="http://schemas.microsoft.com/office/drawing/2014/main" id="{7DD96404-92B0-1EE2-CE00-44F03268C007}"/>
              </a:ext>
            </a:extLst>
          </p:cNvPr>
          <p:cNvSpPr txBox="1">
            <a:spLocks noChangeArrowheads="1"/>
          </p:cNvSpPr>
          <p:nvPr/>
        </p:nvSpPr>
        <p:spPr bwMode="auto">
          <a:xfrm>
            <a:off x="1143000" y="3276600"/>
            <a:ext cx="2057400" cy="461665"/>
          </a:xfrm>
          <a:prstGeom prst="rect">
            <a:avLst/>
          </a:prstGeom>
          <a:solidFill>
            <a:schemeClr val="accent3">
              <a:lumMod val="95000"/>
            </a:schemeClr>
          </a:solidFill>
          <a:ln>
            <a:noFill/>
          </a:ln>
          <a:effec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altLang="en-US" dirty="0">
                <a:solidFill>
                  <a:srgbClr val="1E0000"/>
                </a:solidFill>
                <a:latin typeface="Times New Roman" panose="02020603050405020304" pitchFamily="18" charset="0"/>
                <a:cs typeface="Times New Roman" panose="02020603050405020304" pitchFamily="18" charset="0"/>
              </a:rPr>
              <a:t>IEEET1 1968</a:t>
            </a:r>
          </a:p>
        </p:txBody>
      </p:sp>
      <p:pic>
        <p:nvPicPr>
          <p:cNvPr id="8" name="Picture 7">
            <a:extLst>
              <a:ext uri="{FF2B5EF4-FFF2-40B4-BE49-F238E27FC236}">
                <a16:creationId xmlns:a16="http://schemas.microsoft.com/office/drawing/2014/main" id="{A0AE438F-38AB-0F00-E592-7CB1B824BA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36064" y="3507431"/>
            <a:ext cx="4244185" cy="1632379"/>
          </a:xfrm>
          <a:prstGeom prst="rect">
            <a:avLst/>
          </a:prstGeom>
        </p:spPr>
      </p:pic>
      <p:sp>
        <p:nvSpPr>
          <p:cNvPr id="9" name="Text Box 11">
            <a:extLst>
              <a:ext uri="{FF2B5EF4-FFF2-40B4-BE49-F238E27FC236}">
                <a16:creationId xmlns:a16="http://schemas.microsoft.com/office/drawing/2014/main" id="{6ADC1F29-3DE7-5E82-EFD5-3A49177A70DC}"/>
              </a:ext>
            </a:extLst>
          </p:cNvPr>
          <p:cNvSpPr txBox="1">
            <a:spLocks noChangeArrowheads="1"/>
          </p:cNvSpPr>
          <p:nvPr/>
        </p:nvSpPr>
        <p:spPr bwMode="auto">
          <a:xfrm>
            <a:off x="9007269" y="3276599"/>
            <a:ext cx="2057400" cy="461665"/>
          </a:xfrm>
          <a:prstGeom prst="rect">
            <a:avLst/>
          </a:prstGeom>
          <a:solidFill>
            <a:schemeClr val="accent3">
              <a:lumMod val="95000"/>
            </a:schemeClr>
          </a:solidFill>
          <a:ln>
            <a:noFill/>
          </a:ln>
          <a:effec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altLang="en-US" dirty="0">
                <a:solidFill>
                  <a:srgbClr val="1E0000"/>
                </a:solidFill>
                <a:latin typeface="Times New Roman" panose="02020603050405020304" pitchFamily="18" charset="0"/>
                <a:cs typeface="Times New Roman" panose="02020603050405020304" pitchFamily="18" charset="0"/>
              </a:rPr>
              <a:t>EXDC1 1981</a:t>
            </a:r>
          </a:p>
        </p:txBody>
      </p:sp>
      <p:sp>
        <p:nvSpPr>
          <p:cNvPr id="10" name="Text Box 11">
            <a:extLst>
              <a:ext uri="{FF2B5EF4-FFF2-40B4-BE49-F238E27FC236}">
                <a16:creationId xmlns:a16="http://schemas.microsoft.com/office/drawing/2014/main" id="{AC30B28C-7C14-4186-B5BC-79B9AD9D7940}"/>
              </a:ext>
            </a:extLst>
          </p:cNvPr>
          <p:cNvSpPr txBox="1">
            <a:spLocks noChangeArrowheads="1"/>
          </p:cNvSpPr>
          <p:nvPr/>
        </p:nvSpPr>
        <p:spPr bwMode="auto">
          <a:xfrm>
            <a:off x="5867400" y="3208019"/>
            <a:ext cx="2057400" cy="461665"/>
          </a:xfrm>
          <a:prstGeom prst="rect">
            <a:avLst/>
          </a:prstGeom>
          <a:solidFill>
            <a:schemeClr val="accent3">
              <a:lumMod val="95000"/>
            </a:schemeClr>
          </a:solidFill>
          <a:ln>
            <a:noFill/>
          </a:ln>
          <a:effec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altLang="en-US" dirty="0">
                <a:solidFill>
                  <a:srgbClr val="1E0000"/>
                </a:solidFill>
                <a:latin typeface="Times New Roman" panose="02020603050405020304" pitchFamily="18" charset="0"/>
                <a:cs typeface="Times New Roman" panose="02020603050405020304" pitchFamily="18" charset="0"/>
              </a:rPr>
              <a:t>IEEEX1 1979</a:t>
            </a:r>
          </a:p>
        </p:txBody>
      </p:sp>
      <p:pic>
        <p:nvPicPr>
          <p:cNvPr id="11" name="Picture 10">
            <a:extLst>
              <a:ext uri="{FF2B5EF4-FFF2-40B4-BE49-F238E27FC236}">
                <a16:creationId xmlns:a16="http://schemas.microsoft.com/office/drawing/2014/main" id="{24632B6B-B3C6-BC08-B929-A425A119D3C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11305"/>
          <a:stretch/>
        </p:blipFill>
        <p:spPr bwMode="auto">
          <a:xfrm>
            <a:off x="541278" y="5138813"/>
            <a:ext cx="3988036" cy="1637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11">
            <a:extLst>
              <a:ext uri="{FF2B5EF4-FFF2-40B4-BE49-F238E27FC236}">
                <a16:creationId xmlns:a16="http://schemas.microsoft.com/office/drawing/2014/main" id="{31C1294A-58BA-2B4E-BE15-9289931BE48B}"/>
              </a:ext>
            </a:extLst>
          </p:cNvPr>
          <p:cNvSpPr txBox="1">
            <a:spLocks noChangeArrowheads="1"/>
          </p:cNvSpPr>
          <p:nvPr/>
        </p:nvSpPr>
        <p:spPr bwMode="auto">
          <a:xfrm>
            <a:off x="762000" y="4853937"/>
            <a:ext cx="2057400" cy="461665"/>
          </a:xfrm>
          <a:prstGeom prst="rect">
            <a:avLst/>
          </a:prstGeom>
          <a:solidFill>
            <a:schemeClr val="accent3">
              <a:lumMod val="95000"/>
            </a:schemeClr>
          </a:solidFill>
          <a:ln>
            <a:noFill/>
          </a:ln>
          <a:effec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altLang="en-US" dirty="0">
                <a:solidFill>
                  <a:srgbClr val="1E0000"/>
                </a:solidFill>
                <a:latin typeface="Times New Roman" panose="02020603050405020304" pitchFamily="18" charset="0"/>
                <a:cs typeface="Times New Roman" panose="02020603050405020304" pitchFamily="18" charset="0"/>
              </a:rPr>
              <a:t>ESDC1A 1992</a:t>
            </a:r>
          </a:p>
        </p:txBody>
      </p:sp>
      <p:pic>
        <p:nvPicPr>
          <p:cNvPr id="13" name="Picture 12">
            <a:extLst>
              <a:ext uri="{FF2B5EF4-FFF2-40B4-BE49-F238E27FC236}">
                <a16:creationId xmlns:a16="http://schemas.microsoft.com/office/drawing/2014/main" id="{9B9D9F36-701F-12FA-D015-62A1D1D2CEC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750036" y="5084155"/>
            <a:ext cx="3429000" cy="16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11">
            <a:extLst>
              <a:ext uri="{FF2B5EF4-FFF2-40B4-BE49-F238E27FC236}">
                <a16:creationId xmlns:a16="http://schemas.microsoft.com/office/drawing/2014/main" id="{C23D2F05-4387-DA30-6C45-B9639AD8A524}"/>
              </a:ext>
            </a:extLst>
          </p:cNvPr>
          <p:cNvSpPr txBox="1">
            <a:spLocks noChangeArrowheads="1"/>
          </p:cNvSpPr>
          <p:nvPr/>
        </p:nvSpPr>
        <p:spPr bwMode="auto">
          <a:xfrm>
            <a:off x="6553200" y="5001049"/>
            <a:ext cx="2057400" cy="461665"/>
          </a:xfrm>
          <a:prstGeom prst="rect">
            <a:avLst/>
          </a:prstGeom>
          <a:solidFill>
            <a:schemeClr val="accent3">
              <a:lumMod val="95000"/>
            </a:schemeClr>
          </a:solidFill>
          <a:ln>
            <a:noFill/>
          </a:ln>
          <a:effec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altLang="en-US" dirty="0">
                <a:solidFill>
                  <a:srgbClr val="1E0000"/>
                </a:solidFill>
                <a:latin typeface="Times New Roman" panose="02020603050405020304" pitchFamily="18" charset="0"/>
                <a:cs typeface="Times New Roman" panose="02020603050405020304" pitchFamily="18" charset="0"/>
              </a:rPr>
              <a:t>DC1C 2016</a:t>
            </a:r>
          </a:p>
        </p:txBody>
      </p:sp>
      <p:sp>
        <p:nvSpPr>
          <p:cNvPr id="15" name="Text Box 11">
            <a:extLst>
              <a:ext uri="{FF2B5EF4-FFF2-40B4-BE49-F238E27FC236}">
                <a16:creationId xmlns:a16="http://schemas.microsoft.com/office/drawing/2014/main" id="{5437795F-1CD1-883D-0F3C-1CDEACC4F25A}"/>
              </a:ext>
            </a:extLst>
          </p:cNvPr>
          <p:cNvSpPr txBox="1">
            <a:spLocks noChangeArrowheads="1"/>
          </p:cNvSpPr>
          <p:nvPr/>
        </p:nvSpPr>
        <p:spPr bwMode="auto">
          <a:xfrm>
            <a:off x="8804908" y="5577840"/>
            <a:ext cx="2791462" cy="830997"/>
          </a:xfrm>
          <a:prstGeom prst="rect">
            <a:avLst/>
          </a:prstGeom>
          <a:solidFill>
            <a:schemeClr val="accent3">
              <a:lumMod val="95000"/>
            </a:schemeClr>
          </a:solidFill>
          <a:ln>
            <a:noFill/>
          </a:ln>
          <a:effec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altLang="en-US" dirty="0">
                <a:solidFill>
                  <a:srgbClr val="1E0000"/>
                </a:solidFill>
                <a:latin typeface="Times New Roman" panose="02020603050405020304" pitchFamily="18" charset="0"/>
                <a:cs typeface="Times New Roman" panose="02020603050405020304" pitchFamily="18" charset="0"/>
              </a:rPr>
              <a:t>All are still used in stability simulations</a:t>
            </a:r>
          </a:p>
        </p:txBody>
      </p:sp>
    </p:spTree>
    <p:extLst>
      <p:ext uri="{BB962C8B-B14F-4D97-AF65-F5344CB8AC3E}">
        <p14:creationId xmlns:p14="http://schemas.microsoft.com/office/powerpoint/2010/main" val="2175205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811000" cy="1066800"/>
          </a:xfrm>
        </p:spPr>
        <p:txBody>
          <a:bodyPr/>
          <a:lstStyle/>
          <a:p>
            <a:r>
              <a:rPr lang="en-US" dirty="0"/>
              <a:t>Example: Gen MaxMW Wind and Solar</a:t>
            </a:r>
          </a:p>
        </p:txBody>
      </p:sp>
      <p:sp>
        <p:nvSpPr>
          <p:cNvPr id="3" name="Content Placeholder 2"/>
          <p:cNvSpPr>
            <a:spLocks noGrp="1"/>
          </p:cNvSpPr>
          <p:nvPr>
            <p:ph idx="1"/>
          </p:nvPr>
        </p:nvSpPr>
        <p:spPr>
          <a:xfrm>
            <a:off x="228600" y="1280160"/>
            <a:ext cx="11582400" cy="1539240"/>
          </a:xfrm>
        </p:spPr>
        <p:txBody>
          <a:bodyPr/>
          <a:lstStyle/>
          <a:p>
            <a:r>
              <a:rPr lang="en-US" dirty="0"/>
              <a:t>An example is modeling the impact of wind speed on wind turbine output, or solar irradiation on PV output</a:t>
            </a:r>
          </a:p>
          <a:p>
            <a:pPr lvl="1"/>
            <a:r>
              <a:rPr lang="en-US" dirty="0"/>
              <a:t>The image on the right shows</a:t>
            </a:r>
            <a:br>
              <a:rPr lang="en-US" dirty="0"/>
            </a:br>
            <a:r>
              <a:rPr lang="en-US" dirty="0"/>
              <a:t>several of the generic wind turbine </a:t>
            </a:r>
            <a:br>
              <a:rPr lang="en-US" dirty="0"/>
            </a:br>
            <a:r>
              <a:rPr lang="en-US" dirty="0"/>
              <a:t>models are based on the turbine </a:t>
            </a:r>
            <a:br>
              <a:rPr lang="en-US" dirty="0"/>
            </a:br>
            <a:r>
              <a:rPr lang="en-US" dirty="0"/>
              <a:t>classes using data from [a]</a:t>
            </a:r>
          </a:p>
          <a:p>
            <a:pPr lvl="1"/>
            <a:r>
              <a:rPr lang="en-US" dirty="0"/>
              <a:t>A simple solar PV model uses either</a:t>
            </a:r>
            <a:br>
              <a:rPr lang="en-US" dirty="0"/>
            </a:br>
            <a:r>
              <a:rPr lang="en-US" dirty="0"/>
              <a:t>provided solar irradiation or the </a:t>
            </a:r>
            <a:br>
              <a:rPr lang="en-US" dirty="0"/>
            </a:br>
            <a:r>
              <a:rPr lang="en-US" dirty="0"/>
              <a:t>standard equations for insolation </a:t>
            </a:r>
            <a:br>
              <a:rPr lang="en-US" dirty="0"/>
            </a:br>
            <a:r>
              <a:rPr lang="en-US" dirty="0"/>
              <a:t>based on location and time of day</a:t>
            </a:r>
            <a:br>
              <a:rPr lang="en-US" dirty="0"/>
            </a:br>
            <a:r>
              <a:rPr lang="en-US" dirty="0"/>
              <a:t>including cloud cover; this is </a:t>
            </a:r>
            <a:br>
              <a:rPr lang="en-US" dirty="0"/>
            </a:br>
            <a:r>
              <a:rPr lang="en-US" dirty="0"/>
              <a:t>combined with whether the solar </a:t>
            </a:r>
            <a:br>
              <a:rPr lang="en-US" dirty="0"/>
            </a:br>
            <a:r>
              <a:rPr lang="en-US" dirty="0"/>
              <a:t>has tracking and, if needed, its tilt </a:t>
            </a:r>
            <a:br>
              <a:rPr lang="en-US" dirty="0"/>
            </a:br>
            <a:r>
              <a:rPr lang="en-US" dirty="0"/>
              <a:t>and azimuth</a:t>
            </a:r>
          </a:p>
        </p:txBody>
      </p:sp>
      <p:pic>
        <p:nvPicPr>
          <p:cNvPr id="4" name="Picture 3"/>
          <p:cNvPicPr/>
          <p:nvPr/>
        </p:nvPicPr>
        <p:blipFill rotWithShape="1">
          <a:blip r:embed="rId2" cstate="print">
            <a:extLst>
              <a:ext uri="{28A0092B-C50C-407E-A947-70E740481C1C}">
                <a14:useLocalDpi xmlns:a14="http://schemas.microsoft.com/office/drawing/2010/main"/>
              </a:ext>
            </a:extLst>
          </a:blip>
          <a:srcRect/>
          <a:stretch/>
        </p:blipFill>
        <p:spPr bwMode="auto">
          <a:xfrm>
            <a:off x="6062708" y="2286000"/>
            <a:ext cx="5648417" cy="342900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6044213" y="5626779"/>
            <a:ext cx="6096000" cy="830997"/>
          </a:xfrm>
          <a:prstGeom prst="rect">
            <a:avLst/>
          </a:prstGeom>
        </p:spPr>
        <p:txBody>
          <a:bodyPr>
            <a:spAutoFit/>
          </a:bodyPr>
          <a:lstStyle/>
          <a:p>
            <a:r>
              <a:rPr lang="en-US" sz="1400" dirty="0"/>
              <a:t>[</a:t>
            </a:r>
            <a:r>
              <a:rPr lang="en-US" sz="1600" dirty="0"/>
              <a:t>a] C. Draxl, A. Clifton, B. Hodge, J. McCaa, “The Wind Integration National Dataset (WIND) Toolkit,” </a:t>
            </a:r>
            <a:r>
              <a:rPr lang="en-US" sz="1600" i="1" dirty="0"/>
              <a:t>Applied Energy</a:t>
            </a:r>
            <a:r>
              <a:rPr lang="en-US" sz="1600" dirty="0"/>
              <a:t>, vol. 151, pp. 355-366, 2015. </a:t>
            </a:r>
          </a:p>
        </p:txBody>
      </p:sp>
    </p:spTree>
    <p:extLst>
      <p:ext uri="{BB962C8B-B14F-4D97-AF65-F5344CB8AC3E}">
        <p14:creationId xmlns:p14="http://schemas.microsoft.com/office/powerpoint/2010/main" val="448232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72C08-F8BF-1AB3-E6D2-6223D89B699A}"/>
              </a:ext>
            </a:extLst>
          </p:cNvPr>
          <p:cNvSpPr>
            <a:spLocks noGrp="1"/>
          </p:cNvSpPr>
          <p:nvPr>
            <p:ph type="title"/>
          </p:nvPr>
        </p:nvSpPr>
        <p:spPr/>
        <p:txBody>
          <a:bodyPr/>
          <a:lstStyle/>
          <a:p>
            <a:r>
              <a:rPr lang="en-US" dirty="0"/>
              <a:t>Example: Customized Wind Power Curve Model</a:t>
            </a:r>
          </a:p>
        </p:txBody>
      </p:sp>
      <p:sp>
        <p:nvSpPr>
          <p:cNvPr id="3" name="Content Placeholder 2">
            <a:extLst>
              <a:ext uri="{FF2B5EF4-FFF2-40B4-BE49-F238E27FC236}">
                <a16:creationId xmlns:a16="http://schemas.microsoft.com/office/drawing/2014/main" id="{D7D0F8D2-BFDF-CFE5-F9B5-A1A6663252D8}"/>
              </a:ext>
            </a:extLst>
          </p:cNvPr>
          <p:cNvSpPr>
            <a:spLocks noGrp="1"/>
          </p:cNvSpPr>
          <p:nvPr>
            <p:ph idx="1"/>
          </p:nvPr>
        </p:nvSpPr>
        <p:spPr/>
        <p:txBody>
          <a:bodyPr/>
          <a:lstStyle/>
          <a:p>
            <a:r>
              <a:rPr lang="en-US" dirty="0"/>
              <a:t>Customized wind power curve models can also be defined </a:t>
            </a:r>
          </a:p>
        </p:txBody>
      </p:sp>
      <p:pic>
        <p:nvPicPr>
          <p:cNvPr id="5" name="Picture 4">
            <a:extLst>
              <a:ext uri="{FF2B5EF4-FFF2-40B4-BE49-F238E27FC236}">
                <a16:creationId xmlns:a16="http://schemas.microsoft.com/office/drawing/2014/main" id="{24792DC9-1B9F-5B18-710D-3F96298C45FE}"/>
              </a:ext>
            </a:extLst>
          </p:cNvPr>
          <p:cNvPicPr>
            <a:picLocks noChangeAspect="1"/>
          </p:cNvPicPr>
          <p:nvPr/>
        </p:nvPicPr>
        <p:blipFill>
          <a:blip r:embed="rId2"/>
          <a:stretch>
            <a:fillRect/>
          </a:stretch>
        </p:blipFill>
        <p:spPr>
          <a:xfrm>
            <a:off x="286291" y="2133600"/>
            <a:ext cx="5276309" cy="3818934"/>
          </a:xfrm>
          <a:prstGeom prst="rect">
            <a:avLst/>
          </a:prstGeom>
        </p:spPr>
      </p:pic>
      <p:pic>
        <p:nvPicPr>
          <p:cNvPr id="6" name="Picture 5">
            <a:extLst>
              <a:ext uri="{FF2B5EF4-FFF2-40B4-BE49-F238E27FC236}">
                <a16:creationId xmlns:a16="http://schemas.microsoft.com/office/drawing/2014/main" id="{A1A1110D-575F-B105-5708-2C711F0885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30" t="5202" r="2439" b="5844"/>
          <a:stretch/>
        </p:blipFill>
        <p:spPr bwMode="auto">
          <a:xfrm>
            <a:off x="5943600" y="2362200"/>
            <a:ext cx="5802094" cy="3287439"/>
          </a:xfrm>
          <a:prstGeom prst="rect">
            <a:avLst/>
          </a:prstGeom>
          <a:solidFill>
            <a:sysClr val="windowText" lastClr="000000"/>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97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C37D5-F7E9-3DA5-B6CE-24B684295A1A}"/>
              </a:ext>
            </a:extLst>
          </p:cNvPr>
          <p:cNvSpPr>
            <a:spLocks noGrp="1"/>
          </p:cNvSpPr>
          <p:nvPr>
            <p:ph type="title"/>
          </p:nvPr>
        </p:nvSpPr>
        <p:spPr/>
        <p:txBody>
          <a:bodyPr/>
          <a:lstStyle/>
          <a:p>
            <a:r>
              <a:rPr lang="en-US" dirty="0"/>
              <a:t>Additional PFWs, Including Stochastic Models</a:t>
            </a:r>
          </a:p>
        </p:txBody>
      </p:sp>
      <p:sp>
        <p:nvSpPr>
          <p:cNvPr id="3" name="Content Placeholder 2">
            <a:extLst>
              <a:ext uri="{FF2B5EF4-FFF2-40B4-BE49-F238E27FC236}">
                <a16:creationId xmlns:a16="http://schemas.microsoft.com/office/drawing/2014/main" id="{F785A4AD-CF57-F8DA-AD11-CC7E60F9DCB6}"/>
              </a:ext>
            </a:extLst>
          </p:cNvPr>
          <p:cNvSpPr>
            <a:spLocks noGrp="1"/>
          </p:cNvSpPr>
          <p:nvPr>
            <p:ph idx="1"/>
          </p:nvPr>
        </p:nvSpPr>
        <p:spPr>
          <a:xfrm>
            <a:off x="228600" y="1280160"/>
            <a:ext cx="11201400" cy="3596640"/>
          </a:xfrm>
        </p:spPr>
        <p:txBody>
          <a:bodyPr/>
          <a:lstStyle/>
          <a:p>
            <a:r>
              <a:rPr lang="en-US" dirty="0"/>
              <a:t>Many different PFW models are possible and they could certainly be stochastic</a:t>
            </a:r>
          </a:p>
          <a:p>
            <a:r>
              <a:rPr lang="en-US" dirty="0"/>
              <a:t>Examples include ambient-adjusted line ratings, dynamic line ratings, thermal generator output variation with temperature, line outage due to wind gusts, asset failure during </a:t>
            </a:r>
            <a:br>
              <a:rPr lang="en-US" dirty="0"/>
            </a:br>
            <a:r>
              <a:rPr lang="en-US" dirty="0"/>
              <a:t>earthquakes (see figure with pga=Peak Ground </a:t>
            </a:r>
            <a:br>
              <a:rPr lang="en-US" dirty="0"/>
            </a:br>
            <a:r>
              <a:rPr lang="en-US" dirty="0"/>
              <a:t>Acceleration), incremental impacts of</a:t>
            </a:r>
            <a:br>
              <a:rPr lang="en-US" dirty="0"/>
            </a:br>
            <a:r>
              <a:rPr lang="en-US" dirty="0"/>
              <a:t>temperature on load, etc. </a:t>
            </a:r>
          </a:p>
          <a:p>
            <a:r>
              <a:rPr lang="en-US" dirty="0"/>
              <a:t>Many such models exist in the literature, with</a:t>
            </a:r>
            <a:br>
              <a:rPr lang="en-US" dirty="0"/>
            </a:br>
            <a:r>
              <a:rPr lang="en-US" dirty="0"/>
              <a:t>others needing to be developed </a:t>
            </a:r>
          </a:p>
        </p:txBody>
      </p:sp>
      <p:sp>
        <p:nvSpPr>
          <p:cNvPr id="5" name="TextBox 4">
            <a:extLst>
              <a:ext uri="{FF2B5EF4-FFF2-40B4-BE49-F238E27FC236}">
                <a16:creationId xmlns:a16="http://schemas.microsoft.com/office/drawing/2014/main" id="{A51B0E5A-8902-B5C5-E863-EA3CD7E030BF}"/>
              </a:ext>
            </a:extLst>
          </p:cNvPr>
          <p:cNvSpPr txBox="1"/>
          <p:nvPr/>
        </p:nvSpPr>
        <p:spPr>
          <a:xfrm>
            <a:off x="152400" y="6096000"/>
            <a:ext cx="11277600" cy="523220"/>
          </a:xfrm>
          <a:prstGeom prst="rect">
            <a:avLst/>
          </a:prstGeom>
          <a:noFill/>
        </p:spPr>
        <p:txBody>
          <a:bodyPr wrap="square">
            <a:spAutoFit/>
          </a:bodyPr>
          <a:lstStyle/>
          <a:p>
            <a:r>
              <a:rPr lang="en-US" sz="1400" dirty="0">
                <a:effectLst/>
                <a:latin typeface="Times New Roman" panose="02020603050405020304" pitchFamily="18" charset="0"/>
                <a:ea typeface="SimSun" panose="02010600030101010101" pitchFamily="2" charset="-122"/>
              </a:rPr>
              <a:t>Image source: Figure 2.1 of  A. Veeramany, G.A. Coles, S.D. Unwin, T.B. Nguyen, J.E Dagle, “Trial Implementation of the High Impact, Low-Frequency Power Grid Event Risk Framework to Support Informed Decision-Making,” PNNL-25667, October 2016. </a:t>
            </a:r>
            <a:endParaRPr lang="en-US" sz="1400" dirty="0"/>
          </a:p>
        </p:txBody>
      </p:sp>
      <p:pic>
        <p:nvPicPr>
          <p:cNvPr id="7" name="Picture 6">
            <a:extLst>
              <a:ext uri="{FF2B5EF4-FFF2-40B4-BE49-F238E27FC236}">
                <a16:creationId xmlns:a16="http://schemas.microsoft.com/office/drawing/2014/main" id="{CC15C76B-32BC-1E33-B58C-ACE253983B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05800" y="3276600"/>
            <a:ext cx="3474720" cy="2011680"/>
          </a:xfrm>
          <a:prstGeom prst="rect">
            <a:avLst/>
          </a:prstGeom>
        </p:spPr>
      </p:pic>
    </p:spTree>
    <p:extLst>
      <p:ext uri="{BB962C8B-B14F-4D97-AF65-F5344CB8AC3E}">
        <p14:creationId xmlns:p14="http://schemas.microsoft.com/office/powerpoint/2010/main" val="1392482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000C6-5DE9-50F2-0035-2BCE82B46C5C}"/>
              </a:ext>
            </a:extLst>
          </p:cNvPr>
          <p:cNvSpPr>
            <a:spLocks noGrp="1"/>
          </p:cNvSpPr>
          <p:nvPr>
            <p:ph type="title"/>
          </p:nvPr>
        </p:nvSpPr>
        <p:spPr>
          <a:xfrm>
            <a:off x="228600" y="76200"/>
            <a:ext cx="11887200" cy="1066800"/>
          </a:xfrm>
        </p:spPr>
        <p:txBody>
          <a:bodyPr/>
          <a:lstStyle/>
          <a:p>
            <a:r>
              <a:rPr lang="en-US" dirty="0"/>
              <a:t>Making it Easy to Get Started: Using EIA-860 Data</a:t>
            </a:r>
          </a:p>
        </p:txBody>
      </p:sp>
      <p:sp>
        <p:nvSpPr>
          <p:cNvPr id="3" name="Content Placeholder 2">
            <a:extLst>
              <a:ext uri="{FF2B5EF4-FFF2-40B4-BE49-F238E27FC236}">
                <a16:creationId xmlns:a16="http://schemas.microsoft.com/office/drawing/2014/main" id="{81F8DA44-D11A-1E1D-B531-F247DF8F1A18}"/>
              </a:ext>
            </a:extLst>
          </p:cNvPr>
          <p:cNvSpPr>
            <a:spLocks noGrp="1"/>
          </p:cNvSpPr>
          <p:nvPr>
            <p:ph idx="1"/>
          </p:nvPr>
        </p:nvSpPr>
        <p:spPr>
          <a:xfrm>
            <a:off x="228600" y="1280160"/>
            <a:ext cx="11811000" cy="5196840"/>
          </a:xfrm>
        </p:spPr>
        <p:txBody>
          <a:bodyPr/>
          <a:lstStyle/>
          <a:p>
            <a:r>
              <a:rPr lang="en-US" dirty="0"/>
              <a:t>For those who do not have access to models, to make it easy to get started we’ve setup copper plate (i.e., no transmission) power flow cases with PFW models based the data provided by the US Energy Information Administration (EIA) in their Form EIA-860  datasets</a:t>
            </a:r>
          </a:p>
          <a:p>
            <a:pPr lvl="1"/>
            <a:r>
              <a:rPr lang="en-US" dirty="0"/>
              <a:t>EIA-860 provides data on every generator in the US with 1 MW or more capacity</a:t>
            </a:r>
          </a:p>
          <a:p>
            <a:pPr lvl="1"/>
            <a:r>
              <a:rPr lang="en-US" dirty="0"/>
              <a:t>Available at www.eia.gov/electricity/data/eia860/; it is released yearly with monthly updates available</a:t>
            </a:r>
          </a:p>
          <a:p>
            <a:r>
              <a:rPr lang="en-US" dirty="0"/>
              <a:t>We take this data and convert it into a copper plate power flow model, with the resultant cases publicly available at </a:t>
            </a:r>
          </a:p>
          <a:p>
            <a:pPr lvl="1"/>
            <a:r>
              <a:rPr lang="en-US" dirty="0"/>
              <a:t>electricgrids.engr.tamu.edu/eia-860-generator-data-cases/ </a:t>
            </a:r>
          </a:p>
          <a:p>
            <a:pPr lvl="1"/>
            <a:r>
              <a:rPr lang="en-US" dirty="0"/>
              <a:t>Details on this process are in a 2024 TPEC paper (available as 2024 paper 12 at overbye.engr.tamu.edu/publications/)</a:t>
            </a:r>
          </a:p>
          <a:p>
            <a:endParaRPr lang="en-US" dirty="0"/>
          </a:p>
        </p:txBody>
      </p:sp>
    </p:spTree>
    <p:extLst>
      <p:ext uri="{BB962C8B-B14F-4D97-AF65-F5344CB8AC3E}">
        <p14:creationId xmlns:p14="http://schemas.microsoft.com/office/powerpoint/2010/main" val="2526663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75521-BDBA-06E0-0329-C7B5537AEC26}"/>
              </a:ext>
            </a:extLst>
          </p:cNvPr>
          <p:cNvSpPr>
            <a:spLocks noGrp="1"/>
          </p:cNvSpPr>
          <p:nvPr>
            <p:ph type="title"/>
          </p:nvPr>
        </p:nvSpPr>
        <p:spPr>
          <a:xfrm>
            <a:off x="228600" y="76200"/>
            <a:ext cx="11887200" cy="1066800"/>
          </a:xfrm>
        </p:spPr>
        <p:txBody>
          <a:bodyPr/>
          <a:lstStyle/>
          <a:p>
            <a:r>
              <a:rPr lang="en-US" dirty="0"/>
              <a:t>Greetings from the Texas A&amp;M Energy Power Group</a:t>
            </a:r>
          </a:p>
        </p:txBody>
      </p:sp>
      <p:sp>
        <p:nvSpPr>
          <p:cNvPr id="7" name="TextBox 6">
            <a:extLst>
              <a:ext uri="{FF2B5EF4-FFF2-40B4-BE49-F238E27FC236}">
                <a16:creationId xmlns:a16="http://schemas.microsoft.com/office/drawing/2014/main" id="{C4E0966A-C307-40CC-C564-54CE41F2350A}"/>
              </a:ext>
            </a:extLst>
          </p:cNvPr>
          <p:cNvSpPr txBox="1"/>
          <p:nvPr/>
        </p:nvSpPr>
        <p:spPr>
          <a:xfrm>
            <a:off x="609600" y="1220096"/>
            <a:ext cx="6172200" cy="461665"/>
          </a:xfrm>
          <a:prstGeom prst="rect">
            <a:avLst/>
          </a:prstGeom>
          <a:solidFill>
            <a:schemeClr val="accent3">
              <a:lumMod val="95000"/>
            </a:schemeClr>
          </a:solidFill>
        </p:spPr>
        <p:txBody>
          <a:bodyPr wrap="square" rtlCol="0">
            <a:spAutoFit/>
          </a:bodyPr>
          <a:lstStyle/>
          <a:p>
            <a:r>
              <a:rPr lang="en-US" sz="2400" dirty="0">
                <a:solidFill>
                  <a:schemeClr val="tx1"/>
                </a:solidFill>
              </a:rPr>
              <a:t>This is from </a:t>
            </a:r>
            <a:r>
              <a:rPr lang="en-US" sz="2400" dirty="0"/>
              <a:t>our Spring 2024 </a:t>
            </a:r>
            <a:r>
              <a:rPr lang="en-US" sz="2400" dirty="0">
                <a:solidFill>
                  <a:schemeClr val="tx1"/>
                </a:solidFill>
              </a:rPr>
              <a:t>EPG group dinner</a:t>
            </a:r>
          </a:p>
        </p:txBody>
      </p:sp>
      <p:pic>
        <p:nvPicPr>
          <p:cNvPr id="3" name="Picture 2">
            <a:extLst>
              <a:ext uri="{FF2B5EF4-FFF2-40B4-BE49-F238E27FC236}">
                <a16:creationId xmlns:a16="http://schemas.microsoft.com/office/drawing/2014/main" id="{C51AAF8B-CB50-4A0E-A04E-A17F99B3B1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a:stretch/>
        </p:blipFill>
        <p:spPr>
          <a:xfrm>
            <a:off x="533400" y="1703838"/>
            <a:ext cx="10440955" cy="4768310"/>
          </a:xfrm>
          <a:prstGeom prst="rect">
            <a:avLst/>
          </a:prstGeom>
        </p:spPr>
      </p:pic>
    </p:spTree>
    <p:extLst>
      <p:ext uri="{BB962C8B-B14F-4D97-AF65-F5344CB8AC3E}">
        <p14:creationId xmlns:p14="http://schemas.microsoft.com/office/powerpoint/2010/main" val="3920982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DEB8-969A-52B2-5D62-7DC765A81C8D}"/>
              </a:ext>
            </a:extLst>
          </p:cNvPr>
          <p:cNvSpPr>
            <a:spLocks noGrp="1"/>
          </p:cNvSpPr>
          <p:nvPr>
            <p:ph type="title"/>
          </p:nvPr>
        </p:nvSpPr>
        <p:spPr/>
        <p:txBody>
          <a:bodyPr/>
          <a:lstStyle/>
          <a:p>
            <a:r>
              <a:rPr lang="en-US" dirty="0"/>
              <a:t>Example EIA-860 Wind Generator Data</a:t>
            </a:r>
          </a:p>
        </p:txBody>
      </p:sp>
      <p:sp>
        <p:nvSpPr>
          <p:cNvPr id="3" name="Content Placeholder 2">
            <a:extLst>
              <a:ext uri="{FF2B5EF4-FFF2-40B4-BE49-F238E27FC236}">
                <a16:creationId xmlns:a16="http://schemas.microsoft.com/office/drawing/2014/main" id="{25D9F989-FDE5-39C9-0D97-A16D9A4A476F}"/>
              </a:ext>
            </a:extLst>
          </p:cNvPr>
          <p:cNvSpPr>
            <a:spLocks noGrp="1"/>
          </p:cNvSpPr>
          <p:nvPr>
            <p:ph idx="1"/>
          </p:nvPr>
        </p:nvSpPr>
        <p:spPr>
          <a:xfrm>
            <a:off x="228600" y="1280160"/>
            <a:ext cx="11201400" cy="1615440"/>
          </a:xfrm>
        </p:spPr>
        <p:txBody>
          <a:bodyPr/>
          <a:lstStyle/>
          <a:p>
            <a:r>
              <a:rPr lang="en-US" dirty="0"/>
              <a:t>Bottom image shows some EIA-860</a:t>
            </a:r>
            <a:br>
              <a:rPr lang="en-US" dirty="0"/>
            </a:br>
            <a:r>
              <a:rPr lang="en-US" dirty="0"/>
              <a:t>wind generators with turbine information</a:t>
            </a:r>
          </a:p>
          <a:p>
            <a:r>
              <a:rPr lang="en-US" dirty="0"/>
              <a:t>Right image shows the PFW models to</a:t>
            </a:r>
            <a:br>
              <a:rPr lang="en-US" dirty="0"/>
            </a:br>
            <a:r>
              <a:rPr lang="en-US" dirty="0"/>
              <a:t>map weather (wind speed) to MW Max </a:t>
            </a:r>
          </a:p>
        </p:txBody>
      </p:sp>
      <p:pic>
        <p:nvPicPr>
          <p:cNvPr id="5" name="Picture 4">
            <a:extLst>
              <a:ext uri="{FF2B5EF4-FFF2-40B4-BE49-F238E27FC236}">
                <a16:creationId xmlns:a16="http://schemas.microsoft.com/office/drawing/2014/main" id="{97897C9A-AF1A-5E22-F44C-CD0918BF3C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7531" y="3474720"/>
            <a:ext cx="8503920" cy="3108960"/>
          </a:xfrm>
          <a:prstGeom prst="rect">
            <a:avLst/>
          </a:prstGeom>
        </p:spPr>
      </p:pic>
      <p:pic>
        <p:nvPicPr>
          <p:cNvPr id="7" name="Picture 6">
            <a:extLst>
              <a:ext uri="{FF2B5EF4-FFF2-40B4-BE49-F238E27FC236}">
                <a16:creationId xmlns:a16="http://schemas.microsoft.com/office/drawing/2014/main" id="{B7BD511A-2DC8-BE49-7A44-7270EA595E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62800" y="1262743"/>
            <a:ext cx="4648200" cy="1977957"/>
          </a:xfrm>
          <a:prstGeom prst="rect">
            <a:avLst/>
          </a:prstGeom>
        </p:spPr>
      </p:pic>
      <p:sp>
        <p:nvSpPr>
          <p:cNvPr id="8" name="Rectangle 7">
            <a:extLst>
              <a:ext uri="{FF2B5EF4-FFF2-40B4-BE49-F238E27FC236}">
                <a16:creationId xmlns:a16="http://schemas.microsoft.com/office/drawing/2014/main" id="{DBA4669F-CEFA-8E9F-A656-9ABBA4EB3C5C}"/>
              </a:ext>
            </a:extLst>
          </p:cNvPr>
          <p:cNvSpPr/>
          <p:nvPr/>
        </p:nvSpPr>
        <p:spPr>
          <a:xfrm>
            <a:off x="8763000" y="3997294"/>
            <a:ext cx="3200400" cy="1569660"/>
          </a:xfrm>
          <a:prstGeom prst="rect">
            <a:avLst/>
          </a:prstGeom>
          <a:solidFill>
            <a:schemeClr val="accent3">
              <a:lumMod val="95000"/>
            </a:schemeClr>
          </a:solidFill>
        </p:spPr>
        <p:txBody>
          <a:bodyPr wrap="square">
            <a:spAutoFit/>
          </a:bodyPr>
          <a:lstStyle/>
          <a:p>
            <a:pPr marL="0" lvl="1"/>
            <a:r>
              <a:rPr lang="en-US" sz="2400" dirty="0"/>
              <a:t>For the CEII grids we have bus mapping for more than 95% of the generator capacity</a:t>
            </a:r>
          </a:p>
        </p:txBody>
      </p:sp>
    </p:spTree>
    <p:extLst>
      <p:ext uri="{BB962C8B-B14F-4D97-AF65-F5344CB8AC3E}">
        <p14:creationId xmlns:p14="http://schemas.microsoft.com/office/powerpoint/2010/main" val="2217251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C2DA8-30C8-7549-F910-99BEAFD39DFE}"/>
              </a:ext>
            </a:extLst>
          </p:cNvPr>
          <p:cNvSpPr>
            <a:spLocks noGrp="1"/>
          </p:cNvSpPr>
          <p:nvPr>
            <p:ph type="title"/>
          </p:nvPr>
        </p:nvSpPr>
        <p:spPr/>
        <p:txBody>
          <a:bodyPr/>
          <a:lstStyle/>
          <a:p>
            <a:r>
              <a:rPr lang="en-US" dirty="0"/>
              <a:t>EIA-860 Generator Displays</a:t>
            </a:r>
          </a:p>
        </p:txBody>
      </p:sp>
      <p:pic>
        <p:nvPicPr>
          <p:cNvPr id="5" name="Picture 4">
            <a:extLst>
              <a:ext uri="{FF2B5EF4-FFF2-40B4-BE49-F238E27FC236}">
                <a16:creationId xmlns:a16="http://schemas.microsoft.com/office/drawing/2014/main" id="{8F1FE5F2-39AF-7AE2-28C9-9F18C3827D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4097" y="2054189"/>
            <a:ext cx="4524103" cy="2939389"/>
          </a:xfrm>
          <a:prstGeom prst="rect">
            <a:avLst/>
          </a:prstGeom>
        </p:spPr>
      </p:pic>
      <p:sp>
        <p:nvSpPr>
          <p:cNvPr id="8" name="Rectangle 7">
            <a:extLst>
              <a:ext uri="{FF2B5EF4-FFF2-40B4-BE49-F238E27FC236}">
                <a16:creationId xmlns:a16="http://schemas.microsoft.com/office/drawing/2014/main" id="{48121989-ACBD-347D-3F27-65C5EA78FFC0}"/>
              </a:ext>
            </a:extLst>
          </p:cNvPr>
          <p:cNvSpPr/>
          <p:nvPr/>
        </p:nvSpPr>
        <p:spPr>
          <a:xfrm>
            <a:off x="609600" y="1413998"/>
            <a:ext cx="4191000" cy="461665"/>
          </a:xfrm>
          <a:prstGeom prst="rect">
            <a:avLst/>
          </a:prstGeom>
          <a:solidFill>
            <a:schemeClr val="accent3">
              <a:lumMod val="95000"/>
            </a:schemeClr>
          </a:solidFill>
        </p:spPr>
        <p:txBody>
          <a:bodyPr wrap="square">
            <a:spAutoFit/>
          </a:bodyPr>
          <a:lstStyle/>
          <a:p>
            <a:pPr marL="0" lvl="1"/>
            <a:r>
              <a:rPr lang="en-US" sz="2400" dirty="0"/>
              <a:t>Generation Summary By State</a:t>
            </a:r>
          </a:p>
        </p:txBody>
      </p:sp>
      <p:sp>
        <p:nvSpPr>
          <p:cNvPr id="9" name="Rectangle 8">
            <a:extLst>
              <a:ext uri="{FF2B5EF4-FFF2-40B4-BE49-F238E27FC236}">
                <a16:creationId xmlns:a16="http://schemas.microsoft.com/office/drawing/2014/main" id="{5196E93F-BDF3-3A6C-F9EC-C7A5F313C9F6}"/>
              </a:ext>
            </a:extLst>
          </p:cNvPr>
          <p:cNvSpPr/>
          <p:nvPr/>
        </p:nvSpPr>
        <p:spPr>
          <a:xfrm>
            <a:off x="5486400" y="1308463"/>
            <a:ext cx="6477000" cy="461665"/>
          </a:xfrm>
          <a:prstGeom prst="rect">
            <a:avLst/>
          </a:prstGeom>
          <a:solidFill>
            <a:schemeClr val="accent3">
              <a:lumMod val="95000"/>
            </a:schemeClr>
          </a:solidFill>
        </p:spPr>
        <p:txBody>
          <a:bodyPr wrap="square">
            <a:spAutoFit/>
          </a:bodyPr>
          <a:lstStyle/>
          <a:p>
            <a:pPr marL="0" lvl="1"/>
            <a:r>
              <a:rPr lang="en-US" sz="2400" dirty="0"/>
              <a:t>Generation by Primary Fuel Type: Wind and Solar</a:t>
            </a:r>
          </a:p>
        </p:txBody>
      </p:sp>
      <p:pic>
        <p:nvPicPr>
          <p:cNvPr id="4" name="Picture 3">
            <a:extLst>
              <a:ext uri="{FF2B5EF4-FFF2-40B4-BE49-F238E27FC236}">
                <a16:creationId xmlns:a16="http://schemas.microsoft.com/office/drawing/2014/main" id="{83153274-86F2-EC41-DE66-1145F90280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0599" y="2041126"/>
            <a:ext cx="7267303" cy="3567585"/>
          </a:xfrm>
          <a:prstGeom prst="rect">
            <a:avLst/>
          </a:prstGeom>
        </p:spPr>
      </p:pic>
    </p:spTree>
    <p:extLst>
      <p:ext uri="{BB962C8B-B14F-4D97-AF65-F5344CB8AC3E}">
        <p14:creationId xmlns:p14="http://schemas.microsoft.com/office/powerpoint/2010/main" val="2055811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658600" cy="1066800"/>
          </a:xfrm>
        </p:spPr>
        <p:txBody>
          <a:bodyPr/>
          <a:lstStyle/>
          <a:p>
            <a:r>
              <a:rPr lang="en-US" dirty="0"/>
              <a:t>Mapping Weather to the Electric Grid Components</a:t>
            </a:r>
          </a:p>
        </p:txBody>
      </p:sp>
      <p:sp>
        <p:nvSpPr>
          <p:cNvPr id="3" name="Content Placeholder 2"/>
          <p:cNvSpPr>
            <a:spLocks noGrp="1"/>
          </p:cNvSpPr>
          <p:nvPr>
            <p:ph idx="1"/>
          </p:nvPr>
        </p:nvSpPr>
        <p:spPr>
          <a:xfrm>
            <a:off x="228600" y="1280160"/>
            <a:ext cx="11887200" cy="5196840"/>
          </a:xfrm>
        </p:spPr>
        <p:txBody>
          <a:bodyPr/>
          <a:lstStyle/>
          <a:p>
            <a:r>
              <a:rPr lang="en-US" dirty="0"/>
              <a:t>While the newer weather datasets have lots of points, there is still usually at least some distance between power grid components and the nearest weather measurement, requiring interpolation</a:t>
            </a:r>
          </a:p>
          <a:p>
            <a:r>
              <a:rPr lang="en-US" dirty="0"/>
              <a:t>There is no single best algorithm for doing the needed 2D scattered data interpolation, but there are a number of good and fast algorithms (grid-based, closest neighbor, Delaunay Triangulation, Shepherd’s)</a:t>
            </a:r>
          </a:p>
          <a:p>
            <a:pPr lvl="1"/>
            <a:r>
              <a:rPr lang="en-US" dirty="0"/>
              <a:t>Since the weather values have an associated elevation, if the power grid component’s elevation (or profile for a line) is known this could be considered</a:t>
            </a:r>
          </a:p>
          <a:p>
            <a:r>
              <a:rPr lang="en-US" dirty="0"/>
              <a:t>Often places in which the weather changes rapidly with geography (e.g., mountains) don’t have much electric infrastructure, but there are many exceptions (covered next)</a:t>
            </a:r>
          </a:p>
        </p:txBody>
      </p:sp>
    </p:spTree>
    <p:extLst>
      <p:ext uri="{BB962C8B-B14F-4D97-AF65-F5344CB8AC3E}">
        <p14:creationId xmlns:p14="http://schemas.microsoft.com/office/powerpoint/2010/main" val="395572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7FBF3-E9DE-C0E6-1FC0-A0BAA71F4D0D}"/>
              </a:ext>
            </a:extLst>
          </p:cNvPr>
          <p:cNvSpPr>
            <a:spLocks noGrp="1"/>
          </p:cNvSpPr>
          <p:nvPr>
            <p:ph type="title"/>
          </p:nvPr>
        </p:nvSpPr>
        <p:spPr/>
        <p:txBody>
          <a:bodyPr/>
          <a:lstStyle/>
          <a:p>
            <a:r>
              <a:rPr lang="en-US" dirty="0"/>
              <a:t>Dealing with Local Terrain</a:t>
            </a:r>
          </a:p>
        </p:txBody>
      </p:sp>
      <p:sp>
        <p:nvSpPr>
          <p:cNvPr id="3" name="Content Placeholder 2">
            <a:extLst>
              <a:ext uri="{FF2B5EF4-FFF2-40B4-BE49-F238E27FC236}">
                <a16:creationId xmlns:a16="http://schemas.microsoft.com/office/drawing/2014/main" id="{0707459D-BEA4-9A72-599F-407BBD65CCEA}"/>
              </a:ext>
            </a:extLst>
          </p:cNvPr>
          <p:cNvSpPr>
            <a:spLocks noGrp="1"/>
          </p:cNvSpPr>
          <p:nvPr>
            <p:ph idx="1"/>
          </p:nvPr>
        </p:nvSpPr>
        <p:spPr>
          <a:xfrm>
            <a:off x="228600" y="1356360"/>
            <a:ext cx="7848600" cy="5196840"/>
          </a:xfrm>
        </p:spPr>
        <p:txBody>
          <a:bodyPr/>
          <a:lstStyle/>
          <a:p>
            <a:r>
              <a:rPr lang="en-US" dirty="0"/>
              <a:t>In some situations, particularly wind, the local</a:t>
            </a:r>
            <a:br>
              <a:rPr lang="en-US" dirty="0"/>
            </a:br>
            <a:r>
              <a:rPr lang="en-US" dirty="0"/>
              <a:t>terrain variation can be significant, meaning that by themselves datasets like ERA5 may not be sufficient</a:t>
            </a:r>
          </a:p>
          <a:p>
            <a:pPr lvl="1"/>
            <a:r>
              <a:rPr lang="en-US" dirty="0"/>
              <a:t>Even high resolution (2 to 4 km) datasets may not have enough detail</a:t>
            </a:r>
          </a:p>
          <a:p>
            <a:r>
              <a:rPr lang="en-US" dirty="0"/>
              <a:t>It is important to keep in mind the ultimate goal of using weather in the power flow; often quite acceptable results can be obtained including compensation terms in the PFW models that only need to be set once  </a:t>
            </a:r>
          </a:p>
          <a:p>
            <a:endParaRPr lang="en-US" dirty="0"/>
          </a:p>
        </p:txBody>
      </p:sp>
      <p:pic>
        <p:nvPicPr>
          <p:cNvPr id="6" name="Picture 5">
            <a:extLst>
              <a:ext uri="{FF2B5EF4-FFF2-40B4-BE49-F238E27FC236}">
                <a16:creationId xmlns:a16="http://schemas.microsoft.com/office/drawing/2014/main" id="{F17DB8AE-0059-FE5F-F5DC-C0E785ECC9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77200" y="152400"/>
            <a:ext cx="3599155" cy="6477000"/>
          </a:xfrm>
          <a:prstGeom prst="rect">
            <a:avLst/>
          </a:prstGeom>
        </p:spPr>
      </p:pic>
    </p:spTree>
    <p:extLst>
      <p:ext uri="{BB962C8B-B14F-4D97-AF65-F5344CB8AC3E}">
        <p14:creationId xmlns:p14="http://schemas.microsoft.com/office/powerpoint/2010/main" val="4087632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7DAD1-2CF6-6FFF-8BF8-C56DE46606B4}"/>
              </a:ext>
            </a:extLst>
          </p:cNvPr>
          <p:cNvSpPr>
            <a:spLocks noGrp="1"/>
          </p:cNvSpPr>
          <p:nvPr>
            <p:ph type="title"/>
          </p:nvPr>
        </p:nvSpPr>
        <p:spPr/>
        <p:txBody>
          <a:bodyPr/>
          <a:lstStyle/>
          <a:p>
            <a:r>
              <a:rPr lang="en-US" dirty="0"/>
              <a:t>California Ridge Wind Farm, Vermillion County, IL</a:t>
            </a:r>
          </a:p>
        </p:txBody>
      </p:sp>
      <p:pic>
        <p:nvPicPr>
          <p:cNvPr id="4" name="Picture 3">
            <a:extLst>
              <a:ext uri="{FF2B5EF4-FFF2-40B4-BE49-F238E27FC236}">
                <a16:creationId xmlns:a16="http://schemas.microsoft.com/office/drawing/2014/main" id="{1949E7E9-4644-DF41-1B08-8404C0AFD1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809831" y="-332856"/>
            <a:ext cx="5600539" cy="8610600"/>
          </a:xfrm>
          <a:prstGeom prst="rect">
            <a:avLst/>
          </a:prstGeom>
        </p:spPr>
      </p:pic>
      <p:sp>
        <p:nvSpPr>
          <p:cNvPr id="5" name="Rectangle 4">
            <a:extLst>
              <a:ext uri="{FF2B5EF4-FFF2-40B4-BE49-F238E27FC236}">
                <a16:creationId xmlns:a16="http://schemas.microsoft.com/office/drawing/2014/main" id="{62A386B5-5346-AF7E-7D06-0D8E63632F3C}"/>
              </a:ext>
            </a:extLst>
          </p:cNvPr>
          <p:cNvSpPr/>
          <p:nvPr/>
        </p:nvSpPr>
        <p:spPr>
          <a:xfrm>
            <a:off x="8915400" y="1066800"/>
            <a:ext cx="3124199" cy="5632311"/>
          </a:xfrm>
          <a:prstGeom prst="rect">
            <a:avLst/>
          </a:prstGeom>
          <a:solidFill>
            <a:schemeClr val="accent3">
              <a:lumMod val="95000"/>
            </a:schemeClr>
          </a:solidFill>
        </p:spPr>
        <p:txBody>
          <a:bodyPr wrap="square">
            <a:spAutoFit/>
          </a:bodyPr>
          <a:lstStyle/>
          <a:p>
            <a:pPr marL="0" lvl="1"/>
            <a:r>
              <a:rPr lang="en-US" sz="2400" dirty="0"/>
              <a:t>The image shows a wind farm in Vermillion County, IL. While Central Illinois is pretty flat, there are narrow ridges, which are often the sites for wind farms. Even high resolution (2-4 km) datasets are not going to capture all the wind variations.  For transmission planning compensated ERA5 data may be sufficient. </a:t>
            </a:r>
          </a:p>
        </p:txBody>
      </p:sp>
      <p:sp>
        <p:nvSpPr>
          <p:cNvPr id="6" name="Rectangle 5">
            <a:extLst>
              <a:ext uri="{FF2B5EF4-FFF2-40B4-BE49-F238E27FC236}">
                <a16:creationId xmlns:a16="http://schemas.microsoft.com/office/drawing/2014/main" id="{1717571F-C4C8-E069-BAC8-1EEF45436234}"/>
              </a:ext>
            </a:extLst>
          </p:cNvPr>
          <p:cNvSpPr/>
          <p:nvPr/>
        </p:nvSpPr>
        <p:spPr>
          <a:xfrm>
            <a:off x="1066800" y="6469669"/>
            <a:ext cx="6515100" cy="307777"/>
          </a:xfrm>
          <a:prstGeom prst="rect">
            <a:avLst/>
          </a:prstGeom>
          <a:solidFill>
            <a:schemeClr val="accent3">
              <a:lumMod val="95000"/>
            </a:schemeClr>
          </a:solidFill>
        </p:spPr>
        <p:txBody>
          <a:bodyPr wrap="square">
            <a:spAutoFit/>
          </a:bodyPr>
          <a:lstStyle/>
          <a:p>
            <a:pPr marL="0" lvl="1"/>
            <a:r>
              <a:rPr lang="en-US" sz="1400" dirty="0"/>
              <a:t>Source: Invenergy California Wind Energy Project Build Permit Application, June 2011</a:t>
            </a:r>
          </a:p>
        </p:txBody>
      </p:sp>
    </p:spTree>
    <p:extLst>
      <p:ext uri="{BB962C8B-B14F-4D97-AF65-F5344CB8AC3E}">
        <p14:creationId xmlns:p14="http://schemas.microsoft.com/office/powerpoint/2010/main" val="280789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739DE-69A0-54C5-6177-0360A1EC9553}"/>
              </a:ext>
            </a:extLst>
          </p:cNvPr>
          <p:cNvSpPr>
            <a:spLocks noGrp="1"/>
          </p:cNvSpPr>
          <p:nvPr>
            <p:ph type="title"/>
          </p:nvPr>
        </p:nvSpPr>
        <p:spPr/>
        <p:txBody>
          <a:bodyPr/>
          <a:lstStyle/>
          <a:p>
            <a:r>
              <a:rPr lang="en-US" dirty="0"/>
              <a:t>Applying the Weather</a:t>
            </a:r>
          </a:p>
        </p:txBody>
      </p:sp>
      <p:sp>
        <p:nvSpPr>
          <p:cNvPr id="3" name="Content Placeholder 2">
            <a:extLst>
              <a:ext uri="{FF2B5EF4-FFF2-40B4-BE49-F238E27FC236}">
                <a16:creationId xmlns:a16="http://schemas.microsoft.com/office/drawing/2014/main" id="{AAD25DC6-F591-6BD9-8D4B-6FA032BF8429}"/>
              </a:ext>
            </a:extLst>
          </p:cNvPr>
          <p:cNvSpPr>
            <a:spLocks noGrp="1"/>
          </p:cNvSpPr>
          <p:nvPr>
            <p:ph idx="1"/>
          </p:nvPr>
        </p:nvSpPr>
        <p:spPr/>
        <p:txBody>
          <a:bodyPr/>
          <a:lstStyle/>
          <a:p>
            <a:r>
              <a:rPr lang="en-US" dirty="0"/>
              <a:t>Weather can be applied to a power flow case using the pww files in multiple ways</a:t>
            </a:r>
          </a:p>
          <a:p>
            <a:pPr lvl="1"/>
            <a:r>
              <a:rPr lang="en-US" dirty="0"/>
              <a:t>At a specified point in time</a:t>
            </a:r>
          </a:p>
          <a:p>
            <a:pPr lvl="1"/>
            <a:r>
              <a:rPr lang="en-US" dirty="0"/>
              <a:t>As a summary of a large amount of weather at a single location (e.g., a generator) or at a few locations (a transmission line)</a:t>
            </a:r>
          </a:p>
          <a:p>
            <a:pPr lvl="1"/>
            <a:r>
              <a:rPr lang="en-US" dirty="0"/>
              <a:t>As a time series, sequentially </a:t>
            </a:r>
            <a:br>
              <a:rPr lang="en-US" dirty="0"/>
            </a:br>
            <a:r>
              <a:rPr lang="en-US" dirty="0"/>
              <a:t>solving lots of different time points</a:t>
            </a:r>
          </a:p>
          <a:p>
            <a:r>
              <a:rPr lang="en-US" dirty="0"/>
              <a:t>The next few slides</a:t>
            </a:r>
            <a:br>
              <a:rPr lang="en-US" dirty="0"/>
            </a:br>
            <a:r>
              <a:rPr lang="en-US" dirty="0"/>
              <a:t>demonstrate each of these, </a:t>
            </a:r>
            <a:br>
              <a:rPr lang="en-US" dirty="0"/>
            </a:br>
            <a:r>
              <a:rPr lang="en-US" dirty="0"/>
              <a:t>showing the change</a:t>
            </a:r>
            <a:br>
              <a:rPr lang="en-US" dirty="0"/>
            </a:br>
            <a:r>
              <a:rPr lang="en-US" dirty="0"/>
              <a:t>in the wind and solar outputs </a:t>
            </a:r>
          </a:p>
        </p:txBody>
      </p:sp>
      <p:pic>
        <p:nvPicPr>
          <p:cNvPr id="5" name="Picture 4">
            <a:extLst>
              <a:ext uri="{FF2B5EF4-FFF2-40B4-BE49-F238E27FC236}">
                <a16:creationId xmlns:a16="http://schemas.microsoft.com/office/drawing/2014/main" id="{E2A7AF47-E38B-C759-C2E0-026CCE5B85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43600" y="3505199"/>
            <a:ext cx="5486400" cy="3072283"/>
          </a:xfrm>
          <a:prstGeom prst="rect">
            <a:avLst/>
          </a:prstGeom>
        </p:spPr>
      </p:pic>
    </p:spTree>
    <p:extLst>
      <p:ext uri="{BB962C8B-B14F-4D97-AF65-F5344CB8AC3E}">
        <p14:creationId xmlns:p14="http://schemas.microsoft.com/office/powerpoint/2010/main" val="766219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79D4-FF9C-493D-B293-9472BA7BB63D}"/>
              </a:ext>
            </a:extLst>
          </p:cNvPr>
          <p:cNvSpPr>
            <a:spLocks noGrp="1"/>
          </p:cNvSpPr>
          <p:nvPr>
            <p:ph type="title"/>
          </p:nvPr>
        </p:nvSpPr>
        <p:spPr/>
        <p:txBody>
          <a:bodyPr/>
          <a:lstStyle/>
          <a:p>
            <a:r>
              <a:rPr lang="en-US" dirty="0"/>
              <a:t>Applying Weather for a single time point</a:t>
            </a:r>
          </a:p>
        </p:txBody>
      </p:sp>
      <p:sp>
        <p:nvSpPr>
          <p:cNvPr id="3" name="Content Placeholder 2">
            <a:extLst>
              <a:ext uri="{FF2B5EF4-FFF2-40B4-BE49-F238E27FC236}">
                <a16:creationId xmlns:a16="http://schemas.microsoft.com/office/drawing/2014/main" id="{7D8DCAAE-4A0B-BD3F-C82A-47E096B9BEB5}"/>
              </a:ext>
            </a:extLst>
          </p:cNvPr>
          <p:cNvSpPr>
            <a:spLocks noGrp="1"/>
          </p:cNvSpPr>
          <p:nvPr>
            <p:ph idx="1"/>
          </p:nvPr>
        </p:nvSpPr>
        <p:spPr/>
        <p:txBody>
          <a:bodyPr/>
          <a:lstStyle/>
          <a:p>
            <a:r>
              <a:rPr lang="en-US" dirty="0"/>
              <a:t>With the provided pww files, any time going back to 1940 can be simulated. The pww files are designed for quick searching, and for providing direct access to all the data for a particular time. </a:t>
            </a:r>
          </a:p>
          <a:p>
            <a:r>
              <a:rPr lang="en-US" dirty="0"/>
              <a:t>Getting the access to the weather for all of North America takes about a second; </a:t>
            </a:r>
            <a:br>
              <a:rPr lang="en-US" dirty="0"/>
            </a:br>
            <a:r>
              <a:rPr lang="en-US" dirty="0"/>
              <a:t>optionally the </a:t>
            </a:r>
            <a:br>
              <a:rPr lang="en-US" dirty="0"/>
            </a:br>
            <a:r>
              <a:rPr lang="en-US" dirty="0"/>
              <a:t>weather can also </a:t>
            </a:r>
            <a:br>
              <a:rPr lang="en-US" dirty="0"/>
            </a:br>
            <a:r>
              <a:rPr lang="en-US" dirty="0"/>
              <a:t>be applied to the</a:t>
            </a:r>
            <a:br>
              <a:rPr lang="en-US" dirty="0"/>
            </a:br>
            <a:r>
              <a:rPr lang="en-US" dirty="0"/>
              <a:t>power flow</a:t>
            </a:r>
          </a:p>
        </p:txBody>
      </p:sp>
      <p:pic>
        <p:nvPicPr>
          <p:cNvPr id="7" name="Picture 6">
            <a:extLst>
              <a:ext uri="{FF2B5EF4-FFF2-40B4-BE49-F238E27FC236}">
                <a16:creationId xmlns:a16="http://schemas.microsoft.com/office/drawing/2014/main" id="{D651A6CE-B954-CB51-BEDD-EADD60F949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10000" y="3200400"/>
            <a:ext cx="6604000" cy="3352800"/>
          </a:xfrm>
          <a:prstGeom prst="rect">
            <a:avLst/>
          </a:prstGeom>
        </p:spPr>
      </p:pic>
    </p:spTree>
    <p:extLst>
      <p:ext uri="{BB962C8B-B14F-4D97-AF65-F5344CB8AC3E}">
        <p14:creationId xmlns:p14="http://schemas.microsoft.com/office/powerpoint/2010/main" val="3872052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0E6FA-422B-FD58-1671-2E944BB2D4FB}"/>
              </a:ext>
            </a:extLst>
          </p:cNvPr>
          <p:cNvSpPr>
            <a:spLocks noGrp="1"/>
          </p:cNvSpPr>
          <p:nvPr>
            <p:ph type="title"/>
          </p:nvPr>
        </p:nvSpPr>
        <p:spPr/>
        <p:txBody>
          <a:bodyPr/>
          <a:lstStyle/>
          <a:p>
            <a:r>
              <a:rPr lang="en-US" dirty="0"/>
              <a:t>Applying Weather Without and With Updating the PFW Models and the Power Flow</a:t>
            </a:r>
          </a:p>
        </p:txBody>
      </p:sp>
      <p:sp>
        <p:nvSpPr>
          <p:cNvPr id="3" name="Content Placeholder 2">
            <a:extLst>
              <a:ext uri="{FF2B5EF4-FFF2-40B4-BE49-F238E27FC236}">
                <a16:creationId xmlns:a16="http://schemas.microsoft.com/office/drawing/2014/main" id="{E24FBF06-CA30-DBB5-7B1A-94BD81331AA4}"/>
              </a:ext>
            </a:extLst>
          </p:cNvPr>
          <p:cNvSpPr>
            <a:spLocks noGrp="1"/>
          </p:cNvSpPr>
          <p:nvPr>
            <p:ph idx="1"/>
          </p:nvPr>
        </p:nvSpPr>
        <p:spPr>
          <a:xfrm>
            <a:off x="228600" y="1280160"/>
            <a:ext cx="11201400" cy="777240"/>
          </a:xfrm>
        </p:spPr>
        <p:txBody>
          <a:bodyPr/>
          <a:lstStyle/>
          <a:p>
            <a:r>
              <a:rPr lang="en-US" dirty="0"/>
              <a:t>Left image just shows the weather, without updating the PFW models (i.e., not changing the power flow values) whereas the right one also updates the PFW models (note the very low solar)</a:t>
            </a:r>
          </a:p>
        </p:txBody>
      </p:sp>
      <p:pic>
        <p:nvPicPr>
          <p:cNvPr id="5" name="Picture 4">
            <a:extLst>
              <a:ext uri="{FF2B5EF4-FFF2-40B4-BE49-F238E27FC236}">
                <a16:creationId xmlns:a16="http://schemas.microsoft.com/office/drawing/2014/main" id="{B3426784-547F-2067-E49E-AE801C3ADB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40" y="2743200"/>
            <a:ext cx="5760160" cy="3644086"/>
          </a:xfrm>
          <a:prstGeom prst="rect">
            <a:avLst/>
          </a:prstGeom>
        </p:spPr>
      </p:pic>
      <p:pic>
        <p:nvPicPr>
          <p:cNvPr id="7" name="Picture 6">
            <a:extLst>
              <a:ext uri="{FF2B5EF4-FFF2-40B4-BE49-F238E27FC236}">
                <a16:creationId xmlns:a16="http://schemas.microsoft.com/office/drawing/2014/main" id="{B94A9E9D-5C8C-AF5D-2AB0-5F8723B6CD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9800" y="2743200"/>
            <a:ext cx="5867400" cy="3711929"/>
          </a:xfrm>
          <a:prstGeom prst="rect">
            <a:avLst/>
          </a:prstGeom>
        </p:spPr>
      </p:pic>
    </p:spTree>
    <p:extLst>
      <p:ext uri="{BB962C8B-B14F-4D97-AF65-F5344CB8AC3E}">
        <p14:creationId xmlns:p14="http://schemas.microsoft.com/office/powerpoint/2010/main" val="4062846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5758D-9CB4-BF0A-E05F-186FF4783C74}"/>
              </a:ext>
            </a:extLst>
          </p:cNvPr>
          <p:cNvSpPr>
            <a:spLocks noGrp="1"/>
          </p:cNvSpPr>
          <p:nvPr>
            <p:ph type="title"/>
          </p:nvPr>
        </p:nvSpPr>
        <p:spPr/>
        <p:txBody>
          <a:bodyPr/>
          <a:lstStyle/>
          <a:p>
            <a:r>
              <a:rPr lang="en-US" dirty="0"/>
              <a:t>Previous Example Direct Horizontal Irradiance </a:t>
            </a:r>
          </a:p>
        </p:txBody>
      </p:sp>
      <p:pic>
        <p:nvPicPr>
          <p:cNvPr id="7" name="Picture 6">
            <a:extLst>
              <a:ext uri="{FF2B5EF4-FFF2-40B4-BE49-F238E27FC236}">
                <a16:creationId xmlns:a16="http://schemas.microsoft.com/office/drawing/2014/main" id="{72ECB40E-4945-1CDE-9EE8-2CCFB09D36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199" y="1371600"/>
            <a:ext cx="10686691" cy="5105400"/>
          </a:xfrm>
          <a:prstGeom prst="rect">
            <a:avLst/>
          </a:prstGeom>
        </p:spPr>
      </p:pic>
      <p:sp>
        <p:nvSpPr>
          <p:cNvPr id="8" name="Rectangle 7">
            <a:extLst>
              <a:ext uri="{FF2B5EF4-FFF2-40B4-BE49-F238E27FC236}">
                <a16:creationId xmlns:a16="http://schemas.microsoft.com/office/drawing/2014/main" id="{C8CCB998-87F0-C1D1-99EE-2BC7D671F98F}"/>
              </a:ext>
            </a:extLst>
          </p:cNvPr>
          <p:cNvSpPr/>
          <p:nvPr/>
        </p:nvSpPr>
        <p:spPr>
          <a:xfrm>
            <a:off x="6477000" y="5410200"/>
            <a:ext cx="4800600" cy="1015663"/>
          </a:xfrm>
          <a:prstGeom prst="rect">
            <a:avLst/>
          </a:prstGeom>
          <a:solidFill>
            <a:schemeClr val="accent3">
              <a:lumMod val="95000"/>
            </a:schemeClr>
          </a:solidFill>
        </p:spPr>
        <p:txBody>
          <a:bodyPr wrap="square">
            <a:spAutoFit/>
          </a:bodyPr>
          <a:lstStyle/>
          <a:p>
            <a:pPr marL="0" lvl="1"/>
            <a:r>
              <a:rPr lang="en-US" sz="2000" dirty="0"/>
              <a:t>The EIA-860 grids do include Alaska and Hawaii, so there can be solar quite late in the day (from a Continental US perspective)</a:t>
            </a:r>
          </a:p>
        </p:txBody>
      </p:sp>
    </p:spTree>
    <p:extLst>
      <p:ext uri="{BB962C8B-B14F-4D97-AF65-F5344CB8AC3E}">
        <p14:creationId xmlns:p14="http://schemas.microsoft.com/office/powerpoint/2010/main" val="4180092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834AB-6573-7BFD-B86A-81C192BF05E8}"/>
              </a:ext>
            </a:extLst>
          </p:cNvPr>
          <p:cNvSpPr>
            <a:spLocks noGrp="1"/>
          </p:cNvSpPr>
          <p:nvPr>
            <p:ph type="title"/>
          </p:nvPr>
        </p:nvSpPr>
        <p:spPr/>
        <p:txBody>
          <a:bodyPr/>
          <a:lstStyle/>
          <a:p>
            <a:r>
              <a:rPr lang="en-US" dirty="0"/>
              <a:t>Getting Lots of Weather for a Single Location</a:t>
            </a:r>
          </a:p>
        </p:txBody>
      </p:sp>
      <p:sp>
        <p:nvSpPr>
          <p:cNvPr id="3" name="Content Placeholder 2">
            <a:extLst>
              <a:ext uri="{FF2B5EF4-FFF2-40B4-BE49-F238E27FC236}">
                <a16:creationId xmlns:a16="http://schemas.microsoft.com/office/drawing/2014/main" id="{5BD5EAEA-F06F-559C-6E14-B82491EBEB3C}"/>
              </a:ext>
            </a:extLst>
          </p:cNvPr>
          <p:cNvSpPr>
            <a:spLocks noGrp="1"/>
          </p:cNvSpPr>
          <p:nvPr>
            <p:ph idx="1"/>
          </p:nvPr>
        </p:nvSpPr>
        <p:spPr/>
        <p:txBody>
          <a:bodyPr/>
          <a:lstStyle/>
          <a:p>
            <a:r>
              <a:rPr lang="en-US" dirty="0"/>
              <a:t>By automatically parsing through the pww files, weather for a single location can be quickly determined</a:t>
            </a:r>
          </a:p>
          <a:p>
            <a:pPr lvl="1"/>
            <a:r>
              <a:rPr lang="en-US" dirty="0"/>
              <a:t>For the Texas cases this takes on the order of 4 seconds, returning data for more than 700,000 hours; below data is for San Antonio, TX </a:t>
            </a:r>
          </a:p>
        </p:txBody>
      </p:sp>
      <p:pic>
        <p:nvPicPr>
          <p:cNvPr id="7" name="Picture 6">
            <a:extLst>
              <a:ext uri="{FF2B5EF4-FFF2-40B4-BE49-F238E27FC236}">
                <a16:creationId xmlns:a16="http://schemas.microsoft.com/office/drawing/2014/main" id="{4D222C70-F3CE-48D9-B484-52CDCEBCAE7F}"/>
              </a:ext>
            </a:extLst>
          </p:cNvPr>
          <p:cNvPicPr>
            <a:picLocks noChangeAspect="1"/>
          </p:cNvPicPr>
          <p:nvPr/>
        </p:nvPicPr>
        <p:blipFill>
          <a:blip r:embed="rId2"/>
          <a:stretch>
            <a:fillRect/>
          </a:stretch>
        </p:blipFill>
        <p:spPr>
          <a:xfrm>
            <a:off x="685800" y="2971800"/>
            <a:ext cx="4829689" cy="3810000"/>
          </a:xfrm>
          <a:prstGeom prst="rect">
            <a:avLst/>
          </a:prstGeom>
        </p:spPr>
      </p:pic>
      <p:pic>
        <p:nvPicPr>
          <p:cNvPr id="11" name="Picture 10">
            <a:extLst>
              <a:ext uri="{FF2B5EF4-FFF2-40B4-BE49-F238E27FC236}">
                <a16:creationId xmlns:a16="http://schemas.microsoft.com/office/drawing/2014/main" id="{1B6E404A-9C74-80D9-A625-9F09334E9A4C}"/>
              </a:ext>
            </a:extLst>
          </p:cNvPr>
          <p:cNvPicPr>
            <a:picLocks noChangeAspect="1"/>
          </p:cNvPicPr>
          <p:nvPr/>
        </p:nvPicPr>
        <p:blipFill>
          <a:blip r:embed="rId3"/>
          <a:stretch>
            <a:fillRect/>
          </a:stretch>
        </p:blipFill>
        <p:spPr>
          <a:xfrm>
            <a:off x="6071347" y="3127918"/>
            <a:ext cx="4433888" cy="3497764"/>
          </a:xfrm>
          <a:prstGeom prst="rect">
            <a:avLst/>
          </a:prstGeom>
        </p:spPr>
      </p:pic>
    </p:spTree>
    <p:extLst>
      <p:ext uri="{BB962C8B-B14F-4D97-AF65-F5344CB8AC3E}">
        <p14:creationId xmlns:p14="http://schemas.microsoft.com/office/powerpoint/2010/main" val="595461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27456-9532-1BF5-A455-41AC12B7719B}"/>
              </a:ext>
            </a:extLst>
          </p:cNvPr>
          <p:cNvSpPr>
            <a:spLocks noGrp="1"/>
          </p:cNvSpPr>
          <p:nvPr>
            <p:ph type="title"/>
          </p:nvPr>
        </p:nvSpPr>
        <p:spPr/>
        <p:txBody>
          <a:bodyPr/>
          <a:lstStyle/>
          <a:p>
            <a:r>
              <a:rPr lang="en-US" dirty="0"/>
              <a:t>A Little PSERC History on Tech Transfer</a:t>
            </a:r>
          </a:p>
        </p:txBody>
      </p:sp>
      <p:sp>
        <p:nvSpPr>
          <p:cNvPr id="3" name="Content Placeholder 2">
            <a:extLst>
              <a:ext uri="{FF2B5EF4-FFF2-40B4-BE49-F238E27FC236}">
                <a16:creationId xmlns:a16="http://schemas.microsoft.com/office/drawing/2014/main" id="{5190B9A3-AC7A-02A4-62AE-69A9A145CFDF}"/>
              </a:ext>
            </a:extLst>
          </p:cNvPr>
          <p:cNvSpPr>
            <a:spLocks noGrp="1"/>
          </p:cNvSpPr>
          <p:nvPr>
            <p:ph idx="1"/>
          </p:nvPr>
        </p:nvSpPr>
        <p:spPr>
          <a:xfrm>
            <a:off x="228600" y="1280160"/>
            <a:ext cx="11658600" cy="5196840"/>
          </a:xfrm>
        </p:spPr>
        <p:txBody>
          <a:bodyPr/>
          <a:lstStyle/>
          <a:p>
            <a:r>
              <a:rPr lang="en-US" dirty="0"/>
              <a:t>Over its almost 30 year history, PSERC has been an academic leader in the transferring of research results </a:t>
            </a:r>
            <a:br>
              <a:rPr lang="en-US" dirty="0"/>
            </a:br>
            <a:r>
              <a:rPr lang="en-US" dirty="0"/>
              <a:t>into practice, crossing the “Valley of </a:t>
            </a:r>
            <a:br>
              <a:rPr lang="en-US" dirty="0"/>
            </a:br>
            <a:r>
              <a:rPr lang="en-US" dirty="0"/>
              <a:t>Death”. Some examples include</a:t>
            </a:r>
          </a:p>
          <a:p>
            <a:pPr lvl="1"/>
            <a:r>
              <a:rPr lang="en-US" dirty="0"/>
              <a:t>The Flagship project, the development</a:t>
            </a:r>
            <a:br>
              <a:rPr lang="en-US" dirty="0"/>
            </a:br>
            <a:r>
              <a:rPr lang="en-US" dirty="0"/>
              <a:t>of electric grid markets, power system visualization, help with the 08/14/03 Blackout, the development of geomagnetic disturbance software, the development of synthetic grids, actual grids studies, and several other areas</a:t>
            </a:r>
          </a:p>
          <a:p>
            <a:pPr lvl="1"/>
            <a:r>
              <a:rPr lang="en-US" dirty="0"/>
              <a:t>The application of weather in grid analysis will be another PSERC success</a:t>
            </a:r>
          </a:p>
          <a:p>
            <a:r>
              <a:rPr lang="en-US" dirty="0"/>
              <a:t>Some information on the early history of PSERC is given in Chapter 8 of </a:t>
            </a:r>
            <a:r>
              <a:rPr lang="en-US" i="1" dirty="0"/>
              <a:t>Analytic Foundations for the Next Generation Electric Grid </a:t>
            </a:r>
            <a:r>
              <a:rPr lang="en-US" dirty="0"/>
              <a:t>(available at nap.nationalacademies.org/download/21919)</a:t>
            </a:r>
          </a:p>
        </p:txBody>
      </p:sp>
      <p:pic>
        <p:nvPicPr>
          <p:cNvPr id="1026" name="Picture 2">
            <a:extLst>
              <a:ext uri="{FF2B5EF4-FFF2-40B4-BE49-F238E27FC236}">
                <a16:creationId xmlns:a16="http://schemas.microsoft.com/office/drawing/2014/main" id="{7D637DE3-A726-8F68-2D72-C90D9EAFB10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0" y="1752600"/>
            <a:ext cx="4267200" cy="17091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998FA8C-8C13-DC43-48D4-05BBC2AB29A5}"/>
              </a:ext>
            </a:extLst>
          </p:cNvPr>
          <p:cNvSpPr txBox="1"/>
          <p:nvPr/>
        </p:nvSpPr>
        <p:spPr>
          <a:xfrm>
            <a:off x="381000" y="6504801"/>
            <a:ext cx="7315200" cy="276999"/>
          </a:xfrm>
          <a:prstGeom prst="rect">
            <a:avLst/>
          </a:prstGeom>
          <a:noFill/>
        </p:spPr>
        <p:txBody>
          <a:bodyPr wrap="square">
            <a:spAutoFit/>
          </a:bodyPr>
          <a:lstStyle/>
          <a:p>
            <a:r>
              <a:rPr lang="en-US" sz="1200" b="0" i="0" dirty="0">
                <a:solidFill>
                  <a:srgbClr val="525252"/>
                </a:solidFill>
                <a:effectLst/>
                <a:latin typeface="Lato" panose="020F0502020204030203" pitchFamily="34" charset="0"/>
              </a:rPr>
              <a:t>Image: ETTA WONG/INFORMATION TECHNOLOGY &amp; INNOVATION FOUNDATION, CC BY-SA</a:t>
            </a:r>
            <a:endParaRPr lang="en-US" sz="1200" dirty="0"/>
          </a:p>
        </p:txBody>
      </p:sp>
    </p:spTree>
    <p:extLst>
      <p:ext uri="{BB962C8B-B14F-4D97-AF65-F5344CB8AC3E}">
        <p14:creationId xmlns:p14="http://schemas.microsoft.com/office/powerpoint/2010/main" val="159610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01347-14B0-7329-F7E8-F816D360AA23}"/>
              </a:ext>
            </a:extLst>
          </p:cNvPr>
          <p:cNvSpPr>
            <a:spLocks noGrp="1"/>
          </p:cNvSpPr>
          <p:nvPr>
            <p:ph type="title"/>
          </p:nvPr>
        </p:nvSpPr>
        <p:spPr/>
        <p:txBody>
          <a:bodyPr/>
          <a:lstStyle/>
          <a:p>
            <a:r>
              <a:rPr lang="en-US" dirty="0"/>
              <a:t>One Application is Looking for Outliers</a:t>
            </a:r>
          </a:p>
        </p:txBody>
      </p:sp>
      <p:sp>
        <p:nvSpPr>
          <p:cNvPr id="3" name="Content Placeholder 2">
            <a:extLst>
              <a:ext uri="{FF2B5EF4-FFF2-40B4-BE49-F238E27FC236}">
                <a16:creationId xmlns:a16="http://schemas.microsoft.com/office/drawing/2014/main" id="{CA38AA89-9FFE-89F7-23B0-AC20481D87D0}"/>
              </a:ext>
            </a:extLst>
          </p:cNvPr>
          <p:cNvSpPr>
            <a:spLocks noGrp="1"/>
          </p:cNvSpPr>
          <p:nvPr>
            <p:ph idx="1"/>
          </p:nvPr>
        </p:nvSpPr>
        <p:spPr>
          <a:xfrm>
            <a:off x="228600" y="1280160"/>
            <a:ext cx="11582400" cy="1158240"/>
          </a:xfrm>
        </p:spPr>
        <p:txBody>
          <a:bodyPr/>
          <a:lstStyle/>
          <a:p>
            <a:r>
              <a:rPr lang="en-US" dirty="0"/>
              <a:t>Lower left image shows lowest wind chills in San Antonio; the lower right contours temperatures for Jan 31, 1949 at 11am (UTC)</a:t>
            </a:r>
          </a:p>
        </p:txBody>
      </p:sp>
      <p:pic>
        <p:nvPicPr>
          <p:cNvPr id="7" name="Picture 6">
            <a:extLst>
              <a:ext uri="{FF2B5EF4-FFF2-40B4-BE49-F238E27FC236}">
                <a16:creationId xmlns:a16="http://schemas.microsoft.com/office/drawing/2014/main" id="{37F9B1F9-C9B7-F4E6-941F-40C494C902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192171" y="2362200"/>
            <a:ext cx="6096002" cy="3566160"/>
          </a:xfrm>
          <a:prstGeom prst="rect">
            <a:avLst/>
          </a:prstGeom>
        </p:spPr>
      </p:pic>
      <p:pic>
        <p:nvPicPr>
          <p:cNvPr id="9" name="Picture 8">
            <a:extLst>
              <a:ext uri="{FF2B5EF4-FFF2-40B4-BE49-F238E27FC236}">
                <a16:creationId xmlns:a16="http://schemas.microsoft.com/office/drawing/2014/main" id="{78FA95A8-7754-868D-650B-EA5C1F16DC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3593" y="2362200"/>
            <a:ext cx="5638800" cy="3090190"/>
          </a:xfrm>
          <a:prstGeom prst="rect">
            <a:avLst/>
          </a:prstGeom>
        </p:spPr>
      </p:pic>
      <p:sp>
        <p:nvSpPr>
          <p:cNvPr id="4" name="Rectangle 3">
            <a:extLst>
              <a:ext uri="{FF2B5EF4-FFF2-40B4-BE49-F238E27FC236}">
                <a16:creationId xmlns:a16="http://schemas.microsoft.com/office/drawing/2014/main" id="{9DFBA0C7-C573-6579-D489-048C884B2DA6}"/>
              </a:ext>
            </a:extLst>
          </p:cNvPr>
          <p:cNvSpPr/>
          <p:nvPr/>
        </p:nvSpPr>
        <p:spPr>
          <a:xfrm>
            <a:off x="419100" y="5410200"/>
            <a:ext cx="11201400" cy="830997"/>
          </a:xfrm>
          <a:prstGeom prst="rect">
            <a:avLst/>
          </a:prstGeom>
          <a:solidFill>
            <a:schemeClr val="accent3">
              <a:lumMod val="95000"/>
            </a:schemeClr>
          </a:solidFill>
        </p:spPr>
        <p:txBody>
          <a:bodyPr wrap="square">
            <a:spAutoFit/>
          </a:bodyPr>
          <a:lstStyle/>
          <a:p>
            <a:pPr marL="0" lvl="1"/>
            <a:r>
              <a:rPr lang="en-US" sz="2400" dirty="0"/>
              <a:t>This allows planners to rapidly find some of the worst conditions for a location and doing more in-depth analysis </a:t>
            </a:r>
          </a:p>
        </p:txBody>
      </p:sp>
    </p:spTree>
    <p:extLst>
      <p:ext uri="{BB962C8B-B14F-4D97-AF65-F5344CB8AC3E}">
        <p14:creationId xmlns:p14="http://schemas.microsoft.com/office/powerpoint/2010/main" val="17893381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F52CA-180D-000F-A464-E69885129DEB}"/>
              </a:ext>
            </a:extLst>
          </p:cNvPr>
          <p:cNvSpPr>
            <a:spLocks noGrp="1"/>
          </p:cNvSpPr>
          <p:nvPr>
            <p:ph type="title"/>
          </p:nvPr>
        </p:nvSpPr>
        <p:spPr/>
        <p:txBody>
          <a:bodyPr/>
          <a:lstStyle/>
          <a:p>
            <a:r>
              <a:rPr lang="en-US" dirty="0"/>
              <a:t>Contrasting Two Days: 4/29/2010 and 12/12/1941</a:t>
            </a:r>
          </a:p>
        </p:txBody>
      </p:sp>
      <p:sp>
        <p:nvSpPr>
          <p:cNvPr id="3" name="Content Placeholder 2">
            <a:extLst>
              <a:ext uri="{FF2B5EF4-FFF2-40B4-BE49-F238E27FC236}">
                <a16:creationId xmlns:a16="http://schemas.microsoft.com/office/drawing/2014/main" id="{059CCB58-C0AA-A7A6-E595-680F37F0A695}"/>
              </a:ext>
            </a:extLst>
          </p:cNvPr>
          <p:cNvSpPr>
            <a:spLocks noGrp="1"/>
          </p:cNvSpPr>
          <p:nvPr>
            <p:ph idx="1"/>
          </p:nvPr>
        </p:nvSpPr>
        <p:spPr>
          <a:xfrm>
            <a:off x="228600" y="1280160"/>
            <a:ext cx="11811000" cy="1844040"/>
          </a:xfrm>
        </p:spPr>
        <p:txBody>
          <a:bodyPr/>
          <a:lstStyle/>
          <a:p>
            <a:r>
              <a:rPr lang="en-US" dirty="0"/>
              <a:t>Assuming the 12/31/2023 renewable generation (147 GW wind, 90 GW solar), we determined a few outlier days. At noon (Central) weather for 4/29/2010 would have an 73% to total wind and solar available, while 12/12/1941 weather would have had just 15%</a:t>
            </a:r>
          </a:p>
          <a:p>
            <a:endParaRPr lang="en-US" dirty="0"/>
          </a:p>
        </p:txBody>
      </p:sp>
      <p:pic>
        <p:nvPicPr>
          <p:cNvPr id="4" name="Picture 3">
            <a:extLst>
              <a:ext uri="{FF2B5EF4-FFF2-40B4-BE49-F238E27FC236}">
                <a16:creationId xmlns:a16="http://schemas.microsoft.com/office/drawing/2014/main" id="{FE4B58DF-0247-30E3-388E-367B686BA3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6523" y="3048000"/>
            <a:ext cx="5760720" cy="3232309"/>
          </a:xfrm>
          <a:prstGeom prst="rect">
            <a:avLst/>
          </a:prstGeom>
        </p:spPr>
      </p:pic>
      <p:pic>
        <p:nvPicPr>
          <p:cNvPr id="5" name="Picture 4">
            <a:extLst>
              <a:ext uri="{FF2B5EF4-FFF2-40B4-BE49-F238E27FC236}">
                <a16:creationId xmlns:a16="http://schemas.microsoft.com/office/drawing/2014/main" id="{868C499C-8CCB-F9E6-591B-E8F1C92B0E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41117" y="3067968"/>
            <a:ext cx="5760720" cy="3221423"/>
          </a:xfrm>
          <a:prstGeom prst="rect">
            <a:avLst/>
          </a:prstGeom>
        </p:spPr>
      </p:pic>
    </p:spTree>
    <p:extLst>
      <p:ext uri="{BB962C8B-B14F-4D97-AF65-F5344CB8AC3E}">
        <p14:creationId xmlns:p14="http://schemas.microsoft.com/office/powerpoint/2010/main" val="340211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6C7D4-17C8-1B34-4BC2-C7BB7FC1564C}"/>
              </a:ext>
            </a:extLst>
          </p:cNvPr>
          <p:cNvSpPr>
            <a:spLocks noGrp="1"/>
          </p:cNvSpPr>
          <p:nvPr>
            <p:ph type="title"/>
          </p:nvPr>
        </p:nvSpPr>
        <p:spPr/>
        <p:txBody>
          <a:bodyPr/>
          <a:lstStyle/>
          <a:p>
            <a:r>
              <a:rPr lang="en-US" dirty="0"/>
              <a:t>Anticipated Performance of Wind or Solar Generation Can Also Be Determined</a:t>
            </a:r>
          </a:p>
        </p:txBody>
      </p:sp>
      <p:sp>
        <p:nvSpPr>
          <p:cNvPr id="3" name="Content Placeholder 2">
            <a:extLst>
              <a:ext uri="{FF2B5EF4-FFF2-40B4-BE49-F238E27FC236}">
                <a16:creationId xmlns:a16="http://schemas.microsoft.com/office/drawing/2014/main" id="{84E55212-EC77-2C63-B9AF-96713FB718A3}"/>
              </a:ext>
            </a:extLst>
          </p:cNvPr>
          <p:cNvSpPr>
            <a:spLocks noGrp="1"/>
          </p:cNvSpPr>
          <p:nvPr>
            <p:ph idx="1"/>
          </p:nvPr>
        </p:nvSpPr>
        <p:spPr/>
        <p:txBody>
          <a:bodyPr/>
          <a:lstStyle/>
          <a:p>
            <a:r>
              <a:rPr lang="en-US" dirty="0"/>
              <a:t>Hourly weather data can also be </a:t>
            </a:r>
            <a:br>
              <a:rPr lang="en-US" dirty="0"/>
            </a:br>
            <a:r>
              <a:rPr lang="en-US" dirty="0"/>
              <a:t>repeated applied to individual devices,</a:t>
            </a:r>
            <a:br>
              <a:rPr lang="en-US" dirty="0"/>
            </a:br>
            <a:r>
              <a:rPr lang="en-US" dirty="0"/>
              <a:t>such as generators. This allows </a:t>
            </a:r>
            <a:br>
              <a:rPr lang="en-US" dirty="0"/>
            </a:br>
            <a:r>
              <a:rPr lang="en-US" dirty="0"/>
              <a:t>the capacity factor to be estimated</a:t>
            </a:r>
            <a:br>
              <a:rPr lang="en-US" dirty="0"/>
            </a:br>
            <a:r>
              <a:rPr lang="en-US" dirty="0"/>
              <a:t>for any location (existing or new)</a:t>
            </a:r>
          </a:p>
        </p:txBody>
      </p:sp>
      <p:pic>
        <p:nvPicPr>
          <p:cNvPr id="5" name="Picture 4">
            <a:extLst>
              <a:ext uri="{FF2B5EF4-FFF2-40B4-BE49-F238E27FC236}">
                <a16:creationId xmlns:a16="http://schemas.microsoft.com/office/drawing/2014/main" id="{B2BCDB06-88A5-CBCA-B860-E693D79E83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3917" y="1378112"/>
            <a:ext cx="4145416" cy="4505693"/>
          </a:xfrm>
          <a:prstGeom prst="rect">
            <a:avLst/>
          </a:prstGeom>
        </p:spPr>
      </p:pic>
      <p:pic>
        <p:nvPicPr>
          <p:cNvPr id="7" name="Picture 6">
            <a:extLst>
              <a:ext uri="{FF2B5EF4-FFF2-40B4-BE49-F238E27FC236}">
                <a16:creationId xmlns:a16="http://schemas.microsoft.com/office/drawing/2014/main" id="{6FBFF554-2EE6-86D3-C98E-438FD089C60A}"/>
              </a:ext>
            </a:extLst>
          </p:cNvPr>
          <p:cNvPicPr>
            <a:picLocks noChangeAspect="1"/>
          </p:cNvPicPr>
          <p:nvPr/>
        </p:nvPicPr>
        <p:blipFill>
          <a:blip r:embed="rId3"/>
          <a:stretch>
            <a:fillRect/>
          </a:stretch>
        </p:blipFill>
        <p:spPr>
          <a:xfrm>
            <a:off x="792480" y="3468169"/>
            <a:ext cx="3972419" cy="3133725"/>
          </a:xfrm>
          <a:prstGeom prst="rect">
            <a:avLst/>
          </a:prstGeom>
        </p:spPr>
      </p:pic>
      <p:sp>
        <p:nvSpPr>
          <p:cNvPr id="8" name="Rectangle 7">
            <a:extLst>
              <a:ext uri="{FF2B5EF4-FFF2-40B4-BE49-F238E27FC236}">
                <a16:creationId xmlns:a16="http://schemas.microsoft.com/office/drawing/2014/main" id="{2A7C6907-EEFF-BCA9-1CBE-24E2ADD7CE2C}"/>
              </a:ext>
            </a:extLst>
          </p:cNvPr>
          <p:cNvSpPr/>
          <p:nvPr/>
        </p:nvSpPr>
        <p:spPr>
          <a:xfrm>
            <a:off x="5016797" y="3630959"/>
            <a:ext cx="2410305" cy="2862322"/>
          </a:xfrm>
          <a:prstGeom prst="rect">
            <a:avLst/>
          </a:prstGeom>
          <a:solidFill>
            <a:schemeClr val="accent3">
              <a:lumMod val="95000"/>
            </a:schemeClr>
          </a:solidFill>
        </p:spPr>
        <p:txBody>
          <a:bodyPr wrap="square">
            <a:spAutoFit/>
          </a:bodyPr>
          <a:lstStyle/>
          <a:p>
            <a:pPr marL="0" lvl="1"/>
            <a:r>
              <a:rPr lang="en-US" sz="2000" dirty="0"/>
              <a:t>The impacts of changing model parameters can also be easily determined; for example changing the hub height to </a:t>
            </a:r>
            <a:br>
              <a:rPr lang="en-US" sz="2000" dirty="0"/>
            </a:br>
            <a:r>
              <a:rPr lang="en-US" sz="2000" dirty="0"/>
              <a:t>100 m increases the capacity factor to from 39.5% to 44.5%</a:t>
            </a:r>
          </a:p>
        </p:txBody>
      </p:sp>
    </p:spTree>
    <p:extLst>
      <p:ext uri="{BB962C8B-B14F-4D97-AF65-F5344CB8AC3E}">
        <p14:creationId xmlns:p14="http://schemas.microsoft.com/office/powerpoint/2010/main" val="14538317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353800" cy="1066800"/>
          </a:xfrm>
        </p:spPr>
        <p:txBody>
          <a:bodyPr/>
          <a:lstStyle/>
          <a:p>
            <a:r>
              <a:rPr lang="en-US" dirty="0"/>
              <a:t>Simulating Large Amounts of Weather Information</a:t>
            </a:r>
          </a:p>
        </p:txBody>
      </p:sp>
      <p:sp>
        <p:nvSpPr>
          <p:cNvPr id="3" name="Content Placeholder 2"/>
          <p:cNvSpPr>
            <a:spLocks noGrp="1"/>
          </p:cNvSpPr>
          <p:nvPr>
            <p:ph idx="1"/>
          </p:nvPr>
        </p:nvSpPr>
        <p:spPr>
          <a:xfrm>
            <a:off x="228600" y="1280160"/>
            <a:ext cx="11201400" cy="1615440"/>
          </a:xfrm>
        </p:spPr>
        <p:txBody>
          <a:bodyPr/>
          <a:lstStyle/>
          <a:p>
            <a:r>
              <a:rPr lang="en-US" dirty="0"/>
              <a:t>To easily view and simulate many time values, the pww files can be loaded into time step simulations</a:t>
            </a:r>
          </a:p>
        </p:txBody>
      </p:sp>
      <p:pic>
        <p:nvPicPr>
          <p:cNvPr id="6" name="Picture 5">
            <a:extLst>
              <a:ext uri="{FF2B5EF4-FFF2-40B4-BE49-F238E27FC236}">
                <a16:creationId xmlns:a16="http://schemas.microsoft.com/office/drawing/2014/main" id="{E5840F7B-D5C7-08AF-570A-4640426331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2368" y="2362200"/>
            <a:ext cx="11174866" cy="3931920"/>
          </a:xfrm>
          <a:prstGeom prst="rect">
            <a:avLst/>
          </a:prstGeom>
        </p:spPr>
      </p:pic>
    </p:spTree>
    <p:extLst>
      <p:ext uri="{BB962C8B-B14F-4D97-AF65-F5344CB8AC3E}">
        <p14:creationId xmlns:p14="http://schemas.microsoft.com/office/powerpoint/2010/main" val="3749697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36DC2-2D3F-FB92-C879-F490D37C5540}"/>
              </a:ext>
            </a:extLst>
          </p:cNvPr>
          <p:cNvSpPr>
            <a:spLocks noGrp="1"/>
          </p:cNvSpPr>
          <p:nvPr>
            <p:ph type="title"/>
          </p:nvPr>
        </p:nvSpPr>
        <p:spPr/>
        <p:txBody>
          <a:bodyPr/>
          <a:lstStyle/>
          <a:p>
            <a:r>
              <a:rPr lang="en-US" dirty="0"/>
              <a:t>Applying Individual Times</a:t>
            </a:r>
          </a:p>
        </p:txBody>
      </p:sp>
      <p:sp>
        <p:nvSpPr>
          <p:cNvPr id="3" name="Content Placeholder 2">
            <a:extLst>
              <a:ext uri="{FF2B5EF4-FFF2-40B4-BE49-F238E27FC236}">
                <a16:creationId xmlns:a16="http://schemas.microsoft.com/office/drawing/2014/main" id="{E3F9882E-3A2C-B961-D283-56FB32C8D672}"/>
              </a:ext>
            </a:extLst>
          </p:cNvPr>
          <p:cNvSpPr>
            <a:spLocks noGrp="1"/>
          </p:cNvSpPr>
          <p:nvPr>
            <p:ph idx="1"/>
          </p:nvPr>
        </p:nvSpPr>
        <p:spPr/>
        <p:txBody>
          <a:bodyPr/>
          <a:lstStyle/>
          <a:p>
            <a:r>
              <a:rPr lang="en-US" dirty="0"/>
              <a:t>The weather for any hourly value can be easily applied by selecting the timepoint, right-clicking and selecting </a:t>
            </a:r>
            <a:r>
              <a:rPr lang="en-US" b="1" dirty="0"/>
              <a:t>Time Point Record, Apply Timepoint (With Weather Update)</a:t>
            </a:r>
          </a:p>
        </p:txBody>
      </p:sp>
      <p:pic>
        <p:nvPicPr>
          <p:cNvPr id="5" name="Picture 4">
            <a:extLst>
              <a:ext uri="{FF2B5EF4-FFF2-40B4-BE49-F238E27FC236}">
                <a16:creationId xmlns:a16="http://schemas.microsoft.com/office/drawing/2014/main" id="{B1DCB908-0E5D-91EF-4C5C-925A36F53D9E}"/>
              </a:ext>
            </a:extLst>
          </p:cNvPr>
          <p:cNvPicPr>
            <a:picLocks noChangeAspect="1"/>
          </p:cNvPicPr>
          <p:nvPr/>
        </p:nvPicPr>
        <p:blipFill>
          <a:blip r:embed="rId2"/>
          <a:stretch>
            <a:fillRect/>
          </a:stretch>
        </p:blipFill>
        <p:spPr>
          <a:xfrm>
            <a:off x="7772400" y="2819400"/>
            <a:ext cx="3733069" cy="2944909"/>
          </a:xfrm>
          <a:prstGeom prst="rect">
            <a:avLst/>
          </a:prstGeom>
        </p:spPr>
      </p:pic>
      <p:pic>
        <p:nvPicPr>
          <p:cNvPr id="7" name="Picture 6">
            <a:extLst>
              <a:ext uri="{FF2B5EF4-FFF2-40B4-BE49-F238E27FC236}">
                <a16:creationId xmlns:a16="http://schemas.microsoft.com/office/drawing/2014/main" id="{01D07543-C294-B5EC-46F7-AB27248D1B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a:off x="609600" y="2719386"/>
            <a:ext cx="7010400" cy="3884141"/>
          </a:xfrm>
          <a:prstGeom prst="rect">
            <a:avLst/>
          </a:prstGeom>
        </p:spPr>
      </p:pic>
    </p:spTree>
    <p:extLst>
      <p:ext uri="{BB962C8B-B14F-4D97-AF65-F5344CB8AC3E}">
        <p14:creationId xmlns:p14="http://schemas.microsoft.com/office/powerpoint/2010/main" val="3551396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821C3-B5DE-A488-D0A5-9A56FB6842C6}"/>
              </a:ext>
            </a:extLst>
          </p:cNvPr>
          <p:cNvSpPr>
            <a:spLocks noGrp="1"/>
          </p:cNvSpPr>
          <p:nvPr>
            <p:ph type="title"/>
          </p:nvPr>
        </p:nvSpPr>
        <p:spPr/>
        <p:txBody>
          <a:bodyPr/>
          <a:lstStyle/>
          <a:p>
            <a:r>
              <a:rPr lang="en-US" dirty="0"/>
              <a:t>Running All Timepoints</a:t>
            </a:r>
          </a:p>
        </p:txBody>
      </p:sp>
      <p:sp>
        <p:nvSpPr>
          <p:cNvPr id="3" name="Content Placeholder 2">
            <a:extLst>
              <a:ext uri="{FF2B5EF4-FFF2-40B4-BE49-F238E27FC236}">
                <a16:creationId xmlns:a16="http://schemas.microsoft.com/office/drawing/2014/main" id="{F1E08AD9-D628-B6D8-8C5E-0903D98D00D7}"/>
              </a:ext>
            </a:extLst>
          </p:cNvPr>
          <p:cNvSpPr>
            <a:spLocks noGrp="1"/>
          </p:cNvSpPr>
          <p:nvPr>
            <p:ph idx="1"/>
          </p:nvPr>
        </p:nvSpPr>
        <p:spPr/>
        <p:txBody>
          <a:bodyPr/>
          <a:lstStyle/>
          <a:p>
            <a:r>
              <a:rPr lang="en-US" dirty="0"/>
              <a:t>When running all timepoints there are many options for applying inputs, storing results, and the associated solution type</a:t>
            </a:r>
          </a:p>
          <a:p>
            <a:r>
              <a:rPr lang="en-US" dirty="0"/>
              <a:t>Here just the weather is applied, and the solar/wind results for the entire case and the individual states saved</a:t>
            </a:r>
          </a:p>
        </p:txBody>
      </p:sp>
      <p:pic>
        <p:nvPicPr>
          <p:cNvPr id="7" name="Picture 6">
            <a:extLst>
              <a:ext uri="{FF2B5EF4-FFF2-40B4-BE49-F238E27FC236}">
                <a16:creationId xmlns:a16="http://schemas.microsoft.com/office/drawing/2014/main" id="{E0C05F92-C8B5-9350-8DDC-A0B0EB3666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 y="3200400"/>
            <a:ext cx="8569983" cy="3352800"/>
          </a:xfrm>
          <a:prstGeom prst="rect">
            <a:avLst/>
          </a:prstGeom>
        </p:spPr>
      </p:pic>
    </p:spTree>
    <p:extLst>
      <p:ext uri="{BB962C8B-B14F-4D97-AF65-F5344CB8AC3E}">
        <p14:creationId xmlns:p14="http://schemas.microsoft.com/office/powerpoint/2010/main" val="438166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BD71-B922-0B97-BCA5-CE59092F7970}"/>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C8CCC84A-359A-83CC-92F4-13F9536ABD8F}"/>
              </a:ext>
            </a:extLst>
          </p:cNvPr>
          <p:cNvSpPr>
            <a:spLocks noGrp="1"/>
          </p:cNvSpPr>
          <p:nvPr>
            <p:ph idx="1"/>
          </p:nvPr>
        </p:nvSpPr>
        <p:spPr>
          <a:xfrm>
            <a:off x="228600" y="1280160"/>
            <a:ext cx="11201400" cy="3291840"/>
          </a:xfrm>
        </p:spPr>
        <p:txBody>
          <a:bodyPr/>
          <a:lstStyle/>
          <a:p>
            <a:r>
              <a:rPr lang="en-US" dirty="0"/>
              <a:t>The results can be viewed in either tabular displays or with graphs</a:t>
            </a:r>
          </a:p>
        </p:txBody>
      </p:sp>
      <p:pic>
        <p:nvPicPr>
          <p:cNvPr id="9" name="Picture 8">
            <a:extLst>
              <a:ext uri="{FF2B5EF4-FFF2-40B4-BE49-F238E27FC236}">
                <a16:creationId xmlns:a16="http://schemas.microsoft.com/office/drawing/2014/main" id="{028568B4-BA87-0FA2-F4DC-6AC5525A17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3404" y="2024742"/>
            <a:ext cx="8428196" cy="4374127"/>
          </a:xfrm>
          <a:prstGeom prst="rect">
            <a:avLst/>
          </a:prstGeom>
        </p:spPr>
      </p:pic>
      <p:pic>
        <p:nvPicPr>
          <p:cNvPr id="7" name="Picture 6">
            <a:extLst>
              <a:ext uri="{FF2B5EF4-FFF2-40B4-BE49-F238E27FC236}">
                <a16:creationId xmlns:a16="http://schemas.microsoft.com/office/drawing/2014/main" id="{98CD02B3-C935-D05E-5296-8962DAE5B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4564" y="2551432"/>
            <a:ext cx="3505200" cy="2765150"/>
          </a:xfrm>
          <a:prstGeom prst="rect">
            <a:avLst/>
          </a:prstGeom>
        </p:spPr>
      </p:pic>
      <p:pic>
        <p:nvPicPr>
          <p:cNvPr id="5" name="Picture 4">
            <a:extLst>
              <a:ext uri="{FF2B5EF4-FFF2-40B4-BE49-F238E27FC236}">
                <a16:creationId xmlns:a16="http://schemas.microsoft.com/office/drawing/2014/main" id="{FEDC8E8A-60AA-DAF3-C450-43B379533D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4362" y="2551432"/>
            <a:ext cx="3352800" cy="2644925"/>
          </a:xfrm>
          <a:prstGeom prst="rect">
            <a:avLst/>
          </a:prstGeom>
        </p:spPr>
      </p:pic>
      <p:sp>
        <p:nvSpPr>
          <p:cNvPr id="10" name="Rectangle 9">
            <a:extLst>
              <a:ext uri="{FF2B5EF4-FFF2-40B4-BE49-F238E27FC236}">
                <a16:creationId xmlns:a16="http://schemas.microsoft.com/office/drawing/2014/main" id="{204861D3-BB66-235D-A8B6-25BEEC6C2FBD}"/>
              </a:ext>
            </a:extLst>
          </p:cNvPr>
          <p:cNvSpPr/>
          <p:nvPr/>
        </p:nvSpPr>
        <p:spPr>
          <a:xfrm>
            <a:off x="6172200" y="5257561"/>
            <a:ext cx="4953000" cy="1200329"/>
          </a:xfrm>
          <a:prstGeom prst="rect">
            <a:avLst/>
          </a:prstGeom>
          <a:solidFill>
            <a:schemeClr val="accent3">
              <a:lumMod val="95000"/>
            </a:schemeClr>
          </a:solidFill>
        </p:spPr>
        <p:txBody>
          <a:bodyPr wrap="square">
            <a:spAutoFit/>
          </a:bodyPr>
          <a:lstStyle/>
          <a:p>
            <a:pPr marL="0" lvl="1"/>
            <a:r>
              <a:rPr lang="en-US" sz="2400" dirty="0"/>
              <a:t>This naturally leads to validation! Of course with the EIA-860 case we won’t expect to fully match actuals. </a:t>
            </a:r>
          </a:p>
        </p:txBody>
      </p:sp>
    </p:spTree>
    <p:extLst>
      <p:ext uri="{BB962C8B-B14F-4D97-AF65-F5344CB8AC3E}">
        <p14:creationId xmlns:p14="http://schemas.microsoft.com/office/powerpoint/2010/main" val="3716499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D791-15AA-93BC-C2E4-537CD31EAC35}"/>
              </a:ext>
            </a:extLst>
          </p:cNvPr>
          <p:cNvSpPr>
            <a:spLocks noGrp="1"/>
          </p:cNvSpPr>
          <p:nvPr>
            <p:ph type="title"/>
          </p:nvPr>
        </p:nvSpPr>
        <p:spPr/>
        <p:txBody>
          <a:bodyPr/>
          <a:lstStyle/>
          <a:p>
            <a:r>
              <a:rPr lang="en-US" dirty="0"/>
              <a:t>Validation</a:t>
            </a:r>
          </a:p>
        </p:txBody>
      </p:sp>
      <p:sp>
        <p:nvSpPr>
          <p:cNvPr id="3" name="Content Placeholder 2">
            <a:extLst>
              <a:ext uri="{FF2B5EF4-FFF2-40B4-BE49-F238E27FC236}">
                <a16:creationId xmlns:a16="http://schemas.microsoft.com/office/drawing/2014/main" id="{C1CFF4E8-B7DB-5761-75FB-FCD0383CF262}"/>
              </a:ext>
            </a:extLst>
          </p:cNvPr>
          <p:cNvSpPr>
            <a:spLocks noGrp="1"/>
          </p:cNvSpPr>
          <p:nvPr>
            <p:ph idx="1"/>
          </p:nvPr>
        </p:nvSpPr>
        <p:spPr>
          <a:xfrm>
            <a:off x="228600" y="1280160"/>
            <a:ext cx="11353800" cy="1844040"/>
          </a:xfrm>
        </p:spPr>
        <p:txBody>
          <a:bodyPr/>
          <a:lstStyle/>
          <a:p>
            <a:r>
              <a:rPr lang="en-US" dirty="0"/>
              <a:t>An important aspect of this work is validating the results by comparing the simulated values with actual results</a:t>
            </a:r>
          </a:p>
          <a:p>
            <a:r>
              <a:rPr lang="en-US" dirty="0"/>
              <a:t>From a modeling and simulation (M&amp;S) perspective, validation is used to determine the degree to which the M&amp;S accurately represents the real world from the perspective of the intended users</a:t>
            </a:r>
          </a:p>
          <a:p>
            <a:pPr lvl="1"/>
            <a:r>
              <a:rPr lang="en-US" dirty="0"/>
              <a:t>This is a US DoD definition</a:t>
            </a:r>
          </a:p>
          <a:p>
            <a:pPr lvl="1"/>
            <a:r>
              <a:rPr lang="en-US" dirty="0"/>
              <a:t>The focus here is mostly planner </a:t>
            </a:r>
            <a:r>
              <a:rPr lang="en-US" dirty="0" err="1"/>
              <a:t>sof</a:t>
            </a:r>
            <a:r>
              <a:rPr lang="en-US" dirty="0"/>
              <a:t> large-scale electric grids</a:t>
            </a:r>
          </a:p>
          <a:p>
            <a:r>
              <a:rPr lang="en-US" dirty="0"/>
              <a:t>With planning being forward looking, validation is focused on ensuring the ENIs are adequately modeled and the PFW models can adequately represent the impact of ENIs on future grids</a:t>
            </a:r>
          </a:p>
        </p:txBody>
      </p:sp>
    </p:spTree>
    <p:extLst>
      <p:ext uri="{BB962C8B-B14F-4D97-AF65-F5344CB8AC3E}">
        <p14:creationId xmlns:p14="http://schemas.microsoft.com/office/powerpoint/2010/main" val="874990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728CE-4BFE-1B7F-8BE1-29E36E32BD73}"/>
              </a:ext>
            </a:extLst>
          </p:cNvPr>
          <p:cNvSpPr>
            <a:spLocks noGrp="1"/>
          </p:cNvSpPr>
          <p:nvPr>
            <p:ph type="title"/>
          </p:nvPr>
        </p:nvSpPr>
        <p:spPr/>
        <p:txBody>
          <a:bodyPr/>
          <a:lstStyle/>
          <a:p>
            <a:r>
              <a:rPr lang="en-US" dirty="0"/>
              <a:t>Validation, cont.</a:t>
            </a:r>
          </a:p>
        </p:txBody>
      </p:sp>
      <p:sp>
        <p:nvSpPr>
          <p:cNvPr id="3" name="Content Placeholder 2">
            <a:extLst>
              <a:ext uri="{FF2B5EF4-FFF2-40B4-BE49-F238E27FC236}">
                <a16:creationId xmlns:a16="http://schemas.microsoft.com/office/drawing/2014/main" id="{7FD8DB50-0711-160C-7BF5-8DEDB8A76332}"/>
              </a:ext>
            </a:extLst>
          </p:cNvPr>
          <p:cNvSpPr>
            <a:spLocks noGrp="1"/>
          </p:cNvSpPr>
          <p:nvPr>
            <p:ph idx="1"/>
          </p:nvPr>
        </p:nvSpPr>
        <p:spPr/>
        <p:txBody>
          <a:bodyPr/>
          <a:lstStyle/>
          <a:p>
            <a:r>
              <a:rPr lang="en-US" dirty="0"/>
              <a:t>From an electric grid perspective validation is focused on 1) determining the accuracy of the PFW models to represent the impact of the ENIs on the electric grid be at an aggregate level, and 2) ensuring the ENIs are being adequately represented at the location of the electric grid components of interest</a:t>
            </a:r>
          </a:p>
          <a:p>
            <a:pPr lvl="1"/>
            <a:r>
              <a:rPr lang="en-US" dirty="0"/>
              <a:t>Not covered here is determining whether the ENI itself is modeled correctly (e.g., looking at the adequacy of the algorithms used to get the ERA5 data)</a:t>
            </a:r>
          </a:p>
          <a:p>
            <a:r>
              <a:rPr lang="en-US" dirty="0"/>
              <a:t>For the PFW models, validation can be used to help set the model parameters, and in some cases determine whether a new model or model parameter is needed </a:t>
            </a:r>
          </a:p>
          <a:p>
            <a:r>
              <a:rPr lang="en-US" dirty="0"/>
              <a:t>This will be an ongoing effort, like has been the case for the last 60 plus years with stability models</a:t>
            </a:r>
          </a:p>
        </p:txBody>
      </p:sp>
    </p:spTree>
    <p:extLst>
      <p:ext uri="{BB962C8B-B14F-4D97-AF65-F5344CB8AC3E}">
        <p14:creationId xmlns:p14="http://schemas.microsoft.com/office/powerpoint/2010/main" val="8053065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8B1D6-E031-C644-4DF0-6F35E96D86B8}"/>
              </a:ext>
            </a:extLst>
          </p:cNvPr>
          <p:cNvSpPr>
            <a:spLocks noGrp="1"/>
          </p:cNvSpPr>
          <p:nvPr>
            <p:ph type="title"/>
          </p:nvPr>
        </p:nvSpPr>
        <p:spPr/>
        <p:txBody>
          <a:bodyPr/>
          <a:lstStyle/>
          <a:p>
            <a:r>
              <a:rPr lang="en-US" dirty="0"/>
              <a:t>Validation Example and An Improved PFW Model</a:t>
            </a:r>
          </a:p>
        </p:txBody>
      </p:sp>
      <p:sp>
        <p:nvSpPr>
          <p:cNvPr id="3" name="Content Placeholder 2">
            <a:extLst>
              <a:ext uri="{FF2B5EF4-FFF2-40B4-BE49-F238E27FC236}">
                <a16:creationId xmlns:a16="http://schemas.microsoft.com/office/drawing/2014/main" id="{27A2C2C1-9F47-B7F6-7568-818CC92B5387}"/>
              </a:ext>
            </a:extLst>
          </p:cNvPr>
          <p:cNvSpPr>
            <a:spLocks noGrp="1"/>
          </p:cNvSpPr>
          <p:nvPr>
            <p:ph idx="1"/>
          </p:nvPr>
        </p:nvSpPr>
        <p:spPr/>
        <p:txBody>
          <a:bodyPr/>
          <a:lstStyle/>
          <a:p>
            <a:r>
              <a:rPr lang="en-US" dirty="0"/>
              <a:t>Example uses actual and calculated annual capacity factor (CF) information to compare and improve the PFW models  for the previously mentioned California Ridge wind farm (EIA-860 plant code 58008); actual 2017 data is available at [a]; the wind power curve is available from [b]</a:t>
            </a:r>
          </a:p>
          <a:p>
            <a:r>
              <a:rPr lang="en-US" dirty="0"/>
              <a:t>The 2017 CF values are: Actual: 0.44, Calculated: 0.38</a:t>
            </a:r>
          </a:p>
          <a:p>
            <a:r>
              <a:rPr lang="en-US" dirty="0"/>
              <a:t>Sources of errors would be 1) the assumed wind power curve, 2) the ERA5 hub height wind speed, 3) possible temperature dependence in the wind power curve, 4) the actual wind farm would have had turbines out of service</a:t>
            </a:r>
          </a:p>
        </p:txBody>
      </p:sp>
      <p:sp>
        <p:nvSpPr>
          <p:cNvPr id="5" name="TextBox 4">
            <a:extLst>
              <a:ext uri="{FF2B5EF4-FFF2-40B4-BE49-F238E27FC236}">
                <a16:creationId xmlns:a16="http://schemas.microsoft.com/office/drawing/2014/main" id="{66409685-E20A-4A66-9546-0F417B607B17}"/>
              </a:ext>
            </a:extLst>
          </p:cNvPr>
          <p:cNvSpPr txBox="1"/>
          <p:nvPr/>
        </p:nvSpPr>
        <p:spPr>
          <a:xfrm>
            <a:off x="419100" y="5977259"/>
            <a:ext cx="10668000" cy="781752"/>
          </a:xfrm>
          <a:prstGeom prst="rect">
            <a:avLst/>
          </a:prstGeom>
          <a:noFill/>
        </p:spPr>
        <p:txBody>
          <a:bodyPr wrap="square">
            <a:spAutoFit/>
          </a:bodyPr>
          <a:lstStyle/>
          <a:p>
            <a:r>
              <a:rPr lang="en-US" sz="1400" dirty="0">
                <a:solidFill>
                  <a:srgbClr val="000000"/>
                </a:solidFill>
                <a:effectLst/>
                <a:latin typeface="Times New Roman" panose="02020603050405020304" pitchFamily="18" charset="0"/>
                <a:ea typeface="SimSun" panose="02010600030101010101" pitchFamily="2" charset="-122"/>
              </a:rPr>
              <a:t>[a] </a:t>
            </a:r>
            <a:r>
              <a:rPr lang="en-US" sz="1400" dirty="0">
                <a:effectLst/>
                <a:latin typeface="Times New Roman" panose="02020603050405020304" pitchFamily="18" charset="0"/>
                <a:ea typeface="SimSun" panose="02010600030101010101" pitchFamily="2" charset="-122"/>
              </a:rPr>
              <a:t>US Wind Energy Performance (Capacity Factors) in 2017, WindExchange, windexchange.energy.gov/maps-data/332 </a:t>
            </a:r>
            <a:endParaRPr lang="en-US" sz="1400" dirty="0">
              <a:solidFill>
                <a:srgbClr val="000000"/>
              </a:solidFill>
              <a:effectLst/>
              <a:latin typeface="Times New Roman" panose="02020603050405020304" pitchFamily="18" charset="0"/>
              <a:ea typeface="SimSun" panose="02010600030101010101" pitchFamily="2" charset="-122"/>
            </a:endParaRPr>
          </a:p>
          <a:p>
            <a:r>
              <a:rPr lang="en-US" sz="1400" dirty="0">
                <a:solidFill>
                  <a:srgbClr val="000000"/>
                </a:solidFill>
                <a:effectLst/>
                <a:latin typeface="Times New Roman" panose="02020603050405020304" pitchFamily="18" charset="0"/>
                <a:ea typeface="SimSun" panose="02010600030101010101" pitchFamily="2" charset="-122"/>
              </a:rPr>
              <a:t>[b] C. Bracken, S. Underwood, A. Campbell, T.B. Thurber, N. Voisin, Hourly wind and solar generation profiles for every EIA 2020 plant in the CONUS, 2023, dx.doi.org/10.5281/zenodo.7901615</a:t>
            </a:r>
            <a:endParaRPr lang="en-US" sz="1400" dirty="0"/>
          </a:p>
        </p:txBody>
      </p:sp>
    </p:spTree>
    <p:extLst>
      <p:ext uri="{BB962C8B-B14F-4D97-AF65-F5344CB8AC3E}">
        <p14:creationId xmlns:p14="http://schemas.microsoft.com/office/powerpoint/2010/main" val="759638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Tutorial Overview</a:t>
            </a:r>
          </a:p>
        </p:txBody>
      </p:sp>
      <p:sp>
        <p:nvSpPr>
          <p:cNvPr id="3" name="Content Placeholder 2"/>
          <p:cNvSpPr>
            <a:spLocks noGrp="1"/>
          </p:cNvSpPr>
          <p:nvPr>
            <p:ph idx="1"/>
          </p:nvPr>
        </p:nvSpPr>
        <p:spPr>
          <a:xfrm>
            <a:off x="228600" y="1280160"/>
            <a:ext cx="11658600" cy="5196840"/>
          </a:xfrm>
        </p:spPr>
        <p:txBody>
          <a:bodyPr/>
          <a:lstStyle/>
          <a:p>
            <a:r>
              <a:rPr lang="en-US" dirty="0"/>
              <a:t>The purpose of this tutorial is to show the benefits of having weather information become a standard part of power flow analysis and more broadly electric grid planning, and to show how everyone can easily begin using weather data today (at least for North America)</a:t>
            </a:r>
          </a:p>
          <a:p>
            <a:pPr lvl="1"/>
            <a:r>
              <a:rPr lang="en-US" dirty="0"/>
              <a:t>The results also apply to related  applications such as optimal power flow (OPF), contingency analysis, security-constrained OPF</a:t>
            </a:r>
          </a:p>
          <a:p>
            <a:r>
              <a:rPr lang="en-US" dirty="0"/>
              <a:t>All the weather data used in the presentation (hourly data for North America) going back to January 1940 is available for immediate download</a:t>
            </a:r>
          </a:p>
          <a:p>
            <a:r>
              <a:rPr lang="en-US" dirty="0"/>
              <a:t>The presentation also touches on some non-weather related resiliency events</a:t>
            </a:r>
          </a:p>
          <a:p>
            <a:endParaRPr lang="en-US" dirty="0"/>
          </a:p>
        </p:txBody>
      </p:sp>
    </p:spTree>
    <p:extLst>
      <p:ext uri="{BB962C8B-B14F-4D97-AF65-F5344CB8AC3E}">
        <p14:creationId xmlns:p14="http://schemas.microsoft.com/office/powerpoint/2010/main" val="689417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26CDC-13CB-028B-E4A4-ACF60C1BFF4E}"/>
              </a:ext>
            </a:extLst>
          </p:cNvPr>
          <p:cNvSpPr>
            <a:spLocks noGrp="1"/>
          </p:cNvSpPr>
          <p:nvPr>
            <p:ph type="title"/>
          </p:nvPr>
        </p:nvSpPr>
        <p:spPr>
          <a:xfrm>
            <a:off x="228600" y="76200"/>
            <a:ext cx="11887200" cy="1066800"/>
          </a:xfrm>
        </p:spPr>
        <p:txBody>
          <a:bodyPr/>
          <a:lstStyle/>
          <a:p>
            <a:r>
              <a:rPr lang="en-US" dirty="0"/>
              <a:t>Validation Example &amp; An Improved PFW Model, cont.</a:t>
            </a:r>
          </a:p>
        </p:txBody>
      </p:sp>
      <p:sp>
        <p:nvSpPr>
          <p:cNvPr id="3" name="Content Placeholder 2">
            <a:extLst>
              <a:ext uri="{FF2B5EF4-FFF2-40B4-BE49-F238E27FC236}">
                <a16:creationId xmlns:a16="http://schemas.microsoft.com/office/drawing/2014/main" id="{8AEA3ADD-5231-E4A1-9344-85714C9A4175}"/>
              </a:ext>
            </a:extLst>
          </p:cNvPr>
          <p:cNvSpPr>
            <a:spLocks noGrp="1"/>
          </p:cNvSpPr>
          <p:nvPr>
            <p:ph idx="1"/>
          </p:nvPr>
        </p:nvSpPr>
        <p:spPr>
          <a:xfrm>
            <a:off x="228600" y="1280160"/>
            <a:ext cx="11201400" cy="1539240"/>
          </a:xfrm>
        </p:spPr>
        <p:txBody>
          <a:bodyPr/>
          <a:lstStyle/>
          <a:p>
            <a:r>
              <a:rPr lang="en-US" dirty="0"/>
              <a:t>As a result of this validation, the WindGeneral PFW model was changed to include an additional parameter, the WindSpeedScalar, that scales the hub height wind speed to account for the wind farm </a:t>
            </a:r>
            <a:br>
              <a:rPr lang="en-US" dirty="0"/>
            </a:br>
            <a:r>
              <a:rPr lang="en-US" dirty="0"/>
              <a:t>being in a more windy</a:t>
            </a:r>
            <a:br>
              <a:rPr lang="en-US" dirty="0"/>
            </a:br>
            <a:r>
              <a:rPr lang="en-US" dirty="0"/>
              <a:t>location than indicated by</a:t>
            </a:r>
            <a:br>
              <a:rPr lang="en-US" dirty="0"/>
            </a:br>
            <a:r>
              <a:rPr lang="en-US" dirty="0"/>
              <a:t>the ERA5 data</a:t>
            </a:r>
          </a:p>
          <a:p>
            <a:pPr lvl="1"/>
            <a:r>
              <a:rPr lang="en-US" dirty="0"/>
              <a:t>Usually a linear scaling</a:t>
            </a:r>
            <a:br>
              <a:rPr lang="en-US" dirty="0"/>
            </a:br>
            <a:r>
              <a:rPr lang="en-US" dirty="0"/>
              <a:t>would not be the only</a:t>
            </a:r>
            <a:br>
              <a:rPr lang="en-US" dirty="0"/>
            </a:br>
            <a:r>
              <a:rPr lang="en-US" dirty="0"/>
              <a:t>approach, but it can certainly</a:t>
            </a:r>
            <a:br>
              <a:rPr lang="en-US" dirty="0"/>
            </a:br>
            <a:r>
              <a:rPr lang="en-US" dirty="0"/>
              <a:t>give better results</a:t>
            </a:r>
          </a:p>
          <a:p>
            <a:pPr lvl="1"/>
            <a:r>
              <a:rPr lang="en-US" dirty="0"/>
              <a:t>It would just need to be set </a:t>
            </a:r>
            <a:br>
              <a:rPr lang="en-US" dirty="0"/>
            </a:br>
            <a:r>
              <a:rPr lang="en-US" dirty="0"/>
              <a:t>once</a:t>
            </a:r>
          </a:p>
        </p:txBody>
      </p:sp>
      <p:pic>
        <p:nvPicPr>
          <p:cNvPr id="5" name="Picture 4">
            <a:extLst>
              <a:ext uri="{FF2B5EF4-FFF2-40B4-BE49-F238E27FC236}">
                <a16:creationId xmlns:a16="http://schemas.microsoft.com/office/drawing/2014/main" id="{9334424B-9A4B-FECF-16AB-460B1DDB24E2}"/>
              </a:ext>
            </a:extLst>
          </p:cNvPr>
          <p:cNvPicPr>
            <a:picLocks noChangeAspect="1"/>
          </p:cNvPicPr>
          <p:nvPr/>
        </p:nvPicPr>
        <p:blipFill>
          <a:blip r:embed="rId2"/>
          <a:stretch>
            <a:fillRect/>
          </a:stretch>
        </p:blipFill>
        <p:spPr>
          <a:xfrm>
            <a:off x="5334000" y="2743200"/>
            <a:ext cx="5901306" cy="3809966"/>
          </a:xfrm>
          <a:prstGeom prst="rect">
            <a:avLst/>
          </a:prstGeom>
        </p:spPr>
      </p:pic>
      <p:cxnSp>
        <p:nvCxnSpPr>
          <p:cNvPr id="6" name="Straight Arrow Connector 5">
            <a:extLst>
              <a:ext uri="{FF2B5EF4-FFF2-40B4-BE49-F238E27FC236}">
                <a16:creationId xmlns:a16="http://schemas.microsoft.com/office/drawing/2014/main" id="{59AFEBE9-D4FB-B7A2-5809-197851432032}"/>
              </a:ext>
            </a:extLst>
          </p:cNvPr>
          <p:cNvCxnSpPr>
            <a:cxnSpLocks/>
          </p:cNvCxnSpPr>
          <p:nvPr/>
        </p:nvCxnSpPr>
        <p:spPr bwMode="auto">
          <a:xfrm>
            <a:off x="3276600" y="2590800"/>
            <a:ext cx="2133600" cy="2514600"/>
          </a:xfrm>
          <a:prstGeom prst="straightConnector1">
            <a:avLst/>
          </a:prstGeom>
          <a:noFill/>
          <a:ln w="69850" cap="flat" cmpd="sng" algn="ctr">
            <a:solidFill>
              <a:srgbClr val="F08200"/>
            </a:solidFill>
            <a:prstDash val="solid"/>
            <a:round/>
            <a:headEnd type="none" w="med" len="med"/>
            <a:tailEnd type="arrow"/>
          </a:ln>
          <a:effectLst/>
        </p:spPr>
      </p:cxnSp>
    </p:spTree>
    <p:extLst>
      <p:ext uri="{BB962C8B-B14F-4D97-AF65-F5344CB8AC3E}">
        <p14:creationId xmlns:p14="http://schemas.microsoft.com/office/powerpoint/2010/main" val="2205189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A42E-3477-00A4-1DF0-5EF7A2B6B316}"/>
              </a:ext>
            </a:extLst>
          </p:cNvPr>
          <p:cNvSpPr>
            <a:spLocks noGrp="1"/>
          </p:cNvSpPr>
          <p:nvPr>
            <p:ph type="title"/>
          </p:nvPr>
        </p:nvSpPr>
        <p:spPr/>
        <p:txBody>
          <a:bodyPr/>
          <a:lstStyle/>
          <a:p>
            <a:r>
              <a:rPr lang="en-US" dirty="0"/>
              <a:t>Example Weather Application: </a:t>
            </a:r>
            <a:br>
              <a:rPr lang="en-US" dirty="0"/>
            </a:br>
            <a:r>
              <a:rPr lang="en-US" dirty="0"/>
              <a:t>Renewable Resource Droughts</a:t>
            </a:r>
          </a:p>
        </p:txBody>
      </p:sp>
      <p:sp>
        <p:nvSpPr>
          <p:cNvPr id="3" name="Content Placeholder 2">
            <a:extLst>
              <a:ext uri="{FF2B5EF4-FFF2-40B4-BE49-F238E27FC236}">
                <a16:creationId xmlns:a16="http://schemas.microsoft.com/office/drawing/2014/main" id="{9FF392F4-7C3B-55BF-EF21-4950ED133781}"/>
              </a:ext>
            </a:extLst>
          </p:cNvPr>
          <p:cNvSpPr>
            <a:spLocks noGrp="1"/>
          </p:cNvSpPr>
          <p:nvPr>
            <p:ph idx="1"/>
          </p:nvPr>
        </p:nvSpPr>
        <p:spPr/>
        <p:txBody>
          <a:bodyPr/>
          <a:lstStyle/>
          <a:p>
            <a:r>
              <a:rPr lang="en-US" dirty="0"/>
              <a:t>Renewable resource droughts are times of significantly lower than normal wind and/or cloudy conditions over regions with significant wind and/or solar generation capacity</a:t>
            </a:r>
          </a:p>
          <a:p>
            <a:r>
              <a:rPr lang="en-US" dirty="0"/>
              <a:t>The severity of the drought depends on 1) its length, 2) the amount of reduction, and 3) its geographic size taking into account the electric transmission system</a:t>
            </a:r>
          </a:p>
          <a:p>
            <a:pPr lvl="1"/>
            <a:r>
              <a:rPr lang="en-US" dirty="0"/>
              <a:t>They can be very system specific, and depend on how much wind and/or solar generation is actually installed</a:t>
            </a:r>
          </a:p>
          <a:p>
            <a:pPr lvl="1"/>
            <a:r>
              <a:rPr lang="en-US" dirty="0"/>
              <a:t>Sometimes even short-term shortages can be important</a:t>
            </a:r>
          </a:p>
          <a:p>
            <a:r>
              <a:rPr lang="en-US" dirty="0"/>
              <a:t>By including weather with the power flow, planners have tools to study the potential for droughts to occur on their systems </a:t>
            </a:r>
          </a:p>
          <a:p>
            <a:endParaRPr lang="en-US" dirty="0"/>
          </a:p>
          <a:p>
            <a:endParaRPr lang="en-US" dirty="0"/>
          </a:p>
        </p:txBody>
      </p:sp>
    </p:spTree>
    <p:extLst>
      <p:ext uri="{BB962C8B-B14F-4D97-AF65-F5344CB8AC3E}">
        <p14:creationId xmlns:p14="http://schemas.microsoft.com/office/powerpoint/2010/main" val="4254402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4F84B-FBC9-1A7B-6F9B-035EEC909F40}"/>
              </a:ext>
            </a:extLst>
          </p:cNvPr>
          <p:cNvSpPr>
            <a:spLocks noGrp="1"/>
          </p:cNvSpPr>
          <p:nvPr>
            <p:ph type="title"/>
          </p:nvPr>
        </p:nvSpPr>
        <p:spPr/>
        <p:txBody>
          <a:bodyPr/>
          <a:lstStyle/>
          <a:p>
            <a:r>
              <a:rPr lang="en-US" dirty="0"/>
              <a:t>Example North American RRD Papers</a:t>
            </a:r>
          </a:p>
        </p:txBody>
      </p:sp>
      <p:sp>
        <p:nvSpPr>
          <p:cNvPr id="3" name="Content Placeholder 2">
            <a:extLst>
              <a:ext uri="{FF2B5EF4-FFF2-40B4-BE49-F238E27FC236}">
                <a16:creationId xmlns:a16="http://schemas.microsoft.com/office/drawing/2014/main" id="{EA4AB8F6-7CD9-BBC8-CE30-B4C37519CF9A}"/>
              </a:ext>
            </a:extLst>
          </p:cNvPr>
          <p:cNvSpPr>
            <a:spLocks noGrp="1"/>
          </p:cNvSpPr>
          <p:nvPr>
            <p:ph idx="1"/>
          </p:nvPr>
        </p:nvSpPr>
        <p:spPr>
          <a:xfrm>
            <a:off x="228600" y="1280160"/>
            <a:ext cx="11734800" cy="929640"/>
          </a:xfrm>
        </p:spPr>
        <p:txBody>
          <a:bodyPr/>
          <a:lstStyle/>
          <a:p>
            <a:r>
              <a:rPr lang="en-US" dirty="0"/>
              <a:t>Below images show some results for Texas from [a]; the goal is to make it easy for planners to do their own studies</a:t>
            </a:r>
          </a:p>
        </p:txBody>
      </p:sp>
      <p:sp>
        <p:nvSpPr>
          <p:cNvPr id="5" name="TextBox 4">
            <a:extLst>
              <a:ext uri="{FF2B5EF4-FFF2-40B4-BE49-F238E27FC236}">
                <a16:creationId xmlns:a16="http://schemas.microsoft.com/office/drawing/2014/main" id="{C739A782-35F1-52FA-86A4-EE2104BCFA42}"/>
              </a:ext>
            </a:extLst>
          </p:cNvPr>
          <p:cNvSpPr txBox="1"/>
          <p:nvPr/>
        </p:nvSpPr>
        <p:spPr>
          <a:xfrm>
            <a:off x="304800" y="5410200"/>
            <a:ext cx="11049000" cy="1495794"/>
          </a:xfrm>
          <a:prstGeom prst="rect">
            <a:avLst/>
          </a:prstGeom>
          <a:noFill/>
        </p:spPr>
        <p:txBody>
          <a:bodyPr wrap="square">
            <a:spAutoFit/>
          </a:bodyPr>
          <a:lstStyle/>
          <a:p>
            <a:r>
              <a:rPr lang="en-US" sz="1200" b="0" i="0" dirty="0">
                <a:solidFill>
                  <a:srgbClr val="222222"/>
                </a:solidFill>
                <a:effectLst/>
                <a:highlight>
                  <a:srgbClr val="FFFFFF"/>
                </a:highlight>
                <a:cs typeface="Times New Roman" panose="02020603050405020304" pitchFamily="18" charset="0"/>
              </a:rPr>
              <a:t>[a] J. L. Wert, T. Chen, F. Safdarian, J. Snodgrass, and T. J. Overbye, “Calculation and Validation of Weather-Informed Renewable Generator Capacities in the Identification of Renewable Resource Droughts,” IEEE PowerTech 2023, Belgrade, Serbia, June 2023. </a:t>
            </a:r>
          </a:p>
          <a:p>
            <a:r>
              <a:rPr lang="en-US" sz="1200" dirty="0">
                <a:effectLst/>
                <a:ea typeface="SimSun" panose="02010600030101010101" pitchFamily="2" charset="-122"/>
                <a:cs typeface="Times New Roman" panose="02020603050405020304" pitchFamily="18" charset="0"/>
              </a:rPr>
              <a:t>[b] C. Bracken, N. Voisin, C.D. Burleyson, A.M. Campbell, Z.J. Hou, D. Broman, “Standardized benchmark of historical compound wind and solar energy droughts across the Continental United States,” </a:t>
            </a:r>
            <a:r>
              <a:rPr lang="en-US" sz="1200" i="1" dirty="0">
                <a:effectLst/>
                <a:ea typeface="SimSun" panose="02010600030101010101" pitchFamily="2" charset="-122"/>
                <a:cs typeface="Times New Roman" panose="02020603050405020304" pitchFamily="18" charset="0"/>
              </a:rPr>
              <a:t>Renewable Energy</a:t>
            </a:r>
            <a:r>
              <a:rPr lang="en-US" sz="1200" dirty="0">
                <a:effectLst/>
                <a:ea typeface="SimSun" panose="02010600030101010101" pitchFamily="2" charset="-122"/>
                <a:cs typeface="Times New Roman" panose="02020603050405020304" pitchFamily="18" charset="0"/>
              </a:rPr>
              <a:t>, vol. 220, 2024.</a:t>
            </a:r>
          </a:p>
          <a:p>
            <a:r>
              <a:rPr lang="en-US" sz="1200" b="0" i="0" dirty="0">
                <a:solidFill>
                  <a:srgbClr val="222222"/>
                </a:solidFill>
                <a:effectLst/>
                <a:highlight>
                  <a:srgbClr val="FFFFFF"/>
                </a:highlight>
                <a:cs typeface="Times New Roman" panose="02020603050405020304" pitchFamily="18" charset="0"/>
              </a:rPr>
              <a:t>[c] F. Safdarian, J. L. Wert, D. Cyr, T. J. Overbye, “Power System Resiliency and Reliability Issues from Renewable Resource Droughts”, Kansas Power and Energy Conference 2024, April 2024.</a:t>
            </a:r>
          </a:p>
          <a:p>
            <a:endParaRPr lang="en-US" sz="1200" dirty="0"/>
          </a:p>
        </p:txBody>
      </p:sp>
      <p:pic>
        <p:nvPicPr>
          <p:cNvPr id="8" name="Picture 7">
            <a:extLst>
              <a:ext uri="{FF2B5EF4-FFF2-40B4-BE49-F238E27FC236}">
                <a16:creationId xmlns:a16="http://schemas.microsoft.com/office/drawing/2014/main" id="{53BE9E8F-DCE9-9EA7-F4EB-9A81746BD4CE}"/>
              </a:ext>
            </a:extLst>
          </p:cNvPr>
          <p:cNvPicPr>
            <a:picLocks noChangeAspect="1"/>
          </p:cNvPicPr>
          <p:nvPr/>
        </p:nvPicPr>
        <p:blipFill rotWithShape="1">
          <a:blip r:embed="rId2"/>
          <a:srcRect l="3962" r="4349" b="3364"/>
          <a:stretch/>
        </p:blipFill>
        <p:spPr>
          <a:xfrm>
            <a:off x="381000" y="2791518"/>
            <a:ext cx="3962400" cy="2560320"/>
          </a:xfrm>
          <a:prstGeom prst="rect">
            <a:avLst/>
          </a:prstGeom>
        </p:spPr>
      </p:pic>
      <p:sp>
        <p:nvSpPr>
          <p:cNvPr id="9" name="Rectangle 8">
            <a:extLst>
              <a:ext uri="{FF2B5EF4-FFF2-40B4-BE49-F238E27FC236}">
                <a16:creationId xmlns:a16="http://schemas.microsoft.com/office/drawing/2014/main" id="{35C5DBE0-8670-AD09-E8E1-C7A3FA22CB39}"/>
              </a:ext>
            </a:extLst>
          </p:cNvPr>
          <p:cNvSpPr/>
          <p:nvPr/>
        </p:nvSpPr>
        <p:spPr>
          <a:xfrm>
            <a:off x="533400" y="2209800"/>
            <a:ext cx="10058400" cy="461665"/>
          </a:xfrm>
          <a:prstGeom prst="rect">
            <a:avLst/>
          </a:prstGeom>
          <a:solidFill>
            <a:schemeClr val="accent3">
              <a:lumMod val="95000"/>
            </a:schemeClr>
          </a:solidFill>
        </p:spPr>
        <p:txBody>
          <a:bodyPr wrap="square">
            <a:spAutoFit/>
          </a:bodyPr>
          <a:lstStyle/>
          <a:p>
            <a:pPr marL="0" lvl="1"/>
            <a:r>
              <a:rPr lang="en-US" sz="2400" dirty="0"/>
              <a:t>The figures take current wind generation and apply 50 years of weather data</a:t>
            </a:r>
          </a:p>
        </p:txBody>
      </p:sp>
      <p:pic>
        <p:nvPicPr>
          <p:cNvPr id="11" name="Picture 10">
            <a:extLst>
              <a:ext uri="{FF2B5EF4-FFF2-40B4-BE49-F238E27FC236}">
                <a16:creationId xmlns:a16="http://schemas.microsoft.com/office/drawing/2014/main" id="{856F2979-69AD-B4CA-0F38-38019E652271}"/>
              </a:ext>
            </a:extLst>
          </p:cNvPr>
          <p:cNvPicPr>
            <a:picLocks noChangeAspect="1"/>
          </p:cNvPicPr>
          <p:nvPr/>
        </p:nvPicPr>
        <p:blipFill rotWithShape="1">
          <a:blip r:embed="rId3"/>
          <a:srcRect l="4968" t="7031" r="6699" b="9107"/>
          <a:stretch/>
        </p:blipFill>
        <p:spPr>
          <a:xfrm>
            <a:off x="4533900" y="2867186"/>
            <a:ext cx="3291840" cy="2103120"/>
          </a:xfrm>
          <a:prstGeom prst="rect">
            <a:avLst/>
          </a:prstGeom>
        </p:spPr>
      </p:pic>
      <p:pic>
        <p:nvPicPr>
          <p:cNvPr id="13" name="Picture 12">
            <a:extLst>
              <a:ext uri="{FF2B5EF4-FFF2-40B4-BE49-F238E27FC236}">
                <a16:creationId xmlns:a16="http://schemas.microsoft.com/office/drawing/2014/main" id="{362E33AE-D280-8E0B-E34B-9ABC70FCD323}"/>
              </a:ext>
            </a:extLst>
          </p:cNvPr>
          <p:cNvPicPr>
            <a:picLocks noChangeAspect="1"/>
          </p:cNvPicPr>
          <p:nvPr/>
        </p:nvPicPr>
        <p:blipFill rotWithShape="1">
          <a:blip r:embed="rId4"/>
          <a:srcRect b="4188"/>
          <a:stretch/>
        </p:blipFill>
        <p:spPr>
          <a:xfrm>
            <a:off x="7924800" y="2718390"/>
            <a:ext cx="3566160" cy="2706576"/>
          </a:xfrm>
          <a:prstGeom prst="rect">
            <a:avLst/>
          </a:prstGeom>
        </p:spPr>
      </p:pic>
    </p:spTree>
    <p:extLst>
      <p:ext uri="{BB962C8B-B14F-4D97-AF65-F5344CB8AC3E}">
        <p14:creationId xmlns:p14="http://schemas.microsoft.com/office/powerpoint/2010/main" val="12648853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D91A-19AE-A493-777A-092ADD635591}"/>
              </a:ext>
            </a:extLst>
          </p:cNvPr>
          <p:cNvSpPr>
            <a:spLocks noGrp="1"/>
          </p:cNvSpPr>
          <p:nvPr>
            <p:ph type="title"/>
          </p:nvPr>
        </p:nvSpPr>
        <p:spPr/>
        <p:txBody>
          <a:bodyPr/>
          <a:lstStyle/>
          <a:p>
            <a:r>
              <a:rPr lang="en-US" dirty="0"/>
              <a:t>Example: Long-Term Yearly Capacity Factor</a:t>
            </a:r>
          </a:p>
        </p:txBody>
      </p:sp>
      <p:sp>
        <p:nvSpPr>
          <p:cNvPr id="3" name="Content Placeholder 2">
            <a:extLst>
              <a:ext uri="{FF2B5EF4-FFF2-40B4-BE49-F238E27FC236}">
                <a16:creationId xmlns:a16="http://schemas.microsoft.com/office/drawing/2014/main" id="{8EA3B977-ADF6-C542-3006-64C645D2687A}"/>
              </a:ext>
            </a:extLst>
          </p:cNvPr>
          <p:cNvSpPr>
            <a:spLocks noGrp="1"/>
          </p:cNvSpPr>
          <p:nvPr>
            <p:ph idx="1"/>
          </p:nvPr>
        </p:nvSpPr>
        <p:spPr>
          <a:xfrm>
            <a:off x="228600" y="1280160"/>
            <a:ext cx="11201400" cy="624840"/>
          </a:xfrm>
        </p:spPr>
        <p:txBody>
          <a:bodyPr/>
          <a:lstStyle/>
          <a:p>
            <a:r>
              <a:rPr lang="en-US" dirty="0"/>
              <a:t>Using this approach it is very easy to apply historical weather to existing or proposed facilities; here errors would tend to cancel out</a:t>
            </a:r>
          </a:p>
        </p:txBody>
      </p:sp>
      <p:pic>
        <p:nvPicPr>
          <p:cNvPr id="5" name="Picture 4">
            <a:extLst>
              <a:ext uri="{FF2B5EF4-FFF2-40B4-BE49-F238E27FC236}">
                <a16:creationId xmlns:a16="http://schemas.microsoft.com/office/drawing/2014/main" id="{44D6901F-3FA0-B20A-1B02-0263290D1BDF}"/>
              </a:ext>
            </a:extLst>
          </p:cNvPr>
          <p:cNvPicPr>
            <a:picLocks noChangeAspect="1"/>
          </p:cNvPicPr>
          <p:nvPr/>
        </p:nvPicPr>
        <p:blipFill>
          <a:blip r:embed="rId2"/>
          <a:stretch>
            <a:fillRect/>
          </a:stretch>
        </p:blipFill>
        <p:spPr>
          <a:xfrm>
            <a:off x="609600" y="2250034"/>
            <a:ext cx="7162800" cy="4521730"/>
          </a:xfrm>
          <a:prstGeom prst="rect">
            <a:avLst/>
          </a:prstGeom>
        </p:spPr>
      </p:pic>
      <p:sp>
        <p:nvSpPr>
          <p:cNvPr id="6" name="Rectangle 5">
            <a:extLst>
              <a:ext uri="{FF2B5EF4-FFF2-40B4-BE49-F238E27FC236}">
                <a16:creationId xmlns:a16="http://schemas.microsoft.com/office/drawing/2014/main" id="{4E1A5777-F13B-6C8B-9733-43C506FE8159}"/>
              </a:ext>
            </a:extLst>
          </p:cNvPr>
          <p:cNvSpPr/>
          <p:nvPr/>
        </p:nvSpPr>
        <p:spPr>
          <a:xfrm>
            <a:off x="8077200" y="2644170"/>
            <a:ext cx="3200400" cy="3416320"/>
          </a:xfrm>
          <a:prstGeom prst="rect">
            <a:avLst/>
          </a:prstGeom>
          <a:solidFill>
            <a:schemeClr val="accent3">
              <a:lumMod val="95000"/>
            </a:schemeClr>
          </a:solidFill>
        </p:spPr>
        <p:txBody>
          <a:bodyPr wrap="square">
            <a:spAutoFit/>
          </a:bodyPr>
          <a:lstStyle/>
          <a:p>
            <a:pPr marL="0" lvl="1"/>
            <a:r>
              <a:rPr lang="en-US" sz="2400" dirty="0"/>
              <a:t>This particular wind farm became operational in 2014, so it would have actual results for only 10 years; that information could be used for validation results from earlier years</a:t>
            </a:r>
          </a:p>
        </p:txBody>
      </p:sp>
    </p:spTree>
    <p:extLst>
      <p:ext uri="{BB962C8B-B14F-4D97-AF65-F5344CB8AC3E}">
        <p14:creationId xmlns:p14="http://schemas.microsoft.com/office/powerpoint/2010/main" val="18176188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EA7B-F5A5-430D-C19F-7AEC9E94F5BE}"/>
              </a:ext>
            </a:extLst>
          </p:cNvPr>
          <p:cNvSpPr>
            <a:spLocks noGrp="1"/>
          </p:cNvSpPr>
          <p:nvPr>
            <p:ph type="title"/>
          </p:nvPr>
        </p:nvSpPr>
        <p:spPr/>
        <p:txBody>
          <a:bodyPr/>
          <a:lstStyle/>
          <a:p>
            <a:r>
              <a:rPr lang="en-US" dirty="0"/>
              <a:t>Other Resiliency Events</a:t>
            </a:r>
          </a:p>
        </p:txBody>
      </p:sp>
      <p:sp>
        <p:nvSpPr>
          <p:cNvPr id="3" name="Content Placeholder 2">
            <a:extLst>
              <a:ext uri="{FF2B5EF4-FFF2-40B4-BE49-F238E27FC236}">
                <a16:creationId xmlns:a16="http://schemas.microsoft.com/office/drawing/2014/main" id="{4551A285-0BBC-159B-FD8C-BFABE8E57EF3}"/>
              </a:ext>
            </a:extLst>
          </p:cNvPr>
          <p:cNvSpPr>
            <a:spLocks noGrp="1"/>
          </p:cNvSpPr>
          <p:nvPr>
            <p:ph idx="1"/>
          </p:nvPr>
        </p:nvSpPr>
        <p:spPr>
          <a:xfrm>
            <a:off x="228600" y="1280160"/>
            <a:ext cx="11734800" cy="5196840"/>
          </a:xfrm>
        </p:spPr>
        <p:txBody>
          <a:bodyPr/>
          <a:lstStyle/>
          <a:p>
            <a:r>
              <a:rPr lang="en-US" dirty="0"/>
              <a:t>A similar process can be used for modeling the impacts of a number of other resiliency events (e.g., earthquakes, wildfires, GMDs)</a:t>
            </a:r>
          </a:p>
          <a:p>
            <a:r>
              <a:rPr lang="en-US" dirty="0"/>
              <a:t>An example of a relatively benign event was the total solar eclipse that occurred on April 08, 2024 or the annular one from October 14, 2023</a:t>
            </a:r>
          </a:p>
          <a:p>
            <a:pPr lvl="1"/>
            <a:r>
              <a:rPr lang="en-US" dirty="0"/>
              <a:t>In CONUS there will be another partial eclipse on 1/14/29, a total eclipse on 8/12/45, and an annular eclipse on 6/11/49</a:t>
            </a:r>
          </a:p>
        </p:txBody>
      </p:sp>
      <p:pic>
        <p:nvPicPr>
          <p:cNvPr id="6" name="Picture 5">
            <a:extLst>
              <a:ext uri="{FF2B5EF4-FFF2-40B4-BE49-F238E27FC236}">
                <a16:creationId xmlns:a16="http://schemas.microsoft.com/office/drawing/2014/main" id="{D0CFD669-7E3E-639C-BFEF-15173A5BC8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877"/>
          <a:stretch/>
        </p:blipFill>
        <p:spPr>
          <a:xfrm>
            <a:off x="5269858" y="4067350"/>
            <a:ext cx="3317659" cy="2081578"/>
          </a:xfrm>
          <a:prstGeom prst="rect">
            <a:avLst/>
          </a:prstGeom>
        </p:spPr>
      </p:pic>
      <p:pic>
        <p:nvPicPr>
          <p:cNvPr id="7" name="Picture 6" descr="A map of the world&#10;&#10;Description automatically generated">
            <a:extLst>
              <a:ext uri="{FF2B5EF4-FFF2-40B4-BE49-F238E27FC236}">
                <a16:creationId xmlns:a16="http://schemas.microsoft.com/office/drawing/2014/main" id="{F0696D1F-D37D-0551-17E3-6F53EB896A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906" y="4067350"/>
            <a:ext cx="4927181" cy="2514600"/>
          </a:xfrm>
          <a:prstGeom prst="rect">
            <a:avLst/>
          </a:prstGeom>
        </p:spPr>
      </p:pic>
      <p:pic>
        <p:nvPicPr>
          <p:cNvPr id="8" name="Picture 7">
            <a:extLst>
              <a:ext uri="{FF2B5EF4-FFF2-40B4-BE49-F238E27FC236}">
                <a16:creationId xmlns:a16="http://schemas.microsoft.com/office/drawing/2014/main" id="{94CD495E-4FBB-5C9C-1C85-51307A9650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3716"/>
          <a:stretch/>
        </p:blipFill>
        <p:spPr>
          <a:xfrm>
            <a:off x="8615820" y="4067350"/>
            <a:ext cx="3251256" cy="2059757"/>
          </a:xfrm>
          <a:prstGeom prst="rect">
            <a:avLst/>
          </a:prstGeom>
        </p:spPr>
      </p:pic>
    </p:spTree>
    <p:extLst>
      <p:ext uri="{BB962C8B-B14F-4D97-AF65-F5344CB8AC3E}">
        <p14:creationId xmlns:p14="http://schemas.microsoft.com/office/powerpoint/2010/main" val="2366546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5F089-8295-09CB-F89C-547675D4C645}"/>
              </a:ext>
            </a:extLst>
          </p:cNvPr>
          <p:cNvSpPr>
            <a:spLocks noGrp="1"/>
          </p:cNvSpPr>
          <p:nvPr>
            <p:ph type="title"/>
          </p:nvPr>
        </p:nvSpPr>
        <p:spPr/>
        <p:txBody>
          <a:bodyPr/>
          <a:lstStyle/>
          <a:p>
            <a:r>
              <a:rPr lang="en-US" dirty="0"/>
              <a:t>We have Just Started Making a Public Library of Interesting Grid Scenarios </a:t>
            </a:r>
          </a:p>
        </p:txBody>
      </p:sp>
      <p:sp>
        <p:nvSpPr>
          <p:cNvPr id="3" name="Content Placeholder 2">
            <a:extLst>
              <a:ext uri="{FF2B5EF4-FFF2-40B4-BE49-F238E27FC236}">
                <a16:creationId xmlns:a16="http://schemas.microsoft.com/office/drawing/2014/main" id="{1C1597DE-BCB0-2AE5-A5F2-1FC5141190AF}"/>
              </a:ext>
            </a:extLst>
          </p:cNvPr>
          <p:cNvSpPr>
            <a:spLocks noGrp="1"/>
          </p:cNvSpPr>
          <p:nvPr>
            <p:ph idx="1"/>
          </p:nvPr>
        </p:nvSpPr>
        <p:spPr>
          <a:xfrm>
            <a:off x="228600" y="1280160"/>
            <a:ext cx="11201400" cy="853440"/>
          </a:xfrm>
        </p:spPr>
        <p:txBody>
          <a:bodyPr/>
          <a:lstStyle/>
          <a:p>
            <a:r>
              <a:rPr lang="en-US" dirty="0"/>
              <a:t>More scenarios are going to be added very soon; the site will link public reports with our weather/grid simulations </a:t>
            </a:r>
          </a:p>
        </p:txBody>
      </p:sp>
      <p:pic>
        <p:nvPicPr>
          <p:cNvPr id="5" name="Picture 4">
            <a:extLst>
              <a:ext uri="{FF2B5EF4-FFF2-40B4-BE49-F238E27FC236}">
                <a16:creationId xmlns:a16="http://schemas.microsoft.com/office/drawing/2014/main" id="{875FB514-C234-2E97-B9AA-2AFCE3CC57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
          <a:stretch/>
        </p:blipFill>
        <p:spPr>
          <a:xfrm>
            <a:off x="228600" y="2362200"/>
            <a:ext cx="3474720" cy="2282886"/>
          </a:xfrm>
          <a:prstGeom prst="rect">
            <a:avLst/>
          </a:prstGeom>
        </p:spPr>
      </p:pic>
      <p:pic>
        <p:nvPicPr>
          <p:cNvPr id="7" name="Picture 6">
            <a:extLst>
              <a:ext uri="{FF2B5EF4-FFF2-40B4-BE49-F238E27FC236}">
                <a16:creationId xmlns:a16="http://schemas.microsoft.com/office/drawing/2014/main" id="{1E6B33BE-A0A9-565F-21B3-9E861A4BA8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800" y="2249212"/>
            <a:ext cx="5029200" cy="2315885"/>
          </a:xfrm>
          <a:prstGeom prst="rect">
            <a:avLst/>
          </a:prstGeom>
        </p:spPr>
      </p:pic>
      <p:pic>
        <p:nvPicPr>
          <p:cNvPr id="9" name="Picture 8">
            <a:extLst>
              <a:ext uri="{FF2B5EF4-FFF2-40B4-BE49-F238E27FC236}">
                <a16:creationId xmlns:a16="http://schemas.microsoft.com/office/drawing/2014/main" id="{F0EA8D96-921F-A708-88A2-3BF17B56C7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 y="4605613"/>
            <a:ext cx="4572000" cy="1944453"/>
          </a:xfrm>
          <a:prstGeom prst="rect">
            <a:avLst/>
          </a:prstGeom>
        </p:spPr>
      </p:pic>
      <p:pic>
        <p:nvPicPr>
          <p:cNvPr id="11" name="Picture 10" descr="A map of the united states&#10;&#10;Description automatically generated">
            <a:extLst>
              <a:ext uri="{FF2B5EF4-FFF2-40B4-BE49-F238E27FC236}">
                <a16:creationId xmlns:a16="http://schemas.microsoft.com/office/drawing/2014/main" id="{2DDD830A-DA51-308D-52A1-F873DDFF1D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81602" y="4605613"/>
            <a:ext cx="4114800" cy="1920776"/>
          </a:xfrm>
          <a:prstGeom prst="rect">
            <a:avLst/>
          </a:prstGeom>
        </p:spPr>
      </p:pic>
    </p:spTree>
    <p:extLst>
      <p:ext uri="{BB962C8B-B14F-4D97-AF65-F5344CB8AC3E}">
        <p14:creationId xmlns:p14="http://schemas.microsoft.com/office/powerpoint/2010/main" val="27531658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F3A78-7D5F-5CB9-FD09-1BE77B1C213C}"/>
              </a:ext>
            </a:extLst>
          </p:cNvPr>
          <p:cNvSpPr>
            <a:spLocks noGrp="1"/>
          </p:cNvSpPr>
          <p:nvPr>
            <p:ph type="title"/>
          </p:nvPr>
        </p:nvSpPr>
        <p:spPr/>
        <p:txBody>
          <a:bodyPr/>
          <a:lstStyle/>
          <a:p>
            <a:r>
              <a:rPr lang="en-US" dirty="0"/>
              <a:t>A Need for Higher Resolution on Some Scenarios</a:t>
            </a:r>
          </a:p>
        </p:txBody>
      </p:sp>
      <p:sp>
        <p:nvSpPr>
          <p:cNvPr id="3" name="Content Placeholder 2">
            <a:extLst>
              <a:ext uri="{FF2B5EF4-FFF2-40B4-BE49-F238E27FC236}">
                <a16:creationId xmlns:a16="http://schemas.microsoft.com/office/drawing/2014/main" id="{AFCA72C5-3A6A-5F4B-6118-6CFAD9A7D16F}"/>
              </a:ext>
            </a:extLst>
          </p:cNvPr>
          <p:cNvSpPr>
            <a:spLocks noGrp="1"/>
          </p:cNvSpPr>
          <p:nvPr>
            <p:ph idx="1"/>
          </p:nvPr>
        </p:nvSpPr>
        <p:spPr>
          <a:xfrm>
            <a:off x="228600" y="1280160"/>
            <a:ext cx="11201400" cy="1539240"/>
          </a:xfrm>
        </p:spPr>
        <p:txBody>
          <a:bodyPr/>
          <a:lstStyle/>
          <a:p>
            <a:r>
              <a:rPr lang="en-US" dirty="0"/>
              <a:t>The ERA5 data is great for slower events, but for faster events (like the June 29, 2012 Derecho) we need higher resolution data both spatially and temporally</a:t>
            </a:r>
          </a:p>
        </p:txBody>
      </p:sp>
      <p:pic>
        <p:nvPicPr>
          <p:cNvPr id="5" name="Picture 4" descr="A map of the united states&#10;&#10;Description automatically generated">
            <a:extLst>
              <a:ext uri="{FF2B5EF4-FFF2-40B4-BE49-F238E27FC236}">
                <a16:creationId xmlns:a16="http://schemas.microsoft.com/office/drawing/2014/main" id="{9795AED9-C7CB-022D-1AAE-3A786B987E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15000" y="2667000"/>
            <a:ext cx="3886200" cy="3699740"/>
          </a:xfrm>
          <a:prstGeom prst="rect">
            <a:avLst/>
          </a:prstGeom>
        </p:spPr>
      </p:pic>
      <p:pic>
        <p:nvPicPr>
          <p:cNvPr id="7" name="Picture 6" descr="A map of the world&#10;&#10;Description automatically generated">
            <a:extLst>
              <a:ext uri="{FF2B5EF4-FFF2-40B4-BE49-F238E27FC236}">
                <a16:creationId xmlns:a16="http://schemas.microsoft.com/office/drawing/2014/main" id="{1DD6FC53-10BF-9142-D292-FF7B0ED336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4583" y="2667000"/>
            <a:ext cx="4724400" cy="3722085"/>
          </a:xfrm>
          <a:prstGeom prst="rect">
            <a:avLst/>
          </a:prstGeom>
        </p:spPr>
      </p:pic>
    </p:spTree>
    <p:extLst>
      <p:ext uri="{BB962C8B-B14F-4D97-AF65-F5344CB8AC3E}">
        <p14:creationId xmlns:p14="http://schemas.microsoft.com/office/powerpoint/2010/main" val="33881883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Directions</a:t>
            </a:r>
          </a:p>
        </p:txBody>
      </p:sp>
      <p:sp>
        <p:nvSpPr>
          <p:cNvPr id="3" name="Content Placeholder 2"/>
          <p:cNvSpPr>
            <a:spLocks noGrp="1"/>
          </p:cNvSpPr>
          <p:nvPr>
            <p:ph idx="1"/>
          </p:nvPr>
        </p:nvSpPr>
        <p:spPr>
          <a:xfrm>
            <a:off x="228600" y="1280160"/>
            <a:ext cx="11887200" cy="5196840"/>
          </a:xfrm>
        </p:spPr>
        <p:txBody>
          <a:bodyPr/>
          <a:lstStyle/>
          <a:p>
            <a:pPr>
              <a:spcBef>
                <a:spcPts val="0"/>
              </a:spcBef>
            </a:pPr>
            <a:r>
              <a:rPr lang="en-US" dirty="0"/>
              <a:t>A number of models that relate weather and other ENIs to the electric grid values already exist, but more certainly should be developed</a:t>
            </a:r>
          </a:p>
          <a:p>
            <a:pPr>
              <a:spcBef>
                <a:spcPts val="0"/>
              </a:spcBef>
            </a:pPr>
            <a:r>
              <a:rPr lang="en-US" dirty="0"/>
              <a:t>More validation!! </a:t>
            </a:r>
          </a:p>
          <a:p>
            <a:pPr>
              <a:spcBef>
                <a:spcPts val="0"/>
              </a:spcBef>
            </a:pPr>
            <a:r>
              <a:rPr lang="en-US" dirty="0"/>
              <a:t>Increased automation of the updating process; maybe more footprints</a:t>
            </a:r>
          </a:p>
          <a:p>
            <a:pPr>
              <a:spcBef>
                <a:spcPts val="0"/>
              </a:spcBef>
            </a:pPr>
            <a:r>
              <a:rPr lang="en-US" dirty="0"/>
              <a:t>Machine learning applications given lots of potential operating points</a:t>
            </a:r>
          </a:p>
          <a:p>
            <a:pPr>
              <a:spcBef>
                <a:spcPts val="0"/>
              </a:spcBef>
            </a:pPr>
            <a:r>
              <a:rPr lang="en-US" dirty="0"/>
              <a:t>Determining the required level of weather details; higher resolution datasets are available </a:t>
            </a:r>
          </a:p>
          <a:p>
            <a:pPr>
              <a:spcBef>
                <a:spcPts val="0"/>
              </a:spcBef>
            </a:pPr>
            <a:r>
              <a:rPr lang="en-US" dirty="0"/>
              <a:t>Using the data sets to search for outlier conditions such as renewable resource droughts or times of rapid changes in values</a:t>
            </a:r>
          </a:p>
          <a:p>
            <a:pPr>
              <a:spcBef>
                <a:spcPts val="0"/>
              </a:spcBef>
            </a:pPr>
            <a:r>
              <a:rPr lang="en-US" dirty="0"/>
              <a:t>Expanding the set of available weather variables, such as ones related to icing and storms, and the set of interesting scenarios</a:t>
            </a:r>
          </a:p>
          <a:p>
            <a:pPr>
              <a:spcBef>
                <a:spcPts val="0"/>
              </a:spcBef>
            </a:pPr>
            <a:r>
              <a:rPr lang="en-US" dirty="0"/>
              <a:t>Applying the techniques to other potentially severe resiliency events</a:t>
            </a:r>
          </a:p>
          <a:p>
            <a:endParaRPr lang="en-US" dirty="0"/>
          </a:p>
          <a:p>
            <a:endParaRPr lang="en-US" dirty="0"/>
          </a:p>
        </p:txBody>
      </p:sp>
    </p:spTree>
    <p:extLst>
      <p:ext uri="{BB962C8B-B14F-4D97-AF65-F5344CB8AC3E}">
        <p14:creationId xmlns:p14="http://schemas.microsoft.com/office/powerpoint/2010/main" val="9725004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Questions?</a:t>
            </a:r>
          </a:p>
        </p:txBody>
      </p:sp>
      <p:sp>
        <p:nvSpPr>
          <p:cNvPr id="6" name="Rectangle 5">
            <a:extLst>
              <a:ext uri="{FF2B5EF4-FFF2-40B4-BE49-F238E27FC236}">
                <a16:creationId xmlns:a16="http://schemas.microsoft.com/office/drawing/2014/main" id="{EC505FE2-7964-FB90-D4EC-3DE1B6471F86}"/>
              </a:ext>
            </a:extLst>
          </p:cNvPr>
          <p:cNvSpPr/>
          <p:nvPr/>
        </p:nvSpPr>
        <p:spPr>
          <a:xfrm>
            <a:off x="457200" y="914400"/>
            <a:ext cx="7467600" cy="830997"/>
          </a:xfrm>
          <a:prstGeom prst="rect">
            <a:avLst/>
          </a:prstGeom>
          <a:solidFill>
            <a:schemeClr val="accent3">
              <a:lumMod val="95000"/>
            </a:schemeClr>
          </a:solidFill>
        </p:spPr>
        <p:txBody>
          <a:bodyPr wrap="square">
            <a:spAutoFit/>
          </a:bodyPr>
          <a:lstStyle/>
          <a:p>
            <a:r>
              <a:rPr lang="en-US" sz="2400" dirty="0"/>
              <a:t>Recent papers are at overbye.engr.tamu.edu/publications/</a:t>
            </a:r>
            <a:br>
              <a:rPr lang="en-US" sz="2400" dirty="0"/>
            </a:br>
            <a:r>
              <a:rPr lang="en-US" sz="2400" dirty="0"/>
              <a:t>For questions afterwards email me at overbye@tamu.edu</a:t>
            </a:r>
          </a:p>
        </p:txBody>
      </p:sp>
      <p:pic>
        <p:nvPicPr>
          <p:cNvPr id="3" name="Picture 2" descr="A group of people sitting in a room with computers&#10;&#10;Description automatically generated">
            <a:extLst>
              <a:ext uri="{FF2B5EF4-FFF2-40B4-BE49-F238E27FC236}">
                <a16:creationId xmlns:a16="http://schemas.microsoft.com/office/drawing/2014/main" id="{98C9413E-71F6-3691-8E63-1AF49A67D5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2000" y="1904999"/>
            <a:ext cx="10668000" cy="4720581"/>
          </a:xfrm>
          <a:prstGeom prst="rect">
            <a:avLst/>
          </a:prstGeom>
        </p:spPr>
      </p:pic>
    </p:spTree>
    <p:extLst>
      <p:ext uri="{BB962C8B-B14F-4D97-AF65-F5344CB8AC3E}">
        <p14:creationId xmlns:p14="http://schemas.microsoft.com/office/powerpoint/2010/main" val="289071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0E1D-22FD-CCB8-C1DA-4C3D41A129C6}"/>
              </a:ext>
            </a:extLst>
          </p:cNvPr>
          <p:cNvSpPr>
            <a:spLocks noGrp="1"/>
          </p:cNvSpPr>
          <p:nvPr>
            <p:ph type="title"/>
          </p:nvPr>
        </p:nvSpPr>
        <p:spPr/>
        <p:txBody>
          <a:bodyPr/>
          <a:lstStyle/>
          <a:p>
            <a:r>
              <a:rPr lang="en-US" dirty="0"/>
              <a:t>Motivation: US Electric Generators by Fuel Type</a:t>
            </a:r>
          </a:p>
        </p:txBody>
      </p:sp>
      <p:pic>
        <p:nvPicPr>
          <p:cNvPr id="4" name="Picture 3">
            <a:extLst>
              <a:ext uri="{FF2B5EF4-FFF2-40B4-BE49-F238E27FC236}">
                <a16:creationId xmlns:a16="http://schemas.microsoft.com/office/drawing/2014/main" id="{461AEAC9-E1E2-5F80-A2C5-35A0BB80D4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875" r="13630"/>
          <a:stretch/>
        </p:blipFill>
        <p:spPr>
          <a:xfrm>
            <a:off x="489856" y="2183618"/>
            <a:ext cx="7587343" cy="4329671"/>
          </a:xfrm>
          <a:prstGeom prst="rect">
            <a:avLst/>
          </a:prstGeom>
        </p:spPr>
      </p:pic>
      <p:sp>
        <p:nvSpPr>
          <p:cNvPr id="5" name="TextBox 4">
            <a:extLst>
              <a:ext uri="{FF2B5EF4-FFF2-40B4-BE49-F238E27FC236}">
                <a16:creationId xmlns:a16="http://schemas.microsoft.com/office/drawing/2014/main" id="{3CCCDBD0-6AD7-33C6-A8F2-4715D961F51B}"/>
              </a:ext>
            </a:extLst>
          </p:cNvPr>
          <p:cNvSpPr txBox="1"/>
          <p:nvPr/>
        </p:nvSpPr>
        <p:spPr>
          <a:xfrm>
            <a:off x="8381851" y="2183618"/>
            <a:ext cx="3575018" cy="4598182"/>
          </a:xfrm>
          <a:prstGeom prst="rect">
            <a:avLst/>
          </a:prstGeom>
          <a:solidFill>
            <a:schemeClr val="accent3">
              <a:lumMod val="95000"/>
            </a:schemeClr>
          </a:solidFill>
        </p:spPr>
        <p:txBody>
          <a:bodyPr wrap="none" rtlCol="0">
            <a:spAutoFit/>
          </a:bodyPr>
          <a:lstStyle/>
          <a:p>
            <a:r>
              <a:rPr lang="en-US" sz="2400" dirty="0"/>
              <a:t>The size of the ovals</a:t>
            </a:r>
            <a:br>
              <a:rPr lang="en-US" sz="2400" dirty="0"/>
            </a:br>
            <a:r>
              <a:rPr lang="en-US" sz="2400" dirty="0"/>
              <a:t>is proportional to </a:t>
            </a:r>
            <a:br>
              <a:rPr lang="en-US" sz="2400" dirty="0"/>
            </a:br>
            <a:r>
              <a:rPr lang="en-US" sz="2400" dirty="0"/>
              <a:t>the substation generation</a:t>
            </a:r>
            <a:br>
              <a:rPr lang="en-US" sz="2400" dirty="0"/>
            </a:br>
            <a:r>
              <a:rPr lang="en-US" sz="2400" dirty="0"/>
              <a:t>and the color is the </a:t>
            </a:r>
            <a:br>
              <a:rPr lang="en-US" sz="2400" dirty="0"/>
            </a:br>
            <a:r>
              <a:rPr lang="en-US" sz="2400" dirty="0"/>
              <a:t>fuel type (red: nuclear,</a:t>
            </a:r>
            <a:br>
              <a:rPr lang="en-US" sz="2400" dirty="0"/>
            </a:br>
            <a:r>
              <a:rPr lang="en-US" sz="2400" dirty="0"/>
              <a:t>black: coal, brown:</a:t>
            </a:r>
            <a:br>
              <a:rPr lang="en-US" sz="2400" dirty="0"/>
            </a:br>
            <a:r>
              <a:rPr lang="en-US" sz="2400" dirty="0"/>
              <a:t>natural gas, blue: hydro,</a:t>
            </a:r>
            <a:br>
              <a:rPr lang="en-US" sz="2400" dirty="0"/>
            </a:br>
            <a:r>
              <a:rPr lang="en-US" sz="2400" dirty="0"/>
              <a:t>green: wind, yellow: solar).</a:t>
            </a:r>
          </a:p>
          <a:p>
            <a:r>
              <a:rPr lang="en-US" sz="2400" dirty="0"/>
              <a:t>Wind and solar are weather</a:t>
            </a:r>
            <a:br>
              <a:rPr lang="en-US" sz="2400" dirty="0"/>
            </a:br>
            <a:r>
              <a:rPr lang="en-US" sz="2400" dirty="0"/>
              <a:t>dependent, and need to</a:t>
            </a:r>
            <a:br>
              <a:rPr lang="en-US" sz="2400" dirty="0"/>
            </a:br>
            <a:r>
              <a:rPr lang="en-US" sz="2400" dirty="0"/>
              <a:t>be set for a power flow </a:t>
            </a:r>
            <a:br>
              <a:rPr lang="en-US" sz="2400" dirty="0"/>
            </a:br>
            <a:r>
              <a:rPr lang="en-US" sz="2400" dirty="0"/>
              <a:t>solution</a:t>
            </a:r>
          </a:p>
        </p:txBody>
      </p:sp>
      <p:sp>
        <p:nvSpPr>
          <p:cNvPr id="3" name="TextBox 2">
            <a:extLst>
              <a:ext uri="{FF2B5EF4-FFF2-40B4-BE49-F238E27FC236}">
                <a16:creationId xmlns:a16="http://schemas.microsoft.com/office/drawing/2014/main" id="{E9CD0BF7-8A0D-3F11-5B1D-508BF9100D88}"/>
              </a:ext>
            </a:extLst>
          </p:cNvPr>
          <p:cNvSpPr txBox="1"/>
          <p:nvPr/>
        </p:nvSpPr>
        <p:spPr>
          <a:xfrm>
            <a:off x="457200" y="1203132"/>
            <a:ext cx="11125200" cy="830997"/>
          </a:xfrm>
          <a:prstGeom prst="rect">
            <a:avLst/>
          </a:prstGeom>
          <a:solidFill>
            <a:schemeClr val="accent3">
              <a:lumMod val="95000"/>
            </a:schemeClr>
          </a:solidFill>
        </p:spPr>
        <p:txBody>
          <a:bodyPr wrap="square" rtlCol="0">
            <a:spAutoFit/>
          </a:bodyPr>
          <a:lstStyle/>
          <a:p>
            <a:r>
              <a:rPr lang="en-US" sz="2400" dirty="0"/>
              <a:t>Specific motivation was from our ARPA-E Grid Optimization (GO) Project and two PSERC SPP projects looking at an ac interconnection of the EI and WECC</a:t>
            </a:r>
          </a:p>
        </p:txBody>
      </p:sp>
    </p:spTree>
    <p:extLst>
      <p:ext uri="{BB962C8B-B14F-4D97-AF65-F5344CB8AC3E}">
        <p14:creationId xmlns:p14="http://schemas.microsoft.com/office/powerpoint/2010/main" val="632065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Weather in Electric Grid Planning and Operations</a:t>
            </a:r>
          </a:p>
        </p:txBody>
      </p:sp>
      <p:sp>
        <p:nvSpPr>
          <p:cNvPr id="3" name="Content Placeholder 2"/>
          <p:cNvSpPr>
            <a:spLocks noGrp="1"/>
          </p:cNvSpPr>
          <p:nvPr>
            <p:ph idx="1"/>
          </p:nvPr>
        </p:nvSpPr>
        <p:spPr>
          <a:xfrm>
            <a:off x="228600" y="1280160"/>
            <a:ext cx="11734800" cy="5196840"/>
          </a:xfrm>
        </p:spPr>
        <p:txBody>
          <a:bodyPr/>
          <a:lstStyle/>
          <a:p>
            <a:r>
              <a:rPr lang="en-US" dirty="0"/>
              <a:t>Weather information has been used in electric grid planning and operations going back to the initial grids in the 1880’s</a:t>
            </a:r>
          </a:p>
          <a:p>
            <a:r>
              <a:rPr lang="en-US" dirty="0"/>
              <a:t>In operations real-time weather information has been long used in control rooms, with computerized information used at least since the 1980’s; current applications are quite sophisticated</a:t>
            </a:r>
          </a:p>
          <a:p>
            <a:pPr lvl="1"/>
            <a:r>
              <a:rPr lang="en-US" dirty="0"/>
              <a:t>I worked on helping to bring weather data into a utility control room in the 80’s</a:t>
            </a:r>
          </a:p>
          <a:p>
            <a:r>
              <a:rPr lang="en-US" dirty="0"/>
              <a:t>In planning weather information plays many roles, including load forecasting, outage scheduling and in the development of planning power flow cases (summer, winter, spring, fall)</a:t>
            </a:r>
          </a:p>
          <a:p>
            <a:r>
              <a:rPr lang="en-US" dirty="0"/>
              <a:t>The focus of this tutorial is to both lay the foundation and cover new developments in using weather (and related external resiliency events) in the power flow (and related applications)</a:t>
            </a:r>
          </a:p>
        </p:txBody>
      </p:sp>
    </p:spTree>
    <p:extLst>
      <p:ext uri="{BB962C8B-B14F-4D97-AF65-F5344CB8AC3E}">
        <p14:creationId xmlns:p14="http://schemas.microsoft.com/office/powerpoint/2010/main" val="4180749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Flow and Weather</a:t>
            </a:r>
          </a:p>
        </p:txBody>
      </p:sp>
      <p:sp>
        <p:nvSpPr>
          <p:cNvPr id="3" name="Content Placeholder 2"/>
          <p:cNvSpPr>
            <a:spLocks noGrp="1"/>
          </p:cNvSpPr>
          <p:nvPr>
            <p:ph idx="1"/>
          </p:nvPr>
        </p:nvSpPr>
        <p:spPr>
          <a:xfrm>
            <a:off x="228600" y="1280160"/>
            <a:ext cx="11430000" cy="5196840"/>
          </a:xfrm>
        </p:spPr>
        <p:txBody>
          <a:bodyPr/>
          <a:lstStyle/>
          <a:p>
            <a:r>
              <a:rPr lang="en-US" dirty="0"/>
              <a:t>Human activity depends on the weather, and this has always been reflected in the electric load</a:t>
            </a:r>
          </a:p>
          <a:p>
            <a:r>
              <a:rPr lang="en-US" dirty="0"/>
              <a:t>Traditionally some power flow parameters have depended on the weather (e.g., line ratings, turbine max MW, line resistance)</a:t>
            </a:r>
          </a:p>
          <a:p>
            <a:r>
              <a:rPr lang="en-US" dirty="0"/>
              <a:t>Over the last several decades this dependence has grown substantially with the increase in wind and solar generation</a:t>
            </a:r>
          </a:p>
          <a:p>
            <a:pPr lvl="1"/>
            <a:r>
              <a:rPr lang="en-US" dirty="0"/>
              <a:t>They now (last 12 months, 3/24) provide about 16% of US electric energy; there are times when most of the electricity in regions is supplied by these sources</a:t>
            </a:r>
          </a:p>
          <a:p>
            <a:pPr lvl="1"/>
            <a:r>
              <a:rPr lang="en-US" dirty="0"/>
              <a:t>They are extremely dependent on the weather</a:t>
            </a:r>
          </a:p>
          <a:p>
            <a:r>
              <a:rPr lang="en-US" dirty="0"/>
              <a:t>Major power system input parameters are now heavily weather dependent (e.g., wind and solar generator Max MW) </a:t>
            </a:r>
          </a:p>
        </p:txBody>
      </p:sp>
    </p:spTree>
    <p:extLst>
      <p:ext uri="{BB962C8B-B14F-4D97-AF65-F5344CB8AC3E}">
        <p14:creationId xmlns:p14="http://schemas.microsoft.com/office/powerpoint/2010/main" val="1296838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C4BEE-7678-2D34-5D93-E6F14BA3ACFF}"/>
              </a:ext>
            </a:extLst>
          </p:cNvPr>
          <p:cNvSpPr>
            <a:spLocks noGrp="1"/>
          </p:cNvSpPr>
          <p:nvPr>
            <p:ph type="title"/>
          </p:nvPr>
        </p:nvSpPr>
        <p:spPr/>
        <p:txBody>
          <a:bodyPr/>
          <a:lstStyle/>
          <a:p>
            <a:r>
              <a:rPr lang="en-US" dirty="0"/>
              <a:t>Managing Accuracy Expectations</a:t>
            </a:r>
          </a:p>
        </p:txBody>
      </p:sp>
      <p:sp>
        <p:nvSpPr>
          <p:cNvPr id="3" name="Content Placeholder 2">
            <a:extLst>
              <a:ext uri="{FF2B5EF4-FFF2-40B4-BE49-F238E27FC236}">
                <a16:creationId xmlns:a16="http://schemas.microsoft.com/office/drawing/2014/main" id="{8EC64FC3-610B-9AC8-6B2E-6CFCA700E5AA}"/>
              </a:ext>
            </a:extLst>
          </p:cNvPr>
          <p:cNvSpPr>
            <a:spLocks noGrp="1"/>
          </p:cNvSpPr>
          <p:nvPr>
            <p:ph idx="1"/>
          </p:nvPr>
        </p:nvSpPr>
        <p:spPr/>
        <p:txBody>
          <a:bodyPr/>
          <a:lstStyle/>
          <a:p>
            <a:r>
              <a:rPr lang="en-US" dirty="0"/>
              <a:t>How much accuracy is required in any engineering study is application dependent; a key focus here is transmission and generation planning</a:t>
            </a:r>
          </a:p>
          <a:p>
            <a:r>
              <a:rPr lang="en-US" dirty="0"/>
              <a:t>Two useful quotes (both from [a]) are</a:t>
            </a:r>
          </a:p>
          <a:p>
            <a:pPr lvl="1"/>
            <a:r>
              <a:rPr lang="en-US" dirty="0"/>
              <a:t>“Remember that all models are wrong; the practical question is how wrong do they have to be to not be useful.” [pp 74]</a:t>
            </a:r>
          </a:p>
          <a:p>
            <a:pPr lvl="1"/>
            <a:r>
              <a:rPr lang="en-US" dirty="0"/>
              <a:t>“Essentially, all models are wrong, but some are useful. However, the approximate nature of the model must always be borne in mind.” [pp 424]</a:t>
            </a:r>
          </a:p>
          <a:p>
            <a:r>
              <a:rPr lang="en-US" dirty="0"/>
              <a:t>The power flow has approximations (e.g. positive sequence vs three-phase, no resistance temperature dependence)</a:t>
            </a:r>
          </a:p>
          <a:p>
            <a:r>
              <a:rPr lang="en-US" dirty="0"/>
              <a:t>Likewise, there will be approximations with using weather data </a:t>
            </a:r>
          </a:p>
          <a:p>
            <a:endParaRPr lang="en-US" dirty="0"/>
          </a:p>
        </p:txBody>
      </p:sp>
      <p:sp>
        <p:nvSpPr>
          <p:cNvPr id="5" name="TextBox 4">
            <a:extLst>
              <a:ext uri="{FF2B5EF4-FFF2-40B4-BE49-F238E27FC236}">
                <a16:creationId xmlns:a16="http://schemas.microsoft.com/office/drawing/2014/main" id="{EF4F1E0E-CB0B-9900-CCBC-4206CD98C10A}"/>
              </a:ext>
            </a:extLst>
          </p:cNvPr>
          <p:cNvSpPr txBox="1"/>
          <p:nvPr/>
        </p:nvSpPr>
        <p:spPr>
          <a:xfrm>
            <a:off x="381000" y="6324600"/>
            <a:ext cx="11201400" cy="338554"/>
          </a:xfrm>
          <a:prstGeom prst="rect">
            <a:avLst/>
          </a:prstGeom>
          <a:noFill/>
        </p:spPr>
        <p:txBody>
          <a:bodyPr wrap="square">
            <a:spAutoFit/>
          </a:bodyPr>
          <a:lstStyle/>
          <a:p>
            <a:r>
              <a:rPr lang="en-US" sz="1600" dirty="0"/>
              <a:t>[a] G.E.P Box, N.R. Draper, </a:t>
            </a:r>
            <a:r>
              <a:rPr lang="en-US" sz="1600" i="1" dirty="0"/>
              <a:t>Empirical Model-Building and Response Surfaces</a:t>
            </a:r>
            <a:r>
              <a:rPr lang="en-US" sz="1600" dirty="0"/>
              <a:t>, John Wiley &amp; Sons, New York, NY, 1987</a:t>
            </a:r>
          </a:p>
        </p:txBody>
      </p:sp>
    </p:spTree>
    <p:extLst>
      <p:ext uri="{BB962C8B-B14F-4D97-AF65-F5344CB8AC3E}">
        <p14:creationId xmlns:p14="http://schemas.microsoft.com/office/powerpoint/2010/main" val="3785387180"/>
      </p:ext>
    </p:extLst>
  </p:cSld>
  <p:clrMapOvr>
    <a:masterClrMapping/>
  </p:clrMapOvr>
</p:sld>
</file>

<file path=ppt/theme/theme1.xml><?xml version="1.0" encoding="utf-8"?>
<a:theme xmlns:a="http://schemas.openxmlformats.org/drawingml/2006/main" name="Capsules">
  <a:themeElements>
    <a:clrScheme name="Custom 5">
      <a:dk1>
        <a:srgbClr val="000000"/>
      </a:dk1>
      <a:lt1>
        <a:srgbClr val="FFFFFF"/>
      </a:lt1>
      <a:dk2>
        <a:srgbClr val="500000"/>
      </a:dk2>
      <a:lt2>
        <a:srgbClr val="D1C394"/>
      </a:lt2>
      <a:accent1>
        <a:srgbClr val="99CC99"/>
      </a:accent1>
      <a:accent2>
        <a:srgbClr val="33CCCC"/>
      </a:accent2>
      <a:accent3>
        <a:srgbClr val="FFFFFF"/>
      </a:accent3>
      <a:accent4>
        <a:srgbClr val="002A56"/>
      </a:accent4>
      <a:accent5>
        <a:srgbClr val="CAE2CA"/>
      </a:accent5>
      <a:accent6>
        <a:srgbClr val="2DB9B9"/>
      </a:accent6>
      <a:hlink>
        <a:srgbClr val="500000"/>
      </a:hlink>
      <a:folHlink>
        <a:srgbClr val="500000"/>
      </a:folHlink>
    </a:clrScheme>
    <a:fontScheme name="Custom 2">
      <a:majorFont>
        <a:latin typeface="Arial"/>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D:\Program Files\Microsoft Office\Templates\Presentation Designs\Capsules.pot</Template>
  <TotalTime>8157</TotalTime>
  <Words>5233</Words>
  <Application>Microsoft Office PowerPoint</Application>
  <PresentationFormat>Widescreen</PresentationFormat>
  <Paragraphs>270</Paragraphs>
  <Slides>58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SimSun</vt:lpstr>
      <vt:lpstr>Arial</vt:lpstr>
      <vt:lpstr>Avenir Next W01</vt:lpstr>
      <vt:lpstr>Calibri</vt:lpstr>
      <vt:lpstr>Lato</vt:lpstr>
      <vt:lpstr>Times New Roman</vt:lpstr>
      <vt:lpstr>Wingdings</vt:lpstr>
      <vt:lpstr>Capsules</vt:lpstr>
      <vt:lpstr>New Developments in the Application of Weather Information in Electric Grid Analysis </vt:lpstr>
      <vt:lpstr>Acknowledgments </vt:lpstr>
      <vt:lpstr>Greetings from the Texas A&amp;M Energy Power Group</vt:lpstr>
      <vt:lpstr>A Little PSERC History on Tech Transfer</vt:lpstr>
      <vt:lpstr>Tutorial Overview</vt:lpstr>
      <vt:lpstr>Motivation: US Electric Generators by Fuel Type</vt:lpstr>
      <vt:lpstr>Weather in Electric Grid Planning and Operations</vt:lpstr>
      <vt:lpstr>The Power Flow and Weather</vt:lpstr>
      <vt:lpstr>Managing Accuracy Expectations</vt:lpstr>
      <vt:lpstr>Planning, Weather and Other Resiliency Events</vt:lpstr>
      <vt:lpstr>Using Weather and Related Data in the Power Flow</vt:lpstr>
      <vt:lpstr>Availability of Weather Information</vt:lpstr>
      <vt:lpstr>ESIG Report (10/2023)</vt:lpstr>
      <vt:lpstr>Availability of Weather Information, cont.</vt:lpstr>
      <vt:lpstr>The PWW Format</vt:lpstr>
      <vt:lpstr>Easy Power Flow Access to ERA5</vt:lpstr>
      <vt:lpstr>Example Texas PWW Files, Stored Every Two Years</vt:lpstr>
      <vt:lpstr>Getting the Weather Details</vt:lpstr>
      <vt:lpstr>Availability of Forecasted Weather Information</vt:lpstr>
      <vt:lpstr>Availability of Forecasted Weather Information</vt:lpstr>
      <vt:lpstr>Current Weather</vt:lpstr>
      <vt:lpstr>Loading METAR data in a Power Flow Program </vt:lpstr>
      <vt:lpstr>Models of Grid Weather Impacts</vt:lpstr>
      <vt:lpstr>PFW Model Approach Based on Stability Models</vt:lpstr>
      <vt:lpstr>PFW Model Flexibility</vt:lpstr>
      <vt:lpstr>Example: Gen MaxMW Wind and Solar</vt:lpstr>
      <vt:lpstr>Example: Customized Wind Power Curve Model</vt:lpstr>
      <vt:lpstr>Additional PFWs, Including Stochastic Models</vt:lpstr>
      <vt:lpstr>Making it Easy to Get Started: Using EIA-860 Data</vt:lpstr>
      <vt:lpstr>Example EIA-860 Wind Generator Data</vt:lpstr>
      <vt:lpstr>EIA-860 Generator Displays</vt:lpstr>
      <vt:lpstr>Mapping Weather to the Electric Grid Components</vt:lpstr>
      <vt:lpstr>Dealing with Local Terrain</vt:lpstr>
      <vt:lpstr>California Ridge Wind Farm, Vermillion County, IL</vt:lpstr>
      <vt:lpstr>Applying the Weather</vt:lpstr>
      <vt:lpstr>Applying Weather for a single time point</vt:lpstr>
      <vt:lpstr>Applying Weather Without and With Updating the PFW Models and the Power Flow</vt:lpstr>
      <vt:lpstr>Previous Example Direct Horizontal Irradiance </vt:lpstr>
      <vt:lpstr>Getting Lots of Weather for a Single Location</vt:lpstr>
      <vt:lpstr>One Application is Looking for Outliers</vt:lpstr>
      <vt:lpstr>Contrasting Two Days: 4/29/2010 and 12/12/1941</vt:lpstr>
      <vt:lpstr>Anticipated Performance of Wind or Solar Generation Can Also Be Determined</vt:lpstr>
      <vt:lpstr>Simulating Large Amounts of Weather Information</vt:lpstr>
      <vt:lpstr>Applying Individual Times</vt:lpstr>
      <vt:lpstr>Running All Timepoints</vt:lpstr>
      <vt:lpstr>Results</vt:lpstr>
      <vt:lpstr>Validation</vt:lpstr>
      <vt:lpstr>Validation, cont.</vt:lpstr>
      <vt:lpstr>Validation Example and An Improved PFW Model</vt:lpstr>
      <vt:lpstr>Validation Example &amp; An Improved PFW Model, cont.</vt:lpstr>
      <vt:lpstr>Example Weather Application:  Renewable Resource Droughts</vt:lpstr>
      <vt:lpstr>Example North American RRD Papers</vt:lpstr>
      <vt:lpstr>Example: Long-Term Yearly Capacity Factor</vt:lpstr>
      <vt:lpstr>Other Resiliency Events</vt:lpstr>
      <vt:lpstr>We have Just Started Making a Public Library of Interesting Grid Scenarios </vt:lpstr>
      <vt:lpstr>A Need for Higher Resolution on Some Scenarios</vt:lpstr>
      <vt:lpstr>Future Directions</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ECEN 460 Power System Operation and Control</dc:title>
  <dc:creator>Tom</dc:creator>
  <cp:lastModifiedBy>Thomas Overbye</cp:lastModifiedBy>
  <cp:revision>658</cp:revision>
  <cp:lastPrinted>2011-08-22T16:49:24Z</cp:lastPrinted>
  <dcterms:created xsi:type="dcterms:W3CDTF">2000-05-11T14:27:08Z</dcterms:created>
  <dcterms:modified xsi:type="dcterms:W3CDTF">2024-06-19T18:26:12Z</dcterms:modified>
</cp:coreProperties>
</file>