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258" r:id="rId2"/>
    <p:sldId id="546" r:id="rId3"/>
    <p:sldId id="547" r:id="rId4"/>
    <p:sldId id="548" r:id="rId5"/>
    <p:sldId id="549" r:id="rId6"/>
    <p:sldId id="550" r:id="rId7"/>
    <p:sldId id="552" r:id="rId8"/>
    <p:sldId id="302" r:id="rId9"/>
    <p:sldId id="311" r:id="rId10"/>
    <p:sldId id="323" r:id="rId11"/>
    <p:sldId id="303" r:id="rId12"/>
    <p:sldId id="562" r:id="rId13"/>
    <p:sldId id="553" r:id="rId14"/>
    <p:sldId id="554" r:id="rId15"/>
    <p:sldId id="481" r:id="rId16"/>
    <p:sldId id="483" r:id="rId17"/>
    <p:sldId id="556" r:id="rId18"/>
    <p:sldId id="485" r:id="rId19"/>
    <p:sldId id="486" r:id="rId20"/>
    <p:sldId id="496" r:id="rId21"/>
    <p:sldId id="487" r:id="rId22"/>
    <p:sldId id="488" r:id="rId23"/>
    <p:sldId id="489" r:id="rId24"/>
    <p:sldId id="545" r:id="rId25"/>
    <p:sldId id="490" r:id="rId26"/>
    <p:sldId id="498" r:id="rId27"/>
    <p:sldId id="499" r:id="rId28"/>
    <p:sldId id="557" r:id="rId29"/>
    <p:sldId id="558" r:id="rId30"/>
    <p:sldId id="503" r:id="rId31"/>
    <p:sldId id="559" r:id="rId32"/>
    <p:sldId id="560" r:id="rId33"/>
    <p:sldId id="500" r:id="rId34"/>
    <p:sldId id="501" r:id="rId35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000"/>
    <a:srgbClr val="FFE6E6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12" autoAdjust="0"/>
    <p:restoredTop sz="94660" autoAdjust="0"/>
  </p:normalViewPr>
  <p:slideViewPr>
    <p:cSldViewPr>
      <p:cViewPr varScale="1">
        <p:scale>
          <a:sx n="96" d="100"/>
          <a:sy n="96" d="100"/>
        </p:scale>
        <p:origin x="732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0593" indent="-28484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39375" indent="-22787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95125" indent="-22787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0875" indent="-22787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06625" indent="-227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62375" indent="-227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18125" indent="-227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73875" indent="-227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903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86400"/>
            <a:ext cx="38862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5568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67055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ins_electricity_by_country#/media/File:World_Map_of_Mains_Voltages_and_Frequencies,_Detailed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verbye.engr.tamu.edu/course-2/ecen460sp25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ECEN 460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 System Operation and Control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Spring 2025</a:t>
            </a:r>
            <a:endParaRPr lang="en-US" alt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0235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1: Overview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 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430000" cy="1069848"/>
          </a:xfrm>
        </p:spPr>
        <p:txBody>
          <a:bodyPr/>
          <a:lstStyle/>
          <a:p>
            <a:r>
              <a:rPr lang="en-US" dirty="0"/>
              <a:t>TAMU Energy and Power Group Fall 2024 Dinner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57200" y="1219199"/>
            <a:ext cx="6013634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Held at Dr. Davis’s house in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5E93C-F3A1-7AC1-41E0-1EA376B77B2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98E0B6-8471-0DD6-D155-59EDD0CE8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981200"/>
            <a:ext cx="1155895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0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 Nonprofessional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763000" cy="3733800"/>
          </a:xfrm>
        </p:spPr>
        <p:txBody>
          <a:bodyPr/>
          <a:lstStyle/>
          <a:p>
            <a:pPr eaLnBrk="1" hangingPunct="1"/>
            <a:r>
              <a:rPr lang="en-US" dirty="0"/>
              <a:t>Married to Jo; and have three children: </a:t>
            </a:r>
            <a:br>
              <a:rPr lang="en-US" dirty="0"/>
            </a:br>
            <a:r>
              <a:rPr lang="en-US" dirty="0"/>
              <a:t>Tim (now with Megan), Hannah (now with </a:t>
            </a:r>
            <a:br>
              <a:rPr lang="en-US" dirty="0"/>
            </a:br>
            <a:r>
              <a:rPr lang="en-US" dirty="0"/>
              <a:t>Will) and Amanda</a:t>
            </a:r>
          </a:p>
          <a:p>
            <a:pPr eaLnBrk="1" hangingPunct="1">
              <a:buClr>
                <a:srgbClr val="500000"/>
              </a:buClr>
            </a:pPr>
            <a:r>
              <a:rPr lang="en-US" dirty="0"/>
              <a:t>We homeschooled our kids with Tim now </a:t>
            </a:r>
            <a:br>
              <a:rPr lang="en-US" dirty="0"/>
            </a:br>
            <a:r>
              <a:rPr lang="en-US" dirty="0"/>
              <a:t>a 2023 TAMU alumni (PhD) working for </a:t>
            </a:r>
            <a:br>
              <a:rPr lang="en-US" dirty="0"/>
            </a:br>
            <a:r>
              <a:rPr lang="en-US" dirty="0"/>
              <a:t>ARL, Hannah doing a PhD at UCSB in </a:t>
            </a:r>
            <a:br>
              <a:rPr lang="en-US" dirty="0"/>
            </a:br>
            <a:r>
              <a:rPr lang="en-US" dirty="0"/>
              <a:t>communications, and Amanda also at UCSB doing a Master’s in Environmental Data Science </a:t>
            </a:r>
          </a:p>
          <a:p>
            <a:pPr eaLnBrk="1" hangingPunct="1"/>
            <a:r>
              <a:rPr lang="en-US" dirty="0"/>
              <a:t>Jo is a counselor  (LPC), we attend Grace Bible Church in College Station and teach 4</a:t>
            </a:r>
            <a:r>
              <a:rPr lang="en-US" baseline="30000" dirty="0"/>
              <a:t>th </a:t>
            </a:r>
            <a:r>
              <a:rPr lang="en-US" dirty="0"/>
              <a:t>graders class (Creekside)</a:t>
            </a:r>
          </a:p>
          <a:p>
            <a:pPr eaLnBrk="1" hangingPunct="1"/>
            <a:r>
              <a:rPr lang="en-US" dirty="0"/>
              <a:t>I am the faculty advisor for Christian Engineering Leaders; I also like swimming, watching football</a:t>
            </a:r>
          </a:p>
          <a:p>
            <a:pPr lvl="2" eaLnBrk="1" hangingPunct="1">
              <a:buFont typeface="Wingdings" pitchFamily="2" charset="2"/>
              <a:buChar char="l"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4E444-B295-F645-E2C0-20A8B0C76DE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AE669-0AD4-35D1-FBF2-2BE69471D3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7634" y="3657549"/>
            <a:ext cx="2743293" cy="29871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2DC52-58B5-C439-9A79-94D8881A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317633"/>
            <a:ext cx="3505200" cy="32131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F7C71F5-AD9F-CDAA-3ACB-AE592CF12509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7648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2B23-71AB-9E43-9684-E1B6CA1DA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read Chapters 1, 2</a:t>
            </a:r>
          </a:p>
          <a:p>
            <a:r>
              <a:rPr lang="en-US" dirty="0"/>
              <a:t>Labs will start next week (January 22 or 24)</a:t>
            </a:r>
          </a:p>
          <a:p>
            <a:r>
              <a:rPr lang="en-US" dirty="0"/>
              <a:t>Of course, no class next Monday </a:t>
            </a:r>
            <a:r>
              <a:rPr lang="en-US"/>
              <a:t>(January 20) because </a:t>
            </a:r>
            <a:r>
              <a:rPr lang="en-US" dirty="0"/>
              <a:t>of the campus holiday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C12B43-9AA1-2F30-300B-45431DB9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950330C-C922-582C-78BB-E91ACE33FEC8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0016-EAAB-F6D8-DA38-184E572E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ECEN 460 Motivation: A Vision for a Long-Term Sustainable Electric Future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78A9-AF16-C856-CE50-BFF8717D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Electric grids worldwide are in a time of rapid transition with lots of positive developments including the addition of large amounts of renewable generation and the electrification of transportation; the impact of artificial intelligence is a big unknown (both its application and high electricity use) </a:t>
            </a:r>
          </a:p>
          <a:p>
            <a:r>
              <a:rPr lang="en-US" dirty="0"/>
              <a:t>Our electric energy future should be quite bright</a:t>
            </a:r>
          </a:p>
          <a:p>
            <a:r>
              <a:rPr lang="en-US" dirty="0"/>
              <a:t>However, there are lots of concerns with this transition, particularly in dealing with electric grid resilience</a:t>
            </a:r>
          </a:p>
          <a:p>
            <a:pPr lvl="1"/>
            <a:r>
              <a:rPr lang="en-US" dirty="0"/>
              <a:t>The result is there are lots of great engineering challenges, and lots of need for new engineers to enter the field!</a:t>
            </a:r>
          </a:p>
          <a:p>
            <a:r>
              <a:rPr lang="en-US" altLang="en-US" dirty="0"/>
              <a:t>The goal of 460 is to help develop future electric power engineers </a:t>
            </a:r>
          </a:p>
          <a:p>
            <a:pPr lvl="1"/>
            <a:r>
              <a:rPr lang="en-US" altLang="en-US" dirty="0"/>
              <a:t>Its focus on design and operation of large-scale electric grids will help even if you do not get a job directly in the power engineering field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EDF8-1E28-40DA-5724-F17A1E284E3F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9F8E-3CF4-8C79-99B3-288FB169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074-2E05-4649-79A4-77C092462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Electric utility: can range from quite small, such as an island, to one covering half the continent</a:t>
            </a:r>
          </a:p>
          <a:p>
            <a:pPr lvl="1" eaLnBrk="1" hangingPunct="1"/>
            <a:r>
              <a:rPr lang="en-US" altLang="en-US" dirty="0"/>
              <a:t>there are four major interconnected ac power systems in North American, each operating at 60 Hz ac; 50 Hz is used in some other countries.    </a:t>
            </a:r>
          </a:p>
          <a:p>
            <a:pPr eaLnBrk="1" hangingPunct="1"/>
            <a:r>
              <a:rPr lang="en-US" altLang="en-US" dirty="0"/>
              <a:t>Microgrids can power smaller areas (like a campus) and can be optionally connected to the main grid </a:t>
            </a:r>
          </a:p>
          <a:p>
            <a:pPr eaLnBrk="1" hangingPunct="1"/>
            <a:r>
              <a:rPr lang="en-US" altLang="en-US" dirty="0"/>
              <a:t>Airplanes and Spaceships: reduction in weight is primary consideration; frequency is 400 Hz.</a:t>
            </a:r>
          </a:p>
          <a:p>
            <a:pPr eaLnBrk="1" hangingPunct="1"/>
            <a:r>
              <a:rPr lang="en-US" altLang="en-US" dirty="0"/>
              <a:t>Ships and submarines </a:t>
            </a:r>
          </a:p>
          <a:p>
            <a:pPr eaLnBrk="1" hangingPunct="1"/>
            <a:r>
              <a:rPr lang="en-US" altLang="en-US" dirty="0"/>
              <a:t>Automobiles: dc 12 V standard; 360-376 V for electric</a:t>
            </a:r>
          </a:p>
          <a:p>
            <a:pPr eaLnBrk="1" hangingPunct="1"/>
            <a:r>
              <a:rPr lang="en-US" altLang="en-US" dirty="0"/>
              <a:t>Battery operated portable systems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ECF4A-3121-821B-9DFC-E4DFE05BCEB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7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Grid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15600" cy="3733800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Generation – source of electric energy</a:t>
            </a:r>
          </a:p>
          <a:p>
            <a:pPr lvl="1"/>
            <a:r>
              <a:rPr lang="en-US" altLang="en-US" dirty="0">
                <a:ea typeface="Geneva" charset="0"/>
              </a:rPr>
              <a:t>Coal had provided over half of the U.S. electric energy, but now natural gas leads, with renewable sources rapidly growing</a:t>
            </a:r>
          </a:p>
          <a:p>
            <a:r>
              <a:rPr lang="en-US" altLang="en-US" dirty="0">
                <a:cs typeface="Geneva" charset="0"/>
              </a:rPr>
              <a:t>Load – consumes electric energy</a:t>
            </a:r>
          </a:p>
          <a:p>
            <a:pPr lvl="1"/>
            <a:r>
              <a:rPr lang="en-US" altLang="en-US" dirty="0">
                <a:ea typeface="Geneva" charset="0"/>
              </a:rPr>
              <a:t>Consumers are in complete control of </a:t>
            </a:r>
            <a:br>
              <a:rPr lang="en-US" altLang="en-US" dirty="0">
                <a:ea typeface="Geneva" charset="0"/>
              </a:rPr>
            </a:br>
            <a:r>
              <a:rPr lang="en-US" altLang="en-US" dirty="0">
                <a:ea typeface="Geneva" charset="0"/>
              </a:rPr>
              <a:t>the switch; utilities must supply </a:t>
            </a:r>
            <a:br>
              <a:rPr lang="en-US" altLang="en-US" dirty="0">
                <a:ea typeface="Geneva" charset="0"/>
              </a:rPr>
            </a:br>
            <a:r>
              <a:rPr lang="en-US" altLang="en-US" dirty="0">
                <a:ea typeface="Geneva" charset="0"/>
              </a:rPr>
              <a:t>enough power to meet load</a:t>
            </a:r>
          </a:p>
          <a:p>
            <a:r>
              <a:rPr lang="en-US" altLang="en-US" dirty="0">
                <a:cs typeface="Geneva" charset="0"/>
              </a:rPr>
              <a:t>Transmission and Distribution – </a:t>
            </a:r>
            <a:br>
              <a:rPr lang="en-US" altLang="en-US" dirty="0">
                <a:cs typeface="Geneva" charset="0"/>
              </a:rPr>
            </a:br>
            <a:r>
              <a:rPr lang="en-US" altLang="en-US" dirty="0">
                <a:cs typeface="Geneva" charset="0"/>
              </a:rPr>
              <a:t>the wires that carry the power from </a:t>
            </a:r>
            <a:br>
              <a:rPr lang="en-US" altLang="en-US" dirty="0">
                <a:cs typeface="Geneva" charset="0"/>
              </a:rPr>
            </a:br>
            <a:r>
              <a:rPr lang="en-US" altLang="en-US" dirty="0">
                <a:cs typeface="Geneva" charset="0"/>
              </a:rPr>
              <a:t>generation to load</a:t>
            </a:r>
          </a:p>
          <a:p>
            <a:pPr lvl="1"/>
            <a:r>
              <a:rPr lang="en-US" altLang="en-US" dirty="0">
                <a:ea typeface="Geneva" charset="0"/>
              </a:rPr>
              <a:t>Operating at voltages up to 765 kV (kilovolt),</a:t>
            </a:r>
            <a:br>
              <a:rPr lang="en-US" altLang="en-US" dirty="0">
                <a:ea typeface="Geneva" charset="0"/>
              </a:rPr>
            </a:br>
            <a:r>
              <a:rPr lang="en-US" altLang="en-US" dirty="0">
                <a:ea typeface="Geneva" charset="0"/>
              </a:rPr>
              <a:t>with 500 kV, 345 kV, 230 kV 161 kV and 138 kV common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F2F55F7-4457-4705-049D-FF08ADF6C64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1BA79-73A6-AD54-991B-82FD93D8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930" y="2590800"/>
            <a:ext cx="5227820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3D4845-FA96-CEF6-BAFF-48FFBB05F6FE}"/>
              </a:ext>
            </a:extLst>
          </p:cNvPr>
          <p:cNvSpPr txBox="1"/>
          <p:nvPr/>
        </p:nvSpPr>
        <p:spPr>
          <a:xfrm>
            <a:off x="6324600" y="4800600"/>
            <a:ext cx="54102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Times New Roman"/>
              </a:rPr>
              <a:t>Image source is US DOE, www.energy.gov/indianenergy/articles/united-states-electricity-industry-primer</a:t>
            </a:r>
          </a:p>
        </p:txBody>
      </p:sp>
    </p:spTree>
    <p:extLst>
      <p:ext uri="{BB962C8B-B14F-4D97-AF65-F5344CB8AC3E}">
        <p14:creationId xmlns:p14="http://schemas.microsoft.com/office/powerpoint/2010/main" val="177732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Power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Power is the instantaneous transfer of energy; expressed in watts (W), kW, MW, GW</a:t>
            </a:r>
          </a:p>
          <a:p>
            <a:pPr lvl="1"/>
            <a:r>
              <a:rPr lang="en-US" altLang="en-US" dirty="0">
                <a:ea typeface="Geneva" charset="0"/>
              </a:rPr>
              <a:t>US installed generation capacity is about 1000 GW</a:t>
            </a:r>
          </a:p>
          <a:p>
            <a:r>
              <a:rPr lang="en-US" altLang="en-US" dirty="0">
                <a:cs typeface="Geneva" charset="0"/>
              </a:rPr>
              <a:t>Energy is the integration of power over time; expressed in units of joules (J = 1 W-sec), kWh (3.6 x 10</a:t>
            </a:r>
            <a:r>
              <a:rPr lang="en-US" altLang="en-US" baseline="30000" dirty="0">
                <a:cs typeface="Geneva" charset="0"/>
              </a:rPr>
              <a:t>6</a:t>
            </a:r>
            <a:r>
              <a:rPr lang="en-US" altLang="en-US" dirty="0">
                <a:cs typeface="Geneva" charset="0"/>
              </a:rPr>
              <a:t> J), or btu (1055 J; 1 </a:t>
            </a:r>
            <a:r>
              <a:rPr lang="en-US" altLang="en-US" dirty="0" err="1">
                <a:cs typeface="Geneva" charset="0"/>
              </a:rPr>
              <a:t>Mbtu</a:t>
            </a:r>
            <a:r>
              <a:rPr lang="en-US" altLang="en-US" dirty="0">
                <a:cs typeface="Geneva" charset="0"/>
              </a:rPr>
              <a:t> = 0.292 MWh)</a:t>
            </a:r>
          </a:p>
          <a:p>
            <a:r>
              <a:rPr lang="en-US" altLang="en-US" dirty="0">
                <a:cs typeface="Geneva" charset="0"/>
              </a:rPr>
              <a:t>U.S. electric energy consumption is about 4350 billion kWh (about 13,000 kWh per person; 1.4 kW continuous per person on average)</a:t>
            </a:r>
          </a:p>
          <a:p>
            <a:r>
              <a:rPr lang="en-US" altLang="en-US" dirty="0">
                <a:cs typeface="Geneva" charset="0"/>
              </a:rPr>
              <a:t>For many people the word “energy” has better connotations compared to power; in 2008 the IEEE Power Engineering Society (PES) changed its name to the IEEE Power and Energy Society (PES)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2679F-0092-FC75-686E-285E5B4DDE8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7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2F2F-1759-E93A-4F53-AA73C44A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Power Engineering: A Great Career!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87FF-5B26-38B6-3CEF-2C7875C7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pPr algn="l"/>
            <a:r>
              <a:rPr lang="en-US" dirty="0"/>
              <a:t>A good definition of power engineering is provided by the IEEE PES field of interest: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“to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develop standards and empower development of technology, software, and best practices in all areas of electric power and energy including generation, transmission, distribution and utilization to provide a reliable, resilient, safe, cost-effective and sustainable AC and DC electricity supply system to the end-user”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 nice aspect of electric power engineering is its breadth (“all areas”) since the focus is on providing reliable, resilient, safe cost effective, and sustainable electricity to people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Since electricity touches most aspects of human society, electric power engineering does as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E4BF5-3F3F-5FF5-CFFC-9B1760EF42D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2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all large-scale electric grids are three-phase</a:t>
            </a:r>
          </a:p>
          <a:p>
            <a:pPr lvl="1"/>
            <a:r>
              <a:rPr lang="en-US" dirty="0"/>
              <a:t>Three wires, with the same </a:t>
            </a:r>
            <a:br>
              <a:rPr lang="en-US" dirty="0"/>
            </a:br>
            <a:r>
              <a:rPr lang="en-US" dirty="0"/>
              <a:t>voltage magnitude and a phase </a:t>
            </a:r>
            <a:br>
              <a:rPr lang="en-US" dirty="0"/>
            </a:br>
            <a:r>
              <a:rPr lang="en-US" dirty="0"/>
              <a:t>shift of 120 degrees</a:t>
            </a:r>
          </a:p>
          <a:p>
            <a:r>
              <a:rPr lang="en-US" dirty="0"/>
              <a:t>Usually the high voltage</a:t>
            </a:r>
            <a:br>
              <a:rPr lang="en-US" dirty="0"/>
            </a:br>
            <a:r>
              <a:rPr lang="en-US" dirty="0"/>
              <a:t>electric grid is “balanced,”</a:t>
            </a:r>
          </a:p>
          <a:p>
            <a:pPr lvl="1"/>
            <a:r>
              <a:rPr lang="en-US" dirty="0"/>
              <a:t>This means that it can be very </a:t>
            </a:r>
            <a:br>
              <a:rPr lang="en-US" dirty="0"/>
            </a:br>
            <a:r>
              <a:rPr lang="en-US" dirty="0"/>
              <a:t>well modeled as an equivalent </a:t>
            </a:r>
            <a:br>
              <a:rPr lang="en-US" dirty="0"/>
            </a:br>
            <a:r>
              <a:rPr lang="en-US" dirty="0"/>
              <a:t>single-phase system</a:t>
            </a:r>
          </a:p>
          <a:p>
            <a:pPr lvl="1"/>
            <a:r>
              <a:rPr lang="en-US" dirty="0"/>
              <a:t>The three-phase lines are often </a:t>
            </a:r>
            <a:br>
              <a:rPr lang="en-US" dirty="0"/>
            </a:br>
            <a:r>
              <a:rPr lang="en-US" dirty="0"/>
              <a:t>shown with a single line, what</a:t>
            </a:r>
            <a:br>
              <a:rPr lang="en-US" dirty="0"/>
            </a:br>
            <a:r>
              <a:rPr lang="en-US" dirty="0"/>
              <a:t>is known as a oneline</a:t>
            </a:r>
          </a:p>
          <a:p>
            <a:endParaRPr lang="en-US" dirty="0"/>
          </a:p>
        </p:txBody>
      </p:sp>
      <p:pic>
        <p:nvPicPr>
          <p:cNvPr id="5" name="Picture 7" descr="Jul18_50"/>
          <p:cNvPicPr>
            <a:picLocks noChangeAspect="1" noChangeArrowheads="1"/>
          </p:cNvPicPr>
          <p:nvPr/>
        </p:nvPicPr>
        <p:blipFill rotWithShape="1">
          <a:blip r:embed="rId2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5612" y="4164769"/>
            <a:ext cx="2743200" cy="26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505200" cy="467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0" y="1752600"/>
            <a:ext cx="3672840" cy="234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6324600" y="5334000"/>
            <a:ext cx="2042482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0000"/>
                </a:solidFill>
              </a:rPr>
              <a:t>230 kV dual 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circuit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9592287" y="6036253"/>
            <a:ext cx="1252266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0000"/>
                </a:solidFill>
              </a:rPr>
              <a:t>138 kV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35941-77FD-2D84-3034-4F55739D4AB5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6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Electric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electricity in the developed world is supplied by large-scale, 60 or 50 Hz synchronous electric grids</a:t>
            </a:r>
          </a:p>
          <a:p>
            <a:pPr lvl="1"/>
            <a:r>
              <a:rPr lang="en-US" dirty="0"/>
              <a:t>Such grids can provide improved reliability, larger electricity markets and often economics of scale</a:t>
            </a:r>
          </a:p>
          <a:p>
            <a:pPr lvl="1"/>
            <a:r>
              <a:rPr lang="en-US" dirty="0"/>
              <a:t>However, they add planning </a:t>
            </a:r>
            <a:br>
              <a:rPr lang="en-US" dirty="0"/>
            </a:br>
            <a:r>
              <a:rPr lang="en-US" dirty="0"/>
              <a:t>complexities</a:t>
            </a:r>
          </a:p>
          <a:p>
            <a:pPr lvl="1"/>
            <a:r>
              <a:rPr lang="en-US" dirty="0"/>
              <a:t>Power can be transferred </a:t>
            </a:r>
            <a:br>
              <a:rPr lang="en-US" dirty="0"/>
            </a:br>
            <a:r>
              <a:rPr lang="en-US" dirty="0"/>
              <a:t>between synchronous grids by </a:t>
            </a:r>
            <a:br>
              <a:rPr lang="en-US" dirty="0"/>
            </a:br>
            <a:r>
              <a:rPr lang="en-US" dirty="0"/>
              <a:t>first converting it to dc, </a:t>
            </a:r>
            <a:br>
              <a:rPr lang="en-US" dirty="0"/>
            </a:br>
            <a:r>
              <a:rPr lang="en-US" dirty="0"/>
              <a:t>with HVDC lines one example</a:t>
            </a:r>
          </a:p>
          <a:p>
            <a:r>
              <a:rPr lang="en-US" dirty="0"/>
              <a:t>Islands, and other parts of </a:t>
            </a:r>
            <a:br>
              <a:rPr lang="en-US" dirty="0"/>
            </a:br>
            <a:r>
              <a:rPr lang="en-US" dirty="0"/>
              <a:t>the world are supplied by </a:t>
            </a:r>
            <a:br>
              <a:rPr lang="en-US" dirty="0"/>
            </a:br>
            <a:r>
              <a:rPr lang="en-US" dirty="0"/>
              <a:t>smaller electric grids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7594" y="3117293"/>
            <a:ext cx="6934200" cy="338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84008" y="6328307"/>
            <a:ext cx="3129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i.redd.it/krkhdfslrjh61.jpg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334000" y="2708752"/>
            <a:ext cx="634334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0000"/>
                </a:solidFill>
              </a:rPr>
              <a:t>Large-Scale Electric Grid Interconnections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4ADCC-DF2C-22B9-DBB3-16B8DA9EF26A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D825-B32A-5809-1539-FEC688B1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Course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EEC3-CFC1-7662-3B2E-1778543F9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Spring 2025 ECEN 460 is offered with lectures in Zach 241 on Mondays and Wednesdays from 5:45 to 7 pm</a:t>
            </a:r>
          </a:p>
          <a:p>
            <a:pPr lvl="1"/>
            <a:r>
              <a:rPr lang="en-US" dirty="0"/>
              <a:t>There are also six two hour lab sections meeting in Zach 326, with 16 students each:</a:t>
            </a:r>
            <a:br>
              <a:rPr lang="en-US" dirty="0"/>
            </a:br>
            <a:r>
              <a:rPr lang="en-US" dirty="0"/>
              <a:t>501 on Wed 8 to 950 am, 502 Fri 11:10 to 1pm, 503 Fri 1:30 to 3:20 pm, 504 Friday 4:10 to 6pm, 505 Wed 11:10 to 1 pm, and 506 Wed 1:30 to 3:20 pm</a:t>
            </a:r>
          </a:p>
          <a:p>
            <a:r>
              <a:rPr lang="en-US" dirty="0"/>
              <a:t>The course has a public website as well as a private Canvas website</a:t>
            </a:r>
          </a:p>
          <a:p>
            <a:pPr lvl="1"/>
            <a:r>
              <a:rPr lang="en-US" dirty="0"/>
              <a:t>We’ll post all material on Canvas; all should be able to login to Canvas at canvas.tamu.edu (also from lms.tamu.edu)</a:t>
            </a:r>
          </a:p>
          <a:p>
            <a:pPr lvl="1"/>
            <a:r>
              <a:rPr lang="en-US" dirty="0"/>
              <a:t>Slides will be available on Canvas before each lecture, with often updated slides posted after the lecture  </a:t>
            </a:r>
          </a:p>
          <a:p>
            <a:pPr lvl="1"/>
            <a:r>
              <a:rPr lang="en-US" dirty="0"/>
              <a:t>Much of the material will be on the public website, included the ppts of the lectures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B5A7F-3D7D-6C06-6A0E-D4E104889AD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4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Frequencies and Residential Voltages Worldwide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490" y="1259160"/>
            <a:ext cx="872236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7430" y="6436321"/>
            <a:ext cx="10172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Image Source: </a:t>
            </a:r>
            <a:r>
              <a:rPr lang="en-US" sz="1200" dirty="0">
                <a:hlinkClick r:id="rId3"/>
              </a:rPr>
              <a:t>en.wikipedia.org/wiki/</a:t>
            </a:r>
            <a:r>
              <a:rPr lang="en-US" sz="1200" dirty="0" err="1">
                <a:hlinkClick r:id="rId3"/>
              </a:rPr>
              <a:t>Mains_electricity_by_country</a:t>
            </a:r>
            <a:r>
              <a:rPr lang="en-US" sz="1200" dirty="0">
                <a:hlinkClick r:id="rId3"/>
              </a:rPr>
              <a:t>#/media/File:World_Map_of_Mains_Voltages_and_Frequencies,_Detailed.svg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9408850" y="1905000"/>
            <a:ext cx="2438400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In the US the supplied residential voltage should be 120 V, with a 5% range allowed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4B0F03-1616-E256-1C07-1DCD69A40C8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North America Interconnections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D997F31-B0BA-65BA-EC83-C51CD5AC8A02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FA39A-3A9A-8D34-25AA-C8CD8D5BD6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47800"/>
            <a:ext cx="6858000" cy="5192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76B35-39C6-737E-00E9-56DE2ED663FA}"/>
              </a:ext>
            </a:extLst>
          </p:cNvPr>
          <p:cNvSpPr txBox="1"/>
          <p:nvPr/>
        </p:nvSpPr>
        <p:spPr>
          <a:xfrm>
            <a:off x="8001000" y="1447800"/>
            <a:ext cx="4038600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The term US includes all 50 states and other areas like DC and Puerto Rico;  the continental US includes only the parts of the US in North America (49 states plus DC),  the contiguous US (or CONUS) is the 48 connected states plus DC; OCONUS is everything outside of CONUS</a:t>
            </a:r>
          </a:p>
        </p:txBody>
      </p:sp>
    </p:spTree>
    <p:extLst>
      <p:ext uri="{BB962C8B-B14F-4D97-AF65-F5344CB8AC3E}">
        <p14:creationId xmlns:p14="http://schemas.microsoft.com/office/powerpoint/2010/main" val="49041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Three US Grids Are 60 Hz, But Are Not Usually At the Same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1170264"/>
          </a:xfrm>
        </p:spPr>
        <p:txBody>
          <a:bodyPr/>
          <a:lstStyle/>
          <a:p>
            <a:r>
              <a:rPr lang="en-US" dirty="0"/>
              <a:t>Images show the frequency during the 2022 Super Bowl (2/13/22)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6380253"/>
            <a:ext cx="444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Image from Prof. Mack Grady of Baylor University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10443"/>
            <a:ext cx="7467600" cy="435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8B4C9-B2F9-4972-D61E-520C97B6708B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8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CONUS Transmission Grid</a:t>
            </a:r>
            <a:endParaRPr lang="en-US" dirty="0"/>
          </a:p>
        </p:txBody>
      </p:sp>
      <p:pic>
        <p:nvPicPr>
          <p:cNvPr id="5" name="Picture 2" descr="http://upload.wikimedia.org/wikipedia/commons/d/d4/UnitedStatesPower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5399"/>
            <a:ext cx="7543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600" y="1371600"/>
            <a:ext cx="35814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The CONUS Grid is interconnected with 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Canada and parts of Mexico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24772F0-8928-2D2E-6633-6272FDF2B82B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33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606F-6644-66AC-09E8-B88CB3B3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 Visualization of Worldwide Electric Grids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FA380-E9DF-AF98-17A5-FB02FEB623B5}"/>
              </a:ext>
            </a:extLst>
          </p:cNvPr>
          <p:cNvSpPr txBox="1"/>
          <p:nvPr/>
        </p:nvSpPr>
        <p:spPr>
          <a:xfrm>
            <a:off x="457200" y="1371600"/>
            <a:ext cx="11658600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1E0000"/>
                </a:solidFill>
              </a:rPr>
              <a:t>The website </a:t>
            </a:r>
            <a:r>
              <a:rPr lang="en-US" b="1" dirty="0">
                <a:solidFill>
                  <a:srgbClr val="1E0000"/>
                </a:solidFill>
              </a:rPr>
              <a:t>openinframap.org </a:t>
            </a:r>
            <a:r>
              <a:rPr lang="en-US" dirty="0">
                <a:solidFill>
                  <a:srgbClr val="1E0000"/>
                </a:solidFill>
              </a:rPr>
              <a:t>visualizes the worldwide electric grid information contained in the OpenStreetMap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00D99-0083-B833-617F-68F0566172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438400"/>
            <a:ext cx="9827604" cy="402370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C8F0367-D0D7-3FB9-8163-441E2424D982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84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0663-78B8-4A29-B1DE-E06220D1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0134600" cy="1069848"/>
          </a:xfrm>
        </p:spPr>
        <p:txBody>
          <a:bodyPr/>
          <a:lstStyle/>
          <a:p>
            <a:r>
              <a:rPr lang="en-US" dirty="0">
                <a:solidFill>
                  <a:srgbClr val="280000"/>
                </a:solidFill>
              </a:rPr>
              <a:t>Electric Interconnections in Texas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71CDFB-E8BE-43F4-AB74-7A029C07A57C}"/>
              </a:ext>
            </a:extLst>
          </p:cNvPr>
          <p:cNvSpPr/>
          <p:nvPr/>
        </p:nvSpPr>
        <p:spPr>
          <a:xfrm>
            <a:off x="1828800" y="63246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Source: www.ercot.com/news/mediakit/maps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0" y="1342338"/>
            <a:ext cx="327660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El Paso is in the Western Interconnect (WECC) and parts of North and East Texas are in the Eastern Interconnect (EI) (with the boundaries in the image just approximate)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7969" y="5124271"/>
            <a:ext cx="3276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Lubbock Power and Light customers joined ERCOT in May 2021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A0BBFC-8107-C8E2-5543-89E113FEE43F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16998-919E-EF29-A79F-EBA82F9A03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371600"/>
            <a:ext cx="5410200" cy="49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45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Utilities in Texas (IOUs and Municipals)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399" y="1412288"/>
            <a:ext cx="5811899" cy="453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390094"/>
            <a:ext cx="5343630" cy="50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C602989-8AD2-AD5A-751C-F4ED4BB763D8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4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1169023"/>
            <a:ext cx="6781800" cy="56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Utilities in Texas (Coops)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F5D75A-4D13-D534-CE0A-FA8AC1FD7B0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9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5D22-F4B6-F816-91F9-8FFEF0E0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Electric Systems in an Energy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C139-1F5B-370B-E553-2187374D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focuses on electric power systems, but we first need to put the electric system in context of the total energy delivery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Electricity is used primarily as a means for energy transportation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Use other sources of energy to create it, and it is usually converted into another form of energy when 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About 40% of US energy is transported in electric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Concerns about need to reduce CO2 emissions and potential fossil fuel depletion are main drivers for change in world energy infrastructure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85DAF-8A2C-74A8-B9E5-09F2E35A8A7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0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AA84-F31D-B2C9-F55E-5D991C71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the 2023 Energy Pie: Where the USA Got Its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307F1-F3D8-F9C4-F8D4-285EE50D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below graph shows the total US energy consumption by source, with one 1 Quad = a quadrillion btu; the total in 2023 was 93.7 quad, which hasn’t changed substantially in more than 20 years (2005 was 98 quad)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A3356-3E6C-3FB1-2555-939391F0EB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90" y="2743200"/>
            <a:ext cx="8350991" cy="372881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7DF8998E-8401-0D42-FEE7-C08DA59B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400800"/>
            <a:ext cx="39043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Source: EIA Monthly Energy Review, December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9AEEC-2E22-B4CD-5D39-A715CD16BB34}"/>
              </a:ext>
            </a:extLst>
          </p:cNvPr>
          <p:cNvSpPr txBox="1"/>
          <p:nvPr/>
        </p:nvSpPr>
        <p:spPr>
          <a:xfrm>
            <a:off x="8610600" y="3200400"/>
            <a:ext cx="3276600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EIA is the US Energy Information Administration, which is a semi-independent agency under the US Department of Energy (DOE)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B8E2C9F-894F-E38C-808D-717ABE643B2A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56DF-67E5-1C84-2786-B55D94EF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Material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3FD7D-FE89-A9D4-7840-3F325EDD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506200" cy="3733800"/>
          </a:xfrm>
        </p:spPr>
        <p:txBody>
          <a:bodyPr/>
          <a:lstStyle/>
          <a:p>
            <a:r>
              <a:rPr lang="en-US" dirty="0"/>
              <a:t>The syllabus is posted in several locations, including Canvas, Howdy and on the public website</a:t>
            </a:r>
          </a:p>
          <a:p>
            <a:r>
              <a:rPr lang="en-US" dirty="0"/>
              <a:t>The public website is </a:t>
            </a:r>
          </a:p>
          <a:p>
            <a:pPr lvl="1"/>
            <a:r>
              <a:rPr lang="en-US" u="sng" kern="0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overbye.engr.tamu.edu/course-2/ecen460sp25/</a:t>
            </a:r>
            <a:endParaRPr lang="en-US" dirty="0"/>
          </a:p>
          <a:p>
            <a:pPr lvl="2"/>
            <a:r>
              <a:rPr lang="en-US" dirty="0"/>
              <a:t>Slides from the last time I taught the class (2017) are at </a:t>
            </a:r>
            <a:br>
              <a:rPr lang="en-US" dirty="0"/>
            </a:br>
            <a:r>
              <a:rPr lang="en-US" dirty="0"/>
              <a:t>overbye.engr.tamu.edu/course-2/ecen460fa2017/</a:t>
            </a:r>
          </a:p>
          <a:p>
            <a:r>
              <a:rPr lang="en-US" dirty="0"/>
              <a:t>Canvas access (TAMU students only) is lms.tamu.edu</a:t>
            </a:r>
          </a:p>
          <a:p>
            <a:r>
              <a:rPr lang="en-US" dirty="0"/>
              <a:t>The assumed background is knowledge of TAMU ECEN 214 material with 340 helpful</a:t>
            </a:r>
          </a:p>
          <a:p>
            <a:r>
              <a:rPr lang="en-US" dirty="0"/>
              <a:t>Course staff is Prof. Tom Overbye and three TAs: Nicole Logiudice (lead) (502 and 505), Lyric Haylow (501, 506), and Brian Lee (503, 504)</a:t>
            </a:r>
          </a:p>
          <a:p>
            <a:pPr lvl="1"/>
            <a:r>
              <a:rPr lang="en-US" dirty="0"/>
              <a:t>Contact information is on the syllabus (TAMU only)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E1C3F-D0E1-4A27-5D80-C678E6A4284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24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1277600" cy="1069848"/>
          </a:xfrm>
        </p:spPr>
        <p:txBody>
          <a:bodyPr/>
          <a:lstStyle/>
          <a:p>
            <a:r>
              <a:rPr lang="en-US" dirty="0"/>
              <a:t>The World: Electricity Consumption by Source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599" y="1295400"/>
            <a:ext cx="1089193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29C36B0-C0BE-D2E6-EC3A-B6901B81F7F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5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720A-3BC7-2B04-918B-50320398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Energy to the End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21AE3-4308-D468-64B2-042C8143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energy prices have stayed relatively constant over the last 20 years</a:t>
            </a:r>
          </a:p>
          <a:p>
            <a:pPr lvl="1"/>
            <a:r>
              <a:rPr lang="en-US" dirty="0"/>
              <a:t>When comparing costs over time the way to remove the impact of inflation is to use dollars adjusted for inflation (constant or real dollars) as opposed to current dollars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CDB07-E52A-2343-6553-34E7ED848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67000"/>
            <a:ext cx="9786419" cy="40386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A4A13C-40F3-10E2-77D8-1AC096E2284F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27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0622-27CE-8D06-67D5-D63940F4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Renewable Energy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B787-E9A8-1F90-F6AC-462CFD20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005840"/>
          </a:xfrm>
        </p:spPr>
        <p:txBody>
          <a:bodyPr/>
          <a:lstStyle/>
          <a:p>
            <a:r>
              <a:rPr lang="en-US" dirty="0"/>
              <a:t>Most of the renewable energy is transported in the form of electricity, with biofuels (e.g., ethanol and biodiesel) the major exceptions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898C6-7E0E-82A1-BB47-2F161840E9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133600"/>
            <a:ext cx="9829800" cy="4195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F4063-2FB8-507D-B244-515BF12F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400800"/>
            <a:ext cx="39043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Source: EIA Monthly Energy Review, December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A9B5C50-63AB-EC34-07A3-ACD01414EEE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27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 Electricity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0820400" cy="4323703"/>
          </a:xfrm>
        </p:spPr>
        <p:txBody>
          <a:bodyPr/>
          <a:lstStyle/>
          <a:p>
            <a:pPr>
              <a:spcBef>
                <a:spcPts val="672"/>
              </a:spcBef>
            </a:pPr>
            <a:r>
              <a:rPr lang="en-US" altLang="en-US" dirty="0"/>
              <a:t>Natural Gas (42.5%) and nuclear (18.3%) are most common sources, followed by coal (15.8%), wind (10.4), solar (6.3) and hydro (5.6%)</a:t>
            </a:r>
          </a:p>
          <a:p>
            <a:pPr lvl="1">
              <a:spcBef>
                <a:spcPts val="672"/>
              </a:spcBef>
            </a:pPr>
            <a:r>
              <a:rPr lang="en-US" altLang="en-US" dirty="0"/>
              <a:t>Wood is 0.8%, geothermal 0.4%</a:t>
            </a:r>
          </a:p>
          <a:p>
            <a:pPr lvl="1">
              <a:spcBef>
                <a:spcPts val="672"/>
              </a:spcBef>
            </a:pPr>
            <a:r>
              <a:rPr lang="en-US" altLang="en-US" dirty="0"/>
              <a:t>Coal was at least 50% of the total up to 2007 </a:t>
            </a:r>
          </a:p>
          <a:p>
            <a:pPr>
              <a:spcBef>
                <a:spcPts val="672"/>
              </a:spcBef>
            </a:pPr>
            <a:r>
              <a:rPr lang="en-US" altLang="en-US" dirty="0"/>
              <a:t>New construction mostly wind, </a:t>
            </a:r>
            <a:br>
              <a:rPr lang="en-US" altLang="en-US" dirty="0"/>
            </a:br>
            <a:r>
              <a:rPr lang="en-US" altLang="en-US" dirty="0"/>
              <a:t>solar and natural gas (with wind and </a:t>
            </a:r>
            <a:br>
              <a:rPr lang="en-US" altLang="en-US" dirty="0"/>
            </a:br>
            <a:r>
              <a:rPr lang="en-US" altLang="en-US" dirty="0"/>
              <a:t>solar energy costs now quite low)</a:t>
            </a:r>
          </a:p>
          <a:p>
            <a:pPr>
              <a:spcBef>
                <a:spcPts val="672"/>
              </a:spcBef>
            </a:pPr>
            <a:r>
              <a:rPr lang="en-US" altLang="en-US" dirty="0"/>
              <a:t>When looking at predictions keep in mind</a:t>
            </a:r>
            <a:br>
              <a:rPr lang="en-US" altLang="en-US" dirty="0"/>
            </a:br>
            <a:r>
              <a:rPr lang="en-US" altLang="en-US" dirty="0"/>
              <a:t>the Yogi Berra quote, “It’s tough to make</a:t>
            </a:r>
            <a:br>
              <a:rPr lang="en-US" altLang="en-US" dirty="0"/>
            </a:br>
            <a:r>
              <a:rPr lang="en-US" altLang="en-US" dirty="0"/>
              <a:t>predictions, especially about the future”</a:t>
            </a:r>
          </a:p>
          <a:p>
            <a:pPr>
              <a:spcBef>
                <a:spcPts val="672"/>
              </a:spcBef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75E20FE-F929-1187-F254-A9D5F603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77" y="6284218"/>
            <a:ext cx="7041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1E0000"/>
                </a:solidFill>
              </a:rPr>
              <a:t>Sources are by energy (not capacity), source US EIA, August 2024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527" y="2836399"/>
            <a:ext cx="4634363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227362" y="2457660"/>
            <a:ext cx="474869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US Generator Capacity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A844A-CF6B-92B6-2203-E3168D1F6195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19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 Generation (November 2024)  by Fuel Type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F07A35-6A97-A0A2-EAD6-69CE7746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400800"/>
            <a:ext cx="487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solidFill>
                  <a:srgbClr val="1E0000"/>
                </a:solidFill>
              </a:rPr>
              <a:t>Image Source: www.eia.gov/electricity/data/eia860m/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4B8CCA9-BBD8-3857-867B-F586CD709698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BC7C38-9DED-01C8-C218-68F8590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1232197"/>
            <a:ext cx="6477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237B512C-929F-2690-BF0E-27FAB72A4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905000"/>
            <a:ext cx="366923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The sources variety substantially by state</a:t>
            </a:r>
          </a:p>
        </p:txBody>
      </p:sp>
    </p:spTree>
    <p:extLst>
      <p:ext uri="{BB962C8B-B14F-4D97-AF65-F5344CB8AC3E}">
        <p14:creationId xmlns:p14="http://schemas.microsoft.com/office/powerpoint/2010/main" val="18390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DAB1-1EE0-AC57-DD08-5C0CA63E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Material,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69D64-31BC-E908-9961-2F4C98E1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506200" cy="3733800"/>
          </a:xfrm>
        </p:spPr>
        <p:txBody>
          <a:bodyPr/>
          <a:lstStyle/>
          <a:p>
            <a:r>
              <a:rPr lang="en-US" dirty="0"/>
              <a:t>The course will have homework (seldom graded), a project, labs, and two in class exams</a:t>
            </a:r>
          </a:p>
          <a:p>
            <a:pPr lvl="1"/>
            <a:r>
              <a:rPr lang="en-US" dirty="0"/>
              <a:t>Final grade is based 30% from the first exam, 30% from the second exam, 25% from the lab, and 15% homework and the project</a:t>
            </a:r>
          </a:p>
          <a:p>
            <a:pPr lvl="1"/>
            <a:r>
              <a:rPr lang="en-US" dirty="0"/>
              <a:t>Your two lowest lab scores will be dropped, but this does not apply to lab 11 (associated with the project)</a:t>
            </a:r>
          </a:p>
          <a:p>
            <a:pPr lvl="1"/>
            <a:r>
              <a:rPr lang="en-US" dirty="0"/>
              <a:t>In class exams are on March 5 and April 23; final exam date is Thursday May 1 from 7:30 to 9:30 am; there will not be a final exam, but the final project is due on May 1.   </a:t>
            </a:r>
          </a:p>
          <a:p>
            <a:pPr lvl="1"/>
            <a:r>
              <a:rPr lang="en-US" dirty="0"/>
              <a:t>All grading in the course is based on a percentage, with final grades determined based on this percentage.  If your final average falls within the below ranges you are guaranteed to receive at least the letter grad indicated: A: 90-100; B: 80-89; C: 70-79; D: 60-69; F: 59 or lower</a:t>
            </a:r>
          </a:p>
          <a:p>
            <a:r>
              <a:rPr lang="en-US" dirty="0"/>
              <a:t>Last day of class for 460 is Monday April 28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D4306-72C3-CA6C-545A-F3328315FD90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7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66F0-E7C9-F3B6-95B8-5E001288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Text and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66EBF-2A19-9032-A8D9-1B665C7E5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text is Glover, Overbye, Birchfield and Sarma, </a:t>
            </a:r>
            <a:r>
              <a:rPr lang="en-US" i="1" dirty="0"/>
              <a:t>Power System Analysis and Design 7</a:t>
            </a:r>
            <a:r>
              <a:rPr lang="en-US" i="1" baseline="30000" dirty="0"/>
              <a:t>th</a:t>
            </a:r>
            <a:r>
              <a:rPr lang="en-US" i="1" dirty="0"/>
              <a:t> Edition,</a:t>
            </a:r>
            <a:r>
              <a:rPr lang="en-US" dirty="0"/>
              <a:t> Cengage Learning, 2023 (ISBN-13: 978-0357676189)</a:t>
            </a:r>
          </a:p>
          <a:p>
            <a:r>
              <a:rPr lang="en-US" dirty="0"/>
              <a:t>Much of the Course Material will be presented via PowerPoint Slides</a:t>
            </a:r>
          </a:p>
          <a:p>
            <a:r>
              <a:rPr lang="en-US" dirty="0"/>
              <a:t>Prior to each lecture the draft slides will be available in Canvas</a:t>
            </a:r>
          </a:p>
          <a:p>
            <a:r>
              <a:rPr lang="en-US" dirty="0"/>
              <a:t>After each lecture an updated version of the slides will be posted in Canvas</a:t>
            </a:r>
          </a:p>
          <a:p>
            <a:pPr lvl="1"/>
            <a:r>
              <a:rPr lang="en-US" dirty="0"/>
              <a:t>Usually modified based on the number of slides we actually covered</a:t>
            </a:r>
          </a:p>
          <a:p>
            <a:r>
              <a:rPr lang="en-US" dirty="0"/>
              <a:t>Student questions are greatly encouraged!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1550B-0400-ED78-0728-6D955928DC1F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4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9D6F-507E-F26B-1220-81C114A8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B538-C67E-FD25-9971-840652FA4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itchFamily="18" charset="0"/>
              </a:rPr>
              <a:t>Introduction and review of phasors &amp; three-phase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Transmission line and transformer modeling	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Models for generators, and loads	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Power flow analysis and control	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Economic system operation, optimal power flow, power markets  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Power system stability, oscillations and control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Renewable generation including weather impacts </a:t>
            </a:r>
            <a:r>
              <a:rPr lang="en-US" altLang="en-US" dirty="0" err="1">
                <a:cs typeface="Times New Roman" pitchFamily="18" charset="0"/>
              </a:rPr>
              <a:t>modelings</a:t>
            </a:r>
            <a:endParaRPr lang="en-US" altLang="en-US" dirty="0">
              <a:cs typeface="Times New Roman" pitchFamily="18" charset="0"/>
            </a:endParaRP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Transients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Emerging topics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AA901-B87F-F35A-8A8C-6C868BB0617B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3ADB-2354-4E7B-BAA1-819145AA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Contrasting ECEN 459 and 460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E864-E9B4-17CE-292C-601538674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506200" cy="3733800"/>
          </a:xfrm>
        </p:spPr>
        <p:txBody>
          <a:bodyPr/>
          <a:lstStyle/>
          <a:p>
            <a:r>
              <a:rPr lang="en-US" dirty="0"/>
              <a:t>ECEN 459 (Power System Faculty Analysis and Projection) is not required for ECEN 460; they are two independent, complimentary courses that cover different aspects of electric power system analysis and design</a:t>
            </a:r>
          </a:p>
          <a:p>
            <a:r>
              <a:rPr lang="en-US" dirty="0"/>
              <a:t>ECEN 459, last taught in Fall 2024 by Dr. Butler-Purry, covers mostly detailed modeling of transmission lines, transformers, faults (both symmetric and unsymmetric), and power system protection</a:t>
            </a:r>
          </a:p>
          <a:p>
            <a:pPr lvl="1"/>
            <a:r>
              <a:rPr lang="en-US" dirty="0"/>
              <a:t>Book chapters 1-5, 8, 10 and 11</a:t>
            </a:r>
          </a:p>
          <a:p>
            <a:r>
              <a:rPr lang="en-US" dirty="0"/>
              <a:t>ECEN 460 uses some of the models developed in 459 without going into the details of their derivation</a:t>
            </a:r>
          </a:p>
          <a:p>
            <a:r>
              <a:rPr lang="en-US" dirty="0"/>
              <a:t>The overlap is mostly associated with three-phase system modeling, per unit, and a little bit on the formation of the bus admittance matrix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AC6C1-0DFF-C073-5254-DF0464B27DBB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About Me: Professional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1658600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Received BSEE, MSEE, and Ph.D. from UW-Madison</a:t>
            </a:r>
          </a:p>
          <a:p>
            <a:pPr eaLnBrk="1" hangingPunct="1"/>
            <a:r>
              <a:rPr lang="en-US" altLang="en-US" dirty="0"/>
              <a:t>Worked for eight years as engineer for Madison Gas &amp; Electric</a:t>
            </a:r>
          </a:p>
          <a:p>
            <a:pPr eaLnBrk="1" hangingPunct="1"/>
            <a:r>
              <a:rPr lang="en-US" altLang="en-US" dirty="0"/>
              <a:t>Was at UIUC from 1991 to 2016, doing teaching and doing research in the area of electric power systems</a:t>
            </a:r>
          </a:p>
          <a:p>
            <a:pPr eaLnBrk="1" hangingPunct="1"/>
            <a:r>
              <a:rPr lang="en-US" altLang="en-US" dirty="0"/>
              <a:t>Joined TAMU in January 2017; Taught many power systems classes over last 34 years, including 460 material at least 12 times </a:t>
            </a:r>
          </a:p>
          <a:p>
            <a:pPr eaLnBrk="1" hangingPunct="1"/>
            <a:r>
              <a:rPr lang="en-US" altLang="en-US" dirty="0"/>
              <a:t>Developed commercial power system analysis package, known now as PowerWorld Simulator.  This package has been sold to about 1000 different corporate entities worldwide</a:t>
            </a:r>
          </a:p>
          <a:p>
            <a:pPr eaLnBrk="1" hangingPunct="1"/>
            <a:r>
              <a:rPr lang="en-US" altLang="en-US" dirty="0"/>
              <a:t>DOE investigator for 8/14/2003 blackout</a:t>
            </a:r>
          </a:p>
          <a:p>
            <a:pPr eaLnBrk="1" hangingPunct="1"/>
            <a:r>
              <a:rPr lang="en-US" altLang="en-US" dirty="0"/>
              <a:t>Member US National Academy of Engineering; now Section 6 Chair 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/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3F039E1-DB7B-E183-DE10-3C2621E4A15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 TAMU Research Group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422" y="1007393"/>
            <a:ext cx="356616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BF6BC3-79FF-F883-5873-EEDB3D7589CF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 descr="A group of people standing in front of a door&#10;&#10;Description automatically generated">
            <a:extLst>
              <a:ext uri="{FF2B5EF4-FFF2-40B4-BE49-F238E27FC236}">
                <a16:creationId xmlns:a16="http://schemas.microsoft.com/office/drawing/2014/main" id="{E2CB4180-134B-FBCD-179F-AE583115FF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177" y="1281713"/>
            <a:ext cx="2331720" cy="2103120"/>
          </a:xfrm>
          <a:prstGeom prst="rect">
            <a:avLst/>
          </a:prstGeom>
        </p:spPr>
      </p:pic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6DDAB66-D994-1FD9-060F-EDA2AC9016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099" y="3744773"/>
            <a:ext cx="5521773" cy="2926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A5C115-EE4D-29DD-E173-7ED677D395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098" y="1175249"/>
            <a:ext cx="5424701" cy="2497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99F255-F566-DC76-1C52-EA24A23E71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09600" y="3677017"/>
            <a:ext cx="4800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3074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4495</TotalTime>
  <Words>2617</Words>
  <Application>Microsoft Office PowerPoint</Application>
  <PresentationFormat>Widescreen</PresentationFormat>
  <Paragraphs>204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Calibri</vt:lpstr>
      <vt:lpstr>Geneva</vt:lpstr>
      <vt:lpstr>Helvetica</vt:lpstr>
      <vt:lpstr>Times New Roman</vt:lpstr>
      <vt:lpstr>Wingdings</vt:lpstr>
      <vt:lpstr>Capsules</vt:lpstr>
      <vt:lpstr>ECEN 460 Power System Operation and Control Spring 2025</vt:lpstr>
      <vt:lpstr>Welcome and Course Mechanics</vt:lpstr>
      <vt:lpstr>Syllabus Material </vt:lpstr>
      <vt:lpstr>Syllabus Material, cont.</vt:lpstr>
      <vt:lpstr>Course Text and Slides</vt:lpstr>
      <vt:lpstr>Course Topics</vt:lpstr>
      <vt:lpstr>Contrasting ECEN 459 and 460</vt:lpstr>
      <vt:lpstr>About Me: Professional</vt:lpstr>
      <vt:lpstr>About Me: TAMU Research Group</vt:lpstr>
      <vt:lpstr>TAMU Energy and Power Group Fall 2024 Dinner</vt:lpstr>
      <vt:lpstr>About Me: Nonprofessional</vt:lpstr>
      <vt:lpstr>Announcements</vt:lpstr>
      <vt:lpstr>ECEN 460 Motivation: A Vision for a Long-Term Sustainable Electric Future </vt:lpstr>
      <vt:lpstr>Power System Examples</vt:lpstr>
      <vt:lpstr>Electric Grid Overview</vt:lpstr>
      <vt:lpstr>Power and Energy</vt:lpstr>
      <vt:lpstr>Electric Power Engineering: A Great Career!</vt:lpstr>
      <vt:lpstr>Three-Phase Systems</vt:lpstr>
      <vt:lpstr>Synchronous Electric Grids</vt:lpstr>
      <vt:lpstr>Electric Frequencies and Residential Voltages Worldwide</vt:lpstr>
      <vt:lpstr>North America Interconnections</vt:lpstr>
      <vt:lpstr>All Three US Grids Are 60 Hz, But Are Not Usually At the Same Value</vt:lpstr>
      <vt:lpstr>CONUS Transmission Grid</vt:lpstr>
      <vt:lpstr>A Nice Visualization of Worldwide Electric Grids</vt:lpstr>
      <vt:lpstr>Electric Interconnections in Texas</vt:lpstr>
      <vt:lpstr>Electric Utilities in Texas (IOUs and Municipals)</vt:lpstr>
      <vt:lpstr>Electric Utilities in Texas (Coops)</vt:lpstr>
      <vt:lpstr>Electric Systems in an Energy Context</vt:lpstr>
      <vt:lpstr>Looking at the 2023 Energy Pie: Where the USA Got Its Energy</vt:lpstr>
      <vt:lpstr>The World: Electricity Consumption by Source</vt:lpstr>
      <vt:lpstr>Cost of Energy to the End Users</vt:lpstr>
      <vt:lpstr>US Renewable Energy Consumption</vt:lpstr>
      <vt:lpstr>US Electricity Generation</vt:lpstr>
      <vt:lpstr>US Generation (November 2024)  by Fuel Type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Nicole LoGiudice</cp:lastModifiedBy>
  <cp:revision>472</cp:revision>
  <cp:lastPrinted>2020-08-20T12:26:33Z</cp:lastPrinted>
  <dcterms:created xsi:type="dcterms:W3CDTF">2000-05-11T14:27:08Z</dcterms:created>
  <dcterms:modified xsi:type="dcterms:W3CDTF">2025-01-24T17:24:26Z</dcterms:modified>
</cp:coreProperties>
</file>