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5"/>
  </p:notesMasterIdLst>
  <p:handoutMasterIdLst>
    <p:handoutMasterId r:id="rId36"/>
  </p:handoutMasterIdLst>
  <p:sldIdLst>
    <p:sldId id="258" r:id="rId2"/>
    <p:sldId id="714" r:id="rId3"/>
    <p:sldId id="699" r:id="rId4"/>
    <p:sldId id="715" r:id="rId5"/>
    <p:sldId id="716" r:id="rId6"/>
    <p:sldId id="717" r:id="rId7"/>
    <p:sldId id="718" r:id="rId8"/>
    <p:sldId id="719" r:id="rId9"/>
    <p:sldId id="720" r:id="rId10"/>
    <p:sldId id="721" r:id="rId11"/>
    <p:sldId id="722" r:id="rId12"/>
    <p:sldId id="723" r:id="rId13"/>
    <p:sldId id="746" r:id="rId14"/>
    <p:sldId id="724" r:id="rId15"/>
    <p:sldId id="725" r:id="rId16"/>
    <p:sldId id="726" r:id="rId17"/>
    <p:sldId id="727" r:id="rId18"/>
    <p:sldId id="728" r:id="rId19"/>
    <p:sldId id="729" r:id="rId20"/>
    <p:sldId id="730" r:id="rId21"/>
    <p:sldId id="731" r:id="rId22"/>
    <p:sldId id="732" r:id="rId23"/>
    <p:sldId id="733" r:id="rId24"/>
    <p:sldId id="734" r:id="rId25"/>
    <p:sldId id="735" r:id="rId26"/>
    <p:sldId id="736" r:id="rId27"/>
    <p:sldId id="737" r:id="rId28"/>
    <p:sldId id="738" r:id="rId29"/>
    <p:sldId id="743" r:id="rId30"/>
    <p:sldId id="744" r:id="rId31"/>
    <p:sldId id="745" r:id="rId32"/>
    <p:sldId id="747" r:id="rId33"/>
    <p:sldId id="748" r:id="rId34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00"/>
    <a:srgbClr val="1E0000"/>
    <a:srgbClr val="FFE6E6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12" autoAdjust="0"/>
    <p:restoredTop sz="94660" autoAdjust="0"/>
  </p:normalViewPr>
  <p:slideViewPr>
    <p:cSldViewPr>
      <p:cViewPr varScale="1">
        <p:scale>
          <a:sx n="96" d="100"/>
          <a:sy n="96" d="100"/>
        </p:scale>
        <p:origin x="732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04F74ADA-253E-4793-97D5-F772F51B0DFF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2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DC3E27-3DDE-4B4D-9EA7-AAF28D78C41C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7920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AF35E2-55DE-42BA-B100-63CA573B17E4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9911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6FBB69-7DD2-4D73-8944-4A9DFE85F7C5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6055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1FBBDC-CE73-4324-A037-14E9CF5D3810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3125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305593-0952-401C-A018-E688C85206B5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6595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C6A2B9-6532-4BE1-B75C-D3C3ECD8F983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3382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486400"/>
            <a:ext cx="388620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6680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5568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67055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ECEN 460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Power System Operation and Control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Spring 2025</a:t>
            </a:r>
            <a:endParaRPr lang="en-US" alt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902352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4: Power System Operations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 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3741-DEA7-5DD5-F2BD-4B030477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Resetting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2D11C-606C-9B06-03C3-6906CC64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1066800"/>
          </a:xfrm>
        </p:spPr>
        <p:txBody>
          <a:bodyPr/>
          <a:lstStyle/>
          <a:p>
            <a:r>
              <a:rPr lang="en-US" dirty="0"/>
              <a:t>The B3Slow simulation runs at 60 times real-time (one minute per second) and goes for 4 hours of simulation time. At any point it can be paused by clicking on the red button or reset using the reset 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5CE7C-6247-7E99-C34C-ED30047BA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990600" y="3399802"/>
            <a:ext cx="9052560" cy="2377440"/>
          </a:xfrm>
          <a:prstGeom prst="rect">
            <a:avLst/>
          </a:prstGeom>
        </p:spPr>
      </p:pic>
      <p:sp>
        <p:nvSpPr>
          <p:cNvPr id="6" name="Line 5">
            <a:extLst>
              <a:ext uri="{FF2B5EF4-FFF2-40B4-BE49-F238E27FC236}">
                <a16:creationId xmlns:a16="http://schemas.microsoft.com/office/drawing/2014/main" id="{A2CA42A8-764D-A810-B44A-E9A3339649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590800"/>
            <a:ext cx="609600" cy="990600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1455F977-8A50-8A6B-4DE9-21BA83A237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590800"/>
            <a:ext cx="4191000" cy="1066800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809A689-C276-04E7-46E3-9300B3C25074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1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F88D-999D-F2A5-90F1-43BB3E9A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r>
              <a:rPr lang="en-US" dirty="0"/>
              <a:t>Indirect Line Flow Control By Changing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5C522-B351-0176-46A6-C0B524E9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1844040"/>
          </a:xfrm>
        </p:spPr>
        <p:txBody>
          <a:bodyPr/>
          <a:lstStyle/>
          <a:p>
            <a:r>
              <a:rPr lang="en-US" dirty="0"/>
              <a:t>The flow on the transmission lines can be indirectly controlled by changing the power output of the generators; click on the arrows next to the Bus 2 and Bus 3 generator to change their outputs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457D2-C375-A251-CDA8-14D14AB694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819400"/>
            <a:ext cx="7010400" cy="3821869"/>
          </a:xfrm>
          <a:prstGeom prst="rect">
            <a:avLst/>
          </a:prstGeom>
        </p:spPr>
      </p:pic>
      <p:sp>
        <p:nvSpPr>
          <p:cNvPr id="6" name="Line 5">
            <a:extLst>
              <a:ext uri="{FF2B5EF4-FFF2-40B4-BE49-F238E27FC236}">
                <a16:creationId xmlns:a16="http://schemas.microsoft.com/office/drawing/2014/main" id="{798CD222-DBC8-37EA-1D2D-B9C4ECB7AB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2636520"/>
            <a:ext cx="304800" cy="1844040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69E0B-2853-E598-F446-D0C81192581A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3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Line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1615440"/>
          </a:xfrm>
        </p:spPr>
        <p:txBody>
          <a:bodyPr/>
          <a:lstStyle/>
          <a:p>
            <a:r>
              <a:rPr lang="en-US" altLang="en-US" dirty="0"/>
              <a:t>Power flow in transmission line is limited by heating considerations</a:t>
            </a:r>
          </a:p>
          <a:p>
            <a:pPr lvl="1"/>
            <a:r>
              <a:rPr lang="en-US" altLang="en-US" dirty="0"/>
              <a:t>Losses (I</a:t>
            </a:r>
            <a:r>
              <a:rPr lang="en-US" altLang="en-US" baseline="30000" dirty="0"/>
              <a:t>2</a:t>
            </a:r>
            <a:r>
              <a:rPr lang="en-US" altLang="en-US" dirty="0"/>
              <a:t> R) can heat up the line, causing it to sag</a:t>
            </a:r>
          </a:p>
          <a:p>
            <a:r>
              <a:rPr lang="en-US" altLang="en-US" dirty="0"/>
              <a:t>Each line has a set of limits; many utilities use winter/summer limits and normal/emergency limits (there are other limits we’ll consider later)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9" r="2019" b="7110"/>
          <a:stretch/>
        </p:blipFill>
        <p:spPr bwMode="auto">
          <a:xfrm>
            <a:off x="990600" y="3112076"/>
            <a:ext cx="7287087" cy="344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F13D4A4-23D1-D511-4DAC-788D3445DB75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3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89FC-FDF3-9411-766E-21617F9C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Transmission Lines and Trees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32E8-3037-7118-CF09-404BA4770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We like trees, and they grow; but when trees get close to lines bad things can occur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7EDBF-B322-3C8E-1A63-247C5F250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90800"/>
            <a:ext cx="9421136" cy="3962400"/>
          </a:xfrm>
          <a:prstGeom prst="rect">
            <a:avLst/>
          </a:prstGeom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DD16A19C-984F-9330-B7D5-25AE14297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86000"/>
            <a:ext cx="2590800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Before “Trimming”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91890C29-3DC1-3C54-A9C7-960E232A2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141954"/>
            <a:ext cx="2590800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After “Trimming”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3DB0C50-D351-FF00-68D4-2C4964770ABB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7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4907-60AD-9359-4053-A7CBD3F6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Interconnected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994BF-C2D7-D9C9-4348-A786DFE58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systems are interconnected, with North America having the previously mentioned four large interconnects</a:t>
            </a:r>
          </a:p>
          <a:p>
            <a:r>
              <a:rPr lang="en-US" dirty="0"/>
              <a:t>Interconnects are divided into </a:t>
            </a:r>
            <a:br>
              <a:rPr lang="en-US" dirty="0"/>
            </a:br>
            <a:r>
              <a:rPr lang="en-US" dirty="0"/>
              <a:t>smaller portions, called balancing </a:t>
            </a:r>
            <a:br>
              <a:rPr lang="en-US" dirty="0"/>
            </a:br>
            <a:r>
              <a:rPr lang="en-US" dirty="0"/>
              <a:t>authority areas (previously called </a:t>
            </a:r>
            <a:br>
              <a:rPr lang="en-US" dirty="0"/>
            </a:br>
            <a:r>
              <a:rPr lang="en-US" dirty="0"/>
              <a:t>control areas); the power flow </a:t>
            </a:r>
            <a:br>
              <a:rPr lang="en-US" dirty="0"/>
            </a:br>
            <a:r>
              <a:rPr lang="en-US" dirty="0"/>
              <a:t>between these areas is controlled </a:t>
            </a:r>
            <a:br>
              <a:rPr lang="en-US" dirty="0"/>
            </a:br>
            <a:r>
              <a:rPr lang="en-US" dirty="0"/>
              <a:t>by a process known as </a:t>
            </a:r>
            <a:br>
              <a:rPr lang="en-US" dirty="0"/>
            </a:br>
            <a:r>
              <a:rPr lang="en-US" dirty="0"/>
              <a:t>automatic generation control</a:t>
            </a:r>
          </a:p>
          <a:p>
            <a:pPr lvl="1"/>
            <a:r>
              <a:rPr lang="en-US" dirty="0"/>
              <a:t>ERCOT is just a single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BD43E-1B7B-DD6F-AE7D-F98A955A2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441" y="2362200"/>
            <a:ext cx="5446905" cy="385869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5C5333A-5418-E78A-1808-F1754B35EE0A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3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Control Error (ACE)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area control error is the difference between the actual flow out of an area, and the scheduled flow</a:t>
            </a:r>
          </a:p>
          <a:p>
            <a:pPr lvl="1" eaLnBrk="1" hangingPunct="1"/>
            <a:r>
              <a:rPr lang="en-US" dirty="0"/>
              <a:t>ACE also includes a frequency component that we will probably consider later in the semester</a:t>
            </a:r>
          </a:p>
          <a:p>
            <a:pPr eaLnBrk="1" hangingPunct="1"/>
            <a:r>
              <a:rPr lang="en-US" dirty="0"/>
              <a:t>Ideally the ACE should always be zero</a:t>
            </a:r>
          </a:p>
          <a:p>
            <a:pPr eaLnBrk="1" hangingPunct="1"/>
            <a:r>
              <a:rPr lang="en-US" dirty="0"/>
              <a:t>Because the load is constantly changing, each utility (or ISO) must constantly change its generation to “chase” the ACE</a:t>
            </a:r>
          </a:p>
          <a:p>
            <a:pPr eaLnBrk="1" hangingPunct="1"/>
            <a:r>
              <a:rPr lang="en-US" dirty="0"/>
              <a:t>ACE was originally computed by utilities; increasingly it is computed by larger organizations such as ISOs</a:t>
            </a:r>
          </a:p>
          <a:p>
            <a:pPr eaLnBrk="1" hangingPunct="1"/>
            <a:r>
              <a:rPr lang="en-US" dirty="0"/>
              <a:t>In the B3Slow simulation, to visualize the Home Area ACE right click on the Area Control Error field and select </a:t>
            </a:r>
            <a:r>
              <a:rPr lang="en-US" b="1" dirty="0"/>
              <a:t>Show Strip Chart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4094A82-AC63-5881-54A2-5B8B3C632EA2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8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5CF4-4BC8-6159-DD70-0A9187A2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PJM Area Control Error on Oct 21,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7095C-2F02-F054-0CA8-AECCEEF074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1280160"/>
            <a:ext cx="6648409" cy="519684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EBD0A3F-9339-1312-B1B5-ABE54161CE0D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7D5DBA-1157-7154-037B-4B8A080E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52600"/>
            <a:ext cx="439412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D8A4C801-5866-CBA3-C47B-779CE75BA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268053"/>
            <a:ext cx="3078087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PJM Utility Map</a:t>
            </a:r>
          </a:p>
        </p:txBody>
      </p:sp>
    </p:spTree>
    <p:extLst>
      <p:ext uri="{BB962C8B-B14F-4D97-AF65-F5344CB8AC3E}">
        <p14:creationId xmlns:p14="http://schemas.microsoft.com/office/powerpoint/2010/main" val="3704981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51B2AE5-EF44-3562-AE47-596D2F5362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09973"/>
            <a:ext cx="8001000" cy="4361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Bus Case Showing ACE Strip Chart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144000" y="1600200"/>
            <a:ext cx="2012089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Net tie flow is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close to zero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5029200"/>
            <a:ext cx="327660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Generation is automatically changed to match change in load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2209800" y="4953000"/>
            <a:ext cx="1447800" cy="228600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104900" y="3657600"/>
            <a:ext cx="419100" cy="1371600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6934200" y="2057400"/>
            <a:ext cx="2133600" cy="373797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162799" y="2209800"/>
            <a:ext cx="1828800" cy="1356645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35EA2B51-6F80-3F15-BE78-6DA7DBF1E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975931"/>
            <a:ext cx="1619354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Strip Chart 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5F52BF51-CB60-F617-BFB8-19929915E2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93394" y="3940242"/>
            <a:ext cx="3250606" cy="250758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68C062D-C029-4CE9-3FFB-9AB7A678895C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57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Generation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 </a:t>
            </a:r>
            <a:r>
              <a:rPr lang="en-US" dirty="0" err="1"/>
              <a:t>PowerWorld</a:t>
            </a:r>
            <a:r>
              <a:rPr lang="en-US" dirty="0"/>
              <a:t> one way the ACE can be changed by manually varying the generation in the area, for example increasing it as the load increases</a:t>
            </a:r>
          </a:p>
          <a:p>
            <a:pPr eaLnBrk="1" hangingPunct="1"/>
            <a:r>
              <a:rPr lang="en-US" dirty="0"/>
              <a:t>Most utilities (ISOs) use automatic generation control (AGC) to automatically change their generation to keep their ACE close to zero.</a:t>
            </a:r>
          </a:p>
          <a:p>
            <a:pPr eaLnBrk="1" hangingPunct="1"/>
            <a:r>
              <a:rPr lang="en-US" dirty="0"/>
              <a:t>Usually the control center calculates ACE based upon tie-line flows; then the AGC module sends control signals out to the generators every couple seconds.  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BE5B964-F716-EB41-B557-4888CFEBEED5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75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628120" cy="3733800"/>
          </a:xfrm>
        </p:spPr>
        <p:txBody>
          <a:bodyPr/>
          <a:lstStyle/>
          <a:p>
            <a:pPr eaLnBrk="1" hangingPunct="1"/>
            <a:r>
              <a:rPr lang="en-US" dirty="0"/>
              <a:t>There are many fixed and variable costs associated with power system operation</a:t>
            </a:r>
          </a:p>
          <a:p>
            <a:pPr eaLnBrk="1" hangingPunct="1"/>
            <a:r>
              <a:rPr lang="en-US" dirty="0"/>
              <a:t>The major variable cost is associated with generation.</a:t>
            </a:r>
          </a:p>
          <a:p>
            <a:pPr eaLnBrk="1" hangingPunct="1"/>
            <a:r>
              <a:rPr lang="en-US" dirty="0"/>
              <a:t>Cost to generate a MWh can vary widely</a:t>
            </a:r>
          </a:p>
          <a:p>
            <a:pPr eaLnBrk="1" hangingPunct="1"/>
            <a:r>
              <a:rPr lang="en-US" dirty="0"/>
              <a:t>For some types of units (such as hydro and nuclear) it is difficult to quantify</a:t>
            </a:r>
          </a:p>
          <a:p>
            <a:pPr eaLnBrk="1" hangingPunct="1"/>
            <a:r>
              <a:rPr lang="en-US" dirty="0"/>
              <a:t>More others such as wind and solar the marginal cost of energy is essentially zero (actually negative for wind!)</a:t>
            </a:r>
          </a:p>
          <a:p>
            <a:pPr eaLnBrk="1" hangingPunct="1"/>
            <a:r>
              <a:rPr lang="en-US" dirty="0"/>
              <a:t>For thermal units it is straightforward to determine  </a:t>
            </a:r>
          </a:p>
          <a:p>
            <a:pPr eaLnBrk="1" hangingPunct="1"/>
            <a:r>
              <a:rPr lang="en-US" dirty="0"/>
              <a:t>Many markets have moved from cost-based to price-based generator costs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BF5A116-0DA7-36C7-A93F-379925F15B1A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5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AC8DD-B25F-154B-576E-819687DD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7C907-2A10-FD8E-4B36-0B9DB0B77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658600" cy="2910840"/>
          </a:xfrm>
        </p:spPr>
        <p:txBody>
          <a:bodyPr/>
          <a:lstStyle/>
          <a:p>
            <a:r>
              <a:rPr lang="en-US" altLang="en-US" dirty="0"/>
              <a:t>A problem in analyzing power systems is the large number of transformers.  </a:t>
            </a:r>
          </a:p>
          <a:p>
            <a:pPr lvl="1"/>
            <a:r>
              <a:rPr lang="en-US" altLang="en-US" dirty="0"/>
              <a:t>It would be very difficult to continually have to refer transformer values (like their impedances) to the different sides of the transformers</a:t>
            </a:r>
          </a:p>
          <a:p>
            <a:r>
              <a:rPr lang="en-US" altLang="en-US" dirty="0"/>
              <a:t>This problem is avoided by a normalization of all variables.</a:t>
            </a:r>
          </a:p>
          <a:p>
            <a:r>
              <a:rPr lang="en-US" altLang="en-US" dirty="0"/>
              <a:t>This normalization is known as per unit analysis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Engineers commonly talk about voltages in per unit. A 138 kV (base) transmission line operating at 140 kV is 140/138 = 1.022 </a:t>
            </a:r>
            <a:r>
              <a:rPr lang="en-US" altLang="en-US" dirty="0" err="1"/>
              <a:t>p.u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We will cover this more once we cover the transformer models   </a:t>
            </a:r>
          </a:p>
          <a:p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749D13F9-6B69-0B87-C655-5146C8225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177541"/>
              </p:ext>
            </p:extLst>
          </p:nvPr>
        </p:nvGraphicFramePr>
        <p:xfrm>
          <a:off x="1066800" y="3657600"/>
          <a:ext cx="5562600" cy="78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00800" imgH="901440" progId="Equation.DSMT4">
                  <p:embed/>
                </p:oleObj>
              </mc:Choice>
              <mc:Fallback>
                <p:oleObj name="Equation" r:id="rId2" imgW="6400800" imgH="90144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749D13F9-6B69-0B87-C655-5146C82256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5562600" cy="783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6F19F10-ECEB-3EC3-0AAF-57DA5CE482E1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72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2072640"/>
          </a:xfrm>
        </p:spPr>
        <p:txBody>
          <a:bodyPr/>
          <a:lstStyle/>
          <a:p>
            <a:pPr eaLnBrk="1" hangingPunct="1"/>
            <a:r>
              <a:rPr lang="en-US" dirty="0"/>
              <a:t>Economic dispatch (ED) determines the least cost dispatch of generation for an area.</a:t>
            </a:r>
          </a:p>
          <a:p>
            <a:pPr eaLnBrk="1" hangingPunct="1"/>
            <a:r>
              <a:rPr lang="en-US" dirty="0"/>
              <a:t>For a lossless system, the ED occurs when all the generators have equal marginal costs.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IC</a:t>
            </a:r>
            <a:r>
              <a:rPr lang="en-US" baseline="-25000" dirty="0"/>
              <a:t>1</a:t>
            </a:r>
            <a:r>
              <a:rPr lang="en-US" dirty="0"/>
              <a:t>(P</a:t>
            </a:r>
            <a:r>
              <a:rPr lang="en-US" baseline="-25000" dirty="0"/>
              <a:t>G,1</a:t>
            </a:r>
            <a:r>
              <a:rPr lang="en-US" dirty="0"/>
              <a:t>) = IC</a:t>
            </a:r>
            <a:r>
              <a:rPr lang="en-US" baseline="-25000" dirty="0"/>
              <a:t>2</a:t>
            </a:r>
            <a:r>
              <a:rPr lang="en-US" dirty="0"/>
              <a:t>(P</a:t>
            </a:r>
            <a:r>
              <a:rPr lang="en-US" baseline="-25000" dirty="0"/>
              <a:t>G,2</a:t>
            </a:r>
            <a:r>
              <a:rPr lang="en-US" dirty="0"/>
              <a:t>) = …  = </a:t>
            </a:r>
            <a:r>
              <a:rPr lang="en-US" dirty="0" err="1"/>
              <a:t>IC</a:t>
            </a:r>
            <a:r>
              <a:rPr lang="en-US" baseline="-25000" dirty="0" err="1"/>
              <a:t>m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G,m</a:t>
            </a:r>
            <a:r>
              <a:rPr lang="en-US" dirty="0"/>
              <a:t>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4225FF-4250-E6C5-2596-E38F70B0F1D9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Power transactions are contracts between areas to transfer power</a:t>
            </a:r>
          </a:p>
          <a:p>
            <a:pPr eaLnBrk="1" hangingPunct="1"/>
            <a:r>
              <a:rPr lang="en-US" dirty="0"/>
              <a:t>Contracts can be for any amount of time at any price for any amount of power</a:t>
            </a:r>
          </a:p>
          <a:p>
            <a:pPr eaLnBrk="1" hangingPunct="1"/>
            <a:r>
              <a:rPr lang="en-US" dirty="0"/>
              <a:t>Scheduled power transactions are implemented by modifying the area ACE: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ACE = </a:t>
            </a:r>
            <a:r>
              <a:rPr lang="en-US" dirty="0" err="1"/>
              <a:t>P</a:t>
            </a:r>
            <a:r>
              <a:rPr lang="en-US" baseline="-25000" dirty="0" err="1"/>
              <a:t>actual,tie</a:t>
            </a:r>
            <a:r>
              <a:rPr lang="en-US" baseline="-25000" dirty="0"/>
              <a:t>-flow</a:t>
            </a:r>
            <a:r>
              <a:rPr lang="en-US" dirty="0"/>
              <a:t> - P</a:t>
            </a:r>
            <a:r>
              <a:rPr lang="en-US" baseline="-25000" dirty="0"/>
              <a:t>sched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F83120-2DD1-8952-2D48-D782605470A5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75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MW Transaction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280160"/>
            <a:ext cx="8380535" cy="3856529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90600" y="5318606"/>
            <a:ext cx="4141711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Scheduled 100 MW transaction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from the Home Area to the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Other Area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48695" y="4800600"/>
            <a:ext cx="163859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Net tie-line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flow is now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100 MW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66338F6-FF5C-5608-EE74-11F18E4ADD5C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68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/>
              <a:t>Security Constrained ED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Transmission constraints often limit system economic operation.</a:t>
            </a:r>
          </a:p>
          <a:p>
            <a:pPr eaLnBrk="1" hangingPunct="1"/>
            <a:r>
              <a:rPr lang="en-US" dirty="0"/>
              <a:t>Such limits required a constrained dispatch in order to maintain system security.</a:t>
            </a:r>
          </a:p>
          <a:p>
            <a:pPr eaLnBrk="1" hangingPunct="1"/>
            <a:r>
              <a:rPr lang="en-US" dirty="0"/>
              <a:t>In the three bus case the generation at bus 3 must be constrained to avoid overloading the line from bus 2 to bus 3. 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3732CC9-5FD1-FDC4-EE5F-DEDB45566E06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889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Security Constrained Dispatch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85050" y="5334000"/>
            <a:ext cx="7354899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Dispatch is no longer optimal due to need to keep the line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from bus 2 to bus 3 from overloading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80160"/>
            <a:ext cx="8610600" cy="3962400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6E31479-F9B3-78C2-A25D-DC687C284028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43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/>
              <a:t>Multi-Area Operation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1277600" cy="3733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If areas have direct interconnections then they may directly transact, up to the capacity of their tie-lines.</a:t>
            </a:r>
          </a:p>
          <a:p>
            <a:pPr eaLnBrk="1" hangingPunct="1"/>
            <a:r>
              <a:rPr lang="en-US" dirty="0"/>
              <a:t>Actual power  flows through the entire network according to the impedance of the transmission lines.</a:t>
            </a:r>
          </a:p>
          <a:p>
            <a:pPr eaLnBrk="1" hangingPunct="1"/>
            <a:r>
              <a:rPr lang="en-US" dirty="0"/>
              <a:t>Flow through other areas is known as “parallel path” or “loop flow.” 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4F5BCEB-AB5B-F391-F3C5-C69691B804AC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8519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" r="4050"/>
          <a:stretch/>
        </p:blipFill>
        <p:spPr>
          <a:xfrm>
            <a:off x="2812513" y="1913858"/>
            <a:ext cx="7245887" cy="3427386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/>
              <a:t>Seven Bus Case: One-line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358520" y="1199991"/>
            <a:ext cx="3538537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1E0000"/>
                </a:solidFill>
              </a:rPr>
              <a:t>System has three areas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143957" y="5184355"/>
            <a:ext cx="1370888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Area Left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has 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bus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758314" y="5211728"/>
            <a:ext cx="1462646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Area Right has one bus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695596" y="1313695"/>
            <a:ext cx="1327799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Area Top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has five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buses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0941" y="6079193"/>
            <a:ext cx="4003147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PowerWorld Case: </a:t>
            </a:r>
            <a:r>
              <a:rPr lang="en-US" sz="2800" b="1" dirty="0">
                <a:solidFill>
                  <a:srgbClr val="1E0000"/>
                </a:solidFill>
              </a:rPr>
              <a:t>B7Flat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D91E3C5-735A-1257-560B-38EB28834C47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7493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1" r="6000"/>
          <a:stretch/>
        </p:blipFill>
        <p:spPr>
          <a:xfrm>
            <a:off x="3371607" y="1581013"/>
            <a:ext cx="5250722" cy="2704517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Seven Bus Case: Area View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65424" y="2086336"/>
            <a:ext cx="1816523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System has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40 MW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“Loop Flow”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628186" y="1295400"/>
            <a:ext cx="1208985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Actual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flow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between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areas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7543758" y="1676401"/>
            <a:ext cx="1096645" cy="659545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8863047" y="3238707"/>
            <a:ext cx="1465466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Scheduled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flow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7543758" y="2786079"/>
            <a:ext cx="1198930" cy="616805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353534" y="2727325"/>
            <a:ext cx="1142267" cy="290135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83B48DC-B7BA-E791-1B20-F112AD59BC4E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39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0" r="7001"/>
          <a:stretch/>
        </p:blipFill>
        <p:spPr>
          <a:xfrm>
            <a:off x="2705100" y="2007338"/>
            <a:ext cx="6553200" cy="3415101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dirty="0"/>
              <a:t>Seven Bus - Loop Flow?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028283" y="5867401"/>
            <a:ext cx="3078087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100 MW Transaction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between Left and Right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720850" y="1262107"/>
            <a:ext cx="247015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Transaction has actually decreased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the loop flow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9030928" y="1372017"/>
            <a:ext cx="1597745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Note that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Top’s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losses have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increased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from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7.1 MW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9.6 MW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5867400" y="5428586"/>
            <a:ext cx="1808" cy="515015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276600" y="2462436"/>
            <a:ext cx="135792" cy="425832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7809767" y="2819400"/>
            <a:ext cx="1181833" cy="533400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DCF90B4-7A5E-48ED-EAB3-C9124DC17767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5225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1816-E942-05E2-15CF-AC1E9663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86A9-B3E4-0103-E026-34206ECD4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658600" cy="3733800"/>
          </a:xfrm>
        </p:spPr>
        <p:txBody>
          <a:bodyPr/>
          <a:lstStyle/>
          <a:p>
            <a:r>
              <a:rPr lang="en-US" altLang="en-US" dirty="0"/>
              <a:t>Reactive (or imaginary) power doesn’t really exist, but is rather only defined mathematically. However, power system analysis is much simpler if we think of it as existing</a:t>
            </a:r>
          </a:p>
          <a:p>
            <a:r>
              <a:rPr lang="en-US" altLang="en-US" dirty="0"/>
              <a:t>Hence it is thought of as similar to real power; it is supplied by</a:t>
            </a:r>
          </a:p>
          <a:p>
            <a:pPr lvl="1">
              <a:buSzPct val="75000"/>
            </a:pPr>
            <a:r>
              <a:rPr lang="en-US" altLang="en-US" dirty="0"/>
              <a:t>generators, capacitors, transmission lines</a:t>
            </a:r>
          </a:p>
          <a:p>
            <a:r>
              <a:rPr lang="en-US" altLang="en-US" dirty="0"/>
              <a:t>Reactive power is consumed by</a:t>
            </a:r>
          </a:p>
          <a:p>
            <a:pPr lvl="1">
              <a:buSzPct val="75000"/>
            </a:pPr>
            <a:r>
              <a:rPr lang="en-US" altLang="en-US" dirty="0"/>
              <a:t>loads</a:t>
            </a:r>
          </a:p>
          <a:p>
            <a:pPr lvl="1">
              <a:buSzPct val="75000"/>
            </a:pPr>
            <a:r>
              <a:rPr lang="en-US" altLang="en-US" dirty="0"/>
              <a:t>transmission lines/transformers (high losses)</a:t>
            </a:r>
          </a:p>
          <a:p>
            <a:r>
              <a:rPr lang="en-US" altLang="en-US" dirty="0"/>
              <a:t>Reactive power doesn’t travel well - must be supplied locally.</a:t>
            </a:r>
          </a:p>
          <a:p>
            <a:r>
              <a:rPr lang="en-US" altLang="en-US" dirty="0"/>
              <a:t>Reactive must satisfy Kirchhoff’s law - total reactive power into a bus MUST be zero.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3DF9B-BD92-BA6A-82DF-6D14780964DE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5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Power System Operations Overview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9525"/>
            <a:ext cx="10744200" cy="449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Goal is to provide an intuitive feel for power system operation</a:t>
            </a:r>
          </a:p>
          <a:p>
            <a:pPr eaLnBrk="1" hangingPunct="1"/>
            <a:r>
              <a:rPr lang="en-US" altLang="en-US" dirty="0"/>
              <a:t>Emphasis will be on the impact of the transmission system</a:t>
            </a:r>
          </a:p>
          <a:p>
            <a:pPr eaLnBrk="1" hangingPunct="1"/>
            <a:r>
              <a:rPr lang="en-US" altLang="en-US" dirty="0"/>
              <a:t>Introduce basic power flow concepts through small system examples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/>
              <a:t>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B02F5AE-F963-E050-1B65-E900195FEF2B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1211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CC91-614F-2292-2814-972999CE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6945B-8D17-8C9C-7FD7-55CBA3F1F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72"/>
              </a:spcBef>
            </a:pPr>
            <a:r>
              <a:rPr lang="en-US" altLang="en-US" dirty="0"/>
              <a:t>Power systems must supply electric power within a narrow voltage range, typically with 5% of a nominal value.  </a:t>
            </a:r>
          </a:p>
          <a:p>
            <a:pPr>
              <a:spcBef>
                <a:spcPts val="672"/>
              </a:spcBef>
            </a:pPr>
            <a:r>
              <a:rPr lang="en-US" altLang="en-US" dirty="0"/>
              <a:t>For example, wall outlet should supply </a:t>
            </a:r>
            <a:br>
              <a:rPr lang="en-US" altLang="en-US" dirty="0"/>
            </a:br>
            <a:r>
              <a:rPr lang="en-US" altLang="en-US" dirty="0"/>
              <a:t>120 volts, with an acceptable range from 114 to 126 volts.</a:t>
            </a:r>
          </a:p>
          <a:p>
            <a:pPr>
              <a:spcBef>
                <a:spcPts val="672"/>
              </a:spcBef>
            </a:pPr>
            <a:r>
              <a:rPr lang="en-US" altLang="en-US" dirty="0"/>
              <a:t>Voltage regulation performed mostly by generators, LTC transformers and capacitors</a:t>
            </a:r>
          </a:p>
          <a:p>
            <a:pPr>
              <a:spcBef>
                <a:spcPts val="672"/>
              </a:spcBef>
            </a:pPr>
            <a:r>
              <a:rPr lang="en-US" altLang="en-US" dirty="0"/>
              <a:t>Reactive power and voltage magnitude are quite closely coupled; this is illustrated using the case </a:t>
            </a:r>
            <a:r>
              <a:rPr lang="en-US" altLang="en-US" b="1" dirty="0"/>
              <a:t>Bus5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EC036-DDBB-2DBA-C338-3A44C24ECBD8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77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F4DA-030A-022B-7FFC-166EAF16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r>
              <a:rPr lang="en-US" dirty="0"/>
              <a:t>Bus 5 Case Illustrating Reactive Power and Voltage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7EB99-FECD-DC66-B993-357C2167A43D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CBAE4-9149-4532-CC01-3C809E9994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1219200"/>
            <a:ext cx="6705600" cy="5313760"/>
          </a:xfrm>
          <a:prstGeom prst="rect">
            <a:avLst/>
          </a:prstGeom>
        </p:spPr>
      </p:pic>
      <p:sp>
        <p:nvSpPr>
          <p:cNvPr id="9" name="Line 8">
            <a:extLst>
              <a:ext uri="{FF2B5EF4-FFF2-40B4-BE49-F238E27FC236}">
                <a16:creationId xmlns:a16="http://schemas.microsoft.com/office/drawing/2014/main" id="{45CFD6ED-3AA7-989C-30EF-B1F8724C7D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0894" y="2590801"/>
            <a:ext cx="1142266" cy="908750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BEB6AF94-5A86-BD50-BCEB-F7238D54B3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5257799"/>
            <a:ext cx="1371600" cy="72597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FA1E9A86-1F93-C0F9-59AB-C98BA349D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667002"/>
            <a:ext cx="685067" cy="496910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A89C5CCA-A52B-8BF3-565C-757D19127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4525616"/>
            <a:ext cx="1981200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Voltage magnitude controlled by capacitor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13BC8BB9-8C1A-600A-DFFD-004AD1D0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2187847"/>
            <a:ext cx="2871753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Reactive power supplied by generator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69A6E98-0FA8-3746-2EF4-679A06835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89" y="1021141"/>
            <a:ext cx="1942183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Voltage magnitude in actual kV and per unit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2C1A199-CF3F-7F5B-5942-19DEF63FD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343400"/>
            <a:ext cx="1942183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1E0000"/>
                </a:solidFill>
              </a:rPr>
              <a:t>LTC transformer controlling voltage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A656109F-6A32-9A28-7FEE-CB5C033FC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602" y="5105400"/>
            <a:ext cx="685067" cy="22830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64793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4E5D5-E96E-DEF7-5F18-DF45B1B3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37-Bus Grid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ED4E5-DBF7-5D17-E0E5-F73753E9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624840"/>
          </a:xfrm>
        </p:spPr>
        <p:txBody>
          <a:bodyPr/>
          <a:lstStyle/>
          <a:p>
            <a:r>
              <a:rPr lang="en-US" dirty="0"/>
              <a:t>This is the smaller Lab 2 case, before the initial contingency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33700-1C49-31E0-6967-249A77D4FA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" r="38502"/>
          <a:stretch/>
        </p:blipFill>
        <p:spPr>
          <a:xfrm>
            <a:off x="914400" y="1828800"/>
            <a:ext cx="6172200" cy="4794589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00954EA-32BF-CC91-3B6A-6A57072963D3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45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851C-C188-BBDF-1243-BAF5AAD4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2000-Bus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ED880-53A9-A0BC-B518-CA82EB567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701040"/>
          </a:xfrm>
        </p:spPr>
        <p:txBody>
          <a:bodyPr/>
          <a:lstStyle/>
          <a:p>
            <a:r>
              <a:rPr lang="en-US" dirty="0"/>
              <a:t>This is the larger Lab 2 case before the initial contingency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B2C85-B920-9681-8469-AEFD477B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10210800" cy="487805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B7103FC-7F00-D551-7AFD-0273FA643B2A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9A6A-DBCD-2076-F66A-CA66B58A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PowerWorld</a:t>
            </a:r>
            <a:r>
              <a:rPr lang="en-US" dirty="0"/>
              <a:t> Simulator Basic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636F8-396D-CF55-F603-B70375B66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PowerWorld</a:t>
            </a:r>
            <a:r>
              <a:rPr lang="en-US" dirty="0"/>
              <a:t> Simulator (</a:t>
            </a:r>
            <a:r>
              <a:rPr lang="en-US" dirty="0" err="1"/>
              <a:t>PowerWorld</a:t>
            </a:r>
            <a:r>
              <a:rPr lang="en-US" dirty="0"/>
              <a:t>) has lots of power system simulation capabilities. Initially we’ll just use it to simulate the steady-state (quasi-static) operation of small electric grids</a:t>
            </a:r>
          </a:p>
          <a:p>
            <a:r>
              <a:rPr lang="en-US" dirty="0" err="1"/>
              <a:t>PowerWorld</a:t>
            </a:r>
            <a:r>
              <a:rPr lang="en-US" dirty="0"/>
              <a:t> power system cases are stored using two file types: 1) a *.pwb file to store the power system itself, and 2) a *.pwd file to store the displays. Often when opening a *.pwb it automatically opens a pwd file</a:t>
            </a:r>
          </a:p>
          <a:p>
            <a:r>
              <a:rPr lang="en-US" dirty="0" err="1"/>
              <a:t>PowerWorld</a:t>
            </a:r>
            <a:r>
              <a:rPr lang="en-US" dirty="0"/>
              <a:t> can run as a time-varying simulation; while this isn’t the most common way it is used, it is a good place to start</a:t>
            </a:r>
          </a:p>
          <a:p>
            <a:r>
              <a:rPr lang="en-US" dirty="0"/>
              <a:t>Start </a:t>
            </a:r>
            <a:r>
              <a:rPr lang="en-US" dirty="0" err="1"/>
              <a:t>PowerWorld</a:t>
            </a:r>
            <a:r>
              <a:rPr lang="en-US" dirty="0"/>
              <a:t>, and select </a:t>
            </a:r>
            <a:r>
              <a:rPr lang="en-US" b="1" dirty="0"/>
              <a:t>File, Open Case </a:t>
            </a:r>
            <a:r>
              <a:rPr lang="en-US" dirty="0"/>
              <a:t>and then use the dialog to select the case </a:t>
            </a:r>
            <a:r>
              <a:rPr lang="en-US" b="1" dirty="0"/>
              <a:t>B3Slow.pwb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7BF67-3125-97DA-FA57-9E38ADF15F4D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1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Bus PowerWorld Simulator Case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18839" y="1004073"/>
            <a:ext cx="10214299" cy="5687903"/>
            <a:chOff x="149225" y="1076980"/>
            <a:chExt cx="10214299" cy="568790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15" r="5089"/>
            <a:stretch>
              <a:fillRect/>
            </a:stretch>
          </p:blipFill>
          <p:spPr bwMode="auto">
            <a:xfrm>
              <a:off x="1676400" y="1600200"/>
              <a:ext cx="6670675" cy="387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1676400" y="2219325"/>
              <a:ext cx="919162" cy="381000"/>
            </a:xfrm>
            <a:prstGeom prst="line">
              <a:avLst/>
            </a:prstGeom>
            <a:noFill/>
            <a:ln w="50800">
              <a:solidFill>
                <a:srgbClr val="F08200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49225" y="1497013"/>
              <a:ext cx="1439818" cy="267765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Load with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green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arrows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indicating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amount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of MW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flow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149225" y="4697413"/>
              <a:ext cx="1370888" cy="156966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Used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to control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output of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generator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8907786" y="1434306"/>
              <a:ext cx="1455738" cy="157003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Note the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power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balance at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each bus</a:t>
              </a: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 flipV="1">
              <a:off x="1223962" y="3819525"/>
              <a:ext cx="912019" cy="1219200"/>
            </a:xfrm>
            <a:prstGeom prst="line">
              <a:avLst/>
            </a:prstGeom>
            <a:noFill/>
            <a:ln w="50800">
              <a:solidFill>
                <a:srgbClr val="F08200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 flipH="1" flipV="1">
              <a:off x="5011736" y="2943225"/>
              <a:ext cx="250825" cy="2535238"/>
            </a:xfrm>
            <a:prstGeom prst="line">
              <a:avLst/>
            </a:prstGeom>
            <a:noFill/>
            <a:ln w="50800">
              <a:solidFill>
                <a:srgbClr val="F08200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H="1">
              <a:off x="7338868" y="2130307"/>
              <a:ext cx="1416517" cy="705534"/>
            </a:xfrm>
            <a:prstGeom prst="line">
              <a:avLst/>
            </a:prstGeom>
            <a:noFill/>
            <a:ln w="50800">
              <a:solidFill>
                <a:srgbClr val="F08200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2112590" y="5564554"/>
              <a:ext cx="5700600" cy="1200329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Direction of green arrow is used to indicate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1E0000"/>
                  </a:solidFill>
                </a:rPr>
                <a:t>direction of real power (MW) flow; the blue </a:t>
              </a:r>
              <a:br>
                <a:rPr lang="en-US" altLang="en-US" sz="2400" dirty="0">
                  <a:solidFill>
                    <a:srgbClr val="1E0000"/>
                  </a:solidFill>
                </a:rPr>
              </a:br>
              <a:r>
                <a:rPr lang="en-US" altLang="en-US" sz="2400" dirty="0">
                  <a:solidFill>
                    <a:srgbClr val="1E0000"/>
                  </a:solidFill>
                </a:rPr>
                <a:t>arrows show the reactive power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6000" y="1076980"/>
              <a:ext cx="5069145" cy="52322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E0000"/>
                  </a:solidFill>
                </a:rPr>
                <a:t>PowerWorld Case Name: </a:t>
              </a:r>
              <a:r>
                <a:rPr lang="en-US" b="1" dirty="0">
                  <a:solidFill>
                    <a:srgbClr val="1E0000"/>
                  </a:solidFill>
                </a:rPr>
                <a:t>B3Slow</a:t>
              </a:r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6D98FFC-483C-DE1C-17A6-E1F51C4FBD16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2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5E10-1E41-A820-1937-3B462888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353800" cy="1066800"/>
          </a:xfrm>
        </p:spPr>
        <p:txBody>
          <a:bodyPr/>
          <a:lstStyle/>
          <a:p>
            <a:r>
              <a:rPr lang="en-US" dirty="0"/>
              <a:t>A Larger Example: Metro Chicago Electric Network</a:t>
            </a:r>
          </a:p>
        </p:txBody>
      </p:sp>
      <p:pic>
        <p:nvPicPr>
          <p:cNvPr id="4" name="Picture 5" descr="Chicago">
            <a:extLst>
              <a:ext uri="{FF2B5EF4-FFF2-40B4-BE49-F238E27FC236}">
                <a16:creationId xmlns:a16="http://schemas.microsoft.com/office/drawing/2014/main" id="{0E7C29A1-3211-F153-A778-8CEE5C3FF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589838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8A33108-3682-8DE6-CF99-1E9D3E3D1F40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9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B5E7-6D55-7BF5-7E72-9E916F59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the Simulation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792E0-AEAF-F0FA-ADB6-F664BF6F1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1066800"/>
          </a:xfrm>
        </p:spPr>
        <p:txBody>
          <a:bodyPr/>
          <a:lstStyle/>
          <a:p>
            <a:r>
              <a:rPr lang="en-US" dirty="0"/>
              <a:t>Click the green arrow button to start the simulation; this is a very small grid the models the increase in the electric load that would occur in the morning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868CB-8CED-C359-7C49-63FCA2A65A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2590800"/>
            <a:ext cx="9692640" cy="301752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2EB05244-CDC9-AC5C-9CFE-85ACB4DEFF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2209800"/>
            <a:ext cx="304800" cy="609600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A9D56AFD-D305-23D6-11C9-6457EEE8C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133600"/>
            <a:ext cx="152400" cy="1143000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ED534CD2-CC5F-6E4B-170A-2DE191946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286000"/>
            <a:ext cx="1676400" cy="1813560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2E55C0A-B453-84E3-15D6-F362ECAA58DD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0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Power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399520" cy="3733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Opening a red circuit breaker causes the power flow to quickly change.</a:t>
            </a:r>
          </a:p>
          <a:p>
            <a:pPr>
              <a:spcBef>
                <a:spcPts val="600"/>
              </a:spcBef>
            </a:pPr>
            <a:r>
              <a:rPr lang="en-US" dirty="0"/>
              <a:t>There is no other way to directly control power flow in a transmission line.</a:t>
            </a:r>
          </a:p>
          <a:p>
            <a:pPr>
              <a:spcBef>
                <a:spcPts val="600"/>
              </a:spcBef>
            </a:pPr>
            <a:r>
              <a:rPr lang="en-US" dirty="0"/>
              <a:t>By changing generation we can indirectly change this flow.</a:t>
            </a:r>
          </a:p>
          <a:p>
            <a:pPr>
              <a:spcBef>
                <a:spcPts val="600"/>
              </a:spcBef>
            </a:pPr>
            <a:r>
              <a:rPr lang="en-US" dirty="0"/>
              <a:t>Power flow in transmission line is limited by heating considerations</a:t>
            </a:r>
          </a:p>
          <a:p>
            <a:pPr>
              <a:spcBef>
                <a:spcPts val="600"/>
              </a:spcBef>
            </a:pPr>
            <a:r>
              <a:rPr lang="en-US" dirty="0"/>
              <a:t>Losses (I^2 R) can heat up the line, causing it to sag.</a:t>
            </a:r>
          </a:p>
          <a:p>
            <a:r>
              <a:rPr lang="en-US" dirty="0"/>
              <a:t>The change isn’t really instantaneous because of propagation delays, which </a:t>
            </a:r>
            <a:br>
              <a:rPr lang="en-US" dirty="0"/>
            </a:br>
            <a:r>
              <a:rPr lang="en-US" dirty="0"/>
              <a:t>are near the speed of light; there also wave reflection issues; however, in the power flow time frame it looks to be </a:t>
            </a:r>
            <a:r>
              <a:rPr lang="en-US" dirty="0" err="1"/>
              <a:t>instanteous</a:t>
            </a: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95313-7AEC-9D12-C806-1C75CA230CD5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4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7503-CAA5-0C21-EFDF-764F4768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B3Slow Case with Open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F073F-4E88-D8D7-9C9A-7CE15D01E3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600200"/>
            <a:ext cx="8534400" cy="4652710"/>
          </a:xfrm>
          <a:prstGeom prst="rect">
            <a:avLst/>
          </a:prstGeom>
        </p:spPr>
      </p:pic>
      <p:sp>
        <p:nvSpPr>
          <p:cNvPr id="8" name="Line 5">
            <a:extLst>
              <a:ext uri="{FF2B5EF4-FFF2-40B4-BE49-F238E27FC236}">
                <a16:creationId xmlns:a16="http://schemas.microsoft.com/office/drawing/2014/main" id="{7C048C6C-06E0-96CC-C5AF-A75C5BF9BD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2286000"/>
            <a:ext cx="2133600" cy="594360"/>
          </a:xfrm>
          <a:prstGeom prst="line">
            <a:avLst/>
          </a:prstGeom>
          <a:noFill/>
          <a:ln w="50800">
            <a:solidFill>
              <a:srgbClr val="F082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0C865552-8760-E7B2-81B5-FC81F9B09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1361399"/>
            <a:ext cx="2362200" cy="304698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E0000"/>
                </a:solidFill>
              </a:rPr>
              <a:t>When open the circuit breaker changes to a hollow green square; click it again to put the line back into service;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E4C3C2F-4CFF-1618-C81E-A9DBF95C2966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1058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bg1">
            <a:lumMod val="95000"/>
          </a:schemeClr>
        </a:solidFill>
        <a:ln>
          <a:noFill/>
        </a:ln>
      </a:spPr>
      <a:bodyPr wrap="square">
        <a:spAutoFit/>
      </a:bodyPr>
      <a:lstStyle>
        <a:defPPr algn="l" eaLnBrk="1" hangingPunct="1">
          <a:spcBef>
            <a:spcPct val="50000"/>
          </a:spcBef>
          <a:defRPr sz="2400" dirty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5761</TotalTime>
  <Words>1689</Words>
  <Application>Microsoft Office PowerPoint</Application>
  <PresentationFormat>Widescreen</PresentationFormat>
  <Paragraphs>216</Paragraphs>
  <Slides>33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Geneva</vt:lpstr>
      <vt:lpstr>Helvetica</vt:lpstr>
      <vt:lpstr>Times New Roman</vt:lpstr>
      <vt:lpstr>Wingdings</vt:lpstr>
      <vt:lpstr>Capsules</vt:lpstr>
      <vt:lpstr>Equation</vt:lpstr>
      <vt:lpstr>ECEN 460 Power System Operation and Control Spring 2025</vt:lpstr>
      <vt:lpstr>Per Unit</vt:lpstr>
      <vt:lpstr>Power System Operations Overview</vt:lpstr>
      <vt:lpstr>PowerWorld Simulator Basic Operation</vt:lpstr>
      <vt:lpstr>Three Bus PowerWorld Simulator Case</vt:lpstr>
      <vt:lpstr>A Larger Example: Metro Chicago Electric Network</vt:lpstr>
      <vt:lpstr>Starting the Simulation</vt:lpstr>
      <vt:lpstr>Basic Power Control</vt:lpstr>
      <vt:lpstr>B3Slow Case with Open Line</vt:lpstr>
      <vt:lpstr>Resetting the Simulation</vt:lpstr>
      <vt:lpstr>Indirect Line Flow Control By Changing Generation</vt:lpstr>
      <vt:lpstr>Transmission Line Limits</vt:lpstr>
      <vt:lpstr>Transmission Lines and Trees</vt:lpstr>
      <vt:lpstr>Interconnected Operations</vt:lpstr>
      <vt:lpstr>Area Control Error (ACE)</vt:lpstr>
      <vt:lpstr>PJM Area Control Error on Oct 21, 2023</vt:lpstr>
      <vt:lpstr>Three Bus Case Showing ACE Strip Chart</vt:lpstr>
      <vt:lpstr>Automatic Generation Control </vt:lpstr>
      <vt:lpstr>Generator Costs</vt:lpstr>
      <vt:lpstr>Economic Dispatch</vt:lpstr>
      <vt:lpstr>Power Transactions</vt:lpstr>
      <vt:lpstr>100 MW Transaction</vt:lpstr>
      <vt:lpstr>Security Constrained ED</vt:lpstr>
      <vt:lpstr>Security Constrained Dispatch</vt:lpstr>
      <vt:lpstr>Multi-Area Operation</vt:lpstr>
      <vt:lpstr>Seven Bus Case: One-line</vt:lpstr>
      <vt:lpstr>Seven Bus Case: Area View </vt:lpstr>
      <vt:lpstr>Seven Bus - Loop Flow?</vt:lpstr>
      <vt:lpstr>Reactive Power</vt:lpstr>
      <vt:lpstr>Voltage Magnitude</vt:lpstr>
      <vt:lpstr>Bus 5 Case Illustrating Reactive Power and Voltage</vt:lpstr>
      <vt:lpstr>37-Bus Grid </vt:lpstr>
      <vt:lpstr>2000-Bus Case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Nicole LoGiudice</cp:lastModifiedBy>
  <cp:revision>497</cp:revision>
  <cp:lastPrinted>2020-08-20T12:26:33Z</cp:lastPrinted>
  <dcterms:created xsi:type="dcterms:W3CDTF">2000-05-11T14:27:08Z</dcterms:created>
  <dcterms:modified xsi:type="dcterms:W3CDTF">2025-02-04T00:41:44Z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6cd4b9-6f4c-455c-8ae4-9b982b2953c8_Enabled">
    <vt:lpwstr>true</vt:lpwstr>
  </property>
  <property fmtid="{D5CDD505-2E9C-101B-9397-08002B2CF9AE}" pid="3" name="MSIP_Label_5f6cd4b9-6f4c-455c-8ae4-9b982b2953c8_SetDate">
    <vt:lpwstr>2025-01-24T14:56:03Z</vt:lpwstr>
  </property>
  <property fmtid="{D5CDD505-2E9C-101B-9397-08002B2CF9AE}" pid="4" name="MSIP_Label_5f6cd4b9-6f4c-455c-8ae4-9b982b2953c8_Method">
    <vt:lpwstr>Privileged</vt:lpwstr>
  </property>
  <property fmtid="{D5CDD505-2E9C-101B-9397-08002B2CF9AE}" pid="5" name="MSIP_Label_5f6cd4b9-6f4c-455c-8ae4-9b982b2953c8_Name">
    <vt:lpwstr>Public​</vt:lpwstr>
  </property>
  <property fmtid="{D5CDD505-2E9C-101B-9397-08002B2CF9AE}" pid="6" name="MSIP_Label_5f6cd4b9-6f4c-455c-8ae4-9b982b2953c8_SiteId">
    <vt:lpwstr>68f381e3-46da-47b9-ba57-6f322b8f0da1</vt:lpwstr>
  </property>
  <property fmtid="{D5CDD505-2E9C-101B-9397-08002B2CF9AE}" pid="7" name="MSIP_Label_5f6cd4b9-6f4c-455c-8ae4-9b982b2953c8_ActionId">
    <vt:lpwstr>0ac59c71-6a75-4815-b004-0aa0c4eb54a5</vt:lpwstr>
  </property>
  <property fmtid="{D5CDD505-2E9C-101B-9397-08002B2CF9AE}" pid="8" name="MSIP_Label_5f6cd4b9-6f4c-455c-8ae4-9b982b2953c8_ContentBits">
    <vt:lpwstr>0</vt:lpwstr>
  </property>
</Properties>
</file>