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8"/>
  </p:notesMasterIdLst>
  <p:handoutMasterIdLst>
    <p:handoutMasterId r:id="rId49"/>
  </p:handoutMasterIdLst>
  <p:sldIdLst>
    <p:sldId id="258" r:id="rId2"/>
    <p:sldId id="562" r:id="rId3"/>
    <p:sldId id="661" r:id="rId4"/>
    <p:sldId id="662" r:id="rId5"/>
    <p:sldId id="663" r:id="rId6"/>
    <p:sldId id="660" r:id="rId7"/>
    <p:sldId id="581" r:id="rId8"/>
    <p:sldId id="588" r:id="rId9"/>
    <p:sldId id="589" r:id="rId10"/>
    <p:sldId id="590" r:id="rId11"/>
    <p:sldId id="591" r:id="rId12"/>
    <p:sldId id="592" r:id="rId13"/>
    <p:sldId id="593" r:id="rId14"/>
    <p:sldId id="594" r:id="rId15"/>
    <p:sldId id="595" r:id="rId16"/>
    <p:sldId id="658" r:id="rId17"/>
    <p:sldId id="597" r:id="rId18"/>
    <p:sldId id="656" r:id="rId19"/>
    <p:sldId id="598" r:id="rId20"/>
    <p:sldId id="599" r:id="rId21"/>
    <p:sldId id="659" r:id="rId22"/>
    <p:sldId id="600" r:id="rId23"/>
    <p:sldId id="601" r:id="rId24"/>
    <p:sldId id="602" r:id="rId25"/>
    <p:sldId id="603" r:id="rId26"/>
    <p:sldId id="604" r:id="rId27"/>
    <p:sldId id="605" r:id="rId28"/>
    <p:sldId id="606" r:id="rId29"/>
    <p:sldId id="607" r:id="rId30"/>
    <p:sldId id="608" r:id="rId31"/>
    <p:sldId id="614" r:id="rId32"/>
    <p:sldId id="616" r:id="rId33"/>
    <p:sldId id="617" r:id="rId34"/>
    <p:sldId id="618" r:id="rId35"/>
    <p:sldId id="619" r:id="rId36"/>
    <p:sldId id="620" r:id="rId37"/>
    <p:sldId id="621" r:id="rId38"/>
    <p:sldId id="622" r:id="rId39"/>
    <p:sldId id="623" r:id="rId40"/>
    <p:sldId id="624" r:id="rId41"/>
    <p:sldId id="625" r:id="rId42"/>
    <p:sldId id="626" r:id="rId43"/>
    <p:sldId id="664" r:id="rId44"/>
    <p:sldId id="628" r:id="rId45"/>
    <p:sldId id="629" r:id="rId46"/>
    <p:sldId id="630" r:id="rId47"/>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2/3/2025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23863" y="704850"/>
            <a:ext cx="6254750" cy="3519488"/>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EC10113-FE69-4FE0-8EE1-8E01E67AE718}" type="slidenum">
              <a:rPr lang="en-US" altLang="en-US" sz="1200"/>
              <a:pPr eaLnBrk="1" hangingPunct="1"/>
              <a:t>14</a:t>
            </a:fld>
            <a:endParaRPr lang="en-US" altLang="en-US" sz="1200"/>
          </a:p>
        </p:txBody>
      </p:sp>
    </p:spTree>
    <p:extLst>
      <p:ext uri="{BB962C8B-B14F-4D97-AF65-F5344CB8AC3E}">
        <p14:creationId xmlns:p14="http://schemas.microsoft.com/office/powerpoint/2010/main" val="258593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23863" y="704850"/>
            <a:ext cx="6254750" cy="3519488"/>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CD5EB56-6BFD-4C8A-A773-C3B36B6D0804}" type="slidenum">
              <a:rPr lang="en-US" altLang="en-US" sz="1200"/>
              <a:pPr eaLnBrk="1" hangingPunct="1"/>
              <a:t>16</a:t>
            </a:fld>
            <a:endParaRPr lang="en-US" altLang="en-US" sz="1200"/>
          </a:p>
        </p:txBody>
      </p:sp>
    </p:spTree>
    <p:extLst>
      <p:ext uri="{BB962C8B-B14F-4D97-AF65-F5344CB8AC3E}">
        <p14:creationId xmlns:p14="http://schemas.microsoft.com/office/powerpoint/2010/main" val="179895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B21835E-5E48-46A7-866F-3DF9965947BA}" type="slidenum">
              <a:rPr lang="en-US" altLang="en-US" sz="1200"/>
              <a:pPr eaLnBrk="1" hangingPunct="1"/>
              <a:t>18</a:t>
            </a:fld>
            <a:endParaRPr lang="en-US" altLang="en-US" sz="1200"/>
          </a:p>
        </p:txBody>
      </p:sp>
      <p:sp>
        <p:nvSpPr>
          <p:cNvPr id="41987" name="Rectangle 2"/>
          <p:cNvSpPr>
            <a:spLocks noGrp="1" noRot="1" noChangeAspect="1" noChangeArrowheads="1" noTextEdit="1"/>
          </p:cNvSpPr>
          <p:nvPr>
            <p:ph type="sldImg"/>
          </p:nvPr>
        </p:nvSpPr>
        <p:spPr>
          <a:xfrm>
            <a:off x="423863" y="704850"/>
            <a:ext cx="6254750" cy="3519488"/>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057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DA44BBE-E71F-47C8-9AA2-2A41ABA180E6}" type="slidenum">
              <a:rPr lang="en-US" altLang="en-US" sz="1200"/>
              <a:pPr eaLnBrk="1" hangingPunct="1"/>
              <a:t>19</a:t>
            </a:fld>
            <a:endParaRPr lang="en-US" altLang="en-US" sz="1200"/>
          </a:p>
        </p:txBody>
      </p:sp>
      <p:sp>
        <p:nvSpPr>
          <p:cNvPr id="43011" name="Rectangle 2"/>
          <p:cNvSpPr>
            <a:spLocks noGrp="1" noRot="1" noChangeAspect="1" noChangeArrowheads="1" noTextEdit="1"/>
          </p:cNvSpPr>
          <p:nvPr>
            <p:ph type="sldImg"/>
          </p:nvPr>
        </p:nvSpPr>
        <p:spPr>
          <a:xfrm>
            <a:off x="423863" y="704850"/>
            <a:ext cx="6254750" cy="3519488"/>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294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EE3218-6333-401A-8157-78228CD98C35}" type="slidenum">
              <a:rPr lang="en-US" altLang="en-US" sz="1200"/>
              <a:pPr eaLnBrk="1" hangingPunct="1"/>
              <a:t>21</a:t>
            </a:fld>
            <a:endParaRPr lang="en-US" altLang="en-US" sz="1200"/>
          </a:p>
        </p:txBody>
      </p:sp>
      <p:sp>
        <p:nvSpPr>
          <p:cNvPr id="44035" name="Rectangle 2"/>
          <p:cNvSpPr>
            <a:spLocks noGrp="1" noRot="1" noChangeAspect="1" noChangeArrowheads="1" noTextEdit="1"/>
          </p:cNvSpPr>
          <p:nvPr>
            <p:ph type="sldImg"/>
          </p:nvPr>
        </p:nvSpPr>
        <p:spPr>
          <a:xfrm>
            <a:off x="423863" y="704850"/>
            <a:ext cx="6254750" cy="3519488"/>
          </a:xfrm>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7289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6767575-2D58-4F58-B203-1E5B672CB753}" type="slidenum">
              <a:rPr lang="en-US" altLang="en-US" sz="1200"/>
              <a:pPr eaLnBrk="1" hangingPunct="1"/>
              <a:t>22</a:t>
            </a:fld>
            <a:endParaRPr lang="en-US" altLang="en-US" sz="1200"/>
          </a:p>
        </p:txBody>
      </p:sp>
      <p:sp>
        <p:nvSpPr>
          <p:cNvPr id="45059" name="Rectangle 2"/>
          <p:cNvSpPr>
            <a:spLocks noGrp="1" noRot="1" noChangeAspect="1" noChangeArrowheads="1" noTextEdit="1"/>
          </p:cNvSpPr>
          <p:nvPr>
            <p:ph type="sldImg"/>
          </p:nvPr>
        </p:nvSpPr>
        <p:spPr>
          <a:xfrm>
            <a:off x="423863" y="704850"/>
            <a:ext cx="6254750" cy="3519488"/>
          </a:xfrm>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1834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1AE7F27-9C2F-43D5-96E5-6A78AEF98CDF}" type="slidenum">
              <a:rPr lang="en-US" altLang="en-US" sz="1200"/>
              <a:pPr eaLnBrk="1" hangingPunct="1"/>
              <a:t>23</a:t>
            </a:fld>
            <a:endParaRPr lang="en-US" altLang="en-US" sz="1200"/>
          </a:p>
        </p:txBody>
      </p:sp>
      <p:sp>
        <p:nvSpPr>
          <p:cNvPr id="48131" name="Rectangle 2"/>
          <p:cNvSpPr>
            <a:spLocks noGrp="1" noRot="1" noChangeAspect="1" noChangeArrowheads="1" noTextEdit="1"/>
          </p:cNvSpPr>
          <p:nvPr>
            <p:ph type="sldImg"/>
          </p:nvPr>
        </p:nvSpPr>
        <p:spPr>
          <a:xfrm>
            <a:off x="423863" y="704850"/>
            <a:ext cx="6254750" cy="3519488"/>
          </a:xfrm>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1873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23863" y="704850"/>
            <a:ext cx="6254750" cy="3519488"/>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5491AC6-D3A8-4DFA-AC3F-DF0E5856E899}" type="slidenum">
              <a:rPr lang="en-US" altLang="en-US" sz="1200"/>
              <a:pPr eaLnBrk="1" hangingPunct="1"/>
              <a:t>24</a:t>
            </a:fld>
            <a:endParaRPr lang="en-US" altLang="en-US" sz="1200"/>
          </a:p>
        </p:txBody>
      </p:sp>
    </p:spTree>
    <p:extLst>
      <p:ext uri="{BB962C8B-B14F-4D97-AF65-F5344CB8AC3E}">
        <p14:creationId xmlns:p14="http://schemas.microsoft.com/office/powerpoint/2010/main" val="31172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FC6561B-91B2-416E-BE60-652EE8AF99DF}" type="slidenum">
              <a:rPr lang="en-US" altLang="en-US" sz="1200"/>
              <a:pPr eaLnBrk="1" hangingPunct="1"/>
              <a:t>25</a:t>
            </a:fld>
            <a:endParaRPr lang="en-US" altLang="en-US" sz="1200"/>
          </a:p>
        </p:txBody>
      </p:sp>
      <p:sp>
        <p:nvSpPr>
          <p:cNvPr id="51203" name="Rectangle 2"/>
          <p:cNvSpPr>
            <a:spLocks noGrp="1" noRot="1" noChangeAspect="1" noChangeArrowheads="1" noTextEdit="1"/>
          </p:cNvSpPr>
          <p:nvPr>
            <p:ph type="sldImg"/>
          </p:nvPr>
        </p:nvSpPr>
        <p:spPr>
          <a:xfrm>
            <a:off x="423863" y="704850"/>
            <a:ext cx="6254750" cy="3519488"/>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5536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8C6A397-F0E1-4EAA-8052-9293A598580F}" type="slidenum">
              <a:rPr lang="en-US" altLang="en-US" sz="1200"/>
              <a:pPr eaLnBrk="1" hangingPunct="1"/>
              <a:t>26</a:t>
            </a:fld>
            <a:endParaRPr lang="en-US" altLang="en-US" sz="1200"/>
          </a:p>
        </p:txBody>
      </p:sp>
      <p:sp>
        <p:nvSpPr>
          <p:cNvPr id="52227" name="Rectangle 2"/>
          <p:cNvSpPr>
            <a:spLocks noGrp="1" noRot="1" noChangeAspect="1" noChangeArrowheads="1" noTextEdit="1"/>
          </p:cNvSpPr>
          <p:nvPr>
            <p:ph type="sldImg"/>
          </p:nvPr>
        </p:nvSpPr>
        <p:spPr>
          <a:xfrm>
            <a:off x="423863" y="704850"/>
            <a:ext cx="6254750" cy="3519488"/>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6204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423863" y="704850"/>
            <a:ext cx="6254750" cy="3519488"/>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E0CC707-B346-41B7-AFDB-248B97F68447}" type="slidenum">
              <a:rPr lang="en-US" altLang="en-US" sz="1200"/>
              <a:pPr eaLnBrk="1" hangingPunct="1"/>
              <a:t>6</a:t>
            </a:fld>
            <a:endParaRPr lang="en-US" altLang="en-US" sz="1200"/>
          </a:p>
        </p:txBody>
      </p:sp>
    </p:spTree>
    <p:extLst>
      <p:ext uri="{BB962C8B-B14F-4D97-AF65-F5344CB8AC3E}">
        <p14:creationId xmlns:p14="http://schemas.microsoft.com/office/powerpoint/2010/main" val="192148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1168083-3060-48B5-8AC8-FCA85605894A}" type="slidenum">
              <a:rPr lang="en-US" altLang="en-US" sz="1200"/>
              <a:pPr eaLnBrk="1" hangingPunct="1"/>
              <a:t>27</a:t>
            </a:fld>
            <a:endParaRPr lang="en-US" altLang="en-US" sz="1200"/>
          </a:p>
        </p:txBody>
      </p:sp>
      <p:sp>
        <p:nvSpPr>
          <p:cNvPr id="62467" name="Rectangle 2"/>
          <p:cNvSpPr>
            <a:spLocks noGrp="1" noRot="1" noChangeAspect="1" noChangeArrowheads="1" noTextEdit="1"/>
          </p:cNvSpPr>
          <p:nvPr>
            <p:ph type="sldImg"/>
          </p:nvPr>
        </p:nvSpPr>
        <p:spPr>
          <a:xfrm>
            <a:off x="423863" y="704850"/>
            <a:ext cx="6254750" cy="3519488"/>
          </a:xfrm>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7320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0F83708-793D-4E1C-87E6-A021FA69986B}" type="slidenum">
              <a:rPr lang="en-US" altLang="en-US" sz="1200"/>
              <a:pPr eaLnBrk="1" hangingPunct="1"/>
              <a:t>28</a:t>
            </a:fld>
            <a:endParaRPr lang="en-US" altLang="en-US" sz="1200"/>
          </a:p>
        </p:txBody>
      </p:sp>
      <p:sp>
        <p:nvSpPr>
          <p:cNvPr id="63491" name="Rectangle 2"/>
          <p:cNvSpPr>
            <a:spLocks noGrp="1" noRot="1" noChangeAspect="1" noChangeArrowheads="1" noTextEdit="1"/>
          </p:cNvSpPr>
          <p:nvPr>
            <p:ph type="sldImg"/>
          </p:nvPr>
        </p:nvSpPr>
        <p:spPr>
          <a:xfrm>
            <a:off x="423863" y="704850"/>
            <a:ext cx="6254750" cy="3519488"/>
          </a:xfrm>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9814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92B3631-93CB-4AA1-BAED-B0DFC661C917}" type="slidenum">
              <a:rPr lang="en-US" altLang="en-US" sz="1200"/>
              <a:pPr eaLnBrk="1" hangingPunct="1"/>
              <a:t>29</a:t>
            </a:fld>
            <a:endParaRPr lang="en-US" altLang="en-US" sz="1200"/>
          </a:p>
        </p:txBody>
      </p:sp>
      <p:sp>
        <p:nvSpPr>
          <p:cNvPr id="68611" name="Rectangle 2"/>
          <p:cNvSpPr>
            <a:spLocks noGrp="1" noRot="1" noChangeAspect="1" noChangeArrowheads="1" noTextEdit="1"/>
          </p:cNvSpPr>
          <p:nvPr>
            <p:ph type="sldImg"/>
          </p:nvPr>
        </p:nvSpPr>
        <p:spPr>
          <a:xfrm>
            <a:off x="423863" y="704850"/>
            <a:ext cx="6254750" cy="3519488"/>
          </a:xfrm>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6849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200CC7A0-4C0D-4008-A30A-6846CC2C4898}" type="slidenum">
              <a:rPr lang="en-US" altLang="en-US" sz="1200"/>
              <a:pPr eaLnBrk="1" hangingPunct="1"/>
              <a:t>30</a:t>
            </a:fld>
            <a:endParaRPr lang="en-US" altLang="en-US" sz="1200" dirty="0"/>
          </a:p>
        </p:txBody>
      </p:sp>
      <p:sp>
        <p:nvSpPr>
          <p:cNvPr id="54275" name="Rectangle 2"/>
          <p:cNvSpPr>
            <a:spLocks noGrp="1" noRot="1" noChangeAspect="1" noChangeArrowheads="1" noTextEdit="1"/>
          </p:cNvSpPr>
          <p:nvPr>
            <p:ph type="sldImg"/>
          </p:nvPr>
        </p:nvSpPr>
        <p:spPr>
          <a:xfrm>
            <a:off x="423863" y="704850"/>
            <a:ext cx="6254750" cy="3519488"/>
          </a:xfrm>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8820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895494D-29B7-4BD3-92DE-3055B7F70BBF}" type="slidenum">
              <a:rPr lang="en-US" altLang="en-US" sz="1200"/>
              <a:pPr eaLnBrk="1" hangingPunct="1"/>
              <a:t>32</a:t>
            </a:fld>
            <a:endParaRPr lang="en-US" altLang="en-US" sz="1200" dirty="0"/>
          </a:p>
        </p:txBody>
      </p:sp>
      <p:sp>
        <p:nvSpPr>
          <p:cNvPr id="61443" name="Rectangle 2"/>
          <p:cNvSpPr>
            <a:spLocks noGrp="1" noRot="1" noChangeAspect="1" noChangeArrowheads="1" noTextEdit="1"/>
          </p:cNvSpPr>
          <p:nvPr>
            <p:ph type="sldImg"/>
          </p:nvPr>
        </p:nvSpPr>
        <p:spPr>
          <a:xfrm>
            <a:off x="423863" y="704850"/>
            <a:ext cx="6254750" cy="3519488"/>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3526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8295244-1E5A-4E23-86FA-4BD9696285D7}" type="slidenum">
              <a:rPr lang="en-US" altLang="en-US" sz="1200"/>
              <a:pPr eaLnBrk="1" hangingPunct="1"/>
              <a:t>33</a:t>
            </a:fld>
            <a:endParaRPr lang="en-US" altLang="en-US" sz="1200"/>
          </a:p>
        </p:txBody>
      </p:sp>
      <p:sp>
        <p:nvSpPr>
          <p:cNvPr id="70659" name="Rectangle 2"/>
          <p:cNvSpPr>
            <a:spLocks noGrp="1" noRot="1" noChangeAspect="1" noChangeArrowheads="1" noTextEdit="1"/>
          </p:cNvSpPr>
          <p:nvPr>
            <p:ph type="sldImg"/>
          </p:nvPr>
        </p:nvSpPr>
        <p:spPr>
          <a:xfrm>
            <a:off x="423863" y="704850"/>
            <a:ext cx="6254750" cy="3519488"/>
          </a:xfrm>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Tree>
    <p:extLst>
      <p:ext uri="{BB962C8B-B14F-4D97-AF65-F5344CB8AC3E}">
        <p14:creationId xmlns:p14="http://schemas.microsoft.com/office/powerpoint/2010/main" val="1501253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23863" y="704850"/>
            <a:ext cx="6254750" cy="3519488"/>
          </a:xfrm>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C1E6142-DA7E-41FB-8976-5FFC28701C14}" type="slidenum">
              <a:rPr lang="en-US" altLang="en-US" sz="1200"/>
              <a:pPr eaLnBrk="1" hangingPunct="1"/>
              <a:t>35</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23863" y="704850"/>
            <a:ext cx="6254750" cy="3519488"/>
          </a:xfrm>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53A877F-4EF0-4245-BD41-38E9893DCBB2}" type="slidenum">
              <a:rPr lang="en-US" altLang="en-US" sz="1200"/>
              <a:pPr eaLnBrk="1" hangingPunct="1"/>
              <a:t>36</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23863" y="704850"/>
            <a:ext cx="6254750" cy="3519488"/>
          </a:xfrm>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BDFFC5A-0AD9-4C25-AE33-F1739BFF9FE1}" type="slidenum">
              <a:rPr lang="en-US" altLang="en-US" sz="1200"/>
              <a:pPr eaLnBrk="1" hangingPunct="1"/>
              <a:t>37</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23863" y="704850"/>
            <a:ext cx="6254750" cy="3519488"/>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0AE23EF-A1EB-4163-B6AD-B28F129BE135}" type="slidenum">
              <a:rPr lang="en-US" altLang="en-US" sz="1200"/>
              <a:pPr eaLnBrk="1" hangingPunct="1"/>
              <a:t>38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23863" y="704850"/>
            <a:ext cx="6254750" cy="3519488"/>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D6D84B7-AB00-4FF8-8A19-2DE23C1FCEF1}" type="slidenum">
              <a:rPr lang="en-US" altLang="en-US" sz="1200"/>
              <a:pPr eaLnBrk="1" hangingPunct="1"/>
              <a:t>7</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23863" y="704850"/>
            <a:ext cx="6254750" cy="3519488"/>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61056918-E2A7-4AB6-8941-2E2C614806A9}" type="slidenum">
              <a:rPr lang="en-US" altLang="en-US" sz="1200"/>
              <a:pPr eaLnBrk="1" hangingPunct="1"/>
              <a:t>39</a:t>
            </a:fld>
            <a:endParaRPr lang="en-US" altLang="en-US" sz="1200"/>
          </a:p>
        </p:txBody>
      </p:sp>
    </p:spTree>
    <p:extLst>
      <p:ext uri="{BB962C8B-B14F-4D97-AF65-F5344CB8AC3E}">
        <p14:creationId xmlns:p14="http://schemas.microsoft.com/office/powerpoint/2010/main" val="325326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23863" y="704850"/>
            <a:ext cx="6254750" cy="3519488"/>
          </a:xfrm>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1B4B74-41C8-4DA0-9121-3B0B4700631F}" type="slidenum">
              <a:rPr lang="en-US" altLang="en-US" sz="1200"/>
              <a:pPr eaLnBrk="1" hangingPunct="1"/>
              <a:t>40</a:t>
            </a:fld>
            <a:endParaRPr lang="en-US" altLang="en-US" sz="1200"/>
          </a:p>
        </p:txBody>
      </p:sp>
    </p:spTree>
    <p:extLst>
      <p:ext uri="{BB962C8B-B14F-4D97-AF65-F5344CB8AC3E}">
        <p14:creationId xmlns:p14="http://schemas.microsoft.com/office/powerpoint/2010/main" val="391467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23863" y="704850"/>
            <a:ext cx="6254750" cy="3519488"/>
          </a:xfrm>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61328E76-B1B7-431E-A935-81CFDFB5A5F2}" type="slidenum">
              <a:rPr lang="en-US" altLang="en-US" sz="1200"/>
              <a:pPr eaLnBrk="1" hangingPunct="1"/>
              <a:t>41</a:t>
            </a:fld>
            <a:endParaRPr lang="en-US" altLang="en-US" sz="1200"/>
          </a:p>
        </p:txBody>
      </p:sp>
    </p:spTree>
    <p:extLst>
      <p:ext uri="{BB962C8B-B14F-4D97-AF65-F5344CB8AC3E}">
        <p14:creationId xmlns:p14="http://schemas.microsoft.com/office/powerpoint/2010/main" val="3962383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23863" y="704850"/>
            <a:ext cx="6254750" cy="3519488"/>
          </a:xfrm>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5B41B23-F278-4D53-A84F-9A11C47A6C0A}" type="slidenum">
              <a:rPr lang="en-US" altLang="en-US" sz="1200"/>
              <a:pPr eaLnBrk="1" hangingPunct="1"/>
              <a:t>43</a:t>
            </a:fld>
            <a:endParaRPr lang="en-US" altLang="en-US" sz="1200"/>
          </a:p>
        </p:txBody>
      </p:sp>
    </p:spTree>
    <p:extLst>
      <p:ext uri="{BB962C8B-B14F-4D97-AF65-F5344CB8AC3E}">
        <p14:creationId xmlns:p14="http://schemas.microsoft.com/office/powerpoint/2010/main" val="2311850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23863" y="704850"/>
            <a:ext cx="6254750" cy="3519488"/>
          </a:xfrm>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074B77E-8D96-4A87-B6C4-1ED4423EA19D}" type="slidenum">
              <a:rPr lang="en-US" altLang="en-US" sz="1200"/>
              <a:pPr eaLnBrk="1" hangingPunct="1"/>
              <a:t>44</a:t>
            </a:fld>
            <a:endParaRPr lang="en-US" altLang="en-US" sz="1200"/>
          </a:p>
        </p:txBody>
      </p:sp>
    </p:spTree>
    <p:extLst>
      <p:ext uri="{BB962C8B-B14F-4D97-AF65-F5344CB8AC3E}">
        <p14:creationId xmlns:p14="http://schemas.microsoft.com/office/powerpoint/2010/main" val="23250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23863" y="704850"/>
            <a:ext cx="6254750" cy="3519488"/>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1B5182B0-E1BD-47C8-AB77-588AF18ED28C}" type="slidenum">
              <a:rPr lang="en-US" altLang="en-US" sz="1200"/>
              <a:pPr eaLnBrk="1" hangingPunct="1"/>
              <a:t>45</a:t>
            </a:fld>
            <a:endParaRPr lang="en-US" altLang="en-US" sz="1200"/>
          </a:p>
        </p:txBody>
      </p:sp>
    </p:spTree>
    <p:extLst>
      <p:ext uri="{BB962C8B-B14F-4D97-AF65-F5344CB8AC3E}">
        <p14:creationId xmlns:p14="http://schemas.microsoft.com/office/powerpoint/2010/main" val="43163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23863" y="704850"/>
            <a:ext cx="6254750" cy="3519488"/>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35700A4-DAE8-4781-AD7F-166EBCDC9844}" type="slidenum">
              <a:rPr lang="en-US" altLang="en-US" sz="1200"/>
              <a:pPr eaLnBrk="1" hangingPunct="1"/>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23863" y="704850"/>
            <a:ext cx="6254750" cy="3519488"/>
          </a:xfrm>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44454EF-C22C-4EBD-BB52-275DB2AC1B89}" type="slidenum">
              <a:rPr lang="en-US" altLang="en-US" sz="1200"/>
              <a:pP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23863" y="704850"/>
            <a:ext cx="6254750" cy="3519488"/>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877BE6C-BC9D-44F9-8F80-740A721FCC28}" type="slidenum">
              <a:rPr lang="en-US" altLang="en-US" sz="1200"/>
              <a:pPr eaLnBrk="1" hangingPunct="1"/>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23863" y="704850"/>
            <a:ext cx="6254750" cy="3519488"/>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99DA0C69-D6C9-4104-B27F-D4AD3AC09B7B}" type="slidenum">
              <a:rPr lang="en-US" altLang="en-US" sz="1200"/>
              <a:pPr eaLnBrk="1" hangingPunct="1"/>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423863" y="704850"/>
            <a:ext cx="6254750" cy="3519488"/>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C6738C-0B27-42EB-8758-EB12E1169FF7}" type="slidenum">
              <a:rPr lang="en-US" altLang="en-US" sz="1200"/>
              <a:pPr eaLnBrk="1" hangingPunct="1"/>
              <a:t>12</a:t>
            </a:fld>
            <a:endParaRPr lang="en-US" altLang="en-US" sz="1200"/>
          </a:p>
        </p:txBody>
      </p:sp>
    </p:spTree>
    <p:extLst>
      <p:ext uri="{BB962C8B-B14F-4D97-AF65-F5344CB8AC3E}">
        <p14:creationId xmlns:p14="http://schemas.microsoft.com/office/powerpoint/2010/main" val="184282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423863" y="704850"/>
            <a:ext cx="6254750" cy="3519488"/>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A06E3225-5159-4C79-BCC9-5DBD48E783E0}" type="slidenum">
              <a:rPr lang="en-US" altLang="en-US" sz="1200"/>
              <a:pPr eaLnBrk="1" hangingPunct="1"/>
              <a:t>13</a:t>
            </a:fld>
            <a:endParaRPr lang="en-US" altLang="en-US" sz="1200"/>
          </a:p>
        </p:txBody>
      </p:sp>
    </p:spTree>
    <p:extLst>
      <p:ext uri="{BB962C8B-B14F-4D97-AF65-F5344CB8AC3E}">
        <p14:creationId xmlns:p14="http://schemas.microsoft.com/office/powerpoint/2010/main" val="2248018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oleObject" Target="../embeddings/oleObject15.bin"/><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3.wmf"/></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1.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5: Transmission Line and Transformer Models </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Line Resistance</a:t>
            </a:r>
          </a:p>
        </p:txBody>
      </p:sp>
      <p:graphicFrame>
        <p:nvGraphicFramePr>
          <p:cNvPr id="8195" name="Object 3"/>
          <p:cNvGraphicFramePr>
            <a:graphicFrameLocks noChangeAspect="1"/>
          </p:cNvGraphicFramePr>
          <p:nvPr>
            <p:extLst>
              <p:ext uri="{D42A27DB-BD31-4B8C-83A1-F6EECF244321}">
                <p14:modId xmlns:p14="http://schemas.microsoft.com/office/powerpoint/2010/main" val="3616129291"/>
              </p:ext>
            </p:extLst>
          </p:nvPr>
        </p:nvGraphicFramePr>
        <p:xfrm>
          <a:off x="533400" y="1371600"/>
          <a:ext cx="6921500" cy="4686300"/>
        </p:xfrm>
        <a:graphic>
          <a:graphicData uri="http://schemas.openxmlformats.org/presentationml/2006/ole">
            <mc:AlternateContent xmlns:mc="http://schemas.openxmlformats.org/markup-compatibility/2006">
              <mc:Choice xmlns:v="urn:schemas-microsoft-com:vml" Requires="v">
                <p:oleObj name="Equation" r:id="rId3" imgW="6921360" imgH="4686120" progId="Equation.DSMT4">
                  <p:embed/>
                </p:oleObj>
              </mc:Choice>
              <mc:Fallback>
                <p:oleObj name="Equation" r:id="rId3" imgW="6921360" imgH="4686120" progId="Equation.DSMT4">
                  <p:embed/>
                  <p:pic>
                    <p:nvPicPr>
                      <p:cNvPr id="8195" name="Object 3"/>
                      <p:cNvPicPr>
                        <a:picLocks noChangeAspect="1" noChangeArrowheads="1"/>
                      </p:cNvPicPr>
                      <p:nvPr/>
                    </p:nvPicPr>
                    <p:blipFill>
                      <a:blip r:embed="rId4"/>
                      <a:srcRect/>
                      <a:stretch>
                        <a:fillRect/>
                      </a:stretch>
                    </p:blipFill>
                    <p:spPr bwMode="auto">
                      <a:xfrm>
                        <a:off x="533400" y="1371600"/>
                        <a:ext cx="69215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4C37C198-2B79-9687-1FC1-4824BE6FC92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6427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Line Resistance, cont’d</a:t>
            </a:r>
          </a:p>
        </p:txBody>
      </p:sp>
      <p:sp>
        <p:nvSpPr>
          <p:cNvPr id="9219" name="Rectangle 3"/>
          <p:cNvSpPr>
            <a:spLocks noGrp="1" noChangeArrowheads="1"/>
          </p:cNvSpPr>
          <p:nvPr>
            <p:ph idx="1"/>
          </p:nvPr>
        </p:nvSpPr>
        <p:spPr/>
        <p:txBody>
          <a:bodyPr/>
          <a:lstStyle/>
          <a:p>
            <a:pPr eaLnBrk="1" hangingPunct="1"/>
            <a:r>
              <a:rPr lang="en-US" altLang="en-US" dirty="0"/>
              <a:t>Because ac current tends to flow towards the surface of a conductor, the resistance of a line at 60 Hz is slightly higher than at dc.</a:t>
            </a:r>
          </a:p>
          <a:p>
            <a:pPr eaLnBrk="1" hangingPunct="1"/>
            <a:r>
              <a:rPr lang="en-US" altLang="en-US" dirty="0"/>
              <a:t>Resistivity and hence line resistance increase linearly as conductor temperature increases (changes is about 0.4% per degree C)</a:t>
            </a:r>
          </a:p>
          <a:p>
            <a:pPr lvl="1" eaLnBrk="1" hangingPunct="1"/>
            <a:r>
              <a:rPr lang="en-US" altLang="en-US" dirty="0">
                <a:sym typeface="Symbol" pitchFamily="18" charset="2"/>
              </a:rPr>
              <a:t>In some locations conductor temperatures can vary by up to 100</a:t>
            </a:r>
            <a:r>
              <a:rPr lang="en-US" altLang="en-US" dirty="0">
                <a:sym typeface="Symbol"/>
              </a:rPr>
              <a:t> C!</a:t>
            </a:r>
            <a:endParaRPr lang="en-US" altLang="en-US" dirty="0">
              <a:sym typeface="Symbol" pitchFamily="18" charset="2"/>
            </a:endParaRPr>
          </a:p>
          <a:p>
            <a:pPr eaLnBrk="1" hangingPunct="1"/>
            <a:r>
              <a:rPr lang="en-US" altLang="en-US" dirty="0">
                <a:sym typeface="Symbol" pitchFamily="18" charset="2"/>
              </a:rPr>
              <a:t>Because ACSR conductors are stranded, actual resistance, inductance and capacitance needs to be determined from tables.</a:t>
            </a:r>
          </a:p>
        </p:txBody>
      </p:sp>
      <p:sp>
        <p:nvSpPr>
          <p:cNvPr id="2" name="Slide Number Placeholder 3">
            <a:extLst>
              <a:ext uri="{FF2B5EF4-FFF2-40B4-BE49-F238E27FC236}">
                <a16:creationId xmlns:a16="http://schemas.microsoft.com/office/drawing/2014/main" id="{325D9750-747E-543A-5A11-818632689AD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412413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Variation in Line Resistance Example</a:t>
            </a:r>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46760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1905000"/>
            <a:ext cx="343217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3D2447C5-8719-29D7-29F0-515BA6BF25B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306396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a:t>Magnetics Review</a:t>
            </a:r>
          </a:p>
        </p:txBody>
      </p:sp>
      <p:sp>
        <p:nvSpPr>
          <p:cNvPr id="49155" name="Rectangle 3"/>
          <p:cNvSpPr>
            <a:spLocks noGrp="1" noChangeArrowheads="1"/>
          </p:cNvSpPr>
          <p:nvPr>
            <p:ph type="body" idx="1"/>
          </p:nvPr>
        </p:nvSpPr>
        <p:spPr/>
        <p:txBody>
          <a:bodyPr/>
          <a:lstStyle/>
          <a:p>
            <a:pPr eaLnBrk="1" hangingPunct="1"/>
            <a:r>
              <a:rPr lang="en-US" altLang="en-US" dirty="0"/>
              <a:t>Ampere’s circuital law:</a:t>
            </a:r>
          </a:p>
          <a:p>
            <a:pPr eaLnBrk="1" hangingPunct="1"/>
            <a:endParaRPr lang="en-US" altLang="en-US" dirty="0"/>
          </a:p>
        </p:txBody>
      </p:sp>
      <p:graphicFrame>
        <p:nvGraphicFramePr>
          <p:cNvPr id="49156" name="Object 4"/>
          <p:cNvGraphicFramePr>
            <a:graphicFrameLocks noChangeAspect="1"/>
          </p:cNvGraphicFramePr>
          <p:nvPr>
            <p:extLst>
              <p:ext uri="{D42A27DB-BD31-4B8C-83A1-F6EECF244321}">
                <p14:modId xmlns:p14="http://schemas.microsoft.com/office/powerpoint/2010/main" val="2124770711"/>
              </p:ext>
            </p:extLst>
          </p:nvPr>
        </p:nvGraphicFramePr>
        <p:xfrm>
          <a:off x="1009650" y="2051050"/>
          <a:ext cx="7061200" cy="3695700"/>
        </p:xfrm>
        <a:graphic>
          <a:graphicData uri="http://schemas.openxmlformats.org/presentationml/2006/ole">
            <mc:AlternateContent xmlns:mc="http://schemas.openxmlformats.org/markup-compatibility/2006">
              <mc:Choice xmlns:v="urn:schemas-microsoft-com:vml" Requires="v">
                <p:oleObj name="Equation" r:id="rId3" imgW="7061040" imgH="3695400" progId="Equation.DSMT4">
                  <p:embed/>
                </p:oleObj>
              </mc:Choice>
              <mc:Fallback>
                <p:oleObj name="Equation" r:id="rId3" imgW="7061040" imgH="3695400" progId="Equation.DSMT4">
                  <p:embed/>
                  <p:pic>
                    <p:nvPicPr>
                      <p:cNvPr id="49156" name="Object 4"/>
                      <p:cNvPicPr>
                        <a:picLocks noChangeAspect="1" noChangeArrowheads="1"/>
                      </p:cNvPicPr>
                      <p:nvPr/>
                    </p:nvPicPr>
                    <p:blipFill>
                      <a:blip r:embed="rId4"/>
                      <a:srcRect/>
                      <a:stretch>
                        <a:fillRect/>
                      </a:stretch>
                    </p:blipFill>
                    <p:spPr bwMode="auto">
                      <a:xfrm>
                        <a:off x="1009650" y="2051050"/>
                        <a:ext cx="7061200" cy="369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2">
            <a:extLst>
              <a:ext uri="{FF2B5EF4-FFF2-40B4-BE49-F238E27FC236}">
                <a16:creationId xmlns:a16="http://schemas.microsoft.com/office/drawing/2014/main" id="{32E39A12-E210-00EF-1D52-360C706C7F76}"/>
              </a:ext>
            </a:extLst>
          </p:cNvPr>
          <p:cNvSpPr txBox="1">
            <a:spLocks noChangeArrowheads="1"/>
          </p:cNvSpPr>
          <p:nvPr/>
        </p:nvSpPr>
        <p:spPr bwMode="auto">
          <a:xfrm>
            <a:off x="8686800" y="3352800"/>
            <a:ext cx="2052638"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b="1" dirty="0">
                <a:solidFill>
                  <a:schemeClr val="tx1">
                    <a:lumMod val="50000"/>
                  </a:schemeClr>
                </a:solidFill>
              </a:rPr>
              <a:t>H</a:t>
            </a:r>
            <a:r>
              <a:rPr lang="en-US" altLang="en-US" sz="2400" dirty="0">
                <a:solidFill>
                  <a:schemeClr val="tx1">
                    <a:lumMod val="50000"/>
                  </a:schemeClr>
                </a:solidFill>
              </a:rPr>
              <a:t> is a vector</a:t>
            </a:r>
          </a:p>
        </p:txBody>
      </p:sp>
      <p:sp>
        <p:nvSpPr>
          <p:cNvPr id="3" name="Slide Number Placeholder 3">
            <a:extLst>
              <a:ext uri="{FF2B5EF4-FFF2-40B4-BE49-F238E27FC236}">
                <a16:creationId xmlns:a16="http://schemas.microsoft.com/office/drawing/2014/main" id="{94A634CF-9D41-85AA-1B6C-3391A0B1483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225368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Line Integrals</a:t>
            </a:r>
          </a:p>
        </p:txBody>
      </p:sp>
      <p:sp>
        <p:nvSpPr>
          <p:cNvPr id="50179" name="Rectangle 3"/>
          <p:cNvSpPr>
            <a:spLocks noGrp="1" noChangeArrowheads="1"/>
          </p:cNvSpPr>
          <p:nvPr>
            <p:ph type="body" idx="1"/>
          </p:nvPr>
        </p:nvSpPr>
        <p:spPr/>
        <p:txBody>
          <a:bodyPr/>
          <a:lstStyle/>
          <a:p>
            <a:pPr marL="0" indent="0" eaLnBrk="1" hangingPunct="1"/>
            <a:r>
              <a:rPr lang="en-US" altLang="en-US" dirty="0"/>
              <a:t>Line integrals are a generalization of traditional integration</a:t>
            </a:r>
          </a:p>
        </p:txBody>
      </p:sp>
      <p:graphicFrame>
        <p:nvGraphicFramePr>
          <p:cNvPr id="50180" name="Object 4"/>
          <p:cNvGraphicFramePr>
            <a:graphicFrameLocks noChangeAspect="1"/>
          </p:cNvGraphicFramePr>
          <p:nvPr/>
        </p:nvGraphicFramePr>
        <p:xfrm>
          <a:off x="1524000" y="0"/>
          <a:ext cx="914400" cy="336550"/>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50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0181" name="Picture 5" descr="Fig21-LineIntegr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2057400"/>
            <a:ext cx="5029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5791200" y="2392332"/>
            <a:ext cx="4274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400" dirty="0">
                <a:solidFill>
                  <a:schemeClr val="tx1">
                    <a:lumMod val="50000"/>
                  </a:schemeClr>
                </a:solidFill>
              </a:rPr>
              <a:t>Integration along the x-axis</a:t>
            </a:r>
          </a:p>
        </p:txBody>
      </p:sp>
      <p:sp>
        <p:nvSpPr>
          <p:cNvPr id="50183" name="Text Box 7"/>
          <p:cNvSpPr txBox="1">
            <a:spLocks noChangeArrowheads="1"/>
          </p:cNvSpPr>
          <p:nvPr/>
        </p:nvSpPr>
        <p:spPr bwMode="auto">
          <a:xfrm>
            <a:off x="5791200" y="3214687"/>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400" dirty="0">
                <a:solidFill>
                  <a:schemeClr val="tx1">
                    <a:lumMod val="50000"/>
                  </a:schemeClr>
                </a:solidFill>
              </a:rPr>
              <a:t>Integration along a general path, which</a:t>
            </a:r>
          </a:p>
          <a:p>
            <a:pPr eaLnBrk="1" hangingPunct="1">
              <a:spcBef>
                <a:spcPct val="0"/>
              </a:spcBef>
              <a:buClrTx/>
              <a:buSzTx/>
              <a:buFontTx/>
              <a:buNone/>
            </a:pPr>
            <a:r>
              <a:rPr lang="en-US" altLang="en-US" sz="2400" dirty="0">
                <a:solidFill>
                  <a:schemeClr val="tx1">
                    <a:lumMod val="50000"/>
                  </a:schemeClr>
                </a:solidFill>
              </a:rPr>
              <a:t>may be closed</a:t>
            </a:r>
          </a:p>
        </p:txBody>
      </p:sp>
      <p:sp>
        <p:nvSpPr>
          <p:cNvPr id="50184" name="Text Box 8"/>
          <p:cNvSpPr txBox="1">
            <a:spLocks noChangeArrowheads="1"/>
          </p:cNvSpPr>
          <p:nvPr/>
        </p:nvSpPr>
        <p:spPr bwMode="auto">
          <a:xfrm>
            <a:off x="762000" y="4631690"/>
            <a:ext cx="1005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800" dirty="0">
                <a:solidFill>
                  <a:schemeClr val="tx1">
                    <a:lumMod val="50000"/>
                  </a:schemeClr>
                </a:solidFill>
              </a:rPr>
              <a:t>Ampere’s law is most useful in cases of symmetry,  such as with an infinitely long line</a:t>
            </a:r>
          </a:p>
        </p:txBody>
      </p:sp>
      <p:sp>
        <p:nvSpPr>
          <p:cNvPr id="2" name="Slide Number Placeholder 3">
            <a:extLst>
              <a:ext uri="{FF2B5EF4-FFF2-40B4-BE49-F238E27FC236}">
                <a16:creationId xmlns:a16="http://schemas.microsoft.com/office/drawing/2014/main" id="{A9A159F1-CAD6-A864-66DB-3452C03EBE7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248380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Magnetic Flux Density</a:t>
            </a:r>
          </a:p>
        </p:txBody>
      </p:sp>
      <p:sp>
        <p:nvSpPr>
          <p:cNvPr id="51203" name="Rectangle 3"/>
          <p:cNvSpPr>
            <a:spLocks noGrp="1" noChangeArrowheads="1"/>
          </p:cNvSpPr>
          <p:nvPr>
            <p:ph type="body" idx="1"/>
          </p:nvPr>
        </p:nvSpPr>
        <p:spPr/>
        <p:txBody>
          <a:bodyPr/>
          <a:lstStyle/>
          <a:p>
            <a:pPr marL="0" indent="0" eaLnBrk="1" hangingPunct="1">
              <a:buNone/>
            </a:pPr>
            <a:r>
              <a:rPr lang="en-US" altLang="en-US" dirty="0"/>
              <a:t>Magnetic fields are usually measured in terms of flux density</a:t>
            </a:r>
          </a:p>
        </p:txBody>
      </p:sp>
      <p:graphicFrame>
        <p:nvGraphicFramePr>
          <p:cNvPr id="51204" name="Object 4"/>
          <p:cNvGraphicFramePr>
            <a:graphicFrameLocks noChangeAspect="1"/>
          </p:cNvGraphicFramePr>
          <p:nvPr>
            <p:extLst>
              <p:ext uri="{D42A27DB-BD31-4B8C-83A1-F6EECF244321}">
                <p14:modId xmlns:p14="http://schemas.microsoft.com/office/powerpoint/2010/main" val="3444748262"/>
              </p:ext>
            </p:extLst>
          </p:nvPr>
        </p:nvGraphicFramePr>
        <p:xfrm>
          <a:off x="609600" y="1905000"/>
          <a:ext cx="8610600" cy="2405390"/>
        </p:xfrm>
        <a:graphic>
          <a:graphicData uri="http://schemas.openxmlformats.org/presentationml/2006/ole">
            <mc:AlternateContent xmlns:mc="http://schemas.openxmlformats.org/markup-compatibility/2006">
              <mc:Choice xmlns:v="urn:schemas-microsoft-com:vml" Requires="v">
                <p:oleObj name="Equation" r:id="rId3" imgW="9410400" imgH="2628720" progId="Equation.DSMT4">
                  <p:embed/>
                </p:oleObj>
              </mc:Choice>
              <mc:Fallback>
                <p:oleObj name="Equation" r:id="rId3" imgW="9410400" imgH="2628720" progId="Equation.DSMT4">
                  <p:embed/>
                  <p:pic>
                    <p:nvPicPr>
                      <p:cNvPr id="51204" name="Object 4"/>
                      <p:cNvPicPr>
                        <a:picLocks noChangeAspect="1" noChangeArrowheads="1"/>
                      </p:cNvPicPr>
                      <p:nvPr/>
                    </p:nvPicPr>
                    <p:blipFill>
                      <a:blip r:embed="rId4"/>
                      <a:srcRect/>
                      <a:stretch>
                        <a:fillRect/>
                      </a:stretch>
                    </p:blipFill>
                    <p:spPr bwMode="auto">
                      <a:xfrm>
                        <a:off x="609600" y="1905000"/>
                        <a:ext cx="8610600" cy="2405390"/>
                      </a:xfrm>
                      <a:prstGeom prst="rect">
                        <a:avLst/>
                      </a:prstGeom>
                      <a:noFill/>
                      <a:ln>
                        <a:noFill/>
                      </a:ln>
                      <a:effectLst/>
                    </p:spPr>
                  </p:pic>
                </p:oleObj>
              </mc:Fallback>
            </mc:AlternateContent>
          </a:graphicData>
        </a:graphic>
      </p:graphicFrame>
      <p:graphicFrame>
        <p:nvGraphicFramePr>
          <p:cNvPr id="2" name="Object 3">
            <a:extLst>
              <a:ext uri="{FF2B5EF4-FFF2-40B4-BE49-F238E27FC236}">
                <a16:creationId xmlns:a16="http://schemas.microsoft.com/office/drawing/2014/main" id="{15B54B99-0107-4DB6-346C-47DDEB245029}"/>
              </a:ext>
            </a:extLst>
          </p:cNvPr>
          <p:cNvGraphicFramePr>
            <a:graphicFrameLocks noChangeAspect="1"/>
          </p:cNvGraphicFramePr>
          <p:nvPr>
            <p:extLst>
              <p:ext uri="{D42A27DB-BD31-4B8C-83A1-F6EECF244321}">
                <p14:modId xmlns:p14="http://schemas.microsoft.com/office/powerpoint/2010/main" val="3010244050"/>
              </p:ext>
            </p:extLst>
          </p:nvPr>
        </p:nvGraphicFramePr>
        <p:xfrm>
          <a:off x="609600" y="4436132"/>
          <a:ext cx="7817978" cy="2283415"/>
        </p:xfrm>
        <a:graphic>
          <a:graphicData uri="http://schemas.openxmlformats.org/presentationml/2006/ole">
            <mc:AlternateContent xmlns:mc="http://schemas.openxmlformats.org/markup-compatibility/2006">
              <mc:Choice xmlns:v="urn:schemas-microsoft-com:vml" Requires="v">
                <p:oleObj name="Equation" r:id="rId5" imgW="9131040" imgH="2666880" progId="Equation.DSMT4">
                  <p:embed/>
                </p:oleObj>
              </mc:Choice>
              <mc:Fallback>
                <p:oleObj name="Equation" r:id="rId5" imgW="9131040" imgH="2666880" progId="Equation.DSMT4">
                  <p:embed/>
                  <p:pic>
                    <p:nvPicPr>
                      <p:cNvPr id="52227" name="Object 3"/>
                      <p:cNvPicPr>
                        <a:picLocks noChangeAspect="1" noChangeArrowheads="1"/>
                      </p:cNvPicPr>
                      <p:nvPr/>
                    </p:nvPicPr>
                    <p:blipFill>
                      <a:blip r:embed="rId6"/>
                      <a:srcRect/>
                      <a:stretch>
                        <a:fillRect/>
                      </a:stretch>
                    </p:blipFill>
                    <p:spPr bwMode="auto">
                      <a:xfrm>
                        <a:off x="609600" y="4436132"/>
                        <a:ext cx="7817978" cy="2283415"/>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E2891C14-6C71-C897-9F9A-1BFFED84E0EE}"/>
              </a:ext>
            </a:extLst>
          </p:cNvPr>
          <p:cNvSpPr txBox="1">
            <a:spLocks noChangeArrowheads="1"/>
          </p:cNvSpPr>
          <p:nvPr/>
        </p:nvSpPr>
        <p:spPr bwMode="auto">
          <a:xfrm>
            <a:off x="8305800" y="2685395"/>
            <a:ext cx="24384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dirty="0">
                <a:solidFill>
                  <a:schemeClr val="tx1">
                    <a:lumMod val="50000"/>
                  </a:schemeClr>
                </a:solidFill>
              </a:rPr>
              <a:t>B</a:t>
            </a:r>
            <a:r>
              <a:rPr lang="en-US" altLang="en-US" sz="2400" dirty="0">
                <a:solidFill>
                  <a:schemeClr val="tx1">
                    <a:lumMod val="50000"/>
                  </a:schemeClr>
                </a:solidFill>
              </a:rPr>
              <a:t> is also a vector</a:t>
            </a:r>
          </a:p>
        </p:txBody>
      </p:sp>
      <p:sp>
        <p:nvSpPr>
          <p:cNvPr id="4" name="Slide Number Placeholder 3">
            <a:extLst>
              <a:ext uri="{FF2B5EF4-FFF2-40B4-BE49-F238E27FC236}">
                <a16:creationId xmlns:a16="http://schemas.microsoft.com/office/drawing/2014/main" id="{15C8C084-D029-E5E3-BD76-765440203A8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359231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11D-3101-54CC-A4B0-336704CD2423}"/>
              </a:ext>
            </a:extLst>
          </p:cNvPr>
          <p:cNvSpPr>
            <a:spLocks noGrp="1"/>
          </p:cNvSpPr>
          <p:nvPr>
            <p:ph type="title"/>
          </p:nvPr>
        </p:nvSpPr>
        <p:spPr/>
        <p:txBody>
          <a:bodyPr/>
          <a:lstStyle/>
          <a:p>
            <a:r>
              <a:rPr lang="en-US" dirty="0"/>
              <a:t>Flux Linkages, Faraday’s Law and Inductance</a:t>
            </a:r>
          </a:p>
        </p:txBody>
      </p:sp>
      <p:sp>
        <p:nvSpPr>
          <p:cNvPr id="3" name="Content Placeholder 2">
            <a:extLst>
              <a:ext uri="{FF2B5EF4-FFF2-40B4-BE49-F238E27FC236}">
                <a16:creationId xmlns:a16="http://schemas.microsoft.com/office/drawing/2014/main" id="{7A74708B-518A-17D5-70D3-9DC55FFF4831}"/>
              </a:ext>
            </a:extLst>
          </p:cNvPr>
          <p:cNvSpPr>
            <a:spLocks noGrp="1"/>
          </p:cNvSpPr>
          <p:nvPr>
            <p:ph idx="1"/>
          </p:nvPr>
        </p:nvSpPr>
        <p:spPr/>
        <p:txBody>
          <a:bodyPr/>
          <a:lstStyle/>
          <a:p>
            <a:r>
              <a:rPr lang="en-US" dirty="0"/>
              <a:t>Flux linkages are defined from Faraday’s law</a:t>
            </a:r>
            <a:br>
              <a:rPr lang="en-US" dirty="0"/>
            </a:br>
            <a:br>
              <a:rPr lang="en-US" dirty="0"/>
            </a:br>
            <a:endParaRPr lang="en-US" dirty="0"/>
          </a:p>
          <a:p>
            <a:r>
              <a:rPr lang="en-US" dirty="0"/>
              <a:t>The flux linkages tell how much flux is linking an N turn coil</a:t>
            </a:r>
            <a:br>
              <a:rPr lang="en-US" dirty="0"/>
            </a:br>
            <a:br>
              <a:rPr lang="en-US" dirty="0"/>
            </a:br>
            <a:br>
              <a:rPr lang="en-US" dirty="0"/>
            </a:br>
            <a:endParaRPr lang="en-US" dirty="0"/>
          </a:p>
          <a:p>
            <a:endParaRPr lang="en-US" dirty="0"/>
          </a:p>
          <a:p>
            <a:r>
              <a:rPr lang="en-US" dirty="0"/>
              <a:t>For a linear magnetic system (where </a:t>
            </a:r>
            <a:r>
              <a:rPr lang="en-US" b="1" dirty="0"/>
              <a:t>B</a:t>
            </a:r>
            <a:r>
              <a:rPr lang="en-US" dirty="0"/>
              <a:t> = </a:t>
            </a:r>
            <a:r>
              <a:rPr lang="en-US" dirty="0">
                <a:latin typeface="Symbol" panose="05050102010706020507" pitchFamily="18" charset="2"/>
              </a:rPr>
              <a:t>m</a:t>
            </a:r>
            <a:r>
              <a:rPr lang="en-US" dirty="0"/>
              <a:t> </a:t>
            </a:r>
            <a:r>
              <a:rPr lang="en-US" b="1" dirty="0"/>
              <a:t>H</a:t>
            </a:r>
            <a:r>
              <a:rPr lang="en-US" dirty="0"/>
              <a:t>) then inductance, L, is defined at </a:t>
            </a:r>
            <a:r>
              <a:rPr lang="en-US" dirty="0">
                <a:latin typeface="Symbol" panose="05050102010706020507" pitchFamily="18" charset="2"/>
              </a:rPr>
              <a:t>l</a:t>
            </a:r>
            <a:r>
              <a:rPr lang="en-US" dirty="0"/>
              <a:t> = L I</a:t>
            </a:r>
          </a:p>
          <a:p>
            <a:r>
              <a:rPr lang="en-US" dirty="0"/>
              <a:t>L has units of Henrys (H)</a:t>
            </a:r>
          </a:p>
        </p:txBody>
      </p:sp>
      <p:graphicFrame>
        <p:nvGraphicFramePr>
          <p:cNvPr id="4" name="Object 3">
            <a:extLst>
              <a:ext uri="{FF2B5EF4-FFF2-40B4-BE49-F238E27FC236}">
                <a16:creationId xmlns:a16="http://schemas.microsoft.com/office/drawing/2014/main" id="{9211A6E5-9BA9-8C7A-D062-1DDE74184D52}"/>
              </a:ext>
            </a:extLst>
          </p:cNvPr>
          <p:cNvGraphicFramePr>
            <a:graphicFrameLocks noChangeAspect="1"/>
          </p:cNvGraphicFramePr>
          <p:nvPr>
            <p:extLst>
              <p:ext uri="{D42A27DB-BD31-4B8C-83A1-F6EECF244321}">
                <p14:modId xmlns:p14="http://schemas.microsoft.com/office/powerpoint/2010/main" val="2288196618"/>
              </p:ext>
            </p:extLst>
          </p:nvPr>
        </p:nvGraphicFramePr>
        <p:xfrm>
          <a:off x="990600" y="1828800"/>
          <a:ext cx="6324600" cy="781557"/>
        </p:xfrm>
        <a:graphic>
          <a:graphicData uri="http://schemas.openxmlformats.org/presentationml/2006/ole">
            <mc:AlternateContent xmlns:mc="http://schemas.openxmlformats.org/markup-compatibility/2006">
              <mc:Choice xmlns:v="urn:schemas-microsoft-com:vml" Requires="v">
                <p:oleObj name="Equation" r:id="rId2" imgW="6680160" imgH="825480" progId="Equation.DSMT4">
                  <p:embed/>
                </p:oleObj>
              </mc:Choice>
              <mc:Fallback>
                <p:oleObj name="Equation" r:id="rId2" imgW="6680160" imgH="825480" progId="Equation.DSMT4">
                  <p:embed/>
                  <p:pic>
                    <p:nvPicPr>
                      <p:cNvPr id="173059" name="Object 3">
                        <a:extLst>
                          <a:ext uri="{FF2B5EF4-FFF2-40B4-BE49-F238E27FC236}">
                            <a16:creationId xmlns:a16="http://schemas.microsoft.com/office/drawing/2014/main" id="{E8C2C9FE-AC94-F36B-F370-2EC47C27C775}"/>
                          </a:ext>
                        </a:extLst>
                      </p:cNvPr>
                      <p:cNvPicPr>
                        <a:picLocks noChangeAspect="1" noChangeArrowheads="1"/>
                      </p:cNvPicPr>
                      <p:nvPr/>
                    </p:nvPicPr>
                    <p:blipFill>
                      <a:blip r:embed="rId3"/>
                      <a:srcRect/>
                      <a:stretch>
                        <a:fillRect/>
                      </a:stretch>
                    </p:blipFill>
                    <p:spPr bwMode="auto">
                      <a:xfrm>
                        <a:off x="990600" y="1828800"/>
                        <a:ext cx="6324600" cy="781557"/>
                      </a:xfrm>
                      <a:prstGeom prst="rect">
                        <a:avLst/>
                      </a:prstGeom>
                      <a:noFill/>
                      <a:ln>
                        <a:noFill/>
                      </a:ln>
                      <a:effectLst/>
                    </p:spPr>
                  </p:pic>
                </p:oleObj>
              </mc:Fallback>
            </mc:AlternateContent>
          </a:graphicData>
        </a:graphic>
      </p:graphicFrame>
      <p:graphicFrame>
        <p:nvGraphicFramePr>
          <p:cNvPr id="5" name="Object 3">
            <a:extLst>
              <a:ext uri="{FF2B5EF4-FFF2-40B4-BE49-F238E27FC236}">
                <a16:creationId xmlns:a16="http://schemas.microsoft.com/office/drawing/2014/main" id="{67A50C0D-51E5-8824-B7AE-F25012042C81}"/>
              </a:ext>
            </a:extLst>
          </p:cNvPr>
          <p:cNvGraphicFramePr>
            <a:graphicFrameLocks noChangeAspect="1"/>
          </p:cNvGraphicFramePr>
          <p:nvPr>
            <p:extLst>
              <p:ext uri="{D42A27DB-BD31-4B8C-83A1-F6EECF244321}">
                <p14:modId xmlns:p14="http://schemas.microsoft.com/office/powerpoint/2010/main" val="2222328144"/>
              </p:ext>
            </p:extLst>
          </p:nvPr>
        </p:nvGraphicFramePr>
        <p:xfrm>
          <a:off x="994161" y="3269744"/>
          <a:ext cx="1625600" cy="977900"/>
        </p:xfrm>
        <a:graphic>
          <a:graphicData uri="http://schemas.openxmlformats.org/presentationml/2006/ole">
            <mc:AlternateContent xmlns:mc="http://schemas.openxmlformats.org/markup-compatibility/2006">
              <mc:Choice xmlns:v="urn:schemas-microsoft-com:vml" Requires="v">
                <p:oleObj name="Equation" r:id="rId4" imgW="1625400" imgH="977760" progId="Equation.DSMT4">
                  <p:embed/>
                </p:oleObj>
              </mc:Choice>
              <mc:Fallback>
                <p:oleObj name="Equation" r:id="rId4" imgW="1625400" imgH="977760" progId="Equation.DSMT4">
                  <p:embed/>
                  <p:pic>
                    <p:nvPicPr>
                      <p:cNvPr id="173059" name="Object 3">
                        <a:extLst>
                          <a:ext uri="{FF2B5EF4-FFF2-40B4-BE49-F238E27FC236}">
                            <a16:creationId xmlns:a16="http://schemas.microsoft.com/office/drawing/2014/main" id="{E8C2C9FE-AC94-F36B-F370-2EC47C27C775}"/>
                          </a:ext>
                        </a:extLst>
                      </p:cNvPr>
                      <p:cNvPicPr>
                        <a:picLocks noChangeAspect="1" noChangeArrowheads="1"/>
                      </p:cNvPicPr>
                      <p:nvPr/>
                    </p:nvPicPr>
                    <p:blipFill>
                      <a:blip r:embed="rId5"/>
                      <a:srcRect/>
                      <a:stretch>
                        <a:fillRect/>
                      </a:stretch>
                    </p:blipFill>
                    <p:spPr bwMode="auto">
                      <a:xfrm>
                        <a:off x="994161" y="3269744"/>
                        <a:ext cx="16256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4">
            <a:extLst>
              <a:ext uri="{FF2B5EF4-FFF2-40B4-BE49-F238E27FC236}">
                <a16:creationId xmlns:a16="http://schemas.microsoft.com/office/drawing/2014/main" id="{552FC92D-757E-1EAE-534B-EABBAFFA7AA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29" t="1720" r="38823" b="83673"/>
          <a:stretch/>
        </p:blipFill>
        <p:spPr bwMode="auto">
          <a:xfrm>
            <a:off x="2971800" y="3269744"/>
            <a:ext cx="2925763" cy="1554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FE7CF5-5ED0-4F11-F29C-5A16FE019516}"/>
              </a:ext>
            </a:extLst>
          </p:cNvPr>
          <p:cNvSpPr txBox="1">
            <a:spLocks noChangeArrowheads="1"/>
          </p:cNvSpPr>
          <p:nvPr/>
        </p:nvSpPr>
        <p:spPr bwMode="auto">
          <a:xfrm>
            <a:off x="6424079" y="3364194"/>
            <a:ext cx="49530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If all flux links every coil then </a:t>
            </a:r>
            <a:r>
              <a:rPr lang="en-US" altLang="en-US" dirty="0">
                <a:solidFill>
                  <a:schemeClr val="tx1">
                    <a:lumMod val="50000"/>
                  </a:schemeClr>
                </a:solidFill>
                <a:latin typeface="Symbol" panose="05050102010706020507" pitchFamily="18" charset="2"/>
              </a:rPr>
              <a:t>l </a:t>
            </a:r>
            <a:r>
              <a:rPr lang="en-US" altLang="en-US" dirty="0">
                <a:solidFill>
                  <a:schemeClr val="tx1">
                    <a:lumMod val="50000"/>
                  </a:schemeClr>
                </a:solidFill>
              </a:rPr>
              <a:t>= N </a:t>
            </a:r>
            <a:r>
              <a:rPr lang="en-US" altLang="en-US" i="1" dirty="0">
                <a:solidFill>
                  <a:schemeClr val="tx1">
                    <a:lumMod val="50000"/>
                  </a:schemeClr>
                </a:solidFill>
                <a:latin typeface="Symbol" panose="05050102010706020507" pitchFamily="18" charset="2"/>
              </a:rPr>
              <a:t>f</a:t>
            </a:r>
            <a:endParaRPr lang="en-US" altLang="en-US" dirty="0">
              <a:latin typeface="Symbol" panose="05050102010706020507" pitchFamily="18" charset="2"/>
            </a:endParaRPr>
          </a:p>
        </p:txBody>
      </p:sp>
      <p:sp>
        <p:nvSpPr>
          <p:cNvPr id="8" name="TextBox 7">
            <a:extLst>
              <a:ext uri="{FF2B5EF4-FFF2-40B4-BE49-F238E27FC236}">
                <a16:creationId xmlns:a16="http://schemas.microsoft.com/office/drawing/2014/main" id="{313CE127-E030-BD5B-57EB-2B8305D7DD2B}"/>
              </a:ext>
            </a:extLst>
          </p:cNvPr>
          <p:cNvSpPr txBox="1">
            <a:spLocks noChangeArrowheads="1"/>
          </p:cNvSpPr>
          <p:nvPr/>
        </p:nvSpPr>
        <p:spPr bwMode="auto">
          <a:xfrm>
            <a:off x="6428352" y="4118031"/>
            <a:ext cx="49530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solidFill>
                  <a:schemeClr val="tx1">
                    <a:lumMod val="50000"/>
                  </a:schemeClr>
                </a:solidFill>
              </a:rPr>
              <a:t>If there is a single wire then </a:t>
            </a:r>
            <a:r>
              <a:rPr lang="en-US" altLang="en-US" dirty="0">
                <a:solidFill>
                  <a:schemeClr val="tx1">
                    <a:lumMod val="50000"/>
                  </a:schemeClr>
                </a:solidFill>
                <a:latin typeface="Symbol" panose="05050102010706020507" pitchFamily="18" charset="2"/>
              </a:rPr>
              <a:t>l </a:t>
            </a:r>
            <a:r>
              <a:rPr lang="en-US" altLang="en-US" dirty="0">
                <a:solidFill>
                  <a:schemeClr val="tx1">
                    <a:lumMod val="50000"/>
                  </a:schemeClr>
                </a:solidFill>
              </a:rPr>
              <a:t>= </a:t>
            </a:r>
            <a:r>
              <a:rPr lang="en-US" altLang="en-US" i="1" dirty="0">
                <a:solidFill>
                  <a:schemeClr val="tx1">
                    <a:lumMod val="50000"/>
                  </a:schemeClr>
                </a:solidFill>
                <a:latin typeface="Symbol" panose="05050102010706020507" pitchFamily="18" charset="2"/>
              </a:rPr>
              <a:t>f</a:t>
            </a:r>
            <a:r>
              <a:rPr lang="en-US" altLang="en-US" dirty="0">
                <a:solidFill>
                  <a:schemeClr val="tx1">
                    <a:lumMod val="50000"/>
                  </a:schemeClr>
                </a:solidFill>
              </a:rPr>
              <a:t> </a:t>
            </a:r>
            <a:endParaRPr lang="en-US" altLang="en-US" dirty="0">
              <a:latin typeface="Symbol" panose="05050102010706020507" pitchFamily="18" charset="2"/>
            </a:endParaRPr>
          </a:p>
        </p:txBody>
      </p:sp>
    </p:spTree>
    <p:extLst>
      <p:ext uri="{BB962C8B-B14F-4D97-AF65-F5344CB8AC3E}">
        <p14:creationId xmlns:p14="http://schemas.microsoft.com/office/powerpoint/2010/main" val="250623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Magnetic Fields from Single Wire</a:t>
            </a:r>
          </a:p>
        </p:txBody>
      </p:sp>
      <p:sp>
        <p:nvSpPr>
          <p:cNvPr id="53251" name="Rectangle 3"/>
          <p:cNvSpPr>
            <a:spLocks noGrp="1" noChangeArrowheads="1"/>
          </p:cNvSpPr>
          <p:nvPr>
            <p:ph type="body" idx="1"/>
          </p:nvPr>
        </p:nvSpPr>
        <p:spPr>
          <a:xfrm>
            <a:off x="914400" y="1280160"/>
            <a:ext cx="9829800" cy="2057400"/>
          </a:xfrm>
        </p:spPr>
        <p:txBody>
          <a:bodyPr/>
          <a:lstStyle/>
          <a:p>
            <a:pPr marL="0" indent="0" eaLnBrk="1" hangingPunct="1">
              <a:buNone/>
            </a:pPr>
            <a:r>
              <a:rPr lang="en-US" altLang="en-US" dirty="0"/>
              <a:t>Assume we have an infinitely long wire with current of 1000A.  How much magnetic flux passes through a 1 meter square, located between 4 and 5 meters from the wire?</a:t>
            </a:r>
          </a:p>
          <a:p>
            <a:pPr marL="0" indent="0" eaLnBrk="1" hangingPunct="1"/>
            <a:endParaRPr lang="en-US" altLang="en-US" dirty="0"/>
          </a:p>
          <a:p>
            <a:pPr marL="0" indent="0" eaLnBrk="1" hangingPunct="1"/>
            <a:endParaRPr lang="en-US" altLang="en-US" dirty="0"/>
          </a:p>
        </p:txBody>
      </p:sp>
      <p:pic>
        <p:nvPicPr>
          <p:cNvPr id="53252" name="Picture 4" descr="Fig23FieldOfLine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41096"/>
            <a:ext cx="3352800" cy="18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4337050" y="2958911"/>
            <a:ext cx="2984500" cy="1384995"/>
          </a:xfrm>
          <a:prstGeom prst="rect">
            <a:avLst/>
          </a:prstGeom>
          <a:solidFill>
            <a:schemeClr val="bg1">
              <a:lumMod val="95000"/>
            </a:schemeClr>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800" dirty="0">
                <a:solidFill>
                  <a:schemeClr val="tx1">
                    <a:lumMod val="50000"/>
                  </a:schemeClr>
                </a:solidFill>
              </a:rPr>
              <a:t>Direction of </a:t>
            </a:r>
            <a:r>
              <a:rPr lang="en-US" altLang="en-US" sz="2800" b="1" dirty="0">
                <a:solidFill>
                  <a:schemeClr val="tx1">
                    <a:lumMod val="50000"/>
                  </a:schemeClr>
                </a:solidFill>
              </a:rPr>
              <a:t>H</a:t>
            </a:r>
            <a:r>
              <a:rPr lang="en-US" altLang="en-US" sz="2800" dirty="0">
                <a:solidFill>
                  <a:schemeClr val="tx1">
                    <a:lumMod val="50000"/>
                  </a:schemeClr>
                </a:solidFill>
              </a:rPr>
              <a:t> is </a:t>
            </a:r>
            <a:br>
              <a:rPr lang="en-US" altLang="en-US" sz="2800" dirty="0">
                <a:solidFill>
                  <a:schemeClr val="tx1">
                    <a:lumMod val="50000"/>
                  </a:schemeClr>
                </a:solidFill>
              </a:rPr>
            </a:br>
            <a:r>
              <a:rPr lang="en-US" altLang="en-US" sz="2800" dirty="0">
                <a:solidFill>
                  <a:schemeClr val="tx1">
                    <a:lumMod val="50000"/>
                  </a:schemeClr>
                </a:solidFill>
              </a:rPr>
              <a:t>given by the </a:t>
            </a:r>
            <a:br>
              <a:rPr lang="en-US" altLang="en-US" sz="2800" dirty="0">
                <a:solidFill>
                  <a:schemeClr val="tx1">
                    <a:lumMod val="50000"/>
                  </a:schemeClr>
                </a:solidFill>
              </a:rPr>
            </a:br>
            <a:r>
              <a:rPr lang="en-US" altLang="en-US" sz="2800" dirty="0">
                <a:solidFill>
                  <a:schemeClr val="tx1">
                    <a:lumMod val="50000"/>
                  </a:schemeClr>
                </a:solidFill>
              </a:rPr>
              <a:t>“Right-hand” Rule</a:t>
            </a:r>
          </a:p>
        </p:txBody>
      </p:sp>
      <p:sp>
        <p:nvSpPr>
          <p:cNvPr id="53254" name="Text Box 6"/>
          <p:cNvSpPr txBox="1">
            <a:spLocks noChangeArrowheads="1"/>
          </p:cNvSpPr>
          <p:nvPr/>
        </p:nvSpPr>
        <p:spPr bwMode="auto">
          <a:xfrm>
            <a:off x="1066800" y="4724400"/>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800" dirty="0">
                <a:solidFill>
                  <a:schemeClr val="tx1">
                    <a:lumMod val="50000"/>
                  </a:schemeClr>
                </a:solidFill>
              </a:rPr>
              <a:t>Easiest way to solve the problem is to take advantage of symmetry.  For an integration path we’ll choose a circle with a radius of x.  </a:t>
            </a:r>
            <a:endParaRPr lang="en-US" altLang="en-US" sz="2400" dirty="0">
              <a:solidFill>
                <a:schemeClr val="tx1">
                  <a:lumMod val="50000"/>
                </a:schemeClr>
              </a:solidFill>
            </a:endParaRPr>
          </a:p>
        </p:txBody>
      </p:sp>
      <p:sp>
        <p:nvSpPr>
          <p:cNvPr id="2" name="Slide Number Placeholder 3">
            <a:extLst>
              <a:ext uri="{FF2B5EF4-FFF2-40B4-BE49-F238E27FC236}">
                <a16:creationId xmlns:a16="http://schemas.microsoft.com/office/drawing/2014/main" id="{5B272D7D-A45A-E806-F68F-7DD48757F9D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224776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0697-F6E2-9B8C-BE0D-4A37059447AB}"/>
              </a:ext>
            </a:extLst>
          </p:cNvPr>
          <p:cNvSpPr>
            <a:spLocks noGrp="1"/>
          </p:cNvSpPr>
          <p:nvPr>
            <p:ph type="title"/>
          </p:nvPr>
        </p:nvSpPr>
        <p:spPr/>
        <p:txBody>
          <a:bodyPr/>
          <a:lstStyle/>
          <a:p>
            <a:r>
              <a:rPr lang="en-US" altLang="en-US" dirty="0"/>
              <a:t>Single Wire Example, cont’d</a:t>
            </a:r>
            <a:endParaRPr lang="en-US" dirty="0"/>
          </a:p>
        </p:txBody>
      </p:sp>
      <p:graphicFrame>
        <p:nvGraphicFramePr>
          <p:cNvPr id="4" name="Object 3">
            <a:extLst>
              <a:ext uri="{FF2B5EF4-FFF2-40B4-BE49-F238E27FC236}">
                <a16:creationId xmlns:a16="http://schemas.microsoft.com/office/drawing/2014/main" id="{36507CEB-637A-3957-1502-452776CD4D71}"/>
              </a:ext>
            </a:extLst>
          </p:cNvPr>
          <p:cNvGraphicFramePr>
            <a:graphicFrameLocks noChangeAspect="1"/>
          </p:cNvGraphicFramePr>
          <p:nvPr>
            <p:extLst>
              <p:ext uri="{D42A27DB-BD31-4B8C-83A1-F6EECF244321}">
                <p14:modId xmlns:p14="http://schemas.microsoft.com/office/powerpoint/2010/main" val="2675053545"/>
              </p:ext>
            </p:extLst>
          </p:nvPr>
        </p:nvGraphicFramePr>
        <p:xfrm>
          <a:off x="914400" y="1280160"/>
          <a:ext cx="9207500" cy="3860800"/>
        </p:xfrm>
        <a:graphic>
          <a:graphicData uri="http://schemas.openxmlformats.org/presentationml/2006/ole">
            <mc:AlternateContent xmlns:mc="http://schemas.openxmlformats.org/markup-compatibility/2006">
              <mc:Choice xmlns:v="urn:schemas-microsoft-com:vml" Requires="v">
                <p:oleObj name="Equation" r:id="rId2" imgW="9207360" imgH="3860640" progId="Equation.DSMT4">
                  <p:embed/>
                </p:oleObj>
              </mc:Choice>
              <mc:Fallback>
                <p:oleObj name="Equation" r:id="rId2" imgW="9207360" imgH="3860640" progId="Equation.DSMT4">
                  <p:embed/>
                  <p:pic>
                    <p:nvPicPr>
                      <p:cNvPr id="172035" name="Object 3">
                        <a:extLst>
                          <a:ext uri="{FF2B5EF4-FFF2-40B4-BE49-F238E27FC236}">
                            <a16:creationId xmlns:a16="http://schemas.microsoft.com/office/drawing/2014/main" id="{3BC3F81B-3233-DBA1-B3CC-6D4FE907060F}"/>
                          </a:ext>
                        </a:extLst>
                      </p:cNvPr>
                      <p:cNvPicPr>
                        <a:picLocks noChangeAspect="1" noChangeArrowheads="1"/>
                      </p:cNvPicPr>
                      <p:nvPr/>
                    </p:nvPicPr>
                    <p:blipFill>
                      <a:blip r:embed="rId3"/>
                      <a:srcRect/>
                      <a:stretch>
                        <a:fillRect/>
                      </a:stretch>
                    </p:blipFill>
                    <p:spPr bwMode="auto">
                      <a:xfrm>
                        <a:off x="914400" y="1280160"/>
                        <a:ext cx="9207500" cy="386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a:extLst>
              <a:ext uri="{FF2B5EF4-FFF2-40B4-BE49-F238E27FC236}">
                <a16:creationId xmlns:a16="http://schemas.microsoft.com/office/drawing/2014/main" id="{BC27880C-D3EB-0CEC-B18A-7AB44DBC2119}"/>
              </a:ext>
            </a:extLst>
          </p:cNvPr>
          <p:cNvSpPr txBox="1">
            <a:spLocks noChangeArrowheads="1"/>
          </p:cNvSpPr>
          <p:nvPr/>
        </p:nvSpPr>
        <p:spPr bwMode="auto">
          <a:xfrm>
            <a:off x="762000" y="5105400"/>
            <a:ext cx="4648200" cy="1200329"/>
          </a:xfrm>
          <a:prstGeom prst="rect">
            <a:avLst/>
          </a:prstGeom>
          <a:solidFill>
            <a:schemeClr val="bg1">
              <a:lumMod val="95000"/>
            </a:schemeClr>
          </a:solidFill>
          <a:ln>
            <a:noFill/>
          </a:ln>
          <a:effectLst/>
        </p:spPr>
        <p:txBody>
          <a:bodyPr wrap="square">
            <a:spAutoFit/>
          </a:bodyPr>
          <a:lstStyle/>
          <a:p>
            <a:pPr>
              <a:spcBef>
                <a:spcPct val="0"/>
              </a:spcBef>
              <a:buClrTx/>
              <a:buSzTx/>
              <a:buFontTx/>
              <a:buNone/>
            </a:pPr>
            <a:r>
              <a:rPr lang="en-US" altLang="en-US" sz="2400" dirty="0">
                <a:solidFill>
                  <a:schemeClr val="tx1">
                    <a:lumMod val="50000"/>
                  </a:schemeClr>
                </a:solidFill>
              </a:rPr>
              <a:t>Units of x are meters; for reference, the earth’s magnetic field is about 0.6 Gauss (Central US)</a:t>
            </a:r>
          </a:p>
        </p:txBody>
      </p:sp>
      <p:sp>
        <p:nvSpPr>
          <p:cNvPr id="6" name="Text Box 4">
            <a:extLst>
              <a:ext uri="{FF2B5EF4-FFF2-40B4-BE49-F238E27FC236}">
                <a16:creationId xmlns:a16="http://schemas.microsoft.com/office/drawing/2014/main" id="{4C2577A8-613C-861F-1E4E-997059E73986}"/>
              </a:ext>
            </a:extLst>
          </p:cNvPr>
          <p:cNvSpPr txBox="1">
            <a:spLocks noChangeArrowheads="1"/>
          </p:cNvSpPr>
          <p:nvPr/>
        </p:nvSpPr>
        <p:spPr bwMode="auto">
          <a:xfrm>
            <a:off x="6477000" y="3810000"/>
            <a:ext cx="3200400" cy="830997"/>
          </a:xfrm>
          <a:prstGeom prst="rect">
            <a:avLst/>
          </a:prstGeom>
          <a:solidFill>
            <a:schemeClr val="bg1">
              <a:lumMod val="95000"/>
            </a:schemeClr>
          </a:solidFill>
          <a:ln>
            <a:noFill/>
          </a:ln>
          <a:effectLst/>
        </p:spPr>
        <p:txBody>
          <a:bodyPr wrap="square">
            <a:spAutoFit/>
          </a:bodyPr>
          <a:lstStyle/>
          <a:p>
            <a:pPr>
              <a:spcBef>
                <a:spcPct val="0"/>
              </a:spcBef>
              <a:buClrTx/>
              <a:buSzTx/>
              <a:buFontTx/>
              <a:buNone/>
            </a:pPr>
            <a:r>
              <a:rPr lang="en-US" altLang="en-US" sz="2400" dirty="0">
                <a:solidFill>
                  <a:schemeClr val="tx1">
                    <a:lumMod val="50000"/>
                  </a:schemeClr>
                </a:solidFill>
              </a:rPr>
              <a:t>As x increases the total flux goes to infinity</a:t>
            </a:r>
          </a:p>
        </p:txBody>
      </p:sp>
    </p:spTree>
    <p:extLst>
      <p:ext uri="{BB962C8B-B14F-4D97-AF65-F5344CB8AC3E}">
        <p14:creationId xmlns:p14="http://schemas.microsoft.com/office/powerpoint/2010/main" val="93044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Two Conductor Line Inductance</a:t>
            </a:r>
          </a:p>
        </p:txBody>
      </p:sp>
      <p:sp>
        <p:nvSpPr>
          <p:cNvPr id="5123" name="Rectangle 3"/>
          <p:cNvSpPr>
            <a:spLocks noGrp="1" noChangeArrowheads="1"/>
          </p:cNvSpPr>
          <p:nvPr>
            <p:ph type="body" idx="1"/>
          </p:nvPr>
        </p:nvSpPr>
        <p:spPr>
          <a:xfrm>
            <a:off x="914400" y="1280160"/>
            <a:ext cx="10718800" cy="2057400"/>
          </a:xfrm>
        </p:spPr>
        <p:txBody>
          <a:bodyPr/>
          <a:lstStyle/>
          <a:p>
            <a:pPr marL="0" indent="0" eaLnBrk="1" hangingPunct="1">
              <a:buNone/>
            </a:pPr>
            <a:r>
              <a:rPr lang="en-US" altLang="en-US" dirty="0"/>
              <a:t>Key problem with the previous derivation is we assumed no return path for the current.  Now consider the case of two wires, each carrying the same current I, but in opposite directions; assume the wires are separated by distance R.  </a:t>
            </a:r>
          </a:p>
        </p:txBody>
      </p:sp>
      <p:sp>
        <p:nvSpPr>
          <p:cNvPr id="5127" name="Text Box 25"/>
          <p:cNvSpPr txBox="1">
            <a:spLocks noChangeArrowheads="1"/>
          </p:cNvSpPr>
          <p:nvPr/>
        </p:nvSpPr>
        <p:spPr bwMode="auto">
          <a:xfrm>
            <a:off x="858837" y="5334737"/>
            <a:ext cx="2187575"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Creates counter-</a:t>
            </a:r>
          </a:p>
          <a:p>
            <a:pPr eaLnBrk="1" hangingPunct="1"/>
            <a:r>
              <a:rPr lang="en-US" altLang="en-US" sz="2400" dirty="0">
                <a:solidFill>
                  <a:schemeClr val="tx1">
                    <a:lumMod val="50000"/>
                  </a:schemeClr>
                </a:solidFill>
              </a:rPr>
              <a:t>clockwise field</a:t>
            </a:r>
          </a:p>
        </p:txBody>
      </p:sp>
      <p:sp>
        <p:nvSpPr>
          <p:cNvPr id="5128" name="Text Box 26"/>
          <p:cNvSpPr txBox="1">
            <a:spLocks noChangeArrowheads="1"/>
          </p:cNvSpPr>
          <p:nvPr/>
        </p:nvSpPr>
        <p:spPr bwMode="auto">
          <a:xfrm>
            <a:off x="3529903" y="5360137"/>
            <a:ext cx="2035175"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Creates a</a:t>
            </a:r>
          </a:p>
          <a:p>
            <a:pPr eaLnBrk="1" hangingPunct="1"/>
            <a:r>
              <a:rPr lang="en-US" altLang="en-US" sz="2400" dirty="0">
                <a:solidFill>
                  <a:schemeClr val="tx1">
                    <a:lumMod val="50000"/>
                  </a:schemeClr>
                </a:solidFill>
              </a:rPr>
              <a:t>clockwise field</a:t>
            </a:r>
          </a:p>
        </p:txBody>
      </p:sp>
      <p:sp>
        <p:nvSpPr>
          <p:cNvPr id="5129" name="Text Box 27"/>
          <p:cNvSpPr txBox="1">
            <a:spLocks noChangeArrowheads="1"/>
          </p:cNvSpPr>
          <p:nvPr/>
        </p:nvSpPr>
        <p:spPr bwMode="auto">
          <a:xfrm>
            <a:off x="5805488" y="2899690"/>
            <a:ext cx="5827712" cy="127419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To determine the inductance of each</a:t>
            </a:r>
          </a:p>
          <a:p>
            <a:pPr eaLnBrk="1" hangingPunct="1"/>
            <a:r>
              <a:rPr lang="en-US" altLang="en-US" sz="2400" dirty="0">
                <a:solidFill>
                  <a:schemeClr val="tx1">
                    <a:lumMod val="50000"/>
                  </a:schemeClr>
                </a:solidFill>
              </a:rPr>
              <a:t>conductor we integrate as before</a:t>
            </a:r>
            <a:r>
              <a:rPr lang="en-US" altLang="en-US" dirty="0">
                <a:solidFill>
                  <a:schemeClr val="tx1">
                    <a:lumMod val="50000"/>
                  </a:schemeClr>
                </a:solidFill>
              </a:rPr>
              <a:t>; h</a:t>
            </a:r>
            <a:r>
              <a:rPr lang="en-US" altLang="en-US" sz="2400" dirty="0">
                <a:solidFill>
                  <a:schemeClr val="tx1">
                    <a:lumMod val="50000"/>
                  </a:schemeClr>
                </a:solidFill>
              </a:rPr>
              <a:t>owever</a:t>
            </a:r>
            <a:r>
              <a:rPr lang="en-US" altLang="en-US" dirty="0">
                <a:solidFill>
                  <a:schemeClr val="tx1">
                    <a:lumMod val="50000"/>
                  </a:schemeClr>
                </a:solidFill>
              </a:rPr>
              <a:t>, </a:t>
            </a:r>
            <a:r>
              <a:rPr lang="en-US" altLang="en-US" sz="2400" dirty="0">
                <a:solidFill>
                  <a:schemeClr val="tx1">
                    <a:lumMod val="50000"/>
                  </a:schemeClr>
                </a:solidFill>
              </a:rPr>
              <a:t>now we get some field cancellation</a:t>
            </a:r>
          </a:p>
        </p:txBody>
      </p:sp>
      <p:grpSp>
        <p:nvGrpSpPr>
          <p:cNvPr id="2" name="Group 1">
            <a:extLst>
              <a:ext uri="{FF2B5EF4-FFF2-40B4-BE49-F238E27FC236}">
                <a16:creationId xmlns:a16="http://schemas.microsoft.com/office/drawing/2014/main" id="{37805C0F-398D-FDC2-0088-7FDCFCE9E3DA}"/>
              </a:ext>
            </a:extLst>
          </p:cNvPr>
          <p:cNvGrpSpPr/>
          <p:nvPr/>
        </p:nvGrpSpPr>
        <p:grpSpPr>
          <a:xfrm>
            <a:off x="1295400" y="3329726"/>
            <a:ext cx="3581400" cy="1828800"/>
            <a:chOff x="2301875" y="3614737"/>
            <a:chExt cx="3581400" cy="1828800"/>
          </a:xfrm>
        </p:grpSpPr>
        <p:grpSp>
          <p:nvGrpSpPr>
            <p:cNvPr id="5124" name="Group 30"/>
            <p:cNvGrpSpPr>
              <a:grpSpLocks/>
            </p:cNvGrpSpPr>
            <p:nvPr/>
          </p:nvGrpSpPr>
          <p:grpSpPr bwMode="auto">
            <a:xfrm>
              <a:off x="2454275" y="3614737"/>
              <a:ext cx="3290888" cy="1828800"/>
              <a:chOff x="816" y="2352"/>
              <a:chExt cx="2073" cy="1152"/>
            </a:xfrm>
          </p:grpSpPr>
          <p:sp>
            <p:nvSpPr>
              <p:cNvPr id="5132" name="Oval 4"/>
              <p:cNvSpPr>
                <a:spLocks noChangeArrowheads="1"/>
              </p:cNvSpPr>
              <p:nvPr/>
            </p:nvSpPr>
            <p:spPr bwMode="auto">
              <a:xfrm>
                <a:off x="1073" y="3010"/>
                <a:ext cx="184"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33" name="Oval 5"/>
              <p:cNvSpPr>
                <a:spLocks noChangeArrowheads="1"/>
              </p:cNvSpPr>
              <p:nvPr/>
            </p:nvSpPr>
            <p:spPr bwMode="auto">
              <a:xfrm>
                <a:off x="2422" y="3010"/>
                <a:ext cx="183"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34" name="Line 6"/>
              <p:cNvSpPr>
                <a:spLocks noChangeShapeType="1"/>
              </p:cNvSpPr>
              <p:nvPr/>
            </p:nvSpPr>
            <p:spPr bwMode="auto">
              <a:xfrm>
                <a:off x="113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5135" name="Line 7"/>
              <p:cNvSpPr>
                <a:spLocks noChangeShapeType="1"/>
              </p:cNvSpPr>
              <p:nvPr/>
            </p:nvSpPr>
            <p:spPr bwMode="auto">
              <a:xfrm>
                <a:off x="252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5136" name="Line 8"/>
              <p:cNvSpPr>
                <a:spLocks noChangeShapeType="1"/>
              </p:cNvSpPr>
              <p:nvPr/>
            </p:nvSpPr>
            <p:spPr bwMode="auto">
              <a:xfrm flipH="1">
                <a:off x="1134"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5137" name="Line 9"/>
              <p:cNvSpPr>
                <a:spLocks noChangeShapeType="1"/>
              </p:cNvSpPr>
              <p:nvPr/>
            </p:nvSpPr>
            <p:spPr bwMode="auto">
              <a:xfrm flipV="1">
                <a:off x="2299"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5138" name="Text Box 10"/>
              <p:cNvSpPr txBox="1">
                <a:spLocks noChangeArrowheads="1"/>
              </p:cNvSpPr>
              <p:nvPr/>
            </p:nvSpPr>
            <p:spPr bwMode="auto">
              <a:xfrm>
                <a:off x="1686"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R</a:t>
                </a:r>
              </a:p>
            </p:txBody>
          </p:sp>
          <p:sp>
            <p:nvSpPr>
              <p:cNvPr id="5139" name="Oval 11"/>
              <p:cNvSpPr>
                <a:spLocks noChangeArrowheads="1"/>
              </p:cNvSpPr>
              <p:nvPr/>
            </p:nvSpPr>
            <p:spPr bwMode="auto">
              <a:xfrm>
                <a:off x="950"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40" name="Oval 12"/>
              <p:cNvSpPr>
                <a:spLocks noChangeArrowheads="1"/>
              </p:cNvSpPr>
              <p:nvPr/>
            </p:nvSpPr>
            <p:spPr bwMode="auto">
              <a:xfrm>
                <a:off x="2299"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41" name="Oval 14"/>
              <p:cNvSpPr>
                <a:spLocks noChangeArrowheads="1"/>
              </p:cNvSpPr>
              <p:nvPr/>
            </p:nvSpPr>
            <p:spPr bwMode="auto">
              <a:xfrm>
                <a:off x="1134" y="3076"/>
                <a:ext cx="61" cy="6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42" name="Text Box 16"/>
              <p:cNvSpPr txBox="1">
                <a:spLocks noChangeArrowheads="1"/>
              </p:cNvSpPr>
              <p:nvPr/>
            </p:nvSpPr>
            <p:spPr bwMode="auto">
              <a:xfrm>
                <a:off x="2395" y="289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5143" name="Oval 17"/>
              <p:cNvSpPr>
                <a:spLocks noChangeArrowheads="1"/>
              </p:cNvSpPr>
              <p:nvPr/>
            </p:nvSpPr>
            <p:spPr bwMode="auto">
              <a:xfrm>
                <a:off x="2153" y="2714"/>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44" name="Oval 18"/>
              <p:cNvSpPr>
                <a:spLocks noChangeArrowheads="1"/>
              </p:cNvSpPr>
              <p:nvPr/>
            </p:nvSpPr>
            <p:spPr bwMode="auto">
              <a:xfrm>
                <a:off x="816" y="2706"/>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5145" name="Line 19"/>
              <p:cNvSpPr>
                <a:spLocks noChangeShapeType="1"/>
              </p:cNvSpPr>
              <p:nvPr/>
            </p:nvSpPr>
            <p:spPr bwMode="auto">
              <a:xfrm flipV="1">
                <a:off x="162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5146" name="Line 20"/>
              <p:cNvSpPr>
                <a:spLocks noChangeShapeType="1"/>
              </p:cNvSpPr>
              <p:nvPr/>
            </p:nvSpPr>
            <p:spPr bwMode="auto">
              <a:xfrm flipH="1" flipV="1">
                <a:off x="211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grpSp>
        <p:sp>
          <p:nvSpPr>
            <p:cNvPr id="5125" name="Line 22"/>
            <p:cNvSpPr>
              <a:spLocks noChangeShapeType="1"/>
            </p:cNvSpPr>
            <p:nvPr/>
          </p:nvSpPr>
          <p:spPr bwMode="auto">
            <a:xfrm>
              <a:off x="5073650" y="4733925"/>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5126" name="Line 23"/>
            <p:cNvSpPr>
              <a:spLocks noChangeShapeType="1"/>
            </p:cNvSpPr>
            <p:nvPr/>
          </p:nvSpPr>
          <p:spPr bwMode="auto">
            <a:xfrm flipV="1">
              <a:off x="5059363" y="4719637"/>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5130" name="Line 28"/>
            <p:cNvSpPr>
              <a:spLocks noChangeShapeType="1"/>
            </p:cNvSpPr>
            <p:nvPr/>
          </p:nvSpPr>
          <p:spPr bwMode="auto">
            <a:xfrm flipH="1">
              <a:off x="2301875" y="4529138"/>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5131" name="Line 29"/>
            <p:cNvSpPr>
              <a:spLocks noChangeShapeType="1"/>
            </p:cNvSpPr>
            <p:nvPr/>
          </p:nvSpPr>
          <p:spPr bwMode="auto">
            <a:xfrm flipH="1">
              <a:off x="5883275" y="4605338"/>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grpSp>
      <p:sp>
        <p:nvSpPr>
          <p:cNvPr id="3" name="Slide Number Placeholder 3">
            <a:extLst>
              <a:ext uri="{FF2B5EF4-FFF2-40B4-BE49-F238E27FC236}">
                <a16:creationId xmlns:a16="http://schemas.microsoft.com/office/drawing/2014/main" id="{B87E3CE9-86A6-3C13-1177-CC87BBB88E8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
        <p:nvSpPr>
          <p:cNvPr id="4" name="Text Box 27">
            <a:extLst>
              <a:ext uri="{FF2B5EF4-FFF2-40B4-BE49-F238E27FC236}">
                <a16:creationId xmlns:a16="http://schemas.microsoft.com/office/drawing/2014/main" id="{925EB1B7-3469-6A69-EE6E-5B7528732F10}"/>
              </a:ext>
            </a:extLst>
          </p:cNvPr>
          <p:cNvSpPr txBox="1">
            <a:spLocks noChangeArrowheads="1"/>
          </p:cNvSpPr>
          <p:nvPr/>
        </p:nvSpPr>
        <p:spPr bwMode="auto">
          <a:xfrm>
            <a:off x="5835460" y="4403924"/>
            <a:ext cx="5827712"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We also need to consider what occurs inside the wire</a:t>
            </a:r>
          </a:p>
        </p:txBody>
      </p:sp>
    </p:spTree>
    <p:extLst>
      <p:ext uri="{BB962C8B-B14F-4D97-AF65-F5344CB8AC3E}">
        <p14:creationId xmlns:p14="http://schemas.microsoft.com/office/powerpoint/2010/main" val="54647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42B23-71AB-9E43-9684-E1B6CA1DAA8F}"/>
              </a:ext>
            </a:extLst>
          </p:cNvPr>
          <p:cNvSpPr>
            <a:spLocks noGrp="1"/>
          </p:cNvSpPr>
          <p:nvPr>
            <p:ph idx="1"/>
          </p:nvPr>
        </p:nvSpPr>
        <p:spPr>
          <a:xfrm>
            <a:off x="457200" y="1280160"/>
            <a:ext cx="10820400" cy="3733800"/>
          </a:xfrm>
        </p:spPr>
        <p:txBody>
          <a:bodyPr/>
          <a:lstStyle/>
          <a:p>
            <a:r>
              <a:rPr lang="en-US" dirty="0"/>
              <a:t>Please read Chapters 3.3 (per unit); skim the rest of Chapter 3, and Chapters 4 and 5</a:t>
            </a:r>
          </a:p>
          <a:p>
            <a:pPr lvl="1"/>
            <a:r>
              <a:rPr lang="en-US" dirty="0"/>
              <a:t>In 460 we will be using the models developed in these chapters, but not deriving them since that is covered in 459</a:t>
            </a:r>
          </a:p>
          <a:p>
            <a:r>
              <a:rPr lang="en-US" dirty="0"/>
              <a:t>By Feb 5 do book probs. 3.14, 3.19, 3.28, 4.18, 4.23, 4.39, 5.1, 5.12 (does not need to be turned in)</a:t>
            </a:r>
          </a:p>
          <a:p>
            <a:r>
              <a:rPr lang="en-US" dirty="0"/>
              <a:t>The procedure for getting PowerWorld Simulator is now in Canvas</a:t>
            </a:r>
          </a:p>
        </p:txBody>
      </p:sp>
      <p:sp>
        <p:nvSpPr>
          <p:cNvPr id="6" name="Title 5">
            <a:extLst>
              <a:ext uri="{FF2B5EF4-FFF2-40B4-BE49-F238E27FC236}">
                <a16:creationId xmlns:a16="http://schemas.microsoft.com/office/drawing/2014/main" id="{E6C12B43-9AA1-2F30-300B-45431DB9E64A}"/>
              </a:ext>
            </a:extLst>
          </p:cNvPr>
          <p:cNvSpPr>
            <a:spLocks noGrp="1"/>
          </p:cNvSpPr>
          <p:nvPr>
            <p:ph type="title"/>
          </p:nvPr>
        </p:nvSpPr>
        <p:spPr/>
        <p:txBody>
          <a:bodyPr/>
          <a:lstStyle/>
          <a:p>
            <a:r>
              <a:rPr lang="en-US" dirty="0"/>
              <a:t>Announcements</a:t>
            </a:r>
          </a:p>
        </p:txBody>
      </p:sp>
      <p:sp>
        <p:nvSpPr>
          <p:cNvPr id="2" name="Slide Number Placeholder 3">
            <a:extLst>
              <a:ext uri="{FF2B5EF4-FFF2-40B4-BE49-F238E27FC236}">
                <a16:creationId xmlns:a16="http://schemas.microsoft.com/office/drawing/2014/main" id="{93010877-B52C-380E-64E6-5B061637C92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98451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Two Conductor Case, cont’d</a:t>
            </a:r>
          </a:p>
        </p:txBody>
      </p:sp>
      <p:sp>
        <p:nvSpPr>
          <p:cNvPr id="6168" name="Text Box 36"/>
          <p:cNvSpPr txBox="1">
            <a:spLocks noChangeArrowheads="1"/>
          </p:cNvSpPr>
          <p:nvPr/>
        </p:nvSpPr>
        <p:spPr bwMode="auto">
          <a:xfrm>
            <a:off x="533400" y="3518504"/>
            <a:ext cx="1171956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600" dirty="0">
                <a:solidFill>
                  <a:schemeClr val="tx1">
                    <a:lumMod val="50000"/>
                  </a:schemeClr>
                </a:solidFill>
              </a:rPr>
              <a:t>Key Point: As we integrate for the left line, at distance 2R from the left line the net flux linked due to the Right line is zero! Use superposition to get total flux linkage.  </a:t>
            </a:r>
          </a:p>
        </p:txBody>
      </p:sp>
      <p:graphicFrame>
        <p:nvGraphicFramePr>
          <p:cNvPr id="6169" name="Object 37"/>
          <p:cNvGraphicFramePr>
            <a:graphicFrameLocks noChangeAspect="1"/>
          </p:cNvGraphicFramePr>
          <p:nvPr>
            <p:extLst>
              <p:ext uri="{D42A27DB-BD31-4B8C-83A1-F6EECF244321}">
                <p14:modId xmlns:p14="http://schemas.microsoft.com/office/powerpoint/2010/main" val="112321650"/>
              </p:ext>
            </p:extLst>
          </p:nvPr>
        </p:nvGraphicFramePr>
        <p:xfrm>
          <a:off x="609600" y="4681036"/>
          <a:ext cx="6680200" cy="1397000"/>
        </p:xfrm>
        <a:graphic>
          <a:graphicData uri="http://schemas.openxmlformats.org/presentationml/2006/ole">
            <mc:AlternateContent xmlns:mc="http://schemas.openxmlformats.org/markup-compatibility/2006">
              <mc:Choice xmlns:v="urn:schemas-microsoft-com:vml" Requires="v">
                <p:oleObj name="Equation" r:id="rId3" imgW="6680160" imgH="1396800" progId="Equation.DSMT4">
                  <p:embed/>
                </p:oleObj>
              </mc:Choice>
              <mc:Fallback>
                <p:oleObj name="Equation" r:id="rId3" imgW="6680160" imgH="1396800" progId="Equation.DSMT4">
                  <p:embed/>
                  <p:pic>
                    <p:nvPicPr>
                      <p:cNvPr id="6169" name="Object 37"/>
                      <p:cNvPicPr>
                        <a:picLocks noChangeAspect="1" noChangeArrowheads="1"/>
                      </p:cNvPicPr>
                      <p:nvPr/>
                    </p:nvPicPr>
                    <p:blipFill>
                      <a:blip r:embed="rId4"/>
                      <a:srcRect/>
                      <a:stretch>
                        <a:fillRect/>
                      </a:stretch>
                    </p:blipFill>
                    <p:spPr bwMode="auto">
                      <a:xfrm>
                        <a:off x="609600" y="4681036"/>
                        <a:ext cx="6680200"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a:extLst>
              <a:ext uri="{FF2B5EF4-FFF2-40B4-BE49-F238E27FC236}">
                <a16:creationId xmlns:a16="http://schemas.microsoft.com/office/drawing/2014/main" id="{AB88E418-2310-33E9-4746-B7046EE4656B}"/>
              </a:ext>
            </a:extLst>
          </p:cNvPr>
          <p:cNvGrpSpPr/>
          <p:nvPr/>
        </p:nvGrpSpPr>
        <p:grpSpPr>
          <a:xfrm>
            <a:off x="762000" y="1318126"/>
            <a:ext cx="7858126" cy="1905000"/>
            <a:chOff x="2251075" y="1343526"/>
            <a:chExt cx="7858126" cy="1905000"/>
          </a:xfrm>
        </p:grpSpPr>
        <p:sp>
          <p:nvSpPr>
            <p:cNvPr id="6147" name="Oval 5"/>
            <p:cNvSpPr>
              <a:spLocks noChangeArrowheads="1"/>
            </p:cNvSpPr>
            <p:nvPr/>
          </p:nvSpPr>
          <p:spPr bwMode="auto">
            <a:xfrm>
              <a:off x="2659063" y="2388102"/>
              <a:ext cx="292100"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48" name="Oval 6"/>
            <p:cNvSpPr>
              <a:spLocks noChangeArrowheads="1"/>
            </p:cNvSpPr>
            <p:nvPr/>
          </p:nvSpPr>
          <p:spPr bwMode="auto">
            <a:xfrm>
              <a:off x="4800601" y="2388102"/>
              <a:ext cx="290513"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grpSp>
          <p:nvGrpSpPr>
            <p:cNvPr id="6149" name="Group 22"/>
            <p:cNvGrpSpPr>
              <a:grpSpLocks/>
            </p:cNvGrpSpPr>
            <p:nvPr/>
          </p:nvGrpSpPr>
          <p:grpSpPr bwMode="auto">
            <a:xfrm>
              <a:off x="2755901" y="1503864"/>
              <a:ext cx="2238375" cy="419100"/>
              <a:chOff x="942" y="1109"/>
              <a:chExt cx="1410" cy="264"/>
            </a:xfrm>
          </p:grpSpPr>
          <p:sp>
            <p:nvSpPr>
              <p:cNvPr id="6178" name="Line 7"/>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6179" name="Line 8"/>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6180" name="Line 9"/>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6181" name="Line 10"/>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grpSp>
        <p:sp>
          <p:nvSpPr>
            <p:cNvPr id="6150" name="Text Box 11"/>
            <p:cNvSpPr txBox="1">
              <a:spLocks noChangeArrowheads="1"/>
            </p:cNvSpPr>
            <p:nvPr/>
          </p:nvSpPr>
          <p:spPr bwMode="auto">
            <a:xfrm>
              <a:off x="3632200" y="1343526"/>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R</a:t>
              </a:r>
            </a:p>
          </p:txBody>
        </p:sp>
        <p:sp>
          <p:nvSpPr>
            <p:cNvPr id="6151" name="Oval 12"/>
            <p:cNvSpPr>
              <a:spLocks noChangeArrowheads="1"/>
            </p:cNvSpPr>
            <p:nvPr/>
          </p:nvSpPr>
          <p:spPr bwMode="auto">
            <a:xfrm>
              <a:off x="2463800" y="2180139"/>
              <a:ext cx="681038"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52" name="Oval 13"/>
            <p:cNvSpPr>
              <a:spLocks noChangeArrowheads="1"/>
            </p:cNvSpPr>
            <p:nvPr/>
          </p:nvSpPr>
          <p:spPr bwMode="auto">
            <a:xfrm>
              <a:off x="4605339" y="2180139"/>
              <a:ext cx="681037"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53" name="Oval 14"/>
            <p:cNvSpPr>
              <a:spLocks noChangeArrowheads="1"/>
            </p:cNvSpPr>
            <p:nvPr/>
          </p:nvSpPr>
          <p:spPr bwMode="auto">
            <a:xfrm>
              <a:off x="2755900" y="2492877"/>
              <a:ext cx="96838" cy="104775"/>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54" name="Text Box 15"/>
            <p:cNvSpPr txBox="1">
              <a:spLocks noChangeArrowheads="1"/>
            </p:cNvSpPr>
            <p:nvPr/>
          </p:nvSpPr>
          <p:spPr bwMode="auto">
            <a:xfrm>
              <a:off x="4757738" y="221189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6155" name="Oval 16"/>
            <p:cNvSpPr>
              <a:spLocks noChangeArrowheads="1"/>
            </p:cNvSpPr>
            <p:nvPr/>
          </p:nvSpPr>
          <p:spPr bwMode="auto">
            <a:xfrm>
              <a:off x="4373563" y="19182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56" name="Oval 17"/>
            <p:cNvSpPr>
              <a:spLocks noChangeArrowheads="1"/>
            </p:cNvSpPr>
            <p:nvPr/>
          </p:nvSpPr>
          <p:spPr bwMode="auto">
            <a:xfrm>
              <a:off x="2251075" y="19055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57" name="Line 18"/>
            <p:cNvSpPr>
              <a:spLocks noChangeShapeType="1"/>
            </p:cNvSpPr>
            <p:nvPr/>
          </p:nvSpPr>
          <p:spPr bwMode="auto">
            <a:xfrm flipV="1">
              <a:off x="36226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6158" name="Line 19"/>
            <p:cNvSpPr>
              <a:spLocks noChangeShapeType="1"/>
            </p:cNvSpPr>
            <p:nvPr/>
          </p:nvSpPr>
          <p:spPr bwMode="auto">
            <a:xfrm flipH="1" flipV="1">
              <a:off x="41560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6159" name="Line 20"/>
            <p:cNvSpPr>
              <a:spLocks noChangeShapeType="1"/>
            </p:cNvSpPr>
            <p:nvPr/>
          </p:nvSpPr>
          <p:spPr bwMode="auto">
            <a:xfrm>
              <a:off x="4870450" y="2462714"/>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6160" name="Line 21"/>
            <p:cNvSpPr>
              <a:spLocks noChangeShapeType="1"/>
            </p:cNvSpPr>
            <p:nvPr/>
          </p:nvSpPr>
          <p:spPr bwMode="auto">
            <a:xfrm flipV="1">
              <a:off x="4856163" y="2448426"/>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grpSp>
          <p:nvGrpSpPr>
            <p:cNvPr id="6161" name="Group 23"/>
            <p:cNvGrpSpPr>
              <a:grpSpLocks/>
            </p:cNvGrpSpPr>
            <p:nvPr/>
          </p:nvGrpSpPr>
          <p:grpSpPr bwMode="auto">
            <a:xfrm>
              <a:off x="4962526" y="1495926"/>
              <a:ext cx="2238375" cy="419100"/>
              <a:chOff x="942" y="1109"/>
              <a:chExt cx="1410" cy="264"/>
            </a:xfrm>
          </p:grpSpPr>
          <p:sp>
            <p:nvSpPr>
              <p:cNvPr id="6174" name="Line 24"/>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6175" name="Line 25"/>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6176" name="Line 26"/>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6177" name="Line 27"/>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grpSp>
        <p:sp>
          <p:nvSpPr>
            <p:cNvPr id="6162" name="Text Box 28"/>
            <p:cNvSpPr txBox="1">
              <a:spLocks noChangeArrowheads="1"/>
            </p:cNvSpPr>
            <p:nvPr/>
          </p:nvSpPr>
          <p:spPr bwMode="auto">
            <a:xfrm>
              <a:off x="5984875" y="1495926"/>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R</a:t>
              </a:r>
            </a:p>
          </p:txBody>
        </p:sp>
        <p:sp>
          <p:nvSpPr>
            <p:cNvPr id="6163" name="Oval 29"/>
            <p:cNvSpPr>
              <a:spLocks noChangeArrowheads="1"/>
            </p:cNvSpPr>
            <p:nvPr/>
          </p:nvSpPr>
          <p:spPr bwMode="auto">
            <a:xfrm>
              <a:off x="9185275" y="2486526"/>
              <a:ext cx="152400" cy="152400"/>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a:p>
          </p:txBody>
        </p:sp>
        <p:sp>
          <p:nvSpPr>
            <p:cNvPr id="6164" name="Line 31"/>
            <p:cNvSpPr>
              <a:spLocks noChangeShapeType="1"/>
            </p:cNvSpPr>
            <p:nvPr/>
          </p:nvSpPr>
          <p:spPr bwMode="auto">
            <a:xfrm>
              <a:off x="2784475" y="2562726"/>
              <a:ext cx="6629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a:p>
          </p:txBody>
        </p:sp>
        <p:sp>
          <p:nvSpPr>
            <p:cNvPr id="6165" name="Line 33"/>
            <p:cNvSpPr>
              <a:spLocks noChangeShapeType="1"/>
            </p:cNvSpPr>
            <p:nvPr/>
          </p:nvSpPr>
          <p:spPr bwMode="auto">
            <a:xfrm>
              <a:off x="7737475" y="2715126"/>
              <a:ext cx="1295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6166" name="Text Box 34"/>
            <p:cNvSpPr txBox="1">
              <a:spLocks noChangeArrowheads="1"/>
            </p:cNvSpPr>
            <p:nvPr/>
          </p:nvSpPr>
          <p:spPr bwMode="auto">
            <a:xfrm>
              <a:off x="7051676" y="2791326"/>
              <a:ext cx="305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Direction of integration</a:t>
              </a:r>
            </a:p>
          </p:txBody>
        </p:sp>
        <p:sp>
          <p:nvSpPr>
            <p:cNvPr id="6167" name="Text Box 35"/>
            <p:cNvSpPr txBox="1">
              <a:spLocks noChangeArrowheads="1"/>
            </p:cNvSpPr>
            <p:nvPr/>
          </p:nvSpPr>
          <p:spPr bwMode="auto">
            <a:xfrm>
              <a:off x="9109075" y="2029326"/>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a:t>Rp</a:t>
              </a:r>
            </a:p>
          </p:txBody>
        </p:sp>
        <p:sp>
          <p:nvSpPr>
            <p:cNvPr id="6170" name="Line 70"/>
            <p:cNvSpPr>
              <a:spLocks noChangeShapeType="1"/>
            </p:cNvSpPr>
            <p:nvPr/>
          </p:nvSpPr>
          <p:spPr bwMode="auto">
            <a:xfrm>
              <a:off x="59086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6171" name="Line 71"/>
            <p:cNvSpPr>
              <a:spLocks noChangeShapeType="1"/>
            </p:cNvSpPr>
            <p:nvPr/>
          </p:nvSpPr>
          <p:spPr bwMode="auto">
            <a:xfrm>
              <a:off x="67468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grpSp>
      <p:sp>
        <p:nvSpPr>
          <p:cNvPr id="6172" name="Text Box 72"/>
          <p:cNvSpPr txBox="1">
            <a:spLocks noChangeArrowheads="1"/>
          </p:cNvSpPr>
          <p:nvPr/>
        </p:nvSpPr>
        <p:spPr bwMode="auto">
          <a:xfrm>
            <a:off x="1483181" y="6154856"/>
            <a:ext cx="169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Left Current</a:t>
            </a:r>
          </a:p>
        </p:txBody>
      </p:sp>
      <p:sp>
        <p:nvSpPr>
          <p:cNvPr id="6173" name="Text Box 73"/>
          <p:cNvSpPr txBox="1">
            <a:spLocks noChangeArrowheads="1"/>
          </p:cNvSpPr>
          <p:nvPr/>
        </p:nvSpPr>
        <p:spPr bwMode="auto">
          <a:xfrm>
            <a:off x="3861256" y="6113581"/>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Right Current</a:t>
            </a:r>
          </a:p>
        </p:txBody>
      </p:sp>
      <p:sp>
        <p:nvSpPr>
          <p:cNvPr id="3" name="Slide Number Placeholder 3">
            <a:extLst>
              <a:ext uri="{FF2B5EF4-FFF2-40B4-BE49-F238E27FC236}">
                <a16:creationId xmlns:a16="http://schemas.microsoft.com/office/drawing/2014/main" id="{B8DE92EA-DD90-8FB9-8ECC-5161B413D04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283033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CA38-42FC-D1FB-C2FD-5BDA48E0552D}"/>
              </a:ext>
            </a:extLst>
          </p:cNvPr>
          <p:cNvSpPr>
            <a:spLocks noGrp="1"/>
          </p:cNvSpPr>
          <p:nvPr>
            <p:ph type="title"/>
          </p:nvPr>
        </p:nvSpPr>
        <p:spPr/>
        <p:txBody>
          <a:bodyPr/>
          <a:lstStyle/>
          <a:p>
            <a:r>
              <a:rPr lang="en-US" dirty="0"/>
              <a:t>Flux Linkages Inside the Wire</a:t>
            </a:r>
          </a:p>
        </p:txBody>
      </p:sp>
      <p:sp>
        <p:nvSpPr>
          <p:cNvPr id="3" name="Content Placeholder 2">
            <a:extLst>
              <a:ext uri="{FF2B5EF4-FFF2-40B4-BE49-F238E27FC236}">
                <a16:creationId xmlns:a16="http://schemas.microsoft.com/office/drawing/2014/main" id="{4147A5BE-18BD-CA0D-D278-C65A9E079480}"/>
              </a:ext>
            </a:extLst>
          </p:cNvPr>
          <p:cNvSpPr>
            <a:spLocks noGrp="1"/>
          </p:cNvSpPr>
          <p:nvPr>
            <p:ph idx="1"/>
          </p:nvPr>
        </p:nvSpPr>
        <p:spPr>
          <a:xfrm>
            <a:off x="457200" y="1280160"/>
            <a:ext cx="11297920" cy="1386840"/>
          </a:xfrm>
        </p:spPr>
        <p:txBody>
          <a:bodyPr/>
          <a:lstStyle/>
          <a:p>
            <a:r>
              <a:rPr lang="en-US" dirty="0"/>
              <a:t>Current inside a conductor tends to travel on the outside due to the skin effect; the penetration of current into a conductor is approximated using the skin depth</a:t>
            </a:r>
          </a:p>
          <a:p>
            <a:endParaRPr lang="en-US" dirty="0"/>
          </a:p>
          <a:p>
            <a:pPr marL="0" indent="0">
              <a:buNone/>
            </a:pPr>
            <a:endParaRPr lang="en-US" dirty="0"/>
          </a:p>
          <a:p>
            <a:r>
              <a:rPr lang="en-US" dirty="0"/>
              <a:t>Assuming uniform current density the flux linkage inside a wire is</a:t>
            </a:r>
            <a:br>
              <a:rPr lang="en-US" dirty="0"/>
            </a:br>
            <a:br>
              <a:rPr lang="en-US" dirty="0"/>
            </a:br>
            <a:br>
              <a:rPr lang="en-US" dirty="0"/>
            </a:br>
            <a:endParaRPr lang="en-US" dirty="0"/>
          </a:p>
          <a:p>
            <a:r>
              <a:rPr lang="en-US" dirty="0"/>
              <a:t>For a nonmagnetic wire (</a:t>
            </a:r>
            <a:r>
              <a:rPr lang="en-US" dirty="0" err="1">
                <a:latin typeface="Symbol" panose="05050102010706020507" pitchFamily="18" charset="2"/>
              </a:rPr>
              <a:t>m</a:t>
            </a:r>
            <a:r>
              <a:rPr lang="en-US" baseline="-25000" dirty="0" err="1"/>
              <a:t>r</a:t>
            </a:r>
            <a:r>
              <a:rPr lang="en-US" dirty="0"/>
              <a:t>=1) this accounted</a:t>
            </a:r>
            <a:br>
              <a:rPr lang="en-US" dirty="0"/>
            </a:br>
            <a:r>
              <a:rPr lang="en-US" dirty="0"/>
              <a:t>for in the formula by using r</a:t>
            </a:r>
            <a:r>
              <a:rPr lang="en-US" dirty="0">
                <a:sym typeface="Symbol" panose="05050102010706020507" pitchFamily="18" charset="2"/>
              </a:rPr>
              <a:t></a:t>
            </a:r>
            <a:r>
              <a:rPr lang="en-US" dirty="0"/>
              <a:t> </a:t>
            </a:r>
            <a:r>
              <a:rPr lang="en-US" dirty="0">
                <a:sym typeface="Symbol" panose="05050102010706020507" pitchFamily="18" charset="2"/>
              </a:rPr>
              <a:t> 0.78 r</a:t>
            </a:r>
            <a:endParaRPr lang="en-US" dirty="0"/>
          </a:p>
        </p:txBody>
      </p:sp>
      <p:graphicFrame>
        <p:nvGraphicFramePr>
          <p:cNvPr id="4" name="Object 3">
            <a:extLst>
              <a:ext uri="{FF2B5EF4-FFF2-40B4-BE49-F238E27FC236}">
                <a16:creationId xmlns:a16="http://schemas.microsoft.com/office/drawing/2014/main" id="{E124EC78-6A0E-AD47-1110-91456CC7A659}"/>
              </a:ext>
            </a:extLst>
          </p:cNvPr>
          <p:cNvGraphicFramePr>
            <a:graphicFrameLocks noChangeAspect="1"/>
          </p:cNvGraphicFramePr>
          <p:nvPr>
            <p:extLst>
              <p:ext uri="{D42A27DB-BD31-4B8C-83A1-F6EECF244321}">
                <p14:modId xmlns:p14="http://schemas.microsoft.com/office/powerpoint/2010/main" val="1112863928"/>
              </p:ext>
            </p:extLst>
          </p:nvPr>
        </p:nvGraphicFramePr>
        <p:xfrm>
          <a:off x="1143000" y="2694194"/>
          <a:ext cx="3009900" cy="927100"/>
        </p:xfrm>
        <a:graphic>
          <a:graphicData uri="http://schemas.openxmlformats.org/presentationml/2006/ole">
            <mc:AlternateContent xmlns:mc="http://schemas.openxmlformats.org/markup-compatibility/2006">
              <mc:Choice xmlns:v="urn:schemas-microsoft-com:vml" Requires="v">
                <p:oleObj name="Equation" r:id="rId2" imgW="3009600" imgH="927000" progId="Equation.DSMT4">
                  <p:embed/>
                </p:oleObj>
              </mc:Choice>
              <mc:Fallback>
                <p:oleObj name="Equation" r:id="rId2" imgW="3009600" imgH="927000" progId="Equation.DSMT4">
                  <p:embed/>
                  <p:pic>
                    <p:nvPicPr>
                      <p:cNvPr id="44035" name="Object 3">
                        <a:extLst>
                          <a:ext uri="{FF2B5EF4-FFF2-40B4-BE49-F238E27FC236}">
                            <a16:creationId xmlns:a16="http://schemas.microsoft.com/office/drawing/2014/main" id="{E6BA4923-797D-C18B-580A-6598E54EE57C}"/>
                          </a:ext>
                        </a:extLst>
                      </p:cNvPr>
                      <p:cNvPicPr>
                        <a:picLocks noChangeAspect="1" noChangeArrowheads="1"/>
                      </p:cNvPicPr>
                      <p:nvPr/>
                    </p:nvPicPr>
                    <p:blipFill>
                      <a:blip r:embed="rId3"/>
                      <a:srcRect/>
                      <a:stretch>
                        <a:fillRect/>
                      </a:stretch>
                    </p:blipFill>
                    <p:spPr bwMode="auto">
                      <a:xfrm>
                        <a:off x="1143000" y="2694194"/>
                        <a:ext cx="30099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27">
            <a:extLst>
              <a:ext uri="{FF2B5EF4-FFF2-40B4-BE49-F238E27FC236}">
                <a16:creationId xmlns:a16="http://schemas.microsoft.com/office/drawing/2014/main" id="{44A9CADC-137F-F876-11C0-13F0CF9EE804}"/>
              </a:ext>
            </a:extLst>
          </p:cNvPr>
          <p:cNvSpPr txBox="1">
            <a:spLocks noChangeArrowheads="1"/>
          </p:cNvSpPr>
          <p:nvPr/>
        </p:nvSpPr>
        <p:spPr bwMode="auto">
          <a:xfrm>
            <a:off x="4572000" y="2831222"/>
            <a:ext cx="70866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For copper at 60 Hz the skin depth is about 0.33 inches</a:t>
            </a:r>
          </a:p>
        </p:txBody>
      </p:sp>
      <p:graphicFrame>
        <p:nvGraphicFramePr>
          <p:cNvPr id="6" name="Object 15">
            <a:extLst>
              <a:ext uri="{FF2B5EF4-FFF2-40B4-BE49-F238E27FC236}">
                <a16:creationId xmlns:a16="http://schemas.microsoft.com/office/drawing/2014/main" id="{4168D1C7-DCC0-84F4-C4C7-85A777CBE07A}"/>
              </a:ext>
            </a:extLst>
          </p:cNvPr>
          <p:cNvGraphicFramePr>
            <a:graphicFrameLocks noChangeAspect="1"/>
          </p:cNvGraphicFramePr>
          <p:nvPr>
            <p:extLst>
              <p:ext uri="{D42A27DB-BD31-4B8C-83A1-F6EECF244321}">
                <p14:modId xmlns:p14="http://schemas.microsoft.com/office/powerpoint/2010/main" val="3185532652"/>
              </p:ext>
            </p:extLst>
          </p:nvPr>
        </p:nvGraphicFramePr>
        <p:xfrm>
          <a:off x="1071363" y="4275870"/>
          <a:ext cx="6553200" cy="939800"/>
        </p:xfrm>
        <a:graphic>
          <a:graphicData uri="http://schemas.openxmlformats.org/presentationml/2006/ole">
            <mc:AlternateContent xmlns:mc="http://schemas.openxmlformats.org/markup-compatibility/2006">
              <mc:Choice xmlns:v="urn:schemas-microsoft-com:vml" Requires="v">
                <p:oleObj name="Equation" r:id="rId4" imgW="6553080" imgH="939600" progId="Equation.DSMT4">
                  <p:embed/>
                </p:oleObj>
              </mc:Choice>
              <mc:Fallback>
                <p:oleObj name="Equation" r:id="rId4" imgW="6553080" imgH="939600" progId="Equation.DSMT4">
                  <p:embed/>
                  <p:pic>
                    <p:nvPicPr>
                      <p:cNvPr id="45071" name="Object 15">
                        <a:extLst>
                          <a:ext uri="{FF2B5EF4-FFF2-40B4-BE49-F238E27FC236}">
                            <a16:creationId xmlns:a16="http://schemas.microsoft.com/office/drawing/2014/main" id="{0FDF39B0-F68E-4F97-0C06-FB80A8C3A807}"/>
                          </a:ext>
                        </a:extLst>
                      </p:cNvPr>
                      <p:cNvPicPr>
                        <a:picLocks noChangeAspect="1" noChangeArrowheads="1"/>
                      </p:cNvPicPr>
                      <p:nvPr/>
                    </p:nvPicPr>
                    <p:blipFill>
                      <a:blip r:embed="rId5"/>
                      <a:srcRect/>
                      <a:stretch>
                        <a:fillRect/>
                      </a:stretch>
                    </p:blipFill>
                    <p:spPr bwMode="auto">
                      <a:xfrm>
                        <a:off x="1071363" y="4275870"/>
                        <a:ext cx="65532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oup 13">
            <a:extLst>
              <a:ext uri="{FF2B5EF4-FFF2-40B4-BE49-F238E27FC236}">
                <a16:creationId xmlns:a16="http://schemas.microsoft.com/office/drawing/2014/main" id="{8DD35721-E8C8-59F4-91EA-4E7A59129C73}"/>
              </a:ext>
            </a:extLst>
          </p:cNvPr>
          <p:cNvGrpSpPr>
            <a:grpSpLocks/>
          </p:cNvGrpSpPr>
          <p:nvPr/>
        </p:nvGrpSpPr>
        <p:grpSpPr bwMode="auto">
          <a:xfrm>
            <a:off x="8458200" y="4267200"/>
            <a:ext cx="1676400" cy="1676400"/>
            <a:chOff x="1296" y="1440"/>
            <a:chExt cx="1296" cy="1344"/>
          </a:xfrm>
        </p:grpSpPr>
        <p:grpSp>
          <p:nvGrpSpPr>
            <p:cNvPr id="8" name="Group 7">
              <a:extLst>
                <a:ext uri="{FF2B5EF4-FFF2-40B4-BE49-F238E27FC236}">
                  <a16:creationId xmlns:a16="http://schemas.microsoft.com/office/drawing/2014/main" id="{6CB6BE42-20B4-9FFB-3BC0-4BCFD3C3CDB1}"/>
                </a:ext>
              </a:extLst>
            </p:cNvPr>
            <p:cNvGrpSpPr>
              <a:grpSpLocks/>
            </p:cNvGrpSpPr>
            <p:nvPr/>
          </p:nvGrpSpPr>
          <p:grpSpPr bwMode="auto">
            <a:xfrm>
              <a:off x="1296" y="1440"/>
              <a:ext cx="1296" cy="1344"/>
              <a:chOff x="576" y="960"/>
              <a:chExt cx="912" cy="912"/>
            </a:xfrm>
          </p:grpSpPr>
          <p:sp>
            <p:nvSpPr>
              <p:cNvPr id="13" name="Oval 4">
                <a:extLst>
                  <a:ext uri="{FF2B5EF4-FFF2-40B4-BE49-F238E27FC236}">
                    <a16:creationId xmlns:a16="http://schemas.microsoft.com/office/drawing/2014/main" id="{4ADBEBF1-7636-9FEC-21A7-3BD24A204955}"/>
                  </a:ext>
                </a:extLst>
              </p:cNvPr>
              <p:cNvSpPr>
                <a:spLocks noChangeArrowheads="1"/>
              </p:cNvSpPr>
              <p:nvPr/>
            </p:nvSpPr>
            <p:spPr bwMode="auto">
              <a:xfrm>
                <a:off x="784" y="1184"/>
                <a:ext cx="480"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5">
                <a:extLst>
                  <a:ext uri="{FF2B5EF4-FFF2-40B4-BE49-F238E27FC236}">
                    <a16:creationId xmlns:a16="http://schemas.microsoft.com/office/drawing/2014/main" id="{D9E6B27E-33E2-5456-8668-32067EA221DD}"/>
                  </a:ext>
                </a:extLst>
              </p:cNvPr>
              <p:cNvSpPr>
                <a:spLocks noChangeArrowheads="1"/>
              </p:cNvSpPr>
              <p:nvPr/>
            </p:nvSpPr>
            <p:spPr bwMode="auto">
              <a:xfrm>
                <a:off x="576" y="960"/>
                <a:ext cx="912" cy="912"/>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Line 8">
              <a:extLst>
                <a:ext uri="{FF2B5EF4-FFF2-40B4-BE49-F238E27FC236}">
                  <a16:creationId xmlns:a16="http://schemas.microsoft.com/office/drawing/2014/main" id="{EEFC9D54-1FF9-71FF-049A-29F3A48B8C3C}"/>
                </a:ext>
              </a:extLst>
            </p:cNvPr>
            <p:cNvSpPr>
              <a:spLocks noChangeShapeType="1"/>
            </p:cNvSpPr>
            <p:nvPr/>
          </p:nvSpPr>
          <p:spPr bwMode="auto">
            <a:xfrm>
              <a:off x="1920" y="2112"/>
              <a:ext cx="240" cy="28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 name="Line 9">
              <a:extLst>
                <a:ext uri="{FF2B5EF4-FFF2-40B4-BE49-F238E27FC236}">
                  <a16:creationId xmlns:a16="http://schemas.microsoft.com/office/drawing/2014/main" id="{BDA107A1-51A0-28A7-B49B-EC3D93BAAB55}"/>
                </a:ext>
              </a:extLst>
            </p:cNvPr>
            <p:cNvSpPr>
              <a:spLocks noChangeShapeType="1"/>
            </p:cNvSpPr>
            <p:nvPr/>
          </p:nvSpPr>
          <p:spPr bwMode="auto">
            <a:xfrm flipH="1">
              <a:off x="1872" y="2112"/>
              <a:ext cx="48" cy="67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 name="Text Box 11">
              <a:extLst>
                <a:ext uri="{FF2B5EF4-FFF2-40B4-BE49-F238E27FC236}">
                  <a16:creationId xmlns:a16="http://schemas.microsoft.com/office/drawing/2014/main" id="{0BB2E958-F23B-947C-8BF9-9F9E40D79E48}"/>
                </a:ext>
              </a:extLst>
            </p:cNvPr>
            <p:cNvSpPr txBox="1">
              <a:spLocks noChangeArrowheads="1"/>
            </p:cNvSpPr>
            <p:nvPr/>
          </p:nvSpPr>
          <p:spPr bwMode="auto">
            <a:xfrm>
              <a:off x="2016" y="2016"/>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x</a:t>
              </a:r>
            </a:p>
          </p:txBody>
        </p:sp>
        <p:sp>
          <p:nvSpPr>
            <p:cNvPr id="12" name="Text Box 12">
              <a:extLst>
                <a:ext uri="{FF2B5EF4-FFF2-40B4-BE49-F238E27FC236}">
                  <a16:creationId xmlns:a16="http://schemas.microsoft.com/office/drawing/2014/main" id="{A8A3ECE9-49CF-9137-094E-9DCE0E7797ED}"/>
                </a:ext>
              </a:extLst>
            </p:cNvPr>
            <p:cNvSpPr txBox="1">
              <a:spLocks noChangeArrowheads="1"/>
            </p:cNvSpPr>
            <p:nvPr/>
          </p:nvSpPr>
          <p:spPr bwMode="auto">
            <a:xfrm>
              <a:off x="1680" y="2400"/>
              <a:ext cx="1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r</a:t>
              </a:r>
            </a:p>
          </p:txBody>
        </p:sp>
      </p:grpSp>
      <p:sp>
        <p:nvSpPr>
          <p:cNvPr id="15" name="Slide Number Placeholder 3">
            <a:extLst>
              <a:ext uri="{FF2B5EF4-FFF2-40B4-BE49-F238E27FC236}">
                <a16:creationId xmlns:a16="http://schemas.microsoft.com/office/drawing/2014/main" id="{B5432865-717F-E83C-0C99-09AC4E60611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2924108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Two Conductor Inductance</a:t>
            </a:r>
          </a:p>
        </p:txBody>
      </p:sp>
      <p:graphicFrame>
        <p:nvGraphicFramePr>
          <p:cNvPr id="7171" name="Object 3"/>
          <p:cNvGraphicFramePr>
            <a:graphicFrameLocks noChangeAspect="1"/>
          </p:cNvGraphicFramePr>
          <p:nvPr>
            <p:extLst>
              <p:ext uri="{D42A27DB-BD31-4B8C-83A1-F6EECF244321}">
                <p14:modId xmlns:p14="http://schemas.microsoft.com/office/powerpoint/2010/main" val="3613807755"/>
              </p:ext>
            </p:extLst>
          </p:nvPr>
        </p:nvGraphicFramePr>
        <p:xfrm>
          <a:off x="914400" y="1280160"/>
          <a:ext cx="6137275" cy="5054600"/>
        </p:xfrm>
        <a:graphic>
          <a:graphicData uri="http://schemas.openxmlformats.org/presentationml/2006/ole">
            <mc:AlternateContent xmlns:mc="http://schemas.openxmlformats.org/markup-compatibility/2006">
              <mc:Choice xmlns:v="urn:schemas-microsoft-com:vml" Requires="v">
                <p:oleObj name="Equation" r:id="rId3" imgW="6629400" imgH="5460840" progId="Equation.DSMT4">
                  <p:embed/>
                </p:oleObj>
              </mc:Choice>
              <mc:Fallback>
                <p:oleObj name="Equation" r:id="rId3" imgW="6629400" imgH="5460840" progId="Equation.DSMT4">
                  <p:embed/>
                  <p:pic>
                    <p:nvPicPr>
                      <p:cNvPr id="7171" name="Object 3"/>
                      <p:cNvPicPr>
                        <a:picLocks noChangeAspect="1" noChangeArrowheads="1"/>
                      </p:cNvPicPr>
                      <p:nvPr/>
                    </p:nvPicPr>
                    <p:blipFill>
                      <a:blip r:embed="rId4"/>
                      <a:srcRect/>
                      <a:stretch>
                        <a:fillRect/>
                      </a:stretch>
                    </p:blipFill>
                    <p:spPr bwMode="auto">
                      <a:xfrm>
                        <a:off x="914400" y="1280160"/>
                        <a:ext cx="6137275"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6252CB3E-3ED8-426B-4E3C-C0A3F9DCA43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20098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Many-Conductor Case</a:t>
            </a:r>
          </a:p>
        </p:txBody>
      </p:sp>
      <p:pic>
        <p:nvPicPr>
          <p:cNvPr id="8195" name="Picture 3" descr="Book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599" y="2799266"/>
            <a:ext cx="4449693" cy="245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914400" y="1280160"/>
            <a:ext cx="10591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Now assume we now have k conductors, each with current </a:t>
            </a:r>
            <a:r>
              <a:rPr lang="en-US" altLang="en-US" sz="2800" dirty="0" err="1">
                <a:solidFill>
                  <a:schemeClr val="tx1">
                    <a:lumMod val="50000"/>
                  </a:schemeClr>
                </a:solidFill>
              </a:rPr>
              <a:t>i</a:t>
            </a:r>
            <a:r>
              <a:rPr lang="en-US" altLang="en-US" sz="2800" baseline="-25000" dirty="0" err="1">
                <a:solidFill>
                  <a:schemeClr val="tx1">
                    <a:lumMod val="50000"/>
                  </a:schemeClr>
                </a:solidFill>
              </a:rPr>
              <a:t>k</a:t>
            </a:r>
            <a:r>
              <a:rPr lang="en-US" altLang="en-US" sz="2800" dirty="0">
                <a:solidFill>
                  <a:schemeClr val="tx1">
                    <a:lumMod val="50000"/>
                  </a:schemeClr>
                </a:solidFill>
              </a:rPr>
              <a:t>, arranged in some specified geometry. We’d like to find flux linkages of each conductor.</a:t>
            </a:r>
          </a:p>
        </p:txBody>
      </p:sp>
      <p:sp>
        <p:nvSpPr>
          <p:cNvPr id="8197" name="Text Box 5"/>
          <p:cNvSpPr txBox="1">
            <a:spLocks noChangeArrowheads="1"/>
          </p:cNvSpPr>
          <p:nvPr/>
        </p:nvSpPr>
        <p:spPr bwMode="auto">
          <a:xfrm>
            <a:off x="5715000" y="2514600"/>
            <a:ext cx="502920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Each conductor’s flux linkage, </a:t>
            </a:r>
            <a:r>
              <a:rPr lang="en-US" altLang="en-US" sz="2800" dirty="0" err="1">
                <a:solidFill>
                  <a:schemeClr val="tx1">
                    <a:lumMod val="50000"/>
                  </a:schemeClr>
                </a:solidFill>
                <a:latin typeface="Symbol" pitchFamily="18" charset="2"/>
              </a:rPr>
              <a:t>l</a:t>
            </a:r>
            <a:r>
              <a:rPr lang="en-US" altLang="en-US" sz="2800" baseline="-25000" dirty="0" err="1">
                <a:solidFill>
                  <a:schemeClr val="tx1">
                    <a:lumMod val="50000"/>
                  </a:schemeClr>
                </a:solidFill>
              </a:rPr>
              <a:t>k</a:t>
            </a:r>
            <a:r>
              <a:rPr lang="en-US" altLang="en-US" sz="2800" dirty="0">
                <a:solidFill>
                  <a:schemeClr val="tx1">
                    <a:lumMod val="50000"/>
                  </a:schemeClr>
                </a:solidFill>
                <a:latin typeface="Times" charset="0"/>
              </a:rPr>
              <a:t>, depends upon its own current and the current in all the other </a:t>
            </a:r>
          </a:p>
          <a:p>
            <a:pPr eaLnBrk="1" hangingPunct="1"/>
            <a:r>
              <a:rPr lang="en-US" altLang="en-US" sz="2800" dirty="0">
                <a:solidFill>
                  <a:schemeClr val="tx1">
                    <a:lumMod val="50000"/>
                  </a:schemeClr>
                </a:solidFill>
                <a:latin typeface="Times" charset="0"/>
              </a:rPr>
              <a:t>conductors.</a:t>
            </a:r>
          </a:p>
        </p:txBody>
      </p:sp>
      <p:sp>
        <p:nvSpPr>
          <p:cNvPr id="8198" name="Text Box 6"/>
          <p:cNvSpPr txBox="1">
            <a:spLocks noChangeArrowheads="1"/>
          </p:cNvSpPr>
          <p:nvPr/>
        </p:nvSpPr>
        <p:spPr bwMode="auto">
          <a:xfrm>
            <a:off x="990598" y="5449336"/>
            <a:ext cx="9448801" cy="9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To derive </a:t>
            </a:r>
            <a:r>
              <a:rPr lang="en-US" altLang="en-US" sz="2800" dirty="0">
                <a:solidFill>
                  <a:schemeClr val="tx1">
                    <a:lumMod val="50000"/>
                  </a:schemeClr>
                </a:solidFill>
                <a:latin typeface="Symbol" pitchFamily="18" charset="2"/>
              </a:rPr>
              <a:t>l</a:t>
            </a:r>
            <a:r>
              <a:rPr lang="en-US" altLang="en-US" sz="2800" baseline="-25000" dirty="0">
                <a:solidFill>
                  <a:schemeClr val="tx1">
                    <a:lumMod val="50000"/>
                  </a:schemeClr>
                </a:solidFill>
              </a:rPr>
              <a:t>1</a:t>
            </a:r>
            <a:r>
              <a:rPr lang="en-US" altLang="en-US" sz="2400" dirty="0">
                <a:solidFill>
                  <a:schemeClr val="tx1">
                    <a:lumMod val="50000"/>
                  </a:schemeClr>
                </a:solidFill>
              </a:rPr>
              <a:t> we’ll be integrating from conductor 1 (at origin)</a:t>
            </a:r>
          </a:p>
          <a:p>
            <a:pPr eaLnBrk="1" hangingPunct="1"/>
            <a:r>
              <a:rPr lang="en-US" altLang="en-US" sz="2400" dirty="0">
                <a:solidFill>
                  <a:schemeClr val="tx1">
                    <a:lumMod val="50000"/>
                  </a:schemeClr>
                </a:solidFill>
              </a:rPr>
              <a:t>to the right along the x-axis.  </a:t>
            </a:r>
          </a:p>
        </p:txBody>
      </p:sp>
      <p:sp>
        <p:nvSpPr>
          <p:cNvPr id="2" name="Slide Number Placeholder 3">
            <a:extLst>
              <a:ext uri="{FF2B5EF4-FFF2-40B4-BE49-F238E27FC236}">
                <a16:creationId xmlns:a16="http://schemas.microsoft.com/office/drawing/2014/main" id="{DFF14EA1-1571-490C-3FE7-9078B79716B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395903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Many-Conductor Case, cont’d</a:t>
            </a:r>
          </a:p>
        </p:txBody>
      </p:sp>
      <p:graphicFrame>
        <p:nvGraphicFramePr>
          <p:cNvPr id="11267" name="Object 3"/>
          <p:cNvGraphicFramePr>
            <a:graphicFrameLocks noChangeAspect="1"/>
          </p:cNvGraphicFramePr>
          <p:nvPr>
            <p:extLst>
              <p:ext uri="{D42A27DB-BD31-4B8C-83A1-F6EECF244321}">
                <p14:modId xmlns:p14="http://schemas.microsoft.com/office/powerpoint/2010/main" val="3987462225"/>
              </p:ext>
            </p:extLst>
          </p:nvPr>
        </p:nvGraphicFramePr>
        <p:xfrm>
          <a:off x="822960" y="1279525"/>
          <a:ext cx="10363200" cy="5156200"/>
        </p:xfrm>
        <a:graphic>
          <a:graphicData uri="http://schemas.openxmlformats.org/presentationml/2006/ole">
            <mc:AlternateContent xmlns:mc="http://schemas.openxmlformats.org/markup-compatibility/2006">
              <mc:Choice xmlns:v="urn:schemas-microsoft-com:vml" Requires="v">
                <p:oleObj name="Equation" r:id="rId3" imgW="10362960" imgH="5155920" progId="Equation.DSMT4">
                  <p:embed/>
                </p:oleObj>
              </mc:Choice>
              <mc:Fallback>
                <p:oleObj name="Equation" r:id="rId3" imgW="10362960" imgH="5155920" progId="Equation.DSMT4">
                  <p:embed/>
                  <p:pic>
                    <p:nvPicPr>
                      <p:cNvPr id="11267" name="Object 3"/>
                      <p:cNvPicPr>
                        <a:picLocks noChangeAspect="1" noChangeArrowheads="1"/>
                      </p:cNvPicPr>
                      <p:nvPr/>
                    </p:nvPicPr>
                    <p:blipFill>
                      <a:blip r:embed="rId4"/>
                      <a:srcRect/>
                      <a:stretch>
                        <a:fillRect/>
                      </a:stretch>
                    </p:blipFill>
                    <p:spPr bwMode="auto">
                      <a:xfrm>
                        <a:off x="822960" y="1279525"/>
                        <a:ext cx="10363200" cy="5156200"/>
                      </a:xfrm>
                      <a:prstGeom prst="rect">
                        <a:avLst/>
                      </a:prstGeom>
                      <a:noFill/>
                      <a:ln>
                        <a:noFill/>
                      </a:ln>
                      <a:effectLst/>
                    </p:spPr>
                  </p:pic>
                </p:oleObj>
              </mc:Fallback>
            </mc:AlternateContent>
          </a:graphicData>
        </a:graphic>
      </p:graphicFrame>
      <p:sp>
        <p:nvSpPr>
          <p:cNvPr id="2" name="Slide Number Placeholder 3">
            <a:extLst>
              <a:ext uri="{FF2B5EF4-FFF2-40B4-BE49-F238E27FC236}">
                <a16:creationId xmlns:a16="http://schemas.microsoft.com/office/drawing/2014/main" id="{40D8736A-3AED-7AA6-EB8D-3374C6C27EC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171537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Symmetric Line Spacing – 69 kV</a:t>
            </a:r>
          </a:p>
        </p:txBody>
      </p:sp>
      <p:pic>
        <p:nvPicPr>
          <p:cNvPr id="12291" name="Picture 4" descr="100_177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295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14F820FC-556C-D886-9542-FF02E747B42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spTree>
    <p:extLst>
      <p:ext uri="{BB962C8B-B14F-4D97-AF65-F5344CB8AC3E}">
        <p14:creationId xmlns:p14="http://schemas.microsoft.com/office/powerpoint/2010/main" val="61721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Line Inductance Example</a:t>
            </a:r>
          </a:p>
        </p:txBody>
      </p:sp>
      <p:sp>
        <p:nvSpPr>
          <p:cNvPr id="14339" name="Text Box 3"/>
          <p:cNvSpPr txBox="1">
            <a:spLocks noChangeArrowheads="1"/>
          </p:cNvSpPr>
          <p:nvPr/>
        </p:nvSpPr>
        <p:spPr bwMode="auto">
          <a:xfrm>
            <a:off x="914400" y="1280161"/>
            <a:ext cx="10134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Calculate the reactance for a balanced 3</a:t>
            </a:r>
            <a:r>
              <a:rPr lang="en-US" altLang="en-US" sz="2800" dirty="0">
                <a:solidFill>
                  <a:schemeClr val="tx1">
                    <a:lumMod val="50000"/>
                  </a:schemeClr>
                </a:solidFill>
                <a:latin typeface="Symbol" pitchFamily="18" charset="2"/>
              </a:rPr>
              <a:t>f</a:t>
            </a:r>
            <a:r>
              <a:rPr lang="en-US" altLang="en-US" sz="2800" dirty="0">
                <a:solidFill>
                  <a:schemeClr val="tx1">
                    <a:lumMod val="50000"/>
                  </a:schemeClr>
                </a:solidFill>
              </a:rPr>
              <a:t>, 60Hz transmission line with a conductor geometry of an equilateral triangle with D = 5m, </a:t>
            </a:r>
            <a:br>
              <a:rPr lang="en-US" altLang="en-US" sz="2800" dirty="0">
                <a:solidFill>
                  <a:schemeClr val="tx1">
                    <a:lumMod val="50000"/>
                  </a:schemeClr>
                </a:solidFill>
              </a:rPr>
            </a:br>
            <a:r>
              <a:rPr lang="en-US" altLang="en-US" sz="2800" dirty="0">
                <a:solidFill>
                  <a:schemeClr val="tx1">
                    <a:lumMod val="50000"/>
                  </a:schemeClr>
                </a:solidFill>
              </a:rPr>
              <a:t>r = 1.24 cm (Rook conductor) and a length of 5 miles.   </a:t>
            </a:r>
          </a:p>
        </p:txBody>
      </p:sp>
      <p:pic>
        <p:nvPicPr>
          <p:cNvPr id="14340" name="Picture 4" descr="Fig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2814224"/>
            <a:ext cx="3276600" cy="229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5"/>
          <p:cNvGraphicFramePr>
            <a:graphicFrameLocks noChangeAspect="1"/>
          </p:cNvGraphicFramePr>
          <p:nvPr>
            <p:extLst>
              <p:ext uri="{D42A27DB-BD31-4B8C-83A1-F6EECF244321}">
                <p14:modId xmlns:p14="http://schemas.microsoft.com/office/powerpoint/2010/main" val="360300895"/>
              </p:ext>
            </p:extLst>
          </p:nvPr>
        </p:nvGraphicFramePr>
        <p:xfrm>
          <a:off x="1254125" y="5410200"/>
          <a:ext cx="5664200" cy="889000"/>
        </p:xfrm>
        <a:graphic>
          <a:graphicData uri="http://schemas.openxmlformats.org/presentationml/2006/ole">
            <mc:AlternateContent xmlns:mc="http://schemas.openxmlformats.org/markup-compatibility/2006">
              <mc:Choice xmlns:v="urn:schemas-microsoft-com:vml" Requires="v">
                <p:oleObj name="Equation" r:id="rId4" imgW="5663880" imgH="888840" progId="Equation.DSMT4">
                  <p:embed/>
                </p:oleObj>
              </mc:Choice>
              <mc:Fallback>
                <p:oleObj name="Equation" r:id="rId4" imgW="5663880" imgH="888840" progId="Equation.DSMT4">
                  <p:embed/>
                  <p:pic>
                    <p:nvPicPr>
                      <p:cNvPr id="14341" name="Object 5"/>
                      <p:cNvPicPr>
                        <a:picLocks noChangeAspect="1" noChangeArrowheads="1"/>
                      </p:cNvPicPr>
                      <p:nvPr/>
                    </p:nvPicPr>
                    <p:blipFill>
                      <a:blip r:embed="rId5"/>
                      <a:srcRect/>
                      <a:stretch>
                        <a:fillRect/>
                      </a:stretch>
                    </p:blipFill>
                    <p:spPr bwMode="auto">
                      <a:xfrm>
                        <a:off x="1254125" y="5410200"/>
                        <a:ext cx="56642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130777767"/>
              </p:ext>
            </p:extLst>
          </p:nvPr>
        </p:nvGraphicFramePr>
        <p:xfrm>
          <a:off x="4800600" y="3209925"/>
          <a:ext cx="3606800" cy="939800"/>
        </p:xfrm>
        <a:graphic>
          <a:graphicData uri="http://schemas.openxmlformats.org/presentationml/2006/ole">
            <mc:AlternateContent xmlns:mc="http://schemas.openxmlformats.org/markup-compatibility/2006">
              <mc:Choice xmlns:v="urn:schemas-microsoft-com:vml" Requires="v">
                <p:oleObj name="Equation" r:id="rId6" imgW="3606480" imgH="939600" progId="Equation.DSMT4">
                  <p:embed/>
                </p:oleObj>
              </mc:Choice>
              <mc:Fallback>
                <p:oleObj name="Equation" r:id="rId6" imgW="3606480" imgH="939600" progId="Equation.DSMT4">
                  <p:embed/>
                  <p:pic>
                    <p:nvPicPr>
                      <p:cNvPr id="14342" name="Object 6"/>
                      <p:cNvPicPr>
                        <a:picLocks noChangeAspect="1" noChangeArrowheads="1"/>
                      </p:cNvPicPr>
                      <p:nvPr/>
                    </p:nvPicPr>
                    <p:blipFill>
                      <a:blip r:embed="rId7"/>
                      <a:srcRect/>
                      <a:stretch>
                        <a:fillRect/>
                      </a:stretch>
                    </p:blipFill>
                    <p:spPr bwMode="auto">
                      <a:xfrm>
                        <a:off x="4800600" y="3209925"/>
                        <a:ext cx="3606800" cy="939800"/>
                      </a:xfrm>
                      <a:prstGeom prst="rect">
                        <a:avLst/>
                      </a:prstGeom>
                      <a:noFill/>
                      <a:ln>
                        <a:noFill/>
                      </a:ln>
                      <a:effectLst/>
                    </p:spPr>
                  </p:pic>
                </p:oleObj>
              </mc:Fallback>
            </mc:AlternateContent>
          </a:graphicData>
        </a:graphic>
      </p:graphicFrame>
      <p:sp>
        <p:nvSpPr>
          <p:cNvPr id="2" name="Slide Number Placeholder 3">
            <a:extLst>
              <a:ext uri="{FF2B5EF4-FFF2-40B4-BE49-F238E27FC236}">
                <a16:creationId xmlns:a16="http://schemas.microsoft.com/office/drawing/2014/main" id="{2E82B06E-6EF5-3F1B-AB88-E7BBED24997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99302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Line Inductance Example, cont’d</a:t>
            </a:r>
          </a:p>
        </p:txBody>
      </p:sp>
      <p:graphicFrame>
        <p:nvGraphicFramePr>
          <p:cNvPr id="15363" name="Object 3"/>
          <p:cNvGraphicFramePr>
            <a:graphicFrameLocks noChangeAspect="1"/>
          </p:cNvGraphicFramePr>
          <p:nvPr>
            <p:extLst>
              <p:ext uri="{D42A27DB-BD31-4B8C-83A1-F6EECF244321}">
                <p14:modId xmlns:p14="http://schemas.microsoft.com/office/powerpoint/2010/main" val="985457112"/>
              </p:ext>
            </p:extLst>
          </p:nvPr>
        </p:nvGraphicFramePr>
        <p:xfrm>
          <a:off x="914400" y="1280160"/>
          <a:ext cx="9144000" cy="3581400"/>
        </p:xfrm>
        <a:graphic>
          <a:graphicData uri="http://schemas.openxmlformats.org/presentationml/2006/ole">
            <mc:AlternateContent xmlns:mc="http://schemas.openxmlformats.org/markup-compatibility/2006">
              <mc:Choice xmlns:v="urn:schemas-microsoft-com:vml" Requires="v">
                <p:oleObj name="Equation" r:id="rId3" imgW="9144000" imgH="3581280" progId="Equation.DSMT4">
                  <p:embed/>
                </p:oleObj>
              </mc:Choice>
              <mc:Fallback>
                <p:oleObj name="Equation" r:id="rId3" imgW="9144000" imgH="3581280" progId="Equation.DSMT4">
                  <p:embed/>
                  <p:pic>
                    <p:nvPicPr>
                      <p:cNvPr id="15363" name="Object 3"/>
                      <p:cNvPicPr>
                        <a:picLocks noChangeAspect="1" noChangeArrowheads="1"/>
                      </p:cNvPicPr>
                      <p:nvPr/>
                    </p:nvPicPr>
                    <p:blipFill>
                      <a:blip r:embed="rId4"/>
                      <a:srcRect/>
                      <a:stretch>
                        <a:fillRect/>
                      </a:stretch>
                    </p:blipFill>
                    <p:spPr bwMode="auto">
                      <a:xfrm>
                        <a:off x="914400" y="1280160"/>
                        <a:ext cx="91440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DAA10682-A382-CB5E-C6EF-EF1884D13EB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
        <p:nvSpPr>
          <p:cNvPr id="3" name="Text Box 27">
            <a:extLst>
              <a:ext uri="{FF2B5EF4-FFF2-40B4-BE49-F238E27FC236}">
                <a16:creationId xmlns:a16="http://schemas.microsoft.com/office/drawing/2014/main" id="{689D706A-5EF6-FF80-38E7-F27126CCCA98}"/>
              </a:ext>
            </a:extLst>
          </p:cNvPr>
          <p:cNvSpPr txBox="1">
            <a:spLocks noChangeArrowheads="1"/>
          </p:cNvSpPr>
          <p:nvPr/>
        </p:nvSpPr>
        <p:spPr bwMode="auto">
          <a:xfrm>
            <a:off x="893036" y="5257800"/>
            <a:ext cx="70866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This is the equation we need for ECEN 460 (almost!)</a:t>
            </a:r>
          </a:p>
        </p:txBody>
      </p:sp>
    </p:spTree>
    <p:extLst>
      <p:ext uri="{BB962C8B-B14F-4D97-AF65-F5344CB8AC3E}">
        <p14:creationId xmlns:p14="http://schemas.microsoft.com/office/powerpoint/2010/main" val="243582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Transmission Tower Configurations</a:t>
            </a:r>
          </a:p>
        </p:txBody>
      </p:sp>
      <p:sp>
        <p:nvSpPr>
          <p:cNvPr id="25603" name="Rectangle 3"/>
          <p:cNvSpPr>
            <a:spLocks noGrp="1" noChangeArrowheads="1"/>
          </p:cNvSpPr>
          <p:nvPr>
            <p:ph idx="1"/>
          </p:nvPr>
        </p:nvSpPr>
        <p:spPr/>
        <p:txBody>
          <a:bodyPr/>
          <a:lstStyle/>
          <a:p>
            <a:pPr eaLnBrk="1" hangingPunct="1"/>
            <a:r>
              <a:rPr lang="en-US" altLang="en-US" dirty="0"/>
              <a:t>The problem with the line analysis we’ve done so far is we have assumed a symmetrical tower configuration.  Such a tower figuration is seldom practical.    </a:t>
            </a:r>
          </a:p>
          <a:p>
            <a:pPr lvl="1" eaLnBrk="1" hangingPunct="1"/>
            <a:endParaRPr lang="en-US" altLang="en-US" dirty="0"/>
          </a:p>
        </p:txBody>
      </p:sp>
      <p:pic>
        <p:nvPicPr>
          <p:cNvPr id="25604" name="Picture 4" descr="Fig31T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2895600"/>
            <a:ext cx="4572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800100" y="5486400"/>
            <a:ext cx="48006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dirty="0">
                <a:solidFill>
                  <a:schemeClr val="tx1">
                    <a:lumMod val="50000"/>
                  </a:schemeClr>
                </a:solidFill>
              </a:rPr>
              <a:t>Typical Transmission Tower </a:t>
            </a:r>
          </a:p>
          <a:p>
            <a:pPr algn="ctr" eaLnBrk="1" hangingPunct="1"/>
            <a:r>
              <a:rPr lang="en-US" altLang="en-US" sz="2800" dirty="0">
                <a:solidFill>
                  <a:schemeClr val="tx1">
                    <a:lumMod val="50000"/>
                  </a:schemeClr>
                </a:solidFill>
              </a:rPr>
              <a:t>Configuration</a:t>
            </a:r>
          </a:p>
        </p:txBody>
      </p:sp>
      <p:sp>
        <p:nvSpPr>
          <p:cNvPr id="25606" name="Text Box 6"/>
          <p:cNvSpPr txBox="1">
            <a:spLocks noChangeArrowheads="1"/>
          </p:cNvSpPr>
          <p:nvPr/>
        </p:nvSpPr>
        <p:spPr bwMode="auto">
          <a:xfrm>
            <a:off x="6019800" y="2514600"/>
            <a:ext cx="327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Therefore in general D</a:t>
            </a:r>
            <a:r>
              <a:rPr lang="en-US" altLang="en-US" sz="2800" baseline="-25000" dirty="0">
                <a:solidFill>
                  <a:schemeClr val="tx1">
                    <a:lumMod val="50000"/>
                  </a:schemeClr>
                </a:solidFill>
              </a:rPr>
              <a:t>ab </a:t>
            </a:r>
            <a:r>
              <a:rPr lang="en-US" altLang="en-US" sz="2800" dirty="0">
                <a:solidFill>
                  <a:schemeClr val="tx1">
                    <a:lumMod val="50000"/>
                  </a:schemeClr>
                </a:solidFill>
                <a:latin typeface="Times" charset="0"/>
                <a:sym typeface="Symbol" pitchFamily="18" charset="2"/>
              </a:rPr>
              <a:t> D</a:t>
            </a:r>
            <a:r>
              <a:rPr lang="en-US" altLang="en-US" sz="2800" baseline="-25000" dirty="0">
                <a:solidFill>
                  <a:schemeClr val="tx1">
                    <a:lumMod val="50000"/>
                  </a:schemeClr>
                </a:solidFill>
                <a:latin typeface="Times" charset="0"/>
                <a:sym typeface="Symbol" pitchFamily="18" charset="2"/>
              </a:rPr>
              <a:t>ac</a:t>
            </a:r>
            <a:r>
              <a:rPr lang="en-US" altLang="en-US" sz="2800" dirty="0">
                <a:solidFill>
                  <a:schemeClr val="tx1">
                    <a:lumMod val="50000"/>
                  </a:schemeClr>
                </a:solidFill>
                <a:latin typeface="Times" charset="0"/>
                <a:sym typeface="Symbol" pitchFamily="18" charset="2"/>
              </a:rPr>
              <a:t>  </a:t>
            </a:r>
            <a:r>
              <a:rPr lang="en-US" altLang="en-US" sz="2800" dirty="0" err="1">
                <a:solidFill>
                  <a:schemeClr val="tx1">
                    <a:lumMod val="50000"/>
                  </a:schemeClr>
                </a:solidFill>
              </a:rPr>
              <a:t>D</a:t>
            </a:r>
            <a:r>
              <a:rPr lang="en-US" altLang="en-US" sz="2800" baseline="-25000" dirty="0" err="1">
                <a:solidFill>
                  <a:schemeClr val="tx1">
                    <a:lumMod val="50000"/>
                  </a:schemeClr>
                </a:solidFill>
              </a:rPr>
              <a:t>bc</a:t>
            </a:r>
            <a:endParaRPr lang="en-US" altLang="en-US" sz="2800" dirty="0">
              <a:solidFill>
                <a:schemeClr val="tx1">
                  <a:lumMod val="50000"/>
                </a:schemeClr>
              </a:solidFill>
            </a:endParaRPr>
          </a:p>
        </p:txBody>
      </p:sp>
      <p:sp>
        <p:nvSpPr>
          <p:cNvPr id="25607" name="Text Box 7"/>
          <p:cNvSpPr txBox="1">
            <a:spLocks noChangeArrowheads="1"/>
          </p:cNvSpPr>
          <p:nvPr/>
        </p:nvSpPr>
        <p:spPr bwMode="auto">
          <a:xfrm>
            <a:off x="6043064" y="3962400"/>
            <a:ext cx="5386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Unless something was done this would result in unbalanced phases</a:t>
            </a:r>
          </a:p>
        </p:txBody>
      </p:sp>
      <p:sp>
        <p:nvSpPr>
          <p:cNvPr id="2" name="Slide Number Placeholder 3">
            <a:extLst>
              <a:ext uri="{FF2B5EF4-FFF2-40B4-BE49-F238E27FC236}">
                <a16:creationId xmlns:a16="http://schemas.microsoft.com/office/drawing/2014/main" id="{E35A0FE6-F15B-9553-4446-14A8F1B3AED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27</a:t>
            </a:fld>
            <a:endParaRPr lang="en-US" dirty="0">
              <a:solidFill>
                <a:schemeClr val="tx1">
                  <a:lumMod val="50000"/>
                </a:schemeClr>
              </a:solidFill>
            </a:endParaRPr>
          </a:p>
        </p:txBody>
      </p:sp>
    </p:spTree>
    <p:extLst>
      <p:ext uri="{BB962C8B-B14F-4D97-AF65-F5344CB8AC3E}">
        <p14:creationId xmlns:p14="http://schemas.microsoft.com/office/powerpoint/2010/main" val="2526520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Transposition</a:t>
            </a:r>
          </a:p>
        </p:txBody>
      </p:sp>
      <p:sp>
        <p:nvSpPr>
          <p:cNvPr id="26627" name="Rectangle 3"/>
          <p:cNvSpPr>
            <a:spLocks noGrp="1" noChangeArrowheads="1"/>
          </p:cNvSpPr>
          <p:nvPr>
            <p:ph idx="1"/>
          </p:nvPr>
        </p:nvSpPr>
        <p:spPr/>
        <p:txBody>
          <a:bodyPr/>
          <a:lstStyle/>
          <a:p>
            <a:pPr eaLnBrk="1" hangingPunct="1"/>
            <a:r>
              <a:rPr lang="en-US" altLang="en-US" dirty="0"/>
              <a:t>To keep system balanced, over the length of a transmission line the conductors are rotated so each phase occupies each position on tower for an equal distance.  This is known as transposition.  </a:t>
            </a:r>
          </a:p>
        </p:txBody>
      </p:sp>
      <p:pic>
        <p:nvPicPr>
          <p:cNvPr id="26628" name="Picture 4" descr="Fig32Transpos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2743200"/>
            <a:ext cx="722312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533400" y="5183879"/>
            <a:ext cx="1074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Aerial or side view of conductor positions over the length of the transmission line.  </a:t>
            </a:r>
          </a:p>
        </p:txBody>
      </p:sp>
      <p:sp>
        <p:nvSpPr>
          <p:cNvPr id="2" name="Slide Number Placeholder 3">
            <a:extLst>
              <a:ext uri="{FF2B5EF4-FFF2-40B4-BE49-F238E27FC236}">
                <a16:creationId xmlns:a16="http://schemas.microsoft.com/office/drawing/2014/main" id="{CB411B79-8627-9E70-C4A4-D5C21D7E7B2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28</a:t>
            </a:fld>
            <a:endParaRPr lang="en-US" dirty="0">
              <a:solidFill>
                <a:schemeClr val="tx1">
                  <a:lumMod val="50000"/>
                </a:schemeClr>
              </a:solidFill>
            </a:endParaRPr>
          </a:p>
        </p:txBody>
      </p:sp>
    </p:spTree>
    <p:extLst>
      <p:ext uri="{BB962C8B-B14F-4D97-AF65-F5344CB8AC3E}">
        <p14:creationId xmlns:p14="http://schemas.microsoft.com/office/powerpoint/2010/main" val="279611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Models, Cases and  Islands</a:t>
            </a:r>
          </a:p>
        </p:txBody>
      </p:sp>
      <p:sp>
        <p:nvSpPr>
          <p:cNvPr id="3" name="Content Placeholder 2"/>
          <p:cNvSpPr>
            <a:spLocks noGrp="1"/>
          </p:cNvSpPr>
          <p:nvPr>
            <p:ph idx="1"/>
          </p:nvPr>
        </p:nvSpPr>
        <p:spPr>
          <a:xfrm>
            <a:off x="228600" y="1280160"/>
            <a:ext cx="11887200" cy="5196840"/>
          </a:xfrm>
        </p:spPr>
        <p:txBody>
          <a:bodyPr/>
          <a:lstStyle/>
          <a:p>
            <a:r>
              <a:rPr lang="en-US" dirty="0"/>
              <a:t>Before moving forward it is helpful to clarify a three terms that commonly come up related to power flow </a:t>
            </a:r>
          </a:p>
          <a:p>
            <a:r>
              <a:rPr lang="en-US" dirty="0"/>
              <a:t>In an engineering context the term “model”, as defined by Merriam-Webster is, “A system of postulates, data, and inferences presented as a mathematical description of an entity or state of affairs.”  </a:t>
            </a:r>
          </a:p>
          <a:p>
            <a:pPr lvl="1"/>
            <a:r>
              <a:rPr lang="en-US" dirty="0"/>
              <a:t>Models for the same devices can vary in complexity, and (as noted by George Box), “All models are wrong but some models are useful.”  </a:t>
            </a:r>
          </a:p>
          <a:p>
            <a:pPr lvl="1"/>
            <a:r>
              <a:rPr lang="en-US" dirty="0"/>
              <a:t>For example models for a resistor are V = R</a:t>
            </a:r>
            <a:r>
              <a:rPr lang="en-US" baseline="-25000" dirty="0"/>
              <a:t>0</a:t>
            </a:r>
            <a:r>
              <a:rPr lang="en-US" dirty="0"/>
              <a:t>I or V = R</a:t>
            </a:r>
            <a:r>
              <a:rPr lang="en-US" baseline="-25000" dirty="0"/>
              <a:t>0</a:t>
            </a:r>
            <a:r>
              <a:rPr lang="en-US" dirty="0"/>
              <a:t>(1 + 0.004*(T – T</a:t>
            </a:r>
            <a:r>
              <a:rPr lang="en-US" baseline="-25000" dirty="0"/>
              <a:t>0</a:t>
            </a:r>
            <a:r>
              <a:rPr lang="en-US" dirty="0"/>
              <a:t>)) I </a:t>
            </a:r>
          </a:p>
          <a:p>
            <a:pPr lvl="1"/>
            <a:r>
              <a:rPr lang="en-US" dirty="0"/>
              <a:t>The values of the parameters (e.g. R</a:t>
            </a:r>
            <a:r>
              <a:rPr lang="en-US" baseline="-25000" dirty="0"/>
              <a:t>0</a:t>
            </a:r>
            <a:r>
              <a:rPr lang="en-US" dirty="0"/>
              <a:t> and T</a:t>
            </a:r>
            <a:r>
              <a:rPr lang="en-US" baseline="-25000" dirty="0"/>
              <a:t>0</a:t>
            </a:r>
            <a:r>
              <a:rPr lang="en-US" dirty="0"/>
              <a:t>) then denote a particular model instance</a:t>
            </a:r>
          </a:p>
          <a:p>
            <a:r>
              <a:rPr lang="en-US" dirty="0"/>
              <a:t>In power flow the term model if often used more generically to indicate a particular electric grid with the associated parameters for the more static electric grid components (e.g., the transmission lines and transformers)</a:t>
            </a:r>
          </a:p>
          <a:p>
            <a:pPr lvl="1"/>
            <a:endParaRPr lang="en-US" dirty="0"/>
          </a:p>
        </p:txBody>
      </p:sp>
      <p:sp>
        <p:nvSpPr>
          <p:cNvPr id="4" name="Slide Number Placeholder 3">
            <a:extLst>
              <a:ext uri="{FF2B5EF4-FFF2-40B4-BE49-F238E27FC236}">
                <a16:creationId xmlns:a16="http://schemas.microsoft.com/office/drawing/2014/main" id="{CBFBF3B3-B301-64EE-9A24-727637AED68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30659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Inductance of Transposed Line</a:t>
            </a:r>
          </a:p>
        </p:txBody>
      </p:sp>
      <p:graphicFrame>
        <p:nvGraphicFramePr>
          <p:cNvPr id="31747" name="Object 3"/>
          <p:cNvGraphicFramePr>
            <a:graphicFrameLocks noChangeAspect="1"/>
          </p:cNvGraphicFramePr>
          <p:nvPr>
            <p:extLst>
              <p:ext uri="{D42A27DB-BD31-4B8C-83A1-F6EECF244321}">
                <p14:modId xmlns:p14="http://schemas.microsoft.com/office/powerpoint/2010/main" val="2105345042"/>
              </p:ext>
            </p:extLst>
          </p:nvPr>
        </p:nvGraphicFramePr>
        <p:xfrm>
          <a:off x="958850" y="1279525"/>
          <a:ext cx="6654800" cy="4267200"/>
        </p:xfrm>
        <a:graphic>
          <a:graphicData uri="http://schemas.openxmlformats.org/presentationml/2006/ole">
            <mc:AlternateContent xmlns:mc="http://schemas.openxmlformats.org/markup-compatibility/2006">
              <mc:Choice xmlns:v="urn:schemas-microsoft-com:vml" Requires="v">
                <p:oleObj name="Equation" r:id="rId3" imgW="6654600" imgH="4267080" progId="Equation.DSMT4">
                  <p:embed/>
                </p:oleObj>
              </mc:Choice>
              <mc:Fallback>
                <p:oleObj name="Equation" r:id="rId3" imgW="6654600" imgH="4267080" progId="Equation.DSMT4">
                  <p:embed/>
                  <p:pic>
                    <p:nvPicPr>
                      <p:cNvPr id="31747" name="Object 3"/>
                      <p:cNvPicPr>
                        <a:picLocks noChangeAspect="1" noChangeArrowheads="1"/>
                      </p:cNvPicPr>
                      <p:nvPr/>
                    </p:nvPicPr>
                    <p:blipFill>
                      <a:blip r:embed="rId4"/>
                      <a:srcRect/>
                      <a:stretch>
                        <a:fillRect/>
                      </a:stretch>
                    </p:blipFill>
                    <p:spPr bwMode="auto">
                      <a:xfrm>
                        <a:off x="958850" y="1279525"/>
                        <a:ext cx="6654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0A10F080-7A3B-BA81-755A-4CD5A923E52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
        <p:nvSpPr>
          <p:cNvPr id="3" name="Text Box 27">
            <a:extLst>
              <a:ext uri="{FF2B5EF4-FFF2-40B4-BE49-F238E27FC236}">
                <a16:creationId xmlns:a16="http://schemas.microsoft.com/office/drawing/2014/main" id="{B21DBFBB-ECAC-B754-EF08-70862D4BD22A}"/>
              </a:ext>
            </a:extLst>
          </p:cNvPr>
          <p:cNvSpPr txBox="1">
            <a:spLocks noChangeArrowheads="1"/>
          </p:cNvSpPr>
          <p:nvPr/>
        </p:nvSpPr>
        <p:spPr bwMode="auto">
          <a:xfrm>
            <a:off x="1143000" y="5715809"/>
            <a:ext cx="7086600" cy="46166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This is the equation we need for ECEN 460 (almost!)</a:t>
            </a:r>
          </a:p>
        </p:txBody>
      </p:sp>
    </p:spTree>
    <p:extLst>
      <p:ext uri="{BB962C8B-B14F-4D97-AF65-F5344CB8AC3E}">
        <p14:creationId xmlns:p14="http://schemas.microsoft.com/office/powerpoint/2010/main" val="205223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Conductor Bundling</a:t>
            </a:r>
          </a:p>
        </p:txBody>
      </p:sp>
      <p:sp>
        <p:nvSpPr>
          <p:cNvPr id="2" name="Content Placeholder 1">
            <a:extLst>
              <a:ext uri="{FF2B5EF4-FFF2-40B4-BE49-F238E27FC236}">
                <a16:creationId xmlns:a16="http://schemas.microsoft.com/office/drawing/2014/main" id="{EA1F92EB-969E-9E8C-1C2C-3672A1E8C14A}"/>
              </a:ext>
            </a:extLst>
          </p:cNvPr>
          <p:cNvSpPr>
            <a:spLocks noGrp="1"/>
          </p:cNvSpPr>
          <p:nvPr>
            <p:ph idx="1"/>
          </p:nvPr>
        </p:nvSpPr>
        <p:spPr/>
        <p:txBody>
          <a:bodyPr/>
          <a:lstStyle/>
          <a:p>
            <a:pPr eaLnBrk="1" hangingPunct="1"/>
            <a:r>
              <a:rPr lang="en-US" altLang="en-US" sz="2800" dirty="0"/>
              <a:t>To increase the capacity of high voltage transmission lines it is very common to use a number of conductors per phase.  This is known as </a:t>
            </a:r>
            <a:r>
              <a:rPr lang="en-US" altLang="en-US" sz="2800" dirty="0">
                <a:solidFill>
                  <a:srgbClr val="FF3300"/>
                </a:solidFill>
              </a:rPr>
              <a:t>conductor bundling</a:t>
            </a:r>
            <a:r>
              <a:rPr lang="en-US" altLang="en-US" sz="2800" dirty="0"/>
              <a:t>.  Typical values are two conductors for 345 kV lines, three for 500 kV and four for 765 kV.</a:t>
            </a:r>
            <a:endParaRPr lang="en-US" dirty="0"/>
          </a:p>
        </p:txBody>
      </p:sp>
      <p:pic>
        <p:nvPicPr>
          <p:cNvPr id="17412" name="Picture 4" descr="Fig29Bund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00400"/>
            <a:ext cx="4343400" cy="175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853365C7-9745-E0E9-63E5-5C69D56CF5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3048000"/>
            <a:ext cx="2590800" cy="302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617AFDF-F5C6-6093-613D-06BCFFFD7D3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1598" r="9202"/>
          <a:stretch/>
        </p:blipFill>
        <p:spPr bwMode="auto">
          <a:xfrm>
            <a:off x="8595360" y="2971800"/>
            <a:ext cx="301752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694FDF2A-6308-C036-1114-5E83926D6C76}"/>
              </a:ext>
            </a:extLst>
          </p:cNvPr>
          <p:cNvSpPr txBox="1">
            <a:spLocks noChangeArrowheads="1"/>
          </p:cNvSpPr>
          <p:nvPr/>
        </p:nvSpPr>
        <p:spPr bwMode="auto">
          <a:xfrm>
            <a:off x="228600" y="6101581"/>
            <a:ext cx="1150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solidFill>
                  <a:schemeClr val="tx1">
                    <a:lumMod val="50000"/>
                  </a:schemeClr>
                </a:solidFill>
              </a:rPr>
              <a:t>Photo Sources: BPA (three conductor 500 kV bundling) and American Electric Power (six conductor 765 kV)</a:t>
            </a:r>
          </a:p>
        </p:txBody>
      </p:sp>
      <p:sp>
        <p:nvSpPr>
          <p:cNvPr id="6" name="Text Box 27">
            <a:extLst>
              <a:ext uri="{FF2B5EF4-FFF2-40B4-BE49-F238E27FC236}">
                <a16:creationId xmlns:a16="http://schemas.microsoft.com/office/drawing/2014/main" id="{ED6B9C5A-1BF6-2F01-BDED-E4D2FBC16518}"/>
              </a:ext>
            </a:extLst>
          </p:cNvPr>
          <p:cNvSpPr txBox="1">
            <a:spLocks noChangeArrowheads="1"/>
          </p:cNvSpPr>
          <p:nvPr/>
        </p:nvSpPr>
        <p:spPr bwMode="auto">
          <a:xfrm>
            <a:off x="1066800" y="5194592"/>
            <a:ext cx="3429000"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Conductors in the bundle have the same voltage</a:t>
            </a:r>
          </a:p>
        </p:txBody>
      </p:sp>
      <p:sp>
        <p:nvSpPr>
          <p:cNvPr id="7" name="Slide Number Placeholder 3">
            <a:extLst>
              <a:ext uri="{FF2B5EF4-FFF2-40B4-BE49-F238E27FC236}">
                <a16:creationId xmlns:a16="http://schemas.microsoft.com/office/drawing/2014/main" id="{5B3D538F-6737-622B-74E3-9639D77D083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2786348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Inductance of Lines with Bundled Conductors</a:t>
            </a:r>
            <a:endParaRPr lang="en-US" dirty="0"/>
          </a:p>
        </p:txBody>
      </p:sp>
      <p:sp>
        <p:nvSpPr>
          <p:cNvPr id="3" name="Content Placeholder 2"/>
          <p:cNvSpPr>
            <a:spLocks noGrp="1"/>
          </p:cNvSpPr>
          <p:nvPr>
            <p:ph idx="1"/>
          </p:nvPr>
        </p:nvSpPr>
        <p:spPr>
          <a:xfrm>
            <a:off x="457200" y="1280160"/>
            <a:ext cx="11125200" cy="1082040"/>
          </a:xfrm>
        </p:spPr>
        <p:txBody>
          <a:bodyPr/>
          <a:lstStyle/>
          <a:p>
            <a:r>
              <a:rPr lang="en-US" dirty="0"/>
              <a:t>The per phase inductance is</a:t>
            </a:r>
          </a:p>
          <a:p>
            <a:endParaRPr lang="en-US" dirty="0"/>
          </a:p>
          <a:p>
            <a:endParaRPr lang="en-US" dirty="0"/>
          </a:p>
          <a:p>
            <a:endParaRPr lang="en-US" dirty="0"/>
          </a:p>
          <a:p>
            <a:endParaRPr lang="en-US" dirty="0"/>
          </a:p>
          <a:p>
            <a:endParaRPr lang="en-US" dirty="0"/>
          </a:p>
          <a:p>
            <a:pPr marL="0" indent="0">
              <a:buNone/>
            </a:pPr>
            <a:endParaRPr lang="en-US" dirty="0"/>
          </a:p>
          <a:p>
            <a:r>
              <a:rPr lang="en-US" sz="2800" dirty="0">
                <a:solidFill>
                  <a:schemeClr val="tx1">
                    <a:lumMod val="50000"/>
                  </a:schemeClr>
                </a:solidFill>
              </a:rPr>
              <a:t>When calculating the per phase resistance of bundled lines, the total resistance is R per conductor divided by b, where b is the number of conductors in the bundle</a:t>
            </a: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503328281"/>
              </p:ext>
            </p:extLst>
          </p:nvPr>
        </p:nvGraphicFramePr>
        <p:xfrm>
          <a:off x="1371600" y="1821180"/>
          <a:ext cx="6756400" cy="2870200"/>
        </p:xfrm>
        <a:graphic>
          <a:graphicData uri="http://schemas.openxmlformats.org/presentationml/2006/ole">
            <mc:AlternateContent xmlns:mc="http://schemas.openxmlformats.org/markup-compatibility/2006">
              <mc:Choice xmlns:v="urn:schemas-microsoft-com:vml" Requires="v">
                <p:oleObj name="Equation" r:id="rId2" imgW="6756120" imgH="2869920" progId="Equation.DSMT4">
                  <p:embed/>
                </p:oleObj>
              </mc:Choice>
              <mc:Fallback>
                <p:oleObj name="Equation" r:id="rId2" imgW="6756120" imgH="2869920" progId="Equation.DSMT4">
                  <p:embed/>
                  <p:pic>
                    <p:nvPicPr>
                      <p:cNvPr id="4" name="Object 3"/>
                      <p:cNvPicPr>
                        <a:picLocks noChangeAspect="1" noChangeArrowheads="1"/>
                      </p:cNvPicPr>
                      <p:nvPr/>
                    </p:nvPicPr>
                    <p:blipFill>
                      <a:blip r:embed="rId3"/>
                      <a:srcRect/>
                      <a:stretch>
                        <a:fillRect/>
                      </a:stretch>
                    </p:blipFill>
                    <p:spPr bwMode="auto">
                      <a:xfrm>
                        <a:off x="1371600" y="1821180"/>
                        <a:ext cx="67564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27">
            <a:extLst>
              <a:ext uri="{FF2B5EF4-FFF2-40B4-BE49-F238E27FC236}">
                <a16:creationId xmlns:a16="http://schemas.microsoft.com/office/drawing/2014/main" id="{373C7AB7-5CEC-548A-01B1-318B3D34080E}"/>
              </a:ext>
            </a:extLst>
          </p:cNvPr>
          <p:cNvSpPr txBox="1">
            <a:spLocks noChangeArrowheads="1"/>
          </p:cNvSpPr>
          <p:nvPr/>
        </p:nvSpPr>
        <p:spPr bwMode="auto">
          <a:xfrm>
            <a:off x="4876800" y="2072223"/>
            <a:ext cx="3886200" cy="830997"/>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This is the equation we need for ECEN 460</a:t>
            </a:r>
          </a:p>
        </p:txBody>
      </p:sp>
      <p:sp>
        <p:nvSpPr>
          <p:cNvPr id="8" name="Slide Number Placeholder 3">
            <a:extLst>
              <a:ext uri="{FF2B5EF4-FFF2-40B4-BE49-F238E27FC236}">
                <a16:creationId xmlns:a16="http://schemas.microsoft.com/office/drawing/2014/main" id="{B02F331D-01F2-0153-E3FD-3CB9ADEC114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492015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a:t>Bundled Conductor Inductance Example</a:t>
            </a:r>
          </a:p>
        </p:txBody>
      </p:sp>
      <p:sp>
        <p:nvSpPr>
          <p:cNvPr id="3" name="Content Placeholder 2">
            <a:extLst>
              <a:ext uri="{FF2B5EF4-FFF2-40B4-BE49-F238E27FC236}">
                <a16:creationId xmlns:a16="http://schemas.microsoft.com/office/drawing/2014/main" id="{54A9EFFB-C027-D2CE-8107-C6657A10EA06}"/>
              </a:ext>
            </a:extLst>
          </p:cNvPr>
          <p:cNvSpPr>
            <a:spLocks noGrp="1"/>
          </p:cNvSpPr>
          <p:nvPr>
            <p:ph idx="1"/>
          </p:nvPr>
        </p:nvSpPr>
        <p:spPr>
          <a:xfrm>
            <a:off x="457200" y="1280160"/>
            <a:ext cx="11297920" cy="2072640"/>
          </a:xfrm>
        </p:spPr>
        <p:txBody>
          <a:bodyPr/>
          <a:lstStyle/>
          <a:p>
            <a:pPr eaLnBrk="1" hangingPunct="1"/>
            <a:r>
              <a:rPr lang="en-US" altLang="en-US" sz="2800" dirty="0"/>
              <a:t>Consider the previous example of the three phases symmetrically spaced 5 meters apart using wire with a radius of r = 1.24 cm.  Except now assume each phase has 4 conductors in a square bundle, spaced 0.25 meters apart.  What is the new inductance per meter?  </a:t>
            </a:r>
          </a:p>
          <a:p>
            <a:endParaRPr lang="en-US" dirty="0"/>
          </a:p>
        </p:txBody>
      </p:sp>
      <p:grpSp>
        <p:nvGrpSpPr>
          <p:cNvPr id="24579" name="Group 3"/>
          <p:cNvGrpSpPr>
            <a:grpSpLocks/>
          </p:cNvGrpSpPr>
          <p:nvPr/>
        </p:nvGrpSpPr>
        <p:grpSpPr bwMode="auto">
          <a:xfrm>
            <a:off x="762000" y="3416893"/>
            <a:ext cx="2667000" cy="1524000"/>
            <a:chOff x="576" y="864"/>
            <a:chExt cx="1680" cy="960"/>
          </a:xfrm>
        </p:grpSpPr>
        <p:grpSp>
          <p:nvGrpSpPr>
            <p:cNvPr id="24582" name="Group 4"/>
            <p:cNvGrpSpPr>
              <a:grpSpLocks/>
            </p:cNvGrpSpPr>
            <p:nvPr/>
          </p:nvGrpSpPr>
          <p:grpSpPr bwMode="auto">
            <a:xfrm>
              <a:off x="576" y="1044"/>
              <a:ext cx="1680" cy="780"/>
              <a:chOff x="576" y="1044"/>
              <a:chExt cx="1680" cy="780"/>
            </a:xfrm>
          </p:grpSpPr>
          <p:sp>
            <p:nvSpPr>
              <p:cNvPr id="24584" name="Oval 5"/>
              <p:cNvSpPr>
                <a:spLocks noChangeArrowheads="1"/>
              </p:cNvSpPr>
              <p:nvPr/>
            </p:nvSpPr>
            <p:spPr bwMode="auto">
              <a:xfrm>
                <a:off x="1056"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dirty="0"/>
              </a:p>
            </p:txBody>
          </p:sp>
          <p:sp>
            <p:nvSpPr>
              <p:cNvPr id="24585" name="Oval 6"/>
              <p:cNvSpPr>
                <a:spLocks noChangeArrowheads="1"/>
              </p:cNvSpPr>
              <p:nvPr/>
            </p:nvSpPr>
            <p:spPr bwMode="auto">
              <a:xfrm>
                <a:off x="1584"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dirty="0"/>
              </a:p>
            </p:txBody>
          </p:sp>
          <p:sp>
            <p:nvSpPr>
              <p:cNvPr id="24586" name="Oval 7"/>
              <p:cNvSpPr>
                <a:spLocks noChangeArrowheads="1"/>
              </p:cNvSpPr>
              <p:nvPr/>
            </p:nvSpPr>
            <p:spPr bwMode="auto">
              <a:xfrm>
                <a:off x="1056"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dirty="0"/>
              </a:p>
            </p:txBody>
          </p:sp>
          <p:sp>
            <p:nvSpPr>
              <p:cNvPr id="24587" name="Oval 8"/>
              <p:cNvSpPr>
                <a:spLocks noChangeArrowheads="1"/>
              </p:cNvSpPr>
              <p:nvPr/>
            </p:nvSpPr>
            <p:spPr bwMode="auto">
              <a:xfrm>
                <a:off x="1584"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400" dirty="0"/>
              </a:p>
            </p:txBody>
          </p:sp>
          <p:grpSp>
            <p:nvGrpSpPr>
              <p:cNvPr id="24588" name="Group 9"/>
              <p:cNvGrpSpPr>
                <a:grpSpLocks/>
              </p:cNvGrpSpPr>
              <p:nvPr/>
            </p:nvGrpSpPr>
            <p:grpSpPr bwMode="auto">
              <a:xfrm>
                <a:off x="1632" y="1296"/>
                <a:ext cx="624" cy="461"/>
                <a:chOff x="1632" y="1296"/>
                <a:chExt cx="624" cy="461"/>
              </a:xfrm>
            </p:grpSpPr>
            <p:grpSp>
              <p:nvGrpSpPr>
                <p:cNvPr id="24605" name="Group 10"/>
                <p:cNvGrpSpPr>
                  <a:grpSpLocks/>
                </p:cNvGrpSpPr>
                <p:nvPr/>
              </p:nvGrpSpPr>
              <p:grpSpPr bwMode="auto">
                <a:xfrm>
                  <a:off x="1776" y="1658"/>
                  <a:ext cx="164" cy="99"/>
                  <a:chOff x="804" y="1657"/>
                  <a:chExt cx="164" cy="99"/>
                </a:xfrm>
              </p:grpSpPr>
              <p:sp>
                <p:nvSpPr>
                  <p:cNvPr id="24610" name="Line 1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611" name="Line 1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grpSp>
              <p:nvGrpSpPr>
                <p:cNvPr id="24606" name="Group 13"/>
                <p:cNvGrpSpPr>
                  <a:grpSpLocks/>
                </p:cNvGrpSpPr>
                <p:nvPr/>
              </p:nvGrpSpPr>
              <p:grpSpPr bwMode="auto">
                <a:xfrm flipV="1">
                  <a:off x="1776" y="1296"/>
                  <a:ext cx="164" cy="99"/>
                  <a:chOff x="804" y="1657"/>
                  <a:chExt cx="164" cy="99"/>
                </a:xfrm>
              </p:grpSpPr>
              <p:sp>
                <p:nvSpPr>
                  <p:cNvPr id="24608" name="Line 1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609" name="Line 1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sp>
              <p:nvSpPr>
                <p:cNvPr id="24607" name="Text Box 16"/>
                <p:cNvSpPr txBox="1">
                  <a:spLocks noChangeArrowheads="1"/>
                </p:cNvSpPr>
                <p:nvPr/>
              </p:nvSpPr>
              <p:spPr bwMode="auto">
                <a:xfrm>
                  <a:off x="1632"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dirty="0"/>
                    <a:t>0.25 M</a:t>
                  </a:r>
                </a:p>
              </p:txBody>
            </p:sp>
          </p:grpSp>
          <p:grpSp>
            <p:nvGrpSpPr>
              <p:cNvPr id="24589" name="Group 17"/>
              <p:cNvGrpSpPr>
                <a:grpSpLocks/>
              </p:cNvGrpSpPr>
              <p:nvPr/>
            </p:nvGrpSpPr>
            <p:grpSpPr bwMode="auto">
              <a:xfrm>
                <a:off x="1776" y="1658"/>
                <a:ext cx="164" cy="99"/>
                <a:chOff x="804" y="1657"/>
                <a:chExt cx="164" cy="99"/>
              </a:xfrm>
            </p:grpSpPr>
            <p:sp>
              <p:nvSpPr>
                <p:cNvPr id="24603" name="Line 1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604" name="Line 1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grpSp>
            <p:nvGrpSpPr>
              <p:cNvPr id="24590" name="Group 20"/>
              <p:cNvGrpSpPr>
                <a:grpSpLocks/>
              </p:cNvGrpSpPr>
              <p:nvPr/>
            </p:nvGrpSpPr>
            <p:grpSpPr bwMode="auto">
              <a:xfrm>
                <a:off x="720" y="1658"/>
                <a:ext cx="164" cy="99"/>
                <a:chOff x="804" y="1657"/>
                <a:chExt cx="164" cy="99"/>
              </a:xfrm>
            </p:grpSpPr>
            <p:sp>
              <p:nvSpPr>
                <p:cNvPr id="24601" name="Line 2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602" name="Line 2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grpSp>
            <p:nvGrpSpPr>
              <p:cNvPr id="24591" name="Group 23"/>
              <p:cNvGrpSpPr>
                <a:grpSpLocks/>
              </p:cNvGrpSpPr>
              <p:nvPr/>
            </p:nvGrpSpPr>
            <p:grpSpPr bwMode="auto">
              <a:xfrm flipV="1">
                <a:off x="720" y="1296"/>
                <a:ext cx="164" cy="99"/>
                <a:chOff x="804" y="1657"/>
                <a:chExt cx="164" cy="99"/>
              </a:xfrm>
            </p:grpSpPr>
            <p:sp>
              <p:nvSpPr>
                <p:cNvPr id="24599" name="Line 2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600" name="Line 2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sp>
            <p:nvSpPr>
              <p:cNvPr id="24592" name="Text Box 26"/>
              <p:cNvSpPr txBox="1">
                <a:spLocks noChangeArrowheads="1"/>
              </p:cNvSpPr>
              <p:nvPr/>
            </p:nvSpPr>
            <p:spPr bwMode="auto">
              <a:xfrm>
                <a:off x="576"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dirty="0"/>
                  <a:t>0.25 M</a:t>
                </a:r>
              </a:p>
            </p:txBody>
          </p:sp>
          <p:grpSp>
            <p:nvGrpSpPr>
              <p:cNvPr id="24593" name="Group 27"/>
              <p:cNvGrpSpPr>
                <a:grpSpLocks/>
              </p:cNvGrpSpPr>
              <p:nvPr/>
            </p:nvGrpSpPr>
            <p:grpSpPr bwMode="auto">
              <a:xfrm rot="16200000" flipV="1">
                <a:off x="1100" y="1076"/>
                <a:ext cx="164" cy="99"/>
                <a:chOff x="804" y="1657"/>
                <a:chExt cx="164" cy="99"/>
              </a:xfrm>
            </p:grpSpPr>
            <p:sp>
              <p:nvSpPr>
                <p:cNvPr id="24597" name="Line 2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598" name="Line 2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grpSp>
            <p:nvGrpSpPr>
              <p:cNvPr id="24594" name="Group 30"/>
              <p:cNvGrpSpPr>
                <a:grpSpLocks/>
              </p:cNvGrpSpPr>
              <p:nvPr/>
            </p:nvGrpSpPr>
            <p:grpSpPr bwMode="auto">
              <a:xfrm rot="5400000" flipH="1" flipV="1">
                <a:off x="1520" y="1096"/>
                <a:ext cx="164" cy="99"/>
                <a:chOff x="804" y="1657"/>
                <a:chExt cx="164" cy="99"/>
              </a:xfrm>
            </p:grpSpPr>
            <p:sp>
              <p:nvSpPr>
                <p:cNvPr id="24595" name="Line 3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2800" dirty="0"/>
                </a:p>
              </p:txBody>
            </p:sp>
            <p:sp>
              <p:nvSpPr>
                <p:cNvPr id="24596" name="Line 3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dirty="0"/>
                </a:p>
              </p:txBody>
            </p:sp>
          </p:grpSp>
        </p:grpSp>
        <p:sp>
          <p:nvSpPr>
            <p:cNvPr id="24583" name="Rectangle 33"/>
            <p:cNvSpPr>
              <a:spLocks noChangeArrowheads="1"/>
            </p:cNvSpPr>
            <p:nvPr/>
          </p:nvSpPr>
          <p:spPr bwMode="auto">
            <a:xfrm>
              <a:off x="1104" y="864"/>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dirty="0"/>
                <a:t>0.25 M</a:t>
              </a:r>
            </a:p>
          </p:txBody>
        </p:sp>
      </p:grpSp>
      <p:graphicFrame>
        <p:nvGraphicFramePr>
          <p:cNvPr id="24581" name="Object 35"/>
          <p:cNvGraphicFramePr>
            <a:graphicFrameLocks noChangeAspect="1"/>
          </p:cNvGraphicFramePr>
          <p:nvPr>
            <p:extLst>
              <p:ext uri="{D42A27DB-BD31-4B8C-83A1-F6EECF244321}">
                <p14:modId xmlns:p14="http://schemas.microsoft.com/office/powerpoint/2010/main" val="3227933054"/>
              </p:ext>
            </p:extLst>
          </p:nvPr>
        </p:nvGraphicFramePr>
        <p:xfrm>
          <a:off x="4179888" y="3352800"/>
          <a:ext cx="5668962" cy="2573338"/>
        </p:xfrm>
        <a:graphic>
          <a:graphicData uri="http://schemas.openxmlformats.org/presentationml/2006/ole">
            <mc:AlternateContent xmlns:mc="http://schemas.openxmlformats.org/markup-compatibility/2006">
              <mc:Choice xmlns:v="urn:schemas-microsoft-com:vml" Requires="v">
                <p:oleObj name="Equation" r:id="rId3" imgW="6324480" imgH="2869920" progId="Equation.DSMT4">
                  <p:embed/>
                </p:oleObj>
              </mc:Choice>
              <mc:Fallback>
                <p:oleObj name="Equation" r:id="rId3" imgW="6324480" imgH="2869920" progId="Equation.DSMT4">
                  <p:embed/>
                  <p:pic>
                    <p:nvPicPr>
                      <p:cNvPr id="24581" name="Object 35"/>
                      <p:cNvPicPr>
                        <a:picLocks noChangeAspect="1" noChangeArrowheads="1"/>
                      </p:cNvPicPr>
                      <p:nvPr/>
                    </p:nvPicPr>
                    <p:blipFill>
                      <a:blip r:embed="rId4"/>
                      <a:srcRect/>
                      <a:stretch>
                        <a:fillRect/>
                      </a:stretch>
                    </p:blipFill>
                    <p:spPr bwMode="auto">
                      <a:xfrm>
                        <a:off x="4179888" y="3352800"/>
                        <a:ext cx="5668962"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F4A7598E-5C84-5220-DF13-21B8D1338B2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3422785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Second Inductance Example</a:t>
            </a:r>
          </a:p>
        </p:txBody>
      </p:sp>
      <p:sp>
        <p:nvSpPr>
          <p:cNvPr id="33795" name="Rectangle 3"/>
          <p:cNvSpPr>
            <a:spLocks noGrp="1" noChangeArrowheads="1"/>
          </p:cNvSpPr>
          <p:nvPr>
            <p:ph idx="1"/>
          </p:nvPr>
        </p:nvSpPr>
        <p:spPr/>
        <p:txBody>
          <a:bodyPr/>
          <a:lstStyle/>
          <a:p>
            <a:pPr eaLnBrk="1" hangingPunct="1"/>
            <a:r>
              <a:rPr lang="en-US" altLang="en-US" dirty="0"/>
              <a:t>Calculate the per phase inductance and reactance of a balanced 3</a:t>
            </a:r>
            <a:r>
              <a:rPr lang="en-US" altLang="en-US" dirty="0">
                <a:sym typeface="Symbol" pitchFamily="18" charset="2"/>
              </a:rPr>
              <a:t>, 60 Hz, line with horizontal phase spacing of 10m using three conductor bundling with a spacing between conductors in the bundle of 0.3m.  Assume the line is uniformly transposed and the conductors have a 1cm radius.   </a:t>
            </a:r>
            <a:endParaRPr lang="en-US" altLang="en-US" dirty="0"/>
          </a:p>
        </p:txBody>
      </p:sp>
      <p:pic>
        <p:nvPicPr>
          <p:cNvPr id="33796" name="Picture 4" descr="Fig35Examp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4400" y="3276600"/>
            <a:ext cx="50292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838200" y="4735621"/>
            <a:ext cx="6696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Answer: </a:t>
            </a:r>
            <a:r>
              <a:rPr lang="en-US" altLang="en-US" sz="2400" dirty="0" err="1">
                <a:solidFill>
                  <a:schemeClr val="tx1">
                    <a:lumMod val="50000"/>
                  </a:schemeClr>
                </a:solidFill>
              </a:rPr>
              <a:t>D</a:t>
            </a:r>
            <a:r>
              <a:rPr lang="en-US" altLang="en-US" sz="2400" baseline="-25000" dirty="0" err="1">
                <a:solidFill>
                  <a:schemeClr val="tx1">
                    <a:lumMod val="50000"/>
                  </a:schemeClr>
                </a:solidFill>
              </a:rPr>
              <a:t>m</a:t>
            </a:r>
            <a:r>
              <a:rPr lang="en-US" altLang="en-US" sz="2400" dirty="0">
                <a:solidFill>
                  <a:schemeClr val="tx1">
                    <a:lumMod val="50000"/>
                  </a:schemeClr>
                </a:solidFill>
              </a:rPr>
              <a:t> = 12.6 m, </a:t>
            </a:r>
            <a:r>
              <a:rPr lang="en-US" altLang="en-US" sz="2400" dirty="0" err="1">
                <a:solidFill>
                  <a:schemeClr val="tx1">
                    <a:lumMod val="50000"/>
                  </a:schemeClr>
                </a:solidFill>
              </a:rPr>
              <a:t>R</a:t>
            </a:r>
            <a:r>
              <a:rPr lang="en-US" altLang="en-US" sz="2400" baseline="-25000" dirty="0" err="1">
                <a:solidFill>
                  <a:schemeClr val="tx1">
                    <a:lumMod val="50000"/>
                  </a:schemeClr>
                </a:solidFill>
              </a:rPr>
              <a:t>b</a:t>
            </a:r>
            <a:r>
              <a:rPr lang="en-US" altLang="en-US" sz="2400" dirty="0">
                <a:solidFill>
                  <a:schemeClr val="tx1">
                    <a:lumMod val="50000"/>
                  </a:schemeClr>
                </a:solidFill>
              </a:rPr>
              <a:t>= 0.0889 m </a:t>
            </a:r>
            <a:br>
              <a:rPr lang="en-US" altLang="en-US" sz="2400" dirty="0">
                <a:solidFill>
                  <a:schemeClr val="tx1">
                    <a:lumMod val="50000"/>
                  </a:schemeClr>
                </a:solidFill>
              </a:rPr>
            </a:br>
            <a:r>
              <a:rPr lang="en-US" altLang="en-US" sz="2400" dirty="0">
                <a:solidFill>
                  <a:schemeClr val="tx1">
                    <a:lumMod val="50000"/>
                  </a:schemeClr>
                </a:solidFill>
              </a:rPr>
              <a:t>Inductance = 9.9 x 10</a:t>
            </a:r>
            <a:r>
              <a:rPr lang="en-US" altLang="en-US" sz="2400" baseline="30000" dirty="0">
                <a:solidFill>
                  <a:schemeClr val="tx1">
                    <a:lumMod val="50000"/>
                  </a:schemeClr>
                </a:solidFill>
              </a:rPr>
              <a:t>-7</a:t>
            </a:r>
            <a:r>
              <a:rPr lang="en-US" altLang="en-US" sz="2400" dirty="0">
                <a:solidFill>
                  <a:schemeClr val="tx1">
                    <a:lumMod val="50000"/>
                  </a:schemeClr>
                </a:solidFill>
              </a:rPr>
              <a:t> H/m, Reactance = 0.6 </a:t>
            </a:r>
            <a:r>
              <a:rPr lang="en-US" altLang="en-US" sz="2400" dirty="0">
                <a:solidFill>
                  <a:schemeClr val="tx1">
                    <a:lumMod val="50000"/>
                  </a:schemeClr>
                </a:solidFill>
                <a:sym typeface="Symbol" pitchFamily="18" charset="2"/>
              </a:rPr>
              <a:t>/Mile</a:t>
            </a:r>
            <a:endParaRPr lang="en-US" altLang="en-US" sz="2400" dirty="0">
              <a:solidFill>
                <a:schemeClr val="tx1">
                  <a:lumMod val="50000"/>
                </a:schemeClr>
              </a:solidFill>
            </a:endParaRPr>
          </a:p>
        </p:txBody>
      </p:sp>
      <p:sp>
        <p:nvSpPr>
          <p:cNvPr id="2" name="Slide Number Placeholder 3">
            <a:extLst>
              <a:ext uri="{FF2B5EF4-FFF2-40B4-BE49-F238E27FC236}">
                <a16:creationId xmlns:a16="http://schemas.microsoft.com/office/drawing/2014/main" id="{CD61CA6D-B327-C26D-04C8-8487D6D2ED8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33</a:t>
            </a:fld>
            <a:endParaRPr lang="en-US" dirty="0">
              <a:solidFill>
                <a:schemeClr val="tx1">
                  <a:lumMod val="50000"/>
                </a:schemeClr>
              </a:solidFill>
            </a:endParaRPr>
          </a:p>
        </p:txBody>
      </p:sp>
    </p:spTree>
    <p:extLst>
      <p:ext uri="{BB962C8B-B14F-4D97-AF65-F5344CB8AC3E}">
        <p14:creationId xmlns:p14="http://schemas.microsoft.com/office/powerpoint/2010/main" val="1955573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Capacitance</a:t>
            </a:r>
          </a:p>
        </p:txBody>
      </p:sp>
      <p:sp>
        <p:nvSpPr>
          <p:cNvPr id="3" name="Content Placeholder 2"/>
          <p:cNvSpPr>
            <a:spLocks noGrp="1"/>
          </p:cNvSpPr>
          <p:nvPr>
            <p:ph idx="1"/>
          </p:nvPr>
        </p:nvSpPr>
        <p:spPr>
          <a:xfrm>
            <a:off x="457200" y="1280160"/>
            <a:ext cx="10972800" cy="3733800"/>
          </a:xfrm>
        </p:spPr>
        <p:txBody>
          <a:bodyPr/>
          <a:lstStyle/>
          <a:p>
            <a:r>
              <a:rPr lang="en-US" dirty="0"/>
              <a:t>High voltage transmission lines and cables can have significant capacitance; capacitance increases as the lines get closer (e.g., in cables) </a:t>
            </a:r>
          </a:p>
          <a:p>
            <a:r>
              <a:rPr lang="en-US" dirty="0"/>
              <a:t>For the case of uniformly transposed lines we use the same Dm and a similar GMR as with inductance </a:t>
            </a:r>
          </a:p>
        </p:txBody>
      </p:sp>
      <p:graphicFrame>
        <p:nvGraphicFramePr>
          <p:cNvPr id="4" name="Object 3"/>
          <p:cNvGraphicFramePr>
            <a:graphicFrameLocks noChangeAspect="1"/>
          </p:cNvGraphicFramePr>
          <p:nvPr>
            <p:extLst>
              <p:ext uri="{D42A27DB-BD31-4B8C-83A1-F6EECF244321}">
                <p14:modId xmlns:p14="http://schemas.microsoft.com/office/powerpoint/2010/main" val="1421113485"/>
              </p:ext>
            </p:extLst>
          </p:nvPr>
        </p:nvGraphicFramePr>
        <p:xfrm>
          <a:off x="838200" y="3276600"/>
          <a:ext cx="6129338" cy="3270250"/>
        </p:xfrm>
        <a:graphic>
          <a:graphicData uri="http://schemas.openxmlformats.org/presentationml/2006/ole">
            <mc:AlternateContent xmlns:mc="http://schemas.openxmlformats.org/markup-compatibility/2006">
              <mc:Choice xmlns:v="urn:schemas-microsoft-com:vml" Requires="v">
                <p:oleObj name="Equation" r:id="rId2" imgW="6565680" imgH="3504960" progId="Equation.DSMT4">
                  <p:embed/>
                </p:oleObj>
              </mc:Choice>
              <mc:Fallback>
                <p:oleObj name="Equation" r:id="rId2" imgW="6565680" imgH="3504960" progId="Equation.DSMT4">
                  <p:embed/>
                  <p:pic>
                    <p:nvPicPr>
                      <p:cNvPr id="4" name="Object 3"/>
                      <p:cNvPicPr>
                        <a:picLocks noChangeAspect="1" noChangeArrowheads="1"/>
                      </p:cNvPicPr>
                      <p:nvPr/>
                    </p:nvPicPr>
                    <p:blipFill>
                      <a:blip r:embed="rId3"/>
                      <a:srcRect/>
                      <a:stretch>
                        <a:fillRect/>
                      </a:stretch>
                    </p:blipFill>
                    <p:spPr bwMode="auto">
                      <a:xfrm>
                        <a:off x="838200" y="3276600"/>
                        <a:ext cx="6129338" cy="3270250"/>
                      </a:xfrm>
                      <a:prstGeom prst="rect">
                        <a:avLst/>
                      </a:prstGeom>
                      <a:noFill/>
                      <a:ln>
                        <a:noFill/>
                      </a:ln>
                      <a:effectLst/>
                    </p:spPr>
                  </p:pic>
                </p:oleObj>
              </mc:Fallback>
            </mc:AlternateContent>
          </a:graphicData>
        </a:graphic>
      </p:graphicFrame>
      <p:sp>
        <p:nvSpPr>
          <p:cNvPr id="6" name="Text Box 27">
            <a:extLst>
              <a:ext uri="{FF2B5EF4-FFF2-40B4-BE49-F238E27FC236}">
                <a16:creationId xmlns:a16="http://schemas.microsoft.com/office/drawing/2014/main" id="{18C9BD88-A5BA-47C4-9067-990282A3478C}"/>
              </a:ext>
            </a:extLst>
          </p:cNvPr>
          <p:cNvSpPr txBox="1">
            <a:spLocks noChangeArrowheads="1"/>
          </p:cNvSpPr>
          <p:nvPr/>
        </p:nvSpPr>
        <p:spPr bwMode="auto">
          <a:xfrm>
            <a:off x="8077200" y="3429000"/>
            <a:ext cx="2837441" cy="1938992"/>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chemeClr val="tx1">
                    <a:lumMod val="50000"/>
                  </a:schemeClr>
                </a:solidFill>
              </a:rPr>
              <a:t>This is the equation we need for ECEN 460; if interested, see the book for the derivation</a:t>
            </a:r>
          </a:p>
        </p:txBody>
      </p:sp>
      <p:sp>
        <p:nvSpPr>
          <p:cNvPr id="8" name="Slide Number Placeholder 3">
            <a:extLst>
              <a:ext uri="{FF2B5EF4-FFF2-40B4-BE49-F238E27FC236}">
                <a16:creationId xmlns:a16="http://schemas.microsoft.com/office/drawing/2014/main" id="{182C3C7E-CE09-060A-3079-F99D1DEFBE2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34</a:t>
            </a:fld>
            <a:endParaRPr lang="en-US" dirty="0">
              <a:solidFill>
                <a:schemeClr val="tx1">
                  <a:lumMod val="50000"/>
                </a:schemeClr>
              </a:solidFill>
            </a:endParaRPr>
          </a:p>
        </p:txBody>
      </p:sp>
    </p:spTree>
    <p:extLst>
      <p:ext uri="{BB962C8B-B14F-4D97-AF65-F5344CB8AC3E}">
        <p14:creationId xmlns:p14="http://schemas.microsoft.com/office/powerpoint/2010/main" val="88751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a:t>Line Capacitance Example</a:t>
            </a:r>
          </a:p>
        </p:txBody>
      </p:sp>
      <p:sp>
        <p:nvSpPr>
          <p:cNvPr id="24579" name="Rectangle 3"/>
          <p:cNvSpPr>
            <a:spLocks noGrp="1" noChangeArrowheads="1"/>
          </p:cNvSpPr>
          <p:nvPr>
            <p:ph idx="1"/>
          </p:nvPr>
        </p:nvSpPr>
        <p:spPr/>
        <p:txBody>
          <a:bodyPr/>
          <a:lstStyle/>
          <a:p>
            <a:pPr eaLnBrk="1" hangingPunct="1"/>
            <a:r>
              <a:rPr lang="en-US" altLang="en-US" dirty="0"/>
              <a:t>Calculate the per phase capacitance and </a:t>
            </a:r>
            <a:r>
              <a:rPr lang="en-US" altLang="en-US" dirty="0" err="1"/>
              <a:t>susceptance</a:t>
            </a:r>
            <a:r>
              <a:rPr lang="en-US" altLang="en-US" dirty="0"/>
              <a:t> of a balanced 3</a:t>
            </a:r>
            <a:r>
              <a:rPr lang="en-US" altLang="en-US" dirty="0">
                <a:sym typeface="Symbol" pitchFamily="18" charset="2"/>
              </a:rPr>
              <a:t>, 60 Hz, transmission line with horizontal phase spacing of 10m using three conductor bundling with a spacing between conductors in the bundle of 0.3m.  Assume the line is uniformly transposed and the conductors have a </a:t>
            </a:r>
            <a:r>
              <a:rPr lang="en-US" altLang="en-US" dirty="0" err="1">
                <a:sym typeface="Symbol" pitchFamily="18" charset="2"/>
              </a:rPr>
              <a:t>a</a:t>
            </a:r>
            <a:r>
              <a:rPr lang="en-US" altLang="en-US" dirty="0">
                <a:sym typeface="Symbol" pitchFamily="18" charset="2"/>
              </a:rPr>
              <a:t> 1cm radius.</a:t>
            </a:r>
          </a:p>
        </p:txBody>
      </p:sp>
      <p:pic>
        <p:nvPicPr>
          <p:cNvPr id="24580" name="Picture 4" descr="Fig35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3276600"/>
            <a:ext cx="68580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2371FB39-80FC-CF9C-B2DF-7732F6204EA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35</a:t>
            </a:fld>
            <a:endParaRPr lang="en-US" dirty="0">
              <a:solidFill>
                <a:schemeClr val="tx1">
                  <a:lumMod val="50000"/>
                </a:schemeClr>
              </a:solidFill>
            </a:endParaRPr>
          </a:p>
        </p:txBody>
      </p:sp>
    </p:spTree>
    <p:extLst>
      <p:ext uri="{BB962C8B-B14F-4D97-AF65-F5344CB8AC3E}">
        <p14:creationId xmlns:p14="http://schemas.microsoft.com/office/powerpoint/2010/main" val="1153807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Line Capacitance Example, cont’d</a:t>
            </a:r>
          </a:p>
        </p:txBody>
      </p:sp>
      <p:graphicFrame>
        <p:nvGraphicFramePr>
          <p:cNvPr id="25603" name="Object 3"/>
          <p:cNvGraphicFramePr>
            <a:graphicFrameLocks noChangeAspect="1"/>
          </p:cNvGraphicFramePr>
          <p:nvPr>
            <p:extLst>
              <p:ext uri="{D42A27DB-BD31-4B8C-83A1-F6EECF244321}">
                <p14:modId xmlns:p14="http://schemas.microsoft.com/office/powerpoint/2010/main" val="2240950657"/>
              </p:ext>
            </p:extLst>
          </p:nvPr>
        </p:nvGraphicFramePr>
        <p:xfrm>
          <a:off x="914400" y="1285875"/>
          <a:ext cx="6972300" cy="4457700"/>
        </p:xfrm>
        <a:graphic>
          <a:graphicData uri="http://schemas.openxmlformats.org/presentationml/2006/ole">
            <mc:AlternateContent xmlns:mc="http://schemas.openxmlformats.org/markup-compatibility/2006">
              <mc:Choice xmlns:v="urn:schemas-microsoft-com:vml" Requires="v">
                <p:oleObj name="Equation" r:id="rId3" imgW="6972120" imgH="4457520" progId="Equation.DSMT4">
                  <p:embed/>
                </p:oleObj>
              </mc:Choice>
              <mc:Fallback>
                <p:oleObj name="Equation" r:id="rId3" imgW="6972120" imgH="4457520" progId="Equation.DSMT4">
                  <p:embed/>
                  <p:pic>
                    <p:nvPicPr>
                      <p:cNvPr id="25603" name="Object 3"/>
                      <p:cNvPicPr>
                        <a:picLocks noChangeAspect="1" noChangeArrowheads="1"/>
                      </p:cNvPicPr>
                      <p:nvPr/>
                    </p:nvPicPr>
                    <p:blipFill>
                      <a:blip r:embed="rId4"/>
                      <a:srcRect/>
                      <a:stretch>
                        <a:fillRect/>
                      </a:stretch>
                    </p:blipFill>
                    <p:spPr bwMode="auto">
                      <a:xfrm>
                        <a:off x="914400" y="1285875"/>
                        <a:ext cx="69723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FBFDB278-97AA-88B9-981E-2BD9798FE18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36</a:t>
            </a:fld>
            <a:endParaRPr lang="en-US" dirty="0">
              <a:solidFill>
                <a:schemeClr val="tx1">
                  <a:lumMod val="50000"/>
                </a:schemeClr>
              </a:solidFill>
            </a:endParaRPr>
          </a:p>
        </p:txBody>
      </p:sp>
    </p:spTree>
    <p:extLst>
      <p:ext uri="{BB962C8B-B14F-4D97-AF65-F5344CB8AC3E}">
        <p14:creationId xmlns:p14="http://schemas.microsoft.com/office/powerpoint/2010/main" val="1999288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ACSR Table Data (Similar to Table A.4)</a:t>
            </a:r>
          </a:p>
        </p:txBody>
      </p:sp>
      <p:pic>
        <p:nvPicPr>
          <p:cNvPr id="26627" name="Picture 3" descr="BookACSRAppendix"/>
          <p:cNvPicPr>
            <a:picLocks noChangeAspect="1" noChangeArrowheads="1"/>
          </p:cNvPicPr>
          <p:nvPr/>
        </p:nvPicPr>
        <p:blipFill>
          <a:blip r:embed="rId3" cstate="email">
            <a:extLst>
              <a:ext uri="{28A0092B-C50C-407E-A947-70E740481C1C}">
                <a14:useLocalDpi xmlns:a14="http://schemas.microsoft.com/office/drawing/2010/main"/>
              </a:ext>
            </a:extLst>
          </a:blip>
          <a:srcRect l="15294" t="6879" r="20000" b="68781"/>
          <a:stretch>
            <a:fillRect/>
          </a:stretch>
        </p:blipFill>
        <p:spPr bwMode="auto">
          <a:xfrm>
            <a:off x="2057400" y="1319673"/>
            <a:ext cx="762000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5950744" y="5626558"/>
            <a:ext cx="42529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Inductance and Capacitance </a:t>
            </a:r>
            <a:br>
              <a:rPr lang="en-US" altLang="en-US" sz="2800" dirty="0">
                <a:solidFill>
                  <a:schemeClr val="tx1">
                    <a:lumMod val="50000"/>
                  </a:schemeClr>
                </a:solidFill>
              </a:rPr>
            </a:br>
            <a:r>
              <a:rPr lang="en-US" altLang="en-US" sz="2800" dirty="0">
                <a:solidFill>
                  <a:schemeClr val="tx1">
                    <a:lumMod val="50000"/>
                  </a:schemeClr>
                </a:solidFill>
              </a:rPr>
              <a:t>assume a Dm of 1 ft.  </a:t>
            </a:r>
          </a:p>
        </p:txBody>
      </p:sp>
      <p:sp>
        <p:nvSpPr>
          <p:cNvPr id="26629" name="Line 5"/>
          <p:cNvSpPr>
            <a:spLocks noChangeShapeType="1"/>
          </p:cNvSpPr>
          <p:nvPr/>
        </p:nvSpPr>
        <p:spPr bwMode="auto">
          <a:xfrm flipV="1">
            <a:off x="8077200" y="5282072"/>
            <a:ext cx="152400" cy="228600"/>
          </a:xfrm>
          <a:prstGeom prst="line">
            <a:avLst/>
          </a:prstGeom>
          <a:noFill/>
          <a:ln w="50800">
            <a:solidFill>
              <a:srgbClr val="F082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26630" name="Line 6"/>
          <p:cNvSpPr>
            <a:spLocks noChangeShapeType="1"/>
          </p:cNvSpPr>
          <p:nvPr/>
        </p:nvSpPr>
        <p:spPr bwMode="auto">
          <a:xfrm flipV="1">
            <a:off x="8229600" y="5358272"/>
            <a:ext cx="685800" cy="228600"/>
          </a:xfrm>
          <a:prstGeom prst="line">
            <a:avLst/>
          </a:prstGeom>
          <a:noFill/>
          <a:ln w="50800">
            <a:solidFill>
              <a:srgbClr val="F082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26631" name="Text Box 7"/>
          <p:cNvSpPr txBox="1">
            <a:spLocks noChangeArrowheads="1"/>
          </p:cNvSpPr>
          <p:nvPr/>
        </p:nvSpPr>
        <p:spPr bwMode="auto">
          <a:xfrm>
            <a:off x="1295400" y="5791200"/>
            <a:ext cx="3578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GMR is equivalent to r'</a:t>
            </a:r>
          </a:p>
        </p:txBody>
      </p:sp>
      <p:sp>
        <p:nvSpPr>
          <p:cNvPr id="2" name="Line 6">
            <a:extLst>
              <a:ext uri="{FF2B5EF4-FFF2-40B4-BE49-F238E27FC236}">
                <a16:creationId xmlns:a16="http://schemas.microsoft.com/office/drawing/2014/main" id="{5C0C8EF7-803F-BFB2-AC40-90DC5A7CD5EC}"/>
              </a:ext>
            </a:extLst>
          </p:cNvPr>
          <p:cNvSpPr>
            <a:spLocks noChangeShapeType="1"/>
          </p:cNvSpPr>
          <p:nvPr/>
        </p:nvSpPr>
        <p:spPr bwMode="auto">
          <a:xfrm flipV="1">
            <a:off x="4267200" y="3581400"/>
            <a:ext cx="3048000" cy="2286000"/>
          </a:xfrm>
          <a:prstGeom prst="line">
            <a:avLst/>
          </a:prstGeom>
          <a:noFill/>
          <a:ln w="50800">
            <a:solidFill>
              <a:srgbClr val="F082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2800"/>
          </a:p>
        </p:txBody>
      </p:sp>
      <p:sp>
        <p:nvSpPr>
          <p:cNvPr id="3" name="Slide Number Placeholder 3">
            <a:extLst>
              <a:ext uri="{FF2B5EF4-FFF2-40B4-BE49-F238E27FC236}">
                <a16:creationId xmlns:a16="http://schemas.microsoft.com/office/drawing/2014/main" id="{5CE7E18A-71CA-196F-A3E9-037F2FCF4C2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37</a:t>
            </a:fld>
            <a:endParaRPr lang="en-US" dirty="0">
              <a:solidFill>
                <a:schemeClr val="tx1">
                  <a:lumMod val="50000"/>
                </a:schemeClr>
              </a:solidFill>
            </a:endParaRPr>
          </a:p>
        </p:txBody>
      </p:sp>
    </p:spTree>
    <p:extLst>
      <p:ext uri="{BB962C8B-B14F-4D97-AF65-F5344CB8AC3E}">
        <p14:creationId xmlns:p14="http://schemas.microsoft.com/office/powerpoint/2010/main" val="92459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Dove Example</a:t>
            </a:r>
          </a:p>
        </p:txBody>
      </p:sp>
      <p:graphicFrame>
        <p:nvGraphicFramePr>
          <p:cNvPr id="29699" name="Object 3"/>
          <p:cNvGraphicFramePr>
            <a:graphicFrameLocks noChangeAspect="1"/>
          </p:cNvGraphicFramePr>
          <p:nvPr>
            <p:extLst>
              <p:ext uri="{D42A27DB-BD31-4B8C-83A1-F6EECF244321}">
                <p14:modId xmlns:p14="http://schemas.microsoft.com/office/powerpoint/2010/main" val="4055620956"/>
              </p:ext>
            </p:extLst>
          </p:nvPr>
        </p:nvGraphicFramePr>
        <p:xfrm>
          <a:off x="914400" y="1280160"/>
          <a:ext cx="7416800" cy="4953000"/>
        </p:xfrm>
        <a:graphic>
          <a:graphicData uri="http://schemas.openxmlformats.org/presentationml/2006/ole">
            <mc:AlternateContent xmlns:mc="http://schemas.openxmlformats.org/markup-compatibility/2006">
              <mc:Choice xmlns:v="urn:schemas-microsoft-com:vml" Requires="v">
                <p:oleObj name="Equation" r:id="rId3" imgW="7416720" imgH="4952880" progId="Equation.DSMT4">
                  <p:embed/>
                </p:oleObj>
              </mc:Choice>
              <mc:Fallback>
                <p:oleObj name="Equation" r:id="rId3" imgW="7416720" imgH="4952880" progId="Equation.DSMT4">
                  <p:embed/>
                  <p:pic>
                    <p:nvPicPr>
                      <p:cNvPr id="29699" name="Object 3"/>
                      <p:cNvPicPr>
                        <a:picLocks noChangeAspect="1" noChangeArrowheads="1"/>
                      </p:cNvPicPr>
                      <p:nvPr/>
                    </p:nvPicPr>
                    <p:blipFill>
                      <a:blip r:embed="rId4"/>
                      <a:srcRect/>
                      <a:stretch>
                        <a:fillRect/>
                      </a:stretch>
                    </p:blipFill>
                    <p:spPr bwMode="auto">
                      <a:xfrm>
                        <a:off x="914400" y="1280160"/>
                        <a:ext cx="74168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55884276-74B0-CA6A-AE07-43E10654EEA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38</a:t>
            </a:fld>
            <a:endParaRPr lang="en-US" dirty="0">
              <a:solidFill>
                <a:schemeClr val="tx1">
                  <a:lumMod val="50000"/>
                </a:schemeClr>
              </a:solidFill>
            </a:endParaRPr>
          </a:p>
        </p:txBody>
      </p:sp>
    </p:spTree>
    <p:extLst>
      <p:ext uri="{BB962C8B-B14F-4D97-AF65-F5344CB8AC3E}">
        <p14:creationId xmlns:p14="http://schemas.microsoft.com/office/powerpoint/2010/main" val="357586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Models, Cases and  Islands, cont.</a:t>
            </a:r>
          </a:p>
        </p:txBody>
      </p:sp>
      <p:sp>
        <p:nvSpPr>
          <p:cNvPr id="3" name="Content Placeholder 2"/>
          <p:cNvSpPr>
            <a:spLocks noGrp="1"/>
          </p:cNvSpPr>
          <p:nvPr>
            <p:ph idx="1"/>
          </p:nvPr>
        </p:nvSpPr>
        <p:spPr>
          <a:xfrm>
            <a:off x="228600" y="1280160"/>
            <a:ext cx="11811000" cy="5196840"/>
          </a:xfrm>
        </p:spPr>
        <p:txBody>
          <a:bodyPr/>
          <a:lstStyle/>
          <a:p>
            <a:r>
              <a:rPr lang="en-US" dirty="0"/>
              <a:t>The term “case” is usually used to a particular electric grid operating point including  all values needed to solve the power flow</a:t>
            </a:r>
          </a:p>
          <a:p>
            <a:pPr lvl="1"/>
            <a:r>
              <a:rPr lang="en-US" dirty="0"/>
              <a:t>There is a fuzzy line between what is relatively constant (e.g., the impedance of a transformer) and what commonly changes (e.g., the amount of bus load, whether a particular transmission line is in-service)  </a:t>
            </a:r>
          </a:p>
          <a:p>
            <a:r>
              <a:rPr lang="en-US" dirty="0"/>
              <a:t>The term “base case” is often used to refer a starting case that is used for additional studies, such as with contingency analysis</a:t>
            </a:r>
          </a:p>
          <a:p>
            <a:r>
              <a:rPr lang="en-US" dirty="0"/>
              <a:t>The term “island” refers to a set of ac-interconnected buses.  </a:t>
            </a:r>
          </a:p>
          <a:p>
            <a:pPr lvl="1"/>
            <a:r>
              <a:rPr lang="en-US" dirty="0"/>
              <a:t>A small power flow case usually has just a single island, though they can certainly have multiple islands.</a:t>
            </a:r>
          </a:p>
          <a:p>
            <a:pPr lvl="1"/>
            <a:r>
              <a:rPr lang="en-US" dirty="0"/>
              <a:t>The number of islands can change as a result of topology changes</a:t>
            </a:r>
          </a:p>
          <a:p>
            <a:pPr lvl="1"/>
            <a:r>
              <a:rPr lang="en-US" dirty="0"/>
              <a:t>Large electric grid cases often have multiple islands; islands often connected via HVDC.</a:t>
            </a:r>
          </a:p>
          <a:p>
            <a:pPr lvl="1"/>
            <a:endParaRPr lang="en-US" dirty="0"/>
          </a:p>
        </p:txBody>
      </p:sp>
      <p:sp>
        <p:nvSpPr>
          <p:cNvPr id="4" name="Slide Number Placeholder 3">
            <a:extLst>
              <a:ext uri="{FF2B5EF4-FFF2-40B4-BE49-F238E27FC236}">
                <a16:creationId xmlns:a16="http://schemas.microsoft.com/office/drawing/2014/main" id="{3ED08CB5-0184-A961-7771-B9EA28CB63B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Tree>
    <p:extLst>
      <p:ext uri="{BB962C8B-B14F-4D97-AF65-F5344CB8AC3E}">
        <p14:creationId xmlns:p14="http://schemas.microsoft.com/office/powerpoint/2010/main" val="3239244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a:t>Additional Transmission Topics</a:t>
            </a:r>
          </a:p>
        </p:txBody>
      </p:sp>
      <p:sp>
        <p:nvSpPr>
          <p:cNvPr id="30723" name="Rectangle 3"/>
          <p:cNvSpPr>
            <a:spLocks noGrp="1" noChangeArrowheads="1"/>
          </p:cNvSpPr>
          <p:nvPr>
            <p:ph idx="1"/>
          </p:nvPr>
        </p:nvSpPr>
        <p:spPr/>
        <p:txBody>
          <a:bodyPr/>
          <a:lstStyle/>
          <a:p>
            <a:pPr eaLnBrk="1" hangingPunct="1"/>
            <a:r>
              <a:rPr lang="en-US" altLang="en-US" b="1" dirty="0"/>
              <a:t>Multi-circuit lines</a:t>
            </a:r>
            <a:r>
              <a:rPr lang="en-US" altLang="en-US" dirty="0"/>
              <a:t>: Multiple lines often share a common transmission right-of-way.  This does cause mutual inductance and capacitance, but is often ignored in system analysis.  </a:t>
            </a:r>
          </a:p>
          <a:p>
            <a:pPr eaLnBrk="1" hangingPunct="1"/>
            <a:r>
              <a:rPr lang="en-US" altLang="en-US" b="1" dirty="0"/>
              <a:t>Cables:</a:t>
            </a:r>
            <a:r>
              <a:rPr lang="en-US" altLang="en-US" dirty="0"/>
              <a:t> There are about 3000 miles of underground ac cables in U.S (out of a total of about 500,000 miles (100 kV and above). Cables are primarily used in urban areas.  In a cable the conductors are tightly spaced, (&lt; 1ft) with oil impregnated paper commonly used to provide insulation</a:t>
            </a:r>
          </a:p>
          <a:p>
            <a:pPr lvl="1" eaLnBrk="1" hangingPunct="1"/>
            <a:r>
              <a:rPr lang="en-US" altLang="en-US" dirty="0"/>
              <a:t>inductance is lower </a:t>
            </a:r>
          </a:p>
          <a:p>
            <a:pPr lvl="1" eaLnBrk="1" hangingPunct="1"/>
            <a:r>
              <a:rPr lang="en-US" altLang="en-US" dirty="0"/>
              <a:t>capacitance is higher, </a:t>
            </a:r>
            <a:r>
              <a:rPr lang="en-US" altLang="en-US" dirty="0" err="1"/>
              <a:t>grealy</a:t>
            </a:r>
            <a:r>
              <a:rPr lang="en-US" altLang="en-US" dirty="0"/>
              <a:t> limiting cable length</a:t>
            </a:r>
          </a:p>
        </p:txBody>
      </p:sp>
      <p:sp>
        <p:nvSpPr>
          <p:cNvPr id="2" name="Slide Number Placeholder 3">
            <a:extLst>
              <a:ext uri="{FF2B5EF4-FFF2-40B4-BE49-F238E27FC236}">
                <a16:creationId xmlns:a16="http://schemas.microsoft.com/office/drawing/2014/main" id="{6CAAFB0E-926C-5360-EC5B-CA07921072F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39</a:t>
            </a:fld>
            <a:endParaRPr lang="en-US" dirty="0">
              <a:solidFill>
                <a:schemeClr val="tx1">
                  <a:lumMod val="50000"/>
                </a:schemeClr>
              </a:solidFill>
            </a:endParaRPr>
          </a:p>
        </p:txBody>
      </p:sp>
      <p:sp>
        <p:nvSpPr>
          <p:cNvPr id="3" name="TextBox 2">
            <a:extLst>
              <a:ext uri="{FF2B5EF4-FFF2-40B4-BE49-F238E27FC236}">
                <a16:creationId xmlns:a16="http://schemas.microsoft.com/office/drawing/2014/main" id="{927AE6D4-343B-E7DC-2545-E727CA310794}"/>
              </a:ext>
            </a:extLst>
          </p:cNvPr>
          <p:cNvSpPr txBox="1"/>
          <p:nvPr/>
        </p:nvSpPr>
        <p:spPr bwMode="auto">
          <a:xfrm>
            <a:off x="304800" y="6019800"/>
            <a:ext cx="11176000" cy="400110"/>
          </a:xfrm>
          <a:prstGeom prst="rect">
            <a:avLst/>
          </a:prstGeom>
          <a:noFill/>
          <a:ln>
            <a:noFill/>
          </a:ln>
        </p:spPr>
        <p:txBody>
          <a:bodyPr wrap="square" rtlCol="0">
            <a:spAutoFit/>
          </a:bodyPr>
          <a:lstStyle/>
          <a:p>
            <a:pPr algn="l" eaLnBrk="1" hangingPunct="1">
              <a:spcBef>
                <a:spcPct val="50000"/>
              </a:spcBef>
            </a:pPr>
            <a:r>
              <a:rPr lang="en-US" sz="2000" dirty="0">
                <a:solidFill>
                  <a:schemeClr val="tx1">
                    <a:lumMod val="50000"/>
                  </a:schemeClr>
                </a:solidFill>
              </a:rPr>
              <a:t>Total miles source is North American Reliability Corporation (NERC), </a:t>
            </a:r>
            <a:r>
              <a:rPr lang="en-US" sz="2000" i="1" dirty="0">
                <a:solidFill>
                  <a:schemeClr val="tx1">
                    <a:lumMod val="50000"/>
                  </a:schemeClr>
                </a:solidFill>
              </a:rPr>
              <a:t>2024 State of Reliability</a:t>
            </a:r>
            <a:r>
              <a:rPr lang="en-US" sz="2000" dirty="0">
                <a:solidFill>
                  <a:schemeClr val="tx1">
                    <a:lumMod val="50000"/>
                  </a:schemeClr>
                </a:solidFill>
              </a:rPr>
              <a:t>, June 2024</a:t>
            </a:r>
          </a:p>
        </p:txBody>
      </p:sp>
    </p:spTree>
    <p:extLst>
      <p:ext uri="{BB962C8B-B14F-4D97-AF65-F5344CB8AC3E}">
        <p14:creationId xmlns:p14="http://schemas.microsoft.com/office/powerpoint/2010/main" val="3375202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t>Additional Transmission Topics</a:t>
            </a:r>
          </a:p>
        </p:txBody>
      </p:sp>
      <p:sp>
        <p:nvSpPr>
          <p:cNvPr id="31747" name="Rectangle 3"/>
          <p:cNvSpPr>
            <a:spLocks noGrp="1" noChangeArrowheads="1"/>
          </p:cNvSpPr>
          <p:nvPr>
            <p:ph idx="1"/>
          </p:nvPr>
        </p:nvSpPr>
        <p:spPr/>
        <p:txBody>
          <a:bodyPr/>
          <a:lstStyle/>
          <a:p>
            <a:pPr eaLnBrk="1" hangingPunct="1"/>
            <a:r>
              <a:rPr lang="en-US" altLang="en-US" b="1" dirty="0"/>
              <a:t>Ground wires: </a:t>
            </a:r>
            <a:r>
              <a:rPr lang="en-US" altLang="en-US" dirty="0"/>
              <a:t>Transmission lines are usually protected from lightning strikes with a ground wire.  This topmost wire (or wires) helps to attenuate the transient voltages/currents that arise during a lighting strike.  The ground wire is typically grounded at each pole.  </a:t>
            </a:r>
            <a:endParaRPr lang="en-US" altLang="en-US" b="1" dirty="0"/>
          </a:p>
          <a:p>
            <a:pPr eaLnBrk="1" hangingPunct="1"/>
            <a:r>
              <a:rPr lang="en-US" altLang="en-US" b="1" dirty="0"/>
              <a:t>Corona discharge:</a:t>
            </a:r>
            <a:r>
              <a:rPr lang="en-US" altLang="en-US" dirty="0"/>
              <a:t> Due to high electric fields around lines, the air molecules become ionized.  This causes a crackling sound and may cause the line to glow! </a:t>
            </a:r>
          </a:p>
          <a:p>
            <a:pPr eaLnBrk="1" hangingPunct="1"/>
            <a:r>
              <a:rPr lang="en-US" altLang="en-US" b="1" dirty="0"/>
              <a:t>Shunt conductance:</a:t>
            </a:r>
            <a:r>
              <a:rPr lang="en-US" altLang="en-US" dirty="0"/>
              <a:t> Usually ignored.  A small current may flow through contaminants on insulators.</a:t>
            </a:r>
            <a:endParaRPr lang="en-US" altLang="en-US" b="1" dirty="0"/>
          </a:p>
          <a:p>
            <a:pPr eaLnBrk="1" hangingPunct="1"/>
            <a:endParaRPr lang="en-US" altLang="en-US" dirty="0"/>
          </a:p>
          <a:p>
            <a:pPr eaLnBrk="1" hangingPunct="1">
              <a:buFont typeface="Wingdings" pitchFamily="2" charset="2"/>
              <a:buChar char="l"/>
            </a:pPr>
            <a:endParaRPr lang="en-US" altLang="en-US" dirty="0"/>
          </a:p>
        </p:txBody>
      </p:sp>
      <p:sp>
        <p:nvSpPr>
          <p:cNvPr id="2" name="Slide Number Placeholder 3">
            <a:extLst>
              <a:ext uri="{FF2B5EF4-FFF2-40B4-BE49-F238E27FC236}">
                <a16:creationId xmlns:a16="http://schemas.microsoft.com/office/drawing/2014/main" id="{BF61F627-A8C5-2C27-E595-7A9E711CC01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40</a:t>
            </a:fld>
            <a:endParaRPr lang="en-US" dirty="0">
              <a:solidFill>
                <a:schemeClr val="tx1">
                  <a:lumMod val="50000"/>
                </a:schemeClr>
              </a:solidFill>
            </a:endParaRPr>
          </a:p>
        </p:txBody>
      </p:sp>
    </p:spTree>
    <p:extLst>
      <p:ext uri="{BB962C8B-B14F-4D97-AF65-F5344CB8AC3E}">
        <p14:creationId xmlns:p14="http://schemas.microsoft.com/office/powerpoint/2010/main" val="34783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Additional Transmission Topics</a:t>
            </a:r>
          </a:p>
        </p:txBody>
      </p:sp>
      <p:sp>
        <p:nvSpPr>
          <p:cNvPr id="32771" name="Rectangle 3"/>
          <p:cNvSpPr>
            <a:spLocks noGrp="1" noChangeArrowheads="1"/>
          </p:cNvSpPr>
          <p:nvPr>
            <p:ph type="body" idx="1"/>
          </p:nvPr>
        </p:nvSpPr>
        <p:spPr/>
        <p:txBody>
          <a:bodyPr/>
          <a:lstStyle/>
          <a:p>
            <a:pPr eaLnBrk="1" hangingPunct="1"/>
            <a:r>
              <a:rPr lang="en-US" altLang="en-US" b="1" dirty="0"/>
              <a:t>DC Transmission:</a:t>
            </a:r>
            <a:r>
              <a:rPr lang="en-US" altLang="en-US" dirty="0"/>
              <a:t>  Because of the large fixed cost necessary to convert ac to dc and then back to ac, dc transmission is only practical for several specialized applications</a:t>
            </a:r>
          </a:p>
          <a:p>
            <a:pPr lvl="1" eaLnBrk="1" hangingPunct="1"/>
            <a:r>
              <a:rPr lang="en-US" altLang="en-US" dirty="0"/>
              <a:t>long distance overhead power transfer </a:t>
            </a:r>
            <a:br>
              <a:rPr lang="en-US" altLang="en-US" dirty="0"/>
            </a:br>
            <a:r>
              <a:rPr lang="en-US" altLang="en-US" dirty="0"/>
              <a:t>(&gt; 400 miles)</a:t>
            </a:r>
          </a:p>
          <a:p>
            <a:pPr lvl="1" eaLnBrk="1" hangingPunct="1"/>
            <a:r>
              <a:rPr lang="en-US" altLang="en-US" dirty="0"/>
              <a:t>long cable power transfer such as </a:t>
            </a:r>
            <a:br>
              <a:rPr lang="en-US" altLang="en-US" dirty="0"/>
            </a:br>
            <a:r>
              <a:rPr lang="en-US" altLang="en-US" dirty="0"/>
              <a:t>underwater</a:t>
            </a:r>
          </a:p>
          <a:p>
            <a:pPr lvl="1" eaLnBrk="1" hangingPunct="1"/>
            <a:r>
              <a:rPr lang="en-US" altLang="en-US" dirty="0"/>
              <a:t>providing an asynchronous means of </a:t>
            </a:r>
            <a:br>
              <a:rPr lang="en-US" altLang="en-US" dirty="0"/>
            </a:br>
            <a:r>
              <a:rPr lang="en-US" altLang="en-US" dirty="0"/>
              <a:t>joining different power systems (such as </a:t>
            </a:r>
            <a:br>
              <a:rPr lang="en-US" altLang="en-US" dirty="0"/>
            </a:br>
            <a:r>
              <a:rPr lang="en-US" altLang="en-US" dirty="0"/>
              <a:t>ERCOT to Eastern or Western grids)  </a:t>
            </a:r>
          </a:p>
        </p:txBody>
      </p:sp>
      <p:sp>
        <p:nvSpPr>
          <p:cNvPr id="2" name="Slide Number Placeholder 3">
            <a:extLst>
              <a:ext uri="{FF2B5EF4-FFF2-40B4-BE49-F238E27FC236}">
                <a16:creationId xmlns:a16="http://schemas.microsoft.com/office/drawing/2014/main" id="{CF3A4C68-773F-9E37-4578-8EACAE336BB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41</a:t>
            </a:fld>
            <a:endParaRPr lang="en-US" dirty="0">
              <a:solidFill>
                <a:schemeClr val="tx1">
                  <a:lumMod val="50000"/>
                </a:schemeClr>
              </a:solidFill>
            </a:endParaRPr>
          </a:p>
        </p:txBody>
      </p:sp>
      <p:pic>
        <p:nvPicPr>
          <p:cNvPr id="1026" name="Picture 2" descr="Figure 1 Existing HVDC Lines and Interties in North America">
            <a:extLst>
              <a:ext uri="{FF2B5EF4-FFF2-40B4-BE49-F238E27FC236}">
                <a16:creationId xmlns:a16="http://schemas.microsoft.com/office/drawing/2014/main" id="{33F6B241-B955-BA56-E0EA-5EF898CD9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7286" y="2209800"/>
            <a:ext cx="473456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2D37CF-9427-49FB-06AF-7B6D4213C745}"/>
              </a:ext>
            </a:extLst>
          </p:cNvPr>
          <p:cNvSpPr txBox="1"/>
          <p:nvPr/>
        </p:nvSpPr>
        <p:spPr bwMode="auto">
          <a:xfrm>
            <a:off x="482837" y="5868815"/>
            <a:ext cx="6095288" cy="707886"/>
          </a:xfrm>
          <a:prstGeom prst="rect">
            <a:avLst/>
          </a:prstGeom>
          <a:noFill/>
          <a:ln>
            <a:noFill/>
          </a:ln>
        </p:spPr>
        <p:txBody>
          <a:bodyPr wrap="square">
            <a:spAutoFit/>
          </a:bodyPr>
          <a:lstStyle/>
          <a:p>
            <a:r>
              <a:rPr lang="en-US" sz="2000" dirty="0"/>
              <a:t>Image source (September 2023): www.energy.gov/oe/articles/connecting-country-hvdc</a:t>
            </a:r>
          </a:p>
        </p:txBody>
      </p:sp>
      <p:sp>
        <p:nvSpPr>
          <p:cNvPr id="5" name="Text Box 27">
            <a:extLst>
              <a:ext uri="{FF2B5EF4-FFF2-40B4-BE49-F238E27FC236}">
                <a16:creationId xmlns:a16="http://schemas.microsoft.com/office/drawing/2014/main" id="{30345C25-F8D3-3A70-31F3-238869BE32AF}"/>
              </a:ext>
            </a:extLst>
          </p:cNvPr>
          <p:cNvSpPr txBox="1">
            <a:spLocks noChangeArrowheads="1"/>
          </p:cNvSpPr>
          <p:nvPr/>
        </p:nvSpPr>
        <p:spPr bwMode="auto">
          <a:xfrm>
            <a:off x="7279260" y="5638800"/>
            <a:ext cx="4495800" cy="1015663"/>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solidFill>
                  <a:schemeClr val="tx1">
                    <a:lumMod val="50000"/>
                  </a:schemeClr>
                </a:solidFill>
              </a:rPr>
              <a:t>ERCOT currently has two HVDC interconnections with the EI (820 MW total) and two with Mexico (400 MW)</a:t>
            </a:r>
          </a:p>
        </p:txBody>
      </p:sp>
    </p:spTree>
    <p:extLst>
      <p:ext uri="{BB962C8B-B14F-4D97-AF65-F5344CB8AC3E}">
        <p14:creationId xmlns:p14="http://schemas.microsoft.com/office/powerpoint/2010/main" val="306981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9D02-C643-FCC8-B5BF-93C0297D0792}"/>
              </a:ext>
            </a:extLst>
          </p:cNvPr>
          <p:cNvSpPr>
            <a:spLocks noGrp="1"/>
          </p:cNvSpPr>
          <p:nvPr>
            <p:ph type="title"/>
          </p:nvPr>
        </p:nvSpPr>
        <p:spPr/>
        <p:txBody>
          <a:bodyPr/>
          <a:lstStyle/>
          <a:p>
            <a:r>
              <a:rPr lang="en-US" dirty="0"/>
              <a:t>In the News: Southern Spirit HVDC</a:t>
            </a:r>
          </a:p>
        </p:txBody>
      </p:sp>
      <p:sp>
        <p:nvSpPr>
          <p:cNvPr id="3" name="Content Placeholder 2">
            <a:extLst>
              <a:ext uri="{FF2B5EF4-FFF2-40B4-BE49-F238E27FC236}">
                <a16:creationId xmlns:a16="http://schemas.microsoft.com/office/drawing/2014/main" id="{E1448B3D-F977-32C5-12D0-2335FCCE0F12}"/>
              </a:ext>
            </a:extLst>
          </p:cNvPr>
          <p:cNvSpPr>
            <a:spLocks noGrp="1"/>
          </p:cNvSpPr>
          <p:nvPr>
            <p:ph idx="1"/>
          </p:nvPr>
        </p:nvSpPr>
        <p:spPr/>
        <p:txBody>
          <a:bodyPr/>
          <a:lstStyle/>
          <a:p>
            <a:r>
              <a:rPr lang="en-US" dirty="0"/>
              <a:t>There are plans to build a </a:t>
            </a:r>
            <a:br>
              <a:rPr lang="en-US" dirty="0"/>
            </a:br>
            <a:r>
              <a:rPr lang="en-US" dirty="0"/>
              <a:t>3000 MW, 320 mile long </a:t>
            </a:r>
            <a:br>
              <a:rPr lang="en-US" dirty="0"/>
            </a:br>
            <a:r>
              <a:rPr lang="en-US" dirty="0"/>
              <a:t>HVDC transmission line</a:t>
            </a:r>
            <a:br>
              <a:rPr lang="en-US" dirty="0"/>
            </a:br>
            <a:r>
              <a:rPr lang="en-US" dirty="0"/>
              <a:t>(operating at about 500 kV) to</a:t>
            </a:r>
            <a:br>
              <a:rPr lang="en-US" dirty="0"/>
            </a:br>
            <a:r>
              <a:rPr lang="en-US" dirty="0"/>
              <a:t>transfer power between Texas</a:t>
            </a:r>
            <a:br>
              <a:rPr lang="en-US" dirty="0"/>
            </a:br>
            <a:r>
              <a:rPr lang="en-US" dirty="0"/>
              <a:t>[ERCOT] and Mississippi)</a:t>
            </a:r>
          </a:p>
          <a:p>
            <a:r>
              <a:rPr lang="en-US" dirty="0"/>
              <a:t>This would more than triple the </a:t>
            </a:r>
            <a:br>
              <a:rPr lang="en-US" dirty="0"/>
            </a:br>
            <a:r>
              <a:rPr lang="en-US" dirty="0"/>
              <a:t>amount of transfer capacity</a:t>
            </a:r>
            <a:br>
              <a:rPr lang="en-US" dirty="0"/>
            </a:br>
            <a:r>
              <a:rPr lang="en-US" dirty="0"/>
              <a:t>between ERCOT and the Eastern Interconnect (EI)</a:t>
            </a:r>
          </a:p>
          <a:p>
            <a:r>
              <a:rPr lang="en-US" dirty="0"/>
              <a:t>Such an HVDC line has been in the works for more than a decade; the current target is to begin construction by 2028</a:t>
            </a:r>
          </a:p>
        </p:txBody>
      </p:sp>
      <p:sp>
        <p:nvSpPr>
          <p:cNvPr id="5" name="TextBox 4">
            <a:extLst>
              <a:ext uri="{FF2B5EF4-FFF2-40B4-BE49-F238E27FC236}">
                <a16:creationId xmlns:a16="http://schemas.microsoft.com/office/drawing/2014/main" id="{D558FE62-B1DB-318D-D5D2-38512C675544}"/>
              </a:ext>
            </a:extLst>
          </p:cNvPr>
          <p:cNvSpPr txBox="1"/>
          <p:nvPr/>
        </p:nvSpPr>
        <p:spPr bwMode="auto">
          <a:xfrm>
            <a:off x="381000" y="6248400"/>
            <a:ext cx="11252200" cy="400110"/>
          </a:xfrm>
          <a:prstGeom prst="rect">
            <a:avLst/>
          </a:prstGeom>
          <a:noFill/>
          <a:ln>
            <a:noFill/>
          </a:ln>
        </p:spPr>
        <p:txBody>
          <a:bodyPr wrap="square">
            <a:spAutoFit/>
          </a:bodyPr>
          <a:lstStyle/>
          <a:p>
            <a:r>
              <a:rPr lang="en-US" sz="2000" dirty="0"/>
              <a:t>www.houstonchronicle.com/projects/2025/southern-spirit-transmission-line-texas/ (Claire Hao, Jan 2025)</a:t>
            </a:r>
          </a:p>
        </p:txBody>
      </p:sp>
      <p:pic>
        <p:nvPicPr>
          <p:cNvPr id="7" name="Picture 6">
            <a:extLst>
              <a:ext uri="{FF2B5EF4-FFF2-40B4-BE49-F238E27FC236}">
                <a16:creationId xmlns:a16="http://schemas.microsoft.com/office/drawing/2014/main" id="{68D201FF-62F5-CD0D-C144-03160A4E4A52}"/>
              </a:ext>
            </a:extLst>
          </p:cNvPr>
          <p:cNvPicPr>
            <a:picLocks noChangeAspect="1"/>
          </p:cNvPicPr>
          <p:nvPr/>
        </p:nvPicPr>
        <p:blipFill>
          <a:blip r:embed="rId2"/>
          <a:stretch>
            <a:fillRect/>
          </a:stretch>
        </p:blipFill>
        <p:spPr>
          <a:xfrm>
            <a:off x="5715000" y="1170774"/>
            <a:ext cx="5960731" cy="3385718"/>
          </a:xfrm>
          <a:prstGeom prst="rect">
            <a:avLst/>
          </a:prstGeom>
        </p:spPr>
      </p:pic>
      <p:sp>
        <p:nvSpPr>
          <p:cNvPr id="8" name="Slide Number Placeholder 3">
            <a:extLst>
              <a:ext uri="{FF2B5EF4-FFF2-40B4-BE49-F238E27FC236}">
                <a16:creationId xmlns:a16="http://schemas.microsoft.com/office/drawing/2014/main" id="{2049F756-48A9-D84F-CCB6-89F112D4DEE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42</a:t>
            </a:fld>
            <a:endParaRPr lang="en-US" dirty="0">
              <a:solidFill>
                <a:schemeClr val="tx1">
                  <a:lumMod val="50000"/>
                </a:schemeClr>
              </a:solidFill>
            </a:endParaRPr>
          </a:p>
        </p:txBody>
      </p:sp>
    </p:spTree>
    <p:extLst>
      <p:ext uri="{BB962C8B-B14F-4D97-AF65-F5344CB8AC3E}">
        <p14:creationId xmlns:p14="http://schemas.microsoft.com/office/powerpoint/2010/main" val="417905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a:t>Transmission Line Models: An Equivalent Circuit</a:t>
            </a:r>
          </a:p>
        </p:txBody>
      </p:sp>
      <p:sp>
        <p:nvSpPr>
          <p:cNvPr id="36867" name="Rectangle 3"/>
          <p:cNvSpPr>
            <a:spLocks noGrp="1" noChangeArrowheads="1"/>
          </p:cNvSpPr>
          <p:nvPr>
            <p:ph idx="1"/>
          </p:nvPr>
        </p:nvSpPr>
        <p:spPr/>
        <p:txBody>
          <a:bodyPr/>
          <a:lstStyle/>
          <a:p>
            <a:pPr eaLnBrk="1" hangingPunct="1"/>
            <a:r>
              <a:rPr lang="en-US" altLang="en-US" dirty="0"/>
              <a:t>Our current model of a transmission line is shown below</a:t>
            </a:r>
          </a:p>
        </p:txBody>
      </p:sp>
      <p:pic>
        <p:nvPicPr>
          <p:cNvPr id="36868" name="Picture 4" descr="Fig41LineEqvCircu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2028" y="1997075"/>
            <a:ext cx="5943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9" name="Object 5"/>
          <p:cNvGraphicFramePr>
            <a:graphicFrameLocks noChangeAspect="1"/>
          </p:cNvGraphicFramePr>
          <p:nvPr>
            <p:extLst>
              <p:ext uri="{D42A27DB-BD31-4B8C-83A1-F6EECF244321}">
                <p14:modId xmlns:p14="http://schemas.microsoft.com/office/powerpoint/2010/main" val="4275521566"/>
              </p:ext>
            </p:extLst>
          </p:nvPr>
        </p:nvGraphicFramePr>
        <p:xfrm>
          <a:off x="1102028" y="5181600"/>
          <a:ext cx="6451600" cy="939800"/>
        </p:xfrm>
        <a:graphic>
          <a:graphicData uri="http://schemas.openxmlformats.org/presentationml/2006/ole">
            <mc:AlternateContent xmlns:mc="http://schemas.openxmlformats.org/markup-compatibility/2006">
              <mc:Choice xmlns:v="urn:schemas-microsoft-com:vml" Requires="v">
                <p:oleObj name="Equation" r:id="rId4" imgW="6451560" imgH="939600" progId="Equation.DSMT4">
                  <p:embed/>
                </p:oleObj>
              </mc:Choice>
              <mc:Fallback>
                <p:oleObj name="Equation" r:id="rId4" imgW="6451560" imgH="939600" progId="Equation.DSMT4">
                  <p:embed/>
                  <p:pic>
                    <p:nvPicPr>
                      <p:cNvPr id="36869" name="Object 5"/>
                      <p:cNvPicPr>
                        <a:picLocks noChangeAspect="1" noChangeArrowheads="1"/>
                      </p:cNvPicPr>
                      <p:nvPr/>
                    </p:nvPicPr>
                    <p:blipFill>
                      <a:blip r:embed="rId5"/>
                      <a:srcRect/>
                      <a:stretch>
                        <a:fillRect/>
                      </a:stretch>
                    </p:blipFill>
                    <p:spPr bwMode="auto">
                      <a:xfrm>
                        <a:off x="1102028" y="5181600"/>
                        <a:ext cx="6451600" cy="939800"/>
                      </a:xfrm>
                      <a:prstGeom prst="rect">
                        <a:avLst/>
                      </a:prstGeom>
                      <a:noFill/>
                      <a:ln>
                        <a:noFill/>
                      </a:ln>
                      <a:effectLst/>
                    </p:spPr>
                  </p:pic>
                </p:oleObj>
              </mc:Fallback>
            </mc:AlternateContent>
          </a:graphicData>
        </a:graphic>
      </p:graphicFrame>
      <p:sp>
        <p:nvSpPr>
          <p:cNvPr id="36870" name="Text Box 6"/>
          <p:cNvSpPr txBox="1">
            <a:spLocks noChangeArrowheads="1"/>
          </p:cNvSpPr>
          <p:nvPr/>
        </p:nvSpPr>
        <p:spPr bwMode="auto">
          <a:xfrm>
            <a:off x="7690456" y="2109853"/>
            <a:ext cx="3815744" cy="1040285"/>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chemeClr val="tx1">
                    <a:lumMod val="50000"/>
                  </a:schemeClr>
                </a:solidFill>
              </a:rPr>
              <a:t>Units on z and y are</a:t>
            </a:r>
          </a:p>
          <a:p>
            <a:pPr eaLnBrk="1" hangingPunct="1"/>
            <a:r>
              <a:rPr lang="en-US" altLang="en-US" sz="2800" dirty="0">
                <a:solidFill>
                  <a:schemeClr val="tx1">
                    <a:lumMod val="50000"/>
                  </a:schemeClr>
                </a:solidFill>
              </a:rPr>
              <a:t>per unit length</a:t>
            </a:r>
          </a:p>
        </p:txBody>
      </p:sp>
      <p:sp>
        <p:nvSpPr>
          <p:cNvPr id="2" name="Slide Number Placeholder 3">
            <a:extLst>
              <a:ext uri="{FF2B5EF4-FFF2-40B4-BE49-F238E27FC236}">
                <a16:creationId xmlns:a16="http://schemas.microsoft.com/office/drawing/2014/main" id="{15B4D7D8-DB39-B2B3-8471-297851DAFA8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43</a:t>
            </a:fld>
            <a:endParaRPr lang="en-US" dirty="0">
              <a:solidFill>
                <a:schemeClr val="tx1">
                  <a:lumMod val="50000"/>
                </a:schemeClr>
              </a:solidFill>
            </a:endParaRPr>
          </a:p>
        </p:txBody>
      </p:sp>
    </p:spTree>
    <p:extLst>
      <p:ext uri="{BB962C8B-B14F-4D97-AF65-F5344CB8AC3E}">
        <p14:creationId xmlns:p14="http://schemas.microsoft.com/office/powerpoint/2010/main" val="2131144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t>Propagation Constant, Characteristic and Surge Impedance </a:t>
            </a:r>
          </a:p>
        </p:txBody>
      </p:sp>
      <p:graphicFrame>
        <p:nvGraphicFramePr>
          <p:cNvPr id="39939" name="Object 3"/>
          <p:cNvGraphicFramePr>
            <a:graphicFrameLocks noChangeAspect="1"/>
          </p:cNvGraphicFramePr>
          <p:nvPr>
            <p:extLst>
              <p:ext uri="{D42A27DB-BD31-4B8C-83A1-F6EECF244321}">
                <p14:modId xmlns:p14="http://schemas.microsoft.com/office/powerpoint/2010/main" val="3340004230"/>
              </p:ext>
            </p:extLst>
          </p:nvPr>
        </p:nvGraphicFramePr>
        <p:xfrm>
          <a:off x="1280160" y="1280160"/>
          <a:ext cx="6769100" cy="3733800"/>
        </p:xfrm>
        <a:graphic>
          <a:graphicData uri="http://schemas.openxmlformats.org/presentationml/2006/ole">
            <mc:AlternateContent xmlns:mc="http://schemas.openxmlformats.org/markup-compatibility/2006">
              <mc:Choice xmlns:v="urn:schemas-microsoft-com:vml" Requires="v">
                <p:oleObj name="Equation" r:id="rId3" imgW="6769080" imgH="3733560" progId="Equation.DSMT4">
                  <p:embed/>
                </p:oleObj>
              </mc:Choice>
              <mc:Fallback>
                <p:oleObj name="Equation" r:id="rId3" imgW="6769080" imgH="3733560" progId="Equation.DSMT4">
                  <p:embed/>
                  <p:pic>
                    <p:nvPicPr>
                      <p:cNvPr id="39939" name="Object 3"/>
                      <p:cNvPicPr>
                        <a:picLocks noChangeAspect="1" noChangeArrowheads="1"/>
                      </p:cNvPicPr>
                      <p:nvPr/>
                    </p:nvPicPr>
                    <p:blipFill>
                      <a:blip r:embed="rId4"/>
                      <a:srcRect/>
                      <a:stretch>
                        <a:fillRect/>
                      </a:stretch>
                    </p:blipFill>
                    <p:spPr bwMode="auto">
                      <a:xfrm>
                        <a:off x="1280160" y="1280160"/>
                        <a:ext cx="67691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9B2D5A06-9716-27CB-E9D7-5DFE95EEE99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44</a:t>
            </a:fld>
            <a:endParaRPr lang="en-US" dirty="0">
              <a:solidFill>
                <a:schemeClr val="tx1">
                  <a:lumMod val="50000"/>
                </a:schemeClr>
              </a:solidFill>
            </a:endParaRPr>
          </a:p>
        </p:txBody>
      </p:sp>
    </p:spTree>
    <p:extLst>
      <p:ext uri="{BB962C8B-B14F-4D97-AF65-F5344CB8AC3E}">
        <p14:creationId xmlns:p14="http://schemas.microsoft.com/office/powerpoint/2010/main" val="1297777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dirty="0"/>
              <a:t>Lossless Transmission Lines</a:t>
            </a:r>
          </a:p>
        </p:txBody>
      </p:sp>
      <p:graphicFrame>
        <p:nvGraphicFramePr>
          <p:cNvPr id="10242" name="Object 3"/>
          <p:cNvGraphicFramePr>
            <a:graphicFrameLocks noChangeAspect="1"/>
          </p:cNvGraphicFramePr>
          <p:nvPr>
            <p:extLst>
              <p:ext uri="{D42A27DB-BD31-4B8C-83A1-F6EECF244321}">
                <p14:modId xmlns:p14="http://schemas.microsoft.com/office/powerpoint/2010/main" val="676765741"/>
              </p:ext>
            </p:extLst>
          </p:nvPr>
        </p:nvGraphicFramePr>
        <p:xfrm>
          <a:off x="1005840" y="1280160"/>
          <a:ext cx="7569200" cy="4635500"/>
        </p:xfrm>
        <a:graphic>
          <a:graphicData uri="http://schemas.openxmlformats.org/presentationml/2006/ole">
            <mc:AlternateContent xmlns:mc="http://schemas.openxmlformats.org/markup-compatibility/2006">
              <mc:Choice xmlns:v="urn:schemas-microsoft-com:vml" Requires="v">
                <p:oleObj name="Equation" r:id="rId3" imgW="7569000" imgH="4635360" progId="Equation.DSMT4">
                  <p:embed/>
                </p:oleObj>
              </mc:Choice>
              <mc:Fallback>
                <p:oleObj name="Equation" r:id="rId3" imgW="7569000" imgH="4635360" progId="Equation.DSMT4">
                  <p:embed/>
                  <p:pic>
                    <p:nvPicPr>
                      <p:cNvPr id="10242" name="Object 3"/>
                      <p:cNvPicPr>
                        <a:picLocks noChangeAspect="1" noChangeArrowheads="1"/>
                      </p:cNvPicPr>
                      <p:nvPr/>
                    </p:nvPicPr>
                    <p:blipFill>
                      <a:blip r:embed="rId4"/>
                      <a:srcRect/>
                      <a:stretch>
                        <a:fillRect/>
                      </a:stretch>
                    </p:blipFill>
                    <p:spPr bwMode="auto">
                      <a:xfrm>
                        <a:off x="1005840" y="1280160"/>
                        <a:ext cx="756920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3">
            <a:extLst>
              <a:ext uri="{FF2B5EF4-FFF2-40B4-BE49-F238E27FC236}">
                <a16:creationId xmlns:a16="http://schemas.microsoft.com/office/drawing/2014/main" id="{21BDFD70-C807-BDF0-B463-CF69A737330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45</a:t>
            </a:fld>
            <a:endParaRPr lang="en-US" dirty="0">
              <a:solidFill>
                <a:schemeClr val="tx1">
                  <a:lumMod val="50000"/>
                </a:schemeClr>
              </a:solidFill>
            </a:endParaRPr>
          </a:p>
        </p:txBody>
      </p:sp>
    </p:spTree>
    <p:extLst>
      <p:ext uri="{BB962C8B-B14F-4D97-AF65-F5344CB8AC3E}">
        <p14:creationId xmlns:p14="http://schemas.microsoft.com/office/powerpoint/2010/main" val="2893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637F-103D-B996-88E4-6349C8D23CC5}"/>
              </a:ext>
            </a:extLst>
          </p:cNvPr>
          <p:cNvSpPr>
            <a:spLocks noGrp="1"/>
          </p:cNvSpPr>
          <p:nvPr>
            <p:ph type="title"/>
          </p:nvPr>
        </p:nvSpPr>
        <p:spPr/>
        <p:txBody>
          <a:bodyPr/>
          <a:lstStyle/>
          <a:p>
            <a:r>
              <a:rPr lang="en-US" dirty="0"/>
              <a:t>B7Flat Case Divided into Two Islands</a:t>
            </a:r>
          </a:p>
        </p:txBody>
      </p:sp>
      <p:pic>
        <p:nvPicPr>
          <p:cNvPr id="4" name="Content Placeholder 3">
            <a:extLst>
              <a:ext uri="{FF2B5EF4-FFF2-40B4-BE49-F238E27FC236}">
                <a16:creationId xmlns:a16="http://schemas.microsoft.com/office/drawing/2014/main" id="{6EE849E8-56D0-89A1-17CD-0728A0A0E31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
          <a:stretch/>
        </p:blipFill>
        <p:spPr>
          <a:xfrm>
            <a:off x="8382000" y="4138182"/>
            <a:ext cx="3017520" cy="2194560"/>
          </a:xfrm>
          <a:prstGeom prst="rect">
            <a:avLst/>
          </a:prstGeom>
        </p:spPr>
      </p:pic>
      <p:pic>
        <p:nvPicPr>
          <p:cNvPr id="6" name="Picture 5">
            <a:extLst>
              <a:ext uri="{FF2B5EF4-FFF2-40B4-BE49-F238E27FC236}">
                <a16:creationId xmlns:a16="http://schemas.microsoft.com/office/drawing/2014/main" id="{BEF91B93-57BF-74C1-DC76-C82297DD35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057400"/>
            <a:ext cx="7633499" cy="4161565"/>
          </a:xfrm>
          <a:prstGeom prst="rect">
            <a:avLst/>
          </a:prstGeom>
        </p:spPr>
      </p:pic>
      <p:sp>
        <p:nvSpPr>
          <p:cNvPr id="7" name="Line 8">
            <a:extLst>
              <a:ext uri="{FF2B5EF4-FFF2-40B4-BE49-F238E27FC236}">
                <a16:creationId xmlns:a16="http://schemas.microsoft.com/office/drawing/2014/main" id="{2899FD88-DD28-07AB-0E32-9C1FD9D1125E}"/>
              </a:ext>
            </a:extLst>
          </p:cNvPr>
          <p:cNvSpPr>
            <a:spLocks noChangeShapeType="1"/>
          </p:cNvSpPr>
          <p:nvPr/>
        </p:nvSpPr>
        <p:spPr bwMode="auto">
          <a:xfrm>
            <a:off x="3353534" y="2727325"/>
            <a:ext cx="1142267" cy="290135"/>
          </a:xfrm>
          <a:prstGeom prst="line">
            <a:avLst/>
          </a:prstGeom>
          <a:noFill/>
          <a:ln w="50800">
            <a:solidFill>
              <a:srgbClr val="F082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sz="2800"/>
          </a:p>
        </p:txBody>
      </p:sp>
      <p:sp>
        <p:nvSpPr>
          <p:cNvPr id="8" name="Text Box 9">
            <a:extLst>
              <a:ext uri="{FF2B5EF4-FFF2-40B4-BE49-F238E27FC236}">
                <a16:creationId xmlns:a16="http://schemas.microsoft.com/office/drawing/2014/main" id="{EB5EB7B3-2445-534B-CCB1-9404399606F0}"/>
              </a:ext>
            </a:extLst>
          </p:cNvPr>
          <p:cNvSpPr txBox="1">
            <a:spLocks noChangeArrowheads="1"/>
          </p:cNvSpPr>
          <p:nvPr/>
        </p:nvSpPr>
        <p:spPr bwMode="auto">
          <a:xfrm>
            <a:off x="381000" y="1167557"/>
            <a:ext cx="10439400" cy="830997"/>
          </a:xfrm>
          <a:prstGeom prst="rect">
            <a:avLst/>
          </a:prstGeom>
          <a:solidFill>
            <a:schemeClr val="accent3">
              <a:lumMod val="95000"/>
            </a:schemeClr>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When the two </a:t>
            </a:r>
            <a:r>
              <a:rPr lang="en-US" sz="2400" dirty="0" err="1">
                <a:solidFill>
                  <a:srgbClr val="1E0000"/>
                </a:solidFill>
              </a:rPr>
              <a:t>tielines</a:t>
            </a:r>
            <a:r>
              <a:rPr lang="en-US" sz="2400" dirty="0">
                <a:solidFill>
                  <a:srgbClr val="1E0000"/>
                </a:solidFill>
              </a:rPr>
              <a:t> joining Area Top to Areas Left and Right are opened, the grid becomes two electrical islands</a:t>
            </a:r>
          </a:p>
        </p:txBody>
      </p:sp>
      <p:sp>
        <p:nvSpPr>
          <p:cNvPr id="9" name="Line 8">
            <a:extLst>
              <a:ext uri="{FF2B5EF4-FFF2-40B4-BE49-F238E27FC236}">
                <a16:creationId xmlns:a16="http://schemas.microsoft.com/office/drawing/2014/main" id="{0C11AE83-6820-2BDA-B94A-E6AD65E1D5E4}"/>
              </a:ext>
            </a:extLst>
          </p:cNvPr>
          <p:cNvSpPr>
            <a:spLocks noChangeShapeType="1"/>
          </p:cNvSpPr>
          <p:nvPr/>
        </p:nvSpPr>
        <p:spPr bwMode="auto">
          <a:xfrm flipH="1">
            <a:off x="9448798" y="3664802"/>
            <a:ext cx="1" cy="830997"/>
          </a:xfrm>
          <a:prstGeom prst="line">
            <a:avLst/>
          </a:prstGeom>
          <a:noFill/>
          <a:ln w="50800">
            <a:solidFill>
              <a:srgbClr val="F082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sz="2800"/>
          </a:p>
        </p:txBody>
      </p:sp>
      <p:sp>
        <p:nvSpPr>
          <p:cNvPr id="11" name="Text Box 9">
            <a:extLst>
              <a:ext uri="{FF2B5EF4-FFF2-40B4-BE49-F238E27FC236}">
                <a16:creationId xmlns:a16="http://schemas.microsoft.com/office/drawing/2014/main" id="{720A0040-8CB2-C858-68DF-BAF2673C16C6}"/>
              </a:ext>
            </a:extLst>
          </p:cNvPr>
          <p:cNvSpPr txBox="1">
            <a:spLocks noChangeArrowheads="1"/>
          </p:cNvSpPr>
          <p:nvPr/>
        </p:nvSpPr>
        <p:spPr bwMode="auto">
          <a:xfrm>
            <a:off x="8054448" y="2501527"/>
            <a:ext cx="3017518" cy="1200329"/>
          </a:xfrm>
          <a:prstGeom prst="rect">
            <a:avLst/>
          </a:prstGeom>
          <a:solidFill>
            <a:schemeClr val="accent3">
              <a:lumMod val="95000"/>
            </a:schemeClr>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Allowing new islands might require setting an option</a:t>
            </a:r>
          </a:p>
        </p:txBody>
      </p:sp>
      <p:sp>
        <p:nvSpPr>
          <p:cNvPr id="12" name="Slide Number Placeholder 3">
            <a:extLst>
              <a:ext uri="{FF2B5EF4-FFF2-40B4-BE49-F238E27FC236}">
                <a16:creationId xmlns:a16="http://schemas.microsoft.com/office/drawing/2014/main" id="{929A2D3D-14E8-7AC1-2D08-F9D5846FEB1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179880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PowerWorld Version, Build Date and Add-Ons</a:t>
            </a:r>
          </a:p>
        </p:txBody>
      </p:sp>
      <p:sp>
        <p:nvSpPr>
          <p:cNvPr id="3" name="Content Placeholder 2"/>
          <p:cNvSpPr>
            <a:spLocks noGrp="1"/>
          </p:cNvSpPr>
          <p:nvPr>
            <p:ph idx="1"/>
          </p:nvPr>
        </p:nvSpPr>
        <p:spPr>
          <a:xfrm>
            <a:off x="228600" y="1280160"/>
            <a:ext cx="11049000" cy="1158240"/>
          </a:xfrm>
        </p:spPr>
        <p:txBody>
          <a:bodyPr/>
          <a:lstStyle/>
          <a:p>
            <a:r>
              <a:rPr lang="en-US" dirty="0"/>
              <a:t>Open PowerWorld Simulator; to see your version and build date select </a:t>
            </a:r>
            <a:r>
              <a:rPr lang="en-US" b="1" dirty="0"/>
              <a:t>Window, About</a:t>
            </a:r>
          </a:p>
          <a:p>
            <a:pPr lvl="1"/>
            <a:r>
              <a:rPr lang="en-US" dirty="0"/>
              <a:t>Simulator stores information</a:t>
            </a:r>
            <a:br>
              <a:rPr lang="en-US" dirty="0"/>
            </a:br>
            <a:r>
              <a:rPr lang="en-US" dirty="0"/>
              <a:t>about the power system</a:t>
            </a:r>
            <a:br>
              <a:rPr lang="en-US" dirty="0"/>
            </a:br>
            <a:r>
              <a:rPr lang="en-US" dirty="0"/>
              <a:t>in *.pwb files and </a:t>
            </a:r>
            <a:br>
              <a:rPr lang="en-US" dirty="0"/>
            </a:br>
            <a:r>
              <a:rPr lang="en-US" dirty="0"/>
              <a:t>information about the onelines</a:t>
            </a:r>
            <a:br>
              <a:rPr lang="en-US" dirty="0"/>
            </a:br>
            <a:r>
              <a:rPr lang="en-US" dirty="0"/>
              <a:t>in *.</a:t>
            </a:r>
            <a:r>
              <a:rPr lang="en-US" dirty="0" err="1"/>
              <a:t>pwd</a:t>
            </a:r>
            <a:r>
              <a:rPr lang="en-US" dirty="0"/>
              <a:t> files</a:t>
            </a:r>
          </a:p>
          <a:p>
            <a:pPr lvl="1"/>
            <a:r>
              <a:rPr lang="en-US" dirty="0"/>
              <a:t>PowerWorld Simulator</a:t>
            </a:r>
            <a:br>
              <a:rPr lang="en-US" dirty="0"/>
            </a:br>
            <a:r>
              <a:rPr lang="en-US" dirty="0"/>
              <a:t>has the ability to read and</a:t>
            </a:r>
            <a:br>
              <a:rPr lang="en-US" dirty="0"/>
            </a:br>
            <a:r>
              <a:rPr lang="en-US" dirty="0"/>
              <a:t>write current and previous </a:t>
            </a:r>
            <a:br>
              <a:rPr lang="en-US" dirty="0"/>
            </a:br>
            <a:r>
              <a:rPr lang="en-US" dirty="0"/>
              <a:t>versions of</a:t>
            </a:r>
            <a:br>
              <a:rPr lang="en-US" dirty="0"/>
            </a:br>
            <a:r>
              <a:rPr lang="en-US" dirty="0"/>
              <a:t>its *.pwb and *.</a:t>
            </a:r>
            <a:r>
              <a:rPr lang="en-US" dirty="0" err="1"/>
              <a:t>pwd</a:t>
            </a:r>
            <a:r>
              <a:rPr lang="en-US" dirty="0"/>
              <a:t> files,</a:t>
            </a:r>
            <a:br>
              <a:rPr lang="en-US" dirty="0"/>
            </a:br>
            <a:r>
              <a:rPr lang="en-US" dirty="0"/>
              <a:t>but cannot read future</a:t>
            </a:r>
            <a:br>
              <a:rPr lang="en-US" dirty="0"/>
            </a:br>
            <a:r>
              <a:rPr lang="en-US" dirty="0"/>
              <a:t>versions</a:t>
            </a:r>
          </a:p>
          <a:p>
            <a:endParaRPr lang="en-US" b="1" dirty="0"/>
          </a:p>
        </p:txBody>
      </p:sp>
      <p:sp>
        <p:nvSpPr>
          <p:cNvPr id="6" name="Slide Number Placeholder 3">
            <a:extLst>
              <a:ext uri="{FF2B5EF4-FFF2-40B4-BE49-F238E27FC236}">
                <a16:creationId xmlns:a16="http://schemas.microsoft.com/office/drawing/2014/main" id="{17B37240-0B78-D828-ED15-3E46879BFB4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pic>
        <p:nvPicPr>
          <p:cNvPr id="7" name="Picture 6">
            <a:extLst>
              <a:ext uri="{FF2B5EF4-FFF2-40B4-BE49-F238E27FC236}">
                <a16:creationId xmlns:a16="http://schemas.microsoft.com/office/drawing/2014/main" id="{21A9CF1E-515D-5AA2-82E6-D5B7A909C51D}"/>
              </a:ext>
            </a:extLst>
          </p:cNvPr>
          <p:cNvPicPr>
            <a:picLocks noChangeAspect="1"/>
          </p:cNvPicPr>
          <p:nvPr/>
        </p:nvPicPr>
        <p:blipFill>
          <a:blip r:embed="rId2"/>
          <a:stretch>
            <a:fillRect/>
          </a:stretch>
        </p:blipFill>
        <p:spPr>
          <a:xfrm>
            <a:off x="5257800" y="1752600"/>
            <a:ext cx="4724400" cy="4924298"/>
          </a:xfrm>
          <a:prstGeom prst="rect">
            <a:avLst/>
          </a:prstGeom>
        </p:spPr>
      </p:pic>
    </p:spTree>
    <p:extLst>
      <p:ext uri="{BB962C8B-B14F-4D97-AF65-F5344CB8AC3E}">
        <p14:creationId xmlns:p14="http://schemas.microsoft.com/office/powerpoint/2010/main" val="357256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a:t>Development of Line and Transformer Models</a:t>
            </a:r>
          </a:p>
        </p:txBody>
      </p:sp>
      <p:sp>
        <p:nvSpPr>
          <p:cNvPr id="48131" name="Rectangle 3"/>
          <p:cNvSpPr>
            <a:spLocks noGrp="1" noChangeArrowheads="1"/>
          </p:cNvSpPr>
          <p:nvPr>
            <p:ph idx="1"/>
          </p:nvPr>
        </p:nvSpPr>
        <p:spPr/>
        <p:txBody>
          <a:bodyPr/>
          <a:lstStyle/>
          <a:p>
            <a:pPr algn="just" eaLnBrk="1" hangingPunct="1"/>
            <a:r>
              <a:rPr lang="en-US" altLang="en-US" dirty="0"/>
              <a:t>Goal of next few lectures is to introduce the models we’ll be using in later parts of the class for power flow and transient stability analysis </a:t>
            </a:r>
          </a:p>
          <a:p>
            <a:pPr lvl="1" algn="just" eaLnBrk="1" hangingPunct="1"/>
            <a:r>
              <a:rPr lang="en-US" altLang="en-US" dirty="0"/>
              <a:t>More detailed coverage of some models is in ECEN 459</a:t>
            </a:r>
          </a:p>
          <a:p>
            <a:pPr algn="just" eaLnBrk="1" hangingPunct="1"/>
            <a:r>
              <a:rPr lang="en-US" altLang="en-US" dirty="0"/>
              <a:t>Primary Methods for Long Distance Electric Power Transfer</a:t>
            </a:r>
          </a:p>
          <a:p>
            <a:pPr lvl="1" algn="just" eaLnBrk="1" hangingPunct="1"/>
            <a:r>
              <a:rPr lang="en-US" altLang="en-US" dirty="0"/>
              <a:t>overhead ac</a:t>
            </a:r>
          </a:p>
          <a:p>
            <a:pPr lvl="1" algn="just" eaLnBrk="1" hangingPunct="1"/>
            <a:r>
              <a:rPr lang="en-US" altLang="en-US" dirty="0"/>
              <a:t>underground ac</a:t>
            </a:r>
          </a:p>
          <a:p>
            <a:pPr lvl="1" eaLnBrk="1" hangingPunct="1"/>
            <a:r>
              <a:rPr lang="en-US" altLang="en-US" dirty="0"/>
              <a:t>overhead dc</a:t>
            </a:r>
          </a:p>
          <a:p>
            <a:pPr lvl="1" eaLnBrk="1" hangingPunct="1"/>
            <a:r>
              <a:rPr lang="en-US" altLang="en-US" dirty="0"/>
              <a:t>underground dc</a:t>
            </a:r>
          </a:p>
          <a:p>
            <a:pPr lvl="1" eaLnBrk="1" hangingPunct="1"/>
            <a:r>
              <a:rPr lang="en-US" altLang="en-US" dirty="0"/>
              <a:t>other</a:t>
            </a:r>
          </a:p>
          <a:p>
            <a:pPr eaLnBrk="1" hangingPunct="1"/>
            <a:endParaRPr lang="en-US" altLang="en-US" dirty="0"/>
          </a:p>
        </p:txBody>
      </p:sp>
      <p:sp>
        <p:nvSpPr>
          <p:cNvPr id="2" name="Slide Number Placeholder 3">
            <a:extLst>
              <a:ext uri="{FF2B5EF4-FFF2-40B4-BE49-F238E27FC236}">
                <a16:creationId xmlns:a16="http://schemas.microsoft.com/office/drawing/2014/main" id="{EA7F1432-65F8-154F-E75C-015E9F642F2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117416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Line Conductors</a:t>
            </a:r>
          </a:p>
        </p:txBody>
      </p:sp>
      <p:sp>
        <p:nvSpPr>
          <p:cNvPr id="6147" name="Rectangle 3"/>
          <p:cNvSpPr>
            <a:spLocks noGrp="1" noChangeArrowheads="1"/>
          </p:cNvSpPr>
          <p:nvPr>
            <p:ph idx="1"/>
          </p:nvPr>
        </p:nvSpPr>
        <p:spPr/>
        <p:txBody>
          <a:bodyPr/>
          <a:lstStyle/>
          <a:p>
            <a:pPr eaLnBrk="1" hangingPunct="1"/>
            <a:r>
              <a:rPr lang="en-US" altLang="en-US" dirty="0"/>
              <a:t>Typical transmission lines use multi-strand conductors</a:t>
            </a:r>
          </a:p>
          <a:p>
            <a:pPr eaLnBrk="1" hangingPunct="1"/>
            <a:r>
              <a:rPr lang="en-US" altLang="en-US" dirty="0"/>
              <a:t>ACSR (aluminum conductor steel reinforced) </a:t>
            </a:r>
            <a:br>
              <a:rPr lang="en-US" altLang="en-US" dirty="0"/>
            </a:br>
            <a:r>
              <a:rPr lang="en-US" altLang="en-US" dirty="0"/>
              <a:t>conductors are most common.  A typical Al. to St. ratio is about 4 to 1.</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AAC (all aluminum conductors) are lighter </a:t>
            </a:r>
            <a:br>
              <a:rPr lang="en-US" altLang="en-US" dirty="0"/>
            </a:br>
            <a:r>
              <a:rPr lang="en-US" altLang="en-US" dirty="0"/>
              <a:t>but have less strength; used in urban areas </a:t>
            </a:r>
            <a:br>
              <a:rPr lang="en-US" altLang="en-US" dirty="0"/>
            </a:br>
            <a:r>
              <a:rPr lang="en-US" altLang="en-US" dirty="0"/>
              <a:t>with shorter spans</a:t>
            </a:r>
          </a:p>
          <a:p>
            <a:pPr eaLnBrk="1" hangingPunct="1"/>
            <a:r>
              <a:rPr lang="en-US" altLang="en-US" dirty="0"/>
              <a:t>Copper is heavier, but has better conductance; </a:t>
            </a:r>
            <a:br>
              <a:rPr lang="en-US" altLang="en-US" dirty="0"/>
            </a:br>
            <a:r>
              <a:rPr lang="en-US" altLang="en-US" dirty="0"/>
              <a:t>used in cables where weight is not an issue</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6148" name="Picture 4" descr="Fig38-ACSRWi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895600"/>
            <a:ext cx="73152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68968DB5-6DDB-641D-8970-C74D1D100DF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pic>
        <p:nvPicPr>
          <p:cNvPr id="1026" name="Picture 2">
            <a:extLst>
              <a:ext uri="{FF2B5EF4-FFF2-40B4-BE49-F238E27FC236}">
                <a16:creationId xmlns:a16="http://schemas.microsoft.com/office/drawing/2014/main" id="{5E5DF365-88A4-44AA-D355-BE6AFD67F9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2859280"/>
            <a:ext cx="2789237" cy="3169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129E25-CF72-5955-B3E2-793F1A538502}"/>
              </a:ext>
            </a:extLst>
          </p:cNvPr>
          <p:cNvSpPr txBox="1"/>
          <p:nvPr/>
        </p:nvSpPr>
        <p:spPr bwMode="auto">
          <a:xfrm>
            <a:off x="8610600" y="6131415"/>
            <a:ext cx="3206327" cy="461665"/>
          </a:xfrm>
          <a:prstGeom prst="rect">
            <a:avLst/>
          </a:prstGeom>
          <a:solidFill>
            <a:schemeClr val="bg1">
              <a:lumMod val="95000"/>
            </a:schemeClr>
          </a:solidFill>
          <a:ln>
            <a:noFill/>
          </a:ln>
        </p:spPr>
        <p:txBody>
          <a:bodyPr wrap="none" rtlCol="0">
            <a:spAutoFit/>
          </a:bodyPr>
          <a:lstStyle/>
          <a:p>
            <a:pPr algn="l" eaLnBrk="1" hangingPunct="1">
              <a:spcBef>
                <a:spcPct val="50000"/>
              </a:spcBef>
            </a:pPr>
            <a:r>
              <a:rPr lang="en-US" sz="2400" dirty="0">
                <a:solidFill>
                  <a:schemeClr val="tx1">
                    <a:lumMod val="50000"/>
                  </a:schemeClr>
                </a:solidFill>
              </a:rPr>
              <a:t>Image source: </a:t>
            </a:r>
            <a:r>
              <a:rPr lang="en-US" sz="2400" dirty="0" err="1">
                <a:solidFill>
                  <a:schemeClr val="tx1">
                    <a:lumMod val="50000"/>
                  </a:schemeClr>
                </a:solidFill>
              </a:rPr>
              <a:t>wikipedia</a:t>
            </a:r>
            <a:endParaRPr lang="en-US" sz="2400" dirty="0">
              <a:solidFill>
                <a:schemeClr val="tx1">
                  <a:lumMod val="50000"/>
                </a:schemeClr>
              </a:solidFill>
            </a:endParaRPr>
          </a:p>
        </p:txBody>
      </p:sp>
    </p:spTree>
    <p:extLst>
      <p:ext uri="{BB962C8B-B14F-4D97-AF65-F5344CB8AC3E}">
        <p14:creationId xmlns:p14="http://schemas.microsoft.com/office/powerpoint/2010/main" val="199808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Line Conductors, cont’d</a:t>
            </a:r>
          </a:p>
        </p:txBody>
      </p:sp>
      <p:sp>
        <p:nvSpPr>
          <p:cNvPr id="7171" name="Rectangle 3"/>
          <p:cNvSpPr>
            <a:spLocks noGrp="1" noChangeArrowheads="1"/>
          </p:cNvSpPr>
          <p:nvPr>
            <p:ph type="body" idx="1"/>
          </p:nvPr>
        </p:nvSpPr>
        <p:spPr/>
        <p:txBody>
          <a:bodyPr/>
          <a:lstStyle/>
          <a:p>
            <a:pPr eaLnBrk="1" hangingPunct="1"/>
            <a:r>
              <a:rPr lang="en-US" altLang="en-US" dirty="0"/>
              <a:t>Total conductor area is given in circular mils.  One circular mil is the area of a circle with a diameter of 0.001 = </a:t>
            </a:r>
            <a:r>
              <a:rPr lang="en-US" altLang="en-US" dirty="0">
                <a:sym typeface="Symbol" pitchFamily="18" charset="2"/>
              </a:rPr>
              <a:t>  </a:t>
            </a:r>
            <a:r>
              <a:rPr lang="en-US" altLang="en-US" dirty="0"/>
              <a:t>0.0005</a:t>
            </a:r>
            <a:r>
              <a:rPr lang="en-US" altLang="en-US" baseline="30000" dirty="0"/>
              <a:t>2 </a:t>
            </a:r>
            <a:r>
              <a:rPr lang="en-US" altLang="en-US" dirty="0"/>
              <a:t>square inches</a:t>
            </a:r>
          </a:p>
          <a:p>
            <a:pPr eaLnBrk="1" hangingPunct="1"/>
            <a:r>
              <a:rPr lang="en-US" altLang="en-US" b="1" dirty="0"/>
              <a:t>Example:</a:t>
            </a:r>
            <a:r>
              <a:rPr lang="en-US" altLang="en-US" dirty="0"/>
              <a:t> what is the </a:t>
            </a:r>
            <a:r>
              <a:rPr lang="en-US" altLang="en-US" dirty="0" err="1"/>
              <a:t>the</a:t>
            </a:r>
            <a:r>
              <a:rPr lang="en-US" altLang="en-US" dirty="0"/>
              <a:t> area of a solid, 1” diameter circular wire?  </a:t>
            </a:r>
            <a:br>
              <a:rPr lang="en-US" altLang="en-US" dirty="0"/>
            </a:br>
            <a:r>
              <a:rPr lang="en-US" altLang="en-US" b="1" dirty="0"/>
              <a:t>Answer:</a:t>
            </a:r>
            <a:r>
              <a:rPr lang="en-US" altLang="en-US" dirty="0"/>
              <a:t> 1000 </a:t>
            </a:r>
            <a:r>
              <a:rPr lang="en-US" altLang="en-US" dirty="0" err="1"/>
              <a:t>kcmil</a:t>
            </a:r>
            <a:r>
              <a:rPr lang="en-US" altLang="en-US" dirty="0"/>
              <a:t> (kilo circular mils)</a:t>
            </a:r>
          </a:p>
          <a:p>
            <a:pPr eaLnBrk="1" hangingPunct="1"/>
            <a:r>
              <a:rPr lang="en-US" altLang="en-US" dirty="0"/>
              <a:t>Because conductors are stranded, the equivalent radius must be provided by the manufacturer.  In tables this value is known as the GMR and is usually expressed in feet.      </a:t>
            </a:r>
          </a:p>
        </p:txBody>
      </p:sp>
      <p:sp>
        <p:nvSpPr>
          <p:cNvPr id="2" name="Slide Number Placeholder 3">
            <a:extLst>
              <a:ext uri="{FF2B5EF4-FFF2-40B4-BE49-F238E27FC236}">
                <a16:creationId xmlns:a16="http://schemas.microsoft.com/office/drawing/2014/main" id="{49227CDB-4796-68C1-2496-739057A377D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1203773685"/>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6935</TotalTime>
  <Words>2638</Words>
  <Application>Microsoft Office PowerPoint</Application>
  <PresentationFormat>Widescreen</PresentationFormat>
  <Paragraphs>282</Paragraphs>
  <Slides>46</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Helvetica</vt:lpstr>
      <vt:lpstr>Symbol</vt:lpstr>
      <vt:lpstr>Times</vt:lpstr>
      <vt:lpstr>Times New Roman</vt:lpstr>
      <vt:lpstr>Wingdings</vt:lpstr>
      <vt:lpstr>Capsules</vt:lpstr>
      <vt:lpstr>Equation</vt:lpstr>
      <vt:lpstr>ECEN 460 Power System Operation and Control Spring 2025</vt:lpstr>
      <vt:lpstr>Announcements</vt:lpstr>
      <vt:lpstr>Power System Models, Cases and  Islands</vt:lpstr>
      <vt:lpstr>Power System Models, Cases and  Islands, cont.</vt:lpstr>
      <vt:lpstr>B7Flat Case Divided into Two Islands</vt:lpstr>
      <vt:lpstr>PowerWorld Version, Build Date and Add-Ons</vt:lpstr>
      <vt:lpstr>Development of Line and Transformer Models</vt:lpstr>
      <vt:lpstr>Line Conductors</vt:lpstr>
      <vt:lpstr>Line Conductors, cont’d</vt:lpstr>
      <vt:lpstr>Line Resistance</vt:lpstr>
      <vt:lpstr>Line Resistance, cont’d</vt:lpstr>
      <vt:lpstr>Variation in Line Resistance Example</vt:lpstr>
      <vt:lpstr>Magnetics Review</vt:lpstr>
      <vt:lpstr>Line Integrals</vt:lpstr>
      <vt:lpstr>Magnetic Flux Density</vt:lpstr>
      <vt:lpstr>Flux Linkages, Faraday’s Law and Inductance</vt:lpstr>
      <vt:lpstr>Magnetic Fields from Single Wire</vt:lpstr>
      <vt:lpstr>Single Wire Example, cont’d</vt:lpstr>
      <vt:lpstr>Two Conductor Line Inductance</vt:lpstr>
      <vt:lpstr>Two Conductor Case, cont’d</vt:lpstr>
      <vt:lpstr>Flux Linkages Inside the Wire</vt:lpstr>
      <vt:lpstr>Two Conductor Inductance</vt:lpstr>
      <vt:lpstr>Many-Conductor Case</vt:lpstr>
      <vt:lpstr>Many-Conductor Case, cont’d</vt:lpstr>
      <vt:lpstr>Symmetric Line Spacing – 69 kV</vt:lpstr>
      <vt:lpstr>Line Inductance Example</vt:lpstr>
      <vt:lpstr>Line Inductance Example, cont’d</vt:lpstr>
      <vt:lpstr>Transmission Tower Configurations</vt:lpstr>
      <vt:lpstr>Transposition</vt:lpstr>
      <vt:lpstr>Inductance of Transposed Line</vt:lpstr>
      <vt:lpstr>Conductor Bundling</vt:lpstr>
      <vt:lpstr>Inductance of Lines with Bundled Conductors</vt:lpstr>
      <vt:lpstr>Bundled Conductor Inductance Example</vt:lpstr>
      <vt:lpstr>Second Inductance Example</vt:lpstr>
      <vt:lpstr>Line Capacitance</vt:lpstr>
      <vt:lpstr>Line Capacitance Example</vt:lpstr>
      <vt:lpstr>Line Capacitance Example, cont’d</vt:lpstr>
      <vt:lpstr>ACSR Table Data (Similar to Table A.4)</vt:lpstr>
      <vt:lpstr>Dove Example</vt:lpstr>
      <vt:lpstr>Additional Transmission Topics</vt:lpstr>
      <vt:lpstr>Additional Transmission Topics</vt:lpstr>
      <vt:lpstr>Additional Transmission Topics</vt:lpstr>
      <vt:lpstr>In the News: Southern Spirit HVDC</vt:lpstr>
      <vt:lpstr>Transmission Line Models: An Equivalent Circuit</vt:lpstr>
      <vt:lpstr>Propagation Constant, Characteristic and Surge Impedance </vt:lpstr>
      <vt:lpstr>Lossless Transmission Lines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504</cp:revision>
  <cp:lastPrinted>2020-08-20T12:26:33Z</cp:lastPrinted>
  <dcterms:created xsi:type="dcterms:W3CDTF">2000-05-11T14:27:08Z</dcterms:created>
  <dcterms:modified xsi:type="dcterms:W3CDTF">2025-02-04T00:22:14Z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