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1"/>
  </p:notesMasterIdLst>
  <p:handoutMasterIdLst>
    <p:handoutMasterId r:id="rId52"/>
  </p:handoutMasterIdLst>
  <p:sldIdLst>
    <p:sldId id="258" r:id="rId2"/>
    <p:sldId id="666" r:id="rId3"/>
    <p:sldId id="628" r:id="rId4"/>
    <p:sldId id="629" r:id="rId5"/>
    <p:sldId id="630" r:id="rId6"/>
    <p:sldId id="631" r:id="rId7"/>
    <p:sldId id="667" r:id="rId8"/>
    <p:sldId id="634" r:id="rId9"/>
    <p:sldId id="635" r:id="rId10"/>
    <p:sldId id="636" r:id="rId11"/>
    <p:sldId id="637" r:id="rId12"/>
    <p:sldId id="638" r:id="rId13"/>
    <p:sldId id="639" r:id="rId14"/>
    <p:sldId id="640" r:id="rId15"/>
    <p:sldId id="641" r:id="rId16"/>
    <p:sldId id="643" r:id="rId17"/>
    <p:sldId id="646" r:id="rId18"/>
    <p:sldId id="647" r:id="rId19"/>
    <p:sldId id="648" r:id="rId20"/>
    <p:sldId id="649" r:id="rId21"/>
    <p:sldId id="650" r:id="rId22"/>
    <p:sldId id="651" r:id="rId23"/>
    <p:sldId id="652" r:id="rId24"/>
    <p:sldId id="653" r:id="rId25"/>
    <p:sldId id="654" r:id="rId26"/>
    <p:sldId id="655" r:id="rId27"/>
    <p:sldId id="680" r:id="rId28"/>
    <p:sldId id="683" r:id="rId29"/>
    <p:sldId id="704" r:id="rId30"/>
    <p:sldId id="738" r:id="rId31"/>
    <p:sldId id="739" r:id="rId32"/>
    <p:sldId id="706" r:id="rId33"/>
    <p:sldId id="707" r:id="rId34"/>
    <p:sldId id="708" r:id="rId35"/>
    <p:sldId id="737" r:id="rId36"/>
    <p:sldId id="725" r:id="rId37"/>
    <p:sldId id="726" r:id="rId38"/>
    <p:sldId id="727" r:id="rId39"/>
    <p:sldId id="728" r:id="rId40"/>
    <p:sldId id="729" r:id="rId41"/>
    <p:sldId id="730" r:id="rId42"/>
    <p:sldId id="731" r:id="rId43"/>
    <p:sldId id="732" r:id="rId44"/>
    <p:sldId id="733" r:id="rId45"/>
    <p:sldId id="734" r:id="rId46"/>
    <p:sldId id="735" r:id="rId47"/>
    <p:sldId id="736" r:id="rId48"/>
    <p:sldId id="698" r:id="rId49"/>
    <p:sldId id="700" r:id="rId50"/>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49" d="100"/>
          <a:sy n="149" d="100"/>
        </p:scale>
        <p:origin x="138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2/13/2025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423863" y="704850"/>
            <a:ext cx="6254750" cy="3519488"/>
          </a:xfrm>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A617C775-18ED-40A3-A366-9F598577178A}" type="slidenum">
              <a:rPr lang="en-US" altLang="en-US" sz="1200"/>
              <a:pPr eaLnBrk="1" hangingPunct="1"/>
              <a:t>11</a:t>
            </a:fld>
            <a:endParaRPr lang="en-US" altLang="en-US" sz="1200"/>
          </a:p>
        </p:txBody>
      </p:sp>
    </p:spTree>
    <p:extLst>
      <p:ext uri="{BB962C8B-B14F-4D97-AF65-F5344CB8AC3E}">
        <p14:creationId xmlns:p14="http://schemas.microsoft.com/office/powerpoint/2010/main" val="758750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423863" y="704850"/>
            <a:ext cx="6254750" cy="3519488"/>
          </a:xfrm>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37F6DEE-A4A5-43E8-966B-68EE1290854B}" type="slidenum">
              <a:rPr lang="en-US" altLang="en-US" sz="1200"/>
              <a:pPr eaLnBrk="1" hangingPunct="1"/>
              <a:t>12</a:t>
            </a:fld>
            <a:endParaRPr lang="en-US" altLang="en-US" sz="1200"/>
          </a:p>
        </p:txBody>
      </p:sp>
    </p:spTree>
    <p:extLst>
      <p:ext uri="{BB962C8B-B14F-4D97-AF65-F5344CB8AC3E}">
        <p14:creationId xmlns:p14="http://schemas.microsoft.com/office/powerpoint/2010/main" val="3074910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423863" y="704850"/>
            <a:ext cx="6254750" cy="3519488"/>
          </a:xfrm>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B773E1C-E580-4357-97FE-3B1220AF4F70}" type="slidenum">
              <a:rPr lang="en-US" altLang="en-US" sz="1200"/>
              <a:pPr eaLnBrk="1" hangingPunct="1"/>
              <a:t>13</a:t>
            </a:fld>
            <a:endParaRPr lang="en-US" altLang="en-US" sz="1200"/>
          </a:p>
        </p:txBody>
      </p:sp>
    </p:spTree>
    <p:extLst>
      <p:ext uri="{BB962C8B-B14F-4D97-AF65-F5344CB8AC3E}">
        <p14:creationId xmlns:p14="http://schemas.microsoft.com/office/powerpoint/2010/main" val="74953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423863" y="704850"/>
            <a:ext cx="6254750" cy="3519488"/>
          </a:xfrm>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0957960B-04A3-4017-B68B-5B8FE3FDAB59}" type="slidenum">
              <a:rPr lang="en-US" altLang="en-US" sz="1200"/>
              <a:pPr eaLnBrk="1" hangingPunct="1"/>
              <a:t>14</a:t>
            </a:fld>
            <a:endParaRPr lang="en-US" altLang="en-US" sz="1200"/>
          </a:p>
        </p:txBody>
      </p:sp>
    </p:spTree>
    <p:extLst>
      <p:ext uri="{BB962C8B-B14F-4D97-AF65-F5344CB8AC3E}">
        <p14:creationId xmlns:p14="http://schemas.microsoft.com/office/powerpoint/2010/main" val="1479515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23863" y="704850"/>
            <a:ext cx="6254750" cy="3519488"/>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90A5E56-9711-416D-A904-5A8B92C1F476}" type="slidenum">
              <a:rPr lang="en-US" altLang="en-US" sz="1200"/>
              <a:pPr eaLnBrk="1" hangingPunct="1"/>
              <a:t>16</a:t>
            </a:fld>
            <a:endParaRPr lang="en-US" altLang="en-US" sz="1200"/>
          </a:p>
        </p:txBody>
      </p:sp>
    </p:spTree>
    <p:extLst>
      <p:ext uri="{BB962C8B-B14F-4D97-AF65-F5344CB8AC3E}">
        <p14:creationId xmlns:p14="http://schemas.microsoft.com/office/powerpoint/2010/main" val="106591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423863" y="704850"/>
            <a:ext cx="6254750" cy="3519488"/>
          </a:xfrm>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C6A734B-152C-4C25-87D9-81C2A6DAA7A1}" type="slidenum">
              <a:rPr lang="en-US" altLang="en-US" sz="1200"/>
              <a:pPr eaLnBrk="1" hangingPunct="1"/>
              <a:t>17</a:t>
            </a:fld>
            <a:endParaRPr lang="en-US" altLang="en-US" sz="1200"/>
          </a:p>
        </p:txBody>
      </p:sp>
    </p:spTree>
    <p:extLst>
      <p:ext uri="{BB962C8B-B14F-4D97-AF65-F5344CB8AC3E}">
        <p14:creationId xmlns:p14="http://schemas.microsoft.com/office/powerpoint/2010/main" val="118005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423863" y="704850"/>
            <a:ext cx="6254750" cy="3519488"/>
          </a:xfrm>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0F207DF-5998-4EFC-A89E-0F1051BA50A9}" type="slidenum">
              <a:rPr lang="en-US" altLang="en-US" sz="1200"/>
              <a:pPr eaLnBrk="1" hangingPunct="1"/>
              <a:t>18</a:t>
            </a:fld>
            <a:endParaRPr lang="en-US" altLang="en-US" sz="1200"/>
          </a:p>
        </p:txBody>
      </p:sp>
    </p:spTree>
    <p:extLst>
      <p:ext uri="{BB962C8B-B14F-4D97-AF65-F5344CB8AC3E}">
        <p14:creationId xmlns:p14="http://schemas.microsoft.com/office/powerpoint/2010/main" val="3158544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423863" y="704850"/>
            <a:ext cx="6254750" cy="3519488"/>
          </a:xfrm>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2A306AF8-7E08-492F-A118-E1C08BE75318}" type="slidenum">
              <a:rPr lang="en-US" altLang="en-US" sz="1200"/>
              <a:pPr eaLnBrk="1" hangingPunct="1"/>
              <a:t>19</a:t>
            </a:fld>
            <a:endParaRPr lang="en-US" altLang="en-US" sz="1200"/>
          </a:p>
        </p:txBody>
      </p:sp>
    </p:spTree>
    <p:extLst>
      <p:ext uri="{BB962C8B-B14F-4D97-AF65-F5344CB8AC3E}">
        <p14:creationId xmlns:p14="http://schemas.microsoft.com/office/powerpoint/2010/main" val="2580737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423863" y="704850"/>
            <a:ext cx="6254750" cy="3519488"/>
          </a:xfrm>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09DFEBB-51FB-4107-A59C-7496F40EB6CE}" type="slidenum">
              <a:rPr lang="en-US" altLang="en-US" sz="1200"/>
              <a:pPr eaLnBrk="1" hangingPunct="1"/>
              <a:t>20</a:t>
            </a:fld>
            <a:endParaRPr lang="en-US" altLang="en-US" sz="1200"/>
          </a:p>
        </p:txBody>
      </p:sp>
    </p:spTree>
    <p:extLst>
      <p:ext uri="{BB962C8B-B14F-4D97-AF65-F5344CB8AC3E}">
        <p14:creationId xmlns:p14="http://schemas.microsoft.com/office/powerpoint/2010/main" val="2697268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423863" y="704850"/>
            <a:ext cx="6254750" cy="3519488"/>
          </a:xfrm>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7D674291-7BB7-4654-9E1A-F47E3641D679}" type="slidenum">
              <a:rPr lang="en-US" altLang="en-US" sz="1200"/>
              <a:pPr eaLnBrk="1" hangingPunct="1"/>
              <a:t>21</a:t>
            </a:fld>
            <a:endParaRPr lang="en-US" altLang="en-US" sz="1200"/>
          </a:p>
        </p:txBody>
      </p:sp>
    </p:spTree>
    <p:extLst>
      <p:ext uri="{BB962C8B-B14F-4D97-AF65-F5344CB8AC3E}">
        <p14:creationId xmlns:p14="http://schemas.microsoft.com/office/powerpoint/2010/main" val="364400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23863" y="704850"/>
            <a:ext cx="6254750" cy="3519488"/>
          </a:xfrm>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5B41B23-F278-4D53-A84F-9A11C47A6C0A}" type="slidenum">
              <a:rPr lang="en-US" altLang="en-US" sz="1200"/>
              <a:pPr eaLnBrk="1" hangingPunct="1"/>
              <a:t>2</a:t>
            </a:fld>
            <a:endParaRPr lang="en-US" altLang="en-US" sz="1200"/>
          </a:p>
        </p:txBody>
      </p:sp>
    </p:spTree>
    <p:extLst>
      <p:ext uri="{BB962C8B-B14F-4D97-AF65-F5344CB8AC3E}">
        <p14:creationId xmlns:p14="http://schemas.microsoft.com/office/powerpoint/2010/main" val="2311850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423863" y="704850"/>
            <a:ext cx="6254750" cy="3519488"/>
          </a:xfrm>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6F7EBC54-F31A-4F39-A22D-974BF2B8CE7B}" type="slidenum">
              <a:rPr lang="en-US" altLang="en-US" sz="1200"/>
              <a:pPr eaLnBrk="1" hangingPunct="1"/>
              <a:t>22</a:t>
            </a:fld>
            <a:endParaRPr lang="en-US" altLang="en-US" sz="1200"/>
          </a:p>
        </p:txBody>
      </p:sp>
    </p:spTree>
    <p:extLst>
      <p:ext uri="{BB962C8B-B14F-4D97-AF65-F5344CB8AC3E}">
        <p14:creationId xmlns:p14="http://schemas.microsoft.com/office/powerpoint/2010/main" val="2607394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423863" y="704850"/>
            <a:ext cx="6254750" cy="3519488"/>
          </a:xfrm>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22B65D29-0F20-4991-8C32-D0A3AD10DDA5}" type="slidenum">
              <a:rPr lang="en-US" altLang="en-US" sz="1200"/>
              <a:pPr eaLnBrk="1" hangingPunct="1"/>
              <a:t>23</a:t>
            </a:fld>
            <a:endParaRPr lang="en-US" altLang="en-US" sz="1200"/>
          </a:p>
        </p:txBody>
      </p:sp>
    </p:spTree>
    <p:extLst>
      <p:ext uri="{BB962C8B-B14F-4D97-AF65-F5344CB8AC3E}">
        <p14:creationId xmlns:p14="http://schemas.microsoft.com/office/powerpoint/2010/main" val="1635805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423863" y="704850"/>
            <a:ext cx="6254750" cy="3519488"/>
          </a:xfrm>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3EE49B9-A674-4FB5-8924-F6FA3B113D30}" type="slidenum">
              <a:rPr lang="en-US" altLang="en-US" sz="1200"/>
              <a:pPr eaLnBrk="1" hangingPunct="1"/>
              <a:t>24</a:t>
            </a:fld>
            <a:endParaRPr lang="en-US" altLang="en-US" sz="1200"/>
          </a:p>
        </p:txBody>
      </p:sp>
    </p:spTree>
    <p:extLst>
      <p:ext uri="{BB962C8B-B14F-4D97-AF65-F5344CB8AC3E}">
        <p14:creationId xmlns:p14="http://schemas.microsoft.com/office/powerpoint/2010/main" val="3261875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423863" y="704850"/>
            <a:ext cx="6254750" cy="3519488"/>
          </a:xfrm>
          <a:ln/>
        </p:spPr>
      </p:sp>
      <p:sp>
        <p:nvSpPr>
          <p:cNvPr id="983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13F4E64-D6A6-4D8C-A8B7-A02DBD74FFCD}" type="slidenum">
              <a:rPr lang="en-US" altLang="en-US" sz="1200"/>
              <a:pPr eaLnBrk="1" hangingPunct="1"/>
              <a:t>25</a:t>
            </a:fld>
            <a:endParaRPr lang="en-US" altLang="en-US" sz="1200"/>
          </a:p>
        </p:txBody>
      </p:sp>
    </p:spTree>
    <p:extLst>
      <p:ext uri="{BB962C8B-B14F-4D97-AF65-F5344CB8AC3E}">
        <p14:creationId xmlns:p14="http://schemas.microsoft.com/office/powerpoint/2010/main" val="3079194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423863" y="704850"/>
            <a:ext cx="6254750" cy="3519488"/>
          </a:xfrm>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64DAF32D-547D-4602-8E57-467AF3094BB0}" type="slidenum">
              <a:rPr lang="en-US" altLang="en-US" sz="1200"/>
              <a:pPr eaLnBrk="1" hangingPunct="1"/>
              <a:t>26</a:t>
            </a:fld>
            <a:endParaRPr lang="en-US" altLang="en-US" sz="1200"/>
          </a:p>
        </p:txBody>
      </p:sp>
    </p:spTree>
    <p:extLst>
      <p:ext uri="{BB962C8B-B14F-4D97-AF65-F5344CB8AC3E}">
        <p14:creationId xmlns:p14="http://schemas.microsoft.com/office/powerpoint/2010/main" val="3406505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423863" y="704850"/>
            <a:ext cx="6254750" cy="3519488"/>
          </a:xfrm>
          <a:ln/>
        </p:spPr>
      </p:sp>
      <p:sp>
        <p:nvSpPr>
          <p:cNvPr id="1024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71A79BDD-2132-43B7-A613-C0C47E8E0554}" type="slidenum">
              <a:rPr lang="en-US" altLang="en-US" sz="1200"/>
              <a:pPr eaLnBrk="1" hangingPunct="1"/>
              <a:t>27</a:t>
            </a:fld>
            <a:endParaRPr lang="en-US" altLang="en-US" sz="1200"/>
          </a:p>
        </p:txBody>
      </p:sp>
    </p:spTree>
    <p:extLst>
      <p:ext uri="{BB962C8B-B14F-4D97-AF65-F5344CB8AC3E}">
        <p14:creationId xmlns:p14="http://schemas.microsoft.com/office/powerpoint/2010/main" val="1839597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23863" y="704850"/>
            <a:ext cx="6254750" cy="3519488"/>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BD9290DC-D640-4985-8CF8-616FAE3A766B}" type="slidenum">
              <a:rPr lang="en-US" altLang="en-US" sz="1200"/>
              <a:pPr eaLnBrk="1" hangingPunct="1"/>
              <a:t>28</a:t>
            </a:fld>
            <a:endParaRPr lang="en-US" altLang="en-US" sz="1200"/>
          </a:p>
        </p:txBody>
      </p:sp>
    </p:spTree>
    <p:extLst>
      <p:ext uri="{BB962C8B-B14F-4D97-AF65-F5344CB8AC3E}">
        <p14:creationId xmlns:p14="http://schemas.microsoft.com/office/powerpoint/2010/main" val="207210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423863" y="704850"/>
            <a:ext cx="6254750" cy="3519488"/>
          </a:xfrm>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6010E257-5891-40FE-A2CA-9CDF20F99176}" type="slidenum">
              <a:rPr lang="en-US" altLang="en-US" sz="1200"/>
              <a:pPr eaLnBrk="1" hangingPunct="1"/>
              <a:t>31</a:t>
            </a:fld>
            <a:endParaRPr lang="en-US" altLang="en-US" sz="1200"/>
          </a:p>
        </p:txBody>
      </p:sp>
    </p:spTree>
    <p:extLst>
      <p:ext uri="{BB962C8B-B14F-4D97-AF65-F5344CB8AC3E}">
        <p14:creationId xmlns:p14="http://schemas.microsoft.com/office/powerpoint/2010/main" val="2465206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423863" y="704850"/>
            <a:ext cx="6254750" cy="3519488"/>
          </a:xfrm>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CFCD6170-259D-4490-B2E1-638B8B75B950}" type="slidenum">
              <a:rPr lang="en-US" altLang="en-US" sz="1200"/>
              <a:pPr eaLnBrk="1" hangingPunct="1"/>
              <a:t>32</a:t>
            </a:fld>
            <a:endParaRPr lang="en-US" altLang="en-US" sz="1200"/>
          </a:p>
        </p:txBody>
      </p:sp>
    </p:spTree>
    <p:extLst>
      <p:ext uri="{BB962C8B-B14F-4D97-AF65-F5344CB8AC3E}">
        <p14:creationId xmlns:p14="http://schemas.microsoft.com/office/powerpoint/2010/main" val="1022684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19100" y="703263"/>
            <a:ext cx="6238875" cy="3509962"/>
          </a:xfrm>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3C672F12-448E-4B97-8F0B-4410E1BD1B21}" type="slidenum">
              <a:rPr lang="en-US" sz="1200"/>
              <a:pPr eaLnBrk="1" hangingPunct="1"/>
              <a:t>43</a:t>
            </a:fld>
            <a:endParaRPr lang="en-US" sz="1200"/>
          </a:p>
        </p:txBody>
      </p:sp>
    </p:spTree>
    <p:extLst>
      <p:ext uri="{BB962C8B-B14F-4D97-AF65-F5344CB8AC3E}">
        <p14:creationId xmlns:p14="http://schemas.microsoft.com/office/powerpoint/2010/main" val="227089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423863" y="704850"/>
            <a:ext cx="6254750" cy="3519488"/>
          </a:xfrm>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074B77E-8D96-4A87-B6C4-1ED4423EA19D}" type="slidenum">
              <a:rPr lang="en-US" altLang="en-US" sz="1200"/>
              <a:pPr eaLnBrk="1" hangingPunct="1"/>
              <a:t>3</a:t>
            </a:fld>
            <a:endParaRPr lang="en-US" altLang="en-US" sz="1200"/>
          </a:p>
        </p:txBody>
      </p:sp>
    </p:spTree>
    <p:extLst>
      <p:ext uri="{BB962C8B-B14F-4D97-AF65-F5344CB8AC3E}">
        <p14:creationId xmlns:p14="http://schemas.microsoft.com/office/powerpoint/2010/main" val="23250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19100" y="703263"/>
            <a:ext cx="6238875" cy="3509962"/>
          </a:xfrm>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5F5C2CB3-4819-4655-9408-C15B34625976}" type="slidenum">
              <a:rPr lang="en-US" sz="1200"/>
              <a:pPr eaLnBrk="1" hangingPunct="1"/>
              <a:t>44</a:t>
            </a:fld>
            <a:endParaRPr lang="en-US" sz="1200"/>
          </a:p>
        </p:txBody>
      </p:sp>
    </p:spTree>
    <p:extLst>
      <p:ext uri="{BB962C8B-B14F-4D97-AF65-F5344CB8AC3E}">
        <p14:creationId xmlns:p14="http://schemas.microsoft.com/office/powerpoint/2010/main" val="123474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91262DE7-C26E-4725-8DC5-193D4A582E41}" type="slidenum">
              <a:rPr lang="en-US" sz="1200"/>
              <a:pPr eaLnBrk="1" hangingPunct="1"/>
              <a:t>46</a:t>
            </a:fld>
            <a:endParaRPr lang="en-US" sz="1200"/>
          </a:p>
        </p:txBody>
      </p:sp>
      <p:sp>
        <p:nvSpPr>
          <p:cNvPr id="68611" name="Rectangle 2"/>
          <p:cNvSpPr>
            <a:spLocks noGrp="1" noRot="1" noChangeAspect="1" noChangeArrowheads="1" noTextEdit="1"/>
          </p:cNvSpPr>
          <p:nvPr>
            <p:ph type="sldImg"/>
          </p:nvPr>
        </p:nvSpPr>
        <p:spPr>
          <a:xfrm>
            <a:off x="419100" y="703263"/>
            <a:ext cx="6238875" cy="3509962"/>
          </a:xfrm>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62379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23863" y="704850"/>
            <a:ext cx="6254750" cy="3519488"/>
          </a:xfrm>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C07532B-7B9C-4C4C-9B83-0F974A763D8D}" type="slidenum">
              <a:rPr lang="en-US" altLang="en-US" sz="1200"/>
              <a:pPr eaLnBrk="1" hangingPunct="1"/>
              <a:t>47</a:t>
            </a:fld>
            <a:endParaRPr lang="en-US" altLang="en-US" sz="1200"/>
          </a:p>
        </p:txBody>
      </p:sp>
    </p:spTree>
    <p:extLst>
      <p:ext uri="{BB962C8B-B14F-4D97-AF65-F5344CB8AC3E}">
        <p14:creationId xmlns:p14="http://schemas.microsoft.com/office/powerpoint/2010/main" val="3212328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23863" y="704850"/>
            <a:ext cx="6254750" cy="3519488"/>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3BC191AE-2420-408D-94CC-55080D4386AE}" type="slidenum">
              <a:rPr lang="en-US" altLang="en-US" sz="1200"/>
              <a:pPr eaLnBrk="1" hangingPunct="1"/>
              <a:t>48</a:t>
            </a:fld>
            <a:endParaRPr lang="en-US" altLang="en-US" sz="1200"/>
          </a:p>
        </p:txBody>
      </p:sp>
    </p:spTree>
    <p:extLst>
      <p:ext uri="{BB962C8B-B14F-4D97-AF65-F5344CB8AC3E}">
        <p14:creationId xmlns:p14="http://schemas.microsoft.com/office/powerpoint/2010/main" val="426349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23863" y="704850"/>
            <a:ext cx="6254750" cy="3519488"/>
          </a:xfrm>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1B5182B0-E1BD-47C8-AB77-588AF18ED28C}" type="slidenum">
              <a:rPr lang="en-US" altLang="en-US" sz="1200"/>
              <a:pPr eaLnBrk="1" hangingPunct="1"/>
              <a:t>4</a:t>
            </a:fld>
            <a:endParaRPr lang="en-US" altLang="en-US" sz="1200"/>
          </a:p>
        </p:txBody>
      </p:sp>
    </p:spTree>
    <p:extLst>
      <p:ext uri="{BB962C8B-B14F-4D97-AF65-F5344CB8AC3E}">
        <p14:creationId xmlns:p14="http://schemas.microsoft.com/office/powerpoint/2010/main" val="43163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23863" y="704850"/>
            <a:ext cx="6254750" cy="3519488"/>
          </a:xfrm>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669AA7C-0C6A-4DAC-B4A2-D39994F4C43D}" type="slidenum">
              <a:rPr lang="en-US" altLang="en-US" sz="1200"/>
              <a:pPr eaLnBrk="1" hangingPunct="1"/>
              <a:t>5</a:t>
            </a:fld>
            <a:endParaRPr lang="en-US" altLang="en-US" sz="1200"/>
          </a:p>
        </p:txBody>
      </p:sp>
    </p:spTree>
    <p:extLst>
      <p:ext uri="{BB962C8B-B14F-4D97-AF65-F5344CB8AC3E}">
        <p14:creationId xmlns:p14="http://schemas.microsoft.com/office/powerpoint/2010/main" val="215584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23863" y="704850"/>
            <a:ext cx="6254750" cy="3519488"/>
          </a:xfrm>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CBAA29A6-E36D-436C-98F8-58487E513C21}" type="slidenum">
              <a:rPr lang="en-US" altLang="en-US" sz="1200"/>
              <a:pPr eaLnBrk="1" hangingPunct="1"/>
              <a:t>7</a:t>
            </a:fld>
            <a:endParaRPr lang="en-US" altLang="en-US" sz="1200"/>
          </a:p>
        </p:txBody>
      </p:sp>
    </p:spTree>
    <p:extLst>
      <p:ext uri="{BB962C8B-B14F-4D97-AF65-F5344CB8AC3E}">
        <p14:creationId xmlns:p14="http://schemas.microsoft.com/office/powerpoint/2010/main" val="3126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23863" y="704850"/>
            <a:ext cx="6254750" cy="3519488"/>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00C0C26D-D546-4711-8355-2CB6750C3F42}" type="slidenum">
              <a:rPr lang="en-US" altLang="en-US" sz="1200"/>
              <a:pPr eaLnBrk="1" hangingPunct="1"/>
              <a:t>8</a:t>
            </a:fld>
            <a:endParaRPr lang="en-US" altLang="en-US" sz="1200"/>
          </a:p>
        </p:txBody>
      </p:sp>
    </p:spTree>
    <p:extLst>
      <p:ext uri="{BB962C8B-B14F-4D97-AF65-F5344CB8AC3E}">
        <p14:creationId xmlns:p14="http://schemas.microsoft.com/office/powerpoint/2010/main" val="2143999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423863" y="704850"/>
            <a:ext cx="6254750" cy="3519488"/>
          </a:xfrm>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CBED885-5366-4419-9442-A1AFA2A10856}" type="slidenum">
              <a:rPr lang="en-US" altLang="en-US" sz="1200"/>
              <a:pPr eaLnBrk="1" hangingPunct="1"/>
              <a:t>9</a:t>
            </a:fld>
            <a:endParaRPr lang="en-US" altLang="en-US" sz="1200"/>
          </a:p>
        </p:txBody>
      </p:sp>
    </p:spTree>
    <p:extLst>
      <p:ext uri="{BB962C8B-B14F-4D97-AF65-F5344CB8AC3E}">
        <p14:creationId xmlns:p14="http://schemas.microsoft.com/office/powerpoint/2010/main" val="420609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423863" y="704850"/>
            <a:ext cx="6254750" cy="3519488"/>
          </a:xfrm>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CAE40AC-8389-4622-87CB-A43550045ABC}" type="slidenum">
              <a:rPr lang="en-US" altLang="en-US" sz="1200"/>
              <a:pPr eaLnBrk="1" hangingPunct="1"/>
              <a:t>10</a:t>
            </a:fld>
            <a:endParaRPr lang="en-US" altLang="en-US" sz="1200"/>
          </a:p>
        </p:txBody>
      </p:sp>
    </p:spTree>
    <p:extLst>
      <p:ext uri="{BB962C8B-B14F-4D97-AF65-F5344CB8AC3E}">
        <p14:creationId xmlns:p14="http://schemas.microsoft.com/office/powerpoint/2010/main" val="142177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31.jpeg"/><Relationship Id="rId7" Type="http://schemas.openxmlformats.org/officeDocument/2006/relationships/image" Target="../media/image33.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32.wmf"/><Relationship Id="rId4" Type="http://schemas.openxmlformats.org/officeDocument/2006/relationships/oleObject" Target="../embeddings/oleObject16.bin"/><Relationship Id="rId9" Type="http://schemas.openxmlformats.org/officeDocument/2006/relationships/image" Target="../media/image34.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4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4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6: Transmission Lines,  Transformers, Per Unit</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 </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en-US" dirty="0"/>
              <a:t>Simplified Parameters, cont.</a:t>
            </a:r>
          </a:p>
        </p:txBody>
      </p:sp>
      <p:sp>
        <p:nvSpPr>
          <p:cNvPr id="4" name="Slide Number Placeholder 1"/>
          <p:cNvSpPr>
            <a:spLocks noGrp="1"/>
          </p:cNvSpPr>
          <p:nvPr>
            <p:ph type="sldNum" sz="quarter" idx="4"/>
          </p:nvPr>
        </p:nvSpPr>
        <p:spPr/>
        <p:txBody>
          <a:bodyPr/>
          <a:lstStyle/>
          <a:p>
            <a:pPr>
              <a:defRPr/>
            </a:pPr>
            <a:fld id="{F6D20532-61D7-47D0-903F-227F7C48AD34}" type="slidenum">
              <a:rPr lang="en-US" smtClean="0"/>
              <a:pPr>
                <a:defRPr/>
              </a:pPr>
              <a:t>9</a:t>
            </a:fld>
            <a:endParaRPr lang="en-US" dirty="0"/>
          </a:p>
        </p:txBody>
      </p:sp>
      <p:graphicFrame>
        <p:nvGraphicFramePr>
          <p:cNvPr id="18434" name="Object 3"/>
          <p:cNvGraphicFramePr>
            <a:graphicFrameLocks noChangeAspect="1"/>
          </p:cNvGraphicFramePr>
          <p:nvPr>
            <p:extLst>
              <p:ext uri="{D42A27DB-BD31-4B8C-83A1-F6EECF244321}">
                <p14:modId xmlns:p14="http://schemas.microsoft.com/office/powerpoint/2010/main" val="466112229"/>
              </p:ext>
            </p:extLst>
          </p:nvPr>
        </p:nvGraphicFramePr>
        <p:xfrm>
          <a:off x="914400" y="1280160"/>
          <a:ext cx="7264400" cy="4965700"/>
        </p:xfrm>
        <a:graphic>
          <a:graphicData uri="http://schemas.openxmlformats.org/presentationml/2006/ole">
            <mc:AlternateContent xmlns:mc="http://schemas.openxmlformats.org/markup-compatibility/2006">
              <mc:Choice xmlns:v="urn:schemas-microsoft-com:vml" Requires="v">
                <p:oleObj name="Equation" r:id="rId3" imgW="7264080" imgH="4965480" progId="Equation.DSMT4">
                  <p:embed/>
                </p:oleObj>
              </mc:Choice>
              <mc:Fallback>
                <p:oleObj name="Equation" r:id="rId3" imgW="7264080" imgH="4965480" progId="Equation.DSMT4">
                  <p:embed/>
                  <p:pic>
                    <p:nvPicPr>
                      <p:cNvPr id="18434" name="Object 3"/>
                      <p:cNvPicPr>
                        <a:picLocks noChangeAspect="1" noChangeArrowheads="1"/>
                      </p:cNvPicPr>
                      <p:nvPr/>
                    </p:nvPicPr>
                    <p:blipFill>
                      <a:blip r:embed="rId4"/>
                      <a:srcRect/>
                      <a:stretch>
                        <a:fillRect/>
                      </a:stretch>
                    </p:blipFill>
                    <p:spPr bwMode="auto">
                      <a:xfrm>
                        <a:off x="914400" y="1280160"/>
                        <a:ext cx="7264400"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9876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dirty="0"/>
              <a:t>Three Line Models</a:t>
            </a:r>
          </a:p>
        </p:txBody>
      </p:sp>
      <p:graphicFrame>
        <p:nvGraphicFramePr>
          <p:cNvPr id="20482" name="Object 3"/>
          <p:cNvGraphicFramePr>
            <a:graphicFrameLocks noChangeAspect="1"/>
          </p:cNvGraphicFramePr>
          <p:nvPr>
            <p:extLst>
              <p:ext uri="{D42A27DB-BD31-4B8C-83A1-F6EECF244321}">
                <p14:modId xmlns:p14="http://schemas.microsoft.com/office/powerpoint/2010/main" val="1052062767"/>
              </p:ext>
            </p:extLst>
          </p:nvPr>
        </p:nvGraphicFramePr>
        <p:xfrm>
          <a:off x="914400" y="1280160"/>
          <a:ext cx="8191500" cy="4940300"/>
        </p:xfrm>
        <a:graphic>
          <a:graphicData uri="http://schemas.openxmlformats.org/presentationml/2006/ole">
            <mc:AlternateContent xmlns:mc="http://schemas.openxmlformats.org/markup-compatibility/2006">
              <mc:Choice xmlns:v="urn:schemas-microsoft-com:vml" Requires="v">
                <p:oleObj name="Equation" r:id="rId3" imgW="8191440" imgH="4940280" progId="Equation.DSMT4">
                  <p:embed/>
                </p:oleObj>
              </mc:Choice>
              <mc:Fallback>
                <p:oleObj name="Equation" r:id="rId3" imgW="8191440" imgH="4940280" progId="Equation.DSMT4">
                  <p:embed/>
                  <p:pic>
                    <p:nvPicPr>
                      <p:cNvPr id="20482" name="Object 3"/>
                      <p:cNvPicPr>
                        <a:picLocks noChangeAspect="1" noChangeArrowheads="1"/>
                      </p:cNvPicPr>
                      <p:nvPr/>
                    </p:nvPicPr>
                    <p:blipFill>
                      <a:blip r:embed="rId4"/>
                      <a:srcRect/>
                      <a:stretch>
                        <a:fillRect/>
                      </a:stretch>
                    </p:blipFill>
                    <p:spPr bwMode="auto">
                      <a:xfrm>
                        <a:off x="914400" y="1280160"/>
                        <a:ext cx="8191500" cy="494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 Box 27">
            <a:extLst>
              <a:ext uri="{FF2B5EF4-FFF2-40B4-BE49-F238E27FC236}">
                <a16:creationId xmlns:a16="http://schemas.microsoft.com/office/drawing/2014/main" id="{2CBDA67E-1340-C475-93E1-E7B52986CDEA}"/>
              </a:ext>
            </a:extLst>
          </p:cNvPr>
          <p:cNvSpPr txBox="1">
            <a:spLocks noChangeArrowheads="1"/>
          </p:cNvSpPr>
          <p:nvPr/>
        </p:nvSpPr>
        <p:spPr bwMode="auto">
          <a:xfrm>
            <a:off x="7620000" y="1752600"/>
            <a:ext cx="4150740" cy="2308324"/>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chemeClr val="tx1">
                    <a:lumMod val="50000"/>
                  </a:schemeClr>
                </a:solidFill>
              </a:rPr>
              <a:t>Once the parameters have been derived, the Long and Medium models are the same; on ECEN 460 we will almost exclusively be using the Medium Line Model</a:t>
            </a:r>
          </a:p>
        </p:txBody>
      </p:sp>
      <p:sp>
        <p:nvSpPr>
          <p:cNvPr id="3" name="Slide Number Placeholder 3">
            <a:extLst>
              <a:ext uri="{FF2B5EF4-FFF2-40B4-BE49-F238E27FC236}">
                <a16:creationId xmlns:a16="http://schemas.microsoft.com/office/drawing/2014/main" id="{74C53B5E-CABC-944B-A915-81AD818A100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10</a:t>
            </a:fld>
            <a:endParaRPr lang="en-US" dirty="0">
              <a:solidFill>
                <a:schemeClr val="tx1">
                  <a:lumMod val="50000"/>
                </a:schemeClr>
              </a:solidFill>
            </a:endParaRPr>
          </a:p>
        </p:txBody>
      </p:sp>
    </p:spTree>
    <p:extLst>
      <p:ext uri="{BB962C8B-B14F-4D97-AF65-F5344CB8AC3E}">
        <p14:creationId xmlns:p14="http://schemas.microsoft.com/office/powerpoint/2010/main" val="414698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dirty="0"/>
              <a:t>Power Transfer in Short Lines</a:t>
            </a:r>
          </a:p>
        </p:txBody>
      </p:sp>
      <p:sp>
        <p:nvSpPr>
          <p:cNvPr id="21508" name="Rectangle 3"/>
          <p:cNvSpPr>
            <a:spLocks noGrp="1" noChangeArrowheads="1"/>
          </p:cNvSpPr>
          <p:nvPr>
            <p:ph type="body" idx="1"/>
          </p:nvPr>
        </p:nvSpPr>
        <p:spPr>
          <a:xfrm>
            <a:off x="1005840" y="1280160"/>
            <a:ext cx="9509760" cy="990600"/>
          </a:xfrm>
        </p:spPr>
        <p:txBody>
          <a:bodyPr/>
          <a:lstStyle/>
          <a:p>
            <a:pPr marL="0" indent="0" eaLnBrk="1" hangingPunct="1">
              <a:buNone/>
            </a:pPr>
            <a:r>
              <a:rPr lang="en-US" altLang="en-US" dirty="0"/>
              <a:t>Often we'd like to know the maximum power that could be transferred through a short transmission line</a:t>
            </a:r>
          </a:p>
        </p:txBody>
      </p:sp>
      <p:grpSp>
        <p:nvGrpSpPr>
          <p:cNvPr id="21509" name="Group 4"/>
          <p:cNvGrpSpPr>
            <a:grpSpLocks/>
          </p:cNvGrpSpPr>
          <p:nvPr/>
        </p:nvGrpSpPr>
        <p:grpSpPr bwMode="auto">
          <a:xfrm>
            <a:off x="1295400" y="2286000"/>
            <a:ext cx="6353175" cy="1447800"/>
            <a:chOff x="816" y="1632"/>
            <a:chExt cx="4002" cy="912"/>
          </a:xfrm>
        </p:grpSpPr>
        <p:sp>
          <p:nvSpPr>
            <p:cNvPr id="21510" name="Rectangle 5"/>
            <p:cNvSpPr>
              <a:spLocks noChangeArrowheads="1"/>
            </p:cNvSpPr>
            <p:nvPr/>
          </p:nvSpPr>
          <p:spPr bwMode="auto">
            <a:xfrm>
              <a:off x="2160" y="1738"/>
              <a:ext cx="1248" cy="758"/>
            </a:xfrm>
            <a:prstGeom prst="rect">
              <a:avLst/>
            </a:prstGeom>
            <a:noFill/>
            <a:ln w="412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21511" name="Line 6"/>
            <p:cNvSpPr>
              <a:spLocks noChangeShapeType="1"/>
            </p:cNvSpPr>
            <p:nvPr/>
          </p:nvSpPr>
          <p:spPr bwMode="auto">
            <a:xfrm>
              <a:off x="1392" y="1968"/>
              <a:ext cx="76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21512" name="Line 7"/>
            <p:cNvSpPr>
              <a:spLocks noChangeShapeType="1"/>
            </p:cNvSpPr>
            <p:nvPr/>
          </p:nvSpPr>
          <p:spPr bwMode="auto">
            <a:xfrm>
              <a:off x="1392" y="2400"/>
              <a:ext cx="76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21513" name="Line 8"/>
            <p:cNvSpPr>
              <a:spLocks noChangeShapeType="1"/>
            </p:cNvSpPr>
            <p:nvPr/>
          </p:nvSpPr>
          <p:spPr bwMode="auto">
            <a:xfrm>
              <a:off x="3408" y="1968"/>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21514" name="Line 9"/>
            <p:cNvSpPr>
              <a:spLocks noChangeShapeType="1"/>
            </p:cNvSpPr>
            <p:nvPr/>
          </p:nvSpPr>
          <p:spPr bwMode="auto">
            <a:xfrm>
              <a:off x="3408" y="2400"/>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21515" name="Text Box 10"/>
            <p:cNvSpPr txBox="1">
              <a:spLocks noChangeArrowheads="1"/>
            </p:cNvSpPr>
            <p:nvPr/>
          </p:nvSpPr>
          <p:spPr bwMode="auto">
            <a:xfrm>
              <a:off x="816" y="1968"/>
              <a:ext cx="3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V</a:t>
              </a:r>
              <a:r>
                <a:rPr lang="en-US" altLang="en-US" sz="2800" baseline="-25000" dirty="0"/>
                <a:t>1</a:t>
              </a:r>
              <a:endParaRPr lang="en-US" altLang="en-US" sz="2800" dirty="0"/>
            </a:p>
          </p:txBody>
        </p:sp>
        <p:sp>
          <p:nvSpPr>
            <p:cNvPr id="21516" name="Text Box 11"/>
            <p:cNvSpPr txBox="1">
              <a:spLocks noChangeArrowheads="1"/>
            </p:cNvSpPr>
            <p:nvPr/>
          </p:nvSpPr>
          <p:spPr bwMode="auto">
            <a:xfrm>
              <a:off x="4464" y="2016"/>
              <a:ext cx="3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a:t>V</a:t>
              </a:r>
              <a:r>
                <a:rPr lang="en-US" altLang="en-US" sz="2800" baseline="-25000"/>
                <a:t>2</a:t>
              </a:r>
              <a:endParaRPr lang="en-US" altLang="en-US" sz="2800"/>
            </a:p>
          </p:txBody>
        </p:sp>
        <p:sp>
          <p:nvSpPr>
            <p:cNvPr id="21517" name="Text Box 12"/>
            <p:cNvSpPr txBox="1">
              <a:spLocks noChangeArrowheads="1"/>
            </p:cNvSpPr>
            <p:nvPr/>
          </p:nvSpPr>
          <p:spPr bwMode="auto">
            <a:xfrm>
              <a:off x="1104" y="1824"/>
              <a:ext cx="1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a:t>
              </a:r>
            </a:p>
          </p:txBody>
        </p:sp>
        <p:sp>
          <p:nvSpPr>
            <p:cNvPr id="21518" name="Text Box 13"/>
            <p:cNvSpPr txBox="1">
              <a:spLocks noChangeArrowheads="1"/>
            </p:cNvSpPr>
            <p:nvPr/>
          </p:nvSpPr>
          <p:spPr bwMode="auto">
            <a:xfrm>
              <a:off x="4320" y="1824"/>
              <a:ext cx="1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a:t>
              </a:r>
            </a:p>
          </p:txBody>
        </p:sp>
        <p:sp>
          <p:nvSpPr>
            <p:cNvPr id="21519" name="Text Box 14"/>
            <p:cNvSpPr txBox="1">
              <a:spLocks noChangeArrowheads="1"/>
            </p:cNvSpPr>
            <p:nvPr/>
          </p:nvSpPr>
          <p:spPr bwMode="auto">
            <a:xfrm>
              <a:off x="1152" y="2256"/>
              <a:ext cx="1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a:t>
              </a:r>
            </a:p>
          </p:txBody>
        </p:sp>
        <p:sp>
          <p:nvSpPr>
            <p:cNvPr id="21520" name="Text Box 15"/>
            <p:cNvSpPr txBox="1">
              <a:spLocks noChangeArrowheads="1"/>
            </p:cNvSpPr>
            <p:nvPr/>
          </p:nvSpPr>
          <p:spPr bwMode="auto">
            <a:xfrm>
              <a:off x="4368" y="2256"/>
              <a:ext cx="1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a:t>
              </a:r>
            </a:p>
          </p:txBody>
        </p:sp>
        <p:sp>
          <p:nvSpPr>
            <p:cNvPr id="21521" name="Text Box 16"/>
            <p:cNvSpPr txBox="1">
              <a:spLocks noChangeArrowheads="1"/>
            </p:cNvSpPr>
            <p:nvPr/>
          </p:nvSpPr>
          <p:spPr bwMode="auto">
            <a:xfrm>
              <a:off x="1488" y="1632"/>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t>I</a:t>
              </a:r>
              <a:r>
                <a:rPr lang="en-US" altLang="en-US" sz="2400" baseline="-25000" dirty="0"/>
                <a:t>1</a:t>
              </a:r>
              <a:endParaRPr lang="en-US" altLang="en-US" sz="2400" dirty="0"/>
            </a:p>
          </p:txBody>
        </p:sp>
        <p:sp>
          <p:nvSpPr>
            <p:cNvPr id="21522" name="Line 17"/>
            <p:cNvSpPr>
              <a:spLocks noChangeShapeType="1"/>
            </p:cNvSpPr>
            <p:nvPr/>
          </p:nvSpPr>
          <p:spPr bwMode="auto">
            <a:xfrm>
              <a:off x="1776" y="1824"/>
              <a:ext cx="24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21523" name="Text Box 18"/>
            <p:cNvSpPr txBox="1">
              <a:spLocks noChangeArrowheads="1"/>
            </p:cNvSpPr>
            <p:nvPr/>
          </p:nvSpPr>
          <p:spPr bwMode="auto">
            <a:xfrm>
              <a:off x="3792" y="168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I</a:t>
              </a:r>
              <a:r>
                <a:rPr lang="en-US" altLang="en-US" sz="2400" baseline="-25000"/>
                <a:t>1</a:t>
              </a:r>
              <a:endParaRPr lang="en-US" altLang="en-US" sz="2400"/>
            </a:p>
          </p:txBody>
        </p:sp>
        <p:sp>
          <p:nvSpPr>
            <p:cNvPr id="21524" name="Line 19"/>
            <p:cNvSpPr>
              <a:spLocks noChangeShapeType="1"/>
            </p:cNvSpPr>
            <p:nvPr/>
          </p:nvSpPr>
          <p:spPr bwMode="auto">
            <a:xfrm>
              <a:off x="3504" y="1824"/>
              <a:ext cx="24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21525" name="Text Box 20"/>
            <p:cNvSpPr txBox="1">
              <a:spLocks noChangeArrowheads="1"/>
            </p:cNvSpPr>
            <p:nvPr/>
          </p:nvSpPr>
          <p:spPr bwMode="auto">
            <a:xfrm>
              <a:off x="2189" y="1741"/>
              <a:ext cx="1189"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400" dirty="0"/>
                <a:t>Transmission</a:t>
              </a:r>
            </a:p>
            <a:p>
              <a:pPr algn="ctr" eaLnBrk="1" hangingPunct="1"/>
              <a:r>
                <a:rPr lang="en-US" altLang="en-US" sz="2400" dirty="0"/>
                <a:t>Line with </a:t>
              </a:r>
              <a:br>
                <a:rPr lang="en-US" altLang="en-US" sz="2400" dirty="0"/>
              </a:br>
              <a:r>
                <a:rPr lang="en-US" altLang="en-US" sz="2400" dirty="0"/>
                <a:t>Impedance Z</a:t>
              </a:r>
            </a:p>
          </p:txBody>
        </p:sp>
        <p:sp>
          <p:nvSpPr>
            <p:cNvPr id="21526" name="Text Box 21"/>
            <p:cNvSpPr txBox="1">
              <a:spLocks noChangeArrowheads="1"/>
            </p:cNvSpPr>
            <p:nvPr/>
          </p:nvSpPr>
          <p:spPr bwMode="auto">
            <a:xfrm>
              <a:off x="1440" y="2016"/>
              <a:ext cx="39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a:t>S</a:t>
              </a:r>
              <a:r>
                <a:rPr lang="en-US" altLang="en-US" sz="2800" baseline="-25000"/>
                <a:t>12</a:t>
              </a:r>
              <a:endParaRPr lang="en-US" altLang="en-US" sz="2800"/>
            </a:p>
          </p:txBody>
        </p:sp>
        <p:sp>
          <p:nvSpPr>
            <p:cNvPr id="21527" name="Line 22"/>
            <p:cNvSpPr>
              <a:spLocks noChangeShapeType="1"/>
            </p:cNvSpPr>
            <p:nvPr/>
          </p:nvSpPr>
          <p:spPr bwMode="auto">
            <a:xfrm>
              <a:off x="1824" y="2160"/>
              <a:ext cx="24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21528" name="Line 23"/>
            <p:cNvSpPr>
              <a:spLocks noChangeShapeType="1"/>
            </p:cNvSpPr>
            <p:nvPr/>
          </p:nvSpPr>
          <p:spPr bwMode="auto">
            <a:xfrm flipH="1">
              <a:off x="3552" y="2160"/>
              <a:ext cx="24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21529" name="Rectangle 24"/>
            <p:cNvSpPr>
              <a:spLocks noChangeArrowheads="1"/>
            </p:cNvSpPr>
            <p:nvPr/>
          </p:nvSpPr>
          <p:spPr bwMode="auto">
            <a:xfrm>
              <a:off x="3840" y="2016"/>
              <a:ext cx="39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a:t>S</a:t>
              </a:r>
              <a:r>
                <a:rPr lang="en-US" altLang="en-US" sz="2800" baseline="-25000"/>
                <a:t>21</a:t>
              </a:r>
            </a:p>
          </p:txBody>
        </p:sp>
      </p:grpSp>
      <p:graphicFrame>
        <p:nvGraphicFramePr>
          <p:cNvPr id="21506" name="Object 25"/>
          <p:cNvGraphicFramePr>
            <a:graphicFrameLocks noChangeAspect="1"/>
          </p:cNvGraphicFramePr>
          <p:nvPr>
            <p:extLst>
              <p:ext uri="{D42A27DB-BD31-4B8C-83A1-F6EECF244321}">
                <p14:modId xmlns:p14="http://schemas.microsoft.com/office/powerpoint/2010/main" val="855992633"/>
              </p:ext>
            </p:extLst>
          </p:nvPr>
        </p:nvGraphicFramePr>
        <p:xfrm>
          <a:off x="1295399" y="3733800"/>
          <a:ext cx="6781800" cy="2781300"/>
        </p:xfrm>
        <a:graphic>
          <a:graphicData uri="http://schemas.openxmlformats.org/presentationml/2006/ole">
            <mc:AlternateContent xmlns:mc="http://schemas.openxmlformats.org/markup-compatibility/2006">
              <mc:Choice xmlns:v="urn:schemas-microsoft-com:vml" Requires="v">
                <p:oleObj name="Equation" r:id="rId3" imgW="6781800" imgH="2781300" progId="Equation.DSMT4">
                  <p:embed/>
                </p:oleObj>
              </mc:Choice>
              <mc:Fallback>
                <p:oleObj name="Equation" r:id="rId3" imgW="6781800" imgH="2781300" progId="Equation.DSMT4">
                  <p:embed/>
                  <p:pic>
                    <p:nvPicPr>
                      <p:cNvPr id="21506"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399" y="3733800"/>
                        <a:ext cx="6781800" cy="278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581C6C9D-BF90-BF30-F536-AE6F61CAFB3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11</a:t>
            </a:fld>
            <a:endParaRPr lang="en-US" dirty="0">
              <a:solidFill>
                <a:schemeClr val="tx1">
                  <a:lumMod val="50000"/>
                </a:schemeClr>
              </a:solidFill>
            </a:endParaRPr>
          </a:p>
        </p:txBody>
      </p:sp>
    </p:spTree>
    <p:extLst>
      <p:ext uri="{BB962C8B-B14F-4D97-AF65-F5344CB8AC3E}">
        <p14:creationId xmlns:p14="http://schemas.microsoft.com/office/powerpoint/2010/main" val="89805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ltLang="en-US"/>
              <a:t>Power Transfer in Lossless Lines</a:t>
            </a:r>
          </a:p>
        </p:txBody>
      </p:sp>
      <p:graphicFrame>
        <p:nvGraphicFramePr>
          <p:cNvPr id="22530" name="Object 3"/>
          <p:cNvGraphicFramePr>
            <a:graphicFrameLocks noChangeAspect="1"/>
          </p:cNvGraphicFramePr>
          <p:nvPr>
            <p:extLst>
              <p:ext uri="{D42A27DB-BD31-4B8C-83A1-F6EECF244321}">
                <p14:modId xmlns:p14="http://schemas.microsoft.com/office/powerpoint/2010/main" val="3558844"/>
              </p:ext>
            </p:extLst>
          </p:nvPr>
        </p:nvGraphicFramePr>
        <p:xfrm>
          <a:off x="914400" y="1279525"/>
          <a:ext cx="10325100" cy="5105400"/>
        </p:xfrm>
        <a:graphic>
          <a:graphicData uri="http://schemas.openxmlformats.org/presentationml/2006/ole">
            <mc:AlternateContent xmlns:mc="http://schemas.openxmlformats.org/markup-compatibility/2006">
              <mc:Choice xmlns:v="urn:schemas-microsoft-com:vml" Requires="v">
                <p:oleObj name="Equation" r:id="rId3" imgW="10324800" imgH="5105160" progId="Equation.DSMT4">
                  <p:embed/>
                </p:oleObj>
              </mc:Choice>
              <mc:Fallback>
                <p:oleObj name="Equation" r:id="rId3" imgW="10324800" imgH="5105160" progId="Equation.DSMT4">
                  <p:embed/>
                  <p:pic>
                    <p:nvPicPr>
                      <p:cNvPr id="22530" name="Object 3"/>
                      <p:cNvPicPr>
                        <a:picLocks noChangeAspect="1" noChangeArrowheads="1"/>
                      </p:cNvPicPr>
                      <p:nvPr/>
                    </p:nvPicPr>
                    <p:blipFill>
                      <a:blip r:embed="rId4"/>
                      <a:srcRect/>
                      <a:stretch>
                        <a:fillRect/>
                      </a:stretch>
                    </p:blipFill>
                    <p:spPr bwMode="auto">
                      <a:xfrm>
                        <a:off x="914400" y="1279525"/>
                        <a:ext cx="103251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C23E4E00-9D50-C88D-416A-A03A6A6C741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12</a:t>
            </a:fld>
            <a:endParaRPr lang="en-US" dirty="0">
              <a:solidFill>
                <a:schemeClr val="tx1">
                  <a:lumMod val="50000"/>
                </a:schemeClr>
              </a:solidFill>
            </a:endParaRPr>
          </a:p>
        </p:txBody>
      </p:sp>
    </p:spTree>
    <p:extLst>
      <p:ext uri="{BB962C8B-B14F-4D97-AF65-F5344CB8AC3E}">
        <p14:creationId xmlns:p14="http://schemas.microsoft.com/office/powerpoint/2010/main" val="351414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a:t>Limits Affecting Max. Power Transfer</a:t>
            </a:r>
          </a:p>
        </p:txBody>
      </p:sp>
      <p:sp>
        <p:nvSpPr>
          <p:cNvPr id="40963" name="Rectangle 3"/>
          <p:cNvSpPr>
            <a:spLocks noGrp="1" noChangeArrowheads="1"/>
          </p:cNvSpPr>
          <p:nvPr>
            <p:ph idx="1"/>
          </p:nvPr>
        </p:nvSpPr>
        <p:spPr/>
        <p:txBody>
          <a:bodyPr/>
          <a:lstStyle/>
          <a:p>
            <a:pPr eaLnBrk="1" hangingPunct="1"/>
            <a:r>
              <a:rPr lang="en-US" altLang="en-US" dirty="0"/>
              <a:t>Thermal limits</a:t>
            </a:r>
          </a:p>
          <a:p>
            <a:pPr lvl="1" eaLnBrk="1" hangingPunct="1"/>
            <a:r>
              <a:rPr lang="en-US" altLang="en-US" dirty="0"/>
              <a:t>limit is due to heating of conductor and hence depends heavily on ambient conditions.</a:t>
            </a:r>
          </a:p>
          <a:p>
            <a:pPr lvl="1" eaLnBrk="1" hangingPunct="1"/>
            <a:r>
              <a:rPr lang="en-US" altLang="en-US" dirty="0"/>
              <a:t>For many lines, sagging is the limiting constraint.</a:t>
            </a:r>
          </a:p>
          <a:p>
            <a:pPr lvl="1" eaLnBrk="1" hangingPunct="1"/>
            <a:r>
              <a:rPr lang="en-US" altLang="en-US" dirty="0"/>
              <a:t>Newer conductors limit can limit sag, carrying more current</a:t>
            </a:r>
            <a:br>
              <a:rPr lang="en-US" altLang="en-US" dirty="0"/>
            </a:br>
            <a:r>
              <a:rPr lang="en-US" altLang="en-US" dirty="0"/>
              <a:t>and hence increasing the ratings for existing lines (once they</a:t>
            </a:r>
            <a:br>
              <a:rPr lang="en-US" altLang="en-US" dirty="0"/>
            </a:br>
            <a:r>
              <a:rPr lang="en-US" altLang="en-US" dirty="0"/>
              <a:t>are reconductored)</a:t>
            </a:r>
          </a:p>
          <a:p>
            <a:pPr lvl="2" eaLnBrk="1" hangingPunct="1"/>
            <a:r>
              <a:rPr lang="en-US" altLang="en-US" dirty="0"/>
              <a:t>for example, 3M has ACCR (Aluminum Conductor Composite </a:t>
            </a:r>
            <a:br>
              <a:rPr lang="en-US" altLang="en-US" dirty="0"/>
            </a:br>
            <a:r>
              <a:rPr lang="en-US" altLang="en-US" dirty="0"/>
              <a:t>Reinforced) with the outer wires composed of a hardened aluminum-</a:t>
            </a:r>
            <a:br>
              <a:rPr lang="en-US" altLang="en-US" dirty="0"/>
            </a:br>
            <a:r>
              <a:rPr lang="en-US" altLang="en-US" dirty="0"/>
              <a:t>zirconium alloy, and the core having fiber-reinforced metal; they have</a:t>
            </a:r>
            <a:br>
              <a:rPr lang="en-US" altLang="en-US" dirty="0"/>
            </a:br>
            <a:r>
              <a:rPr lang="en-US" altLang="en-US" dirty="0"/>
              <a:t>half the thermal expansion and can operate continuously above 200° C!</a:t>
            </a:r>
          </a:p>
          <a:p>
            <a:pPr lvl="2" eaLnBrk="1" hangingPunct="1"/>
            <a:r>
              <a:rPr lang="en-US" altLang="en-US" dirty="0"/>
              <a:t>Higher currents and operating temperatures mean higher losses!  </a:t>
            </a:r>
          </a:p>
          <a:p>
            <a:pPr lvl="1" eaLnBrk="1" hangingPunct="1"/>
            <a:r>
              <a:rPr lang="en-US" altLang="en-US" dirty="0"/>
              <a:t>Trees grow, and many will eventually hit lines if they are planted under the line.</a:t>
            </a:r>
          </a:p>
          <a:p>
            <a:pPr eaLnBrk="1" hangingPunct="1">
              <a:buFont typeface="Wingdings" pitchFamily="2" charset="2"/>
              <a:buChar char="l"/>
            </a:pPr>
            <a:endParaRPr lang="en-US" altLang="en-US" dirty="0"/>
          </a:p>
        </p:txBody>
      </p:sp>
      <p:sp>
        <p:nvSpPr>
          <p:cNvPr id="2" name="Slide Number Placeholder 3">
            <a:extLst>
              <a:ext uri="{FF2B5EF4-FFF2-40B4-BE49-F238E27FC236}">
                <a16:creationId xmlns:a16="http://schemas.microsoft.com/office/drawing/2014/main" id="{5F6A19D1-5F1F-95FF-8A5E-130A58E752E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13</a:t>
            </a:fld>
            <a:endParaRPr lang="en-US" dirty="0">
              <a:solidFill>
                <a:schemeClr val="tx1">
                  <a:lumMod val="50000"/>
                </a:schemeClr>
              </a:solidFill>
            </a:endParaRPr>
          </a:p>
        </p:txBody>
      </p:sp>
      <p:pic>
        <p:nvPicPr>
          <p:cNvPr id="4" name="Picture 3">
            <a:extLst>
              <a:ext uri="{FF2B5EF4-FFF2-40B4-BE49-F238E27FC236}">
                <a16:creationId xmlns:a16="http://schemas.microsoft.com/office/drawing/2014/main" id="{D77D3520-0BED-97A3-ABBE-E8C7E6A4FF55}"/>
              </a:ext>
            </a:extLst>
          </p:cNvPr>
          <p:cNvPicPr>
            <a:picLocks noChangeAspect="1"/>
          </p:cNvPicPr>
          <p:nvPr/>
        </p:nvPicPr>
        <p:blipFill>
          <a:blip r:embed="rId3"/>
          <a:srcRect l="13356" t="11027" r="-781" b="4426"/>
          <a:stretch/>
        </p:blipFill>
        <p:spPr>
          <a:xfrm>
            <a:off x="9067800" y="2377440"/>
            <a:ext cx="2565400" cy="2458508"/>
          </a:xfrm>
          <a:prstGeom prst="rect">
            <a:avLst/>
          </a:prstGeom>
        </p:spPr>
      </p:pic>
      <p:sp>
        <p:nvSpPr>
          <p:cNvPr id="7" name="TextBox 6">
            <a:extLst>
              <a:ext uri="{FF2B5EF4-FFF2-40B4-BE49-F238E27FC236}">
                <a16:creationId xmlns:a16="http://schemas.microsoft.com/office/drawing/2014/main" id="{622767AE-13A1-E6D4-5BC7-6CFA56360CA8}"/>
              </a:ext>
            </a:extLst>
          </p:cNvPr>
          <p:cNvSpPr txBox="1"/>
          <p:nvPr/>
        </p:nvSpPr>
        <p:spPr bwMode="auto">
          <a:xfrm>
            <a:off x="220234" y="6443246"/>
            <a:ext cx="8013700" cy="338554"/>
          </a:xfrm>
          <a:prstGeom prst="rect">
            <a:avLst/>
          </a:prstGeom>
          <a:noFill/>
          <a:ln>
            <a:noFill/>
          </a:ln>
        </p:spPr>
        <p:txBody>
          <a:bodyPr wrap="square">
            <a:spAutoFit/>
          </a:bodyPr>
          <a:lstStyle/>
          <a:p>
            <a:r>
              <a:rPr lang="en-US" sz="1600" dirty="0">
                <a:solidFill>
                  <a:schemeClr val="tx1">
                    <a:lumMod val="50000"/>
                  </a:schemeClr>
                </a:solidFill>
              </a:rPr>
              <a:t>Image source: www.3m.com/3M/en_US/p/d/b00014620/</a:t>
            </a:r>
          </a:p>
        </p:txBody>
      </p:sp>
    </p:spTree>
    <p:extLst>
      <p:ext uri="{BB962C8B-B14F-4D97-AF65-F5344CB8AC3E}">
        <p14:creationId xmlns:p14="http://schemas.microsoft.com/office/powerpoint/2010/main" val="402451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a:t>Other Limits Affecting Power Transfer</a:t>
            </a:r>
          </a:p>
        </p:txBody>
      </p:sp>
      <p:sp>
        <p:nvSpPr>
          <p:cNvPr id="41987" name="Rectangle 3"/>
          <p:cNvSpPr>
            <a:spLocks noGrp="1" noChangeArrowheads="1"/>
          </p:cNvSpPr>
          <p:nvPr>
            <p:ph idx="1"/>
          </p:nvPr>
        </p:nvSpPr>
        <p:spPr/>
        <p:txBody>
          <a:bodyPr/>
          <a:lstStyle/>
          <a:p>
            <a:pPr eaLnBrk="1" hangingPunct="1"/>
            <a:r>
              <a:rPr lang="en-US" altLang="en-US" dirty="0"/>
              <a:t>Angle limits</a:t>
            </a:r>
          </a:p>
          <a:p>
            <a:pPr lvl="1" eaLnBrk="1" hangingPunct="1"/>
            <a:r>
              <a:rPr lang="en-US" altLang="en-US" dirty="0"/>
              <a:t>while the maximum power transfer occurs when line angle difference is 90 degrees, actual limit is substantially less due to multiple lines in the system</a:t>
            </a:r>
          </a:p>
          <a:p>
            <a:pPr eaLnBrk="1" hangingPunct="1"/>
            <a:r>
              <a:rPr lang="en-US" altLang="en-US" dirty="0"/>
              <a:t>Voltage stability limits</a:t>
            </a:r>
          </a:p>
          <a:p>
            <a:pPr lvl="1" eaLnBrk="1" hangingPunct="1"/>
            <a:r>
              <a:rPr lang="en-US" altLang="en-US" dirty="0"/>
              <a:t>as power transfers increases, reactive losses increase as I</a:t>
            </a:r>
            <a:r>
              <a:rPr lang="en-US" altLang="en-US" baseline="30000" dirty="0"/>
              <a:t>2</a:t>
            </a:r>
            <a:r>
              <a:rPr lang="en-US" altLang="en-US" dirty="0"/>
              <a:t>X.  As reactive power increases the voltage falls, resulting in a potentially cascading voltage collapse.</a:t>
            </a:r>
          </a:p>
          <a:p>
            <a:pPr eaLnBrk="1" hangingPunct="1"/>
            <a:r>
              <a:rPr lang="en-US" altLang="en-US" dirty="0"/>
              <a:t>In cables the higher charging capacitance, which increases with the length of the line, limits the amount of current that can be transferred through the line since some of the current is associated with the charging capacitance</a:t>
            </a:r>
          </a:p>
          <a:p>
            <a:pPr lvl="1" eaLnBrk="1" hangingPunct="1"/>
            <a:r>
              <a:rPr lang="en-US" altLang="en-US" dirty="0"/>
              <a:t>Cables can be very sensitive to overloads since it is more of a challenge to dissipate heat</a:t>
            </a:r>
          </a:p>
        </p:txBody>
      </p:sp>
      <p:sp>
        <p:nvSpPr>
          <p:cNvPr id="2" name="Slide Number Placeholder 3">
            <a:extLst>
              <a:ext uri="{FF2B5EF4-FFF2-40B4-BE49-F238E27FC236}">
                <a16:creationId xmlns:a16="http://schemas.microsoft.com/office/drawing/2014/main" id="{6096C9D8-C2BB-EFED-5A3A-9C5F553EAD6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14</a:t>
            </a:fld>
            <a:endParaRPr lang="en-US" dirty="0">
              <a:solidFill>
                <a:schemeClr val="tx1">
                  <a:lumMod val="50000"/>
                </a:schemeClr>
              </a:solidFill>
            </a:endParaRPr>
          </a:p>
        </p:txBody>
      </p:sp>
    </p:spTree>
    <p:extLst>
      <p:ext uri="{BB962C8B-B14F-4D97-AF65-F5344CB8AC3E}">
        <p14:creationId xmlns:p14="http://schemas.microsoft.com/office/powerpoint/2010/main" val="23849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Line Series Compensation</a:t>
            </a:r>
          </a:p>
        </p:txBody>
      </p:sp>
      <p:sp>
        <p:nvSpPr>
          <p:cNvPr id="3" name="Content Placeholder 2"/>
          <p:cNvSpPr>
            <a:spLocks noGrp="1"/>
          </p:cNvSpPr>
          <p:nvPr>
            <p:ph idx="1"/>
          </p:nvPr>
        </p:nvSpPr>
        <p:spPr/>
        <p:txBody>
          <a:bodyPr/>
          <a:lstStyle/>
          <a:p>
            <a:r>
              <a:rPr lang="en-US" dirty="0"/>
              <a:t>One way to increase the transmission capacity of a transmission line that is limited by its reactance is to add series compensation</a:t>
            </a:r>
          </a:p>
          <a:p>
            <a:pPr lvl="1"/>
            <a:r>
              <a:rPr lang="en-US" dirty="0"/>
              <a:t>Capacitors are placed in series with the transmission line </a:t>
            </a:r>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3450677"/>
            <a:ext cx="5029200" cy="275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6248400"/>
            <a:ext cx="8229600" cy="307777"/>
          </a:xfrm>
          <a:prstGeom prst="rect">
            <a:avLst/>
          </a:prstGeom>
        </p:spPr>
        <p:txBody>
          <a:bodyPr wrap="square">
            <a:spAutoFit/>
          </a:bodyPr>
          <a:lstStyle/>
          <a:p>
            <a:r>
              <a:rPr lang="en-US" sz="1400" dirty="0"/>
              <a:t>Image: https://www.bpa.gov/news/newsroom/Pages/Chief-engineers-reunite-reminisce-for-BPAs-75th.aspx</a:t>
            </a:r>
          </a:p>
        </p:txBody>
      </p:sp>
      <p:sp>
        <p:nvSpPr>
          <p:cNvPr id="6" name="Text Box 27">
            <a:extLst>
              <a:ext uri="{FF2B5EF4-FFF2-40B4-BE49-F238E27FC236}">
                <a16:creationId xmlns:a16="http://schemas.microsoft.com/office/drawing/2014/main" id="{561B3F9E-0A3D-532A-77D5-87C7C03D7D16}"/>
              </a:ext>
            </a:extLst>
          </p:cNvPr>
          <p:cNvSpPr txBox="1">
            <a:spLocks noChangeArrowheads="1"/>
          </p:cNvSpPr>
          <p:nvPr/>
        </p:nvSpPr>
        <p:spPr bwMode="auto">
          <a:xfrm>
            <a:off x="685800" y="2938608"/>
            <a:ext cx="6629400" cy="46166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chemeClr val="tx1">
                    <a:lumMod val="50000"/>
                  </a:schemeClr>
                </a:solidFill>
              </a:rPr>
              <a:t>Image shows BPA series capacitors in a 500 kV line</a:t>
            </a:r>
          </a:p>
        </p:txBody>
      </p:sp>
      <p:graphicFrame>
        <p:nvGraphicFramePr>
          <p:cNvPr id="7" name="Object 6">
            <a:extLst>
              <a:ext uri="{FF2B5EF4-FFF2-40B4-BE49-F238E27FC236}">
                <a16:creationId xmlns:a16="http://schemas.microsoft.com/office/drawing/2014/main" id="{24B2D5A6-C8E5-8FC9-C535-FA5582AEB546}"/>
              </a:ext>
            </a:extLst>
          </p:cNvPr>
          <p:cNvGraphicFramePr>
            <a:graphicFrameLocks noChangeAspect="1"/>
          </p:cNvGraphicFramePr>
          <p:nvPr>
            <p:extLst>
              <p:ext uri="{D42A27DB-BD31-4B8C-83A1-F6EECF244321}">
                <p14:modId xmlns:p14="http://schemas.microsoft.com/office/powerpoint/2010/main" val="3233313450"/>
              </p:ext>
            </p:extLst>
          </p:nvPr>
        </p:nvGraphicFramePr>
        <p:xfrm>
          <a:off x="7620000" y="4953000"/>
          <a:ext cx="3754438" cy="1208087"/>
        </p:xfrm>
        <a:graphic>
          <a:graphicData uri="http://schemas.openxmlformats.org/presentationml/2006/ole">
            <mc:AlternateContent xmlns:mc="http://schemas.openxmlformats.org/markup-compatibility/2006">
              <mc:Choice xmlns:v="urn:schemas-microsoft-com:vml" Requires="v">
                <p:oleObj name="Equation" r:id="rId3" imgW="1498320" imgH="482400" progId="Equation.DSMT4">
                  <p:embed/>
                </p:oleObj>
              </mc:Choice>
              <mc:Fallback>
                <p:oleObj name="Equation" r:id="rId3" imgW="1498320" imgH="482400" progId="Equation.DSMT4">
                  <p:embed/>
                  <p:pic>
                    <p:nvPicPr>
                      <p:cNvPr id="5" name="Object 4"/>
                      <p:cNvPicPr/>
                      <p:nvPr/>
                    </p:nvPicPr>
                    <p:blipFill>
                      <a:blip r:embed="rId4"/>
                      <a:stretch>
                        <a:fillRect/>
                      </a:stretch>
                    </p:blipFill>
                    <p:spPr>
                      <a:xfrm>
                        <a:off x="7620000" y="4953000"/>
                        <a:ext cx="3754438" cy="1208087"/>
                      </a:xfrm>
                      <a:prstGeom prst="rect">
                        <a:avLst/>
                      </a:prstGeom>
                    </p:spPr>
                  </p:pic>
                </p:oleObj>
              </mc:Fallback>
            </mc:AlternateContent>
          </a:graphicData>
        </a:graphic>
      </p:graphicFrame>
      <p:sp>
        <p:nvSpPr>
          <p:cNvPr id="8" name="Text Box 27">
            <a:extLst>
              <a:ext uri="{FF2B5EF4-FFF2-40B4-BE49-F238E27FC236}">
                <a16:creationId xmlns:a16="http://schemas.microsoft.com/office/drawing/2014/main" id="{FFB79E28-79CA-3078-EC42-23D9E89A6153}"/>
              </a:ext>
            </a:extLst>
          </p:cNvPr>
          <p:cNvSpPr txBox="1">
            <a:spLocks noChangeArrowheads="1"/>
          </p:cNvSpPr>
          <p:nvPr/>
        </p:nvSpPr>
        <p:spPr bwMode="auto">
          <a:xfrm>
            <a:off x="7620000" y="2667000"/>
            <a:ext cx="4038600" cy="2308324"/>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chemeClr val="tx1">
                    <a:lumMod val="50000"/>
                  </a:schemeClr>
                </a:solidFill>
              </a:rPr>
              <a:t>Subsynchronous oscillations can be a concern; the natural frequency of a series LC circuit is given below; in the right equation where f</a:t>
            </a:r>
            <a:r>
              <a:rPr lang="en-US" altLang="en-US" baseline="-25000" dirty="0">
                <a:solidFill>
                  <a:schemeClr val="tx1">
                    <a:lumMod val="50000"/>
                  </a:schemeClr>
                </a:solidFill>
              </a:rPr>
              <a:t>0</a:t>
            </a:r>
            <a:r>
              <a:rPr lang="en-US" altLang="en-US" dirty="0">
                <a:solidFill>
                  <a:schemeClr val="tx1">
                    <a:lumMod val="50000"/>
                  </a:schemeClr>
                </a:solidFill>
              </a:rPr>
              <a:t> is the system frequency</a:t>
            </a:r>
          </a:p>
        </p:txBody>
      </p:sp>
      <p:sp>
        <p:nvSpPr>
          <p:cNvPr id="5" name="Slide Number Placeholder 3">
            <a:extLst>
              <a:ext uri="{FF2B5EF4-FFF2-40B4-BE49-F238E27FC236}">
                <a16:creationId xmlns:a16="http://schemas.microsoft.com/office/drawing/2014/main" id="{FFA5269B-4C7D-C16F-AD58-C8868E3949E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15</a:t>
            </a:fld>
            <a:endParaRPr lang="en-US" dirty="0">
              <a:solidFill>
                <a:schemeClr val="tx1">
                  <a:lumMod val="50000"/>
                </a:schemeClr>
              </a:solidFill>
            </a:endParaRPr>
          </a:p>
        </p:txBody>
      </p:sp>
    </p:spTree>
    <p:extLst>
      <p:ext uri="{BB962C8B-B14F-4D97-AF65-F5344CB8AC3E}">
        <p14:creationId xmlns:p14="http://schemas.microsoft.com/office/powerpoint/2010/main" val="22808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a:t>Transformers Overview</a:t>
            </a:r>
          </a:p>
        </p:txBody>
      </p:sp>
      <p:sp>
        <p:nvSpPr>
          <p:cNvPr id="43011" name="Rectangle 3"/>
          <p:cNvSpPr>
            <a:spLocks noGrp="1" noChangeArrowheads="1"/>
          </p:cNvSpPr>
          <p:nvPr>
            <p:ph idx="1"/>
          </p:nvPr>
        </p:nvSpPr>
        <p:spPr/>
        <p:txBody>
          <a:bodyPr/>
          <a:lstStyle/>
          <a:p>
            <a:r>
              <a:rPr lang="en-US" altLang="en-US" dirty="0"/>
              <a:t>Power systems are characterized by many different voltage levels, ranging from 765 kV down to 240/120 volts.  </a:t>
            </a:r>
          </a:p>
          <a:p>
            <a:r>
              <a:rPr lang="en-US" altLang="en-US" dirty="0"/>
              <a:t>Transformers are used to transfer power between different voltage levels.</a:t>
            </a:r>
          </a:p>
          <a:p>
            <a:r>
              <a:rPr lang="en-US" altLang="en-US" dirty="0"/>
              <a:t>The ability to inexpensively change voltage levels is a key advantage of ac systems over dc systems.</a:t>
            </a:r>
          </a:p>
          <a:p>
            <a:r>
              <a:rPr lang="en-US" altLang="en-US" dirty="0"/>
              <a:t>In this section we’ll development models for the transformer and discuss various ways of connecting three phase transformers.  </a:t>
            </a:r>
          </a:p>
        </p:txBody>
      </p:sp>
      <p:sp>
        <p:nvSpPr>
          <p:cNvPr id="2" name="Slide Number Placeholder 3">
            <a:extLst>
              <a:ext uri="{FF2B5EF4-FFF2-40B4-BE49-F238E27FC236}">
                <a16:creationId xmlns:a16="http://schemas.microsoft.com/office/drawing/2014/main" id="{18026941-951C-3960-BB5E-59B209D1FEE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16</a:t>
            </a:fld>
            <a:endParaRPr lang="en-US" dirty="0">
              <a:solidFill>
                <a:schemeClr val="tx1">
                  <a:lumMod val="50000"/>
                </a:schemeClr>
              </a:solidFill>
            </a:endParaRPr>
          </a:p>
        </p:txBody>
      </p:sp>
    </p:spTree>
    <p:extLst>
      <p:ext uri="{BB962C8B-B14F-4D97-AF65-F5344CB8AC3E}">
        <p14:creationId xmlns:p14="http://schemas.microsoft.com/office/powerpoint/2010/main" val="326695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Transmission to Distribution Transformer</a:t>
            </a:r>
          </a:p>
        </p:txBody>
      </p:sp>
      <p:pic>
        <p:nvPicPr>
          <p:cNvPr id="440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1" y="1371600"/>
            <a:ext cx="7370763"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B47CCB0D-96E0-CCB1-00E7-D5C86BF8814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17</a:t>
            </a:fld>
            <a:endParaRPr lang="en-US" dirty="0">
              <a:solidFill>
                <a:schemeClr val="tx1">
                  <a:lumMod val="50000"/>
                </a:schemeClr>
              </a:solidFill>
            </a:endParaRPr>
          </a:p>
        </p:txBody>
      </p:sp>
    </p:spTree>
    <p:extLst>
      <p:ext uri="{BB962C8B-B14F-4D97-AF65-F5344CB8AC3E}">
        <p14:creationId xmlns:p14="http://schemas.microsoft.com/office/powerpoint/2010/main" val="70945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Transmission Level Transformer</a:t>
            </a:r>
          </a:p>
        </p:txBody>
      </p:sp>
      <p:pic>
        <p:nvPicPr>
          <p:cNvPr id="4505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1" y="1335506"/>
            <a:ext cx="6846887"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3EDCB46D-DCDE-235D-696F-6E7ACFD2AB9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18</a:t>
            </a:fld>
            <a:endParaRPr lang="en-US" dirty="0">
              <a:solidFill>
                <a:schemeClr val="tx1">
                  <a:lumMod val="50000"/>
                </a:schemeClr>
              </a:solidFill>
            </a:endParaRPr>
          </a:p>
        </p:txBody>
      </p:sp>
    </p:spTree>
    <p:extLst>
      <p:ext uri="{BB962C8B-B14F-4D97-AF65-F5344CB8AC3E}">
        <p14:creationId xmlns:p14="http://schemas.microsoft.com/office/powerpoint/2010/main" val="147291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CA5D-BD8B-1360-904C-80F4FD28F867}"/>
              </a:ext>
            </a:extLst>
          </p:cNvPr>
          <p:cNvSpPr>
            <a:spLocks noGrp="1"/>
          </p:cNvSpPr>
          <p:nvPr>
            <p:ph type="title"/>
          </p:nvPr>
        </p:nvSpPr>
        <p:spPr/>
        <p:txBody>
          <a:bodyPr/>
          <a:lstStyle/>
          <a:p>
            <a:r>
              <a:rPr lang="en-US" dirty="0"/>
              <a:t>Transmission Line Insulators</a:t>
            </a:r>
          </a:p>
        </p:txBody>
      </p:sp>
      <p:sp>
        <p:nvSpPr>
          <p:cNvPr id="3" name="Content Placeholder 2">
            <a:extLst>
              <a:ext uri="{FF2B5EF4-FFF2-40B4-BE49-F238E27FC236}">
                <a16:creationId xmlns:a16="http://schemas.microsoft.com/office/drawing/2014/main" id="{69162A3D-F556-F09A-62A3-ABC9274126A4}"/>
              </a:ext>
            </a:extLst>
          </p:cNvPr>
          <p:cNvSpPr>
            <a:spLocks noGrp="1"/>
          </p:cNvSpPr>
          <p:nvPr>
            <p:ph idx="1"/>
          </p:nvPr>
        </p:nvSpPr>
        <p:spPr/>
        <p:txBody>
          <a:bodyPr/>
          <a:lstStyle/>
          <a:p>
            <a:r>
              <a:rPr lang="en-US" dirty="0"/>
              <a:t>The overhead transmission distribution lines are bare conductors, so they need to be connected to the grounded towers using insulators</a:t>
            </a:r>
          </a:p>
          <a:p>
            <a:r>
              <a:rPr lang="en-US" dirty="0"/>
              <a:t>Different types of insulators are used depending</a:t>
            </a:r>
            <a:br>
              <a:rPr lang="en-US" dirty="0"/>
            </a:br>
            <a:r>
              <a:rPr lang="en-US" dirty="0"/>
              <a:t>on the application. Examples include</a:t>
            </a:r>
          </a:p>
          <a:p>
            <a:pPr lvl="1"/>
            <a:r>
              <a:rPr lang="en-US" sz="2300" dirty="0"/>
              <a:t>Pin insulators for low voltage</a:t>
            </a:r>
            <a:br>
              <a:rPr lang="en-US" sz="2300" dirty="0"/>
            </a:br>
            <a:r>
              <a:rPr lang="en-US" sz="2300" dirty="0"/>
              <a:t>(up to 33 kV) applications</a:t>
            </a:r>
          </a:p>
          <a:p>
            <a:pPr lvl="1"/>
            <a:r>
              <a:rPr lang="en-US" sz="2300" dirty="0"/>
              <a:t>Suspension insulators, which</a:t>
            </a:r>
            <a:br>
              <a:rPr lang="en-US" sz="2300" dirty="0"/>
            </a:br>
            <a:r>
              <a:rPr lang="en-US" sz="2300" dirty="0"/>
              <a:t>have a number of porcelain</a:t>
            </a:r>
            <a:br>
              <a:rPr lang="en-US" sz="2300" dirty="0"/>
            </a:br>
            <a:r>
              <a:rPr lang="en-US" sz="2300" dirty="0"/>
              <a:t>disks connected together, with</a:t>
            </a:r>
            <a:br>
              <a:rPr lang="en-US" sz="2300" dirty="0"/>
            </a:br>
            <a:r>
              <a:rPr lang="en-US" sz="2300" dirty="0"/>
              <a:t>each having about 11 kV of insulation</a:t>
            </a:r>
          </a:p>
          <a:p>
            <a:pPr lvl="1"/>
            <a:r>
              <a:rPr lang="en-US" sz="2300" dirty="0"/>
              <a:t>Strain insulators, which are designed for corners, in which</a:t>
            </a:r>
            <a:br>
              <a:rPr lang="en-US" sz="2300" dirty="0"/>
            </a:br>
            <a:r>
              <a:rPr lang="en-US" sz="2300" dirty="0"/>
              <a:t>they have to handle the line strain; they are an assembly of</a:t>
            </a:r>
            <a:br>
              <a:rPr lang="en-US" sz="2300" dirty="0"/>
            </a:br>
            <a:r>
              <a:rPr lang="en-US" sz="2300" dirty="0"/>
              <a:t>suspension insulators</a:t>
            </a:r>
          </a:p>
          <a:p>
            <a:pPr marL="0" indent="0">
              <a:buNone/>
            </a:pPr>
            <a:r>
              <a:rPr lang="en-US" dirty="0"/>
              <a:t> </a:t>
            </a:r>
          </a:p>
        </p:txBody>
      </p:sp>
      <p:sp>
        <p:nvSpPr>
          <p:cNvPr id="5" name="TextBox 4">
            <a:extLst>
              <a:ext uri="{FF2B5EF4-FFF2-40B4-BE49-F238E27FC236}">
                <a16:creationId xmlns:a16="http://schemas.microsoft.com/office/drawing/2014/main" id="{F38F9950-BBB2-AE63-0B2A-FFB8D9A513AB}"/>
              </a:ext>
            </a:extLst>
          </p:cNvPr>
          <p:cNvSpPr txBox="1"/>
          <p:nvPr/>
        </p:nvSpPr>
        <p:spPr bwMode="auto">
          <a:xfrm>
            <a:off x="220234" y="6443246"/>
            <a:ext cx="8013700" cy="338554"/>
          </a:xfrm>
          <a:prstGeom prst="rect">
            <a:avLst/>
          </a:prstGeom>
          <a:noFill/>
          <a:ln>
            <a:noFill/>
          </a:ln>
        </p:spPr>
        <p:txBody>
          <a:bodyPr wrap="square">
            <a:spAutoFit/>
          </a:bodyPr>
          <a:lstStyle/>
          <a:p>
            <a:r>
              <a:rPr lang="en-US" sz="1600" dirty="0">
                <a:solidFill>
                  <a:schemeClr val="tx1">
                    <a:lumMod val="50000"/>
                  </a:schemeClr>
                </a:solidFill>
              </a:rPr>
              <a:t>Image source: www.electricaleasy.com/2016/10/insulators-used-in-overhead-power-lines.html</a:t>
            </a:r>
          </a:p>
        </p:txBody>
      </p:sp>
      <p:pic>
        <p:nvPicPr>
          <p:cNvPr id="8" name="Picture 7">
            <a:extLst>
              <a:ext uri="{FF2B5EF4-FFF2-40B4-BE49-F238E27FC236}">
                <a16:creationId xmlns:a16="http://schemas.microsoft.com/office/drawing/2014/main" id="{EEE34A8F-B610-FF68-A2E3-6FB4973455FB}"/>
              </a:ext>
            </a:extLst>
          </p:cNvPr>
          <p:cNvPicPr>
            <a:picLocks noChangeAspect="1"/>
          </p:cNvPicPr>
          <p:nvPr/>
        </p:nvPicPr>
        <p:blipFill>
          <a:blip r:embed="rId2"/>
          <a:stretch>
            <a:fillRect/>
          </a:stretch>
        </p:blipFill>
        <p:spPr>
          <a:xfrm>
            <a:off x="8832140" y="2915208"/>
            <a:ext cx="3015030" cy="2148141"/>
          </a:xfrm>
          <a:prstGeom prst="rect">
            <a:avLst/>
          </a:prstGeom>
        </p:spPr>
      </p:pic>
      <p:sp>
        <p:nvSpPr>
          <p:cNvPr id="9" name="TextBox 8">
            <a:extLst>
              <a:ext uri="{FF2B5EF4-FFF2-40B4-BE49-F238E27FC236}">
                <a16:creationId xmlns:a16="http://schemas.microsoft.com/office/drawing/2014/main" id="{D72DB3DD-668A-2E51-5031-02BA5CA2FA22}"/>
              </a:ext>
            </a:extLst>
          </p:cNvPr>
          <p:cNvSpPr txBox="1">
            <a:spLocks noChangeArrowheads="1"/>
          </p:cNvSpPr>
          <p:nvPr/>
        </p:nvSpPr>
        <p:spPr bwMode="auto">
          <a:xfrm>
            <a:off x="8713445" y="2133600"/>
            <a:ext cx="3352800" cy="830997"/>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chemeClr val="tx1">
                    <a:lumMod val="50000"/>
                  </a:schemeClr>
                </a:solidFill>
              </a:rPr>
              <a:t>Suspension and strain insulators</a:t>
            </a:r>
            <a:endParaRPr lang="en-US" altLang="en-US" dirty="0">
              <a:latin typeface="Symbol" panose="05050102010706020507" pitchFamily="18" charset="2"/>
            </a:endParaRPr>
          </a:p>
        </p:txBody>
      </p:sp>
      <p:pic>
        <p:nvPicPr>
          <p:cNvPr id="11" name="Picture 10">
            <a:extLst>
              <a:ext uri="{FF2B5EF4-FFF2-40B4-BE49-F238E27FC236}">
                <a16:creationId xmlns:a16="http://schemas.microsoft.com/office/drawing/2014/main" id="{D8778BFB-1D98-D6A9-0F94-C960866FA02E}"/>
              </a:ext>
            </a:extLst>
          </p:cNvPr>
          <p:cNvPicPr>
            <a:picLocks noChangeAspect="1"/>
          </p:cNvPicPr>
          <p:nvPr/>
        </p:nvPicPr>
        <p:blipFill>
          <a:blip r:embed="rId3"/>
          <a:stretch>
            <a:fillRect/>
          </a:stretch>
        </p:blipFill>
        <p:spPr>
          <a:xfrm>
            <a:off x="5562600" y="3384899"/>
            <a:ext cx="2671334" cy="1590961"/>
          </a:xfrm>
          <a:prstGeom prst="rect">
            <a:avLst/>
          </a:prstGeom>
        </p:spPr>
      </p:pic>
      <p:pic>
        <p:nvPicPr>
          <p:cNvPr id="13" name="Picture 12">
            <a:extLst>
              <a:ext uri="{FF2B5EF4-FFF2-40B4-BE49-F238E27FC236}">
                <a16:creationId xmlns:a16="http://schemas.microsoft.com/office/drawing/2014/main" id="{864F9351-DFC7-5F87-18C7-98D127D0AFEC}"/>
              </a:ext>
            </a:extLst>
          </p:cNvPr>
          <p:cNvPicPr>
            <a:picLocks noChangeAspect="1"/>
          </p:cNvPicPr>
          <p:nvPr/>
        </p:nvPicPr>
        <p:blipFill>
          <a:blip r:embed="rId4"/>
          <a:stretch>
            <a:fillRect/>
          </a:stretch>
        </p:blipFill>
        <p:spPr>
          <a:xfrm>
            <a:off x="8882330" y="5151120"/>
            <a:ext cx="2914650" cy="1499511"/>
          </a:xfrm>
          <a:prstGeom prst="rect">
            <a:avLst/>
          </a:prstGeom>
        </p:spPr>
      </p:pic>
      <p:sp>
        <p:nvSpPr>
          <p:cNvPr id="4" name="Slide Number Placeholder 3">
            <a:extLst>
              <a:ext uri="{FF2B5EF4-FFF2-40B4-BE49-F238E27FC236}">
                <a16:creationId xmlns:a16="http://schemas.microsoft.com/office/drawing/2014/main" id="{EB84500D-9D1B-A56F-5ECD-D0FE7C55FE6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spTree>
    <p:extLst>
      <p:ext uri="{BB962C8B-B14F-4D97-AF65-F5344CB8AC3E}">
        <p14:creationId xmlns:p14="http://schemas.microsoft.com/office/powerpoint/2010/main" val="2049102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Ideal Transformer</a:t>
            </a:r>
          </a:p>
        </p:txBody>
      </p:sp>
      <p:sp>
        <p:nvSpPr>
          <p:cNvPr id="46083" name="Rectangle 3"/>
          <p:cNvSpPr>
            <a:spLocks noGrp="1" noChangeArrowheads="1"/>
          </p:cNvSpPr>
          <p:nvPr>
            <p:ph idx="1"/>
          </p:nvPr>
        </p:nvSpPr>
        <p:spPr/>
        <p:txBody>
          <a:bodyPr/>
          <a:lstStyle/>
          <a:p>
            <a:r>
              <a:rPr lang="en-US" altLang="en-US" dirty="0"/>
              <a:t>First we review the voltage/current relationships for an ideal transformer</a:t>
            </a:r>
          </a:p>
          <a:p>
            <a:pPr lvl="1"/>
            <a:r>
              <a:rPr lang="en-US" altLang="en-US" dirty="0"/>
              <a:t>no real power losses</a:t>
            </a:r>
          </a:p>
          <a:p>
            <a:pPr lvl="1"/>
            <a:r>
              <a:rPr lang="en-US" altLang="en-US" dirty="0"/>
              <a:t>magnetic core has infinite permeability</a:t>
            </a:r>
          </a:p>
          <a:p>
            <a:pPr lvl="1"/>
            <a:r>
              <a:rPr lang="en-US" altLang="en-US" dirty="0"/>
              <a:t>no leakage flux</a:t>
            </a:r>
          </a:p>
          <a:p>
            <a:r>
              <a:rPr lang="en-US" altLang="en-US" dirty="0"/>
              <a:t>We’ll define the “primary” side of the transformer as the side that usually takes power, and the secondary as the side that usually delivers power.</a:t>
            </a:r>
          </a:p>
          <a:p>
            <a:pPr lvl="1"/>
            <a:r>
              <a:rPr lang="en-US" altLang="en-US" dirty="0"/>
              <a:t>primary is usually the side with the higher voltage, but may be the low voltage side on a generator step-up transformer.  </a:t>
            </a:r>
          </a:p>
          <a:p>
            <a:endParaRPr lang="en-US" altLang="en-US" dirty="0"/>
          </a:p>
        </p:txBody>
      </p:sp>
      <p:sp>
        <p:nvSpPr>
          <p:cNvPr id="2" name="Slide Number Placeholder 3">
            <a:extLst>
              <a:ext uri="{FF2B5EF4-FFF2-40B4-BE49-F238E27FC236}">
                <a16:creationId xmlns:a16="http://schemas.microsoft.com/office/drawing/2014/main" id="{BAA5ADCE-3DFC-8A0E-14B8-9D77CF4ECB7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19</a:t>
            </a:fld>
            <a:endParaRPr lang="en-US" dirty="0">
              <a:solidFill>
                <a:schemeClr val="tx1">
                  <a:lumMod val="50000"/>
                </a:schemeClr>
              </a:solidFill>
            </a:endParaRPr>
          </a:p>
        </p:txBody>
      </p:sp>
    </p:spTree>
    <p:extLst>
      <p:ext uri="{BB962C8B-B14F-4D97-AF65-F5344CB8AC3E}">
        <p14:creationId xmlns:p14="http://schemas.microsoft.com/office/powerpoint/2010/main" val="4263644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a:t>Ideal Transformer Relationships</a:t>
            </a:r>
          </a:p>
        </p:txBody>
      </p:sp>
      <p:pic>
        <p:nvPicPr>
          <p:cNvPr id="23556" name="Picture 3" descr="Fig5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353580"/>
            <a:ext cx="51816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4" name="Object 4"/>
          <p:cNvGraphicFramePr>
            <a:graphicFrameLocks noChangeAspect="1"/>
          </p:cNvGraphicFramePr>
          <p:nvPr>
            <p:extLst>
              <p:ext uri="{D42A27DB-BD31-4B8C-83A1-F6EECF244321}">
                <p14:modId xmlns:p14="http://schemas.microsoft.com/office/powerpoint/2010/main" val="884805630"/>
              </p:ext>
            </p:extLst>
          </p:nvPr>
        </p:nvGraphicFramePr>
        <p:xfrm>
          <a:off x="1219200" y="3505200"/>
          <a:ext cx="7937500" cy="2946400"/>
        </p:xfrm>
        <a:graphic>
          <a:graphicData uri="http://schemas.openxmlformats.org/presentationml/2006/ole">
            <mc:AlternateContent xmlns:mc="http://schemas.openxmlformats.org/markup-compatibility/2006">
              <mc:Choice xmlns:v="urn:schemas-microsoft-com:vml" Requires="v">
                <p:oleObj name="Equation" r:id="rId4" imgW="7937280" imgH="2946240" progId="Equation.DSMT4">
                  <p:embed/>
                </p:oleObj>
              </mc:Choice>
              <mc:Fallback>
                <p:oleObj name="Equation" r:id="rId4" imgW="7937280" imgH="2946240" progId="Equation.DSMT4">
                  <p:embed/>
                  <p:pic>
                    <p:nvPicPr>
                      <p:cNvPr id="23554" name="Object 4"/>
                      <p:cNvPicPr>
                        <a:picLocks noChangeAspect="1" noChangeArrowheads="1"/>
                      </p:cNvPicPr>
                      <p:nvPr/>
                    </p:nvPicPr>
                    <p:blipFill>
                      <a:blip r:embed="rId5"/>
                      <a:srcRect/>
                      <a:stretch>
                        <a:fillRect/>
                      </a:stretch>
                    </p:blipFill>
                    <p:spPr bwMode="auto">
                      <a:xfrm>
                        <a:off x="1219200" y="3505200"/>
                        <a:ext cx="7937500" cy="294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7D0051F3-0274-C19C-F1AE-977B46F6211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20</a:t>
            </a:fld>
            <a:endParaRPr lang="en-US" dirty="0">
              <a:solidFill>
                <a:schemeClr val="tx1">
                  <a:lumMod val="50000"/>
                </a:schemeClr>
              </a:solidFill>
            </a:endParaRPr>
          </a:p>
        </p:txBody>
      </p:sp>
    </p:spTree>
    <p:extLst>
      <p:ext uri="{BB962C8B-B14F-4D97-AF65-F5344CB8AC3E}">
        <p14:creationId xmlns:p14="http://schemas.microsoft.com/office/powerpoint/2010/main" val="9836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en-US" dirty="0"/>
              <a:t>Current/Voltage Relationships</a:t>
            </a:r>
          </a:p>
        </p:txBody>
      </p:sp>
      <p:graphicFrame>
        <p:nvGraphicFramePr>
          <p:cNvPr id="25602" name="Object 3"/>
          <p:cNvGraphicFramePr>
            <a:graphicFrameLocks noChangeAspect="1"/>
          </p:cNvGraphicFramePr>
          <p:nvPr>
            <p:extLst>
              <p:ext uri="{D42A27DB-BD31-4B8C-83A1-F6EECF244321}">
                <p14:modId xmlns:p14="http://schemas.microsoft.com/office/powerpoint/2010/main" val="1512982057"/>
              </p:ext>
            </p:extLst>
          </p:nvPr>
        </p:nvGraphicFramePr>
        <p:xfrm>
          <a:off x="1371600" y="1219200"/>
          <a:ext cx="6057900" cy="3606800"/>
        </p:xfrm>
        <a:graphic>
          <a:graphicData uri="http://schemas.openxmlformats.org/presentationml/2006/ole">
            <mc:AlternateContent xmlns:mc="http://schemas.openxmlformats.org/markup-compatibility/2006">
              <mc:Choice xmlns:v="urn:schemas-microsoft-com:vml" Requires="v">
                <p:oleObj name="Equation" r:id="rId3" imgW="6057720" imgH="3606480" progId="Equation.DSMT4">
                  <p:embed/>
                </p:oleObj>
              </mc:Choice>
              <mc:Fallback>
                <p:oleObj name="Equation" r:id="rId3" imgW="6057720" imgH="3606480" progId="Equation.DSMT4">
                  <p:embed/>
                  <p:pic>
                    <p:nvPicPr>
                      <p:cNvPr id="25602" name="Object 3"/>
                      <p:cNvPicPr>
                        <a:picLocks noChangeAspect="1" noChangeArrowheads="1"/>
                      </p:cNvPicPr>
                      <p:nvPr/>
                    </p:nvPicPr>
                    <p:blipFill>
                      <a:blip r:embed="rId4"/>
                      <a:srcRect/>
                      <a:stretch>
                        <a:fillRect/>
                      </a:stretch>
                    </p:blipFill>
                    <p:spPr bwMode="auto">
                      <a:xfrm>
                        <a:off x="1371600" y="1219200"/>
                        <a:ext cx="6057900" cy="360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5604" name="Picture 4" descr="Fig5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2971800"/>
            <a:ext cx="40386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4E4CECD7-2CD2-F416-7624-BCC2755A6FB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21</a:t>
            </a:fld>
            <a:endParaRPr lang="en-US" dirty="0">
              <a:solidFill>
                <a:schemeClr val="tx1">
                  <a:lumMod val="50000"/>
                </a:schemeClr>
              </a:solidFill>
            </a:endParaRPr>
          </a:p>
        </p:txBody>
      </p:sp>
    </p:spTree>
    <p:extLst>
      <p:ext uri="{BB962C8B-B14F-4D97-AF65-F5344CB8AC3E}">
        <p14:creationId xmlns:p14="http://schemas.microsoft.com/office/powerpoint/2010/main" val="187455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p:txBody>
          <a:bodyPr/>
          <a:lstStyle/>
          <a:p>
            <a:r>
              <a:rPr lang="en-US" altLang="en-US" dirty="0"/>
              <a:t>Impedance Transformation Example</a:t>
            </a:r>
          </a:p>
        </p:txBody>
      </p:sp>
      <p:sp>
        <p:nvSpPr>
          <p:cNvPr id="26630" name="Rectangle 3"/>
          <p:cNvSpPr>
            <a:spLocks noGrp="1" noChangeArrowheads="1"/>
          </p:cNvSpPr>
          <p:nvPr>
            <p:ph idx="1"/>
          </p:nvPr>
        </p:nvSpPr>
        <p:spPr/>
        <p:txBody>
          <a:bodyPr/>
          <a:lstStyle/>
          <a:p>
            <a:r>
              <a:rPr lang="en-US" altLang="en-US" b="1" dirty="0"/>
              <a:t>Example:</a:t>
            </a:r>
            <a:r>
              <a:rPr lang="en-US" altLang="en-US" dirty="0"/>
              <a:t> Calculate the primary voltage and current for an impedance load on the secondary</a:t>
            </a:r>
          </a:p>
        </p:txBody>
      </p:sp>
      <p:pic>
        <p:nvPicPr>
          <p:cNvPr id="26631" name="Picture 4" descr="Fig5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459037"/>
            <a:ext cx="4114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6" name="Object 5"/>
          <p:cNvGraphicFramePr>
            <a:graphicFrameLocks noChangeAspect="1"/>
          </p:cNvGraphicFramePr>
          <p:nvPr/>
        </p:nvGraphicFramePr>
        <p:xfrm>
          <a:off x="1524000" y="0"/>
          <a:ext cx="914400" cy="336550"/>
        </p:xfrm>
        <a:graphic>
          <a:graphicData uri="http://schemas.openxmlformats.org/presentationml/2006/ole">
            <mc:AlternateContent xmlns:mc="http://schemas.openxmlformats.org/markup-compatibility/2006">
              <mc:Choice xmlns:v="urn:schemas-microsoft-com:vml" Requires="v">
                <p:oleObj name="Equation" r:id="rId4" imgW="457677" imgH="793306" progId="Equation.DSMT4">
                  <p:embed/>
                </p:oleObj>
              </mc:Choice>
              <mc:Fallback>
                <p:oleObj name="Equation" r:id="rId4" imgW="457677" imgH="793306" progId="Equation.DSMT4">
                  <p:embed/>
                  <p:pic>
                    <p:nvPicPr>
                      <p:cNvPr id="2662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7" name="Object 6"/>
          <p:cNvGraphicFramePr>
            <a:graphicFrameLocks noChangeAspect="1"/>
          </p:cNvGraphicFramePr>
          <p:nvPr>
            <p:extLst>
              <p:ext uri="{D42A27DB-BD31-4B8C-83A1-F6EECF244321}">
                <p14:modId xmlns:p14="http://schemas.microsoft.com/office/powerpoint/2010/main" val="1358717537"/>
              </p:ext>
            </p:extLst>
          </p:nvPr>
        </p:nvGraphicFramePr>
        <p:xfrm>
          <a:off x="5562600" y="2286000"/>
          <a:ext cx="3467100" cy="1384300"/>
        </p:xfrm>
        <a:graphic>
          <a:graphicData uri="http://schemas.openxmlformats.org/presentationml/2006/ole">
            <mc:AlternateContent xmlns:mc="http://schemas.openxmlformats.org/markup-compatibility/2006">
              <mc:Choice xmlns:v="urn:schemas-microsoft-com:vml" Requires="v">
                <p:oleObj name="Equation" r:id="rId6" imgW="3467100" imgH="1384300" progId="Equation.DSMT4">
                  <p:embed/>
                </p:oleObj>
              </mc:Choice>
              <mc:Fallback>
                <p:oleObj name="Equation" r:id="rId6" imgW="3467100" imgH="1384300" progId="Equation.DSMT4">
                  <p:embed/>
                  <p:pic>
                    <p:nvPicPr>
                      <p:cNvPr id="2662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286000"/>
                        <a:ext cx="3467100"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8" name="Object 7"/>
          <p:cNvGraphicFramePr>
            <a:graphicFrameLocks noChangeAspect="1"/>
          </p:cNvGraphicFramePr>
          <p:nvPr>
            <p:extLst>
              <p:ext uri="{D42A27DB-BD31-4B8C-83A1-F6EECF244321}">
                <p14:modId xmlns:p14="http://schemas.microsoft.com/office/powerpoint/2010/main" val="2194640423"/>
              </p:ext>
            </p:extLst>
          </p:nvPr>
        </p:nvGraphicFramePr>
        <p:xfrm>
          <a:off x="1219200" y="4495800"/>
          <a:ext cx="3848100" cy="1854200"/>
        </p:xfrm>
        <a:graphic>
          <a:graphicData uri="http://schemas.openxmlformats.org/presentationml/2006/ole">
            <mc:AlternateContent xmlns:mc="http://schemas.openxmlformats.org/markup-compatibility/2006">
              <mc:Choice xmlns:v="urn:schemas-microsoft-com:vml" Requires="v">
                <p:oleObj name="Equation" r:id="rId8" imgW="3848100" imgH="1854200" progId="Equation.DSMT4">
                  <p:embed/>
                </p:oleObj>
              </mc:Choice>
              <mc:Fallback>
                <p:oleObj name="Equation" r:id="rId8" imgW="3848100" imgH="1854200" progId="Equation.DSMT4">
                  <p:embed/>
                  <p:pic>
                    <p:nvPicPr>
                      <p:cNvPr id="2662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4495800"/>
                        <a:ext cx="38481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3A6BA4D1-2991-4C64-6510-27671FC0699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22</a:t>
            </a:fld>
            <a:endParaRPr lang="en-US" dirty="0">
              <a:solidFill>
                <a:schemeClr val="tx1">
                  <a:lumMod val="50000"/>
                </a:schemeClr>
              </a:solidFill>
            </a:endParaRPr>
          </a:p>
        </p:txBody>
      </p:sp>
    </p:spTree>
    <p:extLst>
      <p:ext uri="{BB962C8B-B14F-4D97-AF65-F5344CB8AC3E}">
        <p14:creationId xmlns:p14="http://schemas.microsoft.com/office/powerpoint/2010/main" val="3530215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a:t>Real Transformers</a:t>
            </a:r>
          </a:p>
        </p:txBody>
      </p:sp>
      <p:sp>
        <p:nvSpPr>
          <p:cNvPr id="47107" name="Rectangle 3"/>
          <p:cNvSpPr>
            <a:spLocks noGrp="1" noChangeArrowheads="1"/>
          </p:cNvSpPr>
          <p:nvPr>
            <p:ph type="body" idx="1"/>
          </p:nvPr>
        </p:nvSpPr>
        <p:spPr>
          <a:xfrm>
            <a:off x="457200" y="1280160"/>
            <a:ext cx="7848600" cy="4648200"/>
          </a:xfrm>
        </p:spPr>
        <p:txBody>
          <a:bodyPr/>
          <a:lstStyle/>
          <a:p>
            <a:r>
              <a:rPr lang="en-US" altLang="en-US" dirty="0"/>
              <a:t>Real transformers</a:t>
            </a:r>
          </a:p>
          <a:p>
            <a:pPr lvl="1">
              <a:buFontTx/>
              <a:buChar char="–"/>
            </a:pPr>
            <a:r>
              <a:rPr lang="en-US" altLang="en-US" dirty="0"/>
              <a:t>have losses</a:t>
            </a:r>
          </a:p>
          <a:p>
            <a:pPr lvl="1">
              <a:buFontTx/>
              <a:buChar char="–"/>
            </a:pPr>
            <a:r>
              <a:rPr lang="en-US" altLang="en-US" dirty="0"/>
              <a:t>have leakage flux</a:t>
            </a:r>
          </a:p>
          <a:p>
            <a:pPr lvl="1">
              <a:buFontTx/>
              <a:buChar char="–"/>
            </a:pPr>
            <a:r>
              <a:rPr lang="en-US" altLang="en-US" dirty="0"/>
              <a:t>have finite permeability of magnetic core</a:t>
            </a:r>
          </a:p>
          <a:p>
            <a:pPr lvl="1">
              <a:buFontTx/>
              <a:buChar char="–"/>
            </a:pPr>
            <a:endParaRPr lang="en-US" altLang="en-US" dirty="0"/>
          </a:p>
          <a:p>
            <a:r>
              <a:rPr lang="en-US" altLang="en-US" dirty="0"/>
              <a:t>Real power losses</a:t>
            </a:r>
          </a:p>
          <a:p>
            <a:pPr marL="457200" lvl="1" indent="0">
              <a:buNone/>
            </a:pPr>
            <a:r>
              <a:rPr lang="en-US" altLang="en-US" dirty="0"/>
              <a:t>resistance in windings (i</a:t>
            </a:r>
            <a:r>
              <a:rPr lang="en-US" altLang="en-US" baseline="30000" dirty="0"/>
              <a:t>2 </a:t>
            </a:r>
            <a:r>
              <a:rPr lang="en-US" altLang="en-US" dirty="0"/>
              <a:t>R)</a:t>
            </a:r>
          </a:p>
          <a:p>
            <a:pPr marL="457200" lvl="1" indent="0">
              <a:buNone/>
            </a:pPr>
            <a:r>
              <a:rPr lang="en-US" altLang="en-US" dirty="0"/>
              <a:t>core losses due to eddy currents and hysteresis</a:t>
            </a:r>
          </a:p>
          <a:p>
            <a:endParaRPr lang="en-US" altLang="en-US" dirty="0"/>
          </a:p>
        </p:txBody>
      </p:sp>
      <p:sp>
        <p:nvSpPr>
          <p:cNvPr id="2" name="Slide Number Placeholder 3">
            <a:extLst>
              <a:ext uri="{FF2B5EF4-FFF2-40B4-BE49-F238E27FC236}">
                <a16:creationId xmlns:a16="http://schemas.microsoft.com/office/drawing/2014/main" id="{3506881B-5CEB-C3AB-72F4-89B08FAE960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23</a:t>
            </a:fld>
            <a:endParaRPr lang="en-US" dirty="0">
              <a:solidFill>
                <a:schemeClr val="tx1">
                  <a:lumMod val="50000"/>
                </a:schemeClr>
              </a:solidFill>
            </a:endParaRPr>
          </a:p>
        </p:txBody>
      </p:sp>
    </p:spTree>
    <p:extLst>
      <p:ext uri="{BB962C8B-B14F-4D97-AF65-F5344CB8AC3E}">
        <p14:creationId xmlns:p14="http://schemas.microsoft.com/office/powerpoint/2010/main" val="59510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a:t>Transformer Core losses</a:t>
            </a:r>
          </a:p>
        </p:txBody>
      </p:sp>
      <p:sp>
        <p:nvSpPr>
          <p:cNvPr id="39939" name="Text Box 3"/>
          <p:cNvSpPr txBox="1">
            <a:spLocks noChangeArrowheads="1"/>
          </p:cNvSpPr>
          <p:nvPr/>
        </p:nvSpPr>
        <p:spPr bwMode="auto">
          <a:xfrm>
            <a:off x="838201" y="1356360"/>
            <a:ext cx="7731125"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Eddy currents arise because of changing flux in core.</a:t>
            </a:r>
          </a:p>
          <a:p>
            <a:pPr eaLnBrk="1" hangingPunct="1"/>
            <a:r>
              <a:rPr lang="en-US" altLang="en-US" sz="2800" dirty="0"/>
              <a:t>Eddy currents are reduced by laminating the core</a:t>
            </a:r>
          </a:p>
        </p:txBody>
      </p:sp>
      <p:pic>
        <p:nvPicPr>
          <p:cNvPr id="39940" name="Picture 4" descr="Fig5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2362200"/>
            <a:ext cx="51054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Fig5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4468017"/>
            <a:ext cx="38862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838201" y="3962400"/>
            <a:ext cx="78597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Hysteresis losses are proportional to area of </a:t>
            </a:r>
            <a:br>
              <a:rPr lang="en-US" altLang="en-US" sz="2800" dirty="0"/>
            </a:br>
            <a:r>
              <a:rPr lang="en-US" altLang="en-US" sz="2800" dirty="0"/>
              <a:t>BH curve and the frequency</a:t>
            </a:r>
          </a:p>
        </p:txBody>
      </p:sp>
      <p:sp>
        <p:nvSpPr>
          <p:cNvPr id="39943" name="Text Box 7"/>
          <p:cNvSpPr txBox="1">
            <a:spLocks noChangeArrowheads="1"/>
          </p:cNvSpPr>
          <p:nvPr/>
        </p:nvSpPr>
        <p:spPr bwMode="auto">
          <a:xfrm>
            <a:off x="870248" y="4953000"/>
            <a:ext cx="3930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t>These losses are reduced by using material with a thin BH curve</a:t>
            </a:r>
          </a:p>
        </p:txBody>
      </p:sp>
      <p:sp>
        <p:nvSpPr>
          <p:cNvPr id="2" name="Slide Number Placeholder 3">
            <a:extLst>
              <a:ext uri="{FF2B5EF4-FFF2-40B4-BE49-F238E27FC236}">
                <a16:creationId xmlns:a16="http://schemas.microsoft.com/office/drawing/2014/main" id="{CAD3FDBA-4534-DB01-5E02-0788E7E233C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24</a:t>
            </a:fld>
            <a:endParaRPr lang="en-US" dirty="0">
              <a:solidFill>
                <a:schemeClr val="tx1">
                  <a:lumMod val="50000"/>
                </a:schemeClr>
              </a:solidFill>
            </a:endParaRPr>
          </a:p>
        </p:txBody>
      </p:sp>
      <p:pic>
        <p:nvPicPr>
          <p:cNvPr id="1026" name="Picture 2" descr="undefined">
            <a:extLst>
              <a:ext uri="{FF2B5EF4-FFF2-40B4-BE49-F238E27FC236}">
                <a16:creationId xmlns:a16="http://schemas.microsoft.com/office/drawing/2014/main" id="{1E433C5B-BCFF-5E42-FAE5-E318A5D1DC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4566" y="1901512"/>
            <a:ext cx="3089233" cy="2209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D37E1F-BC8B-770F-0405-7A4D9EEB0733}"/>
              </a:ext>
            </a:extLst>
          </p:cNvPr>
          <p:cNvSpPr txBox="1"/>
          <p:nvPr/>
        </p:nvSpPr>
        <p:spPr bwMode="auto">
          <a:xfrm>
            <a:off x="762000" y="6510369"/>
            <a:ext cx="6705956" cy="307777"/>
          </a:xfrm>
          <a:prstGeom prst="rect">
            <a:avLst/>
          </a:prstGeom>
          <a:noFill/>
          <a:ln>
            <a:noFill/>
          </a:ln>
        </p:spPr>
        <p:txBody>
          <a:bodyPr wrap="square">
            <a:spAutoFit/>
          </a:bodyPr>
          <a:lstStyle/>
          <a:p>
            <a:r>
              <a:rPr lang="en-US" sz="1400" dirty="0">
                <a:solidFill>
                  <a:schemeClr val="tx1">
                    <a:lumMod val="50000"/>
                  </a:schemeClr>
                </a:solidFill>
              </a:rPr>
              <a:t>Image: en.wikipedia.org/wiki/</a:t>
            </a:r>
            <a:r>
              <a:rPr lang="en-US" sz="1400" dirty="0" err="1">
                <a:solidFill>
                  <a:schemeClr val="tx1">
                    <a:lumMod val="50000"/>
                  </a:schemeClr>
                </a:solidFill>
              </a:rPr>
              <a:t>Transformer_types</a:t>
            </a:r>
            <a:r>
              <a:rPr lang="en-US" sz="1400" dirty="0">
                <a:solidFill>
                  <a:schemeClr val="tx1">
                    <a:lumMod val="50000"/>
                  </a:schemeClr>
                </a:solidFill>
              </a:rPr>
              <a:t>#/media/File:Transformer.filament.agr.jpg</a:t>
            </a:r>
          </a:p>
        </p:txBody>
      </p:sp>
    </p:spTree>
    <p:extLst>
      <p:ext uri="{BB962C8B-B14F-4D97-AF65-F5344CB8AC3E}">
        <p14:creationId xmlns:p14="http://schemas.microsoft.com/office/powerpoint/2010/main" val="10763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a:t>Simplified Equivalent Circuit</a:t>
            </a:r>
          </a:p>
        </p:txBody>
      </p:sp>
      <p:pic>
        <p:nvPicPr>
          <p:cNvPr id="44035" name="Picture 3" descr="Fig5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524000"/>
            <a:ext cx="6858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A20BD24-7859-5236-EFAC-CFFDE86CB060}"/>
              </a:ext>
            </a:extLst>
          </p:cNvPr>
          <p:cNvSpPr txBox="1"/>
          <p:nvPr/>
        </p:nvSpPr>
        <p:spPr>
          <a:xfrm>
            <a:off x="8382000" y="1981200"/>
            <a:ext cx="3276599" cy="1569660"/>
          </a:xfrm>
          <a:prstGeom prst="rect">
            <a:avLst/>
          </a:prstGeom>
          <a:solidFill>
            <a:schemeClr val="bg1">
              <a:lumMod val="95000"/>
            </a:schemeClr>
          </a:solidFill>
        </p:spPr>
        <p:txBody>
          <a:bodyPr wrap="square" rtlCol="0">
            <a:spAutoFit/>
          </a:bodyPr>
          <a:lstStyle/>
          <a:p>
            <a:r>
              <a:rPr lang="en-US" sz="2400" dirty="0">
                <a:solidFill>
                  <a:schemeClr val="tx1">
                    <a:lumMod val="50000"/>
                  </a:schemeClr>
                </a:solidFill>
              </a:rPr>
              <a:t>Often the shunt elements are assumed to have</a:t>
            </a:r>
            <a:br>
              <a:rPr lang="en-US" sz="2400" dirty="0">
                <a:solidFill>
                  <a:schemeClr val="tx1">
                    <a:lumMod val="50000"/>
                  </a:schemeClr>
                </a:solidFill>
              </a:rPr>
            </a:br>
            <a:r>
              <a:rPr lang="en-US" sz="2400" dirty="0">
                <a:solidFill>
                  <a:schemeClr val="tx1">
                    <a:lumMod val="50000"/>
                  </a:schemeClr>
                </a:solidFill>
              </a:rPr>
              <a:t>such high impedance that they are ignored</a:t>
            </a:r>
          </a:p>
        </p:txBody>
      </p:sp>
      <p:sp>
        <p:nvSpPr>
          <p:cNvPr id="3" name="Slide Number Placeholder 3">
            <a:extLst>
              <a:ext uri="{FF2B5EF4-FFF2-40B4-BE49-F238E27FC236}">
                <a16:creationId xmlns:a16="http://schemas.microsoft.com/office/drawing/2014/main" id="{D89779FC-5EA6-5FDB-BC8F-780FFB74F79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25</a:t>
            </a:fld>
            <a:endParaRPr lang="en-US" dirty="0">
              <a:solidFill>
                <a:schemeClr val="tx1">
                  <a:lumMod val="50000"/>
                </a:schemeClr>
              </a:solidFill>
            </a:endParaRPr>
          </a:p>
        </p:txBody>
      </p:sp>
    </p:spTree>
    <p:extLst>
      <p:ext uri="{BB962C8B-B14F-4D97-AF65-F5344CB8AC3E}">
        <p14:creationId xmlns:p14="http://schemas.microsoft.com/office/powerpoint/2010/main" val="964062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Calculation of Model Parameters</a:t>
            </a:r>
          </a:p>
        </p:txBody>
      </p:sp>
      <p:sp>
        <p:nvSpPr>
          <p:cNvPr id="45059" name="Rectangle 3"/>
          <p:cNvSpPr>
            <a:spLocks noGrp="1" noChangeArrowheads="1"/>
          </p:cNvSpPr>
          <p:nvPr>
            <p:ph idx="1"/>
          </p:nvPr>
        </p:nvSpPr>
        <p:spPr/>
        <p:txBody>
          <a:bodyPr/>
          <a:lstStyle/>
          <a:p>
            <a:r>
              <a:rPr lang="en-US" altLang="en-US" dirty="0"/>
              <a:t>The parameters of the model are determined based upon </a:t>
            </a:r>
          </a:p>
          <a:p>
            <a:pPr lvl="1"/>
            <a:r>
              <a:rPr lang="en-US" altLang="en-US" dirty="0"/>
              <a:t>nameplate data: gives the rated voltages and power</a:t>
            </a:r>
          </a:p>
          <a:p>
            <a:pPr lvl="1"/>
            <a:r>
              <a:rPr lang="en-US" altLang="en-US" dirty="0"/>
              <a:t>open circuit test: rated voltage is applied to primary with secondary open; measure the primary current and losses (the test may also be done applying the voltage to the secondary, calculating the values, then referring the values back to the primary side).</a:t>
            </a:r>
          </a:p>
          <a:p>
            <a:pPr lvl="1"/>
            <a:r>
              <a:rPr lang="en-US" altLang="en-US" dirty="0"/>
              <a:t>short circuit test: with secondary shorted, apply voltage to primary to get rated current to flow; measure voltage and losses.</a:t>
            </a:r>
          </a:p>
          <a:p>
            <a:r>
              <a:rPr lang="en-US" altLang="en-US" dirty="0"/>
              <a:t>This topic is mostly outside the scope of ECEN 460, covered in ECEN 459</a:t>
            </a:r>
          </a:p>
        </p:txBody>
      </p:sp>
      <p:sp>
        <p:nvSpPr>
          <p:cNvPr id="4" name="Slide Number Placeholder 1"/>
          <p:cNvSpPr>
            <a:spLocks noGrp="1"/>
          </p:cNvSpPr>
          <p:nvPr>
            <p:ph type="sldNum" sz="quarter" idx="4"/>
          </p:nvPr>
        </p:nvSpPr>
        <p:spPr/>
        <p:txBody>
          <a:bodyPr/>
          <a:lstStyle/>
          <a:p>
            <a:pPr>
              <a:defRPr/>
            </a:pPr>
            <a:fld id="{F6D20532-61D7-47D0-903F-227F7C48AD34}" type="slidenum">
              <a:rPr lang="en-US" smtClean="0"/>
              <a:pPr>
                <a:defRPr/>
              </a:pPr>
              <a:t>26</a:t>
            </a:fld>
            <a:endParaRPr lang="en-US" dirty="0"/>
          </a:p>
        </p:txBody>
      </p:sp>
    </p:spTree>
    <p:extLst>
      <p:ext uri="{BB962C8B-B14F-4D97-AF65-F5344CB8AC3E}">
        <p14:creationId xmlns:p14="http://schemas.microsoft.com/office/powerpoint/2010/main" val="3524660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a:t>Residential Distribution Transformers</a:t>
            </a:r>
          </a:p>
        </p:txBody>
      </p:sp>
      <p:sp>
        <p:nvSpPr>
          <p:cNvPr id="2" name="Content Placeholder 1">
            <a:extLst>
              <a:ext uri="{FF2B5EF4-FFF2-40B4-BE49-F238E27FC236}">
                <a16:creationId xmlns:a16="http://schemas.microsoft.com/office/drawing/2014/main" id="{E0FAAD9D-965B-D2E8-910F-D2BC7E622602}"/>
              </a:ext>
            </a:extLst>
          </p:cNvPr>
          <p:cNvSpPr>
            <a:spLocks noGrp="1"/>
          </p:cNvSpPr>
          <p:nvPr>
            <p:ph idx="1"/>
          </p:nvPr>
        </p:nvSpPr>
        <p:spPr/>
        <p:txBody>
          <a:bodyPr/>
          <a:lstStyle/>
          <a:p>
            <a:pPr eaLnBrk="1" hangingPunct="1"/>
            <a:r>
              <a:rPr lang="en-US" altLang="en-US" sz="2800" dirty="0"/>
              <a:t>Single phase transformers are commonly used in residential distribution systems.  Most distribution systems are 4 wire, with a multi-grounded, common  neutral.   </a:t>
            </a:r>
          </a:p>
          <a:p>
            <a:endParaRPr lang="en-US" dirty="0"/>
          </a:p>
        </p:txBody>
      </p:sp>
      <p:sp>
        <p:nvSpPr>
          <p:cNvPr id="5" name="Slide Number Placeholder 1"/>
          <p:cNvSpPr>
            <a:spLocks noGrp="1"/>
          </p:cNvSpPr>
          <p:nvPr>
            <p:ph type="sldNum" sz="quarter" idx="4"/>
          </p:nvPr>
        </p:nvSpPr>
        <p:spPr/>
        <p:txBody>
          <a:bodyPr/>
          <a:lstStyle/>
          <a:p>
            <a:pPr>
              <a:defRPr/>
            </a:pPr>
            <a:fld id="{F6D20532-61D7-47D0-903F-227F7C48AD34}" type="slidenum">
              <a:rPr lang="en-US" smtClean="0"/>
              <a:pPr>
                <a:defRPr/>
              </a:pPr>
              <a:t>27</a:t>
            </a:fld>
            <a:endParaRPr lang="en-US" dirty="0"/>
          </a:p>
        </p:txBody>
      </p:sp>
      <p:pic>
        <p:nvPicPr>
          <p:cNvPr id="48132" name="Picture 4" descr="Fig61"/>
          <p:cNvPicPr>
            <a:picLocks noChangeAspect="1" noChangeArrowheads="1"/>
          </p:cNvPicPr>
          <p:nvPr/>
        </p:nvPicPr>
        <p:blipFill>
          <a:blip r:embed="rId3" cstate="print">
            <a:extLst>
              <a:ext uri="{28A0092B-C50C-407E-A947-70E740481C1C}">
                <a14:useLocalDpi xmlns:a14="http://schemas.microsoft.com/office/drawing/2010/main" val="0"/>
              </a:ext>
            </a:extLst>
          </a:blip>
          <a:srcRect t="1726" r="9412" b="69005"/>
          <a:stretch>
            <a:fillRect/>
          </a:stretch>
        </p:blipFill>
        <p:spPr bwMode="auto">
          <a:xfrm>
            <a:off x="724235" y="2895600"/>
            <a:ext cx="6257637" cy="27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61FE0DC-ACAA-CB5A-2691-7663B207529B}"/>
              </a:ext>
            </a:extLst>
          </p:cNvPr>
          <p:cNvSpPr txBox="1"/>
          <p:nvPr/>
        </p:nvSpPr>
        <p:spPr bwMode="auto">
          <a:xfrm>
            <a:off x="609600" y="6324600"/>
            <a:ext cx="6095288" cy="307777"/>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3366"/>
              </a:buClr>
              <a:buSzPct val="100000"/>
              <a:buFont typeface="Wingdings" pitchFamily="2" charset="2"/>
              <a:buNone/>
              <a:tabLst/>
              <a:defRPr/>
            </a:pPr>
            <a:r>
              <a:rPr kumimoji="0" lang="en-US" sz="1400" b="0" i="0" u="none" strike="noStrike" kern="1200" cap="none" spc="0" normalizeH="0" noProof="0" dirty="0">
                <a:ln>
                  <a:noFill/>
                </a:ln>
                <a:solidFill>
                  <a:schemeClr val="tx1">
                    <a:lumMod val="50000"/>
                  </a:schemeClr>
                </a:solidFill>
                <a:effectLst/>
                <a:uLnTx/>
                <a:uFillTx/>
                <a:latin typeface="Times New Roman" pitchFamily="18" charset="0"/>
                <a:ea typeface="+mn-ea"/>
                <a:cs typeface="+mn-cs"/>
              </a:rPr>
              <a:t>Image: www.osha.gov/dte/library/electrical/electrical_10.gif</a:t>
            </a:r>
          </a:p>
        </p:txBody>
      </p:sp>
      <p:pic>
        <p:nvPicPr>
          <p:cNvPr id="6" name="Picture 2" descr="https://www.osha.gov/dte/library/electrical/electrical_10.gif">
            <a:extLst>
              <a:ext uri="{FF2B5EF4-FFF2-40B4-BE49-F238E27FC236}">
                <a16:creationId xmlns:a16="http://schemas.microsoft.com/office/drawing/2014/main" id="{90DD006C-D5A7-10BC-E403-4FC9DBE18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029" y="2453640"/>
            <a:ext cx="4037086"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428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t>Load Tap-Changing Transformers</a:t>
            </a:r>
          </a:p>
        </p:txBody>
      </p:sp>
      <p:sp>
        <p:nvSpPr>
          <p:cNvPr id="39939" name="Rectangle 3"/>
          <p:cNvSpPr>
            <a:spLocks noGrp="1" noChangeArrowheads="1"/>
          </p:cNvSpPr>
          <p:nvPr>
            <p:ph idx="1"/>
          </p:nvPr>
        </p:nvSpPr>
        <p:spPr/>
        <p:txBody>
          <a:bodyPr/>
          <a:lstStyle/>
          <a:p>
            <a:pPr eaLnBrk="1" hangingPunct="1"/>
            <a:r>
              <a:rPr lang="en-US" altLang="en-US" dirty="0"/>
              <a:t>LTC transformers have tap ratios that can be varied to regulate bus voltages</a:t>
            </a:r>
          </a:p>
          <a:p>
            <a:pPr lvl="1" eaLnBrk="1" hangingPunct="1"/>
            <a:r>
              <a:rPr lang="en-US" altLang="en-US" dirty="0"/>
              <a:t>Sometimes called on-load tap-changing transformers (OLTCs) or under-load tap-changing transformers (ULTCs); on the distribution system called voltage regulators</a:t>
            </a:r>
          </a:p>
          <a:p>
            <a:pPr eaLnBrk="1" hangingPunct="1"/>
            <a:r>
              <a:rPr lang="en-US" altLang="en-US" dirty="0"/>
              <a:t>The typical range of variation is </a:t>
            </a:r>
            <a:r>
              <a:rPr lang="en-US" altLang="en-US" dirty="0">
                <a:sym typeface="Symbol" pitchFamily="18" charset="2"/>
              </a:rPr>
              <a:t>10% from </a:t>
            </a:r>
            <a:br>
              <a:rPr lang="en-US" altLang="en-US" dirty="0">
                <a:sym typeface="Symbol" pitchFamily="18" charset="2"/>
              </a:rPr>
            </a:br>
            <a:r>
              <a:rPr lang="en-US" altLang="en-US" dirty="0">
                <a:sym typeface="Symbol" pitchFamily="18" charset="2"/>
              </a:rPr>
              <a:t>the nominal values, usually in 33 discrete </a:t>
            </a:r>
            <a:br>
              <a:rPr lang="en-US" altLang="en-US" dirty="0">
                <a:sym typeface="Symbol" pitchFamily="18" charset="2"/>
              </a:rPr>
            </a:br>
            <a:r>
              <a:rPr lang="en-US" altLang="en-US" dirty="0">
                <a:sym typeface="Symbol" pitchFamily="18" charset="2"/>
              </a:rPr>
              <a:t>steps (0.0625% per step).</a:t>
            </a:r>
          </a:p>
          <a:p>
            <a:pPr eaLnBrk="1" hangingPunct="1"/>
            <a:r>
              <a:rPr lang="en-US" altLang="en-US" dirty="0">
                <a:sym typeface="Symbol" pitchFamily="18" charset="2"/>
              </a:rPr>
              <a:t>Because tap changing is a mechanical </a:t>
            </a:r>
            <a:br>
              <a:rPr lang="en-US" altLang="en-US" dirty="0">
                <a:sym typeface="Symbol" pitchFamily="18" charset="2"/>
              </a:rPr>
            </a:br>
            <a:r>
              <a:rPr lang="en-US" altLang="en-US" dirty="0">
                <a:sym typeface="Symbol" pitchFamily="18" charset="2"/>
              </a:rPr>
              <a:t>process, LTC transformers usually have </a:t>
            </a:r>
            <a:br>
              <a:rPr lang="en-US" altLang="en-US" dirty="0">
                <a:sym typeface="Symbol" pitchFamily="18" charset="2"/>
              </a:rPr>
            </a:br>
            <a:r>
              <a:rPr lang="en-US" altLang="en-US" dirty="0">
                <a:sym typeface="Symbol" pitchFamily="18" charset="2"/>
              </a:rPr>
              <a:t>a time delay deadband to avoid repeated </a:t>
            </a:r>
            <a:br>
              <a:rPr lang="en-US" altLang="en-US" dirty="0">
                <a:sym typeface="Symbol" pitchFamily="18" charset="2"/>
              </a:rPr>
            </a:br>
            <a:r>
              <a:rPr lang="en-US" altLang="en-US" dirty="0">
                <a:sym typeface="Symbol" pitchFamily="18" charset="2"/>
              </a:rPr>
              <a:t>changes (e.g., 30 seconds)</a:t>
            </a:r>
          </a:p>
        </p:txBody>
      </p:sp>
      <p:sp>
        <p:nvSpPr>
          <p:cNvPr id="4" name="Slide Number Placeholder 1"/>
          <p:cNvSpPr>
            <a:spLocks noGrp="1"/>
          </p:cNvSpPr>
          <p:nvPr>
            <p:ph type="sldNum" sz="quarter" idx="4"/>
          </p:nvPr>
        </p:nvSpPr>
        <p:spPr/>
        <p:txBody>
          <a:bodyPr/>
          <a:lstStyle/>
          <a:p>
            <a:pPr>
              <a:defRPr/>
            </a:pPr>
            <a:fld id="{F6D20532-61D7-47D0-903F-227F7C48AD34}" type="slidenum">
              <a:rPr lang="en-US" smtClean="0"/>
              <a:pPr>
                <a:defRPr/>
              </a:pPr>
              <a:t>28</a:t>
            </a:fld>
            <a:endParaRPr lang="en-US" dirty="0"/>
          </a:p>
        </p:txBody>
      </p:sp>
      <p:pic>
        <p:nvPicPr>
          <p:cNvPr id="2" name="Picture 2" descr="C:\Users\Thomas Overbye\AppData\Local\Microsoft\Windows\Temporary Internet Files\Content.Outlook\KCEW9DZF\IMG-20130821-00056.jpg">
            <a:extLst>
              <a:ext uri="{FF2B5EF4-FFF2-40B4-BE49-F238E27FC236}">
                <a16:creationId xmlns:a16="http://schemas.microsoft.com/office/drawing/2014/main" id="{A24CA8C7-F15E-F79B-4543-DB76FC1AF54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a:stretch/>
        </p:blipFill>
        <p:spPr bwMode="auto">
          <a:xfrm>
            <a:off x="7543800" y="3048000"/>
            <a:ext cx="3657600" cy="353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47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a:t>Transmission Line Models: An Equivalent Circuit</a:t>
            </a:r>
          </a:p>
        </p:txBody>
      </p:sp>
      <p:sp>
        <p:nvSpPr>
          <p:cNvPr id="36867" name="Rectangle 3"/>
          <p:cNvSpPr>
            <a:spLocks noGrp="1" noChangeArrowheads="1"/>
          </p:cNvSpPr>
          <p:nvPr>
            <p:ph idx="1"/>
          </p:nvPr>
        </p:nvSpPr>
        <p:spPr/>
        <p:txBody>
          <a:bodyPr/>
          <a:lstStyle/>
          <a:p>
            <a:pPr eaLnBrk="1" hangingPunct="1"/>
            <a:r>
              <a:rPr lang="en-US" altLang="en-US" dirty="0"/>
              <a:t>Our current model of a transmission line is shown below</a:t>
            </a:r>
          </a:p>
        </p:txBody>
      </p:sp>
      <p:pic>
        <p:nvPicPr>
          <p:cNvPr id="36868" name="Picture 4" descr="Fig41LineEqvCircu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2028" y="1997075"/>
            <a:ext cx="59436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9" name="Object 5"/>
          <p:cNvGraphicFramePr>
            <a:graphicFrameLocks noChangeAspect="1"/>
          </p:cNvGraphicFramePr>
          <p:nvPr>
            <p:extLst>
              <p:ext uri="{D42A27DB-BD31-4B8C-83A1-F6EECF244321}">
                <p14:modId xmlns:p14="http://schemas.microsoft.com/office/powerpoint/2010/main" val="4275521566"/>
              </p:ext>
            </p:extLst>
          </p:nvPr>
        </p:nvGraphicFramePr>
        <p:xfrm>
          <a:off x="1102028" y="5181600"/>
          <a:ext cx="6451600" cy="939800"/>
        </p:xfrm>
        <a:graphic>
          <a:graphicData uri="http://schemas.openxmlformats.org/presentationml/2006/ole">
            <mc:AlternateContent xmlns:mc="http://schemas.openxmlformats.org/markup-compatibility/2006">
              <mc:Choice xmlns:v="urn:schemas-microsoft-com:vml" Requires="v">
                <p:oleObj name="Equation" r:id="rId4" imgW="6451560" imgH="939600" progId="Equation.DSMT4">
                  <p:embed/>
                </p:oleObj>
              </mc:Choice>
              <mc:Fallback>
                <p:oleObj name="Equation" r:id="rId4" imgW="6451560" imgH="939600" progId="Equation.DSMT4">
                  <p:embed/>
                  <p:pic>
                    <p:nvPicPr>
                      <p:cNvPr id="36869" name="Object 5"/>
                      <p:cNvPicPr>
                        <a:picLocks noChangeAspect="1" noChangeArrowheads="1"/>
                      </p:cNvPicPr>
                      <p:nvPr/>
                    </p:nvPicPr>
                    <p:blipFill>
                      <a:blip r:embed="rId5"/>
                      <a:srcRect/>
                      <a:stretch>
                        <a:fillRect/>
                      </a:stretch>
                    </p:blipFill>
                    <p:spPr bwMode="auto">
                      <a:xfrm>
                        <a:off x="1102028" y="5181600"/>
                        <a:ext cx="6451600" cy="939800"/>
                      </a:xfrm>
                      <a:prstGeom prst="rect">
                        <a:avLst/>
                      </a:prstGeom>
                      <a:noFill/>
                      <a:ln>
                        <a:noFill/>
                      </a:ln>
                      <a:effectLst/>
                    </p:spPr>
                  </p:pic>
                </p:oleObj>
              </mc:Fallback>
            </mc:AlternateContent>
          </a:graphicData>
        </a:graphic>
      </p:graphicFrame>
      <p:sp>
        <p:nvSpPr>
          <p:cNvPr id="36870" name="Text Box 6"/>
          <p:cNvSpPr txBox="1">
            <a:spLocks noChangeArrowheads="1"/>
          </p:cNvSpPr>
          <p:nvPr/>
        </p:nvSpPr>
        <p:spPr bwMode="auto">
          <a:xfrm>
            <a:off x="7690456" y="2109853"/>
            <a:ext cx="3815744" cy="104028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Units on z and y are</a:t>
            </a:r>
          </a:p>
          <a:p>
            <a:pPr eaLnBrk="1" hangingPunct="1"/>
            <a:r>
              <a:rPr lang="en-US" altLang="en-US" sz="2800" dirty="0">
                <a:solidFill>
                  <a:schemeClr val="tx1">
                    <a:lumMod val="50000"/>
                  </a:schemeClr>
                </a:solidFill>
              </a:rPr>
              <a:t>per unit length</a:t>
            </a:r>
          </a:p>
        </p:txBody>
      </p:sp>
      <p:sp>
        <p:nvSpPr>
          <p:cNvPr id="2" name="Slide Number Placeholder 3">
            <a:extLst>
              <a:ext uri="{FF2B5EF4-FFF2-40B4-BE49-F238E27FC236}">
                <a16:creationId xmlns:a16="http://schemas.microsoft.com/office/drawing/2014/main" id="{15B4D7D8-DB39-B2B3-8471-297851DAFA8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a:t>
            </a:fld>
            <a:endParaRPr lang="en-US" dirty="0">
              <a:solidFill>
                <a:schemeClr val="tx1">
                  <a:lumMod val="50000"/>
                </a:schemeClr>
              </a:solidFill>
            </a:endParaRPr>
          </a:p>
        </p:txBody>
      </p:sp>
    </p:spTree>
    <p:extLst>
      <p:ext uri="{BB962C8B-B14F-4D97-AF65-F5344CB8AC3E}">
        <p14:creationId xmlns:p14="http://schemas.microsoft.com/office/powerpoint/2010/main" val="2131144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FBEB-AA0D-02AE-CE5B-28CE5BE6DE91}"/>
              </a:ext>
            </a:extLst>
          </p:cNvPr>
          <p:cNvSpPr>
            <a:spLocks noGrp="1"/>
          </p:cNvSpPr>
          <p:nvPr>
            <p:ph type="title"/>
          </p:nvPr>
        </p:nvSpPr>
        <p:spPr/>
        <p:txBody>
          <a:bodyPr/>
          <a:lstStyle/>
          <a:p>
            <a:r>
              <a:rPr lang="en-US" dirty="0"/>
              <a:t>Lab Three LTC Example</a:t>
            </a:r>
          </a:p>
        </p:txBody>
      </p:sp>
      <p:pic>
        <p:nvPicPr>
          <p:cNvPr id="4" name="Picture 3">
            <a:extLst>
              <a:ext uri="{FF2B5EF4-FFF2-40B4-BE49-F238E27FC236}">
                <a16:creationId xmlns:a16="http://schemas.microsoft.com/office/drawing/2014/main" id="{1628F371-0FD3-C253-0296-A818CEC033F9}"/>
              </a:ext>
            </a:extLst>
          </p:cNvPr>
          <p:cNvPicPr>
            <a:picLocks noChangeAspect="1"/>
          </p:cNvPicPr>
          <p:nvPr/>
        </p:nvPicPr>
        <p:blipFill>
          <a:blip r:embed="rId2"/>
          <a:srcRect l="2" t="3313" r="40002" b="7255"/>
          <a:stretch/>
        </p:blipFill>
        <p:spPr>
          <a:xfrm>
            <a:off x="533400" y="1295400"/>
            <a:ext cx="7467600" cy="5317588"/>
          </a:xfrm>
          <a:prstGeom prst="rect">
            <a:avLst/>
          </a:prstGeom>
        </p:spPr>
      </p:pic>
      <p:sp>
        <p:nvSpPr>
          <p:cNvPr id="3" name="Slide Number Placeholder 3">
            <a:extLst>
              <a:ext uri="{FF2B5EF4-FFF2-40B4-BE49-F238E27FC236}">
                <a16:creationId xmlns:a16="http://schemas.microsoft.com/office/drawing/2014/main" id="{849B83BD-FCE6-1E67-804E-110AFAE4D69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29</a:t>
            </a:fld>
            <a:endParaRPr lang="en-US" dirty="0">
              <a:solidFill>
                <a:schemeClr val="tx1">
                  <a:lumMod val="50000"/>
                </a:schemeClr>
              </a:solidFill>
            </a:endParaRPr>
          </a:p>
        </p:txBody>
      </p:sp>
    </p:spTree>
    <p:extLst>
      <p:ext uri="{BB962C8B-B14F-4D97-AF65-F5344CB8AC3E}">
        <p14:creationId xmlns:p14="http://schemas.microsoft.com/office/powerpoint/2010/main" val="1810878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C930-14A9-03D6-143B-2F36045F58B1}"/>
              </a:ext>
            </a:extLst>
          </p:cNvPr>
          <p:cNvSpPr>
            <a:spLocks noGrp="1"/>
          </p:cNvSpPr>
          <p:nvPr>
            <p:ph type="title"/>
          </p:nvPr>
        </p:nvSpPr>
        <p:spPr/>
        <p:txBody>
          <a:bodyPr/>
          <a:lstStyle/>
          <a:p>
            <a:r>
              <a:rPr lang="en-US" altLang="en-US" dirty="0"/>
              <a:t>LTCs and Circulating Vars</a:t>
            </a:r>
            <a:endParaRPr lang="en-US" dirty="0"/>
          </a:p>
        </p:txBody>
      </p:sp>
      <p:sp>
        <p:nvSpPr>
          <p:cNvPr id="3" name="Content Placeholder 2">
            <a:extLst>
              <a:ext uri="{FF2B5EF4-FFF2-40B4-BE49-F238E27FC236}">
                <a16:creationId xmlns:a16="http://schemas.microsoft.com/office/drawing/2014/main" id="{AE137543-7FDA-3659-B57A-FE6FD39CF64B}"/>
              </a:ext>
            </a:extLst>
          </p:cNvPr>
          <p:cNvSpPr>
            <a:spLocks noGrp="1"/>
          </p:cNvSpPr>
          <p:nvPr>
            <p:ph idx="1"/>
          </p:nvPr>
        </p:nvSpPr>
        <p:spPr/>
        <p:txBody>
          <a:bodyPr/>
          <a:lstStyle/>
          <a:p>
            <a:r>
              <a:rPr lang="en-US" dirty="0"/>
              <a:t>Unbalanced transformer taps can cause large amounts of reactive power to circulate, increasing power system losses and overloading transformers</a:t>
            </a:r>
          </a:p>
          <a:p>
            <a:endParaRPr lang="en-US" dirty="0"/>
          </a:p>
        </p:txBody>
      </p:sp>
      <p:pic>
        <p:nvPicPr>
          <p:cNvPr id="4" name="Picture 2">
            <a:extLst>
              <a:ext uri="{FF2B5EF4-FFF2-40B4-BE49-F238E27FC236}">
                <a16:creationId xmlns:a16="http://schemas.microsoft.com/office/drawing/2014/main" id="{5D535A31-1A96-8020-1184-E831DBD7D5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86" t="1" r="-7390" b="10221"/>
          <a:stretch/>
        </p:blipFill>
        <p:spPr bwMode="auto">
          <a:xfrm>
            <a:off x="584153" y="2362200"/>
            <a:ext cx="5486400"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19C2556-77AE-A5B4-551F-BDE598C532DD}"/>
              </a:ext>
            </a:extLst>
          </p:cNvPr>
          <p:cNvPicPr>
            <a:picLocks noChangeAspect="1"/>
          </p:cNvPicPr>
          <p:nvPr/>
        </p:nvPicPr>
        <p:blipFill>
          <a:blip r:embed="rId3"/>
          <a:srcRect l="2" t="3313" r="40002" b="7255"/>
          <a:stretch/>
        </p:blipFill>
        <p:spPr>
          <a:xfrm>
            <a:off x="5105400" y="2362200"/>
            <a:ext cx="5992518" cy="4267200"/>
          </a:xfrm>
          <a:prstGeom prst="rect">
            <a:avLst/>
          </a:prstGeom>
        </p:spPr>
      </p:pic>
      <p:sp>
        <p:nvSpPr>
          <p:cNvPr id="6" name="Slide Number Placeholder 3">
            <a:extLst>
              <a:ext uri="{FF2B5EF4-FFF2-40B4-BE49-F238E27FC236}">
                <a16:creationId xmlns:a16="http://schemas.microsoft.com/office/drawing/2014/main" id="{270D9859-D227-D3FC-1A87-EF212598AFF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30</a:t>
            </a:fld>
            <a:endParaRPr lang="en-US" dirty="0">
              <a:solidFill>
                <a:schemeClr val="tx1">
                  <a:lumMod val="50000"/>
                </a:schemeClr>
              </a:solidFill>
            </a:endParaRPr>
          </a:p>
        </p:txBody>
      </p:sp>
    </p:spTree>
    <p:extLst>
      <p:ext uri="{BB962C8B-B14F-4D97-AF65-F5344CB8AC3E}">
        <p14:creationId xmlns:p14="http://schemas.microsoft.com/office/powerpoint/2010/main" val="2561117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a:t>Phase Shifting Transformers (PSTs)</a:t>
            </a:r>
          </a:p>
        </p:txBody>
      </p:sp>
      <p:sp>
        <p:nvSpPr>
          <p:cNvPr id="41987" name="Rectangle 3"/>
          <p:cNvSpPr>
            <a:spLocks noGrp="1" noChangeArrowheads="1"/>
          </p:cNvSpPr>
          <p:nvPr>
            <p:ph type="body" idx="1"/>
          </p:nvPr>
        </p:nvSpPr>
        <p:spPr/>
        <p:txBody>
          <a:bodyPr/>
          <a:lstStyle/>
          <a:p>
            <a:pPr eaLnBrk="1" hangingPunct="1"/>
            <a:r>
              <a:rPr lang="en-US" altLang="en-US" dirty="0"/>
              <a:t>Phase shifting transformers are used to control the phase angle across the transformer</a:t>
            </a:r>
          </a:p>
          <a:p>
            <a:pPr lvl="1" eaLnBrk="1" hangingPunct="1"/>
            <a:r>
              <a:rPr lang="en-US" altLang="en-US" dirty="0"/>
              <a:t>Also called phase angle regulators (PARs) or quadrature booster transformers (British usage)</a:t>
            </a:r>
          </a:p>
          <a:p>
            <a:pPr eaLnBrk="1" hangingPunct="1"/>
            <a:r>
              <a:rPr lang="en-US" altLang="en-US" dirty="0"/>
              <a:t>Since power flow through the transformer depends upon phase angle, this allows the transformer to regulate the power flow </a:t>
            </a:r>
            <a:br>
              <a:rPr lang="en-US" altLang="en-US" dirty="0"/>
            </a:br>
            <a:r>
              <a:rPr lang="en-US" altLang="en-US" dirty="0"/>
              <a:t>through the transformer</a:t>
            </a:r>
          </a:p>
          <a:p>
            <a:pPr eaLnBrk="1" hangingPunct="1"/>
            <a:r>
              <a:rPr lang="en-US" altLang="en-US" dirty="0"/>
              <a:t>Phase shifters can be used to</a:t>
            </a:r>
            <a:br>
              <a:rPr lang="en-US" altLang="en-US" dirty="0"/>
            </a:br>
            <a:r>
              <a:rPr lang="en-US" altLang="en-US" dirty="0"/>
              <a:t>prevent inadvertent "loop </a:t>
            </a:r>
            <a:br>
              <a:rPr lang="en-US" altLang="en-US" dirty="0"/>
            </a:br>
            <a:r>
              <a:rPr lang="en-US" altLang="en-US" dirty="0"/>
              <a:t>flow" and to prevent line overloads. </a:t>
            </a:r>
          </a:p>
          <a:p>
            <a:pPr eaLnBrk="1" hangingPunct="1"/>
            <a:r>
              <a:rPr lang="en-US" altLang="en-US" dirty="0"/>
              <a:t>I believe there are nine PSTs in ERCOT </a:t>
            </a:r>
          </a:p>
        </p:txBody>
      </p:sp>
      <p:pic>
        <p:nvPicPr>
          <p:cNvPr id="87042" name="Picture 2" descr="https://upload.wikimedia.org/wikipedia/commons/thumb/d/d1/Qb-3ph.svg/750px-Qb-3ph.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962400"/>
            <a:ext cx="2819400" cy="187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6248401"/>
            <a:ext cx="7543800" cy="276999"/>
          </a:xfrm>
          <a:prstGeom prst="rect">
            <a:avLst/>
          </a:prstGeom>
        </p:spPr>
        <p:txBody>
          <a:bodyPr wrap="square">
            <a:spAutoFit/>
          </a:bodyPr>
          <a:lstStyle/>
          <a:p>
            <a:r>
              <a:rPr lang="en-US" sz="1200" dirty="0"/>
              <a:t>Image Source: en.wikipedia.org/wiki/</a:t>
            </a:r>
            <a:r>
              <a:rPr lang="en-US" sz="1200" dirty="0" err="1"/>
              <a:t>Quadrature_booster</a:t>
            </a:r>
            <a:r>
              <a:rPr lang="en-US" sz="1200" dirty="0"/>
              <a:t>#/media/File:Qb-3ph.svg</a:t>
            </a:r>
          </a:p>
        </p:txBody>
      </p:sp>
      <p:sp>
        <p:nvSpPr>
          <p:cNvPr id="3" name="Slide Number Placeholder 3">
            <a:extLst>
              <a:ext uri="{FF2B5EF4-FFF2-40B4-BE49-F238E27FC236}">
                <a16:creationId xmlns:a16="http://schemas.microsoft.com/office/drawing/2014/main" id="{DF6BD6CE-92CE-9E81-74DB-DBF60A38894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31</a:t>
            </a:fld>
            <a:endParaRPr lang="en-US" dirty="0">
              <a:solidFill>
                <a:schemeClr val="tx1">
                  <a:lumMod val="50000"/>
                </a:schemeClr>
              </a:solidFill>
            </a:endParaRPr>
          </a:p>
        </p:txBody>
      </p:sp>
    </p:spTree>
    <p:extLst>
      <p:ext uri="{BB962C8B-B14F-4D97-AF65-F5344CB8AC3E}">
        <p14:creationId xmlns:p14="http://schemas.microsoft.com/office/powerpoint/2010/main" val="1893302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Phase Shifter Example 3.13</a:t>
            </a: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84201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71BB096C-2274-0DE0-C9BE-C5642FB66E8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32</a:t>
            </a:fld>
            <a:endParaRPr lang="en-US" dirty="0">
              <a:solidFill>
                <a:schemeClr val="tx1">
                  <a:lumMod val="50000"/>
                </a:schemeClr>
              </a:solidFill>
            </a:endParaRPr>
          </a:p>
        </p:txBody>
      </p:sp>
    </p:spTree>
    <p:extLst>
      <p:ext uri="{BB962C8B-B14F-4D97-AF65-F5344CB8AC3E}">
        <p14:creationId xmlns:p14="http://schemas.microsoft.com/office/powerpoint/2010/main" val="219984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Shifter Example: Lake Erie Loop Flow</a:t>
            </a:r>
          </a:p>
        </p:txBody>
      </p:sp>
      <p:sp>
        <p:nvSpPr>
          <p:cNvPr id="3" name="Content Placeholder 2"/>
          <p:cNvSpPr>
            <a:spLocks noGrp="1"/>
          </p:cNvSpPr>
          <p:nvPr>
            <p:ph idx="1"/>
          </p:nvPr>
        </p:nvSpPr>
        <p:spPr/>
        <p:txBody>
          <a:bodyPr/>
          <a:lstStyle/>
          <a:p>
            <a:r>
              <a:rPr lang="en-US" dirty="0"/>
              <a:t>There are five phase shifters (called phase angle regulators [PARs] here) at the border between Michigan and Ontario.  They are used to control how much electricity travels</a:t>
            </a:r>
            <a:br>
              <a:rPr lang="en-US" dirty="0"/>
            </a:br>
            <a:r>
              <a:rPr lang="en-US" dirty="0"/>
              <a:t>between the US and </a:t>
            </a:r>
            <a:br>
              <a:rPr lang="en-US" dirty="0"/>
            </a:br>
            <a:r>
              <a:rPr lang="en-US" dirty="0"/>
              <a:t>Canada</a:t>
            </a:r>
          </a:p>
          <a:p>
            <a:r>
              <a:rPr lang="en-US" dirty="0"/>
              <a:t>By adjusting the PARs the </a:t>
            </a:r>
            <a:br>
              <a:rPr lang="en-US" dirty="0"/>
            </a:br>
            <a:r>
              <a:rPr lang="en-US" dirty="0"/>
              <a:t>flow of electricity that </a:t>
            </a:r>
            <a:br>
              <a:rPr lang="en-US" dirty="0"/>
            </a:br>
            <a:r>
              <a:rPr lang="en-US" dirty="0"/>
              <a:t>“loops” around Lake </a:t>
            </a:r>
            <a:br>
              <a:rPr lang="en-US" dirty="0"/>
            </a:br>
            <a:r>
              <a:rPr lang="en-US" dirty="0"/>
              <a:t>Erie can be controlled </a:t>
            </a:r>
          </a:p>
        </p:txBody>
      </p:sp>
      <p:sp>
        <p:nvSpPr>
          <p:cNvPr id="6" name="Slide Number Placeholder 1"/>
          <p:cNvSpPr>
            <a:spLocks noGrp="1"/>
          </p:cNvSpPr>
          <p:nvPr>
            <p:ph type="sldNum" sz="quarter" idx="4"/>
          </p:nvPr>
        </p:nvSpPr>
        <p:spPr/>
        <p:txBody>
          <a:bodyPr/>
          <a:lstStyle/>
          <a:p>
            <a:pPr>
              <a:defRPr/>
            </a:pPr>
            <a:fld id="{F6D20532-61D7-47D0-903F-227F7C48AD34}" type="slidenum">
              <a:rPr lang="en-US" smtClean="0"/>
              <a:pPr>
                <a:defRPr/>
              </a:pPr>
              <a:t>33</a:t>
            </a:fld>
            <a:endParaRPr lang="en-US" dirty="0"/>
          </a:p>
        </p:txBody>
      </p:sp>
      <p:sp>
        <p:nvSpPr>
          <p:cNvPr id="4" name="TextBox 3"/>
          <p:cNvSpPr txBox="1"/>
          <p:nvPr/>
        </p:nvSpPr>
        <p:spPr>
          <a:xfrm>
            <a:off x="1600200" y="6172200"/>
            <a:ext cx="6667210" cy="369332"/>
          </a:xfrm>
          <a:prstGeom prst="rect">
            <a:avLst/>
          </a:prstGeom>
          <a:noFill/>
        </p:spPr>
        <p:txBody>
          <a:bodyPr wrap="square" rtlCol="0">
            <a:spAutoFit/>
          </a:bodyPr>
          <a:lstStyle/>
          <a:p>
            <a:r>
              <a:rPr lang="en-US" sz="1800" dirty="0"/>
              <a:t>Source: MISO Board of Directors Market Committee Update, 9/30/13</a:t>
            </a:r>
          </a:p>
        </p:txBody>
      </p:sp>
      <p:pic>
        <p:nvPicPr>
          <p:cNvPr id="931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98" t="30670" r="47835" b="23330"/>
          <a:stretch/>
        </p:blipFill>
        <p:spPr bwMode="auto">
          <a:xfrm>
            <a:off x="5562600" y="2438400"/>
            <a:ext cx="3775565" cy="333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99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8BF4-CF4F-D6B6-5CFE-B8ACC3DB4BB2}"/>
              </a:ext>
            </a:extLst>
          </p:cNvPr>
          <p:cNvSpPr>
            <a:spLocks noGrp="1"/>
          </p:cNvSpPr>
          <p:nvPr>
            <p:ph type="title"/>
          </p:nvPr>
        </p:nvSpPr>
        <p:spPr/>
        <p:txBody>
          <a:bodyPr/>
          <a:lstStyle/>
          <a:p>
            <a:r>
              <a:rPr lang="en-US" dirty="0"/>
              <a:t>Lab Three Phase Shifter Example</a:t>
            </a:r>
          </a:p>
        </p:txBody>
      </p:sp>
      <p:pic>
        <p:nvPicPr>
          <p:cNvPr id="5" name="Picture 4">
            <a:extLst>
              <a:ext uri="{FF2B5EF4-FFF2-40B4-BE49-F238E27FC236}">
                <a16:creationId xmlns:a16="http://schemas.microsoft.com/office/drawing/2014/main" id="{BBB77E44-7BD7-6338-8EED-B01B6D6B3AFA}"/>
              </a:ext>
            </a:extLst>
          </p:cNvPr>
          <p:cNvPicPr>
            <a:picLocks noChangeAspect="1"/>
          </p:cNvPicPr>
          <p:nvPr/>
        </p:nvPicPr>
        <p:blipFill>
          <a:blip r:embed="rId2"/>
          <a:srcRect l="2" t="3313" r="40002" b="7255"/>
          <a:stretch/>
        </p:blipFill>
        <p:spPr>
          <a:xfrm>
            <a:off x="533400" y="1295400"/>
            <a:ext cx="7467600" cy="5317588"/>
          </a:xfrm>
          <a:prstGeom prst="rect">
            <a:avLst/>
          </a:prstGeom>
        </p:spPr>
      </p:pic>
      <p:sp>
        <p:nvSpPr>
          <p:cNvPr id="3" name="Slide Number Placeholder 3">
            <a:extLst>
              <a:ext uri="{FF2B5EF4-FFF2-40B4-BE49-F238E27FC236}">
                <a16:creationId xmlns:a16="http://schemas.microsoft.com/office/drawing/2014/main" id="{C1B5DDAA-1035-F3DB-9846-06C7537D2A7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34</a:t>
            </a:fld>
            <a:endParaRPr lang="en-US" dirty="0">
              <a:solidFill>
                <a:schemeClr val="tx1">
                  <a:lumMod val="50000"/>
                </a:schemeClr>
              </a:solidFill>
            </a:endParaRPr>
          </a:p>
        </p:txBody>
      </p:sp>
    </p:spTree>
    <p:extLst>
      <p:ext uri="{BB962C8B-B14F-4D97-AF65-F5344CB8AC3E}">
        <p14:creationId xmlns:p14="http://schemas.microsoft.com/office/powerpoint/2010/main" val="3513711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Unit Calculations</a:t>
            </a:r>
          </a:p>
        </p:txBody>
      </p:sp>
      <p:sp>
        <p:nvSpPr>
          <p:cNvPr id="3" name="Content Placeholder 2"/>
          <p:cNvSpPr>
            <a:spLocks noGrp="1"/>
          </p:cNvSpPr>
          <p:nvPr>
            <p:ph idx="1"/>
          </p:nvPr>
        </p:nvSpPr>
        <p:spPr/>
        <p:txBody>
          <a:bodyPr/>
          <a:lstStyle/>
          <a:p>
            <a:r>
              <a:rPr lang="en-US" altLang="en-US" dirty="0"/>
              <a:t>A key problem in analyzing power systems is the large number of transformers.  </a:t>
            </a:r>
          </a:p>
          <a:p>
            <a:pPr lvl="1"/>
            <a:r>
              <a:rPr lang="en-US" altLang="en-US" dirty="0"/>
              <a:t>It would be very difficult to continually have to refer impedances to the different sides of the transformers</a:t>
            </a:r>
          </a:p>
          <a:p>
            <a:r>
              <a:rPr lang="en-US" altLang="en-US" dirty="0"/>
              <a:t>This problem is avoided by a normalization of all variables.</a:t>
            </a:r>
          </a:p>
          <a:p>
            <a:r>
              <a:rPr lang="en-US" altLang="en-US" dirty="0"/>
              <a:t>This normalization is known as per unit analysis.</a:t>
            </a:r>
            <a:endParaRPr lang="en-US" dirty="0"/>
          </a:p>
        </p:txBody>
      </p:sp>
      <p:graphicFrame>
        <p:nvGraphicFramePr>
          <p:cNvPr id="4" name="Object 4"/>
          <p:cNvGraphicFramePr>
            <a:graphicFrameLocks noChangeAspect="1"/>
          </p:cNvGraphicFramePr>
          <p:nvPr/>
        </p:nvGraphicFramePr>
        <p:xfrm>
          <a:off x="1143000" y="4284056"/>
          <a:ext cx="6400800" cy="901700"/>
        </p:xfrm>
        <a:graphic>
          <a:graphicData uri="http://schemas.openxmlformats.org/presentationml/2006/ole">
            <mc:AlternateContent xmlns:mc="http://schemas.openxmlformats.org/markup-compatibility/2006">
              <mc:Choice xmlns:v="urn:schemas-microsoft-com:vml" Requires="v">
                <p:oleObj name="Equation" r:id="rId2" imgW="6400800" imgH="901440" progId="Equation.DSMT4">
                  <p:embed/>
                </p:oleObj>
              </mc:Choice>
              <mc:Fallback>
                <p:oleObj name="Equation" r:id="rId2" imgW="6400800" imgH="901440" progId="Equation.DSMT4">
                  <p:embed/>
                  <p:pic>
                    <p:nvPicPr>
                      <p:cNvPr id="4" name="Object 4"/>
                      <p:cNvPicPr>
                        <a:picLocks noChangeAspect="1" noChangeArrowheads="1"/>
                      </p:cNvPicPr>
                      <p:nvPr/>
                    </p:nvPicPr>
                    <p:blipFill>
                      <a:blip r:embed="rId3"/>
                      <a:srcRect/>
                      <a:stretch>
                        <a:fillRect/>
                      </a:stretch>
                    </p:blipFill>
                    <p:spPr bwMode="auto">
                      <a:xfrm>
                        <a:off x="1143000" y="4284056"/>
                        <a:ext cx="640080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25966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Per Unit Conversion Procedure, Single-Phase</a:t>
            </a:r>
            <a:endParaRPr lang="en-US" dirty="0"/>
          </a:p>
        </p:txBody>
      </p:sp>
      <p:sp>
        <p:nvSpPr>
          <p:cNvPr id="3" name="Content Placeholder 2"/>
          <p:cNvSpPr>
            <a:spLocks noGrp="1"/>
          </p:cNvSpPr>
          <p:nvPr>
            <p:ph idx="1"/>
          </p:nvPr>
        </p:nvSpPr>
        <p:spPr/>
        <p:txBody>
          <a:bodyPr/>
          <a:lstStyle/>
          <a:p>
            <a:pPr marL="533400" indent="-533400">
              <a:buFont typeface="Wingdings" pitchFamily="2" charset="2"/>
              <a:buAutoNum type="arabicPeriod"/>
            </a:pPr>
            <a:r>
              <a:rPr lang="en-US" altLang="en-US" dirty="0"/>
              <a:t>Pick a single-phase VA base for the entire system, S</a:t>
            </a:r>
            <a:r>
              <a:rPr lang="en-US" altLang="en-US" baseline="-25000" dirty="0"/>
              <a:t>B</a:t>
            </a:r>
            <a:endParaRPr lang="en-US" altLang="en-US" dirty="0"/>
          </a:p>
          <a:p>
            <a:pPr marL="533400" indent="-533400">
              <a:buFont typeface="Wingdings" pitchFamily="2" charset="2"/>
              <a:buAutoNum type="arabicPeriod"/>
            </a:pPr>
            <a:r>
              <a:rPr lang="en-US" altLang="en-US" dirty="0"/>
              <a:t>Pick a voltage base for each different voltage level, V</a:t>
            </a:r>
            <a:r>
              <a:rPr lang="en-US" altLang="en-US" baseline="-25000" dirty="0"/>
              <a:t>B</a:t>
            </a:r>
            <a:r>
              <a:rPr lang="en-US" altLang="en-US" dirty="0"/>
              <a:t>.  Voltage bases are related by transformer turns ratios.  Voltages are line to neutral.</a:t>
            </a:r>
          </a:p>
          <a:p>
            <a:pPr marL="533400" indent="-533400">
              <a:buFont typeface="Wingdings" pitchFamily="2" charset="2"/>
              <a:buAutoNum type="arabicPeriod"/>
            </a:pPr>
            <a:r>
              <a:rPr lang="en-US" altLang="en-US" dirty="0"/>
              <a:t>Calculate the impedance base, Z</a:t>
            </a:r>
            <a:r>
              <a:rPr lang="en-US" altLang="en-US" baseline="-25000" dirty="0"/>
              <a:t>B</a:t>
            </a:r>
            <a:r>
              <a:rPr lang="en-US" altLang="en-US" dirty="0"/>
              <a:t>= (V</a:t>
            </a:r>
            <a:r>
              <a:rPr lang="en-US" altLang="en-US" baseline="-25000" dirty="0"/>
              <a:t>B</a:t>
            </a:r>
            <a:r>
              <a:rPr lang="en-US" altLang="en-US" dirty="0"/>
              <a:t>)</a:t>
            </a:r>
            <a:r>
              <a:rPr lang="en-US" altLang="en-US" baseline="30000" dirty="0"/>
              <a:t>2</a:t>
            </a:r>
            <a:r>
              <a:rPr lang="en-US" altLang="en-US" dirty="0"/>
              <a:t>/S</a:t>
            </a:r>
            <a:r>
              <a:rPr lang="en-US" altLang="en-US" baseline="-25000" dirty="0"/>
              <a:t>B</a:t>
            </a:r>
          </a:p>
          <a:p>
            <a:pPr marL="533400" indent="-533400">
              <a:buFont typeface="Wingdings" pitchFamily="2" charset="2"/>
              <a:buAutoNum type="arabicPeriod"/>
            </a:pPr>
            <a:r>
              <a:rPr lang="en-US" altLang="en-US" dirty="0"/>
              <a:t>Calculate the current base, I</a:t>
            </a:r>
            <a:r>
              <a:rPr lang="en-US" altLang="en-US" baseline="-25000" dirty="0"/>
              <a:t>B</a:t>
            </a:r>
            <a:r>
              <a:rPr lang="en-US" altLang="en-US" dirty="0"/>
              <a:t> = V</a:t>
            </a:r>
            <a:r>
              <a:rPr lang="en-US" altLang="en-US" baseline="-25000" dirty="0"/>
              <a:t>B</a:t>
            </a:r>
            <a:r>
              <a:rPr lang="en-US" altLang="en-US" dirty="0"/>
              <a:t>/Z</a:t>
            </a:r>
            <a:r>
              <a:rPr lang="en-US" altLang="en-US" baseline="-25000" dirty="0"/>
              <a:t>B</a:t>
            </a:r>
            <a:r>
              <a:rPr lang="en-US" altLang="en-US" dirty="0"/>
              <a:t> </a:t>
            </a:r>
          </a:p>
          <a:p>
            <a:pPr marL="533400" indent="-533400">
              <a:buFont typeface="Wingdings" pitchFamily="2" charset="2"/>
              <a:buAutoNum type="arabicPeriod"/>
            </a:pPr>
            <a:r>
              <a:rPr lang="en-US" altLang="en-US" dirty="0"/>
              <a:t>Convert actual values to per unit</a:t>
            </a:r>
          </a:p>
          <a:p>
            <a:endParaRPr lang="en-US" dirty="0"/>
          </a:p>
        </p:txBody>
      </p:sp>
      <p:sp>
        <p:nvSpPr>
          <p:cNvPr id="4" name="Text Box 4"/>
          <p:cNvSpPr txBox="1">
            <a:spLocks noChangeArrowheads="1"/>
          </p:cNvSpPr>
          <p:nvPr/>
        </p:nvSpPr>
        <p:spPr bwMode="auto">
          <a:xfrm>
            <a:off x="649856" y="4800600"/>
            <a:ext cx="11297920" cy="954107"/>
          </a:xfrm>
          <a:prstGeom prst="rect">
            <a:avLst/>
          </a:prstGeom>
          <a:solidFill>
            <a:schemeClr val="bg1">
              <a:lumMod val="95000"/>
            </a:schemeClr>
          </a:solidFill>
          <a:ln>
            <a:noFill/>
          </a:ln>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solidFill>
                  <a:srgbClr val="1E0000"/>
                </a:solidFill>
              </a:rPr>
              <a:t>Note, per unit conversion on affects magnitudes, not the angles.  Also, per unit quantities no longer have units (i.e., a voltage is 1.0 </a:t>
            </a:r>
            <a:r>
              <a:rPr lang="en-US" altLang="en-US" sz="2800" dirty="0" err="1">
                <a:solidFill>
                  <a:srgbClr val="1E0000"/>
                </a:solidFill>
              </a:rPr>
              <a:t>p.u</a:t>
            </a:r>
            <a:r>
              <a:rPr lang="en-US" altLang="en-US" sz="2800" dirty="0">
                <a:solidFill>
                  <a:srgbClr val="1E0000"/>
                </a:solidFill>
              </a:rPr>
              <a:t>., not 1 </a:t>
            </a:r>
            <a:r>
              <a:rPr lang="en-US" altLang="en-US" sz="2800" dirty="0" err="1">
                <a:solidFill>
                  <a:srgbClr val="1E0000"/>
                </a:solidFill>
              </a:rPr>
              <a:t>p.u</a:t>
            </a:r>
            <a:r>
              <a:rPr lang="en-US" altLang="en-US" sz="2800" dirty="0">
                <a:solidFill>
                  <a:srgbClr val="1E0000"/>
                </a:solidFill>
              </a:rPr>
              <a:t>. volts)</a:t>
            </a:r>
          </a:p>
        </p:txBody>
      </p:sp>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3362819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Unit Solution Procedure</a:t>
            </a:r>
          </a:p>
        </p:txBody>
      </p:sp>
      <p:sp>
        <p:nvSpPr>
          <p:cNvPr id="3" name="Content Placeholder 2"/>
          <p:cNvSpPr>
            <a:spLocks noGrp="1"/>
          </p:cNvSpPr>
          <p:nvPr>
            <p:ph idx="1"/>
          </p:nvPr>
        </p:nvSpPr>
        <p:spPr>
          <a:xfrm>
            <a:off x="487680" y="1280160"/>
            <a:ext cx="11297920" cy="1615440"/>
          </a:xfrm>
        </p:spPr>
        <p:txBody>
          <a:bodyPr/>
          <a:lstStyle/>
          <a:p>
            <a:pPr marL="533400" indent="-533400">
              <a:buFont typeface="Wingdings" pitchFamily="2" charset="2"/>
              <a:buAutoNum type="arabicPeriod"/>
            </a:pPr>
            <a:r>
              <a:rPr lang="en-US" altLang="en-US" dirty="0"/>
              <a:t>Convert to per unit (</a:t>
            </a:r>
            <a:r>
              <a:rPr lang="en-US" altLang="en-US" dirty="0" err="1"/>
              <a:t>p.u</a:t>
            </a:r>
            <a:r>
              <a:rPr lang="en-US" altLang="en-US" dirty="0"/>
              <a:t>.) (many problems are already in per unit)</a:t>
            </a:r>
          </a:p>
          <a:p>
            <a:pPr marL="533400" indent="-533400">
              <a:buFont typeface="Wingdings" pitchFamily="2" charset="2"/>
              <a:buAutoNum type="arabicPeriod"/>
            </a:pPr>
            <a:r>
              <a:rPr lang="en-US" altLang="en-US" dirty="0"/>
              <a:t>Solve</a:t>
            </a:r>
          </a:p>
          <a:p>
            <a:pPr marL="533400" indent="-533400">
              <a:buFont typeface="Wingdings" pitchFamily="2" charset="2"/>
              <a:buAutoNum type="arabicPeriod"/>
            </a:pPr>
            <a:r>
              <a:rPr lang="en-US" altLang="en-US" dirty="0"/>
              <a:t>Convert back to actual as necessary</a:t>
            </a:r>
          </a:p>
          <a:p>
            <a:endParaRPr lang="en-US" dirty="0"/>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1378099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Per Unit Example</a:t>
            </a:r>
            <a:endParaRPr lang="en-US" dirty="0"/>
          </a:p>
        </p:txBody>
      </p:sp>
      <p:sp>
        <p:nvSpPr>
          <p:cNvPr id="4" name="Text Box 4"/>
          <p:cNvSpPr txBox="1">
            <a:spLocks noGrp="1" noChangeArrowheads="1"/>
          </p:cNvSpPr>
          <p:nvPr>
            <p:ph idx="1"/>
          </p:nvPr>
        </p:nvSpPr>
        <p:spPr bwMode="auto">
          <a:xfrm>
            <a:off x="487680" y="1280160"/>
            <a:ext cx="1095844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rgbClr val="1E0000"/>
                </a:solidFill>
              </a:rPr>
              <a:t>Solve for the current, load voltage and load power  in the circuit shown </a:t>
            </a:r>
            <a:br>
              <a:rPr lang="en-US" altLang="en-US" sz="2800" dirty="0">
                <a:solidFill>
                  <a:srgbClr val="1E0000"/>
                </a:solidFill>
              </a:rPr>
            </a:br>
            <a:r>
              <a:rPr lang="en-US" altLang="en-US" sz="2800" dirty="0">
                <a:solidFill>
                  <a:srgbClr val="1E0000"/>
                </a:solidFill>
              </a:rPr>
              <a:t>below using per unit analysis with an S</a:t>
            </a:r>
            <a:r>
              <a:rPr lang="en-US" altLang="en-US" sz="2800" baseline="-25000" dirty="0">
                <a:solidFill>
                  <a:srgbClr val="1E0000"/>
                </a:solidFill>
              </a:rPr>
              <a:t>B </a:t>
            </a:r>
            <a:r>
              <a:rPr lang="en-US" altLang="en-US" sz="2800" dirty="0">
                <a:solidFill>
                  <a:srgbClr val="1E0000"/>
                </a:solidFill>
                <a:latin typeface="Times" charset="0"/>
              </a:rPr>
              <a:t>of 100 MVA, and </a:t>
            </a:r>
            <a:br>
              <a:rPr lang="en-US" altLang="en-US" sz="2800" dirty="0">
                <a:solidFill>
                  <a:srgbClr val="1E0000"/>
                </a:solidFill>
                <a:latin typeface="Times" charset="0"/>
              </a:rPr>
            </a:br>
            <a:r>
              <a:rPr lang="en-US" altLang="en-US" sz="2800" dirty="0">
                <a:solidFill>
                  <a:srgbClr val="1E0000"/>
                </a:solidFill>
                <a:latin typeface="Times" charset="0"/>
              </a:rPr>
              <a:t>voltage bases of 8 kV, 80 kV  and 16 kV </a:t>
            </a:r>
            <a:endParaRPr lang="en-US" altLang="en-US" sz="2800" dirty="0">
              <a:solidFill>
                <a:srgbClr val="1E0000"/>
              </a:solidFill>
            </a:endParaRPr>
          </a:p>
        </p:txBody>
      </p:sp>
      <p:pic>
        <p:nvPicPr>
          <p:cNvPr id="5" name="Picture 3" descr="Fig65"/>
          <p:cNvPicPr>
            <a:picLocks noChangeAspect="1" noChangeArrowheads="1"/>
          </p:cNvPicPr>
          <p:nvPr/>
        </p:nvPicPr>
        <p:blipFill>
          <a:blip r:embed="rId2" cstate="print">
            <a:extLst>
              <a:ext uri="{28A0092B-C50C-407E-A947-70E740481C1C}">
                <a14:useLocalDpi xmlns:a14="http://schemas.microsoft.com/office/drawing/2010/main" val="0"/>
              </a:ext>
            </a:extLst>
          </a:blip>
          <a:srcRect l="7059" r="3529" b="76768"/>
          <a:stretch>
            <a:fillRect/>
          </a:stretch>
        </p:blipFill>
        <p:spPr bwMode="auto">
          <a:xfrm>
            <a:off x="762000" y="2667000"/>
            <a:ext cx="5715000" cy="202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nvGraphicFramePr>
        <p:xfrm>
          <a:off x="7543800" y="2438400"/>
          <a:ext cx="3276600" cy="2327585"/>
        </p:xfrm>
        <a:graphic>
          <a:graphicData uri="http://schemas.openxmlformats.org/presentationml/2006/ole">
            <mc:AlternateContent xmlns:mc="http://schemas.openxmlformats.org/markup-compatibility/2006">
              <mc:Choice xmlns:v="urn:schemas-microsoft-com:vml" Requires="v">
                <p:oleObj name="Equation" r:id="rId3" imgW="4165560" imgH="2958840" progId="Equation.DSMT4">
                  <p:embed/>
                </p:oleObj>
              </mc:Choice>
              <mc:Fallback>
                <p:oleObj name="Equation" r:id="rId3" imgW="4165560" imgH="2958840" progId="Equation.DSMT4">
                  <p:embed/>
                  <p:pic>
                    <p:nvPicPr>
                      <p:cNvPr id="6" name="Object 5"/>
                      <p:cNvPicPr>
                        <a:picLocks noChangeAspect="1" noChangeArrowheads="1"/>
                      </p:cNvPicPr>
                      <p:nvPr/>
                    </p:nvPicPr>
                    <p:blipFill>
                      <a:blip r:embed="rId4"/>
                      <a:srcRect/>
                      <a:stretch>
                        <a:fillRect/>
                      </a:stretch>
                    </p:blipFill>
                    <p:spPr bwMode="auto">
                      <a:xfrm>
                        <a:off x="7543800" y="2438400"/>
                        <a:ext cx="3276600" cy="2327585"/>
                      </a:xfrm>
                      <a:prstGeom prst="rect">
                        <a:avLst/>
                      </a:prstGeom>
                      <a:noFill/>
                      <a:ln>
                        <a:noFill/>
                      </a:ln>
                      <a:effectLst/>
                    </p:spPr>
                  </p:pic>
                </p:oleObj>
              </mc:Fallback>
            </mc:AlternateContent>
          </a:graphicData>
        </a:graphic>
      </p:graphicFrame>
      <p:pic>
        <p:nvPicPr>
          <p:cNvPr id="7" name="Picture 5" descr="Fig66"/>
          <p:cNvPicPr>
            <a:picLocks noChangeAspect="1" noChangeArrowheads="1"/>
          </p:cNvPicPr>
          <p:nvPr/>
        </p:nvPicPr>
        <p:blipFill>
          <a:blip r:embed="rId5" cstate="print">
            <a:extLst>
              <a:ext uri="{28A0092B-C50C-407E-A947-70E740481C1C}">
                <a14:useLocalDpi xmlns:a14="http://schemas.microsoft.com/office/drawing/2010/main" val="0"/>
              </a:ext>
            </a:extLst>
          </a:blip>
          <a:srcRect l="4706" t="6038" r="8235" b="66417"/>
          <a:stretch>
            <a:fillRect/>
          </a:stretch>
        </p:blipFill>
        <p:spPr bwMode="auto">
          <a:xfrm>
            <a:off x="1066800" y="4860722"/>
            <a:ext cx="4038600" cy="174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689107" y="5039064"/>
            <a:ext cx="2895600" cy="1384995"/>
          </a:xfrm>
          <a:prstGeom prst="rect">
            <a:avLst/>
          </a:prstGeom>
          <a:solidFill>
            <a:schemeClr val="bg1">
              <a:lumMod val="95000"/>
            </a:schemeClr>
          </a:solidFill>
        </p:spPr>
        <p:txBody>
          <a:bodyPr wrap="square">
            <a:spAutoFit/>
          </a:bodyPr>
          <a:lstStyle/>
          <a:p>
            <a:pPr eaLnBrk="1" hangingPunct="1">
              <a:spcBef>
                <a:spcPts val="0"/>
              </a:spcBef>
            </a:pPr>
            <a:r>
              <a:rPr lang="en-US" altLang="en-US" dirty="0">
                <a:solidFill>
                  <a:srgbClr val="1E0000"/>
                </a:solidFill>
              </a:rPr>
              <a:t>Same circuit, with</a:t>
            </a:r>
          </a:p>
          <a:p>
            <a:pPr eaLnBrk="1" hangingPunct="1">
              <a:spcBef>
                <a:spcPts val="0"/>
              </a:spcBef>
            </a:pPr>
            <a:r>
              <a:rPr lang="en-US" altLang="en-US" dirty="0">
                <a:solidFill>
                  <a:srgbClr val="1E0000"/>
                </a:solidFill>
              </a:rPr>
              <a:t>values expressed</a:t>
            </a:r>
          </a:p>
          <a:p>
            <a:pPr eaLnBrk="1" hangingPunct="1">
              <a:spcBef>
                <a:spcPts val="0"/>
              </a:spcBef>
            </a:pPr>
            <a:r>
              <a:rPr lang="en-US" altLang="en-US" dirty="0">
                <a:solidFill>
                  <a:srgbClr val="1E0000"/>
                </a:solidFill>
              </a:rPr>
              <a:t>in per unit.  </a:t>
            </a:r>
          </a:p>
        </p:txBody>
      </p:sp>
      <p:sp>
        <p:nvSpPr>
          <p:cNvPr id="9"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38</a:t>
            </a:fld>
            <a:endParaRPr lang="en-US" dirty="0">
              <a:solidFill>
                <a:srgbClr val="1E0000"/>
              </a:solidFill>
            </a:endParaRPr>
          </a:p>
        </p:txBody>
      </p:sp>
    </p:spTree>
    <p:extLst>
      <p:ext uri="{BB962C8B-B14F-4D97-AF65-F5344CB8AC3E}">
        <p14:creationId xmlns:p14="http://schemas.microsoft.com/office/powerpoint/2010/main" val="385537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t>Propagation Constant, Characteristic and Surge Impedance </a:t>
            </a:r>
          </a:p>
        </p:txBody>
      </p:sp>
      <p:graphicFrame>
        <p:nvGraphicFramePr>
          <p:cNvPr id="39939" name="Object 3"/>
          <p:cNvGraphicFramePr>
            <a:graphicFrameLocks noChangeAspect="1"/>
          </p:cNvGraphicFramePr>
          <p:nvPr>
            <p:extLst>
              <p:ext uri="{D42A27DB-BD31-4B8C-83A1-F6EECF244321}">
                <p14:modId xmlns:p14="http://schemas.microsoft.com/office/powerpoint/2010/main" val="3890127468"/>
              </p:ext>
            </p:extLst>
          </p:nvPr>
        </p:nvGraphicFramePr>
        <p:xfrm>
          <a:off x="640080" y="1280160"/>
          <a:ext cx="5270500" cy="4254500"/>
        </p:xfrm>
        <a:graphic>
          <a:graphicData uri="http://schemas.openxmlformats.org/presentationml/2006/ole">
            <mc:AlternateContent xmlns:mc="http://schemas.openxmlformats.org/markup-compatibility/2006">
              <mc:Choice xmlns:v="urn:schemas-microsoft-com:vml" Requires="v">
                <p:oleObj name="Equation" r:id="rId3" imgW="5270400" imgH="4254480" progId="Equation.DSMT4">
                  <p:embed/>
                </p:oleObj>
              </mc:Choice>
              <mc:Fallback>
                <p:oleObj name="Equation" r:id="rId3" imgW="5270400" imgH="4254480" progId="Equation.DSMT4">
                  <p:embed/>
                  <p:pic>
                    <p:nvPicPr>
                      <p:cNvPr id="39939" name="Object 3"/>
                      <p:cNvPicPr>
                        <a:picLocks noChangeAspect="1" noChangeArrowheads="1"/>
                      </p:cNvPicPr>
                      <p:nvPr/>
                    </p:nvPicPr>
                    <p:blipFill>
                      <a:blip r:embed="rId4"/>
                      <a:srcRect/>
                      <a:stretch>
                        <a:fillRect/>
                      </a:stretch>
                    </p:blipFill>
                    <p:spPr bwMode="auto">
                      <a:xfrm>
                        <a:off x="640080" y="1280160"/>
                        <a:ext cx="52705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3">
            <a:extLst>
              <a:ext uri="{FF2B5EF4-FFF2-40B4-BE49-F238E27FC236}">
                <a16:creationId xmlns:a16="http://schemas.microsoft.com/office/drawing/2014/main" id="{9B2D5A06-9716-27CB-E9D7-5DFE95EEE99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a:t>
            </a:fld>
            <a:endParaRPr lang="en-US" dirty="0">
              <a:solidFill>
                <a:schemeClr val="tx1">
                  <a:lumMod val="50000"/>
                </a:schemeClr>
              </a:solidFill>
            </a:endParaRPr>
          </a:p>
        </p:txBody>
      </p:sp>
    </p:spTree>
    <p:extLst>
      <p:ext uri="{BB962C8B-B14F-4D97-AF65-F5344CB8AC3E}">
        <p14:creationId xmlns:p14="http://schemas.microsoft.com/office/powerpoint/2010/main" val="1297777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Per Unit Example, cont’d</a:t>
            </a:r>
            <a:endParaRPr lang="en-US" dirty="0"/>
          </a:p>
        </p:txBody>
      </p:sp>
      <p:pic>
        <p:nvPicPr>
          <p:cNvPr id="4" name="Picture 4" descr="Fig66"/>
          <p:cNvPicPr>
            <a:picLocks noChangeAspect="1" noChangeArrowheads="1"/>
          </p:cNvPicPr>
          <p:nvPr/>
        </p:nvPicPr>
        <p:blipFill>
          <a:blip r:embed="rId2">
            <a:extLst>
              <a:ext uri="{28A0092B-C50C-407E-A947-70E740481C1C}">
                <a14:useLocalDpi xmlns:a14="http://schemas.microsoft.com/office/drawing/2010/main" val="0"/>
              </a:ext>
            </a:extLst>
          </a:blip>
          <a:srcRect l="4706" t="6038" r="8235" b="66417"/>
          <a:stretch>
            <a:fillRect/>
          </a:stretch>
        </p:blipFill>
        <p:spPr bwMode="auto">
          <a:xfrm>
            <a:off x="6553200" y="2209800"/>
            <a:ext cx="530146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nvGraphicFramePr>
        <p:xfrm>
          <a:off x="330200" y="1403350"/>
          <a:ext cx="7467600" cy="3594100"/>
        </p:xfrm>
        <a:graphic>
          <a:graphicData uri="http://schemas.openxmlformats.org/presentationml/2006/ole">
            <mc:AlternateContent xmlns:mc="http://schemas.openxmlformats.org/markup-compatibility/2006">
              <mc:Choice xmlns:v="urn:schemas-microsoft-com:vml" Requires="v">
                <p:oleObj name="Equation" r:id="rId3" imgW="7467480" imgH="3593880" progId="Equation.DSMT4">
                  <p:embed/>
                </p:oleObj>
              </mc:Choice>
              <mc:Fallback>
                <p:oleObj name="Equation" r:id="rId3" imgW="7467480" imgH="3593880" progId="Equation.DSMT4">
                  <p:embed/>
                  <p:pic>
                    <p:nvPicPr>
                      <p:cNvPr id="5" name="Object 4"/>
                      <p:cNvPicPr>
                        <a:picLocks noChangeAspect="1" noChangeArrowheads="1"/>
                      </p:cNvPicPr>
                      <p:nvPr/>
                    </p:nvPicPr>
                    <p:blipFill>
                      <a:blip r:embed="rId4"/>
                      <a:srcRect/>
                      <a:stretch>
                        <a:fillRect/>
                      </a:stretch>
                    </p:blipFill>
                    <p:spPr bwMode="auto">
                      <a:xfrm>
                        <a:off x="330200" y="1403350"/>
                        <a:ext cx="7467600" cy="35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39</a:t>
            </a:fld>
            <a:endParaRPr lang="en-US" dirty="0">
              <a:solidFill>
                <a:srgbClr val="1E0000"/>
              </a:solidFill>
            </a:endParaRPr>
          </a:p>
        </p:txBody>
      </p:sp>
    </p:spTree>
    <p:extLst>
      <p:ext uri="{BB962C8B-B14F-4D97-AF65-F5344CB8AC3E}">
        <p14:creationId xmlns:p14="http://schemas.microsoft.com/office/powerpoint/2010/main" val="660310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Unit Example, cont’d</a:t>
            </a:r>
          </a:p>
        </p:txBody>
      </p:sp>
      <p:sp>
        <p:nvSpPr>
          <p:cNvPr id="3" name="Content Placeholder 2"/>
          <p:cNvSpPr>
            <a:spLocks noGrp="1"/>
          </p:cNvSpPr>
          <p:nvPr>
            <p:ph idx="1"/>
          </p:nvPr>
        </p:nvSpPr>
        <p:spPr>
          <a:xfrm>
            <a:off x="487680" y="1280160"/>
            <a:ext cx="11297920" cy="929640"/>
          </a:xfrm>
        </p:spPr>
        <p:txBody>
          <a:bodyPr/>
          <a:lstStyle/>
          <a:p>
            <a:pPr eaLnBrk="1" hangingPunct="1"/>
            <a:r>
              <a:rPr lang="en-US" altLang="en-US" dirty="0"/>
              <a:t>To convert back to actual values just multiply the per unit values by their per unit base</a:t>
            </a:r>
          </a:p>
          <a:p>
            <a:endParaRPr lang="en-US" dirty="0"/>
          </a:p>
        </p:txBody>
      </p:sp>
      <p:graphicFrame>
        <p:nvGraphicFramePr>
          <p:cNvPr id="4" name="Object 3"/>
          <p:cNvGraphicFramePr>
            <a:graphicFrameLocks noChangeAspect="1"/>
          </p:cNvGraphicFramePr>
          <p:nvPr/>
        </p:nvGraphicFramePr>
        <p:xfrm>
          <a:off x="1003300" y="2501900"/>
          <a:ext cx="8026400" cy="3403600"/>
        </p:xfrm>
        <a:graphic>
          <a:graphicData uri="http://schemas.openxmlformats.org/presentationml/2006/ole">
            <mc:AlternateContent xmlns:mc="http://schemas.openxmlformats.org/markup-compatibility/2006">
              <mc:Choice xmlns:v="urn:schemas-microsoft-com:vml" Requires="v">
                <p:oleObj name="Equation" r:id="rId2" imgW="8026200" imgH="3403440" progId="Equation.DSMT4">
                  <p:embed/>
                </p:oleObj>
              </mc:Choice>
              <mc:Fallback>
                <p:oleObj name="Equation" r:id="rId2" imgW="8026200" imgH="3403440" progId="Equation.DSMT4">
                  <p:embed/>
                  <p:pic>
                    <p:nvPicPr>
                      <p:cNvPr id="4" name="Object 3"/>
                      <p:cNvPicPr>
                        <a:picLocks noChangeAspect="1" noChangeArrowheads="1"/>
                      </p:cNvPicPr>
                      <p:nvPr/>
                    </p:nvPicPr>
                    <p:blipFill>
                      <a:blip r:embed="rId3"/>
                      <a:srcRect/>
                      <a:stretch>
                        <a:fillRect/>
                      </a:stretch>
                    </p:blipFill>
                    <p:spPr bwMode="auto">
                      <a:xfrm>
                        <a:off x="1003300" y="2501900"/>
                        <a:ext cx="8026400" cy="340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40</a:t>
            </a:fld>
            <a:endParaRPr lang="en-US" dirty="0">
              <a:solidFill>
                <a:srgbClr val="1E0000"/>
              </a:solidFill>
            </a:endParaRPr>
          </a:p>
        </p:txBody>
      </p:sp>
    </p:spTree>
    <p:extLst>
      <p:ext uri="{BB962C8B-B14F-4D97-AF65-F5344CB8AC3E}">
        <p14:creationId xmlns:p14="http://schemas.microsoft.com/office/powerpoint/2010/main" val="1380974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for Balanced Three-Phase Circuits</a:t>
            </a:r>
          </a:p>
        </p:txBody>
      </p:sp>
      <p:sp>
        <p:nvSpPr>
          <p:cNvPr id="6" name="Rectangle 4"/>
          <p:cNvSpPr txBox="1">
            <a:spLocks noChangeArrowheads="1"/>
          </p:cNvSpPr>
          <p:nvPr/>
        </p:nvSpPr>
        <p:spPr bwMode="auto">
          <a:xfrm>
            <a:off x="457200" y="2413359"/>
            <a:ext cx="80010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marL="533400" indent="-533400" eaLnBrk="1" hangingPunct="1">
              <a:buFont typeface="Wingdings" pitchFamily="2" charset="2"/>
              <a:buAutoNum type="arabicPeriod"/>
            </a:pPr>
            <a:r>
              <a:rPr lang="en-US" kern="0" dirty="0"/>
              <a:t>Pick a </a:t>
            </a:r>
            <a:r>
              <a:rPr lang="en-US" kern="0" dirty="0">
                <a:solidFill>
                  <a:srgbClr val="FF3300"/>
                </a:solidFill>
              </a:rPr>
              <a:t>3</a:t>
            </a:r>
            <a:r>
              <a:rPr lang="en-US" kern="0" dirty="0">
                <a:solidFill>
                  <a:srgbClr val="FF3300"/>
                </a:solidFill>
                <a:latin typeface="Symbol" pitchFamily="18" charset="2"/>
              </a:rPr>
              <a:t>f</a:t>
            </a:r>
            <a:r>
              <a:rPr lang="en-US" kern="0" dirty="0"/>
              <a:t> VA base for the entire system, </a:t>
            </a:r>
          </a:p>
          <a:p>
            <a:pPr marL="533400" indent="-533400" eaLnBrk="1" hangingPunct="1">
              <a:buFont typeface="Wingdings" pitchFamily="2" charset="2"/>
              <a:buAutoNum type="arabicPeriod"/>
            </a:pPr>
            <a:r>
              <a:rPr lang="en-US" kern="0" dirty="0"/>
              <a:t>Pick a voltage base for each different voltage level, V</a:t>
            </a:r>
            <a:r>
              <a:rPr lang="en-US" kern="0" baseline="-25000" dirty="0"/>
              <a:t>B</a:t>
            </a:r>
            <a:r>
              <a:rPr lang="en-US" kern="0" dirty="0"/>
              <a:t>. </a:t>
            </a:r>
            <a:r>
              <a:rPr lang="en-US" kern="0" dirty="0">
                <a:solidFill>
                  <a:srgbClr val="FF3300"/>
                </a:solidFill>
              </a:rPr>
              <a:t>Voltages are line to line</a:t>
            </a:r>
            <a:r>
              <a:rPr lang="en-US" kern="0" dirty="0"/>
              <a:t>.  </a:t>
            </a:r>
          </a:p>
          <a:p>
            <a:pPr marL="533400" indent="-533400" eaLnBrk="1" hangingPunct="1">
              <a:buFont typeface="Wingdings" pitchFamily="2" charset="2"/>
              <a:buAutoNum type="arabicPeriod"/>
            </a:pPr>
            <a:r>
              <a:rPr lang="en-US" kern="0" dirty="0"/>
              <a:t>Calculate the impedance base</a:t>
            </a:r>
          </a:p>
          <a:p>
            <a:pPr marL="533400" indent="-533400" eaLnBrk="1" hangingPunct="1"/>
            <a:endParaRPr lang="en-US" kern="0" baseline="-25000" dirty="0"/>
          </a:p>
        </p:txBody>
      </p:sp>
      <p:sp>
        <p:nvSpPr>
          <p:cNvPr id="7" name="Text Box 5"/>
          <p:cNvSpPr txBox="1">
            <a:spLocks noChangeArrowheads="1"/>
          </p:cNvSpPr>
          <p:nvPr/>
        </p:nvSpPr>
        <p:spPr bwMode="auto">
          <a:xfrm>
            <a:off x="449103" y="1282105"/>
            <a:ext cx="11361897"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rgbClr val="1E0000"/>
                </a:solidFill>
              </a:rPr>
              <a:t>Procedure is very similar to single-phase except we use a three-phase VA base, and use line to line voltage bases</a:t>
            </a:r>
          </a:p>
          <a:p>
            <a:pPr eaLnBrk="1" hangingPunct="1"/>
            <a:endParaRPr lang="en-US" sz="2800" dirty="0">
              <a:solidFill>
                <a:srgbClr val="1E0000"/>
              </a:solidFill>
            </a:endParaRPr>
          </a:p>
        </p:txBody>
      </p:sp>
      <p:graphicFrame>
        <p:nvGraphicFramePr>
          <p:cNvPr id="8" name="Object 7"/>
          <p:cNvGraphicFramePr>
            <a:graphicFrameLocks noChangeAspect="1"/>
          </p:cNvGraphicFramePr>
          <p:nvPr/>
        </p:nvGraphicFramePr>
        <p:xfrm>
          <a:off x="457200" y="4476750"/>
          <a:ext cx="5348288" cy="1150938"/>
        </p:xfrm>
        <a:graphic>
          <a:graphicData uri="http://schemas.openxmlformats.org/presentationml/2006/ole">
            <mc:AlternateContent xmlns:mc="http://schemas.openxmlformats.org/markup-compatibility/2006">
              <mc:Choice xmlns:v="urn:schemas-microsoft-com:vml" Requires="v">
                <p:oleObj name="Equation" r:id="rId2" imgW="4952880" imgH="1066680" progId="Equation.DSMT4">
                  <p:embed/>
                </p:oleObj>
              </mc:Choice>
              <mc:Fallback>
                <p:oleObj name="Equation" r:id="rId2" imgW="4952880" imgH="1066680" progId="Equation.DSMT4">
                  <p:embed/>
                  <p:pic>
                    <p:nvPicPr>
                      <p:cNvPr id="8" name="Object 7"/>
                      <p:cNvPicPr>
                        <a:picLocks noChangeAspect="1" noChangeArrowheads="1"/>
                      </p:cNvPicPr>
                      <p:nvPr/>
                    </p:nvPicPr>
                    <p:blipFill>
                      <a:blip r:embed="rId3"/>
                      <a:srcRect/>
                      <a:stretch>
                        <a:fillRect/>
                      </a:stretch>
                    </p:blipFill>
                    <p:spPr bwMode="auto">
                      <a:xfrm>
                        <a:off x="457200" y="4476750"/>
                        <a:ext cx="5348288" cy="1150938"/>
                      </a:xfrm>
                      <a:prstGeom prst="rect">
                        <a:avLst/>
                      </a:prstGeom>
                      <a:noFill/>
                      <a:ln>
                        <a:noFill/>
                      </a:ln>
                      <a:effectLst/>
                    </p:spPr>
                  </p:pic>
                </p:oleObj>
              </mc:Fallback>
            </mc:AlternateContent>
          </a:graphicData>
        </a:graphic>
      </p:graphicFrame>
      <p:sp>
        <p:nvSpPr>
          <p:cNvPr id="10"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41</a:t>
            </a:fld>
            <a:endParaRPr lang="en-US" dirty="0">
              <a:solidFill>
                <a:srgbClr val="1E0000"/>
              </a:solidFill>
            </a:endParaRPr>
          </a:p>
        </p:txBody>
      </p:sp>
      <p:sp>
        <p:nvSpPr>
          <p:cNvPr id="9" name="Text Box 8"/>
          <p:cNvSpPr txBox="1">
            <a:spLocks noChangeArrowheads="1"/>
          </p:cNvSpPr>
          <p:nvPr/>
        </p:nvSpPr>
        <p:spPr bwMode="auto">
          <a:xfrm>
            <a:off x="533400" y="5715000"/>
            <a:ext cx="8148638" cy="519113"/>
          </a:xfrm>
          <a:prstGeom prst="rect">
            <a:avLst/>
          </a:prstGeom>
          <a:solidFill>
            <a:schemeClr val="bg1">
              <a:lumMod val="95000"/>
            </a:schemeClr>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rgbClr val="1E0000"/>
                </a:solidFill>
              </a:rPr>
              <a:t>Exactly the same impedance bases as with single phase!</a:t>
            </a:r>
          </a:p>
        </p:txBody>
      </p:sp>
    </p:spTree>
    <p:extLst>
      <p:ext uri="{BB962C8B-B14F-4D97-AF65-F5344CB8AC3E}">
        <p14:creationId xmlns:p14="http://schemas.microsoft.com/office/powerpoint/2010/main" val="1690948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Three-Phase Per Unit, cont'd</a:t>
            </a:r>
          </a:p>
        </p:txBody>
      </p:sp>
      <p:sp>
        <p:nvSpPr>
          <p:cNvPr id="5" name="Rectangle 3"/>
          <p:cNvSpPr>
            <a:spLocks noGrp="1" noChangeArrowheads="1"/>
          </p:cNvSpPr>
          <p:nvPr>
            <p:ph idx="1"/>
          </p:nvPr>
        </p:nvSpPr>
        <p:spPr>
          <a:xfrm>
            <a:off x="457200" y="1280160"/>
            <a:ext cx="8001000" cy="3733800"/>
          </a:xfrm>
        </p:spPr>
        <p:txBody>
          <a:bodyPr/>
          <a:lstStyle/>
          <a:p>
            <a:pPr marL="533400" indent="-533400" eaLnBrk="1" hangingPunct="1">
              <a:buFont typeface="Wingdings" pitchFamily="2" charset="2"/>
              <a:buAutoNum type="arabicPeriod" startAt="4"/>
            </a:pPr>
            <a:r>
              <a:rPr lang="en-US" dirty="0"/>
              <a:t>Calculate the current base, I</a:t>
            </a:r>
            <a:r>
              <a:rPr lang="en-US" baseline="-25000" dirty="0"/>
              <a:t>B</a:t>
            </a:r>
            <a:br>
              <a:rPr lang="en-US" baseline="-25000" dirty="0"/>
            </a:br>
            <a:br>
              <a:rPr lang="en-US" baseline="-25000" dirty="0"/>
            </a:br>
            <a:br>
              <a:rPr lang="en-US" baseline="-25000" dirty="0"/>
            </a:br>
            <a:br>
              <a:rPr lang="en-US" baseline="-25000" dirty="0"/>
            </a:br>
            <a:br>
              <a:rPr lang="en-US" baseline="-25000" dirty="0"/>
            </a:br>
            <a:br>
              <a:rPr lang="en-US" baseline="-25000" dirty="0"/>
            </a:br>
            <a:endParaRPr lang="en-US" baseline="-25000" dirty="0"/>
          </a:p>
          <a:p>
            <a:pPr marL="533400" indent="-533400" eaLnBrk="1" hangingPunct="1">
              <a:buFont typeface="Wingdings" pitchFamily="2" charset="2"/>
              <a:buAutoNum type="arabicPeriod" startAt="4"/>
            </a:pPr>
            <a:r>
              <a:rPr lang="en-US" dirty="0"/>
              <a:t>Convert actual values to per unit</a:t>
            </a:r>
          </a:p>
        </p:txBody>
      </p:sp>
      <p:graphicFrame>
        <p:nvGraphicFramePr>
          <p:cNvPr id="6" name="Object 5"/>
          <p:cNvGraphicFramePr>
            <a:graphicFrameLocks noChangeAspect="1"/>
          </p:cNvGraphicFramePr>
          <p:nvPr/>
        </p:nvGraphicFramePr>
        <p:xfrm>
          <a:off x="457200" y="2000250"/>
          <a:ext cx="6273800" cy="1079500"/>
        </p:xfrm>
        <a:graphic>
          <a:graphicData uri="http://schemas.openxmlformats.org/presentationml/2006/ole">
            <mc:AlternateContent xmlns:mc="http://schemas.openxmlformats.org/markup-compatibility/2006">
              <mc:Choice xmlns:v="urn:schemas-microsoft-com:vml" Requires="v">
                <p:oleObj name="Equation" r:id="rId2" imgW="6273720" imgH="1079280" progId="Equation.DSMT4">
                  <p:embed/>
                </p:oleObj>
              </mc:Choice>
              <mc:Fallback>
                <p:oleObj name="Equation" r:id="rId2" imgW="6273720" imgH="1079280" progId="Equation.DSMT4">
                  <p:embed/>
                  <p:pic>
                    <p:nvPicPr>
                      <p:cNvPr id="6" name="Object 5"/>
                      <p:cNvPicPr>
                        <a:picLocks noChangeAspect="1" noChangeArrowheads="1"/>
                      </p:cNvPicPr>
                      <p:nvPr/>
                    </p:nvPicPr>
                    <p:blipFill>
                      <a:blip r:embed="rId3"/>
                      <a:srcRect/>
                      <a:stretch>
                        <a:fillRect/>
                      </a:stretch>
                    </p:blipFill>
                    <p:spPr bwMode="auto">
                      <a:xfrm>
                        <a:off x="457200" y="2000250"/>
                        <a:ext cx="62738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42</a:t>
            </a:fld>
            <a:endParaRPr lang="en-US" dirty="0">
              <a:solidFill>
                <a:srgbClr val="1E0000"/>
              </a:solidFill>
            </a:endParaRPr>
          </a:p>
        </p:txBody>
      </p:sp>
    </p:spTree>
    <p:extLst>
      <p:ext uri="{BB962C8B-B14F-4D97-AF65-F5344CB8AC3E}">
        <p14:creationId xmlns:p14="http://schemas.microsoft.com/office/powerpoint/2010/main" val="3249324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Three-Phase Per Unit Example</a:t>
            </a:r>
          </a:p>
        </p:txBody>
      </p:sp>
      <p:pic>
        <p:nvPicPr>
          <p:cNvPr id="20484" name="Picture 4" descr="Fig66"/>
          <p:cNvPicPr>
            <a:picLocks noChangeAspect="1" noChangeArrowheads="1"/>
          </p:cNvPicPr>
          <p:nvPr/>
        </p:nvPicPr>
        <p:blipFill>
          <a:blip r:embed="rId3">
            <a:extLst>
              <a:ext uri="{28A0092B-C50C-407E-A947-70E740481C1C}">
                <a14:useLocalDpi xmlns:a14="http://schemas.microsoft.com/office/drawing/2010/main" val="0"/>
              </a:ext>
            </a:extLst>
          </a:blip>
          <a:srcRect l="4706" t="6038" r="8235" b="66417"/>
          <a:stretch>
            <a:fillRect/>
          </a:stretch>
        </p:blipFill>
        <p:spPr bwMode="auto">
          <a:xfrm>
            <a:off x="1524000" y="3851298"/>
            <a:ext cx="464185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457200" y="1371600"/>
            <a:ext cx="10972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marL="0" indent="0" eaLnBrk="1" hangingPunct="1">
              <a:spcBef>
                <a:spcPct val="0"/>
              </a:spcBef>
              <a:buClrTx/>
              <a:buSzTx/>
              <a:buNone/>
            </a:pPr>
            <a:r>
              <a:rPr lang="en-US" kern="0" dirty="0"/>
              <a:t>Solve for the current, load voltage and load power in the previous circuit, assuming a 3</a:t>
            </a:r>
            <a:r>
              <a:rPr lang="en-US" kern="0" dirty="0">
                <a:latin typeface="Symbol" pitchFamily="18" charset="2"/>
              </a:rPr>
              <a:t>f</a:t>
            </a:r>
            <a:r>
              <a:rPr lang="en-US" kern="0" dirty="0"/>
              <a:t> power base </a:t>
            </a:r>
            <a:r>
              <a:rPr lang="en-US" kern="0" dirty="0">
                <a:latin typeface="Times" charset="0"/>
              </a:rPr>
              <a:t>of </a:t>
            </a:r>
            <a:r>
              <a:rPr lang="en-US" b="1" kern="0" dirty="0">
                <a:solidFill>
                  <a:srgbClr val="FF3300"/>
                </a:solidFill>
                <a:latin typeface="Times" charset="0"/>
              </a:rPr>
              <a:t>300 MVA</a:t>
            </a:r>
            <a:r>
              <a:rPr lang="en-US" kern="0" dirty="0">
                <a:latin typeface="Times" charset="0"/>
              </a:rPr>
              <a:t>, and line to line voltage bases of 13.8 kV, 138 kV  and 27.6 kV (square root of 3 larger than the 1</a:t>
            </a:r>
            <a:r>
              <a:rPr lang="en-US" kern="0" dirty="0">
                <a:latin typeface="Symbol" pitchFamily="18" charset="2"/>
              </a:rPr>
              <a:t>f</a:t>
            </a:r>
            <a:r>
              <a:rPr lang="en-US" kern="0" dirty="0">
                <a:latin typeface="Times" charset="0"/>
              </a:rPr>
              <a:t> example voltages).  Also assume the generator is Y-connected so its line to line voltage is 13.8 kV.    </a:t>
            </a:r>
          </a:p>
        </p:txBody>
      </p:sp>
      <p:sp>
        <p:nvSpPr>
          <p:cNvPr id="9" name="Text Box 5"/>
          <p:cNvSpPr txBox="1">
            <a:spLocks noChangeArrowheads="1"/>
          </p:cNvSpPr>
          <p:nvPr/>
        </p:nvSpPr>
        <p:spPr bwMode="auto">
          <a:xfrm>
            <a:off x="6781800" y="3851298"/>
            <a:ext cx="2736647" cy="1569660"/>
          </a:xfrm>
          <a:prstGeom prst="rect">
            <a:avLst/>
          </a:prstGeom>
          <a:solidFill>
            <a:schemeClr val="accent3">
              <a:lumMod val="95000"/>
            </a:schemeClr>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dirty="0">
                <a:solidFill>
                  <a:srgbClr val="1E0000"/>
                </a:solidFill>
              </a:rPr>
              <a:t>Convert to per unit</a:t>
            </a:r>
          </a:p>
          <a:p>
            <a:pPr eaLnBrk="1" hangingPunct="1">
              <a:spcBef>
                <a:spcPts val="0"/>
              </a:spcBef>
            </a:pPr>
            <a:r>
              <a:rPr lang="en-US" dirty="0">
                <a:solidFill>
                  <a:srgbClr val="1E0000"/>
                </a:solidFill>
              </a:rPr>
              <a:t>as before.  Note the</a:t>
            </a:r>
          </a:p>
          <a:p>
            <a:pPr eaLnBrk="1" hangingPunct="1">
              <a:spcBef>
                <a:spcPts val="0"/>
              </a:spcBef>
            </a:pPr>
            <a:r>
              <a:rPr lang="en-US" dirty="0">
                <a:solidFill>
                  <a:srgbClr val="1E0000"/>
                </a:solidFill>
              </a:rPr>
              <a:t>system is exactly the</a:t>
            </a:r>
          </a:p>
          <a:p>
            <a:pPr eaLnBrk="1" hangingPunct="1">
              <a:spcBef>
                <a:spcPts val="0"/>
              </a:spcBef>
            </a:pPr>
            <a:r>
              <a:rPr lang="en-US" dirty="0">
                <a:solidFill>
                  <a:srgbClr val="1E0000"/>
                </a:solidFill>
              </a:rPr>
              <a:t>same!  </a:t>
            </a:r>
          </a:p>
        </p:txBody>
      </p:sp>
      <p:sp>
        <p:nvSpPr>
          <p:cNvPr id="10"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43</a:t>
            </a:fld>
            <a:endParaRPr lang="en-US" dirty="0">
              <a:solidFill>
                <a:srgbClr val="1E0000"/>
              </a:solidFill>
            </a:endParaRPr>
          </a:p>
        </p:txBody>
      </p:sp>
    </p:spTree>
    <p:extLst>
      <p:ext uri="{BB962C8B-B14F-4D97-AF65-F5344CB8AC3E}">
        <p14:creationId xmlns:p14="http://schemas.microsoft.com/office/powerpoint/2010/main" val="3682147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648" y="76200"/>
            <a:ext cx="8305800" cy="1066800"/>
          </a:xfrm>
        </p:spPr>
        <p:txBody>
          <a:bodyPr/>
          <a:lstStyle/>
          <a:p>
            <a:r>
              <a:rPr lang="en-US" dirty="0"/>
              <a:t>Three-Phase Per Unit Example, cont.</a:t>
            </a:r>
          </a:p>
        </p:txBody>
      </p:sp>
      <p:graphicFrame>
        <p:nvGraphicFramePr>
          <p:cNvPr id="21507" name="Object 4"/>
          <p:cNvGraphicFramePr>
            <a:graphicFrameLocks noGrp="1" noChangeAspect="1"/>
          </p:cNvGraphicFramePr>
          <p:nvPr>
            <p:ph idx="1"/>
          </p:nvPr>
        </p:nvGraphicFramePr>
        <p:xfrm>
          <a:off x="457200" y="1349375"/>
          <a:ext cx="7467600" cy="3594100"/>
        </p:xfrm>
        <a:graphic>
          <a:graphicData uri="http://schemas.openxmlformats.org/presentationml/2006/ole">
            <mc:AlternateContent xmlns:mc="http://schemas.openxmlformats.org/markup-compatibility/2006">
              <mc:Choice xmlns:v="urn:schemas-microsoft-com:vml" Requires="v">
                <p:oleObj name="Equation" r:id="rId3" imgW="7467480" imgH="3593880" progId="Equation.DSMT4">
                  <p:embed/>
                </p:oleObj>
              </mc:Choice>
              <mc:Fallback>
                <p:oleObj name="Equation" r:id="rId3" imgW="7467480" imgH="3593880" progId="Equation.DSMT4">
                  <p:embed/>
                  <p:pic>
                    <p:nvPicPr>
                      <p:cNvPr id="21507" name="Object 4"/>
                      <p:cNvPicPr>
                        <a:picLocks noChangeAspect="1" noChangeArrowheads="1"/>
                      </p:cNvPicPr>
                      <p:nvPr/>
                    </p:nvPicPr>
                    <p:blipFill>
                      <a:blip r:embed="rId4"/>
                      <a:srcRect/>
                      <a:stretch>
                        <a:fillRect/>
                      </a:stretch>
                    </p:blipFill>
                    <p:spPr bwMode="auto">
                      <a:xfrm>
                        <a:off x="457200" y="1349375"/>
                        <a:ext cx="7467600" cy="35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5"/>
          <p:cNvSpPr txBox="1">
            <a:spLocks noChangeArrowheads="1"/>
          </p:cNvSpPr>
          <p:nvPr/>
        </p:nvSpPr>
        <p:spPr bwMode="auto">
          <a:xfrm>
            <a:off x="5791200" y="3276599"/>
            <a:ext cx="5270500" cy="519113"/>
          </a:xfrm>
          <a:prstGeom prst="rect">
            <a:avLst/>
          </a:prstGeom>
          <a:solidFill>
            <a:schemeClr val="accent3">
              <a:lumMod val="95000"/>
            </a:schemeClr>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sz="2800" dirty="0">
                <a:solidFill>
                  <a:srgbClr val="1E0000"/>
                </a:solidFill>
              </a:rPr>
              <a:t>Again, analysis is exactly the same!</a:t>
            </a:r>
          </a:p>
        </p:txBody>
      </p:sp>
      <p:sp>
        <p:nvSpPr>
          <p:cNvPr id="8"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44</a:t>
            </a:fld>
            <a:endParaRPr lang="en-US" dirty="0">
              <a:solidFill>
                <a:srgbClr val="1E0000"/>
              </a:solidFill>
            </a:endParaRPr>
          </a:p>
        </p:txBody>
      </p:sp>
    </p:spTree>
    <p:extLst>
      <p:ext uri="{BB962C8B-B14F-4D97-AF65-F5344CB8AC3E}">
        <p14:creationId xmlns:p14="http://schemas.microsoft.com/office/powerpoint/2010/main" val="3670438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Three-Phase Per Unit Example, cont'd</a:t>
            </a:r>
          </a:p>
        </p:txBody>
      </p:sp>
      <p:sp>
        <p:nvSpPr>
          <p:cNvPr id="3" name="Content Placeholder 2"/>
          <p:cNvSpPr>
            <a:spLocks noGrp="1"/>
          </p:cNvSpPr>
          <p:nvPr>
            <p:ph idx="1"/>
          </p:nvPr>
        </p:nvSpPr>
        <p:spPr/>
        <p:txBody>
          <a:bodyPr/>
          <a:lstStyle/>
          <a:p>
            <a:r>
              <a:rPr lang="en-US" dirty="0"/>
              <a:t>Differences appear when we convert back to actual values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87918923"/>
              </p:ext>
            </p:extLst>
          </p:nvPr>
        </p:nvGraphicFramePr>
        <p:xfrm>
          <a:off x="914400" y="2057400"/>
          <a:ext cx="7743825" cy="3382963"/>
        </p:xfrm>
        <a:graphic>
          <a:graphicData uri="http://schemas.openxmlformats.org/presentationml/2006/ole">
            <mc:AlternateContent xmlns:mc="http://schemas.openxmlformats.org/markup-compatibility/2006">
              <mc:Choice xmlns:v="urn:schemas-microsoft-com:vml" Requires="v">
                <p:oleObj name="Equation" r:id="rId2" imgW="7743960" imgH="3382920" progId="Equation.DSMT4">
                  <p:embed/>
                </p:oleObj>
              </mc:Choice>
              <mc:Fallback>
                <p:oleObj name="Equation" r:id="rId2" imgW="7743960" imgH="3382920" progId="Equation.DSMT4">
                  <p:embed/>
                  <p:pic>
                    <p:nvPicPr>
                      <p:cNvPr id="4" name="Object 3"/>
                      <p:cNvPicPr/>
                      <p:nvPr/>
                    </p:nvPicPr>
                    <p:blipFill>
                      <a:blip r:embed="rId3"/>
                      <a:stretch>
                        <a:fillRect/>
                      </a:stretch>
                    </p:blipFill>
                    <p:spPr>
                      <a:xfrm>
                        <a:off x="914400" y="2057400"/>
                        <a:ext cx="7743825" cy="3382963"/>
                      </a:xfrm>
                      <a:prstGeom prst="rect">
                        <a:avLst/>
                      </a:prstGeom>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45</a:t>
            </a:fld>
            <a:endParaRPr lang="en-US" dirty="0">
              <a:solidFill>
                <a:srgbClr val="1E0000"/>
              </a:solidFill>
            </a:endParaRPr>
          </a:p>
        </p:txBody>
      </p:sp>
    </p:spTree>
    <p:extLst>
      <p:ext uri="{BB962C8B-B14F-4D97-AF65-F5344CB8AC3E}">
        <p14:creationId xmlns:p14="http://schemas.microsoft.com/office/powerpoint/2010/main" val="4215184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a:t>Three-Phase Per Unit Example 2</a:t>
            </a:r>
          </a:p>
        </p:txBody>
      </p:sp>
      <p:sp>
        <p:nvSpPr>
          <p:cNvPr id="23555" name="Rectangle 3"/>
          <p:cNvSpPr>
            <a:spLocks noGrp="1" noChangeArrowheads="1"/>
          </p:cNvSpPr>
          <p:nvPr>
            <p:ph idx="1"/>
          </p:nvPr>
        </p:nvSpPr>
        <p:spPr>
          <a:xfrm>
            <a:off x="457200" y="1280160"/>
            <a:ext cx="11125200" cy="1143000"/>
          </a:xfrm>
        </p:spPr>
        <p:txBody>
          <a:bodyPr/>
          <a:lstStyle/>
          <a:p>
            <a:r>
              <a:rPr lang="en-US" dirty="0"/>
              <a:t>Assume a three-phase load of 100+j50 MVA with V</a:t>
            </a:r>
            <a:r>
              <a:rPr lang="en-US" baseline="-25000" dirty="0"/>
              <a:t>LL </a:t>
            </a:r>
            <a:r>
              <a:rPr lang="en-US" dirty="0"/>
              <a:t>of 69 kV is connected to a source through the below network:</a:t>
            </a:r>
          </a:p>
        </p:txBody>
      </p:sp>
      <p:pic>
        <p:nvPicPr>
          <p:cNvPr id="23556" name="Picture 4" descr="fig84"/>
          <p:cNvPicPr>
            <a:picLocks noChangeAspect="1" noChangeArrowheads="1"/>
          </p:cNvPicPr>
          <p:nvPr/>
        </p:nvPicPr>
        <p:blipFill>
          <a:blip r:embed="rId3">
            <a:extLst>
              <a:ext uri="{28A0092B-C50C-407E-A947-70E740481C1C}">
                <a14:useLocalDpi xmlns:a14="http://schemas.microsoft.com/office/drawing/2010/main" val="0"/>
              </a:ext>
            </a:extLst>
          </a:blip>
          <a:srcRect l="14117" t="862" r="2353" b="75906"/>
          <a:stretch>
            <a:fillRect/>
          </a:stretch>
        </p:blipFill>
        <p:spPr bwMode="auto">
          <a:xfrm>
            <a:off x="914400" y="2362200"/>
            <a:ext cx="64928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914400" y="5029200"/>
            <a:ext cx="7047122" cy="1409617"/>
          </a:xfrm>
          <a:prstGeom prst="rect">
            <a:avLst/>
          </a:prstGeom>
          <a:solidFill>
            <a:schemeClr val="accent3">
              <a:lumMod val="95000"/>
            </a:schemeClr>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dirty="0">
                <a:solidFill>
                  <a:srgbClr val="1E0000"/>
                </a:solidFill>
              </a:rPr>
              <a:t>What is the supply current and complex power?</a:t>
            </a:r>
          </a:p>
          <a:p>
            <a:pPr eaLnBrk="1" hangingPunct="1"/>
            <a:endParaRPr lang="en-US" sz="2000" dirty="0">
              <a:solidFill>
                <a:srgbClr val="1E0000"/>
              </a:solidFill>
            </a:endParaRPr>
          </a:p>
          <a:p>
            <a:pPr eaLnBrk="1" hangingPunct="1"/>
            <a:r>
              <a:rPr lang="en-US" sz="2800" dirty="0">
                <a:solidFill>
                  <a:srgbClr val="1E0000"/>
                </a:solidFill>
              </a:rPr>
              <a:t>Answer: I=467 amps, S = 103.3 + j76.0 MVA</a:t>
            </a:r>
          </a:p>
        </p:txBody>
      </p:sp>
      <p:sp>
        <p:nvSpPr>
          <p:cNvPr id="8"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46</a:t>
            </a:fld>
            <a:endParaRPr lang="en-US" dirty="0">
              <a:solidFill>
                <a:srgbClr val="1E0000"/>
              </a:solidFill>
            </a:endParaRPr>
          </a:p>
        </p:txBody>
      </p:sp>
    </p:spTree>
    <p:extLst>
      <p:ext uri="{BB962C8B-B14F-4D97-AF65-F5344CB8AC3E}">
        <p14:creationId xmlns:p14="http://schemas.microsoft.com/office/powerpoint/2010/main" val="2794628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Per Unit Change of MVA Base</a:t>
            </a:r>
          </a:p>
        </p:txBody>
      </p:sp>
      <p:sp>
        <p:nvSpPr>
          <p:cNvPr id="24579" name="Rectangle 3"/>
          <p:cNvSpPr>
            <a:spLocks noGrp="1" noChangeArrowheads="1"/>
          </p:cNvSpPr>
          <p:nvPr>
            <p:ph idx="1"/>
          </p:nvPr>
        </p:nvSpPr>
        <p:spPr/>
        <p:txBody>
          <a:bodyPr/>
          <a:lstStyle/>
          <a:p>
            <a:pPr eaLnBrk="1" hangingPunct="1"/>
            <a:r>
              <a:rPr lang="en-US" altLang="en-US" dirty="0"/>
              <a:t>Parameters for equipment are often given using power rating of equipment as the MVA base</a:t>
            </a:r>
          </a:p>
          <a:p>
            <a:pPr eaLnBrk="1" hangingPunct="1"/>
            <a:r>
              <a:rPr lang="en-US" altLang="en-US" dirty="0"/>
              <a:t>To analyze a system all per unit data must be on a common power base</a:t>
            </a:r>
          </a:p>
        </p:txBody>
      </p:sp>
      <p:sp>
        <p:nvSpPr>
          <p:cNvPr id="5" name="Slide Number Placeholder 1"/>
          <p:cNvSpPr>
            <a:spLocks noGrp="1"/>
          </p:cNvSpPr>
          <p:nvPr>
            <p:ph type="sldNum" sz="quarter" idx="4"/>
          </p:nvPr>
        </p:nvSpPr>
        <p:spPr/>
        <p:txBody>
          <a:bodyPr/>
          <a:lstStyle/>
          <a:p>
            <a:pPr>
              <a:defRPr/>
            </a:pPr>
            <a:fld id="{F6D20532-61D7-47D0-903F-227F7C48AD34}" type="slidenum">
              <a:rPr lang="en-US" smtClean="0"/>
              <a:pPr>
                <a:defRPr/>
              </a:pPr>
              <a:t>47</a:t>
            </a:fld>
            <a:endParaRPr lang="en-US" dirty="0"/>
          </a:p>
        </p:txBody>
      </p:sp>
      <p:graphicFrame>
        <p:nvGraphicFramePr>
          <p:cNvPr id="24580" name="Object 4"/>
          <p:cNvGraphicFramePr>
            <a:graphicFrameLocks noChangeAspect="1"/>
          </p:cNvGraphicFramePr>
          <p:nvPr>
            <p:extLst>
              <p:ext uri="{D42A27DB-BD31-4B8C-83A1-F6EECF244321}">
                <p14:modId xmlns:p14="http://schemas.microsoft.com/office/powerpoint/2010/main" val="2596446309"/>
              </p:ext>
            </p:extLst>
          </p:nvPr>
        </p:nvGraphicFramePr>
        <p:xfrm>
          <a:off x="1136650" y="2925763"/>
          <a:ext cx="7747000" cy="3378200"/>
        </p:xfrm>
        <a:graphic>
          <a:graphicData uri="http://schemas.openxmlformats.org/presentationml/2006/ole">
            <mc:AlternateContent xmlns:mc="http://schemas.openxmlformats.org/markup-compatibility/2006">
              <mc:Choice xmlns:v="urn:schemas-microsoft-com:vml" Requires="v">
                <p:oleObj name="Equation" r:id="rId3" imgW="7746840" imgH="3377880" progId="Equation.DSMT4">
                  <p:embed/>
                </p:oleObj>
              </mc:Choice>
              <mc:Fallback>
                <p:oleObj name="Equation" r:id="rId3" imgW="7746840" imgH="3377880" progId="Equation.DSMT4">
                  <p:embed/>
                  <p:pic>
                    <p:nvPicPr>
                      <p:cNvPr id="24580" name="Object 4"/>
                      <p:cNvPicPr>
                        <a:picLocks noChangeAspect="1" noChangeArrowheads="1"/>
                      </p:cNvPicPr>
                      <p:nvPr/>
                    </p:nvPicPr>
                    <p:blipFill>
                      <a:blip r:embed="rId4"/>
                      <a:srcRect/>
                      <a:stretch>
                        <a:fillRect/>
                      </a:stretch>
                    </p:blipFill>
                    <p:spPr bwMode="auto">
                      <a:xfrm>
                        <a:off x="1136650" y="2925763"/>
                        <a:ext cx="7747000"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32970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Transformer Reactance</a:t>
            </a:r>
          </a:p>
        </p:txBody>
      </p:sp>
      <p:sp>
        <p:nvSpPr>
          <p:cNvPr id="26627" name="Rectangle 3"/>
          <p:cNvSpPr>
            <a:spLocks noGrp="1" noChangeArrowheads="1"/>
          </p:cNvSpPr>
          <p:nvPr>
            <p:ph type="body" idx="1"/>
          </p:nvPr>
        </p:nvSpPr>
        <p:spPr/>
        <p:txBody>
          <a:bodyPr/>
          <a:lstStyle/>
          <a:p>
            <a:pPr eaLnBrk="1" hangingPunct="1"/>
            <a:r>
              <a:rPr lang="en-US" altLang="en-US" dirty="0"/>
              <a:t>Transformer reactance is often specified as a percentage, say 10%.  This is a per unit value (divide by 100) on the power base of the transformer.</a:t>
            </a:r>
          </a:p>
          <a:p>
            <a:pPr eaLnBrk="1" hangingPunct="1"/>
            <a:r>
              <a:rPr lang="en-US" altLang="en-US" dirty="0"/>
              <a:t>Example: A 350 MVA, 230/20 kV transformer has leakage reactance of 10%.  What is </a:t>
            </a:r>
            <a:r>
              <a:rPr lang="en-US" altLang="en-US" dirty="0" err="1"/>
              <a:t>p.u</a:t>
            </a:r>
            <a:r>
              <a:rPr lang="en-US" altLang="en-US" dirty="0"/>
              <a:t>. value on 100 MVA base?  What is value in ohms (230 kV)?</a:t>
            </a:r>
          </a:p>
          <a:p>
            <a:pPr eaLnBrk="1" hangingPunct="1">
              <a:buFont typeface="Wingdings" pitchFamily="2" charset="2"/>
              <a:buChar char="l"/>
            </a:pPr>
            <a:endParaRPr lang="en-US" altLang="en-US" dirty="0"/>
          </a:p>
          <a:p>
            <a:pPr eaLnBrk="1" hangingPunct="1"/>
            <a:endParaRPr lang="en-US" altLang="en-US" dirty="0"/>
          </a:p>
          <a:p>
            <a:pPr eaLnBrk="1" hangingPunct="1"/>
            <a:endParaRPr lang="en-US" altLang="en-US" dirty="0"/>
          </a:p>
        </p:txBody>
      </p:sp>
      <p:graphicFrame>
        <p:nvGraphicFramePr>
          <p:cNvPr id="26628" name="Object 4"/>
          <p:cNvGraphicFramePr>
            <a:graphicFrameLocks noChangeAspect="1"/>
          </p:cNvGraphicFramePr>
          <p:nvPr>
            <p:extLst>
              <p:ext uri="{D42A27DB-BD31-4B8C-83A1-F6EECF244321}">
                <p14:modId xmlns:p14="http://schemas.microsoft.com/office/powerpoint/2010/main" val="3623494373"/>
              </p:ext>
            </p:extLst>
          </p:nvPr>
        </p:nvGraphicFramePr>
        <p:xfrm>
          <a:off x="990600" y="3723640"/>
          <a:ext cx="4305300" cy="1854200"/>
        </p:xfrm>
        <a:graphic>
          <a:graphicData uri="http://schemas.openxmlformats.org/presentationml/2006/ole">
            <mc:AlternateContent xmlns:mc="http://schemas.openxmlformats.org/markup-compatibility/2006">
              <mc:Choice xmlns:v="urn:schemas-microsoft-com:vml" Requires="v">
                <p:oleObj name="Equation" r:id="rId3" imgW="4305240" imgH="1854000" progId="Equation.DSMT4">
                  <p:embed/>
                </p:oleObj>
              </mc:Choice>
              <mc:Fallback>
                <p:oleObj name="Equation" r:id="rId3" imgW="4305240" imgH="1854000" progId="Equation.DSMT4">
                  <p:embed/>
                  <p:pic>
                    <p:nvPicPr>
                      <p:cNvPr id="26628" name="Object 4"/>
                      <p:cNvPicPr>
                        <a:picLocks noChangeAspect="1" noChangeArrowheads="1"/>
                      </p:cNvPicPr>
                      <p:nvPr/>
                    </p:nvPicPr>
                    <p:blipFill>
                      <a:blip r:embed="rId4"/>
                      <a:srcRect/>
                      <a:stretch>
                        <a:fillRect/>
                      </a:stretch>
                    </p:blipFill>
                    <p:spPr bwMode="auto">
                      <a:xfrm>
                        <a:off x="990600" y="3723640"/>
                        <a:ext cx="43053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FAE4264B-D1A8-450A-B8B1-8E2C2198204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48</a:t>
            </a:fld>
            <a:endParaRPr lang="en-US" dirty="0">
              <a:solidFill>
                <a:schemeClr val="tx1">
                  <a:lumMod val="50000"/>
                </a:schemeClr>
              </a:solidFill>
            </a:endParaRPr>
          </a:p>
        </p:txBody>
      </p:sp>
    </p:spTree>
    <p:extLst>
      <p:ext uri="{BB962C8B-B14F-4D97-AF65-F5344CB8AC3E}">
        <p14:creationId xmlns:p14="http://schemas.microsoft.com/office/powerpoint/2010/main" val="338268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dirty="0"/>
              <a:t>Lossless Transmission Lines</a:t>
            </a:r>
          </a:p>
        </p:txBody>
      </p:sp>
      <p:graphicFrame>
        <p:nvGraphicFramePr>
          <p:cNvPr id="10242" name="Object 3"/>
          <p:cNvGraphicFramePr>
            <a:graphicFrameLocks noChangeAspect="1"/>
          </p:cNvGraphicFramePr>
          <p:nvPr>
            <p:extLst>
              <p:ext uri="{D42A27DB-BD31-4B8C-83A1-F6EECF244321}">
                <p14:modId xmlns:p14="http://schemas.microsoft.com/office/powerpoint/2010/main" val="676765741"/>
              </p:ext>
            </p:extLst>
          </p:nvPr>
        </p:nvGraphicFramePr>
        <p:xfrm>
          <a:off x="1005840" y="1280160"/>
          <a:ext cx="7569200" cy="4635500"/>
        </p:xfrm>
        <a:graphic>
          <a:graphicData uri="http://schemas.openxmlformats.org/presentationml/2006/ole">
            <mc:AlternateContent xmlns:mc="http://schemas.openxmlformats.org/markup-compatibility/2006">
              <mc:Choice xmlns:v="urn:schemas-microsoft-com:vml" Requires="v">
                <p:oleObj name="Equation" r:id="rId3" imgW="7569000" imgH="4635360" progId="Equation.DSMT4">
                  <p:embed/>
                </p:oleObj>
              </mc:Choice>
              <mc:Fallback>
                <p:oleObj name="Equation" r:id="rId3" imgW="7569000" imgH="4635360" progId="Equation.DSMT4">
                  <p:embed/>
                  <p:pic>
                    <p:nvPicPr>
                      <p:cNvPr id="10242" name="Object 3"/>
                      <p:cNvPicPr>
                        <a:picLocks noChangeAspect="1" noChangeArrowheads="1"/>
                      </p:cNvPicPr>
                      <p:nvPr/>
                    </p:nvPicPr>
                    <p:blipFill>
                      <a:blip r:embed="rId4"/>
                      <a:srcRect/>
                      <a:stretch>
                        <a:fillRect/>
                      </a:stretch>
                    </p:blipFill>
                    <p:spPr bwMode="auto">
                      <a:xfrm>
                        <a:off x="1005840" y="1280160"/>
                        <a:ext cx="7569200"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21BDFD70-C807-BDF0-B463-CF69A737330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a:t>
            </a:fld>
            <a:endParaRPr lang="en-US" dirty="0">
              <a:solidFill>
                <a:schemeClr val="tx1">
                  <a:lumMod val="50000"/>
                </a:schemeClr>
              </a:solidFill>
            </a:endParaRPr>
          </a:p>
        </p:txBody>
      </p:sp>
    </p:spTree>
    <p:extLst>
      <p:ext uri="{BB962C8B-B14F-4D97-AF65-F5344CB8AC3E}">
        <p14:creationId xmlns:p14="http://schemas.microsoft.com/office/powerpoint/2010/main" val="28935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a:t>Lossless Transmission Lines</a:t>
            </a:r>
          </a:p>
        </p:txBody>
      </p:sp>
      <p:graphicFrame>
        <p:nvGraphicFramePr>
          <p:cNvPr id="11266" name="Object 3"/>
          <p:cNvGraphicFramePr>
            <a:graphicFrameLocks noChangeAspect="1"/>
          </p:cNvGraphicFramePr>
          <p:nvPr>
            <p:extLst>
              <p:ext uri="{D42A27DB-BD31-4B8C-83A1-F6EECF244321}">
                <p14:modId xmlns:p14="http://schemas.microsoft.com/office/powerpoint/2010/main" val="3447395944"/>
              </p:ext>
            </p:extLst>
          </p:nvPr>
        </p:nvGraphicFramePr>
        <p:xfrm>
          <a:off x="914400" y="1279525"/>
          <a:ext cx="6819900" cy="5257800"/>
        </p:xfrm>
        <a:graphic>
          <a:graphicData uri="http://schemas.openxmlformats.org/presentationml/2006/ole">
            <mc:AlternateContent xmlns:mc="http://schemas.openxmlformats.org/markup-compatibility/2006">
              <mc:Choice xmlns:v="urn:schemas-microsoft-com:vml" Requires="v">
                <p:oleObj name="Equation" r:id="rId3" imgW="6819840" imgH="5257800" progId="Equation.DSMT4">
                  <p:embed/>
                </p:oleObj>
              </mc:Choice>
              <mc:Fallback>
                <p:oleObj name="Equation" r:id="rId3" imgW="6819840" imgH="5257800" progId="Equation.DSMT4">
                  <p:embed/>
                  <p:pic>
                    <p:nvPicPr>
                      <p:cNvPr id="11266" name="Object 3"/>
                      <p:cNvPicPr>
                        <a:picLocks noChangeAspect="1" noChangeArrowheads="1"/>
                      </p:cNvPicPr>
                      <p:nvPr/>
                    </p:nvPicPr>
                    <p:blipFill>
                      <a:blip r:embed="rId4"/>
                      <a:srcRect/>
                      <a:stretch>
                        <a:fillRect/>
                      </a:stretch>
                    </p:blipFill>
                    <p:spPr bwMode="auto">
                      <a:xfrm>
                        <a:off x="914400" y="1279525"/>
                        <a:ext cx="68199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8" name="Text Box 4"/>
          <p:cNvSpPr txBox="1">
            <a:spLocks noChangeArrowheads="1"/>
          </p:cNvSpPr>
          <p:nvPr/>
        </p:nvSpPr>
        <p:spPr bwMode="auto">
          <a:xfrm>
            <a:off x="3962400" y="5257800"/>
            <a:ext cx="5181600" cy="904863"/>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chemeClr val="tx1">
                    <a:lumMod val="50000"/>
                  </a:schemeClr>
                </a:solidFill>
              </a:rPr>
              <a:t>If P &gt; SIL then line consumes</a:t>
            </a:r>
          </a:p>
          <a:p>
            <a:pPr eaLnBrk="1" hangingPunct="1"/>
            <a:r>
              <a:rPr lang="en-US" altLang="en-US" dirty="0" err="1">
                <a:solidFill>
                  <a:schemeClr val="tx1">
                    <a:lumMod val="50000"/>
                  </a:schemeClr>
                </a:solidFill>
              </a:rPr>
              <a:t>vars</a:t>
            </a:r>
            <a:r>
              <a:rPr lang="en-US" altLang="en-US" dirty="0">
                <a:solidFill>
                  <a:schemeClr val="tx1">
                    <a:lumMod val="50000"/>
                  </a:schemeClr>
                </a:solidFill>
              </a:rPr>
              <a:t>; otherwise line generates vars.  </a:t>
            </a:r>
          </a:p>
        </p:txBody>
      </p:sp>
      <p:sp>
        <p:nvSpPr>
          <p:cNvPr id="6" name="Text Box 4"/>
          <p:cNvSpPr txBox="1">
            <a:spLocks noChangeArrowheads="1"/>
          </p:cNvSpPr>
          <p:nvPr/>
        </p:nvSpPr>
        <p:spPr bwMode="auto">
          <a:xfrm>
            <a:off x="3733800" y="2438400"/>
            <a:ext cx="3276600" cy="1200329"/>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chemeClr val="tx1">
                    <a:lumMod val="50000"/>
                  </a:schemeClr>
                </a:solidFill>
              </a:rPr>
              <a:t>Derived in Chapter 5, </a:t>
            </a:r>
            <a:br>
              <a:rPr lang="en-US" altLang="en-US" dirty="0">
                <a:solidFill>
                  <a:schemeClr val="tx1">
                    <a:lumMod val="50000"/>
                  </a:schemeClr>
                </a:solidFill>
              </a:rPr>
            </a:br>
            <a:r>
              <a:rPr lang="en-US" altLang="en-US" dirty="0">
                <a:solidFill>
                  <a:schemeClr val="tx1">
                    <a:lumMod val="50000"/>
                  </a:schemeClr>
                </a:solidFill>
              </a:rPr>
              <a:t>but this derivation</a:t>
            </a:r>
            <a:br>
              <a:rPr lang="en-US" altLang="en-US" dirty="0">
                <a:solidFill>
                  <a:schemeClr val="tx1">
                    <a:lumMod val="50000"/>
                  </a:schemeClr>
                </a:solidFill>
              </a:rPr>
            </a:br>
            <a:r>
              <a:rPr lang="en-US" altLang="en-US" dirty="0">
                <a:solidFill>
                  <a:schemeClr val="tx1">
                    <a:lumMod val="50000"/>
                  </a:schemeClr>
                </a:solidFill>
              </a:rPr>
              <a:t>is not part of ECEN 460</a:t>
            </a:r>
          </a:p>
        </p:txBody>
      </p:sp>
      <p:pic>
        <p:nvPicPr>
          <p:cNvPr id="2" name="Picture 1">
            <a:extLst>
              <a:ext uri="{FF2B5EF4-FFF2-40B4-BE49-F238E27FC236}">
                <a16:creationId xmlns:a16="http://schemas.microsoft.com/office/drawing/2014/main" id="{D90BCC91-2AAD-8928-6F1A-9764CE933594}"/>
              </a:ext>
            </a:extLst>
          </p:cNvPr>
          <p:cNvPicPr>
            <a:picLocks noChangeAspect="1"/>
          </p:cNvPicPr>
          <p:nvPr/>
        </p:nvPicPr>
        <p:blipFill>
          <a:blip r:embed="rId5"/>
          <a:stretch>
            <a:fillRect/>
          </a:stretch>
        </p:blipFill>
        <p:spPr>
          <a:xfrm rot="-60000">
            <a:off x="7315200" y="725432"/>
            <a:ext cx="4724400" cy="3556803"/>
          </a:xfrm>
          <a:prstGeom prst="rect">
            <a:avLst/>
          </a:prstGeom>
        </p:spPr>
      </p:pic>
      <p:sp>
        <p:nvSpPr>
          <p:cNvPr id="3" name="Slide Number Placeholder 3">
            <a:extLst>
              <a:ext uri="{FF2B5EF4-FFF2-40B4-BE49-F238E27FC236}">
                <a16:creationId xmlns:a16="http://schemas.microsoft.com/office/drawing/2014/main" id="{C6C4F65F-7F1A-95AA-D28D-6730053B856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5</a:t>
            </a:fld>
            <a:endParaRPr lang="en-US" dirty="0">
              <a:solidFill>
                <a:schemeClr val="tx1">
                  <a:lumMod val="50000"/>
                </a:schemeClr>
              </a:solidFill>
            </a:endParaRPr>
          </a:p>
        </p:txBody>
      </p:sp>
    </p:spTree>
    <p:extLst>
      <p:ext uri="{BB962C8B-B14F-4D97-AF65-F5344CB8AC3E}">
        <p14:creationId xmlns:p14="http://schemas.microsoft.com/office/powerpoint/2010/main" val="122837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E0B4-D5A8-D919-4DD0-5A225F960D05}"/>
              </a:ext>
            </a:extLst>
          </p:cNvPr>
          <p:cNvSpPr>
            <a:spLocks noGrp="1"/>
          </p:cNvSpPr>
          <p:nvPr>
            <p:ph type="title"/>
          </p:nvPr>
        </p:nvSpPr>
        <p:spPr/>
        <p:txBody>
          <a:bodyPr/>
          <a:lstStyle/>
          <a:p>
            <a:r>
              <a:rPr lang="en-US" dirty="0"/>
              <a:t>Velocity of Propagation in a Lossless line</a:t>
            </a:r>
          </a:p>
        </p:txBody>
      </p:sp>
      <p:graphicFrame>
        <p:nvGraphicFramePr>
          <p:cNvPr id="3" name="Object 2">
            <a:extLst>
              <a:ext uri="{FF2B5EF4-FFF2-40B4-BE49-F238E27FC236}">
                <a16:creationId xmlns:a16="http://schemas.microsoft.com/office/drawing/2014/main" id="{B5BB2974-BA16-38D3-3896-A5F6E74C192D}"/>
              </a:ext>
            </a:extLst>
          </p:cNvPr>
          <p:cNvGraphicFramePr>
            <a:graphicFrameLocks noChangeAspect="1"/>
          </p:cNvGraphicFramePr>
          <p:nvPr>
            <p:extLst>
              <p:ext uri="{D42A27DB-BD31-4B8C-83A1-F6EECF244321}">
                <p14:modId xmlns:p14="http://schemas.microsoft.com/office/powerpoint/2010/main" val="612762636"/>
              </p:ext>
            </p:extLst>
          </p:nvPr>
        </p:nvGraphicFramePr>
        <p:xfrm>
          <a:off x="762000" y="2819400"/>
          <a:ext cx="5594871" cy="2878793"/>
        </p:xfrm>
        <a:graphic>
          <a:graphicData uri="http://schemas.openxmlformats.org/presentationml/2006/ole">
            <mc:AlternateContent xmlns:mc="http://schemas.openxmlformats.org/markup-compatibility/2006">
              <mc:Choice xmlns:v="urn:schemas-microsoft-com:vml" Requires="v">
                <p:oleObj name="Equation" r:id="rId2" imgW="5676840" imgH="2920680" progId="Equation.DSMT4">
                  <p:embed/>
                </p:oleObj>
              </mc:Choice>
              <mc:Fallback>
                <p:oleObj name="Equation" r:id="rId2" imgW="5676840" imgH="2920680" progId="Equation.DSMT4">
                  <p:embed/>
                  <p:pic>
                    <p:nvPicPr>
                      <p:cNvPr id="2" name="Object 1">
                        <a:extLst>
                          <a:ext uri="{FF2B5EF4-FFF2-40B4-BE49-F238E27FC236}">
                            <a16:creationId xmlns:a16="http://schemas.microsoft.com/office/drawing/2014/main" id="{9A1F02DE-304D-62DF-785E-F246447E3FB5}"/>
                          </a:ext>
                        </a:extLst>
                      </p:cNvPr>
                      <p:cNvPicPr>
                        <a:picLocks noChangeAspect="1" noChangeArrowheads="1"/>
                      </p:cNvPicPr>
                      <p:nvPr/>
                    </p:nvPicPr>
                    <p:blipFill>
                      <a:blip r:embed="rId3"/>
                      <a:srcRect/>
                      <a:stretch>
                        <a:fillRect/>
                      </a:stretch>
                    </p:blipFill>
                    <p:spPr bwMode="auto">
                      <a:xfrm>
                        <a:off x="762000" y="2819400"/>
                        <a:ext cx="5594871" cy="2878793"/>
                      </a:xfrm>
                      <a:prstGeom prst="rect">
                        <a:avLst/>
                      </a:prstGeom>
                      <a:noFill/>
                      <a:ln>
                        <a:noFill/>
                      </a:ln>
                      <a:effectLst/>
                    </p:spPr>
                  </p:pic>
                </p:oleObj>
              </mc:Fallback>
            </mc:AlternateContent>
          </a:graphicData>
        </a:graphic>
      </p:graphicFrame>
      <p:sp>
        <p:nvSpPr>
          <p:cNvPr id="4" name="Text Box 6">
            <a:extLst>
              <a:ext uri="{FF2B5EF4-FFF2-40B4-BE49-F238E27FC236}">
                <a16:creationId xmlns:a16="http://schemas.microsoft.com/office/drawing/2014/main" id="{5948CF44-6C9E-6A24-26F0-5C8C6CC975B0}"/>
              </a:ext>
            </a:extLst>
          </p:cNvPr>
          <p:cNvSpPr txBox="1">
            <a:spLocks noChangeArrowheads="1"/>
          </p:cNvSpPr>
          <p:nvPr/>
        </p:nvSpPr>
        <p:spPr bwMode="auto">
          <a:xfrm>
            <a:off x="914400" y="1389396"/>
            <a:ext cx="3815744" cy="1200329"/>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chemeClr val="tx1">
                    <a:lumMod val="50000"/>
                  </a:schemeClr>
                </a:solidFill>
              </a:rPr>
              <a:t>Velocity of propagation is close to the speed of light, but slightly less</a:t>
            </a:r>
          </a:p>
        </p:txBody>
      </p:sp>
      <p:graphicFrame>
        <p:nvGraphicFramePr>
          <p:cNvPr id="5" name="Object 3">
            <a:extLst>
              <a:ext uri="{FF2B5EF4-FFF2-40B4-BE49-F238E27FC236}">
                <a16:creationId xmlns:a16="http://schemas.microsoft.com/office/drawing/2014/main" id="{85054099-407A-4226-3947-1B9DDB8BCA03}"/>
              </a:ext>
            </a:extLst>
          </p:cNvPr>
          <p:cNvGraphicFramePr>
            <a:graphicFrameLocks noChangeAspect="1"/>
          </p:cNvGraphicFramePr>
          <p:nvPr>
            <p:extLst>
              <p:ext uri="{D42A27DB-BD31-4B8C-83A1-F6EECF244321}">
                <p14:modId xmlns:p14="http://schemas.microsoft.com/office/powerpoint/2010/main" val="3880016826"/>
              </p:ext>
            </p:extLst>
          </p:nvPr>
        </p:nvGraphicFramePr>
        <p:xfrm>
          <a:off x="7162800" y="1665180"/>
          <a:ext cx="3733800" cy="1963507"/>
        </p:xfrm>
        <a:graphic>
          <a:graphicData uri="http://schemas.openxmlformats.org/presentationml/2006/ole">
            <mc:AlternateContent xmlns:mc="http://schemas.openxmlformats.org/markup-compatibility/2006">
              <mc:Choice xmlns:v="urn:schemas-microsoft-com:vml" Requires="v">
                <p:oleObj name="Bitmap Image" r:id="rId4" imgW="27161905" imgH="14289495" progId="PBrush">
                  <p:embed/>
                </p:oleObj>
              </mc:Choice>
              <mc:Fallback>
                <p:oleObj name="Bitmap Image" r:id="rId4" imgW="27161905" imgH="14289495" progId="PBrush">
                  <p:embed/>
                  <p:pic>
                    <p:nvPicPr>
                      <p:cNvPr id="4608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665180"/>
                        <a:ext cx="3733800" cy="1963507"/>
                      </a:xfrm>
                      <a:prstGeom prst="rect">
                        <a:avLst/>
                      </a:prstGeom>
                      <a:noFill/>
                      <a:ln>
                        <a:noFill/>
                      </a:ln>
                    </p:spPr>
                  </p:pic>
                </p:oleObj>
              </mc:Fallback>
            </mc:AlternateContent>
          </a:graphicData>
        </a:graphic>
      </p:graphicFrame>
      <p:pic>
        <p:nvPicPr>
          <p:cNvPr id="6" name="Picture 3">
            <a:extLst>
              <a:ext uri="{FF2B5EF4-FFF2-40B4-BE49-F238E27FC236}">
                <a16:creationId xmlns:a16="http://schemas.microsoft.com/office/drawing/2014/main" id="{A8FF4A89-DFA9-3ABD-4A00-DB53832C68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3508871"/>
            <a:ext cx="4495800" cy="317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6">
            <a:extLst>
              <a:ext uri="{FF2B5EF4-FFF2-40B4-BE49-F238E27FC236}">
                <a16:creationId xmlns:a16="http://schemas.microsoft.com/office/drawing/2014/main" id="{F003CC7C-9354-DE21-0C12-B4D06660B36B}"/>
              </a:ext>
            </a:extLst>
          </p:cNvPr>
          <p:cNvSpPr txBox="1">
            <a:spLocks noChangeArrowheads="1"/>
          </p:cNvSpPr>
          <p:nvPr/>
        </p:nvSpPr>
        <p:spPr bwMode="auto">
          <a:xfrm>
            <a:off x="5410200" y="1212773"/>
            <a:ext cx="6395058" cy="46166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chemeClr val="tx1">
                    <a:lumMod val="50000"/>
                  </a:schemeClr>
                </a:solidFill>
              </a:rPr>
              <a:t>Switching dynamics (outside of 460, more 616)</a:t>
            </a:r>
          </a:p>
        </p:txBody>
      </p:sp>
      <p:sp>
        <p:nvSpPr>
          <p:cNvPr id="7" name="Slide Number Placeholder 3">
            <a:extLst>
              <a:ext uri="{FF2B5EF4-FFF2-40B4-BE49-F238E27FC236}">
                <a16:creationId xmlns:a16="http://schemas.microsoft.com/office/drawing/2014/main" id="{FB7D6A68-2DAD-A965-5269-89FBA272A99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6</a:t>
            </a:fld>
            <a:endParaRPr lang="en-US" dirty="0">
              <a:solidFill>
                <a:schemeClr val="tx1">
                  <a:lumMod val="50000"/>
                </a:schemeClr>
              </a:solidFill>
            </a:endParaRPr>
          </a:p>
        </p:txBody>
      </p:sp>
    </p:spTree>
    <p:extLst>
      <p:ext uri="{BB962C8B-B14F-4D97-AF65-F5344CB8AC3E}">
        <p14:creationId xmlns:p14="http://schemas.microsoft.com/office/powerpoint/2010/main" val="178582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Equivalent Circuit Model</a:t>
            </a:r>
          </a:p>
        </p:txBody>
      </p:sp>
      <p:graphicFrame>
        <p:nvGraphicFramePr>
          <p:cNvPr id="14338" name="Object 3"/>
          <p:cNvGraphicFramePr>
            <a:graphicFrameLocks noChangeAspect="1"/>
          </p:cNvGraphicFramePr>
          <p:nvPr>
            <p:extLst>
              <p:ext uri="{D42A27DB-BD31-4B8C-83A1-F6EECF244321}">
                <p14:modId xmlns:p14="http://schemas.microsoft.com/office/powerpoint/2010/main" val="1281924544"/>
              </p:ext>
            </p:extLst>
          </p:nvPr>
        </p:nvGraphicFramePr>
        <p:xfrm>
          <a:off x="914400" y="1280160"/>
          <a:ext cx="7772400" cy="838200"/>
        </p:xfrm>
        <a:graphic>
          <a:graphicData uri="http://schemas.openxmlformats.org/presentationml/2006/ole">
            <mc:AlternateContent xmlns:mc="http://schemas.openxmlformats.org/markup-compatibility/2006">
              <mc:Choice xmlns:v="urn:schemas-microsoft-com:vml" Requires="v">
                <p:oleObj name="Equation" r:id="rId3" imgW="7772400" imgH="838200" progId="Equation.DSMT4">
                  <p:embed/>
                </p:oleObj>
              </mc:Choice>
              <mc:Fallback>
                <p:oleObj name="Equation" r:id="rId3" imgW="7772400" imgH="838200" progId="Equation.DSMT4">
                  <p:embed/>
                  <p:pic>
                    <p:nvPicPr>
                      <p:cNvPr id="1433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8016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40" name="Picture 4" descr="Fig4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6800" y="1981200"/>
            <a:ext cx="67818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838200" y="4734656"/>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Next, we’ll quickly cover simplified ways to determine the parameters Z' and Y'</a:t>
            </a:r>
          </a:p>
        </p:txBody>
      </p:sp>
      <p:sp>
        <p:nvSpPr>
          <p:cNvPr id="2" name="Slide Number Placeholder 3">
            <a:extLst>
              <a:ext uri="{FF2B5EF4-FFF2-40B4-BE49-F238E27FC236}">
                <a16:creationId xmlns:a16="http://schemas.microsoft.com/office/drawing/2014/main" id="{DCEAA0E3-7B4D-9B91-2F5A-42A04CD55FB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7</a:t>
            </a:fld>
            <a:endParaRPr lang="en-US" dirty="0">
              <a:solidFill>
                <a:schemeClr val="tx1">
                  <a:lumMod val="50000"/>
                </a:schemeClr>
              </a:solidFill>
            </a:endParaRPr>
          </a:p>
        </p:txBody>
      </p:sp>
    </p:spTree>
    <p:extLst>
      <p:ext uri="{BB962C8B-B14F-4D97-AF65-F5344CB8AC3E}">
        <p14:creationId xmlns:p14="http://schemas.microsoft.com/office/powerpoint/2010/main" val="242834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tLang="en-US" dirty="0"/>
              <a:t>Simplified Parameters</a:t>
            </a:r>
          </a:p>
        </p:txBody>
      </p:sp>
      <p:graphicFrame>
        <p:nvGraphicFramePr>
          <p:cNvPr id="17410" name="Object 3"/>
          <p:cNvGraphicFramePr>
            <a:graphicFrameLocks noChangeAspect="1"/>
          </p:cNvGraphicFramePr>
          <p:nvPr>
            <p:extLst>
              <p:ext uri="{D42A27DB-BD31-4B8C-83A1-F6EECF244321}">
                <p14:modId xmlns:p14="http://schemas.microsoft.com/office/powerpoint/2010/main" val="4149263972"/>
              </p:ext>
            </p:extLst>
          </p:nvPr>
        </p:nvGraphicFramePr>
        <p:xfrm>
          <a:off x="914400" y="1280160"/>
          <a:ext cx="7327900" cy="5562600"/>
        </p:xfrm>
        <a:graphic>
          <a:graphicData uri="http://schemas.openxmlformats.org/presentationml/2006/ole">
            <mc:AlternateContent xmlns:mc="http://schemas.openxmlformats.org/markup-compatibility/2006">
              <mc:Choice xmlns:v="urn:schemas-microsoft-com:vml" Requires="v">
                <p:oleObj name="Equation" r:id="rId3" imgW="7327800" imgH="5562360" progId="Equation.DSMT4">
                  <p:embed/>
                </p:oleObj>
              </mc:Choice>
              <mc:Fallback>
                <p:oleObj name="Equation" r:id="rId3" imgW="7327800" imgH="5562360" progId="Equation.DSMT4">
                  <p:embed/>
                  <p:pic>
                    <p:nvPicPr>
                      <p:cNvPr id="17410" name="Object 3"/>
                      <p:cNvPicPr>
                        <a:picLocks noChangeAspect="1" noChangeArrowheads="1"/>
                      </p:cNvPicPr>
                      <p:nvPr/>
                    </p:nvPicPr>
                    <p:blipFill>
                      <a:blip r:embed="rId4"/>
                      <a:srcRect/>
                      <a:stretch>
                        <a:fillRect/>
                      </a:stretch>
                    </p:blipFill>
                    <p:spPr bwMode="auto">
                      <a:xfrm>
                        <a:off x="914400" y="1280160"/>
                        <a:ext cx="73279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186452EF-C733-3516-1103-C583E2BFBBE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8</a:t>
            </a:fld>
            <a:endParaRPr lang="en-US" dirty="0">
              <a:solidFill>
                <a:schemeClr val="tx1">
                  <a:lumMod val="50000"/>
                </a:schemeClr>
              </a:solidFill>
            </a:endParaRPr>
          </a:p>
        </p:txBody>
      </p:sp>
    </p:spTree>
    <p:extLst>
      <p:ext uri="{BB962C8B-B14F-4D97-AF65-F5344CB8AC3E}">
        <p14:creationId xmlns:p14="http://schemas.microsoft.com/office/powerpoint/2010/main" val="129719325"/>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7049</TotalTime>
  <Words>2235</Words>
  <Application>Microsoft Office PowerPoint</Application>
  <PresentationFormat>Widescreen</PresentationFormat>
  <Paragraphs>272</Paragraphs>
  <Slides>49</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9" baseType="lpstr">
      <vt:lpstr>Arial</vt:lpstr>
      <vt:lpstr>Calibri</vt:lpstr>
      <vt:lpstr>Helvetica</vt:lpstr>
      <vt:lpstr>Symbol</vt:lpstr>
      <vt:lpstr>Times</vt:lpstr>
      <vt:lpstr>Times New Roman</vt:lpstr>
      <vt:lpstr>Wingdings</vt:lpstr>
      <vt:lpstr>Capsules</vt:lpstr>
      <vt:lpstr>Equation</vt:lpstr>
      <vt:lpstr>Bitmap Image</vt:lpstr>
      <vt:lpstr>ECEN 460 Power System Operation and Control Spring 2025</vt:lpstr>
      <vt:lpstr>Transmission Line Insulators</vt:lpstr>
      <vt:lpstr>Transmission Line Models: An Equivalent Circuit</vt:lpstr>
      <vt:lpstr>Propagation Constant, Characteristic and Surge Impedance </vt:lpstr>
      <vt:lpstr>Lossless Transmission Lines</vt:lpstr>
      <vt:lpstr>Lossless Transmission Lines</vt:lpstr>
      <vt:lpstr>Velocity of Propagation in a Lossless line</vt:lpstr>
      <vt:lpstr>Equivalent Circuit Model</vt:lpstr>
      <vt:lpstr>Simplified Parameters</vt:lpstr>
      <vt:lpstr>Simplified Parameters, cont.</vt:lpstr>
      <vt:lpstr>Three Line Models</vt:lpstr>
      <vt:lpstr>Power Transfer in Short Lines</vt:lpstr>
      <vt:lpstr>Power Transfer in Lossless Lines</vt:lpstr>
      <vt:lpstr>Limits Affecting Max. Power Transfer</vt:lpstr>
      <vt:lpstr>Other Limits Affecting Power Transfer</vt:lpstr>
      <vt:lpstr>Transmission Line Series Compensation</vt:lpstr>
      <vt:lpstr>Transformers Overview</vt:lpstr>
      <vt:lpstr>Transmission to Distribution Transformer</vt:lpstr>
      <vt:lpstr>Transmission Level Transformer</vt:lpstr>
      <vt:lpstr>Ideal Transformer</vt:lpstr>
      <vt:lpstr>Ideal Transformer Relationships</vt:lpstr>
      <vt:lpstr>Current/Voltage Relationships</vt:lpstr>
      <vt:lpstr>Impedance Transformation Example</vt:lpstr>
      <vt:lpstr>Real Transformers</vt:lpstr>
      <vt:lpstr>Transformer Core losses</vt:lpstr>
      <vt:lpstr>Simplified Equivalent Circuit</vt:lpstr>
      <vt:lpstr>Calculation of Model Parameters</vt:lpstr>
      <vt:lpstr>Residential Distribution Transformers</vt:lpstr>
      <vt:lpstr>Load Tap-Changing Transformers</vt:lpstr>
      <vt:lpstr>Lab Three LTC Example</vt:lpstr>
      <vt:lpstr>LTCs and Circulating Vars</vt:lpstr>
      <vt:lpstr>Phase Shifting Transformers (PSTs)</vt:lpstr>
      <vt:lpstr>Phase Shifter Example 3.13</vt:lpstr>
      <vt:lpstr>Phase Shifter Example: Lake Erie Loop Flow</vt:lpstr>
      <vt:lpstr>Lab Three Phase Shifter Example</vt:lpstr>
      <vt:lpstr>Per Unit Calculations</vt:lpstr>
      <vt:lpstr>Per Unit Conversion Procedure, Single-Phase</vt:lpstr>
      <vt:lpstr>Per Unit Solution Procedure</vt:lpstr>
      <vt:lpstr>Per Unit Example</vt:lpstr>
      <vt:lpstr>Per Unit Example, cont’d</vt:lpstr>
      <vt:lpstr>Per Unit Example, cont’d</vt:lpstr>
      <vt:lpstr>Procedure for Balanced Three-Phase Circuits</vt:lpstr>
      <vt:lpstr>Three-Phase Per Unit, cont'd</vt:lpstr>
      <vt:lpstr>Three-Phase Per Unit Example</vt:lpstr>
      <vt:lpstr>Three-Phase Per Unit Example, cont.</vt:lpstr>
      <vt:lpstr>Three-Phase Per Unit Example, cont'd</vt:lpstr>
      <vt:lpstr>Three-Phase Per Unit Example 2</vt:lpstr>
      <vt:lpstr>Per Unit Change of MVA Base</vt:lpstr>
      <vt:lpstr>Transformer Reactance</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514</cp:revision>
  <cp:lastPrinted>2020-08-20T12:26:33Z</cp:lastPrinted>
  <dcterms:created xsi:type="dcterms:W3CDTF">2000-05-11T14:27:08Z</dcterms:created>
  <dcterms:modified xsi:type="dcterms:W3CDTF">2025-02-13T20:06:03Z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