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0"/>
  </p:notesMasterIdLst>
  <p:handoutMasterIdLst>
    <p:handoutMasterId r:id="rId41"/>
  </p:handoutMasterIdLst>
  <p:sldIdLst>
    <p:sldId id="258" r:id="rId2"/>
    <p:sldId id="817" r:id="rId3"/>
    <p:sldId id="698" r:id="rId4"/>
    <p:sldId id="700" r:id="rId5"/>
    <p:sldId id="701" r:id="rId6"/>
    <p:sldId id="702" r:id="rId7"/>
    <p:sldId id="703" r:id="rId8"/>
    <p:sldId id="776" r:id="rId9"/>
    <p:sldId id="777" r:id="rId10"/>
    <p:sldId id="778" r:id="rId11"/>
    <p:sldId id="765" r:id="rId12"/>
    <p:sldId id="818" r:id="rId13"/>
    <p:sldId id="766" r:id="rId14"/>
    <p:sldId id="767" r:id="rId15"/>
    <p:sldId id="768" r:id="rId16"/>
    <p:sldId id="769" r:id="rId17"/>
    <p:sldId id="770" r:id="rId18"/>
    <p:sldId id="771" r:id="rId19"/>
    <p:sldId id="772" r:id="rId20"/>
    <p:sldId id="773" r:id="rId21"/>
    <p:sldId id="774" r:id="rId22"/>
    <p:sldId id="775" r:id="rId23"/>
    <p:sldId id="788" r:id="rId24"/>
    <p:sldId id="789" r:id="rId25"/>
    <p:sldId id="790" r:id="rId26"/>
    <p:sldId id="791" r:id="rId27"/>
    <p:sldId id="792" r:id="rId28"/>
    <p:sldId id="793" r:id="rId29"/>
    <p:sldId id="794" r:id="rId30"/>
    <p:sldId id="795" r:id="rId31"/>
    <p:sldId id="796" r:id="rId32"/>
    <p:sldId id="799" r:id="rId33"/>
    <p:sldId id="800" r:id="rId34"/>
    <p:sldId id="801" r:id="rId35"/>
    <p:sldId id="802" r:id="rId36"/>
    <p:sldId id="803" r:id="rId37"/>
    <p:sldId id="804" r:id="rId38"/>
    <p:sldId id="805" r:id="rId39"/>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82" d="100"/>
          <a:sy n="82" d="100"/>
        </p:scale>
        <p:origin x="1094"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2/13/2025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19100" y="703263"/>
            <a:ext cx="6238875" cy="3509962"/>
          </a:xfrm>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198C0EFB-A01F-4318-BECD-34DC07E09DDF}" type="slidenum">
              <a:rPr lang="en-US" sz="1200"/>
              <a:pPr eaLnBrk="1" hangingPunct="1"/>
              <a:t>21</a:t>
            </a:fld>
            <a:endParaRPr lang="en-US" sz="1200"/>
          </a:p>
        </p:txBody>
      </p:sp>
    </p:spTree>
    <p:extLst>
      <p:ext uri="{BB962C8B-B14F-4D97-AF65-F5344CB8AC3E}">
        <p14:creationId xmlns:p14="http://schemas.microsoft.com/office/powerpoint/2010/main" val="234006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19100" y="703263"/>
            <a:ext cx="6238875" cy="3509962"/>
          </a:xfrm>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8332E0D7-DC72-4677-B391-966C42A13438}" type="slidenum">
              <a:rPr lang="en-US" sz="1200"/>
              <a:pPr eaLnBrk="1" hangingPunct="1"/>
              <a:t>22</a:t>
            </a:fld>
            <a:endParaRPr lang="en-US" sz="1200"/>
          </a:p>
        </p:txBody>
      </p:sp>
    </p:spTree>
    <p:extLst>
      <p:ext uri="{BB962C8B-B14F-4D97-AF65-F5344CB8AC3E}">
        <p14:creationId xmlns:p14="http://schemas.microsoft.com/office/powerpoint/2010/main" val="58857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19100" y="703263"/>
            <a:ext cx="6238875" cy="3509962"/>
          </a:xfrm>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4A239C07-1F6F-4913-965A-B1D91C7A67BD}" type="slidenum">
              <a:rPr lang="en-US" sz="1200"/>
              <a:pPr eaLnBrk="1" hangingPunct="1"/>
              <a:t>23</a:t>
            </a:fld>
            <a:endParaRPr lang="en-US" sz="1200"/>
          </a:p>
        </p:txBody>
      </p:sp>
    </p:spTree>
    <p:extLst>
      <p:ext uri="{BB962C8B-B14F-4D97-AF65-F5344CB8AC3E}">
        <p14:creationId xmlns:p14="http://schemas.microsoft.com/office/powerpoint/2010/main" val="410430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19100" y="703263"/>
            <a:ext cx="6238875" cy="3509962"/>
          </a:xfrm>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8556C790-49FA-48C0-A05C-B68D32C9DC35}" type="slidenum">
              <a:rPr lang="en-US" sz="1200"/>
              <a:pPr eaLnBrk="1" hangingPunct="1"/>
              <a:t>24</a:t>
            </a:fld>
            <a:endParaRPr lang="en-US" sz="1200"/>
          </a:p>
        </p:txBody>
      </p:sp>
    </p:spTree>
    <p:extLst>
      <p:ext uri="{BB962C8B-B14F-4D97-AF65-F5344CB8AC3E}">
        <p14:creationId xmlns:p14="http://schemas.microsoft.com/office/powerpoint/2010/main" val="7221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19100" y="703263"/>
            <a:ext cx="6238875" cy="3509962"/>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A88D5CFC-817B-4A06-B9FA-73DAB27AEF92}" type="slidenum">
              <a:rPr lang="en-US" sz="1200"/>
              <a:pPr eaLnBrk="1" hangingPunct="1"/>
              <a:t>25</a:t>
            </a:fld>
            <a:endParaRPr lang="en-US" sz="1200"/>
          </a:p>
        </p:txBody>
      </p:sp>
    </p:spTree>
    <p:extLst>
      <p:ext uri="{BB962C8B-B14F-4D97-AF65-F5344CB8AC3E}">
        <p14:creationId xmlns:p14="http://schemas.microsoft.com/office/powerpoint/2010/main" val="392882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BD868A19-5CC6-44C0-A19D-04125047F424}" type="slidenum">
              <a:rPr lang="en-US" sz="1200"/>
              <a:pPr eaLnBrk="1" hangingPunct="1"/>
              <a:t>26</a:t>
            </a:fld>
            <a:endParaRPr lang="en-US" sz="1200"/>
          </a:p>
        </p:txBody>
      </p:sp>
    </p:spTree>
    <p:extLst>
      <p:ext uri="{BB962C8B-B14F-4D97-AF65-F5344CB8AC3E}">
        <p14:creationId xmlns:p14="http://schemas.microsoft.com/office/powerpoint/2010/main" val="268768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3182007A-2EB6-4262-8E5A-E321F97320F4}" type="slidenum">
              <a:rPr lang="en-US" sz="1200"/>
              <a:pPr eaLnBrk="1" hangingPunct="1"/>
              <a:t>27</a:t>
            </a:fld>
            <a:endParaRPr lang="en-US" sz="1200"/>
          </a:p>
        </p:txBody>
      </p:sp>
    </p:spTree>
    <p:extLst>
      <p:ext uri="{BB962C8B-B14F-4D97-AF65-F5344CB8AC3E}">
        <p14:creationId xmlns:p14="http://schemas.microsoft.com/office/powerpoint/2010/main" val="1289040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6B18DC1F-9D0D-4B77-B145-794D1224E35E}" type="slidenum">
              <a:rPr lang="en-US" sz="1200"/>
              <a:pPr eaLnBrk="1" hangingPunct="1"/>
              <a:t>28</a:t>
            </a:fld>
            <a:endParaRPr lang="en-US" sz="1200"/>
          </a:p>
        </p:txBody>
      </p:sp>
    </p:spTree>
    <p:extLst>
      <p:ext uri="{BB962C8B-B14F-4D97-AF65-F5344CB8AC3E}">
        <p14:creationId xmlns:p14="http://schemas.microsoft.com/office/powerpoint/2010/main" val="534973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4EE07899-5194-4AB2-91D5-7F6171F5B473}" type="slidenum">
              <a:rPr lang="en-US" sz="1200"/>
              <a:pPr eaLnBrk="1" hangingPunct="1"/>
              <a:t>29</a:t>
            </a:fld>
            <a:endParaRPr lang="en-US" sz="1200"/>
          </a:p>
        </p:txBody>
      </p:sp>
    </p:spTree>
    <p:extLst>
      <p:ext uri="{BB962C8B-B14F-4D97-AF65-F5344CB8AC3E}">
        <p14:creationId xmlns:p14="http://schemas.microsoft.com/office/powerpoint/2010/main" val="864434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AED00509-C500-40CF-AD0A-A6B4B05B4E1A}" type="slidenum">
              <a:rPr lang="en-US" sz="1200"/>
              <a:pPr eaLnBrk="1" hangingPunct="1"/>
              <a:t>30</a:t>
            </a:fld>
            <a:endParaRPr lang="en-US" sz="1200"/>
          </a:p>
        </p:txBody>
      </p:sp>
    </p:spTree>
    <p:extLst>
      <p:ext uri="{BB962C8B-B14F-4D97-AF65-F5344CB8AC3E}">
        <p14:creationId xmlns:p14="http://schemas.microsoft.com/office/powerpoint/2010/main" val="417406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23863" y="704850"/>
            <a:ext cx="6254750" cy="3519488"/>
          </a:xfrm>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C07532B-7B9C-4C4C-9B83-0F974A763D8D}" type="slidenum">
              <a:rPr lang="en-US" altLang="en-US" sz="1200"/>
              <a:pPr eaLnBrk="1" hangingPunct="1"/>
              <a:t>2</a:t>
            </a:fld>
            <a:endParaRPr lang="en-US" altLang="en-US" sz="1200"/>
          </a:p>
        </p:txBody>
      </p:sp>
    </p:spTree>
    <p:extLst>
      <p:ext uri="{BB962C8B-B14F-4D97-AF65-F5344CB8AC3E}">
        <p14:creationId xmlns:p14="http://schemas.microsoft.com/office/powerpoint/2010/main" val="321232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0600" indent="-284846" eaLnBrk="0" hangingPunct="0">
              <a:defRPr sz="2400">
                <a:solidFill>
                  <a:schemeClr val="tx1"/>
                </a:solidFill>
                <a:latin typeface="Times New Roman" pitchFamily="18" charset="0"/>
              </a:defRPr>
            </a:lvl2pPr>
            <a:lvl3pPr marL="1139385" indent="-227876" eaLnBrk="0" hangingPunct="0">
              <a:defRPr sz="2400">
                <a:solidFill>
                  <a:schemeClr val="tx1"/>
                </a:solidFill>
                <a:latin typeface="Times New Roman" pitchFamily="18" charset="0"/>
              </a:defRPr>
            </a:lvl3pPr>
            <a:lvl4pPr marL="1595139" indent="-227876" eaLnBrk="0" hangingPunct="0">
              <a:defRPr sz="2400">
                <a:solidFill>
                  <a:schemeClr val="tx1"/>
                </a:solidFill>
                <a:latin typeface="Times New Roman" pitchFamily="18" charset="0"/>
              </a:defRPr>
            </a:lvl4pPr>
            <a:lvl5pPr marL="2050892" indent="-227876" eaLnBrk="0" hangingPunct="0">
              <a:defRPr sz="2400">
                <a:solidFill>
                  <a:schemeClr val="tx1"/>
                </a:solidFill>
                <a:latin typeface="Times New Roman" pitchFamily="18" charset="0"/>
              </a:defRPr>
            </a:lvl5pPr>
            <a:lvl6pPr marL="2506647" indent="-227876" eaLnBrk="0" fontAlgn="base" hangingPunct="0">
              <a:spcBef>
                <a:spcPct val="0"/>
              </a:spcBef>
              <a:spcAft>
                <a:spcPct val="0"/>
              </a:spcAft>
              <a:defRPr sz="2400">
                <a:solidFill>
                  <a:schemeClr val="tx1"/>
                </a:solidFill>
                <a:latin typeface="Times New Roman" pitchFamily="18" charset="0"/>
              </a:defRPr>
            </a:lvl6pPr>
            <a:lvl7pPr marL="2962401" indent="-227876" eaLnBrk="0" fontAlgn="base" hangingPunct="0">
              <a:spcBef>
                <a:spcPct val="0"/>
              </a:spcBef>
              <a:spcAft>
                <a:spcPct val="0"/>
              </a:spcAft>
              <a:defRPr sz="2400">
                <a:solidFill>
                  <a:schemeClr val="tx1"/>
                </a:solidFill>
                <a:latin typeface="Times New Roman" pitchFamily="18" charset="0"/>
              </a:defRPr>
            </a:lvl7pPr>
            <a:lvl8pPr marL="3418155" indent="-227876" eaLnBrk="0" fontAlgn="base" hangingPunct="0">
              <a:spcBef>
                <a:spcPct val="0"/>
              </a:spcBef>
              <a:spcAft>
                <a:spcPct val="0"/>
              </a:spcAft>
              <a:defRPr sz="2400">
                <a:solidFill>
                  <a:schemeClr val="tx1"/>
                </a:solidFill>
                <a:latin typeface="Times New Roman" pitchFamily="18" charset="0"/>
              </a:defRPr>
            </a:lvl8pPr>
            <a:lvl9pPr marL="3873910" indent="-227876" eaLnBrk="0" fontAlgn="base" hangingPunct="0">
              <a:spcBef>
                <a:spcPct val="0"/>
              </a:spcBef>
              <a:spcAft>
                <a:spcPct val="0"/>
              </a:spcAft>
              <a:defRPr sz="2400">
                <a:solidFill>
                  <a:schemeClr val="tx1"/>
                </a:solidFill>
                <a:latin typeface="Times New Roman" pitchFamily="18" charset="0"/>
              </a:defRPr>
            </a:lvl9pPr>
          </a:lstStyle>
          <a:p>
            <a:pPr eaLnBrk="1" hangingPunct="1"/>
            <a:fld id="{287B508B-F3C4-49E9-8ABE-52744BF3E195}" type="slidenum">
              <a:rPr lang="en-US" sz="1200"/>
              <a:pPr eaLnBrk="1" hangingPunct="1"/>
              <a:t>31</a:t>
            </a:fld>
            <a:endParaRPr lang="en-US" sz="1200"/>
          </a:p>
        </p:txBody>
      </p:sp>
    </p:spTree>
    <p:extLst>
      <p:ext uri="{BB962C8B-B14F-4D97-AF65-F5344CB8AC3E}">
        <p14:creationId xmlns:p14="http://schemas.microsoft.com/office/powerpoint/2010/main" val="2166234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0600" indent="-284846" eaLnBrk="0" hangingPunct="0">
              <a:defRPr sz="2400">
                <a:solidFill>
                  <a:schemeClr val="tx1"/>
                </a:solidFill>
                <a:latin typeface="Times New Roman" pitchFamily="18" charset="0"/>
              </a:defRPr>
            </a:lvl2pPr>
            <a:lvl3pPr marL="1139385" indent="-227876" eaLnBrk="0" hangingPunct="0">
              <a:defRPr sz="2400">
                <a:solidFill>
                  <a:schemeClr val="tx1"/>
                </a:solidFill>
                <a:latin typeface="Times New Roman" pitchFamily="18" charset="0"/>
              </a:defRPr>
            </a:lvl3pPr>
            <a:lvl4pPr marL="1595139" indent="-227876" eaLnBrk="0" hangingPunct="0">
              <a:defRPr sz="2400">
                <a:solidFill>
                  <a:schemeClr val="tx1"/>
                </a:solidFill>
                <a:latin typeface="Times New Roman" pitchFamily="18" charset="0"/>
              </a:defRPr>
            </a:lvl4pPr>
            <a:lvl5pPr marL="2050892" indent="-227876" eaLnBrk="0" hangingPunct="0">
              <a:defRPr sz="2400">
                <a:solidFill>
                  <a:schemeClr val="tx1"/>
                </a:solidFill>
                <a:latin typeface="Times New Roman" pitchFamily="18" charset="0"/>
              </a:defRPr>
            </a:lvl5pPr>
            <a:lvl6pPr marL="2506647" indent="-227876" eaLnBrk="0" fontAlgn="base" hangingPunct="0">
              <a:spcBef>
                <a:spcPct val="0"/>
              </a:spcBef>
              <a:spcAft>
                <a:spcPct val="0"/>
              </a:spcAft>
              <a:defRPr sz="2400">
                <a:solidFill>
                  <a:schemeClr val="tx1"/>
                </a:solidFill>
                <a:latin typeface="Times New Roman" pitchFamily="18" charset="0"/>
              </a:defRPr>
            </a:lvl6pPr>
            <a:lvl7pPr marL="2962401" indent="-227876" eaLnBrk="0" fontAlgn="base" hangingPunct="0">
              <a:spcBef>
                <a:spcPct val="0"/>
              </a:spcBef>
              <a:spcAft>
                <a:spcPct val="0"/>
              </a:spcAft>
              <a:defRPr sz="2400">
                <a:solidFill>
                  <a:schemeClr val="tx1"/>
                </a:solidFill>
                <a:latin typeface="Times New Roman" pitchFamily="18" charset="0"/>
              </a:defRPr>
            </a:lvl7pPr>
            <a:lvl8pPr marL="3418155" indent="-227876" eaLnBrk="0" fontAlgn="base" hangingPunct="0">
              <a:spcBef>
                <a:spcPct val="0"/>
              </a:spcBef>
              <a:spcAft>
                <a:spcPct val="0"/>
              </a:spcAft>
              <a:defRPr sz="2400">
                <a:solidFill>
                  <a:schemeClr val="tx1"/>
                </a:solidFill>
                <a:latin typeface="Times New Roman" pitchFamily="18" charset="0"/>
              </a:defRPr>
            </a:lvl8pPr>
            <a:lvl9pPr marL="3873910" indent="-227876" eaLnBrk="0" fontAlgn="base" hangingPunct="0">
              <a:spcBef>
                <a:spcPct val="0"/>
              </a:spcBef>
              <a:spcAft>
                <a:spcPct val="0"/>
              </a:spcAft>
              <a:defRPr sz="2400">
                <a:solidFill>
                  <a:schemeClr val="tx1"/>
                </a:solidFill>
                <a:latin typeface="Times New Roman" pitchFamily="18" charset="0"/>
              </a:defRPr>
            </a:lvl9pPr>
          </a:lstStyle>
          <a:p>
            <a:pPr eaLnBrk="1" hangingPunct="1"/>
            <a:fld id="{F759684A-EDA5-440F-8004-24F8FC2D3EA6}" type="slidenum">
              <a:rPr lang="en-US" sz="1200"/>
              <a:pPr eaLnBrk="1" hangingPunct="1"/>
              <a:t>32</a:t>
            </a:fld>
            <a:endParaRPr lang="en-US" sz="1200"/>
          </a:p>
        </p:txBody>
      </p:sp>
    </p:spTree>
    <p:extLst>
      <p:ext uri="{BB962C8B-B14F-4D97-AF65-F5344CB8AC3E}">
        <p14:creationId xmlns:p14="http://schemas.microsoft.com/office/powerpoint/2010/main" val="3317498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0600" indent="-284846" eaLnBrk="0" hangingPunct="0">
              <a:defRPr sz="2400">
                <a:solidFill>
                  <a:schemeClr val="tx1"/>
                </a:solidFill>
                <a:latin typeface="Times New Roman" pitchFamily="18" charset="0"/>
              </a:defRPr>
            </a:lvl2pPr>
            <a:lvl3pPr marL="1139385" indent="-227876" eaLnBrk="0" hangingPunct="0">
              <a:defRPr sz="2400">
                <a:solidFill>
                  <a:schemeClr val="tx1"/>
                </a:solidFill>
                <a:latin typeface="Times New Roman" pitchFamily="18" charset="0"/>
              </a:defRPr>
            </a:lvl3pPr>
            <a:lvl4pPr marL="1595139" indent="-227876" eaLnBrk="0" hangingPunct="0">
              <a:defRPr sz="2400">
                <a:solidFill>
                  <a:schemeClr val="tx1"/>
                </a:solidFill>
                <a:latin typeface="Times New Roman" pitchFamily="18" charset="0"/>
              </a:defRPr>
            </a:lvl4pPr>
            <a:lvl5pPr marL="2050892" indent="-227876" eaLnBrk="0" hangingPunct="0">
              <a:defRPr sz="2400">
                <a:solidFill>
                  <a:schemeClr val="tx1"/>
                </a:solidFill>
                <a:latin typeface="Times New Roman" pitchFamily="18" charset="0"/>
              </a:defRPr>
            </a:lvl5pPr>
            <a:lvl6pPr marL="2506647" indent="-227876" eaLnBrk="0" fontAlgn="base" hangingPunct="0">
              <a:spcBef>
                <a:spcPct val="0"/>
              </a:spcBef>
              <a:spcAft>
                <a:spcPct val="0"/>
              </a:spcAft>
              <a:defRPr sz="2400">
                <a:solidFill>
                  <a:schemeClr val="tx1"/>
                </a:solidFill>
                <a:latin typeface="Times New Roman" pitchFamily="18" charset="0"/>
              </a:defRPr>
            </a:lvl6pPr>
            <a:lvl7pPr marL="2962401" indent="-227876" eaLnBrk="0" fontAlgn="base" hangingPunct="0">
              <a:spcBef>
                <a:spcPct val="0"/>
              </a:spcBef>
              <a:spcAft>
                <a:spcPct val="0"/>
              </a:spcAft>
              <a:defRPr sz="2400">
                <a:solidFill>
                  <a:schemeClr val="tx1"/>
                </a:solidFill>
                <a:latin typeface="Times New Roman" pitchFamily="18" charset="0"/>
              </a:defRPr>
            </a:lvl7pPr>
            <a:lvl8pPr marL="3418155" indent="-227876" eaLnBrk="0" fontAlgn="base" hangingPunct="0">
              <a:spcBef>
                <a:spcPct val="0"/>
              </a:spcBef>
              <a:spcAft>
                <a:spcPct val="0"/>
              </a:spcAft>
              <a:defRPr sz="2400">
                <a:solidFill>
                  <a:schemeClr val="tx1"/>
                </a:solidFill>
                <a:latin typeface="Times New Roman" pitchFamily="18" charset="0"/>
              </a:defRPr>
            </a:lvl8pPr>
            <a:lvl9pPr marL="3873910" indent="-227876" eaLnBrk="0" fontAlgn="base" hangingPunct="0">
              <a:spcBef>
                <a:spcPct val="0"/>
              </a:spcBef>
              <a:spcAft>
                <a:spcPct val="0"/>
              </a:spcAft>
              <a:defRPr sz="2400">
                <a:solidFill>
                  <a:schemeClr val="tx1"/>
                </a:solidFill>
                <a:latin typeface="Times New Roman" pitchFamily="18" charset="0"/>
              </a:defRPr>
            </a:lvl9pPr>
          </a:lstStyle>
          <a:p>
            <a:pPr eaLnBrk="1" hangingPunct="1"/>
            <a:fld id="{559916BE-ACF7-432D-A93D-580161D751AA}" type="slidenum">
              <a:rPr lang="en-US" sz="1200"/>
              <a:pPr eaLnBrk="1" hangingPunct="1"/>
              <a:t>33</a:t>
            </a:fld>
            <a:endParaRPr lang="en-US" sz="1200"/>
          </a:p>
        </p:txBody>
      </p:sp>
    </p:spTree>
    <p:extLst>
      <p:ext uri="{BB962C8B-B14F-4D97-AF65-F5344CB8AC3E}">
        <p14:creationId xmlns:p14="http://schemas.microsoft.com/office/powerpoint/2010/main" val="426274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23863" y="704850"/>
            <a:ext cx="6254750" cy="3519488"/>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BC191AE-2420-408D-94CC-55080D4386AE}" type="slidenum">
              <a:rPr lang="en-US" altLang="en-US" sz="1200"/>
              <a:pPr eaLnBrk="1" hangingPunct="1"/>
              <a:t>3</a:t>
            </a:fld>
            <a:endParaRPr lang="en-US" altLang="en-US" sz="1200"/>
          </a:p>
        </p:txBody>
      </p:sp>
    </p:spTree>
    <p:extLst>
      <p:ext uri="{BB962C8B-B14F-4D97-AF65-F5344CB8AC3E}">
        <p14:creationId xmlns:p14="http://schemas.microsoft.com/office/powerpoint/2010/main" val="426349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23863" y="704850"/>
            <a:ext cx="6254750" cy="3519488"/>
          </a:xfrm>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A9C3C8E-2862-4BD5-9C60-7C3039C4B997}" type="slidenum">
              <a:rPr lang="en-US" altLang="en-US" sz="1200"/>
              <a:pPr eaLnBrk="1" hangingPunct="1"/>
              <a:t>4</a:t>
            </a:fld>
            <a:endParaRPr lang="en-US" altLang="en-US" sz="1200"/>
          </a:p>
        </p:txBody>
      </p:sp>
    </p:spTree>
    <p:extLst>
      <p:ext uri="{BB962C8B-B14F-4D97-AF65-F5344CB8AC3E}">
        <p14:creationId xmlns:p14="http://schemas.microsoft.com/office/powerpoint/2010/main" val="71599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423863" y="704850"/>
            <a:ext cx="6254750" cy="3519488"/>
          </a:xfrm>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978D1B9-E1B6-4B3F-B770-5794E4AC12D8}" type="slidenum">
              <a:rPr lang="en-US" altLang="en-US" sz="1200"/>
              <a:pPr eaLnBrk="1" hangingPunct="1"/>
              <a:t>5</a:t>
            </a:fld>
            <a:endParaRPr lang="en-US" altLang="en-US" sz="1200"/>
          </a:p>
        </p:txBody>
      </p:sp>
    </p:spTree>
    <p:extLst>
      <p:ext uri="{BB962C8B-B14F-4D97-AF65-F5344CB8AC3E}">
        <p14:creationId xmlns:p14="http://schemas.microsoft.com/office/powerpoint/2010/main" val="149354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19100" y="703263"/>
            <a:ext cx="6238875" cy="3509962"/>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67522D21-F5F3-494B-AC8E-8BCE51096DB7}" type="slidenum">
              <a:rPr lang="en-US" sz="1200"/>
              <a:pPr eaLnBrk="1" hangingPunct="1"/>
              <a:t>17</a:t>
            </a:fld>
            <a:endParaRPr lang="en-US" sz="1200"/>
          </a:p>
        </p:txBody>
      </p:sp>
    </p:spTree>
    <p:extLst>
      <p:ext uri="{BB962C8B-B14F-4D97-AF65-F5344CB8AC3E}">
        <p14:creationId xmlns:p14="http://schemas.microsoft.com/office/powerpoint/2010/main" val="74957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19100" y="703263"/>
            <a:ext cx="6238875" cy="3509962"/>
          </a:xfrm>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B2E1EB1C-1829-47D2-91FC-7157D6EFAB6D}" type="slidenum">
              <a:rPr lang="en-US" sz="1200"/>
              <a:pPr eaLnBrk="1" hangingPunct="1"/>
              <a:t>18</a:t>
            </a:fld>
            <a:endParaRPr lang="en-US" sz="1200"/>
          </a:p>
        </p:txBody>
      </p:sp>
    </p:spTree>
    <p:extLst>
      <p:ext uri="{BB962C8B-B14F-4D97-AF65-F5344CB8AC3E}">
        <p14:creationId xmlns:p14="http://schemas.microsoft.com/office/powerpoint/2010/main" val="134460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19100" y="703263"/>
            <a:ext cx="6238875" cy="3509962"/>
          </a:xfrm>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B185FE5D-2163-401E-82BE-7B34AC30B251}" type="slidenum">
              <a:rPr lang="en-US" sz="1200"/>
              <a:pPr eaLnBrk="1" hangingPunct="1"/>
              <a:t>19</a:t>
            </a:fld>
            <a:endParaRPr lang="en-US" sz="1200"/>
          </a:p>
        </p:txBody>
      </p:sp>
    </p:spTree>
    <p:extLst>
      <p:ext uri="{BB962C8B-B14F-4D97-AF65-F5344CB8AC3E}">
        <p14:creationId xmlns:p14="http://schemas.microsoft.com/office/powerpoint/2010/main" val="53677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419100" y="703263"/>
            <a:ext cx="6238875" cy="3509962"/>
          </a:xfrm>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3247" indent="-293556" eaLnBrk="0" hangingPunct="0">
              <a:defRPr sz="2400">
                <a:solidFill>
                  <a:schemeClr val="tx1"/>
                </a:solidFill>
                <a:latin typeface="Times New Roman" pitchFamily="18" charset="0"/>
              </a:defRPr>
            </a:lvl2pPr>
            <a:lvl3pPr marL="1174225" indent="-234845" eaLnBrk="0" hangingPunct="0">
              <a:defRPr sz="2400">
                <a:solidFill>
                  <a:schemeClr val="tx1"/>
                </a:solidFill>
                <a:latin typeface="Times New Roman" pitchFamily="18" charset="0"/>
              </a:defRPr>
            </a:lvl3pPr>
            <a:lvl4pPr marL="1643915" indent="-234845" eaLnBrk="0" hangingPunct="0">
              <a:defRPr sz="2400">
                <a:solidFill>
                  <a:schemeClr val="tx1"/>
                </a:solidFill>
                <a:latin typeface="Times New Roman" pitchFamily="18" charset="0"/>
              </a:defRPr>
            </a:lvl4pPr>
            <a:lvl5pPr marL="2113605" indent="-234845" eaLnBrk="0" hangingPunct="0">
              <a:defRPr sz="2400">
                <a:solidFill>
                  <a:schemeClr val="tx1"/>
                </a:solidFill>
                <a:latin typeface="Times New Roman" pitchFamily="18" charset="0"/>
              </a:defRPr>
            </a:lvl5pPr>
            <a:lvl6pPr marL="2583295" indent="-234845" eaLnBrk="0" fontAlgn="base" hangingPunct="0">
              <a:spcBef>
                <a:spcPct val="0"/>
              </a:spcBef>
              <a:spcAft>
                <a:spcPct val="0"/>
              </a:spcAft>
              <a:defRPr sz="2400">
                <a:solidFill>
                  <a:schemeClr val="tx1"/>
                </a:solidFill>
                <a:latin typeface="Times New Roman" pitchFamily="18" charset="0"/>
              </a:defRPr>
            </a:lvl6pPr>
            <a:lvl7pPr marL="3052985" indent="-234845" eaLnBrk="0" fontAlgn="base" hangingPunct="0">
              <a:spcBef>
                <a:spcPct val="0"/>
              </a:spcBef>
              <a:spcAft>
                <a:spcPct val="0"/>
              </a:spcAft>
              <a:defRPr sz="2400">
                <a:solidFill>
                  <a:schemeClr val="tx1"/>
                </a:solidFill>
                <a:latin typeface="Times New Roman" pitchFamily="18" charset="0"/>
              </a:defRPr>
            </a:lvl7pPr>
            <a:lvl8pPr marL="3522676" indent="-234845" eaLnBrk="0" fontAlgn="base" hangingPunct="0">
              <a:spcBef>
                <a:spcPct val="0"/>
              </a:spcBef>
              <a:spcAft>
                <a:spcPct val="0"/>
              </a:spcAft>
              <a:defRPr sz="2400">
                <a:solidFill>
                  <a:schemeClr val="tx1"/>
                </a:solidFill>
                <a:latin typeface="Times New Roman" pitchFamily="18" charset="0"/>
              </a:defRPr>
            </a:lvl8pPr>
            <a:lvl9pPr marL="3992365" indent="-234845" eaLnBrk="0" fontAlgn="base" hangingPunct="0">
              <a:spcBef>
                <a:spcPct val="0"/>
              </a:spcBef>
              <a:spcAft>
                <a:spcPct val="0"/>
              </a:spcAft>
              <a:defRPr sz="2400">
                <a:solidFill>
                  <a:schemeClr val="tx1"/>
                </a:solidFill>
                <a:latin typeface="Times New Roman" pitchFamily="18" charset="0"/>
              </a:defRPr>
            </a:lvl9pPr>
          </a:lstStyle>
          <a:p>
            <a:pPr eaLnBrk="1" hangingPunct="1"/>
            <a:fld id="{E71F91D8-FEA4-48BE-BE68-8E346C6801B5}" type="slidenum">
              <a:rPr lang="en-US" sz="1200"/>
              <a:pPr eaLnBrk="1" hangingPunct="1"/>
              <a:t>20</a:t>
            </a:fld>
            <a:endParaRPr lang="en-US" sz="1200"/>
          </a:p>
        </p:txBody>
      </p:sp>
    </p:spTree>
    <p:extLst>
      <p:ext uri="{BB962C8B-B14F-4D97-AF65-F5344CB8AC3E}">
        <p14:creationId xmlns:p14="http://schemas.microsoft.com/office/powerpoint/2010/main" val="1123282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7.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9.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7: Generator and Load Models, Bus Admittance Matrix</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D6E32-6142-C61C-8D58-507454015F39}"/>
              </a:ext>
            </a:extLst>
          </p:cNvPr>
          <p:cNvSpPr>
            <a:spLocks noGrp="1"/>
          </p:cNvSpPr>
          <p:nvPr>
            <p:ph type="title"/>
          </p:nvPr>
        </p:nvSpPr>
        <p:spPr/>
        <p:txBody>
          <a:bodyPr/>
          <a:lstStyle/>
          <a:p>
            <a:r>
              <a:rPr lang="en-US" dirty="0"/>
              <a:t>Generator Models</a:t>
            </a:r>
          </a:p>
        </p:txBody>
      </p:sp>
      <p:sp>
        <p:nvSpPr>
          <p:cNvPr id="3" name="Content Placeholder 2">
            <a:extLst>
              <a:ext uri="{FF2B5EF4-FFF2-40B4-BE49-F238E27FC236}">
                <a16:creationId xmlns:a16="http://schemas.microsoft.com/office/drawing/2014/main" id="{5FABC30B-FFEC-28EA-E26C-392CB63DEA96}"/>
              </a:ext>
            </a:extLst>
          </p:cNvPr>
          <p:cNvSpPr>
            <a:spLocks noGrp="1"/>
          </p:cNvSpPr>
          <p:nvPr>
            <p:ph idx="1"/>
          </p:nvPr>
        </p:nvSpPr>
        <p:spPr/>
        <p:txBody>
          <a:bodyPr/>
          <a:lstStyle/>
          <a:p>
            <a:r>
              <a:rPr lang="en-US" altLang="en-US" dirty="0"/>
              <a:t>Engineering models depend upon application</a:t>
            </a:r>
          </a:p>
          <a:p>
            <a:r>
              <a:rPr lang="en-US" altLang="en-US" dirty="0"/>
              <a:t>Generators have traditionally been synchronous machines, but they increasingly include inverter-based resources (e.g., solar PV and wind) in which the power electronics are used to connect the generator to the system</a:t>
            </a:r>
          </a:p>
          <a:p>
            <a:r>
              <a:rPr lang="en-US" altLang="en-US" dirty="0"/>
              <a:t>For generators we will use two different models:</a:t>
            </a:r>
          </a:p>
          <a:p>
            <a:pPr lvl="1"/>
            <a:r>
              <a:rPr lang="en-US" altLang="en-US" dirty="0"/>
              <a:t>a steady-state model, treating the generator as a constant power source operating at a fixed voltage; this model will be used for power flow and economic analysis; we’ll also consider reactive power limits</a:t>
            </a:r>
          </a:p>
          <a:p>
            <a:pPr lvl="1"/>
            <a:r>
              <a:rPr lang="en-US" altLang="en-US" dirty="0"/>
              <a:t>a short term model treating the generator with its dynamics, covered later when we get to stability</a:t>
            </a:r>
            <a:endParaRPr lang="en-US" dirty="0"/>
          </a:p>
        </p:txBody>
      </p:sp>
      <p:sp>
        <p:nvSpPr>
          <p:cNvPr id="4" name="Slide Number Placeholder 3">
            <a:extLst>
              <a:ext uri="{FF2B5EF4-FFF2-40B4-BE49-F238E27FC236}">
                <a16:creationId xmlns:a16="http://schemas.microsoft.com/office/drawing/2014/main" id="{36A85A32-5DFE-2454-2381-F5EC80429E5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9</a:t>
            </a:fld>
            <a:endParaRPr lang="en-US" dirty="0">
              <a:solidFill>
                <a:schemeClr val="tx1">
                  <a:lumMod val="50000"/>
                </a:schemeClr>
              </a:solidFill>
            </a:endParaRPr>
          </a:p>
        </p:txBody>
      </p:sp>
    </p:spTree>
    <p:extLst>
      <p:ext uri="{BB962C8B-B14F-4D97-AF65-F5344CB8AC3E}">
        <p14:creationId xmlns:p14="http://schemas.microsoft.com/office/powerpoint/2010/main" val="197841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Flow Analysis</a:t>
            </a:r>
            <a:endParaRPr lang="en-US" dirty="0"/>
          </a:p>
        </p:txBody>
      </p:sp>
      <p:sp>
        <p:nvSpPr>
          <p:cNvPr id="3" name="Content Placeholder 2"/>
          <p:cNvSpPr>
            <a:spLocks noGrp="1"/>
          </p:cNvSpPr>
          <p:nvPr>
            <p:ph idx="1"/>
          </p:nvPr>
        </p:nvSpPr>
        <p:spPr>
          <a:xfrm>
            <a:off x="457200" y="1280160"/>
            <a:ext cx="11049000" cy="3733800"/>
          </a:xfrm>
        </p:spPr>
        <p:txBody>
          <a:bodyPr/>
          <a:lstStyle/>
          <a:p>
            <a:r>
              <a:rPr lang="en-US" altLang="en-US" dirty="0"/>
              <a:t>We now have the necessary models to start to develop the power system analysis tools</a:t>
            </a:r>
          </a:p>
          <a:p>
            <a:r>
              <a:rPr lang="en-US" altLang="en-US" dirty="0"/>
              <a:t>The most common power system analysis tool is the power flow (also known sometimes as the load flow, terms that have been used interchangeably for at least 60 years!)</a:t>
            </a:r>
          </a:p>
          <a:p>
            <a:pPr lvl="1"/>
            <a:r>
              <a:rPr lang="en-US" altLang="en-US" dirty="0"/>
              <a:t>power flow determines how the power flows in a network</a:t>
            </a:r>
          </a:p>
          <a:p>
            <a:pPr lvl="1"/>
            <a:r>
              <a:rPr lang="en-US" altLang="en-US" dirty="0"/>
              <a:t>also used to determine all bus voltages and all currents</a:t>
            </a:r>
          </a:p>
          <a:p>
            <a:pPr lvl="1"/>
            <a:r>
              <a:rPr lang="en-US" altLang="en-US" dirty="0"/>
              <a:t>because of constant power models, power flow is a nonlinear analysis technique</a:t>
            </a:r>
          </a:p>
          <a:p>
            <a:pPr lvl="1"/>
            <a:r>
              <a:rPr lang="en-US" altLang="en-US" dirty="0"/>
              <a:t>power flow is a quasi steady-state analysis tool</a:t>
            </a:r>
          </a:p>
          <a:p>
            <a:endParaRPr lang="en-US" dirty="0"/>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167499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EF3C-EBF5-A001-60E9-E741BC09DC25}"/>
              </a:ext>
            </a:extLst>
          </p:cNvPr>
          <p:cNvSpPr>
            <a:spLocks noGrp="1"/>
          </p:cNvSpPr>
          <p:nvPr>
            <p:ph type="title"/>
          </p:nvPr>
        </p:nvSpPr>
        <p:spPr/>
        <p:txBody>
          <a:bodyPr/>
          <a:lstStyle/>
          <a:p>
            <a:r>
              <a:rPr lang="en-US" dirty="0"/>
              <a:t>Book Chapter 6 Photo</a:t>
            </a:r>
          </a:p>
        </p:txBody>
      </p:sp>
      <p:pic>
        <p:nvPicPr>
          <p:cNvPr id="5" name="Picture 4" descr="Men sitting at a desk with several monitors&#10;&#10;Description automatically generated">
            <a:extLst>
              <a:ext uri="{FF2B5EF4-FFF2-40B4-BE49-F238E27FC236}">
                <a16:creationId xmlns:a16="http://schemas.microsoft.com/office/drawing/2014/main" id="{279E49A7-3E6B-39DC-E943-658734466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71600"/>
            <a:ext cx="8534400" cy="5235994"/>
          </a:xfrm>
          <a:prstGeom prst="rect">
            <a:avLst/>
          </a:prstGeom>
        </p:spPr>
      </p:pic>
      <p:sp>
        <p:nvSpPr>
          <p:cNvPr id="3" name="Slide Number Placeholder 3">
            <a:extLst>
              <a:ext uri="{FF2B5EF4-FFF2-40B4-BE49-F238E27FC236}">
                <a16:creationId xmlns:a16="http://schemas.microsoft.com/office/drawing/2014/main" id="{E5115A3D-2113-FFE5-DD20-D098D284E81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spTree>
    <p:extLst>
      <p:ext uri="{BB962C8B-B14F-4D97-AF65-F5344CB8AC3E}">
        <p14:creationId xmlns:p14="http://schemas.microsoft.com/office/powerpoint/2010/main" val="334733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Linear versus Nonlinear Systems</a:t>
            </a:r>
            <a:endParaRPr lang="en-US" dirty="0"/>
          </a:p>
        </p:txBody>
      </p:sp>
      <p:sp>
        <p:nvSpPr>
          <p:cNvPr id="5" name="Rectangle 4"/>
          <p:cNvSpPr>
            <a:spLocks noGrp="1" noChangeArrowheads="1"/>
          </p:cNvSpPr>
          <p:nvPr/>
        </p:nvSpPr>
        <p:spPr bwMode="auto">
          <a:xfrm>
            <a:off x="457200" y="1280160"/>
            <a:ext cx="8458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0" indent="0">
              <a:buNone/>
            </a:pPr>
            <a:r>
              <a:rPr lang="en-US" altLang="en-US" dirty="0">
                <a:solidFill>
                  <a:srgbClr val="1E0000"/>
                </a:solidFill>
              </a:rPr>
              <a:t>A function </a:t>
            </a:r>
            <a:r>
              <a:rPr lang="en-US" altLang="en-US" b="1" dirty="0">
                <a:solidFill>
                  <a:srgbClr val="1E0000"/>
                </a:solidFill>
              </a:rPr>
              <a:t>H</a:t>
            </a:r>
            <a:r>
              <a:rPr lang="en-US" altLang="en-US" dirty="0">
                <a:solidFill>
                  <a:srgbClr val="1E0000"/>
                </a:solidFill>
              </a:rPr>
              <a:t> is linear if</a:t>
            </a:r>
          </a:p>
          <a:p>
            <a:pPr marL="0" indent="0">
              <a:buNone/>
            </a:pPr>
            <a:r>
              <a:rPr lang="en-US" altLang="en-US" dirty="0">
                <a:solidFill>
                  <a:srgbClr val="1E0000"/>
                </a:solidFill>
              </a:rPr>
              <a:t>	</a:t>
            </a:r>
            <a:r>
              <a:rPr lang="en-US" altLang="en-US" b="1" dirty="0">
                <a:solidFill>
                  <a:srgbClr val="1E0000"/>
                </a:solidFill>
              </a:rPr>
              <a:t>H</a:t>
            </a:r>
            <a:r>
              <a:rPr lang="en-US" altLang="en-US" dirty="0">
                <a:solidFill>
                  <a:srgbClr val="1E0000"/>
                </a:solidFill>
              </a:rPr>
              <a:t>(</a:t>
            </a:r>
            <a:r>
              <a:rPr lang="en-US" altLang="en-US" dirty="0">
                <a:solidFill>
                  <a:srgbClr val="1E0000"/>
                </a:solidFill>
                <a:latin typeface="Symbol" pitchFamily="18" charset="2"/>
              </a:rPr>
              <a:t>a</a:t>
            </a:r>
            <a:r>
              <a:rPr lang="en-US" altLang="en-US" baseline="-25000" dirty="0">
                <a:solidFill>
                  <a:srgbClr val="1E0000"/>
                </a:solidFill>
              </a:rPr>
              <a:t>1</a:t>
            </a:r>
            <a:r>
              <a:rPr lang="en-US" altLang="en-US" b="1" dirty="0">
                <a:solidFill>
                  <a:srgbClr val="1E0000"/>
                </a:solidFill>
                <a:latin typeface="Symbol" pitchFamily="18" charset="2"/>
              </a:rPr>
              <a:t>m</a:t>
            </a:r>
            <a:r>
              <a:rPr lang="en-US" altLang="en-US" baseline="-25000" dirty="0">
                <a:solidFill>
                  <a:srgbClr val="1E0000"/>
                </a:solidFill>
              </a:rPr>
              <a:t>1</a:t>
            </a:r>
            <a:r>
              <a:rPr lang="en-US" altLang="en-US" dirty="0">
                <a:solidFill>
                  <a:srgbClr val="1E0000"/>
                </a:solidFill>
              </a:rPr>
              <a:t> + </a:t>
            </a:r>
            <a:r>
              <a:rPr lang="en-US" altLang="en-US" dirty="0">
                <a:solidFill>
                  <a:srgbClr val="1E0000"/>
                </a:solidFill>
                <a:latin typeface="Symbol" pitchFamily="18" charset="2"/>
              </a:rPr>
              <a:t>a</a:t>
            </a:r>
            <a:r>
              <a:rPr lang="en-US" altLang="en-US" baseline="-25000" dirty="0">
                <a:solidFill>
                  <a:srgbClr val="1E0000"/>
                </a:solidFill>
              </a:rPr>
              <a:t>2</a:t>
            </a:r>
            <a:r>
              <a:rPr lang="en-US" altLang="en-US" b="1" dirty="0">
                <a:solidFill>
                  <a:srgbClr val="1E0000"/>
                </a:solidFill>
                <a:latin typeface="Symbol" pitchFamily="18" charset="2"/>
              </a:rPr>
              <a:t>m</a:t>
            </a:r>
            <a:r>
              <a:rPr lang="en-US" altLang="en-US" baseline="-25000" dirty="0">
                <a:solidFill>
                  <a:srgbClr val="1E0000"/>
                </a:solidFill>
              </a:rPr>
              <a:t>2</a:t>
            </a:r>
            <a:r>
              <a:rPr lang="en-US" altLang="en-US" dirty="0">
                <a:solidFill>
                  <a:srgbClr val="1E0000"/>
                </a:solidFill>
              </a:rPr>
              <a:t>) = </a:t>
            </a:r>
            <a:r>
              <a:rPr lang="en-US" altLang="en-US" dirty="0">
                <a:solidFill>
                  <a:srgbClr val="1E0000"/>
                </a:solidFill>
                <a:latin typeface="Symbol" pitchFamily="18" charset="2"/>
              </a:rPr>
              <a:t>a</a:t>
            </a:r>
            <a:r>
              <a:rPr lang="en-US" altLang="en-US" baseline="-25000" dirty="0">
                <a:solidFill>
                  <a:srgbClr val="1E0000"/>
                </a:solidFill>
              </a:rPr>
              <a:t>1</a:t>
            </a:r>
            <a:r>
              <a:rPr lang="en-US" altLang="en-US" b="1" dirty="0">
                <a:solidFill>
                  <a:srgbClr val="1E0000"/>
                </a:solidFill>
              </a:rPr>
              <a:t>H</a:t>
            </a:r>
            <a:r>
              <a:rPr lang="en-US" altLang="en-US" dirty="0">
                <a:solidFill>
                  <a:srgbClr val="1E0000"/>
                </a:solidFill>
              </a:rPr>
              <a:t>(</a:t>
            </a:r>
            <a:r>
              <a:rPr lang="en-US" altLang="en-US" b="1" dirty="0">
                <a:solidFill>
                  <a:srgbClr val="1E0000"/>
                </a:solidFill>
                <a:latin typeface="Symbol" pitchFamily="18" charset="2"/>
              </a:rPr>
              <a:t>m</a:t>
            </a:r>
            <a:r>
              <a:rPr lang="en-US" altLang="en-US" baseline="-25000" dirty="0">
                <a:solidFill>
                  <a:srgbClr val="1E0000"/>
                </a:solidFill>
              </a:rPr>
              <a:t>1</a:t>
            </a:r>
            <a:r>
              <a:rPr lang="en-US" altLang="en-US" dirty="0">
                <a:solidFill>
                  <a:srgbClr val="1E0000"/>
                </a:solidFill>
              </a:rPr>
              <a:t>) + </a:t>
            </a:r>
            <a:r>
              <a:rPr lang="en-US" altLang="en-US" dirty="0">
                <a:solidFill>
                  <a:srgbClr val="1E0000"/>
                </a:solidFill>
                <a:latin typeface="Symbol" pitchFamily="18" charset="2"/>
              </a:rPr>
              <a:t>a</a:t>
            </a:r>
            <a:r>
              <a:rPr lang="en-US" altLang="en-US" baseline="-25000" dirty="0">
                <a:solidFill>
                  <a:srgbClr val="1E0000"/>
                </a:solidFill>
              </a:rPr>
              <a:t>2</a:t>
            </a:r>
            <a:r>
              <a:rPr lang="en-US" altLang="en-US" b="1" dirty="0">
                <a:solidFill>
                  <a:srgbClr val="1E0000"/>
                </a:solidFill>
              </a:rPr>
              <a:t>H</a:t>
            </a:r>
            <a:r>
              <a:rPr lang="en-US" altLang="en-US" dirty="0">
                <a:solidFill>
                  <a:srgbClr val="1E0000"/>
                </a:solidFill>
              </a:rPr>
              <a:t>(</a:t>
            </a:r>
            <a:r>
              <a:rPr lang="en-US" altLang="en-US" b="1" dirty="0">
                <a:solidFill>
                  <a:srgbClr val="1E0000"/>
                </a:solidFill>
                <a:latin typeface="Symbol" pitchFamily="18" charset="2"/>
              </a:rPr>
              <a:t>m</a:t>
            </a:r>
            <a:r>
              <a:rPr lang="en-US" altLang="en-US" baseline="-25000" dirty="0">
                <a:solidFill>
                  <a:srgbClr val="1E0000"/>
                </a:solidFill>
              </a:rPr>
              <a:t>2</a:t>
            </a:r>
            <a:r>
              <a:rPr lang="en-US" altLang="en-US" dirty="0">
                <a:solidFill>
                  <a:srgbClr val="1E0000"/>
                </a:solidFill>
              </a:rPr>
              <a:t>)</a:t>
            </a:r>
          </a:p>
          <a:p>
            <a:pPr marL="0" indent="0">
              <a:buNone/>
            </a:pPr>
            <a:r>
              <a:rPr lang="en-US" altLang="en-US" dirty="0">
                <a:solidFill>
                  <a:srgbClr val="1E0000"/>
                </a:solidFill>
              </a:rPr>
              <a:t>That is</a:t>
            </a:r>
          </a:p>
          <a:p>
            <a:pPr marL="0" indent="0">
              <a:buNone/>
            </a:pPr>
            <a:r>
              <a:rPr lang="en-US" altLang="en-US" dirty="0">
                <a:solidFill>
                  <a:srgbClr val="1E0000"/>
                </a:solidFill>
              </a:rPr>
              <a:t>	1)	the output is proportional to the input</a:t>
            </a:r>
          </a:p>
          <a:p>
            <a:pPr marL="0" indent="0">
              <a:buNone/>
            </a:pPr>
            <a:r>
              <a:rPr lang="en-US" altLang="en-US" dirty="0">
                <a:solidFill>
                  <a:srgbClr val="1E0000"/>
                </a:solidFill>
              </a:rPr>
              <a:t>	2)	the principle of superposition holds</a:t>
            </a:r>
          </a:p>
          <a:p>
            <a:pPr marL="0" indent="0">
              <a:buNone/>
            </a:pPr>
            <a:r>
              <a:rPr lang="en-US" altLang="en-US" b="1" dirty="0">
                <a:solidFill>
                  <a:srgbClr val="1E0000"/>
                </a:solidFill>
              </a:rPr>
              <a:t>Linear Example:</a:t>
            </a:r>
            <a:r>
              <a:rPr lang="en-US" altLang="en-US" dirty="0">
                <a:solidFill>
                  <a:srgbClr val="1E0000"/>
                </a:solidFill>
              </a:rPr>
              <a:t> 	</a:t>
            </a:r>
            <a:r>
              <a:rPr lang="en-US" altLang="en-US" b="1" dirty="0">
                <a:solidFill>
                  <a:srgbClr val="1E0000"/>
                </a:solidFill>
              </a:rPr>
              <a:t>y</a:t>
            </a:r>
            <a:r>
              <a:rPr lang="en-US" altLang="en-US" dirty="0">
                <a:solidFill>
                  <a:srgbClr val="1E0000"/>
                </a:solidFill>
              </a:rPr>
              <a:t> = </a:t>
            </a:r>
            <a:r>
              <a:rPr lang="en-US" altLang="en-US" b="1" dirty="0">
                <a:solidFill>
                  <a:srgbClr val="1E0000"/>
                </a:solidFill>
              </a:rPr>
              <a:t>H</a:t>
            </a:r>
            <a:r>
              <a:rPr lang="en-US" altLang="en-US" dirty="0">
                <a:solidFill>
                  <a:srgbClr val="1E0000"/>
                </a:solidFill>
              </a:rPr>
              <a:t>(</a:t>
            </a:r>
            <a:r>
              <a:rPr lang="en-US" altLang="en-US" b="1" dirty="0">
                <a:solidFill>
                  <a:srgbClr val="1E0000"/>
                </a:solidFill>
              </a:rPr>
              <a:t>x</a:t>
            </a:r>
            <a:r>
              <a:rPr lang="en-US" altLang="en-US" dirty="0">
                <a:solidFill>
                  <a:srgbClr val="1E0000"/>
                </a:solidFill>
              </a:rPr>
              <a:t>) = c </a:t>
            </a:r>
            <a:r>
              <a:rPr lang="en-US" altLang="en-US" b="1" dirty="0">
                <a:solidFill>
                  <a:srgbClr val="1E0000"/>
                </a:solidFill>
              </a:rPr>
              <a:t>x</a:t>
            </a:r>
            <a:r>
              <a:rPr lang="en-US" altLang="en-US" dirty="0">
                <a:solidFill>
                  <a:srgbClr val="1E0000"/>
                </a:solidFill>
              </a:rPr>
              <a:t> </a:t>
            </a:r>
          </a:p>
          <a:p>
            <a:pPr marL="0" indent="0">
              <a:buNone/>
            </a:pPr>
            <a:r>
              <a:rPr lang="en-US" altLang="en-US" dirty="0">
                <a:solidFill>
                  <a:srgbClr val="1E0000"/>
                </a:solidFill>
              </a:rPr>
              <a:t>				</a:t>
            </a:r>
            <a:r>
              <a:rPr lang="en-US" altLang="en-US" b="1" dirty="0">
                <a:solidFill>
                  <a:srgbClr val="1E0000"/>
                </a:solidFill>
              </a:rPr>
              <a:t>y</a:t>
            </a:r>
            <a:r>
              <a:rPr lang="en-US" altLang="en-US" dirty="0">
                <a:solidFill>
                  <a:srgbClr val="1E0000"/>
                </a:solidFill>
              </a:rPr>
              <a:t> = c(</a:t>
            </a:r>
            <a:r>
              <a:rPr lang="en-US" altLang="en-US" b="1" dirty="0">
                <a:solidFill>
                  <a:srgbClr val="1E0000"/>
                </a:solidFill>
              </a:rPr>
              <a:t>x</a:t>
            </a:r>
            <a:r>
              <a:rPr lang="en-US" altLang="en-US" baseline="-25000" dirty="0">
                <a:solidFill>
                  <a:srgbClr val="1E0000"/>
                </a:solidFill>
              </a:rPr>
              <a:t>1</a:t>
            </a:r>
            <a:r>
              <a:rPr lang="en-US" altLang="en-US" dirty="0">
                <a:solidFill>
                  <a:srgbClr val="1E0000"/>
                </a:solidFill>
              </a:rPr>
              <a:t>+</a:t>
            </a:r>
            <a:r>
              <a:rPr lang="en-US" altLang="en-US" b="1" dirty="0">
                <a:solidFill>
                  <a:srgbClr val="1E0000"/>
                </a:solidFill>
              </a:rPr>
              <a:t>x</a:t>
            </a:r>
            <a:r>
              <a:rPr lang="en-US" altLang="en-US" baseline="-25000" dirty="0">
                <a:solidFill>
                  <a:srgbClr val="1E0000"/>
                </a:solidFill>
              </a:rPr>
              <a:t>2</a:t>
            </a:r>
            <a:r>
              <a:rPr lang="en-US" altLang="en-US" dirty="0">
                <a:solidFill>
                  <a:srgbClr val="1E0000"/>
                </a:solidFill>
              </a:rPr>
              <a:t>) = c</a:t>
            </a:r>
            <a:r>
              <a:rPr lang="en-US" altLang="en-US" b="1" dirty="0">
                <a:solidFill>
                  <a:srgbClr val="1E0000"/>
                </a:solidFill>
              </a:rPr>
              <a:t>x</a:t>
            </a:r>
            <a:r>
              <a:rPr lang="en-US" altLang="en-US" baseline="-25000" dirty="0">
                <a:solidFill>
                  <a:srgbClr val="1E0000"/>
                </a:solidFill>
              </a:rPr>
              <a:t>1</a:t>
            </a:r>
            <a:r>
              <a:rPr lang="en-US" altLang="en-US" dirty="0">
                <a:solidFill>
                  <a:srgbClr val="1E0000"/>
                </a:solidFill>
              </a:rPr>
              <a:t> + c </a:t>
            </a:r>
            <a:r>
              <a:rPr lang="en-US" altLang="en-US" b="1" dirty="0">
                <a:solidFill>
                  <a:srgbClr val="1E0000"/>
                </a:solidFill>
              </a:rPr>
              <a:t>x</a:t>
            </a:r>
            <a:r>
              <a:rPr lang="en-US" altLang="en-US" baseline="-25000" dirty="0">
                <a:solidFill>
                  <a:srgbClr val="1E0000"/>
                </a:solidFill>
              </a:rPr>
              <a:t>2</a:t>
            </a:r>
          </a:p>
          <a:p>
            <a:pPr marL="0" indent="0">
              <a:buNone/>
            </a:pPr>
            <a:r>
              <a:rPr lang="en-US" altLang="en-US" b="1" dirty="0">
                <a:solidFill>
                  <a:srgbClr val="1E0000"/>
                </a:solidFill>
              </a:rPr>
              <a:t>Nonlinear Example:</a:t>
            </a:r>
            <a:r>
              <a:rPr lang="en-US" altLang="en-US" dirty="0">
                <a:solidFill>
                  <a:srgbClr val="1E0000"/>
                </a:solidFill>
              </a:rPr>
              <a:t> </a:t>
            </a:r>
            <a:r>
              <a:rPr lang="en-US" altLang="en-US" b="1" dirty="0">
                <a:solidFill>
                  <a:srgbClr val="1E0000"/>
                </a:solidFill>
              </a:rPr>
              <a:t>y</a:t>
            </a:r>
            <a:r>
              <a:rPr lang="en-US" altLang="en-US" dirty="0">
                <a:solidFill>
                  <a:srgbClr val="1E0000"/>
                </a:solidFill>
              </a:rPr>
              <a:t> = </a:t>
            </a:r>
            <a:r>
              <a:rPr lang="en-US" altLang="en-US" b="1" dirty="0">
                <a:solidFill>
                  <a:srgbClr val="1E0000"/>
                </a:solidFill>
              </a:rPr>
              <a:t>H</a:t>
            </a:r>
            <a:r>
              <a:rPr lang="en-US" altLang="en-US" dirty="0">
                <a:solidFill>
                  <a:srgbClr val="1E0000"/>
                </a:solidFill>
              </a:rPr>
              <a:t>(</a:t>
            </a:r>
            <a:r>
              <a:rPr lang="en-US" altLang="en-US" b="1" dirty="0">
                <a:solidFill>
                  <a:srgbClr val="1E0000"/>
                </a:solidFill>
              </a:rPr>
              <a:t>x</a:t>
            </a:r>
            <a:r>
              <a:rPr lang="en-US" altLang="en-US" dirty="0">
                <a:solidFill>
                  <a:srgbClr val="1E0000"/>
                </a:solidFill>
              </a:rPr>
              <a:t>) = c </a:t>
            </a:r>
            <a:r>
              <a:rPr lang="en-US" altLang="en-US" b="1" dirty="0">
                <a:solidFill>
                  <a:srgbClr val="1E0000"/>
                </a:solidFill>
              </a:rPr>
              <a:t>x</a:t>
            </a:r>
            <a:r>
              <a:rPr lang="en-US" altLang="en-US" b="1" baseline="30000" dirty="0">
                <a:solidFill>
                  <a:srgbClr val="1E0000"/>
                </a:solidFill>
              </a:rPr>
              <a:t>2</a:t>
            </a:r>
            <a:r>
              <a:rPr lang="en-US" altLang="en-US" dirty="0">
                <a:solidFill>
                  <a:srgbClr val="1E0000"/>
                </a:solidFill>
              </a:rPr>
              <a:t> </a:t>
            </a:r>
          </a:p>
          <a:p>
            <a:pPr marL="0" indent="0">
              <a:buNone/>
            </a:pPr>
            <a:r>
              <a:rPr lang="en-US" altLang="en-US" dirty="0">
                <a:solidFill>
                  <a:srgbClr val="1E0000"/>
                </a:solidFill>
              </a:rPr>
              <a:t>				 </a:t>
            </a:r>
            <a:r>
              <a:rPr lang="en-US" altLang="en-US" b="1" dirty="0">
                <a:solidFill>
                  <a:srgbClr val="1E0000"/>
                </a:solidFill>
              </a:rPr>
              <a:t>y</a:t>
            </a:r>
            <a:r>
              <a:rPr lang="en-US" altLang="en-US" dirty="0">
                <a:solidFill>
                  <a:srgbClr val="1E0000"/>
                </a:solidFill>
              </a:rPr>
              <a:t> = c(</a:t>
            </a:r>
            <a:r>
              <a:rPr lang="en-US" altLang="en-US" b="1" dirty="0">
                <a:solidFill>
                  <a:srgbClr val="1E0000"/>
                </a:solidFill>
              </a:rPr>
              <a:t>x</a:t>
            </a:r>
            <a:r>
              <a:rPr lang="en-US" altLang="en-US" baseline="-25000" dirty="0">
                <a:solidFill>
                  <a:srgbClr val="1E0000"/>
                </a:solidFill>
              </a:rPr>
              <a:t>1</a:t>
            </a:r>
            <a:r>
              <a:rPr lang="en-US" altLang="en-US" dirty="0">
                <a:solidFill>
                  <a:srgbClr val="1E0000"/>
                </a:solidFill>
              </a:rPr>
              <a:t>+</a:t>
            </a:r>
            <a:r>
              <a:rPr lang="en-US" altLang="en-US" b="1" dirty="0">
                <a:solidFill>
                  <a:srgbClr val="1E0000"/>
                </a:solidFill>
              </a:rPr>
              <a:t>x</a:t>
            </a:r>
            <a:r>
              <a:rPr lang="en-US" altLang="en-US" baseline="-25000" dirty="0">
                <a:solidFill>
                  <a:srgbClr val="1E0000"/>
                </a:solidFill>
              </a:rPr>
              <a:t>2</a:t>
            </a:r>
            <a:r>
              <a:rPr lang="en-US" altLang="en-US" dirty="0">
                <a:solidFill>
                  <a:srgbClr val="1E0000"/>
                </a:solidFill>
              </a:rPr>
              <a:t>)</a:t>
            </a:r>
            <a:r>
              <a:rPr lang="en-US" altLang="en-US" baseline="30000" dirty="0">
                <a:solidFill>
                  <a:srgbClr val="1E0000"/>
                </a:solidFill>
              </a:rPr>
              <a:t>2</a:t>
            </a:r>
            <a:r>
              <a:rPr lang="en-US" altLang="en-US" dirty="0">
                <a:solidFill>
                  <a:srgbClr val="1E0000"/>
                </a:solidFill>
              </a:rPr>
              <a:t> ≠ (c</a:t>
            </a:r>
            <a:r>
              <a:rPr lang="en-US" altLang="en-US" b="1" dirty="0">
                <a:solidFill>
                  <a:srgbClr val="1E0000"/>
                </a:solidFill>
              </a:rPr>
              <a:t>x</a:t>
            </a:r>
            <a:r>
              <a:rPr lang="en-US" altLang="en-US" baseline="-25000" dirty="0">
                <a:solidFill>
                  <a:srgbClr val="1E0000"/>
                </a:solidFill>
              </a:rPr>
              <a:t>1</a:t>
            </a:r>
            <a:r>
              <a:rPr lang="en-US" altLang="en-US" dirty="0">
                <a:solidFill>
                  <a:srgbClr val="1E0000"/>
                </a:solidFill>
              </a:rPr>
              <a:t>)</a:t>
            </a:r>
            <a:r>
              <a:rPr lang="en-US" altLang="en-US" baseline="30000" dirty="0">
                <a:solidFill>
                  <a:srgbClr val="1E0000"/>
                </a:solidFill>
              </a:rPr>
              <a:t>2</a:t>
            </a:r>
            <a:r>
              <a:rPr lang="en-US" altLang="en-US" dirty="0">
                <a:solidFill>
                  <a:srgbClr val="1E0000"/>
                </a:solidFill>
              </a:rPr>
              <a:t> + (c </a:t>
            </a:r>
            <a:r>
              <a:rPr lang="en-US" altLang="en-US" b="1" dirty="0">
                <a:solidFill>
                  <a:srgbClr val="1E0000"/>
                </a:solidFill>
              </a:rPr>
              <a:t>x</a:t>
            </a:r>
            <a:r>
              <a:rPr lang="en-US" altLang="en-US" baseline="-25000" dirty="0">
                <a:solidFill>
                  <a:srgbClr val="1E0000"/>
                </a:solidFill>
              </a:rPr>
              <a:t>2</a:t>
            </a:r>
            <a:r>
              <a:rPr lang="en-US" altLang="en-US" dirty="0">
                <a:solidFill>
                  <a:srgbClr val="1E0000"/>
                </a:solidFill>
              </a:rPr>
              <a:t>)</a:t>
            </a:r>
            <a:r>
              <a:rPr lang="en-US" altLang="en-US" baseline="30000" dirty="0">
                <a:solidFill>
                  <a:srgbClr val="1E0000"/>
                </a:solidFill>
              </a:rPr>
              <a:t>2</a:t>
            </a:r>
          </a:p>
        </p:txBody>
      </p:sp>
      <p:sp>
        <p:nvSpPr>
          <p:cNvPr id="7"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237519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Linear Power System Elements</a:t>
            </a:r>
            <a:endParaRPr lang="en-US" dirty="0"/>
          </a:p>
        </p:txBody>
      </p:sp>
      <p:graphicFrame>
        <p:nvGraphicFramePr>
          <p:cNvPr id="5" name="Object 4"/>
          <p:cNvGraphicFramePr>
            <a:graphicFrameLocks noChangeAspect="1"/>
          </p:cNvGraphicFramePr>
          <p:nvPr/>
        </p:nvGraphicFramePr>
        <p:xfrm>
          <a:off x="457200" y="1280160"/>
          <a:ext cx="6819900" cy="3009900"/>
        </p:xfrm>
        <a:graphic>
          <a:graphicData uri="http://schemas.openxmlformats.org/presentationml/2006/ole">
            <mc:AlternateContent xmlns:mc="http://schemas.openxmlformats.org/markup-compatibility/2006">
              <mc:Choice xmlns:v="urn:schemas-microsoft-com:vml" Requires="v">
                <p:oleObj name="Equation" r:id="rId2" imgW="6819840" imgH="3009600" progId="Equation.DSMT4">
                  <p:embed/>
                </p:oleObj>
              </mc:Choice>
              <mc:Fallback>
                <p:oleObj name="Equation" r:id="rId2" imgW="6819840" imgH="3009600" progId="Equation.DSMT4">
                  <p:embed/>
                  <p:pic>
                    <p:nvPicPr>
                      <p:cNvPr id="5" name="Object 4"/>
                      <p:cNvPicPr>
                        <a:picLocks noChangeAspect="1" noChangeArrowheads="1"/>
                      </p:cNvPicPr>
                      <p:nvPr/>
                    </p:nvPicPr>
                    <p:blipFill>
                      <a:blip r:embed="rId3"/>
                      <a:srcRect/>
                      <a:stretch>
                        <a:fillRect/>
                      </a:stretch>
                    </p:blipFill>
                    <p:spPr bwMode="auto">
                      <a:xfrm>
                        <a:off x="457200" y="1280160"/>
                        <a:ext cx="6819900" cy="300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5" descr="Fig92A"/>
          <p:cNvPicPr>
            <a:picLocks noChangeAspect="1" noChangeArrowheads="1"/>
          </p:cNvPicPr>
          <p:nvPr/>
        </p:nvPicPr>
        <p:blipFill>
          <a:blip r:embed="rId4" cstate="print">
            <a:extLst>
              <a:ext uri="{28A0092B-C50C-407E-A947-70E740481C1C}">
                <a14:useLocalDpi xmlns:a14="http://schemas.microsoft.com/office/drawing/2010/main" val="0"/>
              </a:ext>
            </a:extLst>
          </a:blip>
          <a:srcRect l="11765" t="862" r="11765" b="81944"/>
          <a:stretch>
            <a:fillRect/>
          </a:stretch>
        </p:blipFill>
        <p:spPr bwMode="auto">
          <a:xfrm>
            <a:off x="304800" y="4572000"/>
            <a:ext cx="5943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419543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System Example</a:t>
            </a:r>
          </a:p>
        </p:txBody>
      </p:sp>
      <p:sp>
        <p:nvSpPr>
          <p:cNvPr id="3" name="Content Placeholder 2"/>
          <p:cNvSpPr>
            <a:spLocks noGrp="1"/>
          </p:cNvSpPr>
          <p:nvPr>
            <p:ph idx="1"/>
          </p:nvPr>
        </p:nvSpPr>
        <p:spPr>
          <a:xfrm>
            <a:off x="457200" y="1280160"/>
            <a:ext cx="8001000" cy="1386840"/>
          </a:xfrm>
        </p:spPr>
        <p:txBody>
          <a:bodyPr/>
          <a:lstStyle/>
          <a:p>
            <a:r>
              <a:rPr lang="en-US" altLang="en-US" dirty="0"/>
              <a:t>Constant power loads and generator injections are nonlinear and hence systems with these elements can not be analyzed by superposition</a:t>
            </a:r>
          </a:p>
        </p:txBody>
      </p:sp>
      <p:pic>
        <p:nvPicPr>
          <p:cNvPr id="5" name="Picture 4" descr="Fig92B"/>
          <p:cNvPicPr>
            <a:picLocks noChangeAspect="1" noChangeArrowheads="1"/>
          </p:cNvPicPr>
          <p:nvPr/>
        </p:nvPicPr>
        <p:blipFill>
          <a:blip r:embed="rId2" cstate="print">
            <a:extLst>
              <a:ext uri="{28A0092B-C50C-407E-A947-70E740481C1C}">
                <a14:useLocalDpi xmlns:a14="http://schemas.microsoft.com/office/drawing/2010/main" val="0"/>
              </a:ext>
            </a:extLst>
          </a:blip>
          <a:srcRect l="11765" r="11765" b="77631"/>
          <a:stretch>
            <a:fillRect/>
          </a:stretch>
        </p:blipFill>
        <p:spPr bwMode="auto">
          <a:xfrm>
            <a:off x="762000" y="2743200"/>
            <a:ext cx="59436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85800" y="5429957"/>
            <a:ext cx="7267575" cy="946150"/>
          </a:xfrm>
          <a:prstGeom prst="rect">
            <a:avLst/>
          </a:prstGeom>
          <a:solidFill>
            <a:schemeClr val="accent3">
              <a:lumMod val="95000"/>
            </a:schemeClr>
          </a:solidFill>
          <a:ln>
            <a:noFill/>
          </a:ln>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ts val="0"/>
              </a:spcBef>
            </a:pPr>
            <a:r>
              <a:rPr lang="en-US" altLang="en-US" dirty="0">
                <a:solidFill>
                  <a:srgbClr val="1E0000"/>
                </a:solidFill>
              </a:rPr>
              <a:t>Nonlinear problems can be very difficult to solve,</a:t>
            </a:r>
          </a:p>
          <a:p>
            <a:pPr>
              <a:spcBef>
                <a:spcPts val="0"/>
              </a:spcBef>
            </a:pPr>
            <a:r>
              <a:rPr lang="en-US" altLang="en-US" dirty="0">
                <a:solidFill>
                  <a:srgbClr val="1E0000"/>
                </a:solidFill>
              </a:rPr>
              <a:t>and usually require an iterative approach</a:t>
            </a:r>
          </a:p>
        </p:txBody>
      </p:sp>
      <p:sp>
        <p:nvSpPr>
          <p:cNvPr id="7"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14</a:t>
            </a:fld>
            <a:endParaRPr lang="en-US" dirty="0">
              <a:solidFill>
                <a:srgbClr val="1E0000"/>
              </a:solidFill>
            </a:endParaRPr>
          </a:p>
        </p:txBody>
      </p:sp>
    </p:spTree>
    <p:extLst>
      <p:ext uri="{BB962C8B-B14F-4D97-AF65-F5344CB8AC3E}">
        <p14:creationId xmlns:p14="http://schemas.microsoft.com/office/powerpoint/2010/main" val="416533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Nonlinear Systems May Have Multiple Solutions or No Solution</a:t>
            </a:r>
            <a:endParaRPr lang="en-US" dirty="0"/>
          </a:p>
        </p:txBody>
      </p:sp>
      <p:sp>
        <p:nvSpPr>
          <p:cNvPr id="5" name="Rectangle 4"/>
          <p:cNvSpPr>
            <a:spLocks noGrp="1" noChangeArrowheads="1"/>
          </p:cNvSpPr>
          <p:nvPr/>
        </p:nvSpPr>
        <p:spPr bwMode="auto">
          <a:xfrm>
            <a:off x="457200" y="1371600"/>
            <a:ext cx="7848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0" indent="0">
              <a:buNone/>
            </a:pPr>
            <a:r>
              <a:rPr lang="en-US" altLang="en-US" dirty="0">
                <a:solidFill>
                  <a:srgbClr val="1E0000"/>
                </a:solidFill>
              </a:rPr>
              <a:t>Example 1:	x</a:t>
            </a:r>
            <a:r>
              <a:rPr lang="en-US" altLang="en-US" baseline="30000" dirty="0">
                <a:solidFill>
                  <a:srgbClr val="1E0000"/>
                </a:solidFill>
              </a:rPr>
              <a:t>2</a:t>
            </a:r>
            <a:r>
              <a:rPr lang="en-US" altLang="en-US" dirty="0">
                <a:solidFill>
                  <a:srgbClr val="1E0000"/>
                </a:solidFill>
              </a:rPr>
              <a:t> - 2 = 0 has solutions x = </a:t>
            </a:r>
            <a:r>
              <a:rPr lang="en-US" altLang="en-US" dirty="0">
                <a:solidFill>
                  <a:srgbClr val="1E0000"/>
                </a:solidFill>
                <a:sym typeface="Symbol" pitchFamily="18" charset="2"/>
              </a:rPr>
              <a:t>1.414…</a:t>
            </a:r>
          </a:p>
          <a:p>
            <a:pPr marL="0" indent="0">
              <a:buNone/>
            </a:pPr>
            <a:r>
              <a:rPr lang="en-US" altLang="en-US" dirty="0">
                <a:solidFill>
                  <a:srgbClr val="1E0000"/>
                </a:solidFill>
                <a:sym typeface="Symbol" pitchFamily="18" charset="2"/>
              </a:rPr>
              <a:t>Example 2:  </a:t>
            </a:r>
            <a:r>
              <a:rPr lang="en-US" altLang="en-US" dirty="0">
                <a:solidFill>
                  <a:srgbClr val="1E0000"/>
                </a:solidFill>
              </a:rPr>
              <a:t>x</a:t>
            </a:r>
            <a:r>
              <a:rPr lang="en-US" altLang="en-US" baseline="30000" dirty="0">
                <a:solidFill>
                  <a:srgbClr val="1E0000"/>
                </a:solidFill>
              </a:rPr>
              <a:t>2</a:t>
            </a:r>
            <a:r>
              <a:rPr lang="en-US" altLang="en-US" dirty="0">
                <a:solidFill>
                  <a:srgbClr val="1E0000"/>
                </a:solidFill>
                <a:sym typeface="Symbol" pitchFamily="18" charset="2"/>
              </a:rPr>
              <a:t> + 2 = 0 has no real solution</a:t>
            </a:r>
            <a:endParaRPr lang="en-US" altLang="en-US" dirty="0">
              <a:solidFill>
                <a:srgbClr val="1E0000"/>
              </a:solidFill>
            </a:endParaRPr>
          </a:p>
        </p:txBody>
      </p:sp>
      <p:grpSp>
        <p:nvGrpSpPr>
          <p:cNvPr id="6" name="Group 5"/>
          <p:cNvGrpSpPr/>
          <p:nvPr/>
        </p:nvGrpSpPr>
        <p:grpSpPr>
          <a:xfrm>
            <a:off x="457200" y="2465876"/>
            <a:ext cx="7484729" cy="3803271"/>
            <a:chOff x="578749" y="2538816"/>
            <a:chExt cx="7484729" cy="3803271"/>
          </a:xfrm>
        </p:grpSpPr>
        <p:pic>
          <p:nvPicPr>
            <p:cNvPr id="7" name="Picture 6" descr="fig96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3078956"/>
              <a:ext cx="67818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805851" y="2538816"/>
              <a:ext cx="20649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dirty="0">
                  <a:solidFill>
                    <a:srgbClr val="1E0000"/>
                  </a:solidFill>
                </a:rPr>
                <a:t>f(x) = x</a:t>
              </a:r>
              <a:r>
                <a:rPr lang="en-US" altLang="en-US" baseline="30000" dirty="0">
                  <a:solidFill>
                    <a:srgbClr val="1E0000"/>
                  </a:solidFill>
                </a:rPr>
                <a:t>2</a:t>
              </a:r>
              <a:r>
                <a:rPr lang="en-US" altLang="en-US" dirty="0">
                  <a:solidFill>
                    <a:srgbClr val="1E0000"/>
                  </a:solidFill>
                </a:rPr>
                <a:t> - 2  </a:t>
              </a:r>
            </a:p>
          </p:txBody>
        </p:sp>
        <p:sp>
          <p:nvSpPr>
            <p:cNvPr id="9" name="Text Box 6"/>
            <p:cNvSpPr txBox="1">
              <a:spLocks noChangeArrowheads="1"/>
            </p:cNvSpPr>
            <p:nvPr/>
          </p:nvSpPr>
          <p:spPr bwMode="auto">
            <a:xfrm>
              <a:off x="4707926" y="2548341"/>
              <a:ext cx="21467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dirty="0">
                  <a:solidFill>
                    <a:srgbClr val="1E0000"/>
                  </a:solidFill>
                </a:rPr>
                <a:t>f(x) = x</a:t>
              </a:r>
              <a:r>
                <a:rPr lang="en-US" altLang="en-US" baseline="30000" dirty="0">
                  <a:solidFill>
                    <a:srgbClr val="1E0000"/>
                  </a:solidFill>
                </a:rPr>
                <a:t>2</a:t>
              </a:r>
              <a:r>
                <a:rPr lang="en-US" altLang="en-US" dirty="0">
                  <a:solidFill>
                    <a:srgbClr val="1E0000"/>
                  </a:solidFill>
                </a:rPr>
                <a:t> + 2  </a:t>
              </a:r>
            </a:p>
          </p:txBody>
        </p:sp>
        <p:sp>
          <p:nvSpPr>
            <p:cNvPr id="10" name="Line 7"/>
            <p:cNvSpPr>
              <a:spLocks noChangeShapeType="1"/>
            </p:cNvSpPr>
            <p:nvPr/>
          </p:nvSpPr>
          <p:spPr bwMode="auto">
            <a:xfrm flipV="1">
              <a:off x="2040926" y="4605741"/>
              <a:ext cx="533400" cy="1219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11" name="Line 8"/>
            <p:cNvSpPr>
              <a:spLocks noChangeShapeType="1"/>
            </p:cNvSpPr>
            <p:nvPr/>
          </p:nvSpPr>
          <p:spPr bwMode="auto">
            <a:xfrm flipH="1" flipV="1">
              <a:off x="1278926" y="4529541"/>
              <a:ext cx="762000" cy="1371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sp>
          <p:nvSpPr>
            <p:cNvPr id="12" name="Text Box 9"/>
            <p:cNvSpPr txBox="1">
              <a:spLocks noChangeArrowheads="1"/>
            </p:cNvSpPr>
            <p:nvPr/>
          </p:nvSpPr>
          <p:spPr bwMode="auto">
            <a:xfrm>
              <a:off x="578749" y="5797243"/>
              <a:ext cx="4265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dirty="0">
                  <a:solidFill>
                    <a:srgbClr val="1E0000"/>
                  </a:solidFill>
                </a:rPr>
                <a:t>two solutions where f(x) = 0</a:t>
              </a:r>
            </a:p>
          </p:txBody>
        </p:sp>
        <p:sp>
          <p:nvSpPr>
            <p:cNvPr id="13" name="Text Box 10"/>
            <p:cNvSpPr txBox="1">
              <a:spLocks noChangeArrowheads="1"/>
            </p:cNvSpPr>
            <p:nvPr/>
          </p:nvSpPr>
          <p:spPr bwMode="auto">
            <a:xfrm>
              <a:off x="5083175" y="5818867"/>
              <a:ext cx="29803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dirty="0">
                  <a:solidFill>
                    <a:srgbClr val="1E0000"/>
                  </a:solidFill>
                </a:rPr>
                <a:t>no solution f(x) = 0</a:t>
              </a:r>
            </a:p>
          </p:txBody>
        </p:sp>
        <p:sp>
          <p:nvSpPr>
            <p:cNvPr id="14" name="Line 11"/>
            <p:cNvSpPr>
              <a:spLocks noChangeShapeType="1"/>
            </p:cNvSpPr>
            <p:nvPr/>
          </p:nvSpPr>
          <p:spPr bwMode="auto">
            <a:xfrm flipH="1" flipV="1">
              <a:off x="5698526" y="4605741"/>
              <a:ext cx="152400" cy="1219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a:p>
          </p:txBody>
        </p:sp>
      </p:grpSp>
      <p:sp>
        <p:nvSpPr>
          <p:cNvPr id="1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15</a:t>
            </a:fld>
            <a:endParaRPr lang="en-US" dirty="0">
              <a:solidFill>
                <a:srgbClr val="1E0000"/>
              </a:solidFill>
            </a:endParaRPr>
          </a:p>
        </p:txBody>
      </p:sp>
    </p:spTree>
    <p:extLst>
      <p:ext uri="{BB962C8B-B14F-4D97-AF65-F5344CB8AC3E}">
        <p14:creationId xmlns:p14="http://schemas.microsoft.com/office/powerpoint/2010/main" val="84145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Multiple Solution Example </a:t>
            </a:r>
            <a:endParaRPr lang="en-US" dirty="0"/>
          </a:p>
        </p:txBody>
      </p:sp>
      <p:sp>
        <p:nvSpPr>
          <p:cNvPr id="3" name="Content Placeholder 2"/>
          <p:cNvSpPr>
            <a:spLocks noGrp="1"/>
          </p:cNvSpPr>
          <p:nvPr>
            <p:ph idx="1"/>
          </p:nvPr>
        </p:nvSpPr>
        <p:spPr>
          <a:xfrm>
            <a:off x="457200" y="1280160"/>
            <a:ext cx="8001000" cy="701040"/>
          </a:xfrm>
        </p:spPr>
        <p:txBody>
          <a:bodyPr/>
          <a:lstStyle/>
          <a:p>
            <a:r>
              <a:rPr lang="en-US" altLang="en-US" dirty="0"/>
              <a:t>The dc system shown below has two solutions:</a:t>
            </a:r>
          </a:p>
          <a:p>
            <a:endParaRPr lang="en-US" dirty="0"/>
          </a:p>
        </p:txBody>
      </p:sp>
      <p:pic>
        <p:nvPicPr>
          <p:cNvPr id="5" name="Picture 4" descr="Fig96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56165"/>
            <a:ext cx="38862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5638800" y="2013919"/>
            <a:ext cx="2744662"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eaLnBrk="1" hangingPunct="1"/>
            <a:r>
              <a:rPr lang="en-US" altLang="en-US" dirty="0">
                <a:solidFill>
                  <a:srgbClr val="1E0000"/>
                </a:solidFill>
              </a:rPr>
              <a:t>where the 18 watt</a:t>
            </a:r>
          </a:p>
          <a:p>
            <a:pPr eaLnBrk="1" hangingPunct="1"/>
            <a:r>
              <a:rPr lang="en-US" altLang="en-US" dirty="0">
                <a:solidFill>
                  <a:srgbClr val="1E0000"/>
                </a:solidFill>
              </a:rPr>
              <a:t>load is a resistive</a:t>
            </a:r>
          </a:p>
          <a:p>
            <a:pPr eaLnBrk="1" hangingPunct="1"/>
            <a:r>
              <a:rPr lang="en-US" altLang="en-US" dirty="0">
                <a:solidFill>
                  <a:srgbClr val="1E0000"/>
                </a:solidFill>
              </a:rPr>
              <a:t>load</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810000"/>
            <a:ext cx="5842000" cy="267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7"/>
          <p:cNvSpPr txBox="1">
            <a:spLocks noChangeArrowheads="1"/>
          </p:cNvSpPr>
          <p:nvPr/>
        </p:nvSpPr>
        <p:spPr bwMode="auto">
          <a:xfrm>
            <a:off x="9159021" y="2215217"/>
            <a:ext cx="1800225" cy="1373188"/>
          </a:xfrm>
          <a:prstGeom prst="rect">
            <a:avLst/>
          </a:prstGeom>
          <a:solidFill>
            <a:schemeClr val="accent3">
              <a:lumMod val="95000"/>
            </a:schemeClr>
          </a:solidFill>
          <a:ln>
            <a:noFill/>
          </a:ln>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ts val="0"/>
              </a:spcBef>
            </a:pPr>
            <a:r>
              <a:rPr lang="en-US" altLang="en-US" dirty="0">
                <a:solidFill>
                  <a:srgbClr val="1E0000"/>
                </a:solidFill>
              </a:rPr>
              <a:t>What is the</a:t>
            </a:r>
          </a:p>
          <a:p>
            <a:pPr>
              <a:spcBef>
                <a:spcPts val="0"/>
              </a:spcBef>
            </a:pPr>
            <a:r>
              <a:rPr lang="en-US" altLang="en-US" dirty="0">
                <a:solidFill>
                  <a:srgbClr val="1E0000"/>
                </a:solidFill>
              </a:rPr>
              <a:t>maximum</a:t>
            </a:r>
          </a:p>
          <a:p>
            <a:pPr>
              <a:spcBef>
                <a:spcPts val="0"/>
              </a:spcBef>
            </a:pPr>
            <a:r>
              <a:rPr lang="en-US" altLang="en-US" dirty="0" err="1">
                <a:solidFill>
                  <a:srgbClr val="1E0000"/>
                </a:solidFill>
              </a:rPr>
              <a:t>P</a:t>
            </a:r>
            <a:r>
              <a:rPr lang="en-US" altLang="en-US" baseline="-25000" dirty="0" err="1">
                <a:solidFill>
                  <a:srgbClr val="1E0000"/>
                </a:solidFill>
              </a:rPr>
              <a:t>Load</a:t>
            </a:r>
            <a:r>
              <a:rPr lang="en-US" altLang="en-US" dirty="0">
                <a:solidFill>
                  <a:srgbClr val="1E0000"/>
                </a:solidFill>
                <a:latin typeface="Times" charset="0"/>
              </a:rPr>
              <a:t>?</a:t>
            </a:r>
          </a:p>
        </p:txBody>
      </p:sp>
      <p:sp>
        <p:nvSpPr>
          <p:cNvPr id="10"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229374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Bus Admittance Matrix or </a:t>
            </a:r>
            <a:r>
              <a:rPr lang="en-US" dirty="0" err="1"/>
              <a:t>Y</a:t>
            </a:r>
            <a:r>
              <a:rPr lang="en-US" baseline="-25000" dirty="0" err="1"/>
              <a:t>bus</a:t>
            </a:r>
            <a:endParaRPr lang="en-US" dirty="0"/>
          </a:p>
        </p:txBody>
      </p:sp>
      <p:sp>
        <p:nvSpPr>
          <p:cNvPr id="38915" name="Rectangle 3"/>
          <p:cNvSpPr>
            <a:spLocks noGrp="1" noChangeArrowheads="1"/>
          </p:cNvSpPr>
          <p:nvPr>
            <p:ph idx="1"/>
          </p:nvPr>
        </p:nvSpPr>
        <p:spPr/>
        <p:txBody>
          <a:bodyPr/>
          <a:lstStyle/>
          <a:p>
            <a:r>
              <a:rPr lang="en-US" dirty="0"/>
              <a:t>First step in solving the power flow is to create what is known as the bus admittance matrix, often call the </a:t>
            </a:r>
            <a:r>
              <a:rPr lang="en-US" b="1" dirty="0"/>
              <a:t>Y</a:t>
            </a:r>
            <a:r>
              <a:rPr lang="en-US" baseline="-25000" dirty="0"/>
              <a:t>bus</a:t>
            </a:r>
            <a:r>
              <a:rPr lang="en-US" dirty="0"/>
              <a:t>.</a:t>
            </a:r>
            <a:r>
              <a:rPr lang="en-US" baseline="-25000" dirty="0"/>
              <a:t>  </a:t>
            </a:r>
          </a:p>
          <a:p>
            <a:r>
              <a:rPr lang="en-US" dirty="0"/>
              <a:t>The</a:t>
            </a:r>
            <a:r>
              <a:rPr lang="en-US" b="1" dirty="0"/>
              <a:t> Y</a:t>
            </a:r>
            <a:r>
              <a:rPr lang="en-US" baseline="-25000" dirty="0"/>
              <a:t>bus </a:t>
            </a:r>
            <a:r>
              <a:rPr lang="en-US" dirty="0"/>
              <a:t>gives the relationships between all the bus current injections, </a:t>
            </a:r>
            <a:r>
              <a:rPr lang="en-US" b="1" dirty="0"/>
              <a:t>I</a:t>
            </a:r>
            <a:r>
              <a:rPr lang="en-US" dirty="0"/>
              <a:t>, and all the bus voltages, </a:t>
            </a:r>
            <a:r>
              <a:rPr lang="en-US" b="1" dirty="0"/>
              <a:t>V</a:t>
            </a:r>
            <a:r>
              <a:rPr lang="en-US" dirty="0"/>
              <a:t>,</a:t>
            </a:r>
            <a:br>
              <a:rPr lang="en-US" dirty="0"/>
            </a:br>
            <a:r>
              <a:rPr lang="en-US" dirty="0"/>
              <a:t>	</a:t>
            </a:r>
            <a:r>
              <a:rPr lang="en-US" b="1" dirty="0"/>
              <a:t>I</a:t>
            </a:r>
            <a:r>
              <a:rPr lang="en-US" dirty="0"/>
              <a:t>  = </a:t>
            </a:r>
            <a:r>
              <a:rPr lang="en-US" b="1" dirty="0"/>
              <a:t>Y</a:t>
            </a:r>
            <a:r>
              <a:rPr lang="en-US" baseline="-25000" dirty="0"/>
              <a:t>bus</a:t>
            </a:r>
            <a:r>
              <a:rPr lang="en-US" dirty="0"/>
              <a:t> </a:t>
            </a:r>
            <a:r>
              <a:rPr lang="en-US" b="1" dirty="0"/>
              <a:t>V</a:t>
            </a:r>
          </a:p>
          <a:p>
            <a:r>
              <a:rPr lang="en-US" dirty="0"/>
              <a:t>The </a:t>
            </a:r>
            <a:r>
              <a:rPr lang="en-US" b="1" dirty="0"/>
              <a:t>Y</a:t>
            </a:r>
            <a:r>
              <a:rPr lang="en-US" baseline="-25000" dirty="0"/>
              <a:t>bus </a:t>
            </a:r>
            <a:r>
              <a:rPr lang="en-US" dirty="0"/>
              <a:t>is developed by applying KCL at each bus in the system to relate the bus current injections, the bus voltages, and the branch impedances and admittances</a:t>
            </a:r>
          </a:p>
          <a:p>
            <a:endParaRPr lang="en-US" b="1" dirty="0"/>
          </a:p>
          <a:p>
            <a:endParaRPr lang="en-US" dirty="0"/>
          </a:p>
          <a:p>
            <a:pPr>
              <a:buFont typeface="Wingdings" pitchFamily="2" charset="2"/>
              <a:buChar char="l"/>
            </a:pPr>
            <a:endParaRPr lang="en-US" dirty="0"/>
          </a:p>
        </p:txBody>
      </p:sp>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361681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err="1"/>
              <a:t>Y</a:t>
            </a:r>
            <a:r>
              <a:rPr lang="en-US" baseline="-25000" dirty="0" err="1"/>
              <a:t>bus</a:t>
            </a:r>
            <a:r>
              <a:rPr lang="en-US" dirty="0"/>
              <a:t> Example</a:t>
            </a:r>
          </a:p>
        </p:txBody>
      </p:sp>
      <p:sp>
        <p:nvSpPr>
          <p:cNvPr id="39939" name="Text Box 5"/>
          <p:cNvSpPr txBox="1">
            <a:spLocks noChangeArrowheads="1"/>
          </p:cNvSpPr>
          <p:nvPr/>
        </p:nvSpPr>
        <p:spPr bwMode="auto">
          <a:xfrm>
            <a:off x="457200" y="1280160"/>
            <a:ext cx="938784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sz="2800" dirty="0">
                <a:solidFill>
                  <a:srgbClr val="1E0000"/>
                </a:solidFill>
              </a:rPr>
              <a:t>Determine the bus admittance matrix for the network shown below, assuming the current injection at each bus i is I</a:t>
            </a:r>
            <a:r>
              <a:rPr lang="en-US" sz="2800" baseline="-25000" dirty="0">
                <a:solidFill>
                  <a:srgbClr val="1E0000"/>
                </a:solidFill>
              </a:rPr>
              <a:t>i </a:t>
            </a:r>
            <a:r>
              <a:rPr lang="en-US" dirty="0">
                <a:solidFill>
                  <a:srgbClr val="1E0000"/>
                </a:solidFill>
                <a:latin typeface="Times" charset="0"/>
              </a:rPr>
              <a:t>= </a:t>
            </a:r>
            <a:r>
              <a:rPr lang="en-US" dirty="0" err="1">
                <a:solidFill>
                  <a:srgbClr val="1E0000"/>
                </a:solidFill>
                <a:latin typeface="Times" charset="0"/>
              </a:rPr>
              <a:t>I</a:t>
            </a:r>
            <a:r>
              <a:rPr lang="en-US" baseline="-25000" dirty="0" err="1">
                <a:solidFill>
                  <a:srgbClr val="1E0000"/>
                </a:solidFill>
                <a:latin typeface="Times" charset="0"/>
              </a:rPr>
              <a:t>Gi</a:t>
            </a:r>
            <a:r>
              <a:rPr lang="en-US" baseline="-25000" dirty="0">
                <a:solidFill>
                  <a:srgbClr val="1E0000"/>
                </a:solidFill>
                <a:latin typeface="Times" charset="0"/>
              </a:rPr>
              <a:t>  </a:t>
            </a:r>
            <a:r>
              <a:rPr lang="en-US" dirty="0">
                <a:solidFill>
                  <a:srgbClr val="1E0000"/>
                </a:solidFill>
                <a:latin typeface="Times" charset="0"/>
              </a:rPr>
              <a:t>- </a:t>
            </a:r>
            <a:r>
              <a:rPr lang="en-US" dirty="0" err="1">
                <a:solidFill>
                  <a:srgbClr val="1E0000"/>
                </a:solidFill>
                <a:latin typeface="Times" charset="0"/>
              </a:rPr>
              <a:t>I</a:t>
            </a:r>
            <a:r>
              <a:rPr lang="en-US" baseline="-25000" dirty="0" err="1">
                <a:solidFill>
                  <a:srgbClr val="1E0000"/>
                </a:solidFill>
                <a:latin typeface="Times" charset="0"/>
              </a:rPr>
              <a:t>Di</a:t>
            </a:r>
            <a:r>
              <a:rPr lang="en-US" baseline="-25000" dirty="0">
                <a:solidFill>
                  <a:srgbClr val="1E0000"/>
                </a:solidFill>
                <a:latin typeface="Times" charset="0"/>
              </a:rPr>
              <a:t> </a:t>
            </a:r>
            <a:r>
              <a:rPr lang="en-US" dirty="0">
                <a:solidFill>
                  <a:srgbClr val="1E0000"/>
                </a:solidFill>
                <a:latin typeface="Times" charset="0"/>
              </a:rPr>
              <a:t>where </a:t>
            </a:r>
            <a:r>
              <a:rPr lang="en-US" dirty="0" err="1">
                <a:solidFill>
                  <a:srgbClr val="1E0000"/>
                </a:solidFill>
                <a:latin typeface="Times" charset="0"/>
              </a:rPr>
              <a:t>I</a:t>
            </a:r>
            <a:r>
              <a:rPr lang="en-US" baseline="-25000" dirty="0" err="1">
                <a:solidFill>
                  <a:srgbClr val="1E0000"/>
                </a:solidFill>
                <a:latin typeface="Times" charset="0"/>
              </a:rPr>
              <a:t>Gi</a:t>
            </a:r>
            <a:r>
              <a:rPr lang="en-US" baseline="-25000" dirty="0">
                <a:solidFill>
                  <a:srgbClr val="1E0000"/>
                </a:solidFill>
                <a:latin typeface="Times" charset="0"/>
              </a:rPr>
              <a:t> </a:t>
            </a:r>
            <a:r>
              <a:rPr lang="en-US" dirty="0">
                <a:solidFill>
                  <a:srgbClr val="1E0000"/>
                </a:solidFill>
                <a:latin typeface="Times" charset="0"/>
              </a:rPr>
              <a:t>is the current injection into the bus from the generator and </a:t>
            </a:r>
            <a:r>
              <a:rPr lang="en-US" dirty="0" err="1">
                <a:solidFill>
                  <a:srgbClr val="1E0000"/>
                </a:solidFill>
                <a:latin typeface="Times" charset="0"/>
              </a:rPr>
              <a:t>I</a:t>
            </a:r>
            <a:r>
              <a:rPr lang="en-US" baseline="-25000" dirty="0" err="1">
                <a:solidFill>
                  <a:srgbClr val="1E0000"/>
                </a:solidFill>
                <a:latin typeface="Times" charset="0"/>
              </a:rPr>
              <a:t>Di</a:t>
            </a:r>
            <a:r>
              <a:rPr lang="en-US" dirty="0">
                <a:solidFill>
                  <a:srgbClr val="1E0000"/>
                </a:solidFill>
                <a:latin typeface="Times" charset="0"/>
              </a:rPr>
              <a:t> is the current flowing into the load</a:t>
            </a:r>
          </a:p>
        </p:txBody>
      </p:sp>
      <p:pic>
        <p:nvPicPr>
          <p:cNvPr id="39940" name="Picture 6" descr="Fig93"/>
          <p:cNvPicPr>
            <a:picLocks noChangeAspect="1" noChangeArrowheads="1"/>
          </p:cNvPicPr>
          <p:nvPr/>
        </p:nvPicPr>
        <p:blipFill>
          <a:blip r:embed="rId3" cstate="print">
            <a:extLst>
              <a:ext uri="{28A0092B-C50C-407E-A947-70E740481C1C}">
                <a14:useLocalDpi xmlns:a14="http://schemas.microsoft.com/office/drawing/2010/main" val="0"/>
              </a:ext>
            </a:extLst>
          </a:blip>
          <a:srcRect l="1176" r="4706" b="69005"/>
          <a:stretch>
            <a:fillRect/>
          </a:stretch>
        </p:blipFill>
        <p:spPr bwMode="auto">
          <a:xfrm>
            <a:off x="990600" y="3076852"/>
            <a:ext cx="66294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206331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D1F2-1405-AC57-7775-DA0DBFFAE8BF}"/>
              </a:ext>
            </a:extLst>
          </p:cNvPr>
          <p:cNvSpPr>
            <a:spLocks noGrp="1"/>
          </p:cNvSpPr>
          <p:nvPr>
            <p:ph type="title"/>
          </p:nvPr>
        </p:nvSpPr>
        <p:spPr/>
        <p:txBody>
          <a:bodyPr/>
          <a:lstStyle/>
          <a:p>
            <a:r>
              <a:rPr lang="en-US" dirty="0"/>
              <a:t>Book Chapter 2 Picture</a:t>
            </a:r>
          </a:p>
        </p:txBody>
      </p:sp>
      <p:pic>
        <p:nvPicPr>
          <p:cNvPr id="5" name="Picture 4" descr="A group of people in a control room&#10;&#10;Description automatically generated">
            <a:extLst>
              <a:ext uri="{FF2B5EF4-FFF2-40B4-BE49-F238E27FC236}">
                <a16:creationId xmlns:a16="http://schemas.microsoft.com/office/drawing/2014/main" id="{487ED5A2-D306-BC89-C14A-359E960CEC0C}"/>
              </a:ext>
            </a:extLst>
          </p:cNvPr>
          <p:cNvPicPr>
            <a:picLocks noChangeAspect="1"/>
          </p:cNvPicPr>
          <p:nvPr/>
        </p:nvPicPr>
        <p:blipFill>
          <a:blip r:embed="rId2">
            <a:extLst>
              <a:ext uri="{28A0092B-C50C-407E-A947-70E740481C1C}">
                <a14:useLocalDpi xmlns:a14="http://schemas.microsoft.com/office/drawing/2010/main" val="0"/>
              </a:ext>
            </a:extLst>
          </a:blip>
          <a:srcRect t="8572" b="12857"/>
          <a:stretch/>
        </p:blipFill>
        <p:spPr>
          <a:xfrm>
            <a:off x="762000" y="1295400"/>
            <a:ext cx="7620000" cy="5261770"/>
          </a:xfrm>
          <a:prstGeom prst="rect">
            <a:avLst/>
          </a:prstGeom>
        </p:spPr>
      </p:pic>
      <p:sp>
        <p:nvSpPr>
          <p:cNvPr id="3" name="Slide Number Placeholder 3">
            <a:extLst>
              <a:ext uri="{FF2B5EF4-FFF2-40B4-BE49-F238E27FC236}">
                <a16:creationId xmlns:a16="http://schemas.microsoft.com/office/drawing/2014/main" id="{DFAD6751-0A6D-15D7-82B7-89570062114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407552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12648" y="76200"/>
            <a:ext cx="8001000" cy="1069848"/>
          </a:xfrm>
        </p:spPr>
        <p:txBody>
          <a:bodyPr/>
          <a:lstStyle/>
          <a:p>
            <a:r>
              <a:rPr lang="en-US" dirty="0" err="1"/>
              <a:t>Y</a:t>
            </a:r>
            <a:r>
              <a:rPr lang="en-US" baseline="-25000" dirty="0" err="1"/>
              <a:t>bus</a:t>
            </a:r>
            <a:r>
              <a:rPr lang="en-US" dirty="0"/>
              <a:t> Example, cont’d</a:t>
            </a:r>
          </a:p>
        </p:txBody>
      </p:sp>
      <p:graphicFrame>
        <p:nvGraphicFramePr>
          <p:cNvPr id="3074" name="Object 3"/>
          <p:cNvGraphicFramePr>
            <a:graphicFrameLocks noChangeAspect="1"/>
          </p:cNvGraphicFramePr>
          <p:nvPr/>
        </p:nvGraphicFramePr>
        <p:xfrm>
          <a:off x="457200" y="1384300"/>
          <a:ext cx="7620000" cy="5232400"/>
        </p:xfrm>
        <a:graphic>
          <a:graphicData uri="http://schemas.openxmlformats.org/presentationml/2006/ole">
            <mc:AlternateContent xmlns:mc="http://schemas.openxmlformats.org/markup-compatibility/2006">
              <mc:Choice xmlns:v="urn:schemas-microsoft-com:vml" Requires="v">
                <p:oleObj name="Equation" r:id="rId3" imgW="7619760" imgH="5232240" progId="Equation.DSMT4">
                  <p:embed/>
                </p:oleObj>
              </mc:Choice>
              <mc:Fallback>
                <p:oleObj name="Equation" r:id="rId3" imgW="7619760" imgH="5232240" progId="Equation.DSMT4">
                  <p:embed/>
                  <p:pic>
                    <p:nvPicPr>
                      <p:cNvPr id="3074" name="Object 3"/>
                      <p:cNvPicPr>
                        <a:picLocks noChangeAspect="1" noChangeArrowheads="1"/>
                      </p:cNvPicPr>
                      <p:nvPr/>
                    </p:nvPicPr>
                    <p:blipFill>
                      <a:blip r:embed="rId4"/>
                      <a:srcRect/>
                      <a:stretch>
                        <a:fillRect/>
                      </a:stretch>
                    </p:blipFill>
                    <p:spPr bwMode="auto">
                      <a:xfrm>
                        <a:off x="457200" y="1384300"/>
                        <a:ext cx="7620000" cy="523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339658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76200"/>
            <a:ext cx="10668000" cy="1078992"/>
          </a:xfrm>
        </p:spPr>
        <p:txBody>
          <a:bodyPr/>
          <a:lstStyle/>
          <a:p>
            <a:r>
              <a:rPr lang="en-US" dirty="0"/>
              <a:t>Y</a:t>
            </a:r>
            <a:r>
              <a:rPr lang="en-US" baseline="-25000" dirty="0"/>
              <a:t>bus</a:t>
            </a:r>
            <a:r>
              <a:rPr lang="en-US" dirty="0"/>
              <a:t> Example, cont’d</a:t>
            </a:r>
          </a:p>
        </p:txBody>
      </p:sp>
      <p:graphicFrame>
        <p:nvGraphicFramePr>
          <p:cNvPr id="4098" name="Object 3"/>
          <p:cNvGraphicFramePr>
            <a:graphicFrameLocks noChangeAspect="1"/>
          </p:cNvGraphicFramePr>
          <p:nvPr/>
        </p:nvGraphicFramePr>
        <p:xfrm>
          <a:off x="457200" y="1371600"/>
          <a:ext cx="7429500" cy="3657600"/>
        </p:xfrm>
        <a:graphic>
          <a:graphicData uri="http://schemas.openxmlformats.org/presentationml/2006/ole">
            <mc:AlternateContent xmlns:mc="http://schemas.openxmlformats.org/markup-compatibility/2006">
              <mc:Choice xmlns:v="urn:schemas-microsoft-com:vml" Requires="v">
                <p:oleObj name="Equation" r:id="rId3" imgW="7429320" imgH="3657600" progId="Equation.DSMT4">
                  <p:embed/>
                </p:oleObj>
              </mc:Choice>
              <mc:Fallback>
                <p:oleObj name="Equation" r:id="rId3" imgW="7429320" imgH="3657600" progId="Equation.DSMT4">
                  <p:embed/>
                  <p:pic>
                    <p:nvPicPr>
                      <p:cNvPr id="4098" name="Object 3"/>
                      <p:cNvPicPr>
                        <a:picLocks noChangeAspect="1" noChangeArrowheads="1"/>
                      </p:cNvPicPr>
                      <p:nvPr/>
                    </p:nvPicPr>
                    <p:blipFill>
                      <a:blip r:embed="rId4"/>
                      <a:srcRect/>
                      <a:stretch>
                        <a:fillRect/>
                      </a:stretch>
                    </p:blipFill>
                    <p:spPr bwMode="auto">
                      <a:xfrm>
                        <a:off x="457200" y="1371600"/>
                        <a:ext cx="742950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Text Box 4"/>
          <p:cNvSpPr txBox="1">
            <a:spLocks noChangeArrowheads="1"/>
          </p:cNvSpPr>
          <p:nvPr/>
        </p:nvSpPr>
        <p:spPr bwMode="auto">
          <a:xfrm>
            <a:off x="381000" y="5333999"/>
            <a:ext cx="11125200" cy="1200329"/>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1E0000"/>
                </a:solidFill>
              </a:rPr>
              <a:t>For a system with n buses the </a:t>
            </a:r>
            <a:r>
              <a:rPr lang="en-US" dirty="0" err="1">
                <a:solidFill>
                  <a:srgbClr val="1E0000"/>
                </a:solidFill>
              </a:rPr>
              <a:t>Y</a:t>
            </a:r>
            <a:r>
              <a:rPr lang="en-US" baseline="-25000" dirty="0" err="1">
                <a:solidFill>
                  <a:srgbClr val="1E0000"/>
                </a:solidFill>
              </a:rPr>
              <a:t>bus</a:t>
            </a:r>
            <a:r>
              <a:rPr lang="en-US" baseline="-25000" dirty="0">
                <a:solidFill>
                  <a:srgbClr val="1E0000"/>
                </a:solidFill>
              </a:rPr>
              <a:t> </a:t>
            </a:r>
            <a:r>
              <a:rPr lang="en-US" dirty="0">
                <a:solidFill>
                  <a:srgbClr val="1E0000"/>
                </a:solidFill>
                <a:latin typeface="Times" charset="0"/>
              </a:rPr>
              <a:t>is an n by n symmetric matrix (i.e., one where </a:t>
            </a:r>
            <a:r>
              <a:rPr lang="en-US" dirty="0" err="1">
                <a:solidFill>
                  <a:srgbClr val="1E0000"/>
                </a:solidFill>
                <a:latin typeface="Times" charset="0"/>
              </a:rPr>
              <a:t>A</a:t>
            </a:r>
            <a:r>
              <a:rPr lang="en-US" baseline="-25000" dirty="0" err="1">
                <a:solidFill>
                  <a:srgbClr val="1E0000"/>
                </a:solidFill>
                <a:latin typeface="Times" charset="0"/>
              </a:rPr>
              <a:t>ij</a:t>
            </a:r>
            <a:r>
              <a:rPr lang="en-US" dirty="0">
                <a:solidFill>
                  <a:srgbClr val="1E0000"/>
                </a:solidFill>
                <a:latin typeface="Times" charset="0"/>
              </a:rPr>
              <a:t> = </a:t>
            </a:r>
            <a:r>
              <a:rPr lang="en-US" dirty="0" err="1">
                <a:solidFill>
                  <a:srgbClr val="1E0000"/>
                </a:solidFill>
                <a:latin typeface="Times" charset="0"/>
              </a:rPr>
              <a:t>A</a:t>
            </a:r>
            <a:r>
              <a:rPr lang="en-US" baseline="-25000" dirty="0" err="1">
                <a:solidFill>
                  <a:srgbClr val="1E0000"/>
                </a:solidFill>
                <a:latin typeface="Times" charset="0"/>
              </a:rPr>
              <a:t>ji</a:t>
            </a:r>
            <a:r>
              <a:rPr lang="en-US" dirty="0">
                <a:solidFill>
                  <a:srgbClr val="1E0000"/>
                </a:solidFill>
                <a:latin typeface="Times" charset="0"/>
              </a:rPr>
              <a:t>); however this will not be true in general when we consider phase shifting transformers</a:t>
            </a: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12163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Y</a:t>
            </a:r>
            <a:r>
              <a:rPr lang="en-US" baseline="-25000"/>
              <a:t>bus </a:t>
            </a:r>
            <a:r>
              <a:rPr lang="en-US"/>
              <a:t>General Form </a:t>
            </a:r>
          </a:p>
        </p:txBody>
      </p:sp>
      <p:sp>
        <p:nvSpPr>
          <p:cNvPr id="40963" name="Rectangle 3"/>
          <p:cNvSpPr>
            <a:spLocks noGrp="1" noChangeArrowheads="1"/>
          </p:cNvSpPr>
          <p:nvPr>
            <p:ph idx="1"/>
          </p:nvPr>
        </p:nvSpPr>
        <p:spPr>
          <a:xfrm>
            <a:off x="457200" y="1280160"/>
            <a:ext cx="11125200" cy="5029200"/>
          </a:xfrm>
        </p:spPr>
        <p:txBody>
          <a:bodyPr/>
          <a:lstStyle/>
          <a:p>
            <a:r>
              <a:rPr lang="en-US" dirty="0"/>
              <a:t>The diagonal terms, </a:t>
            </a:r>
            <a:r>
              <a:rPr lang="en-US" dirty="0" err="1"/>
              <a:t>Y</a:t>
            </a:r>
            <a:r>
              <a:rPr lang="en-US" baseline="-25000" dirty="0" err="1"/>
              <a:t>ii</a:t>
            </a:r>
            <a:r>
              <a:rPr lang="en-US" dirty="0"/>
              <a:t>, are the self admittance terms, equal to the sum of the admittances of all devices incident to bus i.  </a:t>
            </a:r>
            <a:endParaRPr lang="en-US" sz="1200" dirty="0"/>
          </a:p>
          <a:p>
            <a:r>
              <a:rPr lang="en-US" dirty="0"/>
              <a:t>The off-diagonal terms, </a:t>
            </a:r>
            <a:r>
              <a:rPr lang="en-US" dirty="0" err="1"/>
              <a:t>Y</a:t>
            </a:r>
            <a:r>
              <a:rPr lang="en-US" baseline="-25000" dirty="0" err="1"/>
              <a:t>ij</a:t>
            </a:r>
            <a:r>
              <a:rPr lang="en-US" dirty="0"/>
              <a:t>, are equal to the negative of the sum of the admittances joining the two buses.</a:t>
            </a:r>
            <a:endParaRPr lang="en-US" sz="1200" dirty="0"/>
          </a:p>
          <a:p>
            <a:r>
              <a:rPr lang="en-US" dirty="0"/>
              <a:t>With large systems Y</a:t>
            </a:r>
            <a:r>
              <a:rPr lang="en-US" baseline="-25000" dirty="0"/>
              <a:t>bus </a:t>
            </a:r>
            <a:r>
              <a:rPr lang="en-US" dirty="0"/>
              <a:t>is a sparse matrix (that is, most entries are zero)</a:t>
            </a:r>
            <a:endParaRPr lang="en-US" sz="1200" dirty="0"/>
          </a:p>
          <a:p>
            <a:r>
              <a:rPr lang="en-US" dirty="0"/>
              <a:t>Shunt terms, such as with the </a:t>
            </a:r>
            <a:r>
              <a:rPr lang="en-US" dirty="0">
                <a:latin typeface="Symbol" pitchFamily="18" charset="2"/>
              </a:rPr>
              <a:t>p</a:t>
            </a:r>
            <a:r>
              <a:rPr lang="en-US" dirty="0"/>
              <a:t> line model, only affect the diagonal terms.     </a:t>
            </a:r>
          </a:p>
        </p:txBody>
      </p:sp>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3644225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09600" y="76200"/>
            <a:ext cx="10668000" cy="1078992"/>
          </a:xfrm>
        </p:spPr>
        <p:txBody>
          <a:bodyPr/>
          <a:lstStyle/>
          <a:p>
            <a:r>
              <a:rPr lang="en-US" dirty="0"/>
              <a:t>Modeling Shunts in the Y</a:t>
            </a:r>
            <a:r>
              <a:rPr lang="en-US" baseline="-25000" dirty="0"/>
              <a:t>bus </a:t>
            </a:r>
            <a:endParaRPr lang="en-US" dirty="0"/>
          </a:p>
        </p:txBody>
      </p:sp>
      <p:pic>
        <p:nvPicPr>
          <p:cNvPr id="5124" name="Picture 3" descr="Fig94"/>
          <p:cNvPicPr>
            <a:picLocks noChangeAspect="1" noChangeArrowheads="1"/>
          </p:cNvPicPr>
          <p:nvPr/>
        </p:nvPicPr>
        <p:blipFill>
          <a:blip r:embed="rId3" cstate="print">
            <a:extLst>
              <a:ext uri="{28A0092B-C50C-407E-A947-70E740481C1C}">
                <a14:useLocalDpi xmlns:a14="http://schemas.microsoft.com/office/drawing/2010/main" val="0"/>
              </a:ext>
            </a:extLst>
          </a:blip>
          <a:srcRect t="1726" b="73318"/>
          <a:stretch>
            <a:fillRect/>
          </a:stretch>
        </p:blipFill>
        <p:spPr bwMode="auto">
          <a:xfrm>
            <a:off x="457200" y="1280161"/>
            <a:ext cx="69342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4"/>
          <p:cNvGraphicFramePr>
            <a:graphicFrameLocks noChangeAspect="1"/>
          </p:cNvGraphicFramePr>
          <p:nvPr/>
        </p:nvGraphicFramePr>
        <p:xfrm>
          <a:off x="622300" y="3677214"/>
          <a:ext cx="6769100" cy="2832100"/>
        </p:xfrm>
        <a:graphic>
          <a:graphicData uri="http://schemas.openxmlformats.org/presentationml/2006/ole">
            <mc:AlternateContent xmlns:mc="http://schemas.openxmlformats.org/markup-compatibility/2006">
              <mc:Choice xmlns:v="urn:schemas-microsoft-com:vml" Requires="v">
                <p:oleObj name="Equation" r:id="rId4" imgW="6769080" imgH="2831760" progId="Equation.DSMT4">
                  <p:embed/>
                </p:oleObj>
              </mc:Choice>
              <mc:Fallback>
                <p:oleObj name="Equation" r:id="rId4" imgW="6769080" imgH="2831760" progId="Equation.DSMT4">
                  <p:embed/>
                  <p:pic>
                    <p:nvPicPr>
                      <p:cNvPr id="5122" name="Object 4"/>
                      <p:cNvPicPr>
                        <a:picLocks noChangeAspect="1" noChangeArrowheads="1"/>
                      </p:cNvPicPr>
                      <p:nvPr/>
                    </p:nvPicPr>
                    <p:blipFill>
                      <a:blip r:embed="rId5"/>
                      <a:srcRect/>
                      <a:stretch>
                        <a:fillRect/>
                      </a:stretch>
                    </p:blipFill>
                    <p:spPr bwMode="auto">
                      <a:xfrm>
                        <a:off x="622300" y="3677214"/>
                        <a:ext cx="6769100"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22</a:t>
            </a:fld>
            <a:endParaRPr lang="en-US" dirty="0">
              <a:solidFill>
                <a:srgbClr val="1E0000"/>
              </a:solidFill>
            </a:endParaRPr>
          </a:p>
        </p:txBody>
      </p:sp>
    </p:spTree>
    <p:extLst>
      <p:ext uri="{BB962C8B-B14F-4D97-AF65-F5344CB8AC3E}">
        <p14:creationId xmlns:p14="http://schemas.microsoft.com/office/powerpoint/2010/main" val="271593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09600" y="76200"/>
            <a:ext cx="10668000" cy="1078992"/>
          </a:xfrm>
        </p:spPr>
        <p:txBody>
          <a:bodyPr/>
          <a:lstStyle/>
          <a:p>
            <a:r>
              <a:rPr lang="en-US" dirty="0"/>
              <a:t>Two Bus System Example</a:t>
            </a:r>
          </a:p>
        </p:txBody>
      </p:sp>
      <p:pic>
        <p:nvPicPr>
          <p:cNvPr id="6148" name="Picture 4" descr="Fig95"/>
          <p:cNvPicPr>
            <a:picLocks noChangeAspect="1" noChangeArrowheads="1"/>
          </p:cNvPicPr>
          <p:nvPr/>
        </p:nvPicPr>
        <p:blipFill>
          <a:blip r:embed="rId3" cstate="print">
            <a:extLst>
              <a:ext uri="{28A0092B-C50C-407E-A947-70E740481C1C}">
                <a14:useLocalDpi xmlns:a14="http://schemas.microsoft.com/office/drawing/2010/main" val="0"/>
              </a:ext>
            </a:extLst>
          </a:blip>
          <a:srcRect l="5882" t="6900" r="11765" b="62105"/>
          <a:stretch>
            <a:fillRect/>
          </a:stretch>
        </p:blipFill>
        <p:spPr bwMode="auto">
          <a:xfrm>
            <a:off x="457200" y="1280161"/>
            <a:ext cx="57150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5"/>
          <p:cNvGraphicFramePr>
            <a:graphicFrameLocks noChangeAspect="1"/>
          </p:cNvGraphicFramePr>
          <p:nvPr/>
        </p:nvGraphicFramePr>
        <p:xfrm>
          <a:off x="457200" y="4343400"/>
          <a:ext cx="6972300" cy="2006600"/>
        </p:xfrm>
        <a:graphic>
          <a:graphicData uri="http://schemas.openxmlformats.org/presentationml/2006/ole">
            <mc:AlternateContent xmlns:mc="http://schemas.openxmlformats.org/markup-compatibility/2006">
              <mc:Choice xmlns:v="urn:schemas-microsoft-com:vml" Requires="v">
                <p:oleObj name="Equation" r:id="rId4" imgW="6972120" imgH="2006280" progId="Equation.DSMT4">
                  <p:embed/>
                </p:oleObj>
              </mc:Choice>
              <mc:Fallback>
                <p:oleObj name="Equation" r:id="rId4" imgW="6972120" imgH="2006280" progId="Equation.DSMT4">
                  <p:embed/>
                  <p:pic>
                    <p:nvPicPr>
                      <p:cNvPr id="6146" name="Object 5"/>
                      <p:cNvPicPr>
                        <a:picLocks noChangeAspect="1" noChangeArrowheads="1"/>
                      </p:cNvPicPr>
                      <p:nvPr/>
                    </p:nvPicPr>
                    <p:blipFill>
                      <a:blip r:embed="rId5"/>
                      <a:srcRect/>
                      <a:stretch>
                        <a:fillRect/>
                      </a:stretch>
                    </p:blipFill>
                    <p:spPr bwMode="auto">
                      <a:xfrm>
                        <a:off x="457200" y="4343400"/>
                        <a:ext cx="6972300" cy="200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484654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09600" y="76200"/>
            <a:ext cx="10668000" cy="1078992"/>
          </a:xfrm>
        </p:spPr>
        <p:txBody>
          <a:bodyPr/>
          <a:lstStyle/>
          <a:p>
            <a:r>
              <a:rPr lang="en-US" dirty="0"/>
              <a:t>Using the Y</a:t>
            </a:r>
            <a:r>
              <a:rPr lang="en-US" baseline="-25000" dirty="0"/>
              <a:t>bus</a:t>
            </a:r>
          </a:p>
        </p:txBody>
      </p:sp>
      <p:graphicFrame>
        <p:nvGraphicFramePr>
          <p:cNvPr id="7170" name="Object 3"/>
          <p:cNvGraphicFramePr>
            <a:graphicFrameLocks noChangeAspect="1"/>
          </p:cNvGraphicFramePr>
          <p:nvPr/>
        </p:nvGraphicFramePr>
        <p:xfrm>
          <a:off x="457200" y="1371600"/>
          <a:ext cx="6832600" cy="3810000"/>
        </p:xfrm>
        <a:graphic>
          <a:graphicData uri="http://schemas.openxmlformats.org/presentationml/2006/ole">
            <mc:AlternateContent xmlns:mc="http://schemas.openxmlformats.org/markup-compatibility/2006">
              <mc:Choice xmlns:v="urn:schemas-microsoft-com:vml" Requires="v">
                <p:oleObj name="Equation" r:id="rId3" imgW="6832440" imgH="3809880" progId="Equation.DSMT4">
                  <p:embed/>
                </p:oleObj>
              </mc:Choice>
              <mc:Fallback>
                <p:oleObj name="Equation" r:id="rId3" imgW="6832440" imgH="3809880" progId="Equation.DSMT4">
                  <p:embed/>
                  <p:pic>
                    <p:nvPicPr>
                      <p:cNvPr id="7170" name="Object 3"/>
                      <p:cNvPicPr>
                        <a:picLocks noChangeAspect="1" noChangeArrowheads="1"/>
                      </p:cNvPicPr>
                      <p:nvPr/>
                    </p:nvPicPr>
                    <p:blipFill>
                      <a:blip r:embed="rId4"/>
                      <a:srcRect/>
                      <a:stretch>
                        <a:fillRect/>
                      </a:stretch>
                    </p:blipFill>
                    <p:spPr bwMode="auto">
                      <a:xfrm>
                        <a:off x="457200" y="1371600"/>
                        <a:ext cx="68326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81000" y="5486400"/>
            <a:ext cx="7924800" cy="830997"/>
          </a:xfrm>
          <a:prstGeom prst="rect">
            <a:avLst/>
          </a:prstGeom>
          <a:solidFill>
            <a:schemeClr val="accent3">
              <a:lumMod val="95000"/>
            </a:schemeClr>
          </a:solidFill>
        </p:spPr>
        <p:txBody>
          <a:bodyPr wrap="square" rtlCol="0">
            <a:spAutoFit/>
          </a:bodyPr>
          <a:lstStyle/>
          <a:p>
            <a:r>
              <a:rPr lang="en-US" sz="2400" dirty="0">
                <a:solidFill>
                  <a:srgbClr val="1E0000"/>
                </a:solidFill>
                <a:latin typeface="+mn-lt"/>
              </a:rPr>
              <a:t>However, this requires that </a:t>
            </a:r>
            <a:r>
              <a:rPr lang="en-US" sz="2400" b="1" dirty="0">
                <a:solidFill>
                  <a:srgbClr val="1E0000"/>
                </a:solidFill>
                <a:latin typeface="+mn-lt"/>
              </a:rPr>
              <a:t>Y</a:t>
            </a:r>
            <a:r>
              <a:rPr lang="en-US" sz="2400" baseline="-25000" dirty="0">
                <a:solidFill>
                  <a:srgbClr val="1E0000"/>
                </a:solidFill>
                <a:latin typeface="+mn-lt"/>
              </a:rPr>
              <a:t>bus</a:t>
            </a:r>
            <a:r>
              <a:rPr lang="en-US" sz="2400" dirty="0">
                <a:solidFill>
                  <a:srgbClr val="1E0000"/>
                </a:solidFill>
                <a:latin typeface="+mn-lt"/>
              </a:rPr>
              <a:t> not be singular; note it will be singular if there are no shunt connections!</a:t>
            </a: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286114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09600" y="76200"/>
            <a:ext cx="10668000" cy="1078992"/>
          </a:xfrm>
        </p:spPr>
        <p:txBody>
          <a:bodyPr/>
          <a:lstStyle/>
          <a:p>
            <a:r>
              <a:rPr lang="en-US" dirty="0"/>
              <a:t>Solving for Bus Currents</a:t>
            </a:r>
          </a:p>
        </p:txBody>
      </p:sp>
      <p:graphicFrame>
        <p:nvGraphicFramePr>
          <p:cNvPr id="8194" name="Object 3"/>
          <p:cNvGraphicFramePr>
            <a:graphicFrameLocks noChangeAspect="1"/>
          </p:cNvGraphicFramePr>
          <p:nvPr/>
        </p:nvGraphicFramePr>
        <p:xfrm>
          <a:off x="457200" y="1280160"/>
          <a:ext cx="8077200" cy="4902200"/>
        </p:xfrm>
        <a:graphic>
          <a:graphicData uri="http://schemas.openxmlformats.org/presentationml/2006/ole">
            <mc:AlternateContent xmlns:mc="http://schemas.openxmlformats.org/markup-compatibility/2006">
              <mc:Choice xmlns:v="urn:schemas-microsoft-com:vml" Requires="v">
                <p:oleObj name="Equation" r:id="rId3" imgW="8076960" imgH="4902120" progId="Equation.DSMT4">
                  <p:embed/>
                </p:oleObj>
              </mc:Choice>
              <mc:Fallback>
                <p:oleObj name="Equation" r:id="rId3" imgW="8076960" imgH="4902120" progId="Equation.DSMT4">
                  <p:embed/>
                  <p:pic>
                    <p:nvPicPr>
                      <p:cNvPr id="8194" name="Object 3"/>
                      <p:cNvPicPr>
                        <a:picLocks noChangeAspect="1" noChangeArrowheads="1"/>
                      </p:cNvPicPr>
                      <p:nvPr/>
                    </p:nvPicPr>
                    <p:blipFill>
                      <a:blip r:embed="rId4"/>
                      <a:srcRect/>
                      <a:stretch>
                        <a:fillRect/>
                      </a:stretch>
                    </p:blipFill>
                    <p:spPr bwMode="auto">
                      <a:xfrm>
                        <a:off x="457200" y="1280160"/>
                        <a:ext cx="8077200" cy="490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2753872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9600" y="76200"/>
            <a:ext cx="10668000" cy="1069848"/>
          </a:xfrm>
        </p:spPr>
        <p:txBody>
          <a:bodyPr/>
          <a:lstStyle/>
          <a:p>
            <a:r>
              <a:rPr lang="en-US" dirty="0"/>
              <a:t>Solving for Bus Voltages</a:t>
            </a:r>
          </a:p>
        </p:txBody>
      </p:sp>
      <p:graphicFrame>
        <p:nvGraphicFramePr>
          <p:cNvPr id="9218" name="Object 3"/>
          <p:cNvGraphicFramePr>
            <a:graphicFrameLocks noChangeAspect="1"/>
          </p:cNvGraphicFramePr>
          <p:nvPr/>
        </p:nvGraphicFramePr>
        <p:xfrm>
          <a:off x="457200" y="1280160"/>
          <a:ext cx="9448800" cy="4810263"/>
        </p:xfrm>
        <a:graphic>
          <a:graphicData uri="http://schemas.openxmlformats.org/presentationml/2006/ole">
            <mc:AlternateContent xmlns:mc="http://schemas.openxmlformats.org/markup-compatibility/2006">
              <mc:Choice xmlns:v="urn:schemas-microsoft-com:vml" Requires="v">
                <p:oleObj name="Equation" r:id="rId3" imgW="7886520" imgH="4991040" progId="Equation.DSMT4">
                  <p:embed/>
                </p:oleObj>
              </mc:Choice>
              <mc:Fallback>
                <p:oleObj name="Equation" r:id="rId3" imgW="7886520" imgH="4991040" progId="Equation.DSMT4">
                  <p:embed/>
                  <p:pic>
                    <p:nvPicPr>
                      <p:cNvPr id="9218" name="Object 3"/>
                      <p:cNvPicPr>
                        <a:picLocks noChangeAspect="1" noChangeArrowheads="1"/>
                      </p:cNvPicPr>
                      <p:nvPr/>
                    </p:nvPicPr>
                    <p:blipFill>
                      <a:blip r:embed="rId4"/>
                      <a:srcRect/>
                      <a:stretch>
                        <a:fillRect/>
                      </a:stretch>
                    </p:blipFill>
                    <p:spPr bwMode="auto">
                      <a:xfrm>
                        <a:off x="457200" y="1280160"/>
                        <a:ext cx="9448800" cy="4810263"/>
                      </a:xfrm>
                      <a:prstGeom prst="rect">
                        <a:avLst/>
                      </a:prstGeom>
                      <a:noFill/>
                      <a:ln>
                        <a:noFill/>
                      </a:ln>
                      <a:effec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209269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Power Flow Analysis</a:t>
            </a:r>
          </a:p>
        </p:txBody>
      </p:sp>
      <p:sp>
        <p:nvSpPr>
          <p:cNvPr id="41987" name="Rectangle 3"/>
          <p:cNvSpPr>
            <a:spLocks noGrp="1" noChangeArrowheads="1"/>
          </p:cNvSpPr>
          <p:nvPr>
            <p:ph idx="1"/>
          </p:nvPr>
        </p:nvSpPr>
        <p:spPr>
          <a:xfrm>
            <a:off x="457200" y="1280160"/>
            <a:ext cx="11196320" cy="2987040"/>
          </a:xfrm>
        </p:spPr>
        <p:txBody>
          <a:bodyPr/>
          <a:lstStyle/>
          <a:p>
            <a:r>
              <a:rPr lang="en-US" dirty="0"/>
              <a:t>When analyzing power systems we know neither the complex bus voltages nor the complex current injections</a:t>
            </a:r>
          </a:p>
          <a:p>
            <a:r>
              <a:rPr lang="en-US" dirty="0"/>
              <a:t>Rather, we know the complex power being consumed by the load, and the power being injected by the generators plus their voltage magnitudes</a:t>
            </a:r>
          </a:p>
          <a:p>
            <a:r>
              <a:rPr lang="en-US" dirty="0"/>
              <a:t>Therefore we can not directly use the Y</a:t>
            </a:r>
            <a:r>
              <a:rPr lang="en-US" baseline="-25000" dirty="0"/>
              <a:t>bus </a:t>
            </a:r>
            <a:r>
              <a:rPr lang="en-US" dirty="0"/>
              <a:t>equations, but rather must use the power balance equations</a:t>
            </a:r>
          </a:p>
        </p:txBody>
      </p:sp>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3667930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76200"/>
            <a:ext cx="10668000" cy="1069848"/>
          </a:xfrm>
        </p:spPr>
        <p:txBody>
          <a:bodyPr/>
          <a:lstStyle/>
          <a:p>
            <a:r>
              <a:rPr lang="en-US" dirty="0"/>
              <a:t>Power Balance Equations</a:t>
            </a:r>
          </a:p>
        </p:txBody>
      </p:sp>
      <p:graphicFrame>
        <p:nvGraphicFramePr>
          <p:cNvPr id="10242" name="Object 3"/>
          <p:cNvGraphicFramePr>
            <a:graphicFrameLocks noChangeAspect="1"/>
          </p:cNvGraphicFramePr>
          <p:nvPr/>
        </p:nvGraphicFramePr>
        <p:xfrm>
          <a:off x="457200" y="1280160"/>
          <a:ext cx="8686800" cy="4724400"/>
        </p:xfrm>
        <a:graphic>
          <a:graphicData uri="http://schemas.openxmlformats.org/presentationml/2006/ole">
            <mc:AlternateContent xmlns:mc="http://schemas.openxmlformats.org/markup-compatibility/2006">
              <mc:Choice xmlns:v="urn:schemas-microsoft-com:vml" Requires="v">
                <p:oleObj name="Equation" r:id="rId3" imgW="7530840" imgH="4838400" progId="Equation.DSMT4">
                  <p:embed/>
                </p:oleObj>
              </mc:Choice>
              <mc:Fallback>
                <p:oleObj name="Equation" r:id="rId3" imgW="7530840" imgH="4838400" progId="Equation.DSMT4">
                  <p:embed/>
                  <p:pic>
                    <p:nvPicPr>
                      <p:cNvPr id="10242" name="Object 3"/>
                      <p:cNvPicPr>
                        <a:picLocks noChangeAspect="1" noChangeArrowheads="1"/>
                      </p:cNvPicPr>
                      <p:nvPr/>
                    </p:nvPicPr>
                    <p:blipFill>
                      <a:blip r:embed="rId4"/>
                      <a:srcRect/>
                      <a:stretch>
                        <a:fillRect/>
                      </a:stretch>
                    </p:blipFill>
                    <p:spPr bwMode="auto">
                      <a:xfrm>
                        <a:off x="457200" y="1280160"/>
                        <a:ext cx="8686800" cy="4724400"/>
                      </a:xfrm>
                      <a:prstGeom prst="rect">
                        <a:avLst/>
                      </a:prstGeom>
                      <a:noFill/>
                      <a:ln>
                        <a:noFill/>
                      </a:ln>
                      <a:effec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262498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Per Unit Change of MVA Base</a:t>
            </a:r>
          </a:p>
        </p:txBody>
      </p:sp>
      <p:sp>
        <p:nvSpPr>
          <p:cNvPr id="24579" name="Rectangle 3"/>
          <p:cNvSpPr>
            <a:spLocks noGrp="1" noChangeArrowheads="1"/>
          </p:cNvSpPr>
          <p:nvPr>
            <p:ph idx="1"/>
          </p:nvPr>
        </p:nvSpPr>
        <p:spPr/>
        <p:txBody>
          <a:bodyPr/>
          <a:lstStyle/>
          <a:p>
            <a:pPr eaLnBrk="1" hangingPunct="1"/>
            <a:r>
              <a:rPr lang="en-US" altLang="en-US" dirty="0"/>
              <a:t>Parameters for equipment are often given using power rating of equipment as the MVA base</a:t>
            </a:r>
          </a:p>
          <a:p>
            <a:pPr eaLnBrk="1" hangingPunct="1"/>
            <a:r>
              <a:rPr lang="en-US" altLang="en-US" dirty="0"/>
              <a:t>To analyze a system all per unit data must be on a common power base</a:t>
            </a:r>
          </a:p>
        </p:txBody>
      </p:sp>
      <p:sp>
        <p:nvSpPr>
          <p:cNvPr id="5" name="Slide Number Placeholder 1"/>
          <p:cNvSpPr>
            <a:spLocks noGrp="1"/>
          </p:cNvSpPr>
          <p:nvPr>
            <p:ph type="sldNum" sz="quarter" idx="4"/>
          </p:nvPr>
        </p:nvSpPr>
        <p:spPr/>
        <p:txBody>
          <a:bodyPr/>
          <a:lstStyle/>
          <a:p>
            <a:pPr>
              <a:defRPr/>
            </a:pPr>
            <a:fld id="{F6D20532-61D7-47D0-903F-227F7C48AD34}" type="slidenum">
              <a:rPr lang="en-US" smtClean="0"/>
              <a:pPr>
                <a:defRPr/>
              </a:pPr>
              <a:t>2</a:t>
            </a:fld>
            <a:endParaRPr lang="en-US" dirty="0"/>
          </a:p>
        </p:txBody>
      </p:sp>
      <p:graphicFrame>
        <p:nvGraphicFramePr>
          <p:cNvPr id="24580" name="Object 4"/>
          <p:cNvGraphicFramePr>
            <a:graphicFrameLocks noChangeAspect="1"/>
          </p:cNvGraphicFramePr>
          <p:nvPr>
            <p:extLst>
              <p:ext uri="{D42A27DB-BD31-4B8C-83A1-F6EECF244321}">
                <p14:modId xmlns:p14="http://schemas.microsoft.com/office/powerpoint/2010/main" val="2596446309"/>
              </p:ext>
            </p:extLst>
          </p:nvPr>
        </p:nvGraphicFramePr>
        <p:xfrm>
          <a:off x="1136650" y="2925763"/>
          <a:ext cx="7747000" cy="3378200"/>
        </p:xfrm>
        <a:graphic>
          <a:graphicData uri="http://schemas.openxmlformats.org/presentationml/2006/ole">
            <mc:AlternateContent xmlns:mc="http://schemas.openxmlformats.org/markup-compatibility/2006">
              <mc:Choice xmlns:v="urn:schemas-microsoft-com:vml" Requires="v">
                <p:oleObj name="Equation" r:id="rId3" imgW="7746840" imgH="3377880" progId="Equation.DSMT4">
                  <p:embed/>
                </p:oleObj>
              </mc:Choice>
              <mc:Fallback>
                <p:oleObj name="Equation" r:id="rId3" imgW="7746840" imgH="3377880" progId="Equation.DSMT4">
                  <p:embed/>
                  <p:pic>
                    <p:nvPicPr>
                      <p:cNvPr id="24580" name="Object 4"/>
                      <p:cNvPicPr>
                        <a:picLocks noChangeAspect="1" noChangeArrowheads="1"/>
                      </p:cNvPicPr>
                      <p:nvPr/>
                    </p:nvPicPr>
                    <p:blipFill>
                      <a:blip r:embed="rId4"/>
                      <a:srcRect/>
                      <a:stretch>
                        <a:fillRect/>
                      </a:stretch>
                    </p:blipFill>
                    <p:spPr bwMode="auto">
                      <a:xfrm>
                        <a:off x="1136650" y="2925763"/>
                        <a:ext cx="7747000"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297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76200"/>
            <a:ext cx="10668000" cy="1069848"/>
          </a:xfrm>
        </p:spPr>
        <p:txBody>
          <a:bodyPr/>
          <a:lstStyle/>
          <a:p>
            <a:r>
              <a:rPr lang="en-US" dirty="0"/>
              <a:t>Power Balance Equations, cont’d</a:t>
            </a:r>
          </a:p>
        </p:txBody>
      </p:sp>
      <p:graphicFrame>
        <p:nvGraphicFramePr>
          <p:cNvPr id="11266" name="Object 3"/>
          <p:cNvGraphicFramePr>
            <a:graphicFrameLocks noChangeAspect="1"/>
          </p:cNvGraphicFramePr>
          <p:nvPr/>
        </p:nvGraphicFramePr>
        <p:xfrm>
          <a:off x="457201" y="1280160"/>
          <a:ext cx="8991600" cy="5054600"/>
        </p:xfrm>
        <a:graphic>
          <a:graphicData uri="http://schemas.openxmlformats.org/presentationml/2006/ole">
            <mc:AlternateContent xmlns:mc="http://schemas.openxmlformats.org/markup-compatibility/2006">
              <mc:Choice xmlns:v="urn:schemas-microsoft-com:vml" Requires="v">
                <p:oleObj name="Equation" r:id="rId3" imgW="7340400" imgH="5054400" progId="Equation.DSMT4">
                  <p:embed/>
                </p:oleObj>
              </mc:Choice>
              <mc:Fallback>
                <p:oleObj name="Equation" r:id="rId3" imgW="7340400" imgH="5054400" progId="Equation.DSMT4">
                  <p:embed/>
                  <p:pic>
                    <p:nvPicPr>
                      <p:cNvPr id="11266" name="Object 3"/>
                      <p:cNvPicPr>
                        <a:picLocks noChangeAspect="1" noChangeArrowheads="1"/>
                      </p:cNvPicPr>
                      <p:nvPr/>
                    </p:nvPicPr>
                    <p:blipFill>
                      <a:blip r:embed="rId4"/>
                      <a:srcRect/>
                      <a:stretch>
                        <a:fillRect/>
                      </a:stretch>
                    </p:blipFill>
                    <p:spPr bwMode="auto">
                      <a:xfrm>
                        <a:off x="457201" y="1280160"/>
                        <a:ext cx="8991600" cy="5054600"/>
                      </a:xfrm>
                      <a:prstGeom prst="rect">
                        <a:avLst/>
                      </a:prstGeom>
                      <a:noFill/>
                      <a:ln>
                        <a:noFill/>
                      </a:ln>
                      <a:effec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962570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09600" y="76200"/>
            <a:ext cx="10668000" cy="1069848"/>
          </a:xfrm>
        </p:spPr>
        <p:txBody>
          <a:bodyPr/>
          <a:lstStyle/>
          <a:p>
            <a:r>
              <a:rPr lang="en-US" dirty="0"/>
              <a:t>Real Power Balance Equations</a:t>
            </a:r>
          </a:p>
        </p:txBody>
      </p:sp>
      <p:graphicFrame>
        <p:nvGraphicFramePr>
          <p:cNvPr id="12290" name="Object 3"/>
          <p:cNvGraphicFramePr>
            <a:graphicFrameLocks noChangeAspect="1"/>
          </p:cNvGraphicFramePr>
          <p:nvPr>
            <p:extLst>
              <p:ext uri="{D42A27DB-BD31-4B8C-83A1-F6EECF244321}">
                <p14:modId xmlns:p14="http://schemas.microsoft.com/office/powerpoint/2010/main" val="260076352"/>
              </p:ext>
            </p:extLst>
          </p:nvPr>
        </p:nvGraphicFramePr>
        <p:xfrm>
          <a:off x="457200" y="1280160"/>
          <a:ext cx="8610600" cy="4787900"/>
        </p:xfrm>
        <a:graphic>
          <a:graphicData uri="http://schemas.openxmlformats.org/presentationml/2006/ole">
            <mc:AlternateContent xmlns:mc="http://schemas.openxmlformats.org/markup-compatibility/2006">
              <mc:Choice xmlns:v="urn:schemas-microsoft-com:vml" Requires="v">
                <p:oleObj name="Equation" r:id="rId3" imgW="7848360" imgH="4787640" progId="Equation.DSMT4">
                  <p:embed/>
                </p:oleObj>
              </mc:Choice>
              <mc:Fallback>
                <p:oleObj name="Equation" r:id="rId3" imgW="7848360" imgH="4787640" progId="Equation.DSMT4">
                  <p:embed/>
                  <p:pic>
                    <p:nvPicPr>
                      <p:cNvPr id="12290" name="Object 3"/>
                      <p:cNvPicPr>
                        <a:picLocks noChangeAspect="1" noChangeArrowheads="1"/>
                      </p:cNvPicPr>
                      <p:nvPr/>
                    </p:nvPicPr>
                    <p:blipFill>
                      <a:blip r:embed="rId4"/>
                      <a:srcRect/>
                      <a:stretch>
                        <a:fillRect/>
                      </a:stretch>
                    </p:blipFill>
                    <p:spPr bwMode="auto">
                      <a:xfrm>
                        <a:off x="457200" y="1280160"/>
                        <a:ext cx="8610600" cy="4787900"/>
                      </a:xfrm>
                      <a:prstGeom prst="rect">
                        <a:avLst/>
                      </a:prstGeom>
                      <a:noFill/>
                      <a:ln>
                        <a:noFill/>
                      </a:ln>
                      <a:effec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30</a:t>
            </a:fld>
            <a:endParaRPr lang="en-US" dirty="0">
              <a:solidFill>
                <a:srgbClr val="1E0000"/>
              </a:solidFill>
            </a:endParaRPr>
          </a:p>
        </p:txBody>
      </p:sp>
      <p:sp>
        <p:nvSpPr>
          <p:cNvPr id="2" name="Text Box 5">
            <a:extLst>
              <a:ext uri="{FF2B5EF4-FFF2-40B4-BE49-F238E27FC236}">
                <a16:creationId xmlns:a16="http://schemas.microsoft.com/office/drawing/2014/main" id="{367D26BC-89DB-9DAF-55FC-22F851AA1282}"/>
              </a:ext>
            </a:extLst>
          </p:cNvPr>
          <p:cNvSpPr txBox="1">
            <a:spLocks noChangeArrowheads="1"/>
          </p:cNvSpPr>
          <p:nvPr/>
        </p:nvSpPr>
        <p:spPr bwMode="auto">
          <a:xfrm>
            <a:off x="8610600" y="2514600"/>
            <a:ext cx="3051477" cy="1569660"/>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dirty="0">
                <a:solidFill>
                  <a:srgbClr val="1E0000"/>
                </a:solidFill>
              </a:rPr>
              <a:t>These are probably the most important power system analysis equations!!!</a:t>
            </a:r>
          </a:p>
        </p:txBody>
      </p:sp>
      <p:sp>
        <p:nvSpPr>
          <p:cNvPr id="3" name="Text Box 5">
            <a:extLst>
              <a:ext uri="{FF2B5EF4-FFF2-40B4-BE49-F238E27FC236}">
                <a16:creationId xmlns:a16="http://schemas.microsoft.com/office/drawing/2014/main" id="{B8A289ED-B83D-03D4-F45A-903D10421305}"/>
              </a:ext>
            </a:extLst>
          </p:cNvPr>
          <p:cNvSpPr txBox="1">
            <a:spLocks noChangeArrowheads="1"/>
          </p:cNvSpPr>
          <p:nvPr/>
        </p:nvSpPr>
        <p:spPr bwMode="auto">
          <a:xfrm>
            <a:off x="8632371" y="4498400"/>
            <a:ext cx="3051477" cy="1938992"/>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dirty="0">
                <a:solidFill>
                  <a:srgbClr val="1E0000"/>
                </a:solidFill>
              </a:rPr>
              <a:t>There are different ways to show them (e.g., 6.4.10 and 6.4.11, and 6.4.12 and 6.4.13)</a:t>
            </a:r>
          </a:p>
        </p:txBody>
      </p:sp>
    </p:spTree>
    <p:extLst>
      <p:ext uri="{BB962C8B-B14F-4D97-AF65-F5344CB8AC3E}">
        <p14:creationId xmlns:p14="http://schemas.microsoft.com/office/powerpoint/2010/main" val="760019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Slack Bus</a:t>
            </a:r>
          </a:p>
        </p:txBody>
      </p:sp>
      <p:sp>
        <p:nvSpPr>
          <p:cNvPr id="30723" name="Rectangle 3"/>
          <p:cNvSpPr>
            <a:spLocks noGrp="1" noChangeArrowheads="1"/>
          </p:cNvSpPr>
          <p:nvPr>
            <p:ph idx="1"/>
          </p:nvPr>
        </p:nvSpPr>
        <p:spPr/>
        <p:txBody>
          <a:bodyPr/>
          <a:lstStyle/>
          <a:p>
            <a:r>
              <a:rPr lang="en-US" dirty="0"/>
              <a:t>We can not arbitrarily specify S at all buses because total generation must equal total load + total losses</a:t>
            </a:r>
          </a:p>
          <a:p>
            <a:r>
              <a:rPr lang="en-US" dirty="0"/>
              <a:t>We also need an angle reference bus.</a:t>
            </a:r>
          </a:p>
          <a:p>
            <a:r>
              <a:rPr lang="en-US" dirty="0"/>
              <a:t>To solve these problems we define one bus as the "slack" bus.  This bus has a fixed voltage magnitude and angle, and a varying real/reactive power injection.</a:t>
            </a:r>
          </a:p>
          <a:p>
            <a:r>
              <a:rPr lang="en-US" dirty="0"/>
              <a:t>In an actual power system the slack bus does not really exist; frequency changes locally when the power supplied does not match the power consumed    </a:t>
            </a:r>
          </a:p>
        </p:txBody>
      </p:sp>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31</a:t>
            </a:fld>
            <a:endParaRPr lang="en-US" dirty="0">
              <a:solidFill>
                <a:srgbClr val="1E0000"/>
              </a:solidFill>
            </a:endParaRPr>
          </a:p>
        </p:txBody>
      </p:sp>
    </p:spTree>
    <p:extLst>
      <p:ext uri="{BB962C8B-B14F-4D97-AF65-F5344CB8AC3E}">
        <p14:creationId xmlns:p14="http://schemas.microsoft.com/office/powerpoint/2010/main" val="1975970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Three Types of Power Flow Buses</a:t>
            </a:r>
          </a:p>
        </p:txBody>
      </p:sp>
      <p:sp>
        <p:nvSpPr>
          <p:cNvPr id="33795" name="Rectangle 3"/>
          <p:cNvSpPr>
            <a:spLocks noGrp="1" noChangeArrowheads="1"/>
          </p:cNvSpPr>
          <p:nvPr>
            <p:ph idx="1"/>
          </p:nvPr>
        </p:nvSpPr>
        <p:spPr/>
        <p:txBody>
          <a:bodyPr/>
          <a:lstStyle/>
          <a:p>
            <a:r>
              <a:rPr lang="en-US" dirty="0"/>
              <a:t>There are three main types of power flow buses</a:t>
            </a:r>
          </a:p>
          <a:p>
            <a:pPr lvl="1"/>
            <a:r>
              <a:rPr lang="en-US" dirty="0"/>
              <a:t>Load (PQ) at which P/Q are fixed; iteration solves for voltage magnitude and angle.  </a:t>
            </a:r>
          </a:p>
          <a:p>
            <a:pPr lvl="1"/>
            <a:r>
              <a:rPr lang="en-US" dirty="0"/>
              <a:t>Slack at which the voltage magnitude and angle are fixed; iteration solves for P/Q injections</a:t>
            </a:r>
          </a:p>
          <a:p>
            <a:pPr lvl="1"/>
            <a:r>
              <a:rPr lang="en-US" dirty="0"/>
              <a:t>Generator (PV) at which P and </a:t>
            </a:r>
            <a:r>
              <a:rPr lang="en-US" dirty="0">
                <a:cs typeface="Times New Roman" pitchFamily="18" charset="0"/>
              </a:rPr>
              <a:t>|V| are fixed; iteration solves for voltage angle and Q injection</a:t>
            </a:r>
          </a:p>
        </p:txBody>
      </p:sp>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3079466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Newton-Raphson Algorithm</a:t>
            </a:r>
          </a:p>
        </p:txBody>
      </p:sp>
      <p:sp>
        <p:nvSpPr>
          <p:cNvPr id="45059" name="Rectangle 3"/>
          <p:cNvSpPr>
            <a:spLocks noGrp="1" noChangeArrowheads="1"/>
          </p:cNvSpPr>
          <p:nvPr>
            <p:ph idx="1"/>
          </p:nvPr>
        </p:nvSpPr>
        <p:spPr>
          <a:xfrm>
            <a:off x="487680" y="1280160"/>
            <a:ext cx="10668000" cy="2057400"/>
          </a:xfrm>
        </p:spPr>
        <p:txBody>
          <a:bodyPr/>
          <a:lstStyle/>
          <a:p>
            <a:r>
              <a:rPr lang="en-US" dirty="0"/>
              <a:t>The book gives two approaches for solving the power flow: Gauss-Seidel (Section 6.5) and Newton-Raphson (Section 6.6)</a:t>
            </a:r>
          </a:p>
          <a:p>
            <a:r>
              <a:rPr lang="en-US" dirty="0"/>
              <a:t>Gauss-Seidel is included because it is easy to explain, but it is no longer used commercially and won’t be covered here</a:t>
            </a:r>
          </a:p>
          <a:p>
            <a:r>
              <a:rPr lang="en-US" dirty="0"/>
              <a:t>Most common technique for solving the power flow problem is to use the Newton-Raphson algorithm</a:t>
            </a:r>
          </a:p>
          <a:p>
            <a:r>
              <a:rPr lang="en-US" dirty="0"/>
              <a:t>Key idea behind Newton-Raphson is to use sequential linearization</a:t>
            </a:r>
            <a:br>
              <a:rPr lang="en-US" dirty="0"/>
            </a:br>
            <a:br>
              <a:rPr lang="en-US" dirty="0"/>
            </a:br>
            <a:br>
              <a:rPr lang="en-US" dirty="0"/>
            </a:br>
            <a:br>
              <a:rPr lang="en-US" dirty="0"/>
            </a:br>
            <a:endParaRPr lang="en-US" dirty="0"/>
          </a:p>
        </p:txBody>
      </p:sp>
      <p:graphicFrame>
        <p:nvGraphicFramePr>
          <p:cNvPr id="45060" name="Object 4"/>
          <p:cNvGraphicFramePr>
            <a:graphicFrameLocks noChangeAspect="1"/>
          </p:cNvGraphicFramePr>
          <p:nvPr>
            <p:extLst>
              <p:ext uri="{D42A27DB-BD31-4B8C-83A1-F6EECF244321}">
                <p14:modId xmlns:p14="http://schemas.microsoft.com/office/powerpoint/2010/main" val="89540207"/>
              </p:ext>
            </p:extLst>
          </p:nvPr>
        </p:nvGraphicFramePr>
        <p:xfrm>
          <a:off x="990600" y="5029200"/>
          <a:ext cx="8111067" cy="914400"/>
        </p:xfrm>
        <a:graphic>
          <a:graphicData uri="http://schemas.openxmlformats.org/presentationml/2006/ole">
            <mc:AlternateContent xmlns:mc="http://schemas.openxmlformats.org/markup-compatibility/2006">
              <mc:Choice xmlns:v="urn:schemas-microsoft-com:vml" Requires="v">
                <p:oleObj name="Equation" r:id="rId3" imgW="6476760" imgH="914400" progId="Equation.DSMT4">
                  <p:embed/>
                </p:oleObj>
              </mc:Choice>
              <mc:Fallback>
                <p:oleObj name="Equation" r:id="rId3" imgW="6476760" imgH="914400" progId="Equation.DSMT4">
                  <p:embed/>
                  <p:pic>
                    <p:nvPicPr>
                      <p:cNvPr id="45060" name="Object 4"/>
                      <p:cNvPicPr>
                        <a:picLocks noChangeAspect="1" noChangeArrowheads="1"/>
                      </p:cNvPicPr>
                      <p:nvPr/>
                    </p:nvPicPr>
                    <p:blipFill>
                      <a:blip r:embed="rId4"/>
                      <a:srcRect/>
                      <a:stretch>
                        <a:fillRect/>
                      </a:stretch>
                    </p:blipFill>
                    <p:spPr bwMode="auto">
                      <a:xfrm>
                        <a:off x="990600" y="5029200"/>
                        <a:ext cx="8111067" cy="914400"/>
                      </a:xfrm>
                      <a:prstGeom prst="rect">
                        <a:avLst/>
                      </a:prstGeom>
                      <a:noFill/>
                      <a:ln>
                        <a:noFill/>
                      </a:ln>
                      <a:effectLst/>
                    </p:spPr>
                  </p:pic>
                </p:oleObj>
              </mc:Fallback>
            </mc:AlternateContent>
          </a:graphicData>
        </a:graphic>
      </p:graphicFrame>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33</a:t>
            </a:fld>
            <a:endParaRPr lang="en-US" dirty="0">
              <a:solidFill>
                <a:srgbClr val="1E0000"/>
              </a:solidFill>
            </a:endParaRPr>
          </a:p>
        </p:txBody>
      </p:sp>
    </p:spTree>
    <p:extLst>
      <p:ext uri="{BB962C8B-B14F-4D97-AF65-F5344CB8AC3E}">
        <p14:creationId xmlns:p14="http://schemas.microsoft.com/office/powerpoint/2010/main" val="1863406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Newton-Raphson Method (scalar)</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92646557"/>
              </p:ext>
            </p:extLst>
          </p:nvPr>
        </p:nvGraphicFramePr>
        <p:xfrm>
          <a:off x="914400" y="1280160"/>
          <a:ext cx="8153400" cy="4711700"/>
        </p:xfrm>
        <a:graphic>
          <a:graphicData uri="http://schemas.openxmlformats.org/presentationml/2006/ole">
            <mc:AlternateContent xmlns:mc="http://schemas.openxmlformats.org/markup-compatibility/2006">
              <mc:Choice xmlns:v="urn:schemas-microsoft-com:vml" Requires="v">
                <p:oleObj name="Equation" r:id="rId2" imgW="8153280" imgH="4711680" progId="Equation.DSMT4">
                  <p:embed/>
                </p:oleObj>
              </mc:Choice>
              <mc:Fallback>
                <p:oleObj name="Equation" r:id="rId2" imgW="8153280" imgH="4711680" progId="Equation.DSMT4">
                  <p:embed/>
                  <p:pic>
                    <p:nvPicPr>
                      <p:cNvPr id="3" name="Object 2"/>
                      <p:cNvPicPr>
                        <a:picLocks noChangeAspect="1" noChangeArrowheads="1"/>
                      </p:cNvPicPr>
                      <p:nvPr/>
                    </p:nvPicPr>
                    <p:blipFill>
                      <a:blip r:embed="rId3"/>
                      <a:srcRect/>
                      <a:stretch>
                        <a:fillRect/>
                      </a:stretch>
                    </p:blipFill>
                    <p:spPr bwMode="auto">
                      <a:xfrm>
                        <a:off x="914400" y="1280160"/>
                        <a:ext cx="8153400" cy="471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34</a:t>
            </a:fld>
            <a:endParaRPr lang="en-US" dirty="0">
              <a:solidFill>
                <a:srgbClr val="1E0000"/>
              </a:solidFill>
            </a:endParaRPr>
          </a:p>
        </p:txBody>
      </p:sp>
    </p:spTree>
    <p:extLst>
      <p:ext uri="{BB962C8B-B14F-4D97-AF65-F5344CB8AC3E}">
        <p14:creationId xmlns:p14="http://schemas.microsoft.com/office/powerpoint/2010/main" val="659586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Newton-Raphson Method, cont’d</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02397869"/>
              </p:ext>
            </p:extLst>
          </p:nvPr>
        </p:nvGraphicFramePr>
        <p:xfrm>
          <a:off x="914400" y="1280160"/>
          <a:ext cx="7239000" cy="4914900"/>
        </p:xfrm>
        <a:graphic>
          <a:graphicData uri="http://schemas.openxmlformats.org/presentationml/2006/ole">
            <mc:AlternateContent xmlns:mc="http://schemas.openxmlformats.org/markup-compatibility/2006">
              <mc:Choice xmlns:v="urn:schemas-microsoft-com:vml" Requires="v">
                <p:oleObj name="Equation" r:id="rId2" imgW="7238880" imgH="4914720" progId="Equation.DSMT4">
                  <p:embed/>
                </p:oleObj>
              </mc:Choice>
              <mc:Fallback>
                <p:oleObj name="Equation" r:id="rId2" imgW="7238880" imgH="4914720" progId="Equation.DSMT4">
                  <p:embed/>
                  <p:pic>
                    <p:nvPicPr>
                      <p:cNvPr id="3" name="Object 2"/>
                      <p:cNvPicPr>
                        <a:picLocks noChangeAspect="1" noChangeArrowheads="1"/>
                      </p:cNvPicPr>
                      <p:nvPr/>
                    </p:nvPicPr>
                    <p:blipFill>
                      <a:blip r:embed="rId3"/>
                      <a:srcRect/>
                      <a:stretch>
                        <a:fillRect/>
                      </a:stretch>
                    </p:blipFill>
                    <p:spPr bwMode="auto">
                      <a:xfrm>
                        <a:off x="914400" y="1280160"/>
                        <a:ext cx="7239000" cy="491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284895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Newton-Raphson Example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78644844"/>
              </p:ext>
            </p:extLst>
          </p:nvPr>
        </p:nvGraphicFramePr>
        <p:xfrm>
          <a:off x="914400" y="1280160"/>
          <a:ext cx="6896100" cy="5372100"/>
        </p:xfrm>
        <a:graphic>
          <a:graphicData uri="http://schemas.openxmlformats.org/presentationml/2006/ole">
            <mc:AlternateContent xmlns:mc="http://schemas.openxmlformats.org/markup-compatibility/2006">
              <mc:Choice xmlns:v="urn:schemas-microsoft-com:vml" Requires="v">
                <p:oleObj name="Equation" r:id="rId2" imgW="6895800" imgH="5371920" progId="Equation.DSMT4">
                  <p:embed/>
                </p:oleObj>
              </mc:Choice>
              <mc:Fallback>
                <p:oleObj name="Equation" r:id="rId2" imgW="6895800" imgH="5371920" progId="Equation.DSMT4">
                  <p:embed/>
                  <p:pic>
                    <p:nvPicPr>
                      <p:cNvPr id="3" name="Object 2"/>
                      <p:cNvPicPr>
                        <a:picLocks noChangeAspect="1" noChangeArrowheads="1"/>
                      </p:cNvPicPr>
                      <p:nvPr/>
                    </p:nvPicPr>
                    <p:blipFill>
                      <a:blip r:embed="rId3"/>
                      <a:srcRect/>
                      <a:stretch>
                        <a:fillRect/>
                      </a:stretch>
                    </p:blipFill>
                    <p:spPr bwMode="auto">
                      <a:xfrm>
                        <a:off x="914400" y="1280160"/>
                        <a:ext cx="6896100" cy="537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2309972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Newton-Raphson Example, cont’d</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969281291"/>
              </p:ext>
            </p:extLst>
          </p:nvPr>
        </p:nvGraphicFramePr>
        <p:xfrm>
          <a:off x="914400" y="1280160"/>
          <a:ext cx="7823200" cy="4343400"/>
        </p:xfrm>
        <a:graphic>
          <a:graphicData uri="http://schemas.openxmlformats.org/presentationml/2006/ole">
            <mc:AlternateContent xmlns:mc="http://schemas.openxmlformats.org/markup-compatibility/2006">
              <mc:Choice xmlns:v="urn:schemas-microsoft-com:vml" Requires="v">
                <p:oleObj name="Equation" r:id="rId2" imgW="7823160" imgH="4343400" progId="Equation.DSMT4">
                  <p:embed/>
                </p:oleObj>
              </mc:Choice>
              <mc:Fallback>
                <p:oleObj name="Equation" r:id="rId2" imgW="7823160" imgH="4343400" progId="Equation.DSMT4">
                  <p:embed/>
                  <p:pic>
                    <p:nvPicPr>
                      <p:cNvPr id="3" name="Object 2"/>
                      <p:cNvPicPr>
                        <a:picLocks noChangeAspect="1" noChangeArrowheads="1"/>
                      </p:cNvPicPr>
                      <p:nvPr/>
                    </p:nvPicPr>
                    <p:blipFill>
                      <a:blip r:embed="rId3"/>
                      <a:srcRect/>
                      <a:stretch>
                        <a:fillRect/>
                      </a:stretch>
                    </p:blipFill>
                    <p:spPr bwMode="auto">
                      <a:xfrm>
                        <a:off x="914400" y="1280160"/>
                        <a:ext cx="78232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167928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Transformer Reactance</a:t>
            </a:r>
          </a:p>
        </p:txBody>
      </p:sp>
      <p:sp>
        <p:nvSpPr>
          <p:cNvPr id="26627" name="Rectangle 3"/>
          <p:cNvSpPr>
            <a:spLocks noGrp="1" noChangeArrowheads="1"/>
          </p:cNvSpPr>
          <p:nvPr>
            <p:ph type="body" idx="1"/>
          </p:nvPr>
        </p:nvSpPr>
        <p:spPr/>
        <p:txBody>
          <a:bodyPr/>
          <a:lstStyle/>
          <a:p>
            <a:pPr eaLnBrk="1" hangingPunct="1"/>
            <a:r>
              <a:rPr lang="en-US" altLang="en-US" dirty="0"/>
              <a:t>Transformer reactance is often specified as a percentage, say 10%.  This is a per unit value (divide by 100) on the power base of the transformer.</a:t>
            </a:r>
          </a:p>
          <a:p>
            <a:pPr eaLnBrk="1" hangingPunct="1"/>
            <a:r>
              <a:rPr lang="en-US" altLang="en-US" dirty="0"/>
              <a:t>Example: A 350 MVA, 230/20 kV transformer has leakage reactance of 10%.  What is </a:t>
            </a:r>
            <a:r>
              <a:rPr lang="en-US" altLang="en-US" dirty="0" err="1"/>
              <a:t>p.u</a:t>
            </a:r>
            <a:r>
              <a:rPr lang="en-US" altLang="en-US" dirty="0"/>
              <a:t>. value on 100 MVA base?  What is value in ohms (230 kV)?</a:t>
            </a:r>
          </a:p>
          <a:p>
            <a:pPr eaLnBrk="1" hangingPunct="1">
              <a:buFont typeface="Wingdings" pitchFamily="2" charset="2"/>
              <a:buChar char="l"/>
            </a:pPr>
            <a:endParaRPr lang="en-US" altLang="en-US" dirty="0"/>
          </a:p>
          <a:p>
            <a:pPr eaLnBrk="1" hangingPunct="1"/>
            <a:endParaRPr lang="en-US" altLang="en-US" dirty="0"/>
          </a:p>
          <a:p>
            <a:pPr eaLnBrk="1" hangingPunct="1"/>
            <a:endParaRPr lang="en-US" altLang="en-US" dirty="0"/>
          </a:p>
        </p:txBody>
      </p:sp>
      <p:graphicFrame>
        <p:nvGraphicFramePr>
          <p:cNvPr id="26628" name="Object 4"/>
          <p:cNvGraphicFramePr>
            <a:graphicFrameLocks noChangeAspect="1"/>
          </p:cNvGraphicFramePr>
          <p:nvPr>
            <p:extLst>
              <p:ext uri="{D42A27DB-BD31-4B8C-83A1-F6EECF244321}">
                <p14:modId xmlns:p14="http://schemas.microsoft.com/office/powerpoint/2010/main" val="3623494373"/>
              </p:ext>
            </p:extLst>
          </p:nvPr>
        </p:nvGraphicFramePr>
        <p:xfrm>
          <a:off x="990600" y="3723640"/>
          <a:ext cx="4305300" cy="1854200"/>
        </p:xfrm>
        <a:graphic>
          <a:graphicData uri="http://schemas.openxmlformats.org/presentationml/2006/ole">
            <mc:AlternateContent xmlns:mc="http://schemas.openxmlformats.org/markup-compatibility/2006">
              <mc:Choice xmlns:v="urn:schemas-microsoft-com:vml" Requires="v">
                <p:oleObj name="Equation" r:id="rId3" imgW="4305240" imgH="1854000" progId="Equation.DSMT4">
                  <p:embed/>
                </p:oleObj>
              </mc:Choice>
              <mc:Fallback>
                <p:oleObj name="Equation" r:id="rId3" imgW="4305240" imgH="1854000" progId="Equation.DSMT4">
                  <p:embed/>
                  <p:pic>
                    <p:nvPicPr>
                      <p:cNvPr id="26628" name="Object 4"/>
                      <p:cNvPicPr>
                        <a:picLocks noChangeAspect="1" noChangeArrowheads="1"/>
                      </p:cNvPicPr>
                      <p:nvPr/>
                    </p:nvPicPr>
                    <p:blipFill>
                      <a:blip r:embed="rId4"/>
                      <a:srcRect/>
                      <a:stretch>
                        <a:fillRect/>
                      </a:stretch>
                    </p:blipFill>
                    <p:spPr bwMode="auto">
                      <a:xfrm>
                        <a:off x="990600" y="3723640"/>
                        <a:ext cx="43053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413A7933-9B6B-815B-920B-FA37CF6FE6A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spTree>
    <p:extLst>
      <p:ext uri="{BB962C8B-B14F-4D97-AF65-F5344CB8AC3E}">
        <p14:creationId xmlns:p14="http://schemas.microsoft.com/office/powerpoint/2010/main" val="338268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Three Phase Transformers</a:t>
            </a:r>
          </a:p>
        </p:txBody>
      </p:sp>
      <p:sp>
        <p:nvSpPr>
          <p:cNvPr id="27651" name="Rectangle 3"/>
          <p:cNvSpPr>
            <a:spLocks noGrp="1" noChangeArrowheads="1"/>
          </p:cNvSpPr>
          <p:nvPr>
            <p:ph idx="1"/>
          </p:nvPr>
        </p:nvSpPr>
        <p:spPr/>
        <p:txBody>
          <a:bodyPr/>
          <a:lstStyle/>
          <a:p>
            <a:pPr eaLnBrk="1" hangingPunct="1"/>
            <a:r>
              <a:rPr lang="en-US" altLang="en-US" dirty="0"/>
              <a:t>There are 4 different ways to connect 3</a:t>
            </a:r>
            <a:r>
              <a:rPr lang="en-US" altLang="en-US" dirty="0">
                <a:latin typeface="Symbol" pitchFamily="18" charset="2"/>
              </a:rPr>
              <a:t>f</a:t>
            </a:r>
            <a:r>
              <a:rPr lang="en-US" altLang="en-US" dirty="0"/>
              <a:t> transformers: </a:t>
            </a:r>
            <a:br>
              <a:rPr lang="en-US" altLang="en-US" dirty="0"/>
            </a:br>
            <a:r>
              <a:rPr lang="en-US" altLang="en-US" dirty="0"/>
              <a:t>Y-Y, </a:t>
            </a:r>
            <a:r>
              <a:rPr lang="en-US" altLang="en-US" dirty="0">
                <a:latin typeface="Symbol" panose="05050102010706020507" pitchFamily="18" charset="2"/>
              </a:rPr>
              <a:t>D</a:t>
            </a:r>
            <a:r>
              <a:rPr lang="en-US" altLang="en-US" dirty="0"/>
              <a:t>-</a:t>
            </a:r>
            <a:r>
              <a:rPr lang="en-US" altLang="en-US" dirty="0">
                <a:latin typeface="Symbol" panose="05050102010706020507" pitchFamily="18" charset="2"/>
              </a:rPr>
              <a:t>D</a:t>
            </a:r>
            <a:r>
              <a:rPr lang="en-US" altLang="en-US" dirty="0"/>
              <a:t>, Y-</a:t>
            </a:r>
            <a:r>
              <a:rPr lang="en-US" altLang="en-US" dirty="0">
                <a:latin typeface="Symbol" panose="05050102010706020507" pitchFamily="18" charset="2"/>
              </a:rPr>
              <a:t>D</a:t>
            </a:r>
            <a:r>
              <a:rPr lang="en-US" altLang="en-US" dirty="0"/>
              <a:t>, </a:t>
            </a:r>
            <a:r>
              <a:rPr lang="en-US" altLang="en-US" dirty="0">
                <a:latin typeface="Symbol" panose="05050102010706020507" pitchFamily="18" charset="2"/>
              </a:rPr>
              <a:t>D</a:t>
            </a:r>
            <a:r>
              <a:rPr lang="en-US" altLang="en-US" dirty="0"/>
              <a:t>-Y</a:t>
            </a:r>
          </a:p>
          <a:p>
            <a:pPr lvl="1" eaLnBrk="1" hangingPunct="1"/>
            <a:r>
              <a:rPr lang="en-US" altLang="en-US" dirty="0"/>
              <a:t>The reasons have to do with grounding and harmonics, which are outside of the ECEN 460 scope</a:t>
            </a:r>
          </a:p>
          <a:p>
            <a:pPr lvl="1" eaLnBrk="1" hangingPunct="1"/>
            <a:r>
              <a:rPr lang="en-US" altLang="en-US" dirty="0"/>
              <a:t>Only Y connections can be grounded</a:t>
            </a:r>
          </a:p>
          <a:p>
            <a:pPr lvl="1" eaLnBrk="1" hangingPunct="1"/>
            <a:r>
              <a:rPr lang="en-US" altLang="en-US" dirty="0"/>
              <a:t>Mixing Y and </a:t>
            </a:r>
            <a:r>
              <a:rPr lang="en-US" altLang="en-US" dirty="0">
                <a:latin typeface="Symbol" panose="05050102010706020507" pitchFamily="18" charset="2"/>
              </a:rPr>
              <a:t>D</a:t>
            </a:r>
            <a:r>
              <a:rPr lang="en-US" altLang="en-US" dirty="0"/>
              <a:t> introduces a 30 degree phase shift</a:t>
            </a:r>
          </a:p>
          <a:p>
            <a:pPr eaLnBrk="1" hangingPunct="1"/>
            <a:r>
              <a:rPr lang="en-US" altLang="en-US" dirty="0"/>
              <a:t>Most high voltage generator step-up transformers (GSUs) are </a:t>
            </a:r>
            <a:r>
              <a:rPr lang="en-US" altLang="en-US" dirty="0">
                <a:latin typeface="Symbol" panose="05050102010706020507" pitchFamily="18" charset="2"/>
              </a:rPr>
              <a:t>D </a:t>
            </a:r>
            <a:r>
              <a:rPr lang="en-US" altLang="en-US" dirty="0"/>
              <a:t>on the generator side, grounded Y on the transmission side</a:t>
            </a:r>
          </a:p>
          <a:p>
            <a:pPr eaLnBrk="1" hangingPunct="1"/>
            <a:r>
              <a:rPr lang="en-US" altLang="en-US" dirty="0"/>
              <a:t>Most transmission to distribution is </a:t>
            </a:r>
            <a:r>
              <a:rPr lang="en-US" altLang="en-US" dirty="0">
                <a:latin typeface="Symbol" panose="05050102010706020507" pitchFamily="18" charset="2"/>
              </a:rPr>
              <a:t>D</a:t>
            </a:r>
            <a:r>
              <a:rPr lang="en-US" altLang="en-US" dirty="0"/>
              <a:t> on the transmission side, grounded Y on the distribution side</a:t>
            </a:r>
          </a:p>
          <a:p>
            <a:pPr eaLnBrk="1" hangingPunct="1"/>
            <a:endParaRPr lang="en-US" altLang="en-US" dirty="0"/>
          </a:p>
          <a:p>
            <a:pPr eaLnBrk="1" hangingPunct="1"/>
            <a:endParaRPr lang="en-US" altLang="en-US" dirty="0"/>
          </a:p>
          <a:p>
            <a:pPr eaLnBrk="1" hangingPunct="1"/>
            <a:endParaRPr lang="en-US" altLang="en-US" dirty="0"/>
          </a:p>
        </p:txBody>
      </p:sp>
      <p:sp>
        <p:nvSpPr>
          <p:cNvPr id="8" name="Slide Number Placeholder 1"/>
          <p:cNvSpPr>
            <a:spLocks noGrp="1"/>
          </p:cNvSpPr>
          <p:nvPr>
            <p:ph type="sldNum" sz="quarter" idx="4"/>
          </p:nvPr>
        </p:nvSpPr>
        <p:spPr/>
        <p:txBody>
          <a:bodyPr/>
          <a:lstStyle/>
          <a:p>
            <a:pPr>
              <a:defRPr/>
            </a:pPr>
            <a:fld id="{F6D20532-61D7-47D0-903F-227F7C48AD34}" type="slidenum">
              <a:rPr lang="en-US" smtClean="0"/>
              <a:pPr>
                <a:defRPr/>
              </a:pPr>
              <a:t>4</a:t>
            </a:fld>
            <a:endParaRPr lang="en-US" dirty="0"/>
          </a:p>
        </p:txBody>
      </p:sp>
    </p:spTree>
    <p:extLst>
      <p:ext uri="{BB962C8B-B14F-4D97-AF65-F5344CB8AC3E}">
        <p14:creationId xmlns:p14="http://schemas.microsoft.com/office/powerpoint/2010/main" val="153650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a:t>Autotransformers</a:t>
            </a:r>
          </a:p>
        </p:txBody>
      </p:sp>
      <p:sp>
        <p:nvSpPr>
          <p:cNvPr id="46083" name="Rectangle 3"/>
          <p:cNvSpPr>
            <a:spLocks noGrp="1" noChangeArrowheads="1"/>
          </p:cNvSpPr>
          <p:nvPr>
            <p:ph idx="1"/>
          </p:nvPr>
        </p:nvSpPr>
        <p:spPr/>
        <p:txBody>
          <a:bodyPr/>
          <a:lstStyle/>
          <a:p>
            <a:pPr eaLnBrk="1" hangingPunct="1"/>
            <a:r>
              <a:rPr lang="en-US" altLang="en-US" dirty="0"/>
              <a:t>Autotransformers are transformers in which the primary and secondary windings are coupled magnetically </a:t>
            </a:r>
            <a:r>
              <a:rPr lang="en-US" altLang="en-US" dirty="0">
                <a:solidFill>
                  <a:srgbClr val="FF3300"/>
                </a:solidFill>
              </a:rPr>
              <a:t>and electrically</a:t>
            </a:r>
            <a:r>
              <a:rPr lang="en-US" altLang="en-US" dirty="0"/>
              <a:t>.  </a:t>
            </a:r>
          </a:p>
          <a:p>
            <a:pPr eaLnBrk="1" hangingPunct="1"/>
            <a:r>
              <a:rPr lang="en-US" altLang="en-US" dirty="0"/>
              <a:t>This results in lower cost, and smaller size and weight.</a:t>
            </a:r>
          </a:p>
          <a:p>
            <a:pPr eaLnBrk="1" hangingPunct="1"/>
            <a:r>
              <a:rPr lang="en-US" altLang="en-US" dirty="0"/>
              <a:t>Most transmission level transformers are autotransformers, connected Y-Y with the low side grounded</a:t>
            </a:r>
          </a:p>
          <a:p>
            <a:pPr eaLnBrk="1" hangingPunct="1"/>
            <a:r>
              <a:rPr lang="en-US" altLang="en-US" dirty="0"/>
              <a:t>The key disadvantage is loss of electrical isolation between the voltage levels; not used when a is large.  For example in stepping down 7160/240 V we do not </a:t>
            </a:r>
            <a:r>
              <a:rPr lang="en-US" altLang="en-US" dirty="0">
                <a:solidFill>
                  <a:srgbClr val="FF3300"/>
                </a:solidFill>
              </a:rPr>
              <a:t>ever</a:t>
            </a:r>
            <a:r>
              <a:rPr lang="en-US" altLang="en-US" dirty="0"/>
              <a:t> want 7160 on the low side!  </a:t>
            </a:r>
          </a:p>
        </p:txBody>
      </p:sp>
      <p:sp>
        <p:nvSpPr>
          <p:cNvPr id="4" name="Slide Number Placeholder 1"/>
          <p:cNvSpPr>
            <a:spLocks noGrp="1"/>
          </p:cNvSpPr>
          <p:nvPr>
            <p:ph type="sldNum" sz="quarter" idx="4"/>
          </p:nvPr>
        </p:nvSpPr>
        <p:spPr/>
        <p:txBody>
          <a:bodyPr/>
          <a:lstStyle/>
          <a:p>
            <a:pPr>
              <a:defRPr/>
            </a:pPr>
            <a:fld id="{F6D20532-61D7-47D0-903F-227F7C48AD34}" type="slidenum">
              <a:rPr lang="en-US" smtClean="0"/>
              <a:pPr>
                <a:defRPr/>
              </a:pPr>
              <a:t>5</a:t>
            </a:fld>
            <a:endParaRPr lang="en-US" dirty="0"/>
          </a:p>
        </p:txBody>
      </p:sp>
    </p:spTree>
    <p:extLst>
      <p:ext uri="{BB962C8B-B14F-4D97-AF65-F5344CB8AC3E}">
        <p14:creationId xmlns:p14="http://schemas.microsoft.com/office/powerpoint/2010/main" val="4694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Winding Transformers</a:t>
            </a:r>
          </a:p>
        </p:txBody>
      </p:sp>
      <p:sp>
        <p:nvSpPr>
          <p:cNvPr id="3" name="Content Placeholder 2"/>
          <p:cNvSpPr>
            <a:spLocks noGrp="1"/>
          </p:cNvSpPr>
          <p:nvPr>
            <p:ph idx="1"/>
          </p:nvPr>
        </p:nvSpPr>
        <p:spPr/>
        <p:txBody>
          <a:bodyPr/>
          <a:lstStyle/>
          <a:p>
            <a:r>
              <a:rPr lang="en-US" dirty="0"/>
              <a:t>Many high voltage transformers have a third winding, called the tertiary winding; called three winding transformers </a:t>
            </a:r>
          </a:p>
          <a:p>
            <a:r>
              <a:rPr lang="en-US" dirty="0"/>
              <a:t>There are a number of benefits in having 3 windings</a:t>
            </a:r>
          </a:p>
          <a:p>
            <a:pPr lvl="1"/>
            <a:r>
              <a:rPr lang="en-US" dirty="0"/>
              <a:t>Tertiary can be used to provide lower voltage electric service, including providing substation service for remote transmission substations; sometimes capacitors are connected to the tertiary</a:t>
            </a:r>
          </a:p>
          <a:p>
            <a:pPr lvl="1"/>
            <a:r>
              <a:rPr lang="en-US" dirty="0"/>
              <a:t>Helps with fault protection by reducing the zero sequence current providing higher zero sequence currents (beyond ECEN 460 scope)</a:t>
            </a:r>
          </a:p>
          <a:p>
            <a:pPr lvl="1"/>
            <a:r>
              <a:rPr lang="en-US" dirty="0"/>
              <a:t>When </a:t>
            </a:r>
            <a:r>
              <a:rPr lang="en-US" dirty="0">
                <a:latin typeface="Symbol" panose="05050102010706020507" pitchFamily="18" charset="2"/>
              </a:rPr>
              <a:t>D</a:t>
            </a:r>
            <a:r>
              <a:rPr lang="en-US" dirty="0"/>
              <a:t>-connected helps to reduce unbalanced and third harmonic issues (again beyond ECEN 460 scope)</a:t>
            </a:r>
          </a:p>
          <a:p>
            <a:endParaRPr lang="en-US" dirty="0"/>
          </a:p>
        </p:txBody>
      </p:sp>
      <p:sp>
        <p:nvSpPr>
          <p:cNvPr id="4" name="Slide Number Placeholder 1"/>
          <p:cNvSpPr>
            <a:spLocks noGrp="1"/>
          </p:cNvSpPr>
          <p:nvPr>
            <p:ph type="sldNum" sz="quarter" idx="4"/>
          </p:nvPr>
        </p:nvSpPr>
        <p:spPr/>
        <p:txBody>
          <a:bodyPr/>
          <a:lstStyle/>
          <a:p>
            <a:pPr>
              <a:defRPr/>
            </a:pPr>
            <a:fld id="{F6D20532-61D7-47D0-903F-227F7C48AD34}" type="slidenum">
              <a:rPr lang="en-US" smtClean="0"/>
              <a:pPr>
                <a:defRPr/>
              </a:pPr>
              <a:t>6</a:t>
            </a:fld>
            <a:endParaRPr lang="en-US" dirty="0"/>
          </a:p>
        </p:txBody>
      </p:sp>
    </p:spTree>
    <p:extLst>
      <p:ext uri="{BB962C8B-B14F-4D97-AF65-F5344CB8AC3E}">
        <p14:creationId xmlns:p14="http://schemas.microsoft.com/office/powerpoint/2010/main" val="12175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705D-6552-3D39-0D06-B92DBBB929A4}"/>
              </a:ext>
            </a:extLst>
          </p:cNvPr>
          <p:cNvSpPr>
            <a:spLocks noGrp="1"/>
          </p:cNvSpPr>
          <p:nvPr>
            <p:ph type="title"/>
          </p:nvPr>
        </p:nvSpPr>
        <p:spPr/>
        <p:txBody>
          <a:bodyPr/>
          <a:lstStyle/>
          <a:p>
            <a:r>
              <a:rPr lang="en-US" dirty="0"/>
              <a:t>Load Modeling</a:t>
            </a:r>
          </a:p>
        </p:txBody>
      </p:sp>
      <p:sp>
        <p:nvSpPr>
          <p:cNvPr id="3" name="Content Placeholder 2">
            <a:extLst>
              <a:ext uri="{FF2B5EF4-FFF2-40B4-BE49-F238E27FC236}">
                <a16:creationId xmlns:a16="http://schemas.microsoft.com/office/drawing/2014/main" id="{832B461E-B93E-96AD-85E1-2FCD7B3FFEAC}"/>
              </a:ext>
            </a:extLst>
          </p:cNvPr>
          <p:cNvSpPr>
            <a:spLocks noGrp="1"/>
          </p:cNvSpPr>
          <p:nvPr>
            <p:ph idx="1"/>
          </p:nvPr>
        </p:nvSpPr>
        <p:spPr/>
        <p:txBody>
          <a:bodyPr/>
          <a:lstStyle/>
          <a:p>
            <a:r>
              <a:rPr lang="en-US" dirty="0"/>
              <a:t>We need a model for the aggregate electric load. Challenges are 1) the heterogeneity of the load (i.e., there are lots of different devices), and 2) the load keeps changing</a:t>
            </a:r>
          </a:p>
          <a:p>
            <a:r>
              <a:rPr lang="en-US" dirty="0"/>
              <a:t>Traditionally load models have been divided into two groups</a:t>
            </a:r>
          </a:p>
          <a:p>
            <a:pPr lvl="1"/>
            <a:r>
              <a:rPr lang="en-US" dirty="0"/>
              <a:t>Static: load is a algebraic function of bus voltage and sometimes frequency; covered now</a:t>
            </a:r>
          </a:p>
          <a:p>
            <a:pPr lvl="1"/>
            <a:r>
              <a:rPr lang="en-US" dirty="0"/>
              <a:t>Dynamic: load is represented with a dynamic model, with induction motor models the most common; covered when we get to stability</a:t>
            </a:r>
          </a:p>
          <a:p>
            <a:r>
              <a:rPr lang="en-US" dirty="0"/>
              <a:t>The simplest load model is a static constant impedance, but it is not commonly used; what is commonly used is a constant power load</a:t>
            </a:r>
          </a:p>
          <a:p>
            <a:endParaRPr lang="en-US" dirty="0"/>
          </a:p>
        </p:txBody>
      </p:sp>
      <p:sp>
        <p:nvSpPr>
          <p:cNvPr id="4" name="Slide Number Placeholder 3">
            <a:extLst>
              <a:ext uri="{FF2B5EF4-FFF2-40B4-BE49-F238E27FC236}">
                <a16:creationId xmlns:a16="http://schemas.microsoft.com/office/drawing/2014/main" id="{1AD92896-1B71-0011-1A0A-D79BB94C331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spTree>
    <p:extLst>
      <p:ext uri="{BB962C8B-B14F-4D97-AF65-F5344CB8AC3E}">
        <p14:creationId xmlns:p14="http://schemas.microsoft.com/office/powerpoint/2010/main" val="199451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3F4E-A845-C809-537B-C65043D9AA04}"/>
              </a:ext>
            </a:extLst>
          </p:cNvPr>
          <p:cNvSpPr>
            <a:spLocks noGrp="1"/>
          </p:cNvSpPr>
          <p:nvPr>
            <p:ph type="title"/>
          </p:nvPr>
        </p:nvSpPr>
        <p:spPr/>
        <p:txBody>
          <a:bodyPr/>
          <a:lstStyle/>
          <a:p>
            <a:r>
              <a:rPr lang="en-US" dirty="0"/>
              <a:t>Justification for the Common Power Flow Constant Power Model</a:t>
            </a:r>
          </a:p>
        </p:txBody>
      </p:sp>
      <p:sp>
        <p:nvSpPr>
          <p:cNvPr id="3" name="Content Placeholder 2">
            <a:extLst>
              <a:ext uri="{FF2B5EF4-FFF2-40B4-BE49-F238E27FC236}">
                <a16:creationId xmlns:a16="http://schemas.microsoft.com/office/drawing/2014/main" id="{A4ECCE9C-AEBC-2489-3AB9-DC080F59FF2B}"/>
              </a:ext>
            </a:extLst>
          </p:cNvPr>
          <p:cNvSpPr>
            <a:spLocks noGrp="1"/>
          </p:cNvSpPr>
          <p:nvPr>
            <p:ph idx="1"/>
          </p:nvPr>
        </p:nvSpPr>
        <p:spPr/>
        <p:txBody>
          <a:bodyPr/>
          <a:lstStyle/>
          <a:p>
            <a:r>
              <a:rPr lang="en-US" dirty="0"/>
              <a:t>While many loads do exhibit voltage dependence, there is good justification for using a constant power model in the power flow</a:t>
            </a:r>
          </a:p>
          <a:p>
            <a:r>
              <a:rPr lang="en-US" dirty="0"/>
              <a:t>A major justification is since the power flow is a steady-state analysis tool and is usually focused on representing load at the transmission system level, the assumption is the distribution tap-changing transformers have had enough time to respond so that in steady-state the voltage magnitude seen by the load is mostly independent of the transmission level voltage</a:t>
            </a:r>
          </a:p>
          <a:p>
            <a:r>
              <a:rPr lang="en-US" dirty="0"/>
              <a:t>Another justification is that in the longer term power flow time frame since many loads have external controllers (i.e., thermostats for heating) when their behavior is aggregated over time they tend to look like constant power</a:t>
            </a:r>
          </a:p>
        </p:txBody>
      </p:sp>
      <p:sp>
        <p:nvSpPr>
          <p:cNvPr id="4" name="Slide Number Placeholder 3">
            <a:extLst>
              <a:ext uri="{FF2B5EF4-FFF2-40B4-BE49-F238E27FC236}">
                <a16:creationId xmlns:a16="http://schemas.microsoft.com/office/drawing/2014/main" id="{12952F36-563F-91A8-00C3-F37FAF6CFCF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spTree>
    <p:extLst>
      <p:ext uri="{BB962C8B-B14F-4D97-AF65-F5344CB8AC3E}">
        <p14:creationId xmlns:p14="http://schemas.microsoft.com/office/powerpoint/2010/main" val="1163795703"/>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7084</TotalTime>
  <Words>1848</Words>
  <Application>Microsoft Office PowerPoint</Application>
  <PresentationFormat>Widescreen</PresentationFormat>
  <Paragraphs>195</Paragraphs>
  <Slides>38</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Arial</vt:lpstr>
      <vt:lpstr>Calibri</vt:lpstr>
      <vt:lpstr>Helvetica</vt:lpstr>
      <vt:lpstr>Symbol</vt:lpstr>
      <vt:lpstr>Times</vt:lpstr>
      <vt:lpstr>Times New Roman</vt:lpstr>
      <vt:lpstr>Wingdings</vt:lpstr>
      <vt:lpstr>Capsules</vt:lpstr>
      <vt:lpstr>Equation</vt:lpstr>
      <vt:lpstr>ECEN 460 Power System Operation and Control Spring 2025</vt:lpstr>
      <vt:lpstr>Book Chapter 2 Picture</vt:lpstr>
      <vt:lpstr>Per Unit Change of MVA Base</vt:lpstr>
      <vt:lpstr>Transformer Reactance</vt:lpstr>
      <vt:lpstr>Three Phase Transformers</vt:lpstr>
      <vt:lpstr>Autotransformers</vt:lpstr>
      <vt:lpstr>Three Winding Transformers</vt:lpstr>
      <vt:lpstr>Load Modeling</vt:lpstr>
      <vt:lpstr>Justification for the Common Power Flow Constant Power Model</vt:lpstr>
      <vt:lpstr>Generator Models</vt:lpstr>
      <vt:lpstr>Power Flow Analysis</vt:lpstr>
      <vt:lpstr>Book Chapter 6 Photo</vt:lpstr>
      <vt:lpstr>Linear versus Nonlinear Systems</vt:lpstr>
      <vt:lpstr>Linear Power System Elements</vt:lpstr>
      <vt:lpstr>Nonlinear System Example</vt:lpstr>
      <vt:lpstr>Nonlinear Systems May Have Multiple Solutions or No Solution</vt:lpstr>
      <vt:lpstr>Multiple Solution Example </vt:lpstr>
      <vt:lpstr>Bus Admittance Matrix or Ybus</vt:lpstr>
      <vt:lpstr>Ybus Example</vt:lpstr>
      <vt:lpstr>Ybus Example, cont’d</vt:lpstr>
      <vt:lpstr>Ybus Example, cont’d</vt:lpstr>
      <vt:lpstr>Ybus General Form </vt:lpstr>
      <vt:lpstr>Modeling Shunts in the Ybus </vt:lpstr>
      <vt:lpstr>Two Bus System Example</vt:lpstr>
      <vt:lpstr>Using the Ybus</vt:lpstr>
      <vt:lpstr>Solving for Bus Currents</vt:lpstr>
      <vt:lpstr>Solving for Bus Voltages</vt:lpstr>
      <vt:lpstr>Power Flow Analysis</vt:lpstr>
      <vt:lpstr>Power Balance Equations</vt:lpstr>
      <vt:lpstr>Power Balance Equations, cont’d</vt:lpstr>
      <vt:lpstr>Real Power Balance Equations</vt:lpstr>
      <vt:lpstr>Slack Bus</vt:lpstr>
      <vt:lpstr>Three Types of Power Flow Buses</vt:lpstr>
      <vt:lpstr>Newton-Raphson Algorithm</vt:lpstr>
      <vt:lpstr>Newton-Raphson Method (scalar)</vt:lpstr>
      <vt:lpstr>Newton-Raphson Method, cont’d</vt:lpstr>
      <vt:lpstr>Newton-Raphson Example</vt:lpstr>
      <vt:lpstr>Newton-Raphson Example, cont’d</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520</cp:revision>
  <cp:lastPrinted>2020-08-20T12:26:33Z</cp:lastPrinted>
  <dcterms:created xsi:type="dcterms:W3CDTF">2000-05-11T14:27:08Z</dcterms:created>
  <dcterms:modified xsi:type="dcterms:W3CDTF">2025-02-13T20:08:05Z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