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36"/>
  </p:notesMasterIdLst>
  <p:handoutMasterIdLst>
    <p:handoutMasterId r:id="rId37"/>
  </p:handoutMasterIdLst>
  <p:sldIdLst>
    <p:sldId id="258" r:id="rId2"/>
    <p:sldId id="847" r:id="rId3"/>
    <p:sldId id="805" r:id="rId4"/>
    <p:sldId id="455" r:id="rId5"/>
    <p:sldId id="456" r:id="rId6"/>
    <p:sldId id="457" r:id="rId7"/>
    <p:sldId id="549" r:id="rId8"/>
    <p:sldId id="550" r:id="rId9"/>
    <p:sldId id="551" r:id="rId10"/>
    <p:sldId id="552" r:id="rId11"/>
    <p:sldId id="553" r:id="rId12"/>
    <p:sldId id="554" r:id="rId13"/>
    <p:sldId id="806" r:id="rId14"/>
    <p:sldId id="807" r:id="rId15"/>
    <p:sldId id="808" r:id="rId16"/>
    <p:sldId id="809" r:id="rId17"/>
    <p:sldId id="810" r:id="rId18"/>
    <p:sldId id="811" r:id="rId19"/>
    <p:sldId id="812" r:id="rId20"/>
    <p:sldId id="813" r:id="rId21"/>
    <p:sldId id="814" r:id="rId22"/>
    <p:sldId id="815" r:id="rId23"/>
    <p:sldId id="816" r:id="rId24"/>
    <p:sldId id="823" r:id="rId25"/>
    <p:sldId id="824" r:id="rId26"/>
    <p:sldId id="846" r:id="rId27"/>
    <p:sldId id="825" r:id="rId28"/>
    <p:sldId id="826" r:id="rId29"/>
    <p:sldId id="828" r:id="rId30"/>
    <p:sldId id="829" r:id="rId31"/>
    <p:sldId id="830" r:id="rId32"/>
    <p:sldId id="831" r:id="rId33"/>
    <p:sldId id="832" r:id="rId34"/>
    <p:sldId id="833" r:id="rId35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266"/>
    <a:srgbClr val="1E0000"/>
    <a:srgbClr val="FFE6E6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812" autoAdjust="0"/>
    <p:restoredTop sz="94660" autoAdjust="0"/>
  </p:normalViewPr>
  <p:slideViewPr>
    <p:cSldViewPr>
      <p:cViewPr varScale="1">
        <p:scale>
          <a:sx n="149" d="100"/>
          <a:sy n="149" d="100"/>
        </p:scale>
        <p:origin x="138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E3F8EE-54E6-4A28-8D35-14D4766F033D}" type="slidenum">
              <a:rPr lang="en-US" altLang="en-US" sz="1200" smtClean="0"/>
              <a:pPr eaLnBrk="1" hangingPunct="1"/>
              <a:t>11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93272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57F641D-C91D-4941-B3C5-5DB9E30C0456}" type="slidenum">
              <a:rPr lang="en-US" altLang="en-US" sz="1200" smtClean="0"/>
              <a:pPr eaLnBrk="1" hangingPunct="1"/>
              <a:t>3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68296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69A434-3ED9-4F7A-A7A3-ABD79524A90C}" type="slidenum">
              <a:rPr lang="en-US" altLang="en-US" sz="1200" smtClean="0"/>
              <a:pPr eaLnBrk="1" hangingPunct="1"/>
              <a:t>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3403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3DD988D-F903-4E68-9BAF-D56D562E2B68}" type="slidenum">
              <a:rPr lang="en-US" altLang="en-US" sz="1200" smtClean="0"/>
              <a:pPr eaLnBrk="1" hangingPunct="1"/>
              <a:t>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8667451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61E8DE-80D8-4A5E-AD56-980E48E2B361}" type="slidenum">
              <a:rPr lang="en-US" altLang="en-US" sz="1200" smtClean="0"/>
              <a:pPr eaLnBrk="1" hangingPunct="1"/>
              <a:t>6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72061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D9C700-FF72-43B2-AC3E-505BBD5AC949}" type="slidenum">
              <a:rPr lang="en-US" altLang="en-US" sz="1200" smtClean="0"/>
              <a:pPr eaLnBrk="1" hangingPunct="1"/>
              <a:t>7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503751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3D566A-FE60-4AF9-8872-188651073331}" type="slidenum">
              <a:rPr lang="en-US" altLang="en-US" sz="1200" smtClean="0"/>
              <a:pPr eaLnBrk="1" hangingPunct="1"/>
              <a:t>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3964712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D42A1A1-80E6-40B4-9286-7C96B75CBA81}" type="slidenum">
              <a:rPr lang="en-US" altLang="en-US" sz="1200" smtClean="0"/>
              <a:pPr eaLnBrk="1" hangingPunct="1"/>
              <a:t>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41692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BE52DE-4273-43C1-99E0-CEF3328699DE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363338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200" y="5486400"/>
            <a:ext cx="3886200" cy="10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0668000" cy="10698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11155680" cy="106984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670559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  <p:sldLayoutId id="2147483734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oleObject" Target="../embeddings/oleObject22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ECEN 460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Power System Operation and Control</a:t>
            </a:r>
            <a:b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Spring 2025</a:t>
            </a:r>
            <a:endParaRPr lang="en-US" altLang="en-US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02352"/>
            <a:ext cx="8686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8: Power Flow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 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Example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333023"/>
              </p:ext>
            </p:extLst>
          </p:nvPr>
        </p:nvGraphicFramePr>
        <p:xfrm>
          <a:off x="914400" y="1280160"/>
          <a:ext cx="6350000" cy="485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50000" imgH="4851400" progId="Equation.DSMT4">
                  <p:embed/>
                </p:oleObj>
              </mc:Choice>
              <mc:Fallback>
                <p:oleObj name="Equation" r:id="rId3" imgW="6350000" imgH="4851400" progId="Equation.DSMT4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6350000" cy="485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EC7AC5E-EC96-59BB-1B94-BCE37464A5E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1925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Example, cont’d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478742"/>
              </p:ext>
            </p:extLst>
          </p:nvPr>
        </p:nvGraphicFramePr>
        <p:xfrm>
          <a:off x="914400" y="1280160"/>
          <a:ext cx="6311900" cy="499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311900" imgH="4991100" progId="Equation.DSMT4">
                  <p:embed/>
                </p:oleObj>
              </mc:Choice>
              <mc:Fallback>
                <p:oleObj name="Equation" r:id="rId3" imgW="6311900" imgH="4991100" progId="Equation.DSMT4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6311900" cy="499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9C83F592-BBF8-A77C-DFAC-847E88BD9AF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20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Example, cont’d</a:t>
            </a:r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885950" y="3175"/>
          <a:ext cx="1905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0417" imgH="330057" progId="Equation.DSMT4">
                  <p:embed/>
                </p:oleObj>
              </mc:Choice>
              <mc:Fallback>
                <p:oleObj name="Equation" r:id="rId3" imgW="190417" imgH="330057" progId="Equation.DSMT4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5950" y="3175"/>
                        <a:ext cx="1905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3244110"/>
              </p:ext>
            </p:extLst>
          </p:nvPr>
        </p:nvGraphicFramePr>
        <p:xfrm>
          <a:off x="914400" y="1280160"/>
          <a:ext cx="77978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797800" imgH="4318000" progId="Equation.DSMT4">
                  <p:embed/>
                </p:oleObj>
              </mc:Choice>
              <mc:Fallback>
                <p:oleObj name="Equation" r:id="rId5" imgW="7797800" imgH="4318000" progId="Equation.DSMT4">
                  <p:embed/>
                  <p:pic>
                    <p:nvPicPr>
                      <p:cNvPr id="307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7978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BD404A9-DB6B-279B-7FE6-3C4B78E338ED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Newton-Raphson Power Flow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473324"/>
              </p:ext>
            </p:extLst>
          </p:nvPr>
        </p:nvGraphicFramePr>
        <p:xfrm>
          <a:off x="914400" y="1280160"/>
          <a:ext cx="10706100" cy="364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706040" imgH="3644640" progId="Equation.DSMT4">
                  <p:embed/>
                </p:oleObj>
              </mc:Choice>
              <mc:Fallback>
                <p:oleObj name="Equation" r:id="rId2" imgW="10706040" imgH="364464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10706100" cy="364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DA3E3D4-09BF-42B4-FA34-905F3B017A9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36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Variables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7200" y="1280160"/>
          <a:ext cx="11049000" cy="417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048760" imgH="4178160" progId="Equation.DSMT4">
                  <p:embed/>
                </p:oleObj>
              </mc:Choice>
              <mc:Fallback>
                <p:oleObj name="Equation" r:id="rId2" imgW="11048760" imgH="41781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11049000" cy="417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362E632-209E-61BA-B6C0-7174D4EE653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N-R Power Flow Solution 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510708"/>
              </p:ext>
            </p:extLst>
          </p:nvPr>
        </p:nvGraphicFramePr>
        <p:xfrm>
          <a:off x="914400" y="1279525"/>
          <a:ext cx="7327900" cy="441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327800" imgH="4419360" progId="Equation.DSMT4">
                  <p:embed/>
                </p:oleObj>
              </mc:Choice>
              <mc:Fallback>
                <p:oleObj name="Equation" r:id="rId2" imgW="7327800" imgH="44193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5"/>
                        <a:ext cx="7327900" cy="441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19C1E46-4B50-E282-1FEC-8FC21F615CB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783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Flow Jacobian Matrix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457200" y="1279525"/>
          <a:ext cx="7734300" cy="505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734240" imgH="5054400" progId="Equation.DSMT4">
                  <p:embed/>
                </p:oleObj>
              </mc:Choice>
              <mc:Fallback>
                <p:oleObj name="Equation" r:id="rId2" imgW="7734240" imgH="505440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7734300" cy="505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86D5190-A500-544E-0A4B-7700C8D4F99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5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10668000" cy="1069848"/>
          </a:xfrm>
        </p:spPr>
        <p:txBody>
          <a:bodyPr/>
          <a:lstStyle/>
          <a:p>
            <a:r>
              <a:rPr lang="en-US" dirty="0"/>
              <a:t>Power Flow Jacobian Matrix, cont’d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2287812"/>
              </p:ext>
            </p:extLst>
          </p:nvPr>
        </p:nvGraphicFramePr>
        <p:xfrm>
          <a:off x="914400" y="1280160"/>
          <a:ext cx="102743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74040" imgH="5079960" progId="Equation.DSMT4">
                  <p:embed/>
                </p:oleObj>
              </mc:Choice>
              <mc:Fallback>
                <p:oleObj name="Equation" r:id="rId2" imgW="10274040" imgH="5079960" progId="Equation.DSMT4">
                  <p:embed/>
                  <p:pic>
                    <p:nvPicPr>
                      <p:cNvPr id="2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102743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22DD052-2891-1E54-6858-F898699B73D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8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Newton-Raphson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668000" cy="184404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For the two bus power system shown below, use the Newton-Raphson power flow to determine the voltage magnitude and angle at bus two.  Assume that bus one is the slack and </a:t>
            </a:r>
            <a:r>
              <a:rPr lang="en-US" dirty="0" err="1"/>
              <a:t>S</a:t>
            </a:r>
            <a:r>
              <a:rPr lang="en-US" baseline="-25000" dirty="0" err="1"/>
              <a:t>Base</a:t>
            </a:r>
            <a:r>
              <a:rPr lang="en-US" dirty="0"/>
              <a:t> = 100 MVA.  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102225"/>
            <a:ext cx="7738533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0" b="57426"/>
          <a:stretch>
            <a:fillRect/>
          </a:stretch>
        </p:blipFill>
        <p:spPr bwMode="auto">
          <a:xfrm>
            <a:off x="1066800" y="2743200"/>
            <a:ext cx="7848600" cy="2359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2E826-8C44-1992-3667-B3C09AB11D6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279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426008"/>
              </p:ext>
            </p:extLst>
          </p:nvPr>
        </p:nvGraphicFramePr>
        <p:xfrm>
          <a:off x="914400" y="1280160"/>
          <a:ext cx="72644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264400" imgH="4343400" progId="Equation.DSMT4">
                  <p:embed/>
                </p:oleObj>
              </mc:Choice>
              <mc:Fallback>
                <p:oleObj name="Equation" r:id="rId2" imgW="7264400" imgH="4343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2644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F7359F-AF42-0E69-14F9-B6FC238347B9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9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39682-2A75-250E-D6EC-EA1030E1C4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4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602E4-8927-EDCA-04BD-F56D015808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power flow the cases are usually divided into areas and zones. Areas can control their interchange, whereas zones are just a convenient way to subdivide the grid</a:t>
            </a:r>
          </a:p>
          <a:p>
            <a:pPr lvl="1"/>
            <a:r>
              <a:rPr lang="en-US" dirty="0"/>
              <a:t>Super areas, which are groups of areas, can also be used</a:t>
            </a:r>
          </a:p>
          <a:p>
            <a:r>
              <a:rPr lang="en-US" dirty="0"/>
              <a:t>In Lab 4 you’ll be working with the 2000-bus synthetic Texas Footprint grid that has eight areas and 24 zones </a:t>
            </a:r>
          </a:p>
          <a:p>
            <a:pPr lvl="1"/>
            <a:r>
              <a:rPr lang="en-US" dirty="0"/>
              <a:t>Often a zone is completely within an area, but this does not need to be true</a:t>
            </a:r>
          </a:p>
          <a:p>
            <a:r>
              <a:rPr lang="en-US" dirty="0"/>
              <a:t>PowerWorld provides many was to “filter” what is shown in the case information (tabular) displays.  A main one is the area/zone filters, which can be used by limit what is shown by the </a:t>
            </a:r>
            <a:r>
              <a:rPr lang="en-US" dirty="0" err="1"/>
              <a:t>buses’s</a:t>
            </a:r>
            <a:r>
              <a:rPr lang="en-US" dirty="0"/>
              <a:t> areas and/or zones</a:t>
            </a:r>
          </a:p>
          <a:p>
            <a:r>
              <a:rPr lang="en-US" dirty="0"/>
              <a:t>Select </a:t>
            </a:r>
            <a:r>
              <a:rPr lang="en-US" b="1" dirty="0"/>
              <a:t>Case Information, Area/Zone Filters </a:t>
            </a:r>
            <a:r>
              <a:rPr lang="en-US" dirty="0"/>
              <a:t>to use this display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D9C9-3C8B-E618-02F7-2E7F2E82DA8A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82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cont’d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100952"/>
              </p:ext>
            </p:extLst>
          </p:nvPr>
        </p:nvGraphicFramePr>
        <p:xfrm>
          <a:off x="914400" y="1280160"/>
          <a:ext cx="67818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781800" imgH="4953000" progId="Equation.DSMT4">
                  <p:embed/>
                </p:oleObj>
              </mc:Choice>
              <mc:Fallback>
                <p:oleObj name="Equation" r:id="rId2" imgW="6781800" imgH="49530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67818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09E69-14DC-24C2-5A3E-93AD53CA62B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22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First Iteration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214502"/>
              </p:ext>
            </p:extLst>
          </p:nvPr>
        </p:nvGraphicFramePr>
        <p:xfrm>
          <a:off x="914400" y="1280160"/>
          <a:ext cx="8204200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204200" imgH="5067300" progId="Equation.DSMT4">
                  <p:embed/>
                </p:oleObj>
              </mc:Choice>
              <mc:Fallback>
                <p:oleObj name="Equation" r:id="rId2" imgW="8204200" imgH="50673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8204200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A4327D-D2AA-DA5D-FC23-59E69D34D75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87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Example, Next Iterations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582454"/>
              </p:ext>
            </p:extLst>
          </p:nvPr>
        </p:nvGraphicFramePr>
        <p:xfrm>
          <a:off x="914400" y="1280160"/>
          <a:ext cx="7613650" cy="5064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05800" imgH="5524500" progId="Equation.DSMT4">
                  <p:embed/>
                </p:oleObj>
              </mc:Choice>
              <mc:Fallback>
                <p:oleObj name="Equation" r:id="rId2" imgW="8305800" imgH="55245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613650" cy="5064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7815E5-B258-63C5-A6E5-A8193DDC209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202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Solved Values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5392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Once the voltage angle and magnitude at bus 2 are known we can calculate all the other system values, such as the line flows and the generator reactive power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t="3723" r="28575" b="64526"/>
          <a:stretch>
            <a:fillRect/>
          </a:stretch>
        </p:blipFill>
        <p:spPr bwMode="auto">
          <a:xfrm>
            <a:off x="672262" y="2743200"/>
            <a:ext cx="7815933" cy="2410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1"/>
          <p:cNvSpPr txBox="1"/>
          <p:nvPr/>
        </p:nvSpPr>
        <p:spPr>
          <a:xfrm>
            <a:off x="914400" y="5316230"/>
            <a:ext cx="6246282" cy="52322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1E0000"/>
                </a:solidFill>
              </a:rPr>
              <a:t>PowerWorld Case Name: </a:t>
            </a:r>
            <a:r>
              <a:rPr lang="en-US" b="1" dirty="0">
                <a:solidFill>
                  <a:srgbClr val="1E0000"/>
                </a:solidFill>
              </a:rPr>
              <a:t>Bus2_Intro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B352E6D-764D-E31C-6C64-007CA58C8ED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577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Case Low Voltage Solution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1280160"/>
          <a:ext cx="10291763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680480" imgH="4927320" progId="Equation.DSMT4">
                  <p:embed/>
                </p:oleObj>
              </mc:Choice>
              <mc:Fallback>
                <p:oleObj name="Equation" r:id="rId2" imgW="10680480" imgH="4927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10291763" cy="474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097C8AD-C091-0C79-0CDC-22BCC5F8E6E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78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Voltage Solution, cont'd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7200" y="1280160"/>
          <a:ext cx="8166100" cy="215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65880" imgH="2158920" progId="Equation.DSMT4">
                  <p:embed/>
                </p:oleObj>
              </mc:Choice>
              <mc:Fallback>
                <p:oleObj name="Equation" r:id="rId2" imgW="8165880" imgH="21589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8166100" cy="215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6975D15-766F-E85F-46F3-9E38C8FD361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97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24847-2A0F-23CF-0F9F-952CA9A4B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Important Low Voltage Solution 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D6F8E5EF-E937-BAA1-3B5C-41F4E4FE2E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4832" y="1524000"/>
            <a:ext cx="3554083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day ahead model had</a:t>
            </a:r>
            <a:b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</a:b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65 energized 115,138, or 230 kV buses with voltages below 0.90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  </a:t>
            </a:r>
            <a:endParaRPr lang="en-US" altLang="en-US" dirty="0"/>
          </a:p>
        </p:txBody>
      </p:sp>
      <p:pic>
        <p:nvPicPr>
          <p:cNvPr id="5" name="Picture 8">
            <a:extLst>
              <a:ext uri="{FF2B5EF4-FFF2-40B4-BE49-F238E27FC236}">
                <a16:creationId xmlns:a16="http://schemas.microsoft.com/office/drawing/2014/main" id="{67A59BC2-2C94-DBA6-EC16-43EDCC524E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391346"/>
            <a:ext cx="8153400" cy="5228641"/>
          </a:xfrm>
          <a:noFill/>
          <a:ln w="12700" cap="flat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6" name="TextBox 11">
            <a:extLst>
              <a:ext uri="{FF2B5EF4-FFF2-40B4-BE49-F238E27FC236}">
                <a16:creationId xmlns:a16="http://schemas.microsoft.com/office/drawing/2014/main" id="{19EAF7FE-9895-B936-3530-CFEC2D32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07489" y="3429000"/>
            <a:ext cx="3352800" cy="19389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The lowest 138 kV voltage was 0.836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lowest 34.5 kV was 0.621 </a:t>
            </a:r>
            <a:r>
              <a:rPr lang="en-US" altLang="en-US" dirty="0" err="1">
                <a:solidFill>
                  <a:schemeClr val="tx1">
                    <a:lumMod val="50000"/>
                  </a:schemeClr>
                </a:solidFill>
                <a:latin typeface="+mn-lt"/>
              </a:rPr>
              <a:t>pu</a:t>
            </a:r>
            <a:r>
              <a:rPr lang="en-US" altLang="en-US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; the case contained 42,766 buses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BC853E12-791C-F99F-EF2B-CFF26A95FB3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87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Power Flow Software Note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commercial software packages have built in defaults to prevent convergence to low voltage solutions.  </a:t>
            </a:r>
          </a:p>
          <a:p>
            <a:pPr lvl="1"/>
            <a:r>
              <a:rPr lang="en-US" dirty="0"/>
              <a:t>One approach is to automatically change the load model from constant power to constant current or constant impedance when the load bus voltage gets too low</a:t>
            </a:r>
          </a:p>
          <a:p>
            <a:pPr lvl="1"/>
            <a:r>
              <a:rPr lang="en-US" dirty="0"/>
              <a:t>In PowerWorld these defaults can be modified on the Tools, Simulator Options, Advanced Options page; note you also need to disable the “Initialize from Flat Start Values” option</a:t>
            </a:r>
          </a:p>
          <a:p>
            <a:pPr lvl="1"/>
            <a:r>
              <a:rPr lang="en-US" dirty="0"/>
              <a:t>The PowerWorld case Bus2_Intro_Low is set solved to the low voltage solution</a:t>
            </a:r>
          </a:p>
          <a:p>
            <a:pPr lvl="1"/>
            <a:r>
              <a:rPr lang="en-US" dirty="0"/>
              <a:t>Initial bus voltages can be set using the Bus Information Dialog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013ECAD4-B91B-30BA-2235-B9EFA5B063D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598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Bus Region of Convergence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158240"/>
          </a:xfrm>
        </p:spPr>
        <p:txBody>
          <a:bodyPr/>
          <a:lstStyle/>
          <a:p>
            <a:r>
              <a:rPr lang="en-US" dirty="0">
                <a:solidFill>
                  <a:srgbClr val="080808"/>
                </a:solidFill>
              </a:rPr>
              <a:t>Slide shows the region of convergence for different initial guesses of bus 2 angle (x-axis) and magnitude (y-axis)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14979"/>
            <a:ext cx="6324600" cy="441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00" y="2115691"/>
            <a:ext cx="3810000" cy="2677656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The red region shows the initial guesses that converge to the high voltage solution,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while the yellow region shows the guesses that converge to the low voltage </a:t>
            </a:r>
          </a:p>
          <a:p>
            <a:pPr>
              <a:spcBef>
                <a:spcPts val="0"/>
              </a:spcBef>
            </a:pPr>
            <a:r>
              <a:rPr lang="en-US" sz="2400" dirty="0">
                <a:solidFill>
                  <a:srgbClr val="1E0000"/>
                </a:solidFill>
              </a:rPr>
              <a:t>solution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240CB567-2D9C-07A3-F9CD-0D72074E8AD3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82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Buses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0256520" cy="3733800"/>
          </a:xfrm>
        </p:spPr>
        <p:txBody>
          <a:bodyPr/>
          <a:lstStyle/>
          <a:p>
            <a:r>
              <a:rPr lang="en-US" dirty="0"/>
              <a:t>Since the voltage magnitude at PV buses is fixed there is no need to explicitly include these voltages in </a:t>
            </a:r>
            <a:r>
              <a:rPr lang="en-US" b="1" dirty="0"/>
              <a:t>x</a:t>
            </a:r>
            <a:r>
              <a:rPr lang="en-US" dirty="0"/>
              <a:t> or write the reactive power balance equations</a:t>
            </a:r>
          </a:p>
          <a:p>
            <a:pPr lvl="1"/>
            <a:r>
              <a:rPr lang="en-US" dirty="0"/>
              <a:t>the reactive power output of the generator varies to maintain the fixed terminal voltage (within limits)</a:t>
            </a:r>
          </a:p>
          <a:p>
            <a:pPr lvl="1"/>
            <a:r>
              <a:rPr lang="en-US" dirty="0"/>
              <a:t>optionally these variations/equations can be included by just writing the explicit voltage constraint for the generator bus </a:t>
            </a:r>
            <a:br>
              <a:rPr lang="en-US" dirty="0"/>
            </a:br>
            <a:br>
              <a:rPr lang="en-US" dirty="0"/>
            </a:br>
            <a:r>
              <a:rPr lang="en-US" dirty="0">
                <a:cs typeface="Times New Roman" pitchFamily="18" charset="0"/>
              </a:rPr>
              <a:t>|</a:t>
            </a: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</a:t>
            </a:r>
            <a:r>
              <a:rPr lang="en-US" dirty="0">
                <a:cs typeface="Times New Roman" pitchFamily="18" charset="0"/>
              </a:rPr>
              <a:t>| </a:t>
            </a:r>
            <a:r>
              <a:rPr lang="en-US" dirty="0"/>
              <a:t>– V</a:t>
            </a:r>
            <a:r>
              <a:rPr lang="en-US" baseline="-25000" dirty="0"/>
              <a:t>i setpoint </a:t>
            </a:r>
            <a:r>
              <a:rPr lang="en-US" dirty="0"/>
              <a:t>= 0 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8150A9-9166-67A3-36AC-B0C953F3EF8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623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Scalar Newton-Raphson Example, cont’d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281291"/>
              </p:ext>
            </p:extLst>
          </p:nvPr>
        </p:nvGraphicFramePr>
        <p:xfrm>
          <a:off x="914400" y="1280160"/>
          <a:ext cx="78232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823160" imgH="4343400" progId="Equation.DSMT4">
                  <p:embed/>
                </p:oleObj>
              </mc:Choice>
              <mc:Fallback>
                <p:oleObj name="Equation" r:id="rId2" imgW="7823160" imgH="4343400" progId="Equation.DSMT4">
                  <p:embed/>
                  <p:pic>
                    <p:nvPicPr>
                      <p:cNvPr id="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823200" cy="434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0058400" y="6324600"/>
            <a:ext cx="1905000" cy="457200"/>
          </a:xfrm>
        </p:spPr>
        <p:txBody>
          <a:bodyPr/>
          <a:lstStyle/>
          <a:p>
            <a:pPr>
              <a:defRPr/>
            </a:pPr>
            <a:fld id="{F6D20532-61D7-47D0-903F-227F7C48AD34}" type="slidenum">
              <a:rPr lang="en-US" smtClean="0">
                <a:solidFill>
                  <a:srgbClr val="1E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2800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Bus PV Case Example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r="36000" b="41417"/>
          <a:stretch>
            <a:fillRect/>
          </a:stretch>
        </p:blipFill>
        <p:spPr bwMode="auto">
          <a:xfrm>
            <a:off x="914400" y="3200400"/>
            <a:ext cx="6705600" cy="3459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" y="1280160"/>
          <a:ext cx="70485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048440" imgH="2057400" progId="Equation.DSMT4">
                  <p:embed/>
                </p:oleObj>
              </mc:Choice>
              <mc:Fallback>
                <p:oleObj name="Equation" r:id="rId3" imgW="7048440" imgH="2057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80160"/>
                        <a:ext cx="70485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AFF6DE8-5187-D790-B3C0-B7F6AC42BB1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29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Voltage Dependent Load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406041"/>
              </p:ext>
            </p:extLst>
          </p:nvPr>
        </p:nvGraphicFramePr>
        <p:xfrm>
          <a:off x="914400" y="1280160"/>
          <a:ext cx="102743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274040" imgH="4216320" progId="Equation.DSMT4">
                  <p:embed/>
                </p:oleObj>
              </mc:Choice>
              <mc:Fallback>
                <p:oleObj name="Equation" r:id="rId2" imgW="10274040" imgH="4216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102743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416A7E8-DA71-8663-C0FF-80A8E93EA17F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30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719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Dependent Load Example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7331905"/>
              </p:ext>
            </p:extLst>
          </p:nvPr>
        </p:nvGraphicFramePr>
        <p:xfrm>
          <a:off x="914400" y="1280160"/>
          <a:ext cx="109728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0972800" imgH="3390840" progId="Equation.DSMT4">
                  <p:embed/>
                </p:oleObj>
              </mc:Choice>
              <mc:Fallback>
                <p:oleObj name="Equation" r:id="rId2" imgW="10972800" imgH="33908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109728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CCE404F-BF20-1122-BDC9-2CE293F59E98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31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5098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8914848"/>
              </p:ext>
            </p:extLst>
          </p:nvPr>
        </p:nvGraphicFramePr>
        <p:xfrm>
          <a:off x="914400" y="1279525"/>
          <a:ext cx="81407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140680" imgH="5117760" progId="Equation.DSMT4">
                  <p:embed/>
                </p:oleObj>
              </mc:Choice>
              <mc:Fallback>
                <p:oleObj name="Equation" r:id="rId2" imgW="8140680" imgH="51177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79525"/>
                        <a:ext cx="81407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7FEA96A-5BC0-9CF2-D269-DAB32DAB78E9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32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045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Dependent Load, cont'd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615440"/>
          </a:xfrm>
        </p:spPr>
        <p:txBody>
          <a:bodyPr/>
          <a:lstStyle/>
          <a:p>
            <a:r>
              <a:rPr lang="en-US" dirty="0"/>
              <a:t>With constant impedance load the MW/Mvar load at bus 2 varies with the square of the bus 2 voltage magnitude.  This if the voltage level is less than 1.0, the load is lower than 200/100 MW/Mvar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t="3883" r="31200" b="63419"/>
          <a:stretch>
            <a:fillRect/>
          </a:stretch>
        </p:blipFill>
        <p:spPr bwMode="auto">
          <a:xfrm>
            <a:off x="1295400" y="2819400"/>
            <a:ext cx="8229600" cy="256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385763"/>
            <a:ext cx="69342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1E0000"/>
                </a:solidFill>
              </a:rPr>
              <a:t>PowerWorld</a:t>
            </a:r>
            <a:r>
              <a:rPr lang="en-US" dirty="0">
                <a:solidFill>
                  <a:srgbClr val="1E0000"/>
                </a:solidFill>
              </a:rPr>
              <a:t> Case Name: </a:t>
            </a:r>
            <a:r>
              <a:rPr lang="en-US" b="1" dirty="0">
                <a:solidFill>
                  <a:srgbClr val="1E0000"/>
                </a:solidFill>
              </a:rPr>
              <a:t>Bus2_Intro_Z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0175BE-C7E5-9454-E6FA-E5E5E7F918E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325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Sequential Linear Approximations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357563" y="1371601"/>
            <a:ext cx="9144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250"/>
          <a:stretch>
            <a:fillRect/>
          </a:stretch>
        </p:blipFill>
        <p:spPr bwMode="auto">
          <a:xfrm>
            <a:off x="741874" y="1292871"/>
            <a:ext cx="6791058" cy="35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89020" y="5356049"/>
            <a:ext cx="926937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Function is f(x) = x</a:t>
            </a:r>
            <a:r>
              <a:rPr lang="en-US" altLang="en-US" sz="2800" baseline="30000" dirty="0">
                <a:solidFill>
                  <a:schemeClr val="tx1">
                    <a:lumMod val="50000"/>
                  </a:schemeClr>
                </a:solidFill>
              </a:rPr>
              <a:t>2</a:t>
            </a:r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 - 2 = 0.  Solutions are points where</a:t>
            </a:r>
          </a:p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f(x) intersects the f(x) = 0 axis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8010580" y="1828401"/>
            <a:ext cx="3495620" cy="2419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At each iteration the</a:t>
            </a:r>
          </a:p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N-R method uses a linear approximation</a:t>
            </a:r>
          </a:p>
          <a:p>
            <a:pPr eaLnBrk="1" hangingPunct="1"/>
            <a:r>
              <a:rPr lang="en-US" altLang="en-US" sz="2800" dirty="0">
                <a:solidFill>
                  <a:schemeClr val="tx1">
                    <a:lumMod val="50000"/>
                  </a:schemeClr>
                </a:solidFill>
              </a:rPr>
              <a:t>to determine the next value for x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4E542E1-CA0B-0391-CA19-06FB7DB026E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76600" y="3886200"/>
            <a:ext cx="228600" cy="1241249"/>
          </a:xfrm>
          <a:prstGeom prst="straightConnector1">
            <a:avLst/>
          </a:prstGeom>
          <a:noFill/>
          <a:ln w="69850" cap="flat" cmpd="sng" algn="ctr">
            <a:solidFill>
              <a:srgbClr val="F082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0746AB-6ACD-9594-40D2-67CF1772186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53672" y="3429000"/>
            <a:ext cx="1383818" cy="304800"/>
          </a:xfrm>
          <a:prstGeom prst="straightConnector1">
            <a:avLst/>
          </a:prstGeom>
          <a:noFill/>
          <a:ln w="69850" cap="flat" cmpd="sng" algn="ctr">
            <a:solidFill>
              <a:srgbClr val="F082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4D77D24-0737-DD05-DF7D-740BF915E8E4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8931" y="2135262"/>
            <a:ext cx="1220632" cy="0"/>
          </a:xfrm>
          <a:prstGeom prst="straightConnector1">
            <a:avLst/>
          </a:prstGeom>
          <a:noFill/>
          <a:ln w="69850" cap="flat" cmpd="sng" algn="ctr">
            <a:solidFill>
              <a:srgbClr val="F082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62E61EC-C12D-9F42-FCCC-D163223B2DE5}"/>
              </a:ext>
            </a:extLst>
          </p:cNvPr>
          <p:cNvCxnSpPr>
            <a:cxnSpLocks/>
          </p:cNvCxnSpPr>
          <p:nvPr/>
        </p:nvCxnSpPr>
        <p:spPr bwMode="auto">
          <a:xfrm flipV="1">
            <a:off x="3754248" y="3771900"/>
            <a:ext cx="1650518" cy="1355549"/>
          </a:xfrm>
          <a:prstGeom prst="straightConnector1">
            <a:avLst/>
          </a:prstGeom>
          <a:noFill/>
          <a:ln w="69850" cap="flat" cmpd="sng" algn="ctr">
            <a:solidFill>
              <a:srgbClr val="F082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2F33BE75-ADA1-586B-0664-7E01B0809B01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07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Newton-Raphson Comments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When close to the solution the error decreases quite quickly -- method has quadratic convergence</a:t>
            </a:r>
          </a:p>
          <a:p>
            <a:r>
              <a:rPr lang="en-US" altLang="en-US" dirty="0"/>
              <a:t>f(x</a:t>
            </a:r>
            <a:r>
              <a:rPr lang="en-US" altLang="en-US" baseline="30000" dirty="0"/>
              <a:t>(v)</a:t>
            </a:r>
            <a:r>
              <a:rPr lang="en-US" altLang="en-US" dirty="0"/>
              <a:t>) is known as the mismatch, which we would like to drive to zero</a:t>
            </a:r>
          </a:p>
          <a:p>
            <a:r>
              <a:rPr lang="en-US" altLang="en-US" dirty="0"/>
              <a:t>Stopping criteria is when </a:t>
            </a:r>
            <a:r>
              <a:rPr lang="en-US" altLang="en-US" dirty="0">
                <a:sym typeface="Symbol" pitchFamily="18" charset="2"/>
              </a:rPr>
              <a:t></a:t>
            </a:r>
            <a:r>
              <a:rPr lang="en-US" altLang="en-US" dirty="0"/>
              <a:t>f(x</a:t>
            </a:r>
            <a:r>
              <a:rPr lang="en-US" altLang="en-US" baseline="30000" dirty="0"/>
              <a:t>(v)</a:t>
            </a:r>
            <a:r>
              <a:rPr lang="en-US" altLang="en-US" dirty="0"/>
              <a:t>) </a:t>
            </a:r>
            <a:r>
              <a:rPr lang="en-US" altLang="en-US" dirty="0">
                <a:sym typeface="Symbol" pitchFamily="18" charset="2"/>
              </a:rPr>
              <a:t></a:t>
            </a:r>
            <a:r>
              <a:rPr lang="en-US" altLang="en-US" dirty="0"/>
              <a:t> &lt; </a:t>
            </a:r>
            <a:r>
              <a:rPr lang="en-US" altLang="en-US" dirty="0">
                <a:sym typeface="Symbol" pitchFamily="18" charset="2"/>
              </a:rPr>
              <a:t></a:t>
            </a:r>
          </a:p>
          <a:p>
            <a:r>
              <a:rPr lang="en-US" altLang="en-US" dirty="0">
                <a:sym typeface="Symbol" pitchFamily="18" charset="2"/>
              </a:rPr>
              <a:t>Results are dependent upon the initial guess.  What if we had guessed x</a:t>
            </a:r>
            <a:r>
              <a:rPr lang="en-US" altLang="en-US" baseline="30000" dirty="0">
                <a:sym typeface="Symbol" pitchFamily="18" charset="2"/>
              </a:rPr>
              <a:t>(0)</a:t>
            </a:r>
            <a:r>
              <a:rPr lang="en-US" altLang="en-US" dirty="0">
                <a:sym typeface="Symbol" pitchFamily="18" charset="2"/>
              </a:rPr>
              <a:t> = 0, or x </a:t>
            </a:r>
            <a:r>
              <a:rPr lang="en-US" altLang="en-US" baseline="30000" dirty="0">
                <a:sym typeface="Symbol" pitchFamily="18" charset="2"/>
              </a:rPr>
              <a:t>(0)</a:t>
            </a:r>
            <a:r>
              <a:rPr lang="en-US" altLang="en-US" dirty="0">
                <a:sym typeface="Symbol" pitchFamily="18" charset="2"/>
              </a:rPr>
              <a:t> = -1?</a:t>
            </a:r>
          </a:p>
          <a:p>
            <a:r>
              <a:rPr lang="en-US" altLang="en-US" dirty="0">
                <a:sym typeface="Symbol" pitchFamily="18" charset="2"/>
              </a:rPr>
              <a:t>A solution’s region of attraction (ROA) is the set of initial guesses that converge to the particular solution.  The ROA is often hard to determine.</a:t>
            </a:r>
          </a:p>
          <a:p>
            <a:pPr>
              <a:buFont typeface="Wingdings" pitchFamily="2" charset="2"/>
              <a:buChar char="l"/>
            </a:pPr>
            <a:endParaRPr lang="en-US" altLang="en-US" dirty="0">
              <a:sym typeface="Symbol" pitchFamily="18" charset="2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A10ABF3-1CCE-9164-4284-8E62530872F7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695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Newton-Raphson</a:t>
            </a:r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983299"/>
              </p:ext>
            </p:extLst>
          </p:nvPr>
        </p:nvGraphicFramePr>
        <p:xfrm>
          <a:off x="914400" y="1280160"/>
          <a:ext cx="7759700" cy="408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759700" imgH="4089400" progId="Equation.DSMT4">
                  <p:embed/>
                </p:oleObj>
              </mc:Choice>
              <mc:Fallback>
                <p:oleObj name="Equation" r:id="rId3" imgW="7759700" imgH="4089400" progId="Equation.DSMT4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759700" cy="408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41B0E3A4-891F-7939-B037-493A7D6580E4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63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Case, cont’d</a:t>
            </a:r>
          </a:p>
        </p:txBody>
      </p:sp>
      <p:graphicFrame>
        <p:nvGraphicFramePr>
          <p:cNvPr id="532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011215"/>
              </p:ext>
            </p:extLst>
          </p:nvPr>
        </p:nvGraphicFramePr>
        <p:xfrm>
          <a:off x="914400" y="1280160"/>
          <a:ext cx="7480300" cy="508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480300" imgH="5080000" progId="Equation.DSMT4">
                  <p:embed/>
                </p:oleObj>
              </mc:Choice>
              <mc:Fallback>
                <p:oleObj name="Equation" r:id="rId3" imgW="7480300" imgH="5080000" progId="Equation.DSMT4">
                  <p:embed/>
                  <p:pic>
                    <p:nvPicPr>
                      <p:cNvPr id="532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480300" cy="508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B9EF9605-5E68-D072-B8C3-CB038DF3DAF6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10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Multi-Variable Case, cont’d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41450"/>
              </p:ext>
            </p:extLst>
          </p:nvPr>
        </p:nvGraphicFramePr>
        <p:xfrm>
          <a:off x="914400" y="1280160"/>
          <a:ext cx="76962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696200" imgH="5029200" progId="Equation.DSMT4">
                  <p:embed/>
                </p:oleObj>
              </mc:Choice>
              <mc:Fallback>
                <p:oleObj name="Equation" r:id="rId3" imgW="7696200" imgH="5029200" progId="Equation.DSMT4">
                  <p:embed/>
                  <p:pic>
                    <p:nvPicPr>
                      <p:cNvPr id="542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76962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E787ABD9-72F5-0D18-E9EE-DACB1124CCD0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91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Jacobian Matrix</a:t>
            </a:r>
          </a:p>
        </p:txBody>
      </p:sp>
      <p:graphicFrame>
        <p:nvGraphicFramePr>
          <p:cNvPr id="552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6792453"/>
              </p:ext>
            </p:extLst>
          </p:nvPr>
        </p:nvGraphicFramePr>
        <p:xfrm>
          <a:off x="914400" y="1280160"/>
          <a:ext cx="69977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997700" imgH="5029200" progId="Equation.DSMT4">
                  <p:embed/>
                </p:oleObj>
              </mc:Choice>
              <mc:Fallback>
                <p:oleObj name="Equation" r:id="rId3" imgW="6997700" imgH="5029200" progId="Equation.DSMT4">
                  <p:embed/>
                  <p:pic>
                    <p:nvPicPr>
                      <p:cNvPr id="5529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280160"/>
                        <a:ext cx="6997700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FF0548DD-3ED4-BF7F-014C-AAFEADCAEF9C}"/>
              </a:ext>
            </a:extLst>
          </p:cNvPr>
          <p:cNvSpPr txBox="1">
            <a:spLocks/>
          </p:cNvSpPr>
          <p:nvPr/>
        </p:nvSpPr>
        <p:spPr bwMode="auto">
          <a:xfrm>
            <a:off x="11356848" y="6324600"/>
            <a:ext cx="61264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0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0AF38EFD-512B-4531-8A51-5AEF24EFF359}" type="slidenum">
              <a:rPr lang="en-US" smtClean="0">
                <a:solidFill>
                  <a:schemeClr val="tx1">
                    <a:lumMod val="50000"/>
                  </a:schemeClr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4086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 bwMode="auto">
        <a:solidFill>
          <a:schemeClr val="bg1">
            <a:lumMod val="95000"/>
          </a:schemeClr>
        </a:solidFill>
        <a:ln>
          <a:noFill/>
        </a:ln>
      </a:spPr>
      <a:bodyPr wrap="square">
        <a:spAutoFit/>
      </a:bodyPr>
      <a:lstStyle>
        <a:defPPr algn="l" eaLnBrk="1" hangingPunct="1">
          <a:spcBef>
            <a:spcPct val="50000"/>
          </a:spcBef>
          <a:defRPr sz="2400" dirty="0">
            <a:solidFill>
              <a:schemeClr val="tx1">
                <a:lumMod val="50000"/>
              </a:schemeClr>
            </a:solidFill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7173</TotalTime>
  <Words>904</Words>
  <Application>Microsoft Office PowerPoint</Application>
  <PresentationFormat>Widescreen</PresentationFormat>
  <Paragraphs>118</Paragraphs>
  <Slides>34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Equation</vt:lpstr>
      <vt:lpstr>ECEN 460 Power System Operation and Control Spring 2025</vt:lpstr>
      <vt:lpstr>Lab 4 Comments</vt:lpstr>
      <vt:lpstr>Scalar Newton-Raphson Example, cont’d</vt:lpstr>
      <vt:lpstr>Sequential Linear Approximations</vt:lpstr>
      <vt:lpstr>Newton-Raphson Comments</vt:lpstr>
      <vt:lpstr>Multi-Variable Newton-Raphson</vt:lpstr>
      <vt:lpstr>Multi-Variable Case, cont’d</vt:lpstr>
      <vt:lpstr>Multi-Variable Case, cont’d</vt:lpstr>
      <vt:lpstr>Jacobian Matrix</vt:lpstr>
      <vt:lpstr>Multi-Variable Example</vt:lpstr>
      <vt:lpstr>Multi-variable Example, cont’d</vt:lpstr>
      <vt:lpstr>Multi-variable Example, cont’d</vt:lpstr>
      <vt:lpstr>Newton-Raphson Power Flow</vt:lpstr>
      <vt:lpstr>Power Flow Variables</vt:lpstr>
      <vt:lpstr>N-R Power Flow Solution </vt:lpstr>
      <vt:lpstr>Power Flow Jacobian Matrix</vt:lpstr>
      <vt:lpstr>Power Flow Jacobian Matrix, cont’d</vt:lpstr>
      <vt:lpstr>Two Bus Newton-Raphson Example</vt:lpstr>
      <vt:lpstr>Two Bus Example, cont’d</vt:lpstr>
      <vt:lpstr>Two Bus Example, cont’d</vt:lpstr>
      <vt:lpstr>Two Bus Example, First Iteration</vt:lpstr>
      <vt:lpstr>Two Bus Example, Next Iterations</vt:lpstr>
      <vt:lpstr>Two Bus Solved Values</vt:lpstr>
      <vt:lpstr>Two Bus Case Low Voltage Solution</vt:lpstr>
      <vt:lpstr>Low Voltage Solution, cont'd</vt:lpstr>
      <vt:lpstr>An Important Low Voltage Solution </vt:lpstr>
      <vt:lpstr>Practical Power Flow Software Note</vt:lpstr>
      <vt:lpstr>Two Bus Region of Convergence</vt:lpstr>
      <vt:lpstr>PV Buses</vt:lpstr>
      <vt:lpstr>Three Bus PV Case Example</vt:lpstr>
      <vt:lpstr>Modeling Voltage Dependent Load</vt:lpstr>
      <vt:lpstr>Voltage Dependent Load Example</vt:lpstr>
      <vt:lpstr>Voltage Dependent Load, cont'd</vt:lpstr>
      <vt:lpstr>Voltage Dependent Load, cont'd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Nicole LoGiudice</cp:lastModifiedBy>
  <cp:revision>532</cp:revision>
  <cp:lastPrinted>2020-08-20T12:26:33Z</cp:lastPrinted>
  <dcterms:created xsi:type="dcterms:W3CDTF">2000-05-11T14:27:08Z</dcterms:created>
  <dcterms:modified xsi:type="dcterms:W3CDTF">2025-02-13T20:09:40Z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f6cd4b9-6f4c-455c-8ae4-9b982b2953c8_Enabled">
    <vt:lpwstr>true</vt:lpwstr>
  </property>
  <property fmtid="{D5CDD505-2E9C-101B-9397-08002B2CF9AE}" pid="3" name="MSIP_Label_5f6cd4b9-6f4c-455c-8ae4-9b982b2953c8_SetDate">
    <vt:lpwstr>2025-01-28T16:40:33Z</vt:lpwstr>
  </property>
  <property fmtid="{D5CDD505-2E9C-101B-9397-08002B2CF9AE}" pid="4" name="MSIP_Label_5f6cd4b9-6f4c-455c-8ae4-9b982b2953c8_Method">
    <vt:lpwstr>Privileged</vt:lpwstr>
  </property>
  <property fmtid="{D5CDD505-2E9C-101B-9397-08002B2CF9AE}" pid="5" name="MSIP_Label_5f6cd4b9-6f4c-455c-8ae4-9b982b2953c8_Name">
    <vt:lpwstr>Public​</vt:lpwstr>
  </property>
  <property fmtid="{D5CDD505-2E9C-101B-9397-08002B2CF9AE}" pid="6" name="MSIP_Label_5f6cd4b9-6f4c-455c-8ae4-9b982b2953c8_SiteId">
    <vt:lpwstr>68f381e3-46da-47b9-ba57-6f322b8f0da1</vt:lpwstr>
  </property>
  <property fmtid="{D5CDD505-2E9C-101B-9397-08002B2CF9AE}" pid="7" name="MSIP_Label_5f6cd4b9-6f4c-455c-8ae4-9b982b2953c8_ActionId">
    <vt:lpwstr>7be36586-bff5-4528-b125-2ca04d21d634</vt:lpwstr>
  </property>
  <property fmtid="{D5CDD505-2E9C-101B-9397-08002B2CF9AE}" pid="8" name="MSIP_Label_5f6cd4b9-6f4c-455c-8ae4-9b982b2953c8_ContentBits">
    <vt:lpwstr>0</vt:lpwstr>
  </property>
</Properties>
</file>