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45"/>
  </p:notesMasterIdLst>
  <p:handoutMasterIdLst>
    <p:handoutMasterId r:id="rId46"/>
  </p:handoutMasterIdLst>
  <p:sldIdLst>
    <p:sldId id="356" r:id="rId2"/>
    <p:sldId id="639" r:id="rId3"/>
    <p:sldId id="490" r:id="rId4"/>
    <p:sldId id="696" r:id="rId5"/>
    <p:sldId id="708" r:id="rId6"/>
    <p:sldId id="698" r:id="rId7"/>
    <p:sldId id="492" r:id="rId8"/>
    <p:sldId id="711" r:id="rId9"/>
    <p:sldId id="574" r:id="rId10"/>
    <p:sldId id="577" r:id="rId11"/>
    <p:sldId id="609" r:id="rId12"/>
    <p:sldId id="608" r:id="rId13"/>
    <p:sldId id="580" r:id="rId14"/>
    <p:sldId id="581" r:id="rId15"/>
    <p:sldId id="582" r:id="rId16"/>
    <p:sldId id="584" r:id="rId17"/>
    <p:sldId id="585" r:id="rId18"/>
    <p:sldId id="586" r:id="rId19"/>
    <p:sldId id="588" r:id="rId20"/>
    <p:sldId id="583" r:id="rId21"/>
    <p:sldId id="597" r:id="rId22"/>
    <p:sldId id="598" r:id="rId23"/>
    <p:sldId id="589" r:id="rId24"/>
    <p:sldId id="591" r:id="rId25"/>
    <p:sldId id="599" r:id="rId26"/>
    <p:sldId id="616" r:id="rId27"/>
    <p:sldId id="590" r:id="rId28"/>
    <p:sldId id="592" r:id="rId29"/>
    <p:sldId id="587" r:id="rId30"/>
    <p:sldId id="601" r:id="rId31"/>
    <p:sldId id="714" r:id="rId32"/>
    <p:sldId id="614" r:id="rId33"/>
    <p:sldId id="613" r:id="rId34"/>
    <p:sldId id="615" r:id="rId35"/>
    <p:sldId id="716" r:id="rId36"/>
    <p:sldId id="717" r:id="rId37"/>
    <p:sldId id="718" r:id="rId38"/>
    <p:sldId id="715" r:id="rId39"/>
    <p:sldId id="719" r:id="rId40"/>
    <p:sldId id="610" r:id="rId41"/>
    <p:sldId id="604" r:id="rId42"/>
    <p:sldId id="710" r:id="rId43"/>
    <p:sldId id="533" r:id="rId44"/>
  </p:sldIdLst>
  <p:sldSz cx="12192000" cy="6858000"/>
  <p:notesSz cx="7102475" cy="93884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oria dehghanian" initials="p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00"/>
    <a:srgbClr val="0E5CA7"/>
    <a:srgbClr val="FF33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p:cViewPr varScale="1">
        <p:scale>
          <a:sx n="100" d="100"/>
          <a:sy n="100" d="100"/>
        </p:scale>
        <p:origin x="716"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160"/>
    </p:cViewPr>
  </p:sorterViewPr>
  <p:notesViewPr>
    <p:cSldViewPr>
      <p:cViewPr varScale="1">
        <p:scale>
          <a:sx n="83" d="100"/>
          <a:sy n="83" d="100"/>
        </p:scale>
        <p:origin x="-3768" y="-9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5" name="Rectangle 3"/>
          <p:cNvSpPr>
            <a:spLocks noGrp="1" noChangeArrowheads="1"/>
          </p:cNvSpPr>
          <p:nvPr>
            <p:ph type="dt" sz="quarter" idx="1"/>
          </p:nvPr>
        </p:nvSpPr>
        <p:spPr bwMode="auto">
          <a:xfrm>
            <a:off x="4024313" y="0"/>
            <a:ext cx="3078162"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a:spcBef>
                <a:spcPct val="0"/>
              </a:spcBef>
              <a:buClrTx/>
              <a:buSzTx/>
              <a:buFontTx/>
              <a:buNone/>
              <a:defRPr sz="1200"/>
            </a:lvl1pPr>
          </a:lstStyle>
          <a:p>
            <a:pPr>
              <a:defRPr/>
            </a:pPr>
            <a:endParaRPr lang="en-US" dirty="0"/>
          </a:p>
        </p:txBody>
      </p:sp>
      <p:sp>
        <p:nvSpPr>
          <p:cNvPr id="28676" name="Rectangle 4"/>
          <p:cNvSpPr>
            <a:spLocks noGrp="1" noChangeArrowheads="1"/>
          </p:cNvSpPr>
          <p:nvPr>
            <p:ph type="ftr" sz="quarter" idx="2"/>
          </p:nvPr>
        </p:nvSpPr>
        <p:spPr bwMode="auto">
          <a:xfrm>
            <a:off x="0" y="8918575"/>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7" name="Rectangle 5"/>
          <p:cNvSpPr>
            <a:spLocks noGrp="1" noChangeArrowheads="1"/>
          </p:cNvSpPr>
          <p:nvPr>
            <p:ph type="sldNum" sz="quarter" idx="3"/>
          </p:nvPr>
        </p:nvSpPr>
        <p:spPr bwMode="auto">
          <a:xfrm>
            <a:off x="4024313" y="8918575"/>
            <a:ext cx="3078162"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dirty="0"/>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wrap="square" lIns="94229" tIns="47114" rIns="94229" bIns="47114"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wrap="square" lIns="94229" tIns="47114" rIns="94229" bIns="47114" numCol="1" anchor="t" anchorCtr="0" compatLnSpc="1">
            <a:prstTxWarp prst="textNoShape">
              <a:avLst/>
            </a:prstTxWarp>
          </a:bodyPr>
          <a:lstStyle>
            <a:lvl1pPr algn="r">
              <a:defRPr sz="1200"/>
            </a:lvl1pPr>
          </a:lstStyle>
          <a:p>
            <a:pPr>
              <a:defRPr/>
            </a:pPr>
            <a:fld id="{24C5774C-03E1-499A-B4E4-895282C04360}" type="datetimeFigureOut">
              <a:rPr lang="en-US"/>
              <a:pPr>
                <a:defRPr/>
              </a:pPr>
              <a:t>1/24/2025</a:t>
            </a:fld>
            <a:endParaRPr lang="en-US" dirty="0"/>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pPr lvl="0"/>
            <a:endParaRPr lang="en-US" noProof="0" dirty="0"/>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4229" tIns="47114" rIns="94229" bIns="471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6988"/>
            <a:ext cx="3078163" cy="469900"/>
          </a:xfrm>
          <a:prstGeom prst="rect">
            <a:avLst/>
          </a:prstGeom>
        </p:spPr>
        <p:txBody>
          <a:bodyPr vert="horz" wrap="square" lIns="94229" tIns="47114" rIns="94229" bIns="47114" numCol="1" anchor="b" anchorCtr="0" compatLnSpc="1">
            <a:prstTxWarp prst="textNoShape">
              <a:avLst/>
            </a:prstTxWarp>
          </a:bodyPr>
          <a:lstStyle>
            <a:lvl1pPr>
              <a:defRPr sz="1200"/>
            </a:lvl1pPr>
          </a:lstStyle>
          <a:p>
            <a:pPr>
              <a:defRPr/>
            </a:pPr>
            <a:endParaRPr lang="en-US" dirty="0"/>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wrap="square" lIns="94229" tIns="47114" rIns="94229" bIns="47114"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dirty="0"/>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smtClean="0"/>
              <a:pPr eaLnBrk="1" hangingPunct="1"/>
              <a:t>1</a:t>
            </a:fld>
            <a:endParaRPr lang="en-US" altLang="en-US" sz="1200" dirty="0"/>
          </a:p>
        </p:txBody>
      </p:sp>
    </p:spTree>
    <p:extLst>
      <p:ext uri="{BB962C8B-B14F-4D97-AF65-F5344CB8AC3E}">
        <p14:creationId xmlns:p14="http://schemas.microsoft.com/office/powerpoint/2010/main" val="81821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7BD0A9-83E7-48C6-B082-8245C4BEA6C3}" type="slidenum">
              <a:rPr lang="en-US" smtClean="0"/>
              <a:t>23</a:t>
            </a:fld>
            <a:endParaRPr lang="en-US" dirty="0"/>
          </a:p>
        </p:txBody>
      </p:sp>
    </p:spTree>
    <p:extLst>
      <p:ext uri="{BB962C8B-B14F-4D97-AF65-F5344CB8AC3E}">
        <p14:creationId xmlns:p14="http://schemas.microsoft.com/office/powerpoint/2010/main" val="4240370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914400" y="990600"/>
            <a:ext cx="69088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9" name="Line 4103"/>
          <p:cNvSpPr>
            <a:spLocks noChangeShapeType="1"/>
          </p:cNvSpPr>
          <p:nvPr userDrawn="1"/>
        </p:nvSpPr>
        <p:spPr bwMode="auto">
          <a:xfrm>
            <a:off x="0" y="2590800"/>
            <a:ext cx="11988800" cy="0"/>
          </a:xfrm>
          <a:prstGeom prst="line">
            <a:avLst/>
          </a:prstGeom>
          <a:noFill/>
          <a:ln w="76200">
            <a:solidFill>
              <a:srgbClr val="500000"/>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08358" y="533400"/>
            <a:ext cx="10363200" cy="1143000"/>
          </a:xfrm>
        </p:spPr>
        <p:txBody>
          <a:bodyPr/>
          <a:lstStyle>
            <a:lvl1pPr>
              <a:defRPr sz="3600">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981200" y="2933700"/>
            <a:ext cx="8534400" cy="1752600"/>
          </a:xfrm>
        </p:spPr>
        <p:txBody>
          <a:bodyPr/>
          <a:lstStyle>
            <a:lvl1pPr marL="0" indent="0" algn="ctr">
              <a:buFontTx/>
              <a:buNone/>
              <a:defRPr>
                <a:latin typeface="Arial" pitchFamily="34" charset="0"/>
                <a:cs typeface="Arial" pitchFamily="34" charset="0"/>
              </a:defRPr>
            </a:lvl1pPr>
          </a:lstStyle>
          <a:p>
            <a:r>
              <a:rPr lang="en-US" dirty="0"/>
              <a:t>Click to edit Master subtitle style</a:t>
            </a:r>
          </a:p>
        </p:txBody>
      </p:sp>
      <p:pic>
        <p:nvPicPr>
          <p:cNvPr id="7" name="Picture 2" descr="http://brandguide.tamu.edu/downloads/logos/TAM-PrimaryMarkA.jpg"/>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8226697" y="5715000"/>
            <a:ext cx="3733800" cy="105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11049000" cy="1066800"/>
          </a:xfrm>
        </p:spPr>
        <p:txBody>
          <a:bodyPr/>
          <a:lstStyle/>
          <a:p>
            <a:r>
              <a:rPr lang="en-US" dirty="0"/>
              <a:t>Click to edit Master title style</a:t>
            </a:r>
          </a:p>
        </p:txBody>
      </p:sp>
      <p:sp>
        <p:nvSpPr>
          <p:cNvPr id="5" name="Content Placeholder 2"/>
          <p:cNvSpPr>
            <a:spLocks noGrp="1"/>
          </p:cNvSpPr>
          <p:nvPr>
            <p:ph idx="1" hasCustomPrompt="1"/>
          </p:nvPr>
        </p:nvSpPr>
        <p:spPr>
          <a:xfrm>
            <a:off x="228600" y="1280160"/>
            <a:ext cx="11201400" cy="5196840"/>
          </a:xfrm>
        </p:spPr>
        <p:txBody>
          <a:bodyPr/>
          <a:lstStyle>
            <a:lvl1pPr marL="457200" indent="-457200">
              <a:buSzPct val="100000"/>
              <a:buFont typeface="Arial" panose="020B0604020202020204" pitchFamily="34" charset="0"/>
              <a:buChar char="•"/>
              <a:defRPr/>
            </a:lvl1pPr>
            <a:lvl2pPr marL="742950" marR="0" indent="-285750" algn="l" defTabSz="914400" rtl="0" eaLnBrk="0" fontAlgn="base" latinLnBrk="0" hangingPunct="0">
              <a:lnSpc>
                <a:spcPct val="100000"/>
              </a:lnSpc>
              <a:spcBef>
                <a:spcPct val="20000"/>
              </a:spcBef>
              <a:spcAft>
                <a:spcPct val="0"/>
              </a:spcAft>
              <a:buClr>
                <a:schemeClr val="tx1"/>
              </a:buClr>
              <a:buSzPct val="75000"/>
              <a:buFontTx/>
              <a:buChar char="–"/>
              <a:tabLst/>
              <a:defRPr/>
            </a:lvl2pPr>
            <a:lvl3pPr marL="1257300" indent="-342900">
              <a:buSzPct val="90000"/>
              <a:buFont typeface="Arial" panose="020B0604020202020204" pitchFamily="34" charset="0"/>
              <a:buChar char="•"/>
              <a:defRPr/>
            </a:lvl3pPr>
          </a:lstStyle>
          <a:p>
            <a:pPr marL="742950" marR="0" lvl="1" indent="-285750" algn="l" defTabSz="914400" rtl="0" eaLnBrk="0" fontAlgn="base" latinLnBrk="0" hangingPunct="0">
              <a:lnSpc>
                <a:spcPct val="100000"/>
              </a:lnSpc>
              <a:spcBef>
                <a:spcPct val="20000"/>
              </a:spcBef>
              <a:spcAft>
                <a:spcPct val="0"/>
              </a:spcAft>
              <a:buClr>
                <a:schemeClr val="tx1"/>
              </a:buClr>
              <a:buSzPct val="75000"/>
              <a:buFontTx/>
              <a:buChar char="–"/>
              <a:tabLst/>
              <a:defRPr/>
            </a:pPr>
            <a:r>
              <a:rPr lang="en-US" dirty="0" err="1"/>
              <a:t>SeconClick</a:t>
            </a:r>
            <a:r>
              <a:rPr lang="en-US" dirty="0"/>
              <a:t> to edit Master text styles</a:t>
            </a:r>
          </a:p>
          <a:p>
            <a:pPr lvl="1"/>
            <a:r>
              <a:rPr lang="en-US" dirty="0"/>
              <a:t>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02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00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96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02422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1016000" y="1143000"/>
            <a:ext cx="68072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11" name="Line 8"/>
          <p:cNvSpPr>
            <a:spLocks noChangeShapeType="1"/>
          </p:cNvSpPr>
          <p:nvPr userDrawn="1"/>
        </p:nvSpPr>
        <p:spPr bwMode="auto">
          <a:xfrm>
            <a:off x="0" y="1143000"/>
            <a:ext cx="11176000" cy="0"/>
          </a:xfrm>
          <a:prstGeom prst="line">
            <a:avLst/>
          </a:prstGeom>
          <a:noFill/>
          <a:ln w="76200">
            <a:solidFill>
              <a:srgbClr val="500000"/>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228600" y="91440"/>
            <a:ext cx="11049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 name="Rectangle 7"/>
          <p:cNvSpPr>
            <a:spLocks noGrp="1" noChangeArrowheads="1"/>
          </p:cNvSpPr>
          <p:nvPr>
            <p:ph type="body" idx="1"/>
          </p:nvPr>
        </p:nvSpPr>
        <p:spPr bwMode="auto">
          <a:xfrm>
            <a:off x="228600" y="1295400"/>
            <a:ext cx="11201400" cy="512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43347023-713F-4E2A-B7AB-E48E430AAFEB}"/>
              </a:ext>
            </a:extLst>
          </p:cNvPr>
          <p:cNvSpPr txBox="1"/>
          <p:nvPr userDrawn="1"/>
        </p:nvSpPr>
        <p:spPr>
          <a:xfrm>
            <a:off x="11095827" y="-66675"/>
            <a:ext cx="1096172" cy="369332"/>
          </a:xfrm>
          <a:prstGeom prst="rect">
            <a:avLst/>
          </a:prstGeom>
          <a:noFill/>
          <a:ln w="12700">
            <a:noFill/>
          </a:ln>
        </p:spPr>
        <p:txBody>
          <a:bodyPr wrap="square" rtlCol="0">
            <a:spAutoFit/>
          </a:bodyPr>
          <a:lstStyle/>
          <a:p>
            <a:pPr algn="r"/>
            <a:fld id="{CBFC0AEE-5787-421D-938D-D26A4A374780}" type="slidenum">
              <a:rPr lang="en-US" sz="1800" baseline="0" smtClean="0">
                <a:solidFill>
                  <a:schemeClr val="tx1">
                    <a:lumMod val="95000"/>
                    <a:lumOff val="5000"/>
                  </a:schemeClr>
                </a:solidFill>
                <a:latin typeface="+mj-lt"/>
              </a:rPr>
              <a:pPr algn="r"/>
              <a:t>‹#›</a:t>
            </a:fld>
            <a:endParaRPr lang="en-US" sz="1800" baseline="0" dirty="0">
              <a:solidFill>
                <a:schemeClr val="tx1">
                  <a:lumMod val="95000"/>
                  <a:lumOff val="5000"/>
                </a:schemeClr>
              </a:solidFill>
              <a:latin typeface="+mj-lt"/>
            </a:endParaRPr>
          </a:p>
        </p:txBody>
      </p:sp>
      <p:pic>
        <p:nvPicPr>
          <p:cNvPr id="4" name="Picture 2" descr="Related image">
            <a:extLst>
              <a:ext uri="{FF2B5EF4-FFF2-40B4-BE49-F238E27FC236}">
                <a16:creationId xmlns:a16="http://schemas.microsoft.com/office/drawing/2014/main" id="{EB4B9F23-42FC-41EE-46C9-119D3CD01CE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11404600" y="788432"/>
            <a:ext cx="685800" cy="6858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Lst>
  <p:hf hdr="0" ftr="0" dt="0"/>
  <p:txStyles>
    <p:titleStyle>
      <a:lvl1pPr algn="l" rtl="0" eaLnBrk="0" fontAlgn="base" hangingPunct="0">
        <a:lnSpc>
          <a:spcPct val="90000"/>
        </a:lnSpc>
        <a:spcBef>
          <a:spcPct val="0"/>
        </a:spcBef>
        <a:spcAft>
          <a:spcPct val="0"/>
        </a:spcAft>
        <a:defRPr sz="3600" b="1" baseline="0">
          <a:solidFill>
            <a:schemeClr val="tx1">
              <a:lumMod val="95000"/>
              <a:lumOff val="5000"/>
            </a:schemeClr>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a:solidFill>
            <a:schemeClr val="tx1"/>
          </a:solidFill>
          <a:latin typeface="+mj-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j-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400">
          <a:solidFill>
            <a:schemeClr val="tx1"/>
          </a:solidFill>
          <a:latin typeface="+mj-lt"/>
        </a:defRPr>
      </a:lvl3pPr>
      <a:lvl4pPr marL="1600200" indent="-228600" algn="l" rtl="0" eaLnBrk="0" fontAlgn="base" hangingPunct="0">
        <a:spcBef>
          <a:spcPct val="20000"/>
        </a:spcBef>
        <a:spcAft>
          <a:spcPct val="0"/>
        </a:spcAft>
        <a:buClr>
          <a:schemeClr val="tx1"/>
        </a:buClr>
        <a:buSzPct val="80000"/>
        <a:buChar char="–"/>
        <a:defRPr sz="2400">
          <a:solidFill>
            <a:schemeClr val="tx1"/>
          </a:solidFill>
          <a:latin typeface="+mj-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400">
          <a:solidFill>
            <a:schemeClr val="tx1"/>
          </a:solidFill>
          <a:latin typeface="+mj-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3.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22.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4.bin"/><Relationship Id="rId1" Type="http://schemas.openxmlformats.org/officeDocument/2006/relationships/slideLayout" Target="../slideLayouts/slideLayout2.xml"/><Relationship Id="rId5" Type="http://schemas.openxmlformats.org/officeDocument/2006/relationships/image" Target="../media/image28.wmf"/><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228600" y="762000"/>
            <a:ext cx="11887200" cy="1828799"/>
          </a:xfrm>
          <a:noFill/>
        </p:spPr>
        <p:txBody>
          <a:bodyPr anchor="ctr"/>
          <a:lstStyle/>
          <a:p>
            <a:pPr algn="ctr" eaLnBrk="1" hangingPunct="1">
              <a:spcBef>
                <a:spcPts val="0"/>
              </a:spcBef>
              <a:spcAft>
                <a:spcPts val="1200"/>
              </a:spcAft>
            </a:pPr>
            <a:r>
              <a:rPr lang="en-US" dirty="0"/>
              <a:t>High Altitude Electromagnetic Pulse (HEMP) E3 Impacts on Large-Scale Electric Grids</a:t>
            </a:r>
            <a:br>
              <a:rPr lang="en-US" dirty="0"/>
            </a:br>
            <a:br>
              <a:rPr lang="en-US" sz="1800" dirty="0">
                <a:effectLst/>
                <a:latin typeface="Aptos" panose="020B0004020202020204" pitchFamily="34" charset="0"/>
                <a:ea typeface="Aptos" panose="020B0004020202020204" pitchFamily="34" charset="0"/>
                <a:cs typeface="Aptos" panose="020B0004020202020204" pitchFamily="34" charset="0"/>
              </a:rPr>
            </a:br>
            <a:br>
              <a:rPr lang="en-US" dirty="0">
                <a:effectLst/>
                <a:latin typeface="Calibri" panose="020F0502020204030204" pitchFamily="34" charset="0"/>
                <a:ea typeface="Calibri" panose="020F0502020204030204" pitchFamily="34" charset="0"/>
              </a:rPr>
            </a:br>
            <a:endParaRPr lang="en-US" altLang="en-US" dirty="0"/>
          </a:p>
        </p:txBody>
      </p:sp>
      <p:sp>
        <p:nvSpPr>
          <p:cNvPr id="7" name="Subtitle 2"/>
          <p:cNvSpPr>
            <a:spLocks noGrp="1"/>
          </p:cNvSpPr>
          <p:nvPr>
            <p:ph type="subTitle" sz="quarter" idx="1"/>
          </p:nvPr>
        </p:nvSpPr>
        <p:spPr>
          <a:xfrm>
            <a:off x="609600" y="2743200"/>
            <a:ext cx="10591800" cy="1752600"/>
          </a:xfrm>
        </p:spPr>
        <p:txBody>
          <a:bodyPr/>
          <a:lstStyle/>
          <a:p>
            <a:pPr>
              <a:spcBef>
                <a:spcPts val="0"/>
              </a:spcBef>
            </a:pPr>
            <a:r>
              <a:rPr lang="en-US" sz="3200" b="1" dirty="0"/>
              <a:t>Thomas J. Overbye</a:t>
            </a:r>
          </a:p>
          <a:p>
            <a:pPr>
              <a:spcBef>
                <a:spcPts val="0"/>
              </a:spcBef>
            </a:pPr>
            <a:r>
              <a:rPr lang="en-US" sz="3200" b="1" dirty="0"/>
              <a:t>O’Donnell Foundation Chair III </a:t>
            </a:r>
          </a:p>
          <a:p>
            <a:pPr>
              <a:spcBef>
                <a:spcPts val="0"/>
              </a:spcBef>
            </a:pPr>
            <a:r>
              <a:rPr lang="en-US" sz="3200" b="1" dirty="0"/>
              <a:t>Texas A&amp;M University</a:t>
            </a:r>
            <a:br>
              <a:rPr lang="en-US" sz="3200" b="1" dirty="0"/>
            </a:br>
            <a:r>
              <a:rPr lang="en-US" sz="3200" b="1" dirty="0"/>
              <a:t>overbye@tamu.edu</a:t>
            </a:r>
            <a:br>
              <a:rPr lang="en-US" sz="3200" b="1" dirty="0"/>
            </a:br>
            <a:br>
              <a:rPr lang="en-US" sz="3200" b="1" dirty="0"/>
            </a:br>
            <a:r>
              <a:rPr lang="en-US" sz="3200" b="1" dirty="0"/>
              <a:t>January 22, 2025</a:t>
            </a:r>
            <a:br>
              <a:rPr lang="en-US" sz="3200" b="1" dirty="0"/>
            </a:br>
            <a:endParaRPr lang="en-US" sz="3200" b="1" dirty="0"/>
          </a:p>
        </p:txBody>
      </p:sp>
    </p:spTree>
    <p:extLst>
      <p:ext uri="{BB962C8B-B14F-4D97-AF65-F5344CB8AC3E}">
        <p14:creationId xmlns:p14="http://schemas.microsoft.com/office/powerpoint/2010/main" val="34584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Electric Grid Risks</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10</a:t>
            </a:fld>
            <a:endParaRPr lang="en-US" dirty="0"/>
          </a:p>
        </p:txBody>
      </p:sp>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200" y="1491810"/>
            <a:ext cx="8050830" cy="47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43800" y="228600"/>
            <a:ext cx="4495800" cy="5022914"/>
          </a:xfrm>
          <a:prstGeom prst="rect">
            <a:avLst/>
          </a:prstGeom>
          <a:solidFill>
            <a:schemeClr val="accent3">
              <a:lumMod val="95000"/>
            </a:schemeClr>
          </a:solidFill>
        </p:spPr>
        <p:txBody>
          <a:bodyPr wrap="square" rtlCol="0">
            <a:spAutoFit/>
          </a:bodyPr>
          <a:lstStyle/>
          <a:p>
            <a:r>
              <a:rPr lang="en-US" sz="2400" dirty="0">
                <a:solidFill>
                  <a:srgbClr val="1E0000"/>
                </a:solidFill>
              </a:rPr>
              <a:t>Figure is from a 2017 National Academy Report, </a:t>
            </a:r>
            <a:r>
              <a:rPr lang="en-US" sz="2400" i="1" dirty="0">
                <a:solidFill>
                  <a:srgbClr val="1E0000"/>
                </a:solidFill>
              </a:rPr>
              <a:t>Enhancing the Resilience of the Nation’s Electricity System</a:t>
            </a:r>
            <a:endParaRPr lang="en-US" sz="2400" dirty="0">
              <a:solidFill>
                <a:srgbClr val="1E0000"/>
              </a:solidFill>
            </a:endParaRPr>
          </a:p>
          <a:p>
            <a:r>
              <a:rPr lang="en-US" sz="2200" dirty="0"/>
              <a:t>“While minimizing the likelihood of large-area, long-duration outages is important, a resilient system is one that acknowledges that such outages can occur, prepares to deal with them, minimizes their impact when they occur, is able to restore service quickly, and draws lessons from the experience to improve performance in the future”</a:t>
            </a:r>
          </a:p>
        </p:txBody>
      </p:sp>
      <p:sp>
        <p:nvSpPr>
          <p:cNvPr id="9" name="TextBox 8">
            <a:extLst>
              <a:ext uri="{FF2B5EF4-FFF2-40B4-BE49-F238E27FC236}">
                <a16:creationId xmlns:a16="http://schemas.microsoft.com/office/drawing/2014/main" id="{C18BD661-A1A7-D6BC-ECA7-4AB871E5B1D2}"/>
              </a:ext>
            </a:extLst>
          </p:cNvPr>
          <p:cNvSpPr txBox="1"/>
          <p:nvPr/>
        </p:nvSpPr>
        <p:spPr>
          <a:xfrm>
            <a:off x="8121294" y="5938878"/>
            <a:ext cx="3384905" cy="830997"/>
          </a:xfrm>
          <a:prstGeom prst="rect">
            <a:avLst/>
          </a:prstGeom>
          <a:solidFill>
            <a:schemeClr val="accent3">
              <a:lumMod val="95000"/>
            </a:schemeClr>
          </a:solidFill>
        </p:spPr>
        <p:txBody>
          <a:bodyPr wrap="square" rtlCol="0">
            <a:spAutoFit/>
          </a:bodyPr>
          <a:lstStyle/>
          <a:p>
            <a:pPr algn="ctr"/>
            <a:r>
              <a:rPr lang="en-US" sz="2400" dirty="0">
                <a:solidFill>
                  <a:srgbClr val="1E0000"/>
                </a:solidFill>
              </a:rPr>
              <a:t>This certainly applies to HEMPs</a:t>
            </a:r>
          </a:p>
        </p:txBody>
      </p:sp>
    </p:spTree>
    <p:extLst>
      <p:ext uri="{BB962C8B-B14F-4D97-AF65-F5344CB8AC3E}">
        <p14:creationId xmlns:p14="http://schemas.microsoft.com/office/powerpoint/2010/main" val="2441258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Stage Resilience Process</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11</a:t>
            </a:fld>
            <a:endParaRPr lang="en-US" dirty="0"/>
          </a:p>
        </p:txBody>
      </p:sp>
      <p:pic>
        <p:nvPicPr>
          <p:cNvPr id="5122"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09600" y="1375827"/>
            <a:ext cx="8173942" cy="266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34FE111-AE40-81D5-E781-4934416A5164}"/>
              </a:ext>
            </a:extLst>
          </p:cNvPr>
          <p:cNvSpPr txBox="1"/>
          <p:nvPr/>
        </p:nvSpPr>
        <p:spPr>
          <a:xfrm>
            <a:off x="592183" y="4191000"/>
            <a:ext cx="8939114" cy="1446550"/>
          </a:xfrm>
          <a:prstGeom prst="rect">
            <a:avLst/>
          </a:prstGeom>
          <a:solidFill>
            <a:schemeClr val="accent3">
              <a:lumMod val="95000"/>
            </a:schemeClr>
          </a:solidFill>
        </p:spPr>
        <p:txBody>
          <a:bodyPr wrap="none" rtlCol="0">
            <a:spAutoFit/>
          </a:bodyPr>
          <a:lstStyle/>
          <a:p>
            <a:r>
              <a:rPr lang="en-US" sz="2000" dirty="0"/>
              <a:t>This from Figure 1.2a in the 2017 National Academies’ report, and is originally from </a:t>
            </a:r>
          </a:p>
          <a:p>
            <a:r>
              <a:rPr lang="en-US" sz="2000" dirty="0"/>
              <a:t>S.E. Flynn, “America the resilient: Defying terrorism and mitigating</a:t>
            </a:r>
          </a:p>
          <a:p>
            <a:r>
              <a:rPr lang="en-US" sz="2000" dirty="0"/>
              <a:t>natural disasters.” </a:t>
            </a:r>
            <a:r>
              <a:rPr lang="en-US" sz="2000" i="1" dirty="0"/>
              <a:t>Foreign Affairs, </a:t>
            </a:r>
            <a:r>
              <a:rPr lang="en-US" sz="2000" dirty="0"/>
              <a:t>vol. 87: 2–8 (2008) and as illustrated </a:t>
            </a:r>
            <a:br>
              <a:rPr lang="en-US" sz="2000" dirty="0"/>
            </a:br>
            <a:r>
              <a:rPr lang="en-US" sz="2000" dirty="0"/>
              <a:t>by the National Infrastructure Advisory Council (NIAC) in 2010</a:t>
            </a:r>
          </a:p>
        </p:txBody>
      </p:sp>
    </p:spTree>
    <p:extLst>
      <p:ext uri="{BB962C8B-B14F-4D97-AF65-F5344CB8AC3E}">
        <p14:creationId xmlns:p14="http://schemas.microsoft.com/office/powerpoint/2010/main" val="2337281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Approach HILF Events</a:t>
            </a:r>
          </a:p>
        </p:txBody>
      </p:sp>
      <p:sp>
        <p:nvSpPr>
          <p:cNvPr id="3" name="Content Placeholder 2"/>
          <p:cNvSpPr>
            <a:spLocks noGrp="1"/>
          </p:cNvSpPr>
          <p:nvPr>
            <p:ph idx="1"/>
          </p:nvPr>
        </p:nvSpPr>
        <p:spPr>
          <a:xfrm>
            <a:off x="228600" y="1280160"/>
            <a:ext cx="11887200" cy="5196840"/>
          </a:xfrm>
        </p:spPr>
        <p:txBody>
          <a:bodyPr/>
          <a:lstStyle/>
          <a:p>
            <a:r>
              <a:rPr lang="en-US" altLang="en-US" dirty="0"/>
              <a:t>High-Impact, Low-Frequency (HILF) events are ones that could cause large-scale, long duration blackouts; HEMPs are HILFs</a:t>
            </a:r>
            <a:endParaRPr lang="en-US" dirty="0"/>
          </a:p>
          <a:p>
            <a:r>
              <a:rPr lang="en-US" dirty="0"/>
              <a:t>The goal in studying HILFs is seldom to replicate a specific event</a:t>
            </a:r>
          </a:p>
          <a:p>
            <a:pPr lvl="1"/>
            <a:r>
              <a:rPr lang="en-US" dirty="0"/>
              <a:t>Many have not occurred, and within each class there can be great variability (e.g., a physical attack)</a:t>
            </a:r>
          </a:p>
          <a:p>
            <a:r>
              <a:rPr lang="en-US" dirty="0"/>
              <a:t>Nor is it to ensure there is no loss of service</a:t>
            </a:r>
          </a:p>
          <a:p>
            <a:r>
              <a:rPr lang="en-US" dirty="0"/>
              <a:t>Rather, it is to be broadly prepared, and to be able to do at least a reasonable cost/benefit analysis</a:t>
            </a:r>
          </a:p>
          <a:p>
            <a:r>
              <a:rPr lang="en-US" dirty="0"/>
              <a:t>HILF simulations can help in preparing for the unexpected</a:t>
            </a:r>
          </a:p>
          <a:p>
            <a:r>
              <a:rPr lang="en-US" dirty="0"/>
              <a:t>Techniques such as improved control room rare event situational awareness and better black start procedures, are generally applicable</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12</a:t>
            </a:fld>
            <a:endParaRPr lang="en-US" dirty="0"/>
          </a:p>
        </p:txBody>
      </p:sp>
    </p:spTree>
    <p:extLst>
      <p:ext uri="{BB962C8B-B14F-4D97-AF65-F5344CB8AC3E}">
        <p14:creationId xmlns:p14="http://schemas.microsoft.com/office/powerpoint/2010/main" val="1716012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Electromagnetic Pulses (EMPs)</a:t>
            </a:r>
            <a:endParaRPr lang="en-US" dirty="0"/>
          </a:p>
        </p:txBody>
      </p:sp>
      <p:sp>
        <p:nvSpPr>
          <p:cNvPr id="3" name="Content Placeholder 2"/>
          <p:cNvSpPr>
            <a:spLocks noGrp="1"/>
          </p:cNvSpPr>
          <p:nvPr>
            <p:ph idx="1"/>
          </p:nvPr>
        </p:nvSpPr>
        <p:spPr>
          <a:xfrm>
            <a:off x="228600" y="1280160"/>
            <a:ext cx="11430000" cy="4323703"/>
          </a:xfrm>
        </p:spPr>
        <p:txBody>
          <a:bodyPr/>
          <a:lstStyle/>
          <a:p>
            <a:r>
              <a:rPr lang="en-US" altLang="en-US" dirty="0">
                <a:latin typeface="Arial" charset="0"/>
                <a:cs typeface="Arial" charset="0"/>
              </a:rPr>
              <a:t>Broadly defined, an electromagnetic pulse is any transient burst of electromagnet energy</a:t>
            </a:r>
          </a:p>
          <a:p>
            <a:r>
              <a:rPr lang="en-US" altLang="en-US" dirty="0">
                <a:latin typeface="Arial" charset="0"/>
                <a:cs typeface="Arial" charset="0"/>
              </a:rPr>
              <a:t>Characterized by their magnitude, frequencies, footprint, and type of energy </a:t>
            </a:r>
          </a:p>
          <a:p>
            <a:r>
              <a:rPr lang="en-US" altLang="en-US" dirty="0">
                <a:latin typeface="Arial" charset="0"/>
                <a:cs typeface="Arial" charset="0"/>
              </a:rPr>
              <a:t>There are many different types, such as static electricity sparks, interference from gasoline engine sparks, lightning, electric switching, geomagnetic disturbances (GMDs) cause by solar corona mass ejections (CMEs), nuclear electromagnetic pulses, and non-nuclear EMP weapons</a:t>
            </a:r>
          </a:p>
          <a:p>
            <a:r>
              <a:rPr lang="en-US" altLang="en-US" dirty="0">
                <a:latin typeface="Arial" charset="0"/>
                <a:cs typeface="Arial" charset="0"/>
              </a:rPr>
              <a:t>Talk focuses primarily on the impact of nuclear EMPs on the grid, mostly caused by high altitude explosions</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13</a:t>
            </a:fld>
            <a:endParaRPr lang="en-US" dirty="0"/>
          </a:p>
        </p:txBody>
      </p:sp>
    </p:spTree>
    <p:extLst>
      <p:ext uri="{BB962C8B-B14F-4D97-AF65-F5344CB8AC3E}">
        <p14:creationId xmlns:p14="http://schemas.microsoft.com/office/powerpoint/2010/main" val="2196619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Nuclear EMPs</a:t>
            </a:r>
            <a:endParaRPr lang="en-US" dirty="0"/>
          </a:p>
        </p:txBody>
      </p:sp>
      <p:sp>
        <p:nvSpPr>
          <p:cNvPr id="3" name="Content Placeholder 2"/>
          <p:cNvSpPr>
            <a:spLocks noGrp="1"/>
          </p:cNvSpPr>
          <p:nvPr>
            <p:ph idx="1"/>
          </p:nvPr>
        </p:nvSpPr>
        <p:spPr>
          <a:xfrm>
            <a:off x="228600" y="1280160"/>
            <a:ext cx="11734800" cy="5196840"/>
          </a:xfrm>
        </p:spPr>
        <p:txBody>
          <a:bodyPr/>
          <a:lstStyle/>
          <a:p>
            <a:r>
              <a:rPr lang="en-US" altLang="en-US" dirty="0">
                <a:latin typeface="Arial" charset="0"/>
                <a:cs typeface="Arial" charset="0"/>
              </a:rPr>
              <a:t>A good recent public HEMP documents is from the from the US DOE CESER Office (2023), </a:t>
            </a:r>
            <a:r>
              <a:rPr lang="en-US" altLang="en-US" i="1" dirty="0">
                <a:latin typeface="Arial" charset="0"/>
                <a:cs typeface="Arial" charset="0"/>
              </a:rPr>
              <a:t>High-Altitude Electromagnetic Pulse Waveform Application Guide </a:t>
            </a:r>
            <a:r>
              <a:rPr lang="en-US" altLang="en-US" dirty="0">
                <a:latin typeface="Arial" charset="0"/>
                <a:cs typeface="Arial" charset="0"/>
              </a:rPr>
              <a:t>[a]</a:t>
            </a:r>
            <a:endParaRPr lang="en-US" altLang="en-US" i="1" dirty="0">
              <a:latin typeface="Arial" charset="0"/>
              <a:cs typeface="Arial" charset="0"/>
            </a:endParaRPr>
          </a:p>
          <a:p>
            <a:r>
              <a:rPr lang="en-US" altLang="en-US" dirty="0">
                <a:latin typeface="Arial" charset="0"/>
                <a:cs typeface="Arial" charset="0"/>
              </a:rPr>
              <a:t>The primary concern about nuclear EMPS is the impacts caused by high altitude EMPs (HEMPs)</a:t>
            </a:r>
          </a:p>
          <a:p>
            <a:pPr lvl="1"/>
            <a:r>
              <a:rPr lang="en-US" altLang="en-US" dirty="0">
                <a:latin typeface="Arial" charset="0"/>
                <a:cs typeface="Arial" charset="0"/>
              </a:rPr>
              <a:t>From 30 to 100’s of km in altitude</a:t>
            </a:r>
          </a:p>
          <a:p>
            <a:pPr lvl="1"/>
            <a:r>
              <a:rPr lang="en-US" altLang="en-US" dirty="0">
                <a:latin typeface="Arial" charset="0"/>
                <a:cs typeface="Arial" charset="0"/>
              </a:rPr>
              <a:t>With a high altitude explosion the other common nuclear impacts (blast, thermal, radiation) do not occur at the ground </a:t>
            </a:r>
          </a:p>
          <a:p>
            <a:pPr lvl="1"/>
            <a:r>
              <a:rPr lang="en-US" altLang="en-US" dirty="0">
                <a:latin typeface="Arial" charset="0"/>
                <a:cs typeface="Arial" charset="0"/>
              </a:rPr>
              <a:t>Scope of a single HEMP impact could be large, perhaps 1000 km, but the magnitude of the event would vary widely in the footprint </a:t>
            </a:r>
          </a:p>
          <a:p>
            <a:r>
              <a:rPr lang="en-US" altLang="en-US" dirty="0">
                <a:latin typeface="Arial" charset="0"/>
                <a:cs typeface="Arial" charset="0"/>
              </a:rPr>
              <a:t>Multiple, near simultaneous events could occur</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14</a:t>
            </a:fld>
            <a:endParaRPr lang="en-US" dirty="0"/>
          </a:p>
        </p:txBody>
      </p:sp>
      <p:sp>
        <p:nvSpPr>
          <p:cNvPr id="6" name="TextBox 5">
            <a:extLst>
              <a:ext uri="{FF2B5EF4-FFF2-40B4-BE49-F238E27FC236}">
                <a16:creationId xmlns:a16="http://schemas.microsoft.com/office/drawing/2014/main" id="{DB9A43F5-F329-9D68-3FB4-12ACAB4C11F9}"/>
              </a:ext>
            </a:extLst>
          </p:cNvPr>
          <p:cNvSpPr txBox="1"/>
          <p:nvPr/>
        </p:nvSpPr>
        <p:spPr>
          <a:xfrm>
            <a:off x="304800" y="6381372"/>
            <a:ext cx="9296400" cy="338554"/>
          </a:xfrm>
          <a:prstGeom prst="rect">
            <a:avLst/>
          </a:prstGeom>
          <a:noFill/>
        </p:spPr>
        <p:txBody>
          <a:bodyPr wrap="square">
            <a:spAutoFit/>
          </a:bodyPr>
          <a:lstStyle/>
          <a:p>
            <a:r>
              <a:rPr lang="en-US" altLang="en-US" sz="1600" dirty="0">
                <a:latin typeface="Arial" charset="0"/>
                <a:cs typeface="Arial" charset="0"/>
              </a:rPr>
              <a:t>[a] www.energy.gov/sites/default/files/2023-08/CESER-Waveform-Application-Guide-2023-07_0.pdf</a:t>
            </a:r>
            <a:endParaRPr lang="en-US" sz="1600" dirty="0"/>
          </a:p>
        </p:txBody>
      </p:sp>
    </p:spTree>
    <p:extLst>
      <p:ext uri="{BB962C8B-B14F-4D97-AF65-F5344CB8AC3E}">
        <p14:creationId xmlns:p14="http://schemas.microsoft.com/office/powerpoint/2010/main" val="2484115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HEMP Time Frames</a:t>
            </a:r>
            <a:endParaRPr lang="en-US" dirty="0"/>
          </a:p>
        </p:txBody>
      </p:sp>
      <p:sp>
        <p:nvSpPr>
          <p:cNvPr id="3" name="Content Placeholder 2"/>
          <p:cNvSpPr>
            <a:spLocks noGrp="1"/>
          </p:cNvSpPr>
          <p:nvPr>
            <p:ph idx="1"/>
          </p:nvPr>
        </p:nvSpPr>
        <p:spPr/>
        <p:txBody>
          <a:bodyPr/>
          <a:lstStyle/>
          <a:p>
            <a:r>
              <a:rPr lang="en-US" altLang="en-US" dirty="0">
                <a:latin typeface="Arial" charset="0"/>
                <a:cs typeface="Arial" charset="0"/>
              </a:rPr>
              <a:t>The impacts of an HEMP are typically divided into three time frames: E1, E2 and E3</a:t>
            </a:r>
          </a:p>
          <a:p>
            <a:r>
              <a:rPr lang="en-US" altLang="en-US" dirty="0">
                <a:latin typeface="Arial" charset="0"/>
                <a:cs typeface="Arial" charset="0"/>
              </a:rPr>
              <a:t>The quickest, E1 with maximum </a:t>
            </a:r>
            <a:br>
              <a:rPr lang="en-US" altLang="en-US" dirty="0">
                <a:latin typeface="Arial" charset="0"/>
                <a:cs typeface="Arial" charset="0"/>
              </a:rPr>
            </a:br>
            <a:r>
              <a:rPr lang="en-US" altLang="en-US" dirty="0">
                <a:latin typeface="Arial" charset="0"/>
                <a:cs typeface="Arial" charset="0"/>
              </a:rPr>
              <a:t>electric fields of 10’s of kV </a:t>
            </a:r>
            <a:br>
              <a:rPr lang="en-US" altLang="en-US" dirty="0">
                <a:latin typeface="Arial" charset="0"/>
                <a:cs typeface="Arial" charset="0"/>
              </a:rPr>
            </a:br>
            <a:r>
              <a:rPr lang="en-US" altLang="en-US" dirty="0">
                <a:latin typeface="Arial" charset="0"/>
                <a:cs typeface="Arial" charset="0"/>
              </a:rPr>
              <a:t>per meter, can impact unshielded </a:t>
            </a:r>
            <a:br>
              <a:rPr lang="en-US" altLang="en-US" dirty="0">
                <a:latin typeface="Arial" charset="0"/>
                <a:cs typeface="Arial" charset="0"/>
              </a:rPr>
            </a:br>
            <a:r>
              <a:rPr lang="en-US" altLang="en-US" dirty="0">
                <a:latin typeface="Arial" charset="0"/>
                <a:cs typeface="Arial" charset="0"/>
              </a:rPr>
              <a:t>electronics</a:t>
            </a:r>
          </a:p>
          <a:p>
            <a:r>
              <a:rPr lang="en-US" altLang="en-US" dirty="0">
                <a:latin typeface="Arial" charset="0"/>
                <a:cs typeface="Arial" charset="0"/>
              </a:rPr>
              <a:t>E2, with electric fields </a:t>
            </a:r>
            <a:br>
              <a:rPr lang="en-US" altLang="en-US" dirty="0">
                <a:latin typeface="Arial" charset="0"/>
                <a:cs typeface="Arial" charset="0"/>
              </a:rPr>
            </a:br>
            <a:r>
              <a:rPr lang="en-US" altLang="en-US" dirty="0">
                <a:latin typeface="Arial" charset="0"/>
                <a:cs typeface="Arial" charset="0"/>
              </a:rPr>
              <a:t>of up to 100 volts per meter, is similar </a:t>
            </a:r>
            <a:br>
              <a:rPr lang="en-US" altLang="en-US" dirty="0">
                <a:latin typeface="Arial" charset="0"/>
                <a:cs typeface="Arial" charset="0"/>
              </a:rPr>
            </a:br>
            <a:r>
              <a:rPr lang="en-US" altLang="en-US" dirty="0">
                <a:latin typeface="Arial" charset="0"/>
                <a:cs typeface="Arial" charset="0"/>
              </a:rPr>
              <a:t>to lightning</a:t>
            </a:r>
          </a:p>
          <a:p>
            <a:r>
              <a:rPr lang="en-US" altLang="en-US" dirty="0">
                <a:latin typeface="Arial" charset="0"/>
                <a:cs typeface="Arial" charset="0"/>
              </a:rPr>
              <a:t>Much of talk is on E3, which has impacts </a:t>
            </a:r>
            <a:br>
              <a:rPr lang="en-US" altLang="en-US" dirty="0">
                <a:latin typeface="Arial" charset="0"/>
                <a:cs typeface="Arial" charset="0"/>
              </a:rPr>
            </a:br>
            <a:r>
              <a:rPr lang="en-US" altLang="en-US" dirty="0">
                <a:latin typeface="Arial" charset="0"/>
                <a:cs typeface="Arial" charset="0"/>
              </a:rPr>
              <a:t>somewhat akin to geomagnetic disturbances (GMDs)</a:t>
            </a:r>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15</a:t>
            </a:fld>
            <a:endParaRPr lang="en-US" dirty="0"/>
          </a:p>
        </p:txBody>
      </p:sp>
      <p:pic>
        <p:nvPicPr>
          <p:cNvPr id="7" name="Picture 6">
            <a:extLst>
              <a:ext uri="{FF2B5EF4-FFF2-40B4-BE49-F238E27FC236}">
                <a16:creationId xmlns:a16="http://schemas.microsoft.com/office/drawing/2014/main" id="{C8EB36A7-24E4-5125-DEB6-725E06959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676400"/>
            <a:ext cx="4953000" cy="3797993"/>
          </a:xfrm>
          <a:prstGeom prst="rect">
            <a:avLst/>
          </a:prstGeom>
        </p:spPr>
      </p:pic>
      <p:sp>
        <p:nvSpPr>
          <p:cNvPr id="8" name="TextBox 7">
            <a:extLst>
              <a:ext uri="{FF2B5EF4-FFF2-40B4-BE49-F238E27FC236}">
                <a16:creationId xmlns:a16="http://schemas.microsoft.com/office/drawing/2014/main" id="{9AD81C9A-DDF4-A14A-B0E3-2CD0D497878D}"/>
              </a:ext>
            </a:extLst>
          </p:cNvPr>
          <p:cNvSpPr txBox="1"/>
          <p:nvPr/>
        </p:nvSpPr>
        <p:spPr>
          <a:xfrm>
            <a:off x="8991600" y="5514031"/>
            <a:ext cx="2809810" cy="461665"/>
          </a:xfrm>
          <a:prstGeom prst="rect">
            <a:avLst/>
          </a:prstGeom>
          <a:solidFill>
            <a:schemeClr val="accent3">
              <a:lumMod val="95000"/>
            </a:schemeClr>
          </a:solidFill>
        </p:spPr>
        <p:txBody>
          <a:bodyPr wrap="square" rtlCol="0">
            <a:spAutoFit/>
          </a:bodyPr>
          <a:lstStyle/>
          <a:p>
            <a:pPr algn="ctr"/>
            <a:r>
              <a:rPr lang="en-US" sz="2400" dirty="0">
                <a:solidFill>
                  <a:srgbClr val="1E0000"/>
                </a:solidFill>
              </a:rPr>
              <a:t>DOE CESAR 2023</a:t>
            </a:r>
          </a:p>
        </p:txBody>
      </p:sp>
    </p:spTree>
    <p:extLst>
      <p:ext uri="{BB962C8B-B14F-4D97-AF65-F5344CB8AC3E}">
        <p14:creationId xmlns:p14="http://schemas.microsoft.com/office/powerpoint/2010/main" val="4057492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Nuclear EMP History</a:t>
            </a:r>
            <a:endParaRPr lang="en-US" dirty="0"/>
          </a:p>
        </p:txBody>
      </p:sp>
      <p:sp>
        <p:nvSpPr>
          <p:cNvPr id="3" name="Content Placeholder 2"/>
          <p:cNvSpPr>
            <a:spLocks noGrp="1"/>
          </p:cNvSpPr>
          <p:nvPr>
            <p:ph idx="1"/>
          </p:nvPr>
        </p:nvSpPr>
        <p:spPr>
          <a:xfrm>
            <a:off x="228600" y="1280160"/>
            <a:ext cx="8478078" cy="4323703"/>
          </a:xfrm>
        </p:spPr>
        <p:txBody>
          <a:bodyPr/>
          <a:lstStyle/>
          <a:p>
            <a:r>
              <a:rPr lang="en-US" altLang="en-US" dirty="0">
                <a:latin typeface="Arial" charset="0"/>
                <a:cs typeface="Arial" charset="0"/>
              </a:rPr>
              <a:t>The presence of EMPs was </a:t>
            </a:r>
            <a:br>
              <a:rPr lang="en-US" altLang="en-US" dirty="0">
                <a:latin typeface="Arial" charset="0"/>
                <a:cs typeface="Arial" charset="0"/>
              </a:rPr>
            </a:br>
            <a:r>
              <a:rPr lang="en-US" altLang="en-US" dirty="0">
                <a:latin typeface="Arial" charset="0"/>
                <a:cs typeface="Arial" charset="0"/>
              </a:rPr>
              <a:t>theorized by Enrico Fermi prior to </a:t>
            </a:r>
            <a:br>
              <a:rPr lang="en-US" altLang="en-US" dirty="0">
                <a:latin typeface="Arial" charset="0"/>
                <a:cs typeface="Arial" charset="0"/>
              </a:rPr>
            </a:br>
            <a:r>
              <a:rPr lang="en-US" altLang="en-US" dirty="0">
                <a:latin typeface="Arial" charset="0"/>
                <a:cs typeface="Arial" charset="0"/>
              </a:rPr>
              <a:t>the first explosion in July 1945</a:t>
            </a:r>
          </a:p>
          <a:p>
            <a:pPr lvl="1"/>
            <a:r>
              <a:rPr lang="en-US" altLang="en-US" dirty="0">
                <a:latin typeface="Arial" charset="0"/>
                <a:cs typeface="Arial" charset="0"/>
              </a:rPr>
              <a:t>Many wires were shielded, but still </a:t>
            </a:r>
            <a:br>
              <a:rPr lang="en-US" altLang="en-US" dirty="0">
                <a:latin typeface="Arial" charset="0"/>
                <a:cs typeface="Arial" charset="0"/>
              </a:rPr>
            </a:br>
            <a:r>
              <a:rPr lang="en-US" altLang="en-US" dirty="0">
                <a:latin typeface="Arial" charset="0"/>
                <a:cs typeface="Arial" charset="0"/>
              </a:rPr>
              <a:t>some data was lost due to EMP</a:t>
            </a:r>
          </a:p>
          <a:p>
            <a:r>
              <a:rPr lang="en-US" altLang="en-US" dirty="0">
                <a:latin typeface="Arial" charset="0"/>
                <a:cs typeface="Arial" charset="0"/>
              </a:rPr>
              <a:t>British called it “radioflash” in their </a:t>
            </a:r>
            <a:br>
              <a:rPr lang="en-US" altLang="en-US" dirty="0">
                <a:latin typeface="Arial" charset="0"/>
                <a:cs typeface="Arial" charset="0"/>
              </a:rPr>
            </a:br>
            <a:r>
              <a:rPr lang="en-US" altLang="en-US" dirty="0">
                <a:latin typeface="Arial" charset="0"/>
                <a:cs typeface="Arial" charset="0"/>
              </a:rPr>
              <a:t>tests in early 1950’s due to the </a:t>
            </a:r>
            <a:br>
              <a:rPr lang="en-US" altLang="en-US" dirty="0">
                <a:latin typeface="Arial" charset="0"/>
                <a:cs typeface="Arial" charset="0"/>
              </a:rPr>
            </a:br>
            <a:r>
              <a:rPr lang="en-US" altLang="en-US" dirty="0">
                <a:latin typeface="Arial" charset="0"/>
                <a:cs typeface="Arial" charset="0"/>
              </a:rPr>
              <a:t>presence of “clicks” heard on radios</a:t>
            </a:r>
          </a:p>
          <a:p>
            <a:r>
              <a:rPr lang="en-US" altLang="en-US" dirty="0">
                <a:latin typeface="Arial" charset="0"/>
                <a:cs typeface="Arial" charset="0"/>
              </a:rPr>
              <a:t>Operation Hardtack tests in 1958 </a:t>
            </a:r>
            <a:br>
              <a:rPr lang="en-US" altLang="en-US" dirty="0">
                <a:latin typeface="Arial" charset="0"/>
                <a:cs typeface="Arial" charset="0"/>
              </a:rPr>
            </a:br>
            <a:r>
              <a:rPr lang="en-US" altLang="en-US" dirty="0">
                <a:latin typeface="Arial" charset="0"/>
                <a:cs typeface="Arial" charset="0"/>
              </a:rPr>
              <a:t>(up to 80 km in altitude) further </a:t>
            </a:r>
            <a:br>
              <a:rPr lang="en-US" altLang="en-US" dirty="0">
                <a:latin typeface="Arial" charset="0"/>
                <a:cs typeface="Arial" charset="0"/>
              </a:rPr>
            </a:br>
            <a:r>
              <a:rPr lang="en-US" altLang="en-US" dirty="0">
                <a:latin typeface="Arial" charset="0"/>
                <a:cs typeface="Arial" charset="0"/>
              </a:rPr>
              <a:t>demonstrated HEMP impacts </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16</a:t>
            </a:fld>
            <a:endParaRPr lang="en-US" dirty="0"/>
          </a:p>
        </p:txBody>
      </p:sp>
      <p:sp>
        <p:nvSpPr>
          <p:cNvPr id="7" name="TextBox 4"/>
          <p:cNvSpPr txBox="1">
            <a:spLocks noChangeArrowheads="1"/>
          </p:cNvSpPr>
          <p:nvPr/>
        </p:nvSpPr>
        <p:spPr bwMode="auto">
          <a:xfrm>
            <a:off x="6934200" y="4648200"/>
            <a:ext cx="4603750" cy="1631216"/>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000" dirty="0"/>
              <a:t>Trinity Explosion, July 16, 1945, 18.6 kilotons of TNT (Army White Sands Missile Range photo, source: www.afnwc.af.mil/About-Us/History/Trinity-Nuclear-Test/)</a:t>
            </a:r>
          </a:p>
        </p:txBody>
      </p:sp>
      <p:pic>
        <p:nvPicPr>
          <p:cNvPr id="5" name="Picture 4">
            <a:extLst>
              <a:ext uri="{FF2B5EF4-FFF2-40B4-BE49-F238E27FC236}">
                <a16:creationId xmlns:a16="http://schemas.microsoft.com/office/drawing/2014/main" id="{6B13A005-FD47-7BBE-8F3C-BB83644E88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77000" y="1165860"/>
            <a:ext cx="5333365" cy="3333353"/>
          </a:xfrm>
          <a:prstGeom prst="rect">
            <a:avLst/>
          </a:prstGeom>
        </p:spPr>
      </p:pic>
    </p:spTree>
    <p:extLst>
      <p:ext uri="{BB962C8B-B14F-4D97-AF65-F5344CB8AC3E}">
        <p14:creationId xmlns:p14="http://schemas.microsoft.com/office/powerpoint/2010/main" val="329343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Nuclear EMP History: Starfish Prime</a:t>
            </a:r>
            <a:endParaRPr lang="en-US" dirty="0"/>
          </a:p>
        </p:txBody>
      </p:sp>
      <p:sp>
        <p:nvSpPr>
          <p:cNvPr id="3" name="Content Placeholder 2"/>
          <p:cNvSpPr>
            <a:spLocks noGrp="1"/>
          </p:cNvSpPr>
          <p:nvPr>
            <p:ph idx="1"/>
          </p:nvPr>
        </p:nvSpPr>
        <p:spPr>
          <a:xfrm>
            <a:off x="228600" y="1280160"/>
            <a:ext cx="11658600" cy="5196840"/>
          </a:xfrm>
        </p:spPr>
        <p:txBody>
          <a:bodyPr/>
          <a:lstStyle/>
          <a:p>
            <a:r>
              <a:rPr lang="en-US" altLang="en-US" dirty="0">
                <a:latin typeface="Arial" charset="0"/>
                <a:cs typeface="Arial" charset="0"/>
              </a:rPr>
              <a:t>Starfish Prime was an explosion of a 1.44 megaton nuclear weapon at an altitude of 400 km over the Pacific Ocean in July 1962</a:t>
            </a:r>
          </a:p>
          <a:p>
            <a:pPr lvl="1"/>
            <a:r>
              <a:rPr lang="en-US" altLang="en-US" dirty="0">
                <a:latin typeface="Arial" charset="0"/>
                <a:cs typeface="Arial" charset="0"/>
              </a:rPr>
              <a:t>Part of series of tests known as</a:t>
            </a:r>
            <a:br>
              <a:rPr lang="en-US" altLang="en-US" dirty="0">
                <a:latin typeface="Arial" charset="0"/>
                <a:cs typeface="Arial" charset="0"/>
              </a:rPr>
            </a:br>
            <a:r>
              <a:rPr lang="en-US" altLang="en-US" dirty="0">
                <a:latin typeface="Arial" charset="0"/>
                <a:cs typeface="Arial" charset="0"/>
              </a:rPr>
              <a:t>Operation Fishbowl</a:t>
            </a:r>
          </a:p>
          <a:p>
            <a:pPr lvl="1"/>
            <a:r>
              <a:rPr lang="en-US" altLang="en-US" dirty="0">
                <a:latin typeface="Arial" charset="0"/>
                <a:cs typeface="Arial" charset="0"/>
              </a:rPr>
              <a:t>The EMPs were much larger than </a:t>
            </a:r>
            <a:br>
              <a:rPr lang="en-US" altLang="en-US" dirty="0">
                <a:latin typeface="Arial" charset="0"/>
                <a:cs typeface="Arial" charset="0"/>
              </a:rPr>
            </a:br>
            <a:r>
              <a:rPr lang="en-US" altLang="en-US" dirty="0">
                <a:latin typeface="Arial" charset="0"/>
                <a:cs typeface="Arial" charset="0"/>
              </a:rPr>
              <a:t>expected, driving instruments off scale</a:t>
            </a:r>
          </a:p>
          <a:p>
            <a:pPr lvl="1"/>
            <a:r>
              <a:rPr lang="en-US" altLang="en-US" dirty="0">
                <a:latin typeface="Arial" charset="0"/>
                <a:cs typeface="Arial" charset="0"/>
              </a:rPr>
              <a:t>Impacts seen in Honolulu (1445 km</a:t>
            </a:r>
            <a:br>
              <a:rPr lang="en-US" altLang="en-US" dirty="0">
                <a:latin typeface="Arial" charset="0"/>
                <a:cs typeface="Arial" charset="0"/>
              </a:rPr>
            </a:br>
            <a:r>
              <a:rPr lang="en-US" altLang="en-US" dirty="0">
                <a:latin typeface="Arial" charset="0"/>
                <a:cs typeface="Arial" charset="0"/>
              </a:rPr>
              <a:t> away), including knocking out about </a:t>
            </a:r>
            <a:br>
              <a:rPr lang="en-US" altLang="en-US" dirty="0">
                <a:latin typeface="Arial" charset="0"/>
                <a:cs typeface="Arial" charset="0"/>
              </a:rPr>
            </a:br>
            <a:r>
              <a:rPr lang="en-US" altLang="en-US" dirty="0">
                <a:latin typeface="Arial" charset="0"/>
                <a:cs typeface="Arial" charset="0"/>
              </a:rPr>
              <a:t>300 streetlights, setting off alarms, and </a:t>
            </a:r>
            <a:br>
              <a:rPr lang="en-US" altLang="en-US" dirty="0">
                <a:latin typeface="Arial" charset="0"/>
                <a:cs typeface="Arial" charset="0"/>
              </a:rPr>
            </a:br>
            <a:r>
              <a:rPr lang="en-US" altLang="en-US" dirty="0">
                <a:latin typeface="Arial" charset="0"/>
                <a:cs typeface="Arial" charset="0"/>
              </a:rPr>
              <a:t>damaging a microwave link</a:t>
            </a:r>
          </a:p>
          <a:p>
            <a:pPr lvl="1"/>
            <a:r>
              <a:rPr lang="en-US" altLang="en-US" dirty="0">
                <a:latin typeface="Arial" charset="0"/>
                <a:cs typeface="Arial" charset="0"/>
              </a:rPr>
              <a:t>Some low earth orbit satellites were </a:t>
            </a:r>
            <a:br>
              <a:rPr lang="en-US" altLang="en-US" dirty="0">
                <a:latin typeface="Arial" charset="0"/>
                <a:cs typeface="Arial" charset="0"/>
              </a:rPr>
            </a:br>
            <a:r>
              <a:rPr lang="en-US" altLang="en-US" dirty="0">
                <a:latin typeface="Arial" charset="0"/>
                <a:cs typeface="Arial" charset="0"/>
              </a:rPr>
              <a:t>also damaged</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17</a:t>
            </a:fld>
            <a:endParaRPr lang="en-US" dirty="0"/>
          </a:p>
        </p:txBody>
      </p:sp>
      <p:sp>
        <p:nvSpPr>
          <p:cNvPr id="5" name="Rectangle 4"/>
          <p:cNvSpPr/>
          <p:nvPr/>
        </p:nvSpPr>
        <p:spPr>
          <a:xfrm>
            <a:off x="6324600" y="5110806"/>
            <a:ext cx="5562600" cy="1200329"/>
          </a:xfrm>
          <a:prstGeom prst="rect">
            <a:avLst/>
          </a:prstGeom>
          <a:solidFill>
            <a:schemeClr val="accent3">
              <a:lumMod val="95000"/>
            </a:schemeClr>
          </a:solidFill>
        </p:spPr>
        <p:txBody>
          <a:bodyPr wrap="square">
            <a:spAutoFit/>
          </a:bodyPr>
          <a:lstStyle/>
          <a:p>
            <a:pPr>
              <a:spcBef>
                <a:spcPct val="0"/>
              </a:spcBef>
            </a:pPr>
            <a:r>
              <a:rPr lang="en-US" altLang="en-US" sz="2400" dirty="0"/>
              <a:t>Starfish Prime observed on Maui in 1962: Source: US EMP Commission Report from July 2017 [a]; from Los Alamos Lab</a:t>
            </a:r>
          </a:p>
        </p:txBody>
      </p:sp>
      <p:pic>
        <p:nvPicPr>
          <p:cNvPr id="7" name="Picture 6">
            <a:extLst>
              <a:ext uri="{FF2B5EF4-FFF2-40B4-BE49-F238E27FC236}">
                <a16:creationId xmlns:a16="http://schemas.microsoft.com/office/drawing/2014/main" id="{9930192C-C0EA-C340-E5EC-ACA8BA0657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2286000"/>
            <a:ext cx="5562600" cy="2687646"/>
          </a:xfrm>
          <a:prstGeom prst="rect">
            <a:avLst/>
          </a:prstGeom>
        </p:spPr>
      </p:pic>
      <p:sp>
        <p:nvSpPr>
          <p:cNvPr id="9" name="TextBox 8">
            <a:extLst>
              <a:ext uri="{FF2B5EF4-FFF2-40B4-BE49-F238E27FC236}">
                <a16:creationId xmlns:a16="http://schemas.microsoft.com/office/drawing/2014/main" id="{5E2AB783-97AE-DD19-FB44-B8B3C8A8A710}"/>
              </a:ext>
            </a:extLst>
          </p:cNvPr>
          <p:cNvSpPr txBox="1"/>
          <p:nvPr/>
        </p:nvSpPr>
        <p:spPr>
          <a:xfrm>
            <a:off x="6934200" y="6412427"/>
            <a:ext cx="6119948" cy="338554"/>
          </a:xfrm>
          <a:prstGeom prst="rect">
            <a:avLst/>
          </a:prstGeom>
          <a:noFill/>
        </p:spPr>
        <p:txBody>
          <a:bodyPr wrap="square">
            <a:spAutoFit/>
          </a:bodyPr>
          <a:lstStyle/>
          <a:p>
            <a:r>
              <a:rPr lang="en-US" sz="1600" dirty="0"/>
              <a:t>[a] apps.dtic.mil/sti/pdfs/AD1051492.pdf</a:t>
            </a:r>
          </a:p>
        </p:txBody>
      </p:sp>
    </p:spTree>
    <p:extLst>
      <p:ext uri="{BB962C8B-B14F-4D97-AF65-F5344CB8AC3E}">
        <p14:creationId xmlns:p14="http://schemas.microsoft.com/office/powerpoint/2010/main" val="4253400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Nuclear EMP History</a:t>
            </a:r>
            <a:endParaRPr lang="en-US" dirty="0"/>
          </a:p>
        </p:txBody>
      </p:sp>
      <p:sp>
        <p:nvSpPr>
          <p:cNvPr id="3" name="Content Placeholder 2"/>
          <p:cNvSpPr>
            <a:spLocks noGrp="1"/>
          </p:cNvSpPr>
          <p:nvPr>
            <p:ph idx="1"/>
          </p:nvPr>
        </p:nvSpPr>
        <p:spPr/>
        <p:txBody>
          <a:bodyPr/>
          <a:lstStyle/>
          <a:p>
            <a:r>
              <a:rPr lang="en-US" altLang="en-US" dirty="0">
                <a:latin typeface="Arial" charset="0"/>
                <a:cs typeface="Arial" charset="0"/>
              </a:rPr>
              <a:t>Soviet HEMP tests in the early 1960’s were reported to have damaged power equipment</a:t>
            </a:r>
          </a:p>
          <a:p>
            <a:r>
              <a:rPr lang="en-US" altLang="en-US" dirty="0">
                <a:latin typeface="Arial" charset="0"/>
                <a:cs typeface="Arial" charset="0"/>
              </a:rPr>
              <a:t>Nuclear tests in the atmosphere, space and under water were banned in 1963</a:t>
            </a:r>
          </a:p>
          <a:p>
            <a:pPr lvl="1"/>
            <a:r>
              <a:rPr lang="en-US" altLang="en-US" dirty="0">
                <a:latin typeface="Arial" charset="0"/>
                <a:cs typeface="Arial" charset="0"/>
              </a:rPr>
              <a:t>There has been a United Nations underground </a:t>
            </a:r>
            <a:br>
              <a:rPr lang="en-US" altLang="en-US" dirty="0">
                <a:latin typeface="Arial" charset="0"/>
                <a:cs typeface="Arial" charset="0"/>
              </a:rPr>
            </a:br>
            <a:r>
              <a:rPr lang="en-US" altLang="en-US" dirty="0">
                <a:latin typeface="Arial" charset="0"/>
                <a:cs typeface="Arial" charset="0"/>
              </a:rPr>
              <a:t>test ban from 1996, though not all countries </a:t>
            </a:r>
            <a:br>
              <a:rPr lang="en-US" altLang="en-US" dirty="0">
                <a:latin typeface="Arial" charset="0"/>
                <a:cs typeface="Arial" charset="0"/>
              </a:rPr>
            </a:br>
            <a:r>
              <a:rPr lang="en-US" altLang="en-US" dirty="0">
                <a:latin typeface="Arial" charset="0"/>
                <a:cs typeface="Arial" charset="0"/>
              </a:rPr>
              <a:t>have agreed to it</a:t>
            </a:r>
          </a:p>
          <a:p>
            <a:r>
              <a:rPr lang="en-US" altLang="en-US" dirty="0">
                <a:latin typeface="Arial" charset="0"/>
                <a:cs typeface="Arial" charset="0"/>
              </a:rPr>
              <a:t>The impact of HEMPs on the electric</a:t>
            </a:r>
            <a:br>
              <a:rPr lang="en-US" altLang="en-US" dirty="0">
                <a:latin typeface="Arial" charset="0"/>
                <a:cs typeface="Arial" charset="0"/>
              </a:rPr>
            </a:br>
            <a:r>
              <a:rPr lang="en-US" altLang="en-US" dirty="0">
                <a:latin typeface="Arial" charset="0"/>
                <a:cs typeface="Arial" charset="0"/>
              </a:rPr>
              <a:t>grid has been an area of research for at</a:t>
            </a:r>
            <a:br>
              <a:rPr lang="en-US" altLang="en-US" dirty="0">
                <a:latin typeface="Arial" charset="0"/>
                <a:cs typeface="Arial" charset="0"/>
              </a:rPr>
            </a:br>
            <a:r>
              <a:rPr lang="en-US" altLang="en-US" dirty="0">
                <a:latin typeface="Arial" charset="0"/>
                <a:cs typeface="Arial" charset="0"/>
              </a:rPr>
              <a:t>least 40 years; report on right is from </a:t>
            </a:r>
            <a:br>
              <a:rPr lang="en-US" altLang="en-US" dirty="0">
                <a:latin typeface="Arial" charset="0"/>
                <a:cs typeface="Arial" charset="0"/>
              </a:rPr>
            </a:br>
            <a:r>
              <a:rPr lang="en-US" altLang="en-US" dirty="0">
                <a:latin typeface="Arial" charset="0"/>
                <a:cs typeface="Arial" charset="0"/>
              </a:rPr>
              <a:t>1985</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18</a:t>
            </a:fld>
            <a:endParaRPr lang="en-US" dirty="0"/>
          </a:p>
        </p:txBody>
      </p:sp>
      <p:pic>
        <p:nvPicPr>
          <p:cNvPr id="6" name="Picture 5">
            <a:extLst>
              <a:ext uri="{FF2B5EF4-FFF2-40B4-BE49-F238E27FC236}">
                <a16:creationId xmlns:a16="http://schemas.microsoft.com/office/drawing/2014/main" id="{93F9CDAF-8E52-4283-CA66-6CDC8EEB4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855" y="2693691"/>
            <a:ext cx="3178591" cy="4038600"/>
          </a:xfrm>
          <a:prstGeom prst="rect">
            <a:avLst/>
          </a:prstGeom>
        </p:spPr>
      </p:pic>
    </p:spTree>
    <p:extLst>
      <p:ext uri="{BB962C8B-B14F-4D97-AF65-F5344CB8AC3E}">
        <p14:creationId xmlns:p14="http://schemas.microsoft.com/office/powerpoint/2010/main" val="25613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HEMP Threats to Electric Grids</a:t>
            </a:r>
          </a:p>
        </p:txBody>
      </p:sp>
      <p:sp>
        <p:nvSpPr>
          <p:cNvPr id="3" name="Content Placeholder 2"/>
          <p:cNvSpPr>
            <a:spLocks noGrp="1"/>
          </p:cNvSpPr>
          <p:nvPr>
            <p:ph idx="1"/>
          </p:nvPr>
        </p:nvSpPr>
        <p:spPr>
          <a:xfrm>
            <a:off x="228600" y="1280160"/>
            <a:ext cx="11734800" cy="5196840"/>
          </a:xfrm>
        </p:spPr>
        <p:txBody>
          <a:bodyPr/>
          <a:lstStyle/>
          <a:p>
            <a:r>
              <a:rPr lang="en-US" dirty="0"/>
              <a:t>E1: Partial loss of load and generation, possible damage to protection system (&lt; one microsecond)</a:t>
            </a:r>
          </a:p>
          <a:p>
            <a:r>
              <a:rPr lang="en-US" dirty="0"/>
              <a:t>E2: Voltage impulses on transmission lines and possible insulator flashover (&lt; 0.1 second)</a:t>
            </a:r>
          </a:p>
          <a:p>
            <a:r>
              <a:rPr lang="en-US" dirty="0"/>
              <a:t>E3: GIC </a:t>
            </a:r>
            <a:r>
              <a:rPr lang="en-US" dirty="0">
                <a:latin typeface="Calibri" panose="020F0502020204030204" pitchFamily="34" charset="0"/>
              </a:rPr>
              <a:t>→</a:t>
            </a:r>
            <a:r>
              <a:rPr lang="en-US" dirty="0"/>
              <a:t> half-cycle transformer core saturation </a:t>
            </a:r>
            <a:r>
              <a:rPr lang="en-US" dirty="0">
                <a:latin typeface="Calibri" panose="020F0502020204030204" pitchFamily="34" charset="0"/>
              </a:rPr>
              <a:t>→</a:t>
            </a:r>
            <a:endParaRPr lang="en-US" dirty="0"/>
          </a:p>
          <a:p>
            <a:pPr lvl="1"/>
            <a:r>
              <a:rPr lang="en-US" dirty="0"/>
              <a:t>harmonics </a:t>
            </a:r>
            <a:r>
              <a:rPr lang="en-US" dirty="0">
                <a:latin typeface="Calibri" panose="020F0502020204030204" pitchFamily="34" charset="0"/>
              </a:rPr>
              <a:t>→ </a:t>
            </a:r>
            <a:r>
              <a:rPr lang="en-US" dirty="0"/>
              <a:t>excess reactive power losses </a:t>
            </a:r>
            <a:r>
              <a:rPr lang="en-US" dirty="0">
                <a:latin typeface="Calibri" panose="020F0502020204030204" pitchFamily="34" charset="0"/>
              </a:rPr>
              <a:t>→ </a:t>
            </a:r>
            <a:r>
              <a:rPr lang="en-US" dirty="0"/>
              <a:t>possible voltage or transient instability </a:t>
            </a:r>
            <a:r>
              <a:rPr lang="en-US" dirty="0">
                <a:latin typeface="Calibri" panose="020F0502020204030204" pitchFamily="34" charset="0"/>
              </a:rPr>
              <a:t>→</a:t>
            </a:r>
            <a:r>
              <a:rPr lang="en-US" dirty="0"/>
              <a:t> immediate loss of critical loads; harmonics could damage equipment</a:t>
            </a:r>
          </a:p>
          <a:p>
            <a:pPr lvl="1"/>
            <a:r>
              <a:rPr lang="en-US" dirty="0"/>
              <a:t>excess transformer heat </a:t>
            </a:r>
            <a:r>
              <a:rPr lang="en-US" dirty="0">
                <a:latin typeface="Calibri" panose="020F0502020204030204" pitchFamily="34" charset="0"/>
              </a:rPr>
              <a:t>→</a:t>
            </a:r>
            <a:r>
              <a:rPr lang="en-US" dirty="0"/>
              <a:t> possible damage or long-term degradation to individual components </a:t>
            </a:r>
            <a:r>
              <a:rPr lang="en-US" dirty="0">
                <a:latin typeface="Calibri" panose="020F0502020204030204" pitchFamily="34" charset="0"/>
              </a:rPr>
              <a:t>→</a:t>
            </a:r>
            <a:r>
              <a:rPr lang="en-US" dirty="0"/>
              <a:t> long-term power supply constraints for critical loads</a:t>
            </a:r>
          </a:p>
          <a:p>
            <a:r>
              <a:rPr lang="en-US" dirty="0"/>
              <a:t>Longer-term: potential cascading grid collapse and/or equipment damage</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19</a:t>
            </a:fld>
            <a:endParaRPr lang="en-US" dirty="0"/>
          </a:p>
        </p:txBody>
      </p:sp>
    </p:spTree>
    <p:extLst>
      <p:ext uri="{BB962C8B-B14F-4D97-AF65-F5344CB8AC3E}">
        <p14:creationId xmlns:p14="http://schemas.microsoft.com/office/powerpoint/2010/main" val="1000442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3655-FF0B-934E-8CBF-49084242221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BECEAB89-3C5B-F79F-D8F6-6D7D9B52EB40}"/>
              </a:ext>
            </a:extLst>
          </p:cNvPr>
          <p:cNvSpPr>
            <a:spLocks noGrp="1"/>
          </p:cNvSpPr>
          <p:nvPr>
            <p:ph idx="1"/>
          </p:nvPr>
        </p:nvSpPr>
        <p:spPr>
          <a:xfrm>
            <a:off x="228600" y="1280160"/>
            <a:ext cx="11734800" cy="5196840"/>
          </a:xfrm>
        </p:spPr>
        <p:txBody>
          <a:bodyPr/>
          <a:lstStyle/>
          <a:p>
            <a:r>
              <a:rPr lang="en-US" dirty="0"/>
              <a:t>The purpose of this presentation is to show the potential impacts that high altitude electromagnetic pulses (HEMPs) can have on large-scale electric grids, and to offer some guidance on how these impacts could be potentially mitigated</a:t>
            </a:r>
          </a:p>
          <a:p>
            <a:r>
              <a:rPr lang="en-US" dirty="0"/>
              <a:t>HEMPs are caused by nuclear explosions at high altitudes (i.e., from 30 km up to 100’s of km)</a:t>
            </a:r>
          </a:p>
          <a:p>
            <a:r>
              <a:rPr lang="en-US" dirty="0"/>
              <a:t>The presentation demonstrates techniques on synthetic (fictional ) electric grids using public, or publicly derived synthetic HEMP scenarios</a:t>
            </a:r>
          </a:p>
          <a:p>
            <a:r>
              <a:rPr lang="en-US" dirty="0"/>
              <a:t>The presentation does not provide any commentary on the HEMP vulnerability of any actual electric grid </a:t>
            </a:r>
            <a:br>
              <a:rPr lang="en-US" dirty="0"/>
            </a:br>
            <a:endParaRPr lang="en-US" b="1" dirty="0"/>
          </a:p>
        </p:txBody>
      </p:sp>
    </p:spTree>
    <p:extLst>
      <p:ext uri="{BB962C8B-B14F-4D97-AF65-F5344CB8AC3E}">
        <p14:creationId xmlns:p14="http://schemas.microsoft.com/office/powerpoint/2010/main" val="4153903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E1, E2, and E3 Waveforms</a:t>
            </a:r>
          </a:p>
        </p:txBody>
      </p:sp>
      <p:sp>
        <p:nvSpPr>
          <p:cNvPr id="3" name="Content Placeholder 2"/>
          <p:cNvSpPr>
            <a:spLocks noGrp="1"/>
          </p:cNvSpPr>
          <p:nvPr>
            <p:ph idx="1"/>
          </p:nvPr>
        </p:nvSpPr>
        <p:spPr>
          <a:xfrm>
            <a:off x="228600" y="1280160"/>
            <a:ext cx="11887200" cy="5196840"/>
          </a:xfrm>
        </p:spPr>
        <p:txBody>
          <a:bodyPr/>
          <a:lstStyle/>
          <a:p>
            <a:r>
              <a:rPr lang="en-US" dirty="0"/>
              <a:t>There are several sources for example or recommended waveforms</a:t>
            </a:r>
          </a:p>
          <a:p>
            <a:pPr lvl="1"/>
            <a:r>
              <a:rPr lang="en-US" sz="2000" dirty="0"/>
              <a:t>Previously mentioned 2023 DOE CESAR document; </a:t>
            </a:r>
            <a:br>
              <a:rPr lang="en-US" sz="2000" dirty="0"/>
            </a:br>
            <a:r>
              <a:rPr lang="en-US" altLang="en-US" sz="2000" dirty="0">
                <a:latin typeface="Arial" charset="0"/>
                <a:cs typeface="Arial" charset="0"/>
              </a:rPr>
              <a:t>www.energy.gov/sites/default/files/2023-08/CESER-Waveform-Application-Guide-2023-07_0.pdf</a:t>
            </a:r>
            <a:endParaRPr lang="en-US" sz="2000" dirty="0"/>
          </a:p>
          <a:p>
            <a:pPr lvl="1"/>
            <a:r>
              <a:rPr lang="en-US" sz="2000" dirty="0"/>
              <a:t>www.firstempcommission.org/uploads/1/1/9/5/119571849/recommended_e3_waveform_for_critical_infrastructures_-_final_april2018.pdf (EMP Commission, E3)</a:t>
            </a:r>
          </a:p>
          <a:p>
            <a:pPr lvl="1"/>
            <a:r>
              <a:rPr lang="en-US" sz="2000" dirty="0"/>
              <a:t>apps.dtic.mil/sti/pdfs/AD1067769.pdf US Defense Threat Reduction Agency, E1)</a:t>
            </a:r>
          </a:p>
          <a:p>
            <a:pPr lvl="1"/>
            <a:r>
              <a:rPr lang="en-US" sz="2000" dirty="0"/>
              <a:t>apps.dtic.mil/sti/pdfs/AD1082958.pdf  (US Defense Threat Reduction Agency, E3)</a:t>
            </a:r>
          </a:p>
          <a:p>
            <a:pPr lvl="1"/>
            <a:r>
              <a:rPr lang="en-US" sz="2000" dirty="0"/>
              <a:t>https://www.cisa.gov/sites/default/files/publications/19_0307_CISA_EMP-Protection-Resilience-Guidelines.pdf</a:t>
            </a:r>
          </a:p>
          <a:p>
            <a:r>
              <a:rPr lang="en-US" sz="2400" dirty="0"/>
              <a:t>HEMPs impact the electric grid by causing spatially and time-varying electric fields that are superimposed on the electric grid; to the study their impacts both the time and spatial variation are used</a:t>
            </a:r>
          </a:p>
          <a:p>
            <a:r>
              <a:rPr lang="en-US" sz="2400" dirty="0"/>
              <a:t>Here public sources are used to develop synthetic test electric fields for the longer E3B time frame </a:t>
            </a:r>
          </a:p>
          <a:p>
            <a:endParaRPr lang="en-US" sz="2400"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20</a:t>
            </a:fld>
            <a:endParaRPr lang="en-US" dirty="0"/>
          </a:p>
        </p:txBody>
      </p:sp>
    </p:spTree>
    <p:extLst>
      <p:ext uri="{BB962C8B-B14F-4D97-AF65-F5344CB8AC3E}">
        <p14:creationId xmlns:p14="http://schemas.microsoft.com/office/powerpoint/2010/main" val="1571737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58" b="-1958"/>
          <a:stretch/>
        </p:blipFill>
        <p:spPr bwMode="auto">
          <a:xfrm>
            <a:off x="6348866" y="1193805"/>
            <a:ext cx="4819106" cy="522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DOE/DTRA E1 Waveforms</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21</a:t>
            </a:fld>
            <a:endParaRPr lang="en-US" dirty="0"/>
          </a:p>
        </p:txBody>
      </p:sp>
      <p:sp>
        <p:nvSpPr>
          <p:cNvPr id="5" name="TextBox 4"/>
          <p:cNvSpPr txBox="1"/>
          <p:nvPr/>
        </p:nvSpPr>
        <p:spPr>
          <a:xfrm>
            <a:off x="348342" y="6388214"/>
            <a:ext cx="11615057" cy="338554"/>
          </a:xfrm>
          <a:prstGeom prst="rect">
            <a:avLst/>
          </a:prstGeom>
          <a:noFill/>
        </p:spPr>
        <p:txBody>
          <a:bodyPr wrap="square" rtlCol="0">
            <a:spAutoFit/>
          </a:bodyPr>
          <a:lstStyle/>
          <a:p>
            <a:r>
              <a:rPr lang="en-US" sz="1600" dirty="0"/>
              <a:t>Left Source: DOE CESEAR 2023, Figure 4;  Right apps.dtic.mil/sti/pdfs/AD1067769.pdf (2019), Figure 5</a:t>
            </a:r>
          </a:p>
        </p:txBody>
      </p:sp>
      <p:sp>
        <p:nvSpPr>
          <p:cNvPr id="3" name="Rectangle 2">
            <a:extLst>
              <a:ext uri="{FF2B5EF4-FFF2-40B4-BE49-F238E27FC236}">
                <a16:creationId xmlns:a16="http://schemas.microsoft.com/office/drawing/2014/main" id="{B8A76327-0754-3BD4-FBFA-DAE75DB5A69F}"/>
              </a:ext>
            </a:extLst>
          </p:cNvPr>
          <p:cNvSpPr/>
          <p:nvPr/>
        </p:nvSpPr>
        <p:spPr>
          <a:xfrm>
            <a:off x="9668271" y="1295400"/>
            <a:ext cx="2140886" cy="2677656"/>
          </a:xfrm>
          <a:prstGeom prst="rect">
            <a:avLst/>
          </a:prstGeom>
          <a:solidFill>
            <a:schemeClr val="accent3">
              <a:lumMod val="95000"/>
            </a:schemeClr>
          </a:solidFill>
        </p:spPr>
        <p:txBody>
          <a:bodyPr wrap="square">
            <a:spAutoFit/>
          </a:bodyPr>
          <a:lstStyle/>
          <a:p>
            <a:pPr>
              <a:spcBef>
                <a:spcPct val="0"/>
              </a:spcBef>
            </a:pPr>
            <a:r>
              <a:rPr lang="en-US" altLang="en-US" sz="2400" dirty="0"/>
              <a:t>Images show E1 footprint for a 100 kt detonation at altitude of 85 km, 60 km and 50 km</a:t>
            </a:r>
          </a:p>
        </p:txBody>
      </p:sp>
      <p:pic>
        <p:nvPicPr>
          <p:cNvPr id="7" name="Picture 6">
            <a:extLst>
              <a:ext uri="{FF2B5EF4-FFF2-40B4-BE49-F238E27FC236}">
                <a16:creationId xmlns:a16="http://schemas.microsoft.com/office/drawing/2014/main" id="{DCF59E96-83EA-9598-8976-5CC2D389F84B}"/>
              </a:ext>
            </a:extLst>
          </p:cNvPr>
          <p:cNvPicPr>
            <a:picLocks noChangeAspect="1"/>
          </p:cNvPicPr>
          <p:nvPr/>
        </p:nvPicPr>
        <p:blipFill>
          <a:blip r:embed="rId3"/>
          <a:stretch>
            <a:fillRect/>
          </a:stretch>
        </p:blipFill>
        <p:spPr>
          <a:xfrm>
            <a:off x="829039" y="2057400"/>
            <a:ext cx="4724400" cy="4007777"/>
          </a:xfrm>
          <a:prstGeom prst="rect">
            <a:avLst/>
          </a:prstGeom>
        </p:spPr>
      </p:pic>
      <p:sp>
        <p:nvSpPr>
          <p:cNvPr id="11" name="Rectangle 10">
            <a:extLst>
              <a:ext uri="{FF2B5EF4-FFF2-40B4-BE49-F238E27FC236}">
                <a16:creationId xmlns:a16="http://schemas.microsoft.com/office/drawing/2014/main" id="{F1617E2A-566F-5870-B315-B031619C6C11}"/>
              </a:ext>
            </a:extLst>
          </p:cNvPr>
          <p:cNvSpPr/>
          <p:nvPr/>
        </p:nvSpPr>
        <p:spPr>
          <a:xfrm>
            <a:off x="457200" y="1219200"/>
            <a:ext cx="6400800" cy="1200329"/>
          </a:xfrm>
          <a:prstGeom prst="rect">
            <a:avLst/>
          </a:prstGeom>
          <a:solidFill>
            <a:schemeClr val="accent3">
              <a:lumMod val="95000"/>
            </a:schemeClr>
          </a:solidFill>
        </p:spPr>
        <p:txBody>
          <a:bodyPr wrap="square">
            <a:spAutoFit/>
          </a:bodyPr>
          <a:lstStyle/>
          <a:p>
            <a:pPr>
              <a:spcBef>
                <a:spcPct val="0"/>
              </a:spcBef>
            </a:pPr>
            <a:r>
              <a:rPr lang="en-US" altLang="en-US" sz="2400" dirty="0"/>
              <a:t>Normalized peak E1 electric field for a 1 MT detonation at 100s of km; sometimes known as a “smile diagram”</a:t>
            </a:r>
          </a:p>
        </p:txBody>
      </p:sp>
    </p:spTree>
    <p:extLst>
      <p:ext uri="{BB962C8B-B14F-4D97-AF65-F5344CB8AC3E}">
        <p14:creationId xmlns:p14="http://schemas.microsoft.com/office/powerpoint/2010/main" val="1578781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E1 Impacts On Bulk Electric Grid</a:t>
            </a:r>
          </a:p>
        </p:txBody>
      </p:sp>
      <p:sp>
        <p:nvSpPr>
          <p:cNvPr id="3" name="Content Placeholder 2"/>
          <p:cNvSpPr>
            <a:spLocks noGrp="1"/>
          </p:cNvSpPr>
          <p:nvPr>
            <p:ph idx="1"/>
          </p:nvPr>
        </p:nvSpPr>
        <p:spPr>
          <a:xfrm>
            <a:off x="228600" y="1280160"/>
            <a:ext cx="11734800" cy="5196840"/>
          </a:xfrm>
        </p:spPr>
        <p:txBody>
          <a:bodyPr/>
          <a:lstStyle/>
          <a:p>
            <a:r>
              <a:rPr lang="en-US" dirty="0"/>
              <a:t>The focus here is on E3, not E1, but the impact of E1 on the electric grid needs to be considered when doing E3 studies</a:t>
            </a:r>
          </a:p>
          <a:p>
            <a:r>
              <a:rPr lang="en-US" dirty="0"/>
              <a:t>The impacted E1 footprint grows with height of burst, but the impact falls off with distance away from the burst</a:t>
            </a:r>
          </a:p>
          <a:p>
            <a:r>
              <a:rPr lang="en-US" dirty="0"/>
              <a:t>There are direct electric grid infrastructure impacts (such as relays, communication systems, and SCADA), but this can be reduced with shielding</a:t>
            </a:r>
          </a:p>
          <a:p>
            <a:pPr lvl="1"/>
            <a:r>
              <a:rPr lang="en-US" dirty="0"/>
              <a:t>Device impacts include 0) none, 1) disruption but resumes normal operation without intervention, 2) manual intervention required, 3) destroyed</a:t>
            </a:r>
          </a:p>
          <a:p>
            <a:r>
              <a:rPr lang="en-US" dirty="0"/>
              <a:t>There could be other grid impacts, such as from lost load and generation, potentially causing frequency issues</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22</a:t>
            </a:fld>
            <a:endParaRPr lang="en-US" dirty="0"/>
          </a:p>
        </p:txBody>
      </p:sp>
    </p:spTree>
    <p:extLst>
      <p:ext uri="{BB962C8B-B14F-4D97-AF65-F5344CB8AC3E}">
        <p14:creationId xmlns:p14="http://schemas.microsoft.com/office/powerpoint/2010/main" val="734040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 E3 Electric Grid Modeling</a:t>
            </a:r>
          </a:p>
        </p:txBody>
      </p:sp>
      <p:sp>
        <p:nvSpPr>
          <p:cNvPr id="3" name="Content Placeholder 2"/>
          <p:cNvSpPr>
            <a:spLocks noGrp="1"/>
          </p:cNvSpPr>
          <p:nvPr>
            <p:ph idx="1"/>
          </p:nvPr>
        </p:nvSpPr>
        <p:spPr/>
        <p:txBody>
          <a:bodyPr/>
          <a:lstStyle/>
          <a:p>
            <a:r>
              <a:rPr lang="en-US" altLang="en-US" dirty="0"/>
              <a:t>The EMP E3 impacts are caused by the burst perturbing the earth’s magnetic field</a:t>
            </a:r>
          </a:p>
          <a:p>
            <a:pPr lvl="1"/>
            <a:r>
              <a:rPr lang="en-US" altLang="en-US" dirty="0"/>
              <a:t>This is similar to the naturally occurring geomagnetic disturbances (caused by solar corona mass ejections)</a:t>
            </a:r>
          </a:p>
          <a:p>
            <a:pPr lvl="1"/>
            <a:r>
              <a:rPr lang="en-US" altLang="en-US" dirty="0"/>
              <a:t>The dB/dt change is usually expressed in nT/minute</a:t>
            </a:r>
          </a:p>
          <a:p>
            <a:r>
              <a:rPr lang="en-US" altLang="en-US" dirty="0"/>
              <a:t>The dB/dt induces a non-uniform, time-varying electric field (E-field) at the Earth’s surface</a:t>
            </a:r>
          </a:p>
          <a:p>
            <a:pPr lvl="1"/>
            <a:r>
              <a:rPr lang="en-US" altLang="en-US" dirty="0"/>
              <a:t>The magnitude of the induced E-field depends upon the conductivity of Earth's crust going down 100s of km; this conductivity can vary widely!</a:t>
            </a:r>
          </a:p>
          <a:p>
            <a:pPr lvl="1"/>
            <a:r>
              <a:rPr lang="en-US" altLang="en-US" dirty="0"/>
              <a:t>On a 60-Hz timescale, the induced E-fields seen by high voltage transmission lines are essentially dc </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23</a:t>
            </a:fld>
            <a:endParaRPr lang="en-US" dirty="0"/>
          </a:p>
        </p:txBody>
      </p:sp>
    </p:spTree>
    <p:extLst>
      <p:ext uri="{BB962C8B-B14F-4D97-AF65-F5344CB8AC3E}">
        <p14:creationId xmlns:p14="http://schemas.microsoft.com/office/powerpoint/2010/main" val="376209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Measured Change in the Earth’s Magnetic Field During Fishbowl Tests </a:t>
            </a:r>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24</a:t>
            </a:fld>
            <a:endParaRPr lang="en-US" dirty="0"/>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1383602"/>
            <a:ext cx="4549014" cy="435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7"/>
          <p:cNvSpPr txBox="1">
            <a:spLocks noChangeArrowheads="1"/>
          </p:cNvSpPr>
          <p:nvPr/>
        </p:nvSpPr>
        <p:spPr bwMode="auto">
          <a:xfrm>
            <a:off x="5504418" y="1383602"/>
            <a:ext cx="5849382" cy="2308324"/>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t>Checkmate and Kingfish were nuclear tests that were part of Operation Fishbowl. A gamma is one nT. For reference the Quebec GMD had 500 nT/minute and the 1859 Carrington GMD event is estimated have had a variation of perhaps 2500 nT/minute</a:t>
            </a:r>
          </a:p>
        </p:txBody>
      </p:sp>
      <p:sp>
        <p:nvSpPr>
          <p:cNvPr id="7" name="TextBox 4"/>
          <p:cNvSpPr txBox="1">
            <a:spLocks noChangeArrowheads="1"/>
          </p:cNvSpPr>
          <p:nvPr/>
        </p:nvSpPr>
        <p:spPr bwMode="auto">
          <a:xfrm>
            <a:off x="533400" y="6007435"/>
            <a:ext cx="777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400" dirty="0"/>
              <a:t>Image: 1985 ORNL “Study to Assess the Effects of Magnetohydrodynamic Electromagnetic Pulse on </a:t>
            </a:r>
            <a:br>
              <a:rPr lang="en-US" altLang="en-US" sz="1400" dirty="0"/>
            </a:br>
            <a:r>
              <a:rPr lang="en-US" altLang="en-US" sz="1400" dirty="0"/>
              <a:t>Electric Power Systems Phase I Final Report,” May 1985, Figure 1</a:t>
            </a:r>
          </a:p>
        </p:txBody>
      </p:sp>
    </p:spTree>
    <p:extLst>
      <p:ext uri="{BB962C8B-B14F-4D97-AF65-F5344CB8AC3E}">
        <p14:creationId xmlns:p14="http://schemas.microsoft.com/office/powerpoint/2010/main" val="222132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Application Guide E3 Waveform (2023)</a:t>
            </a:r>
          </a:p>
        </p:txBody>
      </p:sp>
      <p:sp>
        <p:nvSpPr>
          <p:cNvPr id="3" name="Content Placeholder 2"/>
          <p:cNvSpPr>
            <a:spLocks noGrp="1"/>
          </p:cNvSpPr>
          <p:nvPr>
            <p:ph idx="1"/>
          </p:nvPr>
        </p:nvSpPr>
        <p:spPr>
          <a:xfrm>
            <a:off x="228600" y="1280160"/>
            <a:ext cx="11582400" cy="5196840"/>
          </a:xfrm>
        </p:spPr>
        <p:txBody>
          <a:bodyPr/>
          <a:lstStyle/>
          <a:p>
            <a:r>
              <a:rPr lang="en-US" dirty="0"/>
              <a:t>The E3 waveform is considered as two separate waveforms that are summed together: E3A (blast waveform), E3B (heave waveform)</a:t>
            </a:r>
          </a:p>
          <a:p>
            <a:pPr lvl="1"/>
            <a:r>
              <a:rPr lang="en-US" dirty="0"/>
              <a:t>Both have a magnitude and time-varying spatial footprint</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25</a:t>
            </a:fld>
            <a:endParaRPr lang="en-US" dirty="0"/>
          </a:p>
        </p:txBody>
      </p:sp>
      <p:pic>
        <p:nvPicPr>
          <p:cNvPr id="5" name="Picture 4">
            <a:extLst>
              <a:ext uri="{FF2B5EF4-FFF2-40B4-BE49-F238E27FC236}">
                <a16:creationId xmlns:a16="http://schemas.microsoft.com/office/drawing/2014/main" id="{6B98D557-27EC-B1AA-4A1C-5DC4B2CF87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7200" y="2679007"/>
            <a:ext cx="2011680" cy="3383280"/>
          </a:xfrm>
          <a:prstGeom prst="rect">
            <a:avLst/>
          </a:prstGeom>
        </p:spPr>
      </p:pic>
      <p:pic>
        <p:nvPicPr>
          <p:cNvPr id="8" name="Picture 7">
            <a:extLst>
              <a:ext uri="{FF2B5EF4-FFF2-40B4-BE49-F238E27FC236}">
                <a16:creationId xmlns:a16="http://schemas.microsoft.com/office/drawing/2014/main" id="{4BA7C811-5C46-2349-16F1-096F6D1CF922}"/>
              </a:ext>
            </a:extLst>
          </p:cNvPr>
          <p:cNvPicPr>
            <a:picLocks noChangeAspect="1"/>
          </p:cNvPicPr>
          <p:nvPr/>
        </p:nvPicPr>
        <p:blipFill>
          <a:blip r:embed="rId3"/>
          <a:stretch>
            <a:fillRect/>
          </a:stretch>
        </p:blipFill>
        <p:spPr>
          <a:xfrm>
            <a:off x="2590800" y="2802551"/>
            <a:ext cx="3657600" cy="2993457"/>
          </a:xfrm>
          <a:prstGeom prst="rect">
            <a:avLst/>
          </a:prstGeom>
        </p:spPr>
      </p:pic>
      <p:pic>
        <p:nvPicPr>
          <p:cNvPr id="10" name="Picture 9">
            <a:extLst>
              <a:ext uri="{FF2B5EF4-FFF2-40B4-BE49-F238E27FC236}">
                <a16:creationId xmlns:a16="http://schemas.microsoft.com/office/drawing/2014/main" id="{00EABC8E-1E70-0B32-771C-A4DA21ED78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33753" y="2895600"/>
            <a:ext cx="5257343" cy="2667000"/>
          </a:xfrm>
          <a:prstGeom prst="rect">
            <a:avLst/>
          </a:prstGeom>
        </p:spPr>
      </p:pic>
      <p:sp>
        <p:nvSpPr>
          <p:cNvPr id="11" name="TextBox 7">
            <a:extLst>
              <a:ext uri="{FF2B5EF4-FFF2-40B4-BE49-F238E27FC236}">
                <a16:creationId xmlns:a16="http://schemas.microsoft.com/office/drawing/2014/main" id="{BC50E1BC-9F0D-FB2E-CE4E-17A032A351F4}"/>
              </a:ext>
            </a:extLst>
          </p:cNvPr>
          <p:cNvSpPr txBox="1">
            <a:spLocks noChangeArrowheads="1"/>
          </p:cNvSpPr>
          <p:nvPr/>
        </p:nvSpPr>
        <p:spPr bwMode="auto">
          <a:xfrm>
            <a:off x="492034" y="6062287"/>
            <a:ext cx="4934982" cy="461665"/>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t>Figures from CESAR (2023) Report</a:t>
            </a:r>
          </a:p>
        </p:txBody>
      </p:sp>
      <p:sp>
        <p:nvSpPr>
          <p:cNvPr id="12" name="TextBox 7">
            <a:extLst>
              <a:ext uri="{FF2B5EF4-FFF2-40B4-BE49-F238E27FC236}">
                <a16:creationId xmlns:a16="http://schemas.microsoft.com/office/drawing/2014/main" id="{A467138E-FD54-7692-C8E5-5895CAE2CB4C}"/>
              </a:ext>
            </a:extLst>
          </p:cNvPr>
          <p:cNvSpPr txBox="1">
            <a:spLocks noChangeArrowheads="1"/>
          </p:cNvSpPr>
          <p:nvPr/>
        </p:nvSpPr>
        <p:spPr bwMode="auto">
          <a:xfrm>
            <a:off x="6646816" y="5486400"/>
            <a:ext cx="5392784" cy="1200329"/>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t>Figure from </a:t>
            </a:r>
            <a:br>
              <a:rPr lang="en-US" altLang="en-US" sz="2400" dirty="0"/>
            </a:br>
            <a:r>
              <a:rPr lang="en-US" sz="2400" dirty="0"/>
              <a:t>apps.dtic.mil/sti/pdfs/AD1082958.pdf;</a:t>
            </a:r>
            <a:br>
              <a:rPr lang="en-US" sz="2400" dirty="0"/>
            </a:br>
            <a:r>
              <a:rPr lang="en-US" sz="2400" dirty="0"/>
              <a:t>each circle is 688 miles (DC to St. Louis)</a:t>
            </a:r>
          </a:p>
        </p:txBody>
      </p:sp>
    </p:spTree>
    <p:extLst>
      <p:ext uri="{BB962C8B-B14F-4D97-AF65-F5344CB8AC3E}">
        <p14:creationId xmlns:p14="http://schemas.microsoft.com/office/powerpoint/2010/main" val="2780621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Waveforms Depend on the Earth Conductance</a:t>
            </a:r>
          </a:p>
        </p:txBody>
      </p:sp>
      <p:sp>
        <p:nvSpPr>
          <p:cNvPr id="3" name="Content Placeholder 2"/>
          <p:cNvSpPr>
            <a:spLocks noGrp="1"/>
          </p:cNvSpPr>
          <p:nvPr>
            <p:ph idx="1"/>
          </p:nvPr>
        </p:nvSpPr>
        <p:spPr/>
        <p:txBody>
          <a:bodyPr/>
          <a:lstStyle/>
          <a:p>
            <a:r>
              <a:rPr lang="en-US" altLang="en-US" dirty="0">
                <a:cs typeface="Arial" charset="0"/>
              </a:rPr>
              <a:t>If the earth is assumed to have a single conductance, </a:t>
            </a:r>
            <a:r>
              <a:rPr lang="en-US" altLang="en-US" dirty="0">
                <a:cs typeface="Arial" charset="0"/>
                <a:sym typeface="Symbol" pitchFamily="18" charset="2"/>
              </a:rPr>
              <a:t>, then</a:t>
            </a:r>
          </a:p>
          <a:p>
            <a:pPr marL="0" indent="0">
              <a:buNone/>
            </a:pPr>
            <a:br>
              <a:rPr lang="en-US" altLang="en-US" dirty="0">
                <a:cs typeface="Arial" charset="0"/>
                <a:sym typeface="Symbol" pitchFamily="18" charset="2"/>
              </a:rPr>
            </a:br>
            <a:endParaRPr lang="en-US" altLang="en-US" dirty="0">
              <a:cs typeface="Arial" charset="0"/>
              <a:sym typeface="Symbol" pitchFamily="18" charset="2"/>
            </a:endParaRPr>
          </a:p>
          <a:p>
            <a:r>
              <a:rPr lang="en-US" dirty="0">
                <a:sym typeface="Symbol" pitchFamily="18" charset="2"/>
              </a:rPr>
              <a:t>The magnitude relationship is then</a:t>
            </a:r>
            <a:endParaRPr lang="en-US" dirty="0">
              <a:latin typeface="Arial" charset="0"/>
              <a:cs typeface="Arial" charset="0"/>
              <a:sym typeface="Symbol" pitchFamily="18" charset="2"/>
            </a:endParaRPr>
          </a:p>
          <a:p>
            <a:pPr marL="0" indent="0">
              <a:buNone/>
            </a:pPr>
            <a:r>
              <a:rPr lang="en-US" altLang="en-US" dirty="0">
                <a:cs typeface="Arial" charset="0"/>
                <a:sym typeface="Symbol" pitchFamily="18" charset="2"/>
              </a:rPr>
              <a:t> </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26</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67008989"/>
              </p:ext>
            </p:extLst>
          </p:nvPr>
        </p:nvGraphicFramePr>
        <p:xfrm>
          <a:off x="1219200" y="1778363"/>
          <a:ext cx="2971800" cy="871538"/>
        </p:xfrm>
        <a:graphic>
          <a:graphicData uri="http://schemas.openxmlformats.org/presentationml/2006/ole">
            <mc:AlternateContent xmlns:mc="http://schemas.openxmlformats.org/markup-compatibility/2006">
              <mc:Choice xmlns:v="urn:schemas-microsoft-com:vml" Requires="v">
                <p:oleObj name="Equation" r:id="rId2" imgW="1688367" imgH="495085" progId="Equation.DSMT4">
                  <p:embed/>
                </p:oleObj>
              </mc:Choice>
              <mc:Fallback>
                <p:oleObj name="Equation" r:id="rId2" imgW="1688367" imgH="495085" progId="Equation.DSMT4">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78363"/>
                        <a:ext cx="29718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52762033"/>
              </p:ext>
            </p:extLst>
          </p:nvPr>
        </p:nvGraphicFramePr>
        <p:xfrm>
          <a:off x="1039322" y="3429000"/>
          <a:ext cx="3331556" cy="2678276"/>
        </p:xfrm>
        <a:graphic>
          <a:graphicData uri="http://schemas.openxmlformats.org/presentationml/2006/ole">
            <mc:AlternateContent xmlns:mc="http://schemas.openxmlformats.org/markup-compatibility/2006">
              <mc:Choice xmlns:v="urn:schemas-microsoft-com:vml" Requires="v">
                <p:oleObj name="Equation" r:id="rId4" imgW="1434960" imgH="1193760" progId="Equation.DSMT4">
                  <p:embed/>
                </p:oleObj>
              </mc:Choice>
              <mc:Fallback>
                <p:oleObj name="Equation" r:id="rId4" imgW="1434960" imgH="1193760" progId="Equation.DSMT4">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322" y="3429000"/>
                        <a:ext cx="3331556" cy="2678276"/>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nvGraphicFramePr>
        <p:xfrm>
          <a:off x="5827643" y="3374654"/>
          <a:ext cx="3582988" cy="2465388"/>
        </p:xfrm>
        <a:graphic>
          <a:graphicData uri="http://schemas.openxmlformats.org/presentationml/2006/ole">
            <mc:AlternateContent xmlns:mc="http://schemas.openxmlformats.org/markup-compatibility/2006">
              <mc:Choice xmlns:v="urn:schemas-microsoft-com:vml" Requires="v">
                <p:oleObj name="Equation" r:id="rId6" imgW="2361960" imgH="1625400" progId="Equation.DSMT4">
                  <p:embed/>
                </p:oleObj>
              </mc:Choice>
              <mc:Fallback>
                <p:oleObj name="Equation" r:id="rId6" imgW="2361960" imgH="1625400" progId="Equation.DSMT4">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643" y="3374654"/>
                        <a:ext cx="3582988"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83381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Geomagnetically Induced Currents (GICs)</a:t>
            </a:r>
          </a:p>
        </p:txBody>
      </p:sp>
      <p:sp>
        <p:nvSpPr>
          <p:cNvPr id="3" name="Content Placeholder 2"/>
          <p:cNvSpPr>
            <a:spLocks noGrp="1"/>
          </p:cNvSpPr>
          <p:nvPr>
            <p:ph idx="1"/>
          </p:nvPr>
        </p:nvSpPr>
        <p:spPr/>
        <p:txBody>
          <a:bodyPr/>
          <a:lstStyle/>
          <a:p>
            <a:r>
              <a:rPr lang="en-US" altLang="en-US" dirty="0">
                <a:solidFill>
                  <a:srgbClr val="000000"/>
                </a:solidFill>
                <a:latin typeface="Arial" charset="0"/>
                <a:cs typeface="Arial" charset="0"/>
              </a:rPr>
              <a:t>Along length of a high voltage transmission line, electric fields can be modeled as a dc voltage source superimposed on the lines</a:t>
            </a:r>
          </a:p>
          <a:p>
            <a:r>
              <a:rPr lang="en-US" altLang="en-US" dirty="0">
                <a:solidFill>
                  <a:srgbClr val="000000"/>
                </a:solidFill>
                <a:latin typeface="Arial" charset="0"/>
                <a:cs typeface="Arial" charset="0"/>
              </a:rPr>
              <a:t>The dc voltage is calculated by integrating the electric field along the line's</a:t>
            </a:r>
            <a:br>
              <a:rPr lang="en-US" altLang="en-US" dirty="0">
                <a:solidFill>
                  <a:srgbClr val="000000"/>
                </a:solidFill>
                <a:latin typeface="Arial" charset="0"/>
                <a:cs typeface="Arial" charset="0"/>
              </a:rPr>
            </a:br>
            <a:r>
              <a:rPr lang="en-US" altLang="en-US" dirty="0">
                <a:solidFill>
                  <a:srgbClr val="000000"/>
                </a:solidFill>
                <a:latin typeface="Arial" charset="0"/>
                <a:cs typeface="Arial" charset="0"/>
              </a:rPr>
              <a:t>right-of-way</a:t>
            </a:r>
          </a:p>
          <a:p>
            <a:pPr lvl="1"/>
            <a:r>
              <a:rPr lang="en-US" altLang="en-US" dirty="0">
                <a:solidFill>
                  <a:srgbClr val="000000"/>
                </a:solidFill>
                <a:latin typeface="Arial" charset="0"/>
                <a:cs typeface="Arial" charset="0"/>
              </a:rPr>
              <a:t>If electric field is uniform</a:t>
            </a:r>
            <a:br>
              <a:rPr lang="en-US" altLang="en-US" dirty="0">
                <a:solidFill>
                  <a:srgbClr val="000000"/>
                </a:solidFill>
                <a:latin typeface="Arial" charset="0"/>
                <a:cs typeface="Arial" charset="0"/>
              </a:rPr>
            </a:br>
            <a:r>
              <a:rPr lang="en-US" altLang="en-US" dirty="0">
                <a:solidFill>
                  <a:srgbClr val="000000"/>
                </a:solidFill>
                <a:latin typeface="Arial" charset="0"/>
                <a:cs typeface="Arial" charset="0"/>
              </a:rPr>
              <a:t>(over the line) the integration </a:t>
            </a:r>
            <a:br>
              <a:rPr lang="en-US" altLang="en-US" dirty="0">
                <a:solidFill>
                  <a:srgbClr val="000000"/>
                </a:solidFill>
                <a:latin typeface="Arial" charset="0"/>
                <a:cs typeface="Arial" charset="0"/>
              </a:rPr>
            </a:br>
            <a:r>
              <a:rPr lang="en-US" altLang="en-US" dirty="0">
                <a:solidFill>
                  <a:srgbClr val="000000"/>
                </a:solidFill>
                <a:latin typeface="Arial" charset="0"/>
                <a:cs typeface="Arial" charset="0"/>
              </a:rPr>
              <a:t>is path independent</a:t>
            </a:r>
          </a:p>
          <a:p>
            <a:r>
              <a:rPr lang="en-US" altLang="en-US" dirty="0">
                <a:solidFill>
                  <a:srgbClr val="000000"/>
                </a:solidFill>
                <a:latin typeface="Arial" charset="0"/>
                <a:cs typeface="Arial" charset="0"/>
              </a:rPr>
              <a:t>The GICs are </a:t>
            </a:r>
            <a:br>
              <a:rPr lang="en-US" altLang="en-US" dirty="0">
                <a:solidFill>
                  <a:srgbClr val="000000"/>
                </a:solidFill>
                <a:latin typeface="Arial" charset="0"/>
                <a:cs typeface="Arial" charset="0"/>
              </a:rPr>
            </a:br>
            <a:r>
              <a:rPr lang="en-US" altLang="en-US" dirty="0">
                <a:solidFill>
                  <a:srgbClr val="000000"/>
                </a:solidFill>
                <a:latin typeface="Arial" charset="0"/>
                <a:cs typeface="Arial" charset="0"/>
              </a:rPr>
              <a:t>superimposed on the ac </a:t>
            </a:r>
            <a:br>
              <a:rPr lang="en-US" altLang="en-US" dirty="0">
                <a:solidFill>
                  <a:srgbClr val="000000"/>
                </a:solidFill>
                <a:latin typeface="Arial" charset="0"/>
                <a:cs typeface="Arial" charset="0"/>
              </a:rPr>
            </a:br>
            <a:r>
              <a:rPr lang="en-US" altLang="en-US" dirty="0">
                <a:solidFill>
                  <a:srgbClr val="000000"/>
                </a:solidFill>
                <a:latin typeface="Arial" charset="0"/>
                <a:cs typeface="Arial" charset="0"/>
              </a:rPr>
              <a:t>(60 Hz) flows</a:t>
            </a:r>
            <a:endParaRPr lang="en-US" altLang="en-US" dirty="0">
              <a:latin typeface="Arial" charset="0"/>
              <a:cs typeface="Arial" charset="0"/>
            </a:endParaRP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27</a:t>
            </a:fld>
            <a:endParaRPr lang="en-US" dirty="0"/>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867400" y="2895600"/>
            <a:ext cx="4114800" cy="335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581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GIC Calculations for Large Systems</a:t>
            </a:r>
            <a:endParaRPr lang="en-US" dirty="0"/>
          </a:p>
        </p:txBody>
      </p:sp>
      <p:sp>
        <p:nvSpPr>
          <p:cNvPr id="3" name="Content Placeholder 2"/>
          <p:cNvSpPr>
            <a:spLocks noGrp="1"/>
          </p:cNvSpPr>
          <p:nvPr>
            <p:ph idx="1"/>
          </p:nvPr>
        </p:nvSpPr>
        <p:spPr/>
        <p:txBody>
          <a:bodyPr/>
          <a:lstStyle/>
          <a:p>
            <a:r>
              <a:rPr lang="en-US" altLang="en-US" dirty="0">
                <a:latin typeface="Arial" charset="0"/>
                <a:cs typeface="Arial" charset="0"/>
              </a:rPr>
              <a:t>With knowledge of the pertinent transmission system parameters and the GMD-induced line voltages, the dc bus voltages and flows are found by solving a linear equation </a:t>
            </a:r>
            <a:r>
              <a:rPr lang="en-US" altLang="en-US" b="1" dirty="0">
                <a:latin typeface="Arial" charset="0"/>
                <a:cs typeface="Arial" charset="0"/>
              </a:rPr>
              <a:t>I</a:t>
            </a:r>
            <a:r>
              <a:rPr lang="en-US" altLang="en-US" dirty="0">
                <a:latin typeface="Arial" charset="0"/>
                <a:cs typeface="Arial" charset="0"/>
              </a:rPr>
              <a:t>  = </a:t>
            </a:r>
            <a:r>
              <a:rPr lang="en-US" altLang="en-US" b="1" dirty="0">
                <a:latin typeface="Arial" charset="0"/>
                <a:cs typeface="Arial" charset="0"/>
              </a:rPr>
              <a:t>G</a:t>
            </a:r>
            <a:r>
              <a:rPr lang="en-US" altLang="en-US" dirty="0">
                <a:latin typeface="Arial" charset="0"/>
                <a:cs typeface="Arial" charset="0"/>
              </a:rPr>
              <a:t> </a:t>
            </a:r>
            <a:r>
              <a:rPr lang="en-US" altLang="en-US" b="1" dirty="0">
                <a:latin typeface="Arial" charset="0"/>
                <a:cs typeface="Arial" charset="0"/>
              </a:rPr>
              <a:t>V </a:t>
            </a:r>
            <a:r>
              <a:rPr lang="en-US" altLang="en-US" dirty="0">
                <a:latin typeface="Arial" charset="0"/>
                <a:cs typeface="Arial" charset="0"/>
              </a:rPr>
              <a:t>(</a:t>
            </a:r>
            <a:r>
              <a:rPr lang="en-US" altLang="en-US" dirty="0">
                <a:latin typeface="Arial" panose="020B0604020202020204" pitchFamily="34" charset="0"/>
                <a:cs typeface="Arial" panose="020B0604020202020204" pitchFamily="34" charset="0"/>
              </a:rPr>
              <a:t>or </a:t>
            </a:r>
            <a:r>
              <a:rPr lang="en-US" altLang="en-US" b="1" dirty="0">
                <a:latin typeface="Arial" charset="0"/>
                <a:cs typeface="Arial" charset="0"/>
              </a:rPr>
              <a:t>J = G U</a:t>
            </a:r>
            <a:r>
              <a:rPr lang="en-US" altLang="en-US" dirty="0">
                <a:latin typeface="Arial" charset="0"/>
                <a:cs typeface="Arial" charset="0"/>
              </a:rPr>
              <a:t>)</a:t>
            </a:r>
          </a:p>
          <a:p>
            <a:pPr lvl="1"/>
            <a:r>
              <a:rPr lang="en-US" altLang="en-US" b="1" dirty="0">
                <a:latin typeface="Arial" charset="0"/>
                <a:cs typeface="Arial" charset="0"/>
              </a:rPr>
              <a:t>J</a:t>
            </a:r>
            <a:r>
              <a:rPr lang="en-US" altLang="en-US" dirty="0">
                <a:latin typeface="Arial" charset="0"/>
                <a:cs typeface="Arial" charset="0"/>
              </a:rPr>
              <a:t> and </a:t>
            </a:r>
            <a:r>
              <a:rPr lang="en-US" altLang="en-US" b="1" dirty="0">
                <a:latin typeface="Arial" charset="0"/>
                <a:cs typeface="Arial" charset="0"/>
              </a:rPr>
              <a:t>U</a:t>
            </a:r>
            <a:r>
              <a:rPr lang="en-US" altLang="en-US" dirty="0">
                <a:latin typeface="Arial" charset="0"/>
                <a:cs typeface="Arial" charset="0"/>
              </a:rPr>
              <a:t> may be used to emphasize these are dc values, not the power flow ac values</a:t>
            </a:r>
          </a:p>
          <a:p>
            <a:pPr lvl="1"/>
            <a:r>
              <a:rPr lang="en-US" altLang="en-US" dirty="0">
                <a:latin typeface="Arial" charset="0"/>
                <a:cs typeface="Arial" charset="0"/>
              </a:rPr>
              <a:t>The </a:t>
            </a:r>
            <a:r>
              <a:rPr lang="en-US" altLang="en-US" b="1" dirty="0">
                <a:latin typeface="Arial" charset="0"/>
                <a:cs typeface="Arial" charset="0"/>
              </a:rPr>
              <a:t>G</a:t>
            </a:r>
            <a:r>
              <a:rPr lang="en-US" altLang="en-US" dirty="0">
                <a:latin typeface="Arial" charset="0"/>
                <a:cs typeface="Arial" charset="0"/>
              </a:rPr>
              <a:t> matrix is similar to the </a:t>
            </a:r>
            <a:r>
              <a:rPr lang="en-US" altLang="en-US" b="1" dirty="0">
                <a:latin typeface="Arial" charset="0"/>
                <a:cs typeface="Arial" charset="0"/>
              </a:rPr>
              <a:t>Y</a:t>
            </a:r>
            <a:r>
              <a:rPr lang="en-US" altLang="en-US" b="1" baseline="-25000" dirty="0">
                <a:latin typeface="Arial" charset="0"/>
                <a:cs typeface="Arial" charset="0"/>
              </a:rPr>
              <a:t>bus</a:t>
            </a:r>
            <a:r>
              <a:rPr lang="en-US" altLang="en-US" dirty="0">
                <a:latin typeface="Arial" charset="0"/>
                <a:cs typeface="Arial" charset="0"/>
              </a:rPr>
              <a:t> except 1) it is augmented to include substation neutrals, and 2) it is just resistive values (conductances)</a:t>
            </a:r>
          </a:p>
          <a:p>
            <a:pPr lvl="1"/>
            <a:r>
              <a:rPr lang="en-US" altLang="en-US" dirty="0">
                <a:latin typeface="Arial" charset="0"/>
                <a:cs typeface="Arial" charset="0"/>
              </a:rPr>
              <a:t>Being a linear equation, superposition holds</a:t>
            </a:r>
          </a:p>
          <a:p>
            <a:pPr lvl="1"/>
            <a:r>
              <a:rPr lang="en-US" altLang="en-US" dirty="0">
                <a:latin typeface="Arial" charset="0"/>
                <a:cs typeface="Arial" charset="0"/>
              </a:rPr>
              <a:t>The current vector contains the Norton injections associated with the GMD-induced line voltages</a:t>
            </a:r>
          </a:p>
          <a:p>
            <a:r>
              <a:rPr lang="en-US" dirty="0">
                <a:latin typeface="Arial" panose="020B0604020202020204" pitchFamily="34" charset="0"/>
                <a:cs typeface="Arial" panose="020B0604020202020204" pitchFamily="34" charset="0"/>
              </a:rPr>
              <a:t>In North America utilities now have the needed information because of doing the NERC TPL-007 GMD studies </a:t>
            </a:r>
          </a:p>
          <a:p>
            <a:pPr lvl="1"/>
            <a:endParaRPr lang="en-US" altLang="en-US" dirty="0">
              <a:latin typeface="Arial" charset="0"/>
              <a:cs typeface="Arial" charset="0"/>
            </a:endParaRP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28</a:t>
            </a:fld>
            <a:endParaRPr lang="en-US" dirty="0"/>
          </a:p>
        </p:txBody>
      </p:sp>
    </p:spTree>
    <p:extLst>
      <p:ext uri="{BB962C8B-B14F-4D97-AF65-F5344CB8AC3E}">
        <p14:creationId xmlns:p14="http://schemas.microsoft.com/office/powerpoint/2010/main" val="1426076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GIC Transformer Impacts</a:t>
            </a:r>
          </a:p>
        </p:txBody>
      </p:sp>
      <p:sp>
        <p:nvSpPr>
          <p:cNvPr id="3" name="Content Placeholder 2"/>
          <p:cNvSpPr>
            <a:spLocks noGrp="1"/>
          </p:cNvSpPr>
          <p:nvPr>
            <p:ph idx="1"/>
          </p:nvPr>
        </p:nvSpPr>
        <p:spPr/>
        <p:txBody>
          <a:bodyPr/>
          <a:lstStyle/>
          <a:p>
            <a:r>
              <a:rPr lang="en-US" altLang="en-US" dirty="0">
                <a:latin typeface="Arial" charset="0"/>
                <a:cs typeface="Arial" charset="0"/>
              </a:rPr>
              <a:t>The superimposed dc GICs</a:t>
            </a:r>
            <a:br>
              <a:rPr lang="en-US" altLang="en-US" dirty="0">
                <a:latin typeface="Arial" charset="0"/>
                <a:cs typeface="Arial" charset="0"/>
              </a:rPr>
            </a:br>
            <a:r>
              <a:rPr lang="en-US" altLang="en-US" dirty="0">
                <a:latin typeface="Arial" charset="0"/>
                <a:cs typeface="Arial" charset="0"/>
              </a:rPr>
              <a:t>can push transformers into </a:t>
            </a:r>
            <a:br>
              <a:rPr lang="en-US" altLang="en-US" dirty="0">
                <a:latin typeface="Arial" charset="0"/>
                <a:cs typeface="Arial" charset="0"/>
              </a:rPr>
            </a:br>
            <a:r>
              <a:rPr lang="en-US" altLang="en-US" dirty="0">
                <a:latin typeface="Arial" charset="0"/>
                <a:cs typeface="Arial" charset="0"/>
              </a:rPr>
              <a:t>saturation for part of the ac cycle</a:t>
            </a:r>
          </a:p>
          <a:p>
            <a:r>
              <a:rPr lang="en-US" altLang="en-US" dirty="0">
                <a:latin typeface="Arial" charset="0"/>
                <a:cs typeface="Arial" charset="0"/>
              </a:rPr>
              <a:t>This can cause large harmonics; in </a:t>
            </a:r>
            <a:br>
              <a:rPr lang="en-US" altLang="en-US" dirty="0">
                <a:latin typeface="Arial" charset="0"/>
                <a:cs typeface="Arial" charset="0"/>
              </a:rPr>
            </a:br>
            <a:r>
              <a:rPr lang="en-US" altLang="en-US" dirty="0">
                <a:latin typeface="Arial" charset="0"/>
                <a:cs typeface="Arial" charset="0"/>
              </a:rPr>
              <a:t>the positive sequence (e.g., power flow </a:t>
            </a:r>
            <a:br>
              <a:rPr lang="en-US" altLang="en-US" dirty="0">
                <a:latin typeface="Arial" charset="0"/>
                <a:cs typeface="Arial" charset="0"/>
              </a:rPr>
            </a:br>
            <a:r>
              <a:rPr lang="en-US" altLang="en-US" dirty="0">
                <a:latin typeface="Arial" charset="0"/>
                <a:cs typeface="Arial" charset="0"/>
              </a:rPr>
              <a:t>and dynamics) these </a:t>
            </a:r>
            <a:br>
              <a:rPr lang="en-US" altLang="en-US" dirty="0">
                <a:latin typeface="Arial" charset="0"/>
                <a:cs typeface="Arial" charset="0"/>
              </a:rPr>
            </a:br>
            <a:r>
              <a:rPr lang="en-US" altLang="en-US" dirty="0">
                <a:latin typeface="Arial" charset="0"/>
                <a:cs typeface="Arial" charset="0"/>
              </a:rPr>
              <a:t>harmonics can be </a:t>
            </a:r>
            <a:br>
              <a:rPr lang="en-US" altLang="en-US" dirty="0">
                <a:latin typeface="Arial" charset="0"/>
                <a:cs typeface="Arial" charset="0"/>
              </a:rPr>
            </a:br>
            <a:r>
              <a:rPr lang="en-US" altLang="en-US" dirty="0">
                <a:latin typeface="Arial" charset="0"/>
                <a:cs typeface="Arial" charset="0"/>
              </a:rPr>
              <a:t>represented by increased </a:t>
            </a:r>
            <a:br>
              <a:rPr lang="en-US" altLang="en-US" dirty="0">
                <a:latin typeface="Arial" charset="0"/>
                <a:cs typeface="Arial" charset="0"/>
              </a:rPr>
            </a:br>
            <a:r>
              <a:rPr lang="en-US" altLang="en-US" dirty="0">
                <a:latin typeface="Arial" charset="0"/>
                <a:cs typeface="Arial" charset="0"/>
              </a:rPr>
              <a:t>reactive power losses </a:t>
            </a:r>
            <a:br>
              <a:rPr lang="en-US" altLang="en-US" dirty="0">
                <a:latin typeface="Arial" charset="0"/>
                <a:cs typeface="Arial" charset="0"/>
              </a:rPr>
            </a:br>
            <a:r>
              <a:rPr lang="en-US" altLang="en-US" dirty="0">
                <a:latin typeface="Arial" charset="0"/>
                <a:cs typeface="Arial" charset="0"/>
              </a:rPr>
              <a:t>in the transformers and heating</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29</a:t>
            </a:fld>
            <a:endParaRPr lang="en-US" dirty="0"/>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391400" y="609600"/>
            <a:ext cx="3657132" cy="266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6480" y="4067605"/>
            <a:ext cx="4074548" cy="211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5"/>
          <p:cNvSpPr txBox="1">
            <a:spLocks noChangeArrowheads="1"/>
          </p:cNvSpPr>
          <p:nvPr/>
        </p:nvSpPr>
        <p:spPr bwMode="auto">
          <a:xfrm>
            <a:off x="7831138" y="3587602"/>
            <a:ext cx="1535112" cy="460375"/>
          </a:xfrm>
          <a:prstGeom prst="rect">
            <a:avLst/>
          </a:prstGeom>
          <a:solidFill>
            <a:schemeClr val="accent3">
              <a:lumMod val="95000"/>
            </a:schemeClr>
          </a:solidFill>
          <a:ln>
            <a:noFill/>
          </a:ln>
        </p:spPr>
        <p:txBody>
          <a:bodyPr wrap="none">
            <a:spAutoFit/>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dirty="0"/>
              <a:t>Harmonics</a:t>
            </a:r>
          </a:p>
        </p:txBody>
      </p:sp>
      <p:sp>
        <p:nvSpPr>
          <p:cNvPr id="8" name="TextBox 4"/>
          <p:cNvSpPr txBox="1">
            <a:spLocks noChangeArrowheads="1"/>
          </p:cNvSpPr>
          <p:nvPr/>
        </p:nvSpPr>
        <p:spPr bwMode="auto">
          <a:xfrm>
            <a:off x="914400" y="6248400"/>
            <a:ext cx="71192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1600" dirty="0"/>
              <a:t>Images: Craig Stiegemeier and Ed Schweitzer, JASON Presentations, June 2011</a:t>
            </a:r>
          </a:p>
        </p:txBody>
      </p:sp>
    </p:spTree>
    <p:extLst>
      <p:ext uri="{BB962C8B-B14F-4D97-AF65-F5344CB8AC3E}">
        <p14:creationId xmlns:p14="http://schemas.microsoft.com/office/powerpoint/2010/main" val="413542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 </a:t>
            </a:r>
          </a:p>
        </p:txBody>
      </p:sp>
      <p:sp>
        <p:nvSpPr>
          <p:cNvPr id="3" name="Content Placeholder 2"/>
          <p:cNvSpPr>
            <a:spLocks noGrp="1"/>
          </p:cNvSpPr>
          <p:nvPr>
            <p:ph idx="1"/>
          </p:nvPr>
        </p:nvSpPr>
        <p:spPr/>
        <p:txBody>
          <a:bodyPr/>
          <a:lstStyle/>
          <a:p>
            <a:r>
              <a:rPr lang="en-US" dirty="0"/>
              <a:t>Work presented here has been supported by a variety of sources including PSERC, the Texas A&amp;M Smart Grid Center, DOE, ARPA-E, NSF, EPRI, BPA, PowerWorld, and others. Their support is gratefully acknowledged! </a:t>
            </a:r>
          </a:p>
          <a:p>
            <a:r>
              <a:rPr lang="en-US" dirty="0"/>
              <a:t>Slides also include contributions from many of my students, postdocs, staff and colleagues at TAMU, and at PowerWorld Corporation</a:t>
            </a:r>
          </a:p>
          <a:p>
            <a:r>
              <a:rPr lang="en-US" dirty="0"/>
              <a:t>Simulation results presented here are done using PowerWorld Simulator Version 24 (beta)</a:t>
            </a:r>
          </a:p>
          <a:p>
            <a:endParaRPr lang="en-US" dirty="0"/>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3</a:t>
            </a:fld>
            <a:endParaRPr lang="en-US" dirty="0"/>
          </a:p>
        </p:txBody>
      </p:sp>
    </p:spTree>
    <p:extLst>
      <p:ext uri="{BB962C8B-B14F-4D97-AF65-F5344CB8AC3E}">
        <p14:creationId xmlns:p14="http://schemas.microsoft.com/office/powerpoint/2010/main" val="1942697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GICs to Grid Impacts</a:t>
            </a:r>
          </a:p>
        </p:txBody>
      </p:sp>
      <p:sp>
        <p:nvSpPr>
          <p:cNvPr id="3" name="Content Placeholder 2"/>
          <p:cNvSpPr>
            <a:spLocks noGrp="1"/>
          </p:cNvSpPr>
          <p:nvPr>
            <p:ph idx="1"/>
          </p:nvPr>
        </p:nvSpPr>
        <p:spPr/>
        <p:txBody>
          <a:bodyPr/>
          <a:lstStyle/>
          <a:p>
            <a:r>
              <a:rPr lang="en-US" dirty="0">
                <a:cs typeface="Arial" panose="020B0604020202020204" pitchFamily="34" charset="0"/>
              </a:rPr>
              <a:t>Transformer positive sequence reactive power losses vary as a function of both the GICs in the transformer coils and the ac voltage</a:t>
            </a:r>
          </a:p>
          <a:p>
            <a:r>
              <a:rPr lang="en-US" dirty="0">
                <a:cs typeface="Arial" panose="020B0604020202020204" pitchFamily="34" charset="0"/>
              </a:rPr>
              <a:t>A common approach is to use a linear model</a:t>
            </a:r>
            <a:br>
              <a:rPr lang="en-US" dirty="0">
                <a:cs typeface="Arial" panose="020B0604020202020204" pitchFamily="34" charset="0"/>
              </a:rPr>
            </a:br>
            <a:br>
              <a:rPr lang="en-US" dirty="0">
                <a:cs typeface="Arial" panose="020B0604020202020204" pitchFamily="34" charset="0"/>
              </a:rPr>
            </a:br>
            <a:endParaRPr lang="en-US" dirty="0">
              <a:cs typeface="Arial" panose="020B0604020202020204" pitchFamily="34" charset="0"/>
            </a:endParaRPr>
          </a:p>
          <a:p>
            <a:r>
              <a:rPr lang="en-US" dirty="0">
                <a:cs typeface="Arial" panose="020B0604020202020204" pitchFamily="34" charset="0"/>
              </a:rPr>
              <a:t>The </a:t>
            </a:r>
            <a:r>
              <a:rPr lang="en-US" i="1" dirty="0">
                <a:cs typeface="Arial" panose="020B0604020202020204" pitchFamily="34" charset="0"/>
              </a:rPr>
              <a:t>I</a:t>
            </a:r>
            <a:r>
              <a:rPr lang="en-US" i="1" baseline="-25000" dirty="0">
                <a:cs typeface="Arial" panose="020B0604020202020204" pitchFamily="34" charset="0"/>
              </a:rPr>
              <a:t>GIC,Eff</a:t>
            </a:r>
            <a:r>
              <a:rPr lang="en-US" dirty="0">
                <a:cs typeface="Arial" panose="020B0604020202020204" pitchFamily="34" charset="0"/>
              </a:rPr>
              <a:t> is an effective current that is a function of the GICs in both coils; whether auto or regular the equation is</a:t>
            </a:r>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30</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57632270"/>
              </p:ext>
            </p:extLst>
          </p:nvPr>
        </p:nvGraphicFramePr>
        <p:xfrm>
          <a:off x="990600" y="3223734"/>
          <a:ext cx="2770188" cy="584200"/>
        </p:xfrm>
        <a:graphic>
          <a:graphicData uri="http://schemas.openxmlformats.org/presentationml/2006/ole">
            <mc:AlternateContent xmlns:mc="http://schemas.openxmlformats.org/markup-compatibility/2006">
              <mc:Choice xmlns:v="urn:schemas-microsoft-com:vml" Requires="v">
                <p:oleObj name="Equation" r:id="rId2" imgW="1143000" imgH="241200" progId="Equation.DSMT4">
                  <p:embed/>
                </p:oleObj>
              </mc:Choice>
              <mc:Fallback>
                <p:oleObj name="Equation" r:id="rId2" imgW="1143000" imgH="241200" progId="Equation.DSMT4">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223734"/>
                        <a:ext cx="2770188" cy="584200"/>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nvGraphicFramePr>
        <p:xfrm>
          <a:off x="2438400" y="5334001"/>
          <a:ext cx="6858000" cy="1020763"/>
        </p:xfrm>
        <a:graphic>
          <a:graphicData uri="http://schemas.openxmlformats.org/presentationml/2006/ole">
            <mc:AlternateContent xmlns:mc="http://schemas.openxmlformats.org/markup-compatibility/2006">
              <mc:Choice xmlns:v="urn:schemas-microsoft-com:vml" Requires="v">
                <p:oleObj name="Equation" r:id="rId4" imgW="3238200" imgH="482400" progId="Equation.DSMT4">
                  <p:embed/>
                </p:oleObj>
              </mc:Choice>
              <mc:Fallback>
                <p:oleObj name="Equation" r:id="rId4" imgW="3238200" imgH="482400" progId="Equation.DSMT4">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334001"/>
                        <a:ext cx="6858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5"/>
          <p:cNvSpPr txBox="1">
            <a:spLocks noChangeArrowheads="1"/>
          </p:cNvSpPr>
          <p:nvPr/>
        </p:nvSpPr>
        <p:spPr bwMode="auto">
          <a:xfrm>
            <a:off x="4267200" y="3337560"/>
            <a:ext cx="5240208" cy="461665"/>
          </a:xfrm>
          <a:prstGeom prst="rect">
            <a:avLst/>
          </a:prstGeom>
          <a:solidFill>
            <a:schemeClr val="bg1">
              <a:lumMod val="95000"/>
            </a:schemeClr>
          </a:solidFill>
          <a:ln>
            <a:noFill/>
          </a:ln>
        </p:spPr>
        <p:txBody>
          <a:bodyPr wrap="square">
            <a:spAutoFit/>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dirty="0"/>
              <a:t>A non-linear model could also be used</a:t>
            </a:r>
          </a:p>
        </p:txBody>
      </p:sp>
    </p:spTree>
    <p:extLst>
      <p:ext uri="{BB962C8B-B14F-4D97-AF65-F5344CB8AC3E}">
        <p14:creationId xmlns:p14="http://schemas.microsoft.com/office/powerpoint/2010/main" val="3655609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2021C-D392-4F34-CA19-C737F709C107}"/>
              </a:ext>
            </a:extLst>
          </p:cNvPr>
          <p:cNvSpPr>
            <a:spLocks noGrp="1"/>
          </p:cNvSpPr>
          <p:nvPr>
            <p:ph type="title"/>
          </p:nvPr>
        </p:nvSpPr>
        <p:spPr/>
        <p:txBody>
          <a:bodyPr/>
          <a:lstStyle/>
          <a:p>
            <a:r>
              <a:rPr lang="en-US" dirty="0"/>
              <a:t>Doing Large-Scale Grid E3  Impact Studies</a:t>
            </a:r>
          </a:p>
        </p:txBody>
      </p:sp>
      <p:sp>
        <p:nvSpPr>
          <p:cNvPr id="3" name="Content Placeholder 2">
            <a:extLst>
              <a:ext uri="{FF2B5EF4-FFF2-40B4-BE49-F238E27FC236}">
                <a16:creationId xmlns:a16="http://schemas.microsoft.com/office/drawing/2014/main" id="{606E9613-BC9B-CBB5-90CF-DB5250E02789}"/>
              </a:ext>
            </a:extLst>
          </p:cNvPr>
          <p:cNvSpPr>
            <a:spLocks noGrp="1"/>
          </p:cNvSpPr>
          <p:nvPr>
            <p:ph idx="1"/>
          </p:nvPr>
        </p:nvSpPr>
        <p:spPr/>
        <p:txBody>
          <a:bodyPr/>
          <a:lstStyle/>
          <a:p>
            <a:r>
              <a:rPr lang="en-US" dirty="0"/>
              <a:t>Because of the faster E3 timeframes detailed grid studies can be done using time-domain stability simulations</a:t>
            </a:r>
          </a:p>
          <a:p>
            <a:pPr lvl="1"/>
            <a:r>
              <a:rPr lang="en-US" dirty="0"/>
              <a:t>These allow for fuller representation of the grid’s protection system</a:t>
            </a:r>
          </a:p>
          <a:p>
            <a:r>
              <a:rPr lang="en-US" dirty="0"/>
              <a:t>More approximate solutions can be done using sequential power flow simulations, or by just calculating the time-varying GICs and transformer losses without a power flow solution</a:t>
            </a:r>
          </a:p>
          <a:p>
            <a:r>
              <a:rPr lang="en-US" dirty="0"/>
              <a:t>All approaches require a model of the E3 waveform, which is often provided using a *.b3d (binary, 3D file) that contains the spatial and time variation in the electric field</a:t>
            </a:r>
          </a:p>
          <a:p>
            <a:r>
              <a:rPr lang="en-US" dirty="0"/>
              <a:t>Since the E3 waveform can cause low voltages, the assumed load model can have a major impact on the results </a:t>
            </a:r>
          </a:p>
        </p:txBody>
      </p:sp>
    </p:spTree>
    <p:extLst>
      <p:ext uri="{BB962C8B-B14F-4D97-AF65-F5344CB8AC3E}">
        <p14:creationId xmlns:p14="http://schemas.microsoft.com/office/powerpoint/2010/main" val="288226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2000-Bus Synthetic Grid</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32</a:t>
            </a:fld>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67746" y="1371600"/>
            <a:ext cx="5575854" cy="5303520"/>
          </a:xfrm>
          <a:prstGeom prst="rect">
            <a:avLst/>
          </a:prstGeom>
        </p:spPr>
      </p:pic>
      <p:sp>
        <p:nvSpPr>
          <p:cNvPr id="7" name="TextBox 5"/>
          <p:cNvSpPr txBox="1">
            <a:spLocks noChangeArrowheads="1"/>
          </p:cNvSpPr>
          <p:nvPr/>
        </p:nvSpPr>
        <p:spPr bwMode="auto">
          <a:xfrm>
            <a:off x="5943600" y="1685835"/>
            <a:ext cx="5575853" cy="1200329"/>
          </a:xfrm>
          <a:prstGeom prst="rect">
            <a:avLst/>
          </a:prstGeom>
          <a:solidFill>
            <a:schemeClr val="accent3">
              <a:lumMod val="95000"/>
            </a:schemeClr>
          </a:solidFill>
          <a:ln>
            <a:noFill/>
          </a:ln>
        </p:spPr>
        <p:txBody>
          <a:bodyPr wrap="square">
            <a:spAutoFit/>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dirty="0"/>
              <a:t>This is a 2000-Bus synthetic grid covering the Texas footprint using a 500 kV, 230 kV, 161 kV, 115 kV transmission system  </a:t>
            </a:r>
          </a:p>
        </p:txBody>
      </p:sp>
      <p:sp>
        <p:nvSpPr>
          <p:cNvPr id="6" name="TextBox 5">
            <a:extLst>
              <a:ext uri="{FF2B5EF4-FFF2-40B4-BE49-F238E27FC236}">
                <a16:creationId xmlns:a16="http://schemas.microsoft.com/office/drawing/2014/main" id="{8A347CF9-2818-49B7-4B10-B387C8A8173C}"/>
              </a:ext>
            </a:extLst>
          </p:cNvPr>
          <p:cNvSpPr txBox="1"/>
          <p:nvPr/>
        </p:nvSpPr>
        <p:spPr>
          <a:xfrm>
            <a:off x="6172200" y="3429000"/>
            <a:ext cx="5791200" cy="3139321"/>
          </a:xfrm>
          <a:prstGeom prst="rect">
            <a:avLst/>
          </a:prstGeom>
          <a:solidFill>
            <a:schemeClr val="bg1">
              <a:lumMod val="95000"/>
            </a:schemeClr>
          </a:solidFill>
        </p:spPr>
        <p:txBody>
          <a:bodyPr wrap="square">
            <a:spAutoFit/>
          </a:bodyPr>
          <a:lstStyle/>
          <a:p>
            <a:r>
              <a:rPr lang="en-US" sz="2200" b="0" i="0" dirty="0">
                <a:solidFill>
                  <a:srgbClr val="222222"/>
                </a:solidFill>
                <a:effectLst/>
                <a:cs typeface="Times New Roman" panose="02020603050405020304" pitchFamily="18" charset="0"/>
              </a:rPr>
              <a:t>More details on this example are in T. J. Overbye, J. Snodgrass, A. Birchfield, and M. Stevens, “Towards Developing Implementable High Altitude Electromagnetic Pulse E3 Mitigation Strategies for Large-Scale Electric Grids,” IEEE. Texas Power and Energy Conference (TPEC), March 2022; available online at</a:t>
            </a:r>
            <a:br>
              <a:rPr lang="en-US" sz="2200" b="0" i="0" dirty="0">
                <a:solidFill>
                  <a:srgbClr val="222222"/>
                </a:solidFill>
                <a:effectLst/>
                <a:cs typeface="Times New Roman" panose="02020603050405020304" pitchFamily="18" charset="0"/>
              </a:rPr>
            </a:br>
            <a:r>
              <a:rPr lang="en-US" sz="2200" b="0" i="0" dirty="0">
                <a:solidFill>
                  <a:srgbClr val="222222"/>
                </a:solidFill>
                <a:effectLst/>
                <a:cs typeface="Times New Roman" panose="02020603050405020304" pitchFamily="18" charset="0"/>
              </a:rPr>
              <a:t>overbye.engr.tamu.edu/publications/</a:t>
            </a:r>
            <a:br>
              <a:rPr lang="en-US" sz="2200" b="0" i="0" dirty="0">
                <a:solidFill>
                  <a:srgbClr val="222222"/>
                </a:solidFill>
                <a:effectLst/>
                <a:latin typeface="inherit"/>
              </a:rPr>
            </a:br>
            <a:endParaRPr lang="en-US" sz="2200" dirty="0"/>
          </a:p>
        </p:txBody>
      </p:sp>
    </p:spTree>
    <p:extLst>
      <p:ext uri="{BB962C8B-B14F-4D97-AF65-F5344CB8AC3E}">
        <p14:creationId xmlns:p14="http://schemas.microsoft.com/office/powerpoint/2010/main" val="1493297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EMP GIC Visualization for a 2000 Bus Synthetic Grid</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33</a:t>
            </a:fld>
            <a:endParaRPr lang="en-US" dirty="0"/>
          </a:p>
        </p:txBody>
      </p:sp>
      <p:sp>
        <p:nvSpPr>
          <p:cNvPr id="5" name="Rectangle 4"/>
          <p:cNvSpPr/>
          <p:nvPr/>
        </p:nvSpPr>
        <p:spPr>
          <a:xfrm>
            <a:off x="457200" y="6005556"/>
            <a:ext cx="8100392" cy="446276"/>
          </a:xfrm>
          <a:prstGeom prst="rect">
            <a:avLst/>
          </a:prstGeom>
        </p:spPr>
        <p:txBody>
          <a:bodyPr wrap="square">
            <a:spAutoFit/>
          </a:bodyPr>
          <a:lstStyle/>
          <a:p>
            <a:r>
              <a:rPr lang="en-US" sz="1200" dirty="0"/>
              <a:t>[</a:t>
            </a:r>
            <a:r>
              <a:rPr lang="en-US" sz="1100" dirty="0"/>
              <a:t>a] T.J. Overbye, J. Wert, K. Shetye, F. Safdarian, and A. Birchfield, “Delaunay Triangulation Based Wide-Area Visualization of Electric Transmission Grids,” Kansas Power and Energy Conference (KPEC), Apr. 2021; available oneline at overbye.engr.tamu.edu/publications/</a:t>
            </a:r>
          </a:p>
        </p:txBody>
      </p:sp>
      <p:sp>
        <p:nvSpPr>
          <p:cNvPr id="8" name="TextBox 7"/>
          <p:cNvSpPr txBox="1">
            <a:spLocks noChangeArrowheads="1"/>
          </p:cNvSpPr>
          <p:nvPr/>
        </p:nvSpPr>
        <p:spPr bwMode="auto">
          <a:xfrm>
            <a:off x="6248400" y="1396018"/>
            <a:ext cx="5181600" cy="2677656"/>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t>Image shows the GICs during an EMP event.  The black/white contour shows the spatial variation in the electric field, the yellow arrows the aggregated GIC flows (using the technique of [a]), and the green/red boxes the GICs flowing out of and into the ground. </a:t>
            </a:r>
          </a:p>
        </p:txBody>
      </p:sp>
      <p:pic>
        <p:nvPicPr>
          <p:cNvPr id="6148"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 r="50099"/>
          <a:stretch/>
        </p:blipFill>
        <p:spPr bwMode="auto">
          <a:xfrm>
            <a:off x="723900" y="1373238"/>
            <a:ext cx="5029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747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2000 Bus Voltage Variation</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34</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25928"/>
            <a:ext cx="7113105" cy="509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A23BC1B7-04F5-9CB7-FC3E-3D1A3EBE7189}"/>
              </a:ext>
            </a:extLst>
          </p:cNvPr>
          <p:cNvSpPr txBox="1">
            <a:spLocks noChangeArrowheads="1"/>
          </p:cNvSpPr>
          <p:nvPr/>
        </p:nvSpPr>
        <p:spPr bwMode="auto">
          <a:xfrm>
            <a:off x="8001000" y="2133600"/>
            <a:ext cx="3581400" cy="1200329"/>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t>Higher assumed electric fields can cause a voltage collapse</a:t>
            </a:r>
          </a:p>
        </p:txBody>
      </p:sp>
    </p:spTree>
    <p:extLst>
      <p:ext uri="{BB962C8B-B14F-4D97-AF65-F5344CB8AC3E}">
        <p14:creationId xmlns:p14="http://schemas.microsoft.com/office/powerpoint/2010/main" val="3843584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CC0A-827E-DF82-6706-E6B38CD73DB9}"/>
              </a:ext>
            </a:extLst>
          </p:cNvPr>
          <p:cNvSpPr>
            <a:spLocks noGrp="1"/>
          </p:cNvSpPr>
          <p:nvPr>
            <p:ph type="title"/>
          </p:nvPr>
        </p:nvSpPr>
        <p:spPr/>
        <p:txBody>
          <a:bodyPr/>
          <a:lstStyle/>
          <a:p>
            <a:r>
              <a:rPr lang="en-US" dirty="0"/>
              <a:t>Example: 82,000 Bus US Synthetic Grid</a:t>
            </a:r>
          </a:p>
        </p:txBody>
      </p:sp>
      <p:sp>
        <p:nvSpPr>
          <p:cNvPr id="3" name="Content Placeholder 2">
            <a:extLst>
              <a:ext uri="{FF2B5EF4-FFF2-40B4-BE49-F238E27FC236}">
                <a16:creationId xmlns:a16="http://schemas.microsoft.com/office/drawing/2014/main" id="{BF9595E5-DE3F-5617-F893-056BDB65C6DC}"/>
              </a:ext>
            </a:extLst>
          </p:cNvPr>
          <p:cNvSpPr>
            <a:spLocks noGrp="1"/>
          </p:cNvSpPr>
          <p:nvPr>
            <p:ph idx="1"/>
          </p:nvPr>
        </p:nvSpPr>
        <p:spPr>
          <a:xfrm>
            <a:off x="228600" y="1280160"/>
            <a:ext cx="11734800" cy="548640"/>
          </a:xfrm>
        </p:spPr>
        <p:txBody>
          <a:bodyPr/>
          <a:lstStyle/>
          <a:p>
            <a:r>
              <a:rPr lang="en-US" dirty="0"/>
              <a:t>Example with synthetic electric field motivated by the DOE waveform</a:t>
            </a:r>
          </a:p>
        </p:txBody>
      </p:sp>
      <p:pic>
        <p:nvPicPr>
          <p:cNvPr id="5" name="Picture 4">
            <a:extLst>
              <a:ext uri="{FF2B5EF4-FFF2-40B4-BE49-F238E27FC236}">
                <a16:creationId xmlns:a16="http://schemas.microsoft.com/office/drawing/2014/main" id="{434D5AF5-B90D-2957-31B8-52655808F1A3}"/>
              </a:ext>
            </a:extLst>
          </p:cNvPr>
          <p:cNvPicPr>
            <a:picLocks noChangeAspect="1"/>
          </p:cNvPicPr>
          <p:nvPr/>
        </p:nvPicPr>
        <p:blipFill>
          <a:blip r:embed="rId2" cstate="print">
            <a:extLst>
              <a:ext uri="{28A0092B-C50C-407E-A947-70E740481C1C}">
                <a14:useLocalDpi xmlns:a14="http://schemas.microsoft.com/office/drawing/2010/main" val="0"/>
              </a:ext>
            </a:extLst>
          </a:blip>
          <a:srcRect l="6167" r="9810"/>
          <a:stretch/>
        </p:blipFill>
        <p:spPr>
          <a:xfrm>
            <a:off x="259080" y="1905000"/>
            <a:ext cx="7132320" cy="4055269"/>
          </a:xfrm>
          <a:prstGeom prst="rect">
            <a:avLst/>
          </a:prstGeom>
        </p:spPr>
      </p:pic>
      <p:pic>
        <p:nvPicPr>
          <p:cNvPr id="9" name="Picture 8">
            <a:extLst>
              <a:ext uri="{FF2B5EF4-FFF2-40B4-BE49-F238E27FC236}">
                <a16:creationId xmlns:a16="http://schemas.microsoft.com/office/drawing/2014/main" id="{2A60F97A-F14D-626C-DCA1-5E527DF807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4045917"/>
            <a:ext cx="4302799" cy="2600152"/>
          </a:xfrm>
          <a:prstGeom prst="rect">
            <a:avLst/>
          </a:prstGeom>
        </p:spPr>
      </p:pic>
      <p:pic>
        <p:nvPicPr>
          <p:cNvPr id="11" name="Picture 10">
            <a:extLst>
              <a:ext uri="{FF2B5EF4-FFF2-40B4-BE49-F238E27FC236}">
                <a16:creationId xmlns:a16="http://schemas.microsoft.com/office/drawing/2014/main" id="{B851421C-03F2-DE6B-D6F1-61A6425BB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1946567"/>
            <a:ext cx="4229828" cy="1993545"/>
          </a:xfrm>
          <a:prstGeom prst="rect">
            <a:avLst/>
          </a:prstGeom>
        </p:spPr>
      </p:pic>
    </p:spTree>
    <p:extLst>
      <p:ext uri="{BB962C8B-B14F-4D97-AF65-F5344CB8AC3E}">
        <p14:creationId xmlns:p14="http://schemas.microsoft.com/office/powerpoint/2010/main" val="3652796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6059A-8750-9835-2F39-0630C2C7DE37}"/>
              </a:ext>
            </a:extLst>
          </p:cNvPr>
          <p:cNvSpPr>
            <a:spLocks noGrp="1"/>
          </p:cNvSpPr>
          <p:nvPr>
            <p:ph type="title"/>
          </p:nvPr>
        </p:nvSpPr>
        <p:spPr/>
        <p:txBody>
          <a:bodyPr/>
          <a:lstStyle/>
          <a:p>
            <a:r>
              <a:rPr lang="en-US" dirty="0"/>
              <a:t>Example: 82,000 Bus US Synthetic Grid, cont.</a:t>
            </a:r>
          </a:p>
        </p:txBody>
      </p:sp>
      <p:sp>
        <p:nvSpPr>
          <p:cNvPr id="3" name="Content Placeholder 2">
            <a:extLst>
              <a:ext uri="{FF2B5EF4-FFF2-40B4-BE49-F238E27FC236}">
                <a16:creationId xmlns:a16="http://schemas.microsoft.com/office/drawing/2014/main" id="{07AE811D-13C3-9C1B-861D-EAB17CA864C1}"/>
              </a:ext>
            </a:extLst>
          </p:cNvPr>
          <p:cNvSpPr>
            <a:spLocks noGrp="1"/>
          </p:cNvSpPr>
          <p:nvPr>
            <p:ph idx="1"/>
          </p:nvPr>
        </p:nvSpPr>
        <p:spPr/>
        <p:txBody>
          <a:bodyPr/>
          <a:lstStyle/>
          <a:p>
            <a:r>
              <a:rPr lang="en-US" dirty="0"/>
              <a:t>Time-domain stability aborts at 17.9 seconds with a maximum of 50 V/km, but runs fine with a maximum of 25 V/km</a:t>
            </a:r>
          </a:p>
        </p:txBody>
      </p:sp>
      <p:pic>
        <p:nvPicPr>
          <p:cNvPr id="5" name="Picture 4">
            <a:extLst>
              <a:ext uri="{FF2B5EF4-FFF2-40B4-BE49-F238E27FC236}">
                <a16:creationId xmlns:a16="http://schemas.microsoft.com/office/drawing/2014/main" id="{D824ACFE-2230-C7AA-CA6B-1C8305C48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642235"/>
            <a:ext cx="4771254" cy="3971925"/>
          </a:xfrm>
          <a:prstGeom prst="rect">
            <a:avLst/>
          </a:prstGeom>
        </p:spPr>
      </p:pic>
      <p:pic>
        <p:nvPicPr>
          <p:cNvPr id="7" name="Picture 6">
            <a:extLst>
              <a:ext uri="{FF2B5EF4-FFF2-40B4-BE49-F238E27FC236}">
                <a16:creationId xmlns:a16="http://schemas.microsoft.com/office/drawing/2014/main" id="{69CF6A5E-799E-AAAF-1DAF-46E4C7E38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642235"/>
            <a:ext cx="4495800" cy="3742618"/>
          </a:xfrm>
          <a:prstGeom prst="rect">
            <a:avLst/>
          </a:prstGeom>
        </p:spPr>
      </p:pic>
      <p:sp>
        <p:nvSpPr>
          <p:cNvPr id="8" name="TextBox 7">
            <a:extLst>
              <a:ext uri="{FF2B5EF4-FFF2-40B4-BE49-F238E27FC236}">
                <a16:creationId xmlns:a16="http://schemas.microsoft.com/office/drawing/2014/main" id="{72B639E5-CAF5-DE77-491B-C1BA33E5364A}"/>
              </a:ext>
            </a:extLst>
          </p:cNvPr>
          <p:cNvSpPr txBox="1">
            <a:spLocks noChangeArrowheads="1"/>
          </p:cNvSpPr>
          <p:nvPr/>
        </p:nvSpPr>
        <p:spPr bwMode="auto">
          <a:xfrm>
            <a:off x="1828800" y="2209800"/>
            <a:ext cx="2133600" cy="461665"/>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t>Max 50 V/km</a:t>
            </a:r>
          </a:p>
        </p:txBody>
      </p:sp>
      <p:sp>
        <p:nvSpPr>
          <p:cNvPr id="9" name="TextBox 8">
            <a:extLst>
              <a:ext uri="{FF2B5EF4-FFF2-40B4-BE49-F238E27FC236}">
                <a16:creationId xmlns:a16="http://schemas.microsoft.com/office/drawing/2014/main" id="{10C915D2-7004-D389-612B-1E25414A9A2E}"/>
              </a:ext>
            </a:extLst>
          </p:cNvPr>
          <p:cNvSpPr txBox="1">
            <a:spLocks noChangeArrowheads="1"/>
          </p:cNvSpPr>
          <p:nvPr/>
        </p:nvSpPr>
        <p:spPr bwMode="auto">
          <a:xfrm>
            <a:off x="7300527" y="2209800"/>
            <a:ext cx="2057400" cy="461665"/>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t>Max 25 V/km</a:t>
            </a:r>
          </a:p>
        </p:txBody>
      </p:sp>
    </p:spTree>
    <p:extLst>
      <p:ext uri="{BB962C8B-B14F-4D97-AF65-F5344CB8AC3E}">
        <p14:creationId xmlns:p14="http://schemas.microsoft.com/office/powerpoint/2010/main" val="3731134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6FDF-D562-69C4-EC2D-EFE12A14B300}"/>
              </a:ext>
            </a:extLst>
          </p:cNvPr>
          <p:cNvSpPr>
            <a:spLocks noGrp="1"/>
          </p:cNvSpPr>
          <p:nvPr>
            <p:ph type="title"/>
          </p:nvPr>
        </p:nvSpPr>
        <p:spPr/>
        <p:txBody>
          <a:bodyPr/>
          <a:lstStyle/>
          <a:p>
            <a:r>
              <a:rPr lang="en-US" dirty="0"/>
              <a:t>Example: 82,000 Bus US Synthetic Grid, cont.</a:t>
            </a:r>
          </a:p>
        </p:txBody>
      </p:sp>
      <p:pic>
        <p:nvPicPr>
          <p:cNvPr id="9" name="Picture 8">
            <a:extLst>
              <a:ext uri="{FF2B5EF4-FFF2-40B4-BE49-F238E27FC236}">
                <a16:creationId xmlns:a16="http://schemas.microsoft.com/office/drawing/2014/main" id="{9B03B339-551B-33CB-B23F-7EE8D6ADEF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14058"/>
            <a:ext cx="9220200" cy="5043942"/>
          </a:xfrm>
          <a:prstGeom prst="rect">
            <a:avLst/>
          </a:prstGeom>
        </p:spPr>
      </p:pic>
      <p:sp>
        <p:nvSpPr>
          <p:cNvPr id="10" name="TextBox 9">
            <a:extLst>
              <a:ext uri="{FF2B5EF4-FFF2-40B4-BE49-F238E27FC236}">
                <a16:creationId xmlns:a16="http://schemas.microsoft.com/office/drawing/2014/main" id="{1C2D4829-4206-B94B-459B-7B5DDC191188}"/>
              </a:ext>
            </a:extLst>
          </p:cNvPr>
          <p:cNvSpPr txBox="1">
            <a:spLocks noChangeArrowheads="1"/>
          </p:cNvSpPr>
          <p:nvPr/>
        </p:nvSpPr>
        <p:spPr bwMode="auto">
          <a:xfrm>
            <a:off x="1447800" y="1295400"/>
            <a:ext cx="8305800" cy="461665"/>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t>Voltage Contour for Max 25 V/km Scenario, 24 Seconds</a:t>
            </a:r>
          </a:p>
        </p:txBody>
      </p:sp>
    </p:spTree>
    <p:extLst>
      <p:ext uri="{BB962C8B-B14F-4D97-AF65-F5344CB8AC3E}">
        <p14:creationId xmlns:p14="http://schemas.microsoft.com/office/powerpoint/2010/main" val="4233979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7608-472F-68F0-A32E-A4B80EE075BD}"/>
              </a:ext>
            </a:extLst>
          </p:cNvPr>
          <p:cNvSpPr>
            <a:spLocks noGrp="1"/>
          </p:cNvSpPr>
          <p:nvPr>
            <p:ph type="title"/>
          </p:nvPr>
        </p:nvSpPr>
        <p:spPr/>
        <p:txBody>
          <a:bodyPr/>
          <a:lstStyle/>
          <a:p>
            <a:r>
              <a:rPr lang="en-US" dirty="0"/>
              <a:t>When There is No Solution</a:t>
            </a:r>
          </a:p>
        </p:txBody>
      </p:sp>
      <p:sp>
        <p:nvSpPr>
          <p:cNvPr id="3" name="Content Placeholder 2">
            <a:extLst>
              <a:ext uri="{FF2B5EF4-FFF2-40B4-BE49-F238E27FC236}">
                <a16:creationId xmlns:a16="http://schemas.microsoft.com/office/drawing/2014/main" id="{E0C5B7E0-4C6C-CBA1-34E8-F21FF90A86B1}"/>
              </a:ext>
            </a:extLst>
          </p:cNvPr>
          <p:cNvSpPr>
            <a:spLocks noGrp="1"/>
          </p:cNvSpPr>
          <p:nvPr>
            <p:ph idx="1"/>
          </p:nvPr>
        </p:nvSpPr>
        <p:spPr/>
        <p:txBody>
          <a:bodyPr/>
          <a:lstStyle/>
          <a:p>
            <a:r>
              <a:rPr lang="en-US" dirty="0"/>
              <a:t>During either the time-domain stability runs, or the sequential power flow solutions, if the electric field magnitudes are large enough over a sufficiently large area, then there may be no solution to the associated algebraic equations</a:t>
            </a:r>
          </a:p>
          <a:p>
            <a:r>
              <a:rPr lang="en-US" dirty="0"/>
              <a:t>Assuming the models are reasonably correct, these could represent a situation in which an inter-connect wide voltage collapse is likely</a:t>
            </a:r>
          </a:p>
          <a:p>
            <a:r>
              <a:rPr lang="en-US" dirty="0"/>
              <a:t>Just running a calculation of the GIC values can show the impacted area, and provide metrics</a:t>
            </a:r>
          </a:p>
          <a:p>
            <a:endParaRPr lang="en-US" dirty="0"/>
          </a:p>
        </p:txBody>
      </p:sp>
    </p:spTree>
    <p:extLst>
      <p:ext uri="{BB962C8B-B14F-4D97-AF65-F5344CB8AC3E}">
        <p14:creationId xmlns:p14="http://schemas.microsoft.com/office/powerpoint/2010/main" val="705031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373EA-8221-DAAF-F718-95784736E632}"/>
              </a:ext>
            </a:extLst>
          </p:cNvPr>
          <p:cNvSpPr>
            <a:spLocks noGrp="1"/>
          </p:cNvSpPr>
          <p:nvPr>
            <p:ph type="title"/>
          </p:nvPr>
        </p:nvSpPr>
        <p:spPr/>
        <p:txBody>
          <a:bodyPr/>
          <a:lstStyle/>
          <a:p>
            <a:r>
              <a:rPr lang="en-US" dirty="0"/>
              <a:t>Example: 82,000 Bus US Synthetic Grid, cont.</a:t>
            </a:r>
          </a:p>
        </p:txBody>
      </p:sp>
      <p:pic>
        <p:nvPicPr>
          <p:cNvPr id="5" name="Picture 4">
            <a:extLst>
              <a:ext uri="{FF2B5EF4-FFF2-40B4-BE49-F238E27FC236}">
                <a16:creationId xmlns:a16="http://schemas.microsoft.com/office/drawing/2014/main" id="{763352F3-C117-3FF2-8991-A0CA07444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371600"/>
            <a:ext cx="6324600" cy="5265038"/>
          </a:xfrm>
          <a:prstGeom prst="rect">
            <a:avLst/>
          </a:prstGeom>
        </p:spPr>
      </p:pic>
      <p:sp>
        <p:nvSpPr>
          <p:cNvPr id="6" name="TextBox 5">
            <a:extLst>
              <a:ext uri="{FF2B5EF4-FFF2-40B4-BE49-F238E27FC236}">
                <a16:creationId xmlns:a16="http://schemas.microsoft.com/office/drawing/2014/main" id="{A36B9F0D-6268-C089-AD56-D816C258A3B6}"/>
              </a:ext>
            </a:extLst>
          </p:cNvPr>
          <p:cNvSpPr txBox="1">
            <a:spLocks noChangeArrowheads="1"/>
          </p:cNvSpPr>
          <p:nvPr/>
        </p:nvSpPr>
        <p:spPr bwMode="auto">
          <a:xfrm>
            <a:off x="457200" y="1600200"/>
            <a:ext cx="2971800" cy="2308324"/>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t>Figures shows estimates of the per phase transformer effective GICs that would flow during the 50 V/km max scenario</a:t>
            </a:r>
          </a:p>
        </p:txBody>
      </p:sp>
    </p:spTree>
    <p:extLst>
      <p:ext uri="{BB962C8B-B14F-4D97-AF65-F5344CB8AC3E}">
        <p14:creationId xmlns:p14="http://schemas.microsoft.com/office/powerpoint/2010/main" val="28571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2F0B4-61D6-ED61-95F5-480689429F2B}"/>
              </a:ext>
            </a:extLst>
          </p:cNvPr>
          <p:cNvSpPr>
            <a:spLocks noGrp="1"/>
          </p:cNvSpPr>
          <p:nvPr>
            <p:ph type="title"/>
          </p:nvPr>
        </p:nvSpPr>
        <p:spPr>
          <a:xfrm>
            <a:off x="228600" y="76200"/>
            <a:ext cx="11658600" cy="1066800"/>
          </a:xfrm>
        </p:spPr>
        <p:txBody>
          <a:bodyPr/>
          <a:lstStyle/>
          <a:p>
            <a:r>
              <a:rPr lang="en-US" dirty="0"/>
              <a:t>Some of the TAMU Power and Energy Group (EPG)</a:t>
            </a:r>
          </a:p>
        </p:txBody>
      </p:sp>
      <p:sp>
        <p:nvSpPr>
          <p:cNvPr id="3" name="Content Placeholder 2">
            <a:extLst>
              <a:ext uri="{FF2B5EF4-FFF2-40B4-BE49-F238E27FC236}">
                <a16:creationId xmlns:a16="http://schemas.microsoft.com/office/drawing/2014/main" id="{F6D585A9-E255-15BF-8287-A5F15058D989}"/>
              </a:ext>
            </a:extLst>
          </p:cNvPr>
          <p:cNvSpPr>
            <a:spLocks noGrp="1"/>
          </p:cNvSpPr>
          <p:nvPr>
            <p:ph idx="1"/>
          </p:nvPr>
        </p:nvSpPr>
        <p:spPr>
          <a:xfrm>
            <a:off x="228600" y="1280160"/>
            <a:ext cx="11201400" cy="1005840"/>
          </a:xfrm>
        </p:spPr>
        <p:txBody>
          <a:bodyPr/>
          <a:lstStyle/>
          <a:p>
            <a:r>
              <a:rPr lang="en-US" sz="2800" dirty="0">
                <a:solidFill>
                  <a:schemeClr val="tx1"/>
                </a:solidFill>
              </a:rPr>
              <a:t>This is from the Fall 2024 EPG dinner at </a:t>
            </a:r>
            <a:r>
              <a:rPr lang="en-US" dirty="0"/>
              <a:t>Kate Davis’s </a:t>
            </a:r>
            <a:r>
              <a:rPr lang="en-US" sz="2800" dirty="0">
                <a:solidFill>
                  <a:schemeClr val="tx1"/>
                </a:solidFill>
              </a:rPr>
              <a:t>house </a:t>
            </a:r>
            <a:r>
              <a:rPr lang="en-US" sz="2800" dirty="0"/>
              <a:t>in</a:t>
            </a:r>
            <a:r>
              <a:rPr lang="en-US" sz="2800" dirty="0">
                <a:solidFill>
                  <a:schemeClr val="tx1"/>
                </a:solidFill>
              </a:rPr>
              <a:t> September 2024</a:t>
            </a:r>
          </a:p>
          <a:p>
            <a:endParaRPr lang="en-US" dirty="0"/>
          </a:p>
        </p:txBody>
      </p:sp>
      <p:pic>
        <p:nvPicPr>
          <p:cNvPr id="5" name="Picture 4" descr="A group of people posing for a photo&#10;&#10;Description automatically generated">
            <a:extLst>
              <a:ext uri="{FF2B5EF4-FFF2-40B4-BE49-F238E27FC236}">
                <a16:creationId xmlns:a16="http://schemas.microsoft.com/office/drawing/2014/main" id="{B34983C2-EFA3-6D55-6A6B-088DA32095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04800" y="2286000"/>
            <a:ext cx="11558954" cy="3886200"/>
          </a:xfrm>
          <a:prstGeom prst="rect">
            <a:avLst/>
          </a:prstGeom>
        </p:spPr>
      </p:pic>
    </p:spTree>
    <p:extLst>
      <p:ext uri="{BB962C8B-B14F-4D97-AF65-F5344CB8AC3E}">
        <p14:creationId xmlns:p14="http://schemas.microsoft.com/office/powerpoint/2010/main" val="2924314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Could Occur During an HEMP</a:t>
            </a:r>
          </a:p>
        </p:txBody>
      </p:sp>
      <p:sp>
        <p:nvSpPr>
          <p:cNvPr id="3" name="Content Placeholder 2"/>
          <p:cNvSpPr>
            <a:spLocks noGrp="1"/>
          </p:cNvSpPr>
          <p:nvPr>
            <p:ph idx="1"/>
          </p:nvPr>
        </p:nvSpPr>
        <p:spPr>
          <a:xfrm>
            <a:off x="228600" y="1280160"/>
            <a:ext cx="11963400" cy="5196840"/>
          </a:xfrm>
        </p:spPr>
        <p:txBody>
          <a:bodyPr/>
          <a:lstStyle/>
          <a:p>
            <a:r>
              <a:rPr lang="en-US" dirty="0"/>
              <a:t>There might be little or no warning</a:t>
            </a:r>
          </a:p>
          <a:p>
            <a:pPr lvl="1"/>
            <a:r>
              <a:rPr lang="en-US" dirty="0"/>
              <a:t>This is in contrast to a GMD in which there would have at least a day warning that something might be about to occur</a:t>
            </a:r>
          </a:p>
          <a:p>
            <a:r>
              <a:rPr lang="en-US" dirty="0"/>
              <a:t>The time, location and number of events might not be arbitrary (again, in contrast to a GMD)</a:t>
            </a:r>
          </a:p>
          <a:p>
            <a:r>
              <a:rPr lang="en-US" dirty="0"/>
              <a:t>The system state could change quite abruptly, with little time for initial operator or engineer intervention</a:t>
            </a:r>
          </a:p>
          <a:p>
            <a:r>
              <a:rPr lang="en-US" dirty="0"/>
              <a:t>GIC monitors and/or magnetometers would show the event </a:t>
            </a:r>
          </a:p>
          <a:p>
            <a:r>
              <a:rPr lang="en-US" dirty="0"/>
              <a:t>The extent of a subsequent cascade and/or equipment damage could depend upon heavily on whether there is effective intervention, including automatic controls and potential operator intervention</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40</a:t>
            </a:fld>
            <a:endParaRPr lang="en-US" dirty="0"/>
          </a:p>
        </p:txBody>
      </p:sp>
    </p:spTree>
    <p:extLst>
      <p:ext uri="{BB962C8B-B14F-4D97-AF65-F5344CB8AC3E}">
        <p14:creationId xmlns:p14="http://schemas.microsoft.com/office/powerpoint/2010/main" val="2371353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Improve the Electric Grid’s Resiliency to HEMPs</a:t>
            </a:r>
          </a:p>
        </p:txBody>
      </p:sp>
      <p:sp>
        <p:nvSpPr>
          <p:cNvPr id="3" name="Content Placeholder 2"/>
          <p:cNvSpPr>
            <a:spLocks noGrp="1"/>
          </p:cNvSpPr>
          <p:nvPr>
            <p:ph idx="1"/>
          </p:nvPr>
        </p:nvSpPr>
        <p:spPr>
          <a:xfrm>
            <a:off x="228600" y="1280160"/>
            <a:ext cx="11506200" cy="4323703"/>
          </a:xfrm>
        </p:spPr>
        <p:txBody>
          <a:bodyPr/>
          <a:lstStyle/>
          <a:p>
            <a:r>
              <a:rPr lang="en-US" dirty="0"/>
              <a:t>With E1 the hardening of components and their associated communication and controls is ongoing</a:t>
            </a:r>
          </a:p>
          <a:p>
            <a:r>
              <a:rPr lang="en-US" dirty="0"/>
              <a:t>There is a need to develop better event simulators so that the power community (engineers, operators, researchers) can experience HEMP and other HILF scenarios</a:t>
            </a:r>
          </a:p>
          <a:p>
            <a:pPr lvl="1"/>
            <a:r>
              <a:rPr lang="en-US" dirty="0"/>
              <a:t>This work is ongoing at the Smart Grid Center</a:t>
            </a:r>
          </a:p>
          <a:p>
            <a:r>
              <a:rPr lang="en-US" dirty="0"/>
              <a:t>Setup alarms to determine if an HEMP has likely occurred (even harmonics, GICs in transformers, etc.), and if so its likely impact, which could range from very little to a potential system wide collapse</a:t>
            </a:r>
          </a:p>
          <a:p>
            <a:pPr lvl="1"/>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41</a:t>
            </a:fld>
            <a:endParaRPr lang="en-US" dirty="0"/>
          </a:p>
        </p:txBody>
      </p:sp>
    </p:spTree>
    <p:extLst>
      <p:ext uri="{BB962C8B-B14F-4D97-AF65-F5344CB8AC3E}">
        <p14:creationId xmlns:p14="http://schemas.microsoft.com/office/powerpoint/2010/main" val="455427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Improve the Electric Grid’s Resiliency to HEMPs, cont.</a:t>
            </a:r>
          </a:p>
        </p:txBody>
      </p:sp>
      <p:sp>
        <p:nvSpPr>
          <p:cNvPr id="3" name="Content Placeholder 2"/>
          <p:cNvSpPr>
            <a:spLocks noGrp="1"/>
          </p:cNvSpPr>
          <p:nvPr>
            <p:ph idx="1"/>
          </p:nvPr>
        </p:nvSpPr>
        <p:spPr>
          <a:xfrm>
            <a:off x="228600" y="1280160"/>
            <a:ext cx="11734800" cy="5196840"/>
          </a:xfrm>
        </p:spPr>
        <p:txBody>
          <a:bodyPr/>
          <a:lstStyle/>
          <a:p>
            <a:r>
              <a:rPr lang="en-US" dirty="0"/>
              <a:t>Real-time monitoring would be important to potentially triggering corrective control</a:t>
            </a:r>
          </a:p>
          <a:p>
            <a:r>
              <a:rPr lang="en-US" dirty="0"/>
              <a:t>Better electric grid visualization to help with situational awareness during HILF events</a:t>
            </a:r>
          </a:p>
          <a:p>
            <a:pPr lvl="1"/>
            <a:r>
              <a:rPr lang="en-US" dirty="0"/>
              <a:t>A potential subsequent cascade, which could damage equipment and result in much larger outages, could be preventable</a:t>
            </a:r>
          </a:p>
          <a:p>
            <a:r>
              <a:rPr lang="en-US" dirty="0"/>
              <a:t>The use of tools to allow bulk electric system owners and operators to better broadly simulate the event impacts, and develop (at least to some degree) mitigation techniques</a:t>
            </a:r>
          </a:p>
          <a:p>
            <a:r>
              <a:rPr lang="en-US" dirty="0"/>
              <a:t>Possible selective use of GIC blocking devices</a:t>
            </a:r>
          </a:p>
          <a:p>
            <a:r>
              <a:rPr lang="en-US" dirty="0"/>
              <a:t>More research into HILFs, including more robust analysis tools and wide-area situational awareness</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42</a:t>
            </a:fld>
            <a:endParaRPr lang="en-US" dirty="0"/>
          </a:p>
        </p:txBody>
      </p:sp>
    </p:spTree>
    <p:extLst>
      <p:ext uri="{BB962C8B-B14F-4D97-AF65-F5344CB8AC3E}">
        <p14:creationId xmlns:p14="http://schemas.microsoft.com/office/powerpoint/2010/main" val="1632303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 with computers&#10;&#10;Description automatically generated">
            <a:extLst>
              <a:ext uri="{FF2B5EF4-FFF2-40B4-BE49-F238E27FC236}">
                <a16:creationId xmlns:a16="http://schemas.microsoft.com/office/drawing/2014/main" id="{0B92441A-9EBC-2BFF-D488-024A4C59E89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85800" y="1295400"/>
            <a:ext cx="10416561" cy="5293155"/>
          </a:xfrm>
          <a:prstGeom prst="rect">
            <a:avLst/>
          </a:prstGeom>
        </p:spPr>
      </p:pic>
      <p:sp>
        <p:nvSpPr>
          <p:cNvPr id="2" name="Title 1"/>
          <p:cNvSpPr>
            <a:spLocks noGrp="1"/>
          </p:cNvSpPr>
          <p:nvPr>
            <p:ph type="title"/>
          </p:nvPr>
        </p:nvSpPr>
        <p:spPr/>
        <p:txBody>
          <a:bodyPr/>
          <a:lstStyle/>
          <a:p>
            <a:r>
              <a:rPr lang="en-US" dirty="0"/>
              <a:t>Thank You! Questions?</a:t>
            </a:r>
          </a:p>
        </p:txBody>
      </p:sp>
      <p:sp>
        <p:nvSpPr>
          <p:cNvPr id="6" name="Rectangle 5">
            <a:extLst>
              <a:ext uri="{FF2B5EF4-FFF2-40B4-BE49-F238E27FC236}">
                <a16:creationId xmlns:a16="http://schemas.microsoft.com/office/drawing/2014/main" id="{EC505FE2-7964-FB90-D4EC-3DE1B6471F86}"/>
              </a:ext>
            </a:extLst>
          </p:cNvPr>
          <p:cNvSpPr/>
          <p:nvPr/>
        </p:nvSpPr>
        <p:spPr>
          <a:xfrm>
            <a:off x="381000" y="914400"/>
            <a:ext cx="11658600" cy="954107"/>
          </a:xfrm>
          <a:prstGeom prst="rect">
            <a:avLst/>
          </a:prstGeom>
          <a:solidFill>
            <a:schemeClr val="accent3">
              <a:lumMod val="95000"/>
            </a:schemeClr>
          </a:solidFill>
        </p:spPr>
        <p:txBody>
          <a:bodyPr wrap="square">
            <a:spAutoFit/>
          </a:bodyPr>
          <a:lstStyle/>
          <a:p>
            <a:r>
              <a:rPr lang="en-US" dirty="0"/>
              <a:t>Recent papers are at overbye.engr.tamu.edu/publications/  </a:t>
            </a:r>
            <a:br>
              <a:rPr lang="en-US" dirty="0"/>
            </a:br>
            <a:r>
              <a:rPr lang="en-US" dirty="0"/>
              <a:t>For questions afterwards email at overbye@tamu.edu</a:t>
            </a:r>
          </a:p>
        </p:txBody>
      </p:sp>
    </p:spTree>
    <p:extLst>
      <p:ext uri="{BB962C8B-B14F-4D97-AF65-F5344CB8AC3E}">
        <p14:creationId xmlns:p14="http://schemas.microsoft.com/office/powerpoint/2010/main" val="28907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10A1-A3E9-B55F-2A15-0A70042436DD}"/>
              </a:ext>
            </a:extLst>
          </p:cNvPr>
          <p:cNvSpPr>
            <a:spLocks noGrp="1"/>
          </p:cNvSpPr>
          <p:nvPr>
            <p:ph type="title"/>
          </p:nvPr>
        </p:nvSpPr>
        <p:spPr>
          <a:xfrm>
            <a:off x="228600" y="76200"/>
            <a:ext cx="11734800" cy="1066800"/>
          </a:xfrm>
        </p:spPr>
        <p:txBody>
          <a:bodyPr/>
          <a:lstStyle/>
          <a:p>
            <a:r>
              <a:rPr lang="en-US" dirty="0"/>
              <a:t>Aside 1: Texas A&amp;M SGC Electric Power Short Courses</a:t>
            </a:r>
          </a:p>
        </p:txBody>
      </p:sp>
      <p:sp>
        <p:nvSpPr>
          <p:cNvPr id="3" name="Content Placeholder 2">
            <a:extLst>
              <a:ext uri="{FF2B5EF4-FFF2-40B4-BE49-F238E27FC236}">
                <a16:creationId xmlns:a16="http://schemas.microsoft.com/office/drawing/2014/main" id="{A6E41297-72B0-3487-778C-34517F69F32B}"/>
              </a:ext>
            </a:extLst>
          </p:cNvPr>
          <p:cNvSpPr>
            <a:spLocks noGrp="1"/>
          </p:cNvSpPr>
          <p:nvPr>
            <p:ph idx="1"/>
          </p:nvPr>
        </p:nvSpPr>
        <p:spPr/>
        <p:txBody>
          <a:bodyPr/>
          <a:lstStyle/>
          <a:p>
            <a:r>
              <a:rPr lang="en-US" dirty="0"/>
              <a:t>Building on its success from prior semesters, the SGC will be offering at least three more short courses in Spring 2025 at our control lab/training facility; more information is at </a:t>
            </a:r>
            <a:br>
              <a:rPr lang="en-US" dirty="0"/>
            </a:br>
            <a:r>
              <a:rPr lang="en-US" b="1" dirty="0"/>
              <a:t>epg.engr.tamu.edu/short-courses-main/</a:t>
            </a:r>
          </a:p>
          <a:p>
            <a:pPr lvl="1"/>
            <a:r>
              <a:rPr lang="en-US" sz="2000" b="1" dirty="0">
                <a:solidFill>
                  <a:srgbClr val="333333"/>
                </a:solidFill>
              </a:rPr>
              <a:t>Primer on the Planning and Operation</a:t>
            </a:r>
            <a:br>
              <a:rPr lang="en-US" sz="2000" b="1" dirty="0">
                <a:solidFill>
                  <a:srgbClr val="333333"/>
                </a:solidFill>
              </a:rPr>
            </a:br>
            <a:r>
              <a:rPr lang="en-US" sz="2000" b="1" dirty="0">
                <a:solidFill>
                  <a:srgbClr val="333333"/>
                </a:solidFill>
              </a:rPr>
              <a:t>of Large-Scale Electric Grids</a:t>
            </a:r>
            <a:r>
              <a:rPr lang="en-US" sz="2000" dirty="0">
                <a:solidFill>
                  <a:srgbClr val="333333"/>
                </a:solidFill>
              </a:rPr>
              <a:t> </a:t>
            </a:r>
            <a:br>
              <a:rPr lang="en-US" sz="2000" dirty="0">
                <a:solidFill>
                  <a:srgbClr val="333333"/>
                </a:solidFill>
              </a:rPr>
            </a:br>
            <a:r>
              <a:rPr lang="en-US" sz="2000" dirty="0">
                <a:solidFill>
                  <a:srgbClr val="333333"/>
                </a:solidFill>
              </a:rPr>
              <a:t>(February 4 to 6)</a:t>
            </a:r>
            <a:endParaRPr lang="en-US" sz="2000" dirty="0"/>
          </a:p>
          <a:p>
            <a:pPr lvl="1"/>
            <a:r>
              <a:rPr lang="en-US" sz="2000" b="1" dirty="0">
                <a:solidFill>
                  <a:srgbClr val="333333"/>
                </a:solidFill>
              </a:rPr>
              <a:t>Fundamental of Electric Transmission</a:t>
            </a:r>
            <a:br>
              <a:rPr lang="en-US" sz="2000" b="1" dirty="0">
                <a:solidFill>
                  <a:srgbClr val="333333"/>
                </a:solidFill>
              </a:rPr>
            </a:br>
            <a:r>
              <a:rPr lang="en-US" sz="2000" b="1" dirty="0">
                <a:solidFill>
                  <a:srgbClr val="333333"/>
                </a:solidFill>
              </a:rPr>
              <a:t>Planning </a:t>
            </a:r>
            <a:r>
              <a:rPr lang="en-US" sz="2000" dirty="0">
                <a:solidFill>
                  <a:srgbClr val="333333"/>
                </a:solidFill>
              </a:rPr>
              <a:t>(February 18 to 20)</a:t>
            </a:r>
            <a:endParaRPr lang="en-US" sz="2000" dirty="0"/>
          </a:p>
          <a:p>
            <a:pPr lvl="1"/>
            <a:r>
              <a:rPr lang="en-US" sz="2000" b="1" dirty="0">
                <a:solidFill>
                  <a:srgbClr val="333333"/>
                </a:solidFill>
              </a:rPr>
              <a:t>Electric grid Impacts of Geomagnetic</a:t>
            </a:r>
            <a:br>
              <a:rPr lang="en-US" sz="2000" b="1" dirty="0">
                <a:solidFill>
                  <a:srgbClr val="333333"/>
                </a:solidFill>
              </a:rPr>
            </a:br>
            <a:r>
              <a:rPr lang="en-US" sz="2000" b="1" dirty="0">
                <a:solidFill>
                  <a:srgbClr val="333333"/>
                </a:solidFill>
              </a:rPr>
              <a:t>Disturbances </a:t>
            </a:r>
            <a:r>
              <a:rPr lang="en-US" sz="2000" dirty="0">
                <a:solidFill>
                  <a:srgbClr val="333333"/>
                </a:solidFill>
              </a:rPr>
              <a:t>(March 18 to 19)</a:t>
            </a:r>
            <a:endParaRPr lang="en-US" sz="2000" b="1" i="0" dirty="0">
              <a:solidFill>
                <a:srgbClr val="243142"/>
              </a:solidFill>
              <a:effectLst/>
            </a:endParaRPr>
          </a:p>
          <a:p>
            <a:pPr lvl="1"/>
            <a:r>
              <a:rPr lang="en-US" sz="2000" b="1" i="0" dirty="0">
                <a:solidFill>
                  <a:srgbClr val="243142"/>
                </a:solidFill>
                <a:effectLst/>
              </a:rPr>
              <a:t>Fundamentals of Grid-Connected </a:t>
            </a:r>
            <a:br>
              <a:rPr lang="en-US" sz="2000" b="1" i="0" dirty="0">
                <a:solidFill>
                  <a:srgbClr val="243142"/>
                </a:solidFill>
                <a:effectLst/>
              </a:rPr>
            </a:br>
            <a:r>
              <a:rPr lang="en-US" sz="2000" b="1" i="0" dirty="0">
                <a:solidFill>
                  <a:srgbClr val="243142"/>
                </a:solidFill>
                <a:effectLst/>
              </a:rPr>
              <a:t>Photovoltaic Systems </a:t>
            </a:r>
            <a:r>
              <a:rPr lang="en-US" sz="2000" dirty="0">
                <a:solidFill>
                  <a:srgbClr val="243142"/>
                </a:solidFill>
              </a:rPr>
              <a:t>(Spring 2025)</a:t>
            </a:r>
          </a:p>
          <a:p>
            <a:endParaRPr lang="en-US" dirty="0"/>
          </a:p>
        </p:txBody>
      </p:sp>
      <p:pic>
        <p:nvPicPr>
          <p:cNvPr id="4" name="Picture 3" descr="A group of people sitting in a room with computers&#10;&#10;Description automatically generated">
            <a:extLst>
              <a:ext uri="{FF2B5EF4-FFF2-40B4-BE49-F238E27FC236}">
                <a16:creationId xmlns:a16="http://schemas.microsoft.com/office/drawing/2014/main" id="{86E86AEC-B084-6FB5-E71A-9BBF567A83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a:stretch/>
        </p:blipFill>
        <p:spPr>
          <a:xfrm>
            <a:off x="6032935" y="3048000"/>
            <a:ext cx="5983457" cy="3352799"/>
          </a:xfrm>
          <a:prstGeom prst="rect">
            <a:avLst/>
          </a:prstGeom>
        </p:spPr>
      </p:pic>
    </p:spTree>
    <p:extLst>
      <p:ext uri="{BB962C8B-B14F-4D97-AF65-F5344CB8AC3E}">
        <p14:creationId xmlns:p14="http://schemas.microsoft.com/office/powerpoint/2010/main" val="5335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9AAE-0519-55BF-090E-E1F05BE20DF5}"/>
              </a:ext>
            </a:extLst>
          </p:cNvPr>
          <p:cNvSpPr>
            <a:spLocks noGrp="1"/>
          </p:cNvSpPr>
          <p:nvPr>
            <p:ph type="title"/>
          </p:nvPr>
        </p:nvSpPr>
        <p:spPr>
          <a:xfrm>
            <a:off x="228600" y="76200"/>
            <a:ext cx="11734800" cy="1066800"/>
          </a:xfrm>
        </p:spPr>
        <p:txBody>
          <a:bodyPr/>
          <a:lstStyle/>
          <a:p>
            <a:r>
              <a:rPr lang="en-US" dirty="0"/>
              <a:t>Aside 2: 2025 Texas Power and Energy Conference</a:t>
            </a:r>
          </a:p>
        </p:txBody>
      </p:sp>
      <p:sp>
        <p:nvSpPr>
          <p:cNvPr id="3" name="Content Placeholder 2">
            <a:extLst>
              <a:ext uri="{FF2B5EF4-FFF2-40B4-BE49-F238E27FC236}">
                <a16:creationId xmlns:a16="http://schemas.microsoft.com/office/drawing/2014/main" id="{FF977A43-B72D-5EC7-EB1A-070910D35F14}"/>
              </a:ext>
            </a:extLst>
          </p:cNvPr>
          <p:cNvSpPr>
            <a:spLocks noGrp="1"/>
          </p:cNvSpPr>
          <p:nvPr>
            <p:ph idx="1"/>
          </p:nvPr>
        </p:nvSpPr>
        <p:spPr/>
        <p:txBody>
          <a:bodyPr/>
          <a:lstStyle/>
          <a:p>
            <a:r>
              <a:rPr lang="en-US" dirty="0"/>
              <a:t>Every year since 2017 Texas A&amp;M has </a:t>
            </a:r>
            <a:br>
              <a:rPr lang="en-US" dirty="0"/>
            </a:br>
            <a:r>
              <a:rPr lang="en-US" dirty="0"/>
              <a:t>held the Texas Power and Energy </a:t>
            </a:r>
            <a:br>
              <a:rPr lang="en-US" dirty="0"/>
            </a:br>
            <a:r>
              <a:rPr lang="en-US" dirty="0"/>
              <a:t>Conference (TPEC) in February, which </a:t>
            </a:r>
            <a:br>
              <a:rPr lang="en-US" dirty="0"/>
            </a:br>
            <a:r>
              <a:rPr lang="en-US" dirty="0"/>
              <a:t>brings together industry and academia</a:t>
            </a:r>
          </a:p>
          <a:p>
            <a:pPr lvl="1"/>
            <a:r>
              <a:rPr lang="en-US" dirty="0"/>
              <a:t>All papers appear in IEEE Xplore</a:t>
            </a:r>
          </a:p>
          <a:p>
            <a:r>
              <a:rPr lang="en-US" dirty="0"/>
              <a:t>TPEC 2025 will be on Feb 10-11 </a:t>
            </a:r>
            <a:br>
              <a:rPr lang="en-US" dirty="0"/>
            </a:br>
            <a:r>
              <a:rPr lang="en-US" dirty="0"/>
              <a:t>at Texas A&amp;M in College Station, TX</a:t>
            </a:r>
          </a:p>
          <a:p>
            <a:r>
              <a:rPr lang="en-US" dirty="0"/>
              <a:t>We invite all to attend, with more details</a:t>
            </a:r>
            <a:br>
              <a:rPr lang="en-US" dirty="0"/>
            </a:br>
            <a:r>
              <a:rPr lang="en-US" dirty="0"/>
              <a:t>and the registration link at</a:t>
            </a:r>
            <a:br>
              <a:rPr lang="en-US" dirty="0"/>
            </a:br>
            <a:r>
              <a:rPr lang="en-US" dirty="0"/>
              <a:t>tpec.engr.tamu.edu/</a:t>
            </a:r>
          </a:p>
        </p:txBody>
      </p:sp>
      <p:pic>
        <p:nvPicPr>
          <p:cNvPr id="4" name="Picture 3" descr="A group of people standing in front of a table&#10;&#10;Description automatically generated">
            <a:extLst>
              <a:ext uri="{FF2B5EF4-FFF2-40B4-BE49-F238E27FC236}">
                <a16:creationId xmlns:a16="http://schemas.microsoft.com/office/drawing/2014/main" id="{98C5440D-C0D5-D863-2FD9-A870F95AB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39000" y="1219200"/>
            <a:ext cx="4612409" cy="2590800"/>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3E6C02DF-131D-7F49-A51B-A8B149F7A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3878580"/>
            <a:ext cx="4805497" cy="2293620"/>
          </a:xfrm>
          <a:prstGeom prst="rect">
            <a:avLst/>
          </a:prstGeom>
        </p:spPr>
      </p:pic>
    </p:spTree>
    <p:extLst>
      <p:ext uri="{BB962C8B-B14F-4D97-AF65-F5344CB8AC3E}">
        <p14:creationId xmlns:p14="http://schemas.microsoft.com/office/powerpoint/2010/main" val="558069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Energy Future Could be Bright!</a:t>
            </a:r>
          </a:p>
        </p:txBody>
      </p:sp>
      <p:sp>
        <p:nvSpPr>
          <p:cNvPr id="3" name="Content Placeholder 2"/>
          <p:cNvSpPr>
            <a:spLocks noGrp="1"/>
          </p:cNvSpPr>
          <p:nvPr>
            <p:ph idx="1"/>
          </p:nvPr>
        </p:nvSpPr>
        <p:spPr/>
        <p:txBody>
          <a:bodyPr/>
          <a:lstStyle/>
          <a:p>
            <a:r>
              <a:rPr lang="en-US" dirty="0"/>
              <a:t>My professional goal is to help in the development of a sustainable and resilient electric infrastructure for the entire world. </a:t>
            </a:r>
          </a:p>
          <a:p>
            <a:r>
              <a:rPr lang="en-US" dirty="0"/>
              <a:t>Electric grids are in a time of rapid transition, with lots of positive developments. </a:t>
            </a:r>
          </a:p>
          <a:p>
            <a:r>
              <a:rPr lang="en-US" dirty="0"/>
              <a:t>I think our electric energy future could be quite bright!  But there are lots of challenges with this transition, including dealing with severe events, with this presentation covering one of them: the potential impacts of High Altitude Electromagnetic Pulses (HEMPs)</a:t>
            </a:r>
          </a:p>
          <a:p>
            <a:pPr lvl="1"/>
            <a:r>
              <a:rPr lang="en-US" dirty="0"/>
              <a:t>In Texas the need to protect critical infrastructures from electromagnetic threats is mentioned in Executive Order GA-49 (November 2024)</a:t>
            </a:r>
          </a:p>
          <a:p>
            <a:endParaRPr lang="en-US" dirty="0"/>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7</a:t>
            </a:fld>
            <a:endParaRPr lang="en-US" dirty="0"/>
          </a:p>
        </p:txBody>
      </p:sp>
    </p:spTree>
    <p:extLst>
      <p:ext uri="{BB962C8B-B14F-4D97-AF65-F5344CB8AC3E}">
        <p14:creationId xmlns:p14="http://schemas.microsoft.com/office/powerpoint/2010/main" val="2248127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0AC3-B128-E1B9-20BF-8C2FC1B1C640}"/>
              </a:ext>
            </a:extLst>
          </p:cNvPr>
          <p:cNvSpPr>
            <a:spLocks noGrp="1"/>
          </p:cNvSpPr>
          <p:nvPr>
            <p:ph type="title"/>
          </p:nvPr>
        </p:nvSpPr>
        <p:spPr/>
        <p:txBody>
          <a:bodyPr/>
          <a:lstStyle/>
          <a:p>
            <a:r>
              <a:rPr lang="en-US" dirty="0"/>
              <a:t>Interconnected Electric Grids</a:t>
            </a:r>
          </a:p>
        </p:txBody>
      </p:sp>
      <p:sp>
        <p:nvSpPr>
          <p:cNvPr id="3" name="Content Placeholder 2">
            <a:extLst>
              <a:ext uri="{FF2B5EF4-FFF2-40B4-BE49-F238E27FC236}">
                <a16:creationId xmlns:a16="http://schemas.microsoft.com/office/drawing/2014/main" id="{74D79108-BBA4-CB8A-AAF4-1ECBB0792905}"/>
              </a:ext>
            </a:extLst>
          </p:cNvPr>
          <p:cNvSpPr>
            <a:spLocks noGrp="1"/>
          </p:cNvSpPr>
          <p:nvPr>
            <p:ph idx="1"/>
          </p:nvPr>
        </p:nvSpPr>
        <p:spPr/>
        <p:txBody>
          <a:bodyPr/>
          <a:lstStyle/>
          <a:p>
            <a:r>
              <a:rPr lang="en-US" dirty="0"/>
              <a:t>Interconnected electric grids are going to play a key role in the development of a sustainable energy future</a:t>
            </a:r>
          </a:p>
          <a:p>
            <a:pPr lvl="1"/>
            <a:r>
              <a:rPr lang="en-US" dirty="0"/>
              <a:t>In the North America about 40% of the energy transported as electricity, a value that should be increasing as transportation becomes more electrified</a:t>
            </a:r>
          </a:p>
          <a:p>
            <a:r>
              <a:rPr lang="en-US" dirty="0"/>
              <a:t>In order to achieve this </a:t>
            </a:r>
            <a:br>
              <a:rPr lang="en-US" dirty="0"/>
            </a:br>
            <a:r>
              <a:rPr lang="en-US" dirty="0"/>
              <a:t>vision of a bright future, </a:t>
            </a:r>
            <a:br>
              <a:rPr lang="en-US" dirty="0"/>
            </a:br>
            <a:r>
              <a:rPr lang="en-US" dirty="0"/>
              <a:t>we need to increase the </a:t>
            </a:r>
            <a:br>
              <a:rPr lang="en-US" dirty="0"/>
            </a:br>
            <a:r>
              <a:rPr lang="en-US" dirty="0"/>
              <a:t>reliability and resiliency </a:t>
            </a:r>
            <a:br>
              <a:rPr lang="en-US" dirty="0"/>
            </a:br>
            <a:r>
              <a:rPr lang="en-US" dirty="0"/>
              <a:t>of the electric grid</a:t>
            </a:r>
            <a:br>
              <a:rPr lang="en-US" dirty="0"/>
            </a:br>
            <a:r>
              <a:rPr lang="en-US" dirty="0"/>
              <a:t>as we become more</a:t>
            </a:r>
            <a:br>
              <a:rPr lang="en-US" dirty="0"/>
            </a:br>
            <a:r>
              <a:rPr lang="en-US" dirty="0"/>
              <a:t>sustainable </a:t>
            </a:r>
          </a:p>
          <a:p>
            <a:endParaRPr lang="en-US" dirty="0"/>
          </a:p>
        </p:txBody>
      </p:sp>
      <p:pic>
        <p:nvPicPr>
          <p:cNvPr id="4" name="Picture 3">
            <a:extLst>
              <a:ext uri="{FF2B5EF4-FFF2-40B4-BE49-F238E27FC236}">
                <a16:creationId xmlns:a16="http://schemas.microsoft.com/office/drawing/2014/main" id="{3E096E2F-E482-175E-FB5A-ABF874ADB489}"/>
              </a:ext>
            </a:extLst>
          </p:cNvPr>
          <p:cNvPicPr>
            <a:picLocks noChangeAspect="1"/>
          </p:cNvPicPr>
          <p:nvPr/>
        </p:nvPicPr>
        <p:blipFill>
          <a:blip r:embed="rId2"/>
          <a:stretch>
            <a:fillRect/>
          </a:stretch>
        </p:blipFill>
        <p:spPr>
          <a:xfrm>
            <a:off x="5105400" y="3904340"/>
            <a:ext cx="5638800" cy="2219141"/>
          </a:xfrm>
          <a:prstGeom prst="rect">
            <a:avLst/>
          </a:prstGeom>
        </p:spPr>
      </p:pic>
      <p:sp>
        <p:nvSpPr>
          <p:cNvPr id="5" name="TextBox 4">
            <a:extLst>
              <a:ext uri="{FF2B5EF4-FFF2-40B4-BE49-F238E27FC236}">
                <a16:creationId xmlns:a16="http://schemas.microsoft.com/office/drawing/2014/main" id="{B75F59F9-2313-3B0A-861F-3D00DA54027F}"/>
              </a:ext>
            </a:extLst>
          </p:cNvPr>
          <p:cNvSpPr txBox="1"/>
          <p:nvPr/>
        </p:nvSpPr>
        <p:spPr>
          <a:xfrm>
            <a:off x="5413761" y="6230731"/>
            <a:ext cx="5410200" cy="523220"/>
          </a:xfrm>
          <a:prstGeom prst="rect">
            <a:avLst/>
          </a:prstGeom>
          <a:solidFill>
            <a:schemeClr val="accent3">
              <a:lumMod val="95000"/>
            </a:scheme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2C2C"/>
                </a:solidFill>
                <a:effectLst/>
                <a:uLnTx/>
                <a:uFillTx/>
                <a:latin typeface="Times New Roman"/>
              </a:rPr>
              <a:t>Image source is US DOE, www.energy.gov/indianenergy/articles/united-states-electricity-industry-primer</a:t>
            </a:r>
          </a:p>
        </p:txBody>
      </p:sp>
      <p:sp>
        <p:nvSpPr>
          <p:cNvPr id="6" name="TextBox 5">
            <a:extLst>
              <a:ext uri="{FF2B5EF4-FFF2-40B4-BE49-F238E27FC236}">
                <a16:creationId xmlns:a16="http://schemas.microsoft.com/office/drawing/2014/main" id="{125D7C26-2C3E-C863-EF89-3A2BFAE6E6B0}"/>
              </a:ext>
            </a:extLst>
          </p:cNvPr>
          <p:cNvSpPr txBox="1"/>
          <p:nvPr/>
        </p:nvSpPr>
        <p:spPr>
          <a:xfrm>
            <a:off x="5181600" y="3073343"/>
            <a:ext cx="6324600" cy="830997"/>
          </a:xfrm>
          <a:prstGeom prst="rect">
            <a:avLst/>
          </a:prstGeom>
          <a:solidFill>
            <a:schemeClr val="accent3">
              <a:lumMod val="95000"/>
            </a:scheme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32C2C"/>
                </a:solidFill>
                <a:effectLst/>
                <a:uLnTx/>
                <a:uFillTx/>
                <a:latin typeface="Times New Roman"/>
              </a:rPr>
              <a:t>Electric Grid Overview – HEMPS can impact all aspects of the grid </a:t>
            </a:r>
          </a:p>
        </p:txBody>
      </p:sp>
    </p:spTree>
    <p:extLst>
      <p:ext uri="{BB962C8B-B14F-4D97-AF65-F5344CB8AC3E}">
        <p14:creationId xmlns:p14="http://schemas.microsoft.com/office/powerpoint/2010/main" val="4075652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Electric Grid Considerations</a:t>
            </a:r>
          </a:p>
        </p:txBody>
      </p:sp>
      <p:sp>
        <p:nvSpPr>
          <p:cNvPr id="3" name="Content Placeholder 2"/>
          <p:cNvSpPr>
            <a:spLocks noGrp="1"/>
          </p:cNvSpPr>
          <p:nvPr>
            <p:ph idx="1"/>
          </p:nvPr>
        </p:nvSpPr>
        <p:spPr>
          <a:xfrm>
            <a:off x="228600" y="1280160"/>
            <a:ext cx="11430000" cy="4323703"/>
          </a:xfrm>
        </p:spPr>
        <p:txBody>
          <a:bodyPr/>
          <a:lstStyle/>
          <a:p>
            <a:r>
              <a:rPr lang="en-US" dirty="0"/>
              <a:t>Electricity cannot be economically stored</a:t>
            </a:r>
          </a:p>
          <a:p>
            <a:pPr lvl="1"/>
            <a:r>
              <a:rPr lang="en-US" dirty="0"/>
              <a:t>Generation must be continually adjusted to </a:t>
            </a:r>
            <a:br>
              <a:rPr lang="en-US" dirty="0"/>
            </a:br>
            <a:r>
              <a:rPr lang="en-US" dirty="0"/>
              <a:t>match changes in electric load and losses</a:t>
            </a:r>
          </a:p>
          <a:p>
            <a:r>
              <a:rPr lang="en-US" dirty="0"/>
              <a:t>Electric power flows on high voltage </a:t>
            </a:r>
            <a:br>
              <a:rPr lang="en-US" dirty="0"/>
            </a:br>
            <a:r>
              <a:rPr lang="en-US" dirty="0"/>
              <a:t>transmission lines cannot usually be </a:t>
            </a:r>
            <a:br>
              <a:rPr lang="en-US" dirty="0"/>
            </a:br>
            <a:r>
              <a:rPr lang="en-US" dirty="0"/>
              <a:t>directly controlled</a:t>
            </a:r>
          </a:p>
          <a:p>
            <a:pPr lvl="1"/>
            <a:r>
              <a:rPr lang="en-US" dirty="0"/>
              <a:t>Control is mostly indirect, by changing </a:t>
            </a:r>
            <a:br>
              <a:rPr lang="en-US" dirty="0"/>
            </a:br>
            <a:r>
              <a:rPr lang="en-US" dirty="0"/>
              <a:t>generation</a:t>
            </a:r>
          </a:p>
          <a:p>
            <a:r>
              <a:rPr lang="en-US" dirty="0"/>
              <a:t>Customers have been in control </a:t>
            </a:r>
            <a:br>
              <a:rPr lang="en-US" dirty="0"/>
            </a:br>
            <a:r>
              <a:rPr lang="en-US" dirty="0"/>
              <a:t>of their load</a:t>
            </a:r>
          </a:p>
          <a:p>
            <a:r>
              <a:rPr lang="en-US" dirty="0"/>
              <a:t>Transmission systems have finite limits and are often operated close to its limit for economic reasons</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9</a:t>
            </a:fld>
            <a:endParaRPr lang="en-US" dirty="0"/>
          </a:p>
        </p:txBody>
      </p:sp>
      <p:pic>
        <p:nvPicPr>
          <p:cNvPr id="6" name="Picture 5">
            <a:extLst>
              <a:ext uri="{FF2B5EF4-FFF2-40B4-BE49-F238E27FC236}">
                <a16:creationId xmlns:a16="http://schemas.microsoft.com/office/drawing/2014/main" id="{255247B2-D7AA-7260-D114-D7D0EDEF8D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934200" y="2010578"/>
            <a:ext cx="5070902" cy="309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742752"/>
      </p:ext>
    </p:extLst>
  </p:cSld>
  <p:clrMapOvr>
    <a:masterClrMapping/>
  </p:clrMapOvr>
</p:sld>
</file>

<file path=ppt/theme/theme1.xml><?xml version="1.0" encoding="utf-8"?>
<a:theme xmlns:a="http://schemas.openxmlformats.org/drawingml/2006/main" name="Capsules">
  <a:themeElements>
    <a:clrScheme name="Custom 5">
      <a:dk1>
        <a:srgbClr val="000000"/>
      </a:dk1>
      <a:lt1>
        <a:srgbClr val="FFFFFF"/>
      </a:lt1>
      <a:dk2>
        <a:srgbClr val="500000"/>
      </a:dk2>
      <a:lt2>
        <a:srgbClr val="D1C394"/>
      </a:lt2>
      <a:accent1>
        <a:srgbClr val="99CC99"/>
      </a:accent1>
      <a:accent2>
        <a:srgbClr val="33CCCC"/>
      </a:accent2>
      <a:accent3>
        <a:srgbClr val="FFFFFF"/>
      </a:accent3>
      <a:accent4>
        <a:srgbClr val="002A56"/>
      </a:accent4>
      <a:accent5>
        <a:srgbClr val="CAE2CA"/>
      </a:accent5>
      <a:accent6>
        <a:srgbClr val="2DB9B9"/>
      </a:accent6>
      <a:hlink>
        <a:srgbClr val="500000"/>
      </a:hlink>
      <a:folHlink>
        <a:srgbClr val="500000"/>
      </a:folHlink>
    </a:clrScheme>
    <a:fontScheme name="Custom 2">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15247</TotalTime>
  <Words>3724</Words>
  <Application>Microsoft Office PowerPoint</Application>
  <PresentationFormat>Widescreen</PresentationFormat>
  <Paragraphs>247</Paragraphs>
  <Slides>43</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2" baseType="lpstr">
      <vt:lpstr>Aptos</vt:lpstr>
      <vt:lpstr>Arial</vt:lpstr>
      <vt:lpstr>Calibri</vt:lpstr>
      <vt:lpstr>inherit</vt:lpstr>
      <vt:lpstr>Symbol</vt:lpstr>
      <vt:lpstr>Times New Roman</vt:lpstr>
      <vt:lpstr>Wingdings</vt:lpstr>
      <vt:lpstr>Capsules</vt:lpstr>
      <vt:lpstr>Equation</vt:lpstr>
      <vt:lpstr>High Altitude Electromagnetic Pulse (HEMP) E3 Impacts on Large-Scale Electric Grids   </vt:lpstr>
      <vt:lpstr>Overview</vt:lpstr>
      <vt:lpstr>Acknowledgments </vt:lpstr>
      <vt:lpstr>Some of the TAMU Power and Energy Group (EPG)</vt:lpstr>
      <vt:lpstr>Aside 1: Texas A&amp;M SGC Electric Power Short Courses</vt:lpstr>
      <vt:lpstr>Aside 2: 2025 Texas Power and Energy Conference</vt:lpstr>
      <vt:lpstr>Our Energy Future Could be Bright!</vt:lpstr>
      <vt:lpstr>Interconnected Electric Grids</vt:lpstr>
      <vt:lpstr>Important Electric Grid Considerations</vt:lpstr>
      <vt:lpstr>Some Electric Grid Risks</vt:lpstr>
      <vt:lpstr>Four Stage Resilience Process</vt:lpstr>
      <vt:lpstr>How to Approach HILF Events</vt:lpstr>
      <vt:lpstr>Electromagnetic Pulses (EMPs)</vt:lpstr>
      <vt:lpstr>Nuclear EMPs</vt:lpstr>
      <vt:lpstr>HEMP Time Frames</vt:lpstr>
      <vt:lpstr>Nuclear EMP History</vt:lpstr>
      <vt:lpstr>Nuclear EMP History: Starfish Prime</vt:lpstr>
      <vt:lpstr>Nuclear EMP History</vt:lpstr>
      <vt:lpstr>Overview of HEMP Threats to Electric Grids</vt:lpstr>
      <vt:lpstr>Example E1, E2, and E3 Waveforms</vt:lpstr>
      <vt:lpstr>DOE/DTRA E1 Waveforms</vt:lpstr>
      <vt:lpstr>E1 Impacts On Bulk Electric Grid</vt:lpstr>
      <vt:lpstr>EMP E3 Electric Grid Modeling</vt:lpstr>
      <vt:lpstr>Measured Change in the Earth’s Magnetic Field During Fishbowl Tests </vt:lpstr>
      <vt:lpstr>DOE Application Guide E3 Waveform (2023)</vt:lpstr>
      <vt:lpstr>Waveforms Depend on the Earth Conductance</vt:lpstr>
      <vt:lpstr>Geomagnetically Induced Currents (GICs)</vt:lpstr>
      <vt:lpstr>GIC Calculations for Large Systems</vt:lpstr>
      <vt:lpstr>GIC Transformer Impacts</vt:lpstr>
      <vt:lpstr>GICs to Grid Impacts</vt:lpstr>
      <vt:lpstr>Doing Large-Scale Grid E3  Impact Studies</vt:lpstr>
      <vt:lpstr>Example: 2000-Bus Synthetic Grid</vt:lpstr>
      <vt:lpstr>Example EMP GIC Visualization for a 2000 Bus Synthetic Grid</vt:lpstr>
      <vt:lpstr>2000 Bus Voltage Variation</vt:lpstr>
      <vt:lpstr>Example: 82,000 Bus US Synthetic Grid</vt:lpstr>
      <vt:lpstr>Example: 82,000 Bus US Synthetic Grid, cont.</vt:lpstr>
      <vt:lpstr>Example: 82,000 Bus US Synthetic Grid, cont.</vt:lpstr>
      <vt:lpstr>When There is No Solution</vt:lpstr>
      <vt:lpstr>Example: 82,000 Bus US Synthetic Grid, cont.</vt:lpstr>
      <vt:lpstr>What Could Occur During an HEMP</vt:lpstr>
      <vt:lpstr>How to Improve the Electric Grid’s Resiliency to HEMPs</vt:lpstr>
      <vt:lpstr>How to Improve the Electric Grid’s Resiliency to HEMPs, cont.</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Overbye_SGC_January2025</dc:title>
  <dc:creator>Tom</dc:creator>
  <cp:lastModifiedBy>Tom Overbye</cp:lastModifiedBy>
  <cp:revision>726</cp:revision>
  <cp:lastPrinted>2011-08-22T16:49:24Z</cp:lastPrinted>
  <dcterms:created xsi:type="dcterms:W3CDTF">2000-05-11T14:27:08Z</dcterms:created>
  <dcterms:modified xsi:type="dcterms:W3CDTF">2025-01-24T15:57:54Z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6cd4b9-6f4c-455c-8ae4-9b982b2953c8_Enabled">
    <vt:lpwstr>true</vt:lpwstr>
  </property>
  <property fmtid="{D5CDD505-2E9C-101B-9397-08002B2CF9AE}" pid="3" name="MSIP_Label_5f6cd4b9-6f4c-455c-8ae4-9b982b2953c8_SetDate">
    <vt:lpwstr>2025-01-24T15:03:43Z</vt:lpwstr>
  </property>
  <property fmtid="{D5CDD505-2E9C-101B-9397-08002B2CF9AE}" pid="4" name="MSIP_Label_5f6cd4b9-6f4c-455c-8ae4-9b982b2953c8_Method">
    <vt:lpwstr>Privileged</vt:lpwstr>
  </property>
  <property fmtid="{D5CDD505-2E9C-101B-9397-08002B2CF9AE}" pid="5" name="MSIP_Label_5f6cd4b9-6f4c-455c-8ae4-9b982b2953c8_Name">
    <vt:lpwstr>Public​</vt:lpwstr>
  </property>
  <property fmtid="{D5CDD505-2E9C-101B-9397-08002B2CF9AE}" pid="6" name="MSIP_Label_5f6cd4b9-6f4c-455c-8ae4-9b982b2953c8_SiteId">
    <vt:lpwstr>68f381e3-46da-47b9-ba57-6f322b8f0da1</vt:lpwstr>
  </property>
  <property fmtid="{D5CDD505-2E9C-101B-9397-08002B2CF9AE}" pid="7" name="MSIP_Label_5f6cd4b9-6f4c-455c-8ae4-9b982b2953c8_ActionId">
    <vt:lpwstr>c07824ba-c8da-4b14-b0d2-dd0f32a36e2b</vt:lpwstr>
  </property>
  <property fmtid="{D5CDD505-2E9C-101B-9397-08002B2CF9AE}" pid="8" name="MSIP_Label_5f6cd4b9-6f4c-455c-8ae4-9b982b2953c8_ContentBits">
    <vt:lpwstr>0</vt:lpwstr>
  </property>
</Properties>
</file>