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2"/>
  </p:notesMasterIdLst>
  <p:handoutMasterIdLst>
    <p:handoutMasterId r:id="rId53"/>
  </p:handoutMasterIdLst>
  <p:sldIdLst>
    <p:sldId id="258" r:id="rId2"/>
    <p:sldId id="1012" r:id="rId3"/>
    <p:sldId id="1013" r:id="rId4"/>
    <p:sldId id="808" r:id="rId5"/>
    <p:sldId id="828" r:id="rId6"/>
    <p:sldId id="829" r:id="rId7"/>
    <p:sldId id="834" r:id="rId8"/>
    <p:sldId id="835" r:id="rId9"/>
    <p:sldId id="836" r:id="rId10"/>
    <p:sldId id="837" r:id="rId11"/>
    <p:sldId id="838" r:id="rId12"/>
    <p:sldId id="845" r:id="rId13"/>
    <p:sldId id="840" r:id="rId14"/>
    <p:sldId id="841" r:id="rId15"/>
    <p:sldId id="842" r:id="rId16"/>
    <p:sldId id="843" r:id="rId17"/>
    <p:sldId id="844" r:id="rId18"/>
    <p:sldId id="872" r:id="rId19"/>
    <p:sldId id="873" r:id="rId20"/>
    <p:sldId id="874" r:id="rId21"/>
    <p:sldId id="875" r:id="rId22"/>
    <p:sldId id="876" r:id="rId23"/>
    <p:sldId id="877" r:id="rId24"/>
    <p:sldId id="883" r:id="rId25"/>
    <p:sldId id="884" r:id="rId26"/>
    <p:sldId id="886" r:id="rId27"/>
    <p:sldId id="887" r:id="rId28"/>
    <p:sldId id="888" r:id="rId29"/>
    <p:sldId id="889" r:id="rId30"/>
    <p:sldId id="890" r:id="rId31"/>
    <p:sldId id="893" r:id="rId32"/>
    <p:sldId id="895" r:id="rId33"/>
    <p:sldId id="896" r:id="rId34"/>
    <p:sldId id="1011" r:id="rId35"/>
    <p:sldId id="972" r:id="rId36"/>
    <p:sldId id="979" r:id="rId37"/>
    <p:sldId id="980" r:id="rId38"/>
    <p:sldId id="981" r:id="rId39"/>
    <p:sldId id="982" r:id="rId40"/>
    <p:sldId id="983" r:id="rId41"/>
    <p:sldId id="984" r:id="rId42"/>
    <p:sldId id="985" r:id="rId43"/>
    <p:sldId id="986" r:id="rId44"/>
    <p:sldId id="987" r:id="rId45"/>
    <p:sldId id="990" r:id="rId46"/>
    <p:sldId id="991" r:id="rId47"/>
    <p:sldId id="992" r:id="rId48"/>
    <p:sldId id="993" r:id="rId49"/>
    <p:sldId id="994" r:id="rId50"/>
    <p:sldId id="995" r:id="rId51"/>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2/19/2025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1.wmf"/><Relationship Id="rId18" Type="http://schemas.openxmlformats.org/officeDocument/2006/relationships/oleObject" Target="../embeddings/oleObject17.bin"/><Relationship Id="rId3" Type="http://schemas.openxmlformats.org/officeDocument/2006/relationships/image" Target="../media/image16.wmf"/><Relationship Id="rId21" Type="http://schemas.openxmlformats.org/officeDocument/2006/relationships/image" Target="../media/image25.wmf"/><Relationship Id="rId7" Type="http://schemas.openxmlformats.org/officeDocument/2006/relationships/image" Target="../media/image18.wmf"/><Relationship Id="rId12" Type="http://schemas.openxmlformats.org/officeDocument/2006/relationships/oleObject" Target="../embeddings/oleObject14.bin"/><Relationship Id="rId17" Type="http://schemas.openxmlformats.org/officeDocument/2006/relationships/image" Target="../media/image23.wmf"/><Relationship Id="rId2" Type="http://schemas.openxmlformats.org/officeDocument/2006/relationships/oleObject" Target="../embeddings/oleObject9.bin"/><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wmf"/><Relationship Id="rId10" Type="http://schemas.openxmlformats.org/officeDocument/2006/relationships/oleObject" Target="../embeddings/oleObject13.bin"/><Relationship Id="rId19" Type="http://schemas.openxmlformats.org/officeDocument/2006/relationships/image" Target="../media/image24.wmf"/><Relationship Id="rId4" Type="http://schemas.openxmlformats.org/officeDocument/2006/relationships/oleObject" Target="../embeddings/oleObject10.bin"/><Relationship Id="rId9" Type="http://schemas.openxmlformats.org/officeDocument/2006/relationships/image" Target="../media/image19.w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9: More Power Flow</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N-R Power Flow: 5-bus Example</a:t>
            </a:r>
          </a:p>
        </p:txBody>
      </p:sp>
      <p:sp>
        <p:nvSpPr>
          <p:cNvPr id="4" name="Text Box 81"/>
          <p:cNvSpPr txBox="1">
            <a:spLocks noChangeArrowheads="1"/>
          </p:cNvSpPr>
          <p:nvPr/>
        </p:nvSpPr>
        <p:spPr bwMode="auto">
          <a:xfrm>
            <a:off x="533400" y="1371600"/>
            <a:ext cx="196848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chemeClr val="tx1">
                    <a:lumMod val="50000"/>
                  </a:schemeClr>
                </a:solidFill>
              </a:rPr>
              <a:t>Table 1. </a:t>
            </a:r>
          </a:p>
          <a:p>
            <a:pPr eaLnBrk="1" hangingPunct="1"/>
            <a:r>
              <a:rPr lang="en-US" sz="2400" dirty="0">
                <a:solidFill>
                  <a:schemeClr val="tx1">
                    <a:lumMod val="50000"/>
                  </a:schemeClr>
                </a:solidFill>
              </a:rPr>
              <a:t>Bus input data</a:t>
            </a:r>
          </a:p>
        </p:txBody>
      </p:sp>
      <p:sp>
        <p:nvSpPr>
          <p:cNvPr id="5" name="Text Box 119"/>
          <p:cNvSpPr txBox="1">
            <a:spLocks noChangeArrowheads="1"/>
          </p:cNvSpPr>
          <p:nvPr/>
        </p:nvSpPr>
        <p:spPr bwMode="auto">
          <a:xfrm>
            <a:off x="272355" y="4402824"/>
            <a:ext cx="2106346"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chemeClr val="tx1">
                    <a:lumMod val="50000"/>
                  </a:schemeClr>
                </a:solidFill>
              </a:rPr>
              <a:t>Table 2.</a:t>
            </a:r>
          </a:p>
          <a:p>
            <a:pPr eaLnBrk="1" hangingPunct="1"/>
            <a:r>
              <a:rPr lang="en-US" sz="2400" dirty="0">
                <a:solidFill>
                  <a:schemeClr val="tx1">
                    <a:lumMod val="50000"/>
                  </a:schemeClr>
                </a:solidFill>
              </a:rPr>
              <a:t> Line input data</a:t>
            </a:r>
          </a:p>
        </p:txBody>
      </p:sp>
      <p:graphicFrame>
        <p:nvGraphicFramePr>
          <p:cNvPr id="6" name="Group 131"/>
          <p:cNvGraphicFramePr>
            <a:graphicFrameLocks noGrp="1"/>
          </p:cNvGraphicFramePr>
          <p:nvPr>
            <p:extLst>
              <p:ext uri="{D42A27DB-BD31-4B8C-83A1-F6EECF244321}">
                <p14:modId xmlns:p14="http://schemas.microsoft.com/office/powerpoint/2010/main" val="3111025345"/>
              </p:ext>
            </p:extLst>
          </p:nvPr>
        </p:nvGraphicFramePr>
        <p:xfrm>
          <a:off x="2971800" y="1143000"/>
          <a:ext cx="7543800" cy="3046422"/>
        </p:xfrm>
        <a:graphic>
          <a:graphicData uri="http://schemas.openxmlformats.org/drawingml/2006/table">
            <a:tbl>
              <a:tblPr/>
              <a:tblGrid>
                <a:gridCol w="76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85838">
                  <a:extLst>
                    <a:ext uri="{9D8B030D-6E8A-4147-A177-3AD203B41FA5}">
                      <a16:colId xmlns:a16="http://schemas.microsoft.com/office/drawing/2014/main" val="20003"/>
                    </a:ext>
                  </a:extLst>
                </a:gridCol>
                <a:gridCol w="544512">
                  <a:extLst>
                    <a:ext uri="{9D8B030D-6E8A-4147-A177-3AD203B41FA5}">
                      <a16:colId xmlns:a16="http://schemas.microsoft.com/office/drawing/2014/main" val="20004"/>
                    </a:ext>
                  </a:extLst>
                </a:gridCol>
                <a:gridCol w="546100">
                  <a:extLst>
                    <a:ext uri="{9D8B030D-6E8A-4147-A177-3AD203B41FA5}">
                      <a16:colId xmlns:a16="http://schemas.microsoft.com/office/drawing/2014/main" val="20005"/>
                    </a:ext>
                  </a:extLst>
                </a:gridCol>
                <a:gridCol w="622300">
                  <a:extLst>
                    <a:ext uri="{9D8B030D-6E8A-4147-A177-3AD203B41FA5}">
                      <a16:colId xmlns:a16="http://schemas.microsoft.com/office/drawing/2014/main" val="20006"/>
                    </a:ext>
                  </a:extLst>
                </a:gridCol>
                <a:gridCol w="623888">
                  <a:extLst>
                    <a:ext uri="{9D8B030D-6E8A-4147-A177-3AD203B41FA5}">
                      <a16:colId xmlns:a16="http://schemas.microsoft.com/office/drawing/2014/main" val="20007"/>
                    </a:ext>
                  </a:extLst>
                </a:gridCol>
                <a:gridCol w="868362">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539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Bus</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Type</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V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 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degrees</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a:t>
                      </a:r>
                      <a:r>
                        <a:rPr kumimoji="0" lang="en-US" sz="1600" b="0" i="0" u="none" strike="noStrike" cap="none" normalizeH="0" baseline="-30000" dirty="0">
                          <a:ln>
                            <a:noFill/>
                          </a:ln>
                          <a:solidFill>
                            <a:schemeClr val="tx1">
                              <a:lumMod val="50000"/>
                            </a:schemeClr>
                          </a:solidFill>
                          <a:effectLst/>
                          <a:latin typeface="Arial" pitchFamily="34" charset="0"/>
                          <a:cs typeface="Times New Roman" pitchFamily="18" charset="0"/>
                        </a:rPr>
                        <a:t>G</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lumMod val="50000"/>
                            </a:schemeClr>
                          </a:solidFill>
                          <a:effectLst/>
                          <a:latin typeface="Arial" pitchFamily="34" charset="0"/>
                          <a:cs typeface="Times New Roman" pitchFamily="18" charset="0"/>
                        </a:rPr>
                        <a:t>G</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a:t>
                      </a:r>
                      <a:r>
                        <a:rPr kumimoji="0" lang="en-US" sz="1600" b="0" i="0" u="none" strike="noStrike" cap="none" normalizeH="0" baseline="-30000" dirty="0">
                          <a:ln>
                            <a:noFill/>
                          </a:ln>
                          <a:solidFill>
                            <a:schemeClr val="tx1">
                              <a:lumMod val="50000"/>
                            </a:schemeClr>
                          </a:solidFill>
                          <a:effectLst/>
                          <a:latin typeface="Arial" pitchFamily="34" charset="0"/>
                          <a:cs typeface="Times New Roman" pitchFamily="18" charset="0"/>
                        </a:rPr>
                        <a:t>L</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lumMod val="50000"/>
                            </a:schemeClr>
                          </a:solidFill>
                          <a:effectLst/>
                          <a:latin typeface="Arial" pitchFamily="34" charset="0"/>
                          <a:cs typeface="Times New Roman" pitchFamily="18" charset="0"/>
                        </a:rPr>
                        <a:t>L</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lumMod val="50000"/>
                            </a:schemeClr>
                          </a:solidFill>
                          <a:effectLst/>
                          <a:latin typeface="Arial" pitchFamily="34" charset="0"/>
                          <a:cs typeface="Times New Roman" pitchFamily="18" charset="0"/>
                        </a:rPr>
                        <a:t>Gmax</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lumMod val="50000"/>
                            </a:schemeClr>
                          </a:solidFill>
                          <a:effectLst/>
                          <a:latin typeface="Arial" pitchFamily="34" charset="0"/>
                          <a:cs typeface="Times New Roman" pitchFamily="18" charset="0"/>
                        </a:rPr>
                        <a:t>Gmin</a:t>
                      </a:r>
                      <a:endPar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Swing</a:t>
                      </a:r>
                      <a:r>
                        <a:rPr kumimoji="0" lang="en-US" sz="1600" b="0" i="0" u="none" strike="noStrike" cap="none" normalizeH="0" baseline="0" dirty="0">
                          <a:ln>
                            <a:noFill/>
                          </a:ln>
                          <a:solidFill>
                            <a:schemeClr val="tx1">
                              <a:lumMod val="50000"/>
                            </a:schemeClr>
                          </a:solidFill>
                          <a:effectLst/>
                          <a:latin typeface="Arial"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1.0</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2.8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5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Constant voltage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1.05</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5.2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4.0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-2.8</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8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 name="Group 130"/>
          <p:cNvGraphicFramePr>
            <a:graphicFrameLocks noGrp="1"/>
          </p:cNvGraphicFramePr>
          <p:nvPr>
            <p:extLst>
              <p:ext uri="{D42A27DB-BD31-4B8C-83A1-F6EECF244321}">
                <p14:modId xmlns:p14="http://schemas.microsoft.com/office/powerpoint/2010/main" val="631534600"/>
              </p:ext>
            </p:extLst>
          </p:nvPr>
        </p:nvGraphicFramePr>
        <p:xfrm>
          <a:off x="2895600" y="4431483"/>
          <a:ext cx="6248400" cy="2170160"/>
        </p:xfrm>
        <a:graphic>
          <a:graphicData uri="http://schemas.openxmlformats.org/drawingml/2006/table">
            <a:tbl>
              <a:tblPr/>
              <a:tblGrid>
                <a:gridCol w="9906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168400">
                  <a:extLst>
                    <a:ext uri="{9D8B030D-6E8A-4147-A177-3AD203B41FA5}">
                      <a16:colId xmlns:a16="http://schemas.microsoft.com/office/drawing/2014/main" val="20005"/>
                    </a:ext>
                  </a:extLst>
                </a:gridCol>
              </a:tblGrid>
              <a:tr h="10881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Bus-to-Bus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MVA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2-4</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0.0090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1.72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2-5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0.0045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0.050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0.88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4-5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0.00225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0.44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108">
            <a:extLst>
              <a:ext uri="{FF2B5EF4-FFF2-40B4-BE49-F238E27FC236}">
                <a16:creationId xmlns:a16="http://schemas.microsoft.com/office/drawing/2014/main" id="{A1DFFD85-EC11-2486-DE0A-89366CB59B21}"/>
              </a:ext>
            </a:extLst>
          </p:cNvPr>
          <p:cNvSpPr txBox="1">
            <a:spLocks noChangeArrowheads="1"/>
          </p:cNvSpPr>
          <p:nvPr/>
        </p:nvSpPr>
        <p:spPr bwMode="auto">
          <a:xfrm>
            <a:off x="9416550" y="4430524"/>
            <a:ext cx="2494989" cy="1569660"/>
          </a:xfrm>
          <a:prstGeom prst="rect">
            <a:avLst/>
          </a:prstGeom>
          <a:solidFill>
            <a:schemeClr val="bg1">
              <a:lumMod val="9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1E0000"/>
                </a:solidFill>
                <a:latin typeface="+mn-lt"/>
              </a:rPr>
              <a:t>In this example </a:t>
            </a:r>
            <a:r>
              <a:rPr lang="en-US" sz="2400" dirty="0">
                <a:solidFill>
                  <a:srgbClr val="1E0000"/>
                </a:solidFill>
                <a:latin typeface="Symbol" panose="05050102010706020507" pitchFamily="18" charset="2"/>
              </a:rPr>
              <a:t>d</a:t>
            </a:r>
            <a:r>
              <a:rPr lang="en-US" sz="2400" dirty="0">
                <a:solidFill>
                  <a:srgbClr val="1E0000"/>
                </a:solidFill>
                <a:latin typeface="+mn-lt"/>
              </a:rPr>
              <a:t>, as opposed to </a:t>
            </a:r>
            <a:r>
              <a:rPr lang="en-US" sz="2400" dirty="0">
                <a:solidFill>
                  <a:srgbClr val="1E0000"/>
                </a:solidFill>
                <a:latin typeface="Symbol" panose="05050102010706020507" pitchFamily="18" charset="2"/>
              </a:rPr>
              <a:t>q</a:t>
            </a:r>
            <a:r>
              <a:rPr lang="en-US" sz="2400" dirty="0">
                <a:solidFill>
                  <a:srgbClr val="1E0000"/>
                </a:solidFill>
                <a:latin typeface="+mn-lt"/>
              </a:rPr>
              <a:t>, is used to indicate the bus angle</a:t>
            </a:r>
          </a:p>
        </p:txBody>
      </p:sp>
      <p:sp>
        <p:nvSpPr>
          <p:cNvPr id="9" name="Slide Number Placeholder 3">
            <a:extLst>
              <a:ext uri="{FF2B5EF4-FFF2-40B4-BE49-F238E27FC236}">
                <a16:creationId xmlns:a16="http://schemas.microsoft.com/office/drawing/2014/main" id="{A2C70216-6B88-377D-6232-26BAC6F5A41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296154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N-R Power Flow: 5-bus Example</a:t>
            </a:r>
          </a:p>
        </p:txBody>
      </p:sp>
      <p:graphicFrame>
        <p:nvGraphicFramePr>
          <p:cNvPr id="4" name="Group 82"/>
          <p:cNvGraphicFramePr>
            <a:graphicFrameLocks noGrp="1"/>
          </p:cNvGraphicFramePr>
          <p:nvPr>
            <p:extLst>
              <p:ext uri="{D42A27DB-BD31-4B8C-83A1-F6EECF244321}">
                <p14:modId xmlns:p14="http://schemas.microsoft.com/office/powerpoint/2010/main" val="203151894"/>
              </p:ext>
            </p:extLst>
          </p:nvPr>
        </p:nvGraphicFramePr>
        <p:xfrm>
          <a:off x="2514600" y="1295400"/>
          <a:ext cx="7162800" cy="2176422"/>
        </p:xfrm>
        <a:graphic>
          <a:graphicData uri="http://schemas.openxmlformats.org/drawingml/2006/table">
            <a:tbl>
              <a:tblPr/>
              <a:tblGrid>
                <a:gridCol w="9906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1380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Bus-to-Bus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G</a:t>
                      </a:r>
                      <a:r>
                        <a:rPr kumimoji="0" lang="en-US" sz="1600" b="0" i="0" u="none" strike="noStrike" cap="none" normalizeH="0" baseline="-25000">
                          <a:ln>
                            <a:noFill/>
                          </a:ln>
                          <a:solidFill>
                            <a:schemeClr val="tx1">
                              <a:lumMod val="50000"/>
                            </a:schemeClr>
                          </a:solidFill>
                          <a:effectLst/>
                          <a:latin typeface="Arial" pitchFamily="34"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B</a:t>
                      </a:r>
                      <a:r>
                        <a:rPr kumimoji="0" lang="en-US" sz="1600" b="0" i="0" u="none" strike="noStrike" cap="none" normalizeH="0" baseline="-25000" dirty="0">
                          <a:ln>
                            <a:noFill/>
                          </a:ln>
                          <a:solidFill>
                            <a:schemeClr val="tx1">
                              <a:lumMod val="50000"/>
                            </a:schemeClr>
                          </a:solidFill>
                          <a:effectLst/>
                          <a:latin typeface="Arial" pitchFamily="34" charset="0"/>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MVA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 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TAP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Setting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per unit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1-5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0.00150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6.0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3-4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0.00075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0.01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lumMod val="50000"/>
                            </a:schemeClr>
                          </a:solidFill>
                          <a:effectLst/>
                          <a:latin typeface="Arial" pitchFamily="34" charset="0"/>
                        </a:rPr>
                        <a:t>10.0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 Box 36"/>
          <p:cNvSpPr txBox="1">
            <a:spLocks noChangeArrowheads="1"/>
          </p:cNvSpPr>
          <p:nvPr/>
        </p:nvSpPr>
        <p:spPr bwMode="auto">
          <a:xfrm>
            <a:off x="228600" y="1476552"/>
            <a:ext cx="1665328"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chemeClr val="tx1">
                    <a:lumMod val="50000"/>
                  </a:schemeClr>
                </a:solidFill>
              </a:rPr>
              <a:t>Table 3. </a:t>
            </a:r>
          </a:p>
          <a:p>
            <a:pPr eaLnBrk="1" hangingPunct="1"/>
            <a:r>
              <a:rPr lang="en-US" sz="2400" dirty="0">
                <a:solidFill>
                  <a:schemeClr val="tx1">
                    <a:lumMod val="50000"/>
                  </a:schemeClr>
                </a:solidFill>
              </a:rPr>
              <a:t>Transformer</a:t>
            </a:r>
          </a:p>
          <a:p>
            <a:pPr eaLnBrk="1" hangingPunct="1"/>
            <a:r>
              <a:rPr lang="en-US" sz="2400" dirty="0">
                <a:solidFill>
                  <a:schemeClr val="tx1">
                    <a:lumMod val="50000"/>
                  </a:schemeClr>
                </a:solidFill>
              </a:rPr>
              <a:t> input data</a:t>
            </a:r>
          </a:p>
        </p:txBody>
      </p:sp>
      <p:graphicFrame>
        <p:nvGraphicFramePr>
          <p:cNvPr id="6" name="Group 37"/>
          <p:cNvGraphicFramePr>
            <a:graphicFrameLocks noGrp="1"/>
          </p:cNvGraphicFramePr>
          <p:nvPr>
            <p:extLst>
              <p:ext uri="{D42A27DB-BD31-4B8C-83A1-F6EECF244321}">
                <p14:modId xmlns:p14="http://schemas.microsoft.com/office/powerpoint/2010/main" val="2481585358"/>
              </p:ext>
            </p:extLst>
          </p:nvPr>
        </p:nvGraphicFramePr>
        <p:xfrm>
          <a:off x="3505200" y="3571509"/>
          <a:ext cx="5105400" cy="2809959"/>
        </p:xfrm>
        <a:graphic>
          <a:graphicData uri="http://schemas.openxmlformats.org/drawingml/2006/table">
            <a:tbl>
              <a:tblPr/>
              <a:tblGrid>
                <a:gridCol w="9906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Bus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Input Data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Unknowns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V</a:t>
                      </a:r>
                      <a:r>
                        <a:rPr kumimoji="0" lang="en-US" sz="1600" b="0" i="0" u="none" strike="noStrike" cap="none" normalizeH="0" baseline="-25000" dirty="0">
                          <a:ln>
                            <a:noFill/>
                          </a:ln>
                          <a:solidFill>
                            <a:schemeClr val="tx1">
                              <a:lumMod val="50000"/>
                            </a:schemeClr>
                          </a:solidFill>
                          <a:effectLst/>
                          <a:latin typeface="Arial" pitchFamily="34" charset="0"/>
                        </a:rPr>
                        <a:t>1 </a:t>
                      </a:r>
                      <a:r>
                        <a:rPr kumimoji="0" lang="en-US" sz="1600" b="0" i="0" u="none" strike="noStrike" cap="none" normalizeH="0" baseline="0" dirty="0">
                          <a:ln>
                            <a:noFill/>
                          </a:ln>
                          <a:solidFill>
                            <a:schemeClr val="tx1">
                              <a:lumMod val="50000"/>
                            </a:schemeClr>
                          </a:solidFill>
                          <a:effectLst/>
                          <a:latin typeface="Arial" pitchFamily="34" charset="0"/>
                        </a:rPr>
                        <a:t>= 1.0, </a:t>
                      </a:r>
                      <a:r>
                        <a:rPr kumimoji="0" lang="en-US" sz="1600" b="0" i="1" u="none" strike="noStrike" cap="none" normalizeH="0" baseline="0" dirty="0">
                          <a:ln>
                            <a:noFill/>
                          </a:ln>
                          <a:solidFill>
                            <a:schemeClr val="tx1">
                              <a:lumMod val="50000"/>
                            </a:schemeClr>
                          </a:solidFill>
                          <a:effectLst/>
                          <a:latin typeface="Arial" pitchFamily="34" charset="0"/>
                          <a:sym typeface="Symbol" pitchFamily="18" charset="2"/>
                        </a:rPr>
                        <a:t></a:t>
                      </a:r>
                      <a:r>
                        <a:rPr kumimoji="0" lang="en-US" sz="1600" b="0" i="0" u="none" strike="noStrike" cap="none" normalizeH="0" baseline="-25000" dirty="0">
                          <a:ln>
                            <a:noFill/>
                          </a:ln>
                          <a:solidFill>
                            <a:schemeClr val="tx1">
                              <a:lumMod val="50000"/>
                            </a:schemeClr>
                          </a:solidFill>
                          <a:effectLst/>
                          <a:latin typeface="Arial" pitchFamily="34" charset="0"/>
                          <a:sym typeface="Symbol" pitchFamily="18" charset="2"/>
                        </a:rPr>
                        <a:t>1 </a:t>
                      </a:r>
                      <a:r>
                        <a:rPr kumimoji="0" lang="en-US" sz="1600" b="0" i="0" u="none" strike="noStrike" cap="none" normalizeH="0" baseline="0" dirty="0">
                          <a:ln>
                            <a:noFill/>
                          </a:ln>
                          <a:solidFill>
                            <a:schemeClr val="tx1">
                              <a:lumMod val="50000"/>
                            </a:schemeClr>
                          </a:solidFill>
                          <a:effectLst/>
                          <a:latin typeface="Arial" pitchFamily="34" charset="0"/>
                          <a:sym typeface="Symbol" pitchFamily="18" charset="2"/>
                        </a:rPr>
                        <a:t>= 0</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1</a:t>
                      </a:r>
                      <a:r>
                        <a:rPr kumimoji="0" lang="en-US" sz="1600" b="0" i="0" u="none" strike="noStrike" cap="none" normalizeH="0" baseline="0" dirty="0">
                          <a:ln>
                            <a:noFill/>
                          </a:ln>
                          <a:solidFill>
                            <a:schemeClr val="tx1">
                              <a:lumMod val="50000"/>
                            </a:schemeClr>
                          </a:solidFill>
                          <a:effectLst/>
                          <a:latin typeface="Arial" pitchFamily="34" charset="0"/>
                        </a:rPr>
                        <a:t>, Q</a:t>
                      </a:r>
                      <a:r>
                        <a:rPr kumimoji="0" lang="en-US" sz="1600" b="0" i="0" u="none" strike="noStrike" cap="none" normalizeH="0" baseline="-25000" dirty="0">
                          <a:ln>
                            <a:noFill/>
                          </a:ln>
                          <a:solidFill>
                            <a:schemeClr val="tx1">
                              <a:lumMod val="50000"/>
                            </a:schemeClr>
                          </a:solidFill>
                          <a:effectLst/>
                          <a:latin typeface="Arial" pitchFamily="34"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2 </a:t>
                      </a:r>
                      <a:r>
                        <a:rPr kumimoji="0" lang="en-US" sz="1600" b="0" i="0" u="none" strike="noStrike" cap="none" normalizeH="0" baseline="0" dirty="0">
                          <a:ln>
                            <a:noFill/>
                          </a:ln>
                          <a:solidFill>
                            <a:schemeClr val="tx1">
                              <a:lumMod val="50000"/>
                            </a:schemeClr>
                          </a:solidFill>
                          <a:effectLst/>
                          <a:latin typeface="Arial" pitchFamily="34" charset="0"/>
                        </a:rPr>
                        <a:t>= P</a:t>
                      </a:r>
                      <a:r>
                        <a:rPr kumimoji="0" lang="en-US" sz="1600" b="0" i="0" u="none" strike="noStrike" cap="none" normalizeH="0" baseline="-25000" dirty="0">
                          <a:ln>
                            <a:noFill/>
                          </a:ln>
                          <a:solidFill>
                            <a:schemeClr val="tx1">
                              <a:lumMod val="50000"/>
                            </a:schemeClr>
                          </a:solidFill>
                          <a:effectLst/>
                          <a:latin typeface="Arial" pitchFamily="34" charset="0"/>
                        </a:rPr>
                        <a:t>G2</a:t>
                      </a: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L2 </a:t>
                      </a:r>
                      <a:r>
                        <a:rPr kumimoji="0" lang="en-US" sz="1600" b="0" i="0" u="none" strike="noStrike" cap="none" normalizeH="0" baseline="0" dirty="0">
                          <a:ln>
                            <a:noFill/>
                          </a:ln>
                          <a:solidFill>
                            <a:schemeClr val="tx1">
                              <a:lumMod val="50000"/>
                            </a:schemeClr>
                          </a:solidFill>
                          <a:effectLst/>
                          <a:latin typeface="Arial" pitchFamily="34" charset="0"/>
                        </a:rPr>
                        <a:t>= -8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Q</a:t>
                      </a:r>
                      <a:r>
                        <a:rPr kumimoji="0" lang="en-US" sz="1600" b="0" i="0" u="none" strike="noStrike" cap="none" normalizeH="0" baseline="-25000" dirty="0">
                          <a:ln>
                            <a:noFill/>
                          </a:ln>
                          <a:solidFill>
                            <a:schemeClr val="tx1">
                              <a:lumMod val="50000"/>
                            </a:schemeClr>
                          </a:solidFill>
                          <a:effectLst/>
                          <a:latin typeface="Arial" pitchFamily="34" charset="0"/>
                        </a:rPr>
                        <a:t>2 </a:t>
                      </a:r>
                      <a:r>
                        <a:rPr kumimoji="0" lang="en-US" sz="1600" b="0" i="0" u="none" strike="noStrike" cap="none" normalizeH="0" baseline="0" dirty="0">
                          <a:ln>
                            <a:noFill/>
                          </a:ln>
                          <a:solidFill>
                            <a:schemeClr val="tx1">
                              <a:lumMod val="50000"/>
                            </a:schemeClr>
                          </a:solidFill>
                          <a:effectLst/>
                          <a:latin typeface="Arial" pitchFamily="34" charset="0"/>
                        </a:rPr>
                        <a:t>= Q</a:t>
                      </a:r>
                      <a:r>
                        <a:rPr kumimoji="0" lang="en-US" sz="1600" b="0" i="0" u="none" strike="noStrike" cap="none" normalizeH="0" baseline="-25000" dirty="0">
                          <a:ln>
                            <a:noFill/>
                          </a:ln>
                          <a:solidFill>
                            <a:schemeClr val="tx1">
                              <a:lumMod val="50000"/>
                            </a:schemeClr>
                          </a:solidFill>
                          <a:effectLst/>
                          <a:latin typeface="Arial" pitchFamily="34" charset="0"/>
                        </a:rPr>
                        <a:t>G2</a:t>
                      </a:r>
                      <a:r>
                        <a:rPr kumimoji="0" lang="en-US" sz="1600" b="0" i="0" u="none" strike="noStrike" cap="none" normalizeH="0" baseline="0" dirty="0">
                          <a:ln>
                            <a:noFill/>
                          </a:ln>
                          <a:solidFill>
                            <a:schemeClr val="tx1">
                              <a:lumMod val="50000"/>
                            </a:schemeClr>
                          </a:solidFill>
                          <a:effectLst/>
                          <a:latin typeface="Arial" pitchFamily="34" charset="0"/>
                        </a:rPr>
                        <a:t>-Q</a:t>
                      </a:r>
                      <a:r>
                        <a:rPr kumimoji="0" lang="en-US" sz="1600" b="0" i="0" u="none" strike="noStrike" cap="none" normalizeH="0" baseline="-25000" dirty="0">
                          <a:ln>
                            <a:noFill/>
                          </a:ln>
                          <a:solidFill>
                            <a:schemeClr val="tx1">
                              <a:lumMod val="50000"/>
                            </a:schemeClr>
                          </a:solidFill>
                          <a:effectLst/>
                          <a:latin typeface="Arial" pitchFamily="34" charset="0"/>
                        </a:rPr>
                        <a:t>L2 </a:t>
                      </a:r>
                      <a:r>
                        <a:rPr kumimoji="0" lang="en-US" sz="1600" b="0" i="0" u="none" strike="noStrike" cap="none" normalizeH="0" baseline="0" dirty="0">
                          <a:ln>
                            <a:noFill/>
                          </a:ln>
                          <a:solidFill>
                            <a:schemeClr val="tx1">
                              <a:lumMod val="50000"/>
                            </a:schemeClr>
                          </a:solidFill>
                          <a:effectLst/>
                          <a:latin typeface="Arial" pitchFamily="34" charset="0"/>
                        </a:rPr>
                        <a:t>= -2.8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V</a:t>
                      </a:r>
                      <a:r>
                        <a:rPr kumimoji="0" lang="en-US" sz="1600" b="0" i="0" u="none" strike="noStrike" cap="none" normalizeH="0" baseline="-25000" dirty="0">
                          <a:ln>
                            <a:noFill/>
                          </a:ln>
                          <a:solidFill>
                            <a:schemeClr val="tx1">
                              <a:lumMod val="50000"/>
                            </a:schemeClr>
                          </a:solidFill>
                          <a:effectLst/>
                          <a:latin typeface="Arial" pitchFamily="34" charset="0"/>
                        </a:rPr>
                        <a:t>2</a:t>
                      </a:r>
                      <a:r>
                        <a:rPr kumimoji="0" lang="en-US" sz="1600" b="0" i="0" u="none" strike="noStrike" cap="none" normalizeH="0" baseline="0" dirty="0">
                          <a:ln>
                            <a:noFill/>
                          </a:ln>
                          <a:solidFill>
                            <a:schemeClr val="tx1">
                              <a:lumMod val="50000"/>
                            </a:schemeClr>
                          </a:solidFill>
                          <a:effectLst/>
                          <a:latin typeface="Arial" pitchFamily="34" charset="0"/>
                        </a:rPr>
                        <a:t>, </a:t>
                      </a:r>
                      <a:r>
                        <a:rPr kumimoji="0" lang="en-US" sz="1600" b="0" i="1" u="none" strike="noStrike" cap="none" normalizeH="0" baseline="0" dirty="0">
                          <a:ln>
                            <a:noFill/>
                          </a:ln>
                          <a:solidFill>
                            <a:schemeClr val="tx1">
                              <a:lumMod val="50000"/>
                            </a:schemeClr>
                          </a:solidFill>
                          <a:effectLst/>
                          <a:latin typeface="Arial" pitchFamily="34" charset="0"/>
                          <a:sym typeface="Symbol" pitchFamily="18" charset="2"/>
                        </a:rPr>
                        <a:t></a:t>
                      </a:r>
                      <a:r>
                        <a:rPr kumimoji="0" lang="en-US" sz="1600" b="0" i="0" u="none" strike="noStrike" cap="none" normalizeH="0" baseline="-25000" dirty="0">
                          <a:ln>
                            <a:noFill/>
                          </a:ln>
                          <a:solidFill>
                            <a:schemeClr val="tx1">
                              <a:lumMod val="50000"/>
                            </a:schemeClr>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V</a:t>
                      </a:r>
                      <a:r>
                        <a:rPr kumimoji="0" lang="en-US" sz="1600" b="0" i="0" u="none" strike="noStrike" cap="none" normalizeH="0" baseline="-25000" dirty="0">
                          <a:ln>
                            <a:noFill/>
                          </a:ln>
                          <a:solidFill>
                            <a:schemeClr val="tx1">
                              <a:lumMod val="50000"/>
                            </a:schemeClr>
                          </a:solidFill>
                          <a:effectLst/>
                          <a:latin typeface="Arial" pitchFamily="34" charset="0"/>
                        </a:rPr>
                        <a:t>3 </a:t>
                      </a:r>
                      <a:r>
                        <a:rPr kumimoji="0" lang="en-US" sz="1600" b="0" i="0" u="none" strike="noStrike" cap="none" normalizeH="0" baseline="0" dirty="0">
                          <a:ln>
                            <a:noFill/>
                          </a:ln>
                          <a:solidFill>
                            <a:schemeClr val="tx1">
                              <a:lumMod val="50000"/>
                            </a:schemeClr>
                          </a:solidFill>
                          <a:effectLst/>
                          <a:latin typeface="Arial" pitchFamily="34" charset="0"/>
                        </a:rPr>
                        <a:t>= 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3 </a:t>
                      </a:r>
                      <a:r>
                        <a:rPr kumimoji="0" lang="en-US" sz="1600" b="0" i="0" u="none" strike="noStrike" cap="none" normalizeH="0" baseline="0" dirty="0">
                          <a:ln>
                            <a:noFill/>
                          </a:ln>
                          <a:solidFill>
                            <a:schemeClr val="tx1">
                              <a:lumMod val="50000"/>
                            </a:schemeClr>
                          </a:solidFill>
                          <a:effectLst/>
                          <a:latin typeface="Arial" pitchFamily="34" charset="0"/>
                        </a:rPr>
                        <a:t>= P</a:t>
                      </a:r>
                      <a:r>
                        <a:rPr kumimoji="0" lang="en-US" sz="1600" b="0" i="0" u="none" strike="noStrike" cap="none" normalizeH="0" baseline="-25000" dirty="0">
                          <a:ln>
                            <a:noFill/>
                          </a:ln>
                          <a:solidFill>
                            <a:schemeClr val="tx1">
                              <a:lumMod val="50000"/>
                            </a:schemeClr>
                          </a:solidFill>
                          <a:effectLst/>
                          <a:latin typeface="Arial" pitchFamily="34" charset="0"/>
                        </a:rPr>
                        <a:t>G3</a:t>
                      </a: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L3 </a:t>
                      </a:r>
                      <a:r>
                        <a:rPr kumimoji="0" lang="en-US" sz="1600" b="0" i="0" u="none" strike="noStrike" cap="none" normalizeH="0" baseline="0" dirty="0">
                          <a:ln>
                            <a:noFill/>
                          </a:ln>
                          <a:solidFill>
                            <a:schemeClr val="tx1">
                              <a:lumMod val="50000"/>
                            </a:schemeClr>
                          </a:solidFill>
                          <a:effectLst/>
                          <a:latin typeface="Arial" pitchFamily="34" charset="0"/>
                        </a:rPr>
                        <a:t>= 4.4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Q</a:t>
                      </a:r>
                      <a:r>
                        <a:rPr kumimoji="0" lang="en-US" sz="1600" b="0" i="0" u="none" strike="noStrike" cap="none" normalizeH="0" baseline="-25000" dirty="0">
                          <a:ln>
                            <a:noFill/>
                          </a:ln>
                          <a:solidFill>
                            <a:schemeClr val="tx1">
                              <a:lumMod val="50000"/>
                            </a:schemeClr>
                          </a:solidFill>
                          <a:effectLst/>
                          <a:latin typeface="Arial" pitchFamily="34" charset="0"/>
                        </a:rPr>
                        <a:t>3</a:t>
                      </a:r>
                      <a:r>
                        <a:rPr kumimoji="0" lang="en-US" sz="1600" b="0" i="0" u="none" strike="noStrike" cap="none" normalizeH="0" baseline="0" dirty="0">
                          <a:ln>
                            <a:noFill/>
                          </a:ln>
                          <a:solidFill>
                            <a:schemeClr val="tx1">
                              <a:lumMod val="50000"/>
                            </a:schemeClr>
                          </a:solidFill>
                          <a:effectLst/>
                          <a:latin typeface="Arial" pitchFamily="34" charset="0"/>
                        </a:rPr>
                        <a:t>, </a:t>
                      </a:r>
                      <a:r>
                        <a:rPr kumimoji="0" lang="en-US" sz="1600" b="0" i="1" u="none" strike="noStrike" cap="none" normalizeH="0" baseline="0" dirty="0">
                          <a:ln>
                            <a:noFill/>
                          </a:ln>
                          <a:solidFill>
                            <a:schemeClr val="tx1">
                              <a:lumMod val="50000"/>
                            </a:schemeClr>
                          </a:solidFill>
                          <a:effectLst/>
                          <a:latin typeface="Arial" pitchFamily="34" charset="0"/>
                          <a:sym typeface="Symbol" pitchFamily="18" charset="2"/>
                        </a:rPr>
                        <a:t></a:t>
                      </a:r>
                      <a:r>
                        <a:rPr kumimoji="0" lang="en-US" sz="1600" b="0" i="0" u="none" strike="noStrike" cap="none" normalizeH="0" baseline="-25000" dirty="0">
                          <a:ln>
                            <a:noFill/>
                          </a:ln>
                          <a:solidFill>
                            <a:schemeClr val="tx1">
                              <a:lumMod val="50000"/>
                            </a:schemeClr>
                          </a:solidFill>
                          <a:effectLst/>
                          <a:latin typeface="Arial" pitchFamily="34" charset="0"/>
                        </a:rPr>
                        <a:t>3</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4 </a:t>
                      </a:r>
                      <a:r>
                        <a:rPr kumimoji="0" lang="en-US" sz="1600" b="0" i="0" u="none" strike="noStrike" cap="none" normalizeH="0" baseline="0" dirty="0">
                          <a:ln>
                            <a:noFill/>
                          </a:ln>
                          <a:solidFill>
                            <a:schemeClr val="tx1">
                              <a:lumMod val="50000"/>
                            </a:schemeClr>
                          </a:solidFill>
                          <a:effectLst/>
                          <a:latin typeface="Arial" pitchFamily="34" charset="0"/>
                        </a:rPr>
                        <a:t>= 0, Q</a:t>
                      </a:r>
                      <a:r>
                        <a:rPr kumimoji="0" lang="en-US" sz="1600" b="0" i="0" u="none" strike="noStrike" cap="none" normalizeH="0" baseline="-25000" dirty="0">
                          <a:ln>
                            <a:noFill/>
                          </a:ln>
                          <a:solidFill>
                            <a:schemeClr val="tx1">
                              <a:lumMod val="50000"/>
                            </a:schemeClr>
                          </a:solidFill>
                          <a:effectLst/>
                          <a:latin typeface="Arial" pitchFamily="34" charset="0"/>
                          <a:sym typeface="Symbol" pitchFamily="18" charset="2"/>
                        </a:rPr>
                        <a:t>4 </a:t>
                      </a:r>
                      <a:r>
                        <a:rPr kumimoji="0" lang="en-US" sz="1600" b="0" i="0" u="none" strike="noStrike" cap="none" normalizeH="0" baseline="0" dirty="0">
                          <a:ln>
                            <a:noFill/>
                          </a:ln>
                          <a:solidFill>
                            <a:schemeClr val="tx1">
                              <a:lumMod val="50000"/>
                            </a:schemeClr>
                          </a:solidFill>
                          <a:effectLst/>
                          <a:latin typeface="Arial" pitchFamily="34" charset="0"/>
                          <a:sym typeface="Symbol" pitchFamily="18" charset="2"/>
                        </a:rPr>
                        <a:t>= 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V</a:t>
                      </a:r>
                      <a:r>
                        <a:rPr kumimoji="0" lang="en-US" sz="1600" b="0" i="0" u="none" strike="noStrike" cap="none" normalizeH="0" baseline="-25000" dirty="0">
                          <a:ln>
                            <a:noFill/>
                          </a:ln>
                          <a:solidFill>
                            <a:schemeClr val="tx1">
                              <a:lumMod val="50000"/>
                            </a:schemeClr>
                          </a:solidFill>
                          <a:effectLst/>
                          <a:latin typeface="Arial" pitchFamily="34" charset="0"/>
                        </a:rPr>
                        <a:t>4</a:t>
                      </a:r>
                      <a:r>
                        <a:rPr kumimoji="0" lang="en-US" sz="1600" b="0" i="0" u="none" strike="noStrike" cap="none" normalizeH="0" baseline="0" dirty="0">
                          <a:ln>
                            <a:noFill/>
                          </a:ln>
                          <a:solidFill>
                            <a:schemeClr val="tx1">
                              <a:lumMod val="50000"/>
                            </a:schemeClr>
                          </a:solidFill>
                          <a:effectLst/>
                          <a:latin typeface="Arial" pitchFamily="34" charset="0"/>
                        </a:rPr>
                        <a:t>, </a:t>
                      </a:r>
                      <a:r>
                        <a:rPr kumimoji="0" lang="en-US" sz="1600" b="0" i="1" u="none" strike="noStrike" cap="none" normalizeH="0" baseline="0" dirty="0">
                          <a:ln>
                            <a:noFill/>
                          </a:ln>
                          <a:solidFill>
                            <a:schemeClr val="tx1">
                              <a:lumMod val="50000"/>
                            </a:schemeClr>
                          </a:solidFill>
                          <a:effectLst/>
                          <a:latin typeface="Arial" pitchFamily="34" charset="0"/>
                          <a:sym typeface="Symbol" pitchFamily="18" charset="2"/>
                        </a:rPr>
                        <a:t></a:t>
                      </a:r>
                      <a:r>
                        <a:rPr kumimoji="0" lang="en-US" sz="1600" b="0" i="0" u="none" strike="noStrike" cap="none" normalizeH="0" baseline="-25000" dirty="0">
                          <a:ln>
                            <a:noFill/>
                          </a:ln>
                          <a:solidFill>
                            <a:schemeClr val="tx1">
                              <a:lumMod val="50000"/>
                            </a:schemeClr>
                          </a:solidFill>
                          <a:effectLst/>
                          <a:latin typeface="Arial" pitchFamily="34" charset="0"/>
                        </a:rPr>
                        <a:t>4</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P</a:t>
                      </a:r>
                      <a:r>
                        <a:rPr kumimoji="0" lang="en-US" sz="1600" b="0" i="0" u="none" strike="noStrike" cap="none" normalizeH="0" baseline="-25000" dirty="0">
                          <a:ln>
                            <a:noFill/>
                          </a:ln>
                          <a:solidFill>
                            <a:schemeClr val="tx1">
                              <a:lumMod val="50000"/>
                            </a:schemeClr>
                          </a:solidFill>
                          <a:effectLst/>
                          <a:latin typeface="Arial" pitchFamily="34" charset="0"/>
                        </a:rPr>
                        <a:t>5 </a:t>
                      </a:r>
                      <a:r>
                        <a:rPr kumimoji="0" lang="en-US" sz="1600" b="0" i="0" u="none" strike="noStrike" cap="none" normalizeH="0" baseline="0" dirty="0">
                          <a:ln>
                            <a:noFill/>
                          </a:ln>
                          <a:solidFill>
                            <a:schemeClr val="tx1">
                              <a:lumMod val="50000"/>
                            </a:schemeClr>
                          </a:solidFill>
                          <a:effectLst/>
                          <a:latin typeface="Arial" pitchFamily="34" charset="0"/>
                        </a:rPr>
                        <a:t>= 0, Q</a:t>
                      </a:r>
                      <a:r>
                        <a:rPr kumimoji="0" lang="en-US" sz="1600" b="0" i="0" u="none" strike="noStrike" cap="none" normalizeH="0" baseline="-25000" dirty="0">
                          <a:ln>
                            <a:noFill/>
                          </a:ln>
                          <a:solidFill>
                            <a:schemeClr val="tx1">
                              <a:lumMod val="50000"/>
                            </a:schemeClr>
                          </a:solidFill>
                          <a:effectLst/>
                          <a:latin typeface="Arial" pitchFamily="34" charset="0"/>
                          <a:sym typeface="Symbol" pitchFamily="18" charset="2"/>
                        </a:rPr>
                        <a:t>5 </a:t>
                      </a:r>
                      <a:r>
                        <a:rPr kumimoji="0" lang="en-US" sz="1600" b="0" i="0" u="none" strike="noStrike" cap="none" normalizeH="0" baseline="0" dirty="0">
                          <a:ln>
                            <a:noFill/>
                          </a:ln>
                          <a:solidFill>
                            <a:schemeClr val="tx1">
                              <a:lumMod val="50000"/>
                            </a:schemeClr>
                          </a:solidFill>
                          <a:effectLst/>
                          <a:latin typeface="Arial" pitchFamily="34" charset="0"/>
                          <a:sym typeface="Symbol" pitchFamily="18" charset="2"/>
                        </a:rPr>
                        <a:t>= 0</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itchFamily="34" charset="0"/>
                        </a:rPr>
                        <a:t>V</a:t>
                      </a:r>
                      <a:r>
                        <a:rPr kumimoji="0" lang="en-US" sz="1600" b="0" i="0" u="none" strike="noStrike" cap="none" normalizeH="0" baseline="-25000" dirty="0">
                          <a:ln>
                            <a:noFill/>
                          </a:ln>
                          <a:solidFill>
                            <a:schemeClr val="tx1">
                              <a:lumMod val="50000"/>
                            </a:schemeClr>
                          </a:solidFill>
                          <a:effectLst/>
                          <a:latin typeface="Arial" pitchFamily="34" charset="0"/>
                        </a:rPr>
                        <a:t>5</a:t>
                      </a:r>
                      <a:r>
                        <a:rPr kumimoji="0" lang="en-US" sz="1600" b="0" i="0" u="none" strike="noStrike" cap="none" normalizeH="0" baseline="0" dirty="0">
                          <a:ln>
                            <a:noFill/>
                          </a:ln>
                          <a:solidFill>
                            <a:schemeClr val="tx1">
                              <a:lumMod val="50000"/>
                            </a:schemeClr>
                          </a:solidFill>
                          <a:effectLst/>
                          <a:latin typeface="Arial" pitchFamily="34" charset="0"/>
                        </a:rPr>
                        <a:t>, </a:t>
                      </a:r>
                      <a:r>
                        <a:rPr kumimoji="0" lang="en-US" sz="1600" b="0" i="1" u="none" strike="noStrike" cap="none" normalizeH="0" baseline="0" dirty="0">
                          <a:ln>
                            <a:noFill/>
                          </a:ln>
                          <a:solidFill>
                            <a:schemeClr val="tx1">
                              <a:lumMod val="50000"/>
                            </a:schemeClr>
                          </a:solidFill>
                          <a:effectLst/>
                          <a:latin typeface="Arial" pitchFamily="34" charset="0"/>
                          <a:sym typeface="Symbol" pitchFamily="18" charset="2"/>
                        </a:rPr>
                        <a:t></a:t>
                      </a:r>
                      <a:r>
                        <a:rPr kumimoji="0" lang="en-US" sz="1600" b="0" i="0" u="none" strike="noStrike" cap="none" normalizeH="0" baseline="-25000" dirty="0">
                          <a:ln>
                            <a:noFill/>
                          </a:ln>
                          <a:solidFill>
                            <a:schemeClr val="tx1">
                              <a:lumMod val="50000"/>
                            </a:schemeClr>
                          </a:solidFill>
                          <a:effectLst/>
                          <a:latin typeface="Arial" pitchFamily="34" charset="0"/>
                        </a:rPr>
                        <a:t>5</a:t>
                      </a:r>
                      <a:endParaRPr kumimoji="0" lang="en-US" sz="1600" b="0" i="0" u="none" strike="noStrike" cap="none" normalizeH="0" baseline="0" dirty="0">
                        <a:ln>
                          <a:noFill/>
                        </a:ln>
                        <a:solidFill>
                          <a:schemeClr val="tx1">
                            <a:lumMod val="50000"/>
                          </a:schemeClr>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Text Box 77"/>
          <p:cNvSpPr txBox="1">
            <a:spLocks noChangeArrowheads="1"/>
          </p:cNvSpPr>
          <p:nvPr/>
        </p:nvSpPr>
        <p:spPr bwMode="auto">
          <a:xfrm>
            <a:off x="352576" y="4114800"/>
            <a:ext cx="1453924"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t>Table 4. </a:t>
            </a:r>
          </a:p>
          <a:p>
            <a:pPr eaLnBrk="1" hangingPunct="1"/>
            <a:r>
              <a:rPr lang="en-US" sz="2400" dirty="0"/>
              <a:t>Input data </a:t>
            </a:r>
          </a:p>
          <a:p>
            <a:pPr eaLnBrk="1" hangingPunct="1"/>
            <a:r>
              <a:rPr lang="en-US" sz="2400" dirty="0"/>
              <a:t>and </a:t>
            </a:r>
            <a:br>
              <a:rPr lang="en-US" sz="2400" dirty="0"/>
            </a:br>
            <a:r>
              <a:rPr lang="en-US" sz="2400" dirty="0"/>
              <a:t>unknowns</a:t>
            </a:r>
          </a:p>
        </p:txBody>
      </p:sp>
      <p:sp>
        <p:nvSpPr>
          <p:cNvPr id="3" name="TextBox 108">
            <a:extLst>
              <a:ext uri="{FF2B5EF4-FFF2-40B4-BE49-F238E27FC236}">
                <a16:creationId xmlns:a16="http://schemas.microsoft.com/office/drawing/2014/main" id="{5E7E1A49-61D0-013D-E205-B83C0AE86E53}"/>
              </a:ext>
            </a:extLst>
          </p:cNvPr>
          <p:cNvSpPr txBox="1">
            <a:spLocks noChangeArrowheads="1"/>
          </p:cNvSpPr>
          <p:nvPr/>
        </p:nvSpPr>
        <p:spPr bwMode="auto">
          <a:xfrm>
            <a:off x="9416550" y="4430524"/>
            <a:ext cx="2494989" cy="1569660"/>
          </a:xfrm>
          <a:prstGeom prst="rect">
            <a:avLst/>
          </a:prstGeom>
          <a:solidFill>
            <a:schemeClr val="bg1">
              <a:lumMod val="9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1E0000"/>
                </a:solidFill>
                <a:latin typeface="+mn-lt"/>
              </a:rPr>
              <a:t>In this example </a:t>
            </a:r>
            <a:r>
              <a:rPr lang="en-US" sz="2400" dirty="0">
                <a:solidFill>
                  <a:srgbClr val="1E0000"/>
                </a:solidFill>
                <a:latin typeface="Symbol" panose="05050102010706020507" pitchFamily="18" charset="2"/>
              </a:rPr>
              <a:t>d</a:t>
            </a:r>
            <a:r>
              <a:rPr lang="en-US" sz="2400" dirty="0">
                <a:solidFill>
                  <a:srgbClr val="1E0000"/>
                </a:solidFill>
                <a:latin typeface="+mn-lt"/>
              </a:rPr>
              <a:t>, as opposed to </a:t>
            </a:r>
            <a:r>
              <a:rPr lang="en-US" sz="2400" dirty="0">
                <a:solidFill>
                  <a:srgbClr val="1E0000"/>
                </a:solidFill>
                <a:latin typeface="Symbol" panose="05050102010706020507" pitchFamily="18" charset="2"/>
              </a:rPr>
              <a:t>q</a:t>
            </a:r>
            <a:r>
              <a:rPr lang="en-US" sz="2400" dirty="0">
                <a:solidFill>
                  <a:srgbClr val="1E0000"/>
                </a:solidFill>
                <a:latin typeface="+mn-lt"/>
              </a:rPr>
              <a:t>, is used to indicate the bus angle</a:t>
            </a:r>
          </a:p>
        </p:txBody>
      </p:sp>
      <p:sp>
        <p:nvSpPr>
          <p:cNvPr id="9" name="Slide Number Placeholder 3">
            <a:extLst>
              <a:ext uri="{FF2B5EF4-FFF2-40B4-BE49-F238E27FC236}">
                <a16:creationId xmlns:a16="http://schemas.microsoft.com/office/drawing/2014/main" id="{6B23BFE8-821C-54BF-693C-83588BF7561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254899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CC2B-B162-9874-8C5E-E8E3A61CEDBE}"/>
              </a:ext>
            </a:extLst>
          </p:cNvPr>
          <p:cNvSpPr>
            <a:spLocks noGrp="1"/>
          </p:cNvSpPr>
          <p:nvPr>
            <p:ph type="title"/>
          </p:nvPr>
        </p:nvSpPr>
        <p:spPr/>
        <p:txBody>
          <a:bodyPr/>
          <a:lstStyle/>
          <a:p>
            <a:r>
              <a:rPr lang="en-US" dirty="0"/>
              <a:t>Bus Admittance Matrix</a:t>
            </a:r>
          </a:p>
        </p:txBody>
      </p:sp>
      <p:sp>
        <p:nvSpPr>
          <p:cNvPr id="3" name="Content Placeholder 2">
            <a:extLst>
              <a:ext uri="{FF2B5EF4-FFF2-40B4-BE49-F238E27FC236}">
                <a16:creationId xmlns:a16="http://schemas.microsoft.com/office/drawing/2014/main" id="{93B60AC0-2A7A-3F56-7B8B-3DA1B5405970}"/>
              </a:ext>
            </a:extLst>
          </p:cNvPr>
          <p:cNvSpPr>
            <a:spLocks noGrp="1"/>
          </p:cNvSpPr>
          <p:nvPr>
            <p:ph idx="1"/>
          </p:nvPr>
        </p:nvSpPr>
        <p:spPr>
          <a:xfrm>
            <a:off x="457200" y="1280160"/>
            <a:ext cx="11297920" cy="548640"/>
          </a:xfrm>
        </p:spPr>
        <p:txBody>
          <a:bodyPr/>
          <a:lstStyle/>
          <a:p>
            <a:r>
              <a:rPr lang="en-US" dirty="0">
                <a:solidFill>
                  <a:srgbClr val="1E0000"/>
                </a:solidFill>
              </a:rPr>
              <a:t>To see the </a:t>
            </a:r>
            <a:r>
              <a:rPr lang="en-US" dirty="0" err="1">
                <a:solidFill>
                  <a:srgbClr val="1E0000"/>
                </a:solidFill>
              </a:rPr>
              <a:t>Ybus</a:t>
            </a:r>
            <a:r>
              <a:rPr lang="en-US" dirty="0">
                <a:solidFill>
                  <a:srgbClr val="1E0000"/>
                </a:solidFill>
              </a:rPr>
              <a:t>, select </a:t>
            </a:r>
            <a:r>
              <a:rPr lang="en-US" b="1" dirty="0">
                <a:solidFill>
                  <a:srgbClr val="1E0000"/>
                </a:solidFill>
              </a:rPr>
              <a:t>Case Information, Solution Details, </a:t>
            </a:r>
            <a:r>
              <a:rPr lang="en-US" b="1" dirty="0" err="1">
                <a:solidFill>
                  <a:srgbClr val="1E0000"/>
                </a:solidFill>
              </a:rPr>
              <a:t>Ybus</a:t>
            </a:r>
            <a:r>
              <a:rPr lang="en-US" b="1" dirty="0">
                <a:solidFill>
                  <a:srgbClr val="1E0000"/>
                </a:solidFill>
              </a:rPr>
              <a:t> </a:t>
            </a:r>
          </a:p>
          <a:p>
            <a:endParaRPr lang="en-US" dirty="0"/>
          </a:p>
        </p:txBody>
      </p:sp>
      <p:pic>
        <p:nvPicPr>
          <p:cNvPr id="7" name="Picture 6">
            <a:extLst>
              <a:ext uri="{FF2B5EF4-FFF2-40B4-BE49-F238E27FC236}">
                <a16:creationId xmlns:a16="http://schemas.microsoft.com/office/drawing/2014/main" id="{95680BD2-B9C4-F62D-83E5-2240D9996AB5}"/>
              </a:ext>
            </a:extLst>
          </p:cNvPr>
          <p:cNvPicPr>
            <a:picLocks noChangeAspect="1"/>
          </p:cNvPicPr>
          <p:nvPr/>
        </p:nvPicPr>
        <p:blipFill>
          <a:blip r:embed="rId2"/>
          <a:srcRect l="30749" t="13846" r="11495" b="59846"/>
          <a:stretch/>
        </p:blipFill>
        <p:spPr>
          <a:xfrm>
            <a:off x="303190" y="2019300"/>
            <a:ext cx="11425990" cy="2819400"/>
          </a:xfrm>
          <a:prstGeom prst="rect">
            <a:avLst/>
          </a:prstGeom>
        </p:spPr>
      </p:pic>
      <p:sp>
        <p:nvSpPr>
          <p:cNvPr id="4" name="TextBox 3"/>
          <p:cNvSpPr txBox="1"/>
          <p:nvPr/>
        </p:nvSpPr>
        <p:spPr>
          <a:xfrm>
            <a:off x="2514600" y="5237946"/>
            <a:ext cx="3962400" cy="954107"/>
          </a:xfrm>
          <a:prstGeom prst="rect">
            <a:avLst/>
          </a:prstGeom>
          <a:solidFill>
            <a:schemeClr val="bg1">
              <a:lumMod val="95000"/>
            </a:schemeClr>
          </a:solidFill>
        </p:spPr>
        <p:txBody>
          <a:bodyPr wrap="square" rtlCol="0">
            <a:spAutoFit/>
          </a:bodyPr>
          <a:lstStyle/>
          <a:p>
            <a:r>
              <a:rPr lang="en-US" dirty="0">
                <a:solidFill>
                  <a:srgbClr val="1E0000"/>
                </a:solidFill>
              </a:rPr>
              <a:t>PowerWorld Case Name: </a:t>
            </a:r>
            <a:r>
              <a:rPr lang="en-US" b="1" dirty="0" err="1">
                <a:solidFill>
                  <a:srgbClr val="1E0000"/>
                </a:solidFill>
              </a:rPr>
              <a:t>GOS_FiveBus</a:t>
            </a:r>
            <a:endParaRPr lang="en-US" b="1" dirty="0">
              <a:solidFill>
                <a:srgbClr val="1E0000"/>
              </a:solidFill>
            </a:endParaRPr>
          </a:p>
        </p:txBody>
      </p:sp>
      <p:sp>
        <p:nvSpPr>
          <p:cNvPr id="5" name="Slide Number Placeholder 3">
            <a:extLst>
              <a:ext uri="{FF2B5EF4-FFF2-40B4-BE49-F238E27FC236}">
                <a16:creationId xmlns:a16="http://schemas.microsoft.com/office/drawing/2014/main" id="{1E0E32E4-5F5F-E5E9-2AE8-4199070CED9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33495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Ybus Calculation Details</a:t>
            </a:r>
          </a:p>
        </p:txBody>
      </p:sp>
      <p:grpSp>
        <p:nvGrpSpPr>
          <p:cNvPr id="4" name="Group 3"/>
          <p:cNvGrpSpPr>
            <a:grpSpLocks/>
          </p:cNvGrpSpPr>
          <p:nvPr/>
        </p:nvGrpSpPr>
        <p:grpSpPr bwMode="auto">
          <a:xfrm>
            <a:off x="609600" y="1309382"/>
            <a:ext cx="7734669" cy="5135629"/>
            <a:chOff x="482231" y="1493772"/>
            <a:chExt cx="7734669" cy="5135628"/>
          </a:xfrm>
        </p:grpSpPr>
        <p:graphicFrame>
          <p:nvGraphicFramePr>
            <p:cNvPr id="5" name="Object 2"/>
            <p:cNvGraphicFramePr>
              <a:graphicFrameLocks noChangeAspect="1"/>
            </p:cNvGraphicFramePr>
            <p:nvPr/>
          </p:nvGraphicFramePr>
          <p:xfrm>
            <a:off x="609600" y="2014538"/>
            <a:ext cx="1600200" cy="481012"/>
          </p:xfrm>
          <a:graphic>
            <a:graphicData uri="http://schemas.openxmlformats.org/presentationml/2006/ole">
              <mc:AlternateContent xmlns:mc="http://schemas.openxmlformats.org/markup-compatibility/2006">
                <mc:Choice xmlns:v="urn:schemas-microsoft-com:vml" Requires="v">
                  <p:oleObj name="Equation" r:id="rId2" imgW="761669" imgH="228501" progId="Equation.3">
                    <p:embed/>
                  </p:oleObj>
                </mc:Choice>
                <mc:Fallback>
                  <p:oleObj name="Equation" r:id="rId2" imgW="761669" imgH="228501" progId="Equation.3">
                    <p:embed/>
                    <p:pic>
                      <p:nvPicPr>
                        <p:cNvPr id="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14538"/>
                          <a:ext cx="160020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p:cNvGraphicFramePr>
              <a:graphicFrameLocks noChangeAspect="1"/>
            </p:cNvGraphicFramePr>
            <p:nvPr/>
          </p:nvGraphicFramePr>
          <p:xfrm>
            <a:off x="482231" y="2741613"/>
            <a:ext cx="7162800" cy="790575"/>
          </p:xfrm>
          <a:graphic>
            <a:graphicData uri="http://schemas.openxmlformats.org/presentationml/2006/ole">
              <mc:AlternateContent xmlns:mc="http://schemas.openxmlformats.org/markup-compatibility/2006">
                <mc:Choice xmlns:v="urn:schemas-microsoft-com:vml" Requires="v">
                  <p:oleObj name="Equation" r:id="rId4" imgW="3911600" imgH="431800" progId="Equation.3">
                    <p:embed/>
                  </p:oleObj>
                </mc:Choice>
                <mc:Fallback>
                  <p:oleObj name="Equation" r:id="rId4" imgW="3911600" imgH="431800" progId="Equation.3">
                    <p:embed/>
                    <p:pic>
                      <p:nvPicPr>
                        <p:cNvPr id="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31" y="2741613"/>
                          <a:ext cx="71628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495300" y="3690938"/>
            <a:ext cx="7581900" cy="790575"/>
          </p:xfrm>
          <a:graphic>
            <a:graphicData uri="http://schemas.openxmlformats.org/presentationml/2006/ole">
              <mc:AlternateContent xmlns:mc="http://schemas.openxmlformats.org/markup-compatibility/2006">
                <mc:Choice xmlns:v="urn:schemas-microsoft-com:vml" Requires="v">
                  <p:oleObj name="Equation" r:id="rId6" imgW="4140200" imgH="431800" progId="Equation.3">
                    <p:embed/>
                  </p:oleObj>
                </mc:Choice>
                <mc:Fallback>
                  <p:oleObj name="Equation" r:id="rId6" imgW="4140200" imgH="431800" progId="Equation.3">
                    <p:embed/>
                    <p:pic>
                      <p:nvPicPr>
                        <p:cNvPr id="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690938"/>
                          <a:ext cx="75819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561975" y="4757738"/>
            <a:ext cx="5000625" cy="836612"/>
          </p:xfrm>
          <a:graphic>
            <a:graphicData uri="http://schemas.openxmlformats.org/presentationml/2006/ole">
              <mc:AlternateContent xmlns:mc="http://schemas.openxmlformats.org/markup-compatibility/2006">
                <mc:Choice xmlns:v="urn:schemas-microsoft-com:vml" Requires="v">
                  <p:oleObj name="Equation" r:id="rId8" imgW="2730500" imgH="457200" progId="Equation.3">
                    <p:embed/>
                  </p:oleObj>
                </mc:Choice>
                <mc:Fallback>
                  <p:oleObj name="Equation" r:id="rId8" imgW="2730500" imgH="457200"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975" y="4757738"/>
                          <a:ext cx="5000625"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914400" y="5519738"/>
            <a:ext cx="7302500" cy="720725"/>
          </p:xfrm>
          <a:graphic>
            <a:graphicData uri="http://schemas.openxmlformats.org/presentationml/2006/ole">
              <mc:AlternateContent xmlns:mc="http://schemas.openxmlformats.org/markup-compatibility/2006">
                <mc:Choice xmlns:v="urn:schemas-microsoft-com:vml" Requires="v">
                  <p:oleObj name="Equation" r:id="rId10" imgW="3987800" imgH="393700" progId="Equation.3">
                    <p:embed/>
                  </p:oleObj>
                </mc:Choice>
                <mc:Fallback>
                  <p:oleObj name="Equation" r:id="rId10" imgW="3987800" imgH="393700" progId="Equation.3">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5519738"/>
                          <a:ext cx="73025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914400" y="6205538"/>
            <a:ext cx="6851650" cy="423862"/>
          </p:xfrm>
          <a:graphic>
            <a:graphicData uri="http://schemas.openxmlformats.org/presentationml/2006/ole">
              <mc:AlternateContent xmlns:mc="http://schemas.openxmlformats.org/markup-compatibility/2006">
                <mc:Choice xmlns:v="urn:schemas-microsoft-com:vml" Requires="v">
                  <p:oleObj name="Equation" r:id="rId12" imgW="3276600" imgH="203200" progId="Equation.3">
                    <p:embed/>
                  </p:oleObj>
                </mc:Choice>
                <mc:Fallback>
                  <p:oleObj name="Equation" r:id="rId12" imgW="3276600" imgH="203200" progId="Equation.3">
                    <p:embed/>
                    <p:pic>
                      <p:nvPicPr>
                        <p:cNvPr id="1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6205538"/>
                          <a:ext cx="685165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0"/>
            <p:cNvSpPr txBox="1">
              <a:spLocks noChangeArrowheads="1"/>
            </p:cNvSpPr>
            <p:nvPr/>
          </p:nvSpPr>
          <p:spPr bwMode="auto">
            <a:xfrm>
              <a:off x="662175" y="1493772"/>
              <a:ext cx="4926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080808"/>
                  </a:solidFill>
                </a:rPr>
                <a:t>Elements of </a:t>
              </a:r>
              <a:r>
                <a:rPr lang="en-US" sz="2400" dirty="0" err="1">
                  <a:solidFill>
                    <a:srgbClr val="080808"/>
                  </a:solidFill>
                </a:rPr>
                <a:t>Y</a:t>
              </a:r>
              <a:r>
                <a:rPr lang="en-US" sz="2400" baseline="-25000" dirty="0" err="1">
                  <a:solidFill>
                    <a:srgbClr val="080808"/>
                  </a:solidFill>
                </a:rPr>
                <a:t>bus</a:t>
              </a:r>
              <a:r>
                <a:rPr lang="en-US" sz="2400" dirty="0">
                  <a:solidFill>
                    <a:srgbClr val="080808"/>
                  </a:solidFill>
                </a:rPr>
                <a:t> connected to bus 2</a:t>
              </a:r>
            </a:p>
          </p:txBody>
        </p:sp>
      </p:grpSp>
      <p:sp>
        <p:nvSpPr>
          <p:cNvPr id="3" name="Slide Number Placeholder 3">
            <a:extLst>
              <a:ext uri="{FF2B5EF4-FFF2-40B4-BE49-F238E27FC236}">
                <a16:creationId xmlns:a16="http://schemas.microsoft.com/office/drawing/2014/main" id="{B1A6F941-E634-E5FC-FC6C-6779C4F9F80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84429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Bus Mismatches</a:t>
            </a:r>
          </a:p>
        </p:txBody>
      </p:sp>
      <p:pic>
        <p:nvPicPr>
          <p:cNvPr id="6" name="Picture 5">
            <a:extLst>
              <a:ext uri="{FF2B5EF4-FFF2-40B4-BE49-F238E27FC236}">
                <a16:creationId xmlns:a16="http://schemas.microsoft.com/office/drawing/2014/main" id="{4F9FB7E0-BEE8-84DE-B1BE-099EBA36ED3F}"/>
              </a:ext>
            </a:extLst>
          </p:cNvPr>
          <p:cNvPicPr>
            <a:picLocks noChangeAspect="1"/>
          </p:cNvPicPr>
          <p:nvPr/>
        </p:nvPicPr>
        <p:blipFill>
          <a:blip r:embed="rId2"/>
          <a:srcRect t="1" b="14029"/>
          <a:stretch/>
        </p:blipFill>
        <p:spPr>
          <a:xfrm>
            <a:off x="457200" y="1447800"/>
            <a:ext cx="10242315" cy="4953000"/>
          </a:xfrm>
          <a:prstGeom prst="rect">
            <a:avLst/>
          </a:prstGeom>
        </p:spPr>
      </p:pic>
      <p:sp>
        <p:nvSpPr>
          <p:cNvPr id="3" name="TextBox 2">
            <a:extLst>
              <a:ext uri="{FF2B5EF4-FFF2-40B4-BE49-F238E27FC236}">
                <a16:creationId xmlns:a16="http://schemas.microsoft.com/office/drawing/2014/main" id="{B67B5E07-4641-C678-CA58-5FB1662C6D78}"/>
              </a:ext>
            </a:extLst>
          </p:cNvPr>
          <p:cNvSpPr txBox="1"/>
          <p:nvPr/>
        </p:nvSpPr>
        <p:spPr>
          <a:xfrm>
            <a:off x="7315200" y="4724400"/>
            <a:ext cx="3962400" cy="954107"/>
          </a:xfrm>
          <a:prstGeom prst="rect">
            <a:avLst/>
          </a:prstGeom>
          <a:solidFill>
            <a:schemeClr val="bg1">
              <a:lumMod val="95000"/>
            </a:schemeClr>
          </a:solidFill>
        </p:spPr>
        <p:txBody>
          <a:bodyPr wrap="square" rtlCol="0">
            <a:spAutoFit/>
          </a:bodyPr>
          <a:lstStyle/>
          <a:p>
            <a:r>
              <a:rPr lang="en-US" dirty="0">
                <a:solidFill>
                  <a:srgbClr val="1E0000"/>
                </a:solidFill>
              </a:rPr>
              <a:t>PowerWorld Case Name: </a:t>
            </a:r>
            <a:r>
              <a:rPr lang="en-US" b="1" dirty="0" err="1">
                <a:solidFill>
                  <a:srgbClr val="1E0000"/>
                </a:solidFill>
              </a:rPr>
              <a:t>GOS_FiveBus_Start</a:t>
            </a:r>
            <a:endParaRPr lang="en-US" b="1" dirty="0">
              <a:solidFill>
                <a:srgbClr val="1E0000"/>
              </a:solidFill>
            </a:endParaRPr>
          </a:p>
        </p:txBody>
      </p:sp>
      <p:sp>
        <p:nvSpPr>
          <p:cNvPr id="7" name="Slide Number Placeholder 3">
            <a:extLst>
              <a:ext uri="{FF2B5EF4-FFF2-40B4-BE49-F238E27FC236}">
                <a16:creationId xmlns:a16="http://schemas.microsoft.com/office/drawing/2014/main" id="{BCCF3D88-EC36-2FDA-E5E9-BA3561AE939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56819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Power Flow Jacobian</a:t>
            </a:r>
          </a:p>
        </p:txBody>
      </p:sp>
      <p:pic>
        <p:nvPicPr>
          <p:cNvPr id="4" name="Picture 3">
            <a:extLst>
              <a:ext uri="{FF2B5EF4-FFF2-40B4-BE49-F238E27FC236}">
                <a16:creationId xmlns:a16="http://schemas.microsoft.com/office/drawing/2014/main" id="{BAFCB4CF-DEBE-50C3-ED49-067FC482FC90}"/>
              </a:ext>
            </a:extLst>
          </p:cNvPr>
          <p:cNvPicPr>
            <a:picLocks noChangeAspect="1"/>
          </p:cNvPicPr>
          <p:nvPr/>
        </p:nvPicPr>
        <p:blipFill>
          <a:blip r:embed="rId2"/>
          <a:srcRect t="3" r="18710" b="33331"/>
          <a:stretch/>
        </p:blipFill>
        <p:spPr>
          <a:xfrm>
            <a:off x="477520" y="1447800"/>
            <a:ext cx="11067190" cy="5105400"/>
          </a:xfrm>
          <a:prstGeom prst="rect">
            <a:avLst/>
          </a:prstGeom>
        </p:spPr>
      </p:pic>
      <p:sp>
        <p:nvSpPr>
          <p:cNvPr id="6" name="Slide Number Placeholder 3">
            <a:extLst>
              <a:ext uri="{FF2B5EF4-FFF2-40B4-BE49-F238E27FC236}">
                <a16:creationId xmlns:a16="http://schemas.microsoft.com/office/drawing/2014/main" id="{D66C7678-4FFB-52FD-8CAC-10C6998E864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412274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Calculation Details</a:t>
            </a:r>
          </a:p>
        </p:txBody>
      </p:sp>
      <p:grpSp>
        <p:nvGrpSpPr>
          <p:cNvPr id="3" name="Group 2">
            <a:extLst>
              <a:ext uri="{FF2B5EF4-FFF2-40B4-BE49-F238E27FC236}">
                <a16:creationId xmlns:a16="http://schemas.microsoft.com/office/drawing/2014/main" id="{6C82897D-86F8-EEDC-34C5-08C13E41CFCD}"/>
              </a:ext>
            </a:extLst>
          </p:cNvPr>
          <p:cNvGrpSpPr/>
          <p:nvPr/>
        </p:nvGrpSpPr>
        <p:grpSpPr>
          <a:xfrm>
            <a:off x="1066800" y="1447800"/>
            <a:ext cx="7162800" cy="4927600"/>
            <a:chOff x="228600" y="1411288"/>
            <a:chExt cx="7162800" cy="4927600"/>
          </a:xfrm>
        </p:grpSpPr>
        <p:graphicFrame>
          <p:nvGraphicFramePr>
            <p:cNvPr id="4" name="Object 3"/>
            <p:cNvGraphicFramePr>
              <a:graphicFrameLocks noChangeAspect="1"/>
            </p:cNvGraphicFramePr>
            <p:nvPr>
              <p:extLst>
                <p:ext uri="{D42A27DB-BD31-4B8C-83A1-F6EECF244321}">
                  <p14:modId xmlns:p14="http://schemas.microsoft.com/office/powerpoint/2010/main" val="3404162412"/>
                </p:ext>
              </p:extLst>
            </p:nvPr>
          </p:nvGraphicFramePr>
          <p:xfrm>
            <a:off x="228600" y="1411288"/>
            <a:ext cx="7162800" cy="419100"/>
          </p:xfrm>
          <a:graphic>
            <a:graphicData uri="http://schemas.openxmlformats.org/presentationml/2006/ole">
              <mc:AlternateContent xmlns:mc="http://schemas.openxmlformats.org/markup-compatibility/2006">
                <mc:Choice xmlns:v="urn:schemas-microsoft-com:vml" Requires="v">
                  <p:oleObj name="Equation" r:id="rId2" imgW="3683000" imgH="215900" progId="Equation.3">
                    <p:embed/>
                  </p:oleObj>
                </mc:Choice>
                <mc:Fallback>
                  <p:oleObj name="Equation" r:id="rId2" imgW="3683000" imgH="21590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1288"/>
                          <a:ext cx="7162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0827807"/>
                </p:ext>
              </p:extLst>
            </p:nvPr>
          </p:nvGraphicFramePr>
          <p:xfrm>
            <a:off x="1336675" y="1768475"/>
            <a:ext cx="6054725" cy="481013"/>
          </p:xfrm>
          <a:graphic>
            <a:graphicData uri="http://schemas.openxmlformats.org/presentationml/2006/ole">
              <mc:AlternateContent xmlns:mc="http://schemas.openxmlformats.org/markup-compatibility/2006">
                <mc:Choice xmlns:v="urn:schemas-microsoft-com:vml" Requires="v">
                  <p:oleObj name="Equation" r:id="rId4" imgW="2882900" imgH="228600" progId="Equation.3">
                    <p:embed/>
                  </p:oleObj>
                </mc:Choice>
                <mc:Fallback>
                  <p:oleObj name="Equation" r:id="rId4" imgW="2882900" imgH="2286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75" y="1768475"/>
                          <a:ext cx="6054725"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85300895"/>
                </p:ext>
              </p:extLst>
            </p:nvPr>
          </p:nvGraphicFramePr>
          <p:xfrm>
            <a:off x="1295400" y="2249488"/>
            <a:ext cx="3976688" cy="455612"/>
          </p:xfrm>
          <a:graphic>
            <a:graphicData uri="http://schemas.openxmlformats.org/presentationml/2006/ole">
              <mc:AlternateContent xmlns:mc="http://schemas.openxmlformats.org/markup-compatibility/2006">
                <mc:Choice xmlns:v="urn:schemas-microsoft-com:vml" Requires="v">
                  <p:oleObj name="Equation" r:id="rId6" imgW="1879600" imgH="215900" progId="Equation.3">
                    <p:embed/>
                  </p:oleObj>
                </mc:Choice>
                <mc:Fallback>
                  <p:oleObj name="Equation" r:id="rId6" imgW="1879600" imgH="21590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249488"/>
                          <a:ext cx="39766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65767201"/>
                </p:ext>
              </p:extLst>
            </p:nvPr>
          </p:nvGraphicFramePr>
          <p:xfrm>
            <a:off x="1301750" y="2662238"/>
            <a:ext cx="4254500" cy="501650"/>
          </p:xfrm>
          <a:graphic>
            <a:graphicData uri="http://schemas.openxmlformats.org/presentationml/2006/ole">
              <mc:AlternateContent xmlns:mc="http://schemas.openxmlformats.org/markup-compatibility/2006">
                <mc:Choice xmlns:v="urn:schemas-microsoft-com:vml" Requires="v">
                  <p:oleObj name="Equation" r:id="rId8" imgW="1930400" imgH="228600" progId="Equation.3">
                    <p:embed/>
                  </p:oleObj>
                </mc:Choice>
                <mc:Fallback>
                  <p:oleObj name="Equation" r:id="rId8" imgW="1930400" imgH="228600" progId="Equation.3">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1750" y="2662238"/>
                          <a:ext cx="42545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5036056"/>
                </p:ext>
              </p:extLst>
            </p:nvPr>
          </p:nvGraphicFramePr>
          <p:xfrm>
            <a:off x="1054100" y="3163888"/>
            <a:ext cx="4619625" cy="395287"/>
          </p:xfrm>
          <a:graphic>
            <a:graphicData uri="http://schemas.openxmlformats.org/presentationml/2006/ole">
              <mc:AlternateContent xmlns:mc="http://schemas.openxmlformats.org/markup-compatibility/2006">
                <mc:Choice xmlns:v="urn:schemas-microsoft-com:vml" Requires="v">
                  <p:oleObj name="Equation" r:id="rId10" imgW="2374900" imgH="203200" progId="Equation.3">
                    <p:embed/>
                  </p:oleObj>
                </mc:Choice>
                <mc:Fallback>
                  <p:oleObj name="Equation" r:id="rId10" imgW="2374900" imgH="203200" progId="Equation.3">
                    <p:embed/>
                    <p:pic>
                      <p:nvPicPr>
                        <p:cNvPr id="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4100" y="3163888"/>
                          <a:ext cx="46196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5929860"/>
                </p:ext>
              </p:extLst>
            </p:nvPr>
          </p:nvGraphicFramePr>
          <p:xfrm>
            <a:off x="1295400" y="3544888"/>
            <a:ext cx="3532188" cy="395287"/>
          </p:xfrm>
          <a:graphic>
            <a:graphicData uri="http://schemas.openxmlformats.org/presentationml/2006/ole">
              <mc:AlternateContent xmlns:mc="http://schemas.openxmlformats.org/markup-compatibility/2006">
                <mc:Choice xmlns:v="urn:schemas-microsoft-com:vml" Requires="v">
                  <p:oleObj name="Equation" r:id="rId12" imgW="1816100" imgH="203200" progId="Equation.3">
                    <p:embed/>
                  </p:oleObj>
                </mc:Choice>
                <mc:Fallback>
                  <p:oleObj name="Equation" r:id="rId12" imgW="1816100" imgH="203200" progId="Equation.3">
                    <p:embed/>
                    <p:pic>
                      <p:nvPicPr>
                        <p:cNvPr id="9"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3544888"/>
                          <a:ext cx="3532188"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67732327"/>
                </p:ext>
              </p:extLst>
            </p:nvPr>
          </p:nvGraphicFramePr>
          <p:xfrm>
            <a:off x="1295400" y="3925888"/>
            <a:ext cx="3630613" cy="395287"/>
          </p:xfrm>
          <a:graphic>
            <a:graphicData uri="http://schemas.openxmlformats.org/presentationml/2006/ole">
              <mc:AlternateContent xmlns:mc="http://schemas.openxmlformats.org/markup-compatibility/2006">
                <mc:Choice xmlns:v="urn:schemas-microsoft-com:vml" Requires="v">
                  <p:oleObj name="Equation" r:id="rId14" imgW="1866090" imgH="203112" progId="Equation.3">
                    <p:embed/>
                  </p:oleObj>
                </mc:Choice>
                <mc:Fallback>
                  <p:oleObj name="Equation" r:id="rId14" imgW="1866090" imgH="203112" progId="Equation.3">
                    <p:embed/>
                    <p:pic>
                      <p:nvPicPr>
                        <p:cNvPr id="1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400" y="3925888"/>
                          <a:ext cx="3630613"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86046621"/>
                </p:ext>
              </p:extLst>
            </p:nvPr>
          </p:nvGraphicFramePr>
          <p:xfrm>
            <a:off x="1060450" y="4306888"/>
            <a:ext cx="5187950" cy="444500"/>
          </p:xfrm>
          <a:graphic>
            <a:graphicData uri="http://schemas.openxmlformats.org/presentationml/2006/ole">
              <mc:AlternateContent xmlns:mc="http://schemas.openxmlformats.org/markup-compatibility/2006">
                <mc:Choice xmlns:v="urn:schemas-microsoft-com:vml" Requires="v">
                  <p:oleObj name="Equation" r:id="rId16" imgW="2667000" imgH="228600" progId="Equation.3">
                    <p:embed/>
                  </p:oleObj>
                </mc:Choice>
                <mc:Fallback>
                  <p:oleObj name="Equation" r:id="rId16" imgW="2667000" imgH="228600" progId="Equation.3">
                    <p:embed/>
                    <p:pic>
                      <p:nvPicPr>
                        <p:cNvPr id="11"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0450" y="4306888"/>
                          <a:ext cx="51879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61165139"/>
                </p:ext>
              </p:extLst>
            </p:nvPr>
          </p:nvGraphicFramePr>
          <p:xfrm>
            <a:off x="304800" y="4992688"/>
            <a:ext cx="5508625" cy="419100"/>
          </p:xfrm>
          <a:graphic>
            <a:graphicData uri="http://schemas.openxmlformats.org/presentationml/2006/ole">
              <mc:AlternateContent xmlns:mc="http://schemas.openxmlformats.org/markup-compatibility/2006">
                <mc:Choice xmlns:v="urn:schemas-microsoft-com:vml" Requires="v">
                  <p:oleObj name="Equation" r:id="rId18" imgW="2832100" imgH="215900" progId="Equation.3">
                    <p:embed/>
                  </p:oleObj>
                </mc:Choice>
                <mc:Fallback>
                  <p:oleObj name="Equation" r:id="rId18" imgW="2832100" imgH="215900" progId="Equation.3">
                    <p:embed/>
                    <p:pic>
                      <p:nvPicPr>
                        <p:cNvPr id="12"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4992688"/>
                          <a:ext cx="550862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77103804"/>
                </p:ext>
              </p:extLst>
            </p:nvPr>
          </p:nvGraphicFramePr>
          <p:xfrm>
            <a:off x="1219200" y="5500688"/>
            <a:ext cx="4224338" cy="393700"/>
          </p:xfrm>
          <a:graphic>
            <a:graphicData uri="http://schemas.openxmlformats.org/presentationml/2006/ole">
              <mc:AlternateContent xmlns:mc="http://schemas.openxmlformats.org/markup-compatibility/2006">
                <mc:Choice xmlns:v="urn:schemas-microsoft-com:vml" Requires="v">
                  <p:oleObj name="Equation" r:id="rId20" imgW="2171700" imgH="203200" progId="Equation.3">
                    <p:embed/>
                  </p:oleObj>
                </mc:Choice>
                <mc:Fallback>
                  <p:oleObj name="Equation" r:id="rId20" imgW="2171700" imgH="203200" progId="Equation.3">
                    <p:embed/>
                    <p:pic>
                      <p:nvPicPr>
                        <p:cNvPr id="13"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9200" y="5500688"/>
                          <a:ext cx="422433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88362463"/>
                </p:ext>
              </p:extLst>
            </p:nvPr>
          </p:nvGraphicFramePr>
          <p:xfrm>
            <a:off x="1238250" y="5945188"/>
            <a:ext cx="2495550" cy="393700"/>
          </p:xfrm>
          <a:graphic>
            <a:graphicData uri="http://schemas.openxmlformats.org/presentationml/2006/ole">
              <mc:AlternateContent xmlns:mc="http://schemas.openxmlformats.org/markup-compatibility/2006">
                <mc:Choice xmlns:v="urn:schemas-microsoft-com:vml" Requires="v">
                  <p:oleObj name="Equation" r:id="rId22" imgW="1282700" imgH="203200" progId="Equation.3">
                    <p:embed/>
                  </p:oleObj>
                </mc:Choice>
                <mc:Fallback>
                  <p:oleObj name="Equation" r:id="rId22" imgW="1282700" imgH="203200" progId="Equation.3">
                    <p:embed/>
                    <p:pic>
                      <p:nvPicPr>
                        <p:cNvPr id="14" name="Object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38250" y="5945188"/>
                          <a:ext cx="24955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 name="Slide Number Placeholder 3">
            <a:extLst>
              <a:ext uri="{FF2B5EF4-FFF2-40B4-BE49-F238E27FC236}">
                <a16:creationId xmlns:a16="http://schemas.microsoft.com/office/drawing/2014/main" id="{E7A2FB83-6FF7-FD23-58B7-4BC1705DD3D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39958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Power System Solved</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0160"/>
            <a:ext cx="1108618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3">
            <a:extLst>
              <a:ext uri="{FF2B5EF4-FFF2-40B4-BE49-F238E27FC236}">
                <a16:creationId xmlns:a16="http://schemas.microsoft.com/office/drawing/2014/main" id="{C55BF95F-D1D2-A8D2-043E-B7C1EA00CDB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1472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Power Flow</a:t>
            </a:r>
          </a:p>
        </p:txBody>
      </p:sp>
      <p:sp>
        <p:nvSpPr>
          <p:cNvPr id="3" name="Content Placeholder 2"/>
          <p:cNvSpPr>
            <a:spLocks noGrp="1"/>
          </p:cNvSpPr>
          <p:nvPr>
            <p:ph idx="1"/>
          </p:nvPr>
        </p:nvSpPr>
        <p:spPr>
          <a:xfrm>
            <a:off x="457200" y="1280160"/>
            <a:ext cx="10896600" cy="3733800"/>
          </a:xfrm>
        </p:spPr>
        <p:txBody>
          <a:bodyPr/>
          <a:lstStyle/>
          <a:p>
            <a:r>
              <a:rPr lang="en-US" dirty="0"/>
              <a:t>Next slides cover some more advanced power flow topics that need to be considered in many commercial power flow studies</a:t>
            </a:r>
          </a:p>
          <a:p>
            <a:r>
              <a:rPr lang="en-US" dirty="0"/>
              <a:t>An important consideration in the power flow is the assumed time scale of the response, and the assumed model of operator actions</a:t>
            </a:r>
          </a:p>
          <a:p>
            <a:pPr lvl="1"/>
            <a:r>
              <a:rPr lang="en-US" dirty="0"/>
              <a:t>Planning power flow studies usually assume automatic modeling of operator actions and a longer time frame of response (controls have time to reach steady-state)</a:t>
            </a:r>
          </a:p>
          <a:p>
            <a:pPr lvl="2"/>
            <a:r>
              <a:rPr lang="en-US" dirty="0"/>
              <a:t>For example, who is actually doing the volt/var control</a:t>
            </a:r>
          </a:p>
          <a:p>
            <a:pPr lvl="1"/>
            <a:r>
              <a:rPr lang="en-US" dirty="0"/>
              <a:t> In real-time applications operator actions are usually not automated and controls may be more limited in time</a:t>
            </a:r>
          </a:p>
        </p:txBody>
      </p:sp>
      <p:sp>
        <p:nvSpPr>
          <p:cNvPr id="5" name="Slide Number Placeholder 3">
            <a:extLst>
              <a:ext uri="{FF2B5EF4-FFF2-40B4-BE49-F238E27FC236}">
                <a16:creationId xmlns:a16="http://schemas.microsoft.com/office/drawing/2014/main" id="{A333A861-2CDB-6228-B5BC-C3B65261FCD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17</a:t>
            </a:fld>
            <a:endParaRPr lang="en-US" dirty="0">
              <a:solidFill>
                <a:schemeClr val="tx1">
                  <a:lumMod val="50000"/>
                </a:schemeClr>
              </a:solidFill>
            </a:endParaRPr>
          </a:p>
        </p:txBody>
      </p:sp>
    </p:spTree>
    <p:extLst>
      <p:ext uri="{BB962C8B-B14F-4D97-AF65-F5344CB8AC3E}">
        <p14:creationId xmlns:p14="http://schemas.microsoft.com/office/powerpoint/2010/main" val="33486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457200" y="1280160"/>
            <a:ext cx="11430000" cy="3733800"/>
          </a:xfrm>
        </p:spPr>
        <p:txBody>
          <a:bodyPr/>
          <a:lstStyle/>
          <a:p>
            <a:pPr>
              <a:spcBef>
                <a:spcPct val="0"/>
              </a:spcBef>
            </a:pPr>
            <a:r>
              <a:rPr lang="en-US" dirty="0"/>
              <a:t>First we consider some modified versions of the Newton power flow </a:t>
            </a:r>
            <a:r>
              <a:rPr lang="en-US" dirty="0">
                <a:latin typeface="Times" pitchFamily="-96" charset="0"/>
              </a:rPr>
              <a:t>(NPF) </a:t>
            </a:r>
          </a:p>
          <a:p>
            <a:pPr>
              <a:spcBef>
                <a:spcPct val="0"/>
              </a:spcBef>
            </a:pPr>
            <a:r>
              <a:rPr lang="en-US" dirty="0">
                <a:latin typeface="Times" pitchFamily="-96" charset="0"/>
              </a:rPr>
              <a:t>Since most of the computation in the NPF is associated with building and factoring the Jacobian matrix, </a:t>
            </a:r>
            <a:r>
              <a:rPr lang="en-US" b="1" dirty="0">
                <a:latin typeface="Times" pitchFamily="-96" charset="0"/>
              </a:rPr>
              <a:t>J</a:t>
            </a:r>
            <a:r>
              <a:rPr lang="en-US" dirty="0">
                <a:latin typeface="Times" pitchFamily="-96" charset="0"/>
              </a:rPr>
              <a:t>, the focus is on trying to reduce this computation</a:t>
            </a:r>
          </a:p>
          <a:p>
            <a:pPr>
              <a:spcBef>
                <a:spcPct val="0"/>
              </a:spcBef>
            </a:pPr>
            <a:r>
              <a:rPr lang="en-US" dirty="0">
                <a:latin typeface="Times" pitchFamily="-96" charset="0"/>
              </a:rPr>
              <a:t>In a pure NPF </a:t>
            </a:r>
            <a:r>
              <a:rPr lang="en-US" b="1" dirty="0">
                <a:latin typeface="Times" pitchFamily="-96" charset="0"/>
              </a:rPr>
              <a:t>J </a:t>
            </a:r>
            <a:r>
              <a:rPr lang="en-US" dirty="0">
                <a:latin typeface="Times" pitchFamily="-96" charset="0"/>
              </a:rPr>
              <a:t>is build and factored each iteration</a:t>
            </a:r>
          </a:p>
          <a:p>
            <a:pPr>
              <a:spcBef>
                <a:spcPct val="0"/>
              </a:spcBef>
            </a:pPr>
            <a:r>
              <a:rPr lang="en-US" dirty="0">
                <a:latin typeface="Times New Roman" panose="02020603050405020304" pitchFamily="18" charset="0"/>
                <a:cs typeface="Times New Roman" panose="02020603050405020304" pitchFamily="18" charset="0"/>
              </a:rPr>
              <a:t>Over the years pretty much every variation of the NPF has been tried; here we just touch on the most common</a:t>
            </a:r>
          </a:p>
          <a:p>
            <a:pPr>
              <a:spcBef>
                <a:spcPct val="0"/>
              </a:spcBef>
            </a:pPr>
            <a:r>
              <a:rPr lang="en-US" dirty="0">
                <a:latin typeface="Times New Roman" panose="02020603050405020304" pitchFamily="18" charset="0"/>
                <a:cs typeface="Times New Roman" panose="02020603050405020304" pitchFamily="18" charset="0"/>
              </a:rPr>
              <a:t>Whether a method is effective can be application dependent</a:t>
            </a:r>
          </a:p>
          <a:p>
            <a:pPr lvl="1">
              <a:spcBef>
                <a:spcPct val="0"/>
              </a:spcBef>
            </a:pPr>
            <a:r>
              <a:rPr lang="en-US" dirty="0">
                <a:latin typeface="Times New Roman" panose="02020603050405020304" pitchFamily="18" charset="0"/>
                <a:cs typeface="Times New Roman" panose="02020603050405020304" pitchFamily="18" charset="0"/>
              </a:rPr>
              <a:t>For example, in contingency analysis we are usually just resolving a solved case with an often small perturbation </a:t>
            </a:r>
          </a:p>
          <a:p>
            <a:endParaRPr lang="en-US" dirty="0"/>
          </a:p>
        </p:txBody>
      </p:sp>
      <p:sp>
        <p:nvSpPr>
          <p:cNvPr id="5" name="Slide Number Placeholder 3">
            <a:extLst>
              <a:ext uri="{FF2B5EF4-FFF2-40B4-BE49-F238E27FC236}">
                <a16:creationId xmlns:a16="http://schemas.microsoft.com/office/drawing/2014/main" id="{A4580B51-E0DF-2D6A-0308-A5617D2ABCD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Tree>
    <p:extLst>
      <p:ext uri="{BB962C8B-B14F-4D97-AF65-F5344CB8AC3E}">
        <p14:creationId xmlns:p14="http://schemas.microsoft.com/office/powerpoint/2010/main" val="323197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35FE-BD8B-711E-FE32-7D33E9562242}"/>
              </a:ext>
            </a:extLst>
          </p:cNvPr>
          <p:cNvSpPr>
            <a:spLocks noGrp="1"/>
          </p:cNvSpPr>
          <p:nvPr>
            <p:ph type="title"/>
          </p:nvPr>
        </p:nvSpPr>
        <p:spPr/>
        <p:txBody>
          <a:bodyPr/>
          <a:lstStyle/>
          <a:p>
            <a:r>
              <a:rPr lang="en-US" dirty="0"/>
              <a:t>Sources of Technical Information</a:t>
            </a:r>
          </a:p>
        </p:txBody>
      </p:sp>
      <p:sp>
        <p:nvSpPr>
          <p:cNvPr id="3" name="Content Placeholder 2">
            <a:extLst>
              <a:ext uri="{FF2B5EF4-FFF2-40B4-BE49-F238E27FC236}">
                <a16:creationId xmlns:a16="http://schemas.microsoft.com/office/drawing/2014/main" id="{D1CFB21E-E819-B538-B1B1-75A75AAF6521}"/>
              </a:ext>
            </a:extLst>
          </p:cNvPr>
          <p:cNvSpPr>
            <a:spLocks noGrp="1"/>
          </p:cNvSpPr>
          <p:nvPr>
            <p:ph idx="1"/>
          </p:nvPr>
        </p:nvSpPr>
        <p:spPr>
          <a:xfrm>
            <a:off x="457200" y="1280160"/>
            <a:ext cx="11658600" cy="3733800"/>
          </a:xfrm>
        </p:spPr>
        <p:txBody>
          <a:bodyPr/>
          <a:lstStyle/>
          <a:p>
            <a:r>
              <a:rPr lang="en-US" dirty="0"/>
              <a:t>There are many sources of technical information, with many students most familiar with textbooks and courses</a:t>
            </a:r>
          </a:p>
          <a:p>
            <a:r>
              <a:rPr lang="en-US" dirty="0"/>
              <a:t>Journals, conferences, reports, presentations (e.g., webinars), patents, standards and software are extremely useful additional sources</a:t>
            </a:r>
          </a:p>
          <a:p>
            <a:r>
              <a:rPr lang="en-US" dirty="0"/>
              <a:t>In rough order of the newest of the information (from oldest to newest)</a:t>
            </a:r>
          </a:p>
          <a:p>
            <a:pPr lvl="1"/>
            <a:r>
              <a:rPr lang="en-US" dirty="0"/>
              <a:t>Books including textbooks; often lectures (depending on the instructor); reports </a:t>
            </a:r>
          </a:p>
          <a:p>
            <a:pPr lvl="1"/>
            <a:r>
              <a:rPr lang="en-US" dirty="0"/>
              <a:t>Journals, Conferences; both can have peer review; software, patents</a:t>
            </a:r>
          </a:p>
          <a:p>
            <a:pPr lvl="1"/>
            <a:r>
              <a:rPr lang="en-US" dirty="0"/>
              <a:t>Webinars, and industry periodicals</a:t>
            </a:r>
          </a:p>
          <a:p>
            <a:r>
              <a:rPr lang="en-US" dirty="0"/>
              <a:t>Many are publications are available open access. However, the challenge is ultimately someone needs to cover the publication expenses.</a:t>
            </a:r>
          </a:p>
          <a:p>
            <a:r>
              <a:rPr lang="en-US" dirty="0"/>
              <a:t>TAMU IEEE Xplore access at ieeexplore.ieee.org/Xplore/</a:t>
            </a:r>
            <a:r>
              <a:rPr lang="en-US" dirty="0" err="1"/>
              <a:t>home.jsp</a:t>
            </a:r>
            <a:endParaRPr lang="en-US" dirty="0"/>
          </a:p>
          <a:p>
            <a:endParaRPr lang="en-US" dirty="0"/>
          </a:p>
        </p:txBody>
      </p:sp>
      <p:sp>
        <p:nvSpPr>
          <p:cNvPr id="4" name="Slide Number Placeholder 3">
            <a:extLst>
              <a:ext uri="{FF2B5EF4-FFF2-40B4-BE49-F238E27FC236}">
                <a16:creationId xmlns:a16="http://schemas.microsoft.com/office/drawing/2014/main" id="{78773B66-EB05-23D6-1F27-95FC22D0216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322951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457200" y="1280160"/>
            <a:ext cx="11201400" cy="3733800"/>
          </a:xfrm>
        </p:spPr>
        <p:txBody>
          <a:bodyPr/>
          <a:lstStyle/>
          <a:p>
            <a:pPr>
              <a:spcBef>
                <a:spcPct val="0"/>
              </a:spcBef>
            </a:pPr>
            <a:r>
              <a:rPr lang="en-US" dirty="0"/>
              <a:t>The simplest modification of the NPF results when </a:t>
            </a:r>
            <a:r>
              <a:rPr lang="en-US" b="1" dirty="0"/>
              <a:t>J </a:t>
            </a:r>
            <a:r>
              <a:rPr lang="en-US" dirty="0"/>
              <a:t>is kept constant for a number of iterations, say k iterations</a:t>
            </a:r>
          </a:p>
          <a:p>
            <a:pPr lvl="1">
              <a:spcBef>
                <a:spcPct val="0"/>
              </a:spcBef>
            </a:pPr>
            <a:r>
              <a:rPr lang="en-US" dirty="0"/>
              <a:t>Sometimes known as the Dishonest Newton </a:t>
            </a:r>
          </a:p>
          <a:p>
            <a:pPr>
              <a:spcBef>
                <a:spcPct val="0"/>
              </a:spcBef>
            </a:pPr>
            <a:r>
              <a:rPr lang="en-US" dirty="0"/>
              <a:t>The approach balances increased speed per iteration, with potentially more iterations to perform</a:t>
            </a:r>
          </a:p>
          <a:p>
            <a:pPr>
              <a:spcBef>
                <a:spcPct val="0"/>
              </a:spcBef>
            </a:pPr>
            <a:r>
              <a:rPr lang="en-US" dirty="0"/>
              <a:t>There is also an increased possibility for divergence</a:t>
            </a:r>
          </a:p>
          <a:p>
            <a:pPr>
              <a:spcBef>
                <a:spcPct val="0"/>
              </a:spcBef>
            </a:pPr>
            <a:r>
              <a:rPr lang="en-US" dirty="0"/>
              <a:t>Since the mismatch equations are not modified, if it converges it should converge to the same solution as the NPF</a:t>
            </a:r>
          </a:p>
          <a:p>
            <a:pPr>
              <a:spcBef>
                <a:spcPct val="0"/>
              </a:spcBef>
            </a:pPr>
            <a:r>
              <a:rPr lang="en-US" dirty="0"/>
              <a:t>These methods are not commonly used, except in very short duration, sequential power flows with small mismatches</a:t>
            </a:r>
          </a:p>
          <a:p>
            <a:endParaRPr lang="en-US" dirty="0"/>
          </a:p>
        </p:txBody>
      </p:sp>
      <p:sp>
        <p:nvSpPr>
          <p:cNvPr id="5" name="Slide Number Placeholder 3">
            <a:extLst>
              <a:ext uri="{FF2B5EF4-FFF2-40B4-BE49-F238E27FC236}">
                <a16:creationId xmlns:a16="http://schemas.microsoft.com/office/drawing/2014/main" id="{AE3EE3C0-8FBC-50AD-4019-CD23A9E0567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39571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Dishonest N-R Example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99026376"/>
              </p:ext>
            </p:extLst>
          </p:nvPr>
        </p:nvGraphicFramePr>
        <p:xfrm>
          <a:off x="914400" y="1280160"/>
          <a:ext cx="5994400" cy="4699000"/>
        </p:xfrm>
        <a:graphic>
          <a:graphicData uri="http://schemas.openxmlformats.org/presentationml/2006/ole">
            <mc:AlternateContent xmlns:mc="http://schemas.openxmlformats.org/markup-compatibility/2006">
              <mc:Choice xmlns:v="urn:schemas-microsoft-com:vml" Requires="v">
                <p:oleObj name="Equation" r:id="rId2" imgW="5994360" imgH="4698720" progId="Equation.DSMT4">
                  <p:embed/>
                </p:oleObj>
              </mc:Choice>
              <mc:Fallback>
                <p:oleObj name="Equation" r:id="rId2" imgW="5994360" imgH="469872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0160"/>
                        <a:ext cx="59944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p:nvPr/>
        </p:nvSpPr>
        <p:spPr>
          <a:xfrm>
            <a:off x="7391400" y="1600200"/>
            <a:ext cx="4038600" cy="2308324"/>
          </a:xfrm>
          <a:prstGeom prst="rect">
            <a:avLst/>
          </a:prstGeom>
          <a:solidFill>
            <a:schemeClr val="bg1">
              <a:lumMod val="95000"/>
            </a:schemeClr>
          </a:solidFill>
        </p:spPr>
        <p:txBody>
          <a:bodyPr wrap="square">
            <a:spAutoFit/>
          </a:bodyPr>
          <a:lstStyle/>
          <a:p>
            <a:pPr eaLnBrk="1" hangingPunct="1">
              <a:spcBef>
                <a:spcPts val="0"/>
              </a:spcBef>
            </a:pPr>
            <a:r>
              <a:rPr lang="en-US" altLang="en-US" sz="2400" dirty="0">
                <a:solidFill>
                  <a:srgbClr val="1E0000"/>
                </a:solidFill>
              </a:rPr>
              <a:t>We pay a price in increased </a:t>
            </a:r>
          </a:p>
          <a:p>
            <a:pPr eaLnBrk="1" hangingPunct="1">
              <a:spcBef>
                <a:spcPts val="0"/>
              </a:spcBef>
            </a:pPr>
            <a:r>
              <a:rPr lang="en-US" altLang="en-US" sz="2400" dirty="0">
                <a:solidFill>
                  <a:srgbClr val="1E0000"/>
                </a:solidFill>
              </a:rPr>
              <a:t>iterations, but with decreased </a:t>
            </a:r>
          </a:p>
          <a:p>
            <a:pPr eaLnBrk="1" hangingPunct="1">
              <a:spcBef>
                <a:spcPts val="0"/>
              </a:spcBef>
            </a:pPr>
            <a:r>
              <a:rPr lang="en-US" altLang="en-US" sz="2400" dirty="0">
                <a:solidFill>
                  <a:srgbClr val="1E0000"/>
                </a:solidFill>
              </a:rPr>
              <a:t>computation per iteration; that</a:t>
            </a:r>
            <a:br>
              <a:rPr lang="en-US" altLang="en-US" sz="2400" dirty="0">
                <a:solidFill>
                  <a:srgbClr val="1E0000"/>
                </a:solidFill>
              </a:rPr>
            </a:br>
            <a:r>
              <a:rPr lang="en-US" altLang="en-US" sz="2400" dirty="0">
                <a:solidFill>
                  <a:srgbClr val="1E0000"/>
                </a:solidFill>
              </a:rPr>
              <a:t>price is too high in this example and in the power flow in general so it is not used. </a:t>
            </a:r>
          </a:p>
        </p:txBody>
      </p:sp>
      <p:sp>
        <p:nvSpPr>
          <p:cNvPr id="3" name="Slide Number Placeholder 3">
            <a:extLst>
              <a:ext uri="{FF2B5EF4-FFF2-40B4-BE49-F238E27FC236}">
                <a16:creationId xmlns:a16="http://schemas.microsoft.com/office/drawing/2014/main" id="{76404DC7-3144-41B0-185E-7B28FBB9320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240713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a:t>
            </a:r>
            <a:endParaRPr lang="en-US" dirty="0"/>
          </a:p>
        </p:txBody>
      </p:sp>
      <p:sp>
        <p:nvSpPr>
          <p:cNvPr id="3" name="Content Placeholder 2"/>
          <p:cNvSpPr>
            <a:spLocks noGrp="1"/>
          </p:cNvSpPr>
          <p:nvPr>
            <p:ph idx="1"/>
          </p:nvPr>
        </p:nvSpPr>
        <p:spPr>
          <a:xfrm>
            <a:off x="457200" y="1280160"/>
            <a:ext cx="11049000" cy="3733800"/>
          </a:xfrm>
        </p:spPr>
        <p:txBody>
          <a:bodyPr/>
          <a:lstStyle/>
          <a:p>
            <a:r>
              <a:rPr lang="en-US" altLang="en-US" dirty="0"/>
              <a:t>Rather than not updating the Jacobian, the decoupled power flow takes advantage of characteristics of the power grid in order to decouple the real and reactive power balance equations</a:t>
            </a:r>
          </a:p>
          <a:p>
            <a:pPr lvl="1"/>
            <a:r>
              <a:rPr lang="en-US" altLang="en-US" dirty="0"/>
              <a:t>There is a strong coupling between real power and voltage angle, and reactive power and voltage magnitude</a:t>
            </a:r>
          </a:p>
          <a:p>
            <a:pPr lvl="1"/>
            <a:r>
              <a:rPr lang="en-US" altLang="en-US" dirty="0"/>
              <a:t>There is a much weaker coupling between real power and voltage magnitude, and reactive power and voltage angle</a:t>
            </a:r>
          </a:p>
        </p:txBody>
      </p:sp>
      <p:sp>
        <p:nvSpPr>
          <p:cNvPr id="4" name="Slide Number Placeholder 3">
            <a:extLst>
              <a:ext uri="{FF2B5EF4-FFF2-40B4-BE49-F238E27FC236}">
                <a16:creationId xmlns:a16="http://schemas.microsoft.com/office/drawing/2014/main" id="{8491F01D-AB49-A1AF-F34B-641E09C0191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230046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 Formulation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3216709"/>
              </p:ext>
            </p:extLst>
          </p:nvPr>
        </p:nvGraphicFramePr>
        <p:xfrm>
          <a:off x="914400" y="1280160"/>
          <a:ext cx="7353300" cy="5054600"/>
        </p:xfrm>
        <a:graphic>
          <a:graphicData uri="http://schemas.openxmlformats.org/presentationml/2006/ole">
            <mc:AlternateContent xmlns:mc="http://schemas.openxmlformats.org/markup-compatibility/2006">
              <mc:Choice xmlns:v="urn:schemas-microsoft-com:vml" Requires="v">
                <p:oleObj name="Equation" r:id="rId2" imgW="7353000" imgH="5054400" progId="Equation.DSMT4">
                  <p:embed/>
                </p:oleObj>
              </mc:Choice>
              <mc:Fallback>
                <p:oleObj name="Equation" r:id="rId2" imgW="7353000" imgH="50544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0160"/>
                        <a:ext cx="7353300"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E3CF0F9B-98FC-2E23-6B64-F7E975818E0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165949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Decoupling Approximation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31267759"/>
              </p:ext>
            </p:extLst>
          </p:nvPr>
        </p:nvGraphicFramePr>
        <p:xfrm>
          <a:off x="914400" y="1284288"/>
          <a:ext cx="8140700" cy="5275262"/>
        </p:xfrm>
        <a:graphic>
          <a:graphicData uri="http://schemas.openxmlformats.org/presentationml/2006/ole">
            <mc:AlternateContent xmlns:mc="http://schemas.openxmlformats.org/markup-compatibility/2006">
              <mc:Choice xmlns:v="urn:schemas-microsoft-com:vml" Requires="v">
                <p:oleObj name="Equation" r:id="rId2" imgW="8623080" imgH="5587920" progId="Equation.DSMT4">
                  <p:embed/>
                </p:oleObj>
              </mc:Choice>
              <mc:Fallback>
                <p:oleObj name="Equation" r:id="rId2" imgW="8623080" imgH="55879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4288"/>
                        <a:ext cx="8140700" cy="527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E577E583-82D5-7CE6-4267-411DBF13A84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307001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Off-diagonal Jacobian Terms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23435446"/>
              </p:ext>
            </p:extLst>
          </p:nvPr>
        </p:nvGraphicFramePr>
        <p:xfrm>
          <a:off x="914400" y="1280160"/>
          <a:ext cx="7099300" cy="4419600"/>
        </p:xfrm>
        <a:graphic>
          <a:graphicData uri="http://schemas.openxmlformats.org/presentationml/2006/ole">
            <mc:AlternateContent xmlns:mc="http://schemas.openxmlformats.org/markup-compatibility/2006">
              <mc:Choice xmlns:v="urn:schemas-microsoft-com:vml" Requires="v">
                <p:oleObj name="Equation" r:id="rId2" imgW="7099200" imgH="4419360" progId="Equation.DSMT4">
                  <p:embed/>
                </p:oleObj>
              </mc:Choice>
              <mc:Fallback>
                <p:oleObj name="Equation" r:id="rId2" imgW="7099200" imgH="4419360" progId="Equation.DSMT4">
                  <p:embed/>
                  <p:pic>
                    <p:nvPicPr>
                      <p:cNvPr id="5" name="Object 4"/>
                      <p:cNvPicPr>
                        <a:picLocks noChangeAspect="1" noChangeArrowheads="1"/>
                      </p:cNvPicPr>
                      <p:nvPr/>
                    </p:nvPicPr>
                    <p:blipFill>
                      <a:blip r:embed="rId3"/>
                      <a:srcRect/>
                      <a:stretch>
                        <a:fillRect/>
                      </a:stretch>
                    </p:blipFill>
                    <p:spPr bwMode="auto">
                      <a:xfrm>
                        <a:off x="914400" y="1280160"/>
                        <a:ext cx="7099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8077200" y="1905000"/>
            <a:ext cx="3733800" cy="1815882"/>
          </a:xfrm>
          <a:prstGeom prst="rect">
            <a:avLst/>
          </a:prstGeom>
          <a:solidFill>
            <a:schemeClr val="bg1">
              <a:lumMod val="95000"/>
            </a:schemeClr>
          </a:solidFill>
        </p:spPr>
        <p:txBody>
          <a:bodyPr wrap="square" rtlCol="0">
            <a:spAutoFit/>
          </a:bodyPr>
          <a:lstStyle/>
          <a:p>
            <a:r>
              <a:rPr lang="en-US" sz="2800" dirty="0">
                <a:solidFill>
                  <a:srgbClr val="1E0000"/>
                </a:solidFill>
              </a:rPr>
              <a:t>By assuming</a:t>
            </a:r>
            <a:r>
              <a:rPr lang="en-US" dirty="0">
                <a:solidFill>
                  <a:srgbClr val="1E0000"/>
                </a:solidFill>
              </a:rPr>
              <a:t> half </a:t>
            </a:r>
            <a:r>
              <a:rPr lang="en-US" sz="2800" dirty="0">
                <a:solidFill>
                  <a:srgbClr val="1E0000"/>
                </a:solidFill>
              </a:rPr>
              <a:t>the elements are zero, we only have to do half the computations</a:t>
            </a:r>
          </a:p>
        </p:txBody>
      </p:sp>
      <p:sp>
        <p:nvSpPr>
          <p:cNvPr id="3" name="Slide Number Placeholder 3">
            <a:extLst>
              <a:ext uri="{FF2B5EF4-FFF2-40B4-BE49-F238E27FC236}">
                <a16:creationId xmlns:a16="http://schemas.microsoft.com/office/drawing/2014/main" id="{0724EEFC-423A-D7E4-0890-B532F756FCF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spTree>
    <p:extLst>
      <p:ext uri="{BB962C8B-B14F-4D97-AF65-F5344CB8AC3E}">
        <p14:creationId xmlns:p14="http://schemas.microsoft.com/office/powerpoint/2010/main" val="290475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 cont.</a:t>
            </a:r>
            <a:endParaRPr lang="en-US" dirty="0"/>
          </a:p>
        </p:txBody>
      </p:sp>
      <p:sp>
        <p:nvSpPr>
          <p:cNvPr id="3" name="Content Placeholder 2"/>
          <p:cNvSpPr>
            <a:spLocks noGrp="1"/>
          </p:cNvSpPr>
          <p:nvPr>
            <p:ph idx="1"/>
          </p:nvPr>
        </p:nvSpPr>
        <p:spPr>
          <a:xfrm>
            <a:off x="457200" y="1280160"/>
            <a:ext cx="11506200" cy="3733800"/>
          </a:xfrm>
        </p:spPr>
        <p:txBody>
          <a:bodyPr/>
          <a:lstStyle/>
          <a:p>
            <a:r>
              <a:rPr lang="en-US" altLang="en-US" dirty="0"/>
              <a:t>By continuing with Jacobian approximations we can obtain a reasonable approximation that is independent of the voltage magnitudes/angles.</a:t>
            </a:r>
          </a:p>
          <a:p>
            <a:pPr lvl="1"/>
            <a:r>
              <a:rPr lang="en-US" altLang="en-US" dirty="0"/>
              <a:t>This means the Jacobian need only be built/inverted once per power flow solution</a:t>
            </a:r>
          </a:p>
          <a:p>
            <a:r>
              <a:rPr lang="en-US" altLang="en-US" dirty="0"/>
              <a:t>This approach is known as the fast decoupled power flow (FDPF)</a:t>
            </a:r>
          </a:p>
          <a:p>
            <a:r>
              <a:rPr lang="en-US" altLang="en-US" dirty="0"/>
              <a:t>FDPF uses the same mismatch equations as standard power flow (just scaled) so it should have same solution</a:t>
            </a:r>
          </a:p>
          <a:p>
            <a:r>
              <a:rPr lang="en-US" altLang="en-US" dirty="0"/>
              <a:t>The FDPF had been widely used, though usually only for an approximate solution; it is less commonly used now</a:t>
            </a:r>
          </a:p>
          <a:p>
            <a:endParaRPr lang="en-US" dirty="0"/>
          </a:p>
        </p:txBody>
      </p:sp>
      <p:sp>
        <p:nvSpPr>
          <p:cNvPr id="5" name="Slide Number Placeholder 3">
            <a:extLst>
              <a:ext uri="{FF2B5EF4-FFF2-40B4-BE49-F238E27FC236}">
                <a16:creationId xmlns:a16="http://schemas.microsoft.com/office/drawing/2014/main" id="{921DADDA-7C4A-E5F4-8DBA-4EF720B5A6B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148230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Approximations</a:t>
            </a:r>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3454526387"/>
              </p:ext>
            </p:extLst>
          </p:nvPr>
        </p:nvGraphicFramePr>
        <p:xfrm>
          <a:off x="914400" y="1280160"/>
          <a:ext cx="7298631" cy="2453640"/>
        </p:xfrm>
        <a:graphic>
          <a:graphicData uri="http://schemas.openxmlformats.org/presentationml/2006/ole">
            <mc:AlternateContent xmlns:mc="http://schemas.openxmlformats.org/markup-compatibility/2006">
              <mc:Choice xmlns:v="urn:schemas-microsoft-com:vml" Requires="v">
                <p:oleObj name="Equation" r:id="rId2" imgW="6845040" imgH="2705040" progId="Equation.DSMT4">
                  <p:embed/>
                </p:oleObj>
              </mc:Choice>
              <mc:Fallback>
                <p:oleObj name="Equation" r:id="rId2" imgW="6845040" imgH="2705040" progId="Equation.DSMT4">
                  <p:embed/>
                  <p:pic>
                    <p:nvPicPr>
                      <p:cNvPr id="5" name="Object 3"/>
                      <p:cNvPicPr>
                        <a:picLocks noChangeAspect="1" noChangeArrowheads="1"/>
                      </p:cNvPicPr>
                      <p:nvPr/>
                    </p:nvPicPr>
                    <p:blipFill>
                      <a:blip r:embed="rId3"/>
                      <a:srcRect/>
                      <a:stretch>
                        <a:fillRect/>
                      </a:stretch>
                    </p:blipFill>
                    <p:spPr bwMode="auto">
                      <a:xfrm>
                        <a:off x="914400" y="1280160"/>
                        <a:ext cx="7298631" cy="245364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94330732"/>
              </p:ext>
            </p:extLst>
          </p:nvPr>
        </p:nvGraphicFramePr>
        <p:xfrm>
          <a:off x="914400" y="3886200"/>
          <a:ext cx="6767513" cy="2560638"/>
        </p:xfrm>
        <a:graphic>
          <a:graphicData uri="http://schemas.openxmlformats.org/presentationml/2006/ole">
            <mc:AlternateContent xmlns:mc="http://schemas.openxmlformats.org/markup-compatibility/2006">
              <mc:Choice xmlns:v="urn:schemas-microsoft-com:vml" Requires="v">
                <p:oleObj name="Equation" r:id="rId4" imgW="6883200" imgH="2603160" progId="Equation.DSMT4">
                  <p:embed/>
                </p:oleObj>
              </mc:Choice>
              <mc:Fallback>
                <p:oleObj name="Equation" r:id="rId4" imgW="6883200" imgH="2603160" progId="Equation.DSMT4">
                  <p:embed/>
                  <p:pic>
                    <p:nvPicPr>
                      <p:cNvPr id="6" name="Object 5"/>
                      <p:cNvPicPr>
                        <a:picLocks noChangeAspect="1" noChangeArrowheads="1"/>
                      </p:cNvPicPr>
                      <p:nvPr/>
                    </p:nvPicPr>
                    <p:blipFill>
                      <a:blip r:embed="rId5"/>
                      <a:srcRect/>
                      <a:stretch>
                        <a:fillRect/>
                      </a:stretch>
                    </p:blipFill>
                    <p:spPr bwMode="auto">
                      <a:xfrm>
                        <a:off x="914400" y="3886200"/>
                        <a:ext cx="6767513" cy="2560638"/>
                      </a:xfrm>
                      <a:prstGeom prst="rect">
                        <a:avLst/>
                      </a:prstGeom>
                      <a:noFill/>
                      <a:ln>
                        <a:noFill/>
                      </a:ln>
                      <a:effectLst/>
                    </p:spPr>
                  </p:pic>
                </p:oleObj>
              </mc:Fallback>
            </mc:AlternateContent>
          </a:graphicData>
        </a:graphic>
      </p:graphicFrame>
      <p:sp>
        <p:nvSpPr>
          <p:cNvPr id="7" name="TextBox 6"/>
          <p:cNvSpPr txBox="1"/>
          <p:nvPr/>
        </p:nvSpPr>
        <p:spPr>
          <a:xfrm>
            <a:off x="457200" y="3505200"/>
            <a:ext cx="7725769" cy="523220"/>
          </a:xfrm>
          <a:prstGeom prst="rect">
            <a:avLst/>
          </a:prstGeom>
          <a:noFill/>
        </p:spPr>
        <p:txBody>
          <a:bodyPr wrap="square" rtlCol="0">
            <a:spAutoFit/>
          </a:bodyPr>
          <a:lstStyle/>
          <a:p>
            <a:r>
              <a:rPr lang="en-US" sz="2800" dirty="0">
                <a:solidFill>
                  <a:srgbClr val="1E0000"/>
                </a:solidFill>
                <a:latin typeface="+mn-lt"/>
              </a:rPr>
              <a:t>To see the impact on the real power equations recall </a:t>
            </a:r>
          </a:p>
        </p:txBody>
      </p:sp>
      <p:sp>
        <p:nvSpPr>
          <p:cNvPr id="3" name="Slide Number Placeholder 3">
            <a:extLst>
              <a:ext uri="{FF2B5EF4-FFF2-40B4-BE49-F238E27FC236}">
                <a16:creationId xmlns:a16="http://schemas.microsoft.com/office/drawing/2014/main" id="{B129F448-3BAC-CBEC-B4C3-ED4E8304785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Tree>
    <p:extLst>
      <p:ext uri="{BB962C8B-B14F-4D97-AF65-F5344CB8AC3E}">
        <p14:creationId xmlns:p14="http://schemas.microsoft.com/office/powerpoint/2010/main" val="234178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idx="1"/>
          </p:nvPr>
        </p:nvSpPr>
        <p:spPr/>
        <p:txBody>
          <a:bodyPr/>
          <a:lstStyle/>
          <a:p>
            <a:r>
              <a:rPr lang="en-US" dirty="0"/>
              <a:t>With the approximations for the diagonal term we get</a:t>
            </a:r>
            <a:br>
              <a:rPr lang="en-US" dirty="0"/>
            </a:br>
            <a:br>
              <a:rPr lang="en-US" dirty="0"/>
            </a:br>
            <a:br>
              <a:rPr lang="en-US" dirty="0"/>
            </a:br>
            <a:br>
              <a:rPr lang="en-US" dirty="0"/>
            </a:br>
            <a:br>
              <a:rPr lang="en-US" dirty="0"/>
            </a:br>
            <a:br>
              <a:rPr lang="en-US" dirty="0"/>
            </a:br>
            <a:br>
              <a:rPr lang="en-US" dirty="0"/>
            </a:br>
            <a:endParaRPr lang="en-US" dirty="0"/>
          </a:p>
          <a:p>
            <a:r>
              <a:rPr lang="en-US" dirty="0"/>
              <a:t>Hence the Jacobian for the real equations can be approximated as –</a:t>
            </a:r>
            <a:r>
              <a:rPr lang="en-US" b="1" dirty="0"/>
              <a:t>B</a:t>
            </a:r>
            <a:endParaRPr lang="en-US" dirty="0"/>
          </a:p>
        </p:txBody>
      </p:sp>
      <p:graphicFrame>
        <p:nvGraphicFramePr>
          <p:cNvPr id="5" name="Object 4"/>
          <p:cNvGraphicFramePr>
            <a:graphicFrameLocks noChangeAspect="1"/>
          </p:cNvGraphicFramePr>
          <p:nvPr/>
        </p:nvGraphicFramePr>
        <p:xfrm>
          <a:off x="1219200" y="1905000"/>
          <a:ext cx="3225800" cy="1727200"/>
        </p:xfrm>
        <a:graphic>
          <a:graphicData uri="http://schemas.openxmlformats.org/presentationml/2006/ole">
            <mc:AlternateContent xmlns:mc="http://schemas.openxmlformats.org/markup-compatibility/2006">
              <mc:Choice xmlns:v="urn:schemas-microsoft-com:vml" Requires="v">
                <p:oleObj name="Equation" r:id="rId2" imgW="3225600" imgH="1726920" progId="Equation.DSMT4">
                  <p:embed/>
                </p:oleObj>
              </mc:Choice>
              <mc:Fallback>
                <p:oleObj name="Equation" r:id="rId2" imgW="3225600" imgH="17269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32258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914400" y="3200400"/>
          <a:ext cx="7977188" cy="1398588"/>
        </p:xfrm>
        <a:graphic>
          <a:graphicData uri="http://schemas.openxmlformats.org/presentationml/2006/ole">
            <mc:AlternateContent xmlns:mc="http://schemas.openxmlformats.org/markup-compatibility/2006">
              <mc:Choice xmlns:v="urn:schemas-microsoft-com:vml" Requires="v">
                <p:oleObj name="Equation" r:id="rId4" imgW="8115120" imgH="1422360" progId="Equation.DSMT4">
                  <p:embed/>
                </p:oleObj>
              </mc:Choice>
              <mc:Fallback>
                <p:oleObj name="Equation" r:id="rId4" imgW="8115120" imgH="14223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797718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id="{F4920FCF-5F41-EA78-FBEA-9E62A8307C4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27</a:t>
            </a:fld>
            <a:endParaRPr lang="en-US" dirty="0">
              <a:solidFill>
                <a:schemeClr val="tx1">
                  <a:lumMod val="50000"/>
                </a:schemeClr>
              </a:solidFill>
            </a:endParaRPr>
          </a:p>
        </p:txBody>
      </p:sp>
    </p:spTree>
    <p:extLst>
      <p:ext uri="{BB962C8B-B14F-4D97-AF65-F5344CB8AC3E}">
        <p14:creationId xmlns:p14="http://schemas.microsoft.com/office/powerpoint/2010/main" val="978310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FPDF Approximations</a:t>
            </a:r>
          </a:p>
        </p:txBody>
      </p:sp>
      <p:sp>
        <p:nvSpPr>
          <p:cNvPr id="3" name="Content Placeholder 2"/>
          <p:cNvSpPr>
            <a:spLocks noGrp="1"/>
          </p:cNvSpPr>
          <p:nvPr>
            <p:ph idx="1"/>
          </p:nvPr>
        </p:nvSpPr>
        <p:spPr>
          <a:xfrm>
            <a:off x="457200" y="1280160"/>
            <a:ext cx="8549640" cy="3733800"/>
          </a:xfrm>
        </p:spPr>
        <p:txBody>
          <a:bodyPr/>
          <a:lstStyle/>
          <a:p>
            <a:r>
              <a:rPr lang="en-US" dirty="0"/>
              <a:t>For the reactive power equations we also scale by V</a:t>
            </a:r>
            <a:r>
              <a:rPr lang="en-US" baseline="-25000" dirty="0"/>
              <a:t>i</a:t>
            </a:r>
            <a:br>
              <a:rPr lang="en-US" baseline="-25000" dirty="0"/>
            </a:br>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r>
              <a:rPr lang="en-US" dirty="0"/>
              <a:t>For the Jacobian off-diagonals we get</a:t>
            </a:r>
          </a:p>
          <a:p>
            <a:endParaRPr lang="en-US" dirty="0"/>
          </a:p>
        </p:txBody>
      </p:sp>
      <p:graphicFrame>
        <p:nvGraphicFramePr>
          <p:cNvPr id="5" name="Object 4"/>
          <p:cNvGraphicFramePr>
            <a:graphicFrameLocks noChangeAspect="1"/>
          </p:cNvGraphicFramePr>
          <p:nvPr/>
        </p:nvGraphicFramePr>
        <p:xfrm>
          <a:off x="1066800" y="1905000"/>
          <a:ext cx="7239000" cy="2082800"/>
        </p:xfrm>
        <a:graphic>
          <a:graphicData uri="http://schemas.openxmlformats.org/presentationml/2006/ole">
            <mc:AlternateContent xmlns:mc="http://schemas.openxmlformats.org/markup-compatibility/2006">
              <mc:Choice xmlns:v="urn:schemas-microsoft-com:vml" Requires="v">
                <p:oleObj name="Equation" r:id="rId2" imgW="7238880" imgH="2082600" progId="Equation.DSMT4">
                  <p:embed/>
                </p:oleObj>
              </mc:Choice>
              <mc:Fallback>
                <p:oleObj name="Equation" r:id="rId2" imgW="7238880" imgH="20826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72390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066800" y="4724400"/>
          <a:ext cx="3944938" cy="898525"/>
        </p:xfrm>
        <a:graphic>
          <a:graphicData uri="http://schemas.openxmlformats.org/presentationml/2006/ole">
            <mc:AlternateContent xmlns:mc="http://schemas.openxmlformats.org/markup-compatibility/2006">
              <mc:Choice xmlns:v="urn:schemas-microsoft-com:vml" Requires="v">
                <p:oleObj name="Equation" r:id="rId4" imgW="4012920" imgH="914400" progId="Equation.DSMT4">
                  <p:embed/>
                </p:oleObj>
              </mc:Choice>
              <mc:Fallback>
                <p:oleObj name="Equation" r:id="rId4" imgW="4012920" imgH="914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724400"/>
                        <a:ext cx="39449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id="{BC12FCB5-06E2-0E4A-6C51-AA5D6AE5C50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28</a:t>
            </a:fld>
            <a:endParaRPr lang="en-US" dirty="0">
              <a:solidFill>
                <a:schemeClr val="tx1">
                  <a:lumMod val="50000"/>
                </a:schemeClr>
              </a:solidFill>
            </a:endParaRPr>
          </a:p>
        </p:txBody>
      </p:sp>
    </p:spTree>
    <p:extLst>
      <p:ext uri="{BB962C8B-B14F-4D97-AF65-F5344CB8AC3E}">
        <p14:creationId xmlns:p14="http://schemas.microsoft.com/office/powerpoint/2010/main" val="356990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3663-8E25-5245-4AE1-92ED9CF05E71}"/>
              </a:ext>
            </a:extLst>
          </p:cNvPr>
          <p:cNvSpPr>
            <a:spLocks noGrp="1"/>
          </p:cNvSpPr>
          <p:nvPr>
            <p:ph type="title"/>
          </p:nvPr>
        </p:nvSpPr>
        <p:spPr/>
        <p:txBody>
          <a:bodyPr/>
          <a:lstStyle/>
          <a:p>
            <a:r>
              <a:rPr lang="en-US" dirty="0"/>
              <a:t>My Research Publications</a:t>
            </a:r>
          </a:p>
        </p:txBody>
      </p:sp>
      <p:sp>
        <p:nvSpPr>
          <p:cNvPr id="3" name="Content Placeholder 2">
            <a:extLst>
              <a:ext uri="{FF2B5EF4-FFF2-40B4-BE49-F238E27FC236}">
                <a16:creationId xmlns:a16="http://schemas.microsoft.com/office/drawing/2014/main" id="{E27AA2D0-13F1-E8EE-5C76-EBF85F864991}"/>
              </a:ext>
            </a:extLst>
          </p:cNvPr>
          <p:cNvSpPr>
            <a:spLocks noGrp="1"/>
          </p:cNvSpPr>
          <p:nvPr>
            <p:ph idx="1"/>
          </p:nvPr>
        </p:nvSpPr>
        <p:spPr/>
        <p:txBody>
          <a:bodyPr/>
          <a:lstStyle/>
          <a:p>
            <a:r>
              <a:rPr lang="en-US" dirty="0"/>
              <a:t>My more recent publications are linked on my website at https://overbye.engr.tamu.edu/publications/</a:t>
            </a:r>
          </a:p>
          <a:p>
            <a:r>
              <a:rPr lang="en-US" dirty="0"/>
              <a:t>The paper I presented at TPEC on </a:t>
            </a:r>
            <a:br>
              <a:rPr lang="en-US" dirty="0"/>
            </a:br>
            <a:r>
              <a:rPr lang="en-US" dirty="0"/>
              <a:t>Feb 11, 2025 provided results </a:t>
            </a:r>
            <a:br>
              <a:rPr lang="en-US" dirty="0"/>
            </a:br>
            <a:r>
              <a:rPr lang="en-US" dirty="0"/>
              <a:t>from a survey looking to identify </a:t>
            </a:r>
            <a:br>
              <a:rPr lang="en-US" dirty="0"/>
            </a:br>
            <a:r>
              <a:rPr lang="en-US" dirty="0"/>
              <a:t>the top papers of the last 50 years</a:t>
            </a:r>
          </a:p>
          <a:p>
            <a:r>
              <a:rPr lang="en-US" dirty="0"/>
              <a:t>Google scholar provides</a:t>
            </a:r>
            <a:br>
              <a:rPr lang="en-US" dirty="0"/>
            </a:br>
            <a:r>
              <a:rPr lang="en-US" dirty="0"/>
              <a:t>information on how often particular</a:t>
            </a:r>
            <a:br>
              <a:rPr lang="en-US" dirty="0"/>
            </a:br>
            <a:r>
              <a:rPr lang="en-US" dirty="0"/>
              <a:t>papers are referenced by other</a:t>
            </a:r>
            <a:br>
              <a:rPr lang="en-US" dirty="0"/>
            </a:br>
            <a:r>
              <a:rPr lang="en-US" dirty="0"/>
              <a:t>papers</a:t>
            </a:r>
          </a:p>
          <a:p>
            <a:pPr lvl="1"/>
            <a:r>
              <a:rPr lang="en-US" dirty="0"/>
              <a:t>It is a useful, but certainly not </a:t>
            </a:r>
            <a:br>
              <a:rPr lang="en-US" dirty="0"/>
            </a:br>
            <a:r>
              <a:rPr lang="en-US" dirty="0"/>
              <a:t>perfect metric</a:t>
            </a:r>
          </a:p>
        </p:txBody>
      </p:sp>
      <p:pic>
        <p:nvPicPr>
          <p:cNvPr id="7" name="Picture 6">
            <a:extLst>
              <a:ext uri="{FF2B5EF4-FFF2-40B4-BE49-F238E27FC236}">
                <a16:creationId xmlns:a16="http://schemas.microsoft.com/office/drawing/2014/main" id="{FB834C62-F5AA-A4B3-8709-CB2323B219E4}"/>
              </a:ext>
            </a:extLst>
          </p:cNvPr>
          <p:cNvPicPr>
            <a:picLocks noChangeAspect="1"/>
          </p:cNvPicPr>
          <p:nvPr/>
        </p:nvPicPr>
        <p:blipFill>
          <a:blip r:embed="rId2"/>
          <a:stretch>
            <a:fillRect/>
          </a:stretch>
        </p:blipFill>
        <p:spPr>
          <a:xfrm>
            <a:off x="6172200" y="2209800"/>
            <a:ext cx="4572000" cy="4345172"/>
          </a:xfrm>
          <a:prstGeom prst="rect">
            <a:avLst/>
          </a:prstGeom>
        </p:spPr>
      </p:pic>
      <p:sp>
        <p:nvSpPr>
          <p:cNvPr id="8" name="Slide Number Placeholder 3">
            <a:extLst>
              <a:ext uri="{FF2B5EF4-FFF2-40B4-BE49-F238E27FC236}">
                <a16:creationId xmlns:a16="http://schemas.microsoft.com/office/drawing/2014/main" id="{DC5D2DDE-206F-9462-3117-248625087E2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1728007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idx="1"/>
          </p:nvPr>
        </p:nvSpPr>
        <p:spPr>
          <a:xfrm>
            <a:off x="457200" y="1280160"/>
            <a:ext cx="10668000" cy="3733800"/>
          </a:xfrm>
        </p:spPr>
        <p:txBody>
          <a:bodyPr/>
          <a:lstStyle/>
          <a:p>
            <a:r>
              <a:rPr lang="en-US" dirty="0"/>
              <a:t>And for the reactive power Jacobian diagonal we get</a:t>
            </a:r>
            <a:br>
              <a:rPr lang="en-US" dirty="0"/>
            </a:br>
            <a:br>
              <a:rPr lang="en-US" dirty="0"/>
            </a:br>
            <a:br>
              <a:rPr lang="en-US" dirty="0"/>
            </a:br>
            <a:br>
              <a:rPr lang="en-US" dirty="0"/>
            </a:br>
            <a:endParaRPr lang="en-US" dirty="0"/>
          </a:p>
          <a:p>
            <a:r>
              <a:rPr lang="en-US" dirty="0"/>
              <a:t>As derived the real and reactive equations have a constant Jacobian equal to –</a:t>
            </a:r>
            <a:r>
              <a:rPr lang="en-US" b="1" dirty="0"/>
              <a:t>B</a:t>
            </a:r>
          </a:p>
          <a:p>
            <a:pPr lvl="1"/>
            <a:r>
              <a:rPr lang="en-US" dirty="0"/>
              <a:t>Usually modifications are made to omit from the real power matrix elements that affect reactive flow (like shunts) and from the reactive power matrix elements that affect real power flow, like phase shifters</a:t>
            </a:r>
          </a:p>
          <a:p>
            <a:pPr lvl="1"/>
            <a:r>
              <a:rPr lang="en-US" dirty="0"/>
              <a:t>We’ll call the real power matrix </a:t>
            </a:r>
            <a:r>
              <a:rPr lang="en-US" b="1" dirty="0"/>
              <a:t>B</a:t>
            </a:r>
            <a:r>
              <a:rPr lang="en-US" dirty="0"/>
              <a:t>’ and the reactive </a:t>
            </a:r>
            <a:r>
              <a:rPr lang="en-US" b="1" dirty="0"/>
              <a:t>B</a:t>
            </a:r>
            <a:r>
              <a:rPr lang="en-US" dirty="0"/>
              <a:t>”</a:t>
            </a:r>
          </a:p>
          <a:p>
            <a:endParaRPr lang="en-US" dirty="0"/>
          </a:p>
        </p:txBody>
      </p:sp>
      <p:graphicFrame>
        <p:nvGraphicFramePr>
          <p:cNvPr id="5" name="Object 4"/>
          <p:cNvGraphicFramePr>
            <a:graphicFrameLocks noChangeAspect="1"/>
          </p:cNvGraphicFramePr>
          <p:nvPr/>
        </p:nvGraphicFramePr>
        <p:xfrm>
          <a:off x="990600" y="1981200"/>
          <a:ext cx="4305300" cy="1295400"/>
        </p:xfrm>
        <a:graphic>
          <a:graphicData uri="http://schemas.openxmlformats.org/presentationml/2006/ole">
            <mc:AlternateContent xmlns:mc="http://schemas.openxmlformats.org/markup-compatibility/2006">
              <mc:Choice xmlns:v="urn:schemas-microsoft-com:vml" Requires="v">
                <p:oleObj name="Equation" r:id="rId2" imgW="4305240" imgH="1295280" progId="Equation.DSMT4">
                  <p:embed/>
                </p:oleObj>
              </mc:Choice>
              <mc:Fallback>
                <p:oleObj name="Equation" r:id="rId2" imgW="4305240" imgH="12952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43053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46EAE1E6-C5E0-8928-DF2C-96FA6F74D9C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Tree>
    <p:extLst>
      <p:ext uri="{BB962C8B-B14F-4D97-AF65-F5344CB8AC3E}">
        <p14:creationId xmlns:p14="http://schemas.microsoft.com/office/powerpoint/2010/main" val="166162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a:t>
            </a:r>
          </a:p>
        </p:txBody>
      </p:sp>
      <p:sp>
        <p:nvSpPr>
          <p:cNvPr id="3" name="Content Placeholder 2"/>
          <p:cNvSpPr>
            <a:spLocks noGrp="1"/>
          </p:cNvSpPr>
          <p:nvPr>
            <p:ph idx="1"/>
          </p:nvPr>
        </p:nvSpPr>
        <p:spPr>
          <a:xfrm>
            <a:off x="457200" y="1280160"/>
            <a:ext cx="11353800" cy="3733800"/>
          </a:xfrm>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br>
              <a:rPr lang="en-US" altLang="en-US" dirty="0"/>
            </a:br>
            <a:br>
              <a:rPr lang="en-US" altLang="en-US" dirty="0"/>
            </a:br>
            <a:endParaRPr lang="en-US" altLang="en-US" dirty="0"/>
          </a:p>
          <a:p>
            <a:r>
              <a:rPr lang="en-US" altLang="en-US" dirty="0"/>
              <a:t>The term dc power flow actually dates from the time of the old network analyzers (going back into the 1930’s)</a:t>
            </a:r>
          </a:p>
          <a:p>
            <a:pPr lvl="1"/>
            <a:r>
              <a:rPr lang="en-US" altLang="en-US" dirty="0"/>
              <a:t>Not to be confused with the inclusion of HVDC lines in the standard Newton power flow </a:t>
            </a:r>
          </a:p>
          <a:p>
            <a:r>
              <a:rPr lang="en-US" dirty="0"/>
              <a:t>DC power flow is widely used in electric power market analysis</a:t>
            </a:r>
          </a:p>
        </p:txBody>
      </p:sp>
      <p:sp>
        <p:nvSpPr>
          <p:cNvPr id="5" name="TextBox 4"/>
          <p:cNvSpPr txBox="1"/>
          <p:nvPr/>
        </p:nvSpPr>
        <p:spPr>
          <a:xfrm>
            <a:off x="5867400" y="3332947"/>
            <a:ext cx="4495800" cy="954107"/>
          </a:xfrm>
          <a:prstGeom prst="rect">
            <a:avLst/>
          </a:prstGeom>
          <a:solidFill>
            <a:schemeClr val="bg1">
              <a:lumMod val="95000"/>
            </a:schemeClr>
          </a:solidFill>
        </p:spPr>
        <p:txBody>
          <a:bodyPr wrap="square" rtlCol="0">
            <a:spAutoFit/>
          </a:bodyPr>
          <a:lstStyle/>
          <a:p>
            <a:r>
              <a:rPr lang="en-US" sz="2800" b="1" dirty="0">
                <a:solidFill>
                  <a:srgbClr val="1E0000"/>
                </a:solidFill>
              </a:rPr>
              <a:t>P</a:t>
            </a:r>
            <a:r>
              <a:rPr lang="en-US" sz="2800" dirty="0">
                <a:solidFill>
                  <a:srgbClr val="1E0000"/>
                </a:solidFill>
              </a:rPr>
              <a:t> sign convention is that  generation is positive </a:t>
            </a:r>
          </a:p>
        </p:txBody>
      </p:sp>
      <p:graphicFrame>
        <p:nvGraphicFramePr>
          <p:cNvPr id="6" name="Object 5"/>
          <p:cNvGraphicFramePr>
            <a:graphicFrameLocks noChangeAspect="1"/>
          </p:cNvGraphicFramePr>
          <p:nvPr/>
        </p:nvGraphicFramePr>
        <p:xfrm>
          <a:off x="3429000" y="3348980"/>
          <a:ext cx="1920875" cy="914400"/>
        </p:xfrm>
        <a:graphic>
          <a:graphicData uri="http://schemas.openxmlformats.org/presentationml/2006/ole">
            <mc:AlternateContent xmlns:mc="http://schemas.openxmlformats.org/markup-compatibility/2006">
              <mc:Choice xmlns:v="urn:schemas-microsoft-com:vml" Requires="v">
                <p:oleObj name="Equation" r:id="rId2" imgW="1600200" imgH="965160" progId="Equation.DSMT4">
                  <p:embed/>
                </p:oleObj>
              </mc:Choice>
              <mc:Fallback>
                <p:oleObj name="Equation" r:id="rId2" imgW="1600200" imgH="965160" progId="Equation.DSMT4">
                  <p:embed/>
                  <p:pic>
                    <p:nvPicPr>
                      <p:cNvPr id="6" name="Object 5"/>
                      <p:cNvPicPr>
                        <a:picLocks noChangeAspect="1" noChangeArrowheads="1"/>
                      </p:cNvPicPr>
                      <p:nvPr/>
                    </p:nvPicPr>
                    <p:blipFill>
                      <a:blip r:embed="rId3"/>
                      <a:srcRect/>
                      <a:stretch>
                        <a:fillRect/>
                      </a:stretch>
                    </p:blipFill>
                    <p:spPr bwMode="auto">
                      <a:xfrm>
                        <a:off x="3429000" y="3348980"/>
                        <a:ext cx="1920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a:extLst>
              <a:ext uri="{FF2B5EF4-FFF2-40B4-BE49-F238E27FC236}">
                <a16:creationId xmlns:a16="http://schemas.microsoft.com/office/drawing/2014/main" id="{ACE05A2F-F8D3-49DB-A180-8BE56E22D3F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2651061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DC Power Flow Example</a:t>
            </a:r>
          </a:p>
        </p:txBody>
      </p:sp>
      <p:pic>
        <p:nvPicPr>
          <p:cNvPr id="5"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914400" y="1371600"/>
            <a:ext cx="10027492" cy="4343400"/>
          </a:xfrm>
          <a:noFill/>
        </p:spPr>
      </p:pic>
      <p:sp>
        <p:nvSpPr>
          <p:cNvPr id="3" name="Slide Number Placeholder 3">
            <a:extLst>
              <a:ext uri="{FF2B5EF4-FFF2-40B4-BE49-F238E27FC236}">
                <a16:creationId xmlns:a16="http://schemas.microsoft.com/office/drawing/2014/main" id="{5CEE7874-5AB0-7C64-AC67-DA29AE1C1F9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298701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in PowerWorld</a:t>
            </a:r>
          </a:p>
        </p:txBody>
      </p:sp>
      <p:sp>
        <p:nvSpPr>
          <p:cNvPr id="3" name="Content Placeholder 2"/>
          <p:cNvSpPr>
            <a:spLocks noGrp="1"/>
          </p:cNvSpPr>
          <p:nvPr>
            <p:ph idx="1"/>
          </p:nvPr>
        </p:nvSpPr>
        <p:spPr/>
        <p:txBody>
          <a:bodyPr/>
          <a:lstStyle/>
          <a:p>
            <a:r>
              <a:rPr lang="en-US" dirty="0"/>
              <a:t>PowerWorld allows for easy switching between the dc and ac power flows (case </a:t>
            </a:r>
            <a:r>
              <a:rPr lang="en-US" b="1" dirty="0"/>
              <a:t>Aggieland37</a:t>
            </a:r>
            <a:r>
              <a:rPr lang="en-US" dirty="0"/>
              <a:t>)</a:t>
            </a:r>
          </a:p>
          <a:p>
            <a:endParaRPr lang="en-US" dirty="0"/>
          </a:p>
        </p:txBody>
      </p:sp>
      <p:sp>
        <p:nvSpPr>
          <p:cNvPr id="5" name="TextBox 4"/>
          <p:cNvSpPr txBox="1"/>
          <p:nvPr/>
        </p:nvSpPr>
        <p:spPr>
          <a:xfrm>
            <a:off x="8229600" y="2362201"/>
            <a:ext cx="3581400" cy="2308324"/>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To use the dc approach</a:t>
            </a:r>
            <a:br>
              <a:rPr lang="en-US" sz="2400" dirty="0">
                <a:solidFill>
                  <a:srgbClr val="1E0000"/>
                </a:solidFill>
              </a:rPr>
            </a:br>
            <a:r>
              <a:rPr lang="en-US" sz="2400" dirty="0">
                <a:solidFill>
                  <a:srgbClr val="1E0000"/>
                </a:solidFill>
              </a:rPr>
              <a:t>in PowerWorld select </a:t>
            </a:r>
            <a:r>
              <a:rPr lang="en-US" sz="2400" b="1" dirty="0">
                <a:solidFill>
                  <a:srgbClr val="1E0000"/>
                </a:solidFill>
              </a:rPr>
              <a:t>Tools, Solve, DC Power Flow</a:t>
            </a:r>
          </a:p>
          <a:p>
            <a:pPr>
              <a:spcBef>
                <a:spcPts val="0"/>
              </a:spcBef>
            </a:pPr>
            <a:endParaRPr lang="en-US" sz="2400" dirty="0">
              <a:solidFill>
                <a:srgbClr val="1E0000"/>
              </a:solidFill>
            </a:endParaRPr>
          </a:p>
          <a:p>
            <a:pPr>
              <a:spcBef>
                <a:spcPts val="0"/>
              </a:spcBef>
            </a:pPr>
            <a:r>
              <a:rPr lang="en-US" sz="2400" dirty="0">
                <a:solidFill>
                  <a:srgbClr val="1E0000"/>
                </a:solidFill>
              </a:rPr>
              <a:t>Notice there are no losses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500" r="35500"/>
          <a:stretch/>
        </p:blipFill>
        <p:spPr>
          <a:xfrm>
            <a:off x="1889761" y="2286000"/>
            <a:ext cx="5996391" cy="4343400"/>
          </a:xfrm>
          <a:prstGeom prst="rect">
            <a:avLst/>
          </a:prstGeom>
        </p:spPr>
      </p:pic>
      <p:sp>
        <p:nvSpPr>
          <p:cNvPr id="4" name="Slide Number Placeholder 3">
            <a:extLst>
              <a:ext uri="{FF2B5EF4-FFF2-40B4-BE49-F238E27FC236}">
                <a16:creationId xmlns:a16="http://schemas.microsoft.com/office/drawing/2014/main" id="{B5E694EA-E03C-ACE4-7927-6C48D9D7AD9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2179820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59A6-7027-24EB-3FA4-CC1776AB8245}"/>
              </a:ext>
            </a:extLst>
          </p:cNvPr>
          <p:cNvSpPr>
            <a:spLocks noGrp="1"/>
          </p:cNvSpPr>
          <p:nvPr>
            <p:ph type="title"/>
          </p:nvPr>
        </p:nvSpPr>
        <p:spPr/>
        <p:txBody>
          <a:bodyPr/>
          <a:lstStyle/>
          <a:p>
            <a:r>
              <a:rPr lang="en-US" dirty="0"/>
              <a:t>Additional Power Flow Modeling Topics</a:t>
            </a:r>
          </a:p>
        </p:txBody>
      </p:sp>
      <p:sp>
        <p:nvSpPr>
          <p:cNvPr id="3" name="Content Placeholder 2">
            <a:extLst>
              <a:ext uri="{FF2B5EF4-FFF2-40B4-BE49-F238E27FC236}">
                <a16:creationId xmlns:a16="http://schemas.microsoft.com/office/drawing/2014/main" id="{4BDBB668-3D4A-D422-BDBB-22DC640F71E7}"/>
              </a:ext>
            </a:extLst>
          </p:cNvPr>
          <p:cNvSpPr>
            <a:spLocks noGrp="1"/>
          </p:cNvSpPr>
          <p:nvPr>
            <p:ph idx="1"/>
          </p:nvPr>
        </p:nvSpPr>
        <p:spPr/>
        <p:txBody>
          <a:bodyPr/>
          <a:lstStyle/>
          <a:p>
            <a:r>
              <a:rPr lang="en-US" dirty="0"/>
              <a:t>Over the years power flow algorithms have grown increasingly complicated, with this complication driven by a desire to better replicate the complexity of the actual power grid</a:t>
            </a:r>
          </a:p>
          <a:p>
            <a:r>
              <a:rPr lang="en-US" dirty="0"/>
              <a:t>The next several slides cover some of these topics, with more details covered later in the semester (like modeling renewable generation)</a:t>
            </a:r>
          </a:p>
          <a:p>
            <a:r>
              <a:rPr lang="en-US" dirty="0"/>
              <a:t>I cover more on solving large grids once we’ve covered the Chapter 7 material </a:t>
            </a:r>
          </a:p>
        </p:txBody>
      </p:sp>
      <p:sp>
        <p:nvSpPr>
          <p:cNvPr id="4" name="Slide Number Placeholder 3">
            <a:extLst>
              <a:ext uri="{FF2B5EF4-FFF2-40B4-BE49-F238E27FC236}">
                <a16:creationId xmlns:a16="http://schemas.microsoft.com/office/drawing/2014/main" id="{34A75D2C-18D3-361F-7D30-86A6A4B4987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33</a:t>
            </a:fld>
            <a:endParaRPr lang="en-US" dirty="0">
              <a:solidFill>
                <a:schemeClr val="tx1">
                  <a:lumMod val="50000"/>
                </a:schemeClr>
              </a:solidFill>
            </a:endParaRPr>
          </a:p>
        </p:txBody>
      </p:sp>
    </p:spTree>
    <p:extLst>
      <p:ext uri="{BB962C8B-B14F-4D97-AF65-F5344CB8AC3E}">
        <p14:creationId xmlns:p14="http://schemas.microsoft.com/office/powerpoint/2010/main" val="287763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Taps and Impedance Correction Tables</a:t>
            </a:r>
          </a:p>
        </p:txBody>
      </p:sp>
      <p:sp>
        <p:nvSpPr>
          <p:cNvPr id="3" name="Content Placeholder 2"/>
          <p:cNvSpPr>
            <a:spLocks noGrp="1"/>
          </p:cNvSpPr>
          <p:nvPr>
            <p:ph idx="1"/>
          </p:nvPr>
        </p:nvSpPr>
        <p:spPr>
          <a:xfrm>
            <a:off x="457200" y="1280160"/>
            <a:ext cx="10134600" cy="3733800"/>
          </a:xfrm>
        </p:spPr>
        <p:txBody>
          <a:bodyPr/>
          <a:lstStyle/>
          <a:p>
            <a:r>
              <a:rPr lang="en-US" dirty="0"/>
              <a:t>With taps the impedance of the transformer changes; sometimes the changes are relatively minor and sometimes they are dramatic</a:t>
            </a:r>
          </a:p>
          <a:p>
            <a:pPr lvl="1"/>
            <a:r>
              <a:rPr lang="en-US" dirty="0"/>
              <a:t>A unity turns ratio phase shifter is a good example with essentially no impedance when the phase shift is zero</a:t>
            </a:r>
          </a:p>
          <a:p>
            <a:pPr lvl="1"/>
            <a:r>
              <a:rPr lang="en-US" dirty="0"/>
              <a:t>Often modeled with piecewise linear function with impedance correction varying with tap ratio or phase shift</a:t>
            </a:r>
          </a:p>
          <a:p>
            <a:pPr lvl="1"/>
            <a:r>
              <a:rPr lang="en-US" dirty="0"/>
              <a:t>Next lines give several examples, with format being (phase shift or tap ratio, impedance correction)</a:t>
            </a:r>
          </a:p>
          <a:p>
            <a:pPr lvl="2"/>
            <a:r>
              <a:rPr lang="en-US" dirty="0"/>
              <a:t>(-60,1), (0,0.01), (60,1)</a:t>
            </a:r>
          </a:p>
          <a:p>
            <a:pPr lvl="2"/>
            <a:r>
              <a:rPr lang="en-US" dirty="0"/>
              <a:t>(-25,2.43),(0,1),(25,2.43)</a:t>
            </a:r>
          </a:p>
          <a:p>
            <a:pPr lvl="2"/>
            <a:r>
              <a:rPr lang="en-US" dirty="0"/>
              <a:t>(0.941,0.5), (1.04,1), (1.15,2.45)</a:t>
            </a:r>
          </a:p>
          <a:p>
            <a:pPr lvl="2"/>
            <a:r>
              <a:rPr lang="en-US" dirty="0"/>
              <a:t>(0.937,1.64), (1,1), (1.1, 1.427)</a:t>
            </a:r>
          </a:p>
        </p:txBody>
      </p:sp>
      <p:sp>
        <p:nvSpPr>
          <p:cNvPr id="4" name="Slide Number Placeholder 3">
            <a:extLst>
              <a:ext uri="{FF2B5EF4-FFF2-40B4-BE49-F238E27FC236}">
                <a16:creationId xmlns:a16="http://schemas.microsoft.com/office/drawing/2014/main" id="{A847FFE9-B7BB-1B36-E0A7-715D1D3FDF5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34</a:t>
            </a:fld>
            <a:endParaRPr lang="en-US" dirty="0">
              <a:solidFill>
                <a:schemeClr val="tx1">
                  <a:lumMod val="50000"/>
                </a:schemeClr>
              </a:solidFill>
            </a:endParaRPr>
          </a:p>
        </p:txBody>
      </p:sp>
    </p:spTree>
    <p:extLst>
      <p:ext uri="{BB962C8B-B14F-4D97-AF65-F5344CB8AC3E}">
        <p14:creationId xmlns:p14="http://schemas.microsoft.com/office/powerpoint/2010/main" val="815241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Switched Shunt Control</a:t>
            </a:r>
          </a:p>
        </p:txBody>
      </p:sp>
      <p:sp>
        <p:nvSpPr>
          <p:cNvPr id="3" name="Content Placeholder 2"/>
          <p:cNvSpPr>
            <a:spLocks noGrp="1"/>
          </p:cNvSpPr>
          <p:nvPr>
            <p:ph idx="1"/>
          </p:nvPr>
        </p:nvSpPr>
        <p:spPr>
          <a:xfrm>
            <a:off x="457200" y="1280160"/>
            <a:ext cx="10820400" cy="3733800"/>
          </a:xfrm>
        </p:spPr>
        <p:txBody>
          <a:bodyPr/>
          <a:lstStyle/>
          <a:p>
            <a:r>
              <a:rPr lang="en-US" dirty="0"/>
              <a:t>The status of switched shunts can be handled in an outer loop algorithm, similar to what is done for LTCs and phase shifters</a:t>
            </a:r>
          </a:p>
          <a:p>
            <a:pPr lvl="1"/>
            <a:r>
              <a:rPr lang="en-US" dirty="0"/>
              <a:t>Because they are discrete they need to regulate a value to a voltage range</a:t>
            </a:r>
          </a:p>
          <a:p>
            <a:r>
              <a:rPr lang="en-US" dirty="0"/>
              <a:t>Switches shunts often have multiple levels that need to be simulated </a:t>
            </a:r>
          </a:p>
          <a:p>
            <a:r>
              <a:rPr lang="en-US" dirty="0"/>
              <a:t>Switched shunt control also interacts with the LTC and PV control</a:t>
            </a:r>
          </a:p>
          <a:p>
            <a:r>
              <a:rPr lang="en-US" dirty="0"/>
              <a:t>The power flow modeling needs to take into account the control time delays associated with the various devices</a:t>
            </a:r>
          </a:p>
        </p:txBody>
      </p:sp>
      <p:sp>
        <p:nvSpPr>
          <p:cNvPr id="4" name="Slide Number Placeholder 3">
            <a:extLst>
              <a:ext uri="{FF2B5EF4-FFF2-40B4-BE49-F238E27FC236}">
                <a16:creationId xmlns:a16="http://schemas.microsoft.com/office/drawing/2014/main" id="{592A5349-F50C-2F42-9E59-5D7ABB24B97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35</a:t>
            </a:fld>
            <a:endParaRPr lang="en-US" dirty="0">
              <a:solidFill>
                <a:schemeClr val="tx1">
                  <a:lumMod val="50000"/>
                </a:schemeClr>
              </a:solidFill>
            </a:endParaRPr>
          </a:p>
        </p:txBody>
      </p:sp>
    </p:spTree>
    <p:extLst>
      <p:ext uri="{BB962C8B-B14F-4D97-AF65-F5344CB8AC3E}">
        <p14:creationId xmlns:p14="http://schemas.microsoft.com/office/powerpoint/2010/main" val="1414838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Switched Shunt System Design</a:t>
            </a:r>
          </a:p>
        </p:txBody>
      </p:sp>
      <p:sp>
        <p:nvSpPr>
          <p:cNvPr id="3" name="Content Placeholder 2"/>
          <p:cNvSpPr>
            <a:spLocks noGrp="1"/>
          </p:cNvSpPr>
          <p:nvPr>
            <p:ph idx="1"/>
          </p:nvPr>
        </p:nvSpPr>
        <p:spPr>
          <a:xfrm>
            <a:off x="457200" y="1280160"/>
            <a:ext cx="10820400" cy="3733800"/>
          </a:xfrm>
        </p:spPr>
        <p:txBody>
          <a:bodyPr/>
          <a:lstStyle/>
          <a:p>
            <a:r>
              <a:rPr lang="en-US" dirty="0"/>
              <a:t>Because switched shunts tend to have a local impact, there needs to be a coordinated design in their implementation at the transmission level </a:t>
            </a:r>
          </a:p>
          <a:p>
            <a:pPr lvl="1"/>
            <a:r>
              <a:rPr lang="en-US" dirty="0"/>
              <a:t>Shunt capacitors used to raise the voltage, shunt reactors used to lower the voltage; used with LTCs and gens</a:t>
            </a:r>
          </a:p>
          <a:p>
            <a:r>
              <a:rPr lang="en-US" dirty="0"/>
              <a:t>Often in the transmission system they are switched manually by a system operator</a:t>
            </a:r>
          </a:p>
          <a:p>
            <a:r>
              <a:rPr lang="en-US" dirty="0"/>
              <a:t>The size and number of banks depends</a:t>
            </a:r>
          </a:p>
          <a:p>
            <a:pPr lvl="1"/>
            <a:r>
              <a:rPr lang="en-US" dirty="0"/>
              <a:t>Change in the system voltages caused by bank switching</a:t>
            </a:r>
          </a:p>
          <a:p>
            <a:pPr lvl="1"/>
            <a:r>
              <a:rPr lang="en-US" dirty="0"/>
              <a:t>The availability of different sizes</a:t>
            </a:r>
          </a:p>
          <a:p>
            <a:pPr lvl="1"/>
            <a:r>
              <a:rPr lang="en-US" dirty="0"/>
              <a:t>Cost for the associated switchgear and protection system</a:t>
            </a:r>
          </a:p>
        </p:txBody>
      </p:sp>
      <p:sp>
        <p:nvSpPr>
          <p:cNvPr id="4" name="Slide Number Placeholder 3">
            <a:extLst>
              <a:ext uri="{FF2B5EF4-FFF2-40B4-BE49-F238E27FC236}">
                <a16:creationId xmlns:a16="http://schemas.microsoft.com/office/drawing/2014/main" id="{32939F3B-4C7A-DB73-5FB0-E96C64ED77C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36</a:t>
            </a:fld>
            <a:endParaRPr lang="en-US" dirty="0">
              <a:solidFill>
                <a:schemeClr val="tx1">
                  <a:lumMod val="50000"/>
                </a:schemeClr>
              </a:solidFill>
            </a:endParaRPr>
          </a:p>
        </p:txBody>
      </p:sp>
    </p:spTree>
    <p:extLst>
      <p:ext uri="{BB962C8B-B14F-4D97-AF65-F5344CB8AC3E}">
        <p14:creationId xmlns:p14="http://schemas.microsoft.com/office/powerpoint/2010/main" val="4258313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Switched Shunt Sizing</a:t>
            </a:r>
          </a:p>
        </p:txBody>
      </p:sp>
      <p:sp>
        <p:nvSpPr>
          <p:cNvPr id="3" name="Content Placeholder 2"/>
          <p:cNvSpPr>
            <a:spLocks noGrp="1"/>
          </p:cNvSpPr>
          <p:nvPr>
            <p:ph idx="1"/>
          </p:nvPr>
        </p:nvSpPr>
        <p:spPr>
          <a:xfrm>
            <a:off x="457200" y="1280160"/>
            <a:ext cx="8477943" cy="3733800"/>
          </a:xfrm>
        </p:spPr>
        <p:txBody>
          <a:bodyPr/>
          <a:lstStyle/>
          <a:p>
            <a:r>
              <a:rPr lang="en-US" dirty="0"/>
              <a:t>A goal with switched shunt sizing is to avoid human irritation caused by excessive changes in lighting</a:t>
            </a:r>
          </a:p>
          <a:p>
            <a:r>
              <a:rPr lang="en-US" dirty="0"/>
              <a:t>IEEE </a:t>
            </a:r>
            <a:r>
              <a:rPr lang="en-US" dirty="0" err="1"/>
              <a:t>Std</a:t>
            </a:r>
            <a:r>
              <a:rPr lang="en-US" dirty="0"/>
              <a:t> 1453-2015 gives guidance on the percentage of voltage changes as a </a:t>
            </a:r>
            <a:br>
              <a:rPr lang="en-US" dirty="0"/>
            </a:br>
            <a:r>
              <a:rPr lang="en-US" dirty="0"/>
              <a:t>function of time; Table 3</a:t>
            </a:r>
            <a:br>
              <a:rPr lang="en-US" dirty="0"/>
            </a:br>
            <a:r>
              <a:rPr lang="en-US" dirty="0"/>
              <a:t>of the standard suggests </a:t>
            </a:r>
            <a:br>
              <a:rPr lang="en-US" dirty="0"/>
            </a:br>
            <a:r>
              <a:rPr lang="en-US" dirty="0"/>
              <a:t>keeping the voltage</a:t>
            </a:r>
            <a:br>
              <a:rPr lang="en-US" dirty="0"/>
            </a:br>
            <a:r>
              <a:rPr lang="en-US" dirty="0"/>
              <a:t>changes below about 3%</a:t>
            </a:r>
          </a:p>
          <a:p>
            <a:r>
              <a:rPr lang="en-US" dirty="0"/>
              <a:t>We determine analytic </a:t>
            </a:r>
            <a:br>
              <a:rPr lang="en-US" dirty="0"/>
            </a:br>
            <a:r>
              <a:rPr lang="en-US" dirty="0"/>
              <a:t>methods to calculate this</a:t>
            </a:r>
            <a:br>
              <a:rPr lang="en-US" dirty="0"/>
            </a:br>
            <a:r>
              <a:rPr lang="en-US" dirty="0"/>
              <a:t>percentage later in the semester</a:t>
            </a:r>
          </a:p>
        </p:txBody>
      </p:sp>
      <p:pic>
        <p:nvPicPr>
          <p:cNvPr id="4" name="Picture 3"/>
          <p:cNvPicPr>
            <a:picLocks noChangeAspect="1"/>
          </p:cNvPicPr>
          <p:nvPr/>
        </p:nvPicPr>
        <p:blipFill rotWithShape="1">
          <a:blip r:embed="rId2"/>
          <a:srcRect l="34295" t="34768" r="36474" b="28673"/>
          <a:stretch/>
        </p:blipFill>
        <p:spPr>
          <a:xfrm>
            <a:off x="5715000" y="2890630"/>
            <a:ext cx="5029200" cy="3407002"/>
          </a:xfrm>
          <a:prstGeom prst="rect">
            <a:avLst/>
          </a:prstGeom>
        </p:spPr>
      </p:pic>
      <p:sp>
        <p:nvSpPr>
          <p:cNvPr id="5" name="TextBox 4"/>
          <p:cNvSpPr txBox="1"/>
          <p:nvPr/>
        </p:nvSpPr>
        <p:spPr>
          <a:xfrm>
            <a:off x="1652739" y="6297632"/>
            <a:ext cx="8766374" cy="523220"/>
          </a:xfrm>
          <a:prstGeom prst="rect">
            <a:avLst/>
          </a:prstGeom>
          <a:noFill/>
        </p:spPr>
        <p:txBody>
          <a:bodyPr wrap="square" rtlCol="0">
            <a:spAutoFit/>
          </a:bodyPr>
          <a:lstStyle/>
          <a:p>
            <a:r>
              <a:rPr lang="en-US" sz="1400" dirty="0">
                <a:solidFill>
                  <a:srgbClr val="1E0000"/>
                </a:solidFill>
              </a:rPr>
              <a:t>Image from IEEE Std. 1453-2015, “IEEE Recommended Practice for Measurement and Limits of Voltage Fluctuations </a:t>
            </a:r>
            <a:br>
              <a:rPr lang="en-US" sz="1400" dirty="0">
                <a:solidFill>
                  <a:srgbClr val="1E0000"/>
                </a:solidFill>
              </a:rPr>
            </a:br>
            <a:r>
              <a:rPr lang="en-US" sz="1400" dirty="0">
                <a:solidFill>
                  <a:srgbClr val="1E0000"/>
                </a:solidFill>
              </a:rPr>
              <a:t>and Associated Light Flicker on AC Power Systems”</a:t>
            </a:r>
          </a:p>
        </p:txBody>
      </p:sp>
      <p:sp>
        <p:nvSpPr>
          <p:cNvPr id="6" name="Slide Number Placeholder 3">
            <a:extLst>
              <a:ext uri="{FF2B5EF4-FFF2-40B4-BE49-F238E27FC236}">
                <a16:creationId xmlns:a16="http://schemas.microsoft.com/office/drawing/2014/main" id="{A56F640F-0B1D-CEDC-9B9D-E92B5766018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37</a:t>
            </a:fld>
            <a:endParaRPr lang="en-US" dirty="0">
              <a:solidFill>
                <a:schemeClr val="tx1">
                  <a:lumMod val="50000"/>
                </a:schemeClr>
              </a:solidFill>
            </a:endParaRPr>
          </a:p>
        </p:txBody>
      </p:sp>
      <p:sp>
        <p:nvSpPr>
          <p:cNvPr id="7" name="TextBox 6">
            <a:extLst>
              <a:ext uri="{FF2B5EF4-FFF2-40B4-BE49-F238E27FC236}">
                <a16:creationId xmlns:a16="http://schemas.microsoft.com/office/drawing/2014/main" id="{CDF445FF-593A-6F01-EE4A-C6E2CA892A37}"/>
              </a:ext>
            </a:extLst>
          </p:cNvPr>
          <p:cNvSpPr txBox="1"/>
          <p:nvPr/>
        </p:nvSpPr>
        <p:spPr>
          <a:xfrm>
            <a:off x="9065160" y="1425000"/>
            <a:ext cx="2707906" cy="1200329"/>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There is a new version of this standard, 1453-2022</a:t>
            </a:r>
          </a:p>
        </p:txBody>
      </p:sp>
    </p:spTree>
    <p:extLst>
      <p:ext uri="{BB962C8B-B14F-4D97-AF65-F5344CB8AC3E}">
        <p14:creationId xmlns:p14="http://schemas.microsoft.com/office/powerpoint/2010/main" val="4070730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Reactive Capability</a:t>
            </a:r>
          </a:p>
        </p:txBody>
      </p:sp>
      <p:sp>
        <p:nvSpPr>
          <p:cNvPr id="3" name="Content Placeholder 2"/>
          <p:cNvSpPr>
            <a:spLocks noGrp="1"/>
          </p:cNvSpPr>
          <p:nvPr>
            <p:ph idx="1"/>
          </p:nvPr>
        </p:nvSpPr>
        <p:spPr>
          <a:xfrm>
            <a:off x="457200" y="1280160"/>
            <a:ext cx="10972800" cy="3733800"/>
          </a:xfrm>
        </p:spPr>
        <p:txBody>
          <a:bodyPr/>
          <a:lstStyle/>
          <a:p>
            <a:r>
              <a:rPr lang="en-US" dirty="0"/>
              <a:t>Switched shunts are often used to maintain adequate dynamic reactive power from generators and SVCs</a:t>
            </a:r>
          </a:p>
          <a:p>
            <a:r>
              <a:rPr lang="en-US" dirty="0"/>
              <a:t>FERC Order 827 (from June 2016, titled “Reactive Power Requirements for Non-Synchronous Generation”) states that the power factor of generators should be between 0.95 leading to 0.95 lagging</a:t>
            </a:r>
          </a:p>
          <a:p>
            <a:pPr lvl="1"/>
            <a:r>
              <a:rPr lang="en-US" dirty="0"/>
              <a:t>Hence the absolute value of the Mvar output of the machines should be no more than 31% of the MW output</a:t>
            </a:r>
          </a:p>
          <a:p>
            <a:pPr lvl="1"/>
            <a:r>
              <a:rPr lang="en-US" dirty="0"/>
              <a:t>Often a value substantially better for reactive reserves</a:t>
            </a:r>
          </a:p>
          <a:p>
            <a:r>
              <a:rPr lang="en-US" dirty="0"/>
              <a:t>Switched shunts are used to keep the generator power factor within this range</a:t>
            </a:r>
          </a:p>
        </p:txBody>
      </p:sp>
      <p:sp>
        <p:nvSpPr>
          <p:cNvPr id="4" name="Slide Number Placeholder 3">
            <a:extLst>
              <a:ext uri="{FF2B5EF4-FFF2-40B4-BE49-F238E27FC236}">
                <a16:creationId xmlns:a16="http://schemas.microsoft.com/office/drawing/2014/main" id="{7391E7CC-3D8C-4FA8-0913-2D2FBD1F581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38</a:t>
            </a:fld>
            <a:endParaRPr lang="en-US" dirty="0">
              <a:solidFill>
                <a:schemeClr val="tx1">
                  <a:lumMod val="50000"/>
                </a:schemeClr>
              </a:solidFill>
            </a:endParaRPr>
          </a:p>
        </p:txBody>
      </p:sp>
    </p:spTree>
    <p:extLst>
      <p:ext uri="{BB962C8B-B14F-4D97-AF65-F5344CB8AC3E}">
        <p14:creationId xmlns:p14="http://schemas.microsoft.com/office/powerpoint/2010/main" val="113703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609600" y="76200"/>
            <a:ext cx="10668000" cy="1069848"/>
          </a:xfrm>
        </p:spPr>
        <p:txBody>
          <a:bodyPr/>
          <a:lstStyle/>
          <a:p>
            <a:r>
              <a:rPr lang="en-US" dirty="0"/>
              <a:t>N-R Power Flow Solution </a:t>
            </a:r>
          </a:p>
        </p:txBody>
      </p:sp>
      <p:graphicFrame>
        <p:nvGraphicFramePr>
          <p:cNvPr id="2" name="Object 1"/>
          <p:cNvGraphicFramePr>
            <a:graphicFrameLocks noChangeAspect="1"/>
          </p:cNvGraphicFramePr>
          <p:nvPr>
            <p:extLst>
              <p:ext uri="{D42A27DB-BD31-4B8C-83A1-F6EECF244321}">
                <p14:modId xmlns:p14="http://schemas.microsoft.com/office/powerpoint/2010/main" val="3903048973"/>
              </p:ext>
            </p:extLst>
          </p:nvPr>
        </p:nvGraphicFramePr>
        <p:xfrm>
          <a:off x="914400" y="1279525"/>
          <a:ext cx="7327900" cy="4419600"/>
        </p:xfrm>
        <a:graphic>
          <a:graphicData uri="http://schemas.openxmlformats.org/presentationml/2006/ole">
            <mc:AlternateContent xmlns:mc="http://schemas.openxmlformats.org/markup-compatibility/2006">
              <mc:Choice xmlns:v="urn:schemas-microsoft-com:vml" Requires="v">
                <p:oleObj name="Equation" r:id="rId2" imgW="7327800" imgH="4419360" progId="Equation.DSMT4">
                  <p:embed/>
                </p:oleObj>
              </mc:Choice>
              <mc:Fallback>
                <p:oleObj name="Equation" r:id="rId2" imgW="7327800" imgH="441936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79525"/>
                        <a:ext cx="73279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219C1E46-4B50-E282-1FEC-8FC21F615CB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Tree>
    <p:extLst>
      <p:ext uri="{BB962C8B-B14F-4D97-AF65-F5344CB8AC3E}">
        <p14:creationId xmlns:p14="http://schemas.microsoft.com/office/powerpoint/2010/main" val="4078783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Interchange Control</a:t>
            </a:r>
          </a:p>
        </p:txBody>
      </p:sp>
      <p:sp>
        <p:nvSpPr>
          <p:cNvPr id="3" name="Content Placeholder 2"/>
          <p:cNvSpPr>
            <a:spLocks noGrp="1"/>
          </p:cNvSpPr>
          <p:nvPr>
            <p:ph idx="1"/>
          </p:nvPr>
        </p:nvSpPr>
        <p:spPr>
          <a:xfrm>
            <a:off x="457200" y="1280160"/>
            <a:ext cx="10744200" cy="3733800"/>
          </a:xfrm>
        </p:spPr>
        <p:txBody>
          <a:bodyPr/>
          <a:lstStyle/>
          <a:p>
            <a:pPr>
              <a:spcBef>
                <a:spcPct val="0"/>
              </a:spcBef>
            </a:pPr>
            <a:r>
              <a:rPr lang="en-US" dirty="0"/>
              <a:t>The purpose of area interchange control is to regulate or control the interchange of real power between specified areas of the network </a:t>
            </a:r>
          </a:p>
          <a:p>
            <a:pPr>
              <a:spcBef>
                <a:spcPct val="0"/>
              </a:spcBef>
            </a:pPr>
            <a:r>
              <a:rPr lang="en-US" dirty="0"/>
              <a:t>Under area interchange control, the mutually exclusive subnetworks, the so-called areas, that make up a power system need to be explicitly represented</a:t>
            </a:r>
          </a:p>
          <a:p>
            <a:pPr>
              <a:spcBef>
                <a:spcPct val="0"/>
              </a:spcBef>
            </a:pPr>
            <a:r>
              <a:rPr lang="en-US" dirty="0"/>
              <a:t>These areas may be particular subnetworks of a power grid or may represent various interconnected systems</a:t>
            </a:r>
          </a:p>
          <a:p>
            <a:pPr>
              <a:spcBef>
                <a:spcPct val="0"/>
              </a:spcBef>
            </a:pPr>
            <a:r>
              <a:rPr lang="en-US" dirty="0"/>
              <a:t>The specified net power out of each area is controlled by the generators within the area</a:t>
            </a:r>
          </a:p>
          <a:p>
            <a:pPr>
              <a:spcBef>
                <a:spcPct val="0"/>
              </a:spcBef>
            </a:pPr>
            <a:r>
              <a:rPr lang="en-US" dirty="0"/>
              <a:t>A power flow may have many more areas than balancing authority areas</a:t>
            </a:r>
          </a:p>
          <a:p>
            <a:endParaRPr lang="en-US" dirty="0"/>
          </a:p>
        </p:txBody>
      </p:sp>
      <p:sp>
        <p:nvSpPr>
          <p:cNvPr id="4" name="Slide Number Placeholder 3">
            <a:extLst>
              <a:ext uri="{FF2B5EF4-FFF2-40B4-BE49-F238E27FC236}">
                <a16:creationId xmlns:a16="http://schemas.microsoft.com/office/drawing/2014/main" id="{005B8F3A-74FD-BF6E-0470-4F420B05866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39</a:t>
            </a:fld>
            <a:endParaRPr lang="en-US" dirty="0">
              <a:solidFill>
                <a:schemeClr val="tx1">
                  <a:lumMod val="50000"/>
                </a:schemeClr>
              </a:solidFill>
            </a:endParaRPr>
          </a:p>
        </p:txBody>
      </p:sp>
    </p:spTree>
    <p:extLst>
      <p:ext uri="{BB962C8B-B14F-4D97-AF65-F5344CB8AC3E}">
        <p14:creationId xmlns:p14="http://schemas.microsoft.com/office/powerpoint/2010/main" val="128255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Interchange Control</a:t>
            </a:r>
          </a:p>
        </p:txBody>
      </p:sp>
      <p:sp>
        <p:nvSpPr>
          <p:cNvPr id="3" name="Content Placeholder 2"/>
          <p:cNvSpPr>
            <a:spLocks noGrp="1"/>
          </p:cNvSpPr>
          <p:nvPr>
            <p:ph idx="1"/>
          </p:nvPr>
        </p:nvSpPr>
        <p:spPr>
          <a:xfrm>
            <a:off x="457200" y="1280160"/>
            <a:ext cx="10287000" cy="3733800"/>
          </a:xfrm>
        </p:spPr>
        <p:txBody>
          <a:bodyPr/>
          <a:lstStyle/>
          <a:p>
            <a:pPr>
              <a:spcBef>
                <a:spcPct val="0"/>
              </a:spcBef>
            </a:pPr>
            <a:r>
              <a:rPr lang="en-US" dirty="0"/>
              <a:t>The net power interchange for an area is the algebraic sum of all its tie line real power flows</a:t>
            </a:r>
          </a:p>
          <a:p>
            <a:pPr>
              <a:spcBef>
                <a:spcPct val="0"/>
              </a:spcBef>
            </a:pPr>
            <a:r>
              <a:rPr lang="en-US" dirty="0"/>
              <a:t>We denote the real power flow across the tie line from bus k to bus m by </a:t>
            </a:r>
            <a:r>
              <a:rPr lang="en-US" dirty="0" err="1"/>
              <a:t>P</a:t>
            </a:r>
            <a:r>
              <a:rPr lang="en-US" baseline="-25000" dirty="0" err="1"/>
              <a:t>km</a:t>
            </a:r>
            <a:endParaRPr lang="en-US" baseline="-25000" dirty="0"/>
          </a:p>
          <a:p>
            <a:pPr>
              <a:spcBef>
                <a:spcPct val="0"/>
              </a:spcBef>
            </a:pPr>
            <a:r>
              <a:rPr lang="en-US" dirty="0"/>
              <a:t>We use the convention that </a:t>
            </a:r>
            <a:r>
              <a:rPr lang="en-US" dirty="0" err="1"/>
              <a:t>P</a:t>
            </a:r>
            <a:r>
              <a:rPr lang="en-US" baseline="-25000" dirty="0" err="1"/>
              <a:t>km</a:t>
            </a:r>
            <a:r>
              <a:rPr lang="en-US" dirty="0"/>
              <a:t> &gt; 0 if power leaves node k and </a:t>
            </a:r>
            <a:r>
              <a:rPr lang="en-US" dirty="0" err="1"/>
              <a:t>P</a:t>
            </a:r>
            <a:r>
              <a:rPr lang="en-US" baseline="-25000" dirty="0" err="1"/>
              <a:t>km</a:t>
            </a:r>
            <a:r>
              <a:rPr lang="en-US" dirty="0"/>
              <a:t> </a:t>
            </a:r>
            <a:r>
              <a:rPr lang="en-US" dirty="0">
                <a:sym typeface="Symbol"/>
              </a:rPr>
              <a:t>  </a:t>
            </a:r>
            <a:r>
              <a:rPr lang="en-US" dirty="0"/>
              <a:t>0 otherwise</a:t>
            </a:r>
          </a:p>
          <a:p>
            <a:pPr>
              <a:spcBef>
                <a:spcPct val="0"/>
              </a:spcBef>
            </a:pPr>
            <a:r>
              <a:rPr lang="en-US" dirty="0"/>
              <a:t>Thus the net area interchange S</a:t>
            </a:r>
            <a:r>
              <a:rPr lang="en-US" baseline="-25000" dirty="0"/>
              <a:t>i</a:t>
            </a:r>
            <a:r>
              <a:rPr lang="en-US" dirty="0"/>
              <a:t> of area i is positive (negative) if area i exports (imports)</a:t>
            </a:r>
          </a:p>
          <a:p>
            <a:pPr>
              <a:spcBef>
                <a:spcPct val="0"/>
              </a:spcBef>
            </a:pPr>
            <a:r>
              <a:rPr lang="en-US" dirty="0"/>
              <a:t>Consider the two areas i  and  j  that are directly connected by the single tie line (k, m) with the node k in area i and the node m in area j</a:t>
            </a:r>
          </a:p>
          <a:p>
            <a:endParaRPr lang="en-US" dirty="0"/>
          </a:p>
        </p:txBody>
      </p:sp>
      <p:sp>
        <p:nvSpPr>
          <p:cNvPr id="4" name="Slide Number Placeholder 3">
            <a:extLst>
              <a:ext uri="{FF2B5EF4-FFF2-40B4-BE49-F238E27FC236}">
                <a16:creationId xmlns:a16="http://schemas.microsoft.com/office/drawing/2014/main" id="{1651D20E-EE81-4FD8-568C-D31635EB8A5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40</a:t>
            </a:fld>
            <a:endParaRPr lang="en-US" dirty="0">
              <a:solidFill>
                <a:schemeClr val="tx1">
                  <a:lumMod val="50000"/>
                </a:schemeClr>
              </a:solidFill>
            </a:endParaRPr>
          </a:p>
        </p:txBody>
      </p:sp>
    </p:spTree>
    <p:extLst>
      <p:ext uri="{BB962C8B-B14F-4D97-AF65-F5344CB8AC3E}">
        <p14:creationId xmlns:p14="http://schemas.microsoft.com/office/powerpoint/2010/main" val="2075897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Power Interchange</a:t>
            </a:r>
          </a:p>
        </p:txBody>
      </p:sp>
      <p:sp>
        <p:nvSpPr>
          <p:cNvPr id="3" name="Content Placeholder 2"/>
          <p:cNvSpPr>
            <a:spLocks noGrp="1"/>
          </p:cNvSpPr>
          <p:nvPr>
            <p:ph idx="1"/>
          </p:nvPr>
        </p:nvSpPr>
        <p:spPr>
          <a:xfrm>
            <a:off x="457200" y="1280160"/>
            <a:ext cx="11049000" cy="1463040"/>
          </a:xfrm>
        </p:spPr>
        <p:txBody>
          <a:bodyPr/>
          <a:lstStyle/>
          <a:p>
            <a:r>
              <a:rPr lang="en-US" dirty="0"/>
              <a:t>Then, for the complex power interchange S</a:t>
            </a:r>
            <a:r>
              <a:rPr lang="en-US" baseline="-25000" dirty="0"/>
              <a:t>i</a:t>
            </a:r>
            <a:r>
              <a:rPr lang="en-US" dirty="0"/>
              <a:t>, we have a sum in which </a:t>
            </a:r>
            <a:r>
              <a:rPr lang="en-US" dirty="0" err="1"/>
              <a:t>P</a:t>
            </a:r>
            <a:r>
              <a:rPr lang="en-US" baseline="-25000" dirty="0" err="1"/>
              <a:t>km</a:t>
            </a:r>
            <a:r>
              <a:rPr lang="en-US" dirty="0"/>
              <a:t> appears with a positive sign; for the area j power interchange it appears with a negative sign </a:t>
            </a:r>
          </a:p>
          <a:p>
            <a:endParaRPr lang="en-US" dirty="0"/>
          </a:p>
        </p:txBody>
      </p:sp>
      <p:grpSp>
        <p:nvGrpSpPr>
          <p:cNvPr id="5" name="Group 4"/>
          <p:cNvGrpSpPr/>
          <p:nvPr/>
        </p:nvGrpSpPr>
        <p:grpSpPr>
          <a:xfrm>
            <a:off x="831757" y="2906677"/>
            <a:ext cx="7376921" cy="3564262"/>
            <a:chOff x="88900" y="1498600"/>
            <a:chExt cx="9027085" cy="4996334"/>
          </a:xfrm>
        </p:grpSpPr>
        <p:sp>
          <p:nvSpPr>
            <p:cNvPr id="6" name="Line 6"/>
            <p:cNvSpPr>
              <a:spLocks noChangeAspect="1" noChangeShapeType="1"/>
            </p:cNvSpPr>
            <p:nvPr/>
          </p:nvSpPr>
          <p:spPr bwMode="auto">
            <a:xfrm>
              <a:off x="1023938" y="3195638"/>
              <a:ext cx="1435100" cy="0"/>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7" name="Text Box 7"/>
            <p:cNvSpPr txBox="1">
              <a:spLocks noChangeAspect="1" noChangeArrowheads="1"/>
            </p:cNvSpPr>
            <p:nvPr/>
          </p:nvSpPr>
          <p:spPr bwMode="auto">
            <a:xfrm>
              <a:off x="1042988" y="2433164"/>
              <a:ext cx="1766851"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dirty="0"/>
                <a:t>Area i</a:t>
              </a:r>
            </a:p>
          </p:txBody>
        </p:sp>
        <p:sp>
          <p:nvSpPr>
            <p:cNvPr id="8" name="Line 8"/>
            <p:cNvSpPr>
              <a:spLocks noChangeAspect="1" noChangeShapeType="1"/>
            </p:cNvSpPr>
            <p:nvPr/>
          </p:nvSpPr>
          <p:spPr bwMode="auto">
            <a:xfrm>
              <a:off x="1995488" y="3197225"/>
              <a:ext cx="0" cy="4714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9" name="Text Box 9"/>
            <p:cNvSpPr txBox="1">
              <a:spLocks noChangeAspect="1" noChangeArrowheads="1"/>
            </p:cNvSpPr>
            <p:nvPr/>
          </p:nvSpPr>
          <p:spPr bwMode="auto">
            <a:xfrm>
              <a:off x="6694487" y="2433164"/>
              <a:ext cx="15319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dirty="0"/>
                <a:t>Area j</a:t>
              </a:r>
            </a:p>
          </p:txBody>
        </p:sp>
        <p:sp>
          <p:nvSpPr>
            <p:cNvPr id="10" name="Line 10"/>
            <p:cNvSpPr>
              <a:spLocks noChangeAspect="1" noChangeShapeType="1"/>
            </p:cNvSpPr>
            <p:nvPr/>
          </p:nvSpPr>
          <p:spPr bwMode="auto">
            <a:xfrm>
              <a:off x="6694488" y="3216275"/>
              <a:ext cx="1435100" cy="0"/>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1" name="Line 11"/>
            <p:cNvSpPr>
              <a:spLocks noChangeAspect="1" noChangeShapeType="1"/>
            </p:cNvSpPr>
            <p:nvPr/>
          </p:nvSpPr>
          <p:spPr bwMode="auto">
            <a:xfrm>
              <a:off x="7150100" y="3221038"/>
              <a:ext cx="0" cy="4603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2" name="Line 12"/>
            <p:cNvSpPr>
              <a:spLocks noChangeAspect="1" noChangeShapeType="1"/>
            </p:cNvSpPr>
            <p:nvPr/>
          </p:nvSpPr>
          <p:spPr bwMode="auto">
            <a:xfrm>
              <a:off x="4751388" y="3673475"/>
              <a:ext cx="2381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3" name="Line 13"/>
            <p:cNvSpPr>
              <a:spLocks noChangeAspect="1" noChangeShapeType="1"/>
            </p:cNvSpPr>
            <p:nvPr/>
          </p:nvSpPr>
          <p:spPr bwMode="auto">
            <a:xfrm flipV="1">
              <a:off x="1997075" y="3673475"/>
              <a:ext cx="275431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4" name="Line 15"/>
            <p:cNvSpPr>
              <a:spLocks noChangeShapeType="1"/>
            </p:cNvSpPr>
            <p:nvPr/>
          </p:nvSpPr>
          <p:spPr bwMode="auto">
            <a:xfrm>
              <a:off x="4079875" y="3846513"/>
              <a:ext cx="555625" cy="0"/>
            </a:xfrm>
            <a:prstGeom prst="line">
              <a:avLst/>
            </a:prstGeom>
            <a:noFill/>
            <a:ln w="50800">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sz="2800"/>
            </a:p>
          </p:txBody>
        </p:sp>
        <p:sp>
          <p:nvSpPr>
            <p:cNvPr id="15" name="Text Box 16"/>
            <p:cNvSpPr txBox="1">
              <a:spLocks noChangeAspect="1" noChangeArrowheads="1"/>
            </p:cNvSpPr>
            <p:nvPr/>
          </p:nvSpPr>
          <p:spPr bwMode="auto">
            <a:xfrm>
              <a:off x="4154674" y="3983832"/>
              <a:ext cx="10348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altLang="zh-CN" sz="2800" i="1" dirty="0" err="1">
                  <a:latin typeface="Times New Roman" pitchFamily="18" charset="0"/>
                  <a:ea typeface="SimHei" pitchFamily="49" charset="-122"/>
                </a:rPr>
                <a:t>P</a:t>
              </a:r>
              <a:r>
                <a:rPr lang="en-US" altLang="zh-CN" sz="2800" i="1" baseline="-25000" dirty="0" err="1">
                  <a:latin typeface="Times New Roman" pitchFamily="18" charset="0"/>
                  <a:ea typeface="SimHei" pitchFamily="49" charset="-122"/>
                </a:rPr>
                <a:t>km</a:t>
              </a:r>
              <a:endParaRPr lang="en-US" sz="2800" dirty="0"/>
            </a:p>
          </p:txBody>
        </p:sp>
        <p:sp>
          <p:nvSpPr>
            <p:cNvPr id="16" name="Line 17"/>
            <p:cNvSpPr>
              <a:spLocks noChangeShapeType="1"/>
            </p:cNvSpPr>
            <p:nvPr/>
          </p:nvSpPr>
          <p:spPr bwMode="auto">
            <a:xfrm>
              <a:off x="4484688" y="3859213"/>
              <a:ext cx="190500" cy="0"/>
            </a:xfrm>
            <a:prstGeom prst="line">
              <a:avLst/>
            </a:prstGeom>
            <a:noFill/>
            <a:ln w="1016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sp>
          <p:nvSpPr>
            <p:cNvPr id="17" name="Text Box 18"/>
            <p:cNvSpPr txBox="1">
              <a:spLocks noChangeArrowheads="1"/>
            </p:cNvSpPr>
            <p:nvPr/>
          </p:nvSpPr>
          <p:spPr bwMode="auto">
            <a:xfrm>
              <a:off x="865635" y="5761491"/>
              <a:ext cx="8250350" cy="733443"/>
            </a:xfrm>
            <a:prstGeom prst="rect">
              <a:avLst/>
            </a:prstGeom>
            <a:solidFill>
              <a:schemeClr val="bg1">
                <a:lumMod val="9500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lgn="ctr">
                <a:spcBef>
                  <a:spcPct val="50000"/>
                </a:spcBef>
              </a:pPr>
              <a:r>
                <a:rPr lang="en-US" sz="2800" b="0" dirty="0">
                  <a:latin typeface="+mn-lt"/>
                </a:rPr>
                <a:t>Area i exports </a:t>
              </a:r>
              <a:r>
                <a:rPr lang="en-US" sz="2800" b="0" dirty="0" err="1">
                  <a:latin typeface="+mn-lt"/>
                </a:rPr>
                <a:t>P</a:t>
              </a:r>
              <a:r>
                <a:rPr lang="en-US" sz="2800" b="0" baseline="-25000" dirty="0" err="1">
                  <a:latin typeface="+mn-lt"/>
                </a:rPr>
                <a:t>km</a:t>
              </a:r>
              <a:r>
                <a:rPr lang="en-US" sz="2800" b="0" dirty="0">
                  <a:latin typeface="+mn-lt"/>
                </a:rPr>
                <a:t>  and Area j imports </a:t>
              </a:r>
              <a:r>
                <a:rPr lang="en-US" sz="2800" b="0" dirty="0" err="1">
                  <a:latin typeface="+mn-lt"/>
                </a:rPr>
                <a:t>P</a:t>
              </a:r>
              <a:r>
                <a:rPr lang="en-US" sz="2800" b="0" baseline="-25000" dirty="0" err="1">
                  <a:latin typeface="+mn-lt"/>
                </a:rPr>
                <a:t>km</a:t>
              </a:r>
              <a:endParaRPr lang="en-US" sz="2800" b="0" baseline="-25000" dirty="0">
                <a:latin typeface="+mn-lt"/>
              </a:endParaRPr>
            </a:p>
          </p:txBody>
        </p:sp>
        <p:sp>
          <p:nvSpPr>
            <p:cNvPr id="18" name="Oval 19"/>
            <p:cNvSpPr>
              <a:spLocks noChangeArrowheads="1"/>
            </p:cNvSpPr>
            <p:nvPr/>
          </p:nvSpPr>
          <p:spPr bwMode="auto">
            <a:xfrm>
              <a:off x="88900" y="1498600"/>
              <a:ext cx="3886200" cy="3973513"/>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sz="2800"/>
            </a:p>
          </p:txBody>
        </p:sp>
        <p:sp>
          <p:nvSpPr>
            <p:cNvPr id="19" name="Text Box 20"/>
            <p:cNvSpPr txBox="1">
              <a:spLocks noChangeArrowheads="1"/>
            </p:cNvSpPr>
            <p:nvPr/>
          </p:nvSpPr>
          <p:spPr bwMode="auto">
            <a:xfrm>
              <a:off x="742950" y="3295650"/>
              <a:ext cx="6000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altLang="ko-KR" sz="2800" i="1">
                  <a:latin typeface="Times New Roman" pitchFamily="18" charset="0"/>
                  <a:ea typeface="Gulim" pitchFamily="34" charset="-127"/>
                </a:rPr>
                <a:t>k</a:t>
              </a:r>
              <a:endParaRPr lang="en-US" sz="2800">
                <a:latin typeface="Times New Roman" pitchFamily="18" charset="0"/>
              </a:endParaRPr>
            </a:p>
            <a:p>
              <a:pPr>
                <a:spcBef>
                  <a:spcPct val="50000"/>
                </a:spcBef>
              </a:pPr>
              <a:endParaRPr lang="en-US" sz="2800"/>
            </a:p>
          </p:txBody>
        </p:sp>
        <p:sp>
          <p:nvSpPr>
            <p:cNvPr id="20" name="Oval 21"/>
            <p:cNvSpPr>
              <a:spLocks noChangeArrowheads="1"/>
            </p:cNvSpPr>
            <p:nvPr/>
          </p:nvSpPr>
          <p:spPr bwMode="auto">
            <a:xfrm>
              <a:off x="5189538" y="1498600"/>
              <a:ext cx="3886200" cy="3973513"/>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sz="2800"/>
            </a:p>
          </p:txBody>
        </p:sp>
        <p:sp>
          <p:nvSpPr>
            <p:cNvPr id="21" name="Text Box 22"/>
            <p:cNvSpPr txBox="1">
              <a:spLocks noChangeArrowheads="1"/>
            </p:cNvSpPr>
            <p:nvPr/>
          </p:nvSpPr>
          <p:spPr bwMode="auto">
            <a:xfrm>
              <a:off x="7972425" y="3295650"/>
              <a:ext cx="6000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altLang="ko-KR" sz="2800" i="1">
                  <a:latin typeface="Times New Roman" pitchFamily="18" charset="0"/>
                  <a:ea typeface="Gulim" pitchFamily="34" charset="-127"/>
                </a:rPr>
                <a:t>m</a:t>
              </a:r>
              <a:endParaRPr lang="en-US" sz="2800">
                <a:latin typeface="Times New Roman" pitchFamily="18" charset="0"/>
              </a:endParaRPr>
            </a:p>
            <a:p>
              <a:pPr>
                <a:spcBef>
                  <a:spcPct val="50000"/>
                </a:spcBef>
              </a:pPr>
              <a:endParaRPr lang="en-US" sz="2800"/>
            </a:p>
          </p:txBody>
        </p:sp>
      </p:grpSp>
      <p:sp>
        <p:nvSpPr>
          <p:cNvPr id="22" name="Slide Number Placeholder 3">
            <a:extLst>
              <a:ext uri="{FF2B5EF4-FFF2-40B4-BE49-F238E27FC236}">
                <a16:creationId xmlns:a16="http://schemas.microsoft.com/office/drawing/2014/main" id="{AFF6FF42-5C9D-C84D-D913-376570592B8A}"/>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41</a:t>
            </a:fld>
            <a:endParaRPr lang="en-US" dirty="0">
              <a:solidFill>
                <a:schemeClr val="tx1">
                  <a:lumMod val="50000"/>
                </a:schemeClr>
              </a:solidFill>
            </a:endParaRPr>
          </a:p>
        </p:txBody>
      </p:sp>
    </p:spTree>
    <p:extLst>
      <p:ext uri="{BB962C8B-B14F-4D97-AF65-F5344CB8AC3E}">
        <p14:creationId xmlns:p14="http://schemas.microsoft.com/office/powerpoint/2010/main" val="421171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Power Interchange</a:t>
            </a:r>
          </a:p>
        </p:txBody>
      </p:sp>
      <p:sp>
        <p:nvSpPr>
          <p:cNvPr id="3" name="Content Placeholder 2"/>
          <p:cNvSpPr>
            <a:spLocks noGrp="1"/>
          </p:cNvSpPr>
          <p:nvPr>
            <p:ph idx="1"/>
          </p:nvPr>
        </p:nvSpPr>
        <p:spPr>
          <a:xfrm>
            <a:off x="457200" y="1280160"/>
            <a:ext cx="11277600" cy="3733800"/>
          </a:xfrm>
        </p:spPr>
        <p:txBody>
          <a:bodyPr/>
          <a:lstStyle/>
          <a:p>
            <a:r>
              <a:rPr lang="en-US" dirty="0"/>
              <a:t>Since each tie line flow appears twice in the net interchange equations, it follows that if the power system as </a:t>
            </a:r>
            <a:r>
              <a:rPr lang="en-US" i="1" dirty="0"/>
              <a:t>a</a:t>
            </a:r>
            <a:r>
              <a:rPr lang="en-US" dirty="0"/>
              <a:t> distinct areas, then</a:t>
            </a:r>
          </a:p>
          <a:p>
            <a:endParaRPr lang="en-US" dirty="0"/>
          </a:p>
          <a:p>
            <a:endParaRPr lang="en-US" dirty="0"/>
          </a:p>
          <a:p>
            <a:endParaRPr lang="en-US" dirty="0"/>
          </a:p>
          <a:p>
            <a:r>
              <a:rPr lang="en-US" dirty="0"/>
              <a:t>Consequently, the specification of S</a:t>
            </a:r>
            <a:r>
              <a:rPr lang="en-US" baseline="-25000" dirty="0"/>
              <a:t>i</a:t>
            </a:r>
            <a:r>
              <a:rPr lang="en-US" dirty="0"/>
              <a:t> for a collection of (</a:t>
            </a:r>
            <a:r>
              <a:rPr lang="en-US" i="1" dirty="0"/>
              <a:t>a</a:t>
            </a:r>
            <a:r>
              <a:rPr lang="en-US" dirty="0"/>
              <a:t>-1) areas determines the system interchange; we must leave the interchange for one area unspecified</a:t>
            </a:r>
          </a:p>
          <a:p>
            <a:pPr lvl="1"/>
            <a:r>
              <a:rPr lang="en-US" dirty="0"/>
              <a:t>This is usually (but not always) the area with the system slack bus</a:t>
            </a:r>
          </a:p>
          <a:p>
            <a:endParaRPr lang="en-US" dirty="0"/>
          </a:p>
        </p:txBody>
      </p:sp>
      <p:graphicFrame>
        <p:nvGraphicFramePr>
          <p:cNvPr id="5" name="Object 4"/>
          <p:cNvGraphicFramePr>
            <a:graphicFrameLocks noChangeAspect="1"/>
          </p:cNvGraphicFramePr>
          <p:nvPr/>
        </p:nvGraphicFramePr>
        <p:xfrm>
          <a:off x="1066800" y="2362200"/>
          <a:ext cx="1728788" cy="1074738"/>
        </p:xfrm>
        <a:graphic>
          <a:graphicData uri="http://schemas.openxmlformats.org/presentationml/2006/ole">
            <mc:AlternateContent xmlns:mc="http://schemas.openxmlformats.org/markup-compatibility/2006">
              <mc:Choice xmlns:v="urn:schemas-microsoft-com:vml" Requires="v">
                <p:oleObj name="Equation" r:id="rId2" imgW="710891" imgH="444307" progId="Equation.DSMT4">
                  <p:embed/>
                </p:oleObj>
              </mc:Choice>
              <mc:Fallback>
                <p:oleObj name="Equation" r:id="rId2" imgW="710891" imgH="444307"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172878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a:extLst>
              <a:ext uri="{FF2B5EF4-FFF2-40B4-BE49-F238E27FC236}">
                <a16:creationId xmlns:a16="http://schemas.microsoft.com/office/drawing/2014/main" id="{71A510A5-4009-BC10-8EDA-CCF8A107543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42</a:t>
            </a:fld>
            <a:endParaRPr lang="en-US" dirty="0">
              <a:solidFill>
                <a:schemeClr val="tx1">
                  <a:lumMod val="50000"/>
                </a:schemeClr>
              </a:solidFill>
            </a:endParaRPr>
          </a:p>
        </p:txBody>
      </p:sp>
    </p:spTree>
    <p:extLst>
      <p:ext uri="{BB962C8B-B14F-4D97-AF65-F5344CB8AC3E}">
        <p14:creationId xmlns:p14="http://schemas.microsoft.com/office/powerpoint/2010/main" val="4234179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Area Interchange</a:t>
            </a:r>
          </a:p>
        </p:txBody>
      </p:sp>
      <p:sp>
        <p:nvSpPr>
          <p:cNvPr id="3" name="Content Placeholder 2"/>
          <p:cNvSpPr>
            <a:spLocks noGrp="1"/>
          </p:cNvSpPr>
          <p:nvPr>
            <p:ph idx="1"/>
          </p:nvPr>
        </p:nvSpPr>
        <p:spPr>
          <a:xfrm>
            <a:off x="457200" y="1280160"/>
            <a:ext cx="11049000" cy="3733800"/>
          </a:xfrm>
        </p:spPr>
        <p:txBody>
          <a:bodyPr/>
          <a:lstStyle/>
          <a:p>
            <a:r>
              <a:rPr lang="en-US" dirty="0"/>
              <a:t>Area interchange is usually modeled using an outer loop control</a:t>
            </a:r>
          </a:p>
          <a:p>
            <a:r>
              <a:rPr lang="en-US" dirty="0"/>
              <a:t>The net generation imbalance for an area can be handled using several different approach</a:t>
            </a:r>
          </a:p>
          <a:p>
            <a:pPr lvl="1"/>
            <a:r>
              <a:rPr lang="en-US" dirty="0"/>
              <a:t>Specify a single area slack bus, and the entire generation change is picked up by this bus; this may work if the interchange difference is small</a:t>
            </a:r>
          </a:p>
          <a:p>
            <a:pPr lvl="1"/>
            <a:r>
              <a:rPr lang="en-US" dirty="0"/>
              <a:t>Pick up the change at a set of generators in the area using constant participation factors; each generator gets a share</a:t>
            </a:r>
          </a:p>
          <a:p>
            <a:pPr lvl="1"/>
            <a:r>
              <a:rPr lang="en-US" dirty="0"/>
              <a:t>Use some sort of economic dispatch algorithm, so how generation is picked up depends on an assumed cost curve</a:t>
            </a:r>
          </a:p>
          <a:p>
            <a:pPr lvl="1"/>
            <a:r>
              <a:rPr lang="en-US" dirty="0"/>
              <a:t>Min/max limits need to be enforced</a:t>
            </a:r>
          </a:p>
          <a:p>
            <a:endParaRPr lang="en-US" dirty="0"/>
          </a:p>
        </p:txBody>
      </p:sp>
      <p:sp>
        <p:nvSpPr>
          <p:cNvPr id="4" name="Slide Number Placeholder 3">
            <a:extLst>
              <a:ext uri="{FF2B5EF4-FFF2-40B4-BE49-F238E27FC236}">
                <a16:creationId xmlns:a16="http://schemas.microsoft.com/office/drawing/2014/main" id="{C8394482-74F6-8378-9565-93795CA4BE1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43</a:t>
            </a:fld>
            <a:endParaRPr lang="en-US" dirty="0">
              <a:solidFill>
                <a:schemeClr val="tx1">
                  <a:lumMod val="50000"/>
                </a:schemeClr>
              </a:solidFill>
            </a:endParaRPr>
          </a:p>
        </p:txBody>
      </p:sp>
    </p:spTree>
    <p:extLst>
      <p:ext uri="{BB962C8B-B14F-4D97-AF65-F5344CB8AC3E}">
        <p14:creationId xmlns:p14="http://schemas.microsoft.com/office/powerpoint/2010/main" val="1290371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Volt/Reactive Control</a:t>
            </a:r>
          </a:p>
        </p:txBody>
      </p:sp>
      <p:sp>
        <p:nvSpPr>
          <p:cNvPr id="3" name="Content Placeholder 2"/>
          <p:cNvSpPr>
            <a:spLocks noGrp="1"/>
          </p:cNvSpPr>
          <p:nvPr>
            <p:ph idx="1"/>
          </p:nvPr>
        </p:nvSpPr>
        <p:spPr>
          <a:xfrm>
            <a:off x="457200" y="1280160"/>
            <a:ext cx="10972800" cy="3733800"/>
          </a:xfrm>
        </p:spPr>
        <p:txBody>
          <a:bodyPr/>
          <a:lstStyle/>
          <a:p>
            <a:r>
              <a:rPr lang="en-US" dirty="0"/>
              <a:t>Simplest situation is a single generator at a bus regulating its own terminal</a:t>
            </a:r>
          </a:p>
          <a:p>
            <a:pPr lvl="1"/>
            <a:r>
              <a:rPr lang="en-US" dirty="0"/>
              <a:t>Either PV, modeled as a voltage magnitude constraint, or as a PQ with reactive power fixed at a limit value.  If PQ the reactive power limits can vary with the generator MW output</a:t>
            </a:r>
          </a:p>
          <a:p>
            <a:r>
              <a:rPr lang="en-US" dirty="0"/>
              <a:t>Next simplest is multiple generators at a bus.  Obviously they need to be regulating the bus to the same voltage magnitude</a:t>
            </a:r>
          </a:p>
          <a:p>
            <a:pPr lvl="1"/>
            <a:r>
              <a:rPr lang="en-US" dirty="0"/>
              <a:t>From a power flow solution perspective, it is similar to a single generator, with limits being the total of the individual units</a:t>
            </a:r>
          </a:p>
          <a:p>
            <a:pPr lvl="1"/>
            <a:r>
              <a:rPr lang="en-US" dirty="0"/>
              <a:t>Options for allocation of </a:t>
            </a:r>
            <a:r>
              <a:rPr lang="en-US" dirty="0" err="1"/>
              <a:t>vars</a:t>
            </a:r>
            <a:r>
              <a:rPr lang="en-US" dirty="0"/>
              <a:t> among generators; this can affect the transient stability results</a:t>
            </a:r>
          </a:p>
          <a:p>
            <a:endParaRPr lang="en-US" dirty="0"/>
          </a:p>
        </p:txBody>
      </p:sp>
      <p:sp>
        <p:nvSpPr>
          <p:cNvPr id="5" name="Slide Number Placeholder 3">
            <a:extLst>
              <a:ext uri="{FF2B5EF4-FFF2-40B4-BE49-F238E27FC236}">
                <a16:creationId xmlns:a16="http://schemas.microsoft.com/office/drawing/2014/main" id="{8AD24917-AF3C-F133-E7D7-BE6388B69D1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44</a:t>
            </a:fld>
            <a:endParaRPr lang="en-US" dirty="0">
              <a:solidFill>
                <a:schemeClr val="tx1">
                  <a:lumMod val="50000"/>
                </a:schemeClr>
              </a:solidFill>
            </a:endParaRPr>
          </a:p>
        </p:txBody>
      </p:sp>
    </p:spTree>
    <p:extLst>
      <p:ext uri="{BB962C8B-B14F-4D97-AF65-F5344CB8AC3E}">
        <p14:creationId xmlns:p14="http://schemas.microsoft.com/office/powerpoint/2010/main" val="1567548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Voltage Control</a:t>
            </a:r>
          </a:p>
        </p:txBody>
      </p:sp>
      <p:sp>
        <p:nvSpPr>
          <p:cNvPr id="5" name="TextBox 4"/>
          <p:cNvSpPr txBox="1"/>
          <p:nvPr/>
        </p:nvSpPr>
        <p:spPr>
          <a:xfrm>
            <a:off x="8839200" y="1447800"/>
            <a:ext cx="3048000" cy="2308324"/>
          </a:xfrm>
          <a:prstGeom prst="rect">
            <a:avLst/>
          </a:prstGeom>
          <a:solidFill>
            <a:schemeClr val="bg1">
              <a:lumMod val="95000"/>
            </a:schemeClr>
          </a:solidFill>
        </p:spPr>
        <p:txBody>
          <a:bodyPr wrap="square" rtlCol="0">
            <a:spAutoFit/>
          </a:bodyPr>
          <a:lstStyle/>
          <a:p>
            <a:r>
              <a:rPr lang="en-US" sz="2400" dirty="0">
                <a:solidFill>
                  <a:srgbClr val="1E0000"/>
                </a:solidFill>
              </a:rPr>
              <a:t>This example uses the case </a:t>
            </a:r>
            <a:r>
              <a:rPr lang="en-US" sz="2400" b="1" dirty="0">
                <a:solidFill>
                  <a:srgbClr val="1E0000"/>
                </a:solidFill>
              </a:rPr>
              <a:t>PSC_37Bus </a:t>
            </a:r>
            <a:r>
              <a:rPr lang="en-US" sz="2400" dirty="0">
                <a:solidFill>
                  <a:srgbClr val="1E0000"/>
                </a:solidFill>
              </a:rPr>
              <a:t>with a voltage contour. Try</a:t>
            </a:r>
            <a:br>
              <a:rPr lang="en-US" sz="2400" dirty="0">
                <a:solidFill>
                  <a:srgbClr val="1E0000"/>
                </a:solidFill>
              </a:rPr>
            </a:br>
            <a:r>
              <a:rPr lang="en-US" sz="2400" dirty="0">
                <a:solidFill>
                  <a:srgbClr val="1E0000"/>
                </a:solidFill>
              </a:rPr>
              <a:t>varying the voltage</a:t>
            </a:r>
            <a:br>
              <a:rPr lang="en-US" sz="2400" dirty="0">
                <a:solidFill>
                  <a:srgbClr val="1E0000"/>
                </a:solidFill>
              </a:rPr>
            </a:br>
            <a:r>
              <a:rPr lang="en-US" sz="2400" dirty="0">
                <a:solidFill>
                  <a:srgbClr val="1E0000"/>
                </a:solidFill>
              </a:rPr>
              <a:t>setpoint for the generator at PEAR69</a:t>
            </a:r>
          </a:p>
        </p:txBody>
      </p:sp>
      <p:pic>
        <p:nvPicPr>
          <p:cNvPr id="1095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 r="38684"/>
          <a:stretch/>
        </p:blipFill>
        <p:spPr bwMode="auto">
          <a:xfrm>
            <a:off x="1828800" y="1342133"/>
            <a:ext cx="658368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a:extLst>
              <a:ext uri="{FF2B5EF4-FFF2-40B4-BE49-F238E27FC236}">
                <a16:creationId xmlns:a16="http://schemas.microsoft.com/office/drawing/2014/main" id="{185510E0-2A5E-0F90-464F-1EBA322D9C5C}"/>
              </a:ext>
            </a:extLst>
          </p:cNvPr>
          <p:cNvCxnSpPr>
            <a:cxnSpLocks/>
          </p:cNvCxnSpPr>
          <p:nvPr/>
        </p:nvCxnSpPr>
        <p:spPr bwMode="auto">
          <a:xfrm flipH="1">
            <a:off x="7438612" y="2514600"/>
            <a:ext cx="1248188" cy="2272957"/>
          </a:xfrm>
          <a:prstGeom prst="straightConnector1">
            <a:avLst/>
          </a:prstGeom>
          <a:noFill/>
          <a:ln w="69850" cap="flat" cmpd="sng" algn="ctr">
            <a:solidFill>
              <a:srgbClr val="F08200"/>
            </a:solidFill>
            <a:prstDash val="solid"/>
            <a:round/>
            <a:headEnd type="none" w="med" len="med"/>
            <a:tailEnd type="arrow"/>
          </a:ln>
          <a:effectLst/>
        </p:spPr>
      </p:cxnSp>
      <p:sp>
        <p:nvSpPr>
          <p:cNvPr id="11" name="Slide Number Placeholder 3">
            <a:extLst>
              <a:ext uri="{FF2B5EF4-FFF2-40B4-BE49-F238E27FC236}">
                <a16:creationId xmlns:a16="http://schemas.microsoft.com/office/drawing/2014/main" id="{507437E9-05F1-C1DA-A9B7-C7BE945F86F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45</a:t>
            </a:fld>
            <a:endParaRPr lang="en-US" dirty="0">
              <a:solidFill>
                <a:schemeClr val="tx1">
                  <a:lumMod val="50000"/>
                </a:schemeClr>
              </a:solidFill>
            </a:endParaRPr>
          </a:p>
        </p:txBody>
      </p:sp>
    </p:spTree>
    <p:extLst>
      <p:ext uri="{BB962C8B-B14F-4D97-AF65-F5344CB8AC3E}">
        <p14:creationId xmlns:p14="http://schemas.microsoft.com/office/powerpoint/2010/main" val="189510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10893552" cy="1066800"/>
          </a:xfrm>
        </p:spPr>
        <p:txBody>
          <a:bodyPr/>
          <a:lstStyle/>
          <a:p>
            <a:r>
              <a:rPr lang="en-US" dirty="0"/>
              <a:t>Generator Remote Bus Voltage Control</a:t>
            </a:r>
          </a:p>
        </p:txBody>
      </p:sp>
      <p:sp>
        <p:nvSpPr>
          <p:cNvPr id="3" name="Content Placeholder 2"/>
          <p:cNvSpPr>
            <a:spLocks noGrp="1"/>
          </p:cNvSpPr>
          <p:nvPr>
            <p:ph idx="1"/>
          </p:nvPr>
        </p:nvSpPr>
        <p:spPr>
          <a:xfrm>
            <a:off x="457200" y="1280160"/>
            <a:ext cx="10668000" cy="3733800"/>
          </a:xfrm>
        </p:spPr>
        <p:txBody>
          <a:bodyPr/>
          <a:lstStyle/>
          <a:p>
            <a:r>
              <a:rPr lang="en-US" dirty="0"/>
              <a:t>Next complication is generators at a single bus regulating a remote bus; usually this is the high side of their generator step-up (GSU) transformer</a:t>
            </a:r>
          </a:p>
          <a:p>
            <a:pPr lvl="1"/>
            <a:r>
              <a:rPr lang="en-US" dirty="0"/>
              <a:t>When multiple generators regulate a single point their exciters need to have a dual input</a:t>
            </a:r>
          </a:p>
          <a:p>
            <a:pPr lvl="1"/>
            <a:r>
              <a:rPr lang="en-US" dirty="0"/>
              <a:t>This can be implemented in the power flow for the generators at bus j regulating the voltage at bus k by changing the bus j voltage constraint equation to be </a:t>
            </a:r>
            <a:br>
              <a:rPr lang="en-US" dirty="0"/>
            </a:br>
            <a:br>
              <a:rPr lang="en-US" dirty="0"/>
            </a:br>
            <a:br>
              <a:rPr lang="en-US" dirty="0"/>
            </a:br>
            <a:r>
              <a:rPr lang="en-US" dirty="0"/>
              <a:t>(however, this does create a zero on the diagonal of the Jacobian)</a:t>
            </a:r>
          </a:p>
          <a:p>
            <a:pPr lvl="1"/>
            <a:r>
              <a:rPr lang="en-US" dirty="0"/>
              <a:t>Helps with power system voltage stability </a:t>
            </a:r>
          </a:p>
          <a:p>
            <a:endParaRPr lang="en-US" dirty="0"/>
          </a:p>
        </p:txBody>
      </p:sp>
      <p:graphicFrame>
        <p:nvGraphicFramePr>
          <p:cNvPr id="4" name="Object 3"/>
          <p:cNvGraphicFramePr>
            <a:graphicFrameLocks noChangeAspect="1"/>
          </p:cNvGraphicFramePr>
          <p:nvPr/>
        </p:nvGraphicFramePr>
        <p:xfrm>
          <a:off x="2209800" y="4495800"/>
          <a:ext cx="1554481" cy="457200"/>
        </p:xfrm>
        <a:graphic>
          <a:graphicData uri="http://schemas.openxmlformats.org/presentationml/2006/ole">
            <mc:AlternateContent xmlns:mc="http://schemas.openxmlformats.org/markup-compatibility/2006">
              <mc:Choice xmlns:v="urn:schemas-microsoft-com:vml" Requires="v">
                <p:oleObj name="Equation" r:id="rId2" imgW="863280" imgH="253800" progId="Equation.DSMT4">
                  <p:embed/>
                </p:oleObj>
              </mc:Choice>
              <mc:Fallback>
                <p:oleObj name="Equation" r:id="rId2" imgW="863280" imgH="253800" progId="Equation.DSMT4">
                  <p:embed/>
                  <p:pic>
                    <p:nvPicPr>
                      <p:cNvPr id="4" name="Object 3"/>
                      <p:cNvPicPr/>
                      <p:nvPr/>
                    </p:nvPicPr>
                    <p:blipFill>
                      <a:blip r:embed="rId3"/>
                      <a:stretch>
                        <a:fillRect/>
                      </a:stretch>
                    </p:blipFill>
                    <p:spPr>
                      <a:xfrm>
                        <a:off x="2209800" y="4495800"/>
                        <a:ext cx="1554481" cy="457200"/>
                      </a:xfrm>
                      <a:prstGeom prst="rect">
                        <a:avLst/>
                      </a:prstGeom>
                    </p:spPr>
                  </p:pic>
                </p:oleObj>
              </mc:Fallback>
            </mc:AlternateContent>
          </a:graphicData>
        </a:graphic>
      </p:graphicFrame>
      <p:sp>
        <p:nvSpPr>
          <p:cNvPr id="5" name="Slide Number Placeholder 3">
            <a:extLst>
              <a:ext uri="{FF2B5EF4-FFF2-40B4-BE49-F238E27FC236}">
                <a16:creationId xmlns:a16="http://schemas.microsoft.com/office/drawing/2014/main" id="{6B919257-84C4-4690-1B52-EC3580DE385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46</a:t>
            </a:fld>
            <a:endParaRPr lang="en-US" dirty="0">
              <a:solidFill>
                <a:schemeClr val="tx1">
                  <a:lumMod val="50000"/>
                </a:schemeClr>
              </a:solidFill>
            </a:endParaRPr>
          </a:p>
        </p:txBody>
      </p:sp>
    </p:spTree>
    <p:extLst>
      <p:ext uri="{BB962C8B-B14F-4D97-AF65-F5344CB8AC3E}">
        <p14:creationId xmlns:p14="http://schemas.microsoft.com/office/powerpoint/2010/main" val="2597078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Reactive Power Sharing Options</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959" r="21612" b="21378"/>
          <a:stretch/>
        </p:blipFill>
        <p:spPr bwMode="auto">
          <a:xfrm>
            <a:off x="1828800" y="1295400"/>
            <a:ext cx="4846320"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56670" y="1539901"/>
            <a:ext cx="4230530" cy="1569660"/>
          </a:xfrm>
          <a:prstGeom prst="rect">
            <a:avLst/>
          </a:prstGeom>
          <a:solidFill>
            <a:schemeClr val="bg1">
              <a:lumMod val="95000"/>
            </a:schemeClr>
          </a:solidFill>
        </p:spPr>
        <p:txBody>
          <a:bodyPr wrap="square" rtlCol="0">
            <a:spAutoFit/>
          </a:bodyPr>
          <a:lstStyle/>
          <a:p>
            <a:r>
              <a:rPr lang="en-US" sz="2400" dirty="0">
                <a:solidFill>
                  <a:srgbClr val="1E0000"/>
                </a:solidFill>
              </a:rPr>
              <a:t>Different software packages use</a:t>
            </a:r>
            <a:br>
              <a:rPr lang="en-US" sz="2400" dirty="0">
                <a:solidFill>
                  <a:srgbClr val="1E0000"/>
                </a:solidFill>
              </a:rPr>
            </a:br>
            <a:r>
              <a:rPr lang="en-US" sz="2400" dirty="0">
                <a:solidFill>
                  <a:srgbClr val="1E0000"/>
                </a:solidFill>
              </a:rPr>
              <a:t>different approaches for allocating the reactive power;</a:t>
            </a:r>
            <a:br>
              <a:rPr lang="en-US" sz="2400" dirty="0">
                <a:solidFill>
                  <a:srgbClr val="1E0000"/>
                </a:solidFill>
              </a:rPr>
            </a:br>
            <a:r>
              <a:rPr lang="en-US" sz="2400" dirty="0">
                <a:solidFill>
                  <a:srgbClr val="1E0000"/>
                </a:solidFill>
              </a:rPr>
              <a:t>PowerWorld has several options.</a:t>
            </a:r>
          </a:p>
        </p:txBody>
      </p:sp>
      <p:cxnSp>
        <p:nvCxnSpPr>
          <p:cNvPr id="7" name="Straight Arrow Connector 6">
            <a:extLst>
              <a:ext uri="{FF2B5EF4-FFF2-40B4-BE49-F238E27FC236}">
                <a16:creationId xmlns:a16="http://schemas.microsoft.com/office/drawing/2014/main" id="{CDE71084-0ECC-BAF2-C206-8CE895C3CE4F}"/>
              </a:ext>
            </a:extLst>
          </p:cNvPr>
          <p:cNvCxnSpPr>
            <a:cxnSpLocks/>
          </p:cNvCxnSpPr>
          <p:nvPr/>
        </p:nvCxnSpPr>
        <p:spPr bwMode="auto">
          <a:xfrm flipH="1">
            <a:off x="5562600" y="2438400"/>
            <a:ext cx="1905000" cy="2362200"/>
          </a:xfrm>
          <a:prstGeom prst="straightConnector1">
            <a:avLst/>
          </a:prstGeom>
          <a:noFill/>
          <a:ln w="69850" cap="flat" cmpd="sng" algn="ctr">
            <a:solidFill>
              <a:srgbClr val="F08200"/>
            </a:solidFill>
            <a:prstDash val="solid"/>
            <a:round/>
            <a:headEnd type="none" w="med" len="med"/>
            <a:tailEnd type="arrow"/>
          </a:ln>
          <a:effectLst/>
        </p:spPr>
      </p:cxnSp>
      <p:sp>
        <p:nvSpPr>
          <p:cNvPr id="9" name="Slide Number Placeholder 3">
            <a:extLst>
              <a:ext uri="{FF2B5EF4-FFF2-40B4-BE49-F238E27FC236}">
                <a16:creationId xmlns:a16="http://schemas.microsoft.com/office/drawing/2014/main" id="{4E190712-47E4-6D1C-64A7-4D0785E86AE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47</a:t>
            </a:fld>
            <a:endParaRPr lang="en-US" dirty="0">
              <a:solidFill>
                <a:schemeClr val="tx1">
                  <a:lumMod val="50000"/>
                </a:schemeClr>
              </a:solidFill>
            </a:endParaRPr>
          </a:p>
        </p:txBody>
      </p:sp>
    </p:spTree>
    <p:extLst>
      <p:ext uri="{BB962C8B-B14F-4D97-AF65-F5344CB8AC3E}">
        <p14:creationId xmlns:p14="http://schemas.microsoft.com/office/powerpoint/2010/main" val="1464221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Reactive Power Sharing</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081" r="23612"/>
          <a:stretch/>
        </p:blipFill>
        <p:spPr bwMode="auto">
          <a:xfrm>
            <a:off x="1524000" y="1341120"/>
            <a:ext cx="685800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11776" y="3008144"/>
            <a:ext cx="3556224" cy="1938992"/>
          </a:xfrm>
          <a:prstGeom prst="rect">
            <a:avLst/>
          </a:prstGeom>
          <a:solidFill>
            <a:schemeClr val="bg1">
              <a:lumMod val="95000"/>
            </a:schemeClr>
          </a:solidFill>
        </p:spPr>
        <p:txBody>
          <a:bodyPr wrap="square" rtlCol="0">
            <a:spAutoFit/>
          </a:bodyPr>
          <a:lstStyle/>
          <a:p>
            <a:r>
              <a:rPr lang="en-US" sz="2400" dirty="0">
                <a:solidFill>
                  <a:srgbClr val="1E0000"/>
                </a:solidFill>
              </a:rPr>
              <a:t>In this example, case </a:t>
            </a:r>
            <a:r>
              <a:rPr lang="en-US" sz="2400" b="1" dirty="0">
                <a:solidFill>
                  <a:srgbClr val="1E0000"/>
                </a:solidFill>
              </a:rPr>
              <a:t>PSC_37Bus_Varsharing</a:t>
            </a:r>
            <a:r>
              <a:rPr lang="en-US" sz="2400" dirty="0">
                <a:solidFill>
                  <a:srgbClr val="1E0000"/>
                </a:solidFill>
              </a:rPr>
              <a:t>,</a:t>
            </a:r>
            <a:br>
              <a:rPr lang="en-US" sz="2400" dirty="0">
                <a:solidFill>
                  <a:srgbClr val="1E0000"/>
                </a:solidFill>
              </a:rPr>
            </a:br>
            <a:r>
              <a:rPr lang="en-US" sz="2400" dirty="0">
                <a:solidFill>
                  <a:srgbClr val="1E0000"/>
                </a:solidFill>
              </a:rPr>
              <a:t>the two generators at</a:t>
            </a:r>
            <a:br>
              <a:rPr lang="en-US" sz="2400" dirty="0">
                <a:solidFill>
                  <a:srgbClr val="1E0000"/>
                </a:solidFill>
              </a:rPr>
            </a:br>
            <a:r>
              <a:rPr lang="en-US" sz="2400" dirty="0">
                <a:solidFill>
                  <a:srgbClr val="1E0000"/>
                </a:solidFill>
              </a:rPr>
              <a:t>Elm345 are jointly controlling Elms138</a:t>
            </a:r>
          </a:p>
        </p:txBody>
      </p:sp>
      <p:sp>
        <p:nvSpPr>
          <p:cNvPr id="6" name="Slide Number Placeholder 3">
            <a:extLst>
              <a:ext uri="{FF2B5EF4-FFF2-40B4-BE49-F238E27FC236}">
                <a16:creationId xmlns:a16="http://schemas.microsoft.com/office/drawing/2014/main" id="{4AB57762-3E12-FCA3-15B5-9192922C076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48</a:t>
            </a:fld>
            <a:endParaRPr lang="en-US" dirty="0">
              <a:solidFill>
                <a:schemeClr val="tx1">
                  <a:lumMod val="50000"/>
                </a:schemeClr>
              </a:solidFill>
            </a:endParaRPr>
          </a:p>
        </p:txBody>
      </p:sp>
    </p:spTree>
    <p:extLst>
      <p:ext uri="{BB962C8B-B14F-4D97-AF65-F5344CB8AC3E}">
        <p14:creationId xmlns:p14="http://schemas.microsoft.com/office/powerpoint/2010/main" val="294542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Buses</a:t>
            </a:r>
          </a:p>
        </p:txBody>
      </p:sp>
      <p:sp>
        <p:nvSpPr>
          <p:cNvPr id="3" name="Content Placeholder 2"/>
          <p:cNvSpPr>
            <a:spLocks noGrp="1"/>
          </p:cNvSpPr>
          <p:nvPr>
            <p:ph idx="1"/>
          </p:nvPr>
        </p:nvSpPr>
        <p:spPr>
          <a:xfrm>
            <a:off x="487680" y="1280160"/>
            <a:ext cx="10256520" cy="3733800"/>
          </a:xfrm>
        </p:spPr>
        <p:txBody>
          <a:bodyPr/>
          <a:lstStyle/>
          <a:p>
            <a:r>
              <a:rPr lang="en-US" dirty="0"/>
              <a:t>Since the voltage magnitude at PV buses is fixed there is no need to explicitly include these voltages in </a:t>
            </a:r>
            <a:r>
              <a:rPr lang="en-US" b="1" dirty="0"/>
              <a:t>x</a:t>
            </a:r>
            <a:r>
              <a:rPr lang="en-US" dirty="0"/>
              <a:t> or write the reactive power balance equations</a:t>
            </a:r>
          </a:p>
          <a:p>
            <a:pPr lvl="1"/>
            <a:r>
              <a:rPr lang="en-US" dirty="0"/>
              <a:t>the reactive power output of the generator varies to maintain the fixed terminal voltage (within limits)</a:t>
            </a:r>
          </a:p>
          <a:p>
            <a:pPr lvl="1"/>
            <a:r>
              <a:rPr lang="en-US" dirty="0"/>
              <a:t>optionally these variations/equations can be included by just writing the explicit voltage constraint for the generator bus </a:t>
            </a:r>
            <a:br>
              <a:rPr lang="en-US" dirty="0"/>
            </a:br>
            <a:br>
              <a:rPr lang="en-US" dirty="0"/>
            </a:br>
            <a:r>
              <a:rPr lang="en-US" dirty="0">
                <a:cs typeface="Times New Roman" pitchFamily="18" charset="0"/>
              </a:rPr>
              <a:t>|</a:t>
            </a:r>
            <a:r>
              <a:rPr lang="en-US" dirty="0"/>
              <a:t>V</a:t>
            </a:r>
            <a:r>
              <a:rPr lang="en-US" baseline="-25000" dirty="0"/>
              <a:t>i</a:t>
            </a:r>
            <a:r>
              <a:rPr lang="en-US" dirty="0"/>
              <a:t> </a:t>
            </a:r>
            <a:r>
              <a:rPr lang="en-US" dirty="0">
                <a:cs typeface="Times New Roman" pitchFamily="18" charset="0"/>
              </a:rPr>
              <a:t>| </a:t>
            </a:r>
            <a:r>
              <a:rPr lang="en-US" dirty="0"/>
              <a:t>– V</a:t>
            </a:r>
            <a:r>
              <a:rPr lang="en-US" baseline="-25000" dirty="0"/>
              <a:t>i setpoint </a:t>
            </a:r>
            <a:r>
              <a:rPr lang="en-US" dirty="0"/>
              <a:t>= 0 </a:t>
            </a:r>
          </a:p>
          <a:p>
            <a:pPr marL="457200" lvl="1" indent="0">
              <a:buNone/>
            </a:pPr>
            <a:br>
              <a:rPr lang="en-US" dirty="0"/>
            </a:br>
            <a:endParaRPr lang="en-US" dirty="0"/>
          </a:p>
        </p:txBody>
      </p:sp>
      <p:sp>
        <p:nvSpPr>
          <p:cNvPr id="5" name="Slide Number Placeholder 3">
            <a:extLst>
              <a:ext uri="{FF2B5EF4-FFF2-40B4-BE49-F238E27FC236}">
                <a16:creationId xmlns:a16="http://schemas.microsoft.com/office/drawing/2014/main" id="{528150A9-9166-67A3-36AC-B0C953F3EF8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2969623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Remote Bus Voltage Control</a:t>
            </a:r>
          </a:p>
        </p:txBody>
      </p:sp>
      <p:sp>
        <p:nvSpPr>
          <p:cNvPr id="3" name="Content Placeholder 2"/>
          <p:cNvSpPr>
            <a:spLocks noGrp="1"/>
          </p:cNvSpPr>
          <p:nvPr>
            <p:ph idx="1"/>
          </p:nvPr>
        </p:nvSpPr>
        <p:spPr>
          <a:xfrm>
            <a:off x="457200" y="1280160"/>
            <a:ext cx="11125200" cy="3733800"/>
          </a:xfrm>
        </p:spPr>
        <p:txBody>
          <a:bodyPr/>
          <a:lstStyle/>
          <a:p>
            <a:r>
              <a:rPr lang="en-US" dirty="0"/>
              <a:t>The next complication is to have the generators at multiple buses doing coordinated voltage control</a:t>
            </a:r>
          </a:p>
          <a:p>
            <a:pPr lvl="1"/>
            <a:r>
              <a:rPr lang="en-US" dirty="0"/>
              <a:t>Controlled bus may or may not be one of the terminal buses</a:t>
            </a:r>
          </a:p>
          <a:p>
            <a:r>
              <a:rPr lang="en-US" dirty="0"/>
              <a:t>There must be an a priori decision about how much reactive power is supplied by each bus; example allocations are a fixed percentage or placing all generators at the same place in their regulation range</a:t>
            </a:r>
          </a:p>
          <a:p>
            <a:r>
              <a:rPr lang="en-US" dirty="0"/>
              <a:t>Implemented by designating one bus as the master; this bus models the voltage constraint</a:t>
            </a:r>
          </a:p>
          <a:p>
            <a:r>
              <a:rPr lang="en-US" dirty="0"/>
              <a:t>All other buses are treated as PQ, with the equation including a percent of the total reactive power output of all the controlling bus generators</a:t>
            </a:r>
          </a:p>
          <a:p>
            <a:endParaRPr lang="en-US" dirty="0"/>
          </a:p>
        </p:txBody>
      </p:sp>
      <p:sp>
        <p:nvSpPr>
          <p:cNvPr id="4" name="Slide Number Placeholder 3">
            <a:extLst>
              <a:ext uri="{FF2B5EF4-FFF2-40B4-BE49-F238E27FC236}">
                <a16:creationId xmlns:a16="http://schemas.microsoft.com/office/drawing/2014/main" id="{72F43026-75B5-6E77-072A-8E3887F804D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49</a:t>
            </a:fld>
            <a:endParaRPr lang="en-US" dirty="0">
              <a:solidFill>
                <a:schemeClr val="tx1">
                  <a:lumMod val="50000"/>
                </a:schemeClr>
              </a:solidFill>
            </a:endParaRPr>
          </a:p>
        </p:txBody>
      </p:sp>
    </p:spTree>
    <p:extLst>
      <p:ext uri="{BB962C8B-B14F-4D97-AF65-F5344CB8AC3E}">
        <p14:creationId xmlns:p14="http://schemas.microsoft.com/office/powerpoint/2010/main" val="242714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Bus PV Case Example</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5177" r="36000" b="41417"/>
          <a:stretch>
            <a:fillRect/>
          </a:stretch>
        </p:blipFill>
        <p:spPr bwMode="auto">
          <a:xfrm>
            <a:off x="914400" y="3200400"/>
            <a:ext cx="6705600" cy="345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nvGraphicFramePr>
        <p:xfrm>
          <a:off x="457200" y="1280160"/>
          <a:ext cx="7048500" cy="2057400"/>
        </p:xfrm>
        <a:graphic>
          <a:graphicData uri="http://schemas.openxmlformats.org/presentationml/2006/ole">
            <mc:AlternateContent xmlns:mc="http://schemas.openxmlformats.org/markup-compatibility/2006">
              <mc:Choice xmlns:v="urn:schemas-microsoft-com:vml" Requires="v">
                <p:oleObj name="Equation" r:id="rId3" imgW="7048440" imgH="2057400" progId="Equation.DSMT4">
                  <p:embed/>
                </p:oleObj>
              </mc:Choice>
              <mc:Fallback>
                <p:oleObj name="Equation" r:id="rId3" imgW="7048440" imgH="2057400" progId="Equation.DSMT4">
                  <p:embed/>
                  <p:pic>
                    <p:nvPicPr>
                      <p:cNvPr id="5" name="Object 4"/>
                      <p:cNvPicPr>
                        <a:picLocks noChangeAspect="1" noChangeArrowheads="1"/>
                      </p:cNvPicPr>
                      <p:nvPr/>
                    </p:nvPicPr>
                    <p:blipFill>
                      <a:blip r:embed="rId4"/>
                      <a:srcRect/>
                      <a:stretch>
                        <a:fillRect/>
                      </a:stretch>
                    </p:blipFill>
                    <p:spPr bwMode="auto">
                      <a:xfrm>
                        <a:off x="457200" y="1280160"/>
                        <a:ext cx="70485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CAFF6DE8-5187-D790-B3C0-B7F6AC42BB1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spTree>
    <p:extLst>
      <p:ext uri="{BB962C8B-B14F-4D97-AF65-F5344CB8AC3E}">
        <p14:creationId xmlns:p14="http://schemas.microsoft.com/office/powerpoint/2010/main" val="530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Reactive Power Limits</a:t>
            </a:r>
          </a:p>
        </p:txBody>
      </p:sp>
      <p:sp>
        <p:nvSpPr>
          <p:cNvPr id="3" name="Content Placeholder 2"/>
          <p:cNvSpPr>
            <a:spLocks noGrp="1"/>
          </p:cNvSpPr>
          <p:nvPr>
            <p:ph idx="1"/>
          </p:nvPr>
        </p:nvSpPr>
        <p:spPr/>
        <p:txBody>
          <a:bodyPr/>
          <a:lstStyle/>
          <a:p>
            <a:r>
              <a:rPr lang="en-US" dirty="0"/>
              <a:t>The reactive power output of generators varies to maintain the terminal voltage; on a real generator this is done by the exciter</a:t>
            </a:r>
          </a:p>
          <a:p>
            <a:r>
              <a:rPr lang="en-US" dirty="0"/>
              <a:t>To maintain higher voltages requires more reactive power</a:t>
            </a:r>
          </a:p>
          <a:p>
            <a:r>
              <a:rPr lang="en-US" dirty="0"/>
              <a:t>Generators have reactive power limits, which are dependent upon the generator's MW output</a:t>
            </a:r>
          </a:p>
          <a:p>
            <a:r>
              <a:rPr lang="en-US" dirty="0"/>
              <a:t>These limits must be considered during the power flow solution.</a:t>
            </a:r>
          </a:p>
          <a:p>
            <a:r>
              <a:rPr lang="en-US" dirty="0"/>
              <a:t>During the power flow once a solution is obtained there is a check to make sure the generator reactive power output is within its limits</a:t>
            </a:r>
          </a:p>
          <a:p>
            <a:pPr marL="0" indent="0">
              <a:buNone/>
            </a:pPr>
            <a:r>
              <a:rPr lang="en-US" dirty="0"/>
              <a:t>  </a:t>
            </a:r>
          </a:p>
        </p:txBody>
      </p:sp>
      <p:sp>
        <p:nvSpPr>
          <p:cNvPr id="5" name="Slide Number Placeholder 3">
            <a:extLst>
              <a:ext uri="{FF2B5EF4-FFF2-40B4-BE49-F238E27FC236}">
                <a16:creationId xmlns:a16="http://schemas.microsoft.com/office/drawing/2014/main" id="{B45C6467-D994-E076-9316-D73CC96AE7A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57488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80808"/>
                </a:solidFill>
              </a:rPr>
              <a:t>Generator Reactive Limits, cont'd</a:t>
            </a:r>
            <a:endParaRPr lang="en-US" dirty="0"/>
          </a:p>
        </p:txBody>
      </p:sp>
      <p:sp>
        <p:nvSpPr>
          <p:cNvPr id="3" name="Content Placeholder 2"/>
          <p:cNvSpPr>
            <a:spLocks noGrp="1"/>
          </p:cNvSpPr>
          <p:nvPr>
            <p:ph idx="1"/>
          </p:nvPr>
        </p:nvSpPr>
        <p:spPr/>
        <p:txBody>
          <a:bodyPr/>
          <a:lstStyle/>
          <a:p>
            <a:r>
              <a:rPr lang="en-US" dirty="0"/>
              <a:t>During the power flow once a solution is obtained there is a check to make sure the generator reactive power output is within its limits</a:t>
            </a:r>
          </a:p>
          <a:p>
            <a:r>
              <a:rPr lang="en-US" dirty="0"/>
              <a:t>If the reactive power is outside of the limits, fix Q at the max or min value, and resolve treating the generator as a PQ bus</a:t>
            </a:r>
          </a:p>
          <a:p>
            <a:pPr lvl="1"/>
            <a:r>
              <a:rPr lang="en-US" dirty="0"/>
              <a:t>this is know as "type-switching"</a:t>
            </a:r>
          </a:p>
          <a:p>
            <a:pPr lvl="1"/>
            <a:r>
              <a:rPr lang="en-US" dirty="0"/>
              <a:t>also need to check if a PQ generator can again regulate</a:t>
            </a:r>
          </a:p>
          <a:p>
            <a:r>
              <a:rPr lang="en-US" dirty="0"/>
              <a:t>Rule of thumb: to raise system voltage we need to supply more reactive power</a:t>
            </a:r>
          </a:p>
          <a:p>
            <a:endParaRPr lang="en-US" dirty="0"/>
          </a:p>
        </p:txBody>
      </p:sp>
      <p:sp>
        <p:nvSpPr>
          <p:cNvPr id="5" name="Slide Number Placeholder 3">
            <a:extLst>
              <a:ext uri="{FF2B5EF4-FFF2-40B4-BE49-F238E27FC236}">
                <a16:creationId xmlns:a16="http://schemas.microsoft.com/office/drawing/2014/main" id="{282B9A80-31B1-57D8-99FB-7DA4255EF87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196024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N-R Power Flow: 5-bus Example</a:t>
            </a:r>
          </a:p>
        </p:txBody>
      </p:sp>
      <p:grpSp>
        <p:nvGrpSpPr>
          <p:cNvPr id="4" name="Group 2"/>
          <p:cNvGrpSpPr>
            <a:grpSpLocks/>
          </p:cNvGrpSpPr>
          <p:nvPr/>
        </p:nvGrpSpPr>
        <p:grpSpPr bwMode="auto">
          <a:xfrm>
            <a:off x="556260" y="1283970"/>
            <a:ext cx="8435340" cy="3973830"/>
            <a:chOff x="336" y="1190"/>
            <a:chExt cx="4992" cy="2218"/>
          </a:xfrm>
        </p:grpSpPr>
        <p:sp>
          <p:nvSpPr>
            <p:cNvPr id="5" name="Oval 3"/>
            <p:cNvSpPr>
              <a:spLocks noChangeArrowheads="1"/>
            </p:cNvSpPr>
            <p:nvPr/>
          </p:nvSpPr>
          <p:spPr bwMode="auto">
            <a:xfrm>
              <a:off x="480" y="1728"/>
              <a:ext cx="28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Line 4"/>
            <p:cNvSpPr>
              <a:spLocks noChangeShapeType="1"/>
            </p:cNvSpPr>
            <p:nvPr/>
          </p:nvSpPr>
          <p:spPr bwMode="auto">
            <a:xfrm>
              <a:off x="768" y="187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1056" y="18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6"/>
            <p:cNvGrpSpPr>
              <a:grpSpLocks/>
            </p:cNvGrpSpPr>
            <p:nvPr/>
          </p:nvGrpSpPr>
          <p:grpSpPr bwMode="auto">
            <a:xfrm>
              <a:off x="1248" y="1680"/>
              <a:ext cx="144" cy="384"/>
              <a:chOff x="1632" y="2064"/>
              <a:chExt cx="144" cy="384"/>
            </a:xfrm>
          </p:grpSpPr>
          <p:grpSp>
            <p:nvGrpSpPr>
              <p:cNvPr id="98" name="Group 7"/>
              <p:cNvGrpSpPr>
                <a:grpSpLocks/>
              </p:cNvGrpSpPr>
              <p:nvPr/>
            </p:nvGrpSpPr>
            <p:grpSpPr bwMode="auto">
              <a:xfrm>
                <a:off x="1632" y="2064"/>
                <a:ext cx="48" cy="384"/>
                <a:chOff x="1632" y="2064"/>
                <a:chExt cx="48" cy="384"/>
              </a:xfrm>
            </p:grpSpPr>
            <p:sp>
              <p:nvSpPr>
                <p:cNvPr id="104" name="Freeform 8"/>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9"/>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0"/>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1"/>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9" name="Group 12"/>
              <p:cNvGrpSpPr>
                <a:grpSpLocks/>
              </p:cNvGrpSpPr>
              <p:nvPr/>
            </p:nvGrpSpPr>
            <p:grpSpPr bwMode="auto">
              <a:xfrm flipH="1">
                <a:off x="1728" y="2064"/>
                <a:ext cx="48" cy="384"/>
                <a:chOff x="1632" y="2064"/>
                <a:chExt cx="48" cy="384"/>
              </a:xfrm>
            </p:grpSpPr>
            <p:sp>
              <p:nvSpPr>
                <p:cNvPr id="100" name="Freeform 13"/>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4"/>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5"/>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6"/>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9" name="Line 17"/>
            <p:cNvSpPr>
              <a:spLocks noChangeShapeType="1"/>
            </p:cNvSpPr>
            <p:nvPr/>
          </p:nvSpPr>
          <p:spPr bwMode="auto">
            <a:xfrm>
              <a:off x="1392" y="18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1584" y="1872"/>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1584" y="2016"/>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2304" y="2016"/>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1"/>
            <p:cNvSpPr>
              <a:spLocks noChangeShapeType="1"/>
            </p:cNvSpPr>
            <p:nvPr/>
          </p:nvSpPr>
          <p:spPr bwMode="auto">
            <a:xfrm>
              <a:off x="2832" y="201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2"/>
            <p:cNvSpPr>
              <a:spLocks noChangeShapeType="1"/>
            </p:cNvSpPr>
            <p:nvPr/>
          </p:nvSpPr>
          <p:spPr bwMode="auto">
            <a:xfrm>
              <a:off x="2832" y="2016"/>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3"/>
            <p:cNvSpPr>
              <a:spLocks noChangeShapeType="1"/>
            </p:cNvSpPr>
            <p:nvPr/>
          </p:nvSpPr>
          <p:spPr bwMode="auto">
            <a:xfrm>
              <a:off x="2688" y="307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4"/>
            <p:cNvGrpSpPr>
              <a:grpSpLocks/>
            </p:cNvGrpSpPr>
            <p:nvPr/>
          </p:nvGrpSpPr>
          <p:grpSpPr bwMode="auto">
            <a:xfrm>
              <a:off x="2352" y="3072"/>
              <a:ext cx="192" cy="336"/>
              <a:chOff x="2688" y="3456"/>
              <a:chExt cx="192" cy="336"/>
            </a:xfrm>
          </p:grpSpPr>
          <p:sp>
            <p:nvSpPr>
              <p:cNvPr id="96" name="Line 25"/>
              <p:cNvSpPr>
                <a:spLocks noChangeShapeType="1"/>
              </p:cNvSpPr>
              <p:nvPr/>
            </p:nvSpPr>
            <p:spPr bwMode="auto">
              <a:xfrm>
                <a:off x="2784" y="3456"/>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 name="Line 26"/>
              <p:cNvSpPr>
                <a:spLocks noChangeShapeType="1"/>
              </p:cNvSpPr>
              <p:nvPr/>
            </p:nvSpPr>
            <p:spPr bwMode="auto">
              <a:xfrm flipV="1">
                <a:off x="2688" y="35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 name="Line 27"/>
            <p:cNvSpPr>
              <a:spLocks noChangeShapeType="1"/>
            </p:cNvSpPr>
            <p:nvPr/>
          </p:nvSpPr>
          <p:spPr bwMode="auto">
            <a:xfrm>
              <a:off x="3504" y="187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28"/>
            <p:cNvGrpSpPr>
              <a:grpSpLocks/>
            </p:cNvGrpSpPr>
            <p:nvPr/>
          </p:nvGrpSpPr>
          <p:grpSpPr bwMode="auto">
            <a:xfrm>
              <a:off x="3744" y="1680"/>
              <a:ext cx="144" cy="384"/>
              <a:chOff x="1632" y="2064"/>
              <a:chExt cx="144" cy="384"/>
            </a:xfrm>
          </p:grpSpPr>
          <p:grpSp>
            <p:nvGrpSpPr>
              <p:cNvPr id="86" name="Group 29"/>
              <p:cNvGrpSpPr>
                <a:grpSpLocks/>
              </p:cNvGrpSpPr>
              <p:nvPr/>
            </p:nvGrpSpPr>
            <p:grpSpPr bwMode="auto">
              <a:xfrm>
                <a:off x="1632" y="2064"/>
                <a:ext cx="48" cy="384"/>
                <a:chOff x="1632" y="2064"/>
                <a:chExt cx="48" cy="384"/>
              </a:xfrm>
            </p:grpSpPr>
            <p:sp>
              <p:nvSpPr>
                <p:cNvPr id="92" name="Freeform 30"/>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31"/>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32"/>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33"/>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7" name="Group 34"/>
              <p:cNvGrpSpPr>
                <a:grpSpLocks/>
              </p:cNvGrpSpPr>
              <p:nvPr/>
            </p:nvGrpSpPr>
            <p:grpSpPr bwMode="auto">
              <a:xfrm flipH="1">
                <a:off x="1728" y="2064"/>
                <a:ext cx="48" cy="384"/>
                <a:chOff x="1632" y="2064"/>
                <a:chExt cx="48" cy="384"/>
              </a:xfrm>
            </p:grpSpPr>
            <p:sp>
              <p:nvSpPr>
                <p:cNvPr id="88" name="Freeform 35"/>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36"/>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37"/>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38"/>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9" name="Line 39"/>
            <p:cNvSpPr>
              <a:spLocks noChangeShapeType="1"/>
            </p:cNvSpPr>
            <p:nvPr/>
          </p:nvSpPr>
          <p:spPr bwMode="auto">
            <a:xfrm>
              <a:off x="3888" y="187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0"/>
            <p:cNvSpPr>
              <a:spLocks noChangeShapeType="1"/>
            </p:cNvSpPr>
            <p:nvPr/>
          </p:nvSpPr>
          <p:spPr bwMode="auto">
            <a:xfrm>
              <a:off x="4416" y="201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 name="Group 41"/>
            <p:cNvGrpSpPr>
              <a:grpSpLocks/>
            </p:cNvGrpSpPr>
            <p:nvPr/>
          </p:nvGrpSpPr>
          <p:grpSpPr bwMode="auto">
            <a:xfrm>
              <a:off x="4320" y="1680"/>
              <a:ext cx="864" cy="672"/>
              <a:chOff x="4224" y="2064"/>
              <a:chExt cx="864" cy="672"/>
            </a:xfrm>
          </p:grpSpPr>
          <p:sp>
            <p:nvSpPr>
              <p:cNvPr id="78" name="Line 42"/>
              <p:cNvSpPr>
                <a:spLocks noChangeShapeType="1"/>
              </p:cNvSpPr>
              <p:nvPr/>
            </p:nvSpPr>
            <p:spPr bwMode="auto">
              <a:xfrm>
                <a:off x="4560" y="2064"/>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9" name="Group 43"/>
              <p:cNvGrpSpPr>
                <a:grpSpLocks/>
              </p:cNvGrpSpPr>
              <p:nvPr/>
            </p:nvGrpSpPr>
            <p:grpSpPr bwMode="auto">
              <a:xfrm>
                <a:off x="4224" y="2400"/>
                <a:ext cx="192" cy="336"/>
                <a:chOff x="2688" y="3456"/>
                <a:chExt cx="192" cy="336"/>
              </a:xfrm>
            </p:grpSpPr>
            <p:sp>
              <p:nvSpPr>
                <p:cNvPr id="84" name="Line 44"/>
                <p:cNvSpPr>
                  <a:spLocks noChangeShapeType="1"/>
                </p:cNvSpPr>
                <p:nvPr/>
              </p:nvSpPr>
              <p:spPr bwMode="auto">
                <a:xfrm>
                  <a:off x="2784" y="3456"/>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 name="Line 45"/>
                <p:cNvSpPr>
                  <a:spLocks noChangeShapeType="1"/>
                </p:cNvSpPr>
                <p:nvPr/>
              </p:nvSpPr>
              <p:spPr bwMode="auto">
                <a:xfrm flipV="1">
                  <a:off x="2688" y="35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 name="Line 46"/>
              <p:cNvSpPr>
                <a:spLocks noChangeShapeType="1"/>
              </p:cNvSpPr>
              <p:nvPr/>
            </p:nvSpPr>
            <p:spPr bwMode="auto">
              <a:xfrm>
                <a:off x="4464" y="240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 name="Line 47"/>
              <p:cNvSpPr>
                <a:spLocks noChangeShapeType="1"/>
              </p:cNvSpPr>
              <p:nvPr/>
            </p:nvSpPr>
            <p:spPr bwMode="auto">
              <a:xfrm>
                <a:off x="4560" y="225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Oval 48"/>
              <p:cNvSpPr>
                <a:spLocks noChangeArrowheads="1"/>
              </p:cNvSpPr>
              <p:nvPr/>
            </p:nvSpPr>
            <p:spPr bwMode="auto">
              <a:xfrm>
                <a:off x="4800" y="2112"/>
                <a:ext cx="28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Line 49"/>
              <p:cNvSpPr>
                <a:spLocks noChangeShapeType="1"/>
              </p:cNvSpPr>
              <p:nvPr/>
            </p:nvSpPr>
            <p:spPr bwMode="auto">
              <a:xfrm flipH="1">
                <a:off x="4656" y="2064"/>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22" name="Group 50"/>
            <p:cNvGrpSpPr>
              <a:grpSpLocks/>
            </p:cNvGrpSpPr>
            <p:nvPr/>
          </p:nvGrpSpPr>
          <p:grpSpPr bwMode="auto">
            <a:xfrm>
              <a:off x="1200" y="2112"/>
              <a:ext cx="303" cy="192"/>
              <a:chOff x="1536" y="2496"/>
              <a:chExt cx="303" cy="192"/>
            </a:xfrm>
          </p:grpSpPr>
          <p:sp>
            <p:nvSpPr>
              <p:cNvPr id="66" name="AutoShape 51"/>
              <p:cNvSpPr>
                <a:spLocks noChangeArrowheads="1"/>
              </p:cNvSpPr>
              <p:nvPr/>
            </p:nvSpPr>
            <p:spPr bwMode="auto">
              <a:xfrm>
                <a:off x="1536" y="2544"/>
                <a:ext cx="96" cy="8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7" name="Group 52"/>
              <p:cNvGrpSpPr>
                <a:grpSpLocks/>
              </p:cNvGrpSpPr>
              <p:nvPr/>
            </p:nvGrpSpPr>
            <p:grpSpPr bwMode="auto">
              <a:xfrm>
                <a:off x="1680" y="2496"/>
                <a:ext cx="159" cy="192"/>
                <a:chOff x="576" y="2640"/>
                <a:chExt cx="907" cy="1104"/>
              </a:xfrm>
            </p:grpSpPr>
            <p:grpSp>
              <p:nvGrpSpPr>
                <p:cNvPr id="68" name="Group 53"/>
                <p:cNvGrpSpPr>
                  <a:grpSpLocks/>
                </p:cNvGrpSpPr>
                <p:nvPr/>
              </p:nvGrpSpPr>
              <p:grpSpPr bwMode="auto">
                <a:xfrm>
                  <a:off x="576" y="2640"/>
                  <a:ext cx="907" cy="1008"/>
                  <a:chOff x="720" y="3120"/>
                  <a:chExt cx="432" cy="480"/>
                </a:xfrm>
              </p:grpSpPr>
              <p:grpSp>
                <p:nvGrpSpPr>
                  <p:cNvPr id="70" name="Group 54"/>
                  <p:cNvGrpSpPr>
                    <a:grpSpLocks/>
                  </p:cNvGrpSpPr>
                  <p:nvPr/>
                </p:nvGrpSpPr>
                <p:grpSpPr bwMode="auto">
                  <a:xfrm>
                    <a:off x="720" y="3120"/>
                    <a:ext cx="432" cy="432"/>
                    <a:chOff x="720" y="3120"/>
                    <a:chExt cx="192" cy="192"/>
                  </a:xfrm>
                </p:grpSpPr>
                <p:sp>
                  <p:nvSpPr>
                    <p:cNvPr id="72" name="Line 55"/>
                    <p:cNvSpPr>
                      <a:spLocks noChangeShapeType="1"/>
                    </p:cNvSpPr>
                    <p:nvPr/>
                  </p:nvSpPr>
                  <p:spPr bwMode="auto">
                    <a:xfrm>
                      <a:off x="720"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56"/>
                    <p:cNvSpPr>
                      <a:spLocks noChangeShapeType="1"/>
                    </p:cNvSpPr>
                    <p:nvPr/>
                  </p:nvSpPr>
                  <p:spPr bwMode="auto">
                    <a:xfrm flipV="1">
                      <a:off x="768"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57"/>
                    <p:cNvSpPr>
                      <a:spLocks noChangeShapeType="1"/>
                    </p:cNvSpPr>
                    <p:nvPr/>
                  </p:nvSpPr>
                  <p:spPr bwMode="auto">
                    <a:xfrm>
                      <a:off x="7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58"/>
                    <p:cNvSpPr>
                      <a:spLocks noChangeShapeType="1"/>
                    </p:cNvSpPr>
                    <p:nvPr/>
                  </p:nvSpPr>
                  <p:spPr bwMode="auto">
                    <a:xfrm>
                      <a:off x="768" y="321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59"/>
                    <p:cNvSpPr>
                      <a:spLocks noChangeShapeType="1"/>
                    </p:cNvSpPr>
                    <p:nvPr/>
                  </p:nvSpPr>
                  <p:spPr bwMode="auto">
                    <a:xfrm>
                      <a:off x="864"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60"/>
                    <p:cNvSpPr>
                      <a:spLocks noChangeShapeType="1"/>
                    </p:cNvSpPr>
                    <p:nvPr/>
                  </p:nvSpPr>
                  <p:spPr bwMode="auto">
                    <a:xfrm>
                      <a:off x="816" y="331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 name="Line 61"/>
                  <p:cNvSpPr>
                    <a:spLocks noChangeShapeType="1"/>
                  </p:cNvSpPr>
                  <p:nvPr/>
                </p:nvSpPr>
                <p:spPr bwMode="auto">
                  <a:xfrm>
                    <a:off x="100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 name="Line 62"/>
                <p:cNvSpPr>
                  <a:spLocks noChangeShapeType="1"/>
                </p:cNvSpPr>
                <p:nvPr/>
              </p:nvSpPr>
              <p:spPr bwMode="auto">
                <a:xfrm>
                  <a:off x="1248" y="37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3" name="Group 63"/>
            <p:cNvGrpSpPr>
              <a:grpSpLocks/>
            </p:cNvGrpSpPr>
            <p:nvPr/>
          </p:nvGrpSpPr>
          <p:grpSpPr bwMode="auto">
            <a:xfrm flipH="1">
              <a:off x="3648" y="2112"/>
              <a:ext cx="303" cy="192"/>
              <a:chOff x="1536" y="2496"/>
              <a:chExt cx="303" cy="192"/>
            </a:xfrm>
          </p:grpSpPr>
          <p:sp>
            <p:nvSpPr>
              <p:cNvPr id="54" name="AutoShape 64"/>
              <p:cNvSpPr>
                <a:spLocks noChangeArrowheads="1"/>
              </p:cNvSpPr>
              <p:nvPr/>
            </p:nvSpPr>
            <p:spPr bwMode="auto">
              <a:xfrm>
                <a:off x="1536" y="2544"/>
                <a:ext cx="96" cy="8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5" name="Group 65"/>
              <p:cNvGrpSpPr>
                <a:grpSpLocks/>
              </p:cNvGrpSpPr>
              <p:nvPr/>
            </p:nvGrpSpPr>
            <p:grpSpPr bwMode="auto">
              <a:xfrm>
                <a:off x="1680" y="2496"/>
                <a:ext cx="159" cy="192"/>
                <a:chOff x="576" y="2640"/>
                <a:chExt cx="907" cy="1104"/>
              </a:xfrm>
            </p:grpSpPr>
            <p:grpSp>
              <p:nvGrpSpPr>
                <p:cNvPr id="56" name="Group 66"/>
                <p:cNvGrpSpPr>
                  <a:grpSpLocks/>
                </p:cNvGrpSpPr>
                <p:nvPr/>
              </p:nvGrpSpPr>
              <p:grpSpPr bwMode="auto">
                <a:xfrm>
                  <a:off x="576" y="2640"/>
                  <a:ext cx="907" cy="1008"/>
                  <a:chOff x="720" y="3120"/>
                  <a:chExt cx="432" cy="480"/>
                </a:xfrm>
              </p:grpSpPr>
              <p:grpSp>
                <p:nvGrpSpPr>
                  <p:cNvPr id="58" name="Group 67"/>
                  <p:cNvGrpSpPr>
                    <a:grpSpLocks/>
                  </p:cNvGrpSpPr>
                  <p:nvPr/>
                </p:nvGrpSpPr>
                <p:grpSpPr bwMode="auto">
                  <a:xfrm>
                    <a:off x="720" y="3120"/>
                    <a:ext cx="432" cy="432"/>
                    <a:chOff x="720" y="3120"/>
                    <a:chExt cx="192" cy="192"/>
                  </a:xfrm>
                </p:grpSpPr>
                <p:sp>
                  <p:nvSpPr>
                    <p:cNvPr id="60" name="Line 68"/>
                    <p:cNvSpPr>
                      <a:spLocks noChangeShapeType="1"/>
                    </p:cNvSpPr>
                    <p:nvPr/>
                  </p:nvSpPr>
                  <p:spPr bwMode="auto">
                    <a:xfrm>
                      <a:off x="720"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69"/>
                    <p:cNvSpPr>
                      <a:spLocks noChangeShapeType="1"/>
                    </p:cNvSpPr>
                    <p:nvPr/>
                  </p:nvSpPr>
                  <p:spPr bwMode="auto">
                    <a:xfrm flipV="1">
                      <a:off x="768"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70"/>
                    <p:cNvSpPr>
                      <a:spLocks noChangeShapeType="1"/>
                    </p:cNvSpPr>
                    <p:nvPr/>
                  </p:nvSpPr>
                  <p:spPr bwMode="auto">
                    <a:xfrm>
                      <a:off x="7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71"/>
                    <p:cNvSpPr>
                      <a:spLocks noChangeShapeType="1"/>
                    </p:cNvSpPr>
                    <p:nvPr/>
                  </p:nvSpPr>
                  <p:spPr bwMode="auto">
                    <a:xfrm>
                      <a:off x="768" y="321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72"/>
                    <p:cNvSpPr>
                      <a:spLocks noChangeShapeType="1"/>
                    </p:cNvSpPr>
                    <p:nvPr/>
                  </p:nvSpPr>
                  <p:spPr bwMode="auto">
                    <a:xfrm>
                      <a:off x="864"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73"/>
                    <p:cNvSpPr>
                      <a:spLocks noChangeShapeType="1"/>
                    </p:cNvSpPr>
                    <p:nvPr/>
                  </p:nvSpPr>
                  <p:spPr bwMode="auto">
                    <a:xfrm>
                      <a:off x="816" y="331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Line 74"/>
                  <p:cNvSpPr>
                    <a:spLocks noChangeShapeType="1"/>
                  </p:cNvSpPr>
                  <p:nvPr/>
                </p:nvSpPr>
                <p:spPr bwMode="auto">
                  <a:xfrm>
                    <a:off x="100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 name="Line 75"/>
                <p:cNvSpPr>
                  <a:spLocks noChangeShapeType="1"/>
                </p:cNvSpPr>
                <p:nvPr/>
              </p:nvSpPr>
              <p:spPr bwMode="auto">
                <a:xfrm>
                  <a:off x="1248" y="37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4" name="Text Box 76"/>
            <p:cNvSpPr txBox="1">
              <a:spLocks noChangeArrowheads="1"/>
            </p:cNvSpPr>
            <p:nvPr/>
          </p:nvSpPr>
          <p:spPr bwMode="auto">
            <a:xfrm>
              <a:off x="336" y="2064"/>
              <a:ext cx="52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400 MVA</a:t>
              </a:r>
            </a:p>
            <a:p>
              <a:pPr algn="ctr" eaLnBrk="1" hangingPunct="1"/>
              <a:r>
                <a:rPr lang="en-US" sz="1600">
                  <a:latin typeface="Times New Roman" pitchFamily="18" charset="0"/>
                </a:rPr>
                <a:t>15 kV</a:t>
              </a:r>
            </a:p>
          </p:txBody>
        </p:sp>
        <p:sp>
          <p:nvSpPr>
            <p:cNvPr id="25" name="Text Box 77"/>
            <p:cNvSpPr txBox="1">
              <a:spLocks noChangeArrowheads="1"/>
            </p:cNvSpPr>
            <p:nvPr/>
          </p:nvSpPr>
          <p:spPr bwMode="auto">
            <a:xfrm>
              <a:off x="1056" y="2400"/>
              <a:ext cx="5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400 MVA</a:t>
              </a:r>
            </a:p>
            <a:p>
              <a:pPr algn="ctr" eaLnBrk="1" hangingPunct="1"/>
              <a:r>
                <a:rPr lang="en-US" sz="1600">
                  <a:latin typeface="Times New Roman" pitchFamily="18" charset="0"/>
                </a:rPr>
                <a:t>15/345 kV</a:t>
              </a:r>
            </a:p>
          </p:txBody>
        </p:sp>
        <p:sp>
          <p:nvSpPr>
            <p:cNvPr id="26" name="Text Box 78"/>
            <p:cNvSpPr txBox="1">
              <a:spLocks noChangeArrowheads="1"/>
            </p:cNvSpPr>
            <p:nvPr/>
          </p:nvSpPr>
          <p:spPr bwMode="auto">
            <a:xfrm>
              <a:off x="1248" y="144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T1</a:t>
              </a:r>
            </a:p>
          </p:txBody>
        </p:sp>
        <p:sp>
          <p:nvSpPr>
            <p:cNvPr id="27" name="Text Box 79"/>
            <p:cNvSpPr txBox="1">
              <a:spLocks noChangeArrowheads="1"/>
            </p:cNvSpPr>
            <p:nvPr/>
          </p:nvSpPr>
          <p:spPr bwMode="auto">
            <a:xfrm>
              <a:off x="3744" y="119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T2</a:t>
              </a:r>
            </a:p>
          </p:txBody>
        </p:sp>
        <p:sp>
          <p:nvSpPr>
            <p:cNvPr id="28" name="Text Box 80"/>
            <p:cNvSpPr txBox="1">
              <a:spLocks noChangeArrowheads="1"/>
            </p:cNvSpPr>
            <p:nvPr/>
          </p:nvSpPr>
          <p:spPr bwMode="auto">
            <a:xfrm>
              <a:off x="3552" y="1324"/>
              <a:ext cx="5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800 MVA</a:t>
              </a:r>
            </a:p>
            <a:p>
              <a:pPr algn="ctr" eaLnBrk="1" hangingPunct="1"/>
              <a:r>
                <a:rPr lang="en-US" sz="1600">
                  <a:latin typeface="Times New Roman" pitchFamily="18" charset="0"/>
                </a:rPr>
                <a:t>345/15 kV</a:t>
              </a:r>
            </a:p>
          </p:txBody>
        </p:sp>
        <p:sp>
          <p:nvSpPr>
            <p:cNvPr id="29" name="Text Box 81"/>
            <p:cNvSpPr txBox="1">
              <a:spLocks noChangeArrowheads="1"/>
            </p:cNvSpPr>
            <p:nvPr/>
          </p:nvSpPr>
          <p:spPr bwMode="auto">
            <a:xfrm>
              <a:off x="4800" y="2064"/>
              <a:ext cx="52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800 MVA</a:t>
              </a:r>
            </a:p>
            <a:p>
              <a:pPr algn="ctr" eaLnBrk="1" hangingPunct="1"/>
              <a:r>
                <a:rPr lang="en-US" sz="1600">
                  <a:latin typeface="Times New Roman" pitchFamily="18" charset="0"/>
                </a:rPr>
                <a:t>15 kV</a:t>
              </a:r>
            </a:p>
          </p:txBody>
        </p:sp>
        <p:sp>
          <p:nvSpPr>
            <p:cNvPr id="30" name="Text Box 82"/>
            <p:cNvSpPr txBox="1">
              <a:spLocks noChangeArrowheads="1"/>
            </p:cNvSpPr>
            <p:nvPr/>
          </p:nvSpPr>
          <p:spPr bwMode="auto">
            <a:xfrm>
              <a:off x="4800" y="1488"/>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520 MVA</a:t>
              </a:r>
            </a:p>
          </p:txBody>
        </p:sp>
        <p:sp>
          <p:nvSpPr>
            <p:cNvPr id="31" name="Text Box 83"/>
            <p:cNvSpPr txBox="1">
              <a:spLocks noChangeArrowheads="1"/>
            </p:cNvSpPr>
            <p:nvPr/>
          </p:nvSpPr>
          <p:spPr bwMode="auto">
            <a:xfrm>
              <a:off x="4512" y="2400"/>
              <a:ext cx="4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 MW</a:t>
              </a:r>
            </a:p>
          </p:txBody>
        </p:sp>
        <p:sp>
          <p:nvSpPr>
            <p:cNvPr id="32" name="Text Box 84"/>
            <p:cNvSpPr txBox="1">
              <a:spLocks noChangeArrowheads="1"/>
            </p:cNvSpPr>
            <p:nvPr/>
          </p:nvSpPr>
          <p:spPr bwMode="auto">
            <a:xfrm>
              <a:off x="4032" y="2400"/>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40 Mvar</a:t>
              </a:r>
            </a:p>
          </p:txBody>
        </p:sp>
        <p:sp>
          <p:nvSpPr>
            <p:cNvPr id="33" name="Text Box 85"/>
            <p:cNvSpPr txBox="1">
              <a:spLocks noChangeArrowheads="1"/>
            </p:cNvSpPr>
            <p:nvPr/>
          </p:nvSpPr>
          <p:spPr bwMode="auto">
            <a:xfrm>
              <a:off x="1776" y="3216"/>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280 Mvar</a:t>
              </a:r>
            </a:p>
          </p:txBody>
        </p:sp>
        <p:sp>
          <p:nvSpPr>
            <p:cNvPr id="34" name="Text Box 86"/>
            <p:cNvSpPr txBox="1">
              <a:spLocks noChangeArrowheads="1"/>
            </p:cNvSpPr>
            <p:nvPr/>
          </p:nvSpPr>
          <p:spPr bwMode="auto">
            <a:xfrm>
              <a:off x="2784" y="3216"/>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800 MW</a:t>
              </a:r>
            </a:p>
          </p:txBody>
        </p:sp>
        <p:sp>
          <p:nvSpPr>
            <p:cNvPr id="35" name="Text Box 87"/>
            <p:cNvSpPr txBox="1">
              <a:spLocks noChangeArrowheads="1"/>
            </p:cNvSpPr>
            <p:nvPr/>
          </p:nvSpPr>
          <p:spPr bwMode="auto">
            <a:xfrm>
              <a:off x="2352" y="1536"/>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Line 3   345 kV</a:t>
              </a:r>
            </a:p>
          </p:txBody>
        </p:sp>
        <p:sp>
          <p:nvSpPr>
            <p:cNvPr id="36" name="Text Box 88"/>
            <p:cNvSpPr txBox="1">
              <a:spLocks noChangeArrowheads="1"/>
            </p:cNvSpPr>
            <p:nvPr/>
          </p:nvSpPr>
          <p:spPr bwMode="auto">
            <a:xfrm rot="-5400000">
              <a:off x="2189" y="251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Line 2</a:t>
              </a:r>
            </a:p>
          </p:txBody>
        </p:sp>
        <p:sp>
          <p:nvSpPr>
            <p:cNvPr id="37" name="Text Box 89"/>
            <p:cNvSpPr txBox="1">
              <a:spLocks noChangeArrowheads="1"/>
            </p:cNvSpPr>
            <p:nvPr/>
          </p:nvSpPr>
          <p:spPr bwMode="auto">
            <a:xfrm rot="-5400000">
              <a:off x="2573" y="251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Line 1</a:t>
              </a:r>
            </a:p>
          </p:txBody>
        </p:sp>
        <p:sp>
          <p:nvSpPr>
            <p:cNvPr id="38" name="Text Box 90"/>
            <p:cNvSpPr txBox="1">
              <a:spLocks noChangeArrowheads="1"/>
            </p:cNvSpPr>
            <p:nvPr/>
          </p:nvSpPr>
          <p:spPr bwMode="auto">
            <a:xfrm>
              <a:off x="1872" y="2400"/>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latin typeface="Times New Roman" pitchFamily="18" charset="0"/>
                </a:rPr>
                <a:t>345 kV 100 mi</a:t>
              </a:r>
            </a:p>
          </p:txBody>
        </p:sp>
        <p:sp>
          <p:nvSpPr>
            <p:cNvPr id="39" name="Text Box 91"/>
            <p:cNvSpPr txBox="1">
              <a:spLocks noChangeArrowheads="1"/>
            </p:cNvSpPr>
            <p:nvPr/>
          </p:nvSpPr>
          <p:spPr bwMode="auto">
            <a:xfrm>
              <a:off x="2880" y="2448"/>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latin typeface="Times New Roman" pitchFamily="18" charset="0"/>
                </a:rPr>
                <a:t>345 kV 200 mi</a:t>
              </a:r>
            </a:p>
          </p:txBody>
        </p:sp>
        <p:sp>
          <p:nvSpPr>
            <p:cNvPr id="40" name="Text Box 92"/>
            <p:cNvSpPr txBox="1">
              <a:spLocks noChangeArrowheads="1"/>
            </p:cNvSpPr>
            <p:nvPr/>
          </p:nvSpPr>
          <p:spPr bwMode="auto">
            <a:xfrm>
              <a:off x="2352" y="1872"/>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50 mi</a:t>
              </a:r>
            </a:p>
          </p:txBody>
        </p:sp>
        <p:grpSp>
          <p:nvGrpSpPr>
            <p:cNvPr id="41" name="Group 93"/>
            <p:cNvGrpSpPr>
              <a:grpSpLocks/>
            </p:cNvGrpSpPr>
            <p:nvPr/>
          </p:nvGrpSpPr>
          <p:grpSpPr bwMode="auto">
            <a:xfrm>
              <a:off x="1008" y="1488"/>
              <a:ext cx="64" cy="576"/>
              <a:chOff x="1008" y="1488"/>
              <a:chExt cx="64" cy="576"/>
            </a:xfrm>
          </p:grpSpPr>
          <p:sp>
            <p:nvSpPr>
              <p:cNvPr id="52" name="Line 94"/>
              <p:cNvSpPr>
                <a:spLocks noChangeShapeType="1"/>
              </p:cNvSpPr>
              <p:nvPr/>
            </p:nvSpPr>
            <p:spPr bwMode="auto">
              <a:xfrm>
                <a:off x="1056"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Text Box 95"/>
              <p:cNvSpPr txBox="1">
                <a:spLocks noChangeArrowheads="1"/>
              </p:cNvSpPr>
              <p:nvPr/>
            </p:nvSpPr>
            <p:spPr bwMode="auto">
              <a:xfrm>
                <a:off x="10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1</a:t>
                </a:r>
              </a:p>
            </p:txBody>
          </p:sp>
        </p:grpSp>
        <p:grpSp>
          <p:nvGrpSpPr>
            <p:cNvPr id="42" name="Group 96"/>
            <p:cNvGrpSpPr>
              <a:grpSpLocks/>
            </p:cNvGrpSpPr>
            <p:nvPr/>
          </p:nvGrpSpPr>
          <p:grpSpPr bwMode="auto">
            <a:xfrm>
              <a:off x="3408" y="1488"/>
              <a:ext cx="64" cy="576"/>
              <a:chOff x="3408" y="1488"/>
              <a:chExt cx="64" cy="576"/>
            </a:xfrm>
          </p:grpSpPr>
          <p:sp>
            <p:nvSpPr>
              <p:cNvPr id="50" name="Line 97"/>
              <p:cNvSpPr>
                <a:spLocks noChangeShapeType="1"/>
              </p:cNvSpPr>
              <p:nvPr/>
            </p:nvSpPr>
            <p:spPr bwMode="auto">
              <a:xfrm>
                <a:off x="3456"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98"/>
              <p:cNvSpPr txBox="1">
                <a:spLocks noChangeArrowheads="1"/>
              </p:cNvSpPr>
              <p:nvPr/>
            </p:nvSpPr>
            <p:spPr bwMode="auto">
              <a:xfrm>
                <a:off x="34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4</a:t>
                </a:r>
              </a:p>
            </p:txBody>
          </p:sp>
        </p:grpSp>
        <p:sp>
          <p:nvSpPr>
            <p:cNvPr id="43" name="Text Box 99"/>
            <p:cNvSpPr txBox="1">
              <a:spLocks noChangeArrowheads="1"/>
            </p:cNvSpPr>
            <p:nvPr/>
          </p:nvSpPr>
          <p:spPr bwMode="auto">
            <a:xfrm>
              <a:off x="46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3</a:t>
              </a:r>
            </a:p>
          </p:txBody>
        </p:sp>
        <p:grpSp>
          <p:nvGrpSpPr>
            <p:cNvPr id="44" name="Group 100"/>
            <p:cNvGrpSpPr>
              <a:grpSpLocks/>
            </p:cNvGrpSpPr>
            <p:nvPr/>
          </p:nvGrpSpPr>
          <p:grpSpPr bwMode="auto">
            <a:xfrm>
              <a:off x="1808" y="2976"/>
              <a:ext cx="1360" cy="154"/>
              <a:chOff x="1808" y="2976"/>
              <a:chExt cx="1360" cy="154"/>
            </a:xfrm>
          </p:grpSpPr>
          <p:sp>
            <p:nvSpPr>
              <p:cNvPr id="48" name="Line 101"/>
              <p:cNvSpPr>
                <a:spLocks noChangeShapeType="1"/>
              </p:cNvSpPr>
              <p:nvPr/>
            </p:nvSpPr>
            <p:spPr bwMode="auto">
              <a:xfrm>
                <a:off x="1920" y="3072"/>
                <a:ext cx="12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Text Box 102"/>
              <p:cNvSpPr txBox="1">
                <a:spLocks noChangeArrowheads="1"/>
              </p:cNvSpPr>
              <p:nvPr/>
            </p:nvSpPr>
            <p:spPr bwMode="auto">
              <a:xfrm>
                <a:off x="1808" y="297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2</a:t>
                </a:r>
              </a:p>
            </p:txBody>
          </p:sp>
        </p:grpSp>
        <p:grpSp>
          <p:nvGrpSpPr>
            <p:cNvPr id="45" name="Group 103"/>
            <p:cNvGrpSpPr>
              <a:grpSpLocks/>
            </p:cNvGrpSpPr>
            <p:nvPr/>
          </p:nvGrpSpPr>
          <p:grpSpPr bwMode="auto">
            <a:xfrm>
              <a:off x="1536" y="1488"/>
              <a:ext cx="64" cy="576"/>
              <a:chOff x="1536" y="1488"/>
              <a:chExt cx="64" cy="576"/>
            </a:xfrm>
          </p:grpSpPr>
          <p:sp>
            <p:nvSpPr>
              <p:cNvPr id="46" name="Line 104"/>
              <p:cNvSpPr>
                <a:spLocks noChangeShapeType="1"/>
              </p:cNvSpPr>
              <p:nvPr/>
            </p:nvSpPr>
            <p:spPr bwMode="auto">
              <a:xfrm>
                <a:off x="1584"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Text Box 105"/>
              <p:cNvSpPr txBox="1">
                <a:spLocks noChangeArrowheads="1"/>
              </p:cNvSpPr>
              <p:nvPr/>
            </p:nvSpPr>
            <p:spPr bwMode="auto">
              <a:xfrm>
                <a:off x="1536"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latin typeface="Times New Roman" pitchFamily="18" charset="0"/>
                  </a:rPr>
                  <a:t>5</a:t>
                </a:r>
              </a:p>
            </p:txBody>
          </p:sp>
        </p:grpSp>
      </p:grpSp>
      <p:sp>
        <p:nvSpPr>
          <p:cNvPr id="108" name="TextBox 108"/>
          <p:cNvSpPr txBox="1">
            <a:spLocks noChangeArrowheads="1"/>
          </p:cNvSpPr>
          <p:nvPr/>
        </p:nvSpPr>
        <p:spPr bwMode="auto">
          <a:xfrm>
            <a:off x="1570626" y="5763646"/>
            <a:ext cx="6470936" cy="461665"/>
          </a:xfrm>
          <a:prstGeom prst="rect">
            <a:avLst/>
          </a:prstGeom>
          <a:solidFill>
            <a:schemeClr val="bg1">
              <a:lumMod val="9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solidFill>
                  <a:srgbClr val="1E0000"/>
                </a:solidFill>
                <a:latin typeface="+mn-lt"/>
              </a:rPr>
              <a:t>This five-bus grid is Example 6.9 from the book</a:t>
            </a:r>
          </a:p>
        </p:txBody>
      </p:sp>
      <p:sp>
        <p:nvSpPr>
          <p:cNvPr id="3" name="Slide Number Placeholder 3">
            <a:extLst>
              <a:ext uri="{FF2B5EF4-FFF2-40B4-BE49-F238E27FC236}">
                <a16:creationId xmlns:a16="http://schemas.microsoft.com/office/drawing/2014/main" id="{5E0801DC-83A0-7F64-3E44-6D2A8FB0D3C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3202595493"/>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7266</TotalTime>
  <Words>3215</Words>
  <Application>Microsoft Office PowerPoint</Application>
  <PresentationFormat>Widescreen</PresentationFormat>
  <Paragraphs>483</Paragraphs>
  <Slides>50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Helvetica</vt:lpstr>
      <vt:lpstr>Symbol</vt:lpstr>
      <vt:lpstr>Times</vt:lpstr>
      <vt:lpstr>Times New Roman</vt:lpstr>
      <vt:lpstr>Wingdings</vt:lpstr>
      <vt:lpstr>Capsules</vt:lpstr>
      <vt:lpstr>Equation</vt:lpstr>
      <vt:lpstr>ECEN 460 Power System Operation and Control Spring 2025</vt:lpstr>
      <vt:lpstr>Sources of Technical Information</vt:lpstr>
      <vt:lpstr>My Research Publications</vt:lpstr>
      <vt:lpstr>N-R Power Flow Solution </vt:lpstr>
      <vt:lpstr>PV Buses</vt:lpstr>
      <vt:lpstr>Three Bus PV Case Example</vt:lpstr>
      <vt:lpstr>Generator Reactive Power Limits</vt:lpstr>
      <vt:lpstr>Generator Reactive Limits, cont'd</vt:lpstr>
      <vt:lpstr>The N-R Power Flow: 5-bus Example</vt:lpstr>
      <vt:lpstr>The N-R Power Flow: 5-bus Example</vt:lpstr>
      <vt:lpstr>The N-R Power Flow: 5-bus Example</vt:lpstr>
      <vt:lpstr>Bus Admittance Matrix</vt:lpstr>
      <vt:lpstr>Ybus Calculation Details</vt:lpstr>
      <vt:lpstr>Initial Bus Mismatches</vt:lpstr>
      <vt:lpstr>Initial Power Flow Jacobian</vt:lpstr>
      <vt:lpstr>Hand Calculation Details</vt:lpstr>
      <vt:lpstr>Five Bus Power System Solved</vt:lpstr>
      <vt:lpstr>Additional Power Flow</vt:lpstr>
      <vt:lpstr>Quasi-Newton Power Flow Methods</vt:lpstr>
      <vt:lpstr>Quasi-Newton Power Flow Methods</vt:lpstr>
      <vt:lpstr>Dishonest N-R Example</vt:lpstr>
      <vt:lpstr>Decoupled Power Flow</vt:lpstr>
      <vt:lpstr>Decoupled Power Flow Formulation</vt:lpstr>
      <vt:lpstr>Decoupling Approximation</vt:lpstr>
      <vt:lpstr>Off-diagonal Jacobian Terms</vt:lpstr>
      <vt:lpstr>Fast Decoupled Power Flow, cont.</vt:lpstr>
      <vt:lpstr>FDPF Approximations</vt:lpstr>
      <vt:lpstr>FDPF Approximations</vt:lpstr>
      <vt:lpstr>FPDF Approximations</vt:lpstr>
      <vt:lpstr>FDPF Approximations</vt:lpstr>
      <vt:lpstr>DC Power Flow</vt:lpstr>
      <vt:lpstr>Book DC Power Flow Example</vt:lpstr>
      <vt:lpstr>DC Power Flow in PowerWorld</vt:lpstr>
      <vt:lpstr>Additional Power Flow Modeling Topics</vt:lpstr>
      <vt:lpstr>Transformer Taps and Impedance Correction Tables</vt:lpstr>
      <vt:lpstr>Switched Shunt Control</vt:lpstr>
      <vt:lpstr>Switched Shunt System Design</vt:lpstr>
      <vt:lpstr>Switched Shunt Sizing</vt:lpstr>
      <vt:lpstr>Dynamic Reactive Capability</vt:lpstr>
      <vt:lpstr>Area Interchange Control</vt:lpstr>
      <vt:lpstr>Area Interchange Control</vt:lpstr>
      <vt:lpstr>Net Power Interchange</vt:lpstr>
      <vt:lpstr>Net Power Interchange</vt:lpstr>
      <vt:lpstr>Modeling Area Interchange</vt:lpstr>
      <vt:lpstr>Generator Volt/Reactive Control</vt:lpstr>
      <vt:lpstr>Generator Voltage Control</vt:lpstr>
      <vt:lpstr>Generator Remote Bus Voltage Control</vt:lpstr>
      <vt:lpstr>Reactive Power Sharing Options</vt:lpstr>
      <vt:lpstr>Reactive Power Sharing</vt:lpstr>
      <vt:lpstr>Generator Remote Bus Voltage Control</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544</cp:revision>
  <cp:lastPrinted>2020-08-20T12:26:33Z</cp:lastPrinted>
  <dcterms:created xsi:type="dcterms:W3CDTF">2000-05-11T14:27:08Z</dcterms:created>
  <dcterms:modified xsi:type="dcterms:W3CDTF">2025-02-19T20:39:56Z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