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62" r:id="rId1"/>
  </p:sldMasterIdLst>
  <p:notesMasterIdLst>
    <p:notesMasterId r:id="rId35"/>
  </p:notesMasterIdLst>
  <p:handoutMasterIdLst>
    <p:handoutMasterId r:id="rId36"/>
  </p:handoutMasterIdLst>
  <p:sldIdLst>
    <p:sldId id="258" r:id="rId2"/>
    <p:sldId id="1107" r:id="rId3"/>
    <p:sldId id="997" r:id="rId4"/>
    <p:sldId id="998" r:id="rId5"/>
    <p:sldId id="999" r:id="rId6"/>
    <p:sldId id="1001" r:id="rId7"/>
    <p:sldId id="1002" r:id="rId8"/>
    <p:sldId id="1004" r:id="rId9"/>
    <p:sldId id="1005" r:id="rId10"/>
    <p:sldId id="1006" r:id="rId11"/>
    <p:sldId id="1007" r:id="rId12"/>
    <p:sldId id="1008" r:id="rId13"/>
    <p:sldId id="1009" r:id="rId14"/>
    <p:sldId id="1010" r:id="rId15"/>
    <p:sldId id="325" r:id="rId16"/>
    <p:sldId id="326" r:id="rId17"/>
    <p:sldId id="333" r:id="rId18"/>
    <p:sldId id="335" r:id="rId19"/>
    <p:sldId id="1013" r:id="rId20"/>
    <p:sldId id="334" r:id="rId21"/>
    <p:sldId id="1015" r:id="rId22"/>
    <p:sldId id="1014" r:id="rId23"/>
    <p:sldId id="1114" r:id="rId24"/>
    <p:sldId id="1111" r:id="rId25"/>
    <p:sldId id="1112" r:id="rId26"/>
    <p:sldId id="1115" r:id="rId27"/>
    <p:sldId id="1057" r:id="rId28"/>
    <p:sldId id="1052" r:id="rId29"/>
    <p:sldId id="1108" r:id="rId30"/>
    <p:sldId id="1109" r:id="rId31"/>
    <p:sldId id="1113" r:id="rId32"/>
    <p:sldId id="1053" r:id="rId33"/>
    <p:sldId id="1054" r:id="rId34"/>
  </p:sldIdLst>
  <p:sldSz cx="12192000" cy="6858000"/>
  <p:notesSz cx="7077075" cy="9363075"/>
  <p:defaultTex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266"/>
    <a:srgbClr val="1E0000"/>
    <a:srgbClr val="FFE6E6"/>
    <a:srgbClr val="500000"/>
    <a:srgbClr val="0099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812" autoAdjust="0"/>
    <p:restoredTop sz="94660" autoAdjust="0"/>
  </p:normalViewPr>
  <p:slideViewPr>
    <p:cSldViewPr>
      <p:cViewPr varScale="1">
        <p:scale>
          <a:sx n="82" d="100"/>
          <a:sy n="82" d="100"/>
        </p:scale>
        <p:origin x="1094" y="6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3067155" cy="468629"/>
          </a:xfrm>
          <a:prstGeom prst="rect">
            <a:avLst/>
          </a:prstGeom>
          <a:noFill/>
          <a:ln w="9525">
            <a:noFill/>
            <a:miter lim="800000"/>
            <a:headEnd/>
            <a:tailEnd/>
          </a:ln>
          <a:effectLst/>
        </p:spPr>
        <p:txBody>
          <a:bodyPr vert="horz" wrap="square" lIns="93937" tIns="46968" rIns="93937" bIns="46968" numCol="1" anchor="t" anchorCtr="0" compatLnSpc="1">
            <a:prstTxWarp prst="textNoShape">
              <a:avLst/>
            </a:prstTxWarp>
          </a:bodyPr>
          <a:lstStyle>
            <a:lvl1pPr>
              <a:spcBef>
                <a:spcPct val="0"/>
              </a:spcBef>
              <a:buClrTx/>
              <a:buSzTx/>
              <a:buFontTx/>
              <a:buNone/>
              <a:defRPr sz="1200"/>
            </a:lvl1pPr>
          </a:lstStyle>
          <a:p>
            <a:pPr>
              <a:defRPr/>
            </a:pPr>
            <a:endParaRPr lang="en-US"/>
          </a:p>
        </p:txBody>
      </p:sp>
      <p:sp>
        <p:nvSpPr>
          <p:cNvPr id="28675" name="Rectangle 3"/>
          <p:cNvSpPr>
            <a:spLocks noGrp="1" noChangeArrowheads="1"/>
          </p:cNvSpPr>
          <p:nvPr>
            <p:ph type="dt" sz="quarter" idx="1"/>
          </p:nvPr>
        </p:nvSpPr>
        <p:spPr bwMode="auto">
          <a:xfrm>
            <a:off x="4009921" y="0"/>
            <a:ext cx="3067154" cy="468629"/>
          </a:xfrm>
          <a:prstGeom prst="rect">
            <a:avLst/>
          </a:prstGeom>
          <a:noFill/>
          <a:ln w="9525">
            <a:noFill/>
            <a:miter lim="800000"/>
            <a:headEnd/>
            <a:tailEnd/>
          </a:ln>
          <a:effectLst/>
        </p:spPr>
        <p:txBody>
          <a:bodyPr vert="horz" wrap="square" lIns="93937" tIns="46968" rIns="93937" bIns="46968" numCol="1" anchor="t" anchorCtr="0" compatLnSpc="1">
            <a:prstTxWarp prst="textNoShape">
              <a:avLst/>
            </a:prstTxWarp>
          </a:bodyPr>
          <a:lstStyle>
            <a:lvl1pPr algn="r">
              <a:spcBef>
                <a:spcPct val="0"/>
              </a:spcBef>
              <a:buClrTx/>
              <a:buSzTx/>
              <a:buFontTx/>
              <a:buNone/>
              <a:defRPr sz="1200"/>
            </a:lvl1pPr>
          </a:lstStyle>
          <a:p>
            <a:pPr>
              <a:defRPr/>
            </a:pPr>
            <a:endParaRPr lang="en-US"/>
          </a:p>
        </p:txBody>
      </p:sp>
      <p:sp>
        <p:nvSpPr>
          <p:cNvPr id="28676" name="Rectangle 4"/>
          <p:cNvSpPr>
            <a:spLocks noGrp="1" noChangeArrowheads="1"/>
          </p:cNvSpPr>
          <p:nvPr>
            <p:ph type="ftr" sz="quarter" idx="2"/>
          </p:nvPr>
        </p:nvSpPr>
        <p:spPr bwMode="auto">
          <a:xfrm>
            <a:off x="0" y="8894446"/>
            <a:ext cx="3067155" cy="468629"/>
          </a:xfrm>
          <a:prstGeom prst="rect">
            <a:avLst/>
          </a:prstGeom>
          <a:noFill/>
          <a:ln w="9525">
            <a:noFill/>
            <a:miter lim="800000"/>
            <a:headEnd/>
            <a:tailEnd/>
          </a:ln>
          <a:effectLst/>
        </p:spPr>
        <p:txBody>
          <a:bodyPr vert="horz" wrap="square" lIns="93937" tIns="46968" rIns="93937" bIns="46968" numCol="1" anchor="b" anchorCtr="0" compatLnSpc="1">
            <a:prstTxWarp prst="textNoShape">
              <a:avLst/>
            </a:prstTxWarp>
          </a:bodyPr>
          <a:lstStyle>
            <a:lvl1pPr>
              <a:spcBef>
                <a:spcPct val="0"/>
              </a:spcBef>
              <a:buClrTx/>
              <a:buSzTx/>
              <a:buFontTx/>
              <a:buNone/>
              <a:defRPr sz="1200"/>
            </a:lvl1pPr>
          </a:lstStyle>
          <a:p>
            <a:pPr>
              <a:defRPr/>
            </a:pPr>
            <a:endParaRPr lang="en-US"/>
          </a:p>
        </p:txBody>
      </p:sp>
      <p:sp>
        <p:nvSpPr>
          <p:cNvPr id="28677" name="Rectangle 5"/>
          <p:cNvSpPr>
            <a:spLocks noGrp="1" noChangeArrowheads="1"/>
          </p:cNvSpPr>
          <p:nvPr>
            <p:ph type="sldNum" sz="quarter" idx="3"/>
          </p:nvPr>
        </p:nvSpPr>
        <p:spPr bwMode="auto">
          <a:xfrm>
            <a:off x="4009921" y="8894446"/>
            <a:ext cx="3067154" cy="468629"/>
          </a:xfrm>
          <a:prstGeom prst="rect">
            <a:avLst/>
          </a:prstGeom>
          <a:noFill/>
          <a:ln w="9525">
            <a:noFill/>
            <a:miter lim="800000"/>
            <a:headEnd/>
            <a:tailEnd/>
          </a:ln>
          <a:effectLst/>
        </p:spPr>
        <p:txBody>
          <a:bodyPr vert="horz" wrap="square" lIns="93937" tIns="46968" rIns="93937" bIns="46968" numCol="1" anchor="b" anchorCtr="0" compatLnSpc="1">
            <a:prstTxWarp prst="textNoShape">
              <a:avLst/>
            </a:prstTxWarp>
          </a:bodyPr>
          <a:lstStyle>
            <a:lvl1pPr algn="r">
              <a:spcBef>
                <a:spcPct val="0"/>
              </a:spcBef>
              <a:buClrTx/>
              <a:buSzTx/>
              <a:buFontTx/>
              <a:buNone/>
              <a:defRPr sz="1200"/>
            </a:lvl1pPr>
          </a:lstStyle>
          <a:p>
            <a:pPr>
              <a:defRPr/>
            </a:pPr>
            <a:fld id="{3B7227E4-51F8-45C2-83C1-D251491FB81E}" type="slidenum">
              <a:rPr lang="en-US"/>
              <a:pPr>
                <a:defRPr/>
              </a:pPr>
              <a:t>‹#›</a:t>
            </a:fld>
            <a:endParaRPr lang="en-US"/>
          </a:p>
        </p:txBody>
      </p:sp>
    </p:spTree>
    <p:extLst>
      <p:ext uri="{BB962C8B-B14F-4D97-AF65-F5344CB8AC3E}">
        <p14:creationId xmlns:p14="http://schemas.microsoft.com/office/powerpoint/2010/main" val="1714397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155" cy="468629"/>
          </a:xfrm>
          <a:prstGeom prst="rect">
            <a:avLst/>
          </a:prstGeom>
        </p:spPr>
        <p:txBody>
          <a:bodyPr vert="horz" wrap="square" lIns="93937" tIns="46968" rIns="93937" bIns="46968"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4008339" y="0"/>
            <a:ext cx="3067155" cy="468629"/>
          </a:xfrm>
          <a:prstGeom prst="rect">
            <a:avLst/>
          </a:prstGeom>
        </p:spPr>
        <p:txBody>
          <a:bodyPr vert="horz" wrap="square" lIns="93937" tIns="46968" rIns="93937" bIns="46968" numCol="1" anchor="t" anchorCtr="0" compatLnSpc="1">
            <a:prstTxWarp prst="textNoShape">
              <a:avLst/>
            </a:prstTxWarp>
          </a:bodyPr>
          <a:lstStyle>
            <a:lvl1pPr algn="r">
              <a:defRPr sz="1200"/>
            </a:lvl1pPr>
          </a:lstStyle>
          <a:p>
            <a:pPr>
              <a:defRPr/>
            </a:pPr>
            <a:fld id="{24C5774C-03E1-499A-B4E4-895282C04360}" type="datetimeFigureOut">
              <a:rPr lang="en-US"/>
              <a:pPr>
                <a:defRPr/>
              </a:pPr>
              <a:t>2/19/2025</a:t>
            </a:fld>
            <a:endParaRPr lang="en-US"/>
          </a:p>
        </p:txBody>
      </p:sp>
      <p:sp>
        <p:nvSpPr>
          <p:cNvPr id="4" name="Slide Image Placeholder 3"/>
          <p:cNvSpPr>
            <a:spLocks noGrp="1" noRot="1" noChangeAspect="1"/>
          </p:cNvSpPr>
          <p:nvPr>
            <p:ph type="sldImg" idx="2"/>
          </p:nvPr>
        </p:nvSpPr>
        <p:spPr>
          <a:xfrm>
            <a:off x="419100" y="703263"/>
            <a:ext cx="6238875" cy="3509962"/>
          </a:xfrm>
          <a:prstGeom prst="rect">
            <a:avLst/>
          </a:prstGeom>
          <a:noFill/>
          <a:ln w="12700">
            <a:solidFill>
              <a:prstClr val="black"/>
            </a:solidFill>
          </a:ln>
        </p:spPr>
        <p:txBody>
          <a:bodyPr vert="horz" lIns="93937" tIns="46968" rIns="93937" bIns="46968" rtlCol="0" anchor="ctr"/>
          <a:lstStyle/>
          <a:p>
            <a:pPr lvl="0"/>
            <a:endParaRPr lang="en-US" noProof="0"/>
          </a:p>
        </p:txBody>
      </p:sp>
      <p:sp>
        <p:nvSpPr>
          <p:cNvPr id="5" name="Notes Placeholder 4"/>
          <p:cNvSpPr>
            <a:spLocks noGrp="1"/>
          </p:cNvSpPr>
          <p:nvPr>
            <p:ph type="body" sz="quarter" idx="3"/>
          </p:nvPr>
        </p:nvSpPr>
        <p:spPr>
          <a:xfrm>
            <a:off x="707075" y="4447224"/>
            <a:ext cx="5662925" cy="4212908"/>
          </a:xfrm>
          <a:prstGeom prst="rect">
            <a:avLst/>
          </a:prstGeom>
        </p:spPr>
        <p:txBody>
          <a:bodyPr vert="horz" lIns="93937" tIns="46968" rIns="93937" bIns="46968"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92863"/>
            <a:ext cx="3067155" cy="468629"/>
          </a:xfrm>
          <a:prstGeom prst="rect">
            <a:avLst/>
          </a:prstGeom>
        </p:spPr>
        <p:txBody>
          <a:bodyPr vert="horz" wrap="square" lIns="93937" tIns="46968" rIns="93937" bIns="46968"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4008339" y="8892863"/>
            <a:ext cx="3067155" cy="468629"/>
          </a:xfrm>
          <a:prstGeom prst="rect">
            <a:avLst/>
          </a:prstGeom>
        </p:spPr>
        <p:txBody>
          <a:bodyPr vert="horz" wrap="square" lIns="93937" tIns="46968" rIns="93937" bIns="46968" numCol="1" anchor="b" anchorCtr="0" compatLnSpc="1">
            <a:prstTxWarp prst="textNoShape">
              <a:avLst/>
            </a:prstTxWarp>
          </a:bodyPr>
          <a:lstStyle>
            <a:lvl1pPr algn="r">
              <a:defRPr sz="1200"/>
            </a:lvl1pPr>
          </a:lstStyle>
          <a:p>
            <a:pPr>
              <a:defRPr/>
            </a:pPr>
            <a:fld id="{169181FC-D85A-4591-8BD1-5E6A6B17461A}" type="slidenum">
              <a:rPr lang="en-US"/>
              <a:pPr>
                <a:defRPr/>
              </a:pPr>
              <a:t>‹#›</a:t>
            </a:fld>
            <a:endParaRPr lang="en-US"/>
          </a:p>
        </p:txBody>
      </p:sp>
    </p:spTree>
    <p:extLst>
      <p:ext uri="{BB962C8B-B14F-4D97-AF65-F5344CB8AC3E}">
        <p14:creationId xmlns:p14="http://schemas.microsoft.com/office/powerpoint/2010/main" val="35706096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419100" y="703263"/>
            <a:ext cx="6238875" cy="35099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740647" indent="-284864" eaLnBrk="0" hangingPunct="0">
              <a:defRPr sz="2800">
                <a:solidFill>
                  <a:schemeClr val="tx1"/>
                </a:solidFill>
                <a:latin typeface="Times New Roman" pitchFamily="18" charset="0"/>
              </a:defRPr>
            </a:lvl2pPr>
            <a:lvl3pPr marL="1139457" indent="-227891" eaLnBrk="0" hangingPunct="0">
              <a:defRPr sz="2800">
                <a:solidFill>
                  <a:schemeClr val="tx1"/>
                </a:solidFill>
                <a:latin typeface="Times New Roman" pitchFamily="18" charset="0"/>
              </a:defRPr>
            </a:lvl3pPr>
            <a:lvl4pPr marL="1595239" indent="-227891" eaLnBrk="0" hangingPunct="0">
              <a:defRPr sz="2800">
                <a:solidFill>
                  <a:schemeClr val="tx1"/>
                </a:solidFill>
                <a:latin typeface="Times New Roman" pitchFamily="18" charset="0"/>
              </a:defRPr>
            </a:lvl4pPr>
            <a:lvl5pPr marL="2051022" indent="-227891" eaLnBrk="0" hangingPunct="0">
              <a:defRPr sz="2800">
                <a:solidFill>
                  <a:schemeClr val="tx1"/>
                </a:solidFill>
                <a:latin typeface="Times New Roman" pitchFamily="18" charset="0"/>
              </a:defRPr>
            </a:lvl5pPr>
            <a:lvl6pPr marL="2506805" indent="-227891"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6pPr>
            <a:lvl7pPr marL="2962587" indent="-227891"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7pPr>
            <a:lvl8pPr marL="3418370" indent="-227891"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8pPr>
            <a:lvl9pPr marL="3874153" indent="-227891" eaLnBrk="0" fontAlgn="base" hangingPunct="0">
              <a:spcBef>
                <a:spcPct val="20000"/>
              </a:spcBef>
              <a:spcAft>
                <a:spcPct val="0"/>
              </a:spcAft>
              <a:buClr>
                <a:schemeClr val="tx1"/>
              </a:buClr>
              <a:buSzPct val="100000"/>
              <a:buFont typeface="Wingdings" pitchFamily="2" charset="2"/>
              <a:defRPr sz="2800">
                <a:solidFill>
                  <a:schemeClr val="tx1"/>
                </a:solidFill>
                <a:latin typeface="Times New Roman" pitchFamily="18" charset="0"/>
              </a:defRPr>
            </a:lvl9pPr>
          </a:lstStyle>
          <a:p>
            <a:pPr eaLnBrk="1" hangingPunct="1"/>
            <a:fld id="{FFA44757-FF1F-42D8-B2CA-5FE2A078B1AB}" type="slidenum">
              <a:rPr lang="en-US" altLang="en-US" sz="1200"/>
              <a:pPr eaLnBrk="1" hangingPunct="1"/>
              <a:t>0</a:t>
            </a:fld>
            <a:endParaRPr lang="en-US" altLang="en-US" sz="1200" dirty="0"/>
          </a:p>
        </p:txBody>
      </p:sp>
    </p:spTree>
    <p:extLst>
      <p:ext uri="{BB962C8B-B14F-4D97-AF65-F5344CB8AC3E}">
        <p14:creationId xmlns:p14="http://schemas.microsoft.com/office/powerpoint/2010/main" val="1770369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AutoShape 1027"/>
          <p:cNvSpPr>
            <a:spLocks noChangeArrowheads="1"/>
          </p:cNvSpPr>
          <p:nvPr/>
        </p:nvSpPr>
        <p:spPr bwMode="auto">
          <a:xfrm>
            <a:off x="914400" y="990600"/>
            <a:ext cx="6908800" cy="1905000"/>
          </a:xfrm>
          <a:prstGeom prst="roundRect">
            <a:avLst>
              <a:gd name="adj" fmla="val 50000"/>
            </a:avLst>
          </a:prstGeom>
          <a:solidFill>
            <a:schemeClr val="bg1"/>
          </a:solidFill>
          <a:ln w="9525">
            <a:noFill/>
            <a:round/>
            <a:headEnd/>
            <a:tailEnd/>
          </a:ln>
        </p:spPr>
        <p:txBody>
          <a:bodyPr wrap="none" anchor="ctr"/>
          <a:lstStyle/>
          <a:p>
            <a:pPr algn="ctr">
              <a:spcBef>
                <a:spcPct val="0"/>
              </a:spcBef>
              <a:buClrTx/>
              <a:buSzTx/>
              <a:buFontTx/>
              <a:buNone/>
              <a:defRPr/>
            </a:pPr>
            <a:endParaRPr kumimoji="1" lang="en-US" sz="2400"/>
          </a:p>
        </p:txBody>
      </p:sp>
      <p:sp>
        <p:nvSpPr>
          <p:cNvPr id="9" name="Line 4103"/>
          <p:cNvSpPr>
            <a:spLocks noChangeShapeType="1"/>
          </p:cNvSpPr>
          <p:nvPr userDrawn="1"/>
        </p:nvSpPr>
        <p:spPr bwMode="auto">
          <a:xfrm>
            <a:off x="0" y="3048000"/>
            <a:ext cx="11988800" cy="0"/>
          </a:xfrm>
          <a:prstGeom prst="line">
            <a:avLst/>
          </a:prstGeom>
          <a:noFill/>
          <a:ln w="50800">
            <a:solidFill>
              <a:srgbClr val="500000"/>
            </a:solidFill>
            <a:round/>
            <a:headEnd type="none" w="sm" len="sm"/>
            <a:tailEnd type="none" w="sm" len="sm"/>
          </a:ln>
          <a:effectLst/>
        </p:spPr>
        <p:txBody>
          <a:bodyPr wrap="none" anchor="ctr"/>
          <a:lstStyle/>
          <a:p>
            <a:pPr>
              <a:defRPr/>
            </a:pPr>
            <a:endParaRPr lang="en-US" sz="2800" dirty="0"/>
          </a:p>
        </p:txBody>
      </p:sp>
      <p:sp>
        <p:nvSpPr>
          <p:cNvPr id="10" name="Rectangle 4098"/>
          <p:cNvSpPr>
            <a:spLocks noGrp="1" noChangeArrowheads="1"/>
          </p:cNvSpPr>
          <p:nvPr>
            <p:ph type="ctrTitle" sz="quarter"/>
          </p:nvPr>
        </p:nvSpPr>
        <p:spPr>
          <a:xfrm>
            <a:off x="914400" y="228600"/>
            <a:ext cx="10363200" cy="1143000"/>
          </a:xfrm>
        </p:spPr>
        <p:txBody>
          <a:bodyPr/>
          <a:lstStyle>
            <a:lvl1pPr>
              <a:defRPr sz="3600" baseline="0">
                <a:solidFill>
                  <a:srgbClr val="1E0000"/>
                </a:solidFill>
                <a:latin typeface="Arial" pitchFamily="34" charset="0"/>
                <a:cs typeface="Arial" pitchFamily="34" charset="0"/>
              </a:defRPr>
            </a:lvl1pPr>
          </a:lstStyle>
          <a:p>
            <a:r>
              <a:rPr lang="en-US" dirty="0"/>
              <a:t>Click to edit Master title style</a:t>
            </a:r>
          </a:p>
        </p:txBody>
      </p:sp>
      <p:sp>
        <p:nvSpPr>
          <p:cNvPr id="11" name="Rectangle 4099"/>
          <p:cNvSpPr>
            <a:spLocks noGrp="1" noChangeArrowheads="1"/>
          </p:cNvSpPr>
          <p:nvPr>
            <p:ph type="subTitle" sz="quarter" idx="1"/>
          </p:nvPr>
        </p:nvSpPr>
        <p:spPr>
          <a:xfrm>
            <a:off x="1930400" y="3124200"/>
            <a:ext cx="8534400" cy="1752600"/>
          </a:xfrm>
        </p:spPr>
        <p:txBody>
          <a:bodyPr/>
          <a:lstStyle>
            <a:lvl1pPr marL="0" indent="0" algn="ctr">
              <a:buFontTx/>
              <a:buNone/>
              <a:defRPr baseline="0">
                <a:solidFill>
                  <a:srgbClr val="1E0000"/>
                </a:solidFill>
                <a:latin typeface="Arial" pitchFamily="34" charset="0"/>
                <a:cs typeface="Arial" pitchFamily="34" charset="0"/>
              </a:defRPr>
            </a:lvl1pPr>
          </a:lstStyle>
          <a:p>
            <a:r>
              <a:rPr lang="en-US" dirty="0"/>
              <a:t>Click to edit Master subtitle style</a:t>
            </a:r>
          </a:p>
        </p:txBody>
      </p:sp>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6200" y="5486400"/>
            <a:ext cx="3886200" cy="1036320"/>
          </a:xfrm>
          <a:prstGeom prst="rect">
            <a:avLst/>
          </a:prstGeom>
        </p:spPr>
      </p:pic>
    </p:spTree>
    <p:extLst>
      <p:ext uri="{BB962C8B-B14F-4D97-AF65-F5344CB8AC3E}">
        <p14:creationId xmlns:p14="http://schemas.microsoft.com/office/powerpoint/2010/main" val="4216950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11176000" cy="1066800"/>
          </a:xfrm>
        </p:spPr>
        <p:txBody>
          <a:bodyPr/>
          <a:lstStyle>
            <a:lvl1pPr>
              <a:defRPr baseline="0">
                <a:solidFill>
                  <a:srgbClr val="1E0000"/>
                </a:solidFill>
              </a:defRPr>
            </a:lvl1pPr>
          </a:lstStyle>
          <a:p>
            <a:r>
              <a:rPr lang="en-US" dirty="0"/>
              <a:t>Click to edit Master title style</a:t>
            </a:r>
          </a:p>
        </p:txBody>
      </p:sp>
      <p:sp>
        <p:nvSpPr>
          <p:cNvPr id="5" name="Content Placeholder 2"/>
          <p:cNvSpPr>
            <a:spLocks noGrp="1"/>
          </p:cNvSpPr>
          <p:nvPr>
            <p:ph idx="1"/>
          </p:nvPr>
        </p:nvSpPr>
        <p:spPr>
          <a:xfrm>
            <a:off x="457200" y="1280160"/>
            <a:ext cx="11297920" cy="3733800"/>
          </a:xfrm>
        </p:spPr>
        <p:txBody>
          <a:bodyPr/>
          <a:lstStyle>
            <a:lvl1pPr marL="457200" indent="-457200">
              <a:buClr>
                <a:srgbClr val="1E0000"/>
              </a:buClr>
              <a:buSzPct val="100000"/>
              <a:buFont typeface="Arial" panose="020B0604020202020204" pitchFamily="34" charset="0"/>
              <a:buChar char="•"/>
              <a:defRPr baseline="0">
                <a:solidFill>
                  <a:srgbClr val="1E0000"/>
                </a:solidFill>
              </a:defRPr>
            </a:lvl1pPr>
            <a:lvl2pPr>
              <a:buClr>
                <a:srgbClr val="1E0000"/>
              </a:buClr>
              <a:defRPr baseline="0">
                <a:solidFill>
                  <a:srgbClr val="1E0000"/>
                </a:solidFill>
              </a:defRPr>
            </a:lvl2pPr>
            <a:lvl3pPr marL="1257300" indent="-342900">
              <a:buClr>
                <a:srgbClr val="1E0000"/>
              </a:buClr>
              <a:buSzPct val="90000"/>
              <a:buFont typeface="Arial" panose="020B0604020202020204" pitchFamily="34" charset="0"/>
              <a:buChar char="•"/>
              <a:defRPr baseline="0">
                <a:solidFill>
                  <a:srgbClr val="1E0000"/>
                </a:solidFill>
              </a:defRPr>
            </a:lvl3pPr>
            <a:lvl4pPr>
              <a:buClr>
                <a:srgbClr val="1E0000"/>
              </a:buClr>
              <a:defRPr baseline="0">
                <a:solidFill>
                  <a:srgbClr val="1E0000"/>
                </a:solidFill>
              </a:defRPr>
            </a:lvl4pPr>
            <a:lvl5pPr>
              <a:buClr>
                <a:srgbClr val="1E0000"/>
              </a:buClr>
              <a:defRPr baseline="0">
                <a:solidFill>
                  <a:srgbClr val="1E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4"/>
          </p:nvPr>
        </p:nvSpPr>
        <p:spPr bwMode="auto">
          <a:xfrm>
            <a:off x="94488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2000">
                <a:latin typeface="Times New Roman" pitchFamily="18" charset="0"/>
              </a:defRPr>
            </a:lvl1pPr>
          </a:lstStyle>
          <a:p>
            <a:pPr>
              <a:defRPr/>
            </a:pPr>
            <a:fld id="{F6D20532-61D7-47D0-903F-227F7C48AD34}" type="slidenum">
              <a:rPr lang="en-US"/>
              <a:pPr>
                <a:defRPr/>
              </a:pPr>
              <a:t>‹#›</a:t>
            </a:fld>
            <a:endParaRPr lang="en-US" dirty="0"/>
          </a:p>
        </p:txBody>
      </p:sp>
    </p:spTree>
    <p:extLst>
      <p:ext uri="{BB962C8B-B14F-4D97-AF65-F5344CB8AC3E}">
        <p14:creationId xmlns:p14="http://schemas.microsoft.com/office/powerpoint/2010/main" val="65402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4600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10668000" cy="1069848"/>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524000"/>
            <a:ext cx="52324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0" y="1524000"/>
            <a:ext cx="5232400" cy="3733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3174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11155680" cy="1069848"/>
          </a:xfrm>
          <a:prstGeom prst="rect">
            <a:avLst/>
          </a:prstGeom>
        </p:spPr>
        <p:txBody>
          <a:bodyPr/>
          <a:lstStyle/>
          <a:p>
            <a:r>
              <a:rPr lang="en-US" dirty="0"/>
              <a:t>Click to edit Master title style</a:t>
            </a:r>
          </a:p>
        </p:txBody>
      </p:sp>
      <p:sp>
        <p:nvSpPr>
          <p:cNvPr id="3" name="Rectangle 6"/>
          <p:cNvSpPr>
            <a:spLocks noGrp="1" noChangeArrowheads="1"/>
          </p:cNvSpPr>
          <p:nvPr>
            <p:ph type="sldNum" sz="quarter" idx="4"/>
          </p:nvPr>
        </p:nvSpPr>
        <p:spPr bwMode="auto">
          <a:xfrm>
            <a:off x="94488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2000">
                <a:latin typeface="Times New Roman" pitchFamily="18" charset="0"/>
              </a:defRPr>
            </a:lvl1pPr>
          </a:lstStyle>
          <a:p>
            <a:pPr>
              <a:defRPr/>
            </a:pPr>
            <a:fld id="{F6D20532-61D7-47D0-903F-227F7C48AD34}" type="slidenum">
              <a:rPr lang="en-US"/>
              <a:pPr>
                <a:defRPr/>
              </a:pPr>
              <a:t>‹#›</a:t>
            </a:fld>
            <a:endParaRPr lang="en-US" dirty="0"/>
          </a:p>
        </p:txBody>
      </p:sp>
    </p:spTree>
    <p:extLst>
      <p:ext uri="{BB962C8B-B14F-4D97-AF65-F5344CB8AC3E}">
        <p14:creationId xmlns:p14="http://schemas.microsoft.com/office/powerpoint/2010/main" val="1502422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021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AutoShape 5"/>
          <p:cNvSpPr>
            <a:spLocks noChangeArrowheads="1"/>
          </p:cNvSpPr>
          <p:nvPr/>
        </p:nvSpPr>
        <p:spPr bwMode="auto">
          <a:xfrm>
            <a:off x="1016000" y="1143000"/>
            <a:ext cx="6807200" cy="609600"/>
          </a:xfrm>
          <a:prstGeom prst="roundRect">
            <a:avLst>
              <a:gd name="adj" fmla="val 50000"/>
            </a:avLst>
          </a:prstGeom>
          <a:solidFill>
            <a:schemeClr val="bg1"/>
          </a:solidFill>
          <a:ln w="9525">
            <a:noFill/>
            <a:round/>
            <a:headEnd/>
            <a:tailEnd/>
          </a:ln>
        </p:spPr>
        <p:txBody>
          <a:bodyPr wrap="none" anchor="ctr"/>
          <a:lstStyle/>
          <a:p>
            <a:pPr algn="ctr">
              <a:spcBef>
                <a:spcPct val="0"/>
              </a:spcBef>
              <a:buClrTx/>
              <a:buSzTx/>
              <a:buFontTx/>
              <a:buNone/>
              <a:defRPr/>
            </a:pPr>
            <a:endParaRPr kumimoji="1" lang="en-US" sz="2400"/>
          </a:p>
        </p:txBody>
      </p:sp>
      <p:sp>
        <p:nvSpPr>
          <p:cNvPr id="25615" name="Rectangle 15"/>
          <p:cNvSpPr>
            <a:spLocks noChangeArrowheads="1"/>
          </p:cNvSpPr>
          <p:nvPr userDrawn="1"/>
        </p:nvSpPr>
        <p:spPr bwMode="auto">
          <a:xfrm>
            <a:off x="304801" y="6629401"/>
            <a:ext cx="11578167" cy="9525"/>
          </a:xfrm>
          <a:prstGeom prst="rect">
            <a:avLst/>
          </a:prstGeom>
          <a:gradFill rotWithShape="0">
            <a:gsLst>
              <a:gs pos="0">
                <a:schemeClr val="folHlink"/>
              </a:gs>
              <a:gs pos="100000">
                <a:schemeClr val="folHlink">
                  <a:gamma/>
                  <a:tint val="25098"/>
                  <a:invGamma/>
                </a:schemeClr>
              </a:gs>
            </a:gsLst>
            <a:path path="shape">
              <a:fillToRect l="50000" t="50000" r="50000" b="50000"/>
            </a:path>
          </a:gradFill>
          <a:ln w="19050">
            <a:noFill/>
            <a:miter lim="800000"/>
            <a:headEnd/>
            <a:tailEnd/>
          </a:ln>
          <a:effectLst/>
        </p:spPr>
        <p:txBody>
          <a:bodyPr wrap="none" anchor="ctr"/>
          <a:lstStyle/>
          <a:p>
            <a:pPr algn="ctr">
              <a:spcBef>
                <a:spcPct val="0"/>
              </a:spcBef>
              <a:buClrTx/>
              <a:buSzTx/>
              <a:buFontTx/>
              <a:buNone/>
              <a:defRPr/>
            </a:pPr>
            <a:endParaRPr lang="en-US" sz="2400">
              <a:latin typeface="Helvetica" charset="0"/>
            </a:endParaRPr>
          </a:p>
        </p:txBody>
      </p:sp>
      <p:sp>
        <p:nvSpPr>
          <p:cNvPr id="11" name="Line 8"/>
          <p:cNvSpPr>
            <a:spLocks noChangeShapeType="1"/>
          </p:cNvSpPr>
          <p:nvPr userDrawn="1"/>
        </p:nvSpPr>
        <p:spPr bwMode="auto">
          <a:xfrm>
            <a:off x="0" y="1143000"/>
            <a:ext cx="11176000" cy="0"/>
          </a:xfrm>
          <a:prstGeom prst="line">
            <a:avLst/>
          </a:prstGeom>
          <a:noFill/>
          <a:ln w="50800">
            <a:solidFill>
              <a:srgbClr val="500000"/>
            </a:solidFill>
            <a:round/>
            <a:headEnd type="none" w="sm" len="sm"/>
            <a:tailEnd type="none" w="sm" len="sm"/>
          </a:ln>
          <a:effectLst/>
        </p:spPr>
        <p:txBody>
          <a:bodyPr wrap="none" anchor="ctr"/>
          <a:lstStyle/>
          <a:p>
            <a:pPr>
              <a:defRPr/>
            </a:pPr>
            <a:endParaRPr lang="en-US" sz="2800" dirty="0"/>
          </a:p>
        </p:txBody>
      </p:sp>
      <p:sp>
        <p:nvSpPr>
          <p:cNvPr id="12" name="Rectangle 6"/>
          <p:cNvSpPr>
            <a:spLocks noGrp="1" noChangeArrowheads="1"/>
          </p:cNvSpPr>
          <p:nvPr>
            <p:ph type="title"/>
          </p:nvPr>
        </p:nvSpPr>
        <p:spPr bwMode="auto">
          <a:xfrm>
            <a:off x="457200" y="76200"/>
            <a:ext cx="106680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 name="Rectangle 6"/>
          <p:cNvSpPr>
            <a:spLocks noGrp="1" noChangeArrowheads="1"/>
          </p:cNvSpPr>
          <p:nvPr>
            <p:ph type="sldNum" sz="quarter" idx="4"/>
          </p:nvPr>
        </p:nvSpPr>
        <p:spPr bwMode="auto">
          <a:xfrm>
            <a:off x="94488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2000">
                <a:latin typeface="Times New Roman" pitchFamily="18" charset="0"/>
              </a:defRPr>
            </a:lvl1pPr>
          </a:lstStyle>
          <a:p>
            <a:pPr>
              <a:defRPr/>
            </a:pPr>
            <a:fld id="{F6D20532-61D7-47D0-903F-227F7C48AD34}" type="slidenum">
              <a:rPr lang="en-US"/>
              <a:pPr>
                <a:defRPr/>
              </a:pPr>
              <a:t>‹#›</a:t>
            </a:fld>
            <a:endParaRPr lang="en-US" dirty="0"/>
          </a:p>
        </p:txBody>
      </p:sp>
      <p:sp>
        <p:nvSpPr>
          <p:cNvPr id="15" name="Rectangle 7"/>
          <p:cNvSpPr>
            <a:spLocks noGrp="1" noChangeArrowheads="1"/>
          </p:cNvSpPr>
          <p:nvPr>
            <p:ph type="body" idx="1"/>
          </p:nvPr>
        </p:nvSpPr>
        <p:spPr bwMode="auto">
          <a:xfrm>
            <a:off x="457200" y="1280160"/>
            <a:ext cx="1066800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74" name="Picture 2" descr="Related image"/>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11318241" y="838200"/>
            <a:ext cx="670559" cy="6096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33" r:id="rId1"/>
    <p:sldLayoutId id="2147483723" r:id="rId2"/>
    <p:sldLayoutId id="2147483724" r:id="rId3"/>
    <p:sldLayoutId id="2147483725" r:id="rId4"/>
    <p:sldLayoutId id="2147483727" r:id="rId5"/>
    <p:sldLayoutId id="2147483734" r:id="rId6"/>
  </p:sldLayoutIdLst>
  <p:txStyles>
    <p:titleStyle>
      <a:lvl1pPr algn="l" rtl="0" eaLnBrk="0" fontAlgn="base" hangingPunct="0">
        <a:lnSpc>
          <a:spcPct val="90000"/>
        </a:lnSpc>
        <a:spcBef>
          <a:spcPct val="0"/>
        </a:spcBef>
        <a:spcAft>
          <a:spcPct val="0"/>
        </a:spcAft>
        <a:defRPr sz="3600" b="1" baseline="0">
          <a:solidFill>
            <a:srgbClr val="3C0000"/>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457200" indent="-457200" algn="l" rtl="0" eaLnBrk="0" fontAlgn="base" hangingPunct="0">
        <a:spcBef>
          <a:spcPct val="20000"/>
        </a:spcBef>
        <a:spcAft>
          <a:spcPct val="0"/>
        </a:spcAft>
        <a:buClr>
          <a:schemeClr val="tx1"/>
        </a:buClr>
        <a:buSzPct val="100000"/>
        <a:buFont typeface="Arial" panose="020B0604020202020204" pitchFamily="34" charset="0"/>
        <a:buChar char="•"/>
        <a:defRPr sz="2800" baseline="0">
          <a:solidFill>
            <a:srgbClr val="280000"/>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2400" baseline="0">
          <a:solidFill>
            <a:srgbClr val="280000"/>
          </a:solidFill>
          <a:latin typeface="+mn-lt"/>
        </a:defRPr>
      </a:lvl2pPr>
      <a:lvl3pPr marL="1257300" indent="-342900" algn="l" rtl="0" eaLnBrk="0" fontAlgn="base" hangingPunct="0">
        <a:spcBef>
          <a:spcPct val="20000"/>
        </a:spcBef>
        <a:spcAft>
          <a:spcPct val="0"/>
        </a:spcAft>
        <a:buClr>
          <a:schemeClr val="tx1"/>
        </a:buClr>
        <a:buSzPct val="90000"/>
        <a:buFont typeface="Arial" panose="020B0604020202020204" pitchFamily="34" charset="0"/>
        <a:buChar char="•"/>
        <a:defRPr sz="2000" baseline="0">
          <a:solidFill>
            <a:srgbClr val="280000"/>
          </a:solidFill>
          <a:latin typeface="+mn-lt"/>
        </a:defRPr>
      </a:lvl3pPr>
      <a:lvl4pPr marL="1600200" indent="-228600" algn="l" rtl="0" eaLnBrk="0" fontAlgn="base" hangingPunct="0">
        <a:spcBef>
          <a:spcPct val="20000"/>
        </a:spcBef>
        <a:spcAft>
          <a:spcPct val="0"/>
        </a:spcAft>
        <a:buClr>
          <a:schemeClr val="tx1"/>
        </a:buClr>
        <a:buSzPct val="80000"/>
        <a:buChar char="–"/>
        <a:defRPr sz="2000" baseline="0">
          <a:solidFill>
            <a:srgbClr val="280000"/>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
        <a:defRPr sz="2000" baseline="0">
          <a:solidFill>
            <a:srgbClr val="280000"/>
          </a:solidFill>
          <a:latin typeface="+mn-lt"/>
        </a:defRPr>
      </a:lvl5pPr>
      <a:lvl6pPr marL="25146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verbye@tam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4.bp.blogspot.com/-9g6rjqRAD0I/ToXk6oQSRUI/AAAAAAAAApY/-4th5mJTvDY/s1600/SingleBus.pn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3.bp.blogspot.com/-yBG8xB2VDog/ToXlwGl-CbI/AAAAAAAAApc/4v4fTK9Ixbc/s1600/MainandTransferBus.png" TargetMode="Externa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3.bp.blogspot.com/-9Se44Ew3i_c/ToXmQZRcZzI/AAAAAAAAApg/al1E7kRV1L0/s1600/DoubleBusDoubleBreaker.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Grp="1" noChangeArrowheads="1"/>
          </p:cNvSpPr>
          <p:nvPr>
            <p:ph type="ctrTitle"/>
          </p:nvPr>
        </p:nvSpPr>
        <p:spPr>
          <a:xfrm>
            <a:off x="1524000" y="76201"/>
            <a:ext cx="9144000" cy="1646237"/>
          </a:xfrm>
          <a:noFill/>
        </p:spPr>
        <p:txBody>
          <a:bodyPr anchor="ctr"/>
          <a:lstStyle/>
          <a:p>
            <a:pPr algn="ctr" eaLnBrk="1" hangingPunct="1">
              <a:spcBef>
                <a:spcPct val="50000"/>
              </a:spcBef>
            </a:pPr>
            <a:r>
              <a:rPr lang="en-US" b="1" dirty="0">
                <a:solidFill>
                  <a:srgbClr val="000000"/>
                </a:solidFill>
                <a:effectLst/>
                <a:latin typeface="+mj-lt"/>
                <a:ea typeface="Times New Roman" panose="02020603050405020304" pitchFamily="18" charset="0"/>
              </a:rPr>
              <a:t>ECEN 460</a:t>
            </a:r>
            <a:br>
              <a:rPr lang="en-US" dirty="0">
                <a:solidFill>
                  <a:srgbClr val="000000"/>
                </a:solidFill>
                <a:latin typeface="+mj-lt"/>
                <a:ea typeface="Calibri" panose="020F0502020204030204" pitchFamily="34" charset="0"/>
                <a:cs typeface="Times New Roman" panose="02020603050405020304" pitchFamily="18" charset="0"/>
              </a:rPr>
            </a:br>
            <a:r>
              <a:rPr lang="en-US" dirty="0">
                <a:solidFill>
                  <a:srgbClr val="000000"/>
                </a:solidFill>
                <a:latin typeface="+mj-lt"/>
                <a:ea typeface="Calibri" panose="020F0502020204030204" pitchFamily="34" charset="0"/>
                <a:cs typeface="Times New Roman" panose="02020603050405020304" pitchFamily="18" charset="0"/>
              </a:rPr>
              <a:t>Power System Operation and Control</a:t>
            </a:r>
            <a:br>
              <a:rPr lang="en-US" dirty="0">
                <a:solidFill>
                  <a:srgbClr val="000000"/>
                </a:solidFill>
                <a:latin typeface="+mj-lt"/>
                <a:ea typeface="Calibri" panose="020F0502020204030204" pitchFamily="34" charset="0"/>
                <a:cs typeface="Times New Roman" panose="02020603050405020304" pitchFamily="18" charset="0"/>
              </a:rPr>
            </a:br>
            <a:r>
              <a:rPr lang="en-US" dirty="0">
                <a:solidFill>
                  <a:srgbClr val="000000"/>
                </a:solidFill>
                <a:latin typeface="+mj-lt"/>
                <a:ea typeface="Calibri" panose="020F0502020204030204" pitchFamily="34" charset="0"/>
                <a:cs typeface="Times New Roman" panose="02020603050405020304" pitchFamily="18" charset="0"/>
              </a:rPr>
              <a:t>Spring 2025</a:t>
            </a:r>
            <a:endParaRPr lang="en-US" altLang="en-US" dirty="0">
              <a:latin typeface="+mj-lt"/>
            </a:endParaRPr>
          </a:p>
        </p:txBody>
      </p:sp>
      <p:sp>
        <p:nvSpPr>
          <p:cNvPr id="6" name="Rectangle 5"/>
          <p:cNvSpPr/>
          <p:nvPr/>
        </p:nvSpPr>
        <p:spPr>
          <a:xfrm>
            <a:off x="1828800" y="1902352"/>
            <a:ext cx="8686800" cy="1077218"/>
          </a:xfrm>
          <a:prstGeom prst="rect">
            <a:avLst/>
          </a:prstGeom>
        </p:spPr>
        <p:txBody>
          <a:bodyPr wrap="square">
            <a:spAutoFit/>
          </a:bodyPr>
          <a:lstStyle/>
          <a:p>
            <a:pPr algn="ctr"/>
            <a:r>
              <a:rPr lang="en-US" sz="3200" b="1" kern="0" dirty="0">
                <a:solidFill>
                  <a:srgbClr val="1E0000"/>
                </a:solidFill>
                <a:latin typeface="Arial" pitchFamily="34" charset="0"/>
                <a:cs typeface="Arial" pitchFamily="34" charset="0"/>
              </a:rPr>
              <a:t>Lecture 10: Contingency Analysis, Economic Dispatch</a:t>
            </a:r>
          </a:p>
        </p:txBody>
      </p:sp>
      <p:sp>
        <p:nvSpPr>
          <p:cNvPr id="7" name="Subtitle 2"/>
          <p:cNvSpPr>
            <a:spLocks noGrp="1"/>
          </p:cNvSpPr>
          <p:nvPr>
            <p:ph type="subTitle" sz="quarter" idx="1"/>
          </p:nvPr>
        </p:nvSpPr>
        <p:spPr>
          <a:xfrm>
            <a:off x="1752600" y="3251817"/>
            <a:ext cx="8534400" cy="1752600"/>
          </a:xfrm>
        </p:spPr>
        <p:txBody>
          <a:bodyPr/>
          <a:lstStyle/>
          <a:p>
            <a:r>
              <a:rPr lang="en-US" dirty="0"/>
              <a:t>Prof. Tom Overbye </a:t>
            </a:r>
          </a:p>
          <a:p>
            <a:r>
              <a:rPr lang="en-US" dirty="0"/>
              <a:t>Dept. of Electrical and Computer Engineering</a:t>
            </a:r>
          </a:p>
          <a:p>
            <a:r>
              <a:rPr lang="en-US" dirty="0"/>
              <a:t>Texas A&amp;M University</a:t>
            </a:r>
          </a:p>
          <a:p>
            <a:r>
              <a:rPr lang="en-US" dirty="0">
                <a:hlinkClick r:id="rId3"/>
              </a:rPr>
              <a:t>overbye@tamu.edu</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Ring Bus, Breaker and Half</a:t>
            </a:r>
          </a:p>
        </p:txBody>
      </p:sp>
      <p:sp>
        <p:nvSpPr>
          <p:cNvPr id="3" name="Content Placeholder 2"/>
          <p:cNvSpPr>
            <a:spLocks noGrp="1"/>
          </p:cNvSpPr>
          <p:nvPr>
            <p:ph idx="1"/>
          </p:nvPr>
        </p:nvSpPr>
        <p:spPr/>
        <p:txBody>
          <a:bodyPr/>
          <a:lstStyle/>
          <a:p>
            <a:r>
              <a:rPr lang="en-US" dirty="0"/>
              <a:t>As the name implies with a ring</a:t>
            </a:r>
            <a:br>
              <a:rPr lang="en-US" dirty="0"/>
            </a:br>
            <a:r>
              <a:rPr lang="en-US" dirty="0"/>
              <a:t>bus the breakers form a ring;</a:t>
            </a:r>
            <a:br>
              <a:rPr lang="en-US" dirty="0"/>
            </a:br>
            <a:r>
              <a:rPr lang="en-US" dirty="0"/>
              <a:t>number of breakers is same as </a:t>
            </a:r>
            <a:br>
              <a:rPr lang="en-US" dirty="0"/>
            </a:br>
            <a:r>
              <a:rPr lang="en-US" dirty="0"/>
              <a:t>number of devices; any breaker can</a:t>
            </a:r>
            <a:br>
              <a:rPr lang="en-US" dirty="0"/>
            </a:br>
            <a:r>
              <a:rPr lang="en-US" dirty="0"/>
              <a:t>be removed for maintenance</a:t>
            </a:r>
          </a:p>
          <a:p>
            <a:r>
              <a:rPr lang="en-US" dirty="0"/>
              <a:t>The breaker and half has two buses</a:t>
            </a:r>
            <a:br>
              <a:rPr lang="en-US" dirty="0"/>
            </a:br>
            <a:r>
              <a:rPr lang="en-US" dirty="0"/>
              <a:t>and uses three breakers for two</a:t>
            </a:r>
            <a:br>
              <a:rPr lang="en-US" dirty="0"/>
            </a:br>
            <a:r>
              <a:rPr lang="en-US" dirty="0"/>
              <a:t>devices; both breakers and buses</a:t>
            </a:r>
            <a:br>
              <a:rPr lang="en-US" dirty="0"/>
            </a:br>
            <a:r>
              <a:rPr lang="en-US" dirty="0"/>
              <a:t>can be removed for maintenance</a:t>
            </a:r>
          </a:p>
          <a:p>
            <a:endParaRPr lang="en-US" dirty="0"/>
          </a:p>
        </p:txBody>
      </p:sp>
      <p:sp>
        <p:nvSpPr>
          <p:cNvPr id="4" name="Rectangle 3"/>
          <p:cNvSpPr/>
          <p:nvPr/>
        </p:nvSpPr>
        <p:spPr>
          <a:xfrm>
            <a:off x="1981200" y="6324601"/>
            <a:ext cx="6019800" cy="307777"/>
          </a:xfrm>
          <a:prstGeom prst="rect">
            <a:avLst/>
          </a:prstGeom>
        </p:spPr>
        <p:txBody>
          <a:bodyPr wrap="square">
            <a:spAutoFit/>
          </a:bodyPr>
          <a:lstStyle/>
          <a:p>
            <a:r>
              <a:rPr lang="en-US" sz="1400" dirty="0">
                <a:solidFill>
                  <a:srgbClr val="1E0000"/>
                </a:solidFill>
              </a:rPr>
              <a:t>Source: http://www.skm-eleksys.com/2011/09/substation-bus-schemes.html</a:t>
            </a:r>
          </a:p>
        </p:txBody>
      </p:sp>
      <p:pic>
        <p:nvPicPr>
          <p:cNvPr id="5" name="Picture 4" descr="http://4.bp.blogspot.com/-T0szY1RTPM8/ToXnwiGFmqI/AAAAAAAAAps/vekR4pL2paA/s1600/OneandHalfBreak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6085" y="3657600"/>
            <a:ext cx="3251199" cy="2438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4.bp.blogspot.com/-XAvUa4XFCVY/ToXnSU5vLvI/AAAAAAAAApo/OEG_sDpGYpw/s1600/RingBu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9692" y="1295400"/>
            <a:ext cx="2946399" cy="22098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DD136BEA-53D6-D7BB-B025-7C5EA00702EA}"/>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9</a:t>
            </a:fld>
            <a:endParaRPr lang="en-US" dirty="0">
              <a:solidFill>
                <a:schemeClr val="tx1">
                  <a:lumMod val="50000"/>
                </a:schemeClr>
              </a:solidFill>
            </a:endParaRPr>
          </a:p>
        </p:txBody>
      </p:sp>
    </p:spTree>
    <p:extLst>
      <p:ext uri="{BB962C8B-B14F-4D97-AF65-F5344CB8AC3E}">
        <p14:creationId xmlns:p14="http://schemas.microsoft.com/office/powerpoint/2010/main" val="1541974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001000" cy="1069848"/>
          </a:xfrm>
        </p:spPr>
        <p:txBody>
          <a:bodyPr/>
          <a:lstStyle/>
          <a:p>
            <a:r>
              <a:rPr lang="en-US" dirty="0"/>
              <a:t>EMS and Planning Models</a:t>
            </a:r>
          </a:p>
        </p:txBody>
      </p:sp>
      <p:sp>
        <p:nvSpPr>
          <p:cNvPr id="3" name="Content Placeholder 2"/>
          <p:cNvSpPr>
            <a:spLocks noGrp="1"/>
          </p:cNvSpPr>
          <p:nvPr>
            <p:ph sz="half" idx="1"/>
          </p:nvPr>
        </p:nvSpPr>
        <p:spPr>
          <a:xfrm>
            <a:off x="457200" y="1280160"/>
            <a:ext cx="4511040" cy="3733800"/>
          </a:xfrm>
        </p:spPr>
        <p:txBody>
          <a:bodyPr/>
          <a:lstStyle/>
          <a:p>
            <a:r>
              <a:rPr lang="en-US" dirty="0"/>
              <a:t>EMS Model</a:t>
            </a:r>
          </a:p>
          <a:p>
            <a:pPr lvl="1"/>
            <a:r>
              <a:rPr lang="en-US" dirty="0"/>
              <a:t>Used for real-time operations</a:t>
            </a:r>
          </a:p>
          <a:p>
            <a:pPr lvl="1"/>
            <a:r>
              <a:rPr lang="en-US" dirty="0"/>
              <a:t>Called full topology model</a:t>
            </a:r>
          </a:p>
          <a:p>
            <a:pPr lvl="1"/>
            <a:r>
              <a:rPr lang="en-US" dirty="0"/>
              <a:t>Has node-breaker detail</a:t>
            </a:r>
          </a:p>
          <a:p>
            <a:endParaRPr lang="en-US" dirty="0"/>
          </a:p>
        </p:txBody>
      </p:sp>
      <p:sp>
        <p:nvSpPr>
          <p:cNvPr id="4" name="Content Placeholder 3"/>
          <p:cNvSpPr>
            <a:spLocks noGrp="1"/>
          </p:cNvSpPr>
          <p:nvPr>
            <p:ph sz="half" idx="2"/>
          </p:nvPr>
        </p:nvSpPr>
        <p:spPr>
          <a:xfrm>
            <a:off x="5577840" y="1280160"/>
            <a:ext cx="4587240" cy="2194060"/>
          </a:xfrm>
        </p:spPr>
        <p:txBody>
          <a:bodyPr/>
          <a:lstStyle/>
          <a:p>
            <a:r>
              <a:rPr lang="en-US" dirty="0"/>
              <a:t>Planning Model</a:t>
            </a:r>
          </a:p>
          <a:p>
            <a:pPr lvl="1"/>
            <a:r>
              <a:rPr lang="en-US" dirty="0"/>
              <a:t>Used for off-line analysis</a:t>
            </a:r>
          </a:p>
          <a:p>
            <a:pPr lvl="1"/>
            <a:r>
              <a:rPr lang="en-US" dirty="0"/>
              <a:t>Called consolidated model by PowerWorld</a:t>
            </a:r>
          </a:p>
          <a:p>
            <a:pPr lvl="1"/>
            <a:r>
              <a:rPr lang="en-US" dirty="0"/>
              <a:t>Has bus/branch detail</a:t>
            </a:r>
          </a:p>
        </p:txBody>
      </p:sp>
      <p:grpSp>
        <p:nvGrpSpPr>
          <p:cNvPr id="5" name="Group 4"/>
          <p:cNvGrpSpPr/>
          <p:nvPr/>
        </p:nvGrpSpPr>
        <p:grpSpPr>
          <a:xfrm>
            <a:off x="1006418" y="3263960"/>
            <a:ext cx="4495800" cy="3261360"/>
            <a:chOff x="609600" y="3063240"/>
            <a:chExt cx="4495800" cy="3261360"/>
          </a:xfrm>
        </p:grpSpPr>
        <p:sp>
          <p:nvSpPr>
            <p:cNvPr id="6" name="Freeform 5"/>
            <p:cNvSpPr/>
            <p:nvPr/>
          </p:nvSpPr>
          <p:spPr bwMode="auto">
            <a:xfrm>
              <a:off x="609600" y="3515618"/>
              <a:ext cx="3427437" cy="2230545"/>
            </a:xfrm>
            <a:custGeom>
              <a:avLst/>
              <a:gdLst>
                <a:gd name="connsiteX0" fmla="*/ 62630 w 3632548"/>
                <a:gd name="connsiteY0" fmla="*/ 2004165 h 2605414"/>
                <a:gd name="connsiteX1" fmla="*/ 1265129 w 3632548"/>
                <a:gd name="connsiteY1" fmla="*/ 1991639 h 2605414"/>
                <a:gd name="connsiteX2" fmla="*/ 1678488 w 3632548"/>
                <a:gd name="connsiteY2" fmla="*/ 1453019 h 2605414"/>
                <a:gd name="connsiteX3" fmla="*/ 3144033 w 3632548"/>
                <a:gd name="connsiteY3" fmla="*/ 1453019 h 2605414"/>
                <a:gd name="connsiteX4" fmla="*/ 3194137 w 3632548"/>
                <a:gd name="connsiteY4" fmla="*/ 2517732 h 2605414"/>
                <a:gd name="connsiteX5" fmla="*/ 3594970 w 3632548"/>
                <a:gd name="connsiteY5" fmla="*/ 2605414 h 2605414"/>
                <a:gd name="connsiteX6" fmla="*/ 3632548 w 3632548"/>
                <a:gd name="connsiteY6" fmla="*/ 0 h 2605414"/>
                <a:gd name="connsiteX7" fmla="*/ 3231715 w 3632548"/>
                <a:gd name="connsiteY7" fmla="*/ 37578 h 2605414"/>
                <a:gd name="connsiteX8" fmla="*/ 2931091 w 3632548"/>
                <a:gd name="connsiteY8" fmla="*/ 275573 h 2605414"/>
                <a:gd name="connsiteX9" fmla="*/ 0 w 3632548"/>
                <a:gd name="connsiteY9" fmla="*/ 275573 h 2605414"/>
                <a:gd name="connsiteX10" fmla="*/ 12526 w 3632548"/>
                <a:gd name="connsiteY10" fmla="*/ 1991639 h 2605414"/>
                <a:gd name="connsiteX0" fmla="*/ 62630 w 3792255"/>
                <a:gd name="connsiteY0" fmla="*/ 2004165 h 2605414"/>
                <a:gd name="connsiteX1" fmla="*/ 1265129 w 3792255"/>
                <a:gd name="connsiteY1" fmla="*/ 1991639 h 2605414"/>
                <a:gd name="connsiteX2" fmla="*/ 1678488 w 3792255"/>
                <a:gd name="connsiteY2" fmla="*/ 1453019 h 2605414"/>
                <a:gd name="connsiteX3" fmla="*/ 3144033 w 3792255"/>
                <a:gd name="connsiteY3" fmla="*/ 1453019 h 2605414"/>
                <a:gd name="connsiteX4" fmla="*/ 3194137 w 3792255"/>
                <a:gd name="connsiteY4" fmla="*/ 2517732 h 2605414"/>
                <a:gd name="connsiteX5" fmla="*/ 3594970 w 3792255"/>
                <a:gd name="connsiteY5" fmla="*/ 2605414 h 2605414"/>
                <a:gd name="connsiteX6" fmla="*/ 3792255 w 3792255"/>
                <a:gd name="connsiteY6" fmla="*/ 1240077 h 2605414"/>
                <a:gd name="connsiteX7" fmla="*/ 3632548 w 3792255"/>
                <a:gd name="connsiteY7" fmla="*/ 0 h 2605414"/>
                <a:gd name="connsiteX8" fmla="*/ 3231715 w 3792255"/>
                <a:gd name="connsiteY8" fmla="*/ 37578 h 2605414"/>
                <a:gd name="connsiteX9" fmla="*/ 2931091 w 3792255"/>
                <a:gd name="connsiteY9" fmla="*/ 275573 h 2605414"/>
                <a:gd name="connsiteX10" fmla="*/ 0 w 3792255"/>
                <a:gd name="connsiteY10" fmla="*/ 275573 h 2605414"/>
                <a:gd name="connsiteX11" fmla="*/ 12526 w 3792255"/>
                <a:gd name="connsiteY11" fmla="*/ 1991639 h 2605414"/>
                <a:gd name="connsiteX0" fmla="*/ 62630 w 3818351"/>
                <a:gd name="connsiteY0" fmla="*/ 2004165 h 2605414"/>
                <a:gd name="connsiteX1" fmla="*/ 1265129 w 3818351"/>
                <a:gd name="connsiteY1" fmla="*/ 1991639 h 2605414"/>
                <a:gd name="connsiteX2" fmla="*/ 1678488 w 3818351"/>
                <a:gd name="connsiteY2" fmla="*/ 1453019 h 2605414"/>
                <a:gd name="connsiteX3" fmla="*/ 3144033 w 3818351"/>
                <a:gd name="connsiteY3" fmla="*/ 1453019 h 2605414"/>
                <a:gd name="connsiteX4" fmla="*/ 3194137 w 3818351"/>
                <a:gd name="connsiteY4" fmla="*/ 2517732 h 2605414"/>
                <a:gd name="connsiteX5" fmla="*/ 3594970 w 3818351"/>
                <a:gd name="connsiteY5" fmla="*/ 2605414 h 2605414"/>
                <a:gd name="connsiteX6" fmla="*/ 3792255 w 3818351"/>
                <a:gd name="connsiteY6" fmla="*/ 1240077 h 2605414"/>
                <a:gd name="connsiteX7" fmla="*/ 3632548 w 3818351"/>
                <a:gd name="connsiteY7" fmla="*/ 0 h 2605414"/>
                <a:gd name="connsiteX8" fmla="*/ 3231715 w 3818351"/>
                <a:gd name="connsiteY8" fmla="*/ 37578 h 2605414"/>
                <a:gd name="connsiteX9" fmla="*/ 2931091 w 3818351"/>
                <a:gd name="connsiteY9" fmla="*/ 275573 h 2605414"/>
                <a:gd name="connsiteX10" fmla="*/ 0 w 3818351"/>
                <a:gd name="connsiteY10" fmla="*/ 275573 h 2605414"/>
                <a:gd name="connsiteX11" fmla="*/ 12526 w 3818351"/>
                <a:gd name="connsiteY11" fmla="*/ 1991639 h 2605414"/>
                <a:gd name="connsiteX0" fmla="*/ 62630 w 3818351"/>
                <a:gd name="connsiteY0" fmla="*/ 2004165 h 2605414"/>
                <a:gd name="connsiteX1" fmla="*/ 1265129 w 3818351"/>
                <a:gd name="connsiteY1" fmla="*/ 1991639 h 2605414"/>
                <a:gd name="connsiteX2" fmla="*/ 1678488 w 3818351"/>
                <a:gd name="connsiteY2" fmla="*/ 1453019 h 2605414"/>
                <a:gd name="connsiteX3" fmla="*/ 3144033 w 3818351"/>
                <a:gd name="connsiteY3" fmla="*/ 1453019 h 2605414"/>
                <a:gd name="connsiteX4" fmla="*/ 3194137 w 3818351"/>
                <a:gd name="connsiteY4" fmla="*/ 2517732 h 2605414"/>
                <a:gd name="connsiteX5" fmla="*/ 3594970 w 3818351"/>
                <a:gd name="connsiteY5" fmla="*/ 2605414 h 2605414"/>
                <a:gd name="connsiteX6" fmla="*/ 3792255 w 3818351"/>
                <a:gd name="connsiteY6" fmla="*/ 1240077 h 2605414"/>
                <a:gd name="connsiteX7" fmla="*/ 3632548 w 3818351"/>
                <a:gd name="connsiteY7" fmla="*/ 0 h 2605414"/>
                <a:gd name="connsiteX8" fmla="*/ 3231715 w 3818351"/>
                <a:gd name="connsiteY8" fmla="*/ 37578 h 2605414"/>
                <a:gd name="connsiteX9" fmla="*/ 2931091 w 3818351"/>
                <a:gd name="connsiteY9" fmla="*/ 275573 h 2605414"/>
                <a:gd name="connsiteX10" fmla="*/ 0 w 3818351"/>
                <a:gd name="connsiteY10" fmla="*/ 275573 h 2605414"/>
                <a:gd name="connsiteX11" fmla="*/ 12526 w 3818351"/>
                <a:gd name="connsiteY11" fmla="*/ 1991639 h 2605414"/>
                <a:gd name="connsiteX0" fmla="*/ 552537 w 4308258"/>
                <a:gd name="connsiteY0" fmla="*/ 2004165 h 2605414"/>
                <a:gd name="connsiteX1" fmla="*/ 1755036 w 4308258"/>
                <a:gd name="connsiteY1" fmla="*/ 1991639 h 2605414"/>
                <a:gd name="connsiteX2" fmla="*/ 2168395 w 4308258"/>
                <a:gd name="connsiteY2" fmla="*/ 1453019 h 2605414"/>
                <a:gd name="connsiteX3" fmla="*/ 3633940 w 4308258"/>
                <a:gd name="connsiteY3" fmla="*/ 1453019 h 2605414"/>
                <a:gd name="connsiteX4" fmla="*/ 3684044 w 4308258"/>
                <a:gd name="connsiteY4" fmla="*/ 2517732 h 2605414"/>
                <a:gd name="connsiteX5" fmla="*/ 4084877 w 4308258"/>
                <a:gd name="connsiteY5" fmla="*/ 2605414 h 2605414"/>
                <a:gd name="connsiteX6" fmla="*/ 4282162 w 4308258"/>
                <a:gd name="connsiteY6" fmla="*/ 1240077 h 2605414"/>
                <a:gd name="connsiteX7" fmla="*/ 4122455 w 4308258"/>
                <a:gd name="connsiteY7" fmla="*/ 0 h 2605414"/>
                <a:gd name="connsiteX8" fmla="*/ 3721622 w 4308258"/>
                <a:gd name="connsiteY8" fmla="*/ 37578 h 2605414"/>
                <a:gd name="connsiteX9" fmla="*/ 3420998 w 4308258"/>
                <a:gd name="connsiteY9" fmla="*/ 275573 h 2605414"/>
                <a:gd name="connsiteX10" fmla="*/ 489907 w 4308258"/>
                <a:gd name="connsiteY10" fmla="*/ 275573 h 2605414"/>
                <a:gd name="connsiteX11" fmla="*/ 413707 w 4308258"/>
                <a:gd name="connsiteY11" fmla="*/ 1371600 h 2605414"/>
                <a:gd name="connsiteX12" fmla="*/ 502433 w 4308258"/>
                <a:gd name="connsiteY12" fmla="*/ 1991639 h 2605414"/>
                <a:gd name="connsiteX0" fmla="*/ 247737 w 4003458"/>
                <a:gd name="connsiteY0" fmla="*/ 2004165 h 2605414"/>
                <a:gd name="connsiteX1" fmla="*/ 1450236 w 4003458"/>
                <a:gd name="connsiteY1" fmla="*/ 1991639 h 2605414"/>
                <a:gd name="connsiteX2" fmla="*/ 1863595 w 4003458"/>
                <a:gd name="connsiteY2" fmla="*/ 1453019 h 2605414"/>
                <a:gd name="connsiteX3" fmla="*/ 3329140 w 4003458"/>
                <a:gd name="connsiteY3" fmla="*/ 1453019 h 2605414"/>
                <a:gd name="connsiteX4" fmla="*/ 3379244 w 4003458"/>
                <a:gd name="connsiteY4" fmla="*/ 2517732 h 2605414"/>
                <a:gd name="connsiteX5" fmla="*/ 3780077 w 4003458"/>
                <a:gd name="connsiteY5" fmla="*/ 2605414 h 2605414"/>
                <a:gd name="connsiteX6" fmla="*/ 3977362 w 4003458"/>
                <a:gd name="connsiteY6" fmla="*/ 1240077 h 2605414"/>
                <a:gd name="connsiteX7" fmla="*/ 3817655 w 4003458"/>
                <a:gd name="connsiteY7" fmla="*/ 0 h 2605414"/>
                <a:gd name="connsiteX8" fmla="*/ 3416822 w 4003458"/>
                <a:gd name="connsiteY8" fmla="*/ 37578 h 2605414"/>
                <a:gd name="connsiteX9" fmla="*/ 3116198 w 4003458"/>
                <a:gd name="connsiteY9" fmla="*/ 275573 h 2605414"/>
                <a:gd name="connsiteX10" fmla="*/ 489907 w 4003458"/>
                <a:gd name="connsiteY10" fmla="*/ 304800 h 2605414"/>
                <a:gd name="connsiteX11" fmla="*/ 108907 w 4003458"/>
                <a:gd name="connsiteY11" fmla="*/ 1371600 h 2605414"/>
                <a:gd name="connsiteX12" fmla="*/ 197633 w 4003458"/>
                <a:gd name="connsiteY12" fmla="*/ 1991639 h 2605414"/>
                <a:gd name="connsiteX0" fmla="*/ 247737 w 4003458"/>
                <a:gd name="connsiteY0" fmla="*/ 2004165 h 2605414"/>
                <a:gd name="connsiteX1" fmla="*/ 1450236 w 4003458"/>
                <a:gd name="connsiteY1" fmla="*/ 1991639 h 2605414"/>
                <a:gd name="connsiteX2" fmla="*/ 1863595 w 4003458"/>
                <a:gd name="connsiteY2" fmla="*/ 1453019 h 2605414"/>
                <a:gd name="connsiteX3" fmla="*/ 3329140 w 4003458"/>
                <a:gd name="connsiteY3" fmla="*/ 1453019 h 2605414"/>
                <a:gd name="connsiteX4" fmla="*/ 3379244 w 4003458"/>
                <a:gd name="connsiteY4" fmla="*/ 2517732 h 2605414"/>
                <a:gd name="connsiteX5" fmla="*/ 3780077 w 4003458"/>
                <a:gd name="connsiteY5" fmla="*/ 2605414 h 2605414"/>
                <a:gd name="connsiteX6" fmla="*/ 3977362 w 4003458"/>
                <a:gd name="connsiteY6" fmla="*/ 1240077 h 2605414"/>
                <a:gd name="connsiteX7" fmla="*/ 3817655 w 4003458"/>
                <a:gd name="connsiteY7" fmla="*/ 0 h 2605414"/>
                <a:gd name="connsiteX8" fmla="*/ 3416822 w 4003458"/>
                <a:gd name="connsiteY8" fmla="*/ 37578 h 2605414"/>
                <a:gd name="connsiteX9" fmla="*/ 3116198 w 4003458"/>
                <a:gd name="connsiteY9" fmla="*/ 275573 h 2605414"/>
                <a:gd name="connsiteX10" fmla="*/ 489907 w 4003458"/>
                <a:gd name="connsiteY10" fmla="*/ 304800 h 2605414"/>
                <a:gd name="connsiteX11" fmla="*/ 108907 w 4003458"/>
                <a:gd name="connsiteY11" fmla="*/ 1371600 h 2605414"/>
                <a:gd name="connsiteX12" fmla="*/ 337507 w 4003458"/>
                <a:gd name="connsiteY12" fmla="*/ 2057400 h 2605414"/>
                <a:gd name="connsiteX0" fmla="*/ 337507 w 4003458"/>
                <a:gd name="connsiteY0" fmla="*/ 1981200 h 2605414"/>
                <a:gd name="connsiteX1" fmla="*/ 1450236 w 4003458"/>
                <a:gd name="connsiteY1" fmla="*/ 1991639 h 2605414"/>
                <a:gd name="connsiteX2" fmla="*/ 1863595 w 4003458"/>
                <a:gd name="connsiteY2" fmla="*/ 1453019 h 2605414"/>
                <a:gd name="connsiteX3" fmla="*/ 3329140 w 4003458"/>
                <a:gd name="connsiteY3" fmla="*/ 1453019 h 2605414"/>
                <a:gd name="connsiteX4" fmla="*/ 3379244 w 4003458"/>
                <a:gd name="connsiteY4" fmla="*/ 2517732 h 2605414"/>
                <a:gd name="connsiteX5" fmla="*/ 3780077 w 4003458"/>
                <a:gd name="connsiteY5" fmla="*/ 2605414 h 2605414"/>
                <a:gd name="connsiteX6" fmla="*/ 3977362 w 4003458"/>
                <a:gd name="connsiteY6" fmla="*/ 1240077 h 2605414"/>
                <a:gd name="connsiteX7" fmla="*/ 3817655 w 4003458"/>
                <a:gd name="connsiteY7" fmla="*/ 0 h 2605414"/>
                <a:gd name="connsiteX8" fmla="*/ 3416822 w 4003458"/>
                <a:gd name="connsiteY8" fmla="*/ 37578 h 2605414"/>
                <a:gd name="connsiteX9" fmla="*/ 3116198 w 4003458"/>
                <a:gd name="connsiteY9" fmla="*/ 275573 h 2605414"/>
                <a:gd name="connsiteX10" fmla="*/ 489907 w 4003458"/>
                <a:gd name="connsiteY10" fmla="*/ 304800 h 2605414"/>
                <a:gd name="connsiteX11" fmla="*/ 108907 w 4003458"/>
                <a:gd name="connsiteY11" fmla="*/ 1371600 h 2605414"/>
                <a:gd name="connsiteX12" fmla="*/ 337507 w 4003458"/>
                <a:gd name="connsiteY12" fmla="*/ 2057400 h 2605414"/>
                <a:gd name="connsiteX0" fmla="*/ 337507 w 4003458"/>
                <a:gd name="connsiteY0" fmla="*/ 1981200 h 2605414"/>
                <a:gd name="connsiteX1" fmla="*/ 413707 w 4003458"/>
                <a:gd name="connsiteY1" fmla="*/ 1981200 h 2605414"/>
                <a:gd name="connsiteX2" fmla="*/ 1450236 w 4003458"/>
                <a:gd name="connsiteY2" fmla="*/ 1991639 h 2605414"/>
                <a:gd name="connsiteX3" fmla="*/ 1863595 w 4003458"/>
                <a:gd name="connsiteY3" fmla="*/ 1453019 h 2605414"/>
                <a:gd name="connsiteX4" fmla="*/ 3329140 w 4003458"/>
                <a:gd name="connsiteY4" fmla="*/ 1453019 h 2605414"/>
                <a:gd name="connsiteX5" fmla="*/ 3379244 w 4003458"/>
                <a:gd name="connsiteY5" fmla="*/ 2517732 h 2605414"/>
                <a:gd name="connsiteX6" fmla="*/ 3780077 w 4003458"/>
                <a:gd name="connsiteY6" fmla="*/ 2605414 h 2605414"/>
                <a:gd name="connsiteX7" fmla="*/ 3977362 w 4003458"/>
                <a:gd name="connsiteY7" fmla="*/ 1240077 h 2605414"/>
                <a:gd name="connsiteX8" fmla="*/ 3817655 w 4003458"/>
                <a:gd name="connsiteY8" fmla="*/ 0 h 2605414"/>
                <a:gd name="connsiteX9" fmla="*/ 3416822 w 4003458"/>
                <a:gd name="connsiteY9" fmla="*/ 37578 h 2605414"/>
                <a:gd name="connsiteX10" fmla="*/ 3116198 w 4003458"/>
                <a:gd name="connsiteY10" fmla="*/ 275573 h 2605414"/>
                <a:gd name="connsiteX11" fmla="*/ 489907 w 4003458"/>
                <a:gd name="connsiteY11" fmla="*/ 304800 h 2605414"/>
                <a:gd name="connsiteX12" fmla="*/ 108907 w 4003458"/>
                <a:gd name="connsiteY12" fmla="*/ 1371600 h 2605414"/>
                <a:gd name="connsiteX13" fmla="*/ 337507 w 4003458"/>
                <a:gd name="connsiteY13" fmla="*/ 2057400 h 2605414"/>
                <a:gd name="connsiteX0" fmla="*/ 337507 w 4003458"/>
                <a:gd name="connsiteY0" fmla="*/ 1981200 h 2605414"/>
                <a:gd name="connsiteX1" fmla="*/ 413707 w 4003458"/>
                <a:gd name="connsiteY1" fmla="*/ 1981200 h 2605414"/>
                <a:gd name="connsiteX2" fmla="*/ 1404307 w 4003458"/>
                <a:gd name="connsiteY2" fmla="*/ 2057400 h 2605414"/>
                <a:gd name="connsiteX3" fmla="*/ 1863595 w 4003458"/>
                <a:gd name="connsiteY3" fmla="*/ 1453019 h 2605414"/>
                <a:gd name="connsiteX4" fmla="*/ 3329140 w 4003458"/>
                <a:gd name="connsiteY4" fmla="*/ 1453019 h 2605414"/>
                <a:gd name="connsiteX5" fmla="*/ 3379244 w 4003458"/>
                <a:gd name="connsiteY5" fmla="*/ 2517732 h 2605414"/>
                <a:gd name="connsiteX6" fmla="*/ 3780077 w 4003458"/>
                <a:gd name="connsiteY6" fmla="*/ 2605414 h 2605414"/>
                <a:gd name="connsiteX7" fmla="*/ 3977362 w 4003458"/>
                <a:gd name="connsiteY7" fmla="*/ 1240077 h 2605414"/>
                <a:gd name="connsiteX8" fmla="*/ 3817655 w 4003458"/>
                <a:gd name="connsiteY8" fmla="*/ 0 h 2605414"/>
                <a:gd name="connsiteX9" fmla="*/ 3416822 w 4003458"/>
                <a:gd name="connsiteY9" fmla="*/ 37578 h 2605414"/>
                <a:gd name="connsiteX10" fmla="*/ 3116198 w 4003458"/>
                <a:gd name="connsiteY10" fmla="*/ 275573 h 2605414"/>
                <a:gd name="connsiteX11" fmla="*/ 489907 w 4003458"/>
                <a:gd name="connsiteY11" fmla="*/ 304800 h 2605414"/>
                <a:gd name="connsiteX12" fmla="*/ 108907 w 4003458"/>
                <a:gd name="connsiteY12" fmla="*/ 1371600 h 2605414"/>
                <a:gd name="connsiteX13" fmla="*/ 337507 w 4003458"/>
                <a:gd name="connsiteY13" fmla="*/ 2057400 h 2605414"/>
                <a:gd name="connsiteX0" fmla="*/ 337507 w 4003458"/>
                <a:gd name="connsiteY0" fmla="*/ 1981200 h 2605414"/>
                <a:gd name="connsiteX1" fmla="*/ 413707 w 4003458"/>
                <a:gd name="connsiteY1" fmla="*/ 1981200 h 2605414"/>
                <a:gd name="connsiteX2" fmla="*/ 1404307 w 4003458"/>
                <a:gd name="connsiteY2" fmla="*/ 2057400 h 2605414"/>
                <a:gd name="connsiteX3" fmla="*/ 1863595 w 4003458"/>
                <a:gd name="connsiteY3" fmla="*/ 1453019 h 2605414"/>
                <a:gd name="connsiteX4" fmla="*/ 3329140 w 4003458"/>
                <a:gd name="connsiteY4" fmla="*/ 1453019 h 2605414"/>
                <a:gd name="connsiteX5" fmla="*/ 3379244 w 4003458"/>
                <a:gd name="connsiteY5" fmla="*/ 2517732 h 2605414"/>
                <a:gd name="connsiteX6" fmla="*/ 3780077 w 4003458"/>
                <a:gd name="connsiteY6" fmla="*/ 2605414 h 2605414"/>
                <a:gd name="connsiteX7" fmla="*/ 3977362 w 4003458"/>
                <a:gd name="connsiteY7" fmla="*/ 1240077 h 2605414"/>
                <a:gd name="connsiteX8" fmla="*/ 3817655 w 4003458"/>
                <a:gd name="connsiteY8" fmla="*/ 0 h 2605414"/>
                <a:gd name="connsiteX9" fmla="*/ 3416822 w 4003458"/>
                <a:gd name="connsiteY9" fmla="*/ 37578 h 2605414"/>
                <a:gd name="connsiteX10" fmla="*/ 3116198 w 4003458"/>
                <a:gd name="connsiteY10" fmla="*/ 275573 h 2605414"/>
                <a:gd name="connsiteX11" fmla="*/ 489907 w 4003458"/>
                <a:gd name="connsiteY11" fmla="*/ 304800 h 2605414"/>
                <a:gd name="connsiteX12" fmla="*/ 108907 w 4003458"/>
                <a:gd name="connsiteY12" fmla="*/ 1371600 h 2605414"/>
                <a:gd name="connsiteX13" fmla="*/ 337507 w 4003458"/>
                <a:gd name="connsiteY13" fmla="*/ 2057400 h 2605414"/>
                <a:gd name="connsiteX0" fmla="*/ 337507 w 4003458"/>
                <a:gd name="connsiteY0" fmla="*/ 1981200 h 2605414"/>
                <a:gd name="connsiteX1" fmla="*/ 413707 w 4003458"/>
                <a:gd name="connsiteY1" fmla="*/ 1981200 h 2605414"/>
                <a:gd name="connsiteX2" fmla="*/ 1404307 w 4003458"/>
                <a:gd name="connsiteY2" fmla="*/ 2057400 h 2605414"/>
                <a:gd name="connsiteX3" fmla="*/ 1863595 w 4003458"/>
                <a:gd name="connsiteY3" fmla="*/ 1453019 h 2605414"/>
                <a:gd name="connsiteX4" fmla="*/ 3329140 w 4003458"/>
                <a:gd name="connsiteY4" fmla="*/ 1453019 h 2605414"/>
                <a:gd name="connsiteX5" fmla="*/ 3379244 w 4003458"/>
                <a:gd name="connsiteY5" fmla="*/ 2517732 h 2605414"/>
                <a:gd name="connsiteX6" fmla="*/ 3780077 w 4003458"/>
                <a:gd name="connsiteY6" fmla="*/ 2605414 h 2605414"/>
                <a:gd name="connsiteX7" fmla="*/ 3977362 w 4003458"/>
                <a:gd name="connsiteY7" fmla="*/ 1240077 h 2605414"/>
                <a:gd name="connsiteX8" fmla="*/ 3817655 w 4003458"/>
                <a:gd name="connsiteY8" fmla="*/ 0 h 2605414"/>
                <a:gd name="connsiteX9" fmla="*/ 3416822 w 4003458"/>
                <a:gd name="connsiteY9" fmla="*/ 37578 h 2605414"/>
                <a:gd name="connsiteX10" fmla="*/ 3116198 w 4003458"/>
                <a:gd name="connsiteY10" fmla="*/ 275573 h 2605414"/>
                <a:gd name="connsiteX11" fmla="*/ 489907 w 4003458"/>
                <a:gd name="connsiteY11" fmla="*/ 304800 h 2605414"/>
                <a:gd name="connsiteX12" fmla="*/ 108907 w 4003458"/>
                <a:gd name="connsiteY12" fmla="*/ 1371600 h 2605414"/>
                <a:gd name="connsiteX13" fmla="*/ 337507 w 4003458"/>
                <a:gd name="connsiteY13" fmla="*/ 2057400 h 2605414"/>
                <a:gd name="connsiteX0" fmla="*/ 337507 w 4003458"/>
                <a:gd name="connsiteY0" fmla="*/ 1981200 h 2605414"/>
                <a:gd name="connsiteX1" fmla="*/ 413707 w 4003458"/>
                <a:gd name="connsiteY1" fmla="*/ 1981200 h 2605414"/>
                <a:gd name="connsiteX2" fmla="*/ 1404307 w 4003458"/>
                <a:gd name="connsiteY2" fmla="*/ 2057400 h 2605414"/>
                <a:gd name="connsiteX3" fmla="*/ 1863595 w 4003458"/>
                <a:gd name="connsiteY3" fmla="*/ 1453019 h 2605414"/>
                <a:gd name="connsiteX4" fmla="*/ 2699707 w 4003458"/>
                <a:gd name="connsiteY4" fmla="*/ 1371600 h 2605414"/>
                <a:gd name="connsiteX5" fmla="*/ 3329140 w 4003458"/>
                <a:gd name="connsiteY5" fmla="*/ 1453019 h 2605414"/>
                <a:gd name="connsiteX6" fmla="*/ 3379244 w 4003458"/>
                <a:gd name="connsiteY6" fmla="*/ 2517732 h 2605414"/>
                <a:gd name="connsiteX7" fmla="*/ 3780077 w 4003458"/>
                <a:gd name="connsiteY7" fmla="*/ 2605414 h 2605414"/>
                <a:gd name="connsiteX8" fmla="*/ 3977362 w 4003458"/>
                <a:gd name="connsiteY8" fmla="*/ 1240077 h 2605414"/>
                <a:gd name="connsiteX9" fmla="*/ 3817655 w 4003458"/>
                <a:gd name="connsiteY9" fmla="*/ 0 h 2605414"/>
                <a:gd name="connsiteX10" fmla="*/ 3416822 w 4003458"/>
                <a:gd name="connsiteY10" fmla="*/ 37578 h 2605414"/>
                <a:gd name="connsiteX11" fmla="*/ 3116198 w 4003458"/>
                <a:gd name="connsiteY11" fmla="*/ 275573 h 2605414"/>
                <a:gd name="connsiteX12" fmla="*/ 489907 w 4003458"/>
                <a:gd name="connsiteY12" fmla="*/ 304800 h 2605414"/>
                <a:gd name="connsiteX13" fmla="*/ 108907 w 4003458"/>
                <a:gd name="connsiteY13" fmla="*/ 1371600 h 2605414"/>
                <a:gd name="connsiteX14" fmla="*/ 337507 w 4003458"/>
                <a:gd name="connsiteY14" fmla="*/ 2057400 h 2605414"/>
                <a:gd name="connsiteX0" fmla="*/ 337507 w 4003458"/>
                <a:gd name="connsiteY0" fmla="*/ 1981200 h 2605414"/>
                <a:gd name="connsiteX1" fmla="*/ 413707 w 4003458"/>
                <a:gd name="connsiteY1" fmla="*/ 1981200 h 2605414"/>
                <a:gd name="connsiteX2" fmla="*/ 1404307 w 4003458"/>
                <a:gd name="connsiteY2" fmla="*/ 2057400 h 2605414"/>
                <a:gd name="connsiteX3" fmla="*/ 1863595 w 4003458"/>
                <a:gd name="connsiteY3" fmla="*/ 1453019 h 2605414"/>
                <a:gd name="connsiteX4" fmla="*/ 2699707 w 4003458"/>
                <a:gd name="connsiteY4" fmla="*/ 1371600 h 2605414"/>
                <a:gd name="connsiteX5" fmla="*/ 3329140 w 4003458"/>
                <a:gd name="connsiteY5" fmla="*/ 1453019 h 2605414"/>
                <a:gd name="connsiteX6" fmla="*/ 3379244 w 4003458"/>
                <a:gd name="connsiteY6" fmla="*/ 2517732 h 2605414"/>
                <a:gd name="connsiteX7" fmla="*/ 3780077 w 4003458"/>
                <a:gd name="connsiteY7" fmla="*/ 2605414 h 2605414"/>
                <a:gd name="connsiteX8" fmla="*/ 3977362 w 4003458"/>
                <a:gd name="connsiteY8" fmla="*/ 1240077 h 2605414"/>
                <a:gd name="connsiteX9" fmla="*/ 3817655 w 4003458"/>
                <a:gd name="connsiteY9" fmla="*/ 0 h 2605414"/>
                <a:gd name="connsiteX10" fmla="*/ 3416822 w 4003458"/>
                <a:gd name="connsiteY10" fmla="*/ 37578 h 2605414"/>
                <a:gd name="connsiteX11" fmla="*/ 3116198 w 4003458"/>
                <a:gd name="connsiteY11" fmla="*/ 275573 h 2605414"/>
                <a:gd name="connsiteX12" fmla="*/ 489907 w 4003458"/>
                <a:gd name="connsiteY12" fmla="*/ 304800 h 2605414"/>
                <a:gd name="connsiteX13" fmla="*/ 108907 w 4003458"/>
                <a:gd name="connsiteY13" fmla="*/ 1371600 h 2605414"/>
                <a:gd name="connsiteX14" fmla="*/ 337507 w 4003458"/>
                <a:gd name="connsiteY14" fmla="*/ 2057400 h 2605414"/>
                <a:gd name="connsiteX0" fmla="*/ 337507 w 4003458"/>
                <a:gd name="connsiteY0" fmla="*/ 1981200 h 2605414"/>
                <a:gd name="connsiteX1" fmla="*/ 413707 w 4003458"/>
                <a:gd name="connsiteY1" fmla="*/ 1981200 h 2605414"/>
                <a:gd name="connsiteX2" fmla="*/ 1404307 w 4003458"/>
                <a:gd name="connsiteY2" fmla="*/ 2057400 h 2605414"/>
                <a:gd name="connsiteX3" fmla="*/ 1863595 w 4003458"/>
                <a:gd name="connsiteY3" fmla="*/ 1453019 h 2605414"/>
                <a:gd name="connsiteX4" fmla="*/ 2699707 w 4003458"/>
                <a:gd name="connsiteY4" fmla="*/ 1371600 h 2605414"/>
                <a:gd name="connsiteX5" fmla="*/ 3329140 w 4003458"/>
                <a:gd name="connsiteY5" fmla="*/ 1453019 h 2605414"/>
                <a:gd name="connsiteX6" fmla="*/ 3379244 w 4003458"/>
                <a:gd name="connsiteY6" fmla="*/ 2517732 h 2605414"/>
                <a:gd name="connsiteX7" fmla="*/ 3780077 w 4003458"/>
                <a:gd name="connsiteY7" fmla="*/ 2605414 h 2605414"/>
                <a:gd name="connsiteX8" fmla="*/ 3977362 w 4003458"/>
                <a:gd name="connsiteY8" fmla="*/ 1240077 h 2605414"/>
                <a:gd name="connsiteX9" fmla="*/ 3817655 w 4003458"/>
                <a:gd name="connsiteY9" fmla="*/ 0 h 2605414"/>
                <a:gd name="connsiteX10" fmla="*/ 3416822 w 4003458"/>
                <a:gd name="connsiteY10" fmla="*/ 37578 h 2605414"/>
                <a:gd name="connsiteX11" fmla="*/ 3116198 w 4003458"/>
                <a:gd name="connsiteY11" fmla="*/ 275573 h 2605414"/>
                <a:gd name="connsiteX12" fmla="*/ 489907 w 4003458"/>
                <a:gd name="connsiteY12" fmla="*/ 304800 h 2605414"/>
                <a:gd name="connsiteX13" fmla="*/ 108907 w 4003458"/>
                <a:gd name="connsiteY13" fmla="*/ 1371600 h 2605414"/>
                <a:gd name="connsiteX14" fmla="*/ 337507 w 4003458"/>
                <a:gd name="connsiteY14" fmla="*/ 2057400 h 260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3458" h="2605414">
                  <a:moveTo>
                    <a:pt x="337507" y="1981200"/>
                  </a:moveTo>
                  <a:lnTo>
                    <a:pt x="413707" y="1981200"/>
                  </a:lnTo>
                  <a:cubicBezTo>
                    <a:pt x="743907" y="2006600"/>
                    <a:pt x="941540" y="2084192"/>
                    <a:pt x="1404307" y="2057400"/>
                  </a:cubicBezTo>
                  <a:cubicBezTo>
                    <a:pt x="1680576" y="1810011"/>
                    <a:pt x="1710499" y="1654479"/>
                    <a:pt x="1863595" y="1453019"/>
                  </a:cubicBezTo>
                  <a:cubicBezTo>
                    <a:pt x="2142299" y="1425879"/>
                    <a:pt x="2106808" y="1347592"/>
                    <a:pt x="2699707" y="1371600"/>
                  </a:cubicBezTo>
                  <a:cubicBezTo>
                    <a:pt x="3315570" y="1321496"/>
                    <a:pt x="3119329" y="1425879"/>
                    <a:pt x="3329140" y="1453019"/>
                  </a:cubicBezTo>
                  <a:lnTo>
                    <a:pt x="3379244" y="2517732"/>
                  </a:lnTo>
                  <a:lnTo>
                    <a:pt x="3780077" y="2605414"/>
                  </a:lnTo>
                  <a:cubicBezTo>
                    <a:pt x="3845839" y="2150302"/>
                    <a:pt x="4003458" y="1953016"/>
                    <a:pt x="3977362" y="1240077"/>
                  </a:cubicBezTo>
                  <a:cubicBezTo>
                    <a:pt x="4002414" y="544882"/>
                    <a:pt x="3870891" y="413359"/>
                    <a:pt x="3817655" y="0"/>
                  </a:cubicBezTo>
                  <a:lnTo>
                    <a:pt x="3416822" y="37578"/>
                  </a:lnTo>
                  <a:lnTo>
                    <a:pt x="3116198" y="275573"/>
                  </a:lnTo>
                  <a:lnTo>
                    <a:pt x="489907" y="304800"/>
                  </a:lnTo>
                  <a:cubicBezTo>
                    <a:pt x="0" y="451807"/>
                    <a:pt x="134307" y="1079500"/>
                    <a:pt x="108907" y="1371600"/>
                  </a:cubicBezTo>
                  <a:cubicBezTo>
                    <a:pt x="83507" y="1663700"/>
                    <a:pt x="334028" y="1918396"/>
                    <a:pt x="337507" y="2057400"/>
                  </a:cubicBezTo>
                </a:path>
              </a:pathLst>
            </a:custGeom>
            <a:solidFill>
              <a:srgbClr val="FFFFCC"/>
            </a:solidFill>
            <a:ln w="12700" cap="flat" cmpd="sng" algn="ctr">
              <a:solidFill>
                <a:schemeClr val="tx1"/>
              </a:solidFill>
              <a:prstDash val="dash"/>
              <a:round/>
              <a:headEnd type="none" w="sm" len="sm"/>
              <a:tailEnd type="none" w="sm" len="sm"/>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7" name="Straight Connector 6"/>
            <p:cNvCxnSpPr/>
            <p:nvPr/>
          </p:nvCxnSpPr>
          <p:spPr>
            <a:xfrm>
              <a:off x="937137" y="3986690"/>
              <a:ext cx="27013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937137" y="3677966"/>
              <a:ext cx="38590" cy="19681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9" name="Rectangle 8"/>
            <p:cNvSpPr/>
            <p:nvPr/>
          </p:nvSpPr>
          <p:spPr>
            <a:xfrm>
              <a:off x="3599879" y="3677966"/>
              <a:ext cx="38590" cy="19681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 name="Rectangle 9"/>
            <p:cNvSpPr/>
            <p:nvPr/>
          </p:nvSpPr>
          <p:spPr>
            <a:xfrm>
              <a:off x="1786127" y="3870919"/>
              <a:ext cx="38590" cy="1543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Rectangle 10"/>
            <p:cNvSpPr/>
            <p:nvPr/>
          </p:nvSpPr>
          <p:spPr>
            <a:xfrm>
              <a:off x="2673708" y="3870919"/>
              <a:ext cx="38590" cy="1543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Rectangle 11"/>
            <p:cNvSpPr/>
            <p:nvPr/>
          </p:nvSpPr>
          <p:spPr>
            <a:xfrm>
              <a:off x="1245861" y="3909509"/>
              <a:ext cx="154362" cy="15436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3" name="Rectangle 12"/>
            <p:cNvSpPr/>
            <p:nvPr/>
          </p:nvSpPr>
          <p:spPr>
            <a:xfrm>
              <a:off x="2172032" y="3909509"/>
              <a:ext cx="154362" cy="15436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4" name="Rectangle 13"/>
            <p:cNvSpPr/>
            <p:nvPr/>
          </p:nvSpPr>
          <p:spPr>
            <a:xfrm>
              <a:off x="3098203" y="3909509"/>
              <a:ext cx="154362" cy="15436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15" name="Straight Connector 14"/>
            <p:cNvCxnSpPr/>
            <p:nvPr/>
          </p:nvCxnSpPr>
          <p:spPr>
            <a:xfrm>
              <a:off x="937137" y="4526956"/>
              <a:ext cx="27013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786127" y="4411185"/>
              <a:ext cx="38590" cy="1543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7" name="Rectangle 16"/>
            <p:cNvSpPr/>
            <p:nvPr/>
          </p:nvSpPr>
          <p:spPr>
            <a:xfrm>
              <a:off x="2673708" y="4411185"/>
              <a:ext cx="38590" cy="1543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8" name="Rectangle 17"/>
            <p:cNvSpPr/>
            <p:nvPr/>
          </p:nvSpPr>
          <p:spPr>
            <a:xfrm>
              <a:off x="1245861" y="4449775"/>
              <a:ext cx="154362" cy="15436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9" name="Rectangle 18"/>
            <p:cNvSpPr/>
            <p:nvPr/>
          </p:nvSpPr>
          <p:spPr>
            <a:xfrm>
              <a:off x="2172032" y="4449775"/>
              <a:ext cx="154362" cy="15436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0" name="Rectangle 19"/>
            <p:cNvSpPr/>
            <p:nvPr/>
          </p:nvSpPr>
          <p:spPr>
            <a:xfrm>
              <a:off x="3098203" y="4449775"/>
              <a:ext cx="154362" cy="15436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cxnSp>
          <p:nvCxnSpPr>
            <p:cNvPr id="21" name="Straight Connector 20"/>
            <p:cNvCxnSpPr/>
            <p:nvPr/>
          </p:nvCxnSpPr>
          <p:spPr>
            <a:xfrm>
              <a:off x="937137" y="5067223"/>
              <a:ext cx="27013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786127" y="4951452"/>
              <a:ext cx="38590" cy="1543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3" name="Rectangle 22"/>
            <p:cNvSpPr/>
            <p:nvPr/>
          </p:nvSpPr>
          <p:spPr>
            <a:xfrm>
              <a:off x="2673708" y="4951452"/>
              <a:ext cx="38590" cy="1543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4" name="Rectangle 23"/>
            <p:cNvSpPr/>
            <p:nvPr/>
          </p:nvSpPr>
          <p:spPr>
            <a:xfrm>
              <a:off x="1245861" y="4990042"/>
              <a:ext cx="154362" cy="15436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5" name="Rectangle 24"/>
            <p:cNvSpPr/>
            <p:nvPr/>
          </p:nvSpPr>
          <p:spPr>
            <a:xfrm>
              <a:off x="2172032" y="4990042"/>
              <a:ext cx="154362" cy="154362"/>
            </a:xfrm>
            <a:prstGeom prst="rect">
              <a:avLst/>
            </a:prstGeom>
            <a:solidFill>
              <a:schemeClr val="bg1"/>
            </a:solidFill>
            <a:ln w="508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6" name="Rectangle 25"/>
            <p:cNvSpPr/>
            <p:nvPr/>
          </p:nvSpPr>
          <p:spPr>
            <a:xfrm>
              <a:off x="3098203" y="4990042"/>
              <a:ext cx="154362" cy="154362"/>
            </a:xfrm>
            <a:prstGeom prst="rect">
              <a:avLst/>
            </a:prstGeom>
            <a:solidFill>
              <a:schemeClr val="bg1"/>
            </a:solidFill>
            <a:ln w="508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27" name="Freeform 26"/>
            <p:cNvSpPr/>
            <p:nvPr/>
          </p:nvSpPr>
          <p:spPr>
            <a:xfrm>
              <a:off x="960885" y="3124200"/>
              <a:ext cx="837117" cy="777888"/>
            </a:xfrm>
            <a:custGeom>
              <a:avLst/>
              <a:gdLst>
                <a:gd name="connsiteX0" fmla="*/ 1652954 w 1652954"/>
                <a:gd name="connsiteY0" fmla="*/ 1793631 h 1793631"/>
                <a:gd name="connsiteX1" fmla="*/ 1652954 w 1652954"/>
                <a:gd name="connsiteY1" fmla="*/ 1213339 h 1793631"/>
                <a:gd name="connsiteX2" fmla="*/ 0 w 1652954"/>
                <a:gd name="connsiteY2" fmla="*/ 0 h 1793631"/>
              </a:gdLst>
              <a:ahLst/>
              <a:cxnLst>
                <a:cxn ang="0">
                  <a:pos x="connsiteX0" y="connsiteY0"/>
                </a:cxn>
                <a:cxn ang="0">
                  <a:pos x="connsiteX1" y="connsiteY1"/>
                </a:cxn>
                <a:cxn ang="0">
                  <a:pos x="connsiteX2" y="connsiteY2"/>
                </a:cxn>
              </a:cxnLst>
              <a:rect l="l" t="t" r="r" b="b"/>
              <a:pathLst>
                <a:path w="1652954" h="1793631">
                  <a:moveTo>
                    <a:pt x="1652954" y="1793631"/>
                  </a:moveTo>
                  <a:lnTo>
                    <a:pt x="1652954" y="1213339"/>
                  </a:lnTo>
                  <a:lnTo>
                    <a:pt x="0" y="0"/>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28" name="Freeform 27"/>
            <p:cNvSpPr/>
            <p:nvPr/>
          </p:nvSpPr>
          <p:spPr>
            <a:xfrm flipH="1">
              <a:off x="2712299" y="3124200"/>
              <a:ext cx="837117" cy="806088"/>
            </a:xfrm>
            <a:custGeom>
              <a:avLst/>
              <a:gdLst>
                <a:gd name="connsiteX0" fmla="*/ 1652954 w 1652954"/>
                <a:gd name="connsiteY0" fmla="*/ 1793631 h 1793631"/>
                <a:gd name="connsiteX1" fmla="*/ 1652954 w 1652954"/>
                <a:gd name="connsiteY1" fmla="*/ 1213339 h 1793631"/>
                <a:gd name="connsiteX2" fmla="*/ 0 w 1652954"/>
                <a:gd name="connsiteY2" fmla="*/ 0 h 1793631"/>
              </a:gdLst>
              <a:ahLst/>
              <a:cxnLst>
                <a:cxn ang="0">
                  <a:pos x="connsiteX0" y="connsiteY0"/>
                </a:cxn>
                <a:cxn ang="0">
                  <a:pos x="connsiteX1" y="connsiteY1"/>
                </a:cxn>
                <a:cxn ang="0">
                  <a:pos x="connsiteX2" y="connsiteY2"/>
                </a:cxn>
              </a:cxnLst>
              <a:rect l="l" t="t" r="r" b="b"/>
              <a:pathLst>
                <a:path w="1652954" h="1793631">
                  <a:moveTo>
                    <a:pt x="1652954" y="1793631"/>
                  </a:moveTo>
                  <a:lnTo>
                    <a:pt x="1652954" y="1213339"/>
                  </a:lnTo>
                  <a:lnTo>
                    <a:pt x="0" y="0"/>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29" name="Freeform 28"/>
            <p:cNvSpPr/>
            <p:nvPr/>
          </p:nvSpPr>
          <p:spPr>
            <a:xfrm flipH="1" flipV="1">
              <a:off x="2673708" y="4526956"/>
              <a:ext cx="887581" cy="1543619"/>
            </a:xfrm>
            <a:custGeom>
              <a:avLst/>
              <a:gdLst>
                <a:gd name="connsiteX0" fmla="*/ 1652954 w 1652954"/>
                <a:gd name="connsiteY0" fmla="*/ 1793631 h 1793631"/>
                <a:gd name="connsiteX1" fmla="*/ 1652954 w 1652954"/>
                <a:gd name="connsiteY1" fmla="*/ 1213339 h 1793631"/>
                <a:gd name="connsiteX2" fmla="*/ 0 w 1652954"/>
                <a:gd name="connsiteY2" fmla="*/ 0 h 1793631"/>
                <a:gd name="connsiteX0" fmla="*/ 2667000 w 2667000"/>
                <a:gd name="connsiteY0" fmla="*/ 3733800 h 3733800"/>
                <a:gd name="connsiteX1" fmla="*/ 2667000 w 2667000"/>
                <a:gd name="connsiteY1" fmla="*/ 3153508 h 3733800"/>
                <a:gd name="connsiteX2" fmla="*/ 0 w 2667000"/>
                <a:gd name="connsiteY2" fmla="*/ 0 h 3733800"/>
                <a:gd name="connsiteX0" fmla="*/ 2667000 w 2667000"/>
                <a:gd name="connsiteY0" fmla="*/ 3733800 h 3733800"/>
                <a:gd name="connsiteX1" fmla="*/ 2667000 w 2667000"/>
                <a:gd name="connsiteY1" fmla="*/ 3153508 h 3733800"/>
                <a:gd name="connsiteX2" fmla="*/ 1447800 w 2667000"/>
                <a:gd name="connsiteY2" fmla="*/ 1981201 h 3733800"/>
                <a:gd name="connsiteX3" fmla="*/ 0 w 2667000"/>
                <a:gd name="connsiteY3" fmla="*/ 0 h 3733800"/>
                <a:gd name="connsiteX0" fmla="*/ 2667000 w 2667000"/>
                <a:gd name="connsiteY0" fmla="*/ 3733800 h 3733800"/>
                <a:gd name="connsiteX1" fmla="*/ 2667000 w 2667000"/>
                <a:gd name="connsiteY1" fmla="*/ 3153508 h 3733800"/>
                <a:gd name="connsiteX2" fmla="*/ 1905000 w 2667000"/>
                <a:gd name="connsiteY2" fmla="*/ 2057401 h 3733800"/>
                <a:gd name="connsiteX3" fmla="*/ 0 w 2667000"/>
                <a:gd name="connsiteY3" fmla="*/ 0 h 3733800"/>
                <a:gd name="connsiteX0" fmla="*/ 2667000 w 2667000"/>
                <a:gd name="connsiteY0" fmla="*/ 3733800 h 3733800"/>
                <a:gd name="connsiteX1" fmla="*/ 2667000 w 2667000"/>
                <a:gd name="connsiteY1" fmla="*/ 3153508 h 3733800"/>
                <a:gd name="connsiteX2" fmla="*/ 2209800 w 2667000"/>
                <a:gd name="connsiteY2" fmla="*/ 2895601 h 3733800"/>
                <a:gd name="connsiteX3" fmla="*/ 0 w 2667000"/>
                <a:gd name="connsiteY3" fmla="*/ 0 h 3733800"/>
                <a:gd name="connsiteX0" fmla="*/ 2667000 w 2667000"/>
                <a:gd name="connsiteY0" fmla="*/ 3733800 h 3733800"/>
                <a:gd name="connsiteX1" fmla="*/ 2667000 w 2667000"/>
                <a:gd name="connsiteY1" fmla="*/ 3153508 h 3733800"/>
                <a:gd name="connsiteX2" fmla="*/ 2209800 w 2667000"/>
                <a:gd name="connsiteY2" fmla="*/ 2895601 h 3733800"/>
                <a:gd name="connsiteX3" fmla="*/ 1905000 w 2667000"/>
                <a:gd name="connsiteY3" fmla="*/ 1447801 h 3733800"/>
                <a:gd name="connsiteX4" fmla="*/ 0 w 2667000"/>
                <a:gd name="connsiteY4" fmla="*/ 0 h 3733800"/>
                <a:gd name="connsiteX0" fmla="*/ 1752600 w 1752600"/>
                <a:gd name="connsiteY0" fmla="*/ 3047999 h 3047999"/>
                <a:gd name="connsiteX1" fmla="*/ 1752600 w 1752600"/>
                <a:gd name="connsiteY1" fmla="*/ 2467707 h 3047999"/>
                <a:gd name="connsiteX2" fmla="*/ 1295400 w 1752600"/>
                <a:gd name="connsiteY2" fmla="*/ 2209800 h 3047999"/>
                <a:gd name="connsiteX3" fmla="*/ 990600 w 1752600"/>
                <a:gd name="connsiteY3" fmla="*/ 762000 h 3047999"/>
                <a:gd name="connsiteX4" fmla="*/ 0 w 1752600"/>
                <a:gd name="connsiteY4" fmla="*/ 0 h 304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3047999">
                  <a:moveTo>
                    <a:pt x="1752600" y="3047999"/>
                  </a:moveTo>
                  <a:lnTo>
                    <a:pt x="1752600" y="2467707"/>
                  </a:lnTo>
                  <a:lnTo>
                    <a:pt x="1295400" y="2209800"/>
                  </a:lnTo>
                  <a:lnTo>
                    <a:pt x="990600" y="762000"/>
                  </a:lnTo>
                  <a:lnTo>
                    <a:pt x="0" y="0"/>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30" name="Freeform 29"/>
            <p:cNvSpPr/>
            <p:nvPr/>
          </p:nvSpPr>
          <p:spPr>
            <a:xfrm flipV="1">
              <a:off x="898546" y="4526956"/>
              <a:ext cx="887581" cy="1543619"/>
            </a:xfrm>
            <a:custGeom>
              <a:avLst/>
              <a:gdLst>
                <a:gd name="connsiteX0" fmla="*/ 1652954 w 1652954"/>
                <a:gd name="connsiteY0" fmla="*/ 1793631 h 1793631"/>
                <a:gd name="connsiteX1" fmla="*/ 1652954 w 1652954"/>
                <a:gd name="connsiteY1" fmla="*/ 1213339 h 1793631"/>
                <a:gd name="connsiteX2" fmla="*/ 0 w 1652954"/>
                <a:gd name="connsiteY2" fmla="*/ 0 h 1793631"/>
                <a:gd name="connsiteX0" fmla="*/ 2667000 w 2667000"/>
                <a:gd name="connsiteY0" fmla="*/ 3733800 h 3733800"/>
                <a:gd name="connsiteX1" fmla="*/ 2667000 w 2667000"/>
                <a:gd name="connsiteY1" fmla="*/ 3153508 h 3733800"/>
                <a:gd name="connsiteX2" fmla="*/ 0 w 2667000"/>
                <a:gd name="connsiteY2" fmla="*/ 0 h 3733800"/>
                <a:gd name="connsiteX0" fmla="*/ 2667000 w 2667000"/>
                <a:gd name="connsiteY0" fmla="*/ 3733800 h 3733800"/>
                <a:gd name="connsiteX1" fmla="*/ 2667000 w 2667000"/>
                <a:gd name="connsiteY1" fmla="*/ 3153508 h 3733800"/>
                <a:gd name="connsiteX2" fmla="*/ 1447800 w 2667000"/>
                <a:gd name="connsiteY2" fmla="*/ 1981201 h 3733800"/>
                <a:gd name="connsiteX3" fmla="*/ 0 w 2667000"/>
                <a:gd name="connsiteY3" fmla="*/ 0 h 3733800"/>
                <a:gd name="connsiteX0" fmla="*/ 2667000 w 2667000"/>
                <a:gd name="connsiteY0" fmla="*/ 3733800 h 3733800"/>
                <a:gd name="connsiteX1" fmla="*/ 2667000 w 2667000"/>
                <a:gd name="connsiteY1" fmla="*/ 3153508 h 3733800"/>
                <a:gd name="connsiteX2" fmla="*/ 1905000 w 2667000"/>
                <a:gd name="connsiteY2" fmla="*/ 2057401 h 3733800"/>
                <a:gd name="connsiteX3" fmla="*/ 0 w 2667000"/>
                <a:gd name="connsiteY3" fmla="*/ 0 h 3733800"/>
                <a:gd name="connsiteX0" fmla="*/ 2667000 w 2667000"/>
                <a:gd name="connsiteY0" fmla="*/ 3733800 h 3733800"/>
                <a:gd name="connsiteX1" fmla="*/ 2667000 w 2667000"/>
                <a:gd name="connsiteY1" fmla="*/ 3153508 h 3733800"/>
                <a:gd name="connsiteX2" fmla="*/ 2209800 w 2667000"/>
                <a:gd name="connsiteY2" fmla="*/ 2895601 h 3733800"/>
                <a:gd name="connsiteX3" fmla="*/ 0 w 2667000"/>
                <a:gd name="connsiteY3" fmla="*/ 0 h 3733800"/>
                <a:gd name="connsiteX0" fmla="*/ 2667000 w 2667000"/>
                <a:gd name="connsiteY0" fmla="*/ 3733800 h 3733800"/>
                <a:gd name="connsiteX1" fmla="*/ 2667000 w 2667000"/>
                <a:gd name="connsiteY1" fmla="*/ 3153508 h 3733800"/>
                <a:gd name="connsiteX2" fmla="*/ 2209800 w 2667000"/>
                <a:gd name="connsiteY2" fmla="*/ 2895601 h 3733800"/>
                <a:gd name="connsiteX3" fmla="*/ 1905000 w 2667000"/>
                <a:gd name="connsiteY3" fmla="*/ 1447801 h 3733800"/>
                <a:gd name="connsiteX4" fmla="*/ 0 w 2667000"/>
                <a:gd name="connsiteY4" fmla="*/ 0 h 3733800"/>
                <a:gd name="connsiteX0" fmla="*/ 1752600 w 1752600"/>
                <a:gd name="connsiteY0" fmla="*/ 3047999 h 3047999"/>
                <a:gd name="connsiteX1" fmla="*/ 1752600 w 1752600"/>
                <a:gd name="connsiteY1" fmla="*/ 2467707 h 3047999"/>
                <a:gd name="connsiteX2" fmla="*/ 1295400 w 1752600"/>
                <a:gd name="connsiteY2" fmla="*/ 2209800 h 3047999"/>
                <a:gd name="connsiteX3" fmla="*/ 990600 w 1752600"/>
                <a:gd name="connsiteY3" fmla="*/ 762000 h 3047999"/>
                <a:gd name="connsiteX4" fmla="*/ 0 w 1752600"/>
                <a:gd name="connsiteY4" fmla="*/ 0 h 304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3047999">
                  <a:moveTo>
                    <a:pt x="1752600" y="3047999"/>
                  </a:moveTo>
                  <a:lnTo>
                    <a:pt x="1752600" y="2467707"/>
                  </a:lnTo>
                  <a:lnTo>
                    <a:pt x="1295400" y="2209800"/>
                  </a:lnTo>
                  <a:lnTo>
                    <a:pt x="990600" y="762000"/>
                  </a:lnTo>
                  <a:lnTo>
                    <a:pt x="0" y="0"/>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cxnSp>
          <p:nvCxnSpPr>
            <p:cNvPr id="31" name="Straight Arrow Connector 30"/>
            <p:cNvCxnSpPr>
              <a:stCxn id="22" idx="2"/>
            </p:cNvCxnSpPr>
            <p:nvPr/>
          </p:nvCxnSpPr>
          <p:spPr>
            <a:xfrm rot="5400000">
              <a:off x="1541969" y="5361846"/>
              <a:ext cx="519487" cy="7422"/>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63782" y="3385145"/>
              <a:ext cx="600820" cy="395240"/>
            </a:xfrm>
            <a:prstGeom prst="rect">
              <a:avLst/>
            </a:prstGeom>
            <a:noFill/>
          </p:spPr>
          <p:txBody>
            <a:bodyPr wrap="none" rtlCol="0">
              <a:spAutoFit/>
            </a:bodyPr>
            <a:lstStyle/>
            <a:p>
              <a:r>
                <a:rPr lang="en-US" sz="1200" dirty="0"/>
                <a:t>50 MW</a:t>
              </a:r>
            </a:p>
            <a:p>
              <a:r>
                <a:rPr lang="en-US" sz="1200" dirty="0"/>
                <a:t>20 </a:t>
              </a:r>
              <a:r>
                <a:rPr lang="en-US" sz="1200" dirty="0" err="1"/>
                <a:t>Mvar</a:t>
              </a:r>
              <a:endParaRPr lang="en-US" sz="1200" dirty="0"/>
            </a:p>
          </p:txBody>
        </p:sp>
        <p:sp>
          <p:nvSpPr>
            <p:cNvPr id="33" name="TextBox 32"/>
            <p:cNvSpPr txBox="1"/>
            <p:nvPr/>
          </p:nvSpPr>
          <p:spPr>
            <a:xfrm>
              <a:off x="2301240" y="3063240"/>
              <a:ext cx="640619" cy="395240"/>
            </a:xfrm>
            <a:prstGeom prst="rect">
              <a:avLst/>
            </a:prstGeom>
            <a:noFill/>
          </p:spPr>
          <p:txBody>
            <a:bodyPr wrap="none" rtlCol="0">
              <a:spAutoFit/>
            </a:bodyPr>
            <a:lstStyle/>
            <a:p>
              <a:r>
                <a:rPr lang="en-US" sz="1200" dirty="0"/>
                <a:t> -30 MW</a:t>
              </a:r>
            </a:p>
            <a:p>
              <a:r>
                <a:rPr lang="en-US" sz="1200" dirty="0"/>
                <a:t>-18 </a:t>
              </a:r>
              <a:r>
                <a:rPr lang="en-US" sz="1200" dirty="0" err="1"/>
                <a:t>Mvar</a:t>
              </a:r>
              <a:endParaRPr lang="en-US" sz="1200" dirty="0"/>
            </a:p>
          </p:txBody>
        </p:sp>
        <p:sp>
          <p:nvSpPr>
            <p:cNvPr id="34" name="TextBox 33"/>
            <p:cNvSpPr txBox="1"/>
            <p:nvPr/>
          </p:nvSpPr>
          <p:spPr>
            <a:xfrm>
              <a:off x="1029019" y="5929360"/>
              <a:ext cx="640619" cy="395240"/>
            </a:xfrm>
            <a:prstGeom prst="rect">
              <a:avLst/>
            </a:prstGeom>
            <a:noFill/>
          </p:spPr>
          <p:txBody>
            <a:bodyPr wrap="none" rtlCol="0">
              <a:spAutoFit/>
            </a:bodyPr>
            <a:lstStyle/>
            <a:p>
              <a:r>
                <a:rPr lang="en-US" sz="1200" dirty="0"/>
                <a:t>-40 MW</a:t>
              </a:r>
            </a:p>
            <a:p>
              <a:r>
                <a:rPr lang="en-US" sz="1200" dirty="0"/>
                <a:t>-10 </a:t>
              </a:r>
              <a:r>
                <a:rPr lang="en-US" sz="1200" dirty="0" err="1"/>
                <a:t>Mvar</a:t>
              </a:r>
              <a:endParaRPr lang="en-US" sz="1200" dirty="0"/>
            </a:p>
          </p:txBody>
        </p:sp>
        <p:sp>
          <p:nvSpPr>
            <p:cNvPr id="35" name="TextBox 34"/>
            <p:cNvSpPr txBox="1"/>
            <p:nvPr/>
          </p:nvSpPr>
          <p:spPr>
            <a:xfrm>
              <a:off x="1877090" y="5537942"/>
              <a:ext cx="593958" cy="395240"/>
            </a:xfrm>
            <a:prstGeom prst="rect">
              <a:avLst/>
            </a:prstGeom>
            <a:noFill/>
          </p:spPr>
          <p:txBody>
            <a:bodyPr wrap="none" rtlCol="0">
              <a:spAutoFit/>
            </a:bodyPr>
            <a:lstStyle/>
            <a:p>
              <a:r>
                <a:rPr lang="en-US" sz="1200" dirty="0"/>
                <a:t> 10 MW</a:t>
              </a:r>
            </a:p>
            <a:p>
              <a:r>
                <a:rPr lang="en-US" sz="1200" dirty="0"/>
                <a:t>  3 </a:t>
              </a:r>
              <a:r>
                <a:rPr lang="en-US" sz="1200" dirty="0" err="1"/>
                <a:t>Mvar</a:t>
              </a:r>
              <a:endParaRPr lang="en-US" sz="1200" dirty="0"/>
            </a:p>
          </p:txBody>
        </p:sp>
        <p:sp>
          <p:nvSpPr>
            <p:cNvPr id="36" name="TextBox 35"/>
            <p:cNvSpPr txBox="1"/>
            <p:nvPr/>
          </p:nvSpPr>
          <p:spPr>
            <a:xfrm>
              <a:off x="2986107" y="5929360"/>
              <a:ext cx="593958" cy="395240"/>
            </a:xfrm>
            <a:prstGeom prst="rect">
              <a:avLst/>
            </a:prstGeom>
            <a:noFill/>
          </p:spPr>
          <p:txBody>
            <a:bodyPr wrap="none" rtlCol="0">
              <a:spAutoFit/>
            </a:bodyPr>
            <a:lstStyle/>
            <a:p>
              <a:r>
                <a:rPr lang="en-US" sz="1200" dirty="0"/>
                <a:t> 10 MW</a:t>
              </a:r>
            </a:p>
            <a:p>
              <a:r>
                <a:rPr lang="en-US" sz="1200" dirty="0"/>
                <a:t>  5 </a:t>
              </a:r>
              <a:r>
                <a:rPr lang="en-US" sz="1200" dirty="0" err="1"/>
                <a:t>Mvar</a:t>
              </a:r>
              <a:endParaRPr lang="en-US" sz="1200" dirty="0"/>
            </a:p>
          </p:txBody>
        </p:sp>
        <p:sp>
          <p:nvSpPr>
            <p:cNvPr id="37" name="Right Arrow 36"/>
            <p:cNvSpPr/>
            <p:nvPr/>
          </p:nvSpPr>
          <p:spPr bwMode="auto">
            <a:xfrm>
              <a:off x="4191000" y="4267200"/>
              <a:ext cx="914400" cy="838200"/>
            </a:xfrm>
            <a:prstGeom prst="rightArrow">
              <a:avLst/>
            </a:prstGeom>
            <a:solidFill>
              <a:srgbClr val="FFE6E6"/>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38" name="Group 37"/>
          <p:cNvGrpSpPr/>
          <p:nvPr/>
        </p:nvGrpSpPr>
        <p:grpSpPr>
          <a:xfrm>
            <a:off x="6139594" y="3494145"/>
            <a:ext cx="3170349" cy="3022242"/>
            <a:chOff x="5334000" y="3276600"/>
            <a:chExt cx="3170349" cy="3022242"/>
          </a:xfrm>
        </p:grpSpPr>
        <p:sp>
          <p:nvSpPr>
            <p:cNvPr id="39" name="Rectangle 38"/>
            <p:cNvSpPr/>
            <p:nvPr/>
          </p:nvSpPr>
          <p:spPr>
            <a:xfrm>
              <a:off x="5334000" y="4495800"/>
              <a:ext cx="3079124"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40" name="Freeform 39"/>
            <p:cNvSpPr/>
            <p:nvPr/>
          </p:nvSpPr>
          <p:spPr>
            <a:xfrm>
              <a:off x="5406815" y="3429000"/>
              <a:ext cx="977804" cy="1061021"/>
            </a:xfrm>
            <a:custGeom>
              <a:avLst/>
              <a:gdLst>
                <a:gd name="connsiteX0" fmla="*/ 1652954 w 1652954"/>
                <a:gd name="connsiteY0" fmla="*/ 1793631 h 1793631"/>
                <a:gd name="connsiteX1" fmla="*/ 1652954 w 1652954"/>
                <a:gd name="connsiteY1" fmla="*/ 1213339 h 1793631"/>
                <a:gd name="connsiteX2" fmla="*/ 0 w 1652954"/>
                <a:gd name="connsiteY2" fmla="*/ 0 h 1793631"/>
              </a:gdLst>
              <a:ahLst/>
              <a:cxnLst>
                <a:cxn ang="0">
                  <a:pos x="connsiteX0" y="connsiteY0"/>
                </a:cxn>
                <a:cxn ang="0">
                  <a:pos x="connsiteX1" y="connsiteY1"/>
                </a:cxn>
                <a:cxn ang="0">
                  <a:pos x="connsiteX2" y="connsiteY2"/>
                </a:cxn>
              </a:cxnLst>
              <a:rect l="l" t="t" r="r" b="b"/>
              <a:pathLst>
                <a:path w="1652954" h="1793631">
                  <a:moveTo>
                    <a:pt x="1652954" y="1793631"/>
                  </a:moveTo>
                  <a:lnTo>
                    <a:pt x="1652954" y="1213339"/>
                  </a:lnTo>
                  <a:lnTo>
                    <a:pt x="0" y="0"/>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41" name="Freeform 40"/>
            <p:cNvSpPr/>
            <p:nvPr/>
          </p:nvSpPr>
          <p:spPr>
            <a:xfrm flipH="1">
              <a:off x="7452575" y="3461940"/>
              <a:ext cx="977804" cy="1061021"/>
            </a:xfrm>
            <a:custGeom>
              <a:avLst/>
              <a:gdLst>
                <a:gd name="connsiteX0" fmla="*/ 1652954 w 1652954"/>
                <a:gd name="connsiteY0" fmla="*/ 1793631 h 1793631"/>
                <a:gd name="connsiteX1" fmla="*/ 1652954 w 1652954"/>
                <a:gd name="connsiteY1" fmla="*/ 1213339 h 1793631"/>
                <a:gd name="connsiteX2" fmla="*/ 0 w 1652954"/>
                <a:gd name="connsiteY2" fmla="*/ 0 h 1793631"/>
              </a:gdLst>
              <a:ahLst/>
              <a:cxnLst>
                <a:cxn ang="0">
                  <a:pos x="connsiteX0" y="connsiteY0"/>
                </a:cxn>
                <a:cxn ang="0">
                  <a:pos x="connsiteX1" y="connsiteY1"/>
                </a:cxn>
                <a:cxn ang="0">
                  <a:pos x="connsiteX2" y="connsiteY2"/>
                </a:cxn>
              </a:cxnLst>
              <a:rect l="l" t="t" r="r" b="b"/>
              <a:pathLst>
                <a:path w="1652954" h="1793631">
                  <a:moveTo>
                    <a:pt x="1652954" y="1793631"/>
                  </a:moveTo>
                  <a:lnTo>
                    <a:pt x="1652954" y="1213339"/>
                  </a:lnTo>
                  <a:lnTo>
                    <a:pt x="0" y="0"/>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42" name="Freeform 41"/>
            <p:cNvSpPr/>
            <p:nvPr/>
          </p:nvSpPr>
          <p:spPr>
            <a:xfrm flipH="1" flipV="1">
              <a:off x="7467600" y="4495800"/>
              <a:ext cx="1036749" cy="1803042"/>
            </a:xfrm>
            <a:custGeom>
              <a:avLst/>
              <a:gdLst>
                <a:gd name="connsiteX0" fmla="*/ 1652954 w 1652954"/>
                <a:gd name="connsiteY0" fmla="*/ 1793631 h 1793631"/>
                <a:gd name="connsiteX1" fmla="*/ 1652954 w 1652954"/>
                <a:gd name="connsiteY1" fmla="*/ 1213339 h 1793631"/>
                <a:gd name="connsiteX2" fmla="*/ 0 w 1652954"/>
                <a:gd name="connsiteY2" fmla="*/ 0 h 1793631"/>
                <a:gd name="connsiteX0" fmla="*/ 2667000 w 2667000"/>
                <a:gd name="connsiteY0" fmla="*/ 3733800 h 3733800"/>
                <a:gd name="connsiteX1" fmla="*/ 2667000 w 2667000"/>
                <a:gd name="connsiteY1" fmla="*/ 3153508 h 3733800"/>
                <a:gd name="connsiteX2" fmla="*/ 0 w 2667000"/>
                <a:gd name="connsiteY2" fmla="*/ 0 h 3733800"/>
                <a:gd name="connsiteX0" fmla="*/ 2667000 w 2667000"/>
                <a:gd name="connsiteY0" fmla="*/ 3733800 h 3733800"/>
                <a:gd name="connsiteX1" fmla="*/ 2667000 w 2667000"/>
                <a:gd name="connsiteY1" fmla="*/ 3153508 h 3733800"/>
                <a:gd name="connsiteX2" fmla="*/ 1447800 w 2667000"/>
                <a:gd name="connsiteY2" fmla="*/ 1981201 h 3733800"/>
                <a:gd name="connsiteX3" fmla="*/ 0 w 2667000"/>
                <a:gd name="connsiteY3" fmla="*/ 0 h 3733800"/>
                <a:gd name="connsiteX0" fmla="*/ 2667000 w 2667000"/>
                <a:gd name="connsiteY0" fmla="*/ 3733800 h 3733800"/>
                <a:gd name="connsiteX1" fmla="*/ 2667000 w 2667000"/>
                <a:gd name="connsiteY1" fmla="*/ 3153508 h 3733800"/>
                <a:gd name="connsiteX2" fmla="*/ 1905000 w 2667000"/>
                <a:gd name="connsiteY2" fmla="*/ 2057401 h 3733800"/>
                <a:gd name="connsiteX3" fmla="*/ 0 w 2667000"/>
                <a:gd name="connsiteY3" fmla="*/ 0 h 3733800"/>
                <a:gd name="connsiteX0" fmla="*/ 2667000 w 2667000"/>
                <a:gd name="connsiteY0" fmla="*/ 3733800 h 3733800"/>
                <a:gd name="connsiteX1" fmla="*/ 2667000 w 2667000"/>
                <a:gd name="connsiteY1" fmla="*/ 3153508 h 3733800"/>
                <a:gd name="connsiteX2" fmla="*/ 2209800 w 2667000"/>
                <a:gd name="connsiteY2" fmla="*/ 2895601 h 3733800"/>
                <a:gd name="connsiteX3" fmla="*/ 0 w 2667000"/>
                <a:gd name="connsiteY3" fmla="*/ 0 h 3733800"/>
                <a:gd name="connsiteX0" fmla="*/ 2667000 w 2667000"/>
                <a:gd name="connsiteY0" fmla="*/ 3733800 h 3733800"/>
                <a:gd name="connsiteX1" fmla="*/ 2667000 w 2667000"/>
                <a:gd name="connsiteY1" fmla="*/ 3153508 h 3733800"/>
                <a:gd name="connsiteX2" fmla="*/ 2209800 w 2667000"/>
                <a:gd name="connsiteY2" fmla="*/ 2895601 h 3733800"/>
                <a:gd name="connsiteX3" fmla="*/ 1905000 w 2667000"/>
                <a:gd name="connsiteY3" fmla="*/ 1447801 h 3733800"/>
                <a:gd name="connsiteX4" fmla="*/ 0 w 2667000"/>
                <a:gd name="connsiteY4" fmla="*/ 0 h 3733800"/>
                <a:gd name="connsiteX0" fmla="*/ 1752600 w 1752600"/>
                <a:gd name="connsiteY0" fmla="*/ 3047999 h 3047999"/>
                <a:gd name="connsiteX1" fmla="*/ 1752600 w 1752600"/>
                <a:gd name="connsiteY1" fmla="*/ 2467707 h 3047999"/>
                <a:gd name="connsiteX2" fmla="*/ 1295400 w 1752600"/>
                <a:gd name="connsiteY2" fmla="*/ 2209800 h 3047999"/>
                <a:gd name="connsiteX3" fmla="*/ 990600 w 1752600"/>
                <a:gd name="connsiteY3" fmla="*/ 762000 h 3047999"/>
                <a:gd name="connsiteX4" fmla="*/ 0 w 1752600"/>
                <a:gd name="connsiteY4" fmla="*/ 0 h 304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3047999">
                  <a:moveTo>
                    <a:pt x="1752600" y="3047999"/>
                  </a:moveTo>
                  <a:lnTo>
                    <a:pt x="1752600" y="2467707"/>
                  </a:lnTo>
                  <a:lnTo>
                    <a:pt x="1295400" y="2209800"/>
                  </a:lnTo>
                  <a:lnTo>
                    <a:pt x="990600" y="762000"/>
                  </a:lnTo>
                  <a:lnTo>
                    <a:pt x="0" y="0"/>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43" name="Freeform 42"/>
            <p:cNvSpPr/>
            <p:nvPr/>
          </p:nvSpPr>
          <p:spPr>
            <a:xfrm flipV="1">
              <a:off x="5334000" y="4495800"/>
              <a:ext cx="1036749" cy="1803042"/>
            </a:xfrm>
            <a:custGeom>
              <a:avLst/>
              <a:gdLst>
                <a:gd name="connsiteX0" fmla="*/ 1652954 w 1652954"/>
                <a:gd name="connsiteY0" fmla="*/ 1793631 h 1793631"/>
                <a:gd name="connsiteX1" fmla="*/ 1652954 w 1652954"/>
                <a:gd name="connsiteY1" fmla="*/ 1213339 h 1793631"/>
                <a:gd name="connsiteX2" fmla="*/ 0 w 1652954"/>
                <a:gd name="connsiteY2" fmla="*/ 0 h 1793631"/>
                <a:gd name="connsiteX0" fmla="*/ 2667000 w 2667000"/>
                <a:gd name="connsiteY0" fmla="*/ 3733800 h 3733800"/>
                <a:gd name="connsiteX1" fmla="*/ 2667000 w 2667000"/>
                <a:gd name="connsiteY1" fmla="*/ 3153508 h 3733800"/>
                <a:gd name="connsiteX2" fmla="*/ 0 w 2667000"/>
                <a:gd name="connsiteY2" fmla="*/ 0 h 3733800"/>
                <a:gd name="connsiteX0" fmla="*/ 2667000 w 2667000"/>
                <a:gd name="connsiteY0" fmla="*/ 3733800 h 3733800"/>
                <a:gd name="connsiteX1" fmla="*/ 2667000 w 2667000"/>
                <a:gd name="connsiteY1" fmla="*/ 3153508 h 3733800"/>
                <a:gd name="connsiteX2" fmla="*/ 1447800 w 2667000"/>
                <a:gd name="connsiteY2" fmla="*/ 1981201 h 3733800"/>
                <a:gd name="connsiteX3" fmla="*/ 0 w 2667000"/>
                <a:gd name="connsiteY3" fmla="*/ 0 h 3733800"/>
                <a:gd name="connsiteX0" fmla="*/ 2667000 w 2667000"/>
                <a:gd name="connsiteY0" fmla="*/ 3733800 h 3733800"/>
                <a:gd name="connsiteX1" fmla="*/ 2667000 w 2667000"/>
                <a:gd name="connsiteY1" fmla="*/ 3153508 h 3733800"/>
                <a:gd name="connsiteX2" fmla="*/ 1905000 w 2667000"/>
                <a:gd name="connsiteY2" fmla="*/ 2057401 h 3733800"/>
                <a:gd name="connsiteX3" fmla="*/ 0 w 2667000"/>
                <a:gd name="connsiteY3" fmla="*/ 0 h 3733800"/>
                <a:gd name="connsiteX0" fmla="*/ 2667000 w 2667000"/>
                <a:gd name="connsiteY0" fmla="*/ 3733800 h 3733800"/>
                <a:gd name="connsiteX1" fmla="*/ 2667000 w 2667000"/>
                <a:gd name="connsiteY1" fmla="*/ 3153508 h 3733800"/>
                <a:gd name="connsiteX2" fmla="*/ 2209800 w 2667000"/>
                <a:gd name="connsiteY2" fmla="*/ 2895601 h 3733800"/>
                <a:gd name="connsiteX3" fmla="*/ 0 w 2667000"/>
                <a:gd name="connsiteY3" fmla="*/ 0 h 3733800"/>
                <a:gd name="connsiteX0" fmla="*/ 2667000 w 2667000"/>
                <a:gd name="connsiteY0" fmla="*/ 3733800 h 3733800"/>
                <a:gd name="connsiteX1" fmla="*/ 2667000 w 2667000"/>
                <a:gd name="connsiteY1" fmla="*/ 3153508 h 3733800"/>
                <a:gd name="connsiteX2" fmla="*/ 2209800 w 2667000"/>
                <a:gd name="connsiteY2" fmla="*/ 2895601 h 3733800"/>
                <a:gd name="connsiteX3" fmla="*/ 1905000 w 2667000"/>
                <a:gd name="connsiteY3" fmla="*/ 1447801 h 3733800"/>
                <a:gd name="connsiteX4" fmla="*/ 0 w 2667000"/>
                <a:gd name="connsiteY4" fmla="*/ 0 h 3733800"/>
                <a:gd name="connsiteX0" fmla="*/ 1752600 w 1752600"/>
                <a:gd name="connsiteY0" fmla="*/ 3047999 h 3047999"/>
                <a:gd name="connsiteX1" fmla="*/ 1752600 w 1752600"/>
                <a:gd name="connsiteY1" fmla="*/ 2467707 h 3047999"/>
                <a:gd name="connsiteX2" fmla="*/ 1295400 w 1752600"/>
                <a:gd name="connsiteY2" fmla="*/ 2209800 h 3047999"/>
                <a:gd name="connsiteX3" fmla="*/ 990600 w 1752600"/>
                <a:gd name="connsiteY3" fmla="*/ 762000 h 3047999"/>
                <a:gd name="connsiteX4" fmla="*/ 0 w 1752600"/>
                <a:gd name="connsiteY4" fmla="*/ 0 h 304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600" h="3047999">
                  <a:moveTo>
                    <a:pt x="1752600" y="3047999"/>
                  </a:moveTo>
                  <a:lnTo>
                    <a:pt x="1752600" y="2467707"/>
                  </a:lnTo>
                  <a:lnTo>
                    <a:pt x="1295400" y="2209800"/>
                  </a:lnTo>
                  <a:lnTo>
                    <a:pt x="990600" y="762000"/>
                  </a:lnTo>
                  <a:lnTo>
                    <a:pt x="0" y="0"/>
                  </a:ln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cxnSp>
          <p:nvCxnSpPr>
            <p:cNvPr id="44" name="Straight Arrow Connector 43"/>
            <p:cNvCxnSpPr/>
            <p:nvPr/>
          </p:nvCxnSpPr>
          <p:spPr>
            <a:xfrm rot="5400000">
              <a:off x="6558938" y="4794862"/>
              <a:ext cx="606793" cy="8669"/>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406640" y="3276600"/>
              <a:ext cx="748282" cy="461665"/>
            </a:xfrm>
            <a:prstGeom prst="rect">
              <a:avLst/>
            </a:prstGeom>
            <a:noFill/>
          </p:spPr>
          <p:txBody>
            <a:bodyPr wrap="none" rtlCol="0">
              <a:spAutoFit/>
            </a:bodyPr>
            <a:lstStyle/>
            <a:p>
              <a:r>
                <a:rPr lang="en-US" sz="1200" dirty="0"/>
                <a:t> -30 MW</a:t>
              </a:r>
            </a:p>
            <a:p>
              <a:r>
                <a:rPr lang="en-US" sz="1200" dirty="0"/>
                <a:t>-18 </a:t>
              </a:r>
              <a:r>
                <a:rPr lang="en-US" sz="1200" dirty="0" err="1"/>
                <a:t>Mvar</a:t>
              </a:r>
              <a:endParaRPr lang="en-US" sz="1200" dirty="0"/>
            </a:p>
          </p:txBody>
        </p:sp>
        <p:sp>
          <p:nvSpPr>
            <p:cNvPr id="46" name="TextBox 45"/>
            <p:cNvSpPr txBox="1"/>
            <p:nvPr/>
          </p:nvSpPr>
          <p:spPr>
            <a:xfrm>
              <a:off x="5867400" y="5791200"/>
              <a:ext cx="748282" cy="461665"/>
            </a:xfrm>
            <a:prstGeom prst="rect">
              <a:avLst/>
            </a:prstGeom>
            <a:noFill/>
          </p:spPr>
          <p:txBody>
            <a:bodyPr wrap="none" rtlCol="0">
              <a:spAutoFit/>
            </a:bodyPr>
            <a:lstStyle/>
            <a:p>
              <a:r>
                <a:rPr lang="en-US" sz="1200" dirty="0"/>
                <a:t>-40 MW</a:t>
              </a:r>
            </a:p>
            <a:p>
              <a:r>
                <a:rPr lang="en-US" sz="1200" dirty="0"/>
                <a:t>-10 </a:t>
              </a:r>
              <a:r>
                <a:rPr lang="en-US" sz="1200" dirty="0" err="1"/>
                <a:t>Mvar</a:t>
              </a:r>
              <a:endParaRPr lang="en-US" sz="1200" dirty="0"/>
            </a:p>
          </p:txBody>
        </p:sp>
        <p:sp>
          <p:nvSpPr>
            <p:cNvPr id="47" name="TextBox 46"/>
            <p:cNvSpPr txBox="1"/>
            <p:nvPr/>
          </p:nvSpPr>
          <p:spPr>
            <a:xfrm>
              <a:off x="6477000" y="5105400"/>
              <a:ext cx="693780" cy="461665"/>
            </a:xfrm>
            <a:prstGeom prst="rect">
              <a:avLst/>
            </a:prstGeom>
            <a:noFill/>
          </p:spPr>
          <p:txBody>
            <a:bodyPr wrap="none" rtlCol="0">
              <a:spAutoFit/>
            </a:bodyPr>
            <a:lstStyle/>
            <a:p>
              <a:r>
                <a:rPr lang="en-US" sz="1200" dirty="0"/>
                <a:t> 10 MW</a:t>
              </a:r>
            </a:p>
            <a:p>
              <a:r>
                <a:rPr lang="en-US" sz="1200" dirty="0"/>
                <a:t>  3 </a:t>
              </a:r>
              <a:r>
                <a:rPr lang="en-US" sz="1200" dirty="0" err="1"/>
                <a:t>Mvar</a:t>
              </a:r>
              <a:endParaRPr lang="en-US" sz="1200" dirty="0"/>
            </a:p>
          </p:txBody>
        </p:sp>
        <p:sp>
          <p:nvSpPr>
            <p:cNvPr id="48" name="TextBox 47"/>
            <p:cNvSpPr txBox="1"/>
            <p:nvPr/>
          </p:nvSpPr>
          <p:spPr>
            <a:xfrm>
              <a:off x="7279640" y="5791200"/>
              <a:ext cx="693780" cy="461665"/>
            </a:xfrm>
            <a:prstGeom prst="rect">
              <a:avLst/>
            </a:prstGeom>
            <a:noFill/>
          </p:spPr>
          <p:txBody>
            <a:bodyPr wrap="none" rtlCol="0">
              <a:spAutoFit/>
            </a:bodyPr>
            <a:lstStyle/>
            <a:p>
              <a:r>
                <a:rPr lang="en-US" sz="1200" dirty="0"/>
                <a:t> 10 MW</a:t>
              </a:r>
            </a:p>
            <a:p>
              <a:r>
                <a:rPr lang="en-US" sz="1200" dirty="0"/>
                <a:t>  5 </a:t>
              </a:r>
              <a:r>
                <a:rPr lang="en-US" sz="1200" dirty="0" err="1"/>
                <a:t>Mvar</a:t>
              </a:r>
              <a:endParaRPr lang="en-US" sz="1200" dirty="0"/>
            </a:p>
          </p:txBody>
        </p:sp>
      </p:grpSp>
      <p:sp>
        <p:nvSpPr>
          <p:cNvPr id="49" name="Slide Number Placeholder 3">
            <a:extLst>
              <a:ext uri="{FF2B5EF4-FFF2-40B4-BE49-F238E27FC236}">
                <a16:creationId xmlns:a16="http://schemas.microsoft.com/office/drawing/2014/main" id="{E32E05AE-B29D-86D0-1239-EDAE5165DA47}"/>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10</a:t>
            </a:fld>
            <a:endParaRPr lang="en-US" dirty="0">
              <a:solidFill>
                <a:schemeClr val="tx1">
                  <a:lumMod val="50000"/>
                </a:schemeClr>
              </a:solidFill>
            </a:endParaRPr>
          </a:p>
        </p:txBody>
      </p:sp>
    </p:spTree>
    <p:extLst>
      <p:ext uri="{BB962C8B-B14F-4D97-AF65-F5344CB8AC3E}">
        <p14:creationId xmlns:p14="http://schemas.microsoft.com/office/powerpoint/2010/main" val="226290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Node-Breaker Consolidation</a:t>
            </a:r>
          </a:p>
        </p:txBody>
      </p:sp>
      <p:sp>
        <p:nvSpPr>
          <p:cNvPr id="3" name="Content Placeholder 2"/>
          <p:cNvSpPr>
            <a:spLocks noGrp="1"/>
          </p:cNvSpPr>
          <p:nvPr>
            <p:ph idx="1"/>
          </p:nvPr>
        </p:nvSpPr>
        <p:spPr>
          <a:xfrm>
            <a:off x="457200" y="1280160"/>
            <a:ext cx="11297920" cy="3733800"/>
          </a:xfrm>
        </p:spPr>
        <p:txBody>
          <a:bodyPr/>
          <a:lstStyle/>
          <a:p>
            <a:r>
              <a:rPr lang="en-US" dirty="0"/>
              <a:t>One approach to modeling systems with large numbers of ZBRs (zero branch </a:t>
            </a:r>
            <a:r>
              <a:rPr lang="en-US" dirty="0" err="1"/>
              <a:t>reactances</a:t>
            </a:r>
            <a:r>
              <a:rPr lang="en-US" dirty="0"/>
              <a:t>, such as from circuit breakers) is to just assume a small reactance and solve</a:t>
            </a:r>
          </a:p>
          <a:p>
            <a:pPr lvl="1"/>
            <a:r>
              <a:rPr lang="en-US" dirty="0"/>
              <a:t>This results in lots of buses and branches, resulting in a much larger problem</a:t>
            </a:r>
          </a:p>
          <a:p>
            <a:pPr lvl="1"/>
            <a:r>
              <a:rPr lang="en-US" dirty="0"/>
              <a:t>This can cause numerical problems in the solution</a:t>
            </a:r>
          </a:p>
          <a:p>
            <a:r>
              <a:rPr lang="en-US" dirty="0"/>
              <a:t>The alterative is to consolidate the nodes that are connected by ZBRs into a smaller number of buses</a:t>
            </a:r>
          </a:p>
          <a:p>
            <a:pPr lvl="1"/>
            <a:r>
              <a:rPr lang="en-US" dirty="0"/>
              <a:t>After solution all nodes have the same voltage; use logic to determine the device flows</a:t>
            </a:r>
          </a:p>
        </p:txBody>
      </p:sp>
      <p:sp>
        <p:nvSpPr>
          <p:cNvPr id="4" name="Slide Number Placeholder 3">
            <a:extLst>
              <a:ext uri="{FF2B5EF4-FFF2-40B4-BE49-F238E27FC236}">
                <a16:creationId xmlns:a16="http://schemas.microsoft.com/office/drawing/2014/main" id="{2076C20A-13C0-31DB-38E0-744E0BA78E50}"/>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11</a:t>
            </a:fld>
            <a:endParaRPr lang="en-US" dirty="0">
              <a:solidFill>
                <a:schemeClr val="tx1">
                  <a:lumMod val="50000"/>
                </a:schemeClr>
              </a:solidFill>
            </a:endParaRPr>
          </a:p>
        </p:txBody>
      </p:sp>
    </p:spTree>
    <p:extLst>
      <p:ext uri="{BB962C8B-B14F-4D97-AF65-F5344CB8AC3E}">
        <p14:creationId xmlns:p14="http://schemas.microsoft.com/office/powerpoint/2010/main" val="320682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Node-Breaker Example</a:t>
            </a:r>
          </a:p>
        </p:txBody>
      </p:sp>
      <p:pic>
        <p:nvPicPr>
          <p:cNvPr id="4" name="Picture 3"/>
          <p:cNvPicPr>
            <a:picLocks noChangeAspect="1"/>
          </p:cNvPicPr>
          <p:nvPr/>
        </p:nvPicPr>
        <p:blipFill rotWithShape="1">
          <a:blip r:embed="rId2"/>
          <a:srcRect t="20717" b="7655"/>
          <a:stretch/>
        </p:blipFill>
        <p:spPr>
          <a:xfrm>
            <a:off x="1143000" y="1302879"/>
            <a:ext cx="8013174" cy="3108960"/>
          </a:xfrm>
          <a:prstGeom prst="rect">
            <a:avLst/>
          </a:prstGeom>
        </p:spPr>
      </p:pic>
      <p:sp>
        <p:nvSpPr>
          <p:cNvPr id="5" name="TextBox 4"/>
          <p:cNvSpPr txBox="1"/>
          <p:nvPr/>
        </p:nvSpPr>
        <p:spPr>
          <a:xfrm>
            <a:off x="1143000" y="4411839"/>
            <a:ext cx="8229600" cy="1200329"/>
          </a:xfrm>
          <a:prstGeom prst="rect">
            <a:avLst/>
          </a:prstGeom>
          <a:solidFill>
            <a:schemeClr val="bg1">
              <a:lumMod val="95000"/>
            </a:schemeClr>
          </a:solidFill>
          <a:ln>
            <a:solidFill>
              <a:schemeClr val="accent1"/>
            </a:solidFill>
          </a:ln>
        </p:spPr>
        <p:txBody>
          <a:bodyPr wrap="square" rtlCol="0">
            <a:spAutoFit/>
          </a:bodyPr>
          <a:lstStyle/>
          <a:p>
            <a:r>
              <a:rPr lang="en-US" sz="2400" dirty="0">
                <a:solidFill>
                  <a:srgbClr val="1E0000"/>
                </a:solidFill>
              </a:rPr>
              <a:t>Case name is </a:t>
            </a:r>
            <a:r>
              <a:rPr lang="en-US" sz="2400" b="1" dirty="0">
                <a:solidFill>
                  <a:srgbClr val="1E0000"/>
                </a:solidFill>
              </a:rPr>
              <a:t>FT_11Node</a:t>
            </a:r>
            <a:r>
              <a:rPr lang="en-US" sz="2400" dirty="0">
                <a:solidFill>
                  <a:srgbClr val="1E0000"/>
                </a:solidFill>
              </a:rPr>
              <a:t>.  PowerWorld consolidates nodes (buses) into super buses; available in the Model Explorer: Solution, Details, </a:t>
            </a:r>
            <a:r>
              <a:rPr lang="en-US" sz="2400" dirty="0" err="1">
                <a:solidFill>
                  <a:srgbClr val="1E0000"/>
                </a:solidFill>
              </a:rPr>
              <a:t>Superbuses</a:t>
            </a:r>
            <a:r>
              <a:rPr lang="en-US" sz="2400" dirty="0">
                <a:solidFill>
                  <a:srgbClr val="1E0000"/>
                </a:solidFill>
              </a:rPr>
              <a:t>.</a:t>
            </a:r>
          </a:p>
        </p:txBody>
      </p:sp>
      <p:sp>
        <p:nvSpPr>
          <p:cNvPr id="6" name="Slide Number Placeholder 3">
            <a:extLst>
              <a:ext uri="{FF2B5EF4-FFF2-40B4-BE49-F238E27FC236}">
                <a16:creationId xmlns:a16="http://schemas.microsoft.com/office/drawing/2014/main" id="{8B127F7B-0A49-8F22-460A-242293954092}"/>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12</a:t>
            </a:fld>
            <a:endParaRPr lang="en-US" dirty="0">
              <a:solidFill>
                <a:schemeClr val="tx1">
                  <a:lumMod val="50000"/>
                </a:schemeClr>
              </a:solidFill>
            </a:endParaRPr>
          </a:p>
        </p:txBody>
      </p:sp>
    </p:spTree>
    <p:extLst>
      <p:ext uri="{BB962C8B-B14F-4D97-AF65-F5344CB8AC3E}">
        <p14:creationId xmlns:p14="http://schemas.microsoft.com/office/powerpoint/2010/main" val="2454785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Node-Breaker Example</a:t>
            </a:r>
          </a:p>
        </p:txBody>
      </p:sp>
      <p:pic>
        <p:nvPicPr>
          <p:cNvPr id="4" name="Picture 3"/>
          <p:cNvPicPr>
            <a:picLocks noChangeAspect="1"/>
          </p:cNvPicPr>
          <p:nvPr/>
        </p:nvPicPr>
        <p:blipFill rotWithShape="1">
          <a:blip r:embed="rId2"/>
          <a:srcRect t="21879" b="4514"/>
          <a:stretch/>
        </p:blipFill>
        <p:spPr>
          <a:xfrm>
            <a:off x="1143000" y="1394460"/>
            <a:ext cx="8305800" cy="3383280"/>
          </a:xfrm>
          <a:prstGeom prst="rect">
            <a:avLst/>
          </a:prstGeom>
        </p:spPr>
      </p:pic>
      <p:sp>
        <p:nvSpPr>
          <p:cNvPr id="5" name="Rectangle 4"/>
          <p:cNvSpPr/>
          <p:nvPr/>
        </p:nvSpPr>
        <p:spPr>
          <a:xfrm>
            <a:off x="1143000" y="4995017"/>
            <a:ext cx="9372600" cy="830997"/>
          </a:xfrm>
          <a:prstGeom prst="rect">
            <a:avLst/>
          </a:prstGeom>
          <a:solidFill>
            <a:schemeClr val="bg1">
              <a:lumMod val="95000"/>
            </a:schemeClr>
          </a:solidFill>
        </p:spPr>
        <p:txBody>
          <a:bodyPr wrap="square">
            <a:spAutoFit/>
          </a:bodyPr>
          <a:lstStyle/>
          <a:p>
            <a:r>
              <a:rPr lang="en-US" sz="2400" dirty="0">
                <a:solidFill>
                  <a:srgbClr val="1E0000"/>
                </a:solidFill>
              </a:rPr>
              <a:t>Note there is ambiguity on how much power is flowing in each device in the ring bus (assuming each device really has essentially no impedance)</a:t>
            </a:r>
            <a:endParaRPr lang="en-US" sz="2400" dirty="0"/>
          </a:p>
        </p:txBody>
      </p:sp>
      <p:sp>
        <p:nvSpPr>
          <p:cNvPr id="6" name="Slide Number Placeholder 3">
            <a:extLst>
              <a:ext uri="{FF2B5EF4-FFF2-40B4-BE49-F238E27FC236}">
                <a16:creationId xmlns:a16="http://schemas.microsoft.com/office/drawing/2014/main" id="{1786CF64-3253-FAB6-37E8-1038AC988A7C}"/>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13</a:t>
            </a:fld>
            <a:endParaRPr lang="en-US" dirty="0">
              <a:solidFill>
                <a:schemeClr val="tx1">
                  <a:lumMod val="50000"/>
                </a:schemeClr>
              </a:solidFill>
            </a:endParaRPr>
          </a:p>
        </p:txBody>
      </p:sp>
    </p:spTree>
    <p:extLst>
      <p:ext uri="{BB962C8B-B14F-4D97-AF65-F5344CB8AC3E}">
        <p14:creationId xmlns:p14="http://schemas.microsoft.com/office/powerpoint/2010/main" val="11202816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049000" cy="1066800"/>
          </a:xfrm>
        </p:spPr>
        <p:txBody>
          <a:bodyPr/>
          <a:lstStyle/>
          <a:p>
            <a:r>
              <a:rPr lang="en-US" dirty="0"/>
              <a:t>Contingency Analysis</a:t>
            </a:r>
          </a:p>
        </p:txBody>
      </p:sp>
      <p:sp>
        <p:nvSpPr>
          <p:cNvPr id="3" name="Content Placeholder 2"/>
          <p:cNvSpPr>
            <a:spLocks noGrp="1"/>
          </p:cNvSpPr>
          <p:nvPr>
            <p:ph idx="1"/>
          </p:nvPr>
        </p:nvSpPr>
        <p:spPr>
          <a:xfrm>
            <a:off x="228600" y="1280160"/>
            <a:ext cx="11734800" cy="5196840"/>
          </a:xfrm>
        </p:spPr>
        <p:txBody>
          <a:bodyPr/>
          <a:lstStyle/>
          <a:p>
            <a:r>
              <a:rPr lang="en-US" dirty="0"/>
              <a:t>Contingency analysis is the process of checking the impact of statistically likely contingencies</a:t>
            </a:r>
          </a:p>
          <a:p>
            <a:pPr lvl="1"/>
            <a:r>
              <a:rPr lang="en-US" dirty="0"/>
              <a:t>Example contingencies include the loss of a generator, the loss of a transmission line or the loss of all transmission lines in a common corridor</a:t>
            </a:r>
          </a:p>
          <a:p>
            <a:pPr lvl="1"/>
            <a:r>
              <a:rPr lang="en-US" dirty="0"/>
              <a:t>Statistically likely contingencies can be quite involved, and might include automatic or operator actions</a:t>
            </a:r>
          </a:p>
          <a:p>
            <a:r>
              <a:rPr lang="en-US" dirty="0"/>
              <a:t>Reliable power system operation requires that the system be able to operate with no unacceptable violations even when these contingencies occur</a:t>
            </a:r>
          </a:p>
          <a:p>
            <a:pPr lvl="1"/>
            <a:r>
              <a:rPr lang="en-US" dirty="0"/>
              <a:t>N-1 reliable operation considers single elements</a:t>
            </a:r>
          </a:p>
          <a:p>
            <a:endParaRPr lang="en-US" dirty="0"/>
          </a:p>
        </p:txBody>
      </p:sp>
      <p:sp>
        <p:nvSpPr>
          <p:cNvPr id="4" name="Slide Number Placeholder 3"/>
          <p:cNvSpPr>
            <a:spLocks noGrp="1"/>
          </p:cNvSpPr>
          <p:nvPr>
            <p:ph type="sldNum" sz="quarter" idx="4294967295"/>
          </p:nvPr>
        </p:nvSpPr>
        <p:spPr>
          <a:xfrm>
            <a:off x="10058400" y="6607175"/>
            <a:ext cx="2133600" cy="2508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14</a:t>
            </a:fld>
            <a:endParaRPr lang="en-US" dirty="0"/>
          </a:p>
        </p:txBody>
      </p:sp>
      <p:sp>
        <p:nvSpPr>
          <p:cNvPr id="5" name="Slide Number Placeholder 3">
            <a:extLst>
              <a:ext uri="{FF2B5EF4-FFF2-40B4-BE49-F238E27FC236}">
                <a16:creationId xmlns:a16="http://schemas.microsoft.com/office/drawing/2014/main" id="{0247C8CB-6E40-AD4C-7B6E-C88F4A65E7C1}"/>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14</a:t>
            </a:fld>
            <a:endParaRPr lang="en-US" dirty="0">
              <a:solidFill>
                <a:schemeClr val="tx1">
                  <a:lumMod val="50000"/>
                </a:schemeClr>
              </a:solidFill>
            </a:endParaRPr>
          </a:p>
        </p:txBody>
      </p:sp>
    </p:spTree>
    <p:extLst>
      <p:ext uri="{BB962C8B-B14F-4D97-AF65-F5344CB8AC3E}">
        <p14:creationId xmlns:p14="http://schemas.microsoft.com/office/powerpoint/2010/main" val="1449171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Contingency Analysis</a:t>
            </a:r>
          </a:p>
        </p:txBody>
      </p:sp>
      <p:sp>
        <p:nvSpPr>
          <p:cNvPr id="3" name="Content Placeholder 2"/>
          <p:cNvSpPr>
            <a:spLocks noGrp="1"/>
          </p:cNvSpPr>
          <p:nvPr>
            <p:ph idx="1"/>
          </p:nvPr>
        </p:nvSpPr>
        <p:spPr/>
        <p:txBody>
          <a:bodyPr/>
          <a:lstStyle/>
          <a:p>
            <a:r>
              <a:rPr lang="en-US" dirty="0"/>
              <a:t>This process can be automated with the usual approach of first defining a contingency set, and then sequentially applying the contingencies and checking for violations</a:t>
            </a:r>
          </a:p>
          <a:p>
            <a:pPr lvl="1"/>
            <a:r>
              <a:rPr lang="en-US" dirty="0"/>
              <a:t>This process can naturally be done in parallel</a:t>
            </a:r>
          </a:p>
          <a:p>
            <a:pPr lvl="1"/>
            <a:r>
              <a:rPr lang="en-US" dirty="0"/>
              <a:t>Contingency sets can get quite large, especially if one considers N-2 (outages of two elements) or N-1-1 (initial outage, followed by adjustment, then second outage</a:t>
            </a:r>
          </a:p>
          <a:p>
            <a:r>
              <a:rPr lang="en-US" dirty="0"/>
              <a:t>The assumption is usually most contingencies will not cause problems, so screening methods can be used to quickly eliminate many</a:t>
            </a:r>
          </a:p>
        </p:txBody>
      </p:sp>
      <p:sp>
        <p:nvSpPr>
          <p:cNvPr id="4" name="Slide Number Placeholder 3"/>
          <p:cNvSpPr>
            <a:spLocks noGrp="1"/>
          </p:cNvSpPr>
          <p:nvPr>
            <p:ph type="sldNum" sz="quarter" idx="12"/>
          </p:nvPr>
        </p:nvSpPr>
        <p:spPr>
          <a:xfrm>
            <a:off x="6553200" y="6606582"/>
            <a:ext cx="2133600" cy="25141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15</a:t>
            </a:fld>
            <a:endParaRPr lang="en-US" dirty="0"/>
          </a:p>
        </p:txBody>
      </p:sp>
      <p:sp>
        <p:nvSpPr>
          <p:cNvPr id="5" name="Slide Number Placeholder 3">
            <a:extLst>
              <a:ext uri="{FF2B5EF4-FFF2-40B4-BE49-F238E27FC236}">
                <a16:creationId xmlns:a16="http://schemas.microsoft.com/office/drawing/2014/main" id="{CF91171D-5443-A7EF-FF3B-299D5BDD7424}"/>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15</a:t>
            </a:fld>
            <a:endParaRPr lang="en-US" dirty="0">
              <a:solidFill>
                <a:schemeClr val="tx1">
                  <a:lumMod val="50000"/>
                </a:schemeClr>
              </a:solidFill>
            </a:endParaRPr>
          </a:p>
        </p:txBody>
      </p:sp>
    </p:spTree>
    <p:extLst>
      <p:ext uri="{BB962C8B-B14F-4D97-AF65-F5344CB8AC3E}">
        <p14:creationId xmlns:p14="http://schemas.microsoft.com/office/powerpoint/2010/main" val="1981549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Contingency Example: Small System</a:t>
            </a:r>
          </a:p>
        </p:txBody>
      </p:sp>
      <p:sp>
        <p:nvSpPr>
          <p:cNvPr id="3" name="Content Placeholder 2"/>
          <p:cNvSpPr>
            <a:spLocks noGrp="1"/>
          </p:cNvSpPr>
          <p:nvPr>
            <p:ph idx="1"/>
          </p:nvPr>
        </p:nvSpPr>
        <p:spPr/>
        <p:txBody>
          <a:bodyPr/>
          <a:lstStyle/>
          <a:p>
            <a:r>
              <a:rPr lang="en-US" dirty="0"/>
              <a:t>The example here is the LabEcon_Bus37_Start case, which will be in Lab 5. To view contingency analysis select </a:t>
            </a:r>
            <a:r>
              <a:rPr lang="en-US" b="1" dirty="0"/>
              <a:t>Tools, Contingency Analysis</a:t>
            </a:r>
          </a:p>
          <a:p>
            <a:pPr lvl="1"/>
            <a:r>
              <a:rPr lang="en-US" dirty="0"/>
              <a:t>The load has been increased to a multiplier of 0.85</a:t>
            </a:r>
          </a:p>
        </p:txBody>
      </p:sp>
      <p:sp>
        <p:nvSpPr>
          <p:cNvPr id="4" name="Slide Number Placeholder 3"/>
          <p:cNvSpPr>
            <a:spLocks noGrp="1"/>
          </p:cNvSpPr>
          <p:nvPr>
            <p:ph type="sldNum" sz="quarter" idx="4294967295"/>
          </p:nvPr>
        </p:nvSpPr>
        <p:spPr>
          <a:xfrm>
            <a:off x="10058400" y="6607175"/>
            <a:ext cx="2133600" cy="2508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16</a:t>
            </a:fld>
            <a:endParaRPr lang="en-US" dirty="0"/>
          </a:p>
        </p:txBody>
      </p:sp>
      <p:sp>
        <p:nvSpPr>
          <p:cNvPr id="8" name="Text Box 5">
            <a:extLst>
              <a:ext uri="{FF2B5EF4-FFF2-40B4-BE49-F238E27FC236}">
                <a16:creationId xmlns:a16="http://schemas.microsoft.com/office/drawing/2014/main" id="{AB5381BF-7783-403A-AADC-7BE886D39E8F}"/>
              </a:ext>
            </a:extLst>
          </p:cNvPr>
          <p:cNvSpPr txBox="1">
            <a:spLocks noChangeArrowheads="1"/>
          </p:cNvSpPr>
          <p:nvPr/>
        </p:nvSpPr>
        <p:spPr bwMode="auto">
          <a:xfrm>
            <a:off x="7650618" y="3397665"/>
            <a:ext cx="4141534" cy="2677656"/>
          </a:xfrm>
          <a:prstGeom prst="rect">
            <a:avLst/>
          </a:prstGeom>
          <a:solidFill>
            <a:schemeClr val="bg1">
              <a:lumMod val="95000"/>
            </a:schemeClr>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ts val="0"/>
              </a:spcBef>
            </a:pPr>
            <a:r>
              <a:rPr lang="en-US" altLang="en-US" dirty="0">
                <a:solidFill>
                  <a:srgbClr val="1E0000"/>
                </a:solidFill>
              </a:rPr>
              <a:t>While contingency analysis is simple to describe, many issues need to be considered in a  contingent solution. For example, how much time is assumed for post-contingent</a:t>
            </a:r>
            <a:br>
              <a:rPr lang="en-US" altLang="en-US" dirty="0">
                <a:solidFill>
                  <a:srgbClr val="1E0000"/>
                </a:solidFill>
              </a:rPr>
            </a:br>
            <a:r>
              <a:rPr lang="en-US" altLang="en-US" dirty="0">
                <a:solidFill>
                  <a:srgbClr val="1E0000"/>
                </a:solidFill>
              </a:rPr>
              <a:t>control actions.  </a:t>
            </a:r>
          </a:p>
        </p:txBody>
      </p:sp>
      <p:pic>
        <p:nvPicPr>
          <p:cNvPr id="9" name="Picture 8">
            <a:extLst>
              <a:ext uri="{FF2B5EF4-FFF2-40B4-BE49-F238E27FC236}">
                <a16:creationId xmlns:a16="http://schemas.microsoft.com/office/drawing/2014/main" id="{CFBD7B14-B143-A2D2-682C-934B9DE48280}"/>
              </a:ext>
            </a:extLst>
          </p:cNvPr>
          <p:cNvPicPr>
            <a:picLocks noChangeAspect="1"/>
          </p:cNvPicPr>
          <p:nvPr/>
        </p:nvPicPr>
        <p:blipFill>
          <a:blip r:embed="rId2"/>
          <a:srcRect t="4" b="32026"/>
          <a:stretch/>
        </p:blipFill>
        <p:spPr>
          <a:xfrm>
            <a:off x="533400" y="2819400"/>
            <a:ext cx="6865924" cy="3352800"/>
          </a:xfrm>
          <a:prstGeom prst="rect">
            <a:avLst/>
          </a:prstGeom>
        </p:spPr>
      </p:pic>
      <p:sp>
        <p:nvSpPr>
          <p:cNvPr id="5" name="Slide Number Placeholder 3">
            <a:extLst>
              <a:ext uri="{FF2B5EF4-FFF2-40B4-BE49-F238E27FC236}">
                <a16:creationId xmlns:a16="http://schemas.microsoft.com/office/drawing/2014/main" id="{FA252F59-6452-D861-8BFC-D327B33C5D68}"/>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16</a:t>
            </a:fld>
            <a:endParaRPr lang="en-US" dirty="0">
              <a:solidFill>
                <a:schemeClr val="tx1">
                  <a:lumMod val="50000"/>
                </a:schemeClr>
              </a:solidFill>
            </a:endParaRPr>
          </a:p>
        </p:txBody>
      </p:sp>
    </p:spTree>
    <p:extLst>
      <p:ext uri="{BB962C8B-B14F-4D97-AF65-F5344CB8AC3E}">
        <p14:creationId xmlns:p14="http://schemas.microsoft.com/office/powerpoint/2010/main" val="2287629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049000" cy="1066800"/>
          </a:xfrm>
        </p:spPr>
        <p:txBody>
          <a:bodyPr/>
          <a:lstStyle/>
          <a:p>
            <a:r>
              <a:rPr lang="en-US" dirty="0"/>
              <a:t>Contingency Example: Small System, cont.</a:t>
            </a:r>
          </a:p>
        </p:txBody>
      </p:sp>
      <p:sp>
        <p:nvSpPr>
          <p:cNvPr id="3" name="Content Placeholder 2"/>
          <p:cNvSpPr>
            <a:spLocks noGrp="1"/>
          </p:cNvSpPr>
          <p:nvPr>
            <p:ph idx="1"/>
          </p:nvPr>
        </p:nvSpPr>
        <p:spPr>
          <a:xfrm>
            <a:off x="228600" y="1280160"/>
            <a:ext cx="11734800" cy="5196840"/>
          </a:xfrm>
        </p:spPr>
        <p:txBody>
          <a:bodyPr/>
          <a:lstStyle/>
          <a:p>
            <a:r>
              <a:rPr lang="en-US" dirty="0"/>
              <a:t>To see a particular contingency, right-click on the desired contingency and select </a:t>
            </a:r>
            <a:r>
              <a:rPr lang="en-US" b="1" dirty="0"/>
              <a:t>Contingency Records, Solve Selected Contingency</a:t>
            </a:r>
          </a:p>
        </p:txBody>
      </p:sp>
      <p:sp>
        <p:nvSpPr>
          <p:cNvPr id="4" name="Slide Number Placeholder 3"/>
          <p:cNvSpPr>
            <a:spLocks noGrp="1"/>
          </p:cNvSpPr>
          <p:nvPr>
            <p:ph type="sldNum" sz="quarter" idx="4294967295"/>
          </p:nvPr>
        </p:nvSpPr>
        <p:spPr>
          <a:xfrm>
            <a:off x="10058400" y="6607175"/>
            <a:ext cx="2133600" cy="2508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17</a:t>
            </a:fld>
            <a:endParaRPr lang="en-US" dirty="0"/>
          </a:p>
        </p:txBody>
      </p:sp>
      <p:sp>
        <p:nvSpPr>
          <p:cNvPr id="6" name="Text Box 5">
            <a:extLst>
              <a:ext uri="{FF2B5EF4-FFF2-40B4-BE49-F238E27FC236}">
                <a16:creationId xmlns:a16="http://schemas.microsoft.com/office/drawing/2014/main" id="{AB5381BF-7783-403A-AADC-7BE886D39E8F}"/>
              </a:ext>
            </a:extLst>
          </p:cNvPr>
          <p:cNvSpPr txBox="1">
            <a:spLocks noChangeArrowheads="1"/>
          </p:cNvSpPr>
          <p:nvPr/>
        </p:nvSpPr>
        <p:spPr bwMode="auto">
          <a:xfrm>
            <a:off x="8168539" y="2525604"/>
            <a:ext cx="3029828" cy="2308324"/>
          </a:xfrm>
          <a:prstGeom prst="rect">
            <a:avLst/>
          </a:prstGeom>
          <a:solidFill>
            <a:schemeClr val="bg1">
              <a:lumMod val="95000"/>
            </a:schemeClr>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ts val="0"/>
              </a:spcBef>
            </a:pPr>
            <a:r>
              <a:rPr lang="en-US" altLang="en-US" dirty="0">
                <a:solidFill>
                  <a:srgbClr val="1E0000"/>
                </a:solidFill>
              </a:rPr>
              <a:t>For the WEB138-WEB69 contingency, the single violation can be easily fixed by reducing the generation at WEB69</a:t>
            </a:r>
          </a:p>
        </p:txBody>
      </p:sp>
      <p:pic>
        <p:nvPicPr>
          <p:cNvPr id="7" name="Picture 6">
            <a:extLst>
              <a:ext uri="{FF2B5EF4-FFF2-40B4-BE49-F238E27FC236}">
                <a16:creationId xmlns:a16="http://schemas.microsoft.com/office/drawing/2014/main" id="{F6B2639F-6D77-A447-75D3-1AB10FF5D2B1}"/>
              </a:ext>
            </a:extLst>
          </p:cNvPr>
          <p:cNvPicPr>
            <a:picLocks noChangeAspect="1"/>
          </p:cNvPicPr>
          <p:nvPr/>
        </p:nvPicPr>
        <p:blipFill>
          <a:blip r:embed="rId2"/>
          <a:srcRect b="16866"/>
          <a:stretch/>
        </p:blipFill>
        <p:spPr>
          <a:xfrm>
            <a:off x="551572" y="2209800"/>
            <a:ext cx="6916028" cy="4249352"/>
          </a:xfrm>
          <a:prstGeom prst="rect">
            <a:avLst/>
          </a:prstGeom>
        </p:spPr>
      </p:pic>
      <p:sp>
        <p:nvSpPr>
          <p:cNvPr id="5" name="Slide Number Placeholder 3">
            <a:extLst>
              <a:ext uri="{FF2B5EF4-FFF2-40B4-BE49-F238E27FC236}">
                <a16:creationId xmlns:a16="http://schemas.microsoft.com/office/drawing/2014/main" id="{7A60C4F1-F926-684E-D6AE-04BFB95C3CA5}"/>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17</a:t>
            </a:fld>
            <a:endParaRPr lang="en-US" dirty="0">
              <a:solidFill>
                <a:schemeClr val="tx1">
                  <a:lumMod val="50000"/>
                </a:schemeClr>
              </a:solidFill>
            </a:endParaRPr>
          </a:p>
        </p:txBody>
      </p:sp>
    </p:spTree>
    <p:extLst>
      <p:ext uri="{BB962C8B-B14F-4D97-AF65-F5344CB8AC3E}">
        <p14:creationId xmlns:p14="http://schemas.microsoft.com/office/powerpoint/2010/main" val="189008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A9C1C-F054-51AA-EC30-E03CBF275F24}"/>
              </a:ext>
            </a:extLst>
          </p:cNvPr>
          <p:cNvSpPr>
            <a:spLocks noGrp="1"/>
          </p:cNvSpPr>
          <p:nvPr>
            <p:ph type="title"/>
          </p:nvPr>
        </p:nvSpPr>
        <p:spPr/>
        <p:txBody>
          <a:bodyPr/>
          <a:lstStyle/>
          <a:p>
            <a:r>
              <a:rPr lang="en-US" dirty="0"/>
              <a:t>Contingency Analysis, cont.</a:t>
            </a:r>
          </a:p>
        </p:txBody>
      </p:sp>
      <p:sp>
        <p:nvSpPr>
          <p:cNvPr id="3" name="Content Placeholder 2">
            <a:extLst>
              <a:ext uri="{FF2B5EF4-FFF2-40B4-BE49-F238E27FC236}">
                <a16:creationId xmlns:a16="http://schemas.microsoft.com/office/drawing/2014/main" id="{40CF5346-C7C3-61DC-E683-D6B02D69AC88}"/>
              </a:ext>
            </a:extLst>
          </p:cNvPr>
          <p:cNvSpPr>
            <a:spLocks noGrp="1"/>
          </p:cNvSpPr>
          <p:nvPr>
            <p:ph idx="1"/>
          </p:nvPr>
        </p:nvSpPr>
        <p:spPr/>
        <p:txBody>
          <a:bodyPr/>
          <a:lstStyle/>
          <a:p>
            <a:r>
              <a:rPr lang="en-US" dirty="0"/>
              <a:t>When doing contingency analysis in Simulator, the base case (starting case) is stored in memory, so it can be easily restored. This is known as the reference case</a:t>
            </a:r>
          </a:p>
          <a:p>
            <a:r>
              <a:rPr lang="en-US" dirty="0"/>
              <a:t>This makes it easy to examine particular contingencies, but in can cause ambiguity when contingency analysis is restarted </a:t>
            </a:r>
          </a:p>
          <a:p>
            <a:pPr lvl="1"/>
            <a:r>
              <a:rPr lang="en-US" dirty="0"/>
              <a:t>When doing this the below dialog sometimes appears, asking which power flow case should be used as the contingency analysis reference case, either the current one, or the stored reference one</a:t>
            </a:r>
          </a:p>
        </p:txBody>
      </p:sp>
      <p:pic>
        <p:nvPicPr>
          <p:cNvPr id="5" name="Picture 4">
            <a:extLst>
              <a:ext uri="{FF2B5EF4-FFF2-40B4-BE49-F238E27FC236}">
                <a16:creationId xmlns:a16="http://schemas.microsoft.com/office/drawing/2014/main" id="{0203A1B5-AD73-90B0-A85D-69633FF4C27C}"/>
              </a:ext>
            </a:extLst>
          </p:cNvPr>
          <p:cNvPicPr>
            <a:picLocks noChangeAspect="1"/>
          </p:cNvPicPr>
          <p:nvPr/>
        </p:nvPicPr>
        <p:blipFill>
          <a:blip r:embed="rId2"/>
          <a:stretch>
            <a:fillRect/>
          </a:stretch>
        </p:blipFill>
        <p:spPr>
          <a:xfrm>
            <a:off x="4572000" y="4495800"/>
            <a:ext cx="4477216" cy="1874035"/>
          </a:xfrm>
          <a:prstGeom prst="rect">
            <a:avLst/>
          </a:prstGeom>
        </p:spPr>
      </p:pic>
      <p:sp>
        <p:nvSpPr>
          <p:cNvPr id="4" name="Slide Number Placeholder 3">
            <a:extLst>
              <a:ext uri="{FF2B5EF4-FFF2-40B4-BE49-F238E27FC236}">
                <a16:creationId xmlns:a16="http://schemas.microsoft.com/office/drawing/2014/main" id="{57FF356D-773E-8ED1-DE5B-CF417D786F9A}"/>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18</a:t>
            </a:fld>
            <a:endParaRPr lang="en-US" dirty="0">
              <a:solidFill>
                <a:schemeClr val="tx1">
                  <a:lumMod val="50000"/>
                </a:schemeClr>
              </a:solidFill>
            </a:endParaRPr>
          </a:p>
        </p:txBody>
      </p:sp>
    </p:spTree>
    <p:extLst>
      <p:ext uri="{BB962C8B-B14F-4D97-AF65-F5344CB8AC3E}">
        <p14:creationId xmlns:p14="http://schemas.microsoft.com/office/powerpoint/2010/main" val="975653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00E7A-A066-5295-E0C9-4B74776A7C9F}"/>
              </a:ext>
            </a:extLst>
          </p:cNvPr>
          <p:cNvSpPr>
            <a:spLocks noGrp="1"/>
          </p:cNvSpPr>
          <p:nvPr>
            <p:ph type="title"/>
          </p:nvPr>
        </p:nvSpPr>
        <p:spPr/>
        <p:txBody>
          <a:bodyPr/>
          <a:lstStyle/>
          <a:p>
            <a:r>
              <a:rPr lang="en-US" dirty="0"/>
              <a:t>In the News: The Coming Cold Weather</a:t>
            </a:r>
          </a:p>
        </p:txBody>
      </p:sp>
      <p:sp>
        <p:nvSpPr>
          <p:cNvPr id="3" name="Content Placeholder 2">
            <a:extLst>
              <a:ext uri="{FF2B5EF4-FFF2-40B4-BE49-F238E27FC236}">
                <a16:creationId xmlns:a16="http://schemas.microsoft.com/office/drawing/2014/main" id="{2EFE9980-73A2-1344-5FD1-EE9049714F94}"/>
              </a:ext>
            </a:extLst>
          </p:cNvPr>
          <p:cNvSpPr>
            <a:spLocks noGrp="1"/>
          </p:cNvSpPr>
          <p:nvPr>
            <p:ph idx="1"/>
          </p:nvPr>
        </p:nvSpPr>
        <p:spPr/>
        <p:txBody>
          <a:bodyPr/>
          <a:lstStyle/>
          <a:p>
            <a:r>
              <a:rPr lang="en-US" dirty="0"/>
              <a:t>With the low temperatures forecasted for February 19, 2025, the ERCOT grid will be stressed; here is the </a:t>
            </a:r>
            <a:br>
              <a:rPr lang="en-US" dirty="0"/>
            </a:br>
            <a:r>
              <a:rPr lang="en-US" dirty="0"/>
              <a:t>six day forecast (as of Feb 17)</a:t>
            </a:r>
          </a:p>
          <a:p>
            <a:pPr lvl="1"/>
            <a:r>
              <a:rPr lang="en-US" dirty="0"/>
              <a:t>The forecasted demand of 78.5 GW</a:t>
            </a:r>
            <a:br>
              <a:rPr lang="en-US" dirty="0"/>
            </a:br>
            <a:r>
              <a:rPr lang="en-US" dirty="0"/>
              <a:t>would be a new ERCOT Winter</a:t>
            </a:r>
            <a:br>
              <a:rPr lang="en-US" dirty="0"/>
            </a:br>
            <a:r>
              <a:rPr lang="en-US" dirty="0"/>
              <a:t>Peak, with the current value 78.1</a:t>
            </a:r>
            <a:br>
              <a:rPr lang="en-US" dirty="0"/>
            </a:br>
            <a:r>
              <a:rPr lang="en-US" dirty="0"/>
              <a:t>GW from Jan 16, 2024</a:t>
            </a:r>
          </a:p>
        </p:txBody>
      </p:sp>
      <p:pic>
        <p:nvPicPr>
          <p:cNvPr id="8" name="Picture 7">
            <a:extLst>
              <a:ext uri="{FF2B5EF4-FFF2-40B4-BE49-F238E27FC236}">
                <a16:creationId xmlns:a16="http://schemas.microsoft.com/office/drawing/2014/main" id="{709E368B-2B61-D2B0-D8B3-EC8C27BA8E60}"/>
              </a:ext>
            </a:extLst>
          </p:cNvPr>
          <p:cNvPicPr>
            <a:picLocks noChangeAspect="1"/>
          </p:cNvPicPr>
          <p:nvPr/>
        </p:nvPicPr>
        <p:blipFill>
          <a:blip r:embed="rId2"/>
          <a:srcRect l="44247" t="23437" r="37756" b="4689"/>
          <a:stretch/>
        </p:blipFill>
        <p:spPr>
          <a:xfrm>
            <a:off x="6032500" y="1828800"/>
            <a:ext cx="4663440" cy="4469130"/>
          </a:xfrm>
          <a:prstGeom prst="rect">
            <a:avLst/>
          </a:prstGeom>
        </p:spPr>
      </p:pic>
    </p:spTree>
    <p:extLst>
      <p:ext uri="{BB962C8B-B14F-4D97-AF65-F5344CB8AC3E}">
        <p14:creationId xmlns:p14="http://schemas.microsoft.com/office/powerpoint/2010/main" val="2968548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11049000" cy="1066800"/>
          </a:xfrm>
        </p:spPr>
        <p:txBody>
          <a:bodyPr/>
          <a:lstStyle/>
          <a:p>
            <a:r>
              <a:rPr lang="en-US" dirty="0"/>
              <a:t>Contingency Example: 2000 Bus System</a:t>
            </a:r>
          </a:p>
        </p:txBody>
      </p:sp>
      <p:sp>
        <p:nvSpPr>
          <p:cNvPr id="3" name="Content Placeholder 2"/>
          <p:cNvSpPr>
            <a:spLocks noGrp="1"/>
          </p:cNvSpPr>
          <p:nvPr>
            <p:ph idx="1"/>
          </p:nvPr>
        </p:nvSpPr>
        <p:spPr>
          <a:xfrm>
            <a:off x="228600" y="1280160"/>
            <a:ext cx="11734800" cy="5196840"/>
          </a:xfrm>
        </p:spPr>
        <p:txBody>
          <a:bodyPr/>
          <a:lstStyle/>
          <a:p>
            <a:r>
              <a:rPr lang="en-US" dirty="0"/>
              <a:t>Next, open the </a:t>
            </a:r>
            <a:r>
              <a:rPr lang="en-US" dirty="0" err="1"/>
              <a:t>LabEcon_Texas_Start</a:t>
            </a:r>
            <a:r>
              <a:rPr lang="en-US" dirty="0"/>
              <a:t> case, which has 77 contingencies defined </a:t>
            </a:r>
          </a:p>
        </p:txBody>
      </p:sp>
      <p:sp>
        <p:nvSpPr>
          <p:cNvPr id="4" name="Slide Number Placeholder 3"/>
          <p:cNvSpPr>
            <a:spLocks noGrp="1"/>
          </p:cNvSpPr>
          <p:nvPr>
            <p:ph type="sldNum" sz="quarter" idx="4294967295"/>
          </p:nvPr>
        </p:nvSpPr>
        <p:spPr>
          <a:xfrm>
            <a:off x="10058400" y="6607175"/>
            <a:ext cx="2133600" cy="2508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06A5241-12CB-C64D-AE38-6540AC6C648E}" type="slidenum">
              <a:rPr lang="en-US" smtClean="0"/>
              <a:pPr/>
              <a:t>19</a:t>
            </a:fld>
            <a:endParaRPr lang="en-US" dirty="0"/>
          </a:p>
        </p:txBody>
      </p:sp>
      <p:pic>
        <p:nvPicPr>
          <p:cNvPr id="7" name="Picture 6">
            <a:extLst>
              <a:ext uri="{FF2B5EF4-FFF2-40B4-BE49-F238E27FC236}">
                <a16:creationId xmlns:a16="http://schemas.microsoft.com/office/drawing/2014/main" id="{62B163AF-E902-8539-F1F7-40F13C7B39F6}"/>
              </a:ext>
            </a:extLst>
          </p:cNvPr>
          <p:cNvPicPr>
            <a:picLocks noChangeAspect="1"/>
          </p:cNvPicPr>
          <p:nvPr/>
        </p:nvPicPr>
        <p:blipFill>
          <a:blip r:embed="rId2"/>
          <a:stretch>
            <a:fillRect/>
          </a:stretch>
        </p:blipFill>
        <p:spPr>
          <a:xfrm>
            <a:off x="695052" y="2286000"/>
            <a:ext cx="9363348" cy="3795179"/>
          </a:xfrm>
          <a:prstGeom prst="rect">
            <a:avLst/>
          </a:prstGeom>
        </p:spPr>
      </p:pic>
      <p:sp>
        <p:nvSpPr>
          <p:cNvPr id="6" name="Text Box 5">
            <a:extLst>
              <a:ext uri="{FF2B5EF4-FFF2-40B4-BE49-F238E27FC236}">
                <a16:creationId xmlns:a16="http://schemas.microsoft.com/office/drawing/2014/main" id="{AB5381BF-7783-403A-AADC-7BE886D39E8F}"/>
              </a:ext>
            </a:extLst>
          </p:cNvPr>
          <p:cNvSpPr txBox="1">
            <a:spLocks noChangeArrowheads="1"/>
          </p:cNvSpPr>
          <p:nvPr/>
        </p:nvSpPr>
        <p:spPr bwMode="auto">
          <a:xfrm>
            <a:off x="7954098" y="4142187"/>
            <a:ext cx="3556375" cy="1938992"/>
          </a:xfrm>
          <a:prstGeom prst="rect">
            <a:avLst/>
          </a:prstGeom>
          <a:solidFill>
            <a:schemeClr val="bg1">
              <a:lumMod val="95000"/>
            </a:schemeClr>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ts val="0"/>
              </a:spcBef>
            </a:pPr>
            <a:r>
              <a:rPr lang="en-US" altLang="en-US" dirty="0">
                <a:solidFill>
                  <a:srgbClr val="1E0000"/>
                </a:solidFill>
              </a:rPr>
              <a:t>Contingency analysis is a naturally parallel application; computation</a:t>
            </a:r>
            <a:br>
              <a:rPr lang="en-US" altLang="en-US" dirty="0">
                <a:solidFill>
                  <a:srgbClr val="1E0000"/>
                </a:solidFill>
              </a:rPr>
            </a:br>
            <a:r>
              <a:rPr lang="en-US" altLang="en-US" dirty="0">
                <a:solidFill>
                  <a:srgbClr val="1E0000"/>
                </a:solidFill>
              </a:rPr>
              <a:t>can also be reduced using approximate techniques </a:t>
            </a:r>
          </a:p>
        </p:txBody>
      </p:sp>
      <p:sp>
        <p:nvSpPr>
          <p:cNvPr id="5" name="Slide Number Placeholder 3">
            <a:extLst>
              <a:ext uri="{FF2B5EF4-FFF2-40B4-BE49-F238E27FC236}">
                <a16:creationId xmlns:a16="http://schemas.microsoft.com/office/drawing/2014/main" id="{B2279AFF-BD39-1718-966A-525DC9ADCD71}"/>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19</a:t>
            </a:fld>
            <a:endParaRPr lang="en-US" dirty="0">
              <a:solidFill>
                <a:schemeClr val="tx1">
                  <a:lumMod val="50000"/>
                </a:schemeClr>
              </a:solidFill>
            </a:endParaRPr>
          </a:p>
        </p:txBody>
      </p:sp>
    </p:spTree>
    <p:extLst>
      <p:ext uri="{BB962C8B-B14F-4D97-AF65-F5344CB8AC3E}">
        <p14:creationId xmlns:p14="http://schemas.microsoft.com/office/powerpoint/2010/main" val="2047046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2EF00-6331-0AEC-7E00-B26F6B8B5D61}"/>
              </a:ext>
            </a:extLst>
          </p:cNvPr>
          <p:cNvSpPr>
            <a:spLocks noGrp="1"/>
          </p:cNvSpPr>
          <p:nvPr>
            <p:ph type="title"/>
          </p:nvPr>
        </p:nvSpPr>
        <p:spPr/>
        <p:txBody>
          <a:bodyPr/>
          <a:lstStyle/>
          <a:p>
            <a:r>
              <a:rPr lang="en-US" dirty="0"/>
              <a:t>NERC</a:t>
            </a:r>
          </a:p>
        </p:txBody>
      </p:sp>
      <p:sp>
        <p:nvSpPr>
          <p:cNvPr id="3" name="Content Placeholder 2">
            <a:extLst>
              <a:ext uri="{FF2B5EF4-FFF2-40B4-BE49-F238E27FC236}">
                <a16:creationId xmlns:a16="http://schemas.microsoft.com/office/drawing/2014/main" id="{6B97A8EB-B53B-33C7-8172-324FDD242B5E}"/>
              </a:ext>
            </a:extLst>
          </p:cNvPr>
          <p:cNvSpPr>
            <a:spLocks noGrp="1"/>
          </p:cNvSpPr>
          <p:nvPr>
            <p:ph idx="1"/>
          </p:nvPr>
        </p:nvSpPr>
        <p:spPr/>
        <p:txBody>
          <a:bodyPr/>
          <a:lstStyle/>
          <a:p>
            <a:r>
              <a:rPr lang="en-US" dirty="0"/>
              <a:t>The North American Electric Reliability Corporation (NERC) is a nonprofit corporation that is charged with ensuring the reliability and adequacy of the North American electric grid</a:t>
            </a:r>
          </a:p>
          <a:p>
            <a:pPr lvl="1"/>
            <a:r>
              <a:rPr lang="en-US" dirty="0"/>
              <a:t>NERC formed in 2006, succeeding the North American Electric Reliability Council, which dates to 1968; it is now based in Atlanta, GA</a:t>
            </a:r>
          </a:p>
          <a:p>
            <a:pPr lvl="1"/>
            <a:r>
              <a:rPr lang="en-US" dirty="0"/>
              <a:t>The formation of the new NERC and the old NERC were both driven by blackouts (1965 and August 14, 2003)</a:t>
            </a:r>
          </a:p>
          <a:p>
            <a:r>
              <a:rPr lang="en-US" dirty="0"/>
              <a:t>As a result of the Energy Policy Act of 2005 an entity (i.e., the new NERC) needs to develop and enforce mandatory reliability standards</a:t>
            </a:r>
          </a:p>
          <a:p>
            <a:r>
              <a:rPr lang="en-US" dirty="0"/>
              <a:t>These standards cover many things, including operations and planning, and do require contingency analysis </a:t>
            </a:r>
          </a:p>
        </p:txBody>
      </p:sp>
      <p:sp>
        <p:nvSpPr>
          <p:cNvPr id="4" name="Slide Number Placeholder 3">
            <a:extLst>
              <a:ext uri="{FF2B5EF4-FFF2-40B4-BE49-F238E27FC236}">
                <a16:creationId xmlns:a16="http://schemas.microsoft.com/office/drawing/2014/main" id="{1C7F93DF-28E9-7232-607A-67AF294D9E45}"/>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20</a:t>
            </a:fld>
            <a:endParaRPr lang="en-US" dirty="0">
              <a:solidFill>
                <a:schemeClr val="tx1">
                  <a:lumMod val="50000"/>
                </a:schemeClr>
              </a:solidFill>
            </a:endParaRPr>
          </a:p>
        </p:txBody>
      </p:sp>
    </p:spTree>
    <p:extLst>
      <p:ext uri="{BB962C8B-B14F-4D97-AF65-F5344CB8AC3E}">
        <p14:creationId xmlns:p14="http://schemas.microsoft.com/office/powerpoint/2010/main" val="793920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7A1FA-3BA7-9833-DE1D-ACC5764F3A3E}"/>
              </a:ext>
            </a:extLst>
          </p:cNvPr>
          <p:cNvSpPr>
            <a:spLocks noGrp="1"/>
          </p:cNvSpPr>
          <p:nvPr>
            <p:ph type="title"/>
          </p:nvPr>
        </p:nvSpPr>
        <p:spPr/>
        <p:txBody>
          <a:bodyPr/>
          <a:lstStyle/>
          <a:p>
            <a:r>
              <a:rPr lang="en-US" dirty="0"/>
              <a:t>NERC and Reliability Standards</a:t>
            </a:r>
          </a:p>
        </p:txBody>
      </p:sp>
      <p:sp>
        <p:nvSpPr>
          <p:cNvPr id="3" name="Content Placeholder 2">
            <a:extLst>
              <a:ext uri="{FF2B5EF4-FFF2-40B4-BE49-F238E27FC236}">
                <a16:creationId xmlns:a16="http://schemas.microsoft.com/office/drawing/2014/main" id="{68CABC27-F87D-F0F8-035E-AAC660F1AACE}"/>
              </a:ext>
            </a:extLst>
          </p:cNvPr>
          <p:cNvSpPr>
            <a:spLocks noGrp="1"/>
          </p:cNvSpPr>
          <p:nvPr>
            <p:ph idx="1"/>
          </p:nvPr>
        </p:nvSpPr>
        <p:spPr/>
        <p:txBody>
          <a:bodyPr/>
          <a:lstStyle/>
          <a:p>
            <a:r>
              <a:rPr lang="en-US" dirty="0"/>
              <a:t>You can download the full set at </a:t>
            </a:r>
          </a:p>
          <a:p>
            <a:pPr lvl="1"/>
            <a:r>
              <a:rPr lang="en-US" sz="2000" dirty="0"/>
              <a:t>www.nerc.com/pa/Stand/Reliability%20Standards%20Complete%20Set/RSCompleteSet.pdf</a:t>
            </a:r>
          </a:p>
          <a:p>
            <a:pPr lvl="1"/>
            <a:r>
              <a:rPr lang="en-US" sz="2000" dirty="0"/>
              <a:t>This document has 3641 pages!</a:t>
            </a:r>
          </a:p>
          <a:p>
            <a:r>
              <a:rPr lang="en-US" sz="2400" dirty="0"/>
              <a:t>TOP-001-3 covers Transmission Operations, with</a:t>
            </a:r>
            <a:br>
              <a:rPr lang="en-US" sz="2400" dirty="0"/>
            </a:br>
            <a:r>
              <a:rPr lang="en-US" sz="2400" dirty="0"/>
              <a:t>the purpose, “to prevent instability, uncontrolled </a:t>
            </a:r>
            <a:br>
              <a:rPr lang="en-US" sz="2400" dirty="0"/>
            </a:br>
            <a:r>
              <a:rPr lang="en-US" sz="2400" dirty="0"/>
              <a:t>separation, or Cascading outages that adversely impact </a:t>
            </a:r>
            <a:br>
              <a:rPr lang="en-US" sz="2400" dirty="0"/>
            </a:br>
            <a:r>
              <a:rPr lang="en-US" sz="2400" dirty="0"/>
              <a:t>the reliability of the Interconnection by ensuring </a:t>
            </a:r>
            <a:br>
              <a:rPr lang="en-US" sz="2400" dirty="0"/>
            </a:br>
            <a:r>
              <a:rPr lang="en-US" sz="2400" dirty="0"/>
              <a:t>prompt action to prevent or mitigate such occurrences.”</a:t>
            </a:r>
          </a:p>
          <a:p>
            <a:pPr lvl="1"/>
            <a:r>
              <a:rPr lang="en-US" sz="2000" dirty="0"/>
              <a:t>Requirement R13 says the, “Each Transmission Operator shall </a:t>
            </a:r>
            <a:br>
              <a:rPr lang="en-US" sz="2000" dirty="0"/>
            </a:br>
            <a:r>
              <a:rPr lang="en-US" sz="2000" dirty="0"/>
              <a:t>ensure that a Real-time Assessment is performed at least </a:t>
            </a:r>
            <a:br>
              <a:rPr lang="en-US" sz="2000" dirty="0"/>
            </a:br>
            <a:r>
              <a:rPr lang="en-US" sz="2000" dirty="0"/>
              <a:t>once every 30 minutes.”</a:t>
            </a:r>
          </a:p>
          <a:p>
            <a:pPr lvl="1"/>
            <a:r>
              <a:rPr lang="en-US" sz="2000" dirty="0"/>
              <a:t>This includes doing real-time contingency analysis  </a:t>
            </a:r>
          </a:p>
        </p:txBody>
      </p:sp>
      <p:pic>
        <p:nvPicPr>
          <p:cNvPr id="5" name="Picture 4">
            <a:extLst>
              <a:ext uri="{FF2B5EF4-FFF2-40B4-BE49-F238E27FC236}">
                <a16:creationId xmlns:a16="http://schemas.microsoft.com/office/drawing/2014/main" id="{3A0E16D5-CD75-4C49-D72E-55A7C7DB5F07}"/>
              </a:ext>
            </a:extLst>
          </p:cNvPr>
          <p:cNvPicPr>
            <a:picLocks noChangeAspect="1"/>
          </p:cNvPicPr>
          <p:nvPr/>
        </p:nvPicPr>
        <p:blipFill>
          <a:blip r:embed="rId2"/>
          <a:stretch>
            <a:fillRect/>
          </a:stretch>
        </p:blipFill>
        <p:spPr>
          <a:xfrm>
            <a:off x="7924800" y="2209800"/>
            <a:ext cx="3454400" cy="4425872"/>
          </a:xfrm>
          <a:prstGeom prst="rect">
            <a:avLst/>
          </a:prstGeom>
        </p:spPr>
      </p:pic>
      <p:sp>
        <p:nvSpPr>
          <p:cNvPr id="4" name="Slide Number Placeholder 3">
            <a:extLst>
              <a:ext uri="{FF2B5EF4-FFF2-40B4-BE49-F238E27FC236}">
                <a16:creationId xmlns:a16="http://schemas.microsoft.com/office/drawing/2014/main" id="{A4E416F9-D862-1667-27D2-DEFBDF06DB13}"/>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21</a:t>
            </a:fld>
            <a:endParaRPr lang="en-US" dirty="0">
              <a:solidFill>
                <a:schemeClr val="tx1">
                  <a:lumMod val="50000"/>
                </a:schemeClr>
              </a:solidFill>
            </a:endParaRPr>
          </a:p>
        </p:txBody>
      </p:sp>
    </p:spTree>
    <p:extLst>
      <p:ext uri="{BB962C8B-B14F-4D97-AF65-F5344CB8AC3E}">
        <p14:creationId xmlns:p14="http://schemas.microsoft.com/office/powerpoint/2010/main" val="2082233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B0390-0FAE-80C3-0D1E-BD76EBA5A4A7}"/>
              </a:ext>
            </a:extLst>
          </p:cNvPr>
          <p:cNvSpPr>
            <a:spLocks noGrp="1"/>
          </p:cNvSpPr>
          <p:nvPr>
            <p:ph type="title"/>
          </p:nvPr>
        </p:nvSpPr>
        <p:spPr/>
        <p:txBody>
          <a:bodyPr/>
          <a:lstStyle/>
          <a:p>
            <a:r>
              <a:rPr lang="en-US" dirty="0"/>
              <a:t>NERC Reliability Coordinators </a:t>
            </a:r>
          </a:p>
        </p:txBody>
      </p:sp>
      <p:sp>
        <p:nvSpPr>
          <p:cNvPr id="10" name="Content Placeholder 9">
            <a:extLst>
              <a:ext uri="{FF2B5EF4-FFF2-40B4-BE49-F238E27FC236}">
                <a16:creationId xmlns:a16="http://schemas.microsoft.com/office/drawing/2014/main" id="{DB2AA163-54FF-8239-ADF7-D66BA30FFD70}"/>
              </a:ext>
            </a:extLst>
          </p:cNvPr>
          <p:cNvSpPr>
            <a:spLocks noGrp="1"/>
          </p:cNvSpPr>
          <p:nvPr>
            <p:ph idx="1"/>
          </p:nvPr>
        </p:nvSpPr>
        <p:spPr>
          <a:xfrm>
            <a:off x="457200" y="1280160"/>
            <a:ext cx="5181600" cy="3733800"/>
          </a:xfrm>
        </p:spPr>
        <p:txBody>
          <a:bodyPr/>
          <a:lstStyle/>
          <a:p>
            <a:pPr marL="457200" marR="0" lvl="0" indent="-457200" algn="l" defTabSz="914400" rtl="0" eaLnBrk="0" fontAlgn="base" latinLnBrk="0" hangingPunct="0">
              <a:lnSpc>
                <a:spcPct val="100000"/>
              </a:lnSpc>
              <a:spcBef>
                <a:spcPct val="20000"/>
              </a:spcBef>
              <a:spcAft>
                <a:spcPct val="0"/>
              </a:spcAft>
              <a:buClr>
                <a:srgbClr val="1E0000"/>
              </a:buClr>
              <a:buSzPct val="100000"/>
              <a:buFont typeface="Arial" panose="020B0604020202020204" pitchFamily="34" charset="0"/>
              <a:buChar char="•"/>
              <a:tabLst/>
              <a:defRPr/>
            </a:pPr>
            <a:r>
              <a:rPr kumimoji="0" lang="en-US" sz="2600" b="0" i="0" u="none" strike="noStrike" kern="0" cap="none" spc="0" normalizeH="0" baseline="0" noProof="0" dirty="0">
                <a:ln>
                  <a:noFill/>
                </a:ln>
                <a:solidFill>
                  <a:srgbClr val="1E0000"/>
                </a:solidFill>
                <a:effectLst/>
                <a:uLnTx/>
                <a:uFillTx/>
                <a:latin typeface="Times New Roman"/>
                <a:ea typeface="+mn-ea"/>
                <a:cs typeface="+mn-cs"/>
              </a:rPr>
              <a:t>The Reliability Coordinator (RC) is the entity with the “highest </a:t>
            </a:r>
            <a:br>
              <a:rPr kumimoji="0" lang="en-US" sz="2600" b="0" i="0" u="none" strike="noStrike" kern="0" cap="none" spc="0" normalizeH="0" baseline="0" noProof="0" dirty="0">
                <a:ln>
                  <a:noFill/>
                </a:ln>
                <a:solidFill>
                  <a:srgbClr val="1E0000"/>
                </a:solidFill>
                <a:effectLst/>
                <a:uLnTx/>
                <a:uFillTx/>
                <a:latin typeface="Times New Roman"/>
                <a:ea typeface="+mn-ea"/>
                <a:cs typeface="+mn-cs"/>
              </a:rPr>
            </a:br>
            <a:r>
              <a:rPr kumimoji="0" lang="en-US" sz="2600" b="0" i="0" u="none" strike="noStrike" kern="0" cap="none" spc="0" normalizeH="0" baseline="0" noProof="0" dirty="0">
                <a:ln>
                  <a:noFill/>
                </a:ln>
                <a:solidFill>
                  <a:srgbClr val="1E0000"/>
                </a:solidFill>
                <a:effectLst/>
                <a:uLnTx/>
                <a:uFillTx/>
                <a:latin typeface="Times New Roman"/>
                <a:ea typeface="+mn-ea"/>
                <a:cs typeface="+mn-cs"/>
              </a:rPr>
              <a:t>level of authority who is responsible for the Reliable Operation of the Bulk Electric System (BES) and has the authority to prevent or mitigate emergency operating situations in both next‐day analysis and real‐time operations.”</a:t>
            </a:r>
          </a:p>
          <a:p>
            <a:endParaRPr lang="en-US" dirty="0"/>
          </a:p>
        </p:txBody>
      </p:sp>
      <p:pic>
        <p:nvPicPr>
          <p:cNvPr id="7" name="Picture 6">
            <a:extLst>
              <a:ext uri="{FF2B5EF4-FFF2-40B4-BE49-F238E27FC236}">
                <a16:creationId xmlns:a16="http://schemas.microsoft.com/office/drawing/2014/main" id="{08063E3E-F590-9FD9-B15B-5B9B56827D38}"/>
              </a:ext>
            </a:extLst>
          </p:cNvPr>
          <p:cNvPicPr>
            <a:picLocks noChangeAspect="1"/>
          </p:cNvPicPr>
          <p:nvPr/>
        </p:nvPicPr>
        <p:blipFill>
          <a:blip r:embed="rId2"/>
          <a:stretch>
            <a:fillRect/>
          </a:stretch>
        </p:blipFill>
        <p:spPr>
          <a:xfrm>
            <a:off x="5791200" y="1316480"/>
            <a:ext cx="5410200" cy="5168165"/>
          </a:xfrm>
          <a:prstGeom prst="rect">
            <a:avLst/>
          </a:prstGeom>
        </p:spPr>
      </p:pic>
      <p:sp>
        <p:nvSpPr>
          <p:cNvPr id="9" name="TextBox 8">
            <a:extLst>
              <a:ext uri="{FF2B5EF4-FFF2-40B4-BE49-F238E27FC236}">
                <a16:creationId xmlns:a16="http://schemas.microsoft.com/office/drawing/2014/main" id="{7D7B9B53-3588-A244-B3EE-7A93BF251FD8}"/>
              </a:ext>
            </a:extLst>
          </p:cNvPr>
          <p:cNvSpPr txBox="1"/>
          <p:nvPr/>
        </p:nvSpPr>
        <p:spPr bwMode="auto">
          <a:xfrm>
            <a:off x="685800" y="6172200"/>
            <a:ext cx="4876800" cy="461665"/>
          </a:xfrm>
          <a:prstGeom prst="rect">
            <a:avLst/>
          </a:prstGeom>
          <a:solidFill>
            <a:schemeClr val="bg1">
              <a:lumMod val="95000"/>
            </a:schemeClr>
          </a:solidFill>
          <a:ln>
            <a:noFill/>
          </a:ln>
        </p:spPr>
        <p:txBody>
          <a:bodyPr wrap="square">
            <a:spAutoFit/>
          </a:bodyPr>
          <a:lstStyle/>
          <a:p>
            <a:r>
              <a:rPr lang="en-US" sz="1200" dirty="0"/>
              <a:t>www.nerc.com/pa/Stand/Functional%20Model%20Advisory%20Group%20DL/FM_Technical_Document_V5-1_clean_10082019.pdf</a:t>
            </a:r>
          </a:p>
        </p:txBody>
      </p:sp>
      <p:sp>
        <p:nvSpPr>
          <p:cNvPr id="11" name="Slide Number Placeholder 3">
            <a:extLst>
              <a:ext uri="{FF2B5EF4-FFF2-40B4-BE49-F238E27FC236}">
                <a16:creationId xmlns:a16="http://schemas.microsoft.com/office/drawing/2014/main" id="{82E65281-1609-95FE-B05A-DC8EF1E5FBBA}"/>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22</a:t>
            </a:fld>
            <a:endParaRPr lang="en-US" dirty="0">
              <a:solidFill>
                <a:schemeClr val="tx1">
                  <a:lumMod val="50000"/>
                </a:schemeClr>
              </a:solidFill>
            </a:endParaRPr>
          </a:p>
        </p:txBody>
      </p:sp>
    </p:spTree>
    <p:extLst>
      <p:ext uri="{BB962C8B-B14F-4D97-AF65-F5344CB8AC3E}">
        <p14:creationId xmlns:p14="http://schemas.microsoft.com/office/powerpoint/2010/main" val="2742501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9567A-33E5-D435-69B1-E7B1E0139329}"/>
              </a:ext>
            </a:extLst>
          </p:cNvPr>
          <p:cNvSpPr>
            <a:spLocks noGrp="1"/>
          </p:cNvSpPr>
          <p:nvPr>
            <p:ph type="title"/>
          </p:nvPr>
        </p:nvSpPr>
        <p:spPr/>
        <p:txBody>
          <a:bodyPr/>
          <a:lstStyle/>
          <a:p>
            <a:r>
              <a:rPr lang="en-US" dirty="0"/>
              <a:t>Engineering Study Situational Awareness</a:t>
            </a:r>
          </a:p>
        </p:txBody>
      </p:sp>
      <p:sp>
        <p:nvSpPr>
          <p:cNvPr id="3" name="Content Placeholder 2">
            <a:extLst>
              <a:ext uri="{FF2B5EF4-FFF2-40B4-BE49-F238E27FC236}">
                <a16:creationId xmlns:a16="http://schemas.microsoft.com/office/drawing/2014/main" id="{891D18BB-81A0-043A-E291-078C43F5FF74}"/>
              </a:ext>
            </a:extLst>
          </p:cNvPr>
          <p:cNvSpPr>
            <a:spLocks noGrp="1"/>
          </p:cNvSpPr>
          <p:nvPr>
            <p:ph idx="1"/>
          </p:nvPr>
        </p:nvSpPr>
        <p:spPr/>
        <p:txBody>
          <a:bodyPr/>
          <a:lstStyle/>
          <a:p>
            <a:r>
              <a:rPr lang="en-US" dirty="0"/>
              <a:t>A common human factors term is “Situation Awareness” or “Situational Awareness” (SA)</a:t>
            </a:r>
          </a:p>
          <a:p>
            <a:r>
              <a:rPr lang="en-US" dirty="0"/>
              <a:t>SA is formally defined as, “the perception of the elements in the environment within a volume of time and space, the comprehension of their meaning and the projection of their status in the near future”</a:t>
            </a:r>
          </a:p>
          <a:p>
            <a:pPr lvl="1"/>
            <a:r>
              <a:rPr lang="en-US" dirty="0"/>
              <a:t>The informal definition is “knowing what’s going on” [1]</a:t>
            </a:r>
          </a:p>
          <a:p>
            <a:r>
              <a:rPr lang="en-US" dirty="0"/>
              <a:t>The SA term started being used in the electric grid community after the August 14, 2003 blackout, with lack of SA noted as being two of the four primary causes of the event </a:t>
            </a:r>
          </a:p>
          <a:p>
            <a:endParaRPr lang="en-US" dirty="0"/>
          </a:p>
        </p:txBody>
      </p:sp>
      <p:sp>
        <p:nvSpPr>
          <p:cNvPr id="5" name="TextBox 4">
            <a:extLst>
              <a:ext uri="{FF2B5EF4-FFF2-40B4-BE49-F238E27FC236}">
                <a16:creationId xmlns:a16="http://schemas.microsoft.com/office/drawing/2014/main" id="{F08A0D85-08C7-267A-56E6-182B297743C4}"/>
              </a:ext>
            </a:extLst>
          </p:cNvPr>
          <p:cNvSpPr txBox="1"/>
          <p:nvPr/>
        </p:nvSpPr>
        <p:spPr bwMode="auto">
          <a:xfrm>
            <a:off x="510540" y="6019800"/>
            <a:ext cx="11069320" cy="523220"/>
          </a:xfrm>
          <a:prstGeom prst="rect">
            <a:avLst/>
          </a:prstGeom>
          <a:solidFill>
            <a:schemeClr val="bg1">
              <a:lumMod val="95000"/>
            </a:schemeClr>
          </a:solidFill>
          <a:ln>
            <a:noFill/>
          </a:ln>
        </p:spPr>
        <p:txBody>
          <a:bodyPr wrap="square">
            <a:spAutoFit/>
          </a:bodyPr>
          <a:lstStyle/>
          <a:p>
            <a:r>
              <a:rPr lang="en-US" sz="1400" dirty="0">
                <a:solidFill>
                  <a:schemeClr val="tx1">
                    <a:lumMod val="50000"/>
                  </a:schemeClr>
                </a:solidFill>
              </a:rPr>
              <a:t>[1] Quotes source: C.L. Wickens, “Situation Awareness: Review of Mica Endsley’s 1995 Articles on Situation Awareness Theory and Measurement,” Human Factors, Vol. 50, pp. 397-403, June 2008. </a:t>
            </a:r>
          </a:p>
        </p:txBody>
      </p:sp>
      <p:sp>
        <p:nvSpPr>
          <p:cNvPr id="6" name="Slide Number Placeholder 3">
            <a:extLst>
              <a:ext uri="{FF2B5EF4-FFF2-40B4-BE49-F238E27FC236}">
                <a16:creationId xmlns:a16="http://schemas.microsoft.com/office/drawing/2014/main" id="{1547DBD0-D39C-9D53-6179-DA0092B5B496}"/>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23</a:t>
            </a:fld>
            <a:endParaRPr lang="en-US" dirty="0">
              <a:solidFill>
                <a:schemeClr val="tx1">
                  <a:lumMod val="50000"/>
                </a:schemeClr>
              </a:solidFill>
            </a:endParaRPr>
          </a:p>
        </p:txBody>
      </p:sp>
    </p:spTree>
    <p:extLst>
      <p:ext uri="{BB962C8B-B14F-4D97-AF65-F5344CB8AC3E}">
        <p14:creationId xmlns:p14="http://schemas.microsoft.com/office/powerpoint/2010/main" val="2606375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BCAFC-1FA9-41CE-C744-5D84F594F6FC}"/>
              </a:ext>
            </a:extLst>
          </p:cNvPr>
          <p:cNvSpPr>
            <a:spLocks noGrp="1"/>
          </p:cNvSpPr>
          <p:nvPr>
            <p:ph type="title"/>
          </p:nvPr>
        </p:nvSpPr>
        <p:spPr/>
        <p:txBody>
          <a:bodyPr/>
          <a:lstStyle/>
          <a:p>
            <a:r>
              <a:rPr lang="en-US" dirty="0"/>
              <a:t>Engineering Study Situational Awareness, cont.</a:t>
            </a:r>
          </a:p>
        </p:txBody>
      </p:sp>
      <p:sp>
        <p:nvSpPr>
          <p:cNvPr id="3" name="Content Placeholder 2">
            <a:extLst>
              <a:ext uri="{FF2B5EF4-FFF2-40B4-BE49-F238E27FC236}">
                <a16:creationId xmlns:a16="http://schemas.microsoft.com/office/drawing/2014/main" id="{8E4D134B-F253-DE19-A5D6-6F7E686ADECC}"/>
              </a:ext>
            </a:extLst>
          </p:cNvPr>
          <p:cNvSpPr>
            <a:spLocks noGrp="1"/>
          </p:cNvSpPr>
          <p:nvPr>
            <p:ph idx="1"/>
          </p:nvPr>
        </p:nvSpPr>
        <p:spPr>
          <a:xfrm>
            <a:off x="457200" y="1280160"/>
            <a:ext cx="4800600" cy="3733800"/>
          </a:xfrm>
        </p:spPr>
        <p:txBody>
          <a:bodyPr/>
          <a:lstStyle/>
          <a:p>
            <a:r>
              <a:rPr lang="en-US" dirty="0"/>
              <a:t>While SA is mostly associated with operations, the same term certainly applies to engineering studies as well, such as with large grids</a:t>
            </a:r>
          </a:p>
          <a:p>
            <a:pPr lvl="1"/>
            <a:r>
              <a:rPr lang="en-US" dirty="0"/>
              <a:t>The models and software used in these studies have lots of parameters, and options; the engineer doing the studies needs to understand “what is going on”</a:t>
            </a:r>
          </a:p>
          <a:p>
            <a:endParaRPr lang="en-US" dirty="0"/>
          </a:p>
        </p:txBody>
      </p:sp>
      <p:pic>
        <p:nvPicPr>
          <p:cNvPr id="4" name="Picture 3">
            <a:extLst>
              <a:ext uri="{FF2B5EF4-FFF2-40B4-BE49-F238E27FC236}">
                <a16:creationId xmlns:a16="http://schemas.microsoft.com/office/drawing/2014/main" id="{EAE05473-EFAC-F856-F211-F8F01BD2B027}"/>
              </a:ext>
            </a:extLst>
          </p:cNvPr>
          <p:cNvPicPr>
            <a:picLocks noChangeAspect="1"/>
          </p:cNvPicPr>
          <p:nvPr/>
        </p:nvPicPr>
        <p:blipFill>
          <a:blip r:embed="rId2"/>
          <a:srcRect b="8269"/>
          <a:stretch/>
        </p:blipFill>
        <p:spPr>
          <a:xfrm>
            <a:off x="5486400" y="1524000"/>
            <a:ext cx="6324600" cy="4663440"/>
          </a:xfrm>
          <a:prstGeom prst="rect">
            <a:avLst/>
          </a:prstGeom>
        </p:spPr>
      </p:pic>
      <p:sp>
        <p:nvSpPr>
          <p:cNvPr id="6" name="TextBox 5">
            <a:extLst>
              <a:ext uri="{FF2B5EF4-FFF2-40B4-BE49-F238E27FC236}">
                <a16:creationId xmlns:a16="http://schemas.microsoft.com/office/drawing/2014/main" id="{B7FB9722-1312-82B3-6DF3-72A70B07954B}"/>
              </a:ext>
            </a:extLst>
          </p:cNvPr>
          <p:cNvSpPr txBox="1"/>
          <p:nvPr/>
        </p:nvSpPr>
        <p:spPr bwMode="auto">
          <a:xfrm>
            <a:off x="76200" y="6320135"/>
            <a:ext cx="11430000" cy="461665"/>
          </a:xfrm>
          <a:prstGeom prst="rect">
            <a:avLst/>
          </a:prstGeom>
          <a:solidFill>
            <a:schemeClr val="bg1">
              <a:lumMod val="95000"/>
            </a:schemeClr>
          </a:solidFill>
          <a:ln>
            <a:noFill/>
          </a:ln>
        </p:spPr>
        <p:txBody>
          <a:bodyPr wrap="square">
            <a:spAutoFit/>
          </a:bodyPr>
          <a:lstStyle/>
          <a:p>
            <a:r>
              <a:rPr lang="en-US" sz="1200" b="0" i="0" dirty="0">
                <a:solidFill>
                  <a:srgbClr val="222222"/>
                </a:solidFill>
                <a:effectLst/>
                <a:latin typeface="+mn-lt"/>
              </a:rPr>
              <a:t>Paper: T.J. Overbye, K.S. Shetye, J.L. Wert, W. Trinh, A. Birchfield, Tracy Rolstad, Jamie Weber,  “Techniques for Maintaining Situational Awareness During Large-Scale Electric Grid Simulations,” IEEE Power and Energy Conference at Illinois (PECI), Champaign, IL, April 2021. Available at overbye.engr.tamu.edu/publications/</a:t>
            </a:r>
            <a:endParaRPr lang="en-US" sz="1200" dirty="0">
              <a:latin typeface="+mn-lt"/>
            </a:endParaRPr>
          </a:p>
        </p:txBody>
      </p:sp>
      <p:sp>
        <p:nvSpPr>
          <p:cNvPr id="7" name="Slide Number Placeholder 3">
            <a:extLst>
              <a:ext uri="{FF2B5EF4-FFF2-40B4-BE49-F238E27FC236}">
                <a16:creationId xmlns:a16="http://schemas.microsoft.com/office/drawing/2014/main" id="{E6D2C926-A7BD-623A-AE9B-6B73B3FBE9A4}"/>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24</a:t>
            </a:fld>
            <a:endParaRPr lang="en-US" dirty="0">
              <a:solidFill>
                <a:schemeClr val="tx1">
                  <a:lumMod val="50000"/>
                </a:schemeClr>
              </a:solidFill>
            </a:endParaRPr>
          </a:p>
        </p:txBody>
      </p:sp>
    </p:spTree>
    <p:extLst>
      <p:ext uri="{BB962C8B-B14F-4D97-AF65-F5344CB8AC3E}">
        <p14:creationId xmlns:p14="http://schemas.microsoft.com/office/powerpoint/2010/main" val="3838478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F196B-43A4-DEDF-70D6-8BD838262B7D}"/>
              </a:ext>
            </a:extLst>
          </p:cNvPr>
          <p:cNvSpPr>
            <a:spLocks noGrp="1"/>
          </p:cNvSpPr>
          <p:nvPr>
            <p:ph type="title"/>
          </p:nvPr>
        </p:nvSpPr>
        <p:spPr/>
        <p:txBody>
          <a:bodyPr/>
          <a:lstStyle/>
          <a:p>
            <a:r>
              <a:rPr lang="en-US" dirty="0"/>
              <a:t>Color Contouring Power System Information</a:t>
            </a:r>
          </a:p>
        </p:txBody>
      </p:sp>
      <p:sp>
        <p:nvSpPr>
          <p:cNvPr id="3" name="Content Placeholder 2">
            <a:extLst>
              <a:ext uri="{FF2B5EF4-FFF2-40B4-BE49-F238E27FC236}">
                <a16:creationId xmlns:a16="http://schemas.microsoft.com/office/drawing/2014/main" id="{7F97D022-0C23-CA50-6DAB-08360AD3B331}"/>
              </a:ext>
            </a:extLst>
          </p:cNvPr>
          <p:cNvSpPr>
            <a:spLocks noGrp="1"/>
          </p:cNvSpPr>
          <p:nvPr>
            <p:ph idx="1"/>
          </p:nvPr>
        </p:nvSpPr>
        <p:spPr/>
        <p:txBody>
          <a:bodyPr/>
          <a:lstStyle/>
          <a:p>
            <a:r>
              <a:rPr lang="en-US" dirty="0"/>
              <a:t>Jamie Weber and I popularized color contouring in the power system community starting in 1998</a:t>
            </a:r>
          </a:p>
          <a:p>
            <a:pPr lvl="1"/>
            <a:r>
              <a:rPr lang="en-US" dirty="0"/>
              <a:t>A few years prior to our work, </a:t>
            </a:r>
            <a:br>
              <a:rPr lang="en-US" dirty="0"/>
            </a:br>
            <a:r>
              <a:rPr lang="en-US" dirty="0"/>
              <a:t>EPRI had looked at contouring, </a:t>
            </a:r>
            <a:br>
              <a:rPr lang="en-US" dirty="0"/>
            </a:br>
            <a:r>
              <a:rPr lang="en-US" dirty="0"/>
              <a:t>and concluded it was not a useful </a:t>
            </a:r>
            <a:br>
              <a:rPr lang="en-US" dirty="0"/>
            </a:br>
            <a:r>
              <a:rPr lang="en-US" dirty="0"/>
              <a:t>approach</a:t>
            </a:r>
          </a:p>
          <a:p>
            <a:pPr lvl="1"/>
            <a:r>
              <a:rPr lang="en-US" dirty="0"/>
              <a:t>There are some valid objections </a:t>
            </a:r>
            <a:br>
              <a:rPr lang="en-US" dirty="0"/>
            </a:br>
            <a:r>
              <a:rPr lang="en-US" dirty="0"/>
              <a:t>to using on contouring, but we </a:t>
            </a:r>
            <a:br>
              <a:rPr lang="en-US" dirty="0"/>
            </a:br>
            <a:r>
              <a:rPr lang="en-US" dirty="0"/>
              <a:t>concluded the benefits out </a:t>
            </a:r>
            <a:br>
              <a:rPr lang="en-US" dirty="0"/>
            </a:br>
            <a:r>
              <a:rPr lang="en-US" dirty="0"/>
              <a:t>weighted the problems  </a:t>
            </a:r>
          </a:p>
        </p:txBody>
      </p:sp>
      <p:sp>
        <p:nvSpPr>
          <p:cNvPr id="5" name="TextBox 4">
            <a:extLst>
              <a:ext uri="{FF2B5EF4-FFF2-40B4-BE49-F238E27FC236}">
                <a16:creationId xmlns:a16="http://schemas.microsoft.com/office/drawing/2014/main" id="{87C4FEE1-1288-A3F8-04BA-1C9988E86207}"/>
              </a:ext>
            </a:extLst>
          </p:cNvPr>
          <p:cNvSpPr txBox="1"/>
          <p:nvPr/>
        </p:nvSpPr>
        <p:spPr bwMode="auto">
          <a:xfrm>
            <a:off x="609600" y="6096000"/>
            <a:ext cx="10668000" cy="461665"/>
          </a:xfrm>
          <a:prstGeom prst="rect">
            <a:avLst/>
          </a:prstGeom>
          <a:solidFill>
            <a:schemeClr val="bg1">
              <a:lumMod val="95000"/>
            </a:schemeClr>
          </a:solidFill>
          <a:ln>
            <a:noFill/>
          </a:ln>
        </p:spPr>
        <p:txBody>
          <a:bodyPr wrap="square">
            <a:spAutoFit/>
          </a:bodyPr>
          <a:lstStyle/>
          <a:p>
            <a:r>
              <a:rPr lang="en-US" sz="1200" b="0" i="0" dirty="0">
                <a:solidFill>
                  <a:srgbClr val="333333"/>
                </a:solidFill>
                <a:effectLst/>
                <a:latin typeface="HelveticaNeue Regular"/>
              </a:rPr>
              <a:t>Images from: T. J. Overbye and J. D. Weber, "Visualization of power system data," </a:t>
            </a:r>
            <a:r>
              <a:rPr lang="en-US" sz="1200" b="0" i="1" dirty="0">
                <a:solidFill>
                  <a:srgbClr val="333333"/>
                </a:solidFill>
                <a:effectLst/>
                <a:latin typeface="HelveticaNeue Regular"/>
              </a:rPr>
              <a:t>Proceedings of the 33rd Annual Hawaii International Conference on System Sciences</a:t>
            </a:r>
            <a:r>
              <a:rPr lang="en-US" sz="1200" b="0" i="0" dirty="0">
                <a:solidFill>
                  <a:srgbClr val="333333"/>
                </a:solidFill>
                <a:effectLst/>
                <a:latin typeface="HelveticaNeue Regular"/>
              </a:rPr>
              <a:t>, Maui, HI, USA, 2000, pp. 7 pp.-, doi: 10.1109/HICSS.2000.926744</a:t>
            </a:r>
            <a:endParaRPr lang="en-US" sz="1200" dirty="0"/>
          </a:p>
        </p:txBody>
      </p:sp>
      <p:pic>
        <p:nvPicPr>
          <p:cNvPr id="7" name="Picture 6">
            <a:extLst>
              <a:ext uri="{FF2B5EF4-FFF2-40B4-BE49-F238E27FC236}">
                <a16:creationId xmlns:a16="http://schemas.microsoft.com/office/drawing/2014/main" id="{1354DE14-AE61-F6BE-AFE2-94A7206DA270}"/>
              </a:ext>
            </a:extLst>
          </p:cNvPr>
          <p:cNvPicPr>
            <a:picLocks noChangeAspect="1"/>
          </p:cNvPicPr>
          <p:nvPr/>
        </p:nvPicPr>
        <p:blipFill>
          <a:blip r:embed="rId2"/>
          <a:stretch>
            <a:fillRect/>
          </a:stretch>
        </p:blipFill>
        <p:spPr>
          <a:xfrm>
            <a:off x="5404502" y="1752600"/>
            <a:ext cx="6502997" cy="4114800"/>
          </a:xfrm>
          <a:prstGeom prst="rect">
            <a:avLst/>
          </a:prstGeom>
        </p:spPr>
      </p:pic>
      <p:sp>
        <p:nvSpPr>
          <p:cNvPr id="8" name="Slide Number Placeholder 3">
            <a:extLst>
              <a:ext uri="{FF2B5EF4-FFF2-40B4-BE49-F238E27FC236}">
                <a16:creationId xmlns:a16="http://schemas.microsoft.com/office/drawing/2014/main" id="{39DB2ACB-4961-81E9-6665-CFD77D5D0F94}"/>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25</a:t>
            </a:fld>
            <a:endParaRPr lang="en-US" dirty="0">
              <a:solidFill>
                <a:schemeClr val="tx1">
                  <a:lumMod val="50000"/>
                </a:schemeClr>
              </a:solidFill>
            </a:endParaRPr>
          </a:p>
        </p:txBody>
      </p:sp>
    </p:spTree>
    <p:extLst>
      <p:ext uri="{BB962C8B-B14F-4D97-AF65-F5344CB8AC3E}">
        <p14:creationId xmlns:p14="http://schemas.microsoft.com/office/powerpoint/2010/main" val="769745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CE88A-DD08-E4C6-80ED-52366C22CCEE}"/>
              </a:ext>
            </a:extLst>
          </p:cNvPr>
          <p:cNvSpPr>
            <a:spLocks noGrp="1"/>
          </p:cNvSpPr>
          <p:nvPr>
            <p:ph type="title"/>
          </p:nvPr>
        </p:nvSpPr>
        <p:spPr/>
        <p:txBody>
          <a:bodyPr/>
          <a:lstStyle/>
          <a:p>
            <a:r>
              <a:rPr lang="en-US" dirty="0"/>
              <a:t>Book Chapter 7 Photo</a:t>
            </a:r>
          </a:p>
        </p:txBody>
      </p:sp>
      <p:sp>
        <p:nvSpPr>
          <p:cNvPr id="3" name="Content Placeholder 2">
            <a:extLst>
              <a:ext uri="{FF2B5EF4-FFF2-40B4-BE49-F238E27FC236}">
                <a16:creationId xmlns:a16="http://schemas.microsoft.com/office/drawing/2014/main" id="{0EFE957C-FB5D-F827-B4E1-FFD648B9829E}"/>
              </a:ext>
            </a:extLst>
          </p:cNvPr>
          <p:cNvSpPr>
            <a:spLocks noGrp="1"/>
          </p:cNvSpPr>
          <p:nvPr>
            <p:ph idx="1"/>
          </p:nvPr>
        </p:nvSpPr>
        <p:spPr/>
        <p:txBody>
          <a:bodyPr/>
          <a:lstStyle/>
          <a:p>
            <a:r>
              <a:rPr lang="en-US" dirty="0"/>
              <a:t>This is our utility </a:t>
            </a:r>
            <a:br>
              <a:rPr lang="en-US" dirty="0"/>
            </a:br>
            <a:r>
              <a:rPr lang="en-US" dirty="0"/>
              <a:t>control center test </a:t>
            </a:r>
            <a:br>
              <a:rPr lang="en-US" dirty="0"/>
            </a:br>
            <a:r>
              <a:rPr lang="en-US" dirty="0"/>
              <a:t>facility out at the </a:t>
            </a:r>
            <a:br>
              <a:rPr lang="en-US" dirty="0"/>
            </a:br>
            <a:r>
              <a:rPr lang="en-US" dirty="0"/>
              <a:t>Texas A&amp;M RELLIS </a:t>
            </a:r>
            <a:br>
              <a:rPr lang="en-US" dirty="0"/>
            </a:br>
            <a:r>
              <a:rPr lang="en-US" dirty="0"/>
              <a:t>campus, Center for </a:t>
            </a:r>
            <a:br>
              <a:rPr lang="en-US" dirty="0"/>
            </a:br>
            <a:r>
              <a:rPr lang="en-US" dirty="0"/>
              <a:t>Infrastructure </a:t>
            </a:r>
            <a:br>
              <a:rPr lang="en-US" dirty="0"/>
            </a:br>
            <a:r>
              <a:rPr lang="en-US" dirty="0"/>
              <a:t>Renewal (CIR) </a:t>
            </a:r>
            <a:br>
              <a:rPr lang="en-US" dirty="0"/>
            </a:br>
            <a:r>
              <a:rPr lang="en-US" dirty="0"/>
              <a:t>building </a:t>
            </a:r>
          </a:p>
        </p:txBody>
      </p:sp>
      <p:pic>
        <p:nvPicPr>
          <p:cNvPr id="5" name="Picture 4" descr="A group of people looking at a large screen&#10;&#10;Description automatically generated">
            <a:extLst>
              <a:ext uri="{FF2B5EF4-FFF2-40B4-BE49-F238E27FC236}">
                <a16:creationId xmlns:a16="http://schemas.microsoft.com/office/drawing/2014/main" id="{B980B6BB-0794-88F4-4D34-8E77823C23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1447800"/>
            <a:ext cx="7543800" cy="5029200"/>
          </a:xfrm>
          <a:prstGeom prst="rect">
            <a:avLst/>
          </a:prstGeom>
        </p:spPr>
      </p:pic>
      <p:sp>
        <p:nvSpPr>
          <p:cNvPr id="4" name="Slide Number Placeholder 3">
            <a:extLst>
              <a:ext uri="{FF2B5EF4-FFF2-40B4-BE49-F238E27FC236}">
                <a16:creationId xmlns:a16="http://schemas.microsoft.com/office/drawing/2014/main" id="{A041D56B-777E-AA8F-AA84-95894B8A874A}"/>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26</a:t>
            </a:fld>
            <a:endParaRPr lang="en-US" dirty="0">
              <a:solidFill>
                <a:schemeClr val="tx1">
                  <a:lumMod val="50000"/>
                </a:schemeClr>
              </a:solidFill>
            </a:endParaRPr>
          </a:p>
        </p:txBody>
      </p:sp>
    </p:spTree>
    <p:extLst>
      <p:ext uri="{BB962C8B-B14F-4D97-AF65-F5344CB8AC3E}">
        <p14:creationId xmlns:p14="http://schemas.microsoft.com/office/powerpoint/2010/main" val="784061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System Economic Dispatch </a:t>
            </a:r>
          </a:p>
        </p:txBody>
      </p:sp>
      <p:sp>
        <p:nvSpPr>
          <p:cNvPr id="3" name="Content Placeholder 2"/>
          <p:cNvSpPr>
            <a:spLocks noGrp="1"/>
          </p:cNvSpPr>
          <p:nvPr>
            <p:ph idx="1"/>
          </p:nvPr>
        </p:nvSpPr>
        <p:spPr>
          <a:xfrm>
            <a:off x="457200" y="1280160"/>
            <a:ext cx="11277600" cy="3733800"/>
          </a:xfrm>
        </p:spPr>
        <p:txBody>
          <a:bodyPr/>
          <a:lstStyle/>
          <a:p>
            <a:r>
              <a:rPr lang="en-US" dirty="0"/>
              <a:t>Generators can have vastly different incremental (also called marginal) operational costs</a:t>
            </a:r>
          </a:p>
          <a:p>
            <a:pPr lvl="1"/>
            <a:r>
              <a:rPr lang="en-US" dirty="0"/>
              <a:t>Some are essentially free or low cost (wind, solar, hydro, nuclear)</a:t>
            </a:r>
          </a:p>
          <a:p>
            <a:pPr lvl="1"/>
            <a:r>
              <a:rPr lang="en-US" dirty="0"/>
              <a:t>Because of the large amount of natural gas generation, electricity prices are very dependent on natural gas prices </a:t>
            </a:r>
          </a:p>
          <a:p>
            <a:r>
              <a:rPr lang="en-US" dirty="0"/>
              <a:t>Marginal cost is a general economic concept</a:t>
            </a:r>
          </a:p>
          <a:p>
            <a:pPr lvl="1"/>
            <a:r>
              <a:rPr lang="en-US" dirty="0"/>
              <a:t>When there are multiple sources for a product (electricity here), and each has an increasing marginal production cost, the optimal solution (dispatch) is when all the sources have equal marginal cost</a:t>
            </a:r>
          </a:p>
          <a:p>
            <a:r>
              <a:rPr lang="en-US" dirty="0"/>
              <a:t>Economic dispatch is concerned with determining the best dispatch for generators that minimizes cost without changing their commitment</a:t>
            </a:r>
          </a:p>
        </p:txBody>
      </p:sp>
      <p:sp>
        <p:nvSpPr>
          <p:cNvPr id="5" name="Slide Number Placeholder 1">
            <a:extLst>
              <a:ext uri="{FF2B5EF4-FFF2-40B4-BE49-F238E27FC236}">
                <a16:creationId xmlns:a16="http://schemas.microsoft.com/office/drawing/2014/main" id="{3CE566EE-BE9B-31B7-F1D0-C56B209DE5A6}"/>
              </a:ext>
            </a:extLst>
          </p:cNvPr>
          <p:cNvSpPr txBox="1">
            <a:spLocks/>
          </p:cNvSpPr>
          <p:nvPr/>
        </p:nvSpPr>
        <p:spPr>
          <a:xfrm>
            <a:off x="10744200" y="6324600"/>
            <a:ext cx="12192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27</a:t>
            </a:fld>
            <a:endParaRPr lang="en-US" sz="2000" dirty="0">
              <a:solidFill>
                <a:srgbClr val="1E0000"/>
              </a:solidFill>
            </a:endParaRPr>
          </a:p>
        </p:txBody>
      </p:sp>
    </p:spTree>
    <p:extLst>
      <p:ext uri="{BB962C8B-B14F-4D97-AF65-F5344CB8AC3E}">
        <p14:creationId xmlns:p14="http://schemas.microsoft.com/office/powerpoint/2010/main" val="354816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CB200-05D0-70E2-195B-7031955A1D4B}"/>
              </a:ext>
            </a:extLst>
          </p:cNvPr>
          <p:cNvSpPr>
            <a:spLocks noGrp="1"/>
          </p:cNvSpPr>
          <p:nvPr>
            <p:ph type="title"/>
          </p:nvPr>
        </p:nvSpPr>
        <p:spPr/>
        <p:txBody>
          <a:bodyPr/>
          <a:lstStyle/>
          <a:p>
            <a:r>
              <a:rPr lang="en-US" dirty="0"/>
              <a:t>Lab 5 Intro: Economic Dispatch in PowerWorld </a:t>
            </a:r>
          </a:p>
        </p:txBody>
      </p:sp>
      <p:sp>
        <p:nvSpPr>
          <p:cNvPr id="3" name="Content Placeholder 2">
            <a:extLst>
              <a:ext uri="{FF2B5EF4-FFF2-40B4-BE49-F238E27FC236}">
                <a16:creationId xmlns:a16="http://schemas.microsoft.com/office/drawing/2014/main" id="{0102CF93-B527-2153-5541-0144558CED9B}"/>
              </a:ext>
            </a:extLst>
          </p:cNvPr>
          <p:cNvSpPr>
            <a:spLocks noGrp="1"/>
          </p:cNvSpPr>
          <p:nvPr>
            <p:ph idx="1"/>
          </p:nvPr>
        </p:nvSpPr>
        <p:spPr>
          <a:xfrm>
            <a:off x="457200" y="1280160"/>
            <a:ext cx="11506200" cy="3733800"/>
          </a:xfrm>
        </p:spPr>
        <p:txBody>
          <a:bodyPr/>
          <a:lstStyle/>
          <a:p>
            <a:r>
              <a:rPr lang="en-US" dirty="0"/>
              <a:t>In power systems economic dispatch has mostly been replaced by a more general optimal power flow (OPF) solution, which we’ll cover next. However, we’ll cover economic dispatch first since 1) it is simpler, and 2) sets the stage of OPF</a:t>
            </a:r>
          </a:p>
          <a:p>
            <a:r>
              <a:rPr lang="en-US" dirty="0"/>
              <a:t>Economic dispatch in power systems uses the standard economics concept of equal marginal cost, but with two main caveats</a:t>
            </a:r>
          </a:p>
          <a:p>
            <a:pPr lvl="1"/>
            <a:r>
              <a:rPr lang="en-US" dirty="0"/>
              <a:t>Economic dispatch is done on each balancing authority area (areas in the power flow)</a:t>
            </a:r>
          </a:p>
          <a:p>
            <a:pPr lvl="1"/>
            <a:r>
              <a:rPr lang="en-US" dirty="0"/>
              <a:t>Economic dispatch usually considers system losses, recognizing that as the generation dispatch is changed the losses also change; this is represented by penalty factors applied to the generator marginal cost curves</a:t>
            </a:r>
          </a:p>
          <a:p>
            <a:r>
              <a:rPr lang="en-US" dirty="0"/>
              <a:t>Since it is used in Lab 5, I’ll first show you how to do it in PowerWorld, and then present the modeling and solution algorithms </a:t>
            </a:r>
          </a:p>
          <a:p>
            <a:endParaRPr lang="en-US" dirty="0"/>
          </a:p>
        </p:txBody>
      </p:sp>
      <p:sp>
        <p:nvSpPr>
          <p:cNvPr id="5" name="Slide Number Placeholder 3">
            <a:extLst>
              <a:ext uri="{FF2B5EF4-FFF2-40B4-BE49-F238E27FC236}">
                <a16:creationId xmlns:a16="http://schemas.microsoft.com/office/drawing/2014/main" id="{B0E94D48-5D13-1C77-53E2-0689A7F8513E}"/>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28</a:t>
            </a:fld>
            <a:endParaRPr lang="en-US" dirty="0">
              <a:solidFill>
                <a:schemeClr val="tx1">
                  <a:lumMod val="50000"/>
                </a:schemeClr>
              </a:solidFill>
            </a:endParaRPr>
          </a:p>
        </p:txBody>
      </p:sp>
    </p:spTree>
    <p:extLst>
      <p:ext uri="{BB962C8B-B14F-4D97-AF65-F5344CB8AC3E}">
        <p14:creationId xmlns:p14="http://schemas.microsoft.com/office/powerpoint/2010/main" val="4201116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Flow Topology Processing</a:t>
            </a:r>
          </a:p>
        </p:txBody>
      </p:sp>
      <p:sp>
        <p:nvSpPr>
          <p:cNvPr id="3" name="Content Placeholder 2"/>
          <p:cNvSpPr>
            <a:spLocks noGrp="1"/>
          </p:cNvSpPr>
          <p:nvPr>
            <p:ph idx="1"/>
          </p:nvPr>
        </p:nvSpPr>
        <p:spPr/>
        <p:txBody>
          <a:bodyPr/>
          <a:lstStyle/>
          <a:p>
            <a:r>
              <a:rPr lang="en-US" dirty="0"/>
              <a:t>Commercial power flow software must have algorithms to determine the number of asynchronous, interconnected systems in the model</a:t>
            </a:r>
          </a:p>
          <a:p>
            <a:pPr lvl="1"/>
            <a:r>
              <a:rPr lang="en-US" dirty="0"/>
              <a:t>These separate systems are known as Islands</a:t>
            </a:r>
          </a:p>
          <a:p>
            <a:pPr lvl="1"/>
            <a:r>
              <a:rPr lang="en-US" dirty="0"/>
              <a:t>In large system models such as the Eastern Interconnect it is common to have multiple islands in the base case (one recent EI model had nine islands)</a:t>
            </a:r>
          </a:p>
          <a:p>
            <a:pPr lvl="1"/>
            <a:r>
              <a:rPr lang="en-US" dirty="0"/>
              <a:t>Islands can also form unexpectedly as a result of contingencies</a:t>
            </a:r>
          </a:p>
          <a:p>
            <a:pPr lvl="1"/>
            <a:r>
              <a:rPr lang="en-US" dirty="0"/>
              <a:t>Power can be transferred between islands using dc lines</a:t>
            </a:r>
          </a:p>
          <a:p>
            <a:pPr lvl="1"/>
            <a:r>
              <a:rPr lang="en-US" dirty="0"/>
              <a:t>Each island must have a slack bus</a:t>
            </a:r>
          </a:p>
        </p:txBody>
      </p:sp>
      <p:sp>
        <p:nvSpPr>
          <p:cNvPr id="4" name="Slide Number Placeholder 3">
            <a:extLst>
              <a:ext uri="{FF2B5EF4-FFF2-40B4-BE49-F238E27FC236}">
                <a16:creationId xmlns:a16="http://schemas.microsoft.com/office/drawing/2014/main" id="{FB82BF74-95B5-3CF3-71BB-2DD08FDB4D00}"/>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2</a:t>
            </a:fld>
            <a:endParaRPr lang="en-US" dirty="0">
              <a:solidFill>
                <a:schemeClr val="tx1">
                  <a:lumMod val="50000"/>
                </a:schemeClr>
              </a:solidFill>
            </a:endParaRPr>
          </a:p>
        </p:txBody>
      </p:sp>
    </p:spTree>
    <p:extLst>
      <p:ext uri="{BB962C8B-B14F-4D97-AF65-F5344CB8AC3E}">
        <p14:creationId xmlns:p14="http://schemas.microsoft.com/office/powerpoint/2010/main" val="1659428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5BA13-54A6-EDF7-C2A3-465962C8E4E8}"/>
              </a:ext>
            </a:extLst>
          </p:cNvPr>
          <p:cNvSpPr>
            <a:spLocks noGrp="1"/>
          </p:cNvSpPr>
          <p:nvPr>
            <p:ph type="title"/>
          </p:nvPr>
        </p:nvSpPr>
        <p:spPr/>
        <p:txBody>
          <a:bodyPr/>
          <a:lstStyle/>
          <a:p>
            <a:r>
              <a:rPr lang="en-US" dirty="0"/>
              <a:t>Lab 5 Intro: Economic Dispatch in PowerWorld </a:t>
            </a:r>
          </a:p>
        </p:txBody>
      </p:sp>
      <p:sp>
        <p:nvSpPr>
          <p:cNvPr id="6" name="Content Placeholder 5">
            <a:extLst>
              <a:ext uri="{FF2B5EF4-FFF2-40B4-BE49-F238E27FC236}">
                <a16:creationId xmlns:a16="http://schemas.microsoft.com/office/drawing/2014/main" id="{9460CE20-ABBB-D50D-7354-7099D1CCB85A}"/>
              </a:ext>
            </a:extLst>
          </p:cNvPr>
          <p:cNvSpPr>
            <a:spLocks noGrp="1"/>
          </p:cNvSpPr>
          <p:nvPr>
            <p:ph idx="1"/>
          </p:nvPr>
        </p:nvSpPr>
        <p:spPr/>
        <p:txBody>
          <a:bodyPr/>
          <a:lstStyle/>
          <a:p>
            <a:r>
              <a:rPr lang="en-US" dirty="0"/>
              <a:t>Lab 5 37-bus case, showing turning on/off inclusion of the penalty factors</a:t>
            </a:r>
          </a:p>
        </p:txBody>
      </p:sp>
      <p:pic>
        <p:nvPicPr>
          <p:cNvPr id="5" name="Picture 4">
            <a:extLst>
              <a:ext uri="{FF2B5EF4-FFF2-40B4-BE49-F238E27FC236}">
                <a16:creationId xmlns:a16="http://schemas.microsoft.com/office/drawing/2014/main" id="{C5415E3A-2224-4511-CCEA-0EAA597267F7}"/>
              </a:ext>
            </a:extLst>
          </p:cNvPr>
          <p:cNvPicPr>
            <a:picLocks noChangeAspect="1"/>
          </p:cNvPicPr>
          <p:nvPr/>
        </p:nvPicPr>
        <p:blipFill>
          <a:blip r:embed="rId2"/>
          <a:srcRect l="4380" r="19124" b="5804"/>
          <a:stretch/>
        </p:blipFill>
        <p:spPr>
          <a:xfrm>
            <a:off x="380999" y="1981200"/>
            <a:ext cx="6606541" cy="3886200"/>
          </a:xfrm>
          <a:prstGeom prst="rect">
            <a:avLst/>
          </a:prstGeom>
        </p:spPr>
      </p:pic>
      <p:pic>
        <p:nvPicPr>
          <p:cNvPr id="8" name="Picture 7">
            <a:extLst>
              <a:ext uri="{FF2B5EF4-FFF2-40B4-BE49-F238E27FC236}">
                <a16:creationId xmlns:a16="http://schemas.microsoft.com/office/drawing/2014/main" id="{73D43D6A-E4BC-7DDA-0515-F864A90D5E16}"/>
              </a:ext>
            </a:extLst>
          </p:cNvPr>
          <p:cNvPicPr>
            <a:picLocks noChangeAspect="1"/>
          </p:cNvPicPr>
          <p:nvPr/>
        </p:nvPicPr>
        <p:blipFill>
          <a:blip r:embed="rId3"/>
          <a:stretch>
            <a:fillRect/>
          </a:stretch>
        </p:blipFill>
        <p:spPr>
          <a:xfrm>
            <a:off x="7291187" y="1951290"/>
            <a:ext cx="4160285" cy="2438400"/>
          </a:xfrm>
          <a:prstGeom prst="rect">
            <a:avLst/>
          </a:prstGeom>
        </p:spPr>
      </p:pic>
      <p:sp>
        <p:nvSpPr>
          <p:cNvPr id="9" name="Slide Number Placeholder 3">
            <a:extLst>
              <a:ext uri="{FF2B5EF4-FFF2-40B4-BE49-F238E27FC236}">
                <a16:creationId xmlns:a16="http://schemas.microsoft.com/office/drawing/2014/main" id="{D8693DE4-9387-22F3-BD93-9763D5F0977A}"/>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29</a:t>
            </a:fld>
            <a:endParaRPr lang="en-US" dirty="0">
              <a:solidFill>
                <a:schemeClr val="tx1">
                  <a:lumMod val="50000"/>
                </a:schemeClr>
              </a:solidFill>
            </a:endParaRPr>
          </a:p>
        </p:txBody>
      </p:sp>
    </p:spTree>
    <p:extLst>
      <p:ext uri="{BB962C8B-B14F-4D97-AF65-F5344CB8AC3E}">
        <p14:creationId xmlns:p14="http://schemas.microsoft.com/office/powerpoint/2010/main" val="1794553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060B3-F647-7007-A91C-E567B59765E8}"/>
              </a:ext>
            </a:extLst>
          </p:cNvPr>
          <p:cNvSpPr>
            <a:spLocks noGrp="1"/>
          </p:cNvSpPr>
          <p:nvPr>
            <p:ph type="title"/>
          </p:nvPr>
        </p:nvSpPr>
        <p:spPr/>
        <p:txBody>
          <a:bodyPr/>
          <a:lstStyle/>
          <a:p>
            <a:r>
              <a:rPr lang="en-US" dirty="0"/>
              <a:t>Electric Grid Economic Operation</a:t>
            </a:r>
          </a:p>
        </p:txBody>
      </p:sp>
      <p:sp>
        <p:nvSpPr>
          <p:cNvPr id="3" name="Content Placeholder 2">
            <a:extLst>
              <a:ext uri="{FF2B5EF4-FFF2-40B4-BE49-F238E27FC236}">
                <a16:creationId xmlns:a16="http://schemas.microsoft.com/office/drawing/2014/main" id="{4C380057-64F6-BD53-F228-1090A20DD177}"/>
              </a:ext>
            </a:extLst>
          </p:cNvPr>
          <p:cNvSpPr>
            <a:spLocks noGrp="1"/>
          </p:cNvSpPr>
          <p:nvPr>
            <p:ph idx="1"/>
          </p:nvPr>
        </p:nvSpPr>
        <p:spPr>
          <a:xfrm>
            <a:off x="457200" y="1280160"/>
            <a:ext cx="11297920" cy="929640"/>
          </a:xfrm>
        </p:spPr>
        <p:txBody>
          <a:bodyPr/>
          <a:lstStyle/>
          <a:p>
            <a:r>
              <a:rPr lang="en-US" dirty="0"/>
              <a:t>Electric grid operations have been</a:t>
            </a:r>
            <a:br>
              <a:rPr lang="en-US" dirty="0"/>
            </a:br>
            <a:r>
              <a:rPr lang="en-US" dirty="0"/>
              <a:t>optimized for many decades!</a:t>
            </a:r>
          </a:p>
        </p:txBody>
      </p:sp>
      <p:pic>
        <p:nvPicPr>
          <p:cNvPr id="4" name="Picture 3">
            <a:extLst>
              <a:ext uri="{FF2B5EF4-FFF2-40B4-BE49-F238E27FC236}">
                <a16:creationId xmlns:a16="http://schemas.microsoft.com/office/drawing/2014/main" id="{CE0103A3-CC28-0137-8A41-E73FC62EBD29}"/>
              </a:ext>
            </a:extLst>
          </p:cNvPr>
          <p:cNvPicPr>
            <a:picLocks noChangeAspect="1"/>
          </p:cNvPicPr>
          <p:nvPr/>
        </p:nvPicPr>
        <p:blipFill>
          <a:blip r:embed="rId2"/>
          <a:stretch>
            <a:fillRect/>
          </a:stretch>
        </p:blipFill>
        <p:spPr>
          <a:xfrm>
            <a:off x="609600" y="2279306"/>
            <a:ext cx="5361760" cy="4267200"/>
          </a:xfrm>
          <a:prstGeom prst="rect">
            <a:avLst/>
          </a:prstGeom>
        </p:spPr>
      </p:pic>
      <p:pic>
        <p:nvPicPr>
          <p:cNvPr id="5" name="Picture 4">
            <a:extLst>
              <a:ext uri="{FF2B5EF4-FFF2-40B4-BE49-F238E27FC236}">
                <a16:creationId xmlns:a16="http://schemas.microsoft.com/office/drawing/2014/main" id="{CBE575E0-2590-0681-CB33-E1A0E4D4E933}"/>
              </a:ext>
            </a:extLst>
          </p:cNvPr>
          <p:cNvPicPr>
            <a:picLocks noChangeAspect="1"/>
          </p:cNvPicPr>
          <p:nvPr/>
        </p:nvPicPr>
        <p:blipFill>
          <a:blip r:embed="rId3"/>
          <a:stretch>
            <a:fillRect/>
          </a:stretch>
        </p:blipFill>
        <p:spPr>
          <a:xfrm>
            <a:off x="6324600" y="1219200"/>
            <a:ext cx="5115370" cy="5477625"/>
          </a:xfrm>
          <a:prstGeom prst="rect">
            <a:avLst/>
          </a:prstGeom>
        </p:spPr>
      </p:pic>
      <p:sp>
        <p:nvSpPr>
          <p:cNvPr id="6" name="Text Box 5">
            <a:extLst>
              <a:ext uri="{FF2B5EF4-FFF2-40B4-BE49-F238E27FC236}">
                <a16:creationId xmlns:a16="http://schemas.microsoft.com/office/drawing/2014/main" id="{BC2FB9EC-2B0D-EAB7-D5C3-FE953FDBA031}"/>
              </a:ext>
            </a:extLst>
          </p:cNvPr>
          <p:cNvSpPr txBox="1">
            <a:spLocks noChangeArrowheads="1"/>
          </p:cNvSpPr>
          <p:nvPr/>
        </p:nvSpPr>
        <p:spPr bwMode="auto">
          <a:xfrm>
            <a:off x="4929048" y="2286000"/>
            <a:ext cx="1126834" cy="461665"/>
          </a:xfrm>
          <a:prstGeom prst="rect">
            <a:avLst/>
          </a:prstGeom>
          <a:solidFill>
            <a:schemeClr val="accent3">
              <a:lumMod val="95000"/>
            </a:schemeClr>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ts val="0"/>
              </a:spcBef>
            </a:pPr>
            <a:r>
              <a:rPr lang="en-US" altLang="en-US" sz="2400" dirty="0">
                <a:solidFill>
                  <a:srgbClr val="1E0000"/>
                </a:solidFill>
              </a:rPr>
              <a:t>1928</a:t>
            </a:r>
          </a:p>
        </p:txBody>
      </p:sp>
      <p:sp>
        <p:nvSpPr>
          <p:cNvPr id="7" name="Text Box 5">
            <a:extLst>
              <a:ext uri="{FF2B5EF4-FFF2-40B4-BE49-F238E27FC236}">
                <a16:creationId xmlns:a16="http://schemas.microsoft.com/office/drawing/2014/main" id="{960567E0-E0E4-2B3C-9E99-4E4EF9AA8462}"/>
              </a:ext>
            </a:extLst>
          </p:cNvPr>
          <p:cNvSpPr txBox="1">
            <a:spLocks noChangeArrowheads="1"/>
          </p:cNvSpPr>
          <p:nvPr/>
        </p:nvSpPr>
        <p:spPr bwMode="auto">
          <a:xfrm>
            <a:off x="10769695" y="1371600"/>
            <a:ext cx="1143000" cy="461665"/>
          </a:xfrm>
          <a:prstGeom prst="rect">
            <a:avLst/>
          </a:prstGeom>
          <a:solidFill>
            <a:schemeClr val="accent3">
              <a:lumMod val="95000"/>
            </a:schemeClr>
          </a:solid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ts val="0"/>
              </a:spcBef>
            </a:pPr>
            <a:r>
              <a:rPr lang="en-US" altLang="en-US" sz="2400" dirty="0">
                <a:solidFill>
                  <a:srgbClr val="1E0000"/>
                </a:solidFill>
              </a:rPr>
              <a:t>1958</a:t>
            </a:r>
          </a:p>
        </p:txBody>
      </p:sp>
      <p:sp>
        <p:nvSpPr>
          <p:cNvPr id="8" name="Slide Number Placeholder 3">
            <a:extLst>
              <a:ext uri="{FF2B5EF4-FFF2-40B4-BE49-F238E27FC236}">
                <a16:creationId xmlns:a16="http://schemas.microsoft.com/office/drawing/2014/main" id="{E9249D43-224C-6193-00DA-CFF6E33A9D3E}"/>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30</a:t>
            </a:fld>
            <a:endParaRPr lang="en-US" dirty="0">
              <a:solidFill>
                <a:schemeClr val="tx1">
                  <a:lumMod val="50000"/>
                </a:schemeClr>
              </a:solidFill>
            </a:endParaRPr>
          </a:p>
        </p:txBody>
      </p:sp>
    </p:spTree>
    <p:extLst>
      <p:ext uri="{BB962C8B-B14F-4D97-AF65-F5344CB8AC3E}">
        <p14:creationId xmlns:p14="http://schemas.microsoft.com/office/powerpoint/2010/main" val="3991715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Unit Commitment: Quick Coverage</a:t>
            </a:r>
          </a:p>
        </p:txBody>
      </p:sp>
      <p:sp>
        <p:nvSpPr>
          <p:cNvPr id="3" name="Content Placeholder 2"/>
          <p:cNvSpPr>
            <a:spLocks noGrp="1"/>
          </p:cNvSpPr>
          <p:nvPr>
            <p:ph idx="1"/>
          </p:nvPr>
        </p:nvSpPr>
        <p:spPr/>
        <p:txBody>
          <a:bodyPr/>
          <a:lstStyle/>
          <a:p>
            <a:r>
              <a:rPr lang="en-US" dirty="0"/>
              <a:t>Before covering economic dispatch, we’ll first touch on unit commitment</a:t>
            </a:r>
          </a:p>
          <a:p>
            <a:r>
              <a:rPr lang="en-US" dirty="0"/>
              <a:t>Unit commitment is used to determine which generator units should be committed to meet the load</a:t>
            </a:r>
          </a:p>
          <a:p>
            <a:r>
              <a:rPr lang="en-US" dirty="0"/>
              <a:t>The electric load varies substantially so there is almost always more generator capacity available than load</a:t>
            </a:r>
          </a:p>
          <a:p>
            <a:r>
              <a:rPr lang="en-US" dirty="0"/>
              <a:t>Units have availability constraints</a:t>
            </a:r>
          </a:p>
          <a:p>
            <a:pPr lvl="1"/>
            <a:r>
              <a:rPr lang="en-US" dirty="0"/>
              <a:t>Minimum up time, time to start, cost to start</a:t>
            </a:r>
          </a:p>
          <a:p>
            <a:pPr lvl="1"/>
            <a:r>
              <a:rPr lang="en-US" dirty="0"/>
              <a:t>Minimum down time, time to shutdown, cost to shutdown</a:t>
            </a:r>
          </a:p>
          <a:p>
            <a:pPr lvl="1"/>
            <a:r>
              <a:rPr lang="en-US" dirty="0"/>
              <a:t>Ramp rates, minimum MW output</a:t>
            </a:r>
          </a:p>
          <a:p>
            <a:pPr lvl="1"/>
            <a:r>
              <a:rPr lang="en-US" dirty="0"/>
              <a:t>Scheduled and unscheduled outages</a:t>
            </a:r>
          </a:p>
          <a:p>
            <a:r>
              <a:rPr lang="en-US" dirty="0"/>
              <a:t>System constraints including load, reserve, emissions, network</a:t>
            </a:r>
          </a:p>
          <a:p>
            <a:pPr lvl="1"/>
            <a:endParaRPr lang="en-US" dirty="0"/>
          </a:p>
          <a:p>
            <a:pPr lvl="1"/>
            <a:endParaRPr lang="en-US" dirty="0"/>
          </a:p>
          <a:p>
            <a:pPr lvl="1"/>
            <a:endParaRPr lang="en-US" dirty="0"/>
          </a:p>
          <a:p>
            <a:pPr lvl="1"/>
            <a:endParaRPr lang="en-US" dirty="0"/>
          </a:p>
        </p:txBody>
      </p:sp>
      <p:sp>
        <p:nvSpPr>
          <p:cNvPr id="5" name="Slide Number Placeholder 1">
            <a:extLst>
              <a:ext uri="{FF2B5EF4-FFF2-40B4-BE49-F238E27FC236}">
                <a16:creationId xmlns:a16="http://schemas.microsoft.com/office/drawing/2014/main" id="{83310425-4AE8-F060-5650-93E59103B46E}"/>
              </a:ext>
            </a:extLst>
          </p:cNvPr>
          <p:cNvSpPr txBox="1">
            <a:spLocks/>
          </p:cNvSpPr>
          <p:nvPr/>
        </p:nvSpPr>
        <p:spPr>
          <a:xfrm>
            <a:off x="10744200" y="6324600"/>
            <a:ext cx="12192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31</a:t>
            </a:fld>
            <a:endParaRPr lang="en-US" sz="2000" dirty="0">
              <a:solidFill>
                <a:srgbClr val="1E0000"/>
              </a:solidFill>
            </a:endParaRPr>
          </a:p>
        </p:txBody>
      </p:sp>
    </p:spTree>
    <p:extLst>
      <p:ext uri="{BB962C8B-B14F-4D97-AF65-F5344CB8AC3E}">
        <p14:creationId xmlns:p14="http://schemas.microsoft.com/office/powerpoint/2010/main" val="1051989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Unit Commitment</a:t>
            </a:r>
          </a:p>
        </p:txBody>
      </p:sp>
      <p:sp>
        <p:nvSpPr>
          <p:cNvPr id="3" name="Content Placeholder 2"/>
          <p:cNvSpPr>
            <a:spLocks noGrp="1"/>
          </p:cNvSpPr>
          <p:nvPr>
            <p:ph idx="1"/>
          </p:nvPr>
        </p:nvSpPr>
        <p:spPr/>
        <p:txBody>
          <a:bodyPr/>
          <a:lstStyle/>
          <a:p>
            <a:r>
              <a:rPr lang="en-US" dirty="0"/>
              <a:t>Unit commitment involves a potentially large number of integer and continuous variables</a:t>
            </a:r>
          </a:p>
          <a:p>
            <a:pPr lvl="1"/>
            <a:r>
              <a:rPr lang="en-US" dirty="0"/>
              <a:t>Not just the status of each unit, but also the amount of time it has been in a particular state (i.e., off or on)</a:t>
            </a:r>
          </a:p>
          <a:p>
            <a:r>
              <a:rPr lang="en-US" dirty="0"/>
              <a:t>Solved for a set of discrete time periods, which at each time period there are lots of different potential states</a:t>
            </a:r>
          </a:p>
          <a:p>
            <a:r>
              <a:rPr lang="en-US" dirty="0"/>
              <a:t>Solution approaches include</a:t>
            </a:r>
          </a:p>
          <a:p>
            <a:pPr lvl="1"/>
            <a:r>
              <a:rPr lang="en-US" dirty="0"/>
              <a:t>Dynamic programming</a:t>
            </a:r>
          </a:p>
          <a:p>
            <a:pPr lvl="1"/>
            <a:r>
              <a:rPr lang="en-US" dirty="0" err="1"/>
              <a:t>Lagrangian</a:t>
            </a:r>
            <a:r>
              <a:rPr lang="en-US" dirty="0"/>
              <a:t> relaxation</a:t>
            </a:r>
          </a:p>
          <a:p>
            <a:pPr lvl="1"/>
            <a:r>
              <a:rPr lang="en-US" dirty="0"/>
              <a:t>Mixed Integer Programming (MIP) (currently state-of-the-art)</a:t>
            </a:r>
          </a:p>
          <a:p>
            <a:pPr lvl="2"/>
            <a:r>
              <a:rPr lang="en-US" dirty="0"/>
              <a:t>the idea is some or all of the variables are restricted to being integers; it is widely used in many applications, with a power application looking at generator statuses (on=1, off=0)</a:t>
            </a:r>
          </a:p>
        </p:txBody>
      </p:sp>
      <p:sp>
        <p:nvSpPr>
          <p:cNvPr id="5" name="Slide Number Placeholder 1">
            <a:extLst>
              <a:ext uri="{FF2B5EF4-FFF2-40B4-BE49-F238E27FC236}">
                <a16:creationId xmlns:a16="http://schemas.microsoft.com/office/drawing/2014/main" id="{CF95A29A-E5CC-77AB-AACB-6D189E7CD99B}"/>
              </a:ext>
            </a:extLst>
          </p:cNvPr>
          <p:cNvSpPr txBox="1">
            <a:spLocks/>
          </p:cNvSpPr>
          <p:nvPr/>
        </p:nvSpPr>
        <p:spPr>
          <a:xfrm>
            <a:off x="10744200" y="6324600"/>
            <a:ext cx="1219200" cy="457200"/>
          </a:xfrm>
          <a:prstGeom prst="rect">
            <a:avLst/>
          </a:prstGeom>
        </p:spPr>
        <p:txBody>
          <a:bodyPr/>
          <a:lstStyle>
            <a:defPPr>
              <a:defRPr lang="en-US"/>
            </a:defPPr>
            <a:lvl1pPr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lgn="r">
              <a:defRPr/>
            </a:pPr>
            <a:fld id="{F6D20532-61D7-47D0-903F-227F7C48AD34}" type="slidenum">
              <a:rPr lang="en-US" sz="2000" smtClean="0">
                <a:solidFill>
                  <a:srgbClr val="1E0000"/>
                </a:solidFill>
              </a:rPr>
              <a:pPr algn="r">
                <a:defRPr/>
              </a:pPr>
              <a:t>32</a:t>
            </a:fld>
            <a:endParaRPr lang="en-US" sz="2000" dirty="0">
              <a:solidFill>
                <a:srgbClr val="1E0000"/>
              </a:solidFill>
            </a:endParaRPr>
          </a:p>
        </p:txBody>
      </p:sp>
    </p:spTree>
    <p:extLst>
      <p:ext uri="{BB962C8B-B14F-4D97-AF65-F5344CB8AC3E}">
        <p14:creationId xmlns:p14="http://schemas.microsoft.com/office/powerpoint/2010/main" val="1027883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Flow Topology Processing</a:t>
            </a:r>
          </a:p>
        </p:txBody>
      </p:sp>
      <p:sp>
        <p:nvSpPr>
          <p:cNvPr id="3" name="Content Placeholder 2"/>
          <p:cNvSpPr>
            <a:spLocks noGrp="1"/>
          </p:cNvSpPr>
          <p:nvPr>
            <p:ph idx="1"/>
          </p:nvPr>
        </p:nvSpPr>
        <p:spPr/>
        <p:txBody>
          <a:bodyPr/>
          <a:lstStyle/>
          <a:p>
            <a:r>
              <a:rPr lang="en-US" dirty="0"/>
              <a:t>Anytime a status change occurs the power flow must perform topology processing to determine whether there are either 1) new islands or 2) islands have merged</a:t>
            </a:r>
          </a:p>
          <a:p>
            <a:r>
              <a:rPr lang="en-US" dirty="0"/>
              <a:t>Determination is needed to determine whether the island is “viable.”  That is, could it truly function as an independent system, or should the buses just be marked as dead</a:t>
            </a:r>
          </a:p>
          <a:p>
            <a:pPr lvl="1"/>
            <a:r>
              <a:rPr lang="en-US" dirty="0"/>
              <a:t>A quite common occurrence is when a single load or generator is isolated; in the case of a load it can be immediately killed; generators are more tricky  </a:t>
            </a:r>
          </a:p>
        </p:txBody>
      </p:sp>
      <p:sp>
        <p:nvSpPr>
          <p:cNvPr id="4" name="Slide Number Placeholder 3">
            <a:extLst>
              <a:ext uri="{FF2B5EF4-FFF2-40B4-BE49-F238E27FC236}">
                <a16:creationId xmlns:a16="http://schemas.microsoft.com/office/drawing/2014/main" id="{02315FEA-ECEB-00AF-AD53-22DB9020235B}"/>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3</a:t>
            </a:fld>
            <a:endParaRPr lang="en-US" dirty="0">
              <a:solidFill>
                <a:schemeClr val="tx1">
                  <a:lumMod val="50000"/>
                </a:schemeClr>
              </a:solidFill>
            </a:endParaRPr>
          </a:p>
        </p:txBody>
      </p:sp>
    </p:spTree>
    <p:extLst>
      <p:ext uri="{BB962C8B-B14F-4D97-AF65-F5344CB8AC3E}">
        <p14:creationId xmlns:p14="http://schemas.microsoft.com/office/powerpoint/2010/main" val="3003830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Topology Processing Algorithm</a:t>
            </a:r>
          </a:p>
        </p:txBody>
      </p:sp>
      <p:sp>
        <p:nvSpPr>
          <p:cNvPr id="3" name="Content Placeholder 2"/>
          <p:cNvSpPr>
            <a:spLocks noGrp="1"/>
          </p:cNvSpPr>
          <p:nvPr>
            <p:ph idx="1"/>
          </p:nvPr>
        </p:nvSpPr>
        <p:spPr>
          <a:xfrm>
            <a:off x="457200" y="1280160"/>
            <a:ext cx="10896600" cy="3733800"/>
          </a:xfrm>
        </p:spPr>
        <p:txBody>
          <a:bodyPr/>
          <a:lstStyle/>
          <a:p>
            <a:r>
              <a:rPr lang="en-US" dirty="0"/>
              <a:t>Since topology processing is performed often, it must be quick (order n ln(n))!</a:t>
            </a:r>
          </a:p>
          <a:p>
            <a:r>
              <a:rPr lang="en-US" dirty="0"/>
              <a:t>Simple, yet quick topology processing </a:t>
            </a:r>
            <a:r>
              <a:rPr lang="en-US" dirty="0" err="1"/>
              <a:t>algoritm</a:t>
            </a:r>
            <a:endParaRPr lang="en-US" dirty="0"/>
          </a:p>
          <a:p>
            <a:pPr lvl="1"/>
            <a:r>
              <a:rPr lang="en-US" dirty="0"/>
              <a:t>Set all buses as being in their own island (equal to bus number)</a:t>
            </a:r>
          </a:p>
          <a:p>
            <a:pPr lvl="1"/>
            <a:r>
              <a:rPr lang="en-US" dirty="0"/>
              <a:t>Set </a:t>
            </a:r>
            <a:r>
              <a:rPr lang="en-US" dirty="0" err="1"/>
              <a:t>ChangeInIslandStatus</a:t>
            </a:r>
            <a:r>
              <a:rPr lang="en-US" dirty="0"/>
              <a:t> true</a:t>
            </a:r>
          </a:p>
          <a:p>
            <a:pPr lvl="1"/>
            <a:r>
              <a:rPr lang="en-US" dirty="0"/>
              <a:t>While </a:t>
            </a:r>
            <a:r>
              <a:rPr lang="en-US" dirty="0" err="1"/>
              <a:t>ChangeInIslandStatus</a:t>
            </a:r>
            <a:r>
              <a:rPr lang="en-US" dirty="0"/>
              <a:t> Do</a:t>
            </a:r>
          </a:p>
          <a:p>
            <a:pPr marL="1314450" lvl="2" indent="-457200"/>
            <a:r>
              <a:rPr lang="en-US" dirty="0"/>
              <a:t>Go through all the in-service lines, setting the islands for each of the buses to be the smaller island number; if the island numbers are different set </a:t>
            </a:r>
            <a:r>
              <a:rPr lang="en-US" dirty="0" err="1"/>
              <a:t>ChangeInIslandStatus</a:t>
            </a:r>
            <a:r>
              <a:rPr lang="en-US" dirty="0"/>
              <a:t> true</a:t>
            </a:r>
          </a:p>
          <a:p>
            <a:pPr marL="914400" lvl="1" indent="-457200"/>
            <a:r>
              <a:rPr lang="en-US" dirty="0"/>
              <a:t>Determine which islands are viable, assigning a slack bus as necessary</a:t>
            </a:r>
          </a:p>
          <a:p>
            <a:endParaRPr lang="en-US" dirty="0"/>
          </a:p>
        </p:txBody>
      </p:sp>
      <p:sp>
        <p:nvSpPr>
          <p:cNvPr id="4" name="TextBox 3"/>
          <p:cNvSpPr txBox="1"/>
          <p:nvPr/>
        </p:nvSpPr>
        <p:spPr>
          <a:xfrm>
            <a:off x="1219200" y="5568451"/>
            <a:ext cx="7924800" cy="461665"/>
          </a:xfrm>
          <a:prstGeom prst="rect">
            <a:avLst/>
          </a:prstGeom>
          <a:solidFill>
            <a:schemeClr val="bg1">
              <a:lumMod val="95000"/>
            </a:schemeClr>
          </a:solidFill>
          <a:ln>
            <a:solidFill>
              <a:schemeClr val="accent1"/>
            </a:solidFill>
          </a:ln>
        </p:spPr>
        <p:txBody>
          <a:bodyPr wrap="square" rtlCol="0">
            <a:spAutoFit/>
          </a:bodyPr>
          <a:lstStyle/>
          <a:p>
            <a:r>
              <a:rPr lang="en-US" sz="2400" dirty="0">
                <a:solidFill>
                  <a:srgbClr val="1E0000"/>
                </a:solidFill>
              </a:rPr>
              <a:t>This algorithm does depend on the depth of the system </a:t>
            </a:r>
            <a:endParaRPr lang="en-US" sz="2400" b="1" dirty="0">
              <a:solidFill>
                <a:srgbClr val="1E0000"/>
              </a:solidFill>
            </a:endParaRPr>
          </a:p>
        </p:txBody>
      </p:sp>
      <p:sp>
        <p:nvSpPr>
          <p:cNvPr id="5" name="Slide Number Placeholder 3">
            <a:extLst>
              <a:ext uri="{FF2B5EF4-FFF2-40B4-BE49-F238E27FC236}">
                <a16:creationId xmlns:a16="http://schemas.microsoft.com/office/drawing/2014/main" id="{F6C0396D-E00D-9811-E138-93967315677F}"/>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4</a:t>
            </a:fld>
            <a:endParaRPr lang="en-US" dirty="0">
              <a:solidFill>
                <a:schemeClr val="tx1">
                  <a:lumMod val="50000"/>
                </a:schemeClr>
              </a:solidFill>
            </a:endParaRPr>
          </a:p>
        </p:txBody>
      </p:sp>
    </p:spTree>
    <p:extLst>
      <p:ext uri="{BB962C8B-B14F-4D97-AF65-F5344CB8AC3E}">
        <p14:creationId xmlns:p14="http://schemas.microsoft.com/office/powerpoint/2010/main" val="2554745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 Branch versus Node Breaker</a:t>
            </a:r>
          </a:p>
        </p:txBody>
      </p:sp>
      <p:sp>
        <p:nvSpPr>
          <p:cNvPr id="3" name="Content Placeholder 2"/>
          <p:cNvSpPr>
            <a:spLocks noGrp="1"/>
          </p:cNvSpPr>
          <p:nvPr>
            <p:ph idx="1"/>
          </p:nvPr>
        </p:nvSpPr>
        <p:spPr>
          <a:xfrm>
            <a:off x="457200" y="1280160"/>
            <a:ext cx="10591800" cy="1615440"/>
          </a:xfrm>
        </p:spPr>
        <p:txBody>
          <a:bodyPr/>
          <a:lstStyle/>
          <a:p>
            <a:r>
              <a:rPr lang="en-US" dirty="0"/>
              <a:t>Due to a variety of issues during the 1970’s and 1980’s the real-time operations and planning stages of power systems adopted different modeling approaches</a:t>
            </a:r>
          </a:p>
          <a:p>
            <a:endParaRPr lang="en-US" dirty="0"/>
          </a:p>
        </p:txBody>
      </p:sp>
      <p:sp>
        <p:nvSpPr>
          <p:cNvPr id="4" name="TextBox 3"/>
          <p:cNvSpPr txBox="1"/>
          <p:nvPr/>
        </p:nvSpPr>
        <p:spPr>
          <a:xfrm>
            <a:off x="6197600" y="2827096"/>
            <a:ext cx="4128380" cy="2000548"/>
          </a:xfrm>
          <a:prstGeom prst="rect">
            <a:avLst/>
          </a:prstGeom>
          <a:noFill/>
          <a:ln>
            <a:solidFill>
              <a:schemeClr val="accent1"/>
            </a:solidFill>
          </a:ln>
        </p:spPr>
        <p:txBody>
          <a:bodyPr wrap="square">
            <a:spAutoFit/>
          </a:bodyPr>
          <a:lstStyle/>
          <a:p>
            <a:pPr>
              <a:defRPr/>
            </a:pPr>
            <a:r>
              <a:rPr lang="en-US" sz="2800" b="1" dirty="0">
                <a:solidFill>
                  <a:srgbClr val="1E0000"/>
                </a:solidFill>
                <a:latin typeface="Tahoma" pitchFamily="34" charset="0"/>
                <a:ea typeface="Tahoma" pitchFamily="34" charset="0"/>
                <a:cs typeface="Tahoma" pitchFamily="34" charset="0"/>
              </a:rPr>
              <a:t>Planning</a:t>
            </a:r>
          </a:p>
          <a:p>
            <a:pPr marL="228600" indent="-228600">
              <a:defRPr/>
            </a:pPr>
            <a:r>
              <a:rPr lang="en-US" sz="2000" dirty="0">
                <a:solidFill>
                  <a:srgbClr val="1E0000"/>
                </a:solidFill>
                <a:latin typeface="Tahoma" pitchFamily="34" charset="0"/>
                <a:ea typeface="Tahoma" pitchFamily="34" charset="0"/>
                <a:cs typeface="Tahoma" pitchFamily="34" charset="0"/>
              </a:rPr>
              <a:t>Use simplified bus/branch model</a:t>
            </a:r>
          </a:p>
          <a:p>
            <a:pPr marL="228600" indent="-228600">
              <a:defRPr/>
            </a:pPr>
            <a:r>
              <a:rPr lang="en-US" sz="2000" dirty="0">
                <a:solidFill>
                  <a:srgbClr val="1E0000"/>
                </a:solidFill>
                <a:latin typeface="Tahoma" pitchFamily="34" charset="0"/>
                <a:ea typeface="Tahoma" pitchFamily="34" charset="0"/>
                <a:cs typeface="Tahoma" pitchFamily="34" charset="0"/>
              </a:rPr>
              <a:t>PC approach</a:t>
            </a:r>
          </a:p>
          <a:p>
            <a:pPr marL="228600" indent="-228600">
              <a:defRPr/>
            </a:pPr>
            <a:r>
              <a:rPr lang="en-US" sz="2000" dirty="0">
                <a:solidFill>
                  <a:srgbClr val="1E0000"/>
                </a:solidFill>
                <a:latin typeface="Tahoma" pitchFamily="34" charset="0"/>
                <a:ea typeface="Tahoma" pitchFamily="34" charset="0"/>
                <a:cs typeface="Tahoma" pitchFamily="34" charset="0"/>
              </a:rPr>
              <a:t>Use of files</a:t>
            </a:r>
          </a:p>
          <a:p>
            <a:pPr marL="228600" indent="-228600">
              <a:defRPr/>
            </a:pPr>
            <a:r>
              <a:rPr lang="en-US" sz="2000" dirty="0">
                <a:solidFill>
                  <a:srgbClr val="1E0000"/>
                </a:solidFill>
                <a:latin typeface="Tahoma" pitchFamily="34" charset="0"/>
                <a:ea typeface="Tahoma" pitchFamily="34" charset="0"/>
                <a:cs typeface="Tahoma" pitchFamily="34" charset="0"/>
              </a:rPr>
              <a:t>Stand-alone applications</a:t>
            </a:r>
          </a:p>
        </p:txBody>
      </p:sp>
      <p:sp>
        <p:nvSpPr>
          <p:cNvPr id="5" name="TextBox 4"/>
          <p:cNvSpPr txBox="1"/>
          <p:nvPr/>
        </p:nvSpPr>
        <p:spPr>
          <a:xfrm>
            <a:off x="1143000" y="2808239"/>
            <a:ext cx="4800600" cy="2308324"/>
          </a:xfrm>
          <a:prstGeom prst="rect">
            <a:avLst/>
          </a:prstGeom>
          <a:noFill/>
          <a:ln>
            <a:solidFill>
              <a:schemeClr val="accent1"/>
            </a:solidFill>
          </a:ln>
        </p:spPr>
        <p:txBody>
          <a:bodyPr wrap="square">
            <a:spAutoFit/>
          </a:bodyPr>
          <a:lstStyle/>
          <a:p>
            <a:pPr>
              <a:defRPr/>
            </a:pPr>
            <a:r>
              <a:rPr lang="en-US" sz="2800" b="1" dirty="0">
                <a:solidFill>
                  <a:srgbClr val="1E0000"/>
                </a:solidFill>
                <a:latin typeface="Tahoma" pitchFamily="34" charset="0"/>
                <a:ea typeface="Tahoma" pitchFamily="34" charset="0"/>
                <a:cs typeface="Tahoma" pitchFamily="34" charset="0"/>
              </a:rPr>
              <a:t>Real-Time</a:t>
            </a:r>
            <a:r>
              <a:rPr lang="en-US" sz="2800" dirty="0">
                <a:solidFill>
                  <a:srgbClr val="1E0000"/>
                </a:solidFill>
                <a:latin typeface="Tahoma" pitchFamily="34" charset="0"/>
                <a:ea typeface="Tahoma" pitchFamily="34" charset="0"/>
                <a:cs typeface="Tahoma" pitchFamily="34" charset="0"/>
              </a:rPr>
              <a:t> </a:t>
            </a:r>
            <a:r>
              <a:rPr lang="en-US" sz="2800" b="1" dirty="0">
                <a:solidFill>
                  <a:srgbClr val="1E0000"/>
                </a:solidFill>
                <a:latin typeface="Tahoma" pitchFamily="34" charset="0"/>
                <a:ea typeface="Tahoma" pitchFamily="34" charset="0"/>
                <a:cs typeface="Tahoma" pitchFamily="34" charset="0"/>
              </a:rPr>
              <a:t>Operations</a:t>
            </a:r>
          </a:p>
          <a:p>
            <a:pPr marL="228600" indent="-228600">
              <a:defRPr/>
            </a:pPr>
            <a:r>
              <a:rPr lang="en-US" sz="2000" dirty="0">
                <a:solidFill>
                  <a:srgbClr val="1E0000"/>
                </a:solidFill>
                <a:latin typeface="Tahoma" pitchFamily="34" charset="0"/>
                <a:ea typeface="Tahoma" pitchFamily="34" charset="0"/>
                <a:cs typeface="Tahoma" pitchFamily="34" charset="0"/>
              </a:rPr>
              <a:t>Use detailed node/breaker model</a:t>
            </a:r>
          </a:p>
          <a:p>
            <a:pPr marL="228600" indent="-228600">
              <a:defRPr/>
            </a:pPr>
            <a:r>
              <a:rPr lang="en-US" sz="2000" dirty="0">
                <a:solidFill>
                  <a:srgbClr val="1E0000"/>
                </a:solidFill>
                <a:latin typeface="Tahoma" pitchFamily="34" charset="0"/>
                <a:ea typeface="Tahoma" pitchFamily="34" charset="0"/>
                <a:cs typeface="Tahoma" pitchFamily="34" charset="0"/>
              </a:rPr>
              <a:t>EMS system as a set of integrated applications and processes</a:t>
            </a:r>
          </a:p>
          <a:p>
            <a:pPr marL="228600" indent="-228600">
              <a:defRPr/>
            </a:pPr>
            <a:r>
              <a:rPr lang="en-US" sz="2000" dirty="0">
                <a:solidFill>
                  <a:srgbClr val="1E0000"/>
                </a:solidFill>
                <a:latin typeface="Tahoma" pitchFamily="34" charset="0"/>
                <a:ea typeface="Tahoma" pitchFamily="34" charset="0"/>
                <a:cs typeface="Tahoma" pitchFamily="34" charset="0"/>
              </a:rPr>
              <a:t>Real-time operating system</a:t>
            </a:r>
          </a:p>
          <a:p>
            <a:pPr marL="228600" indent="-228600">
              <a:defRPr/>
            </a:pPr>
            <a:r>
              <a:rPr lang="en-US" sz="2000" dirty="0">
                <a:solidFill>
                  <a:srgbClr val="1E0000"/>
                </a:solidFill>
                <a:latin typeface="Tahoma" pitchFamily="34" charset="0"/>
                <a:ea typeface="Tahoma" pitchFamily="34" charset="0"/>
                <a:cs typeface="Tahoma" pitchFamily="34" charset="0"/>
              </a:rPr>
              <a:t>Real-time databases</a:t>
            </a:r>
          </a:p>
        </p:txBody>
      </p:sp>
      <p:sp>
        <p:nvSpPr>
          <p:cNvPr id="6" name="Rectangle 5"/>
          <p:cNvSpPr/>
          <p:nvPr/>
        </p:nvSpPr>
        <p:spPr>
          <a:xfrm>
            <a:off x="1179945" y="5257800"/>
            <a:ext cx="7429500" cy="830997"/>
          </a:xfrm>
          <a:prstGeom prst="rect">
            <a:avLst/>
          </a:prstGeom>
          <a:solidFill>
            <a:schemeClr val="bg1">
              <a:lumMod val="95000"/>
            </a:schemeClr>
          </a:solidFill>
        </p:spPr>
        <p:txBody>
          <a:bodyPr wrap="square">
            <a:spAutoFit/>
          </a:bodyPr>
          <a:lstStyle/>
          <a:p>
            <a:pPr marL="947738" lvl="1" indent="-514350">
              <a:spcBef>
                <a:spcPts val="600"/>
              </a:spcBef>
            </a:pPr>
            <a:r>
              <a:rPr lang="en-US" sz="2400" dirty="0">
                <a:solidFill>
                  <a:srgbClr val="1E0000"/>
                </a:solidFill>
              </a:rPr>
              <a:t>Entire data sets and software tools developed around these two distinct power system models</a:t>
            </a:r>
          </a:p>
        </p:txBody>
      </p:sp>
      <p:sp>
        <p:nvSpPr>
          <p:cNvPr id="7" name="Slide Number Placeholder 3">
            <a:extLst>
              <a:ext uri="{FF2B5EF4-FFF2-40B4-BE49-F238E27FC236}">
                <a16:creationId xmlns:a16="http://schemas.microsoft.com/office/drawing/2014/main" id="{64F9464E-0361-0883-7BCC-ED2EFD00678D}"/>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5</a:t>
            </a:fld>
            <a:endParaRPr lang="en-US" dirty="0">
              <a:solidFill>
                <a:schemeClr val="tx1">
                  <a:lumMod val="50000"/>
                </a:schemeClr>
              </a:solidFill>
            </a:endParaRPr>
          </a:p>
        </p:txBody>
      </p:sp>
    </p:spTree>
    <p:extLst>
      <p:ext uri="{BB962C8B-B14F-4D97-AF65-F5344CB8AC3E}">
        <p14:creationId xmlns:p14="http://schemas.microsoft.com/office/powerpoint/2010/main" val="4126444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 View of a 345 kV Substation</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341" t="19575" r="1438" b="2109"/>
          <a:stretch/>
        </p:blipFill>
        <p:spPr bwMode="auto">
          <a:xfrm>
            <a:off x="1905000" y="1371600"/>
            <a:ext cx="7924800" cy="511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3">
            <a:extLst>
              <a:ext uri="{FF2B5EF4-FFF2-40B4-BE49-F238E27FC236}">
                <a16:creationId xmlns:a16="http://schemas.microsoft.com/office/drawing/2014/main" id="{DAA6046A-0AAD-9608-815F-910DD3A6B961}"/>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6</a:t>
            </a:fld>
            <a:endParaRPr lang="en-US" dirty="0">
              <a:solidFill>
                <a:schemeClr val="tx1">
                  <a:lumMod val="50000"/>
                </a:schemeClr>
              </a:solidFill>
            </a:endParaRPr>
          </a:p>
        </p:txBody>
      </p:sp>
    </p:spTree>
    <p:extLst>
      <p:ext uri="{BB962C8B-B14F-4D97-AF65-F5344CB8AC3E}">
        <p14:creationId xmlns:p14="http://schemas.microsoft.com/office/powerpoint/2010/main" val="2903332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Substation Configurations</a:t>
            </a:r>
          </a:p>
        </p:txBody>
      </p:sp>
      <p:sp>
        <p:nvSpPr>
          <p:cNvPr id="3" name="Content Placeholder 2"/>
          <p:cNvSpPr>
            <a:spLocks noGrp="1"/>
          </p:cNvSpPr>
          <p:nvPr>
            <p:ph idx="1"/>
          </p:nvPr>
        </p:nvSpPr>
        <p:spPr/>
        <p:txBody>
          <a:bodyPr/>
          <a:lstStyle/>
          <a:p>
            <a:r>
              <a:rPr lang="en-US" dirty="0"/>
              <a:t>Several different substation breaker/disconnect configurations are common:</a:t>
            </a:r>
          </a:p>
          <a:p>
            <a:r>
              <a:rPr lang="en-US" dirty="0"/>
              <a:t>Single bus: simple but a fault</a:t>
            </a:r>
            <a:br>
              <a:rPr lang="en-US" dirty="0"/>
            </a:br>
            <a:r>
              <a:rPr lang="en-US" dirty="0"/>
              <a:t>any where requires taking out the </a:t>
            </a:r>
            <a:br>
              <a:rPr lang="en-US" dirty="0"/>
            </a:br>
            <a:r>
              <a:rPr lang="en-US" dirty="0"/>
              <a:t>entire substation; also doing breaker</a:t>
            </a:r>
            <a:br>
              <a:rPr lang="en-US" dirty="0"/>
            </a:br>
            <a:r>
              <a:rPr lang="en-US" dirty="0"/>
              <a:t>or disconnect maintenance requires</a:t>
            </a:r>
            <a:br>
              <a:rPr lang="en-US" dirty="0"/>
            </a:br>
            <a:r>
              <a:rPr lang="en-US" dirty="0"/>
              <a:t>taking out the associated line</a:t>
            </a:r>
          </a:p>
        </p:txBody>
      </p:sp>
      <p:pic>
        <p:nvPicPr>
          <p:cNvPr id="4" name="Picture 2" descr="http://4.bp.blogspot.com/-9g6rjqRAD0I/ToXk6oQSRUI/AAAAAAAAApY/-4th5mJTvDY/s400/SingleBus.pn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92" r="24375"/>
          <a:stretch/>
        </p:blipFill>
        <p:spPr bwMode="auto">
          <a:xfrm>
            <a:off x="7848600" y="1981201"/>
            <a:ext cx="1920240" cy="26264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81200" y="6324601"/>
            <a:ext cx="6019800" cy="307777"/>
          </a:xfrm>
          <a:prstGeom prst="rect">
            <a:avLst/>
          </a:prstGeom>
        </p:spPr>
        <p:txBody>
          <a:bodyPr wrap="square">
            <a:spAutoFit/>
          </a:bodyPr>
          <a:lstStyle/>
          <a:p>
            <a:r>
              <a:rPr lang="en-US" sz="1400" dirty="0">
                <a:solidFill>
                  <a:srgbClr val="1E0000"/>
                </a:solidFill>
              </a:rPr>
              <a:t>Source: http://www.skm-eleksys.com/2011/09/substation-bus-schemes.html</a:t>
            </a:r>
          </a:p>
        </p:txBody>
      </p:sp>
      <p:sp>
        <p:nvSpPr>
          <p:cNvPr id="6" name="Slide Number Placeholder 3">
            <a:extLst>
              <a:ext uri="{FF2B5EF4-FFF2-40B4-BE49-F238E27FC236}">
                <a16:creationId xmlns:a16="http://schemas.microsoft.com/office/drawing/2014/main" id="{48A9256A-403B-DCA8-30BE-28186A065956}"/>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7</a:t>
            </a:fld>
            <a:endParaRPr lang="en-US" dirty="0">
              <a:solidFill>
                <a:schemeClr val="tx1">
                  <a:lumMod val="50000"/>
                </a:schemeClr>
              </a:solidFill>
            </a:endParaRPr>
          </a:p>
        </p:txBody>
      </p:sp>
    </p:spTree>
    <p:extLst>
      <p:ext uri="{BB962C8B-B14F-4D97-AF65-F5344CB8AC3E}">
        <p14:creationId xmlns:p14="http://schemas.microsoft.com/office/powerpoint/2010/main" val="1890698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Substation Configurations, cont.</a:t>
            </a:r>
          </a:p>
        </p:txBody>
      </p:sp>
      <p:sp>
        <p:nvSpPr>
          <p:cNvPr id="3" name="Content Placeholder 2"/>
          <p:cNvSpPr>
            <a:spLocks noGrp="1"/>
          </p:cNvSpPr>
          <p:nvPr>
            <p:ph idx="1"/>
          </p:nvPr>
        </p:nvSpPr>
        <p:spPr/>
        <p:txBody>
          <a:bodyPr/>
          <a:lstStyle/>
          <a:p>
            <a:r>
              <a:rPr lang="en-US" dirty="0"/>
              <a:t>Main and Transfer Bus: </a:t>
            </a:r>
            <a:br>
              <a:rPr lang="en-US" dirty="0"/>
            </a:br>
            <a:r>
              <a:rPr lang="en-US" dirty="0"/>
              <a:t>Now the breakers can be taken</a:t>
            </a:r>
            <a:br>
              <a:rPr lang="en-US" dirty="0"/>
            </a:br>
            <a:r>
              <a:rPr lang="en-US" dirty="0"/>
              <a:t>out for maintenance without</a:t>
            </a:r>
            <a:br>
              <a:rPr lang="en-US" dirty="0"/>
            </a:br>
            <a:r>
              <a:rPr lang="en-US" dirty="0"/>
              <a:t>taking out a line, but protection</a:t>
            </a:r>
            <a:br>
              <a:rPr lang="en-US" dirty="0"/>
            </a:br>
            <a:r>
              <a:rPr lang="en-US" dirty="0"/>
              <a:t>is more difficult, and a fault</a:t>
            </a:r>
            <a:br>
              <a:rPr lang="en-US" dirty="0"/>
            </a:br>
            <a:r>
              <a:rPr lang="en-US" dirty="0"/>
              <a:t>on one line will take out at least two</a:t>
            </a:r>
          </a:p>
          <a:p>
            <a:r>
              <a:rPr lang="en-US" dirty="0"/>
              <a:t>Double Bus Breaker:</a:t>
            </a:r>
            <a:br>
              <a:rPr lang="en-US" dirty="0"/>
            </a:br>
            <a:r>
              <a:rPr lang="en-US" dirty="0"/>
              <a:t>Now each line is fully protected</a:t>
            </a:r>
            <a:br>
              <a:rPr lang="en-US" dirty="0"/>
            </a:br>
            <a:r>
              <a:rPr lang="en-US" dirty="0"/>
              <a:t>when a breaker is out, so high</a:t>
            </a:r>
            <a:br>
              <a:rPr lang="en-US" dirty="0"/>
            </a:br>
            <a:r>
              <a:rPr lang="en-US" dirty="0"/>
              <a:t>reliability, but more costly</a:t>
            </a:r>
          </a:p>
          <a:p>
            <a:endParaRPr lang="en-US" dirty="0"/>
          </a:p>
        </p:txBody>
      </p:sp>
      <p:pic>
        <p:nvPicPr>
          <p:cNvPr id="4" name="Picture 2" descr="http://3.bp.blogspot.com/-yBG8xB2VDog/ToXlwGl-CbI/AAAAAAAAApc/4v4fTK9Ixbc/s400/MainandTransferBus.pn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00" r="2000"/>
          <a:stretch/>
        </p:blipFill>
        <p:spPr bwMode="auto">
          <a:xfrm>
            <a:off x="6967880" y="1371600"/>
            <a:ext cx="338328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3.bp.blogspot.com/-9Se44Ew3i_c/ToXmQZRcZzI/AAAAAAAAApg/al1E7kRV1L0/s400/DoubleBusDoubleBreaker.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053727"/>
            <a:ext cx="3810000" cy="2133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81200" y="6324601"/>
            <a:ext cx="6019800" cy="307777"/>
          </a:xfrm>
          <a:prstGeom prst="rect">
            <a:avLst/>
          </a:prstGeom>
        </p:spPr>
        <p:txBody>
          <a:bodyPr wrap="square">
            <a:spAutoFit/>
          </a:bodyPr>
          <a:lstStyle/>
          <a:p>
            <a:r>
              <a:rPr lang="en-US" sz="1400" dirty="0">
                <a:solidFill>
                  <a:srgbClr val="1E0000"/>
                </a:solidFill>
              </a:rPr>
              <a:t>Source: http://www.skm-eleksys.com/2011/09/substation-bus-schemes.html</a:t>
            </a:r>
          </a:p>
        </p:txBody>
      </p:sp>
      <p:sp>
        <p:nvSpPr>
          <p:cNvPr id="7" name="Slide Number Placeholder 3">
            <a:extLst>
              <a:ext uri="{FF2B5EF4-FFF2-40B4-BE49-F238E27FC236}">
                <a16:creationId xmlns:a16="http://schemas.microsoft.com/office/drawing/2014/main" id="{DC43C393-A479-E19B-DF8B-E336B9872534}"/>
              </a:ext>
            </a:extLst>
          </p:cNvPr>
          <p:cNvSpPr txBox="1">
            <a:spLocks/>
          </p:cNvSpPr>
          <p:nvPr/>
        </p:nvSpPr>
        <p:spPr bwMode="auto">
          <a:xfrm>
            <a:off x="11356848" y="6324600"/>
            <a:ext cx="612648"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algn="r" rtl="0" fontAlgn="base">
              <a:spcBef>
                <a:spcPct val="20000"/>
              </a:spcBef>
              <a:spcAft>
                <a:spcPct val="0"/>
              </a:spcAft>
              <a:buClr>
                <a:schemeClr val="tx1"/>
              </a:buClr>
              <a:buSzPct val="100000"/>
              <a:buFont typeface="Wingdings" pitchFamily="2" charset="2"/>
              <a:defRPr sz="2000" kern="1200">
                <a:solidFill>
                  <a:schemeClr val="tx1"/>
                </a:solidFill>
                <a:latin typeface="Times New Roman" pitchFamily="18" charset="0"/>
                <a:ea typeface="+mn-ea"/>
                <a:cs typeface="+mn-cs"/>
              </a:defRPr>
            </a:lvl1pPr>
            <a:lvl2pPr marL="4572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2pPr>
            <a:lvl3pPr marL="9144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3pPr>
            <a:lvl4pPr marL="13716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4pPr>
            <a:lvl5pPr marL="1828800" algn="l" rtl="0" fontAlgn="base">
              <a:spcBef>
                <a:spcPct val="20000"/>
              </a:spcBef>
              <a:spcAft>
                <a:spcPct val="0"/>
              </a:spcAft>
              <a:buClr>
                <a:schemeClr val="tx1"/>
              </a:buClr>
              <a:buSzPct val="100000"/>
              <a:buFont typeface="Wingdings" pitchFamily="2" charset="2"/>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a:lstStyle>
          <a:p>
            <a:pPr>
              <a:defRPr/>
            </a:pPr>
            <a:fld id="{0AF38EFD-512B-4531-8A51-5AEF24EFF359}" type="slidenum">
              <a:rPr lang="en-US" smtClean="0">
                <a:solidFill>
                  <a:schemeClr val="tx1">
                    <a:lumMod val="50000"/>
                  </a:schemeClr>
                </a:solidFill>
              </a:rPr>
              <a:pPr>
                <a:defRPr/>
              </a:pPr>
              <a:t>8</a:t>
            </a:fld>
            <a:endParaRPr lang="en-US" dirty="0">
              <a:solidFill>
                <a:schemeClr val="tx1">
                  <a:lumMod val="50000"/>
                </a:schemeClr>
              </a:solidFill>
            </a:endParaRPr>
          </a:p>
        </p:txBody>
      </p:sp>
    </p:spTree>
    <p:extLst>
      <p:ext uri="{BB962C8B-B14F-4D97-AF65-F5344CB8AC3E}">
        <p14:creationId xmlns:p14="http://schemas.microsoft.com/office/powerpoint/2010/main" val="1950577877"/>
      </p:ext>
    </p:extLst>
  </p:cSld>
  <p:clrMapOvr>
    <a:masterClrMapping/>
  </p:clrMapOvr>
</p:sld>
</file>

<file path=ppt/theme/theme1.xml><?xml version="1.0" encoding="utf-8"?>
<a:theme xmlns:a="http://schemas.openxmlformats.org/drawingml/2006/main" name="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tx1"/>
          </a:buClr>
          <a:buSzPct val="100000"/>
          <a:buFont typeface="Wingdings" pitchFamily="2" charset="2"/>
          <a:buNone/>
          <a:tabLst/>
          <a:defRPr kumimoji="0" lang="en-US" sz="2800" b="0" i="0" u="none" strike="noStrike" cap="none" normalizeH="0" baseline="0" smtClean="0">
            <a:ln>
              <a:noFill/>
            </a:ln>
            <a:solidFill>
              <a:schemeClr val="tx1"/>
            </a:solidFill>
            <a:effectLst/>
            <a:latin typeface="Times New Roman" pitchFamily="18" charset="0"/>
          </a:defRPr>
        </a:defPPr>
      </a:lstStyle>
    </a:lnDef>
    <a:txDef>
      <a:spPr bwMode="auto">
        <a:solidFill>
          <a:schemeClr val="bg1">
            <a:lumMod val="95000"/>
          </a:schemeClr>
        </a:solidFill>
        <a:ln>
          <a:noFill/>
        </a:ln>
      </a:spPr>
      <a:bodyPr wrap="square">
        <a:spAutoFit/>
      </a:bodyPr>
      <a:lstStyle>
        <a:defPPr algn="l" eaLnBrk="1" hangingPunct="1">
          <a:spcBef>
            <a:spcPct val="50000"/>
          </a:spcBef>
          <a:defRPr sz="2400" dirty="0">
            <a:solidFill>
              <a:schemeClr val="tx1">
                <a:lumMod val="50000"/>
              </a:schemeClr>
            </a:solidFill>
          </a:defRPr>
        </a:defPPr>
      </a:lstStyle>
    </a:tx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D:\Program Files\Microsoft Office\Templates\Presentation Designs\Capsules.pot</Template>
  <TotalTime>8615</TotalTime>
  <Words>2697</Words>
  <Application>Microsoft Office PowerPoint</Application>
  <PresentationFormat>Widescreen</PresentationFormat>
  <Paragraphs>227</Paragraphs>
  <Slides>33</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Helvetica</vt:lpstr>
      <vt:lpstr>HelveticaNeue Regular</vt:lpstr>
      <vt:lpstr>Tahoma</vt:lpstr>
      <vt:lpstr>Times New Roman</vt:lpstr>
      <vt:lpstr>Wingdings</vt:lpstr>
      <vt:lpstr>Capsules</vt:lpstr>
      <vt:lpstr>ECEN 460 Power System Operation and Control Spring 2025</vt:lpstr>
      <vt:lpstr>In the News: The Coming Cold Weather</vt:lpstr>
      <vt:lpstr>Power Flow Topology Processing</vt:lpstr>
      <vt:lpstr>Power Flow Topology Processing</vt:lpstr>
      <vt:lpstr>Topology Processing Algorithm</vt:lpstr>
      <vt:lpstr>Bus Branch versus Node Breaker</vt:lpstr>
      <vt:lpstr>Google View of a 345 kV Substation</vt:lpstr>
      <vt:lpstr>Substation Configurations</vt:lpstr>
      <vt:lpstr>Substation Configurations, cont.</vt:lpstr>
      <vt:lpstr>Ring Bus, Breaker and Half</vt:lpstr>
      <vt:lpstr>EMS and Planning Models</vt:lpstr>
      <vt:lpstr>Node-Breaker Consolidation</vt:lpstr>
      <vt:lpstr>Node-Breaker Example</vt:lpstr>
      <vt:lpstr>Node-Breaker Example</vt:lpstr>
      <vt:lpstr>Contingency Analysis</vt:lpstr>
      <vt:lpstr>Contingency Analysis</vt:lpstr>
      <vt:lpstr>Contingency Example: Small System</vt:lpstr>
      <vt:lpstr>Contingency Example: Small System, cont.</vt:lpstr>
      <vt:lpstr>Contingency Analysis, cont.</vt:lpstr>
      <vt:lpstr>Contingency Example: 2000 Bus System</vt:lpstr>
      <vt:lpstr>NERC</vt:lpstr>
      <vt:lpstr>NERC and Reliability Standards</vt:lpstr>
      <vt:lpstr>NERC Reliability Coordinators </vt:lpstr>
      <vt:lpstr>Engineering Study Situational Awareness</vt:lpstr>
      <vt:lpstr>Engineering Study Situational Awareness, cont.</vt:lpstr>
      <vt:lpstr>Color Contouring Power System Information</vt:lpstr>
      <vt:lpstr>Book Chapter 7 Photo</vt:lpstr>
      <vt:lpstr>Power System Economic Dispatch </vt:lpstr>
      <vt:lpstr>Lab 5 Intro: Economic Dispatch in PowerWorld </vt:lpstr>
      <vt:lpstr>Lab 5 Intro: Economic Dispatch in PowerWorld </vt:lpstr>
      <vt:lpstr>Electric Grid Economic Operation</vt:lpstr>
      <vt:lpstr>Unit Commitment: Quick Coverage</vt:lpstr>
      <vt:lpstr>Solving Unit Commitment</vt:lpstr>
    </vt:vector>
  </TitlesOfParts>
  <Company>ECE - UIUC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ECEN 615_Lect1</dc:title>
  <dc:creator>ECE Publications</dc:creator>
  <cp:lastModifiedBy>Nicole LoGiudice</cp:lastModifiedBy>
  <cp:revision>567</cp:revision>
  <cp:lastPrinted>2020-08-20T12:26:33Z</cp:lastPrinted>
  <dcterms:created xsi:type="dcterms:W3CDTF">2000-05-11T14:27:08Z</dcterms:created>
  <dcterms:modified xsi:type="dcterms:W3CDTF">2025-02-19T20:34:07Z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f6cd4b9-6f4c-455c-8ae4-9b982b2953c8_Enabled">
    <vt:lpwstr>true</vt:lpwstr>
  </property>
  <property fmtid="{D5CDD505-2E9C-101B-9397-08002B2CF9AE}" pid="3" name="MSIP_Label_5f6cd4b9-6f4c-455c-8ae4-9b982b2953c8_SetDate">
    <vt:lpwstr>2025-01-28T16:40:33Z</vt:lpwstr>
  </property>
  <property fmtid="{D5CDD505-2E9C-101B-9397-08002B2CF9AE}" pid="4" name="MSIP_Label_5f6cd4b9-6f4c-455c-8ae4-9b982b2953c8_Method">
    <vt:lpwstr>Privileged</vt:lpwstr>
  </property>
  <property fmtid="{D5CDD505-2E9C-101B-9397-08002B2CF9AE}" pid="5" name="MSIP_Label_5f6cd4b9-6f4c-455c-8ae4-9b982b2953c8_Name">
    <vt:lpwstr>Public​</vt:lpwstr>
  </property>
  <property fmtid="{D5CDD505-2E9C-101B-9397-08002B2CF9AE}" pid="6" name="MSIP_Label_5f6cd4b9-6f4c-455c-8ae4-9b982b2953c8_SiteId">
    <vt:lpwstr>68f381e3-46da-47b9-ba57-6f322b8f0da1</vt:lpwstr>
  </property>
  <property fmtid="{D5CDD505-2E9C-101B-9397-08002B2CF9AE}" pid="7" name="MSIP_Label_5f6cd4b9-6f4c-455c-8ae4-9b982b2953c8_ActionId">
    <vt:lpwstr>7be36586-bff5-4528-b125-2ca04d21d634</vt:lpwstr>
  </property>
  <property fmtid="{D5CDD505-2E9C-101B-9397-08002B2CF9AE}" pid="8" name="MSIP_Label_5f6cd4b9-6f4c-455c-8ae4-9b982b2953c8_ContentBits">
    <vt:lpwstr>0</vt:lpwstr>
  </property>
</Properties>
</file>