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8"/>
  </p:notesMasterIdLst>
  <p:handoutMasterIdLst>
    <p:handoutMasterId r:id="rId49"/>
  </p:handoutMasterIdLst>
  <p:sldIdLst>
    <p:sldId id="258" r:id="rId2"/>
    <p:sldId id="1211" r:id="rId3"/>
    <p:sldId id="1053" r:id="rId4"/>
    <p:sldId id="1054" r:id="rId5"/>
    <p:sldId id="1055" r:id="rId6"/>
    <p:sldId id="1056" r:id="rId7"/>
    <p:sldId id="1068" r:id="rId8"/>
    <p:sldId id="1069" r:id="rId9"/>
    <p:sldId id="1105" r:id="rId10"/>
    <p:sldId id="1106" r:id="rId11"/>
    <p:sldId id="1074" r:id="rId12"/>
    <p:sldId id="1075" r:id="rId13"/>
    <p:sldId id="1076" r:id="rId14"/>
    <p:sldId id="1077" r:id="rId15"/>
    <p:sldId id="1078" r:id="rId16"/>
    <p:sldId id="1079" r:id="rId17"/>
    <p:sldId id="1080" r:id="rId18"/>
    <p:sldId id="1081" r:id="rId19"/>
    <p:sldId id="1082" r:id="rId20"/>
    <p:sldId id="1083" r:id="rId21"/>
    <p:sldId id="1084" r:id="rId22"/>
    <p:sldId id="1085" r:id="rId23"/>
    <p:sldId id="1086" r:id="rId24"/>
    <p:sldId id="1087" r:id="rId25"/>
    <p:sldId id="1088" r:id="rId26"/>
    <p:sldId id="1089" r:id="rId27"/>
    <p:sldId id="1062" r:id="rId28"/>
    <p:sldId id="1063" r:id="rId29"/>
    <p:sldId id="1064" r:id="rId30"/>
    <p:sldId id="1065" r:id="rId31"/>
    <p:sldId id="1091" r:id="rId32"/>
    <p:sldId id="1092" r:id="rId33"/>
    <p:sldId id="1093" r:id="rId34"/>
    <p:sldId id="1094" r:id="rId35"/>
    <p:sldId id="1095" r:id="rId36"/>
    <p:sldId id="1096" r:id="rId37"/>
    <p:sldId id="1097" r:id="rId38"/>
    <p:sldId id="1098" r:id="rId39"/>
    <p:sldId id="1099" r:id="rId40"/>
    <p:sldId id="1100" r:id="rId41"/>
    <p:sldId id="1101" r:id="rId42"/>
    <p:sldId id="1102" r:id="rId43"/>
    <p:sldId id="1103" r:id="rId44"/>
    <p:sldId id="1127" r:id="rId45"/>
    <p:sldId id="1172" r:id="rId46"/>
    <p:sldId id="1128" r:id="rId47"/>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2/27/2025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9</a:t>
            </a:fld>
            <a:endParaRPr lang="en-US"/>
          </a:p>
        </p:txBody>
      </p:sp>
    </p:spTree>
    <p:extLst>
      <p:ext uri="{BB962C8B-B14F-4D97-AF65-F5344CB8AC3E}">
        <p14:creationId xmlns:p14="http://schemas.microsoft.com/office/powerpoint/2010/main" val="217934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23863" y="704850"/>
            <a:ext cx="6254750" cy="3519488"/>
          </a:xfrm>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D7D1C4-D765-4F05-9AB7-10900497F5A3}" type="slidenum">
              <a:rPr lang="en-US" altLang="en-US" sz="1200" smtClean="0"/>
              <a:pPr eaLnBrk="1" hangingPunct="1"/>
              <a:t>10</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423863" y="704850"/>
            <a:ext cx="6254750" cy="3519488"/>
          </a:xfrm>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CAC7B6-BBC4-4AFC-89B4-25ED2F10A30D}" type="slidenum">
              <a:rPr lang="en-US" altLang="en-US" sz="1200" smtClean="0"/>
              <a:pPr eaLnBrk="1" hangingPunct="1"/>
              <a:t>11</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423863" y="704850"/>
            <a:ext cx="6254750" cy="3519488"/>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E37B2A-C198-4C4D-BBD5-5DD1E28D0153}" type="slidenum">
              <a:rPr lang="en-US" altLang="en-US" sz="1200" smtClean="0"/>
              <a:pPr eaLnBrk="1" hangingPunct="1"/>
              <a:t>12</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423863" y="704850"/>
            <a:ext cx="6254750" cy="3519488"/>
          </a:xfrm>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F18ABF-637E-4A35-9DC3-B4449FE03554}" type="slidenum">
              <a:rPr lang="en-US" altLang="en-US" sz="1200" smtClean="0"/>
              <a:pPr eaLnBrk="1" hangingPunct="1"/>
              <a:t>13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423863" y="704850"/>
            <a:ext cx="6254750" cy="3519488"/>
          </a:xfrm>
          <a:ln/>
        </p:spPr>
      </p:sp>
      <p:sp>
        <p:nvSpPr>
          <p:cNvPr id="98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ADB693-59D9-4FE1-A60F-F4DB0D1C899E}" type="slidenum">
              <a:rPr lang="en-US" altLang="en-US" sz="1200" smtClean="0"/>
              <a:pPr eaLnBrk="1" hangingPunct="1"/>
              <a:t>14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423863" y="704850"/>
            <a:ext cx="6254750" cy="3519488"/>
          </a:xfrm>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A29138-CCCF-4D58-9AA8-287EA24E6F14}" type="slidenum">
              <a:rPr lang="en-US" altLang="en-US" sz="1200" smtClean="0"/>
              <a:pPr eaLnBrk="1" hangingPunct="1"/>
              <a:t>15</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423863" y="704850"/>
            <a:ext cx="6254750" cy="3519488"/>
          </a:xfrm>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BCD839-33C2-4379-8890-8E6B1C743944}" type="slidenum">
              <a:rPr lang="en-US" altLang="en-US" sz="1200" smtClean="0"/>
              <a:pPr eaLnBrk="1" hangingPunct="1"/>
              <a:t>16</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23863" y="704850"/>
            <a:ext cx="6254750" cy="3519488"/>
          </a:xfrm>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041DE3-398A-464A-86B3-FC1C5D39D754}" type="slidenum">
              <a:rPr lang="en-US" altLang="en-US" sz="1200" smtClean="0"/>
              <a:pPr eaLnBrk="1" hangingPunct="1"/>
              <a:t>17</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423863" y="704850"/>
            <a:ext cx="6254750" cy="3519488"/>
          </a:xfrm>
          <a:ln/>
        </p:spPr>
      </p:sp>
      <p:sp>
        <p:nvSpPr>
          <p:cNvPr id="1024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D99B32-7440-4D72-96BA-A21AE7775FFC}" type="slidenum">
              <a:rPr lang="en-US" altLang="en-US" sz="1200" smtClean="0"/>
              <a:pPr eaLnBrk="1" hangingPunct="1"/>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1</a:t>
            </a:fld>
            <a:endParaRPr lang="en-US"/>
          </a:p>
        </p:txBody>
      </p:sp>
    </p:spTree>
    <p:extLst>
      <p:ext uri="{BB962C8B-B14F-4D97-AF65-F5344CB8AC3E}">
        <p14:creationId xmlns:p14="http://schemas.microsoft.com/office/powerpoint/2010/main" val="575798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23863" y="704850"/>
            <a:ext cx="6254750" cy="3519488"/>
          </a:xfrm>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F4EF01-B7AF-44F9-9CBC-313FD8E4EE1F}" type="slidenum">
              <a:rPr lang="en-US" altLang="en-US" sz="1200" smtClean="0"/>
              <a:pPr eaLnBrk="1" hangingPunct="1"/>
              <a:t>19</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423863" y="704850"/>
            <a:ext cx="6254750" cy="3519488"/>
          </a:xfrm>
          <a:ln/>
        </p:spPr>
      </p:sp>
      <p:sp>
        <p:nvSpPr>
          <p:cNvPr id="104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60F8EB-ACAE-479E-9B9F-2E09F768BFA3}" type="slidenum">
              <a:rPr lang="en-US" altLang="en-US" sz="1200" smtClean="0"/>
              <a:pPr eaLnBrk="1" hangingPunct="1"/>
              <a:t>20</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423863" y="704850"/>
            <a:ext cx="6254750" cy="3519488"/>
          </a:xfrm>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594800-531C-4E2D-AB24-535E23DDB48B}" type="slidenum">
              <a:rPr lang="en-US" altLang="en-US" sz="1200" smtClean="0"/>
              <a:pPr eaLnBrk="1" hangingPunct="1"/>
              <a:t>21</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423863" y="704850"/>
            <a:ext cx="6254750" cy="3519488"/>
          </a:xfrm>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4FEC42-B6D9-43E5-B0EE-FD172B77EE42}" type="slidenum">
              <a:rPr lang="en-US" altLang="en-US" sz="1200" smtClean="0"/>
              <a:pPr eaLnBrk="1" hangingPunct="1"/>
              <a:t>22</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23863" y="704850"/>
            <a:ext cx="6254750" cy="3519488"/>
          </a:xfrm>
          <a:ln/>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DC0CCB-EF8E-44A5-8A99-D4CAADB7858F}" type="slidenum">
              <a:rPr lang="en-US" altLang="en-US" sz="1200" smtClean="0"/>
              <a:pPr eaLnBrk="1" hangingPunct="1"/>
              <a:t>23</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423863" y="704850"/>
            <a:ext cx="6254750" cy="3519488"/>
          </a:xfrm>
          <a:ln/>
        </p:spPr>
      </p:sp>
      <p:sp>
        <p:nvSpPr>
          <p:cNvPr id="108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3D6D68-483D-4669-94EF-236CA44CAFE9}" type="slidenum">
              <a:rPr lang="en-US" altLang="en-US" sz="1200" smtClean="0"/>
              <a:pPr eaLnBrk="1" hangingPunct="1"/>
              <a:t>24</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423863" y="704850"/>
            <a:ext cx="6254750" cy="3519488"/>
          </a:xfrm>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1F0FF2-33F6-4642-887C-A5EAC5983824}" type="slidenum">
              <a:rPr lang="en-US" altLang="en-US" sz="1200" smtClean="0"/>
              <a:pPr eaLnBrk="1" hangingPunct="1"/>
              <a:t>25</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26</a:t>
            </a:fld>
            <a:endParaRPr lang="en-US"/>
          </a:p>
        </p:txBody>
      </p:sp>
    </p:spTree>
    <p:extLst>
      <p:ext uri="{BB962C8B-B14F-4D97-AF65-F5344CB8AC3E}">
        <p14:creationId xmlns:p14="http://schemas.microsoft.com/office/powerpoint/2010/main" val="2467622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27</a:t>
            </a:fld>
            <a:endParaRPr lang="en-US"/>
          </a:p>
        </p:txBody>
      </p:sp>
    </p:spTree>
    <p:extLst>
      <p:ext uri="{BB962C8B-B14F-4D97-AF65-F5344CB8AC3E}">
        <p14:creationId xmlns:p14="http://schemas.microsoft.com/office/powerpoint/2010/main" val="1607740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28</a:t>
            </a:fld>
            <a:endParaRPr lang="en-US"/>
          </a:p>
        </p:txBody>
      </p:sp>
    </p:spTree>
    <p:extLst>
      <p:ext uri="{BB962C8B-B14F-4D97-AF65-F5344CB8AC3E}">
        <p14:creationId xmlns:p14="http://schemas.microsoft.com/office/powerpoint/2010/main" val="169133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a:t>
            </a:fld>
            <a:endParaRPr lang="en-US"/>
          </a:p>
        </p:txBody>
      </p:sp>
    </p:spTree>
    <p:extLst>
      <p:ext uri="{BB962C8B-B14F-4D97-AF65-F5344CB8AC3E}">
        <p14:creationId xmlns:p14="http://schemas.microsoft.com/office/powerpoint/2010/main" val="960699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29</a:t>
            </a:fld>
            <a:endParaRPr lang="en-US"/>
          </a:p>
        </p:txBody>
      </p:sp>
    </p:spTree>
    <p:extLst>
      <p:ext uri="{BB962C8B-B14F-4D97-AF65-F5344CB8AC3E}">
        <p14:creationId xmlns:p14="http://schemas.microsoft.com/office/powerpoint/2010/main" val="1173709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423863" y="704850"/>
            <a:ext cx="6254750" cy="3519488"/>
          </a:xfrm>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53FCE8-095D-46F7-9AD9-323B45D8D2A9}" type="slidenum">
              <a:rPr lang="en-US" altLang="en-US" sz="1200" smtClean="0"/>
              <a:pPr eaLnBrk="1" hangingPunct="1"/>
              <a:t>30</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423863" y="704850"/>
            <a:ext cx="6254750" cy="3519488"/>
          </a:xfrm>
          <a:ln/>
        </p:spPr>
      </p:sp>
      <p:sp>
        <p:nvSpPr>
          <p:cNvPr id="1126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96BD0A-F17A-4D57-87E0-9B872C76D018}" type="slidenum">
              <a:rPr lang="en-US" altLang="en-US" sz="1200" smtClean="0"/>
              <a:pPr eaLnBrk="1" hangingPunct="1"/>
              <a:t>31</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423863" y="704850"/>
            <a:ext cx="6254750" cy="3519488"/>
          </a:xfrm>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5965E4-DDF9-4015-8E3D-B944350B8394}" type="slidenum">
              <a:rPr lang="en-US" altLang="en-US" sz="1200" smtClean="0"/>
              <a:pPr eaLnBrk="1" hangingPunct="1"/>
              <a:t>32</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423863" y="704850"/>
            <a:ext cx="6254750" cy="3519488"/>
          </a:xfrm>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1460C2-3260-4D28-A9B8-D94CCAF624CF}" type="slidenum">
              <a:rPr lang="en-US" altLang="en-US" sz="1200" smtClean="0"/>
              <a:pPr eaLnBrk="1" hangingPunct="1"/>
              <a:t>33</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423863" y="704850"/>
            <a:ext cx="6254750" cy="3519488"/>
          </a:xfrm>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901F64-1F86-497F-9344-2196C7EADA5A}" type="slidenum">
              <a:rPr lang="en-US" altLang="en-US" sz="1200" smtClean="0"/>
              <a:pPr eaLnBrk="1" hangingPunct="1"/>
              <a:t>34</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423863" y="704850"/>
            <a:ext cx="6254750" cy="3519488"/>
          </a:xfrm>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262F80-5F3E-4440-A45D-10D7D76978D0}" type="slidenum">
              <a:rPr lang="en-US" altLang="en-US" sz="1200" smtClean="0"/>
              <a:pPr eaLnBrk="1" hangingPunct="1"/>
              <a:t>35</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423863" y="704850"/>
            <a:ext cx="6254750" cy="3519488"/>
          </a:xfrm>
          <a:ln/>
        </p:spPr>
      </p:sp>
      <p:sp>
        <p:nvSpPr>
          <p:cNvPr id="1218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18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73D7F2-6AE8-4AC3-B881-DE84A93043B3}" type="slidenum">
              <a:rPr lang="en-US" altLang="en-US" sz="1200" smtClean="0"/>
              <a:pPr eaLnBrk="1" hangingPunct="1"/>
              <a:t>36</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423863" y="704850"/>
            <a:ext cx="6254750" cy="3519488"/>
          </a:xfrm>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8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931A4F-2970-4FC7-A799-C36683AB4E85}" type="slidenum">
              <a:rPr lang="en-US" altLang="en-US" sz="1200" smtClean="0"/>
              <a:pPr eaLnBrk="1" hangingPunct="1"/>
              <a:t>37</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423863" y="704850"/>
            <a:ext cx="6254750" cy="3519488"/>
          </a:xfrm>
          <a:ln/>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A8737B-38FA-4555-B227-FF40D7B22F58}" type="slidenum">
              <a:rPr lang="en-US" altLang="en-US" sz="1200" smtClean="0"/>
              <a:pPr eaLnBrk="1" hangingPunct="1"/>
              <a:t>38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3</a:t>
            </a:fld>
            <a:endParaRPr lang="en-US"/>
          </a:p>
        </p:txBody>
      </p:sp>
    </p:spTree>
    <p:extLst>
      <p:ext uri="{BB962C8B-B14F-4D97-AF65-F5344CB8AC3E}">
        <p14:creationId xmlns:p14="http://schemas.microsoft.com/office/powerpoint/2010/main" val="384379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423863" y="704850"/>
            <a:ext cx="6254750" cy="3519488"/>
          </a:xfrm>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B81E56-F774-4784-BBCD-494094A49046}" type="slidenum">
              <a:rPr lang="en-US" altLang="en-US" sz="1200" smtClean="0"/>
              <a:pPr eaLnBrk="1" hangingPunct="1"/>
              <a:t>39</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423863" y="704850"/>
            <a:ext cx="6254750" cy="3519488"/>
          </a:xfrm>
          <a:ln/>
        </p:spPr>
      </p:sp>
      <p:sp>
        <p:nvSpPr>
          <p:cNvPr id="1259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98C1CA-C9C2-484A-B445-E63116560785}" type="slidenum">
              <a:rPr lang="en-US" altLang="en-US" sz="1200" smtClean="0"/>
              <a:pPr eaLnBrk="1" hangingPunct="1"/>
              <a:t>40</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423863" y="704850"/>
            <a:ext cx="6254750" cy="3519488"/>
          </a:xfrm>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3B9732-C858-4264-8650-1081B04FB0DF}" type="slidenum">
              <a:rPr lang="en-US" altLang="en-US" sz="1200" smtClean="0"/>
              <a:pPr eaLnBrk="1" hangingPunct="1"/>
              <a:t>41</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423863" y="704850"/>
            <a:ext cx="6254750" cy="3519488"/>
          </a:xfrm>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C0B262-8E79-409F-BDAE-FFD61836C20D}" type="slidenum">
              <a:rPr lang="en-US" altLang="en-US" sz="1200" smtClean="0"/>
              <a:pPr eaLnBrk="1" hangingPunct="1"/>
              <a:t>42</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43</a:t>
            </a:fld>
            <a:endParaRPr lang="en-US"/>
          </a:p>
        </p:txBody>
      </p:sp>
    </p:spTree>
    <p:extLst>
      <p:ext uri="{BB962C8B-B14F-4D97-AF65-F5344CB8AC3E}">
        <p14:creationId xmlns:p14="http://schemas.microsoft.com/office/powerpoint/2010/main" val="757418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44</a:t>
            </a:fld>
            <a:endParaRPr lang="en-US"/>
          </a:p>
        </p:txBody>
      </p:sp>
    </p:spTree>
    <p:extLst>
      <p:ext uri="{BB962C8B-B14F-4D97-AF65-F5344CB8AC3E}">
        <p14:creationId xmlns:p14="http://schemas.microsoft.com/office/powerpoint/2010/main" val="991134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45</a:t>
            </a:fld>
            <a:endParaRPr lang="en-US"/>
          </a:p>
        </p:txBody>
      </p:sp>
    </p:spTree>
    <p:extLst>
      <p:ext uri="{BB962C8B-B14F-4D97-AF65-F5344CB8AC3E}">
        <p14:creationId xmlns:p14="http://schemas.microsoft.com/office/powerpoint/2010/main" val="32428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4</a:t>
            </a:fld>
            <a:endParaRPr lang="en-US"/>
          </a:p>
        </p:txBody>
      </p:sp>
    </p:spTree>
    <p:extLst>
      <p:ext uri="{BB962C8B-B14F-4D97-AF65-F5344CB8AC3E}">
        <p14:creationId xmlns:p14="http://schemas.microsoft.com/office/powerpoint/2010/main" val="176232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5</a:t>
            </a:fld>
            <a:endParaRPr lang="en-US"/>
          </a:p>
        </p:txBody>
      </p:sp>
    </p:spTree>
    <p:extLst>
      <p:ext uri="{BB962C8B-B14F-4D97-AF65-F5344CB8AC3E}">
        <p14:creationId xmlns:p14="http://schemas.microsoft.com/office/powerpoint/2010/main" val="66734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6</a:t>
            </a:fld>
            <a:endParaRPr lang="en-US"/>
          </a:p>
        </p:txBody>
      </p:sp>
    </p:spTree>
    <p:extLst>
      <p:ext uri="{BB962C8B-B14F-4D97-AF65-F5344CB8AC3E}">
        <p14:creationId xmlns:p14="http://schemas.microsoft.com/office/powerpoint/2010/main" val="380128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423863" y="704850"/>
            <a:ext cx="6254750" cy="3519488"/>
          </a:xfrm>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F600E7-E8C6-4886-9EED-B5099D2F4839}" type="slidenum">
              <a:rPr lang="en-US" altLang="en-US" sz="1200" smtClean="0"/>
              <a:pPr eaLnBrk="1" hangingPunct="1"/>
              <a:t>7</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8</a:t>
            </a:fld>
            <a:endParaRPr lang="en-US"/>
          </a:p>
        </p:txBody>
      </p:sp>
    </p:spTree>
    <p:extLst>
      <p:ext uri="{BB962C8B-B14F-4D97-AF65-F5344CB8AC3E}">
        <p14:creationId xmlns:p14="http://schemas.microsoft.com/office/powerpoint/2010/main" val="71496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5.wmf"/></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B69956D-047F-B48F-DAB1-1B52A2D114CB}"/>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11: Economic Dispatch and Optimal Power Flow (OPF)</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C15AB1-F344-9986-D7D0-645E903285D8}"/>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7C18E717-3ABB-BD6E-BD7C-C809365B05DC}"/>
              </a:ext>
            </a:extLst>
          </p:cNvPr>
          <p:cNvSpPr>
            <a:spLocks noGrp="1"/>
          </p:cNvSpPr>
          <p:nvPr>
            <p:ph type="title"/>
          </p:nvPr>
        </p:nvSpPr>
        <p:spPr/>
        <p:txBody>
          <a:bodyPr/>
          <a:lstStyle/>
          <a:p>
            <a:r>
              <a:rPr lang="en-US" dirty="0"/>
              <a:t>ERCOT Typical Daily Curves </a:t>
            </a:r>
          </a:p>
        </p:txBody>
      </p:sp>
      <p:pic>
        <p:nvPicPr>
          <p:cNvPr id="7" name="Picture 6">
            <a:extLst>
              <a:ext uri="{FF2B5EF4-FFF2-40B4-BE49-F238E27FC236}">
                <a16:creationId xmlns:a16="http://schemas.microsoft.com/office/drawing/2014/main" id="{55D0F45E-627A-D79C-9C9F-65DF4B841861}"/>
              </a:ext>
            </a:extLst>
          </p:cNvPr>
          <p:cNvPicPr>
            <a:picLocks noChangeAspect="1"/>
          </p:cNvPicPr>
          <p:nvPr/>
        </p:nvPicPr>
        <p:blipFill>
          <a:blip r:embed="rId3"/>
          <a:stretch>
            <a:fillRect/>
          </a:stretch>
        </p:blipFill>
        <p:spPr>
          <a:xfrm>
            <a:off x="762000" y="1229017"/>
            <a:ext cx="6362700" cy="2847051"/>
          </a:xfrm>
          <a:prstGeom prst="rect">
            <a:avLst/>
          </a:prstGeom>
        </p:spPr>
      </p:pic>
      <p:pic>
        <p:nvPicPr>
          <p:cNvPr id="9" name="Picture 8">
            <a:extLst>
              <a:ext uri="{FF2B5EF4-FFF2-40B4-BE49-F238E27FC236}">
                <a16:creationId xmlns:a16="http://schemas.microsoft.com/office/drawing/2014/main" id="{C997394C-1D94-19F7-0830-1C513DC8070A}"/>
              </a:ext>
            </a:extLst>
          </p:cNvPr>
          <p:cNvPicPr>
            <a:picLocks noChangeAspect="1"/>
          </p:cNvPicPr>
          <p:nvPr/>
        </p:nvPicPr>
        <p:blipFill>
          <a:blip r:embed="rId4"/>
          <a:stretch>
            <a:fillRect/>
          </a:stretch>
        </p:blipFill>
        <p:spPr>
          <a:xfrm>
            <a:off x="1295400" y="4076068"/>
            <a:ext cx="5562600" cy="2606253"/>
          </a:xfrm>
          <a:prstGeom prst="rect">
            <a:avLst/>
          </a:prstGeom>
        </p:spPr>
      </p:pic>
      <p:sp>
        <p:nvSpPr>
          <p:cNvPr id="3" name="Slide Number Placeholder 3">
            <a:extLst>
              <a:ext uri="{FF2B5EF4-FFF2-40B4-BE49-F238E27FC236}">
                <a16:creationId xmlns:a16="http://schemas.microsoft.com/office/drawing/2014/main" id="{36E93539-626C-1D4E-0558-833D556B33D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113464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DBEE3B1-2F95-F9FD-6AED-B83E00842940}"/>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3250" name="Rectangle 2"/>
          <p:cNvSpPr>
            <a:spLocks noGrp="1" noChangeArrowheads="1"/>
          </p:cNvSpPr>
          <p:nvPr>
            <p:ph type="title"/>
          </p:nvPr>
        </p:nvSpPr>
        <p:spPr/>
        <p:txBody>
          <a:bodyPr/>
          <a:lstStyle/>
          <a:p>
            <a:pPr eaLnBrk="1" hangingPunct="1"/>
            <a:r>
              <a:rPr lang="en-US" altLang="en-US"/>
              <a:t>Thermal versus Hydro Generation</a:t>
            </a:r>
          </a:p>
        </p:txBody>
      </p:sp>
      <p:sp>
        <p:nvSpPr>
          <p:cNvPr id="53251" name="Rectangle 3"/>
          <p:cNvSpPr>
            <a:spLocks noGrp="1" noChangeArrowheads="1"/>
          </p:cNvSpPr>
          <p:nvPr>
            <p:ph type="body" idx="1"/>
          </p:nvPr>
        </p:nvSpPr>
        <p:spPr>
          <a:xfrm>
            <a:off x="457200" y="1280160"/>
            <a:ext cx="11506200" cy="3733800"/>
          </a:xfrm>
        </p:spPr>
        <p:txBody>
          <a:bodyPr/>
          <a:lstStyle/>
          <a:p>
            <a:pPr eaLnBrk="1" hangingPunct="1"/>
            <a:r>
              <a:rPr lang="en-US" altLang="en-US" dirty="0"/>
              <a:t>The two main types of generating units are thermal and hydro, with wind and solar rapidly growing</a:t>
            </a:r>
          </a:p>
          <a:p>
            <a:pPr eaLnBrk="1" hangingPunct="1"/>
            <a:r>
              <a:rPr lang="en-US" altLang="en-US" dirty="0"/>
              <a:t>For hydro the fuel (water) is free but there may be many constraints on operation</a:t>
            </a:r>
          </a:p>
          <a:p>
            <a:pPr lvl="1" eaLnBrk="1" hangingPunct="1"/>
            <a:r>
              <a:rPr lang="en-US" altLang="en-US" dirty="0"/>
              <a:t>fixed amounts of water available</a:t>
            </a:r>
          </a:p>
          <a:p>
            <a:pPr lvl="1" eaLnBrk="1" hangingPunct="1"/>
            <a:r>
              <a:rPr lang="en-US" altLang="en-US" dirty="0"/>
              <a:t>reservoir levels must be managed and coordinated</a:t>
            </a:r>
          </a:p>
          <a:p>
            <a:pPr lvl="1" eaLnBrk="1" hangingPunct="1"/>
            <a:r>
              <a:rPr lang="en-US" altLang="en-US" dirty="0"/>
              <a:t>downstream flow rates for fish and navigation</a:t>
            </a:r>
          </a:p>
          <a:p>
            <a:pPr eaLnBrk="1" hangingPunct="1"/>
            <a:r>
              <a:rPr lang="en-US" altLang="en-US" dirty="0"/>
              <a:t>Some countries get a large percentage of their generation from hydro including Brazil, Canada, Norway and Sweden </a:t>
            </a:r>
          </a:p>
          <a:p>
            <a:pPr eaLnBrk="1" hangingPunct="1"/>
            <a:r>
              <a:rPr lang="en-US" altLang="en-US" dirty="0"/>
              <a:t>Hydro optimization is typically longer term (many months or years)</a:t>
            </a:r>
          </a:p>
          <a:p>
            <a:pPr eaLnBrk="1" hangingPunct="1"/>
            <a:r>
              <a:rPr lang="en-US" altLang="en-US" dirty="0"/>
              <a:t>In 460 we will concentrate on thermal units and some wind and solar, looking at short-term optimization</a:t>
            </a:r>
          </a:p>
          <a:p>
            <a:pPr lvl="1" eaLnBrk="1" hangingPunct="1">
              <a:buFontTx/>
              <a:buChar char="–"/>
            </a:pPr>
            <a:endParaRPr lang="en-US" altLang="en-US" dirty="0"/>
          </a:p>
        </p:txBody>
      </p:sp>
      <p:sp>
        <p:nvSpPr>
          <p:cNvPr id="2" name="Slide Number Placeholder 3">
            <a:extLst>
              <a:ext uri="{FF2B5EF4-FFF2-40B4-BE49-F238E27FC236}">
                <a16:creationId xmlns:a16="http://schemas.microsoft.com/office/drawing/2014/main" id="{6315DC17-E1C9-3E48-C700-8D9FF51BBE2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217184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A85E616-4E59-5E35-7BDA-E28B42F0CDDC}"/>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5298" name="Rectangle 2"/>
          <p:cNvSpPr>
            <a:spLocks noGrp="1" noChangeArrowheads="1"/>
          </p:cNvSpPr>
          <p:nvPr>
            <p:ph type="title"/>
          </p:nvPr>
        </p:nvSpPr>
        <p:spPr/>
        <p:txBody>
          <a:bodyPr/>
          <a:lstStyle/>
          <a:p>
            <a:pPr eaLnBrk="1" hangingPunct="1"/>
            <a:r>
              <a:rPr lang="en-US" altLang="en-US"/>
              <a:t>Block Diagram of Thermal Unit</a:t>
            </a:r>
          </a:p>
        </p:txBody>
      </p:sp>
      <p:pic>
        <p:nvPicPr>
          <p:cNvPr id="55299" name="Picture 3" descr="Fig106"/>
          <p:cNvPicPr>
            <a:picLocks noChangeAspect="1" noChangeArrowheads="1"/>
          </p:cNvPicPr>
          <p:nvPr/>
        </p:nvPicPr>
        <p:blipFill>
          <a:blip r:embed="rId3" cstate="print">
            <a:extLst>
              <a:ext uri="{28A0092B-C50C-407E-A947-70E740481C1C}">
                <a14:useLocalDpi xmlns:a14="http://schemas.microsoft.com/office/drawing/2010/main" val="0"/>
              </a:ext>
            </a:extLst>
          </a:blip>
          <a:srcRect l="5882" t="10350" r="5882" b="60379"/>
          <a:stretch>
            <a:fillRect/>
          </a:stretch>
        </p:blipFill>
        <p:spPr bwMode="auto">
          <a:xfrm>
            <a:off x="1066800" y="1371600"/>
            <a:ext cx="68580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914400" y="4876800"/>
            <a:ext cx="10515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solidFill>
                  <a:schemeClr val="tx1">
                    <a:lumMod val="50000"/>
                  </a:schemeClr>
                </a:solidFill>
              </a:rPr>
              <a:t>To optimize generation costs we need to develop cost relationships between net power out and operating costs.  Between 2-6% of power is used within the generating plant; this is known as the auxiliary power</a:t>
            </a:r>
            <a:endParaRPr lang="en-US" altLang="en-US" sz="2400" dirty="0">
              <a:solidFill>
                <a:schemeClr val="tx1">
                  <a:lumMod val="50000"/>
                </a:schemeClr>
              </a:solidFill>
            </a:endParaRPr>
          </a:p>
        </p:txBody>
      </p:sp>
      <p:sp>
        <p:nvSpPr>
          <p:cNvPr id="2" name="Slide Number Placeholder 3">
            <a:extLst>
              <a:ext uri="{FF2B5EF4-FFF2-40B4-BE49-F238E27FC236}">
                <a16:creationId xmlns:a16="http://schemas.microsoft.com/office/drawing/2014/main" id="{211CDE19-CE1F-9BD5-A82B-7CD1AF1335C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249458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10B6860-0405-7D5F-E3B3-F71CB3AD3C22}"/>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6322" name="Title 1"/>
          <p:cNvSpPr>
            <a:spLocks noGrp="1"/>
          </p:cNvSpPr>
          <p:nvPr>
            <p:ph type="title"/>
          </p:nvPr>
        </p:nvSpPr>
        <p:spPr/>
        <p:txBody>
          <a:bodyPr/>
          <a:lstStyle/>
          <a:p>
            <a:r>
              <a:rPr lang="en-US" altLang="en-US" dirty="0"/>
              <a:t>Coal Plant Diagram</a:t>
            </a:r>
          </a:p>
        </p:txBody>
      </p:sp>
      <p:pic>
        <p:nvPicPr>
          <p:cNvPr id="56323" name="Picture 4" descr="fig319_0002.jpg"/>
          <p:cNvPicPr>
            <a:picLocks noChangeAspect="1"/>
          </p:cNvPicPr>
          <p:nvPr/>
        </p:nvPicPr>
        <p:blipFill>
          <a:blip r:embed="rId3">
            <a:extLst>
              <a:ext uri="{28A0092B-C50C-407E-A947-70E740481C1C}">
                <a14:useLocalDpi xmlns:a14="http://schemas.microsoft.com/office/drawing/2010/main" val="0"/>
              </a:ext>
            </a:extLst>
          </a:blip>
          <a:srcRect l="43529" t="12831" r="16470" b="41916"/>
          <a:stretch>
            <a:fillRect/>
          </a:stretch>
        </p:blipFill>
        <p:spPr bwMode="auto">
          <a:xfrm rot="5460000">
            <a:off x="2246636" y="117475"/>
            <a:ext cx="464820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3"/>
          <p:cNvSpPr>
            <a:spLocks noChangeArrowheads="1"/>
          </p:cNvSpPr>
          <p:nvPr/>
        </p:nvSpPr>
        <p:spPr bwMode="auto">
          <a:xfrm>
            <a:off x="1905000" y="60960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t>Source: Masters, Renewable and Efficient Electric Power Systems, 2004</a:t>
            </a:r>
          </a:p>
        </p:txBody>
      </p:sp>
      <p:sp>
        <p:nvSpPr>
          <p:cNvPr id="2" name="Slide Number Placeholder 3">
            <a:extLst>
              <a:ext uri="{FF2B5EF4-FFF2-40B4-BE49-F238E27FC236}">
                <a16:creationId xmlns:a16="http://schemas.microsoft.com/office/drawing/2014/main" id="{121F8CAB-C9A4-4DF1-29C5-BDDB8C5D0B4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240179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3B461A2-6A90-82B2-B4C2-4F7C93EF5B7A}"/>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7346" name="Title 1"/>
          <p:cNvSpPr>
            <a:spLocks noGrp="1"/>
          </p:cNvSpPr>
          <p:nvPr>
            <p:ph type="title"/>
          </p:nvPr>
        </p:nvSpPr>
        <p:spPr/>
        <p:txBody>
          <a:bodyPr/>
          <a:lstStyle/>
          <a:p>
            <a:r>
              <a:rPr lang="en-US" altLang="en-US" dirty="0"/>
              <a:t>Turbine for Nuclear Power Plant</a:t>
            </a:r>
          </a:p>
        </p:txBody>
      </p:sp>
      <p:pic>
        <p:nvPicPr>
          <p:cNvPr id="57347" name="Picture 2" descr="http://images.pennnet.com/articles/pe/cap/cap_ge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24420"/>
            <a:ext cx="7575488" cy="492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ChangeArrowheads="1"/>
          </p:cNvSpPr>
          <p:nvPr/>
        </p:nvSpPr>
        <p:spPr bwMode="auto">
          <a:xfrm>
            <a:off x="9372600" y="4343400"/>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solidFill>
                  <a:schemeClr val="tx1">
                    <a:lumMod val="50000"/>
                  </a:schemeClr>
                </a:solidFill>
              </a:rPr>
              <a:t>Source: images.pennnet.com/articles/pe/cap/cap_gephoto.jpg</a:t>
            </a:r>
          </a:p>
        </p:txBody>
      </p:sp>
      <p:sp>
        <p:nvSpPr>
          <p:cNvPr id="2" name="Slide Number Placeholder 3">
            <a:extLst>
              <a:ext uri="{FF2B5EF4-FFF2-40B4-BE49-F238E27FC236}">
                <a16:creationId xmlns:a16="http://schemas.microsoft.com/office/drawing/2014/main" id="{1C0071D7-B72D-6363-1D2B-A3BF8DD5DFC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79516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A996A2-181D-0926-48A2-D17BB7D93A90}"/>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171" name="Title 1"/>
          <p:cNvSpPr>
            <a:spLocks noGrp="1"/>
          </p:cNvSpPr>
          <p:nvPr>
            <p:ph type="title"/>
          </p:nvPr>
        </p:nvSpPr>
        <p:spPr/>
        <p:txBody>
          <a:bodyPr/>
          <a:lstStyle/>
          <a:p>
            <a:r>
              <a:rPr lang="en-US" altLang="en-US" dirty="0"/>
              <a:t>Basic Gas Turbine</a:t>
            </a:r>
          </a:p>
        </p:txBody>
      </p:sp>
      <p:pic>
        <p:nvPicPr>
          <p:cNvPr id="71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88395"/>
            <a:ext cx="64897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5"/>
          <p:cNvSpPr txBox="1">
            <a:spLocks noChangeArrowheads="1"/>
          </p:cNvSpPr>
          <p:nvPr/>
        </p:nvSpPr>
        <p:spPr bwMode="auto">
          <a:xfrm>
            <a:off x="1392920" y="4483398"/>
            <a:ext cx="4849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Most common fuel is natural gas</a:t>
            </a:r>
          </a:p>
        </p:txBody>
      </p:sp>
      <p:graphicFrame>
        <p:nvGraphicFramePr>
          <p:cNvPr id="7170" name="Object 6"/>
          <p:cNvGraphicFramePr>
            <a:graphicFrameLocks noChangeAspect="1"/>
          </p:cNvGraphicFramePr>
          <p:nvPr>
            <p:extLst>
              <p:ext uri="{D42A27DB-BD31-4B8C-83A1-F6EECF244321}">
                <p14:modId xmlns:p14="http://schemas.microsoft.com/office/powerpoint/2010/main" val="4053807862"/>
              </p:ext>
            </p:extLst>
          </p:nvPr>
        </p:nvGraphicFramePr>
        <p:xfrm>
          <a:off x="6808788" y="4395788"/>
          <a:ext cx="3221037" cy="1355725"/>
        </p:xfrm>
        <a:graphic>
          <a:graphicData uri="http://schemas.openxmlformats.org/presentationml/2006/ole">
            <mc:AlternateContent xmlns:mc="http://schemas.openxmlformats.org/markup-compatibility/2006">
              <mc:Choice xmlns:v="urn:schemas-microsoft-com:vml" Requires="v">
                <p:oleObj name="Equation" r:id="rId4" imgW="1447560" imgH="609480" progId="Equation.DSMT4">
                  <p:embed/>
                </p:oleObj>
              </mc:Choice>
              <mc:Fallback>
                <p:oleObj name="Equation" r:id="rId4" imgW="1447560" imgH="609480" progId="Equation.DSMT4">
                  <p:embed/>
                  <p:pic>
                    <p:nvPicPr>
                      <p:cNvPr id="7170" name="Object 6"/>
                      <p:cNvPicPr>
                        <a:picLocks noChangeAspect="1" noChangeArrowheads="1"/>
                      </p:cNvPicPr>
                      <p:nvPr/>
                    </p:nvPicPr>
                    <p:blipFill>
                      <a:blip r:embed="rId5"/>
                      <a:srcRect/>
                      <a:stretch>
                        <a:fillRect/>
                      </a:stretch>
                    </p:blipFill>
                    <p:spPr bwMode="auto">
                      <a:xfrm>
                        <a:off x="6808788" y="4395788"/>
                        <a:ext cx="3221037"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Text Box 7"/>
          <p:cNvSpPr txBox="1">
            <a:spLocks noChangeArrowheads="1"/>
          </p:cNvSpPr>
          <p:nvPr/>
        </p:nvSpPr>
        <p:spPr bwMode="auto">
          <a:xfrm>
            <a:off x="1392919" y="5321598"/>
            <a:ext cx="5729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Typical efficiency is around 30 to 35%</a:t>
            </a:r>
          </a:p>
        </p:txBody>
      </p:sp>
      <p:sp>
        <p:nvSpPr>
          <p:cNvPr id="2" name="Slide Number Placeholder 3">
            <a:extLst>
              <a:ext uri="{FF2B5EF4-FFF2-40B4-BE49-F238E27FC236}">
                <a16:creationId xmlns:a16="http://schemas.microsoft.com/office/drawing/2014/main" id="{C65D3748-D732-EFBE-0B41-BCF28A85FD3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325883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2D5B98-D6C7-58D8-9F45-0A7A85CAA0AD}"/>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8195" name="Title 1"/>
          <p:cNvSpPr>
            <a:spLocks noGrp="1"/>
          </p:cNvSpPr>
          <p:nvPr>
            <p:ph type="title"/>
          </p:nvPr>
        </p:nvSpPr>
        <p:spPr/>
        <p:txBody>
          <a:bodyPr/>
          <a:lstStyle/>
          <a:p>
            <a:r>
              <a:rPr lang="en-US" altLang="en-US" dirty="0"/>
              <a:t>Combined Cycle Power Plant</a:t>
            </a:r>
          </a:p>
        </p:txBody>
      </p:sp>
      <p:graphicFrame>
        <p:nvGraphicFramePr>
          <p:cNvPr id="8194" name="Object 3"/>
          <p:cNvGraphicFramePr>
            <a:graphicFrameLocks noChangeAspect="1"/>
          </p:cNvGraphicFramePr>
          <p:nvPr>
            <p:extLst>
              <p:ext uri="{D42A27DB-BD31-4B8C-83A1-F6EECF244321}">
                <p14:modId xmlns:p14="http://schemas.microsoft.com/office/powerpoint/2010/main" val="953442733"/>
              </p:ext>
            </p:extLst>
          </p:nvPr>
        </p:nvGraphicFramePr>
        <p:xfrm>
          <a:off x="914400" y="1273176"/>
          <a:ext cx="6858000" cy="4365625"/>
        </p:xfrm>
        <a:graphic>
          <a:graphicData uri="http://schemas.openxmlformats.org/presentationml/2006/ole">
            <mc:AlternateContent xmlns:mc="http://schemas.openxmlformats.org/markup-compatibility/2006">
              <mc:Choice xmlns:v="urn:schemas-microsoft-com:vml" Requires="v">
                <p:oleObj name="Document" r:id="rId3" imgW="4236720" imgH="2697480" progId="Word.Document.8">
                  <p:embed/>
                </p:oleObj>
              </mc:Choice>
              <mc:Fallback>
                <p:oleObj name="Document" r:id="rId3" imgW="4236720" imgH="2697480" progId="Word.Document.8">
                  <p:embed/>
                  <p:pic>
                    <p:nvPicPr>
                      <p:cNvPr id="819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73176"/>
                        <a:ext cx="6858000" cy="436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4"/>
          <p:cNvSpPr txBox="1">
            <a:spLocks noChangeArrowheads="1"/>
          </p:cNvSpPr>
          <p:nvPr/>
        </p:nvSpPr>
        <p:spPr bwMode="auto">
          <a:xfrm>
            <a:off x="822325" y="5743141"/>
            <a:ext cx="10836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Efficiencies of up to 60% can be achieved, with even higher values when the steam is used for heating; fuel is usually natural gas</a:t>
            </a:r>
          </a:p>
        </p:txBody>
      </p:sp>
      <p:sp>
        <p:nvSpPr>
          <p:cNvPr id="2" name="Slide Number Placeholder 3">
            <a:extLst>
              <a:ext uri="{FF2B5EF4-FFF2-40B4-BE49-F238E27FC236}">
                <a16:creationId xmlns:a16="http://schemas.microsoft.com/office/drawing/2014/main" id="{0220EB46-E0A3-E72B-A376-6BB4BD140A1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70010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0A5556F-70D0-2726-CF4B-9BEFDE015079}"/>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8370" name="Rectangle 2"/>
          <p:cNvSpPr>
            <a:spLocks noGrp="1" noChangeArrowheads="1"/>
          </p:cNvSpPr>
          <p:nvPr>
            <p:ph type="title"/>
          </p:nvPr>
        </p:nvSpPr>
        <p:spPr/>
        <p:txBody>
          <a:bodyPr/>
          <a:lstStyle/>
          <a:p>
            <a:pPr eaLnBrk="1" hangingPunct="1"/>
            <a:r>
              <a:rPr lang="en-US" altLang="en-US"/>
              <a:t>Generator Cost Curves</a:t>
            </a:r>
          </a:p>
        </p:txBody>
      </p:sp>
      <p:sp>
        <p:nvSpPr>
          <p:cNvPr id="58371" name="Rectangle 3"/>
          <p:cNvSpPr>
            <a:spLocks noGrp="1" noChangeArrowheads="1"/>
          </p:cNvSpPr>
          <p:nvPr>
            <p:ph type="body" idx="1"/>
          </p:nvPr>
        </p:nvSpPr>
        <p:spPr/>
        <p:txBody>
          <a:bodyPr/>
          <a:lstStyle/>
          <a:p>
            <a:pPr eaLnBrk="1" hangingPunct="1"/>
            <a:r>
              <a:rPr lang="en-US" altLang="en-US" dirty="0"/>
              <a:t>Generator costs are typically represented by up to four different curves</a:t>
            </a:r>
          </a:p>
          <a:p>
            <a:pPr lvl="1" eaLnBrk="1" hangingPunct="1"/>
            <a:r>
              <a:rPr lang="en-US" altLang="en-US" dirty="0"/>
              <a:t>input/output (I/O) curve</a:t>
            </a:r>
          </a:p>
          <a:p>
            <a:pPr lvl="1" eaLnBrk="1" hangingPunct="1"/>
            <a:r>
              <a:rPr lang="en-US" altLang="en-US" dirty="0"/>
              <a:t>fuel-cost curve</a:t>
            </a:r>
          </a:p>
          <a:p>
            <a:pPr lvl="1" eaLnBrk="1" hangingPunct="1"/>
            <a:r>
              <a:rPr lang="en-US" altLang="en-US" dirty="0"/>
              <a:t>heat-rate curve</a:t>
            </a:r>
          </a:p>
          <a:p>
            <a:pPr lvl="1" eaLnBrk="1" hangingPunct="1"/>
            <a:r>
              <a:rPr lang="en-US" altLang="en-US" dirty="0"/>
              <a:t>incremental cost curve</a:t>
            </a:r>
          </a:p>
          <a:p>
            <a:pPr eaLnBrk="1" hangingPunct="1"/>
            <a:r>
              <a:rPr lang="en-US" altLang="en-US" dirty="0"/>
              <a:t>For reference</a:t>
            </a:r>
          </a:p>
          <a:p>
            <a:pPr lvl="1" eaLnBrk="1" hangingPunct="1"/>
            <a:r>
              <a:rPr lang="en-US" altLang="en-US" dirty="0"/>
              <a:t>1 Btu (British thermal unit) = 1054 J</a:t>
            </a:r>
          </a:p>
          <a:p>
            <a:pPr lvl="1" eaLnBrk="1" hangingPunct="1"/>
            <a:r>
              <a:rPr lang="en-US" altLang="en-US" dirty="0"/>
              <a:t>1 </a:t>
            </a:r>
            <a:r>
              <a:rPr lang="en-US" altLang="en-US" dirty="0" err="1"/>
              <a:t>MBtu</a:t>
            </a:r>
            <a:r>
              <a:rPr lang="en-US" altLang="en-US" dirty="0"/>
              <a:t> = 1x10</a:t>
            </a:r>
            <a:r>
              <a:rPr lang="en-US" altLang="en-US" baseline="30000" dirty="0"/>
              <a:t>6 </a:t>
            </a:r>
            <a:r>
              <a:rPr lang="en-US" altLang="en-US" dirty="0"/>
              <a:t>Btu</a:t>
            </a:r>
          </a:p>
          <a:p>
            <a:pPr lvl="1" eaLnBrk="1" hangingPunct="1"/>
            <a:r>
              <a:rPr lang="en-US" altLang="en-US" dirty="0"/>
              <a:t>1 </a:t>
            </a:r>
            <a:r>
              <a:rPr lang="en-US" altLang="en-US" dirty="0" err="1"/>
              <a:t>MBtu</a:t>
            </a:r>
            <a:r>
              <a:rPr lang="en-US" altLang="en-US" dirty="0"/>
              <a:t> = 0.293 MWh</a:t>
            </a:r>
          </a:p>
          <a:p>
            <a:pPr lvl="1" eaLnBrk="1" hangingPunct="1"/>
            <a:r>
              <a:rPr lang="en-US" altLang="en-US" dirty="0"/>
              <a:t>3.41 </a:t>
            </a:r>
            <a:r>
              <a:rPr lang="en-US" altLang="en-US" dirty="0" err="1"/>
              <a:t>Mbtu</a:t>
            </a:r>
            <a:r>
              <a:rPr lang="en-US" altLang="en-US" dirty="0"/>
              <a:t> = 1 MWh</a:t>
            </a:r>
          </a:p>
        </p:txBody>
      </p:sp>
      <p:sp>
        <p:nvSpPr>
          <p:cNvPr id="2" name="Slide Number Placeholder 3">
            <a:extLst>
              <a:ext uri="{FF2B5EF4-FFF2-40B4-BE49-F238E27FC236}">
                <a16:creationId xmlns:a16="http://schemas.microsoft.com/office/drawing/2014/main" id="{C7A7A650-9CFA-1E13-7E47-DD3512A3D32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34253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3DDDC9-FA66-E9DE-A51A-36DB53482586}"/>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9394" name="Rectangle 2"/>
          <p:cNvSpPr>
            <a:spLocks noGrp="1" noChangeArrowheads="1"/>
          </p:cNvSpPr>
          <p:nvPr>
            <p:ph type="title"/>
          </p:nvPr>
        </p:nvSpPr>
        <p:spPr/>
        <p:txBody>
          <a:bodyPr/>
          <a:lstStyle/>
          <a:p>
            <a:pPr eaLnBrk="1" hangingPunct="1"/>
            <a:r>
              <a:rPr lang="en-US" altLang="en-US" dirty="0"/>
              <a:t>I/O Curve</a:t>
            </a:r>
          </a:p>
        </p:txBody>
      </p:sp>
      <p:sp>
        <p:nvSpPr>
          <p:cNvPr id="59395" name="Rectangle 3"/>
          <p:cNvSpPr>
            <a:spLocks noGrp="1" noChangeArrowheads="1"/>
          </p:cNvSpPr>
          <p:nvPr>
            <p:ph idx="1"/>
          </p:nvPr>
        </p:nvSpPr>
        <p:spPr/>
        <p:txBody>
          <a:bodyPr/>
          <a:lstStyle/>
          <a:p>
            <a:pPr eaLnBrk="1" hangingPunct="1"/>
            <a:r>
              <a:rPr lang="en-US" altLang="en-US" dirty="0"/>
              <a:t>The IO curve plots fuel input (in </a:t>
            </a:r>
            <a:r>
              <a:rPr lang="en-US" altLang="en-US" dirty="0" err="1"/>
              <a:t>MBtu</a:t>
            </a:r>
            <a:r>
              <a:rPr lang="en-US" altLang="en-US" dirty="0"/>
              <a:t>/</a:t>
            </a:r>
            <a:r>
              <a:rPr lang="en-US" altLang="en-US" dirty="0" err="1"/>
              <a:t>hr</a:t>
            </a:r>
            <a:r>
              <a:rPr lang="en-US" altLang="en-US" dirty="0"/>
              <a:t>) versus net MW output.</a:t>
            </a:r>
          </a:p>
          <a:p>
            <a:pPr marL="0" indent="0" eaLnBrk="1" hangingPunct="1">
              <a:buNone/>
            </a:pPr>
            <a:r>
              <a:rPr lang="en-US" altLang="en-US" dirty="0"/>
              <a:t> </a:t>
            </a: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l="1297" t="10788" r="1297" b="2158"/>
          <a:stretch>
            <a:fillRect/>
          </a:stretch>
        </p:blipFill>
        <p:spPr bwMode="auto">
          <a:xfrm>
            <a:off x="990600" y="1905000"/>
            <a:ext cx="836427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6413FBCC-D673-DCB8-D074-8F6561AC84C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17</a:t>
            </a:fld>
            <a:endParaRPr lang="en-US" dirty="0">
              <a:solidFill>
                <a:schemeClr val="tx1">
                  <a:lumMod val="50000"/>
                </a:schemeClr>
              </a:solidFill>
            </a:endParaRPr>
          </a:p>
        </p:txBody>
      </p:sp>
    </p:spTree>
    <p:extLst>
      <p:ext uri="{BB962C8B-B14F-4D97-AF65-F5344CB8AC3E}">
        <p14:creationId xmlns:p14="http://schemas.microsoft.com/office/powerpoint/2010/main" val="380860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BA67B3-3BE6-AF8B-040B-DDFEB205AD60}"/>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0418" name="Rectangle 2"/>
          <p:cNvSpPr>
            <a:spLocks noGrp="1" noChangeArrowheads="1"/>
          </p:cNvSpPr>
          <p:nvPr>
            <p:ph type="title"/>
          </p:nvPr>
        </p:nvSpPr>
        <p:spPr/>
        <p:txBody>
          <a:bodyPr/>
          <a:lstStyle/>
          <a:p>
            <a:pPr eaLnBrk="1" hangingPunct="1"/>
            <a:r>
              <a:rPr lang="en-US" altLang="en-US"/>
              <a:t>Fuel-cost Curve</a:t>
            </a:r>
          </a:p>
        </p:txBody>
      </p:sp>
      <p:sp>
        <p:nvSpPr>
          <p:cNvPr id="60419" name="Rectangle 3"/>
          <p:cNvSpPr>
            <a:spLocks noGrp="1" noChangeArrowheads="1"/>
          </p:cNvSpPr>
          <p:nvPr>
            <p:ph type="body" idx="1"/>
          </p:nvPr>
        </p:nvSpPr>
        <p:spPr/>
        <p:txBody>
          <a:bodyPr/>
          <a:lstStyle/>
          <a:p>
            <a:pPr eaLnBrk="1" hangingPunct="1"/>
            <a:r>
              <a:rPr lang="en-US" altLang="en-US" dirty="0"/>
              <a:t>The fuel-cost curve is the I/O curve scaled by fuel cost.  Fuel costs vary (with the latest values in Chapter 4 of EIA’s Electricity Monthly) </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l="758" t="10214" r="1517" b="2553"/>
          <a:stretch>
            <a:fillRect/>
          </a:stretch>
        </p:blipFill>
        <p:spPr bwMode="auto">
          <a:xfrm>
            <a:off x="762000" y="2286000"/>
            <a:ext cx="7543800" cy="400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AutoShape 5"/>
          <p:cNvSpPr>
            <a:spLocks noChangeAspect="1" noChangeArrowheads="1"/>
          </p:cNvSpPr>
          <p:nvPr/>
        </p:nvSpPr>
        <p:spPr bwMode="auto">
          <a:xfrm>
            <a:off x="5514975" y="2619375"/>
            <a:ext cx="1162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2" name="TextBox 1">
            <a:extLst>
              <a:ext uri="{FF2B5EF4-FFF2-40B4-BE49-F238E27FC236}">
                <a16:creationId xmlns:a16="http://schemas.microsoft.com/office/drawing/2014/main" id="{51FBE07A-C2EF-6C6F-E4FF-D713E96EED3D}"/>
              </a:ext>
            </a:extLst>
          </p:cNvPr>
          <p:cNvSpPr txBox="1"/>
          <p:nvPr/>
        </p:nvSpPr>
        <p:spPr bwMode="auto">
          <a:xfrm>
            <a:off x="8890425" y="2590800"/>
            <a:ext cx="2959465" cy="2308324"/>
          </a:xfrm>
          <a:prstGeom prst="rect">
            <a:avLst/>
          </a:prstGeom>
          <a:solidFill>
            <a:schemeClr val="bg1">
              <a:lumMod val="95000"/>
            </a:schemeClr>
          </a:solidFill>
          <a:ln>
            <a:noFill/>
          </a:ln>
        </p:spPr>
        <p:txBody>
          <a:bodyPr wrap="none" rtlCol="0">
            <a:spAutoFit/>
          </a:bodyPr>
          <a:lstStyle/>
          <a:p>
            <a:pPr algn="l" eaLnBrk="1" hangingPunct="1">
              <a:spcBef>
                <a:spcPct val="50000"/>
              </a:spcBef>
            </a:pPr>
            <a:r>
              <a:rPr lang="en-US" sz="2400" dirty="0">
                <a:solidFill>
                  <a:schemeClr val="tx1">
                    <a:lumMod val="50000"/>
                  </a:schemeClr>
                </a:solidFill>
              </a:rPr>
              <a:t>For 11/2024, coal in </a:t>
            </a:r>
            <a:br>
              <a:rPr lang="en-US" sz="2400" dirty="0">
                <a:solidFill>
                  <a:schemeClr val="tx1">
                    <a:lumMod val="50000"/>
                  </a:schemeClr>
                </a:solidFill>
              </a:rPr>
            </a:br>
            <a:r>
              <a:rPr lang="en-US" sz="2400" dirty="0">
                <a:solidFill>
                  <a:schemeClr val="tx1">
                    <a:lumMod val="50000"/>
                  </a:schemeClr>
                </a:solidFill>
              </a:rPr>
              <a:t>Texas was $1.80 per </a:t>
            </a:r>
            <a:br>
              <a:rPr lang="en-US" sz="2400" dirty="0">
                <a:solidFill>
                  <a:schemeClr val="tx1">
                    <a:lumMod val="50000"/>
                  </a:schemeClr>
                </a:solidFill>
              </a:rPr>
            </a:br>
            <a:r>
              <a:rPr lang="en-US" sz="2400" dirty="0" err="1">
                <a:solidFill>
                  <a:schemeClr val="tx1">
                    <a:lumMod val="50000"/>
                  </a:schemeClr>
                </a:solidFill>
              </a:rPr>
              <a:t>Mbtu</a:t>
            </a:r>
            <a:r>
              <a:rPr lang="en-US" sz="2400" dirty="0">
                <a:solidFill>
                  <a:schemeClr val="tx1">
                    <a:lumMod val="50000"/>
                  </a:schemeClr>
                </a:solidFill>
              </a:rPr>
              <a:t>, while natural</a:t>
            </a:r>
            <a:br>
              <a:rPr lang="en-US" sz="2400" dirty="0">
                <a:solidFill>
                  <a:schemeClr val="tx1">
                    <a:lumMod val="50000"/>
                  </a:schemeClr>
                </a:solidFill>
              </a:rPr>
            </a:br>
            <a:r>
              <a:rPr lang="en-US" sz="2400" dirty="0">
                <a:solidFill>
                  <a:schemeClr val="tx1">
                    <a:lumMod val="50000"/>
                  </a:schemeClr>
                </a:solidFill>
              </a:rPr>
              <a:t>gas was at $1.96; </a:t>
            </a:r>
            <a:br>
              <a:rPr lang="en-US" sz="2400" dirty="0">
                <a:solidFill>
                  <a:schemeClr val="tx1">
                    <a:lumMod val="50000"/>
                  </a:schemeClr>
                </a:solidFill>
              </a:rPr>
            </a:br>
            <a:r>
              <a:rPr lang="en-US" sz="2400" dirty="0">
                <a:solidFill>
                  <a:schemeClr val="tx1">
                    <a:lumMod val="50000"/>
                  </a:schemeClr>
                </a:solidFill>
              </a:rPr>
              <a:t>natural gas was about</a:t>
            </a:r>
            <a:br>
              <a:rPr lang="en-US" sz="2400" dirty="0">
                <a:solidFill>
                  <a:schemeClr val="tx1">
                    <a:lumMod val="50000"/>
                  </a:schemeClr>
                </a:solidFill>
              </a:rPr>
            </a:br>
            <a:r>
              <a:rPr lang="en-US" sz="2400" dirty="0">
                <a:solidFill>
                  <a:schemeClr val="tx1">
                    <a:lumMod val="50000"/>
                  </a:schemeClr>
                </a:solidFill>
              </a:rPr>
              <a:t>$4/</a:t>
            </a:r>
            <a:r>
              <a:rPr lang="en-US" sz="2400" dirty="0" err="1">
                <a:solidFill>
                  <a:schemeClr val="tx1">
                    <a:lumMod val="50000"/>
                  </a:schemeClr>
                </a:solidFill>
              </a:rPr>
              <a:t>Mbtu</a:t>
            </a:r>
            <a:r>
              <a:rPr lang="en-US" sz="2400" dirty="0">
                <a:solidFill>
                  <a:schemeClr val="tx1">
                    <a:lumMod val="50000"/>
                  </a:schemeClr>
                </a:solidFill>
              </a:rPr>
              <a:t> in California</a:t>
            </a:r>
          </a:p>
        </p:txBody>
      </p:sp>
      <p:sp>
        <p:nvSpPr>
          <p:cNvPr id="3" name="Slide Number Placeholder 3">
            <a:extLst>
              <a:ext uri="{FF2B5EF4-FFF2-40B4-BE49-F238E27FC236}">
                <a16:creationId xmlns:a16="http://schemas.microsoft.com/office/drawing/2014/main" id="{1795E693-1C76-CDC6-F053-4F7FB9DA634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Tree>
    <p:extLst>
      <p:ext uri="{BB962C8B-B14F-4D97-AF65-F5344CB8AC3E}">
        <p14:creationId xmlns:p14="http://schemas.microsoft.com/office/powerpoint/2010/main" val="96996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ED987D-6C96-CE87-038A-71A07CA94027}"/>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2194D952-11E0-E7E1-36EB-44D15F10880E}"/>
              </a:ext>
            </a:extLst>
          </p:cNvPr>
          <p:cNvSpPr>
            <a:spLocks noGrp="1"/>
          </p:cNvSpPr>
          <p:nvPr>
            <p:ph type="title"/>
          </p:nvPr>
        </p:nvSpPr>
        <p:spPr/>
        <p:txBody>
          <a:bodyPr/>
          <a:lstStyle/>
          <a:p>
            <a:r>
              <a:rPr lang="en-US" dirty="0"/>
              <a:t>Breaker Configurations Relative Costs (from Tracy Rolstad)</a:t>
            </a:r>
          </a:p>
        </p:txBody>
      </p:sp>
      <p:sp>
        <p:nvSpPr>
          <p:cNvPr id="3" name="Content Placeholder 2">
            <a:extLst>
              <a:ext uri="{FF2B5EF4-FFF2-40B4-BE49-F238E27FC236}">
                <a16:creationId xmlns:a16="http://schemas.microsoft.com/office/drawing/2014/main" id="{D306A8B7-D9AC-7BA9-F2FD-142437BC5720}"/>
              </a:ext>
            </a:extLst>
          </p:cNvPr>
          <p:cNvSpPr>
            <a:spLocks noGrp="1"/>
          </p:cNvSpPr>
          <p:nvPr>
            <p:ph idx="1"/>
          </p:nvPr>
        </p:nvSpPr>
        <p:spPr/>
        <p:txBody>
          <a:bodyPr/>
          <a:lstStyle/>
          <a:p>
            <a:r>
              <a:rPr lang="en-US" dirty="0"/>
              <a:t>Single Bus—Single Breaker</a:t>
            </a:r>
          </a:p>
          <a:p>
            <a:r>
              <a:rPr lang="en-US" dirty="0"/>
              <a:t>Main and Transfer Bus</a:t>
            </a:r>
          </a:p>
          <a:p>
            <a:r>
              <a:rPr lang="en-US" dirty="0"/>
              <a:t>Ring Bus</a:t>
            </a:r>
          </a:p>
          <a:p>
            <a:r>
              <a:rPr lang="en-US" dirty="0"/>
              <a:t>Breaker and a half</a:t>
            </a:r>
          </a:p>
          <a:p>
            <a:r>
              <a:rPr lang="en-US" dirty="0"/>
              <a:t>Double Bus—Double Breaker</a:t>
            </a:r>
          </a:p>
          <a:p>
            <a:endParaRPr lang="en-US" dirty="0"/>
          </a:p>
        </p:txBody>
      </p:sp>
      <p:pic>
        <p:nvPicPr>
          <p:cNvPr id="4" name="Picture 4" descr="Picture 4">
            <a:extLst>
              <a:ext uri="{FF2B5EF4-FFF2-40B4-BE49-F238E27FC236}">
                <a16:creationId xmlns:a16="http://schemas.microsoft.com/office/drawing/2014/main" id="{AB7936E4-2F3D-40DC-DEE9-CEE71F10E653}"/>
              </a:ext>
            </a:extLst>
          </p:cNvPr>
          <p:cNvPicPr>
            <a:picLocks noChangeAspect="1"/>
          </p:cNvPicPr>
          <p:nvPr/>
        </p:nvPicPr>
        <p:blipFill>
          <a:blip r:embed="rId3"/>
          <a:stretch>
            <a:fillRect/>
          </a:stretch>
        </p:blipFill>
        <p:spPr>
          <a:xfrm>
            <a:off x="457200" y="3994472"/>
            <a:ext cx="7451731" cy="2558728"/>
          </a:xfrm>
          <a:prstGeom prst="rect">
            <a:avLst/>
          </a:prstGeom>
          <a:ln w="12700">
            <a:miter lim="400000"/>
          </a:ln>
        </p:spPr>
      </p:pic>
      <p:pic>
        <p:nvPicPr>
          <p:cNvPr id="5" name="Picture 5" descr="Picture 5">
            <a:extLst>
              <a:ext uri="{FF2B5EF4-FFF2-40B4-BE49-F238E27FC236}">
                <a16:creationId xmlns:a16="http://schemas.microsoft.com/office/drawing/2014/main" id="{AFB4D6D4-8FE7-F283-D9ED-945B901FDC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6188" y="2003086"/>
            <a:ext cx="3282135" cy="4568842"/>
          </a:xfrm>
          <a:prstGeom prst="rect">
            <a:avLst/>
          </a:prstGeom>
          <a:ln w="12700">
            <a:solidFill>
              <a:srgbClr val="1E0000"/>
            </a:solidFill>
            <a:miter lim="400000"/>
          </a:ln>
        </p:spPr>
      </p:pic>
      <p:sp>
        <p:nvSpPr>
          <p:cNvPr id="6" name="Text Box 6">
            <a:extLst>
              <a:ext uri="{FF2B5EF4-FFF2-40B4-BE49-F238E27FC236}">
                <a16:creationId xmlns:a16="http://schemas.microsoft.com/office/drawing/2014/main" id="{B09DD641-3A6B-9A13-05AE-2E132CC3C82A}"/>
              </a:ext>
            </a:extLst>
          </p:cNvPr>
          <p:cNvSpPr txBox="1">
            <a:spLocks noChangeArrowheads="1"/>
          </p:cNvSpPr>
          <p:nvPr/>
        </p:nvSpPr>
        <p:spPr bwMode="auto">
          <a:xfrm>
            <a:off x="5486400" y="810626"/>
            <a:ext cx="5791200"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chemeClr val="tx1">
                    <a:lumMod val="50000"/>
                  </a:schemeClr>
                </a:solidFill>
              </a:rPr>
              <a:t>What is best depends on application, with double breaker, doub</a:t>
            </a:r>
            <a:r>
              <a:rPr lang="en-US" altLang="en-US" dirty="0">
                <a:solidFill>
                  <a:schemeClr val="tx1">
                    <a:lumMod val="50000"/>
                  </a:schemeClr>
                </a:solidFill>
              </a:rPr>
              <a:t>le bus common</a:t>
            </a:r>
            <a:endParaRPr lang="en-US" altLang="en-US" sz="2400" dirty="0">
              <a:solidFill>
                <a:schemeClr val="tx1">
                  <a:lumMod val="50000"/>
                </a:schemeClr>
              </a:solidFill>
            </a:endParaRPr>
          </a:p>
        </p:txBody>
      </p:sp>
      <p:sp>
        <p:nvSpPr>
          <p:cNvPr id="7" name="Slide Number Placeholder 3">
            <a:extLst>
              <a:ext uri="{FF2B5EF4-FFF2-40B4-BE49-F238E27FC236}">
                <a16:creationId xmlns:a16="http://schemas.microsoft.com/office/drawing/2014/main" id="{FA7A9FBC-8969-38E4-412C-5074FC05D88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2217673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AE6D0AF-7ACD-C3CD-6657-44A7E618552F}"/>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1442" name="Rectangle 2"/>
          <p:cNvSpPr>
            <a:spLocks noGrp="1" noChangeArrowheads="1"/>
          </p:cNvSpPr>
          <p:nvPr>
            <p:ph type="title"/>
          </p:nvPr>
        </p:nvSpPr>
        <p:spPr/>
        <p:txBody>
          <a:bodyPr/>
          <a:lstStyle/>
          <a:p>
            <a:pPr eaLnBrk="1" hangingPunct="1"/>
            <a:r>
              <a:rPr lang="en-US" altLang="en-US"/>
              <a:t>Heat-rate Curve</a:t>
            </a:r>
          </a:p>
        </p:txBody>
      </p:sp>
      <p:sp>
        <p:nvSpPr>
          <p:cNvPr id="61443" name="Rectangle 3"/>
          <p:cNvSpPr>
            <a:spLocks noGrp="1" noChangeArrowheads="1"/>
          </p:cNvSpPr>
          <p:nvPr>
            <p:ph idx="1"/>
          </p:nvPr>
        </p:nvSpPr>
        <p:spPr>
          <a:xfrm>
            <a:off x="457200" y="1280160"/>
            <a:ext cx="11658600" cy="3733800"/>
          </a:xfrm>
        </p:spPr>
        <p:txBody>
          <a:bodyPr/>
          <a:lstStyle/>
          <a:p>
            <a:pPr eaLnBrk="1" hangingPunct="1"/>
            <a:r>
              <a:rPr lang="en-US" altLang="en-US" dirty="0"/>
              <a:t>Plots the average number of </a:t>
            </a:r>
            <a:r>
              <a:rPr lang="en-US" altLang="en-US" dirty="0" err="1"/>
              <a:t>MBtu</a:t>
            </a:r>
            <a:r>
              <a:rPr lang="en-US" altLang="en-US" dirty="0"/>
              <a:t>/</a:t>
            </a:r>
            <a:r>
              <a:rPr lang="en-US" altLang="en-US" dirty="0" err="1"/>
              <a:t>hr</a:t>
            </a:r>
            <a:r>
              <a:rPr lang="en-US" altLang="en-US" dirty="0"/>
              <a:t> of fuel input needed per MW of output.</a:t>
            </a:r>
          </a:p>
          <a:p>
            <a:pPr eaLnBrk="1" hangingPunct="1"/>
            <a:r>
              <a:rPr lang="en-US" altLang="en-US" dirty="0"/>
              <a:t>Heat-rate curve is the I/O curve scaled by MW; often heat rates are given in </a:t>
            </a:r>
            <a:br>
              <a:rPr lang="en-US" altLang="en-US" dirty="0"/>
            </a:br>
            <a:r>
              <a:rPr lang="en-US" altLang="en-US" dirty="0"/>
              <a:t>Btu/kWh, which is the </a:t>
            </a:r>
            <a:r>
              <a:rPr lang="en-US" altLang="en-US" dirty="0" err="1"/>
              <a:t>Mbtu</a:t>
            </a:r>
            <a:r>
              <a:rPr lang="en-US" altLang="en-US" dirty="0"/>
              <a:t>/MWh value multiplied by 1000</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l="937" t="25003" r="1875" b="2501"/>
          <a:stretch>
            <a:fillRect/>
          </a:stretch>
        </p:blipFill>
        <p:spPr bwMode="auto">
          <a:xfrm>
            <a:off x="1020344" y="3014662"/>
            <a:ext cx="6324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4572000" y="2828835"/>
            <a:ext cx="6858000"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chemeClr val="tx1">
                    <a:lumMod val="50000"/>
                  </a:schemeClr>
                </a:solidFill>
              </a:rPr>
              <a:t>Coal and nuclear heat rates are around 10 (MBtu/MWh), and get down to 6.2 for highly efficient combined cycle plants</a:t>
            </a:r>
          </a:p>
        </p:txBody>
      </p:sp>
      <p:sp>
        <p:nvSpPr>
          <p:cNvPr id="2" name="Slide Number Placeholder 3">
            <a:extLst>
              <a:ext uri="{FF2B5EF4-FFF2-40B4-BE49-F238E27FC236}">
                <a16:creationId xmlns:a16="http://schemas.microsoft.com/office/drawing/2014/main" id="{993034EA-BDE6-2A52-39DD-396F2B2C4F2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295440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2E411C7-1475-9095-0A4A-696C81222AC4}"/>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2466" name="Rectangle 2"/>
          <p:cNvSpPr>
            <a:spLocks noGrp="1" noChangeArrowheads="1"/>
          </p:cNvSpPr>
          <p:nvPr>
            <p:ph type="title"/>
          </p:nvPr>
        </p:nvSpPr>
        <p:spPr/>
        <p:txBody>
          <a:bodyPr/>
          <a:lstStyle/>
          <a:p>
            <a:pPr eaLnBrk="1" hangingPunct="1"/>
            <a:r>
              <a:rPr lang="en-US" altLang="en-US" dirty="0"/>
              <a:t>Incremental (Marginal) cost Curve</a:t>
            </a:r>
          </a:p>
        </p:txBody>
      </p:sp>
      <p:sp>
        <p:nvSpPr>
          <p:cNvPr id="62467" name="Rectangle 3"/>
          <p:cNvSpPr>
            <a:spLocks noGrp="1" noChangeArrowheads="1"/>
          </p:cNvSpPr>
          <p:nvPr>
            <p:ph idx="1"/>
          </p:nvPr>
        </p:nvSpPr>
        <p:spPr/>
        <p:txBody>
          <a:bodyPr/>
          <a:lstStyle/>
          <a:p>
            <a:pPr eaLnBrk="1" hangingPunct="1"/>
            <a:r>
              <a:rPr lang="en-US" altLang="en-US" dirty="0"/>
              <a:t>Plots the incremental $/MWh as a function of MW.</a:t>
            </a:r>
          </a:p>
          <a:p>
            <a:pPr eaLnBrk="1" hangingPunct="1"/>
            <a:r>
              <a:rPr lang="en-US" altLang="en-US" dirty="0"/>
              <a:t>Found by differentiating the cost curve</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l="937" t="5000" r="1875" b="2501"/>
          <a:stretch>
            <a:fillRect/>
          </a:stretch>
        </p:blipFill>
        <p:spPr bwMode="auto">
          <a:xfrm>
            <a:off x="1143000" y="2514600"/>
            <a:ext cx="55626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C6BA4F3B-DB5F-3D61-58C8-A4F5C905A3E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202812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004D6C-211C-E175-3E32-50F98AC7273F}"/>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9219" name="Rectangle 2"/>
          <p:cNvSpPr>
            <a:spLocks noGrp="1" noChangeArrowheads="1"/>
          </p:cNvSpPr>
          <p:nvPr>
            <p:ph type="title"/>
          </p:nvPr>
        </p:nvSpPr>
        <p:spPr/>
        <p:txBody>
          <a:bodyPr/>
          <a:lstStyle/>
          <a:p>
            <a:pPr eaLnBrk="1" hangingPunct="1"/>
            <a:r>
              <a:rPr lang="en-US" altLang="en-US" dirty="0"/>
              <a:t>Mathematical Formulation of Costs</a:t>
            </a:r>
          </a:p>
        </p:txBody>
      </p:sp>
      <p:sp>
        <p:nvSpPr>
          <p:cNvPr id="9220" name="Rectangle 3"/>
          <p:cNvSpPr>
            <a:spLocks noGrp="1" noChangeArrowheads="1"/>
          </p:cNvSpPr>
          <p:nvPr>
            <p:ph idx="1"/>
          </p:nvPr>
        </p:nvSpPr>
        <p:spPr/>
        <p:txBody>
          <a:bodyPr/>
          <a:lstStyle/>
          <a:p>
            <a:pPr eaLnBrk="1" hangingPunct="1"/>
            <a:r>
              <a:rPr lang="en-US" altLang="en-US" dirty="0"/>
              <a:t>Generator cost curves are usually not smooth.  However the curves can usually be adequately approximated using piece-wise smooth, functions.</a:t>
            </a:r>
          </a:p>
          <a:p>
            <a:pPr eaLnBrk="1" hangingPunct="1"/>
            <a:r>
              <a:rPr lang="en-US" altLang="en-US" dirty="0"/>
              <a:t>Two representations predominate</a:t>
            </a:r>
          </a:p>
          <a:p>
            <a:pPr lvl="1" eaLnBrk="1" hangingPunct="1"/>
            <a:r>
              <a:rPr lang="en-US" altLang="en-US" dirty="0"/>
              <a:t>quadratic or cubic functions</a:t>
            </a:r>
          </a:p>
          <a:p>
            <a:pPr lvl="1" eaLnBrk="1" hangingPunct="1"/>
            <a:r>
              <a:rPr lang="en-US" altLang="en-US" dirty="0"/>
              <a:t>piecewise linear functions</a:t>
            </a:r>
          </a:p>
          <a:p>
            <a:pPr eaLnBrk="1" hangingPunct="1"/>
            <a:r>
              <a:rPr lang="en-US" altLang="en-US" dirty="0"/>
              <a:t>In 460 we'll assume a quadratic representation</a:t>
            </a:r>
          </a:p>
          <a:p>
            <a:pPr eaLnBrk="1" hangingPunct="1"/>
            <a:endParaRPr lang="en-US" altLang="en-US" dirty="0"/>
          </a:p>
          <a:p>
            <a:pPr eaLnBrk="1" hangingPunct="1"/>
            <a:endParaRPr lang="en-US" altLang="en-US" dirty="0"/>
          </a:p>
        </p:txBody>
      </p:sp>
      <p:graphicFrame>
        <p:nvGraphicFramePr>
          <p:cNvPr id="9218" name="Object 4"/>
          <p:cNvGraphicFramePr>
            <a:graphicFrameLocks noChangeAspect="1"/>
          </p:cNvGraphicFramePr>
          <p:nvPr>
            <p:extLst>
              <p:ext uri="{D42A27DB-BD31-4B8C-83A1-F6EECF244321}">
                <p14:modId xmlns:p14="http://schemas.microsoft.com/office/powerpoint/2010/main" val="1044987865"/>
              </p:ext>
            </p:extLst>
          </p:nvPr>
        </p:nvGraphicFramePr>
        <p:xfrm>
          <a:off x="1143000" y="4495800"/>
          <a:ext cx="6756400" cy="1549400"/>
        </p:xfrm>
        <a:graphic>
          <a:graphicData uri="http://schemas.openxmlformats.org/presentationml/2006/ole">
            <mc:AlternateContent xmlns:mc="http://schemas.openxmlformats.org/markup-compatibility/2006">
              <mc:Choice xmlns:v="urn:schemas-microsoft-com:vml" Requires="v">
                <p:oleObj name="Equation" r:id="rId3" imgW="6756120" imgH="1549080" progId="Equation.DSMT4">
                  <p:embed/>
                </p:oleObj>
              </mc:Choice>
              <mc:Fallback>
                <p:oleObj name="Equation" r:id="rId3" imgW="6756120" imgH="1549080" progId="Equation.DSMT4">
                  <p:embed/>
                  <p:pic>
                    <p:nvPicPr>
                      <p:cNvPr id="9218" name="Object 4"/>
                      <p:cNvPicPr>
                        <a:picLocks noChangeAspect="1" noChangeArrowheads="1"/>
                      </p:cNvPicPr>
                      <p:nvPr/>
                    </p:nvPicPr>
                    <p:blipFill>
                      <a:blip r:embed="rId4"/>
                      <a:srcRect/>
                      <a:stretch>
                        <a:fillRect/>
                      </a:stretch>
                    </p:blipFill>
                    <p:spPr bwMode="auto">
                      <a:xfrm>
                        <a:off x="1143000" y="4495800"/>
                        <a:ext cx="67564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A2B6A663-15E2-AFB9-F94D-84A27B12C65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77401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1CF471A-A812-647A-A7C4-ACB2C829CF4E}"/>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0243" name="Rectangle 2"/>
          <p:cNvSpPr>
            <a:spLocks noGrp="1" noChangeArrowheads="1"/>
          </p:cNvSpPr>
          <p:nvPr>
            <p:ph type="title"/>
          </p:nvPr>
        </p:nvSpPr>
        <p:spPr/>
        <p:txBody>
          <a:bodyPr/>
          <a:lstStyle/>
          <a:p>
            <a:pPr eaLnBrk="1" hangingPunct="1"/>
            <a:r>
              <a:rPr lang="en-US" altLang="en-US" dirty="0"/>
              <a:t>Coal Usage Example 1</a:t>
            </a:r>
          </a:p>
        </p:txBody>
      </p:sp>
      <p:sp>
        <p:nvSpPr>
          <p:cNvPr id="10244" name="Rectangle 3"/>
          <p:cNvSpPr>
            <a:spLocks noGrp="1" noChangeArrowheads="1"/>
          </p:cNvSpPr>
          <p:nvPr>
            <p:ph idx="1"/>
          </p:nvPr>
        </p:nvSpPr>
        <p:spPr/>
        <p:txBody>
          <a:bodyPr/>
          <a:lstStyle/>
          <a:p>
            <a:pPr eaLnBrk="1" hangingPunct="1"/>
            <a:r>
              <a:rPr lang="en-US" altLang="en-US" dirty="0"/>
              <a:t>A 500 MW (net) generator is 35% efficient. It is being supplied with Western grade coal, which costs $1.70 per </a:t>
            </a:r>
            <a:r>
              <a:rPr lang="en-US" altLang="en-US" dirty="0" err="1"/>
              <a:t>MBtu</a:t>
            </a:r>
            <a:r>
              <a:rPr lang="en-US" altLang="en-US" dirty="0"/>
              <a:t> and has 9000 Btu per pound.  What is the coal usage in </a:t>
            </a:r>
            <a:r>
              <a:rPr lang="en-US" altLang="en-US" dirty="0" err="1"/>
              <a:t>lbs</a:t>
            </a:r>
            <a:r>
              <a:rPr lang="en-US" altLang="en-US" dirty="0"/>
              <a:t>/</a:t>
            </a:r>
            <a:r>
              <a:rPr lang="en-US" altLang="en-US" dirty="0" err="1"/>
              <a:t>hr</a:t>
            </a:r>
            <a:r>
              <a:rPr lang="en-US" altLang="en-US" dirty="0"/>
              <a:t>?  What is the cost?</a:t>
            </a:r>
          </a:p>
        </p:txBody>
      </p:sp>
      <p:graphicFrame>
        <p:nvGraphicFramePr>
          <p:cNvPr id="10242" name="Object 4"/>
          <p:cNvGraphicFramePr>
            <a:graphicFrameLocks noChangeAspect="1"/>
          </p:cNvGraphicFramePr>
          <p:nvPr>
            <p:extLst>
              <p:ext uri="{D42A27DB-BD31-4B8C-83A1-F6EECF244321}">
                <p14:modId xmlns:p14="http://schemas.microsoft.com/office/powerpoint/2010/main" val="3690079680"/>
              </p:ext>
            </p:extLst>
          </p:nvPr>
        </p:nvGraphicFramePr>
        <p:xfrm>
          <a:off x="1219200" y="2819400"/>
          <a:ext cx="8318500" cy="3225800"/>
        </p:xfrm>
        <a:graphic>
          <a:graphicData uri="http://schemas.openxmlformats.org/presentationml/2006/ole">
            <mc:AlternateContent xmlns:mc="http://schemas.openxmlformats.org/markup-compatibility/2006">
              <mc:Choice xmlns:v="urn:schemas-microsoft-com:vml" Requires="v">
                <p:oleObj name="Equation" r:id="rId3" imgW="8318160" imgH="3225600" progId="Equation.DSMT4">
                  <p:embed/>
                </p:oleObj>
              </mc:Choice>
              <mc:Fallback>
                <p:oleObj name="Equation" r:id="rId3" imgW="8318160" imgH="3225600" progId="Equation.DSMT4">
                  <p:embed/>
                  <p:pic>
                    <p:nvPicPr>
                      <p:cNvPr id="10242" name="Object 4"/>
                      <p:cNvPicPr>
                        <a:picLocks noChangeAspect="1" noChangeArrowheads="1"/>
                      </p:cNvPicPr>
                      <p:nvPr/>
                    </p:nvPicPr>
                    <p:blipFill>
                      <a:blip r:embed="rId4"/>
                      <a:srcRect/>
                      <a:stretch>
                        <a:fillRect/>
                      </a:stretch>
                    </p:blipFill>
                    <p:spPr bwMode="auto">
                      <a:xfrm>
                        <a:off x="1219200" y="2819400"/>
                        <a:ext cx="8318500" cy="322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8864F8FF-37A1-D7FF-1311-B2F142FEF18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393301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D4BF21-7F3F-7840-F655-EA1B8FF1A6B0}"/>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1267" name="Rectangle 2"/>
          <p:cNvSpPr>
            <a:spLocks noGrp="1" noChangeArrowheads="1"/>
          </p:cNvSpPr>
          <p:nvPr>
            <p:ph type="title"/>
          </p:nvPr>
        </p:nvSpPr>
        <p:spPr/>
        <p:txBody>
          <a:bodyPr/>
          <a:lstStyle/>
          <a:p>
            <a:pPr eaLnBrk="1" hangingPunct="1"/>
            <a:r>
              <a:rPr lang="en-US" altLang="en-US" dirty="0"/>
              <a:t>Coal Usage Example 2</a:t>
            </a:r>
          </a:p>
        </p:txBody>
      </p:sp>
      <p:sp>
        <p:nvSpPr>
          <p:cNvPr id="11268" name="Rectangle 3"/>
          <p:cNvSpPr>
            <a:spLocks noGrp="1" noChangeArrowheads="1"/>
          </p:cNvSpPr>
          <p:nvPr>
            <p:ph idx="1"/>
          </p:nvPr>
        </p:nvSpPr>
        <p:spPr/>
        <p:txBody>
          <a:bodyPr/>
          <a:lstStyle/>
          <a:p>
            <a:pPr eaLnBrk="1" hangingPunct="1">
              <a:tabLst>
                <a:tab pos="228600" algn="l"/>
              </a:tabLst>
            </a:pPr>
            <a:r>
              <a:rPr lang="en-US" altLang="en-US" dirty="0"/>
              <a:t>Assume a lights with a total power consumption of 100W are left on by mistake for 8 hours, and that the electricity is supplied by the previous coal plant and that transmission and distribution losses are 20%.  How coal has been used?</a:t>
            </a:r>
          </a:p>
        </p:txBody>
      </p:sp>
      <p:graphicFrame>
        <p:nvGraphicFramePr>
          <p:cNvPr id="11266" name="Object 4"/>
          <p:cNvGraphicFramePr>
            <a:graphicFrameLocks noChangeAspect="1"/>
          </p:cNvGraphicFramePr>
          <p:nvPr>
            <p:extLst>
              <p:ext uri="{D42A27DB-BD31-4B8C-83A1-F6EECF244321}">
                <p14:modId xmlns:p14="http://schemas.microsoft.com/office/powerpoint/2010/main" val="362988722"/>
              </p:ext>
            </p:extLst>
          </p:nvPr>
        </p:nvGraphicFramePr>
        <p:xfrm>
          <a:off x="1143000" y="3054350"/>
          <a:ext cx="8102600" cy="1866900"/>
        </p:xfrm>
        <a:graphic>
          <a:graphicData uri="http://schemas.openxmlformats.org/presentationml/2006/ole">
            <mc:AlternateContent xmlns:mc="http://schemas.openxmlformats.org/markup-compatibility/2006">
              <mc:Choice xmlns:v="urn:schemas-microsoft-com:vml" Requires="v">
                <p:oleObj name="Equation" r:id="rId3" imgW="8102520" imgH="1866600" progId="Equation.DSMT4">
                  <p:embed/>
                </p:oleObj>
              </mc:Choice>
              <mc:Fallback>
                <p:oleObj name="Equation" r:id="rId3" imgW="8102520" imgH="1866600" progId="Equation.DSMT4">
                  <p:embed/>
                  <p:pic>
                    <p:nvPicPr>
                      <p:cNvPr id="11266" name="Object 4"/>
                      <p:cNvPicPr>
                        <a:picLocks noChangeAspect="1" noChangeArrowheads="1"/>
                      </p:cNvPicPr>
                      <p:nvPr/>
                    </p:nvPicPr>
                    <p:blipFill>
                      <a:blip r:embed="rId4"/>
                      <a:srcRect/>
                      <a:stretch>
                        <a:fillRect/>
                      </a:stretch>
                    </p:blipFill>
                    <p:spPr bwMode="auto">
                      <a:xfrm>
                        <a:off x="1143000" y="3054350"/>
                        <a:ext cx="8102600"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9FB1E410-FCE1-1EF1-BE66-A38D60577C2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95398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CFDC6BE-5564-9ECC-CE35-F2DF524EAF53}"/>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2291" name="Rectangle 2"/>
          <p:cNvSpPr>
            <a:spLocks noGrp="1" noChangeArrowheads="1"/>
          </p:cNvSpPr>
          <p:nvPr>
            <p:ph type="title"/>
          </p:nvPr>
        </p:nvSpPr>
        <p:spPr/>
        <p:txBody>
          <a:bodyPr/>
          <a:lstStyle/>
          <a:p>
            <a:pPr eaLnBrk="1" hangingPunct="1"/>
            <a:r>
              <a:rPr lang="en-US" altLang="en-US"/>
              <a:t>Incremental Cost Example</a:t>
            </a:r>
          </a:p>
        </p:txBody>
      </p:sp>
      <p:graphicFrame>
        <p:nvGraphicFramePr>
          <p:cNvPr id="12290" name="Object 3"/>
          <p:cNvGraphicFramePr>
            <a:graphicFrameLocks noChangeAspect="1"/>
          </p:cNvGraphicFramePr>
          <p:nvPr>
            <p:extLst>
              <p:ext uri="{D42A27DB-BD31-4B8C-83A1-F6EECF244321}">
                <p14:modId xmlns:p14="http://schemas.microsoft.com/office/powerpoint/2010/main" val="2802486349"/>
              </p:ext>
            </p:extLst>
          </p:nvPr>
        </p:nvGraphicFramePr>
        <p:xfrm>
          <a:off x="914400" y="1280160"/>
          <a:ext cx="6654800" cy="4241800"/>
        </p:xfrm>
        <a:graphic>
          <a:graphicData uri="http://schemas.openxmlformats.org/presentationml/2006/ole">
            <mc:AlternateContent xmlns:mc="http://schemas.openxmlformats.org/markup-compatibility/2006">
              <mc:Choice xmlns:v="urn:schemas-microsoft-com:vml" Requires="v">
                <p:oleObj name="Equation" r:id="rId3" imgW="6654600" imgH="4241520" progId="Equation.DSMT4">
                  <p:embed/>
                </p:oleObj>
              </mc:Choice>
              <mc:Fallback>
                <p:oleObj name="Equation" r:id="rId3" imgW="6654600" imgH="4241520" progId="Equation.DSMT4">
                  <p:embed/>
                  <p:pic>
                    <p:nvPicPr>
                      <p:cNvPr id="12290" name="Object 3"/>
                      <p:cNvPicPr>
                        <a:picLocks noChangeAspect="1" noChangeArrowheads="1"/>
                      </p:cNvPicPr>
                      <p:nvPr/>
                    </p:nvPicPr>
                    <p:blipFill>
                      <a:blip r:embed="rId4"/>
                      <a:srcRect/>
                      <a:stretch>
                        <a:fillRect/>
                      </a:stretch>
                    </p:blipFill>
                    <p:spPr bwMode="auto">
                      <a:xfrm>
                        <a:off x="914400" y="1280160"/>
                        <a:ext cx="6654800"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69844688-08B2-2B41-86E5-01C37525F74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spTree>
    <p:extLst>
      <p:ext uri="{BB962C8B-B14F-4D97-AF65-F5344CB8AC3E}">
        <p14:creationId xmlns:p14="http://schemas.microsoft.com/office/powerpoint/2010/main" val="314774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AB75775-9047-736A-CE3C-34B57ACA1A6D}"/>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3315" name="Rectangle 2"/>
          <p:cNvSpPr>
            <a:spLocks noGrp="1" noChangeArrowheads="1"/>
          </p:cNvSpPr>
          <p:nvPr>
            <p:ph type="title"/>
          </p:nvPr>
        </p:nvSpPr>
        <p:spPr/>
        <p:txBody>
          <a:bodyPr/>
          <a:lstStyle/>
          <a:p>
            <a:pPr eaLnBrk="1" hangingPunct="1"/>
            <a:r>
              <a:rPr lang="en-US" altLang="en-US"/>
              <a:t>Incremental Cost Example, cont'd</a:t>
            </a:r>
          </a:p>
        </p:txBody>
      </p:sp>
      <p:graphicFrame>
        <p:nvGraphicFramePr>
          <p:cNvPr id="13314" name="Object 3"/>
          <p:cNvGraphicFramePr>
            <a:graphicFrameLocks noChangeAspect="1"/>
          </p:cNvGraphicFramePr>
          <p:nvPr>
            <p:extLst>
              <p:ext uri="{D42A27DB-BD31-4B8C-83A1-F6EECF244321}">
                <p14:modId xmlns:p14="http://schemas.microsoft.com/office/powerpoint/2010/main" val="3764179944"/>
              </p:ext>
            </p:extLst>
          </p:nvPr>
        </p:nvGraphicFramePr>
        <p:xfrm>
          <a:off x="914400" y="1280160"/>
          <a:ext cx="7759700" cy="3302000"/>
        </p:xfrm>
        <a:graphic>
          <a:graphicData uri="http://schemas.openxmlformats.org/presentationml/2006/ole">
            <mc:AlternateContent xmlns:mc="http://schemas.openxmlformats.org/markup-compatibility/2006">
              <mc:Choice xmlns:v="urn:schemas-microsoft-com:vml" Requires="v">
                <p:oleObj name="Equation" r:id="rId3" imgW="7759440" imgH="3301920" progId="Equation.DSMT4">
                  <p:embed/>
                </p:oleObj>
              </mc:Choice>
              <mc:Fallback>
                <p:oleObj name="Equation" r:id="rId3" imgW="7759440" imgH="3301920" progId="Equation.DSMT4">
                  <p:embed/>
                  <p:pic>
                    <p:nvPicPr>
                      <p:cNvPr id="13314" name="Object 3"/>
                      <p:cNvPicPr>
                        <a:picLocks noChangeAspect="1" noChangeArrowheads="1"/>
                      </p:cNvPicPr>
                      <p:nvPr/>
                    </p:nvPicPr>
                    <p:blipFill>
                      <a:blip r:embed="rId4"/>
                      <a:srcRect/>
                      <a:stretch>
                        <a:fillRect/>
                      </a:stretch>
                    </p:blipFill>
                    <p:spPr bwMode="auto">
                      <a:xfrm>
                        <a:off x="914400" y="1280160"/>
                        <a:ext cx="77597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7A470F74-897B-9785-9BE3-C469D429FF6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407596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CC0B488-E8F2-C1D7-5FE5-02A43C37F1F5}"/>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Power System Economic Dispatch </a:t>
            </a:r>
          </a:p>
        </p:txBody>
      </p:sp>
      <p:sp>
        <p:nvSpPr>
          <p:cNvPr id="3" name="Content Placeholder 2"/>
          <p:cNvSpPr>
            <a:spLocks noGrp="1"/>
          </p:cNvSpPr>
          <p:nvPr>
            <p:ph idx="1"/>
          </p:nvPr>
        </p:nvSpPr>
        <p:spPr>
          <a:xfrm>
            <a:off x="457200" y="1280160"/>
            <a:ext cx="11328400" cy="3733800"/>
          </a:xfrm>
        </p:spPr>
        <p:txBody>
          <a:bodyPr/>
          <a:lstStyle/>
          <a:p>
            <a:r>
              <a:rPr lang="en-US" dirty="0"/>
              <a:t>Economic dispatch is formulated as a constrained minimization</a:t>
            </a:r>
          </a:p>
          <a:p>
            <a:pPr lvl="1"/>
            <a:r>
              <a:rPr lang="en-US" dirty="0"/>
              <a:t>The cost function is often total generation cost in an area</a:t>
            </a:r>
          </a:p>
          <a:p>
            <a:pPr lvl="1"/>
            <a:r>
              <a:rPr lang="en-US" dirty="0"/>
              <a:t>Single equality constraint is the real power balance equation</a:t>
            </a:r>
          </a:p>
          <a:p>
            <a:r>
              <a:rPr lang="en-US" dirty="0"/>
              <a:t>Solved by setting up the </a:t>
            </a:r>
            <a:r>
              <a:rPr lang="en-US" dirty="0" err="1"/>
              <a:t>Lagrangian</a:t>
            </a:r>
            <a:r>
              <a:rPr lang="en-US" dirty="0"/>
              <a:t> (with P</a:t>
            </a:r>
            <a:r>
              <a:rPr lang="en-US" baseline="-25000" dirty="0"/>
              <a:t>D</a:t>
            </a:r>
            <a:r>
              <a:rPr lang="en-US" dirty="0"/>
              <a:t> the load and P</a:t>
            </a:r>
            <a:r>
              <a:rPr lang="en-US" baseline="-25000" dirty="0"/>
              <a:t>L</a:t>
            </a:r>
            <a:r>
              <a:rPr lang="en-US" dirty="0"/>
              <a:t> the losses, which are a function the generation) </a:t>
            </a:r>
          </a:p>
          <a:p>
            <a:endParaRPr lang="en-US" dirty="0"/>
          </a:p>
          <a:p>
            <a:endParaRPr lang="en-US" dirty="0"/>
          </a:p>
          <a:p>
            <a:r>
              <a:rPr lang="en-US" dirty="0"/>
              <a:t>A necessary condition for a minimum is that the gradient is zero.  Without losses this occurs when all generators are dispatched at the same marginal cost (except when they hit a limit)    </a:t>
            </a:r>
          </a:p>
        </p:txBody>
      </p:sp>
      <p:graphicFrame>
        <p:nvGraphicFramePr>
          <p:cNvPr id="4" name="Object 3"/>
          <p:cNvGraphicFramePr>
            <a:graphicFrameLocks noChangeAspect="1"/>
          </p:cNvGraphicFramePr>
          <p:nvPr/>
        </p:nvGraphicFramePr>
        <p:xfrm>
          <a:off x="1219200" y="3657600"/>
          <a:ext cx="6107112" cy="828675"/>
        </p:xfrm>
        <a:graphic>
          <a:graphicData uri="http://schemas.openxmlformats.org/presentationml/2006/ole">
            <mc:AlternateContent xmlns:mc="http://schemas.openxmlformats.org/markup-compatibility/2006">
              <mc:Choice xmlns:v="urn:schemas-microsoft-com:vml" Requires="v">
                <p:oleObj name="Equation" r:id="rId3" imgW="7302240" imgH="990360" progId="Equation.DSMT4">
                  <p:embed/>
                </p:oleObj>
              </mc:Choice>
              <mc:Fallback>
                <p:oleObj name="Equation" r:id="rId3" imgW="7302240" imgH="990360" progId="Equation.DSMT4">
                  <p:embed/>
                  <p:pic>
                    <p:nvPicPr>
                      <p:cNvPr id="4" name="Object 3"/>
                      <p:cNvPicPr>
                        <a:picLocks noChangeAspect="1" noChangeArrowheads="1"/>
                      </p:cNvPicPr>
                      <p:nvPr/>
                    </p:nvPicPr>
                    <p:blipFill>
                      <a:blip r:embed="rId4"/>
                      <a:srcRect/>
                      <a:stretch>
                        <a:fillRect/>
                      </a:stretch>
                    </p:blipFill>
                    <p:spPr bwMode="auto">
                      <a:xfrm>
                        <a:off x="1219200" y="3657600"/>
                        <a:ext cx="6107112" cy="828675"/>
                      </a:xfrm>
                      <a:prstGeom prst="rect">
                        <a:avLst/>
                      </a:prstGeom>
                      <a:noFill/>
                      <a:ln>
                        <a:noFill/>
                      </a:ln>
                      <a:effectLst/>
                    </p:spPr>
                  </p:pic>
                </p:oleObj>
              </mc:Fallback>
            </mc:AlternateContent>
          </a:graphicData>
        </a:graphic>
      </p:graphicFrame>
      <p:sp>
        <p:nvSpPr>
          <p:cNvPr id="7" name="Slide Number Placeholder 3">
            <a:extLst>
              <a:ext uri="{FF2B5EF4-FFF2-40B4-BE49-F238E27FC236}">
                <a16:creationId xmlns:a16="http://schemas.microsoft.com/office/drawing/2014/main" id="{3A835161-3F1C-F3E3-EE62-6FD29D74858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Tree>
    <p:extLst>
      <p:ext uri="{BB962C8B-B14F-4D97-AF65-F5344CB8AC3E}">
        <p14:creationId xmlns:p14="http://schemas.microsoft.com/office/powerpoint/2010/main" val="209398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D423C1F-D922-0897-AFDE-A0A87A51F714}"/>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Power System Economic Dispatch </a:t>
            </a:r>
          </a:p>
        </p:txBody>
      </p:sp>
      <p:sp>
        <p:nvSpPr>
          <p:cNvPr id="3" name="Content Placeholder 2"/>
          <p:cNvSpPr>
            <a:spLocks noGrp="1"/>
          </p:cNvSpPr>
          <p:nvPr>
            <p:ph idx="1"/>
          </p:nvPr>
        </p:nvSpPr>
        <p:spPr>
          <a:xfrm>
            <a:off x="457200" y="1280160"/>
            <a:ext cx="11297920" cy="3733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If losses are neglected then there is a single marginal cost (lambda); if losses are included then each bus could have a different marginal cost</a:t>
            </a:r>
          </a:p>
        </p:txBody>
      </p:sp>
      <p:graphicFrame>
        <p:nvGraphicFramePr>
          <p:cNvPr id="4" name="Object 3"/>
          <p:cNvGraphicFramePr>
            <a:graphicFrameLocks noChangeAspect="1"/>
          </p:cNvGraphicFramePr>
          <p:nvPr>
            <p:extLst>
              <p:ext uri="{D42A27DB-BD31-4B8C-83A1-F6EECF244321}">
                <p14:modId xmlns:p14="http://schemas.microsoft.com/office/powerpoint/2010/main" val="1913832293"/>
              </p:ext>
            </p:extLst>
          </p:nvPr>
        </p:nvGraphicFramePr>
        <p:xfrm>
          <a:off x="914400" y="1280160"/>
          <a:ext cx="7289800" cy="3111500"/>
        </p:xfrm>
        <a:graphic>
          <a:graphicData uri="http://schemas.openxmlformats.org/presentationml/2006/ole">
            <mc:AlternateContent xmlns:mc="http://schemas.openxmlformats.org/markup-compatibility/2006">
              <mc:Choice xmlns:v="urn:schemas-microsoft-com:vml" Requires="v">
                <p:oleObj name="Equation" r:id="rId3" imgW="7289640" imgH="3111480" progId="Equation.DSMT4">
                  <p:embed/>
                </p:oleObj>
              </mc:Choice>
              <mc:Fallback>
                <p:oleObj name="Equation" r:id="rId3" imgW="7289640" imgH="311148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80160"/>
                        <a:ext cx="728980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a:extLst>
              <a:ext uri="{FF2B5EF4-FFF2-40B4-BE49-F238E27FC236}">
                <a16:creationId xmlns:a16="http://schemas.microsoft.com/office/drawing/2014/main" id="{D27DF487-12A8-18E2-D162-06B1AA3CCAB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214032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839ACBB-470E-C48F-40FA-274DF0F7D19C}"/>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Economic Dispatch Penalty Factors</a:t>
            </a:r>
          </a:p>
        </p:txBody>
      </p:sp>
      <p:graphicFrame>
        <p:nvGraphicFramePr>
          <p:cNvPr id="4" name="Object 3"/>
          <p:cNvGraphicFramePr>
            <a:graphicFrameLocks noChangeAspect="1"/>
          </p:cNvGraphicFramePr>
          <p:nvPr/>
        </p:nvGraphicFramePr>
        <p:xfrm>
          <a:off x="639618" y="1280160"/>
          <a:ext cx="6896100" cy="5613400"/>
        </p:xfrm>
        <a:graphic>
          <a:graphicData uri="http://schemas.openxmlformats.org/presentationml/2006/ole">
            <mc:AlternateContent xmlns:mc="http://schemas.openxmlformats.org/markup-compatibility/2006">
              <mc:Choice xmlns:v="urn:schemas-microsoft-com:vml" Requires="v">
                <p:oleObj name="Equation" r:id="rId3" imgW="6895800" imgH="5613120" progId="Equation.DSMT4">
                  <p:embed/>
                </p:oleObj>
              </mc:Choice>
              <mc:Fallback>
                <p:oleObj name="Equation" r:id="rId3" imgW="6895800" imgH="5613120" progId="Equation.DSMT4">
                  <p:embed/>
                  <p:pic>
                    <p:nvPicPr>
                      <p:cNvPr id="4" name="Object 3"/>
                      <p:cNvPicPr>
                        <a:picLocks noChangeAspect="1" noChangeArrowheads="1"/>
                      </p:cNvPicPr>
                      <p:nvPr/>
                    </p:nvPicPr>
                    <p:blipFill>
                      <a:blip r:embed="rId4"/>
                      <a:srcRect/>
                      <a:stretch>
                        <a:fillRect/>
                      </a:stretch>
                    </p:blipFill>
                    <p:spPr bwMode="auto">
                      <a:xfrm>
                        <a:off x="639618" y="1280160"/>
                        <a:ext cx="6896100" cy="561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p:cNvSpPr txBox="1">
            <a:spLocks noChangeArrowheads="1"/>
          </p:cNvSpPr>
          <p:nvPr/>
        </p:nvSpPr>
        <p:spPr bwMode="auto">
          <a:xfrm>
            <a:off x="6858000" y="1981200"/>
            <a:ext cx="2813591" cy="138499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solidFill>
                  <a:srgbClr val="1E0000"/>
                </a:solidFill>
              </a:rPr>
              <a:t>The penalty factor</a:t>
            </a:r>
          </a:p>
          <a:p>
            <a:pPr eaLnBrk="1" hangingPunct="1">
              <a:spcBef>
                <a:spcPts val="0"/>
              </a:spcBef>
            </a:pPr>
            <a:r>
              <a:rPr lang="en-US" altLang="en-US" sz="2800" dirty="0">
                <a:solidFill>
                  <a:srgbClr val="1E0000"/>
                </a:solidFill>
              </a:rPr>
              <a:t>at the slack bus is</a:t>
            </a:r>
          </a:p>
          <a:p>
            <a:pPr eaLnBrk="1" hangingPunct="1">
              <a:spcBef>
                <a:spcPts val="0"/>
              </a:spcBef>
            </a:pPr>
            <a:r>
              <a:rPr lang="en-US" altLang="en-US" sz="2800" dirty="0">
                <a:solidFill>
                  <a:srgbClr val="1E0000"/>
                </a:solidFill>
              </a:rPr>
              <a:t>always unity!</a:t>
            </a:r>
          </a:p>
        </p:txBody>
      </p:sp>
      <p:sp>
        <p:nvSpPr>
          <p:cNvPr id="3" name="Slide Number Placeholder 1">
            <a:extLst>
              <a:ext uri="{FF2B5EF4-FFF2-40B4-BE49-F238E27FC236}">
                <a16:creationId xmlns:a16="http://schemas.microsoft.com/office/drawing/2014/main" id="{9F546E12-8E33-D0FB-3E6C-1540680C10C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307273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FDFEE2F-F939-9928-0A10-3039AA021E36}"/>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Unit Commitment: Quick Coverage</a:t>
            </a:r>
          </a:p>
        </p:txBody>
      </p:sp>
      <p:sp>
        <p:nvSpPr>
          <p:cNvPr id="3" name="Content Placeholder 2"/>
          <p:cNvSpPr>
            <a:spLocks noGrp="1"/>
          </p:cNvSpPr>
          <p:nvPr>
            <p:ph idx="1"/>
          </p:nvPr>
        </p:nvSpPr>
        <p:spPr/>
        <p:txBody>
          <a:bodyPr/>
          <a:lstStyle/>
          <a:p>
            <a:r>
              <a:rPr lang="en-US" dirty="0"/>
              <a:t>Before covering economic dispatch, we’ll first touch on unit commitment</a:t>
            </a:r>
          </a:p>
          <a:p>
            <a:r>
              <a:rPr lang="en-US" dirty="0"/>
              <a:t>Unit commitment is used to determine which generator units should be committed to meet the load</a:t>
            </a:r>
          </a:p>
          <a:p>
            <a:r>
              <a:rPr lang="en-US" dirty="0"/>
              <a:t>The electric load varies substantially so there is almost always more generator capacity available than load</a:t>
            </a:r>
          </a:p>
          <a:p>
            <a:r>
              <a:rPr lang="en-US" dirty="0"/>
              <a:t>Units have availability constraints</a:t>
            </a:r>
          </a:p>
          <a:p>
            <a:pPr lvl="1"/>
            <a:r>
              <a:rPr lang="en-US" dirty="0"/>
              <a:t>Minimum up time, time to start, cost to start</a:t>
            </a:r>
          </a:p>
          <a:p>
            <a:pPr lvl="1"/>
            <a:r>
              <a:rPr lang="en-US" dirty="0"/>
              <a:t>Minimum down time, time to shutdown, cost to shutdown</a:t>
            </a:r>
          </a:p>
          <a:p>
            <a:pPr lvl="1"/>
            <a:r>
              <a:rPr lang="en-US" dirty="0"/>
              <a:t>Ramp rates, minimum MW output</a:t>
            </a:r>
          </a:p>
          <a:p>
            <a:pPr lvl="1"/>
            <a:r>
              <a:rPr lang="en-US" dirty="0"/>
              <a:t>Scheduled and unscheduled outages</a:t>
            </a:r>
          </a:p>
          <a:p>
            <a:r>
              <a:rPr lang="en-US" dirty="0"/>
              <a:t>System constraints including load, reserve, emissions, network</a:t>
            </a:r>
          </a:p>
          <a:p>
            <a:pPr lvl="1"/>
            <a:endParaRPr lang="en-US" dirty="0"/>
          </a:p>
          <a:p>
            <a:pPr lvl="1"/>
            <a:endParaRPr lang="en-US" dirty="0"/>
          </a:p>
          <a:p>
            <a:pPr lvl="1"/>
            <a:endParaRPr lang="en-US" dirty="0"/>
          </a:p>
          <a:p>
            <a:pPr lvl="1"/>
            <a:endParaRPr lang="en-US" dirty="0"/>
          </a:p>
        </p:txBody>
      </p:sp>
      <p:sp>
        <p:nvSpPr>
          <p:cNvPr id="5" name="Slide Number Placeholder 1">
            <a:extLst>
              <a:ext uri="{FF2B5EF4-FFF2-40B4-BE49-F238E27FC236}">
                <a16:creationId xmlns:a16="http://schemas.microsoft.com/office/drawing/2014/main" id="{83310425-4AE8-F060-5650-93E59103B46E}"/>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1051989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22D8FD5-6889-EA0E-CB6D-8CBE26FC524F}"/>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Economic Dispatch Example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73" r="14766" b="11665"/>
          <a:stretch/>
        </p:blipFill>
        <p:spPr bwMode="auto">
          <a:xfrm>
            <a:off x="990600" y="1295400"/>
            <a:ext cx="7391400" cy="440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auto">
          <a:xfrm>
            <a:off x="1024071" y="5751937"/>
            <a:ext cx="9491529"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rgbClr val="1E0000"/>
                </a:solidFill>
              </a:rPr>
              <a:t>Case is Example7_3 from the book; use </a:t>
            </a:r>
            <a:r>
              <a:rPr lang="en-US" altLang="en-US" sz="2400" b="1" dirty="0">
                <a:solidFill>
                  <a:srgbClr val="1E0000"/>
                </a:solidFill>
              </a:rPr>
              <a:t>Power Flow Solution </a:t>
            </a:r>
            <a:br>
              <a:rPr lang="en-US" altLang="en-US" sz="2400" b="1" dirty="0">
                <a:solidFill>
                  <a:srgbClr val="1E0000"/>
                </a:solidFill>
              </a:rPr>
            </a:br>
            <a:r>
              <a:rPr lang="en-US" altLang="en-US" sz="2400" b="1" dirty="0">
                <a:solidFill>
                  <a:srgbClr val="1E0000"/>
                </a:solidFill>
              </a:rPr>
              <a:t>Options, Advanced Options</a:t>
            </a:r>
            <a:r>
              <a:rPr lang="en-US" altLang="en-US" sz="2400" dirty="0">
                <a:solidFill>
                  <a:srgbClr val="1E0000"/>
                </a:solidFill>
              </a:rPr>
              <a:t> to set penalty </a:t>
            </a:r>
            <a:r>
              <a:rPr lang="en-US" altLang="en-US" dirty="0">
                <a:solidFill>
                  <a:srgbClr val="1E0000"/>
                </a:solidFill>
              </a:rPr>
              <a:t>f</a:t>
            </a:r>
            <a:r>
              <a:rPr lang="en-US" altLang="en-US" sz="2400" dirty="0">
                <a:solidFill>
                  <a:srgbClr val="1E0000"/>
                </a:solidFill>
              </a:rPr>
              <a:t>actor options</a:t>
            </a:r>
          </a:p>
        </p:txBody>
      </p:sp>
      <p:sp>
        <p:nvSpPr>
          <p:cNvPr id="3" name="Slide Number Placeholder 1">
            <a:extLst>
              <a:ext uri="{FF2B5EF4-FFF2-40B4-BE49-F238E27FC236}">
                <a16:creationId xmlns:a16="http://schemas.microsoft.com/office/drawing/2014/main" id="{742F9BCC-C8B2-E475-AF03-EB44A23D0D11}"/>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424805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768456-3193-66C0-8652-FF30D4510702}"/>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5364" name="Rectangle 2"/>
          <p:cNvSpPr>
            <a:spLocks noGrp="1" noChangeArrowheads="1"/>
          </p:cNvSpPr>
          <p:nvPr>
            <p:ph type="title"/>
          </p:nvPr>
        </p:nvSpPr>
        <p:spPr/>
        <p:txBody>
          <a:bodyPr/>
          <a:lstStyle/>
          <a:p>
            <a:pPr eaLnBrk="1" hangingPunct="1"/>
            <a:r>
              <a:rPr lang="en-US" altLang="en-US" dirty="0"/>
              <a:t>Unconstrained Minimization</a:t>
            </a:r>
          </a:p>
        </p:txBody>
      </p:sp>
      <p:sp>
        <p:nvSpPr>
          <p:cNvPr id="15365" name="Rectangle 3"/>
          <p:cNvSpPr>
            <a:spLocks noGrp="1" noChangeArrowheads="1"/>
          </p:cNvSpPr>
          <p:nvPr>
            <p:ph idx="1"/>
          </p:nvPr>
        </p:nvSpPr>
        <p:spPr/>
        <p:txBody>
          <a:bodyPr/>
          <a:lstStyle/>
          <a:p>
            <a:pPr eaLnBrk="1" hangingPunct="1"/>
            <a:r>
              <a:rPr lang="en-US" altLang="en-US" dirty="0"/>
              <a:t>Assume we have a function f(</a:t>
            </a:r>
            <a:r>
              <a:rPr lang="en-US" altLang="en-US" b="1" dirty="0"/>
              <a:t>x</a:t>
            </a:r>
            <a:r>
              <a:rPr lang="en-US" altLang="en-US" dirty="0"/>
              <a:t>) and wish to determine its minimum. This is an unconstrained minimization. A necessary (but not sufficient) condition for a minimum is the gradient of the function must be zero.</a:t>
            </a:r>
          </a:p>
          <a:p>
            <a:pPr eaLnBrk="1" hangingPunct="1"/>
            <a:r>
              <a:rPr lang="en-US" altLang="en-US" dirty="0"/>
              <a:t>The gradient generalizes the first derivative for multi-variable problems:</a:t>
            </a:r>
            <a:br>
              <a:rPr lang="en-US" altLang="en-US" dirty="0"/>
            </a:br>
            <a:br>
              <a:rPr lang="en-US" altLang="en-US" dirty="0"/>
            </a:br>
            <a:br>
              <a:rPr lang="en-US" altLang="en-US" dirty="0"/>
            </a:br>
            <a:br>
              <a:rPr lang="en-US" altLang="en-US" dirty="0"/>
            </a:br>
            <a:endParaRPr lang="en-US" altLang="en-US" dirty="0"/>
          </a:p>
          <a:p>
            <a:pPr eaLnBrk="1" hangingPunct="1"/>
            <a:r>
              <a:rPr lang="en-US" altLang="en-US" dirty="0"/>
              <a:t>This is not sufficient since the gradient is also zero at the maximum and at any saddle points </a:t>
            </a:r>
          </a:p>
          <a:p>
            <a:pPr marL="0" indent="0" eaLnBrk="1" hangingPunct="1">
              <a:buNone/>
            </a:pPr>
            <a:br>
              <a:rPr lang="en-US" altLang="en-US" dirty="0"/>
            </a:br>
            <a:br>
              <a:rPr lang="en-US" altLang="en-US" dirty="0"/>
            </a:br>
            <a:br>
              <a:rPr lang="en-US" altLang="en-US" dirty="0"/>
            </a:br>
            <a:br>
              <a:rPr lang="en-US" altLang="en-US" dirty="0"/>
            </a:br>
            <a:endParaRPr lang="en-US" altLang="en-US" dirty="0"/>
          </a:p>
          <a:p>
            <a:pPr eaLnBrk="1" hangingPunct="1"/>
            <a:endParaRPr lang="en-US" altLang="en-US" dirty="0"/>
          </a:p>
        </p:txBody>
      </p:sp>
      <p:graphicFrame>
        <p:nvGraphicFramePr>
          <p:cNvPr id="15362" name="Object 4"/>
          <p:cNvGraphicFramePr>
            <a:graphicFrameLocks noChangeAspect="1"/>
          </p:cNvGraphicFramePr>
          <p:nvPr>
            <p:extLst>
              <p:ext uri="{D42A27DB-BD31-4B8C-83A1-F6EECF244321}">
                <p14:modId xmlns:p14="http://schemas.microsoft.com/office/powerpoint/2010/main" val="3196853577"/>
              </p:ext>
            </p:extLst>
          </p:nvPr>
        </p:nvGraphicFramePr>
        <p:xfrm>
          <a:off x="1073150" y="3352800"/>
          <a:ext cx="4686300" cy="990600"/>
        </p:xfrm>
        <a:graphic>
          <a:graphicData uri="http://schemas.openxmlformats.org/presentationml/2006/ole">
            <mc:AlternateContent xmlns:mc="http://schemas.openxmlformats.org/markup-compatibility/2006">
              <mc:Choice xmlns:v="urn:schemas-microsoft-com:vml" Requires="v">
                <p:oleObj name="Equation" r:id="rId3" imgW="4686120" imgH="990360" progId="Equation.DSMT4">
                  <p:embed/>
                </p:oleObj>
              </mc:Choice>
              <mc:Fallback>
                <p:oleObj name="Equation" r:id="rId3" imgW="4686120" imgH="990360" progId="Equation.DSMT4">
                  <p:embed/>
                  <p:pic>
                    <p:nvPicPr>
                      <p:cNvPr id="15362" name="Object 4"/>
                      <p:cNvPicPr>
                        <a:picLocks noChangeAspect="1" noChangeArrowheads="1"/>
                      </p:cNvPicPr>
                      <p:nvPr/>
                    </p:nvPicPr>
                    <p:blipFill>
                      <a:blip r:embed="rId4"/>
                      <a:srcRect/>
                      <a:stretch>
                        <a:fillRect/>
                      </a:stretch>
                    </p:blipFill>
                    <p:spPr bwMode="auto">
                      <a:xfrm>
                        <a:off x="1073150" y="3352800"/>
                        <a:ext cx="46863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5"/>
          <p:cNvGraphicFramePr>
            <a:graphicFrameLocks noChangeAspect="1"/>
          </p:cNvGraphicFramePr>
          <p:nvPr>
            <p:extLst>
              <p:ext uri="{D42A27DB-BD31-4B8C-83A1-F6EECF244321}">
                <p14:modId xmlns:p14="http://schemas.microsoft.com/office/powerpoint/2010/main" val="2206734923"/>
              </p:ext>
            </p:extLst>
          </p:nvPr>
        </p:nvGraphicFramePr>
        <p:xfrm>
          <a:off x="6172200" y="3581400"/>
          <a:ext cx="1409700" cy="393700"/>
        </p:xfrm>
        <a:graphic>
          <a:graphicData uri="http://schemas.openxmlformats.org/presentationml/2006/ole">
            <mc:AlternateContent xmlns:mc="http://schemas.openxmlformats.org/markup-compatibility/2006">
              <mc:Choice xmlns:v="urn:schemas-microsoft-com:vml" Requires="v">
                <p:oleObj name="Equation" r:id="rId5" imgW="1409400" imgH="393480" progId="Equation.DSMT4">
                  <p:embed/>
                </p:oleObj>
              </mc:Choice>
              <mc:Fallback>
                <p:oleObj name="Equation" r:id="rId5" imgW="1409400" imgH="393480" progId="Equation.DSMT4">
                  <p:embed/>
                  <p:pic>
                    <p:nvPicPr>
                      <p:cNvPr id="15363" name="Object 5"/>
                      <p:cNvPicPr>
                        <a:picLocks noChangeAspect="1" noChangeArrowheads="1"/>
                      </p:cNvPicPr>
                      <p:nvPr/>
                    </p:nvPicPr>
                    <p:blipFill>
                      <a:blip r:embed="rId6"/>
                      <a:srcRect/>
                      <a:stretch>
                        <a:fillRect/>
                      </a:stretch>
                    </p:blipFill>
                    <p:spPr bwMode="auto">
                      <a:xfrm>
                        <a:off x="6172200" y="3581400"/>
                        <a:ext cx="1409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453A3F1D-7233-2A81-6B6F-126FE7B58A2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91684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C95884D-05F3-2E0F-0FF4-F7BF6F500994}"/>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6387" name="Rectangle 2"/>
          <p:cNvSpPr>
            <a:spLocks noGrp="1" noChangeArrowheads="1"/>
          </p:cNvSpPr>
          <p:nvPr>
            <p:ph type="title"/>
          </p:nvPr>
        </p:nvSpPr>
        <p:spPr/>
        <p:txBody>
          <a:bodyPr/>
          <a:lstStyle/>
          <a:p>
            <a:pPr eaLnBrk="1" hangingPunct="1"/>
            <a:r>
              <a:rPr lang="en-US" altLang="en-US" dirty="0"/>
              <a:t>Minimization with Equality Constraint</a:t>
            </a:r>
          </a:p>
        </p:txBody>
      </p:sp>
      <p:sp>
        <p:nvSpPr>
          <p:cNvPr id="16388" name="Rectangle 3"/>
          <p:cNvSpPr>
            <a:spLocks noGrp="1" noChangeArrowheads="1"/>
          </p:cNvSpPr>
          <p:nvPr>
            <p:ph idx="1"/>
          </p:nvPr>
        </p:nvSpPr>
        <p:spPr/>
        <p:txBody>
          <a:bodyPr/>
          <a:lstStyle/>
          <a:p>
            <a:pPr eaLnBrk="1" hangingPunct="1"/>
            <a:r>
              <a:rPr lang="en-US" altLang="en-US" dirty="0"/>
              <a:t>When the minimization is constrained with one or more equality constraints we can solve the problem using the method of Lagrange Multipliers</a:t>
            </a:r>
          </a:p>
          <a:p>
            <a:pPr eaLnBrk="1" hangingPunct="1"/>
            <a:r>
              <a:rPr lang="en-US" altLang="en-US" dirty="0"/>
              <a:t>Key idea is to modify a constrained minimization problem to be an unconstrained problem</a:t>
            </a:r>
          </a:p>
        </p:txBody>
      </p:sp>
      <p:graphicFrame>
        <p:nvGraphicFramePr>
          <p:cNvPr id="16386" name="Object 4"/>
          <p:cNvGraphicFramePr>
            <a:graphicFrameLocks noChangeAspect="1"/>
          </p:cNvGraphicFramePr>
          <p:nvPr>
            <p:extLst>
              <p:ext uri="{D42A27DB-BD31-4B8C-83A1-F6EECF244321}">
                <p14:modId xmlns:p14="http://schemas.microsoft.com/office/powerpoint/2010/main" val="4185318893"/>
              </p:ext>
            </p:extLst>
          </p:nvPr>
        </p:nvGraphicFramePr>
        <p:xfrm>
          <a:off x="939800" y="3803650"/>
          <a:ext cx="7226300" cy="2628900"/>
        </p:xfrm>
        <a:graphic>
          <a:graphicData uri="http://schemas.openxmlformats.org/presentationml/2006/ole">
            <mc:AlternateContent xmlns:mc="http://schemas.openxmlformats.org/markup-compatibility/2006">
              <mc:Choice xmlns:v="urn:schemas-microsoft-com:vml" Requires="v">
                <p:oleObj name="Equation" r:id="rId3" imgW="7226280" imgH="2628720" progId="Equation.DSMT4">
                  <p:embed/>
                </p:oleObj>
              </mc:Choice>
              <mc:Fallback>
                <p:oleObj name="Equation" r:id="rId3" imgW="7226280" imgH="2628720" progId="Equation.DSMT4">
                  <p:embed/>
                  <p:pic>
                    <p:nvPicPr>
                      <p:cNvPr id="16386" name="Object 4"/>
                      <p:cNvPicPr>
                        <a:picLocks noChangeAspect="1" noChangeArrowheads="1"/>
                      </p:cNvPicPr>
                      <p:nvPr/>
                    </p:nvPicPr>
                    <p:blipFill>
                      <a:blip r:embed="rId4"/>
                      <a:srcRect/>
                      <a:stretch>
                        <a:fillRect/>
                      </a:stretch>
                    </p:blipFill>
                    <p:spPr bwMode="auto">
                      <a:xfrm>
                        <a:off x="939800" y="3803650"/>
                        <a:ext cx="72263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E60710BC-709F-DE31-34A0-CEBCDB41408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364882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4E46449-BA18-F5EF-1F2B-A9C21D65D1AB}"/>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7411" name="Rectangle 2"/>
          <p:cNvSpPr>
            <a:spLocks noGrp="1" noChangeArrowheads="1"/>
          </p:cNvSpPr>
          <p:nvPr>
            <p:ph type="title"/>
          </p:nvPr>
        </p:nvSpPr>
        <p:spPr/>
        <p:txBody>
          <a:bodyPr/>
          <a:lstStyle/>
          <a:p>
            <a:pPr eaLnBrk="1" hangingPunct="1"/>
            <a:r>
              <a:rPr lang="en-US" altLang="en-US" dirty="0"/>
              <a:t>Economic Dispatch </a:t>
            </a:r>
            <a:r>
              <a:rPr lang="en-US" altLang="en-US" dirty="0" err="1"/>
              <a:t>Lagrangian</a:t>
            </a:r>
            <a:endParaRPr lang="en-US" altLang="en-US" dirty="0"/>
          </a:p>
        </p:txBody>
      </p:sp>
      <p:graphicFrame>
        <p:nvGraphicFramePr>
          <p:cNvPr id="17410" name="Object 3"/>
          <p:cNvGraphicFramePr>
            <a:graphicFrameLocks noChangeAspect="1"/>
          </p:cNvGraphicFramePr>
          <p:nvPr>
            <p:extLst>
              <p:ext uri="{D42A27DB-BD31-4B8C-83A1-F6EECF244321}">
                <p14:modId xmlns:p14="http://schemas.microsoft.com/office/powerpoint/2010/main" val="1957507214"/>
              </p:ext>
            </p:extLst>
          </p:nvPr>
        </p:nvGraphicFramePr>
        <p:xfrm>
          <a:off x="914400" y="1280160"/>
          <a:ext cx="7658100" cy="4699000"/>
        </p:xfrm>
        <a:graphic>
          <a:graphicData uri="http://schemas.openxmlformats.org/presentationml/2006/ole">
            <mc:AlternateContent xmlns:mc="http://schemas.openxmlformats.org/markup-compatibility/2006">
              <mc:Choice xmlns:v="urn:schemas-microsoft-com:vml" Requires="v">
                <p:oleObj name="Equation" r:id="rId3" imgW="7657920" imgH="4698720" progId="Equation.DSMT4">
                  <p:embed/>
                </p:oleObj>
              </mc:Choice>
              <mc:Fallback>
                <p:oleObj name="Equation" r:id="rId3" imgW="7657920" imgH="4698720" progId="Equation.DSMT4">
                  <p:embed/>
                  <p:pic>
                    <p:nvPicPr>
                      <p:cNvPr id="17410" name="Object 3"/>
                      <p:cNvPicPr>
                        <a:picLocks noChangeAspect="1" noChangeArrowheads="1"/>
                      </p:cNvPicPr>
                      <p:nvPr/>
                    </p:nvPicPr>
                    <p:blipFill>
                      <a:blip r:embed="rId4"/>
                      <a:srcRect/>
                      <a:stretch>
                        <a:fillRect/>
                      </a:stretch>
                    </p:blipFill>
                    <p:spPr bwMode="auto">
                      <a:xfrm>
                        <a:off x="914400" y="1280160"/>
                        <a:ext cx="76581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A8A5B3B7-E956-687F-A418-B048B8B2B7A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2605466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852A970-FE07-51AF-77B6-C4C4F0A6ACF3}"/>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8435" name="Rectangle 2"/>
          <p:cNvSpPr>
            <a:spLocks noGrp="1" noChangeArrowheads="1"/>
          </p:cNvSpPr>
          <p:nvPr>
            <p:ph type="title"/>
          </p:nvPr>
        </p:nvSpPr>
        <p:spPr/>
        <p:txBody>
          <a:bodyPr/>
          <a:lstStyle/>
          <a:p>
            <a:pPr eaLnBrk="1" hangingPunct="1"/>
            <a:r>
              <a:rPr lang="en-US" altLang="en-US" dirty="0"/>
              <a:t>Economic Dispatch Example</a:t>
            </a:r>
          </a:p>
        </p:txBody>
      </p:sp>
      <p:graphicFrame>
        <p:nvGraphicFramePr>
          <p:cNvPr id="18434" name="Object 3"/>
          <p:cNvGraphicFramePr>
            <a:graphicFrameLocks noChangeAspect="1"/>
          </p:cNvGraphicFramePr>
          <p:nvPr>
            <p:extLst>
              <p:ext uri="{D42A27DB-BD31-4B8C-83A1-F6EECF244321}">
                <p14:modId xmlns:p14="http://schemas.microsoft.com/office/powerpoint/2010/main" val="2830096784"/>
              </p:ext>
            </p:extLst>
          </p:nvPr>
        </p:nvGraphicFramePr>
        <p:xfrm>
          <a:off x="914400" y="1280160"/>
          <a:ext cx="6592887" cy="5487987"/>
        </p:xfrm>
        <a:graphic>
          <a:graphicData uri="http://schemas.openxmlformats.org/presentationml/2006/ole">
            <mc:AlternateContent xmlns:mc="http://schemas.openxmlformats.org/markup-compatibility/2006">
              <mc:Choice xmlns:v="urn:schemas-microsoft-com:vml" Requires="v">
                <p:oleObj name="Equation" r:id="rId3" imgW="6972120" imgH="5803560" progId="Equation.DSMT4">
                  <p:embed/>
                </p:oleObj>
              </mc:Choice>
              <mc:Fallback>
                <p:oleObj name="Equation" r:id="rId3" imgW="6972120" imgH="5803560" progId="Equation.DSMT4">
                  <p:embed/>
                  <p:pic>
                    <p:nvPicPr>
                      <p:cNvPr id="18434" name="Object 3"/>
                      <p:cNvPicPr>
                        <a:picLocks noChangeAspect="1" noChangeArrowheads="1"/>
                      </p:cNvPicPr>
                      <p:nvPr/>
                    </p:nvPicPr>
                    <p:blipFill>
                      <a:blip r:embed="rId4"/>
                      <a:srcRect/>
                      <a:stretch>
                        <a:fillRect/>
                      </a:stretch>
                    </p:blipFill>
                    <p:spPr bwMode="auto">
                      <a:xfrm>
                        <a:off x="914400" y="1280160"/>
                        <a:ext cx="6592887" cy="548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70583BFE-C382-3369-9742-A7BDF518A39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33</a:t>
            </a:fld>
            <a:endParaRPr lang="en-US" dirty="0">
              <a:solidFill>
                <a:schemeClr val="tx1">
                  <a:lumMod val="50000"/>
                </a:schemeClr>
              </a:solidFill>
            </a:endParaRPr>
          </a:p>
        </p:txBody>
      </p:sp>
    </p:spTree>
    <p:extLst>
      <p:ext uri="{BB962C8B-B14F-4D97-AF65-F5344CB8AC3E}">
        <p14:creationId xmlns:p14="http://schemas.microsoft.com/office/powerpoint/2010/main" val="2708500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1B6E460-344F-E625-C24E-763D9836ABC5}"/>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9459" name="Rectangle 2"/>
          <p:cNvSpPr>
            <a:spLocks noGrp="1" noChangeArrowheads="1"/>
          </p:cNvSpPr>
          <p:nvPr>
            <p:ph type="title"/>
          </p:nvPr>
        </p:nvSpPr>
        <p:spPr/>
        <p:txBody>
          <a:bodyPr/>
          <a:lstStyle/>
          <a:p>
            <a:pPr eaLnBrk="1" hangingPunct="1"/>
            <a:r>
              <a:rPr lang="en-US" altLang="en-US" dirty="0"/>
              <a:t>Economic Dispatch Example, cont’d</a:t>
            </a:r>
          </a:p>
        </p:txBody>
      </p:sp>
      <p:graphicFrame>
        <p:nvGraphicFramePr>
          <p:cNvPr id="19458" name="Object 3"/>
          <p:cNvGraphicFramePr>
            <a:graphicFrameLocks noChangeAspect="1"/>
          </p:cNvGraphicFramePr>
          <p:nvPr>
            <p:extLst>
              <p:ext uri="{D42A27DB-BD31-4B8C-83A1-F6EECF244321}">
                <p14:modId xmlns:p14="http://schemas.microsoft.com/office/powerpoint/2010/main" val="1930636912"/>
              </p:ext>
            </p:extLst>
          </p:nvPr>
        </p:nvGraphicFramePr>
        <p:xfrm>
          <a:off x="914400" y="1280160"/>
          <a:ext cx="6985000" cy="5308600"/>
        </p:xfrm>
        <a:graphic>
          <a:graphicData uri="http://schemas.openxmlformats.org/presentationml/2006/ole">
            <mc:AlternateContent xmlns:mc="http://schemas.openxmlformats.org/markup-compatibility/2006">
              <mc:Choice xmlns:v="urn:schemas-microsoft-com:vml" Requires="v">
                <p:oleObj name="Equation" r:id="rId3" imgW="6984720" imgH="5308560" progId="Equation.DSMT4">
                  <p:embed/>
                </p:oleObj>
              </mc:Choice>
              <mc:Fallback>
                <p:oleObj name="Equation" r:id="rId3" imgW="6984720" imgH="5308560" progId="Equation.DSMT4">
                  <p:embed/>
                  <p:pic>
                    <p:nvPicPr>
                      <p:cNvPr id="19458" name="Object 3"/>
                      <p:cNvPicPr>
                        <a:picLocks noChangeAspect="1" noChangeArrowheads="1"/>
                      </p:cNvPicPr>
                      <p:nvPr/>
                    </p:nvPicPr>
                    <p:blipFill>
                      <a:blip r:embed="rId4"/>
                      <a:srcRect/>
                      <a:stretch>
                        <a:fillRect/>
                      </a:stretch>
                    </p:blipFill>
                    <p:spPr bwMode="auto">
                      <a:xfrm>
                        <a:off x="914400" y="1280160"/>
                        <a:ext cx="6985000" cy="530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50663416-F758-81E1-6A22-D81AB045213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34</a:t>
            </a:fld>
            <a:endParaRPr lang="en-US" dirty="0">
              <a:solidFill>
                <a:schemeClr val="tx1">
                  <a:lumMod val="50000"/>
                </a:schemeClr>
              </a:solidFill>
            </a:endParaRPr>
          </a:p>
        </p:txBody>
      </p:sp>
    </p:spTree>
    <p:extLst>
      <p:ext uri="{BB962C8B-B14F-4D97-AF65-F5344CB8AC3E}">
        <p14:creationId xmlns:p14="http://schemas.microsoft.com/office/powerpoint/2010/main" val="2517826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501AE8A-0C28-C8D0-1D5B-70139D03DA23}"/>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3490" name="Rectangle 2"/>
          <p:cNvSpPr>
            <a:spLocks noGrp="1" noChangeArrowheads="1"/>
          </p:cNvSpPr>
          <p:nvPr>
            <p:ph type="title"/>
          </p:nvPr>
        </p:nvSpPr>
        <p:spPr/>
        <p:txBody>
          <a:bodyPr/>
          <a:lstStyle/>
          <a:p>
            <a:pPr eaLnBrk="1" hangingPunct="1"/>
            <a:r>
              <a:rPr lang="en-US" altLang="en-US"/>
              <a:t>Lambda-Iteration Solution Method</a:t>
            </a:r>
          </a:p>
        </p:txBody>
      </p:sp>
      <p:sp>
        <p:nvSpPr>
          <p:cNvPr id="63491" name="Rectangle 3"/>
          <p:cNvSpPr>
            <a:spLocks noGrp="1" noChangeArrowheads="1"/>
          </p:cNvSpPr>
          <p:nvPr>
            <p:ph idx="1"/>
          </p:nvPr>
        </p:nvSpPr>
        <p:spPr>
          <a:noFill/>
        </p:spPr>
        <p:txBody>
          <a:bodyPr/>
          <a:lstStyle/>
          <a:p>
            <a:pPr eaLnBrk="1" hangingPunct="1"/>
            <a:r>
              <a:rPr lang="en-US" altLang="en-US" dirty="0"/>
              <a:t>The direct solution only works well if the incremental cost curves are linear and no generators are at their limits</a:t>
            </a:r>
          </a:p>
          <a:p>
            <a:pPr eaLnBrk="1" hangingPunct="1"/>
            <a:r>
              <a:rPr lang="en-US" altLang="en-US" dirty="0"/>
              <a:t>A more general method is known as the lambda-iteration</a:t>
            </a:r>
          </a:p>
          <a:p>
            <a:pPr lvl="1" eaLnBrk="1" hangingPunct="1"/>
            <a:r>
              <a:rPr lang="en-US" altLang="en-US" dirty="0"/>
              <a:t>the method requires that there be a unique mapping between a value of lambda and each generator’s MW output</a:t>
            </a:r>
          </a:p>
          <a:p>
            <a:pPr lvl="1" eaLnBrk="1" hangingPunct="1"/>
            <a:r>
              <a:rPr lang="en-US" altLang="en-US" dirty="0"/>
              <a:t>the method then starts with values of lambda below and above the optimal value, and then iteratively brackets the optimal value</a:t>
            </a:r>
          </a:p>
          <a:p>
            <a:pPr eaLnBrk="1" hangingPunct="1"/>
            <a:endParaRPr lang="en-US" altLang="en-US" dirty="0"/>
          </a:p>
        </p:txBody>
      </p:sp>
      <p:sp>
        <p:nvSpPr>
          <p:cNvPr id="2" name="Slide Number Placeholder 3">
            <a:extLst>
              <a:ext uri="{FF2B5EF4-FFF2-40B4-BE49-F238E27FC236}">
                <a16:creationId xmlns:a16="http://schemas.microsoft.com/office/drawing/2014/main" id="{6895DDEA-9433-04B5-95A7-E7AD006D041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35</a:t>
            </a:fld>
            <a:endParaRPr lang="en-US" dirty="0">
              <a:solidFill>
                <a:schemeClr val="tx1">
                  <a:lumMod val="50000"/>
                </a:schemeClr>
              </a:solidFill>
            </a:endParaRPr>
          </a:p>
        </p:txBody>
      </p:sp>
    </p:spTree>
    <p:extLst>
      <p:ext uri="{BB962C8B-B14F-4D97-AF65-F5344CB8AC3E}">
        <p14:creationId xmlns:p14="http://schemas.microsoft.com/office/powerpoint/2010/main" val="15012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C508859-F323-B0D7-A3A6-FA7A73425C3A}"/>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4579" name="Rectangle 2"/>
          <p:cNvSpPr>
            <a:spLocks noGrp="1" noChangeArrowheads="1"/>
          </p:cNvSpPr>
          <p:nvPr>
            <p:ph type="title"/>
          </p:nvPr>
        </p:nvSpPr>
        <p:spPr/>
        <p:txBody>
          <a:bodyPr/>
          <a:lstStyle/>
          <a:p>
            <a:pPr eaLnBrk="1" hangingPunct="1"/>
            <a:r>
              <a:rPr lang="en-US" altLang="en-US"/>
              <a:t>Lambda-Iteration Algorithm</a:t>
            </a:r>
          </a:p>
        </p:txBody>
      </p:sp>
      <p:graphicFrame>
        <p:nvGraphicFramePr>
          <p:cNvPr id="24578" name="Object 3"/>
          <p:cNvGraphicFramePr>
            <a:graphicFrameLocks noChangeAspect="1"/>
          </p:cNvGraphicFramePr>
          <p:nvPr>
            <p:extLst>
              <p:ext uri="{D42A27DB-BD31-4B8C-83A1-F6EECF244321}">
                <p14:modId xmlns:p14="http://schemas.microsoft.com/office/powerpoint/2010/main" val="464939268"/>
              </p:ext>
            </p:extLst>
          </p:nvPr>
        </p:nvGraphicFramePr>
        <p:xfrm>
          <a:off x="914400" y="1279525"/>
          <a:ext cx="6502400" cy="5638800"/>
        </p:xfrm>
        <a:graphic>
          <a:graphicData uri="http://schemas.openxmlformats.org/presentationml/2006/ole">
            <mc:AlternateContent xmlns:mc="http://schemas.openxmlformats.org/markup-compatibility/2006">
              <mc:Choice xmlns:v="urn:schemas-microsoft-com:vml" Requires="v">
                <p:oleObj name="Equation" r:id="rId3" imgW="6502320" imgH="5638680" progId="Equation.DSMT4">
                  <p:embed/>
                </p:oleObj>
              </mc:Choice>
              <mc:Fallback>
                <p:oleObj name="Equation" r:id="rId3" imgW="6502320" imgH="5638680" progId="Equation.DSMT4">
                  <p:embed/>
                  <p:pic>
                    <p:nvPicPr>
                      <p:cNvPr id="24578" name="Object 3"/>
                      <p:cNvPicPr>
                        <a:picLocks noChangeAspect="1" noChangeArrowheads="1"/>
                      </p:cNvPicPr>
                      <p:nvPr/>
                    </p:nvPicPr>
                    <p:blipFill>
                      <a:blip r:embed="rId4"/>
                      <a:srcRect/>
                      <a:stretch>
                        <a:fillRect/>
                      </a:stretch>
                    </p:blipFill>
                    <p:spPr bwMode="auto">
                      <a:xfrm>
                        <a:off x="914400" y="1279525"/>
                        <a:ext cx="65024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EA4D9322-DFC7-BE74-3C70-4F408252E23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36</a:t>
            </a:fld>
            <a:endParaRPr lang="en-US" dirty="0">
              <a:solidFill>
                <a:schemeClr val="tx1">
                  <a:lumMod val="50000"/>
                </a:schemeClr>
              </a:solidFill>
            </a:endParaRPr>
          </a:p>
        </p:txBody>
      </p:sp>
    </p:spTree>
    <p:extLst>
      <p:ext uri="{BB962C8B-B14F-4D97-AF65-F5344CB8AC3E}">
        <p14:creationId xmlns:p14="http://schemas.microsoft.com/office/powerpoint/2010/main" val="404742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7F21F62-F713-B951-43C9-B5109C85DB93}"/>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4514" name="Rectangle 2"/>
          <p:cNvSpPr>
            <a:spLocks noGrp="1" noChangeArrowheads="1"/>
          </p:cNvSpPr>
          <p:nvPr>
            <p:ph type="title"/>
          </p:nvPr>
        </p:nvSpPr>
        <p:spPr/>
        <p:txBody>
          <a:bodyPr/>
          <a:lstStyle/>
          <a:p>
            <a:pPr eaLnBrk="1" hangingPunct="1"/>
            <a:r>
              <a:rPr lang="en-US" altLang="en-US"/>
              <a:t>Lambda-Iteration: Graphical View</a:t>
            </a:r>
          </a:p>
        </p:txBody>
      </p:sp>
      <p:sp>
        <p:nvSpPr>
          <p:cNvPr id="2" name="Content Placeholder 1">
            <a:extLst>
              <a:ext uri="{FF2B5EF4-FFF2-40B4-BE49-F238E27FC236}">
                <a16:creationId xmlns:a16="http://schemas.microsoft.com/office/drawing/2014/main" id="{AEED2F61-7F55-EF92-6173-5110348A7C7C}"/>
              </a:ext>
            </a:extLst>
          </p:cNvPr>
          <p:cNvSpPr>
            <a:spLocks noGrp="1"/>
          </p:cNvSpPr>
          <p:nvPr>
            <p:ph idx="1"/>
          </p:nvPr>
        </p:nvSpPr>
        <p:spPr/>
        <p:txBody>
          <a:bodyPr/>
          <a:lstStyle/>
          <a:p>
            <a:pPr eaLnBrk="1" hangingPunct="1"/>
            <a:r>
              <a:rPr lang="en-US" altLang="en-US" sz="2800" dirty="0"/>
              <a:t>In the graph shown below for each value of lambda there is a unique </a:t>
            </a:r>
            <a:r>
              <a:rPr lang="en-US" altLang="en-US" sz="2800" dirty="0" err="1"/>
              <a:t>P</a:t>
            </a:r>
            <a:r>
              <a:rPr lang="en-US" altLang="en-US" sz="2800" baseline="-25000" dirty="0" err="1"/>
              <a:t>Gi</a:t>
            </a:r>
            <a:r>
              <a:rPr lang="en-US" altLang="en-US" sz="2800" baseline="-25000" dirty="0"/>
              <a:t> </a:t>
            </a:r>
            <a:r>
              <a:rPr lang="en-US" altLang="en-US" sz="2800" dirty="0">
                <a:latin typeface="Times" charset="0"/>
              </a:rPr>
              <a:t>for each generator</a:t>
            </a:r>
            <a:r>
              <a:rPr lang="en-US" altLang="en-US" sz="2400" dirty="0">
                <a:latin typeface="Times" charset="0"/>
              </a:rPr>
              <a:t>.  </a:t>
            </a:r>
            <a:r>
              <a:rPr lang="en-US" altLang="en-US" sz="2800" dirty="0">
                <a:latin typeface="Times" charset="0"/>
              </a:rPr>
              <a:t>This relationship is the </a:t>
            </a:r>
            <a:r>
              <a:rPr lang="en-US" altLang="en-US" sz="2800" dirty="0" err="1">
                <a:latin typeface="Times" charset="0"/>
              </a:rPr>
              <a:t>P</a:t>
            </a:r>
            <a:r>
              <a:rPr lang="en-US" altLang="en-US" sz="2800" baseline="-25000" dirty="0" err="1"/>
              <a:t>Gi</a:t>
            </a:r>
            <a:r>
              <a:rPr lang="en-US" altLang="en-US" sz="2800" dirty="0">
                <a:latin typeface="Times" charset="0"/>
              </a:rPr>
              <a:t>(</a:t>
            </a:r>
            <a:r>
              <a:rPr lang="en-US" altLang="en-US" sz="2800" dirty="0">
                <a:latin typeface="Times" charset="0"/>
                <a:sym typeface="Symbol" pitchFamily="18" charset="2"/>
              </a:rPr>
              <a:t>) function.  </a:t>
            </a:r>
            <a:r>
              <a:rPr lang="en-US" altLang="en-US" sz="2800" dirty="0">
                <a:latin typeface="Times" charset="0"/>
              </a:rPr>
              <a:t>  </a:t>
            </a:r>
          </a:p>
          <a:p>
            <a:endParaRPr lang="en-US" dirty="0"/>
          </a:p>
        </p:txBody>
      </p:sp>
      <p:pic>
        <p:nvPicPr>
          <p:cNvPr id="64515" name="Picture 3" descr="Fig112"/>
          <p:cNvPicPr>
            <a:picLocks noChangeAspect="1" noChangeArrowheads="1"/>
          </p:cNvPicPr>
          <p:nvPr/>
        </p:nvPicPr>
        <p:blipFill>
          <a:blip r:embed="rId3" cstate="print">
            <a:extLst>
              <a:ext uri="{28A0092B-C50C-407E-A947-70E740481C1C}">
                <a14:useLocalDpi xmlns:a14="http://schemas.microsoft.com/office/drawing/2010/main" val="0"/>
              </a:ext>
            </a:extLst>
          </a:blip>
          <a:srcRect l="5882" t="12938" r="5882" b="53479"/>
          <a:stretch>
            <a:fillRect/>
          </a:stretch>
        </p:blipFill>
        <p:spPr bwMode="auto">
          <a:xfrm>
            <a:off x="990600" y="2362200"/>
            <a:ext cx="6858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319000E-3893-63E3-E4B7-58483375D92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37</a:t>
            </a:fld>
            <a:endParaRPr lang="en-US" dirty="0">
              <a:solidFill>
                <a:schemeClr val="tx1">
                  <a:lumMod val="50000"/>
                </a:schemeClr>
              </a:solidFill>
            </a:endParaRPr>
          </a:p>
        </p:txBody>
      </p:sp>
    </p:spTree>
    <p:extLst>
      <p:ext uri="{BB962C8B-B14F-4D97-AF65-F5344CB8AC3E}">
        <p14:creationId xmlns:p14="http://schemas.microsoft.com/office/powerpoint/2010/main" val="417526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3ECFF5B-D7C0-7C15-CBD0-46CC9DDE1421}"/>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5603" name="Rectangle 2"/>
          <p:cNvSpPr>
            <a:spLocks noGrp="1" noChangeArrowheads="1"/>
          </p:cNvSpPr>
          <p:nvPr>
            <p:ph type="title"/>
          </p:nvPr>
        </p:nvSpPr>
        <p:spPr/>
        <p:txBody>
          <a:bodyPr/>
          <a:lstStyle/>
          <a:p>
            <a:pPr eaLnBrk="1" hangingPunct="1"/>
            <a:r>
              <a:rPr lang="en-US" altLang="en-US"/>
              <a:t>Lambda-Iteration Example</a:t>
            </a:r>
          </a:p>
        </p:txBody>
      </p:sp>
      <p:graphicFrame>
        <p:nvGraphicFramePr>
          <p:cNvPr id="25602" name="Object 3"/>
          <p:cNvGraphicFramePr>
            <a:graphicFrameLocks noChangeAspect="1"/>
          </p:cNvGraphicFramePr>
          <p:nvPr>
            <p:extLst>
              <p:ext uri="{D42A27DB-BD31-4B8C-83A1-F6EECF244321}">
                <p14:modId xmlns:p14="http://schemas.microsoft.com/office/powerpoint/2010/main" val="1163683138"/>
              </p:ext>
            </p:extLst>
          </p:nvPr>
        </p:nvGraphicFramePr>
        <p:xfrm>
          <a:off x="914400" y="1280160"/>
          <a:ext cx="6731000" cy="5473700"/>
        </p:xfrm>
        <a:graphic>
          <a:graphicData uri="http://schemas.openxmlformats.org/presentationml/2006/ole">
            <mc:AlternateContent xmlns:mc="http://schemas.openxmlformats.org/markup-compatibility/2006">
              <mc:Choice xmlns:v="urn:schemas-microsoft-com:vml" Requires="v">
                <p:oleObj name="Equation" r:id="rId3" imgW="6730920" imgH="5473440" progId="Equation.DSMT4">
                  <p:embed/>
                </p:oleObj>
              </mc:Choice>
              <mc:Fallback>
                <p:oleObj name="Equation" r:id="rId3" imgW="6730920" imgH="5473440" progId="Equation.DSMT4">
                  <p:embed/>
                  <p:pic>
                    <p:nvPicPr>
                      <p:cNvPr id="25602" name="Object 3"/>
                      <p:cNvPicPr>
                        <a:picLocks noChangeAspect="1" noChangeArrowheads="1"/>
                      </p:cNvPicPr>
                      <p:nvPr/>
                    </p:nvPicPr>
                    <p:blipFill>
                      <a:blip r:embed="rId4"/>
                      <a:srcRect/>
                      <a:stretch>
                        <a:fillRect/>
                      </a:stretch>
                    </p:blipFill>
                    <p:spPr bwMode="auto">
                      <a:xfrm>
                        <a:off x="914400" y="1280160"/>
                        <a:ext cx="6731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A849401C-09DE-3714-0F6D-DF5D28C3296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38</a:t>
            </a:fld>
            <a:endParaRPr lang="en-US" dirty="0">
              <a:solidFill>
                <a:schemeClr val="tx1">
                  <a:lumMod val="50000"/>
                </a:schemeClr>
              </a:solidFill>
            </a:endParaRPr>
          </a:p>
        </p:txBody>
      </p:sp>
    </p:spTree>
    <p:extLst>
      <p:ext uri="{BB962C8B-B14F-4D97-AF65-F5344CB8AC3E}">
        <p14:creationId xmlns:p14="http://schemas.microsoft.com/office/powerpoint/2010/main" val="182762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015778-E6DD-6CC3-8B20-AA665FF2D13C}"/>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Solving Unit Commitment</a:t>
            </a:r>
          </a:p>
        </p:txBody>
      </p:sp>
      <p:sp>
        <p:nvSpPr>
          <p:cNvPr id="3" name="Content Placeholder 2"/>
          <p:cNvSpPr>
            <a:spLocks noGrp="1"/>
          </p:cNvSpPr>
          <p:nvPr>
            <p:ph idx="1"/>
          </p:nvPr>
        </p:nvSpPr>
        <p:spPr/>
        <p:txBody>
          <a:bodyPr/>
          <a:lstStyle/>
          <a:p>
            <a:r>
              <a:rPr lang="en-US" dirty="0"/>
              <a:t>Unit commitment involves a potentially large number of integer and continuous variables</a:t>
            </a:r>
          </a:p>
          <a:p>
            <a:pPr lvl="1"/>
            <a:r>
              <a:rPr lang="en-US" dirty="0"/>
              <a:t>Not just the status of each unit, but also the amount of time it has been in a particular state (i.e., off or on)</a:t>
            </a:r>
          </a:p>
          <a:p>
            <a:r>
              <a:rPr lang="en-US" dirty="0"/>
              <a:t>Solved for a set of discrete time periods, which at each time period there are lots of different potential states</a:t>
            </a:r>
          </a:p>
          <a:p>
            <a:r>
              <a:rPr lang="en-US" dirty="0"/>
              <a:t>Solution approaches include</a:t>
            </a:r>
          </a:p>
          <a:p>
            <a:pPr lvl="1"/>
            <a:r>
              <a:rPr lang="en-US" dirty="0"/>
              <a:t>Dynamic programming</a:t>
            </a:r>
          </a:p>
          <a:p>
            <a:pPr lvl="1"/>
            <a:r>
              <a:rPr lang="en-US" dirty="0" err="1"/>
              <a:t>Lagrangian</a:t>
            </a:r>
            <a:r>
              <a:rPr lang="en-US" dirty="0"/>
              <a:t> relaxation</a:t>
            </a:r>
          </a:p>
          <a:p>
            <a:pPr lvl="1"/>
            <a:r>
              <a:rPr lang="en-US" dirty="0"/>
              <a:t>Mixed Integer Programming (MIP) (currently state-of-the-art)</a:t>
            </a:r>
          </a:p>
          <a:p>
            <a:pPr lvl="2"/>
            <a:r>
              <a:rPr lang="en-US" dirty="0"/>
              <a:t>the idea is some or all of the variables are restricted to being integers; it is widely used in many applications, with a power application looking at generator statuses (on=1, off=0)</a:t>
            </a:r>
          </a:p>
        </p:txBody>
      </p:sp>
      <p:sp>
        <p:nvSpPr>
          <p:cNvPr id="5" name="Slide Number Placeholder 1">
            <a:extLst>
              <a:ext uri="{FF2B5EF4-FFF2-40B4-BE49-F238E27FC236}">
                <a16:creationId xmlns:a16="http://schemas.microsoft.com/office/drawing/2014/main" id="{CF95A29A-E5CC-77AB-AACB-6D189E7CD99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1027883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CE94F55-7642-76DB-9AAE-A7EED86601DC}"/>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6627" name="Rectangle 2"/>
          <p:cNvSpPr>
            <a:spLocks noGrp="1" noChangeArrowheads="1"/>
          </p:cNvSpPr>
          <p:nvPr>
            <p:ph type="title"/>
          </p:nvPr>
        </p:nvSpPr>
        <p:spPr/>
        <p:txBody>
          <a:bodyPr/>
          <a:lstStyle/>
          <a:p>
            <a:pPr eaLnBrk="1" hangingPunct="1"/>
            <a:r>
              <a:rPr lang="en-US" altLang="en-US"/>
              <a:t>Lambda-Iteration Example, cont’d</a:t>
            </a:r>
          </a:p>
        </p:txBody>
      </p:sp>
      <p:graphicFrame>
        <p:nvGraphicFramePr>
          <p:cNvPr id="26626" name="Object 3"/>
          <p:cNvGraphicFramePr>
            <a:graphicFrameLocks noChangeAspect="1"/>
          </p:cNvGraphicFramePr>
          <p:nvPr>
            <p:extLst>
              <p:ext uri="{D42A27DB-BD31-4B8C-83A1-F6EECF244321}">
                <p14:modId xmlns:p14="http://schemas.microsoft.com/office/powerpoint/2010/main" val="556738268"/>
              </p:ext>
            </p:extLst>
          </p:nvPr>
        </p:nvGraphicFramePr>
        <p:xfrm>
          <a:off x="914400" y="1279525"/>
          <a:ext cx="7099300" cy="5638800"/>
        </p:xfrm>
        <a:graphic>
          <a:graphicData uri="http://schemas.openxmlformats.org/presentationml/2006/ole">
            <mc:AlternateContent xmlns:mc="http://schemas.openxmlformats.org/markup-compatibility/2006">
              <mc:Choice xmlns:v="urn:schemas-microsoft-com:vml" Requires="v">
                <p:oleObj name="Equation" r:id="rId3" imgW="7099200" imgH="5638680" progId="Equation.DSMT4">
                  <p:embed/>
                </p:oleObj>
              </mc:Choice>
              <mc:Fallback>
                <p:oleObj name="Equation" r:id="rId3" imgW="7099200" imgH="5638680" progId="Equation.DSMT4">
                  <p:embed/>
                  <p:pic>
                    <p:nvPicPr>
                      <p:cNvPr id="26626" name="Object 3"/>
                      <p:cNvPicPr>
                        <a:picLocks noChangeAspect="1" noChangeArrowheads="1"/>
                      </p:cNvPicPr>
                      <p:nvPr/>
                    </p:nvPicPr>
                    <p:blipFill>
                      <a:blip r:embed="rId4"/>
                      <a:srcRect/>
                      <a:stretch>
                        <a:fillRect/>
                      </a:stretch>
                    </p:blipFill>
                    <p:spPr bwMode="auto">
                      <a:xfrm>
                        <a:off x="914400" y="1279525"/>
                        <a:ext cx="70993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E34CC898-102D-61CC-6601-E922324B950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39</a:t>
            </a:fld>
            <a:endParaRPr lang="en-US" dirty="0">
              <a:solidFill>
                <a:schemeClr val="tx1">
                  <a:lumMod val="50000"/>
                </a:schemeClr>
              </a:solidFill>
            </a:endParaRPr>
          </a:p>
        </p:txBody>
      </p:sp>
    </p:spTree>
    <p:extLst>
      <p:ext uri="{BB962C8B-B14F-4D97-AF65-F5344CB8AC3E}">
        <p14:creationId xmlns:p14="http://schemas.microsoft.com/office/powerpoint/2010/main" val="3126912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4D2522A-30FA-95B4-42CE-05E3EF0E6CFC}"/>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7651" name="Rectangle 2"/>
          <p:cNvSpPr>
            <a:spLocks noGrp="1" noChangeArrowheads="1"/>
          </p:cNvSpPr>
          <p:nvPr>
            <p:ph type="title"/>
          </p:nvPr>
        </p:nvSpPr>
        <p:spPr/>
        <p:txBody>
          <a:bodyPr/>
          <a:lstStyle/>
          <a:p>
            <a:pPr eaLnBrk="1" hangingPunct="1"/>
            <a:r>
              <a:rPr lang="en-US" altLang="en-US"/>
              <a:t>Lambda-Iteration Example, cont’d</a:t>
            </a:r>
          </a:p>
        </p:txBody>
      </p:sp>
      <p:graphicFrame>
        <p:nvGraphicFramePr>
          <p:cNvPr id="27650" name="Object 3"/>
          <p:cNvGraphicFramePr>
            <a:graphicFrameLocks noChangeAspect="1"/>
          </p:cNvGraphicFramePr>
          <p:nvPr>
            <p:extLst>
              <p:ext uri="{D42A27DB-BD31-4B8C-83A1-F6EECF244321}">
                <p14:modId xmlns:p14="http://schemas.microsoft.com/office/powerpoint/2010/main" val="1888647211"/>
              </p:ext>
            </p:extLst>
          </p:nvPr>
        </p:nvGraphicFramePr>
        <p:xfrm>
          <a:off x="914400" y="1279525"/>
          <a:ext cx="7772400" cy="5588000"/>
        </p:xfrm>
        <a:graphic>
          <a:graphicData uri="http://schemas.openxmlformats.org/presentationml/2006/ole">
            <mc:AlternateContent xmlns:mc="http://schemas.openxmlformats.org/markup-compatibility/2006">
              <mc:Choice xmlns:v="urn:schemas-microsoft-com:vml" Requires="v">
                <p:oleObj name="Equation" r:id="rId3" imgW="7772400" imgH="5587920" progId="Equation.DSMT4">
                  <p:embed/>
                </p:oleObj>
              </mc:Choice>
              <mc:Fallback>
                <p:oleObj name="Equation" r:id="rId3" imgW="7772400" imgH="5587920" progId="Equation.DSMT4">
                  <p:embed/>
                  <p:pic>
                    <p:nvPicPr>
                      <p:cNvPr id="27650" name="Object 3"/>
                      <p:cNvPicPr>
                        <a:picLocks noChangeAspect="1" noChangeArrowheads="1"/>
                      </p:cNvPicPr>
                      <p:nvPr/>
                    </p:nvPicPr>
                    <p:blipFill>
                      <a:blip r:embed="rId4"/>
                      <a:srcRect/>
                      <a:stretch>
                        <a:fillRect/>
                      </a:stretch>
                    </p:blipFill>
                    <p:spPr bwMode="auto">
                      <a:xfrm>
                        <a:off x="914400" y="1279525"/>
                        <a:ext cx="7772400"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1BB47E6B-D999-2734-CA0B-CACC22F1108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40</a:t>
            </a:fld>
            <a:endParaRPr lang="en-US" dirty="0">
              <a:solidFill>
                <a:schemeClr val="tx1">
                  <a:lumMod val="50000"/>
                </a:schemeClr>
              </a:solidFill>
            </a:endParaRPr>
          </a:p>
        </p:txBody>
      </p:sp>
    </p:spTree>
    <p:extLst>
      <p:ext uri="{BB962C8B-B14F-4D97-AF65-F5344CB8AC3E}">
        <p14:creationId xmlns:p14="http://schemas.microsoft.com/office/powerpoint/2010/main" val="84280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8637DF-62F1-3264-4EB2-7D6A6FDBD91D}"/>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8675" name="Rectangle 2"/>
          <p:cNvSpPr>
            <a:spLocks noGrp="1" noChangeArrowheads="1"/>
          </p:cNvSpPr>
          <p:nvPr>
            <p:ph type="title"/>
          </p:nvPr>
        </p:nvSpPr>
        <p:spPr/>
        <p:txBody>
          <a:bodyPr/>
          <a:lstStyle/>
          <a:p>
            <a:pPr eaLnBrk="1" hangingPunct="1"/>
            <a:r>
              <a:rPr lang="en-US" altLang="en-US"/>
              <a:t>Lambda-Iteration Example, cont’d</a:t>
            </a:r>
          </a:p>
        </p:txBody>
      </p:sp>
      <p:graphicFrame>
        <p:nvGraphicFramePr>
          <p:cNvPr id="28674" name="Object 3"/>
          <p:cNvGraphicFramePr>
            <a:graphicFrameLocks noChangeAspect="1"/>
          </p:cNvGraphicFramePr>
          <p:nvPr>
            <p:extLst>
              <p:ext uri="{D42A27DB-BD31-4B8C-83A1-F6EECF244321}">
                <p14:modId xmlns:p14="http://schemas.microsoft.com/office/powerpoint/2010/main" val="4181681466"/>
              </p:ext>
            </p:extLst>
          </p:nvPr>
        </p:nvGraphicFramePr>
        <p:xfrm>
          <a:off x="914400" y="1279525"/>
          <a:ext cx="6451600" cy="5689600"/>
        </p:xfrm>
        <a:graphic>
          <a:graphicData uri="http://schemas.openxmlformats.org/presentationml/2006/ole">
            <mc:AlternateContent xmlns:mc="http://schemas.openxmlformats.org/markup-compatibility/2006">
              <mc:Choice xmlns:v="urn:schemas-microsoft-com:vml" Requires="v">
                <p:oleObj name="Equation" r:id="rId3" imgW="6451560" imgH="5689440" progId="Equation.DSMT4">
                  <p:embed/>
                </p:oleObj>
              </mc:Choice>
              <mc:Fallback>
                <p:oleObj name="Equation" r:id="rId3" imgW="6451560" imgH="5689440" progId="Equation.DSMT4">
                  <p:embed/>
                  <p:pic>
                    <p:nvPicPr>
                      <p:cNvPr id="28674" name="Object 3"/>
                      <p:cNvPicPr>
                        <a:picLocks noChangeAspect="1" noChangeArrowheads="1"/>
                      </p:cNvPicPr>
                      <p:nvPr/>
                    </p:nvPicPr>
                    <p:blipFill>
                      <a:blip r:embed="rId4"/>
                      <a:srcRect/>
                      <a:stretch>
                        <a:fillRect/>
                      </a:stretch>
                    </p:blipFill>
                    <p:spPr bwMode="auto">
                      <a:xfrm>
                        <a:off x="914400" y="1279525"/>
                        <a:ext cx="6451600" cy="568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24F1E4F1-A19C-745C-D9A1-0BC18C1FB15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41</a:t>
            </a:fld>
            <a:endParaRPr lang="en-US" dirty="0">
              <a:solidFill>
                <a:schemeClr val="tx1">
                  <a:lumMod val="50000"/>
                </a:schemeClr>
              </a:solidFill>
            </a:endParaRPr>
          </a:p>
        </p:txBody>
      </p:sp>
    </p:spTree>
    <p:extLst>
      <p:ext uri="{BB962C8B-B14F-4D97-AF65-F5344CB8AC3E}">
        <p14:creationId xmlns:p14="http://schemas.microsoft.com/office/powerpoint/2010/main" val="2244929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A352417-D858-47ED-931C-2B410E9F1C94}"/>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562" name="Rectangle 2"/>
          <p:cNvSpPr>
            <a:spLocks noGrp="1" noChangeArrowheads="1"/>
          </p:cNvSpPr>
          <p:nvPr>
            <p:ph type="title"/>
          </p:nvPr>
        </p:nvSpPr>
        <p:spPr/>
        <p:txBody>
          <a:bodyPr/>
          <a:lstStyle/>
          <a:p>
            <a:pPr eaLnBrk="1" hangingPunct="1"/>
            <a:r>
              <a:rPr lang="en-US" altLang="en-US"/>
              <a:t>Generator MW Limits</a:t>
            </a:r>
          </a:p>
        </p:txBody>
      </p:sp>
      <p:sp>
        <p:nvSpPr>
          <p:cNvPr id="66563" name="Rectangle 3"/>
          <p:cNvSpPr>
            <a:spLocks noGrp="1" noChangeArrowheads="1"/>
          </p:cNvSpPr>
          <p:nvPr>
            <p:ph type="body" idx="1"/>
          </p:nvPr>
        </p:nvSpPr>
        <p:spPr/>
        <p:txBody>
          <a:bodyPr/>
          <a:lstStyle/>
          <a:p>
            <a:pPr eaLnBrk="1" hangingPunct="1"/>
            <a:r>
              <a:rPr lang="en-US" altLang="en-US" dirty="0"/>
              <a:t>Generators have limits on the minimum and maximum amount of power they can produce</a:t>
            </a:r>
          </a:p>
          <a:p>
            <a:pPr eaLnBrk="1" hangingPunct="1"/>
            <a:r>
              <a:rPr lang="en-US" altLang="en-US" dirty="0"/>
              <a:t>Often times the minimum limit is not zero.  This represents a limit on the generator’s operation with the desired fuel type</a:t>
            </a:r>
          </a:p>
          <a:p>
            <a:pPr eaLnBrk="1" hangingPunct="1"/>
            <a:r>
              <a:rPr lang="en-US" altLang="en-US" dirty="0"/>
              <a:t>Because of varying system economics usually many generators in a system are operated at their maximum MW limits.  </a:t>
            </a:r>
          </a:p>
          <a:p>
            <a:pPr eaLnBrk="1" hangingPunct="1"/>
            <a:endParaRPr lang="en-US" altLang="en-US" dirty="0"/>
          </a:p>
        </p:txBody>
      </p:sp>
      <p:graphicFrame>
        <p:nvGraphicFramePr>
          <p:cNvPr id="2" name="Object 3">
            <a:extLst>
              <a:ext uri="{FF2B5EF4-FFF2-40B4-BE49-F238E27FC236}">
                <a16:creationId xmlns:a16="http://schemas.microsoft.com/office/drawing/2014/main" id="{6E8262B7-6DDD-CD14-437A-F14FEB4225AE}"/>
              </a:ext>
            </a:extLst>
          </p:cNvPr>
          <p:cNvGraphicFramePr>
            <a:graphicFrameLocks noChangeAspect="1"/>
          </p:cNvGraphicFramePr>
          <p:nvPr>
            <p:extLst>
              <p:ext uri="{D42A27DB-BD31-4B8C-83A1-F6EECF244321}">
                <p14:modId xmlns:p14="http://schemas.microsoft.com/office/powerpoint/2010/main" val="4238805832"/>
              </p:ext>
            </p:extLst>
          </p:nvPr>
        </p:nvGraphicFramePr>
        <p:xfrm>
          <a:off x="914400" y="4419600"/>
          <a:ext cx="7213600" cy="2108200"/>
        </p:xfrm>
        <a:graphic>
          <a:graphicData uri="http://schemas.openxmlformats.org/presentationml/2006/ole">
            <mc:AlternateContent xmlns:mc="http://schemas.openxmlformats.org/markup-compatibility/2006">
              <mc:Choice xmlns:v="urn:schemas-microsoft-com:vml" Requires="v">
                <p:oleObj name="Equation" r:id="rId3" imgW="7213320" imgH="2108160" progId="Equation.DSMT4">
                  <p:embed/>
                </p:oleObj>
              </mc:Choice>
              <mc:Fallback>
                <p:oleObj name="Equation" r:id="rId3" imgW="7213320" imgH="2108160" progId="Equation.DSMT4">
                  <p:embed/>
                  <p:pic>
                    <p:nvPicPr>
                      <p:cNvPr id="29698" name="Object 3"/>
                      <p:cNvPicPr>
                        <a:picLocks noChangeAspect="1" noChangeArrowheads="1"/>
                      </p:cNvPicPr>
                      <p:nvPr/>
                    </p:nvPicPr>
                    <p:blipFill>
                      <a:blip r:embed="rId4"/>
                      <a:srcRect/>
                      <a:stretch>
                        <a:fillRect/>
                      </a:stretch>
                    </p:blipFill>
                    <p:spPr bwMode="auto">
                      <a:xfrm>
                        <a:off x="914400" y="4419600"/>
                        <a:ext cx="72136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29920AE5-EA95-31DD-F3EC-B3657B39869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42</a:t>
            </a:fld>
            <a:endParaRPr lang="en-US" dirty="0">
              <a:solidFill>
                <a:schemeClr val="tx1">
                  <a:lumMod val="50000"/>
                </a:schemeClr>
              </a:solidFill>
            </a:endParaRPr>
          </a:p>
        </p:txBody>
      </p:sp>
    </p:spTree>
    <p:extLst>
      <p:ext uri="{BB962C8B-B14F-4D97-AF65-F5344CB8AC3E}">
        <p14:creationId xmlns:p14="http://schemas.microsoft.com/office/powerpoint/2010/main" val="1074840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26CE35A-DAD6-DAFF-C27B-1B172A2B0427}"/>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1D774143-BD3A-64BF-6C86-967837EFC55C}"/>
              </a:ext>
            </a:extLst>
          </p:cNvPr>
          <p:cNvSpPr>
            <a:spLocks noGrp="1"/>
          </p:cNvSpPr>
          <p:nvPr>
            <p:ph type="title"/>
          </p:nvPr>
        </p:nvSpPr>
        <p:spPr/>
        <p:txBody>
          <a:bodyPr/>
          <a:lstStyle/>
          <a:p>
            <a:r>
              <a:rPr lang="en-US" dirty="0"/>
              <a:t>Area Supply Curve</a:t>
            </a:r>
          </a:p>
        </p:txBody>
      </p:sp>
      <p:sp>
        <p:nvSpPr>
          <p:cNvPr id="3" name="Content Placeholder 2">
            <a:extLst>
              <a:ext uri="{FF2B5EF4-FFF2-40B4-BE49-F238E27FC236}">
                <a16:creationId xmlns:a16="http://schemas.microsoft.com/office/drawing/2014/main" id="{1D4F4545-A857-3827-8AF6-8F5E9483F8D4}"/>
              </a:ext>
            </a:extLst>
          </p:cNvPr>
          <p:cNvSpPr>
            <a:spLocks noGrp="1"/>
          </p:cNvSpPr>
          <p:nvPr>
            <p:ph idx="1"/>
          </p:nvPr>
        </p:nvSpPr>
        <p:spPr>
          <a:xfrm>
            <a:off x="457200" y="1280160"/>
            <a:ext cx="11297920" cy="1158240"/>
          </a:xfrm>
        </p:spPr>
        <p:txBody>
          <a:bodyPr/>
          <a:lstStyle/>
          <a:p>
            <a:r>
              <a:rPr lang="en-US" dirty="0"/>
              <a:t>The area supply curve shows how the marginal cost for an area (or the entire case) varies assuming an economic dispatch</a:t>
            </a:r>
          </a:p>
          <a:p>
            <a:pPr lvl="1"/>
            <a:r>
              <a:rPr lang="en-US" dirty="0"/>
              <a:t>The curves for an area or super area are available in their case information displays by right-clicking and selecting </a:t>
            </a:r>
            <a:r>
              <a:rPr lang="en-US" b="1" dirty="0"/>
              <a:t>Plot</a:t>
            </a:r>
            <a:r>
              <a:rPr lang="en-US" dirty="0"/>
              <a:t> </a:t>
            </a:r>
            <a:br>
              <a:rPr lang="en-US" dirty="0"/>
            </a:br>
            <a:r>
              <a:rPr lang="en-US" dirty="0"/>
              <a:t>then one of its options</a:t>
            </a:r>
          </a:p>
          <a:p>
            <a:pPr lvl="1"/>
            <a:r>
              <a:rPr lang="en-US" dirty="0"/>
              <a:t>This is a quick way to get an overall</a:t>
            </a:r>
            <a:br>
              <a:rPr lang="en-US" dirty="0"/>
            </a:br>
            <a:r>
              <a:rPr lang="en-US" dirty="0"/>
              <a:t>feel for a case </a:t>
            </a:r>
          </a:p>
        </p:txBody>
      </p:sp>
      <p:pic>
        <p:nvPicPr>
          <p:cNvPr id="5" name="Picture 4">
            <a:extLst>
              <a:ext uri="{FF2B5EF4-FFF2-40B4-BE49-F238E27FC236}">
                <a16:creationId xmlns:a16="http://schemas.microsoft.com/office/drawing/2014/main" id="{30E2E00A-A2AE-940C-710F-75CDEB966B88}"/>
              </a:ext>
            </a:extLst>
          </p:cNvPr>
          <p:cNvPicPr>
            <a:picLocks noChangeAspect="1"/>
          </p:cNvPicPr>
          <p:nvPr/>
        </p:nvPicPr>
        <p:blipFill rotWithShape="1">
          <a:blip r:embed="rId3"/>
          <a:srcRect l="4" t="2" r="33900" b="34359"/>
          <a:stretch/>
        </p:blipFill>
        <p:spPr>
          <a:xfrm>
            <a:off x="838200" y="4297030"/>
            <a:ext cx="4876800" cy="2113032"/>
          </a:xfrm>
          <a:prstGeom prst="rect">
            <a:avLst/>
          </a:prstGeom>
        </p:spPr>
      </p:pic>
      <p:pic>
        <p:nvPicPr>
          <p:cNvPr id="7" name="Picture 6">
            <a:extLst>
              <a:ext uri="{FF2B5EF4-FFF2-40B4-BE49-F238E27FC236}">
                <a16:creationId xmlns:a16="http://schemas.microsoft.com/office/drawing/2014/main" id="{F32DDA8B-6196-E352-C71C-3E6A7780DD52}"/>
              </a:ext>
            </a:extLst>
          </p:cNvPr>
          <p:cNvPicPr>
            <a:picLocks noChangeAspect="1"/>
          </p:cNvPicPr>
          <p:nvPr/>
        </p:nvPicPr>
        <p:blipFill rotWithShape="1">
          <a:blip r:embed="rId4"/>
          <a:srcRect l="5" t="2" r="35473" b="34359"/>
          <a:stretch/>
        </p:blipFill>
        <p:spPr>
          <a:xfrm>
            <a:off x="6096000" y="2660590"/>
            <a:ext cx="4276770" cy="1835209"/>
          </a:xfrm>
          <a:prstGeom prst="rect">
            <a:avLst/>
          </a:prstGeom>
        </p:spPr>
      </p:pic>
      <p:pic>
        <p:nvPicPr>
          <p:cNvPr id="9" name="Picture 8">
            <a:extLst>
              <a:ext uri="{FF2B5EF4-FFF2-40B4-BE49-F238E27FC236}">
                <a16:creationId xmlns:a16="http://schemas.microsoft.com/office/drawing/2014/main" id="{0EF01A0B-F56D-4DE6-A979-B653BEC61D6D}"/>
              </a:ext>
            </a:extLst>
          </p:cNvPr>
          <p:cNvPicPr>
            <a:picLocks noChangeAspect="1"/>
          </p:cNvPicPr>
          <p:nvPr/>
        </p:nvPicPr>
        <p:blipFill rotWithShape="1">
          <a:blip r:embed="rId5"/>
          <a:srcRect l="2" t="-2" r="34524" b="34398"/>
          <a:stretch/>
        </p:blipFill>
        <p:spPr>
          <a:xfrm>
            <a:off x="6172200" y="4538749"/>
            <a:ext cx="5334000" cy="2078182"/>
          </a:xfrm>
          <a:prstGeom prst="rect">
            <a:avLst/>
          </a:prstGeom>
        </p:spPr>
      </p:pic>
      <p:sp>
        <p:nvSpPr>
          <p:cNvPr id="10" name="Text Box 4">
            <a:extLst>
              <a:ext uri="{FF2B5EF4-FFF2-40B4-BE49-F238E27FC236}">
                <a16:creationId xmlns:a16="http://schemas.microsoft.com/office/drawing/2014/main" id="{AD2816D9-38F4-4026-77A0-3E941AD09D8F}"/>
              </a:ext>
            </a:extLst>
          </p:cNvPr>
          <p:cNvSpPr txBox="1">
            <a:spLocks noChangeArrowheads="1"/>
          </p:cNvSpPr>
          <p:nvPr/>
        </p:nvSpPr>
        <p:spPr bwMode="auto">
          <a:xfrm>
            <a:off x="1066800" y="4307916"/>
            <a:ext cx="3581400"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b="1" dirty="0">
                <a:solidFill>
                  <a:srgbClr val="1E0000"/>
                </a:solidFill>
              </a:rPr>
              <a:t>PSC_37Bus </a:t>
            </a:r>
            <a:r>
              <a:rPr lang="en-US" altLang="en-US" dirty="0">
                <a:solidFill>
                  <a:srgbClr val="1E0000"/>
                </a:solidFill>
              </a:rPr>
              <a:t>Supply Curve </a:t>
            </a:r>
            <a:endParaRPr lang="en-US" altLang="en-US" sz="2400" b="1" dirty="0">
              <a:solidFill>
                <a:srgbClr val="1E0000"/>
              </a:solidFill>
            </a:endParaRPr>
          </a:p>
        </p:txBody>
      </p:sp>
      <p:sp>
        <p:nvSpPr>
          <p:cNvPr id="11" name="Text Box 4">
            <a:extLst>
              <a:ext uri="{FF2B5EF4-FFF2-40B4-BE49-F238E27FC236}">
                <a16:creationId xmlns:a16="http://schemas.microsoft.com/office/drawing/2014/main" id="{4DBACE01-AE98-1CC3-4B4A-CF68B76B2DF7}"/>
              </a:ext>
            </a:extLst>
          </p:cNvPr>
          <p:cNvSpPr txBox="1">
            <a:spLocks noChangeArrowheads="1"/>
          </p:cNvSpPr>
          <p:nvPr/>
        </p:nvSpPr>
        <p:spPr bwMode="auto">
          <a:xfrm>
            <a:off x="6669134" y="2747197"/>
            <a:ext cx="2285999" cy="830997"/>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b="1" dirty="0">
                <a:solidFill>
                  <a:srgbClr val="1E0000"/>
                </a:solidFill>
              </a:rPr>
              <a:t>Texas2000 </a:t>
            </a:r>
            <a:r>
              <a:rPr lang="en-US" altLang="en-US" dirty="0">
                <a:solidFill>
                  <a:srgbClr val="1E0000"/>
                </a:solidFill>
              </a:rPr>
              <a:t>Supply Curve </a:t>
            </a:r>
            <a:endParaRPr lang="en-US" altLang="en-US" sz="2400" b="1" dirty="0">
              <a:solidFill>
                <a:srgbClr val="1E0000"/>
              </a:solidFill>
            </a:endParaRPr>
          </a:p>
        </p:txBody>
      </p:sp>
      <p:sp>
        <p:nvSpPr>
          <p:cNvPr id="12" name="Slide Number Placeholder 3">
            <a:extLst>
              <a:ext uri="{FF2B5EF4-FFF2-40B4-BE49-F238E27FC236}">
                <a16:creationId xmlns:a16="http://schemas.microsoft.com/office/drawing/2014/main" id="{9218743D-31DB-6CD1-4F7A-F9F236126D5D}"/>
              </a:ext>
            </a:extLst>
          </p:cNvPr>
          <p:cNvSpPr>
            <a:spLocks noGrp="1"/>
          </p:cNvSpPr>
          <p:nvPr>
            <p:ph type="sldNum" sz="quarter" idx="4"/>
          </p:nvPr>
        </p:nvSpPr>
        <p:spPr>
          <a:xfrm>
            <a:off x="11506200" y="6324600"/>
            <a:ext cx="482600" cy="457200"/>
          </a:xfrm>
        </p:spPr>
        <p:txBody>
          <a:bodyPr/>
          <a:lstStyle/>
          <a:p>
            <a:fld id="{F06A5241-12CB-C64D-AE38-6540AC6C648E}" type="slidenum">
              <a:rPr lang="en-US" smtClean="0">
                <a:solidFill>
                  <a:schemeClr val="tx1">
                    <a:lumMod val="50000"/>
                  </a:schemeClr>
                </a:solidFill>
              </a:rPr>
              <a:pPr/>
              <a:t>43</a:t>
            </a:fld>
            <a:endParaRPr lang="en-US" dirty="0">
              <a:solidFill>
                <a:schemeClr val="tx1">
                  <a:lumMod val="50000"/>
                </a:schemeClr>
              </a:solidFill>
            </a:endParaRPr>
          </a:p>
        </p:txBody>
      </p:sp>
    </p:spTree>
    <p:extLst>
      <p:ext uri="{BB962C8B-B14F-4D97-AF65-F5344CB8AC3E}">
        <p14:creationId xmlns:p14="http://schemas.microsoft.com/office/powerpoint/2010/main" val="316949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6E41AA8-5554-88E9-96F7-E0FE2802F336}"/>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26CABBF4-7EDE-8FCC-42C6-E842BDDFC20F}"/>
              </a:ext>
            </a:extLst>
          </p:cNvPr>
          <p:cNvSpPr>
            <a:spLocks noGrp="1"/>
          </p:cNvSpPr>
          <p:nvPr>
            <p:ph type="title"/>
          </p:nvPr>
        </p:nvSpPr>
        <p:spPr/>
        <p:txBody>
          <a:bodyPr/>
          <a:lstStyle/>
          <a:p>
            <a:r>
              <a:rPr lang="en-US" dirty="0"/>
              <a:t>Electric Grid Terminology: Security vs Reliability</a:t>
            </a:r>
          </a:p>
        </p:txBody>
      </p:sp>
      <p:sp>
        <p:nvSpPr>
          <p:cNvPr id="3" name="Content Placeholder 2">
            <a:extLst>
              <a:ext uri="{FF2B5EF4-FFF2-40B4-BE49-F238E27FC236}">
                <a16:creationId xmlns:a16="http://schemas.microsoft.com/office/drawing/2014/main" id="{0C25BF6A-C49B-ADB9-1C65-0986E7F1A20A}"/>
              </a:ext>
            </a:extLst>
          </p:cNvPr>
          <p:cNvSpPr>
            <a:spLocks noGrp="1"/>
          </p:cNvSpPr>
          <p:nvPr>
            <p:ph idx="1"/>
          </p:nvPr>
        </p:nvSpPr>
        <p:spPr/>
        <p:txBody>
          <a:bodyPr/>
          <a:lstStyle/>
          <a:p>
            <a:r>
              <a:rPr lang="en-US" dirty="0"/>
              <a:t>Historically electric grid design used the term security to mean the reliable operation of the electric grid. However, after Sept 11</a:t>
            </a:r>
            <a:r>
              <a:rPr lang="en-US" baseline="30000" dirty="0"/>
              <a:t>th</a:t>
            </a:r>
            <a:r>
              <a:rPr lang="en-US" dirty="0"/>
              <a:t>, the term has been changed (mostly) to reliability </a:t>
            </a:r>
          </a:p>
          <a:p>
            <a:pPr lvl="1"/>
            <a:r>
              <a:rPr lang="en-US" dirty="0"/>
              <a:t>[From NERC History Book, page 62] The World Trade Center and the Pentagon were attacked by terrorists on September 11, 2001. Shortly after the attack, Mr. Richard Clarke, then national coordinator for Security, Infrastructure Protection, and Counterterrorism, met with NERC officials to discuss ways of protecting the electric system from acts of terrorism. After hearing NERC references to “security coordinators,” Mr. Clarke interrupted to say, “Wait a minute— I’m the security coordinator.” Shortly thereafter, NERC began to use the term “operating reliability” in place of “security,” and “Reliability Coordinators” in place of “security coordinators.” </a:t>
            </a:r>
          </a:p>
        </p:txBody>
      </p:sp>
      <p:sp>
        <p:nvSpPr>
          <p:cNvPr id="5" name="TextBox 4">
            <a:extLst>
              <a:ext uri="{FF2B5EF4-FFF2-40B4-BE49-F238E27FC236}">
                <a16:creationId xmlns:a16="http://schemas.microsoft.com/office/drawing/2014/main" id="{10CFCEB2-640F-68E2-487E-2B2E4ABD03E8}"/>
              </a:ext>
            </a:extLst>
          </p:cNvPr>
          <p:cNvSpPr txBox="1"/>
          <p:nvPr/>
        </p:nvSpPr>
        <p:spPr bwMode="auto">
          <a:xfrm>
            <a:off x="609600" y="6324600"/>
            <a:ext cx="6095288" cy="307777"/>
          </a:xfrm>
          <a:prstGeom prst="rect">
            <a:avLst/>
          </a:prstGeom>
          <a:solidFill>
            <a:schemeClr val="bg1">
              <a:lumMod val="95000"/>
            </a:schemeClr>
          </a:solidFill>
          <a:ln>
            <a:noFill/>
          </a:ln>
        </p:spPr>
        <p:txBody>
          <a:bodyPr wrap="square">
            <a:spAutoFit/>
          </a:bodyPr>
          <a:lstStyle/>
          <a:p>
            <a:r>
              <a:rPr lang="en-US" sz="1400" dirty="0">
                <a:solidFill>
                  <a:schemeClr val="tx1">
                    <a:lumMod val="75000"/>
                  </a:schemeClr>
                </a:solidFill>
              </a:rPr>
              <a:t>Quote source: www.nerc.com/news/Documents/NERCHistoryBook.pdf</a:t>
            </a:r>
          </a:p>
        </p:txBody>
      </p:sp>
      <p:sp>
        <p:nvSpPr>
          <p:cNvPr id="4" name="Slide Number Placeholder 3">
            <a:extLst>
              <a:ext uri="{FF2B5EF4-FFF2-40B4-BE49-F238E27FC236}">
                <a16:creationId xmlns:a16="http://schemas.microsoft.com/office/drawing/2014/main" id="{1A9CB079-40AD-1AD9-A6AB-D40BD952BAA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44</a:t>
            </a:fld>
            <a:endParaRPr lang="en-US" dirty="0">
              <a:solidFill>
                <a:schemeClr val="tx1">
                  <a:lumMod val="50000"/>
                </a:schemeClr>
              </a:solidFill>
            </a:endParaRPr>
          </a:p>
        </p:txBody>
      </p:sp>
    </p:spTree>
    <p:extLst>
      <p:ext uri="{BB962C8B-B14F-4D97-AF65-F5344CB8AC3E}">
        <p14:creationId xmlns:p14="http://schemas.microsoft.com/office/powerpoint/2010/main" val="3784798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E4760D-73C4-7425-25F5-1A47A08B4DF0}"/>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altLang="en-US" dirty="0"/>
              <a:t>Optimal Power Flow (OPF)</a:t>
            </a:r>
            <a:endParaRPr lang="en-US" dirty="0"/>
          </a:p>
        </p:txBody>
      </p:sp>
      <p:sp>
        <p:nvSpPr>
          <p:cNvPr id="3" name="Content Placeholder 2"/>
          <p:cNvSpPr>
            <a:spLocks noGrp="1"/>
          </p:cNvSpPr>
          <p:nvPr>
            <p:ph idx="1"/>
          </p:nvPr>
        </p:nvSpPr>
        <p:spPr>
          <a:xfrm>
            <a:off x="457200" y="1280160"/>
            <a:ext cx="11328400" cy="3733800"/>
          </a:xfrm>
        </p:spPr>
        <p:txBody>
          <a:bodyPr/>
          <a:lstStyle/>
          <a:p>
            <a:pPr eaLnBrk="1" hangingPunct="1"/>
            <a:r>
              <a:rPr lang="en-US" altLang="en-US" dirty="0"/>
              <a:t>OPF functionally combines the power flow with economic dispatch</a:t>
            </a:r>
          </a:p>
          <a:p>
            <a:pPr eaLnBrk="1" hangingPunct="1"/>
            <a:r>
              <a:rPr lang="en-US" altLang="en-US" dirty="0"/>
              <a:t>Security Constrained OPF (SCOPF) adds in contingency analysis </a:t>
            </a:r>
          </a:p>
          <a:p>
            <a:pPr eaLnBrk="1" hangingPunct="1"/>
            <a:r>
              <a:rPr lang="en-US" altLang="en-US" dirty="0"/>
              <a:t>Goal of OPF and SCOPF is to minimize a cost function, such as operating cost, taking into account realistic equality and inequality constraints</a:t>
            </a:r>
          </a:p>
          <a:p>
            <a:pPr eaLnBrk="1" hangingPunct="1"/>
            <a:r>
              <a:rPr lang="en-US" altLang="en-US" dirty="0"/>
              <a:t>Equality constraints</a:t>
            </a:r>
          </a:p>
          <a:p>
            <a:pPr lvl="1" eaLnBrk="1" hangingPunct="1"/>
            <a:r>
              <a:rPr lang="en-US" altLang="en-US" dirty="0"/>
              <a:t>bus real and reactive power balance</a:t>
            </a:r>
          </a:p>
          <a:p>
            <a:pPr lvl="1" eaLnBrk="1" hangingPunct="1"/>
            <a:r>
              <a:rPr lang="en-US" altLang="en-US" dirty="0"/>
              <a:t>generator voltage setpoints</a:t>
            </a:r>
          </a:p>
          <a:p>
            <a:pPr lvl="1" eaLnBrk="1" hangingPunct="1"/>
            <a:r>
              <a:rPr lang="en-US" altLang="en-US" dirty="0"/>
              <a:t>area MW interchange </a:t>
            </a:r>
          </a:p>
          <a:p>
            <a:endParaRPr lang="en-US" dirty="0"/>
          </a:p>
        </p:txBody>
      </p:sp>
      <p:sp>
        <p:nvSpPr>
          <p:cNvPr id="4" name="Slide Number Placeholder 3">
            <a:extLst>
              <a:ext uri="{FF2B5EF4-FFF2-40B4-BE49-F238E27FC236}">
                <a16:creationId xmlns:a16="http://schemas.microsoft.com/office/drawing/2014/main" id="{83A85F2D-E264-3606-F417-F74778C5135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45</a:t>
            </a:fld>
            <a:endParaRPr lang="en-US" dirty="0">
              <a:solidFill>
                <a:schemeClr val="tx1">
                  <a:lumMod val="50000"/>
                </a:schemeClr>
              </a:solidFill>
            </a:endParaRPr>
          </a:p>
        </p:txBody>
      </p:sp>
    </p:spTree>
    <p:extLst>
      <p:ext uri="{BB962C8B-B14F-4D97-AF65-F5344CB8AC3E}">
        <p14:creationId xmlns:p14="http://schemas.microsoft.com/office/powerpoint/2010/main" val="158976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81DDE30-82A1-DCFE-539D-4F7AD57B71C4}"/>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Longer Term Optimization: Quicker Coverage</a:t>
            </a:r>
          </a:p>
        </p:txBody>
      </p:sp>
      <p:sp>
        <p:nvSpPr>
          <p:cNvPr id="3" name="Content Placeholder 2"/>
          <p:cNvSpPr>
            <a:spLocks noGrp="1"/>
          </p:cNvSpPr>
          <p:nvPr>
            <p:ph idx="1"/>
          </p:nvPr>
        </p:nvSpPr>
        <p:spPr/>
        <p:txBody>
          <a:bodyPr/>
          <a:lstStyle/>
          <a:p>
            <a:r>
              <a:rPr lang="en-US" dirty="0"/>
              <a:t>Longer term optimization is a key consideration in hydro systems with significant reservoir storage</a:t>
            </a:r>
          </a:p>
          <a:p>
            <a:pPr lvl="1"/>
            <a:r>
              <a:rPr lang="en-US" dirty="0"/>
              <a:t>Use the water when it is the most valuable taking into account potentially many other constraints</a:t>
            </a:r>
          </a:p>
          <a:p>
            <a:r>
              <a:rPr lang="en-US" dirty="0"/>
              <a:t>Generator maintenance scheduling</a:t>
            </a:r>
          </a:p>
          <a:p>
            <a:r>
              <a:rPr lang="en-US" dirty="0"/>
              <a:t>Building generation often involves large upfront capital costs to create an asset that will last 20 to 40 years; long-term contracts provide a way to share the risk</a:t>
            </a:r>
          </a:p>
          <a:p>
            <a:r>
              <a:rPr lang="en-US" dirty="0"/>
              <a:t>Take-or-pay contracts obligate a purchaser to purchase so much of a product over a given time period</a:t>
            </a:r>
          </a:p>
          <a:p>
            <a:endParaRPr lang="en-US" dirty="0"/>
          </a:p>
        </p:txBody>
      </p:sp>
      <p:sp>
        <p:nvSpPr>
          <p:cNvPr id="5" name="Slide Number Placeholder 1">
            <a:extLst>
              <a:ext uri="{FF2B5EF4-FFF2-40B4-BE49-F238E27FC236}">
                <a16:creationId xmlns:a16="http://schemas.microsoft.com/office/drawing/2014/main" id="{4D377CBA-E3B9-804D-BFF9-57256343890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119159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F1254D4-833D-A8E6-04C0-427167F6E9CF}"/>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21F4B543-F86E-F78F-72B3-295CF9DA8155}"/>
              </a:ext>
            </a:extLst>
          </p:cNvPr>
          <p:cNvSpPr>
            <a:spLocks noGrp="1"/>
          </p:cNvSpPr>
          <p:nvPr>
            <p:ph type="title"/>
          </p:nvPr>
        </p:nvSpPr>
        <p:spPr/>
        <p:txBody>
          <a:bodyPr/>
          <a:lstStyle/>
          <a:p>
            <a:r>
              <a:rPr lang="en-US" dirty="0"/>
              <a:t>Example: Prairie State Energy Campus</a:t>
            </a:r>
          </a:p>
        </p:txBody>
      </p:sp>
      <p:sp>
        <p:nvSpPr>
          <p:cNvPr id="3" name="Content Placeholder 2">
            <a:extLst>
              <a:ext uri="{FF2B5EF4-FFF2-40B4-BE49-F238E27FC236}">
                <a16:creationId xmlns:a16="http://schemas.microsoft.com/office/drawing/2014/main" id="{9A4AFF97-2D85-7A39-79FD-6F8A23084324}"/>
              </a:ext>
            </a:extLst>
          </p:cNvPr>
          <p:cNvSpPr>
            <a:spLocks noGrp="1"/>
          </p:cNvSpPr>
          <p:nvPr>
            <p:ph idx="1"/>
          </p:nvPr>
        </p:nvSpPr>
        <p:spPr/>
        <p:txBody>
          <a:bodyPr/>
          <a:lstStyle/>
          <a:p>
            <a:r>
              <a:rPr lang="en-US" dirty="0"/>
              <a:t>The Prairie State Energy Campus (PSEC) is a 1600 MW coal plant in Southern Illinois with its own coal mine </a:t>
            </a:r>
            <a:br>
              <a:rPr lang="en-US" dirty="0"/>
            </a:br>
            <a:r>
              <a:rPr lang="en-US" dirty="0"/>
              <a:t>that opened in 2012</a:t>
            </a:r>
          </a:p>
          <a:p>
            <a:pPr lvl="1"/>
            <a:r>
              <a:rPr lang="en-US" dirty="0"/>
              <a:t>It is owned by municipals and coops (my former</a:t>
            </a:r>
            <a:br>
              <a:rPr lang="en-US" dirty="0"/>
            </a:br>
            <a:r>
              <a:rPr lang="en-US" dirty="0"/>
              <a:t>coop got &gt;60% of the energy from PSEC)</a:t>
            </a:r>
          </a:p>
          <a:p>
            <a:pPr lvl="1"/>
            <a:r>
              <a:rPr lang="en-US" dirty="0"/>
              <a:t>While relatively efficient, it is one of the US’s </a:t>
            </a:r>
            <a:br>
              <a:rPr lang="en-US" dirty="0"/>
            </a:br>
            <a:r>
              <a:rPr lang="en-US" dirty="0"/>
              <a:t>largest sources of CO2 emissions</a:t>
            </a:r>
          </a:p>
          <a:p>
            <a:pPr lvl="1"/>
            <a:r>
              <a:rPr lang="en-US" dirty="0"/>
              <a:t>It cost an estimate $4 billion to build; if it sells</a:t>
            </a:r>
            <a:br>
              <a:rPr lang="en-US" dirty="0"/>
            </a:br>
            <a:r>
              <a:rPr lang="en-US" dirty="0"/>
              <a:t>its power at $30/MWh then maximum yearly </a:t>
            </a:r>
            <a:br>
              <a:rPr lang="en-US" dirty="0"/>
            </a:br>
            <a:r>
              <a:rPr lang="en-US" dirty="0"/>
              <a:t>income would be $30*1600*8760=$420 million</a:t>
            </a:r>
          </a:p>
          <a:p>
            <a:r>
              <a:rPr lang="en-US" dirty="0"/>
              <a:t>Illinois’s new clean energy law requires PSEC to reduce carbon emissions by 45% by 1/1/35 and be 100% carbon free by the end of 2045</a:t>
            </a:r>
          </a:p>
        </p:txBody>
      </p:sp>
      <p:sp>
        <p:nvSpPr>
          <p:cNvPr id="5" name="Slide Number Placeholder 1">
            <a:extLst>
              <a:ext uri="{FF2B5EF4-FFF2-40B4-BE49-F238E27FC236}">
                <a16:creationId xmlns:a16="http://schemas.microsoft.com/office/drawing/2014/main" id="{80246B12-22E9-C29B-36CE-B46C55B92F9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pic>
        <p:nvPicPr>
          <p:cNvPr id="6" name="Picture 5">
            <a:extLst>
              <a:ext uri="{FF2B5EF4-FFF2-40B4-BE49-F238E27FC236}">
                <a16:creationId xmlns:a16="http://schemas.microsoft.com/office/drawing/2014/main" id="{3F98ABBD-C461-FE4D-E4F0-6FE9BCDD1D0F}"/>
              </a:ext>
            </a:extLst>
          </p:cNvPr>
          <p:cNvPicPr>
            <a:picLocks noChangeAspect="1"/>
          </p:cNvPicPr>
          <p:nvPr/>
        </p:nvPicPr>
        <p:blipFill>
          <a:blip r:embed="rId3"/>
          <a:stretch>
            <a:fillRect/>
          </a:stretch>
        </p:blipFill>
        <p:spPr>
          <a:xfrm>
            <a:off x="7391400" y="1828800"/>
            <a:ext cx="4572000" cy="3044190"/>
          </a:xfrm>
          <a:prstGeom prst="rect">
            <a:avLst/>
          </a:prstGeom>
        </p:spPr>
      </p:pic>
      <p:sp>
        <p:nvSpPr>
          <p:cNvPr id="7" name="TextBox 6">
            <a:extLst>
              <a:ext uri="{FF2B5EF4-FFF2-40B4-BE49-F238E27FC236}">
                <a16:creationId xmlns:a16="http://schemas.microsoft.com/office/drawing/2014/main" id="{E3E7BD2E-C970-087F-0772-F95AF1D3497C}"/>
              </a:ext>
            </a:extLst>
          </p:cNvPr>
          <p:cNvSpPr txBox="1"/>
          <p:nvPr/>
        </p:nvSpPr>
        <p:spPr>
          <a:xfrm>
            <a:off x="990600" y="6306127"/>
            <a:ext cx="2209800" cy="307777"/>
          </a:xfrm>
          <a:prstGeom prst="rect">
            <a:avLst/>
          </a:prstGeom>
          <a:noFill/>
        </p:spPr>
        <p:txBody>
          <a:bodyPr wrap="square" rtlCol="0">
            <a:spAutoFit/>
          </a:bodyPr>
          <a:lstStyle/>
          <a:p>
            <a:r>
              <a:rPr lang="en-US" sz="1400" dirty="0">
                <a:solidFill>
                  <a:srgbClr val="1E0000"/>
                </a:solidFill>
              </a:rPr>
              <a:t>Image: Pantagraph.com</a:t>
            </a:r>
          </a:p>
        </p:txBody>
      </p:sp>
    </p:spTree>
    <p:extLst>
      <p:ext uri="{BB962C8B-B14F-4D97-AF65-F5344CB8AC3E}">
        <p14:creationId xmlns:p14="http://schemas.microsoft.com/office/powerpoint/2010/main" val="153676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E02C13C-1114-06D8-A592-2CB7D871C19C}"/>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Generation Dispatch</a:t>
            </a:r>
          </a:p>
        </p:txBody>
      </p:sp>
      <p:sp>
        <p:nvSpPr>
          <p:cNvPr id="3" name="Content Placeholder 2"/>
          <p:cNvSpPr>
            <a:spLocks noGrp="1"/>
          </p:cNvSpPr>
          <p:nvPr>
            <p:ph idx="1"/>
          </p:nvPr>
        </p:nvSpPr>
        <p:spPr/>
        <p:txBody>
          <a:bodyPr/>
          <a:lstStyle/>
          <a:p>
            <a:r>
              <a:rPr lang="en-US" dirty="0"/>
              <a:t>Since the load is variable and there must be enough generation to meet the load, almost always there is more generation capacity available than load</a:t>
            </a:r>
          </a:p>
          <a:p>
            <a:r>
              <a:rPr lang="en-US" dirty="0"/>
              <a:t>Optimally determining which generators to use can be a complicated task due to many different constraints</a:t>
            </a:r>
          </a:p>
          <a:p>
            <a:pPr lvl="1"/>
            <a:r>
              <a:rPr lang="en-US" dirty="0"/>
              <a:t>For generators with low or no cost fuel (e.g., wind and solar PV) it is “use it or lose it”</a:t>
            </a:r>
          </a:p>
          <a:p>
            <a:pPr lvl="1"/>
            <a:r>
              <a:rPr lang="en-US" dirty="0"/>
              <a:t>For others like hydro there may be limited energy for the year </a:t>
            </a:r>
          </a:p>
          <a:p>
            <a:pPr lvl="1"/>
            <a:r>
              <a:rPr lang="en-US" dirty="0"/>
              <a:t>Some fossil has shut down and start times of many hours</a:t>
            </a:r>
          </a:p>
          <a:p>
            <a:r>
              <a:rPr lang="en-US" dirty="0"/>
              <a:t>Economic dispatch looks at the best way to instantaneously dispatch the generation with the assumption of a fixed number of available generators</a:t>
            </a:r>
          </a:p>
          <a:p>
            <a:pPr lvl="1"/>
            <a:r>
              <a:rPr lang="en-US" dirty="0"/>
              <a:t>Unit commitment determines which generators are on</a:t>
            </a:r>
          </a:p>
        </p:txBody>
      </p:sp>
      <p:sp>
        <p:nvSpPr>
          <p:cNvPr id="4" name="Slide Number Placeholder 3">
            <a:extLst>
              <a:ext uri="{FF2B5EF4-FFF2-40B4-BE49-F238E27FC236}">
                <a16:creationId xmlns:a16="http://schemas.microsoft.com/office/drawing/2014/main" id="{87154D1C-DA49-FDCA-3F53-9BBF92FCCE7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373270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C63C004-247D-3224-3607-055608EE14E7}"/>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4274" name="Rectangle 2"/>
          <p:cNvSpPr>
            <a:spLocks noGrp="1" noChangeArrowheads="1"/>
          </p:cNvSpPr>
          <p:nvPr>
            <p:ph type="title"/>
          </p:nvPr>
        </p:nvSpPr>
        <p:spPr/>
        <p:txBody>
          <a:bodyPr/>
          <a:lstStyle/>
          <a:p>
            <a:pPr eaLnBrk="1" hangingPunct="1"/>
            <a:r>
              <a:rPr lang="en-US" altLang="en-US" dirty="0"/>
              <a:t>Generator Types (Traditional)</a:t>
            </a:r>
          </a:p>
        </p:txBody>
      </p:sp>
      <p:sp>
        <p:nvSpPr>
          <p:cNvPr id="54275" name="Rectangle 3"/>
          <p:cNvSpPr>
            <a:spLocks noGrp="1" noChangeArrowheads="1"/>
          </p:cNvSpPr>
          <p:nvPr>
            <p:ph idx="1"/>
          </p:nvPr>
        </p:nvSpPr>
        <p:spPr/>
        <p:txBody>
          <a:bodyPr/>
          <a:lstStyle/>
          <a:p>
            <a:pPr eaLnBrk="1" hangingPunct="1"/>
            <a:r>
              <a:rPr lang="en-US" altLang="en-US" dirty="0"/>
              <a:t>Traditionally utilities have had three broad groups of generators</a:t>
            </a:r>
          </a:p>
          <a:p>
            <a:pPr lvl="1" eaLnBrk="1" hangingPunct="1"/>
            <a:r>
              <a:rPr lang="en-US" altLang="en-US" dirty="0"/>
              <a:t>baseload units: large coal/nuclear; always on at max.</a:t>
            </a:r>
          </a:p>
          <a:p>
            <a:pPr lvl="1" eaLnBrk="1" hangingPunct="1"/>
            <a:r>
              <a:rPr lang="en-US" altLang="en-US" dirty="0" err="1"/>
              <a:t>midload</a:t>
            </a:r>
            <a:r>
              <a:rPr lang="en-US" altLang="en-US" dirty="0"/>
              <a:t> units: smaller coal that cycle on/off daily</a:t>
            </a:r>
          </a:p>
          <a:p>
            <a:pPr lvl="1" eaLnBrk="1" hangingPunct="1"/>
            <a:r>
              <a:rPr lang="en-US" altLang="en-US" dirty="0" err="1"/>
              <a:t>peaker</a:t>
            </a:r>
            <a:r>
              <a:rPr lang="en-US" altLang="en-US" dirty="0"/>
              <a:t> units: combustion turbines used only for several hours during periods of high demand</a:t>
            </a:r>
          </a:p>
          <a:p>
            <a:pPr eaLnBrk="1" hangingPunct="1"/>
            <a:endParaRPr lang="en-US" altLang="en-US" dirty="0"/>
          </a:p>
        </p:txBody>
      </p:sp>
      <p:pic>
        <p:nvPicPr>
          <p:cNvPr id="54276" name="Picture 4" descr="fig116"/>
          <p:cNvPicPr>
            <a:picLocks noChangeAspect="1" noChangeArrowheads="1"/>
          </p:cNvPicPr>
          <p:nvPr/>
        </p:nvPicPr>
        <p:blipFill>
          <a:blip r:embed="rId3" cstate="print">
            <a:extLst>
              <a:ext uri="{28A0092B-C50C-407E-A947-70E740481C1C}">
                <a14:useLocalDpi xmlns:a14="http://schemas.microsoft.com/office/drawing/2010/main" val="0"/>
              </a:ext>
            </a:extLst>
          </a:blip>
          <a:srcRect l="2573" t="3452" r="2573" b="55235"/>
          <a:stretch>
            <a:fillRect/>
          </a:stretch>
        </p:blipFill>
        <p:spPr bwMode="auto">
          <a:xfrm>
            <a:off x="914400" y="3657600"/>
            <a:ext cx="6096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467600" y="3352800"/>
            <a:ext cx="4267200" cy="1815882"/>
          </a:xfrm>
          <a:prstGeom prst="rect">
            <a:avLst/>
          </a:prstGeom>
          <a:solidFill>
            <a:schemeClr val="bg1">
              <a:lumMod val="95000"/>
            </a:schemeClr>
          </a:solidFill>
        </p:spPr>
        <p:txBody>
          <a:bodyPr wrap="square" rtlCol="0">
            <a:spAutoFit/>
          </a:bodyPr>
          <a:lstStyle/>
          <a:p>
            <a:r>
              <a:rPr lang="en-US" sz="2800" dirty="0">
                <a:solidFill>
                  <a:schemeClr val="tx1">
                    <a:lumMod val="50000"/>
                  </a:schemeClr>
                </a:solidFill>
              </a:rPr>
              <a:t>Wind and solar PV can be </a:t>
            </a:r>
            <a:br>
              <a:rPr lang="en-US" sz="2800" dirty="0">
                <a:solidFill>
                  <a:schemeClr val="tx1">
                    <a:lumMod val="50000"/>
                  </a:schemeClr>
                </a:solidFill>
              </a:rPr>
            </a:br>
            <a:r>
              <a:rPr lang="en-US" sz="2800" dirty="0">
                <a:solidFill>
                  <a:schemeClr val="tx1">
                    <a:lumMod val="50000"/>
                  </a:schemeClr>
                </a:solidFill>
              </a:rPr>
              <a:t>quite variable; usually they are operated at max</a:t>
            </a:r>
            <a:r>
              <a:rPr lang="en-US" dirty="0">
                <a:solidFill>
                  <a:schemeClr val="tx1">
                    <a:lumMod val="50000"/>
                  </a:schemeClr>
                </a:solidFill>
              </a:rPr>
              <a:t>imum </a:t>
            </a:r>
            <a:r>
              <a:rPr lang="en-US" sz="2800" dirty="0">
                <a:solidFill>
                  <a:schemeClr val="tx1">
                    <a:lumMod val="50000"/>
                  </a:schemeClr>
                </a:solidFill>
              </a:rPr>
              <a:t>available power</a:t>
            </a:r>
          </a:p>
        </p:txBody>
      </p:sp>
      <p:sp>
        <p:nvSpPr>
          <p:cNvPr id="3" name="Slide Number Placeholder 3">
            <a:extLst>
              <a:ext uri="{FF2B5EF4-FFF2-40B4-BE49-F238E27FC236}">
                <a16:creationId xmlns:a16="http://schemas.microsoft.com/office/drawing/2014/main" id="{08E0518C-A2CE-AA24-1A4A-E3D802613AB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325821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F4B0A03-DA48-D6CC-49D2-D1D224F6B255}"/>
              </a:ext>
            </a:extLst>
          </p:cNvPr>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BE864D7D-D390-09A9-E8A6-4F7445B4421C}"/>
              </a:ext>
            </a:extLst>
          </p:cNvPr>
          <p:cNvSpPr>
            <a:spLocks noGrp="1"/>
          </p:cNvSpPr>
          <p:nvPr>
            <p:ph type="title"/>
          </p:nvPr>
        </p:nvSpPr>
        <p:spPr/>
        <p:txBody>
          <a:bodyPr/>
          <a:lstStyle/>
          <a:p>
            <a:r>
              <a:rPr lang="en-US" dirty="0"/>
              <a:t>Generation Types (ERCOT)  </a:t>
            </a:r>
          </a:p>
        </p:txBody>
      </p:sp>
      <p:pic>
        <p:nvPicPr>
          <p:cNvPr id="1026" name="Picture 2" descr="Image">
            <a:extLst>
              <a:ext uri="{FF2B5EF4-FFF2-40B4-BE49-F238E27FC236}">
                <a16:creationId xmlns:a16="http://schemas.microsoft.com/office/drawing/2014/main" id="{6648EB4F-3287-D9D0-5393-B01A49B2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7893050" cy="5178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A5741C-E983-266B-08E8-D5B7B428298D}"/>
              </a:ext>
            </a:extLst>
          </p:cNvPr>
          <p:cNvSpPr txBox="1"/>
          <p:nvPr/>
        </p:nvSpPr>
        <p:spPr bwMode="auto">
          <a:xfrm>
            <a:off x="1828800" y="6488215"/>
            <a:ext cx="7543800" cy="276999"/>
          </a:xfrm>
          <a:prstGeom prst="rect">
            <a:avLst/>
          </a:prstGeom>
          <a:solidFill>
            <a:schemeClr val="bg1">
              <a:lumMod val="95000"/>
            </a:schemeClr>
          </a:solidFill>
          <a:ln>
            <a:noFill/>
          </a:ln>
        </p:spPr>
        <p:txBody>
          <a:bodyPr wrap="square">
            <a:spAutoFit/>
          </a:bodyPr>
          <a:lstStyle/>
          <a:p>
            <a:r>
              <a:rPr lang="en-US" sz="1200" dirty="0">
                <a:solidFill>
                  <a:schemeClr val="tx1">
                    <a:lumMod val="50000"/>
                  </a:schemeClr>
                </a:solidFill>
              </a:rPr>
              <a:t>Image source: x.com/joshdr83/status/1882809452820332564?mx=2  (with the data ultimately from ERCOT)</a:t>
            </a:r>
          </a:p>
        </p:txBody>
      </p:sp>
      <p:sp>
        <p:nvSpPr>
          <p:cNvPr id="3" name="Slide Number Placeholder 3">
            <a:extLst>
              <a:ext uri="{FF2B5EF4-FFF2-40B4-BE49-F238E27FC236}">
                <a16:creationId xmlns:a16="http://schemas.microsoft.com/office/drawing/2014/main" id="{D65E61E3-B8FF-F7A7-22FC-B6212193E2B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3171350260"/>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8519</TotalTime>
  <Words>2266</Words>
  <Application>Microsoft Office PowerPoint</Application>
  <PresentationFormat>Widescreen</PresentationFormat>
  <Paragraphs>279</Paragraphs>
  <Slides>46</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5" baseType="lpstr">
      <vt:lpstr>Arial</vt:lpstr>
      <vt:lpstr>Calibri</vt:lpstr>
      <vt:lpstr>Helvetica</vt:lpstr>
      <vt:lpstr>Times</vt:lpstr>
      <vt:lpstr>Times New Roman</vt:lpstr>
      <vt:lpstr>Wingdings</vt:lpstr>
      <vt:lpstr>Capsules</vt:lpstr>
      <vt:lpstr>Equation</vt:lpstr>
      <vt:lpstr>Document</vt:lpstr>
      <vt:lpstr>ECEN 460 Power System Operation and Control Spring 2025</vt:lpstr>
      <vt:lpstr>Breaker Configurations Relative Costs (from Tracy Rolstad)</vt:lpstr>
      <vt:lpstr>Unit Commitment: Quick Coverage</vt:lpstr>
      <vt:lpstr>Solving Unit Commitment</vt:lpstr>
      <vt:lpstr>Longer Term Optimization: Quicker Coverage</vt:lpstr>
      <vt:lpstr>Example: Prairie State Energy Campus</vt:lpstr>
      <vt:lpstr>Generation Dispatch</vt:lpstr>
      <vt:lpstr>Generator Types (Traditional)</vt:lpstr>
      <vt:lpstr>Generation Types (ERCOT)  </vt:lpstr>
      <vt:lpstr>ERCOT Typical Daily Curves </vt:lpstr>
      <vt:lpstr>Thermal versus Hydro Generation</vt:lpstr>
      <vt:lpstr>Block Diagram of Thermal Unit</vt:lpstr>
      <vt:lpstr>Coal Plant Diagram</vt:lpstr>
      <vt:lpstr>Turbine for Nuclear Power Plant</vt:lpstr>
      <vt:lpstr>Basic Gas Turbine</vt:lpstr>
      <vt:lpstr>Combined Cycle Power Plant</vt:lpstr>
      <vt:lpstr>Generator Cost Curves</vt:lpstr>
      <vt:lpstr>I/O Curve</vt:lpstr>
      <vt:lpstr>Fuel-cost Curve</vt:lpstr>
      <vt:lpstr>Heat-rate Curve</vt:lpstr>
      <vt:lpstr>Incremental (Marginal) cost Curve</vt:lpstr>
      <vt:lpstr>Mathematical Formulation of Costs</vt:lpstr>
      <vt:lpstr>Coal Usage Example 1</vt:lpstr>
      <vt:lpstr>Coal Usage Example 2</vt:lpstr>
      <vt:lpstr>Incremental Cost Example</vt:lpstr>
      <vt:lpstr>Incremental Cost Example, cont'd</vt:lpstr>
      <vt:lpstr>Power System Economic Dispatch </vt:lpstr>
      <vt:lpstr>Power System Economic Dispatch </vt:lpstr>
      <vt:lpstr>Economic Dispatch Penalty Factors</vt:lpstr>
      <vt:lpstr>Economic Dispatch Example</vt:lpstr>
      <vt:lpstr>Unconstrained Minimization</vt:lpstr>
      <vt:lpstr>Minimization with Equality Constraint</vt:lpstr>
      <vt:lpstr>Economic Dispatch Lagrangian</vt:lpstr>
      <vt:lpstr>Economic Dispatch Example</vt:lpstr>
      <vt:lpstr>Economic Dispatch Example, cont’d</vt:lpstr>
      <vt:lpstr>Lambda-Iteration Solution Method</vt:lpstr>
      <vt:lpstr>Lambda-Iteration Algorithm</vt:lpstr>
      <vt:lpstr>Lambda-Iteration: Graphical View</vt:lpstr>
      <vt:lpstr>Lambda-Iteration Example</vt:lpstr>
      <vt:lpstr>Lambda-Iteration Example, cont’d</vt:lpstr>
      <vt:lpstr>Lambda-Iteration Example, cont’d</vt:lpstr>
      <vt:lpstr>Lambda-Iteration Example, cont’d</vt:lpstr>
      <vt:lpstr>Generator MW Limits</vt:lpstr>
      <vt:lpstr>Area Supply Curve</vt:lpstr>
      <vt:lpstr>Electric Grid Terminology: Security vs Reliability</vt:lpstr>
      <vt:lpstr>Optimal Power Flow (OPF)</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570</cp:revision>
  <cp:lastPrinted>2020-08-20T12:26:33Z</cp:lastPrinted>
  <dcterms:created xsi:type="dcterms:W3CDTF">2000-05-11T14:27:08Z</dcterms:created>
  <dcterms:modified xsi:type="dcterms:W3CDTF">2025-02-27T19:35:10Z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