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</p:sldMasterIdLst>
  <p:notesMasterIdLst>
    <p:notesMasterId r:id="rId51"/>
  </p:notesMasterIdLst>
  <p:handoutMasterIdLst>
    <p:handoutMasterId r:id="rId52"/>
  </p:handoutMasterIdLst>
  <p:sldIdLst>
    <p:sldId id="258" r:id="rId3"/>
    <p:sldId id="1211" r:id="rId4"/>
    <p:sldId id="1128" r:id="rId5"/>
    <p:sldId id="1129" r:id="rId6"/>
    <p:sldId id="1131" r:id="rId7"/>
    <p:sldId id="1132" r:id="rId8"/>
    <p:sldId id="1133" r:id="rId9"/>
    <p:sldId id="1173" r:id="rId10"/>
    <p:sldId id="1130" r:id="rId11"/>
    <p:sldId id="1135" r:id="rId12"/>
    <p:sldId id="1136" r:id="rId13"/>
    <p:sldId id="1137" r:id="rId14"/>
    <p:sldId id="1138" r:id="rId15"/>
    <p:sldId id="1139" r:id="rId16"/>
    <p:sldId id="1140" r:id="rId17"/>
    <p:sldId id="1141" r:id="rId18"/>
    <p:sldId id="1142" r:id="rId19"/>
    <p:sldId id="1143" r:id="rId20"/>
    <p:sldId id="1144" r:id="rId21"/>
    <p:sldId id="1145" r:id="rId22"/>
    <p:sldId id="1213" r:id="rId23"/>
    <p:sldId id="1214" r:id="rId24"/>
    <p:sldId id="1174" r:id="rId25"/>
    <p:sldId id="1175" r:id="rId26"/>
    <p:sldId id="1176" r:id="rId27"/>
    <p:sldId id="1177" r:id="rId28"/>
    <p:sldId id="1185" r:id="rId29"/>
    <p:sldId id="1186" r:id="rId30"/>
    <p:sldId id="1187" r:id="rId31"/>
    <p:sldId id="1188" r:id="rId32"/>
    <p:sldId id="1189" r:id="rId33"/>
    <p:sldId id="1190" r:id="rId34"/>
    <p:sldId id="1191" r:id="rId35"/>
    <p:sldId id="1193" r:id="rId36"/>
    <p:sldId id="1208" r:id="rId37"/>
    <p:sldId id="1209" r:id="rId38"/>
    <p:sldId id="1210" r:id="rId39"/>
    <p:sldId id="1146" r:id="rId40"/>
    <p:sldId id="1147" r:id="rId41"/>
    <p:sldId id="1148" r:id="rId42"/>
    <p:sldId id="1149" r:id="rId43"/>
    <p:sldId id="1150" r:id="rId44"/>
    <p:sldId id="1152" r:id="rId45"/>
    <p:sldId id="1153" r:id="rId46"/>
    <p:sldId id="1154" r:id="rId47"/>
    <p:sldId id="1155" r:id="rId48"/>
    <p:sldId id="1156" r:id="rId49"/>
    <p:sldId id="1157" r:id="rId50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66"/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12" autoAdjust="0"/>
    <p:restoredTop sz="94660" autoAdjust="0"/>
  </p:normalViewPr>
  <p:slideViewPr>
    <p:cSldViewPr>
      <p:cViewPr varScale="1">
        <p:scale>
          <a:sx n="96" d="100"/>
          <a:sy n="96" d="100"/>
        </p:scale>
        <p:origin x="732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655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59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6539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094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9396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4252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519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4460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7802-9CC2-44FB-9BD9-15C94C5B0BA2}" type="slidenum">
              <a:rPr lang="en-US" altLang="en-US" sz="1200"/>
              <a:pPr eaLnBrk="1" hangingPunct="1"/>
              <a:t>17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07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67055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ECEN 460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System Operation and Control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2025</a:t>
            </a:r>
            <a:endParaRPr lang="en-US" alt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2352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12: Optimal Power Flow (OPF) and Security-Constrained OPF (SCOPF)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 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1936-CE7F-6929-9334-99F55341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Solution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6D83-7C3C-ECDC-3953-6B8E498B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Solution iterates between</a:t>
            </a:r>
          </a:p>
          <a:p>
            <a:pPr lvl="1"/>
            <a:r>
              <a:rPr lang="en-US" altLang="en-US" dirty="0"/>
              <a:t>solving a full ac or dc power flow solution</a:t>
            </a:r>
          </a:p>
          <a:p>
            <a:pPr lvl="2"/>
            <a:r>
              <a:rPr lang="en-US" altLang="en-US" sz="2400" dirty="0"/>
              <a:t>enforces real/reactive power balance at each bus</a:t>
            </a:r>
          </a:p>
          <a:p>
            <a:pPr lvl="2"/>
            <a:r>
              <a:rPr lang="en-US" altLang="en-US" sz="2400" dirty="0"/>
              <a:t>enforces generator reactive limits</a:t>
            </a:r>
          </a:p>
          <a:p>
            <a:pPr lvl="2"/>
            <a:r>
              <a:rPr lang="en-US" altLang="en-US" sz="2400" dirty="0"/>
              <a:t>system controls are assumed fixed </a:t>
            </a:r>
          </a:p>
          <a:p>
            <a:pPr lvl="2"/>
            <a:r>
              <a:rPr lang="en-US" altLang="en-US" sz="2400" dirty="0"/>
              <a:t>takes into account non-linearities</a:t>
            </a:r>
          </a:p>
          <a:p>
            <a:pPr lvl="1"/>
            <a:r>
              <a:rPr lang="en-US" altLang="en-US" dirty="0"/>
              <a:t>solving a primal LP</a:t>
            </a:r>
          </a:p>
          <a:p>
            <a:pPr lvl="2"/>
            <a:r>
              <a:rPr lang="en-US" altLang="en-US" sz="2400" dirty="0"/>
              <a:t>changes system controls to enforce linearized constraints while minimizing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8DF08-A859-4466-3297-6AB2A825F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9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A8E4D-B993-AEEA-2496-4DFA9AEFB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08687"/>
            <a:ext cx="8610600" cy="3908612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Two Bus with Unconstrained Line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6475845" y="2105140"/>
            <a:ext cx="1981200" cy="228600"/>
          </a:xfrm>
          <a:prstGeom prst="line">
            <a:avLst/>
          </a:prstGeom>
          <a:noFill/>
          <a:ln w="508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2800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550566" y="1388443"/>
            <a:ext cx="26670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43000" y="1230869"/>
            <a:ext cx="25146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With no overloads the OPF matches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 economic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67200" y="5181601"/>
            <a:ext cx="61722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Marginal cost of supplying 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562600" y="3657600"/>
            <a:ext cx="609600" cy="1447800"/>
          </a:xfrm>
          <a:prstGeom prst="line">
            <a:avLst/>
          </a:prstGeom>
          <a:noFill/>
          <a:ln w="508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2800" dirty="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9507682" y="3587088"/>
            <a:ext cx="187036" cy="1507922"/>
          </a:xfrm>
          <a:prstGeom prst="line">
            <a:avLst/>
          </a:prstGeom>
          <a:noFill/>
          <a:ln w="5080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28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F68BF2-04D1-5915-F9A4-FA1BDB3B5BD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8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5BF89-F90F-EF15-66A7-B70951460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1508760"/>
            <a:ext cx="8621659" cy="3913632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Two Bus with Constrained Line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09801" y="5100323"/>
            <a:ext cx="7772399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With the line loaded to its limit, additional load at Bus A must be supplied locally, causing the marginal costs to diverge.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49AE58D-3E84-73AA-62F3-528AA7A7F66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5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Three Bus (B3)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a three bus case (Bus 1 is system slack), with all buses connected through 0.1 pu reactance lines, each with a 100 MVA limit</a:t>
            </a:r>
          </a:p>
          <a:p>
            <a:pPr eaLnBrk="1" hangingPunct="1"/>
            <a:r>
              <a:rPr lang="en-US" altLang="en-US" dirty="0"/>
              <a:t>Let the generator marginal costs be </a:t>
            </a:r>
          </a:p>
          <a:p>
            <a:pPr lvl="1" eaLnBrk="1" hangingPunct="1"/>
            <a:r>
              <a:rPr lang="en-US" altLang="en-US" dirty="0"/>
              <a:t>Bus 1: 10 $ / MWhr; Range = 0 to 400 MW</a:t>
            </a:r>
          </a:p>
          <a:p>
            <a:pPr lvl="1" eaLnBrk="1" hangingPunct="1"/>
            <a:r>
              <a:rPr lang="en-US" altLang="en-US" dirty="0"/>
              <a:t>Bus 2: 12 $ / MWhr; Range = 0 to 400 MW</a:t>
            </a:r>
          </a:p>
          <a:p>
            <a:pPr lvl="1" eaLnBrk="1" hangingPunct="1"/>
            <a:r>
              <a:rPr lang="en-US" altLang="en-US" dirty="0"/>
              <a:t>Bus 3: 20 $ / MWhr; Range = 0 to 400 MW</a:t>
            </a:r>
          </a:p>
          <a:p>
            <a:pPr eaLnBrk="1" hangingPunct="1"/>
            <a:r>
              <a:rPr lang="en-US" altLang="en-US" dirty="0"/>
              <a:t>Assume a single 180 MW load at bus 2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51A888D-C06C-A13C-A3C0-DF2FB88F706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1"/>
            <a:ext cx="762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991600" y="3811516"/>
            <a:ext cx="2133599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Line between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Bus 1and Bus 3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is overloaded;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all buses have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the same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marginal cost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34FB81E-F2C3-034C-9DBF-AFC9BF4701F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839200" y="4063325"/>
            <a:ext cx="2351926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LP OPF changes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generation to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remove violation.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Bus marginal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costs are now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different. 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D808D51-A135-B843-6BC2-A81E589981A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6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686800" y="3860079"/>
            <a:ext cx="2795189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One additional MW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of load at bus 3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raised total cost by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14 $/hr, as G2 went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up by 2 MW and G1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went down by 1MW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CE1C470-C8E2-7EF4-6F56-3C266F3A0EF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is bus 3 LMP = $14 /MWh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All lines have equal impedance.  Power flow in a simple network distributes inversely to impedance of path.  </a:t>
            </a:r>
          </a:p>
          <a:p>
            <a:pPr lvl="1" eaLnBrk="1" hangingPunct="1"/>
            <a:r>
              <a:rPr lang="en-US" altLang="en-US" dirty="0"/>
              <a:t>For bus 1 to supply 1 MW to bus 3, 2/3 MW would take direct path from 1 to 3, while 1/3 MW would “loop around” from 1 to 2 to 3.  </a:t>
            </a:r>
          </a:p>
          <a:p>
            <a:pPr lvl="1" eaLnBrk="1" hangingPunct="1"/>
            <a:r>
              <a:rPr lang="en-US" altLang="en-US" dirty="0"/>
              <a:t>Likewise, for bus 2 to supply 1 MW to bus 3, 2/3MW would go from 2 to 3, while 1/3 MW would go from 2 to 1to 3.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794DAF4-1CA0-DF3F-8F7C-F311D5012F8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Why is bus 3 LMP $ 14 / MWh, cont’d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With the line from 1 to 3 limited, no additional power flows are allowed on it.</a:t>
            </a:r>
          </a:p>
          <a:p>
            <a:pPr eaLnBrk="1" hangingPunct="1"/>
            <a:r>
              <a:rPr lang="en-US" altLang="en-US" dirty="0"/>
              <a:t>To supply 1 more MW to bus 3 we need </a:t>
            </a:r>
          </a:p>
          <a:p>
            <a:pPr lvl="1" eaLnBrk="1" hangingPunct="1"/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</a:t>
            </a:r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1 MW</a:t>
            </a:r>
          </a:p>
          <a:p>
            <a:pPr lvl="1" eaLnBrk="1" hangingPunct="1"/>
            <a:r>
              <a:rPr lang="en-US" altLang="en-US" dirty="0"/>
              <a:t>2/3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+ 1/3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0;  (no more flow on 1-3)</a:t>
            </a:r>
          </a:p>
          <a:p>
            <a:pPr eaLnBrk="1" hangingPunct="1"/>
            <a:r>
              <a:rPr lang="en-US" altLang="en-US" dirty="0"/>
              <a:t>Solving requires we up P</a:t>
            </a:r>
            <a:r>
              <a:rPr lang="en-US" altLang="en-US" baseline="-25000" dirty="0"/>
              <a:t>G2</a:t>
            </a:r>
            <a:r>
              <a:rPr lang="en-US" altLang="en-US" dirty="0"/>
              <a:t> by 2 MW and drop P</a:t>
            </a:r>
            <a:r>
              <a:rPr lang="en-US" altLang="en-US" baseline="-25000" dirty="0"/>
              <a:t>G1</a:t>
            </a:r>
            <a:r>
              <a:rPr lang="en-US" altLang="en-US" dirty="0"/>
              <a:t> by 1 MW -- a net increase of $24 – $10 = $14.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090E7CC-7893-3A55-7D3A-8DB90934953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610600" y="3834679"/>
            <a:ext cx="2207656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For bus 3 loads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above 200 MW,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 load must be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supplied locally.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Then what if the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bus 3 generator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opens?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6126479-DE9B-CCC8-277C-59056B7D351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B486-133E-ACEC-FAF9-35EB1330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ERCOT, Feb 20 2025 (New Winter Peak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E0DC-E39C-15BE-58D1-EDFBD0C7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624840"/>
          </a:xfrm>
        </p:spPr>
        <p:txBody>
          <a:bodyPr/>
          <a:lstStyle/>
          <a:p>
            <a:r>
              <a:rPr lang="en-US" dirty="0"/>
              <a:t>Maximum load of 80.6 GW, a new winter peak for ERCOT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EE1EA-F5F3-94CF-0903-DF71C8F9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48" t="47306" r="64431" b="5394"/>
          <a:stretch/>
        </p:blipFill>
        <p:spPr>
          <a:xfrm>
            <a:off x="8150031" y="1937656"/>
            <a:ext cx="3396343" cy="3396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7D9AA-3705-D95C-85E1-B5F1DE42E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02" t="27929" r="64998" b="29309"/>
          <a:stretch/>
        </p:blipFill>
        <p:spPr>
          <a:xfrm>
            <a:off x="304799" y="1905000"/>
            <a:ext cx="384441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6680C-BEFD-0289-BB76-94A1FE1B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862" t="47306" r="9513" b="5394"/>
          <a:stretch/>
        </p:blipFill>
        <p:spPr>
          <a:xfrm>
            <a:off x="4267200" y="1905000"/>
            <a:ext cx="3764844" cy="35052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06E9B42-4B22-43E7-DD95-0A65E961340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D8DE-D095-4F25-A6CE-1D9382A6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Both lines into Bus 3 Congested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322C2-C31B-7782-06D1-794AD0B79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8504657" cy="468213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7455" y="1219200"/>
            <a:ext cx="80010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An infeasible example can be created by opening the generator at Bus 3 with the Bus 3 load above 200 MW.  There is no way to serve the load without overloading a transmission line.  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F4A3C7-E8ED-9E0E-8BA7-887E9E1A88A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2946-A7D5-BF46-7378-1454169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BA32-4B50-CBEE-0211-AF9DBE19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inputs for the OPF and the SCOPF are the assumed generator costs. In PowerWorld these values can be specified either using a 4</a:t>
            </a:r>
            <a:r>
              <a:rPr lang="en-US" baseline="30000" dirty="0"/>
              <a:t>th</a:t>
            </a:r>
            <a:r>
              <a:rPr lang="en-US" dirty="0"/>
              <a:t> order polynomial (with the cubic function from economic dispatch a special case), or as a piecewise linear curve (which is more common in power markets)</a:t>
            </a:r>
          </a:p>
          <a:p>
            <a:r>
              <a:rPr lang="en-US" dirty="0"/>
              <a:t>In Lab 6, which at OPF and SCOPF, you’ll be using and modifying these values; in the lab you’ll just be scaling the provided cost curves </a:t>
            </a:r>
          </a:p>
          <a:p>
            <a:r>
              <a:rPr lang="en-US" dirty="0"/>
              <a:t>OPF and SCOPF can be solved using either an ac power flow or a dc power flow; in the lab you’ll be using 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E82BA-ADE5-EB29-5D84-423A8A1D88D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8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3F48-C6F0-87FA-0D34-02DB4280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Comments,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C89E-5D1E-F411-0AB8-047625A0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701040"/>
          </a:xfrm>
        </p:spPr>
        <p:txBody>
          <a:bodyPr/>
          <a:lstStyle/>
          <a:p>
            <a:r>
              <a:rPr lang="en-US" dirty="0"/>
              <a:t>Below example is from the lab’s 37 bus case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94809-55B5-2643-92F0-2B43B74E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1738"/>
            <a:ext cx="3600402" cy="390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369E1-B44F-C5B8-EBF5-720FDBD0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10" y="1801738"/>
            <a:ext cx="3562893" cy="3907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96259-B027-A93F-EFCE-63A41B690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844040"/>
            <a:ext cx="4408864" cy="37338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4777A7-EB82-A8CE-316E-E2C2BCDE49C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1822-F4FD-A719-D329-BE8AADF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Quick Coverage of Linear Programming (LP)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3583-0596-A780-6038-47DD1B89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LP is probably the most widely used mathematical programming technique</a:t>
            </a:r>
          </a:p>
          <a:p>
            <a:r>
              <a:rPr lang="en-US" altLang="en-US" dirty="0"/>
              <a:t>It is used to solve linear, constrained minimization (or maximization) problems in which the objective function and the constraints can be written as linear functions</a:t>
            </a:r>
            <a:endParaRPr lang="en-US" altLang="en-US" sz="2400" dirty="0"/>
          </a:p>
          <a:p>
            <a:r>
              <a:rPr lang="en-US" dirty="0"/>
              <a:t>Linear programming got its start during WWII but it was secret throughout the war</a:t>
            </a:r>
          </a:p>
          <a:p>
            <a:r>
              <a:rPr lang="en-US" dirty="0"/>
              <a:t>George Dantzig published the simplex method in 1947, and John von Neuman developed the theory of duality around the same time; it became widely used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402B6-BAD0-B66C-070B-04F53F05EF5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545F-5D5A-721F-31FC-DA712D2A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BDD5E-BC56-F054-7D5E-8D0A3F329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Assume that you operate a lumber mill which makes both construction-grade and finish-grade boards from the logs it receives.  Suppose it takes 2 hours to rough-saw and 3 hours to plane each 1000 board feet of construction-grade boards.  Finish-grade boards take 2 hours to rough-saw and 5 hours to plane for each 1000 board feet.  Assume that the saw is available 8 hours per day, while the plane is available 15 hours per day.  If the profit per 1000 board feet is $100 for construction-grade and $120 for finish-grade, how many board feet of each should you make per day to maximize your profit?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9A36B-90B3-D8CA-F012-794B0E716B02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2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CA31-4A9E-2DC9-A719-E0303E00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1 Setup</a:t>
            </a:r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2F2E77F-2511-A4D9-7465-172B6E77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2578"/>
              </p:ext>
            </p:extLst>
          </p:nvPr>
        </p:nvGraphicFramePr>
        <p:xfrm>
          <a:off x="914400" y="1280160"/>
          <a:ext cx="566737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51280" imgH="2590560" progId="Equation.DSMT4">
                  <p:embed/>
                </p:oleObj>
              </mc:Choice>
              <mc:Fallback>
                <p:oleObj name="Equation" r:id="rId2" imgW="5651280" imgH="2590560" progId="Equation.DSMT4">
                  <p:embed/>
                  <p:pic>
                    <p:nvPicPr>
                      <p:cNvPr id="260100" name="Object 4">
                        <a:extLst>
                          <a:ext uri="{FF2B5EF4-FFF2-40B4-BE49-F238E27FC236}">
                            <a16:creationId xmlns:a16="http://schemas.microsoft.com/office/drawing/2014/main" id="{5A84A4BF-3E39-4F4C-B1F3-10636144B2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5667375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78C4FD-4822-58BA-56A4-4F902B77A3FC}"/>
              </a:ext>
            </a:extLst>
          </p:cNvPr>
          <p:cNvSpPr txBox="1"/>
          <p:nvPr/>
        </p:nvSpPr>
        <p:spPr>
          <a:xfrm>
            <a:off x="877455" y="4035252"/>
            <a:ext cx="910474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Notice that all of the equations are linear, but they are inequality, as opposed to equality, constraints; we are seeking to determine the values of x</a:t>
            </a:r>
            <a:r>
              <a:rPr lang="en-US" sz="2400" baseline="-25000" dirty="0">
                <a:solidFill>
                  <a:srgbClr val="1E0000"/>
                </a:solidFill>
              </a:rPr>
              <a:t>1</a:t>
            </a:r>
            <a:r>
              <a:rPr lang="en-US" sz="2400" dirty="0">
                <a:solidFill>
                  <a:srgbClr val="1E0000"/>
                </a:solidFill>
              </a:rPr>
              <a:t> and x</a:t>
            </a:r>
            <a:r>
              <a:rPr lang="en-US" sz="2400" baseline="-25000" dirty="0">
                <a:solidFill>
                  <a:srgbClr val="1E0000"/>
                </a:solidFill>
              </a:rPr>
              <a:t>2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6634F98-213B-7352-09C8-07BB5C1C16C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51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B688-211C-8B4A-CB23-92BEB0DC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Problem 2 (Nutritionist Problem)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58CE-C54F-095E-9515-FFCF835FE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nutritionist is planning a meal with 2 foods: A and B.  Each ounce of A costs $ 0.20, and has 2 units of fat, 1 of carbohydrate, and 4 of protein. Each ounce of B costs $0.25, and has 3 units of fat, 3 of carbohydrate, and 3 of protein.  Provide the least cost meal which has no more than 20 units of fat, but with at least 12 units of carbohydrates and 24 units of protein. 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E469A17-9F45-6BF1-C222-1D2B964DF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33102"/>
              </p:ext>
            </p:extLst>
          </p:nvPr>
        </p:nvGraphicFramePr>
        <p:xfrm>
          <a:off x="990600" y="3657600"/>
          <a:ext cx="4724400" cy="278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46360" imgH="3149280" progId="Equation.DSMT4">
                  <p:embed/>
                </p:oleObj>
              </mc:Choice>
              <mc:Fallback>
                <p:oleObj name="Equation" r:id="rId2" imgW="5346360" imgH="3149280" progId="Equation.DSMT4">
                  <p:embed/>
                  <p:pic>
                    <p:nvPicPr>
                      <p:cNvPr id="262148" name="Object 4">
                        <a:extLst>
                          <a:ext uri="{FF2B5EF4-FFF2-40B4-BE49-F238E27FC236}">
                            <a16:creationId xmlns:a16="http://schemas.microsoft.com/office/drawing/2014/main" id="{6A8060A3-4C64-4CB2-AB0D-F099EE0AD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4724400" cy="2782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584EB3-25A7-CDA0-DA45-28005A8B3451}"/>
              </a:ext>
            </a:extLst>
          </p:cNvPr>
          <p:cNvSpPr txBox="1"/>
          <p:nvPr/>
        </p:nvSpPr>
        <p:spPr>
          <a:xfrm>
            <a:off x="6165318" y="3859798"/>
            <a:ext cx="515087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Again all of the equations are linear, but they are inequality, as opposed to equality, constraints; we are again seeking to determine the values of x</a:t>
            </a:r>
            <a:r>
              <a:rPr lang="en-US" sz="2400" baseline="-25000" dirty="0">
                <a:solidFill>
                  <a:srgbClr val="1E0000"/>
                </a:solidFill>
              </a:rPr>
              <a:t>1</a:t>
            </a:r>
            <a:r>
              <a:rPr lang="en-US" sz="2400" dirty="0">
                <a:solidFill>
                  <a:srgbClr val="1E0000"/>
                </a:solidFill>
              </a:rPr>
              <a:t> and x</a:t>
            </a:r>
            <a:r>
              <a:rPr lang="en-US" sz="2400" baseline="-25000" dirty="0">
                <a:solidFill>
                  <a:srgbClr val="1E0000"/>
                </a:solidFill>
              </a:rPr>
              <a:t>2</a:t>
            </a:r>
            <a:r>
              <a:rPr lang="en-US" sz="2400" dirty="0">
                <a:solidFill>
                  <a:srgbClr val="1E0000"/>
                </a:solidFill>
              </a:rPr>
              <a:t>; notice there are also more constraints than solution variables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69308D3-F081-E280-342C-E1A5644DBA6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24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5F38-3EF9-49AF-BE21-94E2578E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Case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0106-FEED-48C7-8E1D-FCB2E749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701040"/>
          </a:xfrm>
        </p:spPr>
        <p:txBody>
          <a:bodyPr/>
          <a:lstStyle/>
          <a:p>
            <a:r>
              <a:rPr lang="en-US" dirty="0"/>
              <a:t>For the earlier three bus system given the initial condition of an overloaded transmission line, minimize the cost of generation such that the change in generation </a:t>
            </a:r>
            <a:br>
              <a:rPr lang="en-US" dirty="0"/>
            </a:br>
            <a:r>
              <a:rPr lang="en-US" dirty="0"/>
              <a:t>is zero, and the flow </a:t>
            </a:r>
            <a:br>
              <a:rPr lang="en-US" dirty="0"/>
            </a:br>
            <a:r>
              <a:rPr lang="en-US" dirty="0"/>
              <a:t>on the line between</a:t>
            </a:r>
            <a:br>
              <a:rPr lang="en-US" dirty="0"/>
            </a:br>
            <a:r>
              <a:rPr lang="en-US" dirty="0"/>
              <a:t>buses 1 and 3 is not </a:t>
            </a:r>
            <a:br>
              <a:rPr lang="en-US" dirty="0"/>
            </a:br>
            <a:r>
              <a:rPr lang="en-US" dirty="0"/>
              <a:t>violating its limit</a:t>
            </a:r>
          </a:p>
          <a:p>
            <a:r>
              <a:rPr lang="en-US" dirty="0"/>
              <a:t>Can be setup consider-</a:t>
            </a:r>
            <a:br>
              <a:rPr lang="en-US" dirty="0"/>
            </a:br>
            <a:r>
              <a:rPr lang="en-US" dirty="0" err="1"/>
              <a:t>ing</a:t>
            </a:r>
            <a:r>
              <a:rPr lang="en-US" dirty="0"/>
              <a:t> the change in</a:t>
            </a:r>
            <a:br>
              <a:rPr lang="en-US" dirty="0"/>
            </a:br>
            <a:r>
              <a:rPr lang="en-US" dirty="0"/>
              <a:t>generation, (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P</a:t>
            </a:r>
            <a:r>
              <a:rPr lang="en-US" baseline="-25000" dirty="0"/>
              <a:t>G1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P</a:t>
            </a:r>
            <a:r>
              <a:rPr lang="en-US" baseline="-25000" dirty="0"/>
              <a:t>G2</a:t>
            </a:r>
            <a:r>
              <a:rPr lang="en-US" dirty="0"/>
              <a:t>,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P</a:t>
            </a:r>
            <a:r>
              <a:rPr lang="en-US" baseline="-25000" dirty="0"/>
              <a:t>G3</a:t>
            </a:r>
            <a:r>
              <a:rPr lang="en-US" dirty="0"/>
              <a:t>)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F4453C-92D1-4A02-A8D3-6512E9C8F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2" t="5130" r="2120" b="7568"/>
          <a:stretch/>
        </p:blipFill>
        <p:spPr bwMode="auto">
          <a:xfrm>
            <a:off x="5562600" y="2291542"/>
            <a:ext cx="5867400" cy="36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A72F084-ABF6-ED44-96C3-50AFD934973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79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C7E1-F88D-4ECF-82CD-E47C9078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Case Problem Setup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96F5067-87E3-4FC7-97B1-962D3ACA36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279526"/>
          <a:ext cx="5991225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0" imgH="3009600" progId="Equation.DSMT4">
                  <p:embed/>
                </p:oleObj>
              </mc:Choice>
              <mc:Fallback>
                <p:oleObj name="Equation" r:id="rId2" imgW="5968800" imgH="300960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96F5067-87E3-4FC7-97B1-962D3ACA36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9526"/>
                        <a:ext cx="5991225" cy="302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D98775-EAD0-4D54-9DE7-0E0A7C70B01A}"/>
              </a:ext>
            </a:extLst>
          </p:cNvPr>
          <p:cNvSpPr txBox="1"/>
          <p:nvPr/>
        </p:nvSpPr>
        <p:spPr>
          <a:xfrm>
            <a:off x="5561983" y="2623577"/>
            <a:ext cx="26773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Line flow constraint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38AA2-BED4-488C-8C6F-EFCEED4CD465}"/>
              </a:ext>
            </a:extLst>
          </p:cNvPr>
          <p:cNvSpPr txBox="1"/>
          <p:nvPr/>
        </p:nvSpPr>
        <p:spPr>
          <a:xfrm>
            <a:off x="5585074" y="3265209"/>
            <a:ext cx="327525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 balance constraint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14E7511-9B86-B3FB-B6F1-0DD9FE569FF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3E6F9A93-1979-4DA6-A412-19EA49B42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LP Standard Form</a:t>
            </a:r>
          </a:p>
        </p:txBody>
      </p:sp>
      <p:graphicFrame>
        <p:nvGraphicFramePr>
          <p:cNvPr id="264196" name="Object 4">
            <a:extLst>
              <a:ext uri="{FF2B5EF4-FFF2-40B4-BE49-F238E27FC236}">
                <a16:creationId xmlns:a16="http://schemas.microsoft.com/office/drawing/2014/main" id="{C8FB39A0-C97F-41F8-A995-AE0A35A33C68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914400" y="1279526"/>
          <a:ext cx="6578600" cy="46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27520" imgH="4660560" progId="Equation.DSMT4">
                  <p:embed/>
                </p:oleObj>
              </mc:Choice>
              <mc:Fallback>
                <p:oleObj name="Equation" r:id="rId2" imgW="6527520" imgH="4660560" progId="Equation.DSMT4">
                  <p:embed/>
                  <p:pic>
                    <p:nvPicPr>
                      <p:cNvPr id="264196" name="Object 4">
                        <a:extLst>
                          <a:ext uri="{FF2B5EF4-FFF2-40B4-BE49-F238E27FC236}">
                            <a16:creationId xmlns:a16="http://schemas.microsoft.com/office/drawing/2014/main" id="{C8FB39A0-C97F-41F8-A995-AE0A35A33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9526"/>
                        <a:ext cx="6578600" cy="469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7" name="Text Box 5">
            <a:extLst>
              <a:ext uri="{FF2B5EF4-FFF2-40B4-BE49-F238E27FC236}">
                <a16:creationId xmlns:a16="http://schemas.microsoft.com/office/drawing/2014/main" id="{DE534926-D23E-4DF6-BD0B-22961407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828801"/>
            <a:ext cx="4876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Maximum problems can be treated as minimizing the negative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D1BAC3E-F1EF-4A36-AEC8-EEBB5134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77573"/>
            <a:ext cx="685800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The previous examples were not in this form!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539F0C-44F7-098D-8D7F-E9CF4D7A95A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6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Optimal Power Flow (OPF)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OPF functionally combines the power flow with economic dispatch</a:t>
            </a:r>
          </a:p>
          <a:p>
            <a:pPr eaLnBrk="1" hangingPunct="1"/>
            <a:r>
              <a:rPr lang="en-US" altLang="en-US" dirty="0"/>
              <a:t>Security Constrained OPF (SCOPF) adds in contingency analysis </a:t>
            </a:r>
          </a:p>
          <a:p>
            <a:pPr eaLnBrk="1" hangingPunct="1"/>
            <a:r>
              <a:rPr lang="en-US" altLang="en-US" dirty="0"/>
              <a:t>Goal of OPF and SCOPF is to minimize a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/>
              <a:t>Equality constraints</a:t>
            </a:r>
          </a:p>
          <a:p>
            <a:pPr lvl="1" eaLnBrk="1" hangingPunct="1"/>
            <a:r>
              <a:rPr lang="en-US" altLang="en-US" dirty="0"/>
              <a:t>bus real and reactive power balance</a:t>
            </a:r>
          </a:p>
          <a:p>
            <a:pPr lvl="1" eaLnBrk="1" hangingPunct="1"/>
            <a:r>
              <a:rPr lang="en-US" altLang="en-US" dirty="0"/>
              <a:t>generator voltage setpoints</a:t>
            </a:r>
          </a:p>
          <a:p>
            <a:pPr lvl="1" eaLnBrk="1" hangingPunct="1"/>
            <a:r>
              <a:rPr lang="en-US" altLang="en-US" dirty="0"/>
              <a:t>area MW interchange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85F2D-E264-3606-F417-F74778C5135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6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F51A3493-87A1-4436-9B31-9C285DDFF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Replacing Inequality Constraints with Equality Constraints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6B62C828-18F8-48B4-BE32-6576B0B98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9829800" cy="3276600"/>
          </a:xfrm>
        </p:spPr>
        <p:txBody>
          <a:bodyPr/>
          <a:lstStyle/>
          <a:p>
            <a:r>
              <a:rPr lang="en-US" altLang="en-US" dirty="0"/>
              <a:t>The LP standard form does not allow inequality constraints</a:t>
            </a:r>
          </a:p>
          <a:p>
            <a:r>
              <a:rPr lang="en-US" altLang="en-US" dirty="0"/>
              <a:t>Inequality constraints can be replaced with equality constraints through the introduction of slack variables, each of which must be greater than or equal to zero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Slack variables have no cost associated with them; they merely tell how far a constraint is from being binding, which will occur when its slack variable is zero </a:t>
            </a:r>
          </a:p>
        </p:txBody>
      </p:sp>
      <p:graphicFrame>
        <p:nvGraphicFramePr>
          <p:cNvPr id="268292" name="Object 4">
            <a:extLst>
              <a:ext uri="{FF2B5EF4-FFF2-40B4-BE49-F238E27FC236}">
                <a16:creationId xmlns:a16="http://schemas.microsoft.com/office/drawing/2014/main" id="{A2D23806-E429-47B9-8A1C-548B87EA9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412836"/>
          <a:ext cx="4667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60560" imgH="990360" progId="Equation.DSMT4">
                  <p:embed/>
                </p:oleObj>
              </mc:Choice>
              <mc:Fallback>
                <p:oleObj name="Equation" r:id="rId2" imgW="4660560" imgH="990360" progId="Equation.DSMT4">
                  <p:embed/>
                  <p:pic>
                    <p:nvPicPr>
                      <p:cNvPr id="268292" name="Object 4">
                        <a:extLst>
                          <a:ext uri="{FF2B5EF4-FFF2-40B4-BE49-F238E27FC236}">
                            <a16:creationId xmlns:a16="http://schemas.microsoft.com/office/drawing/2014/main" id="{A2D23806-E429-47B9-8A1C-548B87EA9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12836"/>
                        <a:ext cx="46672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9D858-C8A8-B4CD-7F51-F92AF3B67F1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953D-ACC8-4EFB-9AE7-FC196912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Lumber Mill Example with Slack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569DD-CA5C-4C9B-A2B8-21895213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slack variables be x</a:t>
            </a:r>
            <a:r>
              <a:rPr lang="en-US" baseline="-25000" dirty="0"/>
              <a:t>3</a:t>
            </a:r>
            <a:r>
              <a:rPr lang="en-US" dirty="0"/>
              <a:t> and x</a:t>
            </a:r>
            <a:r>
              <a:rPr lang="en-US" baseline="-25000" dirty="0"/>
              <a:t>4</a:t>
            </a:r>
            <a:r>
              <a:rPr lang="en-US" dirty="0"/>
              <a:t>, 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8C6118A-339F-45B5-AAED-59291D2BA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6512" y="2060721"/>
          <a:ext cx="451008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95680" imgH="2057400" progId="Equation.DSMT4">
                  <p:embed/>
                </p:oleObj>
              </mc:Choice>
              <mc:Fallback>
                <p:oleObj name="Equation" r:id="rId2" imgW="4495680" imgH="205740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B8C6118A-339F-45B5-AAED-59291D2BA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2" y="2060721"/>
                        <a:ext cx="451008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20DA046B-834A-4F40-B324-21461BCDD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809107"/>
            <a:ext cx="2971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Minimize the negative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3AB170F-F9D0-9915-905C-4FC2DC7D2AD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56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53DA9E76-C9CB-41B7-B1C1-45E58741F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LP Definitions</a:t>
            </a:r>
          </a:p>
        </p:txBody>
      </p:sp>
      <p:graphicFrame>
        <p:nvGraphicFramePr>
          <p:cNvPr id="265220" name="Object 4">
            <a:extLst>
              <a:ext uri="{FF2B5EF4-FFF2-40B4-BE49-F238E27FC236}">
                <a16:creationId xmlns:a16="http://schemas.microsoft.com/office/drawing/2014/main" id="{BF25B936-F327-4208-88C9-2E20CA15A45B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914400" y="1279525"/>
          <a:ext cx="7776355" cy="515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75440" imgH="5283000" progId="Equation.DSMT4">
                  <p:embed/>
                </p:oleObj>
              </mc:Choice>
              <mc:Fallback>
                <p:oleObj name="Equation" r:id="rId2" imgW="7975440" imgH="5283000" progId="Equation.DSMT4">
                  <p:embed/>
                  <p:pic>
                    <p:nvPicPr>
                      <p:cNvPr id="265220" name="Object 4">
                        <a:extLst>
                          <a:ext uri="{FF2B5EF4-FFF2-40B4-BE49-F238E27FC236}">
                            <a16:creationId xmlns:a16="http://schemas.microsoft.com/office/drawing/2014/main" id="{BF25B936-F327-4208-88C9-2E20CA15A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9525"/>
                        <a:ext cx="7776355" cy="5151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1" name="Text Box 5">
            <a:extLst>
              <a:ext uri="{FF2B5EF4-FFF2-40B4-BE49-F238E27FC236}">
                <a16:creationId xmlns:a16="http://schemas.microsoft.com/office/drawing/2014/main" id="{F8540DC0-20A4-4F58-97E2-7613443E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886201"/>
            <a:ext cx="365837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1E0000"/>
                </a:solidFill>
              </a:rPr>
              <a:t>A</a:t>
            </a:r>
            <a:r>
              <a:rPr lang="en-US" altLang="en-US" sz="2400" baseline="-25000" dirty="0">
                <a:solidFill>
                  <a:srgbClr val="1E0000"/>
                </a:solidFill>
              </a:rPr>
              <a:t>B</a:t>
            </a:r>
            <a:r>
              <a:rPr lang="en-US" altLang="en-US" sz="2400" dirty="0">
                <a:solidFill>
                  <a:srgbClr val="1E0000"/>
                </a:solidFill>
              </a:rPr>
              <a:t> is called the basis matrix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8540DC0-20A4-4F58-97E2-7613443E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473" y="1315376"/>
            <a:ext cx="330712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This is a key LP concept!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F2607E-C3FA-8667-A1E2-8BF9B5096E5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49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6E776BF-B15F-47C1-B9BF-EC9F1E87E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Fundamental LP Theorem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FA9AE811-D7C7-4784-8702-FB93A9248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pPr marL="609600" indent="-609600"/>
            <a:r>
              <a:rPr lang="en-US" altLang="en-US" dirty="0"/>
              <a:t>Given an LP in standard form with </a:t>
            </a:r>
            <a:r>
              <a:rPr lang="en-US" altLang="en-US" b="1" dirty="0"/>
              <a:t>A</a:t>
            </a:r>
            <a:r>
              <a:rPr lang="en-US" altLang="en-US" dirty="0"/>
              <a:t> of rank m then</a:t>
            </a:r>
          </a:p>
          <a:p>
            <a:pPr marL="990600" lvl="1" indent="-533400"/>
            <a:r>
              <a:rPr lang="en-US" altLang="en-US" dirty="0"/>
              <a:t>If there is a feasible solution, there is a basic feasible solution</a:t>
            </a:r>
          </a:p>
          <a:p>
            <a:pPr marL="990600" lvl="1" indent="-533400"/>
            <a:r>
              <a:rPr lang="en-US" altLang="en-US" dirty="0"/>
              <a:t>If there is an optimal, feasible solution, then there is an optimal, basic feasible solution</a:t>
            </a:r>
          </a:p>
          <a:p>
            <a:pPr marL="609600" indent="-609600"/>
            <a:r>
              <a:rPr lang="en-US" altLang="en-US" dirty="0"/>
              <a:t>Note, there could be a LARGE number of basic, feasible solutions</a:t>
            </a:r>
          </a:p>
          <a:p>
            <a:pPr marL="990600" lvl="1" indent="-533400"/>
            <a:r>
              <a:rPr lang="en-US" altLang="en-US" dirty="0"/>
              <a:t>Simplex algorithm determines the optimal, </a:t>
            </a:r>
            <a:br>
              <a:rPr lang="en-US" altLang="en-US" dirty="0"/>
            </a:br>
            <a:r>
              <a:rPr lang="en-US" altLang="en-US" dirty="0"/>
              <a:t>basic feasible solution usually very quickly</a:t>
            </a:r>
          </a:p>
          <a:p>
            <a:pPr marL="990600" lvl="1" indent="-533400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07503-6BC7-E288-3AF7-6832F0E67D1D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3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87914F84-558C-4186-84A1-68D6B290F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Simplex Algorithm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738187D6-EA1E-4A31-A41A-217CED3BC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key is to move intelligently from one basic feasible solution (i.e., a vertex) to another, with the goal of continually decreasing the cost function</a:t>
            </a:r>
          </a:p>
          <a:p>
            <a:r>
              <a:rPr lang="en-US" altLang="en-US" dirty="0"/>
              <a:t>The algorithm does this by determining the “best” variable to bring into the basis; this requires that another variable exit the basis, while always retaining a basic, feasible solution</a:t>
            </a:r>
          </a:p>
          <a:p>
            <a:r>
              <a:rPr lang="en-US" altLang="en-US" dirty="0"/>
              <a:t>This is called pivoting</a:t>
            </a:r>
          </a:p>
          <a:p>
            <a:r>
              <a:rPr lang="en-US" altLang="en-US" dirty="0"/>
              <a:t>For more details on the solution process take an optimization classes, or for those continuing on ECEN 615 next semester (which I’ll be teaching)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F4F30-53BD-21EF-8B7E-CE658EF6081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3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1045952" cy="1066800"/>
          </a:xfrm>
        </p:spPr>
        <p:txBody>
          <a:bodyPr/>
          <a:lstStyle/>
          <a:p>
            <a:r>
              <a:rPr lang="en-US" dirty="0"/>
              <a:t>Marginal Costs of Constraint Enforcement in LP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1371600"/>
          <a:ext cx="7951439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0080" imgH="4012920" progId="Equation.DSMT4">
                  <p:embed/>
                </p:oleObj>
              </mc:Choice>
              <mc:Fallback>
                <p:oleObj name="Equation" r:id="rId2" imgW="7480080" imgH="4012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951439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4800" y="2362200"/>
            <a:ext cx="36576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marginal costs will be used to determine the OPF locational marginal costs (LMPs)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E2B537A-2D6F-4F7A-F165-490AE98D843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51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Problem Marginal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234440"/>
          </a:xfrm>
        </p:spPr>
        <p:txBody>
          <a:bodyPr/>
          <a:lstStyle/>
          <a:p>
            <a:r>
              <a:rPr lang="en-US" dirty="0"/>
              <a:t>In this problem we had basic variables 1, 2, 3; </a:t>
            </a:r>
            <a:r>
              <a:rPr lang="en-US" dirty="0" err="1"/>
              <a:t>nonbasic</a:t>
            </a:r>
            <a:r>
              <a:rPr lang="en-US" dirty="0"/>
              <a:t> variables of 4 and 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28699" y="2286000"/>
          <a:ext cx="6826373" cy="316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8880" imgH="3352680" progId="Equation.DSMT4">
                  <p:embed/>
                </p:oleObj>
              </mc:Choice>
              <mc:Fallback>
                <p:oleObj name="Equation" r:id="rId2" imgW="7238880" imgH="3352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2286000"/>
                        <a:ext cx="6826373" cy="316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05800" y="2248574"/>
            <a:ext cx="2857501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There is no marginal cost with the first constraint since it is not binding; values tell how cost changes if the </a:t>
            </a:r>
            <a:r>
              <a:rPr lang="en-US" sz="2400" b="1" dirty="0">
                <a:solidFill>
                  <a:srgbClr val="1E0000"/>
                </a:solidFill>
              </a:rPr>
              <a:t>b</a:t>
            </a:r>
            <a:r>
              <a:rPr lang="en-US" sz="2400" dirty="0">
                <a:solidFill>
                  <a:srgbClr val="1E0000"/>
                </a:solidFill>
              </a:rPr>
              <a:t> values were changed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BC9198-98DC-D3A4-170B-289379EE379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2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953D-ACC8-4EFB-9AE7-FC196912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Lumber Mill Example Solution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8C6118A-339F-45B5-AAED-59291D2BA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280161"/>
          <a:ext cx="6548438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27520" imgH="3809880" progId="Equation.DSMT4">
                  <p:embed/>
                </p:oleObj>
              </mc:Choice>
              <mc:Fallback>
                <p:oleObj name="Equation" r:id="rId2" imgW="6527520" imgH="380988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B8C6118A-339F-45B5-AAED-59291D2BA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1"/>
                        <a:ext cx="6548438" cy="382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7B02A2-B25A-4312-B61D-4BBE20BA8305}"/>
              </a:ext>
            </a:extLst>
          </p:cNvPr>
          <p:cNvSpPr txBox="1"/>
          <p:nvPr/>
        </p:nvSpPr>
        <p:spPr>
          <a:xfrm>
            <a:off x="7620000" y="3099935"/>
            <a:ext cx="396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Economic interpretation of </a:t>
            </a:r>
            <a:r>
              <a:rPr lang="en-US" sz="2400" b="1" dirty="0">
                <a:solidFill>
                  <a:srgbClr val="1E0000"/>
                </a:solidFill>
                <a:latin typeface="Symbol" panose="05050102010706020507" pitchFamily="18" charset="2"/>
              </a:rPr>
              <a:t>l</a:t>
            </a:r>
            <a:r>
              <a:rPr lang="en-US" sz="2400" dirty="0">
                <a:solidFill>
                  <a:srgbClr val="1E0000"/>
                </a:solidFill>
              </a:rPr>
              <a:t> is the profit is increased by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35 for every hour we up the first constraint (the saw) and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by 10 for every hour we up the second constraint (plane)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00800" y="1524000"/>
          <a:ext cx="4499314" cy="91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35360" imgH="939600" progId="Equation.DSMT4">
                  <p:embed/>
                </p:oleObj>
              </mc:Choice>
              <mc:Fallback>
                <p:oleObj name="Equation" r:id="rId4" imgW="4635360" imgH="939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524000"/>
                        <a:ext cx="4499314" cy="912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BAD0595-93DF-A363-6A70-37B37F26BC3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10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CC1B-57C6-0CF1-7BB9-360381BC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Cost of Constraint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194E-3F96-6D0D-3633-BBC7596C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LP solution the marginal costs of enforcing each constraint are provided by the </a:t>
            </a:r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dirty="0"/>
              <a:t> vector</a:t>
            </a:r>
          </a:p>
          <a:p>
            <a:r>
              <a:rPr lang="en-US" dirty="0"/>
              <a:t>Marginal costs are only associated with enforcing binding constraints; inequality constraints that are not binding have no associated cost</a:t>
            </a:r>
          </a:p>
          <a:p>
            <a:r>
              <a:rPr lang="en-US" dirty="0"/>
              <a:t>If there are no binding limit constraints, then the only constraint is associated with the power balance for each area (or the whole system)</a:t>
            </a:r>
          </a:p>
          <a:p>
            <a:pPr lvl="1"/>
            <a:r>
              <a:rPr lang="en-US" dirty="0"/>
              <a:t>The bus costs might be different because of the impact of marginal losses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D3CE-D988-B060-DE82-05106AA15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05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9308-433E-104F-97A8-8662B999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Locational Marginal Prices (LMPs)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ED64-AB7C-C5D5-E4CF-36F92537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OPF solution, the bus LMPs tell the marginal cost of supplying electricity to that bus</a:t>
            </a:r>
          </a:p>
          <a:p>
            <a:r>
              <a:rPr lang="en-US" dirty="0"/>
              <a:t>The term “congestion” is used to indicate when there are elements (such as transmission lines or transformers) that are at their limits; that is, the constraint is binding</a:t>
            </a:r>
          </a:p>
          <a:p>
            <a:r>
              <a:rPr lang="en-US" dirty="0"/>
              <a:t>Without losses and without congestion, all the LMPs would be the same</a:t>
            </a:r>
          </a:p>
          <a:p>
            <a:r>
              <a:rPr lang="en-US" dirty="0"/>
              <a:t>Congestion or losses causes unequal LMPs</a:t>
            </a:r>
          </a:p>
          <a:p>
            <a:r>
              <a:rPr lang="en-US" dirty="0"/>
              <a:t>The LMPs are calculated using the marginal costs of enforcing each constraint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55F-85FB-731B-3616-6A78260F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3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Inequality constraints</a:t>
            </a:r>
          </a:p>
          <a:p>
            <a:pPr lvl="1" eaLnBrk="1" hangingPunct="1"/>
            <a:r>
              <a:rPr lang="en-US" altLang="en-US" dirty="0"/>
              <a:t>transmission line/transformer/interface flow limits</a:t>
            </a:r>
          </a:p>
          <a:p>
            <a:pPr lvl="1" eaLnBrk="1" hangingPunct="1"/>
            <a:r>
              <a:rPr lang="en-US" altLang="en-US" dirty="0"/>
              <a:t>generator MW limits</a:t>
            </a:r>
          </a:p>
          <a:p>
            <a:pPr lvl="1" eaLnBrk="1" hangingPunct="1"/>
            <a:r>
              <a:rPr lang="en-US" altLang="en-US" dirty="0"/>
              <a:t>generator reactive power capability curves</a:t>
            </a:r>
          </a:p>
          <a:p>
            <a:pPr lvl="1" eaLnBrk="1" hangingPunct="1"/>
            <a:r>
              <a:rPr lang="en-US" altLang="en-US" dirty="0"/>
              <a:t>bus voltage magnitudes (not yet implemented in Simulator OPF)</a:t>
            </a:r>
          </a:p>
          <a:p>
            <a:pPr eaLnBrk="1" hangingPunct="1"/>
            <a:r>
              <a:rPr lang="en-US" altLang="en-US" dirty="0"/>
              <a:t>Available Controls</a:t>
            </a:r>
          </a:p>
          <a:p>
            <a:pPr lvl="1" eaLnBrk="1" hangingPunct="1"/>
            <a:r>
              <a:rPr lang="en-US" altLang="en-US" dirty="0"/>
              <a:t>generator MW outputs</a:t>
            </a:r>
          </a:p>
          <a:p>
            <a:pPr lvl="1" eaLnBrk="1" hangingPunct="1"/>
            <a:r>
              <a:rPr lang="en-US" altLang="en-US" dirty="0"/>
              <a:t>transformer taps and phase angles</a:t>
            </a:r>
          </a:p>
          <a:p>
            <a:pPr lvl="1" eaLnBrk="1" hangingPunct="1"/>
            <a:r>
              <a:rPr lang="en-US" altLang="en-US" dirty="0"/>
              <a:t>reactive power controls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8C52-20B4-8D8B-35AA-F5BFD1A37CA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13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DC36-776F-4C6F-663F-F1A59EB2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Case Optimal Power 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D736-2AAC-1ED1-AF8F-1096F59D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1158240"/>
          </a:xfrm>
        </p:spPr>
        <p:txBody>
          <a:bodyPr/>
          <a:lstStyle/>
          <a:p>
            <a:r>
              <a:rPr lang="en-US" dirty="0"/>
              <a:t>Load the case </a:t>
            </a:r>
            <a:r>
              <a:rPr lang="en-US" b="1" dirty="0"/>
              <a:t>Example7_7</a:t>
            </a:r>
            <a:r>
              <a:rPr lang="en-US" dirty="0"/>
              <a:t>. Start the simulation and gradually increase the load; watch the variation in the LMP values</a:t>
            </a:r>
          </a:p>
          <a:p>
            <a:pPr lvl="1"/>
            <a:r>
              <a:rPr lang="en-US" dirty="0"/>
              <a:t>In Simulator a case can be automatically solved using the OPF by 1) setting the area AGC Status to </a:t>
            </a:r>
            <a:r>
              <a:rPr lang="en-US" b="1" dirty="0"/>
              <a:t>OPF</a:t>
            </a:r>
            <a:r>
              <a:rPr lang="en-US" dirty="0"/>
              <a:t>, and 2) in </a:t>
            </a:r>
            <a:r>
              <a:rPr lang="en-US" b="1" dirty="0"/>
              <a:t>Simulator Options, Environment </a:t>
            </a:r>
            <a:r>
              <a:rPr lang="en-US" dirty="0"/>
              <a:t>page setting the </a:t>
            </a:r>
            <a:r>
              <a:rPr lang="en-US" b="1" dirty="0"/>
              <a:t>Play Animation/Solution Method </a:t>
            </a:r>
            <a:r>
              <a:rPr lang="en-US" dirty="0"/>
              <a:t>to Optimal Power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5F6ED-8A7A-BA60-7BFD-4F6063CE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63" r="17456" b="5612"/>
          <a:stretch/>
        </p:blipFill>
        <p:spPr>
          <a:xfrm>
            <a:off x="222504" y="3352800"/>
            <a:ext cx="5562600" cy="3403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2E5C1-94BB-1B9F-49EA-0F10B3A2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2951" r="12595" b="5710"/>
          <a:stretch/>
        </p:blipFill>
        <p:spPr>
          <a:xfrm>
            <a:off x="5867400" y="3377822"/>
            <a:ext cx="6063336" cy="340397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FDA6FC7-FF25-105E-82E2-5AAB6758E5F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34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BAEC-3864-923B-6B55-8722B457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OPF in Planning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3542-5778-27A5-3FF0-191414A0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solving an OPF in any planning software there will likely be lots of options; key values control 1) which constraints to enforce, and 2) which controls to use to enforce those constraints</a:t>
            </a:r>
          </a:p>
          <a:p>
            <a:r>
              <a:rPr lang="en-US" dirty="0"/>
              <a:t>In Simulator some options are available by selecting </a:t>
            </a:r>
            <a:r>
              <a:rPr lang="en-US" b="1" dirty="0"/>
              <a:t>Add Ons, OPF Case Info, OPF Options and Results</a:t>
            </a:r>
            <a:r>
              <a:rPr lang="en-US" dirty="0"/>
              <a:t>; other options are available on the </a:t>
            </a:r>
            <a:r>
              <a:rPr lang="en-US" b="1" dirty="0"/>
              <a:t>OPF </a:t>
            </a:r>
            <a:r>
              <a:rPr lang="en-US" dirty="0"/>
              <a:t>page of the Area Information dialog 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F6ED6-EB6A-18EA-225A-AA3AE039B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816734"/>
            <a:ext cx="4279989" cy="2668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88D4D-EB7E-3329-3713-4E7665204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038600"/>
            <a:ext cx="4953000" cy="2679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29DCD-4317-9EEC-44F8-C152E5BB5ED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43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291C-29A3-5D06-3A70-59B29F47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 Bus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B193-940F-12C4-DA18-DD3E091A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the previous </a:t>
            </a:r>
            <a:br>
              <a:rPr lang="en-US" dirty="0"/>
            </a:br>
            <a:r>
              <a:rPr lang="en-US" dirty="0"/>
              <a:t>example with the 37</a:t>
            </a:r>
            <a:br>
              <a:rPr lang="en-US" dirty="0"/>
            </a:br>
            <a:r>
              <a:rPr lang="en-US" dirty="0"/>
              <a:t>bus case used in Lab6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Lab_AGLOPF</a:t>
            </a:r>
            <a:r>
              <a:rPr lang="en-US" dirty="0"/>
              <a:t>); </a:t>
            </a:r>
            <a:br>
              <a:rPr lang="en-US" dirty="0"/>
            </a:br>
            <a:r>
              <a:rPr lang="en-US" dirty="0"/>
              <a:t>if desired display the </a:t>
            </a:r>
            <a:br>
              <a:rPr lang="en-US" dirty="0"/>
            </a:br>
            <a:r>
              <a:rPr lang="en-US" dirty="0"/>
              <a:t>contour to show the </a:t>
            </a:r>
            <a:br>
              <a:rPr lang="en-US" dirty="0"/>
            </a:br>
            <a:r>
              <a:rPr lang="en-US" dirty="0"/>
              <a:t>LMPs; try opening</a:t>
            </a:r>
            <a:br>
              <a:rPr lang="en-US" dirty="0"/>
            </a:br>
            <a:r>
              <a:rPr lang="en-US" dirty="0"/>
              <a:t>some of the </a:t>
            </a:r>
            <a:br>
              <a:rPr lang="en-US" dirty="0"/>
            </a:br>
            <a:r>
              <a:rPr lang="en-US" dirty="0"/>
              <a:t>transmission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1E536-CC9C-1722-A454-99A60487E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E1B9C-171A-AA11-78B3-9917BA1D9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54" t="6281" r="20999" b="12083"/>
          <a:stretch/>
        </p:blipFill>
        <p:spPr>
          <a:xfrm>
            <a:off x="4343399" y="1371600"/>
            <a:ext cx="752269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11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9743-CEA1-C2F7-3558-D48AF819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FE049-C3CB-6244-7B2B-84F74657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3733800"/>
          </a:xfrm>
        </p:spPr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10F3-8558-7BA1-491D-F2ACCB187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A982-B9ED-31FE-6334-B23419C5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0FA16-1E2D-8F64-E40C-45C04476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8ABE-B53C-2019-89C7-59B980ED6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35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09C8-F76B-300D-7C56-7865FBFC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D8FE-F7BA-AFED-55EB-BCB37990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84" y="1295400"/>
            <a:ext cx="11577415" cy="3733800"/>
          </a:xfrm>
        </p:spPr>
        <p:txBody>
          <a:bodyPr/>
          <a:lstStyle/>
          <a:p>
            <a:r>
              <a:rPr lang="en-US" dirty="0"/>
              <a:t>To see the PowerWorld SCOPF application, first open the </a:t>
            </a:r>
            <a:r>
              <a:rPr lang="en-US" dirty="0" err="1"/>
              <a:t>Lab_AGCSCOPF</a:t>
            </a:r>
            <a:r>
              <a:rPr lang="en-US" dirty="0"/>
              <a:t> case and set the load multiplier to 0.9 and solve the case with the OPF; look at the results</a:t>
            </a:r>
          </a:p>
          <a:p>
            <a:r>
              <a:rPr lang="en-US" dirty="0"/>
              <a:t>Then select </a:t>
            </a:r>
            <a:r>
              <a:rPr lang="en-US" b="1" dirty="0"/>
              <a:t>Tools, Contingency Analysis </a:t>
            </a:r>
            <a:r>
              <a:rPr lang="en-US" dirty="0"/>
              <a:t>to verify that some contingencies have been defined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Contingency Analysis </a:t>
            </a:r>
            <a:r>
              <a:rPr lang="en-US" dirty="0"/>
              <a:t>form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Start Run </a:t>
            </a:r>
            <a:r>
              <a:rPr lang="en-US" dirty="0"/>
              <a:t>to do the contingency</a:t>
            </a:r>
            <a:br>
              <a:rPr lang="en-US" dirty="0"/>
            </a:br>
            <a:r>
              <a:rPr lang="en-US" dirty="0"/>
              <a:t>analysis; note the violations</a:t>
            </a:r>
          </a:p>
          <a:p>
            <a:r>
              <a:rPr lang="en-US" dirty="0"/>
              <a:t>Select </a:t>
            </a:r>
            <a:r>
              <a:rPr lang="en-US" b="1" dirty="0"/>
              <a:t>Add Ons, SCOPF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open the SCOPF </a:t>
            </a:r>
          </a:p>
          <a:p>
            <a:r>
              <a:rPr lang="en-US" dirty="0"/>
              <a:t>Click </a:t>
            </a:r>
            <a:r>
              <a:rPr lang="en-US" b="1" dirty="0"/>
              <a:t>Run Full Security </a:t>
            </a:r>
            <a:br>
              <a:rPr lang="en-US" b="1" dirty="0"/>
            </a:br>
            <a:r>
              <a:rPr lang="en-US" b="1" dirty="0"/>
              <a:t>Constrained  OPF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446C99B-5C1F-79E7-E609-756AB229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CF24C-2815-050B-5F12-044F85A8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20" y="3276600"/>
            <a:ext cx="57394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5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D1CC-64C0-3D96-7AAF-E0F3D0B9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 Bus Case SCOPF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E762-8995-2BD3-9D5D-808E7C45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463040"/>
          </a:xfrm>
        </p:spPr>
        <p:txBody>
          <a:bodyPr/>
          <a:lstStyle/>
          <a:p>
            <a:r>
              <a:rPr lang="en-US" dirty="0"/>
              <a:t>Keeping the SCOPF form open, contour the bus LMPs</a:t>
            </a:r>
          </a:p>
          <a:p>
            <a:r>
              <a:rPr lang="en-US" dirty="0"/>
              <a:t>What had been a</a:t>
            </a:r>
            <a:br>
              <a:rPr lang="en-US" dirty="0"/>
            </a:br>
            <a:r>
              <a:rPr lang="en-US" dirty="0"/>
              <a:t>relatively boring </a:t>
            </a:r>
            <a:br>
              <a:rPr lang="en-US" dirty="0"/>
            </a:br>
            <a:r>
              <a:rPr lang="en-US" dirty="0"/>
              <a:t>OPF solution indicates</a:t>
            </a:r>
            <a:br>
              <a:rPr lang="en-US" dirty="0"/>
            </a:br>
            <a:r>
              <a:rPr lang="en-US" dirty="0"/>
              <a:t>some major issues</a:t>
            </a:r>
          </a:p>
          <a:p>
            <a:r>
              <a:rPr lang="en-US" dirty="0"/>
              <a:t>Looking at the SCOPF</a:t>
            </a:r>
            <a:br>
              <a:rPr lang="en-US" dirty="0"/>
            </a:br>
            <a:r>
              <a:rPr lang="en-US" dirty="0"/>
              <a:t>form </a:t>
            </a:r>
            <a:r>
              <a:rPr lang="en-US" b="1" dirty="0"/>
              <a:t>Results, </a:t>
            </a:r>
            <a:br>
              <a:rPr lang="en-US" b="1" dirty="0"/>
            </a:br>
            <a:r>
              <a:rPr lang="en-US" b="1" dirty="0"/>
              <a:t>Contingency </a:t>
            </a:r>
            <a:br>
              <a:rPr lang="en-US" b="1" dirty="0"/>
            </a:br>
            <a:r>
              <a:rPr lang="en-US" b="1" dirty="0"/>
              <a:t>Violations </a:t>
            </a:r>
            <a:r>
              <a:rPr lang="en-US" dirty="0"/>
              <a:t>indicates </a:t>
            </a:r>
            <a:br>
              <a:rPr lang="en-US" dirty="0"/>
            </a:br>
            <a:r>
              <a:rPr lang="en-US" dirty="0"/>
              <a:t>there are some </a:t>
            </a:r>
            <a:br>
              <a:rPr lang="en-US" dirty="0"/>
            </a:br>
            <a:r>
              <a:rPr lang="en-US" dirty="0"/>
              <a:t>contingencies with </a:t>
            </a:r>
            <a:br>
              <a:rPr lang="en-US" dirty="0"/>
            </a:br>
            <a:r>
              <a:rPr lang="en-US" dirty="0"/>
              <a:t>unenforceable constraints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55FD869-6814-6D36-057B-29221606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A0F20-5757-4062-270F-44BA97DD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28800"/>
            <a:ext cx="8077200" cy="41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18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38C-D931-1049-C418-63D37E23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and SCOPF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1532-C0A0-E82A-5B99-812304EC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LP approach is widely used for the OPF and SCOPF, particularly when implementing a dc power flow approach</a:t>
            </a:r>
          </a:p>
          <a:p>
            <a:r>
              <a:rPr lang="en-US" dirty="0"/>
              <a:t>A key issue is determining the number of binding constraints to enforce in the LP tableau</a:t>
            </a:r>
          </a:p>
          <a:p>
            <a:pPr lvl="1"/>
            <a:r>
              <a:rPr lang="en-US" dirty="0"/>
              <a:t>Enforcing too many is time-consuming, enforcing too few results in excessive iterations</a:t>
            </a:r>
          </a:p>
          <a:p>
            <a:r>
              <a:rPr lang="en-US" dirty="0"/>
              <a:t>The LP approach is limited by the degree of linearity in the power system</a:t>
            </a:r>
          </a:p>
          <a:p>
            <a:pPr lvl="1"/>
            <a:r>
              <a:rPr lang="en-US" dirty="0"/>
              <a:t>Real power constraints are fairly linear, reactive power constraints much less so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FC5ED-F72D-1AFE-4985-F8F2DEC64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33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786A-C4DB-CD63-5D01-C6DCC603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OPF and SCOPF Solution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E600-97E1-2C3F-76FE-F5D5B105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additional approaches for solving the OPF and SCOPF</a:t>
            </a:r>
          </a:p>
          <a:p>
            <a:r>
              <a:rPr lang="en-US" dirty="0"/>
              <a:t>It continues to be an area of active research</a:t>
            </a:r>
          </a:p>
          <a:p>
            <a:r>
              <a:rPr lang="en-US" dirty="0"/>
              <a:t>More general commercial optimization packages are being applied to the problem, including Gurobi and CPLEX</a:t>
            </a:r>
          </a:p>
          <a:p>
            <a:pPr lvl="1"/>
            <a:r>
              <a:rPr lang="en-US" dirty="0"/>
              <a:t>Over the years there has been great progress in this area, including with the solution of mixed-integer programming problems (speedups of up to 1 million times have been reported since 1991 with new algorithms and faster computers)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575E-203A-4D16-8EB5-7FF75954B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SCOPF Application: Locational Marginal Prices (LMPs)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dirty="0"/>
              <a:t>When OPF includes contingency analysis it is known as the Security-Constrained OPF (SCOPF)</a:t>
            </a:r>
          </a:p>
          <a:p>
            <a:r>
              <a:rPr lang="en-US" dirty="0"/>
              <a:t>OPF dates back to 1960’s with thousands of papers</a:t>
            </a:r>
          </a:p>
          <a:p>
            <a:r>
              <a:rPr lang="en-US" dirty="0"/>
              <a:t>The locational marginal price (LMP) tells the cost of providing electricity to a given location (bus) in the system</a:t>
            </a:r>
          </a:p>
          <a:p>
            <a:r>
              <a:rPr lang="en-US" dirty="0"/>
              <a:t>Concept introduced by Schweppe in 1985</a:t>
            </a:r>
          </a:p>
          <a:p>
            <a:pPr lvl="1"/>
            <a:r>
              <a:rPr lang="en-US" dirty="0"/>
              <a:t>F.C. Schweppe, M. Caramanis, R. Tabors, “Evaluation of Spot Price Based Electricity Rates,” </a:t>
            </a:r>
            <a:r>
              <a:rPr lang="en-US" i="1" dirty="0"/>
              <a:t>IEEE Trans. Power App and Syst</a:t>
            </a:r>
            <a:r>
              <a:rPr lang="en-US" dirty="0"/>
              <a:t>., July 1985 </a:t>
            </a:r>
          </a:p>
          <a:p>
            <a:r>
              <a:rPr lang="en-US" dirty="0"/>
              <a:t>LMPs are a direct result of an SCOPF, and are widely used in many electricity markets worldwide both ahead and in real-time</a:t>
            </a:r>
          </a:p>
          <a:p>
            <a:r>
              <a:rPr lang="en-US" dirty="0"/>
              <a:t>The exact calculations are market specific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56D0011-4841-DD56-3A1D-21FEE864292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7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D836-A7C4-7A97-1356-F637F23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ERCOT Security Sequence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1313-37A5-F45F-C1F8-53C59230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386840"/>
          </a:xfrm>
        </p:spPr>
        <p:txBody>
          <a:bodyPr/>
          <a:lstStyle/>
          <a:p>
            <a:r>
              <a:rPr lang="en-US" dirty="0"/>
              <a:t>The ERCOT Nodal Protocols document details the process used by ERCOT</a:t>
            </a:r>
          </a:p>
          <a:p>
            <a:pPr lvl="1"/>
            <a:r>
              <a:rPr lang="en-US" dirty="0"/>
              <a:t>RUC is Reliability Unit</a:t>
            </a:r>
            <a:br>
              <a:rPr lang="en-US" dirty="0"/>
            </a:br>
            <a:r>
              <a:rPr lang="en-US" dirty="0"/>
              <a:t>Commitment</a:t>
            </a:r>
          </a:p>
          <a:p>
            <a:pPr lvl="1"/>
            <a:r>
              <a:rPr lang="en-US" dirty="0"/>
              <a:t>DRUC is the Day-Ahead</a:t>
            </a:r>
            <a:br>
              <a:rPr lang="en-US" dirty="0"/>
            </a:br>
            <a:r>
              <a:rPr lang="en-US" dirty="0"/>
              <a:t>Reliability Unit Commitment</a:t>
            </a:r>
          </a:p>
          <a:p>
            <a:pPr lvl="1"/>
            <a:r>
              <a:rPr lang="en-US" dirty="0"/>
              <a:t>HRUC is the Hourly</a:t>
            </a:r>
            <a:br>
              <a:rPr lang="en-US" dirty="0"/>
            </a:br>
            <a:r>
              <a:rPr lang="en-US" dirty="0"/>
              <a:t>Reliability Unit Commitment</a:t>
            </a:r>
          </a:p>
          <a:p>
            <a:r>
              <a:rPr lang="en-US" dirty="0"/>
              <a:t>The most recent documents</a:t>
            </a:r>
            <a:br>
              <a:rPr lang="en-US" dirty="0"/>
            </a:br>
            <a:r>
              <a:rPr lang="en-US" dirty="0"/>
              <a:t>are at</a:t>
            </a:r>
            <a:br>
              <a:rPr lang="en-US" dirty="0"/>
            </a:br>
            <a:r>
              <a:rPr lang="en-US" dirty="0"/>
              <a:t>www.ercot.com/mktrules/nprotocols/current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E5002-B8E0-2533-327E-F3701A4D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91640"/>
            <a:ext cx="5997031" cy="38862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4ED8FE-AC6E-17ED-0F72-025E9087F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1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A4FE-6C1F-E4EA-C5C6-D422AC0B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r>
              <a:rPr lang="en-US" dirty="0"/>
              <a:t>ERCOT and MISO LMPs, Feb 20, 2025 at about 9am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3D46-A5C7-7E26-36CE-490DC75CE452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BCCC0-8E9D-1F1B-6A76-7B2E59A140CB}"/>
              </a:ext>
            </a:extLst>
          </p:cNvPr>
          <p:cNvSpPr txBox="1"/>
          <p:nvPr/>
        </p:nvSpPr>
        <p:spPr bwMode="auto">
          <a:xfrm>
            <a:off x="609600" y="6282745"/>
            <a:ext cx="9144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Images: www.ercot.com/content/cdr/contours/rtmLmp.html, api.misoenergy.org/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misortwd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/lmpcontourmap.html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F0721-1C83-026F-E488-160C1512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371600"/>
            <a:ext cx="4655863" cy="464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1B0-330E-D10E-ABC2-FB880B881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71599"/>
            <a:ext cx="5105400" cy="46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8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7DE0-AFBD-A81B-3206-5C886CCC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683B-4B1C-DB77-45BD-DD371CB6C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OPF is usually formulated as a minimization with equality and inequality constraints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</a:t>
            </a:r>
            <a:r>
              <a:rPr lang="en-US" b="1" dirty="0"/>
              <a:t>x</a:t>
            </a:r>
            <a:r>
              <a:rPr lang="en-US" dirty="0"/>
              <a:t> is a vector of dependent variables (such as the bus voltage magnitudes and angles), </a:t>
            </a:r>
            <a:r>
              <a:rPr lang="en-US" b="1" dirty="0"/>
              <a:t>u</a:t>
            </a:r>
            <a:r>
              <a:rPr lang="en-US" dirty="0"/>
              <a:t> is a vector of the control variables, F(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is the scalar objective function, </a:t>
            </a:r>
            <a:r>
              <a:rPr lang="en-US" b="1" dirty="0"/>
              <a:t>g</a:t>
            </a:r>
            <a:r>
              <a:rPr lang="en-US" dirty="0"/>
              <a:t> is a set of equality constraints (e.g., the power balance equations) and </a:t>
            </a:r>
            <a:r>
              <a:rPr lang="en-US" b="1" dirty="0"/>
              <a:t>h</a:t>
            </a:r>
            <a:r>
              <a:rPr lang="en-US" dirty="0"/>
              <a:t> is a set of inequality</a:t>
            </a:r>
            <a:br>
              <a:rPr lang="en-US" dirty="0"/>
            </a:br>
            <a:r>
              <a:rPr lang="en-US" dirty="0"/>
              <a:t>constraints (such as line flows) 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34860F-F61C-D483-1B76-B0E939461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82238"/>
              </p:ext>
            </p:extLst>
          </p:nvPr>
        </p:nvGraphicFramePr>
        <p:xfrm>
          <a:off x="1066800" y="2286000"/>
          <a:ext cx="258644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88840" progId="Equation.DSMT4">
                  <p:embed/>
                </p:oleObj>
              </mc:Choice>
              <mc:Fallback>
                <p:oleObj name="Equation" r:id="rId2" imgW="1257120" imgH="8888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286000"/>
                        <a:ext cx="258644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2AAE22-F96F-FECC-47F1-1522EAF7387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1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altLang="en-US" dirty="0"/>
              <a:t>Two Example OPF Solution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822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Non-linear approach using Newton’s method</a:t>
            </a:r>
          </a:p>
          <a:p>
            <a:pPr lvl="1" eaLnBrk="1" hangingPunct="1"/>
            <a:r>
              <a:rPr lang="en-US" altLang="en-US" dirty="0"/>
              <a:t>handles marginal losses well, but is relatively slow and has problems determining binding constraints</a:t>
            </a:r>
          </a:p>
          <a:p>
            <a:pPr lvl="1" eaLnBrk="1" hangingPunct="1"/>
            <a:r>
              <a:rPr lang="en-US" altLang="en-US" dirty="0"/>
              <a:t>Generation costs (and other costs) represented by quadratic or cubic functions </a:t>
            </a:r>
          </a:p>
          <a:p>
            <a:pPr eaLnBrk="1" hangingPunct="1"/>
            <a:r>
              <a:rPr lang="en-US" altLang="en-US" dirty="0"/>
              <a:t>Linear Programming </a:t>
            </a:r>
          </a:p>
          <a:p>
            <a:pPr lvl="1" eaLnBrk="1" hangingPunct="1"/>
            <a:r>
              <a:rPr lang="en-US" altLang="en-US" dirty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/>
              <a:t>used in PowerWorld Simulator</a:t>
            </a:r>
          </a:p>
          <a:p>
            <a:pPr lvl="1" eaLnBrk="1" hangingPunct="1"/>
            <a:r>
              <a:rPr lang="en-US" altLang="en-US" dirty="0"/>
              <a:t>generation costs (and other costs) represented by piecewise linear functions</a:t>
            </a:r>
          </a:p>
          <a:p>
            <a:pPr eaLnBrk="1" hangingPunct="1"/>
            <a:r>
              <a:rPr lang="en-US" altLang="en-US" dirty="0"/>
              <a:t>Both can be implemented using an ac or dc power flow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1598-CBFD-3BB3-9AB8-FC2CA2AF4D3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427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>
            <a:lumMod val="95000"/>
          </a:schemeClr>
        </a:solidFill>
        <a:ln>
          <a:noFill/>
        </a:ln>
      </a:spPr>
      <a:bodyPr wrap="square">
        <a:spAutoFit/>
      </a:bodyPr>
      <a:lstStyle>
        <a:defPPr algn="l" eaLnBrk="1" hangingPunct="1">
          <a:spcBef>
            <a:spcPct val="50000"/>
          </a:spcBef>
          <a:defRPr sz="2400" dirty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11183</TotalTime>
  <Words>3017</Words>
  <Application>Microsoft Office PowerPoint</Application>
  <PresentationFormat>Widescreen</PresentationFormat>
  <Paragraphs>285</Paragraphs>
  <Slides>48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460 Power System Operation and Control Spring 2025</vt:lpstr>
      <vt:lpstr>ERCOT, Feb 20 2025 (New Winter Peak Load)</vt:lpstr>
      <vt:lpstr>Optimal Power Flow (OPF)</vt:lpstr>
      <vt:lpstr>OPF, cont.</vt:lpstr>
      <vt:lpstr>Key SCOPF Application: Locational Marginal Prices (LMPs)</vt:lpstr>
      <vt:lpstr>Example: ERCOT Security Sequence </vt:lpstr>
      <vt:lpstr>ERCOT and MISO LMPs, Feb 20, 2025 at about 9am</vt:lpstr>
      <vt:lpstr>OPF Problem Formulation</vt:lpstr>
      <vt:lpstr>Two Example OPF Solution Methods</vt:lpstr>
      <vt:lpstr>LP OPF Solution Method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bus 3 LMP = $14 /MWh</vt:lpstr>
      <vt:lpstr>Why is bus 3 LMP $ 14 / MWh, cont’d</vt:lpstr>
      <vt:lpstr>Both lines into Bus 3 Congested</vt:lpstr>
      <vt:lpstr>Both lines into Bus 3 Congested</vt:lpstr>
      <vt:lpstr>Lab 6 Comments</vt:lpstr>
      <vt:lpstr>Lab 6 Comments, cont. </vt:lpstr>
      <vt:lpstr>Quick Coverage of Linear Programming (LP)</vt:lpstr>
      <vt:lpstr>Example Problem 1</vt:lpstr>
      <vt:lpstr>Problem 1 Setup</vt:lpstr>
      <vt:lpstr>Example Problem 2 (Nutritionist Problem)</vt:lpstr>
      <vt:lpstr>Three Bus Case Formulation</vt:lpstr>
      <vt:lpstr>Three Bus Case Problem Setup</vt:lpstr>
      <vt:lpstr>LP Standard Form</vt:lpstr>
      <vt:lpstr>Replacing Inequality Constraints with Equality Constraints</vt:lpstr>
      <vt:lpstr>Lumber Mill Example with Slack Variables</vt:lpstr>
      <vt:lpstr>LP Definitions</vt:lpstr>
      <vt:lpstr>Fundamental LP Theorem</vt:lpstr>
      <vt:lpstr>Simplex Algorithm</vt:lpstr>
      <vt:lpstr>Marginal Costs of Constraint Enforcement in LP</vt:lpstr>
      <vt:lpstr>Nutrition Problem Marginal Costs</vt:lpstr>
      <vt:lpstr>Lumber Mill Example Solution</vt:lpstr>
      <vt:lpstr>Marginal Cost of Constraint Enforcement</vt:lpstr>
      <vt:lpstr>Locational Marginal Prices (LMPs)</vt:lpstr>
      <vt:lpstr>Five Bus Case Optimal Power Flow Example</vt:lpstr>
      <vt:lpstr>Solving the OPF in Planning Software</vt:lpstr>
      <vt:lpstr>37 Bus Example</vt:lpstr>
      <vt:lpstr>Security Constrained OPF</vt:lpstr>
      <vt:lpstr>Security Constrained OPF, cont.</vt:lpstr>
      <vt:lpstr>PowerWorld SCOPF Application</vt:lpstr>
      <vt:lpstr>37 Bus Case SCOPF Results</vt:lpstr>
      <vt:lpstr>LP OPF and SCOPF Issues</vt:lpstr>
      <vt:lpstr>Additional OPF and SCOPF Solution Methods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Nicole LoGiudice</cp:lastModifiedBy>
  <cp:revision>584</cp:revision>
  <cp:lastPrinted>2020-08-20T12:26:33Z</cp:lastPrinted>
  <dcterms:created xsi:type="dcterms:W3CDTF">2000-05-11T14:27:08Z</dcterms:created>
  <dcterms:modified xsi:type="dcterms:W3CDTF">2025-02-27T19:36:48Z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6cd4b9-6f4c-455c-8ae4-9b982b2953c8_Enabled">
    <vt:lpwstr>true</vt:lpwstr>
  </property>
  <property fmtid="{D5CDD505-2E9C-101B-9397-08002B2CF9AE}" pid="3" name="MSIP_Label_5f6cd4b9-6f4c-455c-8ae4-9b982b2953c8_SetDate">
    <vt:lpwstr>2025-01-28T16:40:33Z</vt:lpwstr>
  </property>
  <property fmtid="{D5CDD505-2E9C-101B-9397-08002B2CF9AE}" pid="4" name="MSIP_Label_5f6cd4b9-6f4c-455c-8ae4-9b982b2953c8_Method">
    <vt:lpwstr>Privileged</vt:lpwstr>
  </property>
  <property fmtid="{D5CDD505-2E9C-101B-9397-08002B2CF9AE}" pid="5" name="MSIP_Label_5f6cd4b9-6f4c-455c-8ae4-9b982b2953c8_Name">
    <vt:lpwstr>Public​</vt:lpwstr>
  </property>
  <property fmtid="{D5CDD505-2E9C-101B-9397-08002B2CF9AE}" pid="6" name="MSIP_Label_5f6cd4b9-6f4c-455c-8ae4-9b982b2953c8_SiteId">
    <vt:lpwstr>68f381e3-46da-47b9-ba57-6f322b8f0da1</vt:lpwstr>
  </property>
  <property fmtid="{D5CDD505-2E9C-101B-9397-08002B2CF9AE}" pid="7" name="MSIP_Label_5f6cd4b9-6f4c-455c-8ae4-9b982b2953c8_ActionId">
    <vt:lpwstr>7be36586-bff5-4528-b125-2ca04d21d634</vt:lpwstr>
  </property>
  <property fmtid="{D5CDD505-2E9C-101B-9397-08002B2CF9AE}" pid="8" name="MSIP_Label_5f6cd4b9-6f4c-455c-8ae4-9b982b2953c8_ContentBits">
    <vt:lpwstr>0</vt:lpwstr>
  </property>
</Properties>
</file>