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42"/>
  </p:notesMasterIdLst>
  <p:handoutMasterIdLst>
    <p:handoutMasterId r:id="rId43"/>
  </p:handoutMasterIdLst>
  <p:sldIdLst>
    <p:sldId id="258" r:id="rId2"/>
    <p:sldId id="1152" r:id="rId3"/>
    <p:sldId id="1153" r:id="rId4"/>
    <p:sldId id="1154" r:id="rId5"/>
    <p:sldId id="1155" r:id="rId6"/>
    <p:sldId id="1156" r:id="rId7"/>
    <p:sldId id="1157" r:id="rId8"/>
    <p:sldId id="1158" r:id="rId9"/>
    <p:sldId id="1159" r:id="rId10"/>
    <p:sldId id="1160" r:id="rId11"/>
    <p:sldId id="1238" r:id="rId12"/>
    <p:sldId id="1239" r:id="rId13"/>
    <p:sldId id="1241" r:id="rId14"/>
    <p:sldId id="1240" r:id="rId15"/>
    <p:sldId id="1161" r:id="rId16"/>
    <p:sldId id="1163" r:id="rId17"/>
    <p:sldId id="1164" r:id="rId18"/>
    <p:sldId id="1212" r:id="rId19"/>
    <p:sldId id="1165" r:id="rId20"/>
    <p:sldId id="1166" r:id="rId21"/>
    <p:sldId id="1230" r:id="rId22"/>
    <p:sldId id="1231" r:id="rId23"/>
    <p:sldId id="1232" r:id="rId24"/>
    <p:sldId id="1233" r:id="rId25"/>
    <p:sldId id="1234" r:id="rId26"/>
    <p:sldId id="1235" r:id="rId27"/>
    <p:sldId id="1236" r:id="rId28"/>
    <p:sldId id="1237" r:id="rId29"/>
    <p:sldId id="497" r:id="rId30"/>
    <p:sldId id="1170" r:id="rId31"/>
    <p:sldId id="1242" r:id="rId32"/>
    <p:sldId id="1243" r:id="rId33"/>
    <p:sldId id="1244" r:id="rId34"/>
    <p:sldId id="1245" r:id="rId35"/>
    <p:sldId id="1259" r:id="rId36"/>
    <p:sldId id="1260" r:id="rId37"/>
    <p:sldId id="1261" r:id="rId38"/>
    <p:sldId id="1262" r:id="rId39"/>
    <p:sldId id="1263" r:id="rId40"/>
    <p:sldId id="1264" r:id="rId41"/>
  </p:sldIdLst>
  <p:sldSz cx="12192000" cy="6858000"/>
  <p:notesSz cx="7077075" cy="93630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266"/>
    <a:srgbClr val="1E0000"/>
    <a:srgbClr val="FFE6E6"/>
    <a:srgbClr val="500000"/>
    <a:srgbClr val="00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812" autoAdjust="0"/>
    <p:restoredTop sz="94660" autoAdjust="0"/>
  </p:normalViewPr>
  <p:slideViewPr>
    <p:cSldViewPr>
      <p:cViewPr varScale="1">
        <p:scale>
          <a:sx n="82" d="100"/>
          <a:sy n="82" d="100"/>
        </p:scale>
        <p:origin x="1094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LoGiudice" userId="9967a876a8e25c18" providerId="LiveId" clId="{E6C9ECA7-BA1F-4D32-861E-95529FC8A840}"/>
    <pc:docChg chg="delSld">
      <pc:chgData name="Nicole LoGiudice" userId="9967a876a8e25c18" providerId="LiveId" clId="{E6C9ECA7-BA1F-4D32-861E-95529FC8A840}" dt="2025-03-19T21:42:22.237" v="0" actId="47"/>
      <pc:docMkLst>
        <pc:docMk/>
      </pc:docMkLst>
      <pc:sldChg chg="del">
        <pc:chgData name="Nicole LoGiudice" userId="9967a876a8e25c18" providerId="LiveId" clId="{E6C9ECA7-BA1F-4D32-861E-95529FC8A840}" dt="2025-03-19T21:42:22.237" v="0" actId="47"/>
        <pc:sldMkLst>
          <pc:docMk/>
          <pc:sldMk cId="984518000" sldId="56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921" y="0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446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921" y="8894446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339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38875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8" rIns="93937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075" y="4447224"/>
            <a:ext cx="5662925" cy="4212908"/>
          </a:xfrm>
          <a:prstGeom prst="rect">
            <a:avLst/>
          </a:prstGeom>
        </p:spPr>
        <p:txBody>
          <a:bodyPr vert="horz" lIns="93937" tIns="46968" rIns="93937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339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703263"/>
            <a:ext cx="6238875" cy="3509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914400" y="990600"/>
            <a:ext cx="69088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5486400"/>
            <a:ext cx="3886200" cy="1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06680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155680" cy="10698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021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1066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0160"/>
            <a:ext cx="1066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18241" y="838200"/>
            <a:ext cx="67055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  <p:sldLayoutId id="2147483734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524000" y="76201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ECEN 460</a:t>
            </a:r>
            <a:br>
              <a:rPr lang="en-US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Power System Operation and Control</a:t>
            </a:r>
            <a:br>
              <a:rPr lang="en-US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Spring 2025</a:t>
            </a:r>
            <a:endParaRPr lang="en-US" altLang="en-US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1902352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Lecture 13: Security-Constrained OPF (SCOPF), Power Markets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1752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 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B5CB-BE37-3826-94DE-ED79D9C2E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5B175-470D-0281-21BC-F4170CF34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 is to maximize the economic surplus (or total welfare), which is the sum of the consumer surplus and the producer surplus (i.e., their profit)</a:t>
            </a:r>
          </a:p>
          <a:p>
            <a:r>
              <a:rPr lang="en-US" dirty="0"/>
              <a:t>Generation owners have to</a:t>
            </a:r>
            <a:br>
              <a:rPr lang="en-US" dirty="0"/>
            </a:br>
            <a:r>
              <a:rPr lang="en-US" dirty="0"/>
              <a:t>decide their offer prices</a:t>
            </a:r>
          </a:p>
          <a:p>
            <a:r>
              <a:rPr lang="en-US" dirty="0"/>
              <a:t>If their price is too high, they</a:t>
            </a:r>
            <a:br>
              <a:rPr lang="en-US" dirty="0"/>
            </a:br>
            <a:r>
              <a:rPr lang="en-US" dirty="0"/>
              <a:t>are not selected to generate</a:t>
            </a:r>
          </a:p>
          <a:p>
            <a:r>
              <a:rPr lang="en-US" dirty="0"/>
              <a:t>At the wholesale level, the</a:t>
            </a:r>
            <a:br>
              <a:rPr lang="en-US" dirty="0"/>
            </a:br>
            <a:r>
              <a:rPr lang="en-US" dirty="0"/>
              <a:t>consumers often just see a </a:t>
            </a:r>
            <a:br>
              <a:rPr lang="en-US" dirty="0"/>
            </a:br>
            <a:r>
              <a:rPr lang="en-US" dirty="0"/>
              <a:t>price, though there can be price</a:t>
            </a:r>
            <a:br>
              <a:rPr lang="en-US" dirty="0"/>
            </a:br>
            <a:r>
              <a:rPr lang="en-US" dirty="0"/>
              <a:t>responsive load bids</a:t>
            </a:r>
          </a:p>
          <a:p>
            <a:endParaRPr lang="en-US" dirty="0"/>
          </a:p>
        </p:txBody>
      </p:sp>
      <p:pic>
        <p:nvPicPr>
          <p:cNvPr id="4" name="Picture 4" descr="https://upload.wikimedia.org/wikipedia/commons/thumb/d/d7/Economic-surpluses.svg/350px-Economic-surpluses.svg.png">
            <a:extLst>
              <a:ext uri="{FF2B5EF4-FFF2-40B4-BE49-F238E27FC236}">
                <a16:creationId xmlns:a16="http://schemas.microsoft.com/office/drawing/2014/main" id="{EB1E044F-2F98-58E0-B856-6813F1265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69123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3D56D2-EDA7-65EC-9407-AD0485E0470B}"/>
              </a:ext>
            </a:extLst>
          </p:cNvPr>
          <p:cNvSpPr txBox="1"/>
          <p:nvPr/>
        </p:nvSpPr>
        <p:spPr>
          <a:xfrm>
            <a:off x="934720" y="6324600"/>
            <a:ext cx="10820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Image Source: en.wikipedia.org/wiki/Economic_surplus#/media/File:Economic-surpluses.svg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BE07B55-FB57-91C2-30AB-97AFECB31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9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33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FAB18-85EB-F934-22DB-002BEF0C6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Market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56858-F4D5-4B6F-76E2-84A85D797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 pools have been used for almost 100 years, in which utilities created agreements to buy and sell electricity with their neighbors</a:t>
            </a:r>
          </a:p>
          <a:p>
            <a:pPr lvl="1"/>
            <a:r>
              <a:rPr lang="en-US" dirty="0"/>
              <a:t>PJM (originally Pennsylvania-New Jersey-Maryland) formed in 1927</a:t>
            </a:r>
          </a:p>
          <a:p>
            <a:r>
              <a:rPr lang="en-US" dirty="0"/>
              <a:t>The methodology used to determine the price was the production cost; each utility calculated how much it would cost them to produce more power (sell price), or how much they would say if they produced less (buy price); if the sell price for one utility was less than the buy price for another, then they would transact, usually splitting the savings</a:t>
            </a:r>
          </a:p>
          <a:p>
            <a:r>
              <a:rPr lang="en-US" dirty="0"/>
              <a:t>In the 1990’s there was a goal of creating more flexible electricity markets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50BBD-0FD9-99F4-3D5E-A89D94DB26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10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68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23DFB-8DEF-C861-8ABB-DFA6DB7C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11582400" cy="1066800"/>
          </a:xfrm>
        </p:spPr>
        <p:txBody>
          <a:bodyPr/>
          <a:lstStyle/>
          <a:p>
            <a:r>
              <a:rPr lang="en-US" dirty="0"/>
              <a:t>Multidisciplinary Research in Power and Economics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9F56C-7F72-ADDF-3776-AF77B57A7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development of true power markets required collaboration between power engineers and economists with the nice description of</a:t>
            </a:r>
            <a:br>
              <a:rPr lang="en-US" dirty="0"/>
            </a:br>
            <a:r>
              <a:rPr lang="en-US" dirty="0"/>
              <a:t>how some of this developed within the Power Systems </a:t>
            </a:r>
            <a:br>
              <a:rPr lang="en-US" dirty="0"/>
            </a:br>
            <a:r>
              <a:rPr lang="en-US" dirty="0"/>
              <a:t>Engineering Research Center (PSERC, with Texas A&amp;M </a:t>
            </a:r>
            <a:br>
              <a:rPr lang="en-US" dirty="0"/>
            </a:br>
            <a:r>
              <a:rPr lang="en-US" dirty="0"/>
              <a:t>a member) described in Chapter 8 of [1]</a:t>
            </a:r>
          </a:p>
          <a:p>
            <a:pPr lvl="1"/>
            <a:r>
              <a:rPr lang="en-US" dirty="0"/>
              <a:t>One of the challenges was agreeing on notation, with the power </a:t>
            </a:r>
            <a:br>
              <a:rPr lang="en-US" dirty="0"/>
            </a:br>
            <a:r>
              <a:rPr lang="en-US" dirty="0"/>
              <a:t>engineers treating P and Q as power, and the economics as price</a:t>
            </a:r>
            <a:br>
              <a:rPr lang="en-US" dirty="0"/>
            </a:br>
            <a:r>
              <a:rPr lang="en-US" dirty="0"/>
              <a:t>and </a:t>
            </a:r>
            <a:r>
              <a:rPr lang="en-US" dirty="0" err="1"/>
              <a:t>quanity</a:t>
            </a:r>
            <a:endParaRPr lang="en-US" dirty="0"/>
          </a:p>
          <a:p>
            <a:r>
              <a:rPr lang="en-US" dirty="0"/>
              <a:t>The Hawaiian International Conference on Science Sciences (HICSS) also played a major role, with one of the participants winning the Nobel Price for Economics in 2002 (Vernon Smith) (he was a TAMU Hagler Fellow in class of 2012-2013)</a:t>
            </a:r>
          </a:p>
        </p:txBody>
      </p:sp>
      <p:pic>
        <p:nvPicPr>
          <p:cNvPr id="4" name="Picture 4" descr="https://www.nap.edu/cover/21919/450">
            <a:extLst>
              <a:ext uri="{FF2B5EF4-FFF2-40B4-BE49-F238E27FC236}">
                <a16:creationId xmlns:a16="http://schemas.microsoft.com/office/drawing/2014/main" id="{41896FA8-BF21-DC23-E086-F34A9448F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2057400"/>
            <a:ext cx="1828800" cy="236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07C7F4-6DD0-4842-7AFF-9CBD315B12A6}"/>
              </a:ext>
            </a:extLst>
          </p:cNvPr>
          <p:cNvSpPr txBox="1"/>
          <p:nvPr/>
        </p:nvSpPr>
        <p:spPr bwMode="auto">
          <a:xfrm>
            <a:off x="5562600" y="6096000"/>
            <a:ext cx="67818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[1] US National Academies, Analytic </a:t>
            </a:r>
            <a:r>
              <a:rPr lang="en-US" sz="1400" i="1" dirty="0">
                <a:solidFill>
                  <a:schemeClr val="tx1">
                    <a:lumMod val="50000"/>
                  </a:schemeClr>
                </a:solidFill>
              </a:rPr>
              <a:t>Research Foundations for the Next-Generation Electric Grid</a:t>
            </a:r>
            <a:r>
              <a:rPr lang="en-US" sz="1400" dirty="0">
                <a:solidFill>
                  <a:schemeClr val="tx1">
                    <a:lumMod val="50000"/>
                  </a:schemeClr>
                </a:solidFill>
              </a:rPr>
              <a:t>, 2016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B4906EC-E14B-88E4-27FE-F823261E6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11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598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24A1A-2C6E-DD3D-D071-14838D3C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Vernon Smith Paper from HICSS (1998)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6256CA-5CBD-2575-3BA6-F6BCDBBC7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19200"/>
            <a:ext cx="4489783" cy="53999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D11250-9A98-F5AC-DB2B-CA2D6E4CB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160092"/>
            <a:ext cx="4204736" cy="537838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19525D-CD68-FE86-22FE-4BBDD2ECA5AA}"/>
              </a:ext>
            </a:extLst>
          </p:cNvPr>
          <p:cNvSpPr txBox="1"/>
          <p:nvPr/>
        </p:nvSpPr>
        <p:spPr bwMode="auto">
          <a:xfrm>
            <a:off x="4648200" y="1219200"/>
            <a:ext cx="2292019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First two pages</a:t>
            </a:r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4AA6551-AEFA-0118-346A-B29888120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12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803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9C104-5AAE-DA6A-B1A3-F9BE92A2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California Politicians Ran Ahead of the Research, Resulting in Their 2000-2001 Crisis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906FF-15C1-CC80-838A-4403C7640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3886200" cy="3733800"/>
          </a:xfrm>
        </p:spPr>
        <p:txBody>
          <a:bodyPr/>
          <a:lstStyle/>
          <a:p>
            <a:r>
              <a:rPr lang="en-US" dirty="0"/>
              <a:t>In 1996 California decided to create an electricity market even though the risks in doing this were not fully known</a:t>
            </a:r>
          </a:p>
          <a:p>
            <a:r>
              <a:rPr lang="en-US" dirty="0"/>
              <a:t>During 2000 their</a:t>
            </a:r>
            <a:br>
              <a:rPr lang="en-US" dirty="0"/>
            </a:br>
            <a:r>
              <a:rPr lang="en-US" dirty="0"/>
              <a:t>wholesale electricity</a:t>
            </a:r>
            <a:br>
              <a:rPr lang="en-US" dirty="0"/>
            </a:br>
            <a:r>
              <a:rPr lang="en-US" dirty="0"/>
              <a:t>prices jumped by</a:t>
            </a:r>
            <a:br>
              <a:rPr lang="en-US" dirty="0"/>
            </a:br>
            <a:r>
              <a:rPr lang="en-US" dirty="0"/>
              <a:t>800% due in part to</a:t>
            </a:r>
            <a:br>
              <a:rPr lang="en-US" dirty="0"/>
            </a:br>
            <a:r>
              <a:rPr lang="en-US" dirty="0"/>
              <a:t>market manipulation </a:t>
            </a: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0A78A79B-CBB4-1C88-5929-AB1AB74E6CB9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1371600"/>
            <a:ext cx="2362200" cy="3733801"/>
            <a:chOff x="1972" y="712"/>
            <a:chExt cx="2492" cy="3429"/>
          </a:xfrm>
        </p:grpSpPr>
        <p:pic>
          <p:nvPicPr>
            <p:cNvPr id="5" name="Picture 5" descr="SWITCH">
              <a:extLst>
                <a:ext uri="{FF2B5EF4-FFF2-40B4-BE49-F238E27FC236}">
                  <a16:creationId xmlns:a16="http://schemas.microsoft.com/office/drawing/2014/main" id="{BA752EBF-0760-5822-02C2-B077E7A76E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" y="712"/>
              <a:ext cx="2492" cy="3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BFF30689-36B8-484E-4694-C7C07ED1FC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1" y="1631"/>
              <a:ext cx="1251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8" tIns="45709" rIns="91418" bIns="45709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it-IT" altLang="en-US" sz="3200" b="1" dirty="0">
                  <a:solidFill>
                    <a:srgbClr val="CC66FF"/>
                  </a:solidFill>
                  <a:latin typeface="Times" panose="02020603050405020304" pitchFamily="18" charset="0"/>
                </a:rPr>
                <a:t>OFF</a:t>
              </a:r>
              <a:endParaRPr lang="it-IT" altLang="en-US" dirty="0">
                <a:solidFill>
                  <a:srgbClr val="CC66FF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73867A84-792B-E1D0-BCEA-3D35B831F1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2" y="2830"/>
              <a:ext cx="1129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8" tIns="45709" rIns="91418" bIns="45709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Font typeface="Wingdings" panose="05000000000000000000" pitchFamily="2" charset="2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it-IT" altLang="en-US" sz="3200" b="1" dirty="0">
                  <a:solidFill>
                    <a:srgbClr val="FF3300"/>
                  </a:solidFill>
                  <a:latin typeface="Times" panose="02020603050405020304" pitchFamily="18" charset="0"/>
                </a:rPr>
                <a:t>OFF</a:t>
              </a:r>
              <a:endParaRPr lang="it-IT" altLang="en-US" sz="3200" dirty="0">
                <a:solidFill>
                  <a:srgbClr val="FF3300"/>
                </a:solidFill>
                <a:latin typeface="Symbol" panose="05050102010706020507" pitchFamily="18" charset="2"/>
              </a:endParaRPr>
            </a:p>
          </p:txBody>
        </p:sp>
      </p:grpSp>
      <p:pic>
        <p:nvPicPr>
          <p:cNvPr id="8" name="Picture 8">
            <a:extLst>
              <a:ext uri="{FF2B5EF4-FFF2-40B4-BE49-F238E27FC236}">
                <a16:creationId xmlns:a16="http://schemas.microsoft.com/office/drawing/2014/main" id="{20E466FC-E539-9CBA-1711-D47D202EA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9" b="-650"/>
          <a:stretch/>
        </p:blipFill>
        <p:spPr bwMode="auto">
          <a:xfrm>
            <a:off x="6972300" y="1280160"/>
            <a:ext cx="4692650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F70D0B1-DEF9-ACC6-FCF7-99EE74874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13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790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1A2A3-308D-0E15-6E94-8ED631451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Markets Today in North America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39A32-86B1-A7A4-CED7-1AFC195AB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Starting in about 1995 electricity markets gradually started to develop, both in the US and elsewhere </a:t>
            </a:r>
          </a:p>
          <a:p>
            <a:r>
              <a:rPr lang="en-US" dirty="0"/>
              <a:t>In North America </a:t>
            </a:r>
            <a:br>
              <a:rPr lang="en-US" dirty="0"/>
            </a:br>
            <a:r>
              <a:rPr lang="en-US" dirty="0"/>
              <a:t>more than 60% of the</a:t>
            </a:r>
            <a:br>
              <a:rPr lang="en-US" dirty="0"/>
            </a:br>
            <a:r>
              <a:rPr lang="en-US" dirty="0"/>
              <a:t>load is supplied via </a:t>
            </a:r>
            <a:br>
              <a:rPr lang="en-US" dirty="0"/>
            </a:br>
            <a:r>
              <a:rPr lang="en-US" dirty="0"/>
              <a:t>wholesale electricity </a:t>
            </a:r>
            <a:br>
              <a:rPr lang="en-US" dirty="0"/>
            </a:br>
            <a:r>
              <a:rPr lang="en-US" dirty="0"/>
              <a:t>markets; markets differ </a:t>
            </a:r>
            <a:br>
              <a:rPr lang="en-US" dirty="0"/>
            </a:br>
            <a:r>
              <a:rPr lang="en-US" dirty="0"/>
              <a:t>but they all have certain</a:t>
            </a:r>
            <a:br>
              <a:rPr lang="en-US" dirty="0"/>
            </a:br>
            <a:r>
              <a:rPr lang="en-US" dirty="0"/>
              <a:t>common features</a:t>
            </a:r>
          </a:p>
          <a:p>
            <a:pPr lvl="1"/>
            <a:r>
              <a:rPr lang="en-US" dirty="0"/>
              <a:t>The terms regional transmission organizations (RTOs) and independent system operators (ISOs) are used (RTOs are more functionality and most are actually RTOs</a:t>
            </a:r>
            <a:br>
              <a:rPr lang="en-US" dirty="0"/>
            </a:br>
            <a:endParaRPr lang="en-US" sz="800" dirty="0"/>
          </a:p>
          <a:p>
            <a:r>
              <a:rPr lang="en-US" sz="2000" dirty="0">
                <a:solidFill>
                  <a:srgbClr val="1E0000"/>
                </a:solidFill>
              </a:rPr>
              <a:t>Image source: www.ferc.gov/industries-data/electric/power-sales-and-markets/rtos-and-isos</a:t>
            </a:r>
          </a:p>
          <a:p>
            <a:endParaRPr lang="en-US" dirty="0"/>
          </a:p>
        </p:txBody>
      </p:sp>
      <p:pic>
        <p:nvPicPr>
          <p:cNvPr id="4" name="Picture 3" descr="Map of RTOs and ISOs">
            <a:extLst>
              <a:ext uri="{FF2B5EF4-FFF2-40B4-BE49-F238E27FC236}">
                <a16:creationId xmlns:a16="http://schemas.microsoft.com/office/drawing/2014/main" id="{24A4D559-A7FA-0774-7F5E-AA7B039671B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49120"/>
            <a:ext cx="5181600" cy="34848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CF5B905-5982-1A7C-F714-70CAE64E37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14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46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0E722-1AA2-EF5C-CE5B-1A54F9BAA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Markets Common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59737-6CE2-4063-D30D-B7058BD9A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Day ahead market – this is needed because time is required to make decisions about committing generators</a:t>
            </a:r>
          </a:p>
          <a:p>
            <a:pPr lvl="1"/>
            <a:r>
              <a:rPr lang="en-US" dirty="0"/>
              <a:t>Generation owners submit offers for how much generation they can supply and at what price; accepted offers are binding</a:t>
            </a:r>
          </a:p>
          <a:p>
            <a:r>
              <a:rPr lang="en-US" dirty="0"/>
              <a:t>Real-time energy market – needed because day ahead forecasts are never perfect, and unexpected events can occur</a:t>
            </a:r>
          </a:p>
          <a:p>
            <a:r>
              <a:rPr lang="en-US" dirty="0"/>
              <a:t>Co-optimization with other “ancillary services” such as reserves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B9E0CD-DBF4-2566-75DF-355CA29E0510}"/>
              </a:ext>
            </a:extLst>
          </p:cNvPr>
          <p:cNvSpPr txBox="1"/>
          <p:nvPr/>
        </p:nvSpPr>
        <p:spPr>
          <a:xfrm>
            <a:off x="762000" y="5791200"/>
            <a:ext cx="8566769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1E0000"/>
                </a:solidFill>
              </a:rPr>
              <a:t>The source for much of this material “Analytic Research Foundations for the Next-Generation Electric</a:t>
            </a:r>
          </a:p>
          <a:p>
            <a:r>
              <a:rPr lang="en-US" sz="1600" dirty="0">
                <a:solidFill>
                  <a:srgbClr val="1E0000"/>
                </a:solidFill>
              </a:rPr>
              <a:t>Grid” (Chapter 2), The National Academies Press, 2016 (free download available)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4E3241D-9B38-6A1E-B2A1-306DCF9958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15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0960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7FFC3-93E6-1373-912C-AEE8EC55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Markets Common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29C3D-6F99-F8E4-B60C-4D25BD048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Pricing is done using locational marginal prices, determined by an SCOPF</a:t>
            </a:r>
          </a:p>
          <a:p>
            <a:pPr lvl="1"/>
            <a:r>
              <a:rPr lang="en-US" dirty="0"/>
              <a:t>Most markets include a marginal losses component</a:t>
            </a:r>
          </a:p>
          <a:p>
            <a:r>
              <a:rPr lang="en-US" dirty="0"/>
              <a:t>LMP markets are designed to send transparent price signals so people can make short and long-term decisions</a:t>
            </a:r>
          </a:p>
          <a:p>
            <a:pPr lvl="1"/>
            <a:r>
              <a:rPr lang="en-US" dirty="0"/>
              <a:t>Generators are free to offer their electricity at whatever price they desire; they do not have to reveal their “true” costs</a:t>
            </a:r>
          </a:p>
          <a:p>
            <a:pPr lvl="1"/>
            <a:r>
              <a:rPr lang="en-US" dirty="0"/>
              <a:t>Most of the times markets work as planned (competitive prices) </a:t>
            </a:r>
          </a:p>
          <a:p>
            <a:pPr lvl="1"/>
            <a:r>
              <a:rPr lang="en-US" dirty="0"/>
              <a:t>During times of shortages (scarcity) there are limits on LMPs; ERCOT’s had been  $9000/MWh prior to Uri; now it is $5000/MWh</a:t>
            </a:r>
          </a:p>
          <a:p>
            <a:pPr lvl="1"/>
            <a:r>
              <a:rPr lang="en-US" dirty="0"/>
              <a:t>Markets are run by independent system operators (ISOs)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E7D056-0292-608F-5DB5-5BEC047E7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16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621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EDD45-E2DE-7676-1DC9-5C409E95F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Feb 20, 2025 LMPs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04900-C1CF-2645-6F25-5F4592F49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38158"/>
            <a:ext cx="4724400" cy="47584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199E75-B971-A86E-12D9-D57860D84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676119"/>
            <a:ext cx="4724400" cy="46825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2DE25B-CD31-20AB-F263-E8AAE5E49411}"/>
              </a:ext>
            </a:extLst>
          </p:cNvPr>
          <p:cNvSpPr txBox="1"/>
          <p:nvPr/>
        </p:nvSpPr>
        <p:spPr>
          <a:xfrm>
            <a:off x="1600200" y="1178727"/>
            <a:ext cx="275008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Day Ahead Market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3B7CA3-FD36-19C2-83E5-48F3BE9736A0}"/>
              </a:ext>
            </a:extLst>
          </p:cNvPr>
          <p:cNvSpPr txBox="1"/>
          <p:nvPr/>
        </p:nvSpPr>
        <p:spPr>
          <a:xfrm>
            <a:off x="7086600" y="1215047"/>
            <a:ext cx="267388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Real-Time Market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A2EB4CB8-8E4C-2456-EA14-2CE4482198CE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17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89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4D2A6-2C78-0A3D-9D2F-60706DB54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LMP Energy Markets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87133-EE23-690F-E2CC-FC1E3F9E8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an LMP energy market the generation is paid the LMP at the bus, and the loads pay the LMP at the bus</a:t>
            </a:r>
          </a:p>
          <a:p>
            <a:pPr lvl="1"/>
            <a:r>
              <a:rPr lang="en-US" dirty="0"/>
              <a:t>This is done in both the day ahead market and in the real-time market (which makes up the differences between actual and the day ahead)</a:t>
            </a:r>
          </a:p>
          <a:p>
            <a:r>
              <a:rPr lang="en-US" dirty="0"/>
              <a:t>The generator surplus (profit) is the difference between the LMP and the actual cost of generation</a:t>
            </a:r>
          </a:p>
          <a:p>
            <a:r>
              <a:rPr lang="en-US" dirty="0"/>
              <a:t>Generators that offer too high are not selected to run, and hence make no profit</a:t>
            </a:r>
          </a:p>
          <a:p>
            <a:r>
              <a:rPr lang="en-US" dirty="0"/>
              <a:t>A key decision for the generation owners is what values to offer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03A85-F4BE-E3D6-DBB0-45CFB9C65E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18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80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79743-CEA1-C2F7-3558-D48AF819D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Constrained OPF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FE049-C3CB-6244-7B2B-84F746577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0210800" cy="3733800"/>
          </a:xfrm>
        </p:spPr>
        <p:txBody>
          <a:bodyPr/>
          <a:lstStyle/>
          <a:p>
            <a:r>
              <a:rPr lang="en-US" dirty="0"/>
              <a:t>Security constrained optimal power flow (SCOPF) is similar to OPF except it also includes contingency constraints</a:t>
            </a:r>
          </a:p>
          <a:p>
            <a:pPr lvl="1"/>
            <a:r>
              <a:rPr lang="en-US" dirty="0"/>
              <a:t>Again the goal is to minimize some objective function, usually the current system cost, subject to a variety of equality and inequality constraints</a:t>
            </a:r>
          </a:p>
          <a:p>
            <a:pPr lvl="1"/>
            <a:r>
              <a:rPr lang="en-US" dirty="0"/>
              <a:t>This adds significantly more computation, but is required to simulate how the system is actually operated (with N-1 reliability)</a:t>
            </a:r>
          </a:p>
          <a:p>
            <a:r>
              <a:rPr lang="en-US" dirty="0"/>
              <a:t>A common solution is to alternate between solving a power flow and contingency analysis, and an LP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D10F3-8558-7BA1-491D-F2ACCB187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1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9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537CE-189B-3A91-9AB3-A21D68371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Generator Offers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548E6-F320-0D83-7F97-DD89C921D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Generator offers are given in piecewise linear curves; that is, a fixed $/MWh for so much power for a time period</a:t>
            </a:r>
          </a:p>
          <a:p>
            <a:r>
              <a:rPr lang="en-US" dirty="0"/>
              <a:t>In the absence of constraints (congestion) the ISO would just select the lowest offers to meet the anticipated load</a:t>
            </a:r>
          </a:p>
          <a:p>
            <a:r>
              <a:rPr lang="en-US" dirty="0"/>
              <a:t>Actual dispatch is determined using an SCOPF 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2889648-198F-3304-2FDA-8BCCEB6F5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7" y="3870823"/>
            <a:ext cx="5161433" cy="245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1647CE06-A606-6857-D696-77698102E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3870823"/>
            <a:ext cx="4394897" cy="2453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75D962B-86D1-3CDE-E421-7CA4D282F3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19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0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582400" cy="3733800"/>
          </a:xfrm>
        </p:spPr>
        <p:txBody>
          <a:bodyPr/>
          <a:lstStyle/>
          <a:p>
            <a:r>
              <a:rPr lang="en-US" dirty="0"/>
              <a:t>Generators with high fixed costs and low operating costs (e.g., wind, solar, nuclear) benefit from running many hours</a:t>
            </a:r>
          </a:p>
          <a:p>
            <a:pPr lvl="1"/>
            <a:r>
              <a:rPr lang="en-US" dirty="0"/>
              <a:t>Usually they should submit offers close to their marginal costs</a:t>
            </a:r>
          </a:p>
          <a:p>
            <a:pPr lvl="1"/>
            <a:r>
              <a:rPr lang="en-US" dirty="0"/>
              <a:t>Wind (and some others) receive a production tax credit (PTC) for their first ten years of operation</a:t>
            </a:r>
          </a:p>
          <a:p>
            <a:pPr lvl="2"/>
            <a:r>
              <a:rPr lang="en-US" dirty="0"/>
              <a:t>$23/MWh for systems starting construction before 1/1/2017; $18/MWh 2017, $14/MWh in 2018, $10/MWh in 2019; It was suppose to end in 2019, but was extended in 12/2019 through 2020 at $15MWh; then it got extended through the end of 2021 at $18/MWh </a:t>
            </a:r>
          </a:p>
          <a:p>
            <a:pPr lvl="2"/>
            <a:r>
              <a:rPr lang="en-US" dirty="0"/>
              <a:t>On 8/16/22 then President Biden signed the Inflation Reduction Act of 2022 that extended the PTC through at least 2024; then it got broadened to clean energy facilities with details from the IRS issued on Jan 15, 2025; what will happen with the new administration isn’t yet known </a:t>
            </a:r>
          </a:p>
          <a:p>
            <a:pPr lvl="1"/>
            <a:r>
              <a:rPr lang="en-US" dirty="0"/>
              <a:t>Generators with low fixed costs and high operating cost can do fine operating fewer hours (at higher prices)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4BB77-8387-4BFE-D46C-ED829DE3C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20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28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Trading Electricity Using Auctions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658600" cy="3733800"/>
          </a:xfrm>
        </p:spPr>
        <p:txBody>
          <a:bodyPr/>
          <a:lstStyle/>
          <a:p>
            <a:r>
              <a:rPr lang="en-US" altLang="en-US" dirty="0"/>
              <a:t>In its simplest form, an auction is a mechanism of allocating scarce goods based upon competition</a:t>
            </a:r>
          </a:p>
          <a:p>
            <a:pPr lvl="1"/>
            <a:r>
              <a:rPr lang="en-US" altLang="en-US" dirty="0"/>
              <a:t>a seller wishes to obtain as much money as possible, and a buyer wants to pay as little as necessary. </a:t>
            </a:r>
          </a:p>
          <a:p>
            <a:r>
              <a:rPr lang="en-US" altLang="en-US" dirty="0"/>
              <a:t>An auction is usually considered efficient  if resources accrue to those who value them most highly</a:t>
            </a:r>
          </a:p>
          <a:p>
            <a:r>
              <a:rPr lang="en-US" altLang="en-US" dirty="0"/>
              <a:t>Auctions can be either one-sided with a single monopolist seller/buyer or a double auction with multiple parties in each category</a:t>
            </a:r>
          </a:p>
          <a:p>
            <a:pPr lvl="1"/>
            <a:r>
              <a:rPr lang="en-US" altLang="en-US" dirty="0"/>
              <a:t>bid to buy, offer to sell</a:t>
            </a:r>
          </a:p>
          <a:p>
            <a:r>
              <a:rPr lang="en-US" altLang="en-US" dirty="0"/>
              <a:t>Most people’s experience is with one-side auctions with one seller and multiple buyers</a:t>
            </a:r>
          </a:p>
          <a:p>
            <a:pPr lvl="1"/>
            <a:endParaRPr lang="en-US" altLang="en-US" sz="4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BCF10-A17E-7260-B889-663068A193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21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106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Auctions,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744200" cy="3733800"/>
          </a:xfrm>
        </p:spPr>
        <p:txBody>
          <a:bodyPr/>
          <a:lstStyle/>
          <a:p>
            <a:r>
              <a:rPr lang="en-US" altLang="en-US" dirty="0"/>
              <a:t>Electricity markets can be one-sided, with the ISO functioning as a monopolist buyer, while multiple generating companies make offers to sell their generation, or two-sided with load participation</a:t>
            </a:r>
          </a:p>
          <a:p>
            <a:r>
              <a:rPr lang="en-US" altLang="en-US" dirty="0"/>
              <a:t>Auctions provide mechanisms for participants to reveal their true costs while satisfying their desires to buy low and/or sell high.  </a:t>
            </a:r>
          </a:p>
          <a:p>
            <a:r>
              <a:rPr lang="en-US" altLang="en-US" dirty="0"/>
              <a:t>Auctions differ on the price participants receive and the information they see along the way</a:t>
            </a:r>
          </a:p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3D04EF5-EB75-4A6A-FBF5-6FEE1DEB563E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22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Types of Single-Sided Auctions with Multiple Buyers, One Seller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287000" cy="3733800"/>
          </a:xfrm>
        </p:spPr>
        <p:txBody>
          <a:bodyPr/>
          <a:lstStyle/>
          <a:p>
            <a:pPr marL="609600" indent="-609600"/>
            <a:r>
              <a:rPr lang="en-US" altLang="en-US" dirty="0"/>
              <a:t>Simultaneous auctions</a:t>
            </a:r>
          </a:p>
          <a:p>
            <a:pPr marL="990600" lvl="1" indent="-533400"/>
            <a:r>
              <a:rPr lang="en-US" altLang="en-US" dirty="0"/>
              <a:t>English (ascending price to buy)</a:t>
            </a:r>
          </a:p>
          <a:p>
            <a:pPr marL="990600" lvl="1" indent="-533400"/>
            <a:r>
              <a:rPr lang="en-US" altLang="en-US" dirty="0"/>
              <a:t>Dutch (descending price to buy)</a:t>
            </a:r>
          </a:p>
          <a:p>
            <a:pPr marL="609600" indent="-609600"/>
            <a:r>
              <a:rPr lang="en-US" altLang="en-US" dirty="0"/>
              <a:t>Sealed-bid auctions (all participants submit offers simultaneously)</a:t>
            </a:r>
          </a:p>
          <a:p>
            <a:pPr marL="990600" lvl="1" indent="-533400"/>
            <a:r>
              <a:rPr lang="en-US" altLang="en-US" dirty="0"/>
              <a:t>First price sealed bid (pay highest price if one, discriminatory prices if multiple)</a:t>
            </a:r>
          </a:p>
          <a:p>
            <a:pPr marL="990600" lvl="1" indent="-533400"/>
            <a:r>
              <a:rPr lang="en-US" altLang="en-US" dirty="0" err="1"/>
              <a:t>Vickrey</a:t>
            </a:r>
            <a:r>
              <a:rPr lang="en-US" altLang="en-US" dirty="0"/>
              <a:t> (uniform second price) (pay the second highest price if one, all pay highest losing price if many); this approach gives people incentive to bid their true value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CA803E-6642-AFD5-29A8-A3F723185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23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657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Uniform Price Auctions: Multiple Sellers, One Buyer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Uniform price auctions are sealed offer auctions in which sellers make simultaneous decisions (done when submitting offers).  </a:t>
            </a:r>
          </a:p>
          <a:p>
            <a:r>
              <a:rPr lang="en-US" altLang="en-US" dirty="0"/>
              <a:t>Generators are paid the last accepted offer </a:t>
            </a:r>
          </a:p>
          <a:p>
            <a:r>
              <a:rPr lang="en-US" altLang="en-US" dirty="0"/>
              <a:t>Provides incentive to offer at marginal cost since higher values cause offers to be rejected</a:t>
            </a:r>
          </a:p>
          <a:p>
            <a:pPr lvl="1"/>
            <a:r>
              <a:rPr lang="en-US" altLang="en-US" dirty="0"/>
              <a:t>reigning price should match marginal cost</a:t>
            </a:r>
          </a:p>
          <a:p>
            <a:r>
              <a:rPr lang="en-US" altLang="en-US" dirty="0"/>
              <a:t>Price caps are needed to prevent prices from rising up to infinity during shortages</a:t>
            </a:r>
          </a:p>
          <a:p>
            <a:r>
              <a:rPr lang="en-US" altLang="en-US" dirty="0"/>
              <a:t>Some generators offering above their marginal costs are needed to cover their fixed costs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9DB5B-9A8B-D488-848D-FBD0642B35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24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1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Offer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439400" cy="1005840"/>
          </a:xfrm>
        </p:spPr>
        <p:txBody>
          <a:bodyPr/>
          <a:lstStyle/>
          <a:p>
            <a:r>
              <a:rPr lang="en-US" dirty="0"/>
              <a:t>Below example shows 3 generator case, in which the bus 2 generator can vary its offer to maximize profit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71296" y="2057400"/>
            <a:ext cx="2362200" cy="3046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Note, this example makes the unrealistic assumption that the other generators do not vary their offers in response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" t="8000" r="2428" b="22001"/>
          <a:stretch/>
        </p:blipFill>
        <p:spPr bwMode="auto">
          <a:xfrm>
            <a:off x="467359" y="2397760"/>
            <a:ext cx="9003937" cy="331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965EFF-5E61-597B-1E4F-2E443EA70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25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72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Market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125200" cy="3733800"/>
          </a:xfrm>
        </p:spPr>
        <p:txBody>
          <a:bodyPr/>
          <a:lstStyle/>
          <a:p>
            <a:r>
              <a:rPr lang="en-US" dirty="0"/>
              <a:t>One issue is whether a particular group of generators has market power</a:t>
            </a:r>
          </a:p>
          <a:p>
            <a:r>
              <a:rPr lang="en-US" dirty="0"/>
              <a:t>Market power is the antithesis of competition</a:t>
            </a:r>
          </a:p>
          <a:p>
            <a:pPr marL="971550" lvl="2" indent="-457200">
              <a:buSzPct val="100000"/>
            </a:pPr>
            <a:r>
              <a:rPr lang="en-US" altLang="en-US" dirty="0"/>
              <a:t>It is the ability of a particular group of sellers to maintain prices above competitive levels, usually by withholding supply</a:t>
            </a:r>
          </a:p>
          <a:p>
            <a:pPr marL="457200" lvl="1" indent="-457200">
              <a:buSzPct val="100000"/>
              <a:buFont typeface="Arial" panose="020B0604020202020204" pitchFamily="34" charset="0"/>
              <a:buChar char="•"/>
            </a:pPr>
            <a:r>
              <a:rPr lang="en-US" altLang="en-US" dirty="0"/>
              <a:t>The extreme case is a single supplier of a product (i.e., a monopoly)</a:t>
            </a:r>
          </a:p>
          <a:p>
            <a:pPr marL="457200" lvl="1" indent="-457200">
              <a:buSzPct val="100000"/>
              <a:buFont typeface="Arial" panose="020B0604020202020204" pitchFamily="34" charset="0"/>
              <a:buChar char="•"/>
            </a:pPr>
            <a:r>
              <a:rPr lang="en-US" altLang="en-US" dirty="0"/>
              <a:t>In the short run what a monopolistic producer can charge depends upon the price elasticity of the demand</a:t>
            </a:r>
          </a:p>
          <a:p>
            <a:pPr marL="457200" lvl="1" indent="-457200">
              <a:buSzPct val="100000"/>
              <a:buFont typeface="Arial" panose="020B0604020202020204" pitchFamily="34" charset="0"/>
              <a:buChar char="•"/>
            </a:pPr>
            <a:r>
              <a:rPr lang="en-US" altLang="en-US" dirty="0"/>
              <a:t>Sometimes market power can result in decreased prices in the long-term by quickening the entry of new players or new innovation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10D21-0F72-C5E7-6DBE-0D4689384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26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16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Market Power and Scarcity Rents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430000" cy="3733800"/>
          </a:xfrm>
        </p:spPr>
        <p:txBody>
          <a:bodyPr/>
          <a:lstStyle/>
          <a:p>
            <a:r>
              <a:rPr lang="en-US" altLang="en-US" dirty="0"/>
              <a:t>A generator owner exercises market power when it is unwilling to make energy available at a price that is equal to that unit’s variable cost of production, even thought there is currently unloaded generation capacity (i.e., there is no scarcity).</a:t>
            </a:r>
          </a:p>
          <a:p>
            <a:r>
              <a:rPr lang="en-US" altLang="en-US" dirty="0"/>
              <a:t>Scarcity rents occur when the level of electric demand is such that there is little, if any, unused capacity</a:t>
            </a:r>
          </a:p>
          <a:p>
            <a:r>
              <a:rPr lang="en-US" altLang="en-US" dirty="0"/>
              <a:t>Scarcity rents are used to recover fixed costs</a:t>
            </a:r>
          </a:p>
          <a:p>
            <a:r>
              <a:rPr lang="en-US" altLang="en-US" dirty="0"/>
              <a:t>No market power is required to earn scarcity rents</a:t>
            </a:r>
          </a:p>
          <a:p>
            <a:pPr lvl="1"/>
            <a:r>
              <a:rPr lang="en-US" altLang="en-US" dirty="0"/>
              <a:t>a corn farmer earns scarcity rents when the price of corn exceeds the marginal cost of supply</a:t>
            </a:r>
          </a:p>
          <a:p>
            <a:r>
              <a:rPr lang="en-US" altLang="en-US" dirty="0"/>
              <a:t>High prices do not necessarily indicate market power; there may just be a scarcity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FFD109-DE4F-5159-30A8-60003C60A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27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465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June 1998 Heat Storm: Two Constraints Caused a Price Spike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14400" y="5352871"/>
            <a:ext cx="1005840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altLang="en-US" sz="2400" dirty="0">
                <a:solidFill>
                  <a:schemeClr val="tx1">
                    <a:lumMod val="50000"/>
                  </a:schemeClr>
                </a:solidFill>
              </a:rPr>
              <a:t>Contoured areas could NOT sell into Midwest because of constraints on a line in Northern Wisconsin and on a transformer in Ohio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26"/>
          <a:stretch>
            <a:fillRect/>
          </a:stretch>
        </p:blipFill>
        <p:spPr bwMode="auto">
          <a:xfrm>
            <a:off x="762000" y="1371600"/>
            <a:ext cx="7315200" cy="367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96346" y="1854218"/>
            <a:ext cx="3162254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Price of electricity</a:t>
            </a:r>
            <a:br>
              <a:rPr lang="en-US" sz="2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in Central Illinois went</a:t>
            </a:r>
            <a:br>
              <a:rPr lang="en-US" sz="2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to $7500 per MWh!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642159EF-69A6-3261-0A15-C3170E304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28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665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7A982-B9ED-31FE-6334-B23419C55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Constrained OPF,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0FA16-1E2D-8F64-E40C-45C04476D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the inclusion of contingencies, there needs to be a distinction between what control actions must be done pre-contingent, and which ones can be done post-contingent</a:t>
            </a:r>
          </a:p>
          <a:p>
            <a:pPr lvl="1"/>
            <a:r>
              <a:rPr lang="en-US" dirty="0"/>
              <a:t>The advantage of post-contingent control actions is they would only need to be done in the unlikely event the contingency actually occurs</a:t>
            </a:r>
          </a:p>
          <a:p>
            <a:r>
              <a:rPr lang="en-US" dirty="0"/>
              <a:t>Pre-contingent control actions are usually done for line overloads, while post-contingent control actions are done for most reactive power control and generator outage re-dispatch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98ABE-B53C-2019-89C7-59B980ED6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2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6354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4F960-D869-E398-0325-C2610093F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37 Bus Profit Maximization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38540-BCD0-1663-190D-6E7728CE48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1005840"/>
          </a:xfrm>
        </p:spPr>
        <p:txBody>
          <a:bodyPr/>
          <a:lstStyle/>
          <a:p>
            <a:r>
              <a:rPr lang="en-US" dirty="0"/>
              <a:t>To try maximizing profits, open the previous lab case and change the cost multiplier for one or more generators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FE6A0AC-0B52-96D6-C486-D688848AC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29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FC2323-68B5-5CBF-AC9F-1E2971D6E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209800"/>
            <a:ext cx="9445560" cy="451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204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97376-7CAB-761E-2196-33D1CBE06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Generator Supply Curves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A23CA6-27AF-2F29-75F6-F663C93B19C2}"/>
              </a:ext>
            </a:extLst>
          </p:cNvPr>
          <p:cNvSpPr txBox="1"/>
          <p:nvPr/>
        </p:nvSpPr>
        <p:spPr bwMode="auto">
          <a:xfrm>
            <a:off x="609600" y="6324600"/>
            <a:ext cx="5793574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Image source: State of the Market Report for PJM, November 2024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C4BACB-BB31-850D-470D-C26AC8520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52" y="1295399"/>
            <a:ext cx="5753948" cy="47275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881A46-894B-3AF5-1158-E105E2BB2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335564"/>
            <a:ext cx="6104326" cy="4647235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2661C31-59D9-8703-6554-277BE189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30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514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F1E79-5113-93A1-6E24-568E75E8C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Symptoms of Market Power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AFE99-DA13-87AB-0C71-27EBAD898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Economic theory tells us that in a market with perfect competition, prices should be equal to the marginal cost to supply the product</a:t>
            </a:r>
          </a:p>
          <a:p>
            <a:r>
              <a:rPr lang="en-US" altLang="en-US" dirty="0"/>
              <a:t>Therefore prices above marginal cost can indicate market power</a:t>
            </a:r>
          </a:p>
          <a:p>
            <a:r>
              <a:rPr lang="en-US" altLang="en-US" dirty="0"/>
              <a:t>Justification: Let the amount of product = q, price = p, the supply cost = C(s), and Profit = P=q*p – C(s)</a:t>
            </a:r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2B507EA-054A-BAF6-0BD4-89398F44AD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507730"/>
              </p:ext>
            </p:extLst>
          </p:nvPr>
        </p:nvGraphicFramePr>
        <p:xfrm>
          <a:off x="1066800" y="3810000"/>
          <a:ext cx="9320116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41800" imgH="1523880" progId="Equation.DSMT4">
                  <p:embed/>
                </p:oleObj>
              </mc:Choice>
              <mc:Fallback>
                <p:oleObj name="Equation" r:id="rId2" imgW="5041800" imgH="15238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2B507EA-054A-BAF6-0BD4-89398F44AD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6800" y="3810000"/>
                        <a:ext cx="9320116" cy="281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85FD7F8-0FA1-A832-E99D-1D415B14C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31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106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48C78-2CFC-26FD-B702-6ECC0F4DF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Power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491A7-43A1-4B5C-85B3-1239B582B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2758440"/>
          </a:xfrm>
        </p:spPr>
        <p:txBody>
          <a:bodyPr/>
          <a:lstStyle/>
          <a:p>
            <a:r>
              <a:rPr lang="en-US" dirty="0"/>
              <a:t>In general market power analysis requires three steps</a:t>
            </a:r>
          </a:p>
          <a:p>
            <a:pPr lvl="1"/>
            <a:r>
              <a:rPr lang="en-US" dirty="0"/>
              <a:t>Identify relevant product or service (e.g., non-firm energy, capacity)</a:t>
            </a:r>
          </a:p>
          <a:p>
            <a:pPr lvl="1"/>
            <a:r>
              <a:rPr lang="en-US" dirty="0"/>
              <a:t>Identify relevant geographic market</a:t>
            </a:r>
          </a:p>
          <a:p>
            <a:pPr lvl="2"/>
            <a:r>
              <a:rPr lang="en-US" dirty="0"/>
              <a:t>Challenge in electric grids is the market can change with transmission system loading</a:t>
            </a:r>
          </a:p>
          <a:p>
            <a:pPr lvl="1"/>
            <a:r>
              <a:rPr lang="en-US" dirty="0"/>
              <a:t>Evaluate market concentration</a:t>
            </a:r>
          </a:p>
          <a:p>
            <a:pPr lvl="2"/>
            <a:r>
              <a:rPr lang="en-US" dirty="0"/>
              <a:t>One general measure of market power is the Herfindahl-Hirshman Index (HHI)</a:t>
            </a:r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C3E2F3E-A9F1-814C-B42F-06C816E274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619390"/>
              </p:ext>
            </p:extLst>
          </p:nvPr>
        </p:nvGraphicFramePr>
        <p:xfrm>
          <a:off x="1447800" y="4040736"/>
          <a:ext cx="5616534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54280" imgH="901440" progId="Equation.DSMT4">
                  <p:embed/>
                </p:oleObj>
              </mc:Choice>
              <mc:Fallback>
                <p:oleObj name="Equation" r:id="rId2" imgW="2654280" imgH="9014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C3E2F3E-A9F1-814C-B42F-06C816E274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040736"/>
                        <a:ext cx="5616534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5AA48AE-812D-D0A9-B2C7-4F1597DB62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32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839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6678D-D12B-C276-548E-D15FB8840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HHI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AB06C8-18F2-832C-201A-574FEB7E0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 monopoly the HHI = 10,000</a:t>
            </a:r>
          </a:p>
          <a:p>
            <a:r>
              <a:rPr lang="en-US" altLang="en-US" dirty="0"/>
              <a:t>If N=4, q</a:t>
            </a:r>
            <a:r>
              <a:rPr lang="en-US" altLang="en-US" baseline="-25000" dirty="0"/>
              <a:t>1</a:t>
            </a:r>
            <a:r>
              <a:rPr lang="en-US" altLang="en-US" dirty="0"/>
              <a:t>=40%, q</a:t>
            </a:r>
            <a:r>
              <a:rPr lang="en-US" altLang="en-US" baseline="-25000" dirty="0"/>
              <a:t>2</a:t>
            </a:r>
            <a:r>
              <a:rPr lang="en-US" altLang="en-US" dirty="0"/>
              <a:t>=25%, q</a:t>
            </a:r>
            <a:r>
              <a:rPr lang="en-US" altLang="en-US" baseline="-25000" dirty="0"/>
              <a:t>3</a:t>
            </a:r>
            <a:r>
              <a:rPr lang="en-US" altLang="en-US" dirty="0"/>
              <a:t>=25%, q</a:t>
            </a:r>
            <a:r>
              <a:rPr lang="en-US" altLang="en-US" baseline="-25000" dirty="0"/>
              <a:t>4</a:t>
            </a:r>
            <a:r>
              <a:rPr lang="en-US" altLang="en-US" dirty="0"/>
              <a:t>=10%, then HHI = 2950</a:t>
            </a:r>
          </a:p>
          <a:p>
            <a:r>
              <a:rPr lang="en-US" altLang="en-US" dirty="0"/>
              <a:t>DOJ/FTC standards, adopted by FERC in 1992 for merger analysis</a:t>
            </a:r>
          </a:p>
          <a:p>
            <a:pPr lvl="1"/>
            <a:r>
              <a:rPr lang="en-US" altLang="en-US" dirty="0"/>
              <a:t>HHI below 1000 is considered to represent an unconcentrated market</a:t>
            </a:r>
          </a:p>
          <a:p>
            <a:pPr lvl="1"/>
            <a:r>
              <a:rPr lang="en-US" altLang="en-US" dirty="0"/>
              <a:t>anything above 1800 is considered concentrated </a:t>
            </a:r>
          </a:p>
          <a:p>
            <a:pPr lvl="1"/>
            <a:r>
              <a:rPr lang="en-US" altLang="en-US" dirty="0"/>
              <a:t>values were updated in 2010 to &lt; 1500 for unconcentrated, and &gt; 2500 highly concentrated, but 2024 guidelines seem to go with 1800 for highly concentrated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08CA0F-DFB0-6B34-3364-3A08B5622873}"/>
              </a:ext>
            </a:extLst>
          </p:cNvPr>
          <p:cNvSpPr txBox="1"/>
          <p:nvPr/>
        </p:nvSpPr>
        <p:spPr bwMode="auto">
          <a:xfrm>
            <a:off x="762000" y="6019800"/>
            <a:ext cx="75438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www.justice.gov/atr/herfindahl-hirschman-index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EB70366-6CB4-A231-9BC4-F80D69B44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33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56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HHI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company with 15 GW of generation seeks to merge with a company with 5 GW of generation in an 80 GW market.  Assuming the new company is the largest in the market, what is the largest possible value for the new HHI?  </a:t>
            </a:r>
          </a:p>
          <a:p>
            <a:pPr lvl="1"/>
            <a:r>
              <a:rPr lang="en-US" dirty="0"/>
              <a:t>The new company would have 25% market share.  Since it is the largest, the highest HHI would be if there were three other companies almost as large (say close to 25% each).  So the HHI in this case would be 4 </a:t>
            </a:r>
            <a:r>
              <a:rPr lang="en-US" dirty="0">
                <a:latin typeface="Symbol" panose="05050102010706020507" pitchFamily="18" charset="2"/>
                <a:sym typeface="Symbol"/>
              </a:rPr>
              <a:t> </a:t>
            </a:r>
            <a:r>
              <a:rPr lang="en-US" dirty="0"/>
              <a:t>25</a:t>
            </a:r>
            <a:r>
              <a:rPr lang="en-US" baseline="30000" dirty="0"/>
              <a:t>2</a:t>
            </a:r>
            <a:r>
              <a:rPr lang="en-US" dirty="0"/>
              <a:t> = 2500.  Of course if there are lots of other small companies it would be substantially less. 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ADAF1F6-9AA5-7550-E08D-B5D7498FD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34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677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Collusion and Price Fixing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Sherman Antitrust Act of 1890 attempts to prevent the artificial rising of prices by restriction of trade or supply</a:t>
            </a:r>
          </a:p>
          <a:p>
            <a:pPr lvl="1"/>
            <a:r>
              <a:rPr lang="en-US" dirty="0"/>
              <a:t>Goal is to preserve a competitive marketplace and prevent consumers from abuses</a:t>
            </a:r>
          </a:p>
          <a:p>
            <a:pPr lvl="1"/>
            <a:r>
              <a:rPr lang="en-US" dirty="0"/>
              <a:t>An “innocent monopoly” is allowed, but trying to artificially maintain that status is not; an innocent monopoly is where a company has achieved a monopoly position solely through its superior skills, innovation or market efficiency</a:t>
            </a:r>
          </a:p>
          <a:p>
            <a:r>
              <a:rPr lang="en-US" dirty="0"/>
              <a:t>Agreements between competitors to tamper with prices (price fixing) could be a Sherman Act violation</a:t>
            </a:r>
          </a:p>
          <a:p>
            <a:r>
              <a:rPr lang="en-US" dirty="0"/>
              <a:t>Competitors often need to collaborate but cannot collude (which is defined as acting together in secret to achieve an illegal purpose)</a:t>
            </a:r>
          </a:p>
          <a:p>
            <a:pPr lvl="1"/>
            <a:r>
              <a:rPr lang="en-US" dirty="0"/>
              <a:t>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EAF93FB-52CD-0F62-B502-DE067E76C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35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1118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 Optimization in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When studying markets we’d like to determine an equilibrium point with the assumption each player is trying to maximize their profit</a:t>
            </a:r>
          </a:p>
          <a:p>
            <a:r>
              <a:rPr lang="en-US" altLang="en-US" dirty="0"/>
              <a:t>This is called the Nash Equilibrium, which has the following definition:</a:t>
            </a:r>
          </a:p>
          <a:p>
            <a:pPr lvl="1"/>
            <a:r>
              <a:rPr lang="en-US" altLang="en-US" dirty="0"/>
              <a:t>An individual looks at what its opponents are presently doing</a:t>
            </a:r>
          </a:p>
          <a:p>
            <a:pPr lvl="1"/>
            <a:r>
              <a:rPr lang="en-US" altLang="en-US" dirty="0"/>
              <a:t>The individual’s best response to its opponents’ behavior is to continue its present behavior</a:t>
            </a:r>
          </a:p>
          <a:p>
            <a:pPr lvl="1"/>
            <a:r>
              <a:rPr lang="en-US" altLang="en-US" dirty="0"/>
              <a:t>This is true for ALL individuals in the market</a:t>
            </a:r>
          </a:p>
          <a:p>
            <a:r>
              <a:rPr lang="en-US" altLang="en-US" dirty="0"/>
              <a:t>The 2001 movie “A Beautiful Mind” is about John Nash’s Life</a:t>
            </a:r>
          </a:p>
          <a:p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73F7BF5-72E4-9189-909C-CA4B97A5F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36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2052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Nash Equilibrium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Consider a two player game, where each player has three choices.  The table summaries the payoff for each player  (player 1, player 2).  The Nash equilibrium is shown in red.</a:t>
            </a:r>
          </a:p>
          <a:p>
            <a:r>
              <a:rPr lang="en-US" altLang="en-US" dirty="0"/>
              <a:t>A Nash equilibrium requires players have mutually correct assumptions. 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312585"/>
            <a:ext cx="5029200" cy="235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59CDFDD-98FC-82BE-B60C-3F89A0785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37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808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Nash Equilibrium and the Prisoner’s Dilemma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prisoners are being interrogated simultaneously.  If they betray their fellow criminal then they will get a lighter sentence, unless both of them betray each other.  Then both serve a long sentence.  If neither talks then the sentences will be lighter. 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3284696"/>
            <a:ext cx="4114800" cy="229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36136" y="2971800"/>
            <a:ext cx="5674864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Here a higher number is better, but the </a:t>
            </a:r>
            <a:br>
              <a:rPr lang="en-US" sz="24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Nash Equilibrium is actually worse for both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63D0E14-B6AF-E549-5515-797800F4A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38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743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C09C8-F76B-300D-7C56-7865FBFC2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PowerWorld SCOPF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5D8FE-F7BA-AFED-55EB-BCB37990F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1734800" cy="3733800"/>
          </a:xfrm>
        </p:spPr>
        <p:txBody>
          <a:bodyPr/>
          <a:lstStyle/>
          <a:p>
            <a:r>
              <a:rPr lang="en-US" dirty="0"/>
              <a:t>To see the PowerWorld SCOPF application, first open the </a:t>
            </a:r>
            <a:r>
              <a:rPr lang="en-US" dirty="0" err="1"/>
              <a:t>Lab_AGLSCOPF</a:t>
            </a:r>
            <a:r>
              <a:rPr lang="en-US" dirty="0"/>
              <a:t> case; then select </a:t>
            </a:r>
            <a:r>
              <a:rPr lang="en-US" b="1" dirty="0"/>
              <a:t>Tools, Contingency Analysis </a:t>
            </a:r>
            <a:r>
              <a:rPr lang="en-US" dirty="0"/>
              <a:t>to verify that some contingencies have been defined; change the load multiplier to 0.85</a:t>
            </a:r>
          </a:p>
          <a:p>
            <a:pPr lvl="1"/>
            <a:r>
              <a:rPr lang="en-US" dirty="0"/>
              <a:t>On the </a:t>
            </a:r>
            <a:r>
              <a:rPr lang="en-US" b="1" dirty="0"/>
              <a:t>Contingency Analysis </a:t>
            </a:r>
            <a:r>
              <a:rPr lang="en-US" dirty="0"/>
              <a:t>form</a:t>
            </a:r>
            <a:br>
              <a:rPr lang="en-US" dirty="0"/>
            </a:br>
            <a:r>
              <a:rPr lang="en-US" dirty="0"/>
              <a:t>click </a:t>
            </a:r>
            <a:r>
              <a:rPr lang="en-US" b="1" dirty="0"/>
              <a:t>Start Run</a:t>
            </a:r>
            <a:r>
              <a:rPr lang="en-US" dirty="0"/>
              <a:t> to do the contingency</a:t>
            </a:r>
            <a:br>
              <a:rPr lang="en-US" dirty="0"/>
            </a:br>
            <a:r>
              <a:rPr lang="en-US" dirty="0"/>
              <a:t>analysis; verify there are some </a:t>
            </a:r>
            <a:br>
              <a:rPr lang="en-US" dirty="0"/>
            </a:br>
            <a:r>
              <a:rPr lang="en-US" dirty="0"/>
              <a:t>violations</a:t>
            </a:r>
          </a:p>
          <a:p>
            <a:r>
              <a:rPr lang="en-US" dirty="0"/>
              <a:t>Select </a:t>
            </a:r>
            <a:r>
              <a:rPr lang="en-US" b="1" dirty="0"/>
              <a:t>Add Ons, SCOPF </a:t>
            </a:r>
            <a:r>
              <a:rPr lang="en-US" dirty="0"/>
              <a:t>to</a:t>
            </a:r>
            <a:br>
              <a:rPr lang="en-US" dirty="0"/>
            </a:br>
            <a:r>
              <a:rPr lang="en-US" dirty="0"/>
              <a:t>open the SCOPF </a:t>
            </a:r>
          </a:p>
          <a:p>
            <a:r>
              <a:rPr lang="en-US" dirty="0"/>
              <a:t>Click </a:t>
            </a:r>
            <a:r>
              <a:rPr lang="en-US" b="1" dirty="0"/>
              <a:t>Run Full Security </a:t>
            </a:r>
            <a:br>
              <a:rPr lang="en-US" b="1" dirty="0"/>
            </a:br>
            <a:r>
              <a:rPr lang="en-US" b="1" dirty="0"/>
              <a:t>Constrained OPF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75633-A96B-2164-A64A-A022E5744F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" t="1" r="58652" b="46346"/>
          <a:stretch/>
        </p:blipFill>
        <p:spPr>
          <a:xfrm>
            <a:off x="6172200" y="2667000"/>
            <a:ext cx="5062511" cy="3581400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3446C99B-5C1F-79E7-E609-756AB229EA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3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3652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Nash Equilibrium in Which a Mixed Strategy is Best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Consider the Nash Equilibrium for the game paper, scissors &amp; rock.  This game has no Nash Equilibrium, indicating that a mixed strategy is best  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6651625" cy="322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A1E75-8FB8-B78A-E00F-D5981E9C4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39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079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CD1CC-64C0-3D96-7AAF-E0F3D0B96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37 Bus Case SCOPF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2E762-8995-2BD3-9D5D-808E7C458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1463040"/>
          </a:xfrm>
        </p:spPr>
        <p:txBody>
          <a:bodyPr/>
          <a:lstStyle/>
          <a:p>
            <a:r>
              <a:rPr lang="en-US" dirty="0"/>
              <a:t>Keeping the SCOPF form open, contour the bus LMPs</a:t>
            </a:r>
          </a:p>
          <a:p>
            <a:r>
              <a:rPr lang="en-US" dirty="0"/>
              <a:t>What had been a</a:t>
            </a:r>
            <a:br>
              <a:rPr lang="en-US" dirty="0"/>
            </a:br>
            <a:r>
              <a:rPr lang="en-US" dirty="0"/>
              <a:t>relatively boring </a:t>
            </a:r>
            <a:br>
              <a:rPr lang="en-US" dirty="0"/>
            </a:br>
            <a:r>
              <a:rPr lang="en-US" dirty="0"/>
              <a:t>OPF solution indicates</a:t>
            </a:r>
            <a:br>
              <a:rPr lang="en-US" dirty="0"/>
            </a:br>
            <a:r>
              <a:rPr lang="en-US" dirty="0"/>
              <a:t>some major issues</a:t>
            </a:r>
          </a:p>
          <a:p>
            <a:r>
              <a:rPr lang="en-US" dirty="0"/>
              <a:t>Looking at the SCOPF</a:t>
            </a:r>
            <a:br>
              <a:rPr lang="en-US" dirty="0"/>
            </a:br>
            <a:r>
              <a:rPr lang="en-US" dirty="0"/>
              <a:t>form Results, </a:t>
            </a:r>
            <a:br>
              <a:rPr lang="en-US" dirty="0"/>
            </a:br>
            <a:r>
              <a:rPr lang="en-US" dirty="0"/>
              <a:t>Contingency Violations</a:t>
            </a:r>
            <a:br>
              <a:rPr lang="en-US" dirty="0"/>
            </a:br>
            <a:r>
              <a:rPr lang="en-US" dirty="0"/>
              <a:t>indicates there are</a:t>
            </a:r>
            <a:br>
              <a:rPr lang="en-US" dirty="0"/>
            </a:br>
            <a:r>
              <a:rPr lang="en-US" dirty="0"/>
              <a:t>some contingencies</a:t>
            </a:r>
            <a:br>
              <a:rPr lang="en-US" dirty="0"/>
            </a:br>
            <a:r>
              <a:rPr lang="en-US" dirty="0"/>
              <a:t>with unenforceable</a:t>
            </a:r>
            <a:br>
              <a:rPr lang="en-US" dirty="0"/>
            </a:br>
            <a:r>
              <a:rPr lang="en-US" dirty="0"/>
              <a:t>constraints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55FD869-6814-6D36-057B-292216060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4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CD3195-B229-33D1-9593-9E8756F4E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6862" y="1905000"/>
            <a:ext cx="7765138" cy="407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18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0B38C-D931-1049-C418-63D37E23D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 OPF and SCOPF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61532-C0A0-E82A-5B99-812304ECD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LP approach is widely used for the OPF and SCOPF, particularly when implementing a dc power flow approach</a:t>
            </a:r>
          </a:p>
          <a:p>
            <a:r>
              <a:rPr lang="en-US" dirty="0"/>
              <a:t>A key issue is determining the number of binding constraints to enforce in the LP tableau</a:t>
            </a:r>
          </a:p>
          <a:p>
            <a:pPr lvl="1"/>
            <a:r>
              <a:rPr lang="en-US" dirty="0"/>
              <a:t>Enforcing too many is time-consuming, enforcing too few results in excessive iterations</a:t>
            </a:r>
          </a:p>
          <a:p>
            <a:r>
              <a:rPr lang="en-US" dirty="0"/>
              <a:t>The LP approach is limited by the degree of linearity in the power system</a:t>
            </a:r>
          </a:p>
          <a:p>
            <a:pPr lvl="1"/>
            <a:r>
              <a:rPr lang="en-US" dirty="0"/>
              <a:t>Real power constraints are fairly linear, reactive power constraints much less so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FC5ED-F72D-1AFE-4985-F8F2DEC64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5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233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9786A-C4DB-CD63-5D01-C6DCC6032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OPF and SCOPF Solution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9E600-97E1-2C3F-76FE-F5D5B1058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several additional approaches for solving the OPF and SCOPF</a:t>
            </a:r>
          </a:p>
          <a:p>
            <a:r>
              <a:rPr lang="en-US" dirty="0"/>
              <a:t>It continues to be an area of active research</a:t>
            </a:r>
          </a:p>
          <a:p>
            <a:r>
              <a:rPr lang="en-US" dirty="0"/>
              <a:t>More general commercial optimization packages are being applied to the problem, including Gurobi and CPLEX</a:t>
            </a:r>
          </a:p>
          <a:p>
            <a:pPr lvl="1"/>
            <a:r>
              <a:rPr lang="en-US" dirty="0"/>
              <a:t>Over the years there has been great progress in this area, including with the solution of mixed-integer programming problems (speedups of up to 1 million times have been reported since 1991 with new algorithms and faster computers)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F575E-203A-4D16-8EB5-7FF75954B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6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65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FB96C-BE4F-6B51-C87F-C0A96A2FC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Electricity Markets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0E3A9-D042-D205-734A-281842083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decades electric utilities operated as vertical monopolies, with their rates set by state regulators</a:t>
            </a:r>
          </a:p>
          <a:p>
            <a:r>
              <a:rPr lang="en-US" dirty="0"/>
              <a:t>Utilities had an obligation to serve</a:t>
            </a:r>
            <a:br>
              <a:rPr lang="en-US" dirty="0"/>
            </a:br>
            <a:r>
              <a:rPr lang="en-US" dirty="0"/>
              <a:t>and customers had no choice</a:t>
            </a:r>
          </a:p>
          <a:p>
            <a:pPr lvl="1"/>
            <a:r>
              <a:rPr lang="en-US" dirty="0"/>
              <a:t>There was little third party generation</a:t>
            </a:r>
          </a:p>
          <a:p>
            <a:r>
              <a:rPr lang="en-US" dirty="0"/>
              <a:t>Major change in US occurred in 1992</a:t>
            </a:r>
            <a:br>
              <a:rPr lang="en-US" dirty="0"/>
            </a:br>
            <a:r>
              <a:rPr lang="en-US" dirty="0"/>
              <a:t>with the National Energy Policy Act</a:t>
            </a:r>
            <a:br>
              <a:rPr lang="en-US" dirty="0"/>
            </a:br>
            <a:r>
              <a:rPr lang="en-US" dirty="0"/>
              <a:t>that mandated utilities provide</a:t>
            </a:r>
            <a:br>
              <a:rPr lang="en-US" dirty="0"/>
            </a:br>
            <a:r>
              <a:rPr lang="en-US" dirty="0"/>
              <a:t>“nondiscriminatory” access to the high </a:t>
            </a:r>
            <a:br>
              <a:rPr lang="en-US" dirty="0"/>
            </a:br>
            <a:r>
              <a:rPr lang="en-US" dirty="0"/>
              <a:t>voltage grid</a:t>
            </a:r>
          </a:p>
          <a:p>
            <a:r>
              <a:rPr lang="en-US" dirty="0"/>
              <a:t>Goal was to setup true competition in generation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7FB42CA-5942-F52F-DFB4-B11CD933E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1" y="1898650"/>
            <a:ext cx="2530475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CE29FE6-80E2-7748-4AD7-D9FCBE50D7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7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15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994A6-6121-9A9B-EF04-0A8F236B8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Markets Versus Centralized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AFDD6-14D2-D332-FEC4-F8D00BA0A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the vertically integrated utility, a small number of entities (typically utilities) did most of the planning </a:t>
            </a:r>
          </a:p>
          <a:p>
            <a:pPr lvl="1"/>
            <a:r>
              <a:rPr lang="en-US" dirty="0"/>
              <a:t>For example, which new generators and/or lines to build</a:t>
            </a:r>
          </a:p>
          <a:p>
            <a:pPr lvl="1"/>
            <a:r>
              <a:rPr lang="en-US" dirty="0"/>
              <a:t>Planning was coordinated and governed by regulators</a:t>
            </a:r>
          </a:p>
          <a:p>
            <a:pPr lvl="1"/>
            <a:r>
              <a:rPr lang="en-US" dirty="0"/>
              <a:t>Regulators needed to know the utilities actual costs so they could provide them with a fixed rate of return</a:t>
            </a:r>
          </a:p>
          <a:p>
            <a:r>
              <a:rPr lang="en-US" dirty="0"/>
              <a:t>With markets the larger number of participants often make individual decisions in reaction to prices</a:t>
            </a:r>
          </a:p>
          <a:p>
            <a:pPr lvl="1"/>
            <a:r>
              <a:rPr lang="en-US" dirty="0"/>
              <a:t>For example, whether to build new generation</a:t>
            </a:r>
          </a:p>
          <a:p>
            <a:pPr lvl="1"/>
            <a:r>
              <a:rPr lang="en-US" dirty="0"/>
              <a:t>Generator owners in general to not need to reveal their true costs; rather they make offers into the market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0456B-EA3A-85AF-8C81-E64C2A714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0" y="6324600"/>
            <a:ext cx="482600" cy="457200"/>
          </a:xfrm>
        </p:spPr>
        <p:txBody>
          <a:bodyPr/>
          <a:lstStyle/>
          <a:p>
            <a:fld id="{F06A5241-12CB-C64D-AE38-6540AC6C648E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/>
              <a:t>8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036014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solidFill>
          <a:schemeClr val="bg1">
            <a:lumMod val="95000"/>
          </a:schemeClr>
        </a:solidFill>
        <a:ln>
          <a:noFill/>
        </a:ln>
      </a:spPr>
      <a:bodyPr wrap="square">
        <a:spAutoFit/>
      </a:bodyPr>
      <a:lstStyle>
        <a:defPPr algn="l" eaLnBrk="1" hangingPunct="1">
          <a:spcBef>
            <a:spcPct val="50000"/>
          </a:spcBef>
          <a:defRPr sz="2400" dirty="0">
            <a:solidFill>
              <a:schemeClr val="tx1">
                <a:lumMod val="50000"/>
              </a:schemeClr>
            </a:solidFill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11582</TotalTime>
  <Words>3224</Words>
  <Application>Microsoft Office PowerPoint</Application>
  <PresentationFormat>Widescreen</PresentationFormat>
  <Paragraphs>245</Paragraphs>
  <Slides>40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Helvetica</vt:lpstr>
      <vt:lpstr>Symbol</vt:lpstr>
      <vt:lpstr>Times</vt:lpstr>
      <vt:lpstr>Times New Roman</vt:lpstr>
      <vt:lpstr>Wingdings</vt:lpstr>
      <vt:lpstr>Capsules</vt:lpstr>
      <vt:lpstr>Equation</vt:lpstr>
      <vt:lpstr>ECEN 460 Power System Operation and Control Spring 2025</vt:lpstr>
      <vt:lpstr>Security Constrained OPF</vt:lpstr>
      <vt:lpstr>Security Constrained OPF, cont.</vt:lpstr>
      <vt:lpstr>PowerWorld SCOPF Application</vt:lpstr>
      <vt:lpstr>37 Bus Case SCOPF Results</vt:lpstr>
      <vt:lpstr>LP OPF and SCOPF Issues</vt:lpstr>
      <vt:lpstr>Additional OPF and SCOPF Solution Methods</vt:lpstr>
      <vt:lpstr>Electricity Markets History</vt:lpstr>
      <vt:lpstr>Markets Versus Centralized Planning</vt:lpstr>
      <vt:lpstr>Overall Goal</vt:lpstr>
      <vt:lpstr>Electricity Market History</vt:lpstr>
      <vt:lpstr>Multidisciplinary Research in Power and Economics</vt:lpstr>
      <vt:lpstr>Example Vernon Smith Paper from HICSS (1998)</vt:lpstr>
      <vt:lpstr>The California Politicians Ran Ahead of the Research, Resulting in Their 2000-2001 Crisis</vt:lpstr>
      <vt:lpstr>Electricity Markets Today in North America</vt:lpstr>
      <vt:lpstr>Electricity Markets Common Features</vt:lpstr>
      <vt:lpstr>Electricity Markets Common Features</vt:lpstr>
      <vt:lpstr>ERCOT Feb 20, 2025 LMPs</vt:lpstr>
      <vt:lpstr>LMP Energy Markets</vt:lpstr>
      <vt:lpstr>Generator Offers</vt:lpstr>
      <vt:lpstr>General Guidelines</vt:lpstr>
      <vt:lpstr>Trading Electricity Using Auctions</vt:lpstr>
      <vt:lpstr>Auctions, cont.</vt:lpstr>
      <vt:lpstr>Types of Single-Sided Auctions with Multiple Buyers, One Seller</vt:lpstr>
      <vt:lpstr>Uniform Price Auctions: Multiple Sellers, One Buyer</vt:lpstr>
      <vt:lpstr>What to Offer Example</vt:lpstr>
      <vt:lpstr>Horizontal Market Power</vt:lpstr>
      <vt:lpstr>Market Power and Scarcity Rents</vt:lpstr>
      <vt:lpstr>June 1998 Heat Storm: Two Constraints Caused a Price Spike</vt:lpstr>
      <vt:lpstr>37 Bus Profit Maximization Example</vt:lpstr>
      <vt:lpstr>Example Generator Supply Curves</vt:lpstr>
      <vt:lpstr>Symptoms of Market Power</vt:lpstr>
      <vt:lpstr>Market Power Analysis</vt:lpstr>
      <vt:lpstr>HHI Examples</vt:lpstr>
      <vt:lpstr>HHI Examples</vt:lpstr>
      <vt:lpstr>Collusion and Price Fixing </vt:lpstr>
      <vt:lpstr>Profit Optimization in Markets</vt:lpstr>
      <vt:lpstr>Nash Equilibrium Example</vt:lpstr>
      <vt:lpstr>Nash Equilibrium and the Prisoner’s Dilemma </vt:lpstr>
      <vt:lpstr>Nash Equilibrium in Which a Mixed Strategy is Best</vt:lpstr>
    </vt:vector>
  </TitlesOfParts>
  <Company>ECE - 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615_Lect1</dc:title>
  <dc:creator>ECE Publications</dc:creator>
  <cp:lastModifiedBy>Nicole LoGiudice</cp:lastModifiedBy>
  <cp:revision>584</cp:revision>
  <cp:lastPrinted>2020-08-20T12:26:33Z</cp:lastPrinted>
  <dcterms:created xsi:type="dcterms:W3CDTF">2000-05-11T14:27:08Z</dcterms:created>
  <dcterms:modified xsi:type="dcterms:W3CDTF">2025-03-19T21:42:27Z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f6cd4b9-6f4c-455c-8ae4-9b982b2953c8_Enabled">
    <vt:lpwstr>true</vt:lpwstr>
  </property>
  <property fmtid="{D5CDD505-2E9C-101B-9397-08002B2CF9AE}" pid="3" name="MSIP_Label_5f6cd4b9-6f4c-455c-8ae4-9b982b2953c8_SetDate">
    <vt:lpwstr>2025-01-28T16:40:33Z</vt:lpwstr>
  </property>
  <property fmtid="{D5CDD505-2E9C-101B-9397-08002B2CF9AE}" pid="4" name="MSIP_Label_5f6cd4b9-6f4c-455c-8ae4-9b982b2953c8_Method">
    <vt:lpwstr>Privileged</vt:lpwstr>
  </property>
  <property fmtid="{D5CDD505-2E9C-101B-9397-08002B2CF9AE}" pid="5" name="MSIP_Label_5f6cd4b9-6f4c-455c-8ae4-9b982b2953c8_Name">
    <vt:lpwstr>Public​</vt:lpwstr>
  </property>
  <property fmtid="{D5CDD505-2E9C-101B-9397-08002B2CF9AE}" pid="6" name="MSIP_Label_5f6cd4b9-6f4c-455c-8ae4-9b982b2953c8_SiteId">
    <vt:lpwstr>68f381e3-46da-47b9-ba57-6f322b8f0da1</vt:lpwstr>
  </property>
  <property fmtid="{D5CDD505-2E9C-101B-9397-08002B2CF9AE}" pid="7" name="MSIP_Label_5f6cd4b9-6f4c-455c-8ae4-9b982b2953c8_ActionId">
    <vt:lpwstr>7be36586-bff5-4528-b125-2ca04d21d634</vt:lpwstr>
  </property>
  <property fmtid="{D5CDD505-2E9C-101B-9397-08002B2CF9AE}" pid="8" name="MSIP_Label_5f6cd4b9-6f4c-455c-8ae4-9b982b2953c8_ContentBits">
    <vt:lpwstr>0</vt:lpwstr>
  </property>
</Properties>
</file>