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66"/>
  </p:notesMasterIdLst>
  <p:handoutMasterIdLst>
    <p:handoutMasterId r:id="rId67"/>
  </p:handoutMasterIdLst>
  <p:sldIdLst>
    <p:sldId id="258" r:id="rId2"/>
    <p:sldId id="536" r:id="rId3"/>
    <p:sldId id="633" r:id="rId4"/>
    <p:sldId id="537" r:id="rId5"/>
    <p:sldId id="540" r:id="rId6"/>
    <p:sldId id="541" r:id="rId7"/>
    <p:sldId id="973" r:id="rId8"/>
    <p:sldId id="634" r:id="rId9"/>
    <p:sldId id="544" r:id="rId10"/>
    <p:sldId id="545" r:id="rId11"/>
    <p:sldId id="546" r:id="rId12"/>
    <p:sldId id="547" r:id="rId13"/>
    <p:sldId id="550" r:id="rId14"/>
    <p:sldId id="557" r:id="rId15"/>
    <p:sldId id="931" r:id="rId16"/>
    <p:sldId id="933" r:id="rId17"/>
    <p:sldId id="934" r:id="rId18"/>
    <p:sldId id="935" r:id="rId19"/>
    <p:sldId id="936" r:id="rId20"/>
    <p:sldId id="937" r:id="rId21"/>
    <p:sldId id="938" r:id="rId22"/>
    <p:sldId id="939" r:id="rId23"/>
    <p:sldId id="940" r:id="rId24"/>
    <p:sldId id="941" r:id="rId25"/>
    <p:sldId id="942" r:id="rId26"/>
    <p:sldId id="943" r:id="rId27"/>
    <p:sldId id="944" r:id="rId28"/>
    <p:sldId id="945" r:id="rId29"/>
    <p:sldId id="946" r:id="rId30"/>
    <p:sldId id="947" r:id="rId31"/>
    <p:sldId id="948" r:id="rId32"/>
    <p:sldId id="949" r:id="rId33"/>
    <p:sldId id="950" r:id="rId34"/>
    <p:sldId id="951" r:id="rId35"/>
    <p:sldId id="952" r:id="rId36"/>
    <p:sldId id="953" r:id="rId37"/>
    <p:sldId id="954" r:id="rId38"/>
    <p:sldId id="955" r:id="rId39"/>
    <p:sldId id="956" r:id="rId40"/>
    <p:sldId id="957" r:id="rId41"/>
    <p:sldId id="958" r:id="rId42"/>
    <p:sldId id="959" r:id="rId43"/>
    <p:sldId id="960" r:id="rId44"/>
    <p:sldId id="961" r:id="rId45"/>
    <p:sldId id="962" r:id="rId46"/>
    <p:sldId id="963" r:id="rId47"/>
    <p:sldId id="964" r:id="rId48"/>
    <p:sldId id="965" r:id="rId49"/>
    <p:sldId id="966" r:id="rId50"/>
    <p:sldId id="967" r:id="rId51"/>
    <p:sldId id="968" r:id="rId52"/>
    <p:sldId id="969" r:id="rId53"/>
    <p:sldId id="345" r:id="rId54"/>
    <p:sldId id="390" r:id="rId55"/>
    <p:sldId id="391" r:id="rId56"/>
    <p:sldId id="392" r:id="rId57"/>
    <p:sldId id="393" r:id="rId58"/>
    <p:sldId id="394" r:id="rId59"/>
    <p:sldId id="395" r:id="rId60"/>
    <p:sldId id="396" r:id="rId61"/>
    <p:sldId id="397" r:id="rId62"/>
    <p:sldId id="398" r:id="rId63"/>
    <p:sldId id="399" r:id="rId64"/>
    <p:sldId id="971" r:id="rId65"/>
  </p:sldIdLst>
  <p:sldSz cx="12192000" cy="6858000"/>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266"/>
    <a:srgbClr val="1E0000"/>
    <a:srgbClr val="FFE6E6"/>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12" autoAdjust="0"/>
    <p:restoredTop sz="94660" autoAdjust="0"/>
  </p:normalViewPr>
  <p:slideViewPr>
    <p:cSldViewPr>
      <p:cViewPr varScale="1">
        <p:scale>
          <a:sx n="113" d="100"/>
          <a:sy n="113" d="100"/>
        </p:scale>
        <p:origin x="984" y="32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692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3/19/2025</a:t>
            </a:fld>
            <a:endParaRPr lang="en-US"/>
          </a:p>
        </p:txBody>
      </p:sp>
      <p:sp>
        <p:nvSpPr>
          <p:cNvPr id="4" name="Slide Image Placeholder 3"/>
          <p:cNvSpPr>
            <a:spLocks noGrp="1" noRot="1" noChangeAspect="1"/>
          </p:cNvSpPr>
          <p:nvPr>
            <p:ph type="sldImg" idx="2"/>
          </p:nvPr>
        </p:nvSpPr>
        <p:spPr>
          <a:xfrm>
            <a:off x="419100" y="703263"/>
            <a:ext cx="6238875"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19100" y="703263"/>
            <a:ext cx="6238875"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419100" y="703263"/>
            <a:ext cx="6238875" cy="3509962"/>
          </a:xfrm>
          <a:ln/>
        </p:spPr>
      </p:sp>
      <p:sp>
        <p:nvSpPr>
          <p:cNvPr id="655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6554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E9BDCD01-CD04-40E6-9589-B0339A1EBCFF}" type="slidenum">
              <a:rPr lang="en-US" altLang="en-US" sz="1200"/>
              <a:pPr/>
              <a:t>20</a:t>
            </a:fld>
            <a:endParaRPr lang="en-US" altLang="en-US" sz="1200" dirty="0"/>
          </a:p>
        </p:txBody>
      </p:sp>
    </p:spTree>
    <p:extLst>
      <p:ext uri="{BB962C8B-B14F-4D97-AF65-F5344CB8AC3E}">
        <p14:creationId xmlns:p14="http://schemas.microsoft.com/office/powerpoint/2010/main" val="2907549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419100" y="703263"/>
            <a:ext cx="6238875" cy="3509962"/>
          </a:xfrm>
          <a:ln/>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665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E66730E4-F0D6-4A62-A232-32C1C0A2F4F2}" type="slidenum">
              <a:rPr lang="en-US" altLang="en-US" sz="1200"/>
              <a:pPr/>
              <a:t>21</a:t>
            </a:fld>
            <a:endParaRPr lang="en-US" altLang="en-US" sz="1200" dirty="0"/>
          </a:p>
        </p:txBody>
      </p:sp>
    </p:spTree>
    <p:extLst>
      <p:ext uri="{BB962C8B-B14F-4D97-AF65-F5344CB8AC3E}">
        <p14:creationId xmlns:p14="http://schemas.microsoft.com/office/powerpoint/2010/main" val="1986036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419100" y="703263"/>
            <a:ext cx="6238875" cy="3509962"/>
          </a:xfrm>
          <a:ln/>
        </p:spPr>
      </p:sp>
      <p:sp>
        <p:nvSpPr>
          <p:cNvPr id="675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6758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6237BB22-3FF1-4E7F-B01F-35E29469E249}" type="slidenum">
              <a:rPr lang="en-US" altLang="en-US" sz="1200"/>
              <a:pPr/>
              <a:t>22</a:t>
            </a:fld>
            <a:endParaRPr lang="en-US" altLang="en-US" sz="1200" dirty="0"/>
          </a:p>
        </p:txBody>
      </p:sp>
    </p:spTree>
    <p:extLst>
      <p:ext uri="{BB962C8B-B14F-4D97-AF65-F5344CB8AC3E}">
        <p14:creationId xmlns:p14="http://schemas.microsoft.com/office/powerpoint/2010/main" val="787723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419100" y="703263"/>
            <a:ext cx="6238875" cy="3509962"/>
          </a:xfrm>
          <a:ln/>
        </p:spPr>
      </p:sp>
      <p:sp>
        <p:nvSpPr>
          <p:cNvPr id="686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6861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ECB07940-17DA-40D1-A2C6-A5C069F7DC1D}" type="slidenum">
              <a:rPr lang="en-US" altLang="en-US" sz="1200"/>
              <a:pPr/>
              <a:t>23</a:t>
            </a:fld>
            <a:endParaRPr lang="en-US" altLang="en-US" sz="1200" dirty="0"/>
          </a:p>
        </p:txBody>
      </p:sp>
    </p:spTree>
    <p:extLst>
      <p:ext uri="{BB962C8B-B14F-4D97-AF65-F5344CB8AC3E}">
        <p14:creationId xmlns:p14="http://schemas.microsoft.com/office/powerpoint/2010/main" val="301057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419100" y="703263"/>
            <a:ext cx="6238875" cy="3509962"/>
          </a:xfrm>
          <a:ln/>
        </p:spPr>
      </p:sp>
      <p:sp>
        <p:nvSpPr>
          <p:cNvPr id="696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6963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43E1A9B6-A26F-4038-AE37-14174A41D985}" type="slidenum">
              <a:rPr lang="en-US" altLang="en-US" sz="1200"/>
              <a:pPr/>
              <a:t>24</a:t>
            </a:fld>
            <a:endParaRPr lang="en-US" altLang="en-US" sz="1200" dirty="0"/>
          </a:p>
        </p:txBody>
      </p:sp>
    </p:spTree>
    <p:extLst>
      <p:ext uri="{BB962C8B-B14F-4D97-AF65-F5344CB8AC3E}">
        <p14:creationId xmlns:p14="http://schemas.microsoft.com/office/powerpoint/2010/main" val="1080498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419100" y="703263"/>
            <a:ext cx="6238875" cy="3509962"/>
          </a:xfrm>
          <a:ln/>
        </p:spPr>
      </p:sp>
      <p:sp>
        <p:nvSpPr>
          <p:cNvPr id="727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p>
        </p:txBody>
      </p:sp>
      <p:sp>
        <p:nvSpPr>
          <p:cNvPr id="7270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03A4FDDD-1D8F-4E75-8BB2-B8D023A5370C}" type="slidenum">
              <a:rPr lang="en-US" altLang="en-US" sz="1200"/>
              <a:pPr/>
              <a:t>26</a:t>
            </a:fld>
            <a:endParaRPr lang="en-US" altLang="en-US" sz="1200"/>
          </a:p>
        </p:txBody>
      </p:sp>
    </p:spTree>
    <p:extLst>
      <p:ext uri="{BB962C8B-B14F-4D97-AF65-F5344CB8AC3E}">
        <p14:creationId xmlns:p14="http://schemas.microsoft.com/office/powerpoint/2010/main" val="1620756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419100" y="703263"/>
            <a:ext cx="6238875" cy="3509962"/>
          </a:xfrm>
          <a:ln/>
        </p:spPr>
      </p:sp>
      <p:sp>
        <p:nvSpPr>
          <p:cNvPr id="737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p>
        </p:txBody>
      </p:sp>
      <p:sp>
        <p:nvSpPr>
          <p:cNvPr id="7373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E3B1ED40-1794-4B99-A6E2-5D51AC5A10E2}" type="slidenum">
              <a:rPr lang="en-US" altLang="en-US" sz="1200"/>
              <a:pPr/>
              <a:t>27</a:t>
            </a:fld>
            <a:endParaRPr lang="en-US" altLang="en-US" sz="1200"/>
          </a:p>
        </p:txBody>
      </p:sp>
    </p:spTree>
    <p:extLst>
      <p:ext uri="{BB962C8B-B14F-4D97-AF65-F5344CB8AC3E}">
        <p14:creationId xmlns:p14="http://schemas.microsoft.com/office/powerpoint/2010/main" val="2975985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419100" y="703263"/>
            <a:ext cx="6238875" cy="3509962"/>
          </a:xfrm>
          <a:ln/>
        </p:spPr>
      </p:sp>
      <p:sp>
        <p:nvSpPr>
          <p:cNvPr id="757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p>
        </p:txBody>
      </p:sp>
      <p:sp>
        <p:nvSpPr>
          <p:cNvPr id="7578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4DAFC0AC-A79E-4D89-ADF2-9A622795417F}" type="slidenum">
              <a:rPr lang="en-US" altLang="en-US" sz="1200"/>
              <a:pPr/>
              <a:t>28</a:t>
            </a:fld>
            <a:endParaRPr lang="en-US" altLang="en-US" sz="1200"/>
          </a:p>
        </p:txBody>
      </p:sp>
    </p:spTree>
    <p:extLst>
      <p:ext uri="{BB962C8B-B14F-4D97-AF65-F5344CB8AC3E}">
        <p14:creationId xmlns:p14="http://schemas.microsoft.com/office/powerpoint/2010/main" val="769743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419100" y="703263"/>
            <a:ext cx="6238875" cy="3509962"/>
          </a:xfrm>
          <a:ln/>
        </p:spPr>
      </p:sp>
      <p:sp>
        <p:nvSpPr>
          <p:cNvPr id="768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p>
        </p:txBody>
      </p:sp>
      <p:sp>
        <p:nvSpPr>
          <p:cNvPr id="7680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F8D437F7-BFD1-496B-850C-F6D4F8123C52}" type="slidenum">
              <a:rPr lang="en-US" altLang="en-US" sz="1200"/>
              <a:pPr/>
              <a:t>29</a:t>
            </a:fld>
            <a:endParaRPr lang="en-US" altLang="en-US" sz="1200"/>
          </a:p>
        </p:txBody>
      </p:sp>
    </p:spTree>
    <p:extLst>
      <p:ext uri="{BB962C8B-B14F-4D97-AF65-F5344CB8AC3E}">
        <p14:creationId xmlns:p14="http://schemas.microsoft.com/office/powerpoint/2010/main" val="3872843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419100" y="703263"/>
            <a:ext cx="6238875" cy="3509962"/>
          </a:xfrm>
          <a:ln/>
        </p:spPr>
      </p:sp>
      <p:sp>
        <p:nvSpPr>
          <p:cNvPr id="778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p>
        </p:txBody>
      </p:sp>
      <p:sp>
        <p:nvSpPr>
          <p:cNvPr id="7782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4A9AF899-77AE-45CB-9F0D-6F6DEC7F538E}" type="slidenum">
              <a:rPr lang="en-US" altLang="en-US" sz="1200"/>
              <a:pPr/>
              <a:t>30</a:t>
            </a:fld>
            <a:endParaRPr lang="en-US" altLang="en-US" sz="1200"/>
          </a:p>
        </p:txBody>
      </p:sp>
    </p:spTree>
    <p:extLst>
      <p:ext uri="{BB962C8B-B14F-4D97-AF65-F5344CB8AC3E}">
        <p14:creationId xmlns:p14="http://schemas.microsoft.com/office/powerpoint/2010/main" val="2690465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86A5491A-0E7B-C1C1-4E62-FCE25E48696C}"/>
              </a:ext>
            </a:extLst>
          </p:cNvPr>
          <p:cNvSpPr>
            <a:spLocks noGrp="1" noRot="1" noChangeAspect="1" noChangeArrowheads="1" noTextEdit="1"/>
          </p:cNvSpPr>
          <p:nvPr>
            <p:ph type="sldImg"/>
          </p:nvPr>
        </p:nvSpPr>
        <p:spPr>
          <a:xfrm>
            <a:off x="407988" y="688975"/>
            <a:ext cx="6130925" cy="3449638"/>
          </a:xfrm>
          <a:ln/>
        </p:spPr>
      </p:sp>
      <p:sp>
        <p:nvSpPr>
          <p:cNvPr id="8195" name="Notes Placeholder 2">
            <a:extLst>
              <a:ext uri="{FF2B5EF4-FFF2-40B4-BE49-F238E27FC236}">
                <a16:creationId xmlns:a16="http://schemas.microsoft.com/office/drawing/2014/main" id="{3FCF43DF-5AD9-12D2-E279-47E52A8CB5A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latin typeface="Arial" panose="020B0604020202020204" pitchFamily="34" charset="0"/>
            </a:endParaRPr>
          </a:p>
        </p:txBody>
      </p:sp>
      <p:sp>
        <p:nvSpPr>
          <p:cNvPr id="8196" name="Slide Number Placeholder 3">
            <a:extLst>
              <a:ext uri="{FF2B5EF4-FFF2-40B4-BE49-F238E27FC236}">
                <a16:creationId xmlns:a16="http://schemas.microsoft.com/office/drawing/2014/main" id="{895C337C-56F7-1B68-67EE-9837C7B71857}"/>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2338">
              <a:defRPr sz="2400">
                <a:solidFill>
                  <a:schemeClr val="tx1"/>
                </a:solidFill>
                <a:latin typeface="Arial" panose="020B0604020202020204" pitchFamily="34" charset="0"/>
              </a:defRPr>
            </a:lvl1pPr>
            <a:lvl2pPr marL="742950" indent="-285750" defTabSz="922338">
              <a:defRPr sz="2400">
                <a:solidFill>
                  <a:schemeClr val="tx1"/>
                </a:solidFill>
                <a:latin typeface="Arial" panose="020B0604020202020204" pitchFamily="34" charset="0"/>
              </a:defRPr>
            </a:lvl2pPr>
            <a:lvl3pPr marL="1143000" indent="-228600" defTabSz="922338">
              <a:defRPr sz="2400">
                <a:solidFill>
                  <a:schemeClr val="tx1"/>
                </a:solidFill>
                <a:latin typeface="Arial" panose="020B0604020202020204" pitchFamily="34" charset="0"/>
              </a:defRPr>
            </a:lvl3pPr>
            <a:lvl4pPr marL="1600200" indent="-228600" defTabSz="922338">
              <a:defRPr sz="2400">
                <a:solidFill>
                  <a:schemeClr val="tx1"/>
                </a:solidFill>
                <a:latin typeface="Arial" panose="020B0604020202020204" pitchFamily="34" charset="0"/>
              </a:defRPr>
            </a:lvl4pPr>
            <a:lvl5pPr marL="2057400" indent="-228600" defTabSz="922338">
              <a:defRPr sz="24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defRPr>
            </a:lvl9pPr>
          </a:lstStyle>
          <a:p>
            <a:fld id="{6710C50A-0094-4D5E-9F6A-A0CB64A3DF67}" type="slidenum">
              <a:rPr lang="en-US" altLang="en-US" sz="1200"/>
              <a:pPr/>
              <a:t>1</a:t>
            </a:fld>
            <a:endParaRPr lang="en-US" altLang="en-US" sz="1200" dirty="0"/>
          </a:p>
        </p:txBody>
      </p:sp>
    </p:spTree>
    <p:extLst>
      <p:ext uri="{BB962C8B-B14F-4D97-AF65-F5344CB8AC3E}">
        <p14:creationId xmlns:p14="http://schemas.microsoft.com/office/powerpoint/2010/main" val="1015503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419100" y="703263"/>
            <a:ext cx="6238875" cy="3509962"/>
          </a:xfrm>
          <a:ln/>
        </p:spPr>
      </p:sp>
      <p:sp>
        <p:nvSpPr>
          <p:cNvPr id="798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p>
        </p:txBody>
      </p:sp>
      <p:sp>
        <p:nvSpPr>
          <p:cNvPr id="7987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F39DC688-932B-49E2-92B0-8F768B5DCDB3}" type="slidenum">
              <a:rPr lang="en-US" altLang="en-US" sz="1200"/>
              <a:pPr/>
              <a:t>31</a:t>
            </a:fld>
            <a:endParaRPr lang="en-US" altLang="en-US" sz="1200"/>
          </a:p>
        </p:txBody>
      </p:sp>
    </p:spTree>
    <p:extLst>
      <p:ext uri="{BB962C8B-B14F-4D97-AF65-F5344CB8AC3E}">
        <p14:creationId xmlns:p14="http://schemas.microsoft.com/office/powerpoint/2010/main" val="279521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419100" y="703263"/>
            <a:ext cx="6238875" cy="3509962"/>
          </a:xfrm>
          <a:ln/>
        </p:spPr>
      </p:sp>
      <p:sp>
        <p:nvSpPr>
          <p:cNvPr id="808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p>
        </p:txBody>
      </p:sp>
      <p:sp>
        <p:nvSpPr>
          <p:cNvPr id="8090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3FCF31C4-F53F-41D4-AAD1-4C6DC40FBDEF}" type="slidenum">
              <a:rPr lang="en-US" altLang="en-US" sz="1200"/>
              <a:pPr/>
              <a:t>34</a:t>
            </a:fld>
            <a:endParaRPr lang="en-US" altLang="en-US" sz="1200"/>
          </a:p>
        </p:txBody>
      </p:sp>
    </p:spTree>
    <p:extLst>
      <p:ext uri="{BB962C8B-B14F-4D97-AF65-F5344CB8AC3E}">
        <p14:creationId xmlns:p14="http://schemas.microsoft.com/office/powerpoint/2010/main" val="1912756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419100" y="703263"/>
            <a:ext cx="6238875" cy="3509962"/>
          </a:xfrm>
          <a:ln/>
        </p:spPr>
      </p:sp>
      <p:sp>
        <p:nvSpPr>
          <p:cNvPr id="819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p>
        </p:txBody>
      </p:sp>
      <p:sp>
        <p:nvSpPr>
          <p:cNvPr id="8192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314F3E2C-2D38-4215-8A38-B17A525FEFE7}" type="slidenum">
              <a:rPr lang="en-US" altLang="en-US" sz="1200"/>
              <a:pPr/>
              <a:t>35</a:t>
            </a:fld>
            <a:endParaRPr lang="en-US" altLang="en-US" sz="1200"/>
          </a:p>
        </p:txBody>
      </p:sp>
    </p:spTree>
    <p:extLst>
      <p:ext uri="{BB962C8B-B14F-4D97-AF65-F5344CB8AC3E}">
        <p14:creationId xmlns:p14="http://schemas.microsoft.com/office/powerpoint/2010/main" val="728443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419100" y="703263"/>
            <a:ext cx="6238875" cy="3509962"/>
          </a:xfrm>
          <a:ln/>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p>
        </p:txBody>
      </p:sp>
      <p:sp>
        <p:nvSpPr>
          <p:cNvPr id="8294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5578E0BC-7720-4060-A4BC-9A9430A184A4}" type="slidenum">
              <a:rPr lang="en-US" altLang="en-US" sz="1200"/>
              <a:pPr/>
              <a:t>36</a:t>
            </a:fld>
            <a:endParaRPr lang="en-US" altLang="en-US" sz="1200"/>
          </a:p>
        </p:txBody>
      </p:sp>
    </p:spTree>
    <p:extLst>
      <p:ext uri="{BB962C8B-B14F-4D97-AF65-F5344CB8AC3E}">
        <p14:creationId xmlns:p14="http://schemas.microsoft.com/office/powerpoint/2010/main" val="3832162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419100" y="703263"/>
            <a:ext cx="6238875" cy="3509962"/>
          </a:xfrm>
          <a:ln/>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p>
        </p:txBody>
      </p:sp>
      <p:sp>
        <p:nvSpPr>
          <p:cNvPr id="8397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4EF40D63-BEF5-40D4-90FA-340559A8CF06}" type="slidenum">
              <a:rPr lang="en-US" altLang="en-US" sz="1200"/>
              <a:pPr/>
              <a:t>37</a:t>
            </a:fld>
            <a:endParaRPr lang="en-US" altLang="en-US" sz="1200"/>
          </a:p>
        </p:txBody>
      </p:sp>
    </p:spTree>
    <p:extLst>
      <p:ext uri="{BB962C8B-B14F-4D97-AF65-F5344CB8AC3E}">
        <p14:creationId xmlns:p14="http://schemas.microsoft.com/office/powerpoint/2010/main" val="505314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19100" y="703263"/>
            <a:ext cx="6238875" cy="3509962"/>
          </a:xfrm>
          <a:ln/>
        </p:spPr>
      </p:sp>
      <p:sp>
        <p:nvSpPr>
          <p:cNvPr id="849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p>
        </p:txBody>
      </p:sp>
      <p:sp>
        <p:nvSpPr>
          <p:cNvPr id="8499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0037F58A-D096-4DFC-9CD3-5946D8BE8156}" type="slidenum">
              <a:rPr lang="en-US" altLang="en-US" sz="1200"/>
              <a:pPr/>
              <a:t>38</a:t>
            </a:fld>
            <a:endParaRPr lang="en-US" altLang="en-US" sz="1200"/>
          </a:p>
        </p:txBody>
      </p:sp>
    </p:spTree>
    <p:extLst>
      <p:ext uri="{BB962C8B-B14F-4D97-AF65-F5344CB8AC3E}">
        <p14:creationId xmlns:p14="http://schemas.microsoft.com/office/powerpoint/2010/main" val="4236546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419100" y="703263"/>
            <a:ext cx="6238875" cy="3509962"/>
          </a:xfrm>
          <a:ln/>
        </p:spPr>
      </p:sp>
      <p:sp>
        <p:nvSpPr>
          <p:cNvPr id="860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p>
        </p:txBody>
      </p:sp>
      <p:sp>
        <p:nvSpPr>
          <p:cNvPr id="8602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06BF4C31-C3C5-4A3E-B6D2-C02779D99EC8}" type="slidenum">
              <a:rPr lang="en-US" altLang="en-US" sz="1200"/>
              <a:pPr/>
              <a:t>39</a:t>
            </a:fld>
            <a:endParaRPr lang="en-US" altLang="en-US" sz="1200"/>
          </a:p>
        </p:txBody>
      </p:sp>
    </p:spTree>
    <p:extLst>
      <p:ext uri="{BB962C8B-B14F-4D97-AF65-F5344CB8AC3E}">
        <p14:creationId xmlns:p14="http://schemas.microsoft.com/office/powerpoint/2010/main" val="3789812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419100" y="703263"/>
            <a:ext cx="6238875" cy="3509962"/>
          </a:xfrm>
          <a:ln/>
        </p:spPr>
      </p:sp>
      <p:sp>
        <p:nvSpPr>
          <p:cNvPr id="870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p>
        </p:txBody>
      </p:sp>
      <p:sp>
        <p:nvSpPr>
          <p:cNvPr id="8704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DD37D433-D2E3-46A7-AA4E-57697F398AE7}" type="slidenum">
              <a:rPr lang="en-US" altLang="en-US" sz="1200"/>
              <a:pPr/>
              <a:t>40</a:t>
            </a:fld>
            <a:endParaRPr lang="en-US" altLang="en-US" sz="1200"/>
          </a:p>
        </p:txBody>
      </p:sp>
    </p:spTree>
    <p:extLst>
      <p:ext uri="{BB962C8B-B14F-4D97-AF65-F5344CB8AC3E}">
        <p14:creationId xmlns:p14="http://schemas.microsoft.com/office/powerpoint/2010/main" val="231378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419100" y="703263"/>
            <a:ext cx="6238875" cy="3509962"/>
          </a:xfrm>
          <a:ln/>
        </p:spPr>
      </p:sp>
      <p:sp>
        <p:nvSpPr>
          <p:cNvPr id="880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p>
        </p:txBody>
      </p:sp>
      <p:sp>
        <p:nvSpPr>
          <p:cNvPr id="8806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D906E0B4-0B28-4098-BF80-031860D84FED}" type="slidenum">
              <a:rPr lang="en-US" altLang="en-US" sz="1200"/>
              <a:pPr/>
              <a:t>41</a:t>
            </a:fld>
            <a:endParaRPr lang="en-US" altLang="en-US" sz="1200"/>
          </a:p>
        </p:txBody>
      </p:sp>
    </p:spTree>
    <p:extLst>
      <p:ext uri="{BB962C8B-B14F-4D97-AF65-F5344CB8AC3E}">
        <p14:creationId xmlns:p14="http://schemas.microsoft.com/office/powerpoint/2010/main" val="1591315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419100" y="703263"/>
            <a:ext cx="6238875" cy="3509962"/>
          </a:xfrm>
          <a:ln/>
        </p:spPr>
      </p:sp>
      <p:sp>
        <p:nvSpPr>
          <p:cNvPr id="890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p>
        </p:txBody>
      </p:sp>
      <p:sp>
        <p:nvSpPr>
          <p:cNvPr id="8909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E3DCA0C1-876D-4D63-8EE7-1B5DDAE515BA}" type="slidenum">
              <a:rPr lang="en-US" altLang="en-US" sz="1200"/>
              <a:pPr/>
              <a:t>42</a:t>
            </a:fld>
            <a:endParaRPr lang="en-US" altLang="en-US" sz="1200"/>
          </a:p>
        </p:txBody>
      </p:sp>
    </p:spTree>
    <p:extLst>
      <p:ext uri="{BB962C8B-B14F-4D97-AF65-F5344CB8AC3E}">
        <p14:creationId xmlns:p14="http://schemas.microsoft.com/office/powerpoint/2010/main" val="1892438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15172BD0-7CF8-6951-A748-6BF21A1BF348}"/>
              </a:ext>
            </a:extLst>
          </p:cNvPr>
          <p:cNvSpPr>
            <a:spLocks noGrp="1" noRot="1" noChangeAspect="1" noChangeArrowheads="1" noTextEdit="1"/>
          </p:cNvSpPr>
          <p:nvPr>
            <p:ph type="sldImg"/>
          </p:nvPr>
        </p:nvSpPr>
        <p:spPr>
          <a:xfrm>
            <a:off x="407988" y="688975"/>
            <a:ext cx="6130925" cy="3449638"/>
          </a:xfrm>
          <a:ln/>
        </p:spPr>
      </p:sp>
      <p:sp>
        <p:nvSpPr>
          <p:cNvPr id="10243" name="Notes Placeholder 2">
            <a:extLst>
              <a:ext uri="{FF2B5EF4-FFF2-40B4-BE49-F238E27FC236}">
                <a16:creationId xmlns:a16="http://schemas.microsoft.com/office/drawing/2014/main" id="{BD69BC0D-E524-AC00-0AE4-5778060BAFDC}"/>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dirty="0">
              <a:latin typeface="Arial" panose="020B0604020202020204" pitchFamily="34" charset="0"/>
            </a:endParaRPr>
          </a:p>
        </p:txBody>
      </p:sp>
      <p:sp>
        <p:nvSpPr>
          <p:cNvPr id="10244" name="Slide Number Placeholder 3">
            <a:extLst>
              <a:ext uri="{FF2B5EF4-FFF2-40B4-BE49-F238E27FC236}">
                <a16:creationId xmlns:a16="http://schemas.microsoft.com/office/drawing/2014/main" id="{1ECAB8F1-5604-30EB-058F-0DAA014733DD}"/>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2338">
              <a:defRPr sz="2400">
                <a:solidFill>
                  <a:schemeClr val="tx1"/>
                </a:solidFill>
                <a:latin typeface="Arial" panose="020B0604020202020204" pitchFamily="34" charset="0"/>
              </a:defRPr>
            </a:lvl1pPr>
            <a:lvl2pPr marL="742950" indent="-285750" defTabSz="922338">
              <a:defRPr sz="2400">
                <a:solidFill>
                  <a:schemeClr val="tx1"/>
                </a:solidFill>
                <a:latin typeface="Arial" panose="020B0604020202020204" pitchFamily="34" charset="0"/>
              </a:defRPr>
            </a:lvl2pPr>
            <a:lvl3pPr marL="1143000" indent="-228600" defTabSz="922338">
              <a:defRPr sz="2400">
                <a:solidFill>
                  <a:schemeClr val="tx1"/>
                </a:solidFill>
                <a:latin typeface="Arial" panose="020B0604020202020204" pitchFamily="34" charset="0"/>
              </a:defRPr>
            </a:lvl3pPr>
            <a:lvl4pPr marL="1600200" indent="-228600" defTabSz="922338">
              <a:defRPr sz="2400">
                <a:solidFill>
                  <a:schemeClr val="tx1"/>
                </a:solidFill>
                <a:latin typeface="Arial" panose="020B0604020202020204" pitchFamily="34" charset="0"/>
              </a:defRPr>
            </a:lvl4pPr>
            <a:lvl5pPr marL="2057400" indent="-228600" defTabSz="922338">
              <a:defRPr sz="24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defRPr>
            </a:lvl9pPr>
          </a:lstStyle>
          <a:p>
            <a:fld id="{79A808A5-FEC7-411E-8EE5-52E2087F581E}" type="slidenum">
              <a:rPr lang="en-US" altLang="en-US" sz="1200"/>
              <a:pPr/>
              <a:t>3</a:t>
            </a:fld>
            <a:endParaRPr lang="en-US" altLang="en-US" sz="1200" dirty="0"/>
          </a:p>
        </p:txBody>
      </p:sp>
    </p:spTree>
    <p:extLst>
      <p:ext uri="{BB962C8B-B14F-4D97-AF65-F5344CB8AC3E}">
        <p14:creationId xmlns:p14="http://schemas.microsoft.com/office/powerpoint/2010/main" val="1536679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419100" y="703263"/>
            <a:ext cx="6238875" cy="3509962"/>
          </a:xfrm>
          <a:ln/>
        </p:spPr>
      </p:sp>
      <p:sp>
        <p:nvSpPr>
          <p:cNvPr id="901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p>
        </p:txBody>
      </p:sp>
      <p:sp>
        <p:nvSpPr>
          <p:cNvPr id="9011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0C51B26F-2806-4955-98DD-D06682556D59}" type="slidenum">
              <a:rPr lang="en-US" altLang="en-US" sz="1200"/>
              <a:pPr/>
              <a:t>43</a:t>
            </a:fld>
            <a:endParaRPr lang="en-US" altLang="en-US" sz="1200"/>
          </a:p>
        </p:txBody>
      </p:sp>
    </p:spTree>
    <p:extLst>
      <p:ext uri="{BB962C8B-B14F-4D97-AF65-F5344CB8AC3E}">
        <p14:creationId xmlns:p14="http://schemas.microsoft.com/office/powerpoint/2010/main" val="940139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F467450-C403-B302-DED6-458C0B54E39A}"/>
              </a:ext>
            </a:extLst>
          </p:cNvPr>
          <p:cNvSpPr>
            <a:spLocks noGrp="1" noRot="1" noChangeAspect="1" noChangeArrowheads="1" noTextEdit="1"/>
          </p:cNvSpPr>
          <p:nvPr>
            <p:ph type="sldImg"/>
          </p:nvPr>
        </p:nvSpPr>
        <p:spPr>
          <a:xfrm>
            <a:off x="407988" y="688975"/>
            <a:ext cx="6130925" cy="3449638"/>
          </a:xfrm>
          <a:ln/>
        </p:spPr>
      </p:sp>
      <p:sp>
        <p:nvSpPr>
          <p:cNvPr id="24579" name="Notes Placeholder 2">
            <a:extLst>
              <a:ext uri="{FF2B5EF4-FFF2-40B4-BE49-F238E27FC236}">
                <a16:creationId xmlns:a16="http://schemas.microsoft.com/office/drawing/2014/main" id="{3C2A522A-C5D8-2913-E019-C9143F991ED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dirty="0">
              <a:latin typeface="Arial" panose="020B0604020202020204" pitchFamily="34" charset="0"/>
            </a:endParaRPr>
          </a:p>
        </p:txBody>
      </p:sp>
      <p:sp>
        <p:nvSpPr>
          <p:cNvPr id="24580" name="Slide Number Placeholder 3">
            <a:extLst>
              <a:ext uri="{FF2B5EF4-FFF2-40B4-BE49-F238E27FC236}">
                <a16:creationId xmlns:a16="http://schemas.microsoft.com/office/drawing/2014/main" id="{F0056B3B-DD4A-D950-ABF4-741436FF70EB}"/>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2338">
              <a:defRPr sz="2400">
                <a:solidFill>
                  <a:schemeClr val="tx1"/>
                </a:solidFill>
                <a:latin typeface="Arial" panose="020B0604020202020204" pitchFamily="34" charset="0"/>
              </a:defRPr>
            </a:lvl1pPr>
            <a:lvl2pPr marL="742950" indent="-285750" defTabSz="922338">
              <a:defRPr sz="2400">
                <a:solidFill>
                  <a:schemeClr val="tx1"/>
                </a:solidFill>
                <a:latin typeface="Arial" panose="020B0604020202020204" pitchFamily="34" charset="0"/>
              </a:defRPr>
            </a:lvl2pPr>
            <a:lvl3pPr marL="1143000" indent="-228600" defTabSz="922338">
              <a:defRPr sz="2400">
                <a:solidFill>
                  <a:schemeClr val="tx1"/>
                </a:solidFill>
                <a:latin typeface="Arial" panose="020B0604020202020204" pitchFamily="34" charset="0"/>
              </a:defRPr>
            </a:lvl3pPr>
            <a:lvl4pPr marL="1600200" indent="-228600" defTabSz="922338">
              <a:defRPr sz="2400">
                <a:solidFill>
                  <a:schemeClr val="tx1"/>
                </a:solidFill>
                <a:latin typeface="Arial" panose="020B0604020202020204" pitchFamily="34" charset="0"/>
              </a:defRPr>
            </a:lvl4pPr>
            <a:lvl5pPr marL="2057400" indent="-228600" defTabSz="922338">
              <a:defRPr sz="24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defRPr>
            </a:lvl9pPr>
          </a:lstStyle>
          <a:p>
            <a:fld id="{F44DA3D0-6812-4BE2-A717-C765BD06496B}" type="slidenum">
              <a:rPr lang="en-US" altLang="en-US" sz="1200"/>
              <a:pPr/>
              <a:t>12</a:t>
            </a:fld>
            <a:endParaRPr lang="en-US" altLang="en-US" sz="1200" dirty="0"/>
          </a:p>
        </p:txBody>
      </p:sp>
    </p:spTree>
    <p:extLst>
      <p:ext uri="{BB962C8B-B14F-4D97-AF65-F5344CB8AC3E}">
        <p14:creationId xmlns:p14="http://schemas.microsoft.com/office/powerpoint/2010/main" val="9215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4FF4FBBE-E94F-2828-1C45-F17CB282841E}"/>
              </a:ext>
            </a:extLst>
          </p:cNvPr>
          <p:cNvSpPr>
            <a:spLocks noGrp="1" noRot="1" noChangeAspect="1" noChangeArrowheads="1" noTextEdit="1"/>
          </p:cNvSpPr>
          <p:nvPr>
            <p:ph type="sldImg"/>
          </p:nvPr>
        </p:nvSpPr>
        <p:spPr>
          <a:xfrm>
            <a:off x="407988" y="688975"/>
            <a:ext cx="6130925" cy="3449638"/>
          </a:xfrm>
          <a:ln/>
        </p:spPr>
      </p:sp>
      <p:sp>
        <p:nvSpPr>
          <p:cNvPr id="36867" name="Notes Placeholder 2">
            <a:extLst>
              <a:ext uri="{FF2B5EF4-FFF2-40B4-BE49-F238E27FC236}">
                <a16:creationId xmlns:a16="http://schemas.microsoft.com/office/drawing/2014/main" id="{0735B673-0484-CE67-2ECF-880441E7B238}"/>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latin typeface="Arial" panose="020B0604020202020204" pitchFamily="34" charset="0"/>
            </a:endParaRPr>
          </a:p>
        </p:txBody>
      </p:sp>
      <p:sp>
        <p:nvSpPr>
          <p:cNvPr id="36868" name="Slide Number Placeholder 3">
            <a:extLst>
              <a:ext uri="{FF2B5EF4-FFF2-40B4-BE49-F238E27FC236}">
                <a16:creationId xmlns:a16="http://schemas.microsoft.com/office/drawing/2014/main" id="{C80A20B2-D124-169F-4C05-0F351430C251}"/>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2338">
              <a:defRPr sz="2400">
                <a:solidFill>
                  <a:schemeClr val="tx1"/>
                </a:solidFill>
                <a:latin typeface="Arial" panose="020B0604020202020204" pitchFamily="34" charset="0"/>
              </a:defRPr>
            </a:lvl1pPr>
            <a:lvl2pPr marL="742950" indent="-285750" defTabSz="922338">
              <a:defRPr sz="2400">
                <a:solidFill>
                  <a:schemeClr val="tx1"/>
                </a:solidFill>
                <a:latin typeface="Arial" panose="020B0604020202020204" pitchFamily="34" charset="0"/>
              </a:defRPr>
            </a:lvl2pPr>
            <a:lvl3pPr marL="1143000" indent="-228600" defTabSz="922338">
              <a:defRPr sz="2400">
                <a:solidFill>
                  <a:schemeClr val="tx1"/>
                </a:solidFill>
                <a:latin typeface="Arial" panose="020B0604020202020204" pitchFamily="34" charset="0"/>
              </a:defRPr>
            </a:lvl3pPr>
            <a:lvl4pPr marL="1600200" indent="-228600" defTabSz="922338">
              <a:defRPr sz="2400">
                <a:solidFill>
                  <a:schemeClr val="tx1"/>
                </a:solidFill>
                <a:latin typeface="Arial" panose="020B0604020202020204" pitchFamily="34" charset="0"/>
              </a:defRPr>
            </a:lvl4pPr>
            <a:lvl5pPr marL="2057400" indent="-228600" defTabSz="922338">
              <a:defRPr sz="24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defRPr>
            </a:lvl9pPr>
          </a:lstStyle>
          <a:p>
            <a:fld id="{7C101D80-36EB-42C0-8516-917B66C4885E}" type="slidenum">
              <a:rPr lang="en-US" altLang="en-US" sz="1200"/>
              <a:pPr/>
              <a:t>13</a:t>
            </a:fld>
            <a:endParaRPr lang="en-US" altLang="en-US" sz="1200" dirty="0"/>
          </a:p>
        </p:txBody>
      </p:sp>
    </p:spTree>
    <p:extLst>
      <p:ext uri="{BB962C8B-B14F-4D97-AF65-F5344CB8AC3E}">
        <p14:creationId xmlns:p14="http://schemas.microsoft.com/office/powerpoint/2010/main" val="1180995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419100" y="703263"/>
            <a:ext cx="6238875" cy="3509962"/>
          </a:xfrm>
          <a:ln/>
        </p:spPr>
      </p:sp>
      <p:sp>
        <p:nvSpPr>
          <p:cNvPr id="614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6144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0125999E-5E9E-4849-8DE7-624823A33A9F}" type="slidenum">
              <a:rPr lang="en-US" altLang="en-US" sz="1200"/>
              <a:pPr/>
              <a:t>14</a:t>
            </a:fld>
            <a:endParaRPr lang="en-US" altLang="en-US" sz="1200" dirty="0"/>
          </a:p>
        </p:txBody>
      </p:sp>
    </p:spTree>
    <p:extLst>
      <p:ext uri="{BB962C8B-B14F-4D97-AF65-F5344CB8AC3E}">
        <p14:creationId xmlns:p14="http://schemas.microsoft.com/office/powerpoint/2010/main" val="2571216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419100" y="703263"/>
            <a:ext cx="6238875" cy="3509962"/>
          </a:xfrm>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6246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9F8B475B-4E05-4FD7-9FB3-05110F32BA70}" type="slidenum">
              <a:rPr lang="en-US" altLang="en-US" sz="1200"/>
              <a:pPr/>
              <a:t>15</a:t>
            </a:fld>
            <a:endParaRPr lang="en-US" altLang="en-US" sz="1200" dirty="0"/>
          </a:p>
        </p:txBody>
      </p:sp>
    </p:spTree>
    <p:extLst>
      <p:ext uri="{BB962C8B-B14F-4D97-AF65-F5344CB8AC3E}">
        <p14:creationId xmlns:p14="http://schemas.microsoft.com/office/powerpoint/2010/main" val="779937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419100" y="703263"/>
            <a:ext cx="6238875" cy="3509962"/>
          </a:xfrm>
          <a:ln/>
        </p:spPr>
      </p:sp>
      <p:sp>
        <p:nvSpPr>
          <p:cNvPr id="634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6349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B885CC3F-A776-460B-A3F6-D56E73354AC1}" type="slidenum">
              <a:rPr lang="en-US" altLang="en-US" sz="1200"/>
              <a:pPr/>
              <a:t>17</a:t>
            </a:fld>
            <a:endParaRPr lang="en-US" altLang="en-US" sz="1200" dirty="0"/>
          </a:p>
        </p:txBody>
      </p:sp>
    </p:spTree>
    <p:extLst>
      <p:ext uri="{BB962C8B-B14F-4D97-AF65-F5344CB8AC3E}">
        <p14:creationId xmlns:p14="http://schemas.microsoft.com/office/powerpoint/2010/main" val="2071392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419100" y="703263"/>
            <a:ext cx="6238875" cy="3509962"/>
          </a:xfrm>
          <a:ln/>
        </p:spPr>
      </p:sp>
      <p:sp>
        <p:nvSpPr>
          <p:cNvPr id="645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6451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EECCDA4B-EDF7-4C15-809D-430703C8780E}" type="slidenum">
              <a:rPr lang="en-US" altLang="en-US" sz="1200"/>
              <a:pPr/>
              <a:t>19</a:t>
            </a:fld>
            <a:endParaRPr lang="en-US" altLang="en-US" sz="1200" dirty="0"/>
          </a:p>
        </p:txBody>
      </p:sp>
    </p:spTree>
    <p:extLst>
      <p:ext uri="{BB962C8B-B14F-4D97-AF65-F5344CB8AC3E}">
        <p14:creationId xmlns:p14="http://schemas.microsoft.com/office/powerpoint/2010/main" val="2852022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119888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6200" y="5486400"/>
            <a:ext cx="3886200" cy="1036320"/>
          </a:xfrm>
          <a:prstGeom prst="rect">
            <a:avLst/>
          </a:prstGeom>
        </p:spPr>
      </p:pic>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5720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0668000" cy="106984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155680" cy="1069848"/>
          </a:xfrm>
          <a:prstGeom prst="rect">
            <a:avLst/>
          </a:prstGeo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02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457200" y="76200"/>
            <a:ext cx="1066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
        <p:nvSpPr>
          <p:cNvPr id="15" name="Rectangle 7"/>
          <p:cNvSpPr>
            <a:spLocks noGrp="1" noChangeArrowheads="1"/>
          </p:cNvSpPr>
          <p:nvPr>
            <p:ph type="body" idx="1"/>
          </p:nvPr>
        </p:nvSpPr>
        <p:spPr bwMode="auto">
          <a:xfrm>
            <a:off x="457200" y="1280160"/>
            <a:ext cx="10668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18241" y="838200"/>
            <a:ext cx="670559"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 id="2147483734" r:id="rId6"/>
  </p:sldLayoutIdLst>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1524000" y="76201"/>
            <a:ext cx="9144000" cy="1646237"/>
          </a:xfrm>
          <a:noFill/>
        </p:spPr>
        <p:txBody>
          <a:bodyPr anchor="ctr"/>
          <a:lstStyle/>
          <a:p>
            <a:pPr algn="ctr" eaLnBrk="1" hangingPunct="1">
              <a:spcBef>
                <a:spcPct val="50000"/>
              </a:spcBef>
            </a:pPr>
            <a:r>
              <a:rPr lang="en-US" b="1" dirty="0">
                <a:solidFill>
                  <a:srgbClr val="000000"/>
                </a:solidFill>
                <a:effectLst/>
                <a:latin typeface="+mj-lt"/>
                <a:ea typeface="Times New Roman" panose="02020603050405020304" pitchFamily="18" charset="0"/>
              </a:rPr>
              <a:t>ECEN 460</a:t>
            </a:r>
            <a:br>
              <a:rPr lang="en-US" dirty="0">
                <a:solidFill>
                  <a:srgbClr val="000000"/>
                </a:solidFill>
                <a:latin typeface="+mj-lt"/>
                <a:ea typeface="Calibri" panose="020F0502020204030204" pitchFamily="34" charset="0"/>
                <a:cs typeface="Times New Roman" panose="02020603050405020304" pitchFamily="18" charset="0"/>
              </a:rPr>
            </a:br>
            <a:r>
              <a:rPr lang="en-US" dirty="0">
                <a:solidFill>
                  <a:srgbClr val="000000"/>
                </a:solidFill>
                <a:latin typeface="+mj-lt"/>
                <a:ea typeface="Calibri" panose="020F0502020204030204" pitchFamily="34" charset="0"/>
                <a:cs typeface="Times New Roman" panose="02020603050405020304" pitchFamily="18" charset="0"/>
              </a:rPr>
              <a:t>Power System Operation and Control</a:t>
            </a:r>
            <a:br>
              <a:rPr lang="en-US" dirty="0">
                <a:solidFill>
                  <a:srgbClr val="000000"/>
                </a:solidFill>
                <a:latin typeface="+mj-lt"/>
                <a:ea typeface="Calibri" panose="020F0502020204030204" pitchFamily="34" charset="0"/>
                <a:cs typeface="Times New Roman" panose="02020603050405020304" pitchFamily="18" charset="0"/>
              </a:rPr>
            </a:br>
            <a:r>
              <a:rPr lang="en-US" dirty="0">
                <a:solidFill>
                  <a:srgbClr val="000000"/>
                </a:solidFill>
                <a:latin typeface="+mj-lt"/>
                <a:ea typeface="Calibri" panose="020F0502020204030204" pitchFamily="34" charset="0"/>
                <a:cs typeface="Times New Roman" panose="02020603050405020304" pitchFamily="18" charset="0"/>
              </a:rPr>
              <a:t>Spring 2025</a:t>
            </a:r>
            <a:endParaRPr lang="en-US" altLang="en-US" dirty="0">
              <a:latin typeface="+mj-lt"/>
            </a:endParaRPr>
          </a:p>
        </p:txBody>
      </p:sp>
      <p:sp>
        <p:nvSpPr>
          <p:cNvPr id="6" name="Rectangle 5"/>
          <p:cNvSpPr/>
          <p:nvPr/>
        </p:nvSpPr>
        <p:spPr>
          <a:xfrm>
            <a:off x="1828800" y="1902352"/>
            <a:ext cx="8686800" cy="1077218"/>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14: August 14, 2003 Blackout and Winter Storm Uri</a:t>
            </a:r>
          </a:p>
        </p:txBody>
      </p:sp>
      <p:sp>
        <p:nvSpPr>
          <p:cNvPr id="7" name="Subtitle 2"/>
          <p:cNvSpPr>
            <a:spLocks noGrp="1"/>
          </p:cNvSpPr>
          <p:nvPr>
            <p:ph type="subTitle" sz="quarter" idx="1"/>
          </p:nvPr>
        </p:nvSpPr>
        <p:spPr>
          <a:xfrm>
            <a:off x="1752600" y="3251817"/>
            <a:ext cx="8534400" cy="1752600"/>
          </a:xfrm>
        </p:spPr>
        <p:txBody>
          <a:bodyPr/>
          <a:lstStyle/>
          <a:p>
            <a:r>
              <a:rPr lang="en-US" dirty="0"/>
              <a:t>Prof. Tom Overbye </a:t>
            </a:r>
          </a:p>
          <a:p>
            <a:r>
              <a:rPr lang="en-US" dirty="0"/>
              <a:t>Dept. of Electrical and Computer Engineering</a:t>
            </a:r>
          </a:p>
          <a:p>
            <a:r>
              <a:rPr lang="en-US" dirty="0"/>
              <a:t>Texas A&amp;M University</a:t>
            </a:r>
          </a:p>
          <a:p>
            <a:r>
              <a:rPr lang="en-US" dirty="0">
                <a:hlinkClick r:id="rId3"/>
              </a:rPr>
              <a:t>overbye@tamu.edu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E370A055-1E47-E48F-C9B7-E319E238C33F}"/>
              </a:ext>
            </a:extLst>
          </p:cNvPr>
          <p:cNvSpPr>
            <a:spLocks noGrp="1" noChangeArrowheads="1"/>
          </p:cNvSpPr>
          <p:nvPr>
            <p:ph type="title"/>
          </p:nvPr>
        </p:nvSpPr>
        <p:spPr/>
        <p:txBody>
          <a:bodyPr/>
          <a:lstStyle/>
          <a:p>
            <a:r>
              <a:rPr lang="en-US" altLang="en-US" dirty="0"/>
              <a:t>Larger Scale Blackouts</a:t>
            </a:r>
          </a:p>
        </p:txBody>
      </p:sp>
      <p:sp>
        <p:nvSpPr>
          <p:cNvPr id="18435" name="Content Placeholder 2">
            <a:extLst>
              <a:ext uri="{FF2B5EF4-FFF2-40B4-BE49-F238E27FC236}">
                <a16:creationId xmlns:a16="http://schemas.microsoft.com/office/drawing/2014/main" id="{EBBDFA72-399A-4D3A-7630-8C53B8A69921}"/>
              </a:ext>
            </a:extLst>
          </p:cNvPr>
          <p:cNvSpPr>
            <a:spLocks noGrp="1" noChangeArrowheads="1"/>
          </p:cNvSpPr>
          <p:nvPr>
            <p:ph idx="1"/>
          </p:nvPr>
        </p:nvSpPr>
        <p:spPr>
          <a:xfrm>
            <a:off x="457200" y="1280160"/>
            <a:ext cx="10820400" cy="4114800"/>
          </a:xfrm>
        </p:spPr>
        <p:txBody>
          <a:bodyPr/>
          <a:lstStyle/>
          <a:p>
            <a:r>
              <a:rPr lang="en-US" altLang="en-US" dirty="0"/>
              <a:t>The North American Electric Reliability Corporation (NERC) requires reporting of events the interrupt more than 300 MWs or affect at least 50,000 customers</a:t>
            </a:r>
          </a:p>
          <a:p>
            <a:pPr lvl="1"/>
            <a:r>
              <a:rPr lang="en-US" altLang="en-US" dirty="0"/>
              <a:t>From 1984 to 2006 there were 861 events reported, but only about 300 met the criteria</a:t>
            </a:r>
          </a:p>
          <a:p>
            <a:pPr lvl="1"/>
            <a:r>
              <a:rPr lang="en-US" altLang="en-US" dirty="0"/>
              <a:t>Average of blackouts that met the criteria affected several hundred thousand customers, but large outages affected many more (like August 14, 2003 with more than 50 million people). </a:t>
            </a:r>
          </a:p>
          <a:p>
            <a:endParaRPr lang="en-US" altLang="en-US" dirty="0"/>
          </a:p>
          <a:p>
            <a:endParaRPr lang="en-US" altLang="en-US" dirty="0"/>
          </a:p>
        </p:txBody>
      </p:sp>
      <p:sp>
        <p:nvSpPr>
          <p:cNvPr id="18436" name="Slide Number Placeholder 3">
            <a:extLst>
              <a:ext uri="{FF2B5EF4-FFF2-40B4-BE49-F238E27FC236}">
                <a16:creationId xmlns:a16="http://schemas.microsoft.com/office/drawing/2014/main" id="{72BC01F0-6ECD-3E1A-0B06-704F8BFFFE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dirty="0"/>
              <a:t> </a:t>
            </a:r>
          </a:p>
        </p:txBody>
      </p:sp>
      <p:sp>
        <p:nvSpPr>
          <p:cNvPr id="18437" name="Rectangle 4">
            <a:extLst>
              <a:ext uri="{FF2B5EF4-FFF2-40B4-BE49-F238E27FC236}">
                <a16:creationId xmlns:a16="http://schemas.microsoft.com/office/drawing/2014/main" id="{CBA7169B-7F45-91C4-F337-B5EEC65DAD11}"/>
              </a:ext>
            </a:extLst>
          </p:cNvPr>
          <p:cNvSpPr>
            <a:spLocks noChangeArrowheads="1"/>
          </p:cNvSpPr>
          <p:nvPr/>
        </p:nvSpPr>
        <p:spPr bwMode="auto">
          <a:xfrm>
            <a:off x="2133600" y="6248400"/>
            <a:ext cx="8001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600" dirty="0">
                <a:latin typeface="Arial" panose="020B0604020202020204" pitchFamily="34" charset="0"/>
              </a:rPr>
              <a:t>Source: www.uvm.edu/~phines/publications/2008/Hines_2008_blackouts.pdf</a:t>
            </a:r>
          </a:p>
        </p:txBody>
      </p:sp>
      <p:sp>
        <p:nvSpPr>
          <p:cNvPr id="2" name="Slide Number Placeholder 3">
            <a:extLst>
              <a:ext uri="{FF2B5EF4-FFF2-40B4-BE49-F238E27FC236}">
                <a16:creationId xmlns:a16="http://schemas.microsoft.com/office/drawing/2014/main" id="{66F87FF5-0767-6548-A6F9-6BAEE6B3557C}"/>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9</a:t>
            </a:fld>
            <a:endParaRPr lang="en-US" dirty="0">
              <a:solidFill>
                <a:schemeClr val="tx1">
                  <a:lumMod val="50000"/>
                </a:schemeClr>
              </a:solidFill>
            </a:endParaRPr>
          </a:p>
        </p:txBody>
      </p:sp>
      <p:sp>
        <p:nvSpPr>
          <p:cNvPr id="3" name="Rectangle 2">
            <a:extLst>
              <a:ext uri="{FF2B5EF4-FFF2-40B4-BE49-F238E27FC236}">
                <a16:creationId xmlns:a16="http://schemas.microsoft.com/office/drawing/2014/main" id="{5340E9A3-A48E-9EF4-EB77-98C3207C8A0E}"/>
              </a:ext>
            </a:extLst>
          </p:cNvPr>
          <p:cNvSpPr/>
          <p:nvPr/>
        </p:nvSpPr>
        <p:spPr>
          <a:xfrm>
            <a:off x="1714500" y="5105400"/>
            <a:ext cx="8763000" cy="830997"/>
          </a:xfrm>
          <a:prstGeom prst="rect">
            <a:avLst/>
          </a:prstGeom>
          <a:solidFill>
            <a:schemeClr val="accent3">
              <a:lumMod val="95000"/>
            </a:schemeClr>
          </a:solidFill>
        </p:spPr>
        <p:txBody>
          <a:bodyPr wrap="square">
            <a:spAutoFit/>
          </a:bodyPr>
          <a:lstStyle/>
          <a:p>
            <a:r>
              <a:rPr lang="en-US" sz="2400" dirty="0">
                <a:solidFill>
                  <a:srgbClr val="000000"/>
                </a:solidFill>
                <a:latin typeface="+mn-lt"/>
              </a:rPr>
              <a:t>This data is now kind of dated, partially because of changes in the availability of information to researchers</a:t>
            </a:r>
          </a:p>
        </p:txBody>
      </p:sp>
    </p:spTree>
    <p:extLst>
      <p:ext uri="{BB962C8B-B14F-4D97-AF65-F5344CB8AC3E}">
        <p14:creationId xmlns:p14="http://schemas.microsoft.com/office/powerpoint/2010/main" val="902768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BB075DF-0570-9B92-1988-50579002E716}"/>
              </a:ext>
            </a:extLst>
          </p:cNvPr>
          <p:cNvSpPr>
            <a:spLocks noGrp="1" noChangeArrowheads="1"/>
          </p:cNvSpPr>
          <p:nvPr>
            <p:ph type="title"/>
          </p:nvPr>
        </p:nvSpPr>
        <p:spPr/>
        <p:txBody>
          <a:bodyPr/>
          <a:lstStyle/>
          <a:p>
            <a:r>
              <a:rPr lang="en-US" altLang="en-US" dirty="0"/>
              <a:t>Large Blackouts in North America By Event Size</a:t>
            </a:r>
          </a:p>
        </p:txBody>
      </p:sp>
      <p:sp>
        <p:nvSpPr>
          <p:cNvPr id="19459" name="Slide Number Placeholder 3">
            <a:extLst>
              <a:ext uri="{FF2B5EF4-FFF2-40B4-BE49-F238E27FC236}">
                <a16:creationId xmlns:a16="http://schemas.microsoft.com/office/drawing/2014/main" id="{C24F185F-0CC6-BB86-E24D-D4407094A6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dirty="0"/>
              <a:t> </a:t>
            </a:r>
          </a:p>
        </p:txBody>
      </p:sp>
      <p:pic>
        <p:nvPicPr>
          <p:cNvPr id="19460" name="Picture 2">
            <a:extLst>
              <a:ext uri="{FF2B5EF4-FFF2-40B4-BE49-F238E27FC236}">
                <a16:creationId xmlns:a16="http://schemas.microsoft.com/office/drawing/2014/main" id="{71FD9354-8D1B-D059-E093-7EF1DF3805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312199"/>
            <a:ext cx="7391400" cy="501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3">
            <a:extLst>
              <a:ext uri="{FF2B5EF4-FFF2-40B4-BE49-F238E27FC236}">
                <a16:creationId xmlns:a16="http://schemas.microsoft.com/office/drawing/2014/main" id="{5E780308-4D57-7865-FB44-13BA1A238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6248400"/>
            <a:ext cx="803592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3">
            <a:extLst>
              <a:ext uri="{FF2B5EF4-FFF2-40B4-BE49-F238E27FC236}">
                <a16:creationId xmlns:a16="http://schemas.microsoft.com/office/drawing/2014/main" id="{54F5AEBF-33CF-9E0C-9D69-CEAAD308EE1A}"/>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10</a:t>
            </a:fld>
            <a:endParaRPr lang="en-US" dirty="0">
              <a:solidFill>
                <a:schemeClr val="tx1">
                  <a:lumMod val="50000"/>
                </a:schemeClr>
              </a:solidFill>
            </a:endParaRPr>
          </a:p>
        </p:txBody>
      </p:sp>
    </p:spTree>
    <p:extLst>
      <p:ext uri="{BB962C8B-B14F-4D97-AF65-F5344CB8AC3E}">
        <p14:creationId xmlns:p14="http://schemas.microsoft.com/office/powerpoint/2010/main" val="829398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13DC94C1-57C8-B978-01B8-C6F49ABF0B41}"/>
              </a:ext>
            </a:extLst>
          </p:cNvPr>
          <p:cNvSpPr>
            <a:spLocks noGrp="1" noChangeArrowheads="1"/>
          </p:cNvSpPr>
          <p:nvPr>
            <p:ph type="title"/>
          </p:nvPr>
        </p:nvSpPr>
        <p:spPr/>
        <p:txBody>
          <a:bodyPr/>
          <a:lstStyle/>
          <a:p>
            <a:r>
              <a:rPr lang="en-US" altLang="en-US" dirty="0"/>
              <a:t>Causes of Large Blackouts</a:t>
            </a:r>
          </a:p>
        </p:txBody>
      </p:sp>
      <p:sp>
        <p:nvSpPr>
          <p:cNvPr id="20483" name="Slide Number Placeholder 3">
            <a:extLst>
              <a:ext uri="{FF2B5EF4-FFF2-40B4-BE49-F238E27FC236}">
                <a16:creationId xmlns:a16="http://schemas.microsoft.com/office/drawing/2014/main" id="{512D59F0-C99B-9B90-529B-E269B86D257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dirty="0"/>
              <a:t>  </a:t>
            </a:r>
          </a:p>
        </p:txBody>
      </p:sp>
      <p:pic>
        <p:nvPicPr>
          <p:cNvPr id="20484" name="Picture 2">
            <a:extLst>
              <a:ext uri="{FF2B5EF4-FFF2-40B4-BE49-F238E27FC236}">
                <a16:creationId xmlns:a16="http://schemas.microsoft.com/office/drawing/2014/main" id="{516DAE5A-77C6-B6A3-9572-C157C341AE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295400"/>
            <a:ext cx="681037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3">
            <a:extLst>
              <a:ext uri="{FF2B5EF4-FFF2-40B4-BE49-F238E27FC236}">
                <a16:creationId xmlns:a16="http://schemas.microsoft.com/office/drawing/2014/main" id="{31E234BC-8CFC-FFD3-1594-D0BCD12E7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6248400"/>
            <a:ext cx="803592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3">
            <a:extLst>
              <a:ext uri="{FF2B5EF4-FFF2-40B4-BE49-F238E27FC236}">
                <a16:creationId xmlns:a16="http://schemas.microsoft.com/office/drawing/2014/main" id="{04DDC05D-CC52-EDD1-A3D3-498AC56B176A}"/>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11</a:t>
            </a:fld>
            <a:endParaRPr lang="en-US" dirty="0">
              <a:solidFill>
                <a:schemeClr val="tx1">
                  <a:lumMod val="50000"/>
                </a:schemeClr>
              </a:solidFill>
            </a:endParaRPr>
          </a:p>
        </p:txBody>
      </p:sp>
    </p:spTree>
    <p:extLst>
      <p:ext uri="{BB962C8B-B14F-4D97-AF65-F5344CB8AC3E}">
        <p14:creationId xmlns:p14="http://schemas.microsoft.com/office/powerpoint/2010/main" val="4058809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D127A2B9-F0A9-32B0-62C6-2E6246B1DC3F}"/>
              </a:ext>
            </a:extLst>
          </p:cNvPr>
          <p:cNvSpPr>
            <a:spLocks noGrp="1" noChangeArrowheads="1"/>
          </p:cNvSpPr>
          <p:nvPr>
            <p:ph type="title"/>
          </p:nvPr>
        </p:nvSpPr>
        <p:spPr/>
        <p:txBody>
          <a:bodyPr/>
          <a:lstStyle/>
          <a:p>
            <a:r>
              <a:rPr lang="en-US" altLang="en-US" dirty="0"/>
              <a:t>Avoidable Transmission Level Blackouts </a:t>
            </a:r>
          </a:p>
        </p:txBody>
      </p:sp>
      <p:sp>
        <p:nvSpPr>
          <p:cNvPr id="23555" name="Content Placeholder 2">
            <a:extLst>
              <a:ext uri="{FF2B5EF4-FFF2-40B4-BE49-F238E27FC236}">
                <a16:creationId xmlns:a16="http://schemas.microsoft.com/office/drawing/2014/main" id="{8F67668C-8869-48FA-1FF0-AED5540FB7A3}"/>
              </a:ext>
            </a:extLst>
          </p:cNvPr>
          <p:cNvSpPr>
            <a:spLocks noGrp="1" noChangeArrowheads="1"/>
          </p:cNvSpPr>
          <p:nvPr>
            <p:ph idx="1"/>
          </p:nvPr>
        </p:nvSpPr>
        <p:spPr>
          <a:xfrm>
            <a:off x="457200" y="1280160"/>
            <a:ext cx="10591800" cy="4114800"/>
          </a:xfrm>
        </p:spPr>
        <p:txBody>
          <a:bodyPr/>
          <a:lstStyle/>
          <a:p>
            <a:r>
              <a:rPr lang="en-US" altLang="en-US" dirty="0"/>
              <a:t>Many major blackouts can be prevented.</a:t>
            </a:r>
          </a:p>
          <a:p>
            <a:r>
              <a:rPr lang="en-US" altLang="en-US" dirty="0"/>
              <a:t>Time frames of the blackouts, minutes to hours, allow for operator intervention</a:t>
            </a:r>
          </a:p>
          <a:p>
            <a:pPr lvl="1"/>
            <a:r>
              <a:rPr lang="en-US" altLang="en-US" dirty="0"/>
              <a:t>Tokyo 1987 (20 minutes), WECC 1996 (six minutes), Eastern Interconnect 2003 (about an hour), Italy 2003 (25 minutes), India 2012</a:t>
            </a:r>
          </a:p>
          <a:p>
            <a:r>
              <a:rPr lang="en-US" altLang="en-US" dirty="0"/>
              <a:t>And of course many are prevented, and hence do not make the news.  For example, near voltage collapse in Delmarva Peninsula, 1999.</a:t>
            </a:r>
          </a:p>
          <a:p>
            <a:pPr lvl="1"/>
            <a:endParaRPr lang="en-US" altLang="en-US" dirty="0"/>
          </a:p>
          <a:p>
            <a:endParaRPr lang="en-US" altLang="en-US" dirty="0"/>
          </a:p>
        </p:txBody>
      </p:sp>
      <p:sp>
        <p:nvSpPr>
          <p:cNvPr id="23556" name="Slide Number Placeholder 3">
            <a:extLst>
              <a:ext uri="{FF2B5EF4-FFF2-40B4-BE49-F238E27FC236}">
                <a16:creationId xmlns:a16="http://schemas.microsoft.com/office/drawing/2014/main" id="{5C51CDEB-250E-69F4-8FC9-48F8C5FBFC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dirty="0"/>
              <a:t> </a:t>
            </a:r>
          </a:p>
        </p:txBody>
      </p:sp>
      <p:sp>
        <p:nvSpPr>
          <p:cNvPr id="2" name="Slide Number Placeholder 3">
            <a:extLst>
              <a:ext uri="{FF2B5EF4-FFF2-40B4-BE49-F238E27FC236}">
                <a16:creationId xmlns:a16="http://schemas.microsoft.com/office/drawing/2014/main" id="{56150CC4-790D-F331-EF3F-A7848583C65F}"/>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12</a:t>
            </a:fld>
            <a:endParaRPr lang="en-US" dirty="0">
              <a:solidFill>
                <a:schemeClr val="tx1">
                  <a:lumMod val="50000"/>
                </a:schemeClr>
              </a:solidFill>
            </a:endParaRPr>
          </a:p>
        </p:txBody>
      </p:sp>
    </p:spTree>
    <p:extLst>
      <p:ext uri="{BB962C8B-B14F-4D97-AF65-F5344CB8AC3E}">
        <p14:creationId xmlns:p14="http://schemas.microsoft.com/office/powerpoint/2010/main" val="1606157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C73C0B34-2FAC-C15C-D2E9-30B260C96E85}"/>
              </a:ext>
            </a:extLst>
          </p:cNvPr>
          <p:cNvSpPr>
            <a:spLocks noGrp="1" noChangeArrowheads="1"/>
          </p:cNvSpPr>
          <p:nvPr>
            <p:ph type="title"/>
          </p:nvPr>
        </p:nvSpPr>
        <p:spPr/>
        <p:txBody>
          <a:bodyPr/>
          <a:lstStyle/>
          <a:p>
            <a:r>
              <a:rPr lang="en-US" altLang="en-US" dirty="0"/>
              <a:t>Restoration</a:t>
            </a:r>
          </a:p>
        </p:txBody>
      </p:sp>
      <p:sp>
        <p:nvSpPr>
          <p:cNvPr id="48131" name="Content Placeholder 2">
            <a:extLst>
              <a:ext uri="{FF2B5EF4-FFF2-40B4-BE49-F238E27FC236}">
                <a16:creationId xmlns:a16="http://schemas.microsoft.com/office/drawing/2014/main" id="{BF7E0E7D-D79F-0A27-0A15-03BA90A1520D}"/>
              </a:ext>
            </a:extLst>
          </p:cNvPr>
          <p:cNvSpPr>
            <a:spLocks noGrp="1"/>
          </p:cNvSpPr>
          <p:nvPr>
            <p:ph idx="1"/>
          </p:nvPr>
        </p:nvSpPr>
        <p:spPr>
          <a:xfrm>
            <a:off x="457200" y="1280160"/>
            <a:ext cx="10668000" cy="4114800"/>
          </a:xfrm>
        </p:spPr>
        <p:txBody>
          <a:bodyPr/>
          <a:lstStyle/>
          <a:p>
            <a:pPr>
              <a:defRPr/>
            </a:pPr>
            <a:r>
              <a:rPr lang="en-US" dirty="0"/>
              <a:t>The cost of blackouts certainly increases the longer the power is out</a:t>
            </a:r>
          </a:p>
          <a:p>
            <a:pPr>
              <a:defRPr/>
            </a:pPr>
            <a:r>
              <a:rPr lang="en-US" dirty="0"/>
              <a:t>How quickly power can be restored depends on whether there was equipment damage</a:t>
            </a:r>
          </a:p>
          <a:p>
            <a:pPr lvl="1">
              <a:defRPr/>
            </a:pPr>
            <a:r>
              <a:rPr lang="en-US" dirty="0"/>
              <a:t>Downed lines take time to rebuild</a:t>
            </a:r>
          </a:p>
          <a:p>
            <a:pPr lvl="1">
              <a:defRPr/>
            </a:pPr>
            <a:r>
              <a:rPr lang="en-US" dirty="0"/>
              <a:t>Houses damaged by flooding need to be disconnected before service can be restored</a:t>
            </a:r>
          </a:p>
          <a:p>
            <a:pPr lvl="1">
              <a:defRPr/>
            </a:pPr>
            <a:r>
              <a:rPr lang="en-US" dirty="0"/>
              <a:t>Some generation, such as nuclear plants, can take days to restart</a:t>
            </a:r>
          </a:p>
          <a:p>
            <a:pPr lvl="1">
              <a:defRPr/>
            </a:pPr>
            <a:r>
              <a:rPr lang="en-US" dirty="0"/>
              <a:t>Damage to HEV transformers could be catastrophic!</a:t>
            </a:r>
          </a:p>
          <a:p>
            <a:pPr marL="0" indent="0">
              <a:buFontTx/>
              <a:buNone/>
              <a:defRPr/>
            </a:pPr>
            <a:endParaRPr lang="en-US" dirty="0"/>
          </a:p>
        </p:txBody>
      </p:sp>
      <p:sp>
        <p:nvSpPr>
          <p:cNvPr id="35844" name="Slide Number Placeholder 3">
            <a:extLst>
              <a:ext uri="{FF2B5EF4-FFF2-40B4-BE49-F238E27FC236}">
                <a16:creationId xmlns:a16="http://schemas.microsoft.com/office/drawing/2014/main" id="{A590EC64-779E-5094-5FE7-FDE2DD041F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dirty="0"/>
              <a:t> </a:t>
            </a:r>
          </a:p>
        </p:txBody>
      </p:sp>
      <p:sp>
        <p:nvSpPr>
          <p:cNvPr id="2" name="Slide Number Placeholder 3">
            <a:extLst>
              <a:ext uri="{FF2B5EF4-FFF2-40B4-BE49-F238E27FC236}">
                <a16:creationId xmlns:a16="http://schemas.microsoft.com/office/drawing/2014/main" id="{B77358FE-A6B4-A25B-5788-85ECC2D5BA53}"/>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13</a:t>
            </a:fld>
            <a:endParaRPr lang="en-US" dirty="0">
              <a:solidFill>
                <a:schemeClr val="tx1">
                  <a:lumMod val="50000"/>
                </a:schemeClr>
              </a:solidFill>
            </a:endParaRPr>
          </a:p>
        </p:txBody>
      </p:sp>
    </p:spTree>
    <p:extLst>
      <p:ext uri="{BB962C8B-B14F-4D97-AF65-F5344CB8AC3E}">
        <p14:creationId xmlns:p14="http://schemas.microsoft.com/office/powerpoint/2010/main" val="2313317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August 14</a:t>
            </a:r>
            <a:r>
              <a:rPr lang="en-US" altLang="en-US" baseline="30000" dirty="0"/>
              <a:t>th</a:t>
            </a:r>
            <a:r>
              <a:rPr lang="en-US" altLang="en-US" dirty="0"/>
              <a:t> 2003 Blackout and Winter Storm Uri 2001 </a:t>
            </a:r>
          </a:p>
        </p:txBody>
      </p:sp>
      <p:sp>
        <p:nvSpPr>
          <p:cNvPr id="8195" name="Content Placeholder 2"/>
          <p:cNvSpPr>
            <a:spLocks noGrp="1"/>
          </p:cNvSpPr>
          <p:nvPr>
            <p:ph idx="1"/>
          </p:nvPr>
        </p:nvSpPr>
        <p:spPr>
          <a:xfrm>
            <a:off x="457200" y="1280160"/>
            <a:ext cx="11176000" cy="4114800"/>
          </a:xfrm>
        </p:spPr>
        <p:txBody>
          <a:bodyPr/>
          <a:lstStyle/>
          <a:p>
            <a:r>
              <a:rPr lang="en-US" altLang="en-US" dirty="0"/>
              <a:t>The August 14</a:t>
            </a:r>
            <a:r>
              <a:rPr lang="en-US" altLang="en-US" baseline="30000" dirty="0"/>
              <a:t>th</a:t>
            </a:r>
            <a:r>
              <a:rPr lang="en-US" altLang="en-US" dirty="0"/>
              <a:t> 2003 blackout is now more than 20 years in the past yet it still has much to teach us.</a:t>
            </a:r>
          </a:p>
          <a:p>
            <a:r>
              <a:rPr lang="en-US" altLang="en-US" dirty="0"/>
              <a:t>This talk is about the past and the future: what can we learn from the past to help us prepare for the future</a:t>
            </a:r>
          </a:p>
          <a:p>
            <a:pPr lvl="1"/>
            <a:r>
              <a:rPr lang="en-US" altLang="en-US" dirty="0"/>
              <a:t>But not so much about what are the immediate lessons from the Blackout since many recommendations have already been put into practice.  </a:t>
            </a:r>
          </a:p>
          <a:p>
            <a:r>
              <a:rPr lang="en-US" altLang="en-US" dirty="0"/>
              <a:t>The blackout final report is very readable and available by googling “August 14 2003 Blackout Report”</a:t>
            </a:r>
          </a:p>
          <a:p>
            <a:r>
              <a:rPr lang="en-US" altLang="en-US" dirty="0"/>
              <a:t>We’ll also briefly cover Winter Storm Uri, which resulted in rotating blackouts in Texas </a:t>
            </a:r>
          </a:p>
        </p:txBody>
      </p:sp>
      <p:sp>
        <p:nvSpPr>
          <p:cNvPr id="2" name="Slide Number Placeholder 1">
            <a:extLst>
              <a:ext uri="{FF2B5EF4-FFF2-40B4-BE49-F238E27FC236}">
                <a16:creationId xmlns:a16="http://schemas.microsoft.com/office/drawing/2014/main" id="{9E7C74C3-3351-CB81-F570-DE2C87B37A09}"/>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14</a:t>
            </a:fld>
            <a:endParaRPr lang="en-US" sz="2000" dirty="0">
              <a:solidFill>
                <a:srgbClr val="1E0000"/>
              </a:solidFill>
            </a:endParaRPr>
          </a:p>
        </p:txBody>
      </p:sp>
    </p:spTree>
    <p:extLst>
      <p:ext uri="{BB962C8B-B14F-4D97-AF65-F5344CB8AC3E}">
        <p14:creationId xmlns:p14="http://schemas.microsoft.com/office/powerpoint/2010/main" val="401226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0"/>
            <a:ext cx="527526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3"/>
          <p:cNvSpPr txBox="1">
            <a:spLocks noChangeArrowheads="1"/>
          </p:cNvSpPr>
          <p:nvPr/>
        </p:nvSpPr>
        <p:spPr bwMode="auto">
          <a:xfrm>
            <a:off x="6553200" y="1166842"/>
            <a:ext cx="5029200" cy="4893647"/>
          </a:xfrm>
          <a:prstGeom prst="rect">
            <a:avLst/>
          </a:prstGeom>
          <a:solidFill>
            <a:schemeClr val="bg1">
              <a:lumMod val="95000"/>
            </a:schemeClr>
          </a:solidFill>
          <a:ln>
            <a:noFill/>
          </a:ln>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dirty="0">
                <a:solidFill>
                  <a:srgbClr val="000000"/>
                </a:solidFill>
                <a:latin typeface="+mn-lt"/>
              </a:rPr>
              <a:t>The </a:t>
            </a:r>
            <a:r>
              <a:rPr lang="en-US" altLang="en-US" sz="2400" dirty="0">
                <a:solidFill>
                  <a:srgbClr val="000000"/>
                </a:solidFill>
                <a:latin typeface="+mn-lt"/>
              </a:rPr>
              <a:t>August 14 2003 Blackout affected about 50 million people</a:t>
            </a:r>
            <a:r>
              <a:rPr lang="en-US" altLang="en-US" dirty="0">
                <a:solidFill>
                  <a:srgbClr val="000000"/>
                </a:solidFill>
                <a:latin typeface="+mn-lt"/>
              </a:rPr>
              <a:t> in the US and Canada. There have been much larger blackouts, including one in 2012 that affected more than 620 million people in India, and one in 2023 in Pakistan affecting more than 200 million. The 8/14/2003 one is still the largest in North America; the New York 1965 one affected 30 million, while Winter Storm Uri affected more than 15 million people in Texas in 2021 with at least rotating outages. </a:t>
            </a:r>
            <a:endParaRPr lang="en-US" altLang="en-US" sz="2400" dirty="0">
              <a:solidFill>
                <a:srgbClr val="000000"/>
              </a:solidFill>
              <a:latin typeface="+mn-lt"/>
            </a:endParaRPr>
          </a:p>
        </p:txBody>
      </p:sp>
      <p:sp>
        <p:nvSpPr>
          <p:cNvPr id="2" name="Slide Number Placeholder 1">
            <a:extLst>
              <a:ext uri="{FF2B5EF4-FFF2-40B4-BE49-F238E27FC236}">
                <a16:creationId xmlns:a16="http://schemas.microsoft.com/office/drawing/2014/main" id="{64A5DED0-5F06-3A16-7254-90D4A78F7942}"/>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15</a:t>
            </a:fld>
            <a:endParaRPr lang="en-US" sz="2000" dirty="0">
              <a:solidFill>
                <a:srgbClr val="1E0000"/>
              </a:solidFill>
            </a:endParaRPr>
          </a:p>
        </p:txBody>
      </p:sp>
    </p:spTree>
    <p:extLst>
      <p:ext uri="{BB962C8B-B14F-4D97-AF65-F5344CB8AC3E}">
        <p14:creationId xmlns:p14="http://schemas.microsoft.com/office/powerpoint/2010/main" val="2364997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August 14, 2003 Hoax Image</a:t>
            </a:r>
          </a:p>
        </p:txBody>
      </p:sp>
      <p:pic>
        <p:nvPicPr>
          <p:cNvPr id="391170" name="Picture 2" descr="http://0.tqn.com/d/urbanlegends/1/0/F/2/us_overfl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1"/>
            <a:ext cx="5638800" cy="49621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77656" y="1295401"/>
            <a:ext cx="4076143" cy="2677656"/>
          </a:xfrm>
          <a:prstGeom prst="rect">
            <a:avLst/>
          </a:prstGeom>
          <a:solidFill>
            <a:schemeClr val="bg1">
              <a:lumMod val="95000"/>
            </a:schemeClr>
          </a:solidFill>
        </p:spPr>
        <p:txBody>
          <a:bodyPr wrap="square" rtlCol="0">
            <a:spAutoFit/>
          </a:bodyPr>
          <a:lstStyle/>
          <a:p>
            <a:r>
              <a:rPr lang="en-US" sz="2400" dirty="0">
                <a:solidFill>
                  <a:srgbClr val="1E0000"/>
                </a:solidFill>
              </a:rPr>
              <a:t>This image was widely circulated immediately after</a:t>
            </a:r>
            <a:br>
              <a:rPr lang="en-US" sz="2400" dirty="0">
                <a:solidFill>
                  <a:srgbClr val="1E0000"/>
                </a:solidFill>
              </a:rPr>
            </a:br>
            <a:r>
              <a:rPr lang="en-US" sz="2400" dirty="0">
                <a:solidFill>
                  <a:srgbClr val="1E0000"/>
                </a:solidFill>
              </a:rPr>
              <a:t>the blackout, even appearing for a time on a DOE website.  It was quickly shown to be a hoax. What might immediately give it away?</a:t>
            </a:r>
          </a:p>
        </p:txBody>
      </p:sp>
      <p:sp>
        <p:nvSpPr>
          <p:cNvPr id="3" name="Slide Number Placeholder 1">
            <a:extLst>
              <a:ext uri="{FF2B5EF4-FFF2-40B4-BE49-F238E27FC236}">
                <a16:creationId xmlns:a16="http://schemas.microsoft.com/office/drawing/2014/main" id="{D23777CA-304F-4265-30E2-8550D1482A3C}"/>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16</a:t>
            </a:fld>
            <a:endParaRPr lang="en-US" sz="2000" dirty="0">
              <a:solidFill>
                <a:srgbClr val="1E0000"/>
              </a:solidFill>
            </a:endParaRPr>
          </a:p>
        </p:txBody>
      </p:sp>
    </p:spTree>
    <p:extLst>
      <p:ext uri="{BB962C8B-B14F-4D97-AF65-F5344CB8AC3E}">
        <p14:creationId xmlns:p14="http://schemas.microsoft.com/office/powerpoint/2010/main" val="3089741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Actual Before and After Images</a:t>
            </a:r>
          </a:p>
        </p:txBody>
      </p:sp>
      <p:pic>
        <p:nvPicPr>
          <p:cNvPr id="10243" name="Picture 2" descr="Image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90800" y="1263789"/>
            <a:ext cx="623220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0579402-B1C2-A306-BD2F-67E0834042B1}"/>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17</a:t>
            </a:fld>
            <a:endParaRPr lang="en-US" sz="2000" dirty="0">
              <a:solidFill>
                <a:srgbClr val="1E0000"/>
              </a:solidFill>
            </a:endParaRPr>
          </a:p>
        </p:txBody>
      </p:sp>
    </p:spTree>
    <p:extLst>
      <p:ext uri="{BB962C8B-B14F-4D97-AF65-F5344CB8AC3E}">
        <p14:creationId xmlns:p14="http://schemas.microsoft.com/office/powerpoint/2010/main" val="1127116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Favorite August 14, 2003 Cartoon</a:t>
            </a:r>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38400" y="1280160"/>
            <a:ext cx="7010400"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1">
            <a:extLst>
              <a:ext uri="{FF2B5EF4-FFF2-40B4-BE49-F238E27FC236}">
                <a16:creationId xmlns:a16="http://schemas.microsoft.com/office/drawing/2014/main" id="{6A524E21-CC9B-D227-241F-CDDFF1409F93}"/>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18</a:t>
            </a:fld>
            <a:endParaRPr lang="en-US" sz="2000" dirty="0">
              <a:solidFill>
                <a:srgbClr val="1E0000"/>
              </a:solidFill>
            </a:endParaRPr>
          </a:p>
        </p:txBody>
      </p:sp>
    </p:spTree>
    <p:extLst>
      <p:ext uri="{BB962C8B-B14F-4D97-AF65-F5344CB8AC3E}">
        <p14:creationId xmlns:p14="http://schemas.microsoft.com/office/powerpoint/2010/main" val="981702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E513719-ACC2-D35C-E29F-EA96D41FF126}"/>
              </a:ext>
            </a:extLst>
          </p:cNvPr>
          <p:cNvSpPr>
            <a:spLocks noGrp="1" noChangeArrowheads="1"/>
          </p:cNvSpPr>
          <p:nvPr>
            <p:ph type="title"/>
          </p:nvPr>
        </p:nvSpPr>
        <p:spPr/>
        <p:txBody>
          <a:bodyPr/>
          <a:lstStyle/>
          <a:p>
            <a:r>
              <a:rPr lang="en-US" altLang="en-US" dirty="0"/>
              <a:t>Blackouts and Restoration</a:t>
            </a:r>
          </a:p>
        </p:txBody>
      </p:sp>
      <p:sp>
        <p:nvSpPr>
          <p:cNvPr id="7171" name="Content Placeholder 2">
            <a:extLst>
              <a:ext uri="{FF2B5EF4-FFF2-40B4-BE49-F238E27FC236}">
                <a16:creationId xmlns:a16="http://schemas.microsoft.com/office/drawing/2014/main" id="{51FC97B2-DC40-2D1C-C501-75FC10658F52}"/>
              </a:ext>
            </a:extLst>
          </p:cNvPr>
          <p:cNvSpPr>
            <a:spLocks noGrp="1" noChangeArrowheads="1"/>
          </p:cNvSpPr>
          <p:nvPr>
            <p:ph idx="1"/>
          </p:nvPr>
        </p:nvSpPr>
        <p:spPr>
          <a:xfrm>
            <a:off x="457200" y="1280160"/>
            <a:ext cx="7010400" cy="4114800"/>
          </a:xfrm>
        </p:spPr>
        <p:txBody>
          <a:bodyPr/>
          <a:lstStyle/>
          <a:p>
            <a:r>
              <a:rPr lang="en-US" altLang="en-US" dirty="0"/>
              <a:t>Modern society depends on a</a:t>
            </a:r>
            <a:br>
              <a:rPr lang="en-US" altLang="en-US" dirty="0"/>
            </a:br>
            <a:r>
              <a:rPr lang="en-US" altLang="en-US" dirty="0"/>
              <a:t>reliable electric grid.</a:t>
            </a:r>
          </a:p>
          <a:p>
            <a:r>
              <a:rPr lang="en-US" altLang="en-US" dirty="0"/>
              <a:t>Blackouts are costly, with</a:t>
            </a:r>
            <a:br>
              <a:rPr lang="en-US" altLang="en-US" dirty="0"/>
            </a:br>
            <a:r>
              <a:rPr lang="en-US" altLang="en-US" dirty="0"/>
              <a:t>some estimates of costs above</a:t>
            </a:r>
            <a:br>
              <a:rPr lang="en-US" altLang="en-US" dirty="0"/>
            </a:br>
            <a:r>
              <a:rPr lang="en-US" altLang="en-US" dirty="0"/>
              <a:t>$100 billion/year in the US.</a:t>
            </a:r>
          </a:p>
          <a:p>
            <a:r>
              <a:rPr lang="en-US" altLang="en-US" dirty="0"/>
              <a:t>Blackouts can differ substantially in their impact, with most caused by local, lower voltage distribution issues. </a:t>
            </a:r>
          </a:p>
          <a:p>
            <a:r>
              <a:rPr lang="en-US" altLang="en-US" dirty="0"/>
              <a:t>In May/June 2023 Jeff Dagle and I edited</a:t>
            </a:r>
            <a:br>
              <a:rPr lang="en-US" altLang="en-US" dirty="0"/>
            </a:br>
            <a:r>
              <a:rPr lang="en-US" altLang="en-US" dirty="0"/>
              <a:t>a special IEEE Power and Energy </a:t>
            </a:r>
            <a:br>
              <a:rPr lang="en-US" altLang="en-US" dirty="0"/>
            </a:br>
            <a:r>
              <a:rPr lang="en-US" altLang="en-US" dirty="0"/>
              <a:t>Magazine issue on blackouts</a:t>
            </a:r>
          </a:p>
          <a:p>
            <a:pPr lvl="1"/>
            <a:r>
              <a:rPr lang="en-US" altLang="en-US" dirty="0"/>
              <a:t>It is free for IEEE PES members  </a:t>
            </a:r>
          </a:p>
          <a:p>
            <a:endParaRPr lang="en-US" altLang="en-US" dirty="0"/>
          </a:p>
        </p:txBody>
      </p:sp>
      <p:sp>
        <p:nvSpPr>
          <p:cNvPr id="7172" name="Slide Number Placeholder 3">
            <a:extLst>
              <a:ext uri="{FF2B5EF4-FFF2-40B4-BE49-F238E27FC236}">
                <a16:creationId xmlns:a16="http://schemas.microsoft.com/office/drawing/2014/main" id="{949167FE-F89E-A8B7-7AFA-C4E721F5D7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dirty="0"/>
              <a:t> </a:t>
            </a:r>
          </a:p>
        </p:txBody>
      </p:sp>
      <p:pic>
        <p:nvPicPr>
          <p:cNvPr id="7173" name="Picture 6" descr="http://www.mgx.com/blogs/wp-content/uploads/2008/03/icestorm23gm.jpg">
            <a:extLst>
              <a:ext uri="{FF2B5EF4-FFF2-40B4-BE49-F238E27FC236}">
                <a16:creationId xmlns:a16="http://schemas.microsoft.com/office/drawing/2014/main" id="{2CCA80D0-052E-F2D8-6359-EEE9AF0C3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411011"/>
            <a:ext cx="3014902" cy="205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a:extLst>
              <a:ext uri="{FF2B5EF4-FFF2-40B4-BE49-F238E27FC236}">
                <a16:creationId xmlns:a16="http://schemas.microsoft.com/office/drawing/2014/main" id="{412C0AC1-D6D8-309E-A582-7894EA7386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69845" y="3454456"/>
            <a:ext cx="2493327" cy="278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Slide Number Placeholder 3">
            <a:extLst>
              <a:ext uri="{FF2B5EF4-FFF2-40B4-BE49-F238E27FC236}">
                <a16:creationId xmlns:a16="http://schemas.microsoft.com/office/drawing/2014/main" id="{F75FC5FB-33FC-0256-8C9E-45A855033A3C}"/>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a:t>
            </a:fld>
            <a:endParaRPr lang="en-US" dirty="0">
              <a:solidFill>
                <a:schemeClr val="tx1">
                  <a:lumMod val="50000"/>
                </a:schemeClr>
              </a:solidFill>
            </a:endParaRPr>
          </a:p>
        </p:txBody>
      </p:sp>
      <p:pic>
        <p:nvPicPr>
          <p:cNvPr id="3" name="Picture 2">
            <a:extLst>
              <a:ext uri="{FF2B5EF4-FFF2-40B4-BE49-F238E27FC236}">
                <a16:creationId xmlns:a16="http://schemas.microsoft.com/office/drawing/2014/main" id="{A6BAB0AA-7A88-7F12-4297-892D4B5966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9532" y="3594560"/>
            <a:ext cx="1966913" cy="2667000"/>
          </a:xfrm>
          <a:prstGeom prst="rect">
            <a:avLst/>
          </a:prstGeom>
        </p:spPr>
      </p:pic>
      <p:pic>
        <p:nvPicPr>
          <p:cNvPr id="4" name="Picture 3">
            <a:extLst>
              <a:ext uri="{FF2B5EF4-FFF2-40B4-BE49-F238E27FC236}">
                <a16:creationId xmlns:a16="http://schemas.microsoft.com/office/drawing/2014/main" id="{6FFBA0CB-3048-151A-E3AD-39297CC67F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34400" y="1396226"/>
            <a:ext cx="3505200" cy="1969717"/>
          </a:xfrm>
          <a:prstGeom prst="rect">
            <a:avLst/>
          </a:prstGeom>
        </p:spPr>
      </p:pic>
      <p:sp>
        <p:nvSpPr>
          <p:cNvPr id="5" name="Rectangle 5">
            <a:extLst>
              <a:ext uri="{FF2B5EF4-FFF2-40B4-BE49-F238E27FC236}">
                <a16:creationId xmlns:a16="http://schemas.microsoft.com/office/drawing/2014/main" id="{7F729511-0B93-D752-ED26-4003E689BD34}"/>
              </a:ext>
            </a:extLst>
          </p:cNvPr>
          <p:cNvSpPr>
            <a:spLocks noChangeArrowheads="1"/>
          </p:cNvSpPr>
          <p:nvPr/>
        </p:nvSpPr>
        <p:spPr bwMode="auto">
          <a:xfrm>
            <a:off x="6248400" y="6324600"/>
            <a:ext cx="426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dirty="0">
                <a:solidFill>
                  <a:schemeClr val="tx1">
                    <a:lumMod val="50000"/>
                  </a:schemeClr>
                </a:solidFill>
                <a:latin typeface="Arial" panose="020B0604020202020204" pitchFamily="34" charset="0"/>
              </a:rPr>
              <a:t>Upper right image: New York Daily News Archive</a:t>
            </a:r>
            <a:endParaRPr lang="en-US" altLang="en-US" sz="2400" dirty="0">
              <a:solidFill>
                <a:schemeClr val="tx1">
                  <a:lumMod val="50000"/>
                </a:schemeClr>
              </a:solidFill>
              <a:latin typeface="Arial" panose="020B0604020202020204" pitchFamily="34" charset="0"/>
            </a:endParaRPr>
          </a:p>
        </p:txBody>
      </p:sp>
    </p:spTree>
    <p:extLst>
      <p:ext uri="{BB962C8B-B14F-4D97-AF65-F5344CB8AC3E}">
        <p14:creationId xmlns:p14="http://schemas.microsoft.com/office/powerpoint/2010/main" val="2290791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t>Causes of the Blackout</a:t>
            </a:r>
          </a:p>
        </p:txBody>
      </p:sp>
      <p:sp>
        <p:nvSpPr>
          <p:cNvPr id="11267" name="Content Placeholder 2"/>
          <p:cNvSpPr>
            <a:spLocks noGrp="1"/>
          </p:cNvSpPr>
          <p:nvPr>
            <p:ph idx="1"/>
          </p:nvPr>
        </p:nvSpPr>
        <p:spPr>
          <a:xfrm>
            <a:off x="457200" y="1280160"/>
            <a:ext cx="10896600" cy="4114800"/>
          </a:xfrm>
        </p:spPr>
        <p:txBody>
          <a:bodyPr/>
          <a:lstStyle/>
          <a:p>
            <a:r>
              <a:rPr lang="en-US" altLang="en-US" dirty="0"/>
              <a:t>Blackout Final Report listed four causes</a:t>
            </a:r>
          </a:p>
          <a:p>
            <a:pPr lvl="1"/>
            <a:r>
              <a:rPr lang="en-US" altLang="en-US" dirty="0"/>
              <a:t>FirstEnergy (FE) did not understand inadequacies of their system, particularly with respect to voltage instability.</a:t>
            </a:r>
          </a:p>
          <a:p>
            <a:pPr lvl="1"/>
            <a:r>
              <a:rPr lang="en-US" altLang="en-US" dirty="0"/>
              <a:t>Inadequate situational awareness by FE</a:t>
            </a:r>
          </a:p>
          <a:p>
            <a:pPr lvl="1"/>
            <a:r>
              <a:rPr lang="en-US" altLang="en-US" dirty="0"/>
              <a:t>FE failed to adequately manage their tree growth</a:t>
            </a:r>
          </a:p>
          <a:p>
            <a:pPr lvl="1"/>
            <a:r>
              <a:rPr lang="en-US" altLang="en-US" dirty="0"/>
              <a:t>Failure of the grid reliability organizations (primarily MISO) to provide effective diagnostic support</a:t>
            </a:r>
          </a:p>
          <a:p>
            <a:r>
              <a:rPr lang="en-US" altLang="en-US" dirty="0"/>
              <a:t>Human/cyber interactions played a key role </a:t>
            </a:r>
          </a:p>
        </p:txBody>
      </p:sp>
      <p:sp>
        <p:nvSpPr>
          <p:cNvPr id="2" name="Slide Number Placeholder 1">
            <a:extLst>
              <a:ext uri="{FF2B5EF4-FFF2-40B4-BE49-F238E27FC236}">
                <a16:creationId xmlns:a16="http://schemas.microsoft.com/office/drawing/2014/main" id="{23FD85FB-5069-58D5-CC02-9AB0783FDCF5}"/>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19</a:t>
            </a:fld>
            <a:endParaRPr lang="en-US" sz="2000" dirty="0">
              <a:solidFill>
                <a:srgbClr val="1E0000"/>
              </a:solidFill>
            </a:endParaRPr>
          </a:p>
        </p:txBody>
      </p:sp>
    </p:spTree>
    <p:extLst>
      <p:ext uri="{BB962C8B-B14F-4D97-AF65-F5344CB8AC3E}">
        <p14:creationId xmlns:p14="http://schemas.microsoft.com/office/powerpoint/2010/main" val="3350903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a:t>We’ve Come Quite a Ways Since 2003</a:t>
            </a:r>
          </a:p>
        </p:txBody>
      </p:sp>
      <p:sp>
        <p:nvSpPr>
          <p:cNvPr id="12291" name="Content Placeholder 2"/>
          <p:cNvSpPr>
            <a:spLocks noGrp="1"/>
          </p:cNvSpPr>
          <p:nvPr>
            <p:ph idx="1"/>
          </p:nvPr>
        </p:nvSpPr>
        <p:spPr/>
        <p:txBody>
          <a:bodyPr/>
          <a:lstStyle/>
          <a:p>
            <a:r>
              <a:rPr lang="en-US" altLang="en-US" dirty="0"/>
              <a:t>Report included 46 recommendations, many of which have dramatically changed the operation of the interconnected power grid</a:t>
            </a:r>
          </a:p>
          <a:p>
            <a:pPr lvl="1"/>
            <a:r>
              <a:rPr lang="en-US" altLang="en-US" dirty="0"/>
              <a:t>Thirteen were focused on physical and cyber security</a:t>
            </a:r>
          </a:p>
          <a:p>
            <a:r>
              <a:rPr lang="en-US" altLang="en-US" dirty="0"/>
              <a:t>Focus of talk is what can 8/14/03 teach us to help with the grid in 2025</a:t>
            </a:r>
          </a:p>
          <a:p>
            <a:r>
              <a:rPr lang="en-US" altLang="en-US" dirty="0"/>
              <a:t>Need to keep in mind economic impact of 8/14/03 was above $5 billion; yearly impact of blackouts could be above $100 billion</a:t>
            </a:r>
          </a:p>
          <a:p>
            <a:endParaRPr lang="en-US" altLang="en-US" dirty="0"/>
          </a:p>
          <a:p>
            <a:pPr lvl="1">
              <a:buFontTx/>
              <a:buNone/>
            </a:pPr>
            <a:r>
              <a:rPr lang="en-US" altLang="en-US" dirty="0"/>
              <a:t> </a:t>
            </a:r>
          </a:p>
        </p:txBody>
      </p:sp>
      <p:sp>
        <p:nvSpPr>
          <p:cNvPr id="2" name="Slide Number Placeholder 1">
            <a:extLst>
              <a:ext uri="{FF2B5EF4-FFF2-40B4-BE49-F238E27FC236}">
                <a16:creationId xmlns:a16="http://schemas.microsoft.com/office/drawing/2014/main" id="{DC10432E-A4AA-0ACF-BFA3-7E7195492EEE}"/>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20</a:t>
            </a:fld>
            <a:endParaRPr lang="en-US" sz="2000" dirty="0">
              <a:solidFill>
                <a:srgbClr val="1E0000"/>
              </a:solidFill>
            </a:endParaRPr>
          </a:p>
        </p:txBody>
      </p:sp>
    </p:spTree>
    <p:extLst>
      <p:ext uri="{BB962C8B-B14F-4D97-AF65-F5344CB8AC3E}">
        <p14:creationId xmlns:p14="http://schemas.microsoft.com/office/powerpoint/2010/main" val="2231244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t>First Energy Control Center, (2013)</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066800" y="1295399"/>
            <a:ext cx="8115300" cy="5235677"/>
          </a:xfrm>
          <a:prstGeom prst="rect">
            <a:avLst/>
          </a:prstGeom>
        </p:spPr>
      </p:pic>
      <p:sp>
        <p:nvSpPr>
          <p:cNvPr id="4" name="Rectangle 3"/>
          <p:cNvSpPr/>
          <p:nvPr/>
        </p:nvSpPr>
        <p:spPr>
          <a:xfrm>
            <a:off x="9448800" y="5562600"/>
            <a:ext cx="2603500" cy="523220"/>
          </a:xfrm>
          <a:prstGeom prst="rect">
            <a:avLst/>
          </a:prstGeom>
        </p:spPr>
        <p:txBody>
          <a:bodyPr wrap="square">
            <a:spAutoFit/>
          </a:bodyPr>
          <a:lstStyle/>
          <a:p>
            <a:r>
              <a:rPr lang="en-US" sz="1400" dirty="0">
                <a:solidFill>
                  <a:srgbClr val="1E0000"/>
                </a:solidFill>
              </a:rPr>
              <a:t>Image Source: www.wksu.org/news/story/365</a:t>
            </a:r>
          </a:p>
        </p:txBody>
      </p:sp>
      <p:sp>
        <p:nvSpPr>
          <p:cNvPr id="3" name="Slide Number Placeholder 1">
            <a:extLst>
              <a:ext uri="{FF2B5EF4-FFF2-40B4-BE49-F238E27FC236}">
                <a16:creationId xmlns:a16="http://schemas.microsoft.com/office/drawing/2014/main" id="{A2E7F5B0-F076-9313-7708-AA6BB7EACD56}"/>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21</a:t>
            </a:fld>
            <a:endParaRPr lang="en-US" sz="2000" dirty="0">
              <a:solidFill>
                <a:srgbClr val="1E0000"/>
              </a:solidFill>
            </a:endParaRPr>
          </a:p>
        </p:txBody>
      </p:sp>
    </p:spTree>
    <p:extLst>
      <p:ext uri="{BB962C8B-B14F-4D97-AF65-F5344CB8AC3E}">
        <p14:creationId xmlns:p14="http://schemas.microsoft.com/office/powerpoint/2010/main" val="942988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a:t>My Involvement in Blackout Investigation</a:t>
            </a:r>
          </a:p>
        </p:txBody>
      </p:sp>
      <p:sp>
        <p:nvSpPr>
          <p:cNvPr id="14339" name="Content Placeholder 2"/>
          <p:cNvSpPr>
            <a:spLocks noGrp="1"/>
          </p:cNvSpPr>
          <p:nvPr>
            <p:ph idx="1"/>
          </p:nvPr>
        </p:nvSpPr>
        <p:spPr>
          <a:xfrm>
            <a:off x="457200" y="1280160"/>
            <a:ext cx="10515600" cy="4114800"/>
          </a:xfrm>
        </p:spPr>
        <p:txBody>
          <a:bodyPr/>
          <a:lstStyle/>
          <a:p>
            <a:r>
              <a:rPr lang="en-US" altLang="en-US" dirty="0"/>
              <a:t>I spend a lot of time talking to reporters on 8/14 to 8/16, before I knew what happened</a:t>
            </a:r>
          </a:p>
          <a:p>
            <a:r>
              <a:rPr lang="en-US" altLang="en-US" dirty="0"/>
              <a:t>Tasked by DOE to do onsite visit to FE on 8/19 to 8/21 with Doug Wiegmann; did similar visit to MISO the next week.</a:t>
            </a:r>
          </a:p>
          <a:p>
            <a:r>
              <a:rPr lang="en-US" altLang="en-US" dirty="0"/>
              <a:t>Did return visit in Oct</a:t>
            </a:r>
          </a:p>
          <a:p>
            <a:r>
              <a:rPr lang="en-US" altLang="en-US" dirty="0"/>
              <a:t>Many folks played far</a:t>
            </a:r>
            <a:br>
              <a:rPr lang="en-US" altLang="en-US" dirty="0"/>
            </a:br>
            <a:r>
              <a:rPr lang="en-US" altLang="en-US" dirty="0"/>
              <a:t>larger roles; I was only </a:t>
            </a:r>
            <a:br>
              <a:rPr lang="en-US" altLang="en-US" dirty="0"/>
            </a:br>
            <a:r>
              <a:rPr lang="en-US" altLang="en-US" dirty="0"/>
              <a:t>involved extensively early </a:t>
            </a:r>
            <a:br>
              <a:rPr lang="en-US" altLang="en-US" dirty="0"/>
            </a:br>
            <a:r>
              <a:rPr lang="en-US" altLang="en-US" dirty="0"/>
              <a:t>on</a:t>
            </a:r>
          </a:p>
        </p:txBody>
      </p:sp>
      <p:pic>
        <p:nvPicPr>
          <p:cNvPr id="143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200400"/>
            <a:ext cx="48768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Slide Number Placeholder 1">
            <a:extLst>
              <a:ext uri="{FF2B5EF4-FFF2-40B4-BE49-F238E27FC236}">
                <a16:creationId xmlns:a16="http://schemas.microsoft.com/office/drawing/2014/main" id="{CC5608F5-E1A3-12AE-D1C2-88FB84552E70}"/>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22</a:t>
            </a:fld>
            <a:endParaRPr lang="en-US" sz="2000" dirty="0">
              <a:solidFill>
                <a:srgbClr val="1E0000"/>
              </a:solidFill>
            </a:endParaRPr>
          </a:p>
        </p:txBody>
      </p:sp>
    </p:spTree>
    <p:extLst>
      <p:ext uri="{BB962C8B-B14F-4D97-AF65-F5344CB8AC3E}">
        <p14:creationId xmlns:p14="http://schemas.microsoft.com/office/powerpoint/2010/main" val="674764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altLang="en-US" dirty="0"/>
              <a:t>Footprints of Reliability Coordinators in Midwest</a:t>
            </a:r>
          </a:p>
        </p:txBody>
      </p:sp>
      <p:pic>
        <p:nvPicPr>
          <p:cNvPr id="15364" name="Picture 3" descr="Image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25204"/>
            <a:ext cx="8016240" cy="534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4DCD003-7CAA-C083-48EF-F5E4CEEEAD06}"/>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23</a:t>
            </a:fld>
            <a:endParaRPr lang="en-US" sz="2000" dirty="0">
              <a:solidFill>
                <a:srgbClr val="1E0000"/>
              </a:solidFill>
            </a:endParaRPr>
          </a:p>
        </p:txBody>
      </p:sp>
      <p:sp>
        <p:nvSpPr>
          <p:cNvPr id="4" name="Text Box 9">
            <a:extLst>
              <a:ext uri="{FF2B5EF4-FFF2-40B4-BE49-F238E27FC236}">
                <a16:creationId xmlns:a16="http://schemas.microsoft.com/office/drawing/2014/main" id="{9AA8CAD1-0931-9223-C4FC-42E7B25AC26C}"/>
              </a:ext>
            </a:extLst>
          </p:cNvPr>
          <p:cNvSpPr txBox="1">
            <a:spLocks noChangeArrowheads="1"/>
          </p:cNvSpPr>
          <p:nvPr/>
        </p:nvSpPr>
        <p:spPr bwMode="auto">
          <a:xfrm>
            <a:off x="9296400" y="1828800"/>
            <a:ext cx="2743199" cy="2308324"/>
          </a:xfrm>
          <a:prstGeom prst="rect">
            <a:avLst/>
          </a:prstGeom>
          <a:solidFill>
            <a:schemeClr val="bg1">
              <a:lumMod val="95000"/>
            </a:schemeClr>
          </a:solidFill>
          <a:ln>
            <a:noFill/>
          </a:ln>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ts val="0"/>
              </a:spcBef>
            </a:pPr>
            <a:r>
              <a:rPr lang="en-US" altLang="en-US" dirty="0">
                <a:solidFill>
                  <a:srgbClr val="1E0000"/>
                </a:solidFill>
                <a:latin typeface="+mn-lt"/>
              </a:rPr>
              <a:t>In 2003 the Ohio portion of First Energy was in MISO; they have since moved to being in PJM.  </a:t>
            </a:r>
            <a:endParaRPr lang="en-US" altLang="en-US" sz="2400" dirty="0">
              <a:solidFill>
                <a:srgbClr val="1E0000"/>
              </a:solidFill>
              <a:latin typeface="+mn-lt"/>
            </a:endParaRPr>
          </a:p>
        </p:txBody>
      </p:sp>
    </p:spTree>
    <p:extLst>
      <p:ext uri="{BB962C8B-B14F-4D97-AF65-F5344CB8AC3E}">
        <p14:creationId xmlns:p14="http://schemas.microsoft.com/office/powerpoint/2010/main" val="3468282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a:t>August 13, 2003</a:t>
            </a:r>
          </a:p>
        </p:txBody>
      </p:sp>
      <p:sp>
        <p:nvSpPr>
          <p:cNvPr id="16387" name="Content Placeholder 2"/>
          <p:cNvSpPr>
            <a:spLocks noGrp="1"/>
          </p:cNvSpPr>
          <p:nvPr>
            <p:ph idx="1"/>
          </p:nvPr>
        </p:nvSpPr>
        <p:spPr>
          <a:xfrm>
            <a:off x="457200" y="1280160"/>
            <a:ext cx="10820400" cy="2057400"/>
          </a:xfrm>
        </p:spPr>
        <p:txBody>
          <a:bodyPr/>
          <a:lstStyle/>
          <a:p>
            <a:r>
              <a:rPr lang="en-US" altLang="en-US" dirty="0"/>
              <a:t>It is important to realize that immediately before the blackout few people thought the system was on the verge of a catastrophe.</a:t>
            </a:r>
          </a:p>
          <a:p>
            <a:r>
              <a:rPr lang="en-US" altLang="en-US" dirty="0"/>
              <a:t>NERC 2003 Summer</a:t>
            </a:r>
            <a:br>
              <a:rPr lang="en-US" altLang="en-US" dirty="0"/>
            </a:br>
            <a:r>
              <a:rPr lang="en-US" altLang="en-US" dirty="0"/>
              <a:t>Assessment did not </a:t>
            </a:r>
            <a:br>
              <a:rPr lang="en-US" altLang="en-US" dirty="0"/>
            </a:br>
            <a:r>
              <a:rPr lang="en-US" altLang="en-US" dirty="0"/>
              <a:t>list Ohio as an area</a:t>
            </a:r>
            <a:br>
              <a:rPr lang="en-US" altLang="en-US" dirty="0"/>
            </a:br>
            <a:r>
              <a:rPr lang="en-US" altLang="en-US" dirty="0"/>
              <a:t>of particular concern   </a:t>
            </a:r>
          </a:p>
        </p:txBody>
      </p:sp>
      <p:pic>
        <p:nvPicPr>
          <p:cNvPr id="16389"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2381451"/>
            <a:ext cx="5638800" cy="361775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16390"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453614" y="2360630"/>
            <a:ext cx="8556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 name="Rectangle 6"/>
          <p:cNvSpPr/>
          <p:nvPr/>
        </p:nvSpPr>
        <p:spPr>
          <a:xfrm>
            <a:off x="2362200" y="6172201"/>
            <a:ext cx="7620000" cy="307975"/>
          </a:xfrm>
          <a:prstGeom prst="rect">
            <a:avLst/>
          </a:prstGeom>
        </p:spPr>
        <p:txBody>
          <a:bodyPr wrap="square">
            <a:spAutoFit/>
          </a:bodyPr>
          <a:lstStyle/>
          <a:p>
            <a:pPr>
              <a:defRPr/>
            </a:pPr>
            <a:r>
              <a:rPr lang="en-US" sz="1400" kern="0" dirty="0">
                <a:solidFill>
                  <a:srgbClr val="000000"/>
                </a:solidFill>
                <a:latin typeface="Times New Roman"/>
              </a:rPr>
              <a:t>NERC 2003 Summer Assessment is available at http://www.nerc.com/files/summer2003.pdf </a:t>
            </a:r>
            <a:endParaRPr lang="en-US" sz="1400" dirty="0"/>
          </a:p>
        </p:txBody>
      </p:sp>
      <p:sp>
        <p:nvSpPr>
          <p:cNvPr id="2" name="Slide Number Placeholder 1">
            <a:extLst>
              <a:ext uri="{FF2B5EF4-FFF2-40B4-BE49-F238E27FC236}">
                <a16:creationId xmlns:a16="http://schemas.microsoft.com/office/drawing/2014/main" id="{71F66DCD-F3CC-A592-9A06-9AC26B266E3F}"/>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24</a:t>
            </a:fld>
            <a:endParaRPr lang="en-US" sz="2000" dirty="0">
              <a:solidFill>
                <a:srgbClr val="1E0000"/>
              </a:solidFill>
            </a:endParaRPr>
          </a:p>
        </p:txBody>
      </p:sp>
    </p:spTree>
    <p:extLst>
      <p:ext uri="{BB962C8B-B14F-4D97-AF65-F5344CB8AC3E}">
        <p14:creationId xmlns:p14="http://schemas.microsoft.com/office/powerpoint/2010/main" val="3167132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August 14, 2003: Pre-blackout (before 14:30 EDT)</a:t>
            </a:r>
          </a:p>
        </p:txBody>
      </p:sp>
      <p:sp>
        <p:nvSpPr>
          <p:cNvPr id="3" name="Content Placeholder 2"/>
          <p:cNvSpPr>
            <a:spLocks noGrp="1"/>
          </p:cNvSpPr>
          <p:nvPr>
            <p:ph idx="1"/>
          </p:nvPr>
        </p:nvSpPr>
        <p:spPr>
          <a:xfrm>
            <a:off x="457200" y="1280160"/>
            <a:ext cx="9982200" cy="3733800"/>
          </a:xfrm>
        </p:spPr>
        <p:txBody>
          <a:bodyPr/>
          <a:lstStyle/>
          <a:p>
            <a:r>
              <a:rPr lang="en-US" dirty="0"/>
              <a:t>It had mostly been a normal summer day at First Energy</a:t>
            </a:r>
          </a:p>
          <a:p>
            <a:pPr lvl="1"/>
            <a:r>
              <a:rPr lang="en-US" dirty="0"/>
              <a:t>Most generation was available though the 883 MW Davis-</a:t>
            </a:r>
            <a:r>
              <a:rPr lang="en-US" dirty="0" err="1"/>
              <a:t>Besse</a:t>
            </a:r>
            <a:r>
              <a:rPr lang="en-US" dirty="0"/>
              <a:t> Nuclear unit was on a long-term outage</a:t>
            </a:r>
          </a:p>
          <a:p>
            <a:pPr lvl="1"/>
            <a:r>
              <a:rPr lang="en-US" dirty="0"/>
              <a:t>At 13:31 EDT the Eastlake 5 unit (a 597 MW plant on Lake Erie) tripped when the operator tried to up is reactive output, but this was not seen as a severe event</a:t>
            </a:r>
          </a:p>
          <a:p>
            <a:r>
              <a:rPr lang="en-US" dirty="0"/>
              <a:t>It had been a busy day at MISO, with </a:t>
            </a:r>
            <a:br>
              <a:rPr lang="en-US" dirty="0"/>
            </a:br>
            <a:r>
              <a:rPr lang="en-US" dirty="0"/>
              <a:t>their reliability coordinators dealing </a:t>
            </a:r>
            <a:br>
              <a:rPr lang="en-US" dirty="0"/>
            </a:br>
            <a:r>
              <a:rPr lang="en-US" dirty="0"/>
              <a:t>with a relatively small outage in Indiana </a:t>
            </a:r>
            <a:br>
              <a:rPr lang="en-US" dirty="0"/>
            </a:br>
            <a:r>
              <a:rPr lang="en-US" dirty="0"/>
              <a:t>around noon</a:t>
            </a:r>
          </a:p>
          <a:p>
            <a:pPr lvl="1"/>
            <a:r>
              <a:rPr lang="en-US" dirty="0"/>
              <a:t>Their state estimator failed at 1215 EDT but </a:t>
            </a:r>
            <a:br>
              <a:rPr lang="en-US" dirty="0"/>
            </a:br>
            <a:r>
              <a:rPr lang="en-US" dirty="0"/>
              <a:t>no one know this </a:t>
            </a:r>
          </a:p>
        </p:txBody>
      </p:sp>
      <p:sp>
        <p:nvSpPr>
          <p:cNvPr id="4" name="Slide Number Placeholder 1">
            <a:extLst>
              <a:ext uri="{FF2B5EF4-FFF2-40B4-BE49-F238E27FC236}">
                <a16:creationId xmlns:a16="http://schemas.microsoft.com/office/drawing/2014/main" id="{0517EDF0-A66A-0926-A510-B8AEFF252A12}"/>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25</a:t>
            </a:fld>
            <a:endParaRPr lang="en-US" sz="2000" dirty="0">
              <a:solidFill>
                <a:srgbClr val="1E0000"/>
              </a:solidFill>
            </a:endParaRPr>
          </a:p>
        </p:txBody>
      </p:sp>
      <p:pic>
        <p:nvPicPr>
          <p:cNvPr id="8" name="Picture 7">
            <a:extLst>
              <a:ext uri="{FF2B5EF4-FFF2-40B4-BE49-F238E27FC236}">
                <a16:creationId xmlns:a16="http://schemas.microsoft.com/office/drawing/2014/main" id="{FCFC566D-E505-EC77-4029-CF6D3F825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315200" y="3549967"/>
            <a:ext cx="4038600" cy="2927985"/>
          </a:xfrm>
          <a:prstGeom prst="rect">
            <a:avLst/>
          </a:prstGeom>
        </p:spPr>
      </p:pic>
    </p:spTree>
    <p:extLst>
      <p:ext uri="{BB962C8B-B14F-4D97-AF65-F5344CB8AC3E}">
        <p14:creationId xmlns:p14="http://schemas.microsoft.com/office/powerpoint/2010/main" val="2018442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altLang="en-US" dirty="0"/>
              <a:t>Cinergy Bedford-Columbus 345 kV Line Tree Contact at 12:08 EDT</a:t>
            </a:r>
          </a:p>
        </p:txBody>
      </p:sp>
      <p:pic>
        <p:nvPicPr>
          <p:cNvPr id="19460" name="Picture 4" descr="2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760" y="1280160"/>
            <a:ext cx="8016240" cy="533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EB085EF-3B1D-8130-D609-291145BBA424}"/>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26</a:t>
            </a:fld>
            <a:endParaRPr lang="en-US" sz="2000" dirty="0">
              <a:solidFill>
                <a:srgbClr val="1E0000"/>
              </a:solidFill>
            </a:endParaRPr>
          </a:p>
        </p:txBody>
      </p:sp>
    </p:spTree>
    <p:extLst>
      <p:ext uri="{BB962C8B-B14F-4D97-AF65-F5344CB8AC3E}">
        <p14:creationId xmlns:p14="http://schemas.microsoft.com/office/powerpoint/2010/main" val="2822402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altLang="en-US"/>
              <a:t>Trees were Finally “Trimmed” Two Months Later</a:t>
            </a:r>
          </a:p>
        </p:txBody>
      </p:sp>
      <p:pic>
        <p:nvPicPr>
          <p:cNvPr id="20484" name="Picture 4" descr="MVC-294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761" y="1280159"/>
            <a:ext cx="7711439" cy="544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742AE32-F98A-09C2-A6C4-D680D34664AF}"/>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27</a:t>
            </a:fld>
            <a:endParaRPr lang="en-US" sz="2000" dirty="0">
              <a:solidFill>
                <a:srgbClr val="1E0000"/>
              </a:solidFill>
            </a:endParaRPr>
          </a:p>
        </p:txBody>
      </p:sp>
    </p:spTree>
    <p:extLst>
      <p:ext uri="{BB962C8B-B14F-4D97-AF65-F5344CB8AC3E}">
        <p14:creationId xmlns:p14="http://schemas.microsoft.com/office/powerpoint/2010/main" val="105358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altLang="en-US"/>
              <a:t>At 14:27 EDT Star-South Canton 345 kV Line Trips and Recloses</a:t>
            </a:r>
          </a:p>
        </p:txBody>
      </p:sp>
      <p:sp>
        <p:nvSpPr>
          <p:cNvPr id="22532" name="Rectangle 3"/>
          <p:cNvSpPr>
            <a:spLocks noGrp="1" noChangeArrowheads="1"/>
          </p:cNvSpPr>
          <p:nvPr>
            <p:ph idx="1"/>
          </p:nvPr>
        </p:nvSpPr>
        <p:spPr>
          <a:xfrm>
            <a:off x="457200" y="1280160"/>
            <a:ext cx="11176000" cy="4800600"/>
          </a:xfrm>
        </p:spPr>
        <p:txBody>
          <a:bodyPr/>
          <a:lstStyle/>
          <a:p>
            <a:r>
              <a:rPr lang="en-US" altLang="en-US" dirty="0"/>
              <a:t>Star-South Canton is a tie between AEP &amp; FE</a:t>
            </a:r>
          </a:p>
          <a:p>
            <a:r>
              <a:rPr lang="en-US" altLang="en-US" dirty="0"/>
              <a:t>FE missed seeing this event since their alarms had hung several minutes earlier (14:14)</a:t>
            </a:r>
          </a:p>
          <a:p>
            <a:pPr lvl="2"/>
            <a:r>
              <a:rPr lang="en-US" altLang="en-US" dirty="0"/>
              <a:t>Line was back in service so it appeared normal in SCADA</a:t>
            </a:r>
          </a:p>
          <a:p>
            <a:pPr lvl="2"/>
            <a:r>
              <a:rPr lang="en-US" altLang="en-US" dirty="0"/>
              <a:t>FE IT folks knew about computer problems</a:t>
            </a:r>
          </a:p>
          <a:p>
            <a:r>
              <a:rPr lang="en-US" altLang="en-US" dirty="0"/>
              <a:t>AEP called FE at 14:32 to check on event; FE says they saw nothing.  A repeat call by AEP to FE at 15:19 also discusses event indicating ground current was detected.  </a:t>
            </a:r>
          </a:p>
        </p:txBody>
      </p:sp>
      <p:sp>
        <p:nvSpPr>
          <p:cNvPr id="2" name="Slide Number Placeholder 1">
            <a:extLst>
              <a:ext uri="{FF2B5EF4-FFF2-40B4-BE49-F238E27FC236}">
                <a16:creationId xmlns:a16="http://schemas.microsoft.com/office/drawing/2014/main" id="{83A798AC-D176-3C03-FED4-73B886FC275D}"/>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28</a:t>
            </a:fld>
            <a:endParaRPr lang="en-US" sz="2000" dirty="0">
              <a:solidFill>
                <a:srgbClr val="1E0000"/>
              </a:solidFill>
            </a:endParaRPr>
          </a:p>
        </p:txBody>
      </p:sp>
    </p:spTree>
    <p:extLst>
      <p:ext uri="{BB962C8B-B14F-4D97-AF65-F5344CB8AC3E}">
        <p14:creationId xmlns:p14="http://schemas.microsoft.com/office/powerpoint/2010/main" val="3110217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5525C-3684-A67F-6C56-6CF65DBAC281}"/>
              </a:ext>
            </a:extLst>
          </p:cNvPr>
          <p:cNvSpPr>
            <a:spLocks noGrp="1"/>
          </p:cNvSpPr>
          <p:nvPr>
            <p:ph type="title"/>
          </p:nvPr>
        </p:nvSpPr>
        <p:spPr/>
        <p:txBody>
          <a:bodyPr/>
          <a:lstStyle/>
          <a:p>
            <a:r>
              <a:rPr lang="en-US" dirty="0"/>
              <a:t>Electric Grid Operating States</a:t>
            </a:r>
          </a:p>
        </p:txBody>
      </p:sp>
      <p:sp>
        <p:nvSpPr>
          <p:cNvPr id="3" name="Content Placeholder 2">
            <a:extLst>
              <a:ext uri="{FF2B5EF4-FFF2-40B4-BE49-F238E27FC236}">
                <a16:creationId xmlns:a16="http://schemas.microsoft.com/office/drawing/2014/main" id="{842FD05E-62A2-BFF2-59CD-6C346880CBFA}"/>
              </a:ext>
            </a:extLst>
          </p:cNvPr>
          <p:cNvSpPr>
            <a:spLocks noGrp="1"/>
          </p:cNvSpPr>
          <p:nvPr>
            <p:ph idx="1"/>
          </p:nvPr>
        </p:nvSpPr>
        <p:spPr/>
        <p:txBody>
          <a:bodyPr/>
          <a:lstStyle/>
          <a:p>
            <a:r>
              <a:rPr lang="en-US" dirty="0"/>
              <a:t>The goal of electric grid planning and operations is to prevent blackouts. Still, they do occur, and when they do the focus switches to restoration</a:t>
            </a:r>
          </a:p>
          <a:p>
            <a:r>
              <a:rPr lang="en-US" dirty="0"/>
              <a:t>Blackouts come in all different</a:t>
            </a:r>
            <a:br>
              <a:rPr lang="en-US" dirty="0"/>
            </a:br>
            <a:r>
              <a:rPr lang="en-US" dirty="0"/>
              <a:t>sizes, with the vast majority</a:t>
            </a:r>
            <a:br>
              <a:rPr lang="en-US" dirty="0"/>
            </a:br>
            <a:r>
              <a:rPr lang="en-US" dirty="0"/>
              <a:t>local issues in the distribution </a:t>
            </a:r>
            <a:br>
              <a:rPr lang="en-US" dirty="0"/>
            </a:br>
            <a:r>
              <a:rPr lang="en-US" dirty="0"/>
              <a:t>system that can be quickly</a:t>
            </a:r>
            <a:br>
              <a:rPr lang="en-US" dirty="0"/>
            </a:br>
            <a:r>
              <a:rPr lang="en-US" dirty="0"/>
              <a:t>fixed with resources the utility </a:t>
            </a:r>
            <a:br>
              <a:rPr lang="en-US" dirty="0"/>
            </a:br>
            <a:r>
              <a:rPr lang="en-US" dirty="0"/>
              <a:t>already has</a:t>
            </a:r>
          </a:p>
          <a:p>
            <a:r>
              <a:rPr lang="en-US" dirty="0"/>
              <a:t>There is a much greater </a:t>
            </a:r>
            <a:br>
              <a:rPr lang="en-US" dirty="0"/>
            </a:br>
            <a:r>
              <a:rPr lang="en-US" dirty="0"/>
              <a:t>challenge for large-scale </a:t>
            </a:r>
            <a:br>
              <a:rPr lang="en-US" dirty="0"/>
            </a:br>
            <a:r>
              <a:rPr lang="en-US" dirty="0"/>
              <a:t>blackouts, especially with equipment damage</a:t>
            </a:r>
          </a:p>
          <a:p>
            <a:endParaRPr lang="en-US" dirty="0"/>
          </a:p>
        </p:txBody>
      </p:sp>
      <p:pic>
        <p:nvPicPr>
          <p:cNvPr id="5" name="Picture 4">
            <a:extLst>
              <a:ext uri="{FF2B5EF4-FFF2-40B4-BE49-F238E27FC236}">
                <a16:creationId xmlns:a16="http://schemas.microsoft.com/office/drawing/2014/main" id="{34743786-4D08-C396-70FF-BEE538DB33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791200" y="2286000"/>
            <a:ext cx="4724400" cy="3391877"/>
          </a:xfrm>
          <a:prstGeom prst="rect">
            <a:avLst/>
          </a:prstGeom>
        </p:spPr>
      </p:pic>
      <p:sp>
        <p:nvSpPr>
          <p:cNvPr id="6" name="Rectangle 5">
            <a:extLst>
              <a:ext uri="{FF2B5EF4-FFF2-40B4-BE49-F238E27FC236}">
                <a16:creationId xmlns:a16="http://schemas.microsoft.com/office/drawing/2014/main" id="{8D1748C3-5BE0-B49F-4350-3A1C5C1C61F0}"/>
              </a:ext>
            </a:extLst>
          </p:cNvPr>
          <p:cNvSpPr>
            <a:spLocks noChangeArrowheads="1"/>
          </p:cNvSpPr>
          <p:nvPr/>
        </p:nvSpPr>
        <p:spPr bwMode="auto">
          <a:xfrm>
            <a:off x="152400" y="6400800"/>
            <a:ext cx="762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dirty="0">
                <a:solidFill>
                  <a:schemeClr val="tx1">
                    <a:lumMod val="50000"/>
                  </a:schemeClr>
                </a:solidFill>
                <a:latin typeface="Arial" panose="020B0604020202020204" pitchFamily="34" charset="0"/>
              </a:rPr>
              <a:t>Image source: US National Academies 2017, Enhancing Resilience of US Electric Grid Report</a:t>
            </a:r>
            <a:endParaRPr lang="en-US" altLang="en-US" sz="2400" dirty="0">
              <a:solidFill>
                <a:schemeClr val="tx1">
                  <a:lumMod val="50000"/>
                </a:schemeClr>
              </a:solidFill>
              <a:latin typeface="Arial" panose="020B0604020202020204" pitchFamily="34" charset="0"/>
            </a:endParaRPr>
          </a:p>
        </p:txBody>
      </p:sp>
      <p:sp>
        <p:nvSpPr>
          <p:cNvPr id="7" name="Slide Number Placeholder 3">
            <a:extLst>
              <a:ext uri="{FF2B5EF4-FFF2-40B4-BE49-F238E27FC236}">
                <a16:creationId xmlns:a16="http://schemas.microsoft.com/office/drawing/2014/main" id="{A4B054B6-6936-6E87-3926-5CD7C808DFBD}"/>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a:t>
            </a:fld>
            <a:endParaRPr lang="en-US" dirty="0">
              <a:solidFill>
                <a:schemeClr val="tx1">
                  <a:lumMod val="50000"/>
                </a:schemeClr>
              </a:solidFill>
            </a:endParaRPr>
          </a:p>
        </p:txBody>
      </p:sp>
    </p:spTree>
    <p:extLst>
      <p:ext uri="{BB962C8B-B14F-4D97-AF65-F5344CB8AC3E}">
        <p14:creationId xmlns:p14="http://schemas.microsoft.com/office/powerpoint/2010/main" val="1862891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altLang="en-US" dirty="0"/>
              <a:t>Estimated High Level Voltage Profile at 15:00 EDT</a:t>
            </a:r>
          </a:p>
        </p:txBody>
      </p:sp>
      <p:pic>
        <p:nvPicPr>
          <p:cNvPr id="23556" name="Picture 5" descr="BaseC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19200"/>
            <a:ext cx="7406640" cy="5266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VoltageContourK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09964"/>
            <a:ext cx="14684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0DBBB3D-C3F8-2FE3-57F4-38359A8084E8}"/>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29</a:t>
            </a:fld>
            <a:endParaRPr lang="en-US" sz="2000" dirty="0">
              <a:solidFill>
                <a:srgbClr val="1E0000"/>
              </a:solidFill>
            </a:endParaRPr>
          </a:p>
        </p:txBody>
      </p:sp>
    </p:spTree>
    <p:extLst>
      <p:ext uri="{BB962C8B-B14F-4D97-AF65-F5344CB8AC3E}">
        <p14:creationId xmlns:p14="http://schemas.microsoft.com/office/powerpoint/2010/main" val="3249455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r>
              <a:rPr lang="en-US" altLang="en-US" dirty="0"/>
              <a:t>Estimated Flows in Northeast Ohio at 15:00 EDT on August 14</a:t>
            </a:r>
            <a:r>
              <a:rPr lang="en-US" altLang="en-US" baseline="30000" dirty="0"/>
              <a:t>th</a:t>
            </a:r>
            <a:r>
              <a:rPr lang="en-US" altLang="en-US" dirty="0"/>
              <a:t> 2003</a:t>
            </a:r>
          </a:p>
        </p:txBody>
      </p:sp>
      <p:pic>
        <p:nvPicPr>
          <p:cNvPr id="24579" name="Picture 10" descr="Ohio1500ED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7315200" cy="518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9"/>
          <p:cNvSpPr txBox="1">
            <a:spLocks noChangeArrowheads="1"/>
          </p:cNvSpPr>
          <p:nvPr/>
        </p:nvSpPr>
        <p:spPr bwMode="auto">
          <a:xfrm>
            <a:off x="8534401" y="1447801"/>
            <a:ext cx="3047999" cy="1938992"/>
          </a:xfrm>
          <a:prstGeom prst="rect">
            <a:avLst/>
          </a:prstGeom>
          <a:solidFill>
            <a:schemeClr val="bg1">
              <a:lumMod val="95000"/>
            </a:schemeClr>
          </a:solidFill>
          <a:ln>
            <a:noFill/>
          </a:ln>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ts val="0"/>
              </a:spcBef>
            </a:pPr>
            <a:r>
              <a:rPr lang="en-US" altLang="en-US" sz="2400" dirty="0">
                <a:solidFill>
                  <a:srgbClr val="1E0000"/>
                </a:solidFill>
                <a:latin typeface="+mn-lt"/>
              </a:rPr>
              <a:t>Chamberlin-Harding</a:t>
            </a:r>
          </a:p>
          <a:p>
            <a:pPr>
              <a:spcBef>
                <a:spcPts val="0"/>
              </a:spcBef>
            </a:pPr>
            <a:r>
              <a:rPr lang="en-US" altLang="en-US" sz="2400" dirty="0">
                <a:solidFill>
                  <a:srgbClr val="1E0000"/>
                </a:solidFill>
                <a:latin typeface="+mn-lt"/>
              </a:rPr>
              <a:t>345 kV Line trips at 15:05, an event</a:t>
            </a:r>
          </a:p>
          <a:p>
            <a:pPr>
              <a:spcBef>
                <a:spcPts val="0"/>
              </a:spcBef>
            </a:pPr>
            <a:r>
              <a:rPr lang="en-US" altLang="en-US" sz="2400" dirty="0">
                <a:solidFill>
                  <a:srgbClr val="1E0000"/>
                </a:solidFill>
                <a:latin typeface="+mn-lt"/>
              </a:rPr>
              <a:t>that was missed by</a:t>
            </a:r>
          </a:p>
          <a:p>
            <a:pPr>
              <a:spcBef>
                <a:spcPts val="0"/>
              </a:spcBef>
            </a:pPr>
            <a:r>
              <a:rPr lang="en-US" altLang="en-US" sz="2400" dirty="0">
                <a:solidFill>
                  <a:srgbClr val="1E0000"/>
                </a:solidFill>
                <a:latin typeface="+mn-lt"/>
              </a:rPr>
              <a:t>both FE and MISO</a:t>
            </a:r>
          </a:p>
        </p:txBody>
      </p:sp>
      <p:sp>
        <p:nvSpPr>
          <p:cNvPr id="2" name="Slide Number Placeholder 1">
            <a:extLst>
              <a:ext uri="{FF2B5EF4-FFF2-40B4-BE49-F238E27FC236}">
                <a16:creationId xmlns:a16="http://schemas.microsoft.com/office/drawing/2014/main" id="{0B98F414-18B9-F9E4-46C9-5DCD24B829E0}"/>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30</a:t>
            </a:fld>
            <a:endParaRPr lang="en-US" sz="2000" dirty="0">
              <a:solidFill>
                <a:srgbClr val="1E0000"/>
              </a:solidFill>
            </a:endParaRPr>
          </a:p>
        </p:txBody>
      </p:sp>
    </p:spTree>
    <p:extLst>
      <p:ext uri="{BB962C8B-B14F-4D97-AF65-F5344CB8AC3E}">
        <p14:creationId xmlns:p14="http://schemas.microsoft.com/office/powerpoint/2010/main" val="4158585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altLang="en-US" dirty="0"/>
              <a:t>Estimated Flows in Northeast Ohio at 15:06 EDT</a:t>
            </a:r>
          </a:p>
        </p:txBody>
      </p:sp>
      <p:pic>
        <p:nvPicPr>
          <p:cNvPr id="26628" name="Picture 6" descr="Ohio1506ED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302456"/>
            <a:ext cx="7559040" cy="535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C9AC241-93DE-43BF-2C30-E014FBD2B30B}"/>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31</a:t>
            </a:fld>
            <a:endParaRPr lang="en-US" sz="2000" dirty="0">
              <a:solidFill>
                <a:srgbClr val="1E0000"/>
              </a:solidFill>
            </a:endParaRPr>
          </a:p>
        </p:txBody>
      </p:sp>
    </p:spTree>
    <p:extLst>
      <p:ext uri="{BB962C8B-B14F-4D97-AF65-F5344CB8AC3E}">
        <p14:creationId xmlns:p14="http://schemas.microsoft.com/office/powerpoint/2010/main" val="1709920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ltLang="en-US" dirty="0"/>
              <a:t>Line Outage Distribution Factors (LODFs)</a:t>
            </a:r>
          </a:p>
        </p:txBody>
      </p:sp>
      <p:sp>
        <p:nvSpPr>
          <p:cNvPr id="145411" name="Rectangle 3"/>
          <p:cNvSpPr>
            <a:spLocks noGrp="1" noChangeArrowheads="1"/>
          </p:cNvSpPr>
          <p:nvPr>
            <p:ph idx="1"/>
          </p:nvPr>
        </p:nvSpPr>
        <p:spPr/>
        <p:txBody>
          <a:bodyPr/>
          <a:lstStyle/>
          <a:p>
            <a:r>
              <a:rPr lang="en-US" altLang="en-US" dirty="0"/>
              <a:t>LODFs are used to approximate the change in the flow on one line caused by the outage of a second line</a:t>
            </a:r>
          </a:p>
          <a:p>
            <a:pPr lvl="1"/>
            <a:r>
              <a:rPr lang="en-US" altLang="en-US" dirty="0"/>
              <a:t>Typically they are only used to determine the change in the MW flow</a:t>
            </a:r>
          </a:p>
          <a:p>
            <a:pPr lvl="1"/>
            <a:r>
              <a:rPr lang="en-US" altLang="en-US" dirty="0"/>
              <a:t>LODFs are used extensively in real-time operations</a:t>
            </a:r>
          </a:p>
          <a:p>
            <a:pPr lvl="1"/>
            <a:r>
              <a:rPr lang="en-US" altLang="en-US" dirty="0"/>
              <a:t>LODFs are state-independent (calculated using dc power flow approximations) but do dependent on the assumed network topology</a:t>
            </a:r>
          </a:p>
          <a:p>
            <a:pPr lvl="1"/>
            <a:r>
              <a:rPr lang="en-US" altLang="en-US" dirty="0"/>
              <a:t>Below value tells change of real power flow on line </a:t>
            </a:r>
            <a:r>
              <a:rPr lang="en-US" altLang="en-US" dirty="0">
                <a:sym typeface="Euclid Extra"/>
              </a:rPr>
              <a:t> for the assumed outage of line k; </a:t>
            </a:r>
            <a:r>
              <a:rPr lang="en-US" altLang="en-US" dirty="0">
                <a:latin typeface="Euclid"/>
                <a:sym typeface="Euclid Extra"/>
              </a:rPr>
              <a:t>ƒ</a:t>
            </a:r>
            <a:r>
              <a:rPr lang="en-US" altLang="en-US" baseline="-25000" dirty="0">
                <a:sym typeface="Euclid Extra"/>
              </a:rPr>
              <a:t>k</a:t>
            </a:r>
            <a:r>
              <a:rPr lang="en-US" altLang="en-US" baseline="30000" dirty="0">
                <a:sym typeface="Euclid Extra"/>
              </a:rPr>
              <a:t>0</a:t>
            </a:r>
            <a:r>
              <a:rPr lang="en-US" altLang="en-US" dirty="0">
                <a:sym typeface="Euclid Extra"/>
              </a:rPr>
              <a:t> is (obviously) pre-contingent</a:t>
            </a:r>
            <a:endParaRPr lang="en-US" altLang="en-US" dirty="0"/>
          </a:p>
          <a:p>
            <a:pPr lvl="1"/>
            <a:endParaRPr lang="en-US" altLang="en-US" dirty="0"/>
          </a:p>
        </p:txBody>
      </p:sp>
      <p:graphicFrame>
        <p:nvGraphicFramePr>
          <p:cNvPr id="145413" name="Object 5"/>
          <p:cNvGraphicFramePr>
            <a:graphicFrameLocks noChangeAspect="1"/>
          </p:cNvGraphicFramePr>
          <p:nvPr/>
        </p:nvGraphicFramePr>
        <p:xfrm>
          <a:off x="1524000" y="4953000"/>
          <a:ext cx="2811462" cy="765175"/>
        </p:xfrm>
        <a:graphic>
          <a:graphicData uri="http://schemas.openxmlformats.org/presentationml/2006/ole">
            <mc:AlternateContent xmlns:mc="http://schemas.openxmlformats.org/markup-compatibility/2006">
              <mc:Choice xmlns:v="urn:schemas-microsoft-com:vml" Requires="v">
                <p:oleObj name="Equation" r:id="rId2" imgW="2006280" imgH="545760" progId="Equation.DSMT4">
                  <p:embed/>
                </p:oleObj>
              </mc:Choice>
              <mc:Fallback>
                <p:oleObj name="Equation" r:id="rId2" imgW="2006280" imgH="545760" progId="Equation.DSMT4">
                  <p:embed/>
                  <p:pic>
                    <p:nvPicPr>
                      <p:cNvPr id="145413" name="Object 5"/>
                      <p:cNvPicPr>
                        <a:picLocks noChangeAspect="1" noChangeArrowheads="1"/>
                      </p:cNvPicPr>
                      <p:nvPr/>
                    </p:nvPicPr>
                    <p:blipFill>
                      <a:blip r:embed="rId3"/>
                      <a:srcRect/>
                      <a:stretch>
                        <a:fillRect/>
                      </a:stretch>
                    </p:blipFill>
                    <p:spPr bwMode="auto">
                      <a:xfrm>
                        <a:off x="1524000" y="4953000"/>
                        <a:ext cx="2811462"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827EA64E-F118-7B2E-77B6-2198F997026B}"/>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32</a:t>
            </a:fld>
            <a:endParaRPr lang="en-US" sz="2000" dirty="0">
              <a:solidFill>
                <a:srgbClr val="1E0000"/>
              </a:solidFill>
            </a:endParaRPr>
          </a:p>
        </p:txBody>
      </p:sp>
    </p:spTree>
    <p:extLst>
      <p:ext uri="{BB962C8B-B14F-4D97-AF65-F5344CB8AC3E}">
        <p14:creationId xmlns:p14="http://schemas.microsoft.com/office/powerpoint/2010/main" val="304706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ltLang="en-US"/>
              <a:t>Flowgates</a:t>
            </a:r>
          </a:p>
        </p:txBody>
      </p:sp>
      <p:sp>
        <p:nvSpPr>
          <p:cNvPr id="148483" name="Rectangle 3"/>
          <p:cNvSpPr>
            <a:spLocks noGrp="1" noChangeArrowheads="1"/>
          </p:cNvSpPr>
          <p:nvPr>
            <p:ph idx="1"/>
          </p:nvPr>
        </p:nvSpPr>
        <p:spPr>
          <a:xfrm>
            <a:off x="457200" y="1280160"/>
            <a:ext cx="11430000" cy="4800600"/>
          </a:xfrm>
        </p:spPr>
        <p:txBody>
          <a:bodyPr/>
          <a:lstStyle/>
          <a:p>
            <a:r>
              <a:rPr lang="en-US" altLang="en-US" dirty="0"/>
              <a:t>The real-time loading of the power grid is accessed via “</a:t>
            </a:r>
            <a:r>
              <a:rPr lang="en-US" altLang="en-US" dirty="0" err="1"/>
              <a:t>flowgates</a:t>
            </a:r>
            <a:r>
              <a:rPr lang="en-US" altLang="en-US" dirty="0"/>
              <a:t>”</a:t>
            </a:r>
          </a:p>
          <a:p>
            <a:r>
              <a:rPr lang="en-US" altLang="en-US" dirty="0"/>
              <a:t>A </a:t>
            </a:r>
            <a:r>
              <a:rPr lang="en-US" altLang="en-US" dirty="0" err="1"/>
              <a:t>flowgate</a:t>
            </a:r>
            <a:r>
              <a:rPr lang="en-US" altLang="en-US" dirty="0"/>
              <a:t> “flow” is the real power flow on one or more transmission element for either base case conditions or a single contingency</a:t>
            </a:r>
          </a:p>
          <a:p>
            <a:pPr lvl="1"/>
            <a:r>
              <a:rPr lang="en-US" altLang="en-US" dirty="0"/>
              <a:t>Contingent flows are determined using LODFs</a:t>
            </a:r>
          </a:p>
          <a:p>
            <a:r>
              <a:rPr lang="en-US" altLang="en-US" dirty="0" err="1"/>
              <a:t>Flowgates</a:t>
            </a:r>
            <a:r>
              <a:rPr lang="en-US" altLang="en-US" dirty="0"/>
              <a:t> can be used as proxies for other types of limits, such as voltage or stability limits</a:t>
            </a:r>
          </a:p>
          <a:p>
            <a:r>
              <a:rPr lang="en-US" altLang="en-US" dirty="0" err="1"/>
              <a:t>Flowgates</a:t>
            </a:r>
            <a:r>
              <a:rPr lang="en-US" altLang="en-US" dirty="0"/>
              <a:t> in 2003 were calculated using a spreadsheet</a:t>
            </a:r>
          </a:p>
        </p:txBody>
      </p:sp>
      <p:sp>
        <p:nvSpPr>
          <p:cNvPr id="2" name="Slide Number Placeholder 1">
            <a:extLst>
              <a:ext uri="{FF2B5EF4-FFF2-40B4-BE49-F238E27FC236}">
                <a16:creationId xmlns:a16="http://schemas.microsoft.com/office/drawing/2014/main" id="{37072E2C-751B-826C-EE94-0DA8EF196896}"/>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33</a:t>
            </a:fld>
            <a:endParaRPr lang="en-US" sz="2000" dirty="0">
              <a:solidFill>
                <a:srgbClr val="1E0000"/>
              </a:solidFill>
            </a:endParaRPr>
          </a:p>
        </p:txBody>
      </p:sp>
    </p:spTree>
    <p:extLst>
      <p:ext uri="{BB962C8B-B14F-4D97-AF65-F5344CB8AC3E}">
        <p14:creationId xmlns:p14="http://schemas.microsoft.com/office/powerpoint/2010/main" val="3199443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r>
              <a:rPr lang="en-US" altLang="en-US"/>
              <a:t>Flowgate #2265</a:t>
            </a:r>
          </a:p>
        </p:txBody>
      </p:sp>
      <p:sp>
        <p:nvSpPr>
          <p:cNvPr id="27652" name="Rectangle 3"/>
          <p:cNvSpPr>
            <a:spLocks noGrp="1" noChangeArrowheads="1"/>
          </p:cNvSpPr>
          <p:nvPr>
            <p:ph idx="1"/>
          </p:nvPr>
        </p:nvSpPr>
        <p:spPr/>
        <p:txBody>
          <a:bodyPr/>
          <a:lstStyle/>
          <a:p>
            <a:r>
              <a:rPr lang="en-US" altLang="en-US" dirty="0" err="1"/>
              <a:t>Flowgate</a:t>
            </a:r>
            <a:r>
              <a:rPr lang="en-US" altLang="en-US" dirty="0"/>
              <a:t> 2265 monitors the flow on FE’s Star-Juniper 345 kV line for contingent loss of the Hanna-Juniper 345 Line</a:t>
            </a:r>
          </a:p>
          <a:p>
            <a:pPr lvl="1"/>
            <a:r>
              <a:rPr lang="en-US" altLang="en-US" dirty="0"/>
              <a:t>normally the LODF for this </a:t>
            </a:r>
            <a:r>
              <a:rPr lang="en-US" altLang="en-US" dirty="0" err="1"/>
              <a:t>flowgate</a:t>
            </a:r>
            <a:r>
              <a:rPr lang="en-US" altLang="en-US" dirty="0"/>
              <a:t> is 0.361</a:t>
            </a:r>
          </a:p>
          <a:p>
            <a:pPr lvl="1"/>
            <a:r>
              <a:rPr lang="en-US" altLang="en-US" dirty="0" err="1"/>
              <a:t>flowgate</a:t>
            </a:r>
            <a:r>
              <a:rPr lang="en-US" altLang="en-US" dirty="0"/>
              <a:t> has a limit of 1080 MW</a:t>
            </a:r>
          </a:p>
          <a:p>
            <a:pPr lvl="1"/>
            <a:r>
              <a:rPr lang="en-US" altLang="en-US" dirty="0"/>
              <a:t>at 15:05 EDT the flow as 517 MW on Star-Juniper, 1004 MW on Hanna-Juniper, giving a </a:t>
            </a:r>
            <a:r>
              <a:rPr lang="en-US" altLang="en-US" dirty="0" err="1"/>
              <a:t>flowgate</a:t>
            </a:r>
            <a:r>
              <a:rPr lang="en-US" altLang="en-US" dirty="0"/>
              <a:t> value of 520+0.361*1007=884 (82%)</a:t>
            </a:r>
          </a:p>
          <a:p>
            <a:pPr lvl="1"/>
            <a:r>
              <a:rPr lang="en-US" altLang="en-US" dirty="0"/>
              <a:t>Chamberlin-Harding 345 opened at 15:05; FE and MISO all missed seeing this</a:t>
            </a:r>
          </a:p>
          <a:p>
            <a:r>
              <a:rPr lang="en-US" altLang="en-US" dirty="0"/>
              <a:t>Information on PJM’s current </a:t>
            </a:r>
            <a:r>
              <a:rPr lang="en-US" altLang="en-US" dirty="0" err="1"/>
              <a:t>flowgates</a:t>
            </a:r>
            <a:r>
              <a:rPr lang="en-US" altLang="en-US" dirty="0"/>
              <a:t> is available at</a:t>
            </a:r>
            <a:br>
              <a:rPr lang="en-US" altLang="en-US" dirty="0"/>
            </a:br>
            <a:r>
              <a:rPr lang="en-US" altLang="en-US" dirty="0"/>
              <a:t>www.pjm.com/markets-and-operations/etools/oasis/atc-information</a:t>
            </a:r>
          </a:p>
        </p:txBody>
      </p:sp>
      <p:sp>
        <p:nvSpPr>
          <p:cNvPr id="2" name="Slide Number Placeholder 1">
            <a:extLst>
              <a:ext uri="{FF2B5EF4-FFF2-40B4-BE49-F238E27FC236}">
                <a16:creationId xmlns:a16="http://schemas.microsoft.com/office/drawing/2014/main" id="{239A7155-05B6-F55E-5EAF-BF8144CC73B5}"/>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34</a:t>
            </a:fld>
            <a:endParaRPr lang="en-US" sz="2000" dirty="0">
              <a:solidFill>
                <a:srgbClr val="1E0000"/>
              </a:solidFill>
            </a:endParaRPr>
          </a:p>
        </p:txBody>
      </p:sp>
    </p:spTree>
    <p:extLst>
      <p:ext uri="{BB962C8B-B14F-4D97-AF65-F5344CB8AC3E}">
        <p14:creationId xmlns:p14="http://schemas.microsoft.com/office/powerpoint/2010/main" val="2377694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altLang="en-US"/>
              <a:t>The Bad LODF that Maybe Blacked Out the Northeast</a:t>
            </a:r>
          </a:p>
        </p:txBody>
      </p:sp>
      <p:sp>
        <p:nvSpPr>
          <p:cNvPr id="28676" name="Rectangle 3"/>
          <p:cNvSpPr>
            <a:spLocks noGrp="1" noChangeArrowheads="1"/>
          </p:cNvSpPr>
          <p:nvPr>
            <p:ph idx="1"/>
          </p:nvPr>
        </p:nvSpPr>
        <p:spPr>
          <a:xfrm>
            <a:off x="457200" y="1280160"/>
            <a:ext cx="11328400" cy="4114800"/>
          </a:xfrm>
        </p:spPr>
        <p:txBody>
          <a:bodyPr/>
          <a:lstStyle/>
          <a:p>
            <a:r>
              <a:rPr lang="en-US" altLang="en-US" dirty="0"/>
              <a:t>At 15:06 EDT (after loss of Chamberlin-Harding 345) #2265 has an incorrect value because its LODF was not automatically updated.  </a:t>
            </a:r>
          </a:p>
          <a:p>
            <a:pPr lvl="1"/>
            <a:r>
              <a:rPr lang="en-US" altLang="en-US" dirty="0"/>
              <a:t>Value should be 633+0.463*1174=1176 (109%)</a:t>
            </a:r>
          </a:p>
          <a:p>
            <a:pPr lvl="1"/>
            <a:r>
              <a:rPr lang="en-US" altLang="en-US" dirty="0"/>
              <a:t>Value was 633 + 0.361*1174=1057 (98%)</a:t>
            </a:r>
          </a:p>
          <a:p>
            <a:r>
              <a:rPr lang="en-US" altLang="en-US" dirty="0"/>
              <a:t>At 15:32 the </a:t>
            </a:r>
            <a:r>
              <a:rPr lang="en-US" altLang="en-US" dirty="0" err="1"/>
              <a:t>flowgate’s</a:t>
            </a:r>
            <a:r>
              <a:rPr lang="en-US" altLang="en-US" dirty="0"/>
              <a:t> contingent line opened, causing the </a:t>
            </a:r>
            <a:r>
              <a:rPr lang="en-US" altLang="en-US" dirty="0" err="1"/>
              <a:t>flowgate</a:t>
            </a:r>
            <a:r>
              <a:rPr lang="en-US" altLang="en-US" dirty="0"/>
              <a:t> to again show the correct value, about 107%</a:t>
            </a:r>
          </a:p>
          <a:p>
            <a:endParaRPr lang="en-US" altLang="en-US" dirty="0"/>
          </a:p>
        </p:txBody>
      </p:sp>
      <p:sp>
        <p:nvSpPr>
          <p:cNvPr id="2" name="Slide Number Placeholder 1">
            <a:extLst>
              <a:ext uri="{FF2B5EF4-FFF2-40B4-BE49-F238E27FC236}">
                <a16:creationId xmlns:a16="http://schemas.microsoft.com/office/drawing/2014/main" id="{546763B0-2CB7-21B4-8931-1B9480C89037}"/>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35</a:t>
            </a:fld>
            <a:endParaRPr lang="en-US" sz="2000" dirty="0">
              <a:solidFill>
                <a:srgbClr val="1E0000"/>
              </a:solidFill>
            </a:endParaRPr>
          </a:p>
        </p:txBody>
      </p:sp>
    </p:spTree>
    <p:extLst>
      <p:ext uri="{BB962C8B-B14F-4D97-AF65-F5344CB8AC3E}">
        <p14:creationId xmlns:p14="http://schemas.microsoft.com/office/powerpoint/2010/main" val="2747197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US" altLang="en-US" dirty="0"/>
              <a:t>Flows at 15:33 EDT</a:t>
            </a:r>
          </a:p>
        </p:txBody>
      </p:sp>
      <p:pic>
        <p:nvPicPr>
          <p:cNvPr id="29700" name="Picture 4" descr="Ohio1533ED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761" y="1280161"/>
            <a:ext cx="7354601" cy="52120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718C51D-A042-526D-F7F2-5B180D590642}"/>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36</a:t>
            </a:fld>
            <a:endParaRPr lang="en-US" sz="2000" dirty="0">
              <a:solidFill>
                <a:srgbClr val="1E0000"/>
              </a:solidFill>
            </a:endParaRPr>
          </a:p>
        </p:txBody>
      </p:sp>
    </p:spTree>
    <p:extLst>
      <p:ext uri="{BB962C8B-B14F-4D97-AF65-F5344CB8AC3E}">
        <p14:creationId xmlns:p14="http://schemas.microsoft.com/office/powerpoint/2010/main" val="4195344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r>
              <a:rPr lang="en-US" altLang="en-US" dirty="0"/>
              <a:t>Estimated Northeast Ohio 138 kV Voltage Contour: 15:33 EDT </a:t>
            </a:r>
          </a:p>
        </p:txBody>
      </p:sp>
      <p:pic>
        <p:nvPicPr>
          <p:cNvPr id="30724" name="Picture 7" descr="Ohio1533VoltageCont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760" y="1280160"/>
            <a:ext cx="7354601" cy="521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5131" y="1447800"/>
            <a:ext cx="15065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Slide Number Placeholder 1">
            <a:extLst>
              <a:ext uri="{FF2B5EF4-FFF2-40B4-BE49-F238E27FC236}">
                <a16:creationId xmlns:a16="http://schemas.microsoft.com/office/drawing/2014/main" id="{F33C3E72-BA40-72E1-3005-CF1E352DBDA3}"/>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37</a:t>
            </a:fld>
            <a:endParaRPr lang="en-US" sz="2000" dirty="0">
              <a:solidFill>
                <a:srgbClr val="1E0000"/>
              </a:solidFill>
            </a:endParaRPr>
          </a:p>
        </p:txBody>
      </p:sp>
    </p:spTree>
    <p:extLst>
      <p:ext uri="{BB962C8B-B14F-4D97-AF65-F5344CB8AC3E}">
        <p14:creationId xmlns:p14="http://schemas.microsoft.com/office/powerpoint/2010/main" val="711411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t>IT Issues</a:t>
            </a:r>
          </a:p>
        </p:txBody>
      </p:sp>
      <p:sp>
        <p:nvSpPr>
          <p:cNvPr id="31747" name="Content Placeholder 2"/>
          <p:cNvSpPr>
            <a:spLocks noGrp="1"/>
          </p:cNvSpPr>
          <p:nvPr>
            <p:ph idx="1"/>
          </p:nvPr>
        </p:nvSpPr>
        <p:spPr>
          <a:xfrm>
            <a:off x="457200" y="1280160"/>
            <a:ext cx="11176000" cy="4114800"/>
          </a:xfrm>
        </p:spPr>
        <p:txBody>
          <a:bodyPr/>
          <a:lstStyle/>
          <a:p>
            <a:r>
              <a:rPr lang="en-US" altLang="en-US" dirty="0"/>
              <a:t>MISO RCs had gotten many hundreds of “alarms”</a:t>
            </a:r>
          </a:p>
          <a:p>
            <a:r>
              <a:rPr lang="en-US" altLang="en-US" dirty="0"/>
              <a:t>Contingency analysis results were giving pages of violations.</a:t>
            </a:r>
          </a:p>
          <a:p>
            <a:r>
              <a:rPr lang="en-US" altLang="en-US" dirty="0"/>
              <a:t>SE would fail because of severe system stress</a:t>
            </a:r>
          </a:p>
          <a:p>
            <a:r>
              <a:rPr lang="en-US" altLang="en-US" dirty="0"/>
              <a:t>Inadequate procedures for dealing with SE failure.  </a:t>
            </a:r>
          </a:p>
          <a:p>
            <a:r>
              <a:rPr lang="en-US" altLang="en-US" dirty="0"/>
              <a:t>FE control center would get “many phone calls;” information was not effectively shared.  </a:t>
            </a:r>
          </a:p>
          <a:p>
            <a:endParaRPr lang="en-US" altLang="en-US" dirty="0"/>
          </a:p>
        </p:txBody>
      </p:sp>
      <p:sp>
        <p:nvSpPr>
          <p:cNvPr id="2" name="Slide Number Placeholder 1">
            <a:extLst>
              <a:ext uri="{FF2B5EF4-FFF2-40B4-BE49-F238E27FC236}">
                <a16:creationId xmlns:a16="http://schemas.microsoft.com/office/drawing/2014/main" id="{16C6FE20-BDDD-FCF2-B5B1-219ACD11F435}"/>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38</a:t>
            </a:fld>
            <a:endParaRPr lang="en-US" sz="2000" dirty="0">
              <a:solidFill>
                <a:srgbClr val="1E0000"/>
              </a:solidFill>
            </a:endParaRPr>
          </a:p>
        </p:txBody>
      </p:sp>
    </p:spTree>
    <p:extLst>
      <p:ext uri="{BB962C8B-B14F-4D97-AF65-F5344CB8AC3E}">
        <p14:creationId xmlns:p14="http://schemas.microsoft.com/office/powerpoint/2010/main" val="1138371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E187D47-99EB-7405-8F15-A39EBD6B0A03}"/>
              </a:ext>
            </a:extLst>
          </p:cNvPr>
          <p:cNvSpPr>
            <a:spLocks noGrp="1" noChangeArrowheads="1"/>
          </p:cNvSpPr>
          <p:nvPr>
            <p:ph type="title"/>
          </p:nvPr>
        </p:nvSpPr>
        <p:spPr>
          <a:xfrm>
            <a:off x="457200" y="73152"/>
            <a:ext cx="10896600" cy="1143000"/>
          </a:xfrm>
        </p:spPr>
        <p:txBody>
          <a:bodyPr/>
          <a:lstStyle/>
          <a:p>
            <a:r>
              <a:rPr lang="en-US" altLang="en-US" dirty="0"/>
              <a:t>The Real Cause of Most Blackouts!</a:t>
            </a:r>
          </a:p>
        </p:txBody>
      </p:sp>
      <p:sp>
        <p:nvSpPr>
          <p:cNvPr id="9219" name="Slide Number Placeholder 3">
            <a:extLst>
              <a:ext uri="{FF2B5EF4-FFF2-40B4-BE49-F238E27FC236}">
                <a16:creationId xmlns:a16="http://schemas.microsoft.com/office/drawing/2014/main" id="{98F1F302-5803-8414-26E5-A5B81ED0A6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dirty="0"/>
              <a:t> </a:t>
            </a:r>
          </a:p>
        </p:txBody>
      </p:sp>
      <p:pic>
        <p:nvPicPr>
          <p:cNvPr id="9220" name="Picture 3">
            <a:extLst>
              <a:ext uri="{FF2B5EF4-FFF2-40B4-BE49-F238E27FC236}">
                <a16:creationId xmlns:a16="http://schemas.microsoft.com/office/drawing/2014/main" id="{A327E58F-52B0-F852-A222-CEB8C74248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345831"/>
            <a:ext cx="479266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5">
            <a:extLst>
              <a:ext uri="{FF2B5EF4-FFF2-40B4-BE49-F238E27FC236}">
                <a16:creationId xmlns:a16="http://schemas.microsoft.com/office/drawing/2014/main" id="{A27063D7-0574-4BE1-43AF-08F030007C07}"/>
              </a:ext>
            </a:extLst>
          </p:cNvPr>
          <p:cNvSpPr>
            <a:spLocks noChangeArrowheads="1"/>
          </p:cNvSpPr>
          <p:nvPr/>
        </p:nvSpPr>
        <p:spPr bwMode="auto">
          <a:xfrm>
            <a:off x="3810000" y="6248401"/>
            <a:ext cx="3595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dirty="0">
                <a:latin typeface="Arial" panose="020B0604020202020204" pitchFamily="34" charset="0"/>
              </a:rPr>
              <a:t>Photo source: http://save-the-squirrels.com</a:t>
            </a:r>
            <a:endParaRPr lang="en-US" altLang="en-US" sz="2400" dirty="0">
              <a:latin typeface="Arial" panose="020B0604020202020204" pitchFamily="34" charset="0"/>
            </a:endParaRPr>
          </a:p>
        </p:txBody>
      </p:sp>
      <p:sp>
        <p:nvSpPr>
          <p:cNvPr id="2" name="Slide Number Placeholder 3">
            <a:extLst>
              <a:ext uri="{FF2B5EF4-FFF2-40B4-BE49-F238E27FC236}">
                <a16:creationId xmlns:a16="http://schemas.microsoft.com/office/drawing/2014/main" id="{B70A67EA-4C5F-8605-1A67-393CCC49CD02}"/>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a:t>
            </a:fld>
            <a:endParaRPr lang="en-US" dirty="0">
              <a:solidFill>
                <a:schemeClr val="tx1">
                  <a:lumMod val="50000"/>
                </a:schemeClr>
              </a:solidFill>
            </a:endParaRPr>
          </a:p>
        </p:txBody>
      </p:sp>
      <p:sp>
        <p:nvSpPr>
          <p:cNvPr id="3" name="Rectangle 2">
            <a:extLst>
              <a:ext uri="{FF2B5EF4-FFF2-40B4-BE49-F238E27FC236}">
                <a16:creationId xmlns:a16="http://schemas.microsoft.com/office/drawing/2014/main" id="{4EA5F3DC-A25F-8E43-4428-5AD49C4ECFD6}"/>
              </a:ext>
            </a:extLst>
          </p:cNvPr>
          <p:cNvSpPr/>
          <p:nvPr/>
        </p:nvSpPr>
        <p:spPr>
          <a:xfrm>
            <a:off x="6858000" y="1524000"/>
            <a:ext cx="4152900" cy="1200329"/>
          </a:xfrm>
          <a:prstGeom prst="rect">
            <a:avLst/>
          </a:prstGeom>
          <a:solidFill>
            <a:schemeClr val="accent3">
              <a:lumMod val="95000"/>
            </a:schemeClr>
          </a:solidFill>
        </p:spPr>
        <p:txBody>
          <a:bodyPr wrap="square">
            <a:spAutoFit/>
          </a:bodyPr>
          <a:lstStyle/>
          <a:p>
            <a:r>
              <a:rPr lang="en-US" sz="2400" dirty="0">
                <a:solidFill>
                  <a:srgbClr val="000000"/>
                </a:solidFill>
                <a:latin typeface="+mn-lt"/>
              </a:rPr>
              <a:t>Most outages occur in the distribution system, and many of those are caused by animals </a:t>
            </a:r>
          </a:p>
        </p:txBody>
      </p:sp>
    </p:spTree>
    <p:extLst>
      <p:ext uri="{BB962C8B-B14F-4D97-AF65-F5344CB8AC3E}">
        <p14:creationId xmlns:p14="http://schemas.microsoft.com/office/powerpoint/2010/main" val="26555890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612648" y="76200"/>
            <a:ext cx="10893552" cy="1066800"/>
          </a:xfrm>
        </p:spPr>
        <p:txBody>
          <a:bodyPr/>
          <a:lstStyle/>
          <a:p>
            <a:r>
              <a:rPr lang="en-US" altLang="en-US" dirty="0"/>
              <a:t>Estimated Flows in Northeast Ohio at </a:t>
            </a:r>
            <a:br>
              <a:rPr lang="en-US" altLang="en-US" dirty="0"/>
            </a:br>
            <a:r>
              <a:rPr lang="en-US" altLang="en-US" dirty="0"/>
              <a:t>15:46 EDT on August 14</a:t>
            </a:r>
            <a:r>
              <a:rPr lang="en-US" altLang="en-US" baseline="30000" dirty="0"/>
              <a:t>th</a:t>
            </a:r>
            <a:r>
              <a:rPr lang="en-US" altLang="en-US" dirty="0"/>
              <a:t> 2003</a:t>
            </a:r>
          </a:p>
        </p:txBody>
      </p:sp>
      <p:pic>
        <p:nvPicPr>
          <p:cNvPr id="32772" name="Picture 6" descr="Ohio15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760" y="1280160"/>
            <a:ext cx="7354601" cy="52120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D710DCF-F14D-64AD-D61D-0AC7CDC30CCC}"/>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39</a:t>
            </a:fld>
            <a:endParaRPr lang="en-US" sz="2000" dirty="0">
              <a:solidFill>
                <a:srgbClr val="1E0000"/>
              </a:solidFill>
            </a:endParaRPr>
          </a:p>
        </p:txBody>
      </p:sp>
    </p:spTree>
    <p:extLst>
      <p:ext uri="{BB962C8B-B14F-4D97-AF65-F5344CB8AC3E}">
        <p14:creationId xmlns:p14="http://schemas.microsoft.com/office/powerpoint/2010/main" val="343392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r>
              <a:rPr lang="en-US" altLang="en-US" dirty="0"/>
              <a:t>Estimated Northeast Ohio 138 kV Voltage Contour: 15:46 EDT</a:t>
            </a:r>
          </a:p>
        </p:txBody>
      </p:sp>
      <p:pic>
        <p:nvPicPr>
          <p:cNvPr id="33795" name="Picture 7" descr="Ohio1545VoltageCont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760" y="1280161"/>
            <a:ext cx="7002462"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1524000"/>
            <a:ext cx="15065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Slide Number Placeholder 1">
            <a:extLst>
              <a:ext uri="{FF2B5EF4-FFF2-40B4-BE49-F238E27FC236}">
                <a16:creationId xmlns:a16="http://schemas.microsoft.com/office/drawing/2014/main" id="{B2D69D9E-A250-15C5-CB70-A393EC194529}"/>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40</a:t>
            </a:fld>
            <a:endParaRPr lang="en-US" sz="2000" dirty="0">
              <a:solidFill>
                <a:srgbClr val="1E0000"/>
              </a:solidFill>
            </a:endParaRPr>
          </a:p>
        </p:txBody>
      </p:sp>
    </p:spTree>
    <p:extLst>
      <p:ext uri="{BB962C8B-B14F-4D97-AF65-F5344CB8AC3E}">
        <p14:creationId xmlns:p14="http://schemas.microsoft.com/office/powerpoint/2010/main" val="30197028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en-US" altLang="en-US"/>
              <a:t>What Could Have Been Done?</a:t>
            </a:r>
            <a:br>
              <a:rPr lang="en-US" altLang="en-US"/>
            </a:br>
            <a:r>
              <a:rPr lang="en-US" altLang="en-US"/>
              <a:t>Sammis-Star Flow Sensitivities</a:t>
            </a:r>
          </a:p>
        </p:txBody>
      </p:sp>
      <p:pic>
        <p:nvPicPr>
          <p:cNvPr id="34820" name="Picture 4" descr="SammisStarSens15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288" y="1304925"/>
            <a:ext cx="7766432" cy="521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SammisStarSens1551_K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600200"/>
            <a:ext cx="14112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7"/>
          <p:cNvSpPr txBox="1">
            <a:spLocks noChangeArrowheads="1"/>
          </p:cNvSpPr>
          <p:nvPr/>
        </p:nvSpPr>
        <p:spPr bwMode="auto">
          <a:xfrm>
            <a:off x="9677400" y="1447800"/>
            <a:ext cx="1723549" cy="3046988"/>
          </a:xfrm>
          <a:prstGeom prst="rect">
            <a:avLst/>
          </a:prstGeom>
          <a:solidFill>
            <a:schemeClr val="bg1">
              <a:lumMod val="95000"/>
            </a:schemeClr>
          </a:solidFill>
          <a:ln>
            <a:noFill/>
          </a:ln>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ts val="0"/>
              </a:spcBef>
            </a:pPr>
            <a:r>
              <a:rPr lang="en-US" altLang="en-US" sz="2400" dirty="0">
                <a:solidFill>
                  <a:srgbClr val="1E0000"/>
                </a:solidFill>
                <a:latin typeface="+mn-lt"/>
              </a:rPr>
              <a:t>DOE/NERC</a:t>
            </a:r>
          </a:p>
          <a:p>
            <a:pPr>
              <a:spcBef>
                <a:spcPts val="0"/>
              </a:spcBef>
            </a:pPr>
            <a:r>
              <a:rPr lang="en-US" altLang="en-US" sz="2400" dirty="0">
                <a:solidFill>
                  <a:srgbClr val="1E0000"/>
                </a:solidFill>
                <a:latin typeface="+mn-lt"/>
              </a:rPr>
              <a:t>report said</a:t>
            </a:r>
          </a:p>
          <a:p>
            <a:pPr>
              <a:spcBef>
                <a:spcPts val="0"/>
              </a:spcBef>
            </a:pPr>
            <a:r>
              <a:rPr lang="en-US" altLang="en-US" sz="2400" dirty="0">
                <a:solidFill>
                  <a:srgbClr val="1E0000"/>
                </a:solidFill>
                <a:latin typeface="+mn-lt"/>
              </a:rPr>
              <a:t>about </a:t>
            </a:r>
          </a:p>
          <a:p>
            <a:pPr>
              <a:spcBef>
                <a:spcPts val="0"/>
              </a:spcBef>
            </a:pPr>
            <a:r>
              <a:rPr lang="en-US" altLang="en-US" sz="2400" dirty="0">
                <a:solidFill>
                  <a:srgbClr val="1E0000"/>
                </a:solidFill>
                <a:latin typeface="+mn-lt"/>
              </a:rPr>
              <a:t>1500 MW</a:t>
            </a:r>
          </a:p>
          <a:p>
            <a:pPr>
              <a:spcBef>
                <a:spcPts val="0"/>
              </a:spcBef>
            </a:pPr>
            <a:r>
              <a:rPr lang="en-US" altLang="en-US" sz="2400" dirty="0">
                <a:solidFill>
                  <a:srgbClr val="1E0000"/>
                </a:solidFill>
                <a:latin typeface="+mn-lt"/>
              </a:rPr>
              <a:t>of load </a:t>
            </a:r>
          </a:p>
          <a:p>
            <a:pPr>
              <a:spcBef>
                <a:spcPts val="0"/>
              </a:spcBef>
            </a:pPr>
            <a:r>
              <a:rPr lang="en-US" altLang="en-US" sz="2400" dirty="0">
                <a:solidFill>
                  <a:srgbClr val="1E0000"/>
                </a:solidFill>
                <a:latin typeface="+mn-lt"/>
              </a:rPr>
              <a:t>shed would</a:t>
            </a:r>
            <a:br>
              <a:rPr lang="en-US" altLang="en-US" sz="2400" dirty="0">
                <a:solidFill>
                  <a:srgbClr val="1E0000"/>
                </a:solidFill>
                <a:latin typeface="+mn-lt"/>
              </a:rPr>
            </a:br>
            <a:r>
              <a:rPr lang="en-US" altLang="en-US" sz="2400" dirty="0">
                <a:solidFill>
                  <a:srgbClr val="1E0000"/>
                </a:solidFill>
                <a:latin typeface="+mn-lt"/>
              </a:rPr>
              <a:t>have been</a:t>
            </a:r>
          </a:p>
          <a:p>
            <a:pPr>
              <a:spcBef>
                <a:spcPts val="0"/>
              </a:spcBef>
            </a:pPr>
            <a:r>
              <a:rPr lang="en-US" altLang="en-US" sz="2400" dirty="0">
                <a:solidFill>
                  <a:srgbClr val="1E0000"/>
                </a:solidFill>
                <a:latin typeface="+mn-lt"/>
              </a:rPr>
              <a:t>needed</a:t>
            </a:r>
          </a:p>
        </p:txBody>
      </p:sp>
      <p:sp>
        <p:nvSpPr>
          <p:cNvPr id="2" name="Slide Number Placeholder 1">
            <a:extLst>
              <a:ext uri="{FF2B5EF4-FFF2-40B4-BE49-F238E27FC236}">
                <a16:creationId xmlns:a16="http://schemas.microsoft.com/office/drawing/2014/main" id="{693E4D8F-9A35-ABBC-5DBE-2FA6D1CBBE0E}"/>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41</a:t>
            </a:fld>
            <a:endParaRPr lang="en-US" sz="2000" dirty="0">
              <a:solidFill>
                <a:srgbClr val="1E0000"/>
              </a:solidFill>
            </a:endParaRPr>
          </a:p>
        </p:txBody>
      </p:sp>
    </p:spTree>
    <p:extLst>
      <p:ext uri="{BB962C8B-B14F-4D97-AF65-F5344CB8AC3E}">
        <p14:creationId xmlns:p14="http://schemas.microsoft.com/office/powerpoint/2010/main" val="2538624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612648" y="76200"/>
            <a:ext cx="10131552" cy="1066800"/>
          </a:xfrm>
        </p:spPr>
        <p:txBody>
          <a:bodyPr/>
          <a:lstStyle/>
          <a:p>
            <a:r>
              <a:rPr lang="en-US" altLang="en-US" dirty="0"/>
              <a:t>Estimated Flows in Northeast Ohio at </a:t>
            </a:r>
            <a:br>
              <a:rPr lang="en-US" altLang="en-US" dirty="0"/>
            </a:br>
            <a:r>
              <a:rPr lang="en-US" altLang="en-US" dirty="0"/>
              <a:t>16:05 EDT on August 14</a:t>
            </a:r>
            <a:r>
              <a:rPr lang="en-US" altLang="en-US" baseline="30000" dirty="0"/>
              <a:t>th</a:t>
            </a:r>
            <a:r>
              <a:rPr lang="en-US" altLang="en-US" dirty="0"/>
              <a:t> 2003</a:t>
            </a:r>
          </a:p>
        </p:txBody>
      </p:sp>
      <p:pic>
        <p:nvPicPr>
          <p:cNvPr id="35844" name="Picture 5" descr="Ohio1605ED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760" y="1280160"/>
            <a:ext cx="7354601" cy="52120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A5A240C-9E8B-77A7-68DB-A3CC3D9509CE}"/>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42</a:t>
            </a:fld>
            <a:endParaRPr lang="en-US" sz="2000" dirty="0">
              <a:solidFill>
                <a:srgbClr val="1E0000"/>
              </a:solidFill>
            </a:endParaRPr>
          </a:p>
        </p:txBody>
      </p:sp>
    </p:spTree>
    <p:extLst>
      <p:ext uri="{BB962C8B-B14F-4D97-AF65-F5344CB8AC3E}">
        <p14:creationId xmlns:p14="http://schemas.microsoft.com/office/powerpoint/2010/main" val="40005302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lstStyle/>
          <a:p>
            <a:r>
              <a:rPr lang="en-US" altLang="en-US" dirty="0"/>
              <a:t>Estimated Northeast Ohio 138 kV Voltage Contour: 16:05 EDT</a:t>
            </a:r>
          </a:p>
        </p:txBody>
      </p:sp>
      <p:pic>
        <p:nvPicPr>
          <p:cNvPr id="36867" name="Picture 7" descr="Ohio1605VoltageCont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760" y="1280161"/>
            <a:ext cx="7002462"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1280160"/>
            <a:ext cx="15065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Slide Number Placeholder 1">
            <a:extLst>
              <a:ext uri="{FF2B5EF4-FFF2-40B4-BE49-F238E27FC236}">
                <a16:creationId xmlns:a16="http://schemas.microsoft.com/office/drawing/2014/main" id="{2C92386D-7AC5-0EBA-75C5-778051D34C2B}"/>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43</a:t>
            </a:fld>
            <a:endParaRPr lang="en-US" sz="2000" dirty="0">
              <a:solidFill>
                <a:srgbClr val="1E0000"/>
              </a:solidFill>
            </a:endParaRPr>
          </a:p>
        </p:txBody>
      </p:sp>
    </p:spTree>
    <p:extLst>
      <p:ext uri="{BB962C8B-B14F-4D97-AF65-F5344CB8AC3E}">
        <p14:creationId xmlns:p14="http://schemas.microsoft.com/office/powerpoint/2010/main" val="6526628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en-US" altLang="en-US"/>
              <a:t>Path to Cleveland Blocked after Loss of Sammis-Star 16:05:57</a:t>
            </a:r>
          </a:p>
        </p:txBody>
      </p:sp>
      <p:grpSp>
        <p:nvGrpSpPr>
          <p:cNvPr id="37892" name="Group 3"/>
          <p:cNvGrpSpPr>
            <a:grpSpLocks noChangeAspect="1"/>
          </p:cNvGrpSpPr>
          <p:nvPr/>
        </p:nvGrpSpPr>
        <p:grpSpPr bwMode="auto">
          <a:xfrm>
            <a:off x="1889759" y="1280160"/>
            <a:ext cx="6673270" cy="5212080"/>
            <a:chOff x="768" y="768"/>
            <a:chExt cx="4128" cy="3354"/>
          </a:xfrm>
        </p:grpSpPr>
        <p:pic>
          <p:nvPicPr>
            <p:cNvPr id="37893" name="Picture 4" descr="Image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 y="768"/>
              <a:ext cx="4128" cy="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Oval 5"/>
            <p:cNvSpPr>
              <a:spLocks noChangeArrowheads="1"/>
            </p:cNvSpPr>
            <p:nvPr/>
          </p:nvSpPr>
          <p:spPr bwMode="auto">
            <a:xfrm>
              <a:off x="3242" y="2059"/>
              <a:ext cx="103" cy="103"/>
            </a:xfrm>
            <a:prstGeom prst="ellipse">
              <a:avLst/>
            </a:prstGeom>
            <a:solidFill>
              <a:srgbClr val="FFA48F"/>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nvGrpSpPr>
            <p:cNvPr id="37895" name="Group 6"/>
            <p:cNvGrpSpPr>
              <a:grpSpLocks/>
            </p:cNvGrpSpPr>
            <p:nvPr/>
          </p:nvGrpSpPr>
          <p:grpSpPr bwMode="auto">
            <a:xfrm>
              <a:off x="3165" y="2523"/>
              <a:ext cx="179" cy="231"/>
              <a:chOff x="3165" y="2523"/>
              <a:chExt cx="179" cy="231"/>
            </a:xfrm>
          </p:grpSpPr>
          <p:sp>
            <p:nvSpPr>
              <p:cNvPr id="37925" name="Freeform 7"/>
              <p:cNvSpPr>
                <a:spLocks/>
              </p:cNvSpPr>
              <p:nvPr/>
            </p:nvSpPr>
            <p:spPr bwMode="auto">
              <a:xfrm>
                <a:off x="3171" y="2556"/>
                <a:ext cx="135" cy="179"/>
              </a:xfrm>
              <a:custGeom>
                <a:avLst/>
                <a:gdLst>
                  <a:gd name="T0" fmla="*/ 43 w 135"/>
                  <a:gd name="T1" fmla="*/ 6 h 179"/>
                  <a:gd name="T2" fmla="*/ 20 w 135"/>
                  <a:gd name="T3" fmla="*/ 0 h 179"/>
                  <a:gd name="T4" fmla="*/ 10 w 135"/>
                  <a:gd name="T5" fmla="*/ 42 h 179"/>
                  <a:gd name="T6" fmla="*/ 8 w 135"/>
                  <a:gd name="T7" fmla="*/ 46 h 179"/>
                  <a:gd name="T8" fmla="*/ 4 w 135"/>
                  <a:gd name="T9" fmla="*/ 67 h 179"/>
                  <a:gd name="T10" fmla="*/ 1 w 135"/>
                  <a:gd name="T11" fmla="*/ 88 h 179"/>
                  <a:gd name="T12" fmla="*/ 0 w 135"/>
                  <a:gd name="T13" fmla="*/ 106 h 179"/>
                  <a:gd name="T14" fmla="*/ 1 w 135"/>
                  <a:gd name="T15" fmla="*/ 123 h 179"/>
                  <a:gd name="T16" fmla="*/ 3 w 135"/>
                  <a:gd name="T17" fmla="*/ 137 h 179"/>
                  <a:gd name="T18" fmla="*/ 4 w 135"/>
                  <a:gd name="T19" fmla="*/ 141 h 179"/>
                  <a:gd name="T20" fmla="*/ 11 w 135"/>
                  <a:gd name="T21" fmla="*/ 155 h 179"/>
                  <a:gd name="T22" fmla="*/ 17 w 135"/>
                  <a:gd name="T23" fmla="*/ 162 h 179"/>
                  <a:gd name="T24" fmla="*/ 20 w 135"/>
                  <a:gd name="T25" fmla="*/ 165 h 179"/>
                  <a:gd name="T26" fmla="*/ 24 w 135"/>
                  <a:gd name="T27" fmla="*/ 169 h 179"/>
                  <a:gd name="T28" fmla="*/ 33 w 135"/>
                  <a:gd name="T29" fmla="*/ 173 h 179"/>
                  <a:gd name="T30" fmla="*/ 46 w 135"/>
                  <a:gd name="T31" fmla="*/ 177 h 179"/>
                  <a:gd name="T32" fmla="*/ 52 w 135"/>
                  <a:gd name="T33" fmla="*/ 177 h 179"/>
                  <a:gd name="T34" fmla="*/ 65 w 135"/>
                  <a:gd name="T35" fmla="*/ 179 h 179"/>
                  <a:gd name="T36" fmla="*/ 81 w 135"/>
                  <a:gd name="T37" fmla="*/ 177 h 179"/>
                  <a:gd name="T38" fmla="*/ 98 w 135"/>
                  <a:gd name="T39" fmla="*/ 176 h 179"/>
                  <a:gd name="T40" fmla="*/ 135 w 135"/>
                  <a:gd name="T41" fmla="*/ 170 h 179"/>
                  <a:gd name="T42" fmla="*/ 131 w 135"/>
                  <a:gd name="T43" fmla="*/ 147 h 179"/>
                  <a:gd name="T44" fmla="*/ 98 w 135"/>
                  <a:gd name="T45" fmla="*/ 151 h 179"/>
                  <a:gd name="T46" fmla="*/ 81 w 135"/>
                  <a:gd name="T47" fmla="*/ 152 h 179"/>
                  <a:gd name="T48" fmla="*/ 65 w 135"/>
                  <a:gd name="T49" fmla="*/ 154 h 179"/>
                  <a:gd name="T50" fmla="*/ 52 w 135"/>
                  <a:gd name="T51" fmla="*/ 152 h 179"/>
                  <a:gd name="T52" fmla="*/ 52 w 135"/>
                  <a:gd name="T53" fmla="*/ 165 h 179"/>
                  <a:gd name="T54" fmla="*/ 56 w 135"/>
                  <a:gd name="T55" fmla="*/ 154 h 179"/>
                  <a:gd name="T56" fmla="*/ 43 w 135"/>
                  <a:gd name="T57" fmla="*/ 150 h 179"/>
                  <a:gd name="T58" fmla="*/ 33 w 135"/>
                  <a:gd name="T59" fmla="*/ 145 h 179"/>
                  <a:gd name="T60" fmla="*/ 38 w 135"/>
                  <a:gd name="T61" fmla="*/ 148 h 179"/>
                  <a:gd name="T62" fmla="*/ 29 w 135"/>
                  <a:gd name="T63" fmla="*/ 157 h 179"/>
                  <a:gd name="T64" fmla="*/ 40 w 135"/>
                  <a:gd name="T65" fmla="*/ 152 h 179"/>
                  <a:gd name="T66" fmla="*/ 32 w 135"/>
                  <a:gd name="T67" fmla="*/ 141 h 179"/>
                  <a:gd name="T68" fmla="*/ 28 w 135"/>
                  <a:gd name="T69" fmla="*/ 131 h 179"/>
                  <a:gd name="T70" fmla="*/ 15 w 135"/>
                  <a:gd name="T71" fmla="*/ 137 h 179"/>
                  <a:gd name="T72" fmla="*/ 28 w 135"/>
                  <a:gd name="T73" fmla="*/ 137 h 179"/>
                  <a:gd name="T74" fmla="*/ 26 w 135"/>
                  <a:gd name="T75" fmla="*/ 123 h 179"/>
                  <a:gd name="T76" fmla="*/ 25 w 135"/>
                  <a:gd name="T77" fmla="*/ 106 h 179"/>
                  <a:gd name="T78" fmla="*/ 26 w 135"/>
                  <a:gd name="T79" fmla="*/ 88 h 179"/>
                  <a:gd name="T80" fmla="*/ 29 w 135"/>
                  <a:gd name="T81" fmla="*/ 67 h 179"/>
                  <a:gd name="T82" fmla="*/ 33 w 135"/>
                  <a:gd name="T83" fmla="*/ 46 h 179"/>
                  <a:gd name="T84" fmla="*/ 21 w 135"/>
                  <a:gd name="T85" fmla="*/ 46 h 179"/>
                  <a:gd name="T86" fmla="*/ 33 w 135"/>
                  <a:gd name="T87" fmla="*/ 52 h 179"/>
                  <a:gd name="T88" fmla="*/ 43 w 135"/>
                  <a:gd name="T89" fmla="*/ 6 h 17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5" h="179">
                    <a:moveTo>
                      <a:pt x="43" y="6"/>
                    </a:moveTo>
                    <a:lnTo>
                      <a:pt x="20" y="0"/>
                    </a:lnTo>
                    <a:lnTo>
                      <a:pt x="10" y="42"/>
                    </a:lnTo>
                    <a:lnTo>
                      <a:pt x="8" y="46"/>
                    </a:lnTo>
                    <a:lnTo>
                      <a:pt x="4" y="67"/>
                    </a:lnTo>
                    <a:lnTo>
                      <a:pt x="1" y="88"/>
                    </a:lnTo>
                    <a:lnTo>
                      <a:pt x="0" y="106"/>
                    </a:lnTo>
                    <a:lnTo>
                      <a:pt x="1" y="123"/>
                    </a:lnTo>
                    <a:lnTo>
                      <a:pt x="3" y="137"/>
                    </a:lnTo>
                    <a:lnTo>
                      <a:pt x="4" y="141"/>
                    </a:lnTo>
                    <a:lnTo>
                      <a:pt x="11" y="155"/>
                    </a:lnTo>
                    <a:lnTo>
                      <a:pt x="17" y="162"/>
                    </a:lnTo>
                    <a:lnTo>
                      <a:pt x="20" y="165"/>
                    </a:lnTo>
                    <a:lnTo>
                      <a:pt x="24" y="169"/>
                    </a:lnTo>
                    <a:lnTo>
                      <a:pt x="33" y="173"/>
                    </a:lnTo>
                    <a:lnTo>
                      <a:pt x="46" y="177"/>
                    </a:lnTo>
                    <a:lnTo>
                      <a:pt x="52" y="177"/>
                    </a:lnTo>
                    <a:lnTo>
                      <a:pt x="65" y="179"/>
                    </a:lnTo>
                    <a:lnTo>
                      <a:pt x="81" y="177"/>
                    </a:lnTo>
                    <a:lnTo>
                      <a:pt x="98" y="176"/>
                    </a:lnTo>
                    <a:lnTo>
                      <a:pt x="135" y="170"/>
                    </a:lnTo>
                    <a:lnTo>
                      <a:pt x="131" y="147"/>
                    </a:lnTo>
                    <a:lnTo>
                      <a:pt x="98" y="151"/>
                    </a:lnTo>
                    <a:lnTo>
                      <a:pt x="81" y="152"/>
                    </a:lnTo>
                    <a:lnTo>
                      <a:pt x="65" y="154"/>
                    </a:lnTo>
                    <a:lnTo>
                      <a:pt x="52" y="152"/>
                    </a:lnTo>
                    <a:lnTo>
                      <a:pt x="52" y="165"/>
                    </a:lnTo>
                    <a:lnTo>
                      <a:pt x="56" y="154"/>
                    </a:lnTo>
                    <a:lnTo>
                      <a:pt x="43" y="150"/>
                    </a:lnTo>
                    <a:lnTo>
                      <a:pt x="33" y="145"/>
                    </a:lnTo>
                    <a:lnTo>
                      <a:pt x="38" y="148"/>
                    </a:lnTo>
                    <a:lnTo>
                      <a:pt x="29" y="157"/>
                    </a:lnTo>
                    <a:lnTo>
                      <a:pt x="40" y="152"/>
                    </a:lnTo>
                    <a:lnTo>
                      <a:pt x="32" y="141"/>
                    </a:lnTo>
                    <a:lnTo>
                      <a:pt x="28" y="131"/>
                    </a:lnTo>
                    <a:lnTo>
                      <a:pt x="15" y="137"/>
                    </a:lnTo>
                    <a:lnTo>
                      <a:pt x="28" y="137"/>
                    </a:lnTo>
                    <a:lnTo>
                      <a:pt x="26" y="123"/>
                    </a:lnTo>
                    <a:lnTo>
                      <a:pt x="25" y="106"/>
                    </a:lnTo>
                    <a:lnTo>
                      <a:pt x="26" y="88"/>
                    </a:lnTo>
                    <a:lnTo>
                      <a:pt x="29" y="67"/>
                    </a:lnTo>
                    <a:lnTo>
                      <a:pt x="33" y="46"/>
                    </a:lnTo>
                    <a:lnTo>
                      <a:pt x="21" y="46"/>
                    </a:lnTo>
                    <a:lnTo>
                      <a:pt x="33" y="52"/>
                    </a:lnTo>
                    <a:lnTo>
                      <a:pt x="43" y="6"/>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37926" name="Oval 8"/>
              <p:cNvSpPr>
                <a:spLocks noChangeArrowheads="1"/>
              </p:cNvSpPr>
              <p:nvPr/>
            </p:nvSpPr>
            <p:spPr bwMode="auto">
              <a:xfrm>
                <a:off x="3165" y="2523"/>
                <a:ext cx="77" cy="7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37927" name="Oval 9"/>
              <p:cNvSpPr>
                <a:spLocks noChangeArrowheads="1"/>
              </p:cNvSpPr>
              <p:nvPr/>
            </p:nvSpPr>
            <p:spPr bwMode="auto">
              <a:xfrm>
                <a:off x="3267" y="2678"/>
                <a:ext cx="77" cy="7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grpSp>
          <p:nvGrpSpPr>
            <p:cNvPr id="37896" name="Group 10"/>
            <p:cNvGrpSpPr>
              <a:grpSpLocks/>
            </p:cNvGrpSpPr>
            <p:nvPr/>
          </p:nvGrpSpPr>
          <p:grpSpPr bwMode="auto">
            <a:xfrm>
              <a:off x="3173" y="2529"/>
              <a:ext cx="535" cy="344"/>
              <a:chOff x="3197" y="2529"/>
              <a:chExt cx="511" cy="344"/>
            </a:xfrm>
          </p:grpSpPr>
          <p:sp>
            <p:nvSpPr>
              <p:cNvPr id="37922" name="Freeform 11"/>
              <p:cNvSpPr>
                <a:spLocks/>
              </p:cNvSpPr>
              <p:nvPr/>
            </p:nvSpPr>
            <p:spPr bwMode="auto">
              <a:xfrm>
                <a:off x="3231" y="2554"/>
                <a:ext cx="437" cy="291"/>
              </a:xfrm>
              <a:custGeom>
                <a:avLst/>
                <a:gdLst>
                  <a:gd name="T0" fmla="*/ 0 w 437"/>
                  <a:gd name="T1" fmla="*/ 23 h 291"/>
                  <a:gd name="T2" fmla="*/ 71 w 437"/>
                  <a:gd name="T3" fmla="*/ 43 h 291"/>
                  <a:gd name="T4" fmla="*/ 102 w 437"/>
                  <a:gd name="T5" fmla="*/ 53 h 291"/>
                  <a:gd name="T6" fmla="*/ 127 w 437"/>
                  <a:gd name="T7" fmla="*/ 61 h 291"/>
                  <a:gd name="T8" fmla="*/ 141 w 437"/>
                  <a:gd name="T9" fmla="*/ 67 h 291"/>
                  <a:gd name="T10" fmla="*/ 149 w 437"/>
                  <a:gd name="T11" fmla="*/ 57 h 291"/>
                  <a:gd name="T12" fmla="*/ 142 w 437"/>
                  <a:gd name="T13" fmla="*/ 68 h 291"/>
                  <a:gd name="T14" fmla="*/ 149 w 437"/>
                  <a:gd name="T15" fmla="*/ 75 h 291"/>
                  <a:gd name="T16" fmla="*/ 167 w 437"/>
                  <a:gd name="T17" fmla="*/ 87 h 291"/>
                  <a:gd name="T18" fmla="*/ 185 w 437"/>
                  <a:gd name="T19" fmla="*/ 99 h 291"/>
                  <a:gd name="T20" fmla="*/ 181 w 437"/>
                  <a:gd name="T21" fmla="*/ 96 h 291"/>
                  <a:gd name="T22" fmla="*/ 215 w 437"/>
                  <a:gd name="T23" fmla="*/ 122 h 291"/>
                  <a:gd name="T24" fmla="*/ 234 w 437"/>
                  <a:gd name="T25" fmla="*/ 142 h 291"/>
                  <a:gd name="T26" fmla="*/ 279 w 437"/>
                  <a:gd name="T27" fmla="*/ 191 h 291"/>
                  <a:gd name="T28" fmla="*/ 300 w 437"/>
                  <a:gd name="T29" fmla="*/ 213 h 291"/>
                  <a:gd name="T30" fmla="*/ 336 w 437"/>
                  <a:gd name="T31" fmla="*/ 246 h 291"/>
                  <a:gd name="T32" fmla="*/ 357 w 437"/>
                  <a:gd name="T33" fmla="*/ 263 h 291"/>
                  <a:gd name="T34" fmla="*/ 387 w 437"/>
                  <a:gd name="T35" fmla="*/ 281 h 291"/>
                  <a:gd name="T36" fmla="*/ 407 w 437"/>
                  <a:gd name="T37" fmla="*/ 287 h 291"/>
                  <a:gd name="T38" fmla="*/ 435 w 437"/>
                  <a:gd name="T39" fmla="*/ 291 h 291"/>
                  <a:gd name="T40" fmla="*/ 422 w 437"/>
                  <a:gd name="T41" fmla="*/ 264 h 291"/>
                  <a:gd name="T42" fmla="*/ 407 w 437"/>
                  <a:gd name="T43" fmla="*/ 274 h 291"/>
                  <a:gd name="T44" fmla="*/ 397 w 437"/>
                  <a:gd name="T45" fmla="*/ 257 h 291"/>
                  <a:gd name="T46" fmla="*/ 366 w 437"/>
                  <a:gd name="T47" fmla="*/ 239 h 291"/>
                  <a:gd name="T48" fmla="*/ 371 w 437"/>
                  <a:gd name="T49" fmla="*/ 242 h 291"/>
                  <a:gd name="T50" fmla="*/ 336 w 437"/>
                  <a:gd name="T51" fmla="*/ 211 h 291"/>
                  <a:gd name="T52" fmla="*/ 306 w 437"/>
                  <a:gd name="T53" fmla="*/ 184 h 291"/>
                  <a:gd name="T54" fmla="*/ 274 w 437"/>
                  <a:gd name="T55" fmla="*/ 147 h 291"/>
                  <a:gd name="T56" fmla="*/ 241 w 437"/>
                  <a:gd name="T57" fmla="*/ 113 h 291"/>
                  <a:gd name="T58" fmla="*/ 215 w 437"/>
                  <a:gd name="T59" fmla="*/ 89 h 291"/>
                  <a:gd name="T60" fmla="*/ 195 w 437"/>
                  <a:gd name="T61" fmla="*/ 75 h 291"/>
                  <a:gd name="T62" fmla="*/ 176 w 437"/>
                  <a:gd name="T63" fmla="*/ 78 h 291"/>
                  <a:gd name="T64" fmla="*/ 170 w 437"/>
                  <a:gd name="T65" fmla="*/ 60 h 291"/>
                  <a:gd name="T66" fmla="*/ 164 w 437"/>
                  <a:gd name="T67" fmla="*/ 54 h 291"/>
                  <a:gd name="T68" fmla="*/ 157 w 437"/>
                  <a:gd name="T69" fmla="*/ 47 h 291"/>
                  <a:gd name="T70" fmla="*/ 150 w 437"/>
                  <a:gd name="T71" fmla="*/ 43 h 291"/>
                  <a:gd name="T72" fmla="*/ 135 w 437"/>
                  <a:gd name="T73" fmla="*/ 37 h 291"/>
                  <a:gd name="T74" fmla="*/ 111 w 437"/>
                  <a:gd name="T75" fmla="*/ 29 h 291"/>
                  <a:gd name="T76" fmla="*/ 81 w 437"/>
                  <a:gd name="T77" fmla="*/ 19 h 291"/>
                  <a:gd name="T78" fmla="*/ 7 w 437"/>
                  <a:gd name="T79" fmla="*/ 0 h 2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37" h="291">
                    <a:moveTo>
                      <a:pt x="7" y="0"/>
                    </a:moveTo>
                    <a:lnTo>
                      <a:pt x="0" y="23"/>
                    </a:lnTo>
                    <a:lnTo>
                      <a:pt x="35" y="33"/>
                    </a:lnTo>
                    <a:lnTo>
                      <a:pt x="71" y="43"/>
                    </a:lnTo>
                    <a:lnTo>
                      <a:pt x="88" y="48"/>
                    </a:lnTo>
                    <a:lnTo>
                      <a:pt x="102" y="53"/>
                    </a:lnTo>
                    <a:lnTo>
                      <a:pt x="116" y="57"/>
                    </a:lnTo>
                    <a:lnTo>
                      <a:pt x="127" y="61"/>
                    </a:lnTo>
                    <a:lnTo>
                      <a:pt x="135" y="64"/>
                    </a:lnTo>
                    <a:lnTo>
                      <a:pt x="141" y="67"/>
                    </a:lnTo>
                    <a:lnTo>
                      <a:pt x="143" y="68"/>
                    </a:lnTo>
                    <a:lnTo>
                      <a:pt x="149" y="57"/>
                    </a:lnTo>
                    <a:lnTo>
                      <a:pt x="139" y="65"/>
                    </a:lnTo>
                    <a:lnTo>
                      <a:pt x="142" y="68"/>
                    </a:lnTo>
                    <a:lnTo>
                      <a:pt x="146" y="72"/>
                    </a:lnTo>
                    <a:lnTo>
                      <a:pt x="149" y="75"/>
                    </a:lnTo>
                    <a:lnTo>
                      <a:pt x="156" y="79"/>
                    </a:lnTo>
                    <a:lnTo>
                      <a:pt x="167" y="87"/>
                    </a:lnTo>
                    <a:lnTo>
                      <a:pt x="171" y="90"/>
                    </a:lnTo>
                    <a:lnTo>
                      <a:pt x="185" y="99"/>
                    </a:lnTo>
                    <a:lnTo>
                      <a:pt x="189" y="87"/>
                    </a:lnTo>
                    <a:lnTo>
                      <a:pt x="181" y="96"/>
                    </a:lnTo>
                    <a:lnTo>
                      <a:pt x="196" y="107"/>
                    </a:lnTo>
                    <a:lnTo>
                      <a:pt x="215" y="122"/>
                    </a:lnTo>
                    <a:lnTo>
                      <a:pt x="223" y="131"/>
                    </a:lnTo>
                    <a:lnTo>
                      <a:pt x="234" y="142"/>
                    </a:lnTo>
                    <a:lnTo>
                      <a:pt x="256" y="165"/>
                    </a:lnTo>
                    <a:lnTo>
                      <a:pt x="279" y="191"/>
                    </a:lnTo>
                    <a:lnTo>
                      <a:pt x="288" y="202"/>
                    </a:lnTo>
                    <a:lnTo>
                      <a:pt x="300" y="213"/>
                    </a:lnTo>
                    <a:lnTo>
                      <a:pt x="318" y="230"/>
                    </a:lnTo>
                    <a:lnTo>
                      <a:pt x="336" y="246"/>
                    </a:lnTo>
                    <a:lnTo>
                      <a:pt x="352" y="260"/>
                    </a:lnTo>
                    <a:lnTo>
                      <a:pt x="357" y="263"/>
                    </a:lnTo>
                    <a:lnTo>
                      <a:pt x="372" y="273"/>
                    </a:lnTo>
                    <a:lnTo>
                      <a:pt x="387" y="281"/>
                    </a:lnTo>
                    <a:lnTo>
                      <a:pt x="403" y="285"/>
                    </a:lnTo>
                    <a:lnTo>
                      <a:pt x="407" y="287"/>
                    </a:lnTo>
                    <a:lnTo>
                      <a:pt x="422" y="290"/>
                    </a:lnTo>
                    <a:lnTo>
                      <a:pt x="435" y="291"/>
                    </a:lnTo>
                    <a:lnTo>
                      <a:pt x="437" y="266"/>
                    </a:lnTo>
                    <a:lnTo>
                      <a:pt x="422" y="264"/>
                    </a:lnTo>
                    <a:lnTo>
                      <a:pt x="407" y="262"/>
                    </a:lnTo>
                    <a:lnTo>
                      <a:pt x="407" y="274"/>
                    </a:lnTo>
                    <a:lnTo>
                      <a:pt x="412" y="262"/>
                    </a:lnTo>
                    <a:lnTo>
                      <a:pt x="397" y="257"/>
                    </a:lnTo>
                    <a:lnTo>
                      <a:pt x="385" y="252"/>
                    </a:lnTo>
                    <a:lnTo>
                      <a:pt x="366" y="239"/>
                    </a:lnTo>
                    <a:lnTo>
                      <a:pt x="361" y="250"/>
                    </a:lnTo>
                    <a:lnTo>
                      <a:pt x="371" y="242"/>
                    </a:lnTo>
                    <a:lnTo>
                      <a:pt x="354" y="228"/>
                    </a:lnTo>
                    <a:lnTo>
                      <a:pt x="336" y="211"/>
                    </a:lnTo>
                    <a:lnTo>
                      <a:pt x="318" y="195"/>
                    </a:lnTo>
                    <a:lnTo>
                      <a:pt x="306" y="184"/>
                    </a:lnTo>
                    <a:lnTo>
                      <a:pt x="297" y="172"/>
                    </a:lnTo>
                    <a:lnTo>
                      <a:pt x="274" y="147"/>
                    </a:lnTo>
                    <a:lnTo>
                      <a:pt x="252" y="124"/>
                    </a:lnTo>
                    <a:lnTo>
                      <a:pt x="241" y="113"/>
                    </a:lnTo>
                    <a:lnTo>
                      <a:pt x="231" y="104"/>
                    </a:lnTo>
                    <a:lnTo>
                      <a:pt x="215" y="89"/>
                    </a:lnTo>
                    <a:lnTo>
                      <a:pt x="199" y="78"/>
                    </a:lnTo>
                    <a:lnTo>
                      <a:pt x="195" y="75"/>
                    </a:lnTo>
                    <a:lnTo>
                      <a:pt x="181" y="67"/>
                    </a:lnTo>
                    <a:lnTo>
                      <a:pt x="176" y="78"/>
                    </a:lnTo>
                    <a:lnTo>
                      <a:pt x="185" y="69"/>
                    </a:lnTo>
                    <a:lnTo>
                      <a:pt x="170" y="60"/>
                    </a:lnTo>
                    <a:lnTo>
                      <a:pt x="167" y="57"/>
                    </a:lnTo>
                    <a:lnTo>
                      <a:pt x="164" y="54"/>
                    </a:lnTo>
                    <a:lnTo>
                      <a:pt x="160" y="50"/>
                    </a:lnTo>
                    <a:lnTo>
                      <a:pt x="157" y="47"/>
                    </a:lnTo>
                    <a:lnTo>
                      <a:pt x="153" y="44"/>
                    </a:lnTo>
                    <a:lnTo>
                      <a:pt x="150" y="43"/>
                    </a:lnTo>
                    <a:lnTo>
                      <a:pt x="145" y="40"/>
                    </a:lnTo>
                    <a:lnTo>
                      <a:pt x="135" y="37"/>
                    </a:lnTo>
                    <a:lnTo>
                      <a:pt x="125" y="33"/>
                    </a:lnTo>
                    <a:lnTo>
                      <a:pt x="111" y="29"/>
                    </a:lnTo>
                    <a:lnTo>
                      <a:pt x="97" y="25"/>
                    </a:lnTo>
                    <a:lnTo>
                      <a:pt x="81" y="19"/>
                    </a:lnTo>
                    <a:lnTo>
                      <a:pt x="45" y="9"/>
                    </a:lnTo>
                    <a:lnTo>
                      <a:pt x="7"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37923" name="Oval 12"/>
              <p:cNvSpPr>
                <a:spLocks noChangeArrowheads="1"/>
              </p:cNvSpPr>
              <p:nvPr/>
            </p:nvSpPr>
            <p:spPr bwMode="auto">
              <a:xfrm>
                <a:off x="3197" y="2529"/>
                <a:ext cx="77" cy="7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37924" name="Oval 13"/>
              <p:cNvSpPr>
                <a:spLocks noChangeArrowheads="1"/>
              </p:cNvSpPr>
              <p:nvPr/>
            </p:nvSpPr>
            <p:spPr bwMode="auto">
              <a:xfrm>
                <a:off x="3631" y="2796"/>
                <a:ext cx="77" cy="7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grpSp>
          <p:nvGrpSpPr>
            <p:cNvPr id="37897" name="Group 14"/>
            <p:cNvGrpSpPr>
              <a:grpSpLocks/>
            </p:cNvGrpSpPr>
            <p:nvPr/>
          </p:nvGrpSpPr>
          <p:grpSpPr bwMode="auto">
            <a:xfrm>
              <a:off x="2269" y="1470"/>
              <a:ext cx="1267" cy="1048"/>
              <a:chOff x="2389" y="1554"/>
              <a:chExt cx="1129" cy="988"/>
            </a:xfrm>
          </p:grpSpPr>
          <p:grpSp>
            <p:nvGrpSpPr>
              <p:cNvPr id="37910" name="Group 15"/>
              <p:cNvGrpSpPr>
                <a:grpSpLocks/>
              </p:cNvGrpSpPr>
              <p:nvPr/>
            </p:nvGrpSpPr>
            <p:grpSpPr bwMode="auto">
              <a:xfrm>
                <a:off x="2389" y="1554"/>
                <a:ext cx="1129" cy="988"/>
                <a:chOff x="2389" y="1380"/>
                <a:chExt cx="1129" cy="1162"/>
              </a:xfrm>
            </p:grpSpPr>
            <p:grpSp>
              <p:nvGrpSpPr>
                <p:cNvPr id="37912" name="Group 16"/>
                <p:cNvGrpSpPr>
                  <a:grpSpLocks/>
                </p:cNvGrpSpPr>
                <p:nvPr/>
              </p:nvGrpSpPr>
              <p:grpSpPr bwMode="auto">
                <a:xfrm>
                  <a:off x="2389" y="1798"/>
                  <a:ext cx="545" cy="229"/>
                  <a:chOff x="2389" y="1816"/>
                  <a:chExt cx="545" cy="229"/>
                </a:xfrm>
              </p:grpSpPr>
              <p:sp>
                <p:nvSpPr>
                  <p:cNvPr id="37920" name="Line 17"/>
                  <p:cNvSpPr>
                    <a:spLocks noChangeShapeType="1"/>
                  </p:cNvSpPr>
                  <p:nvPr/>
                </p:nvSpPr>
                <p:spPr bwMode="auto">
                  <a:xfrm flipH="1">
                    <a:off x="2466" y="1816"/>
                    <a:ext cx="468" cy="1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37921" name="Freeform 18"/>
                  <p:cNvSpPr>
                    <a:spLocks/>
                  </p:cNvSpPr>
                  <p:nvPr/>
                </p:nvSpPr>
                <p:spPr bwMode="auto">
                  <a:xfrm>
                    <a:off x="2389" y="1963"/>
                    <a:ext cx="98" cy="82"/>
                  </a:xfrm>
                  <a:custGeom>
                    <a:avLst/>
                    <a:gdLst>
                      <a:gd name="T0" fmla="*/ 64 w 98"/>
                      <a:gd name="T1" fmla="*/ 0 h 82"/>
                      <a:gd name="T2" fmla="*/ 0 w 98"/>
                      <a:gd name="T3" fmla="*/ 72 h 82"/>
                      <a:gd name="T4" fmla="*/ 98 w 98"/>
                      <a:gd name="T5" fmla="*/ 82 h 82"/>
                      <a:gd name="T6" fmla="*/ 64 w 98"/>
                      <a:gd name="T7" fmla="*/ 0 h 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 h="82">
                        <a:moveTo>
                          <a:pt x="64" y="0"/>
                        </a:moveTo>
                        <a:lnTo>
                          <a:pt x="0" y="72"/>
                        </a:lnTo>
                        <a:lnTo>
                          <a:pt x="98" y="82"/>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grpSp>
            <p:sp>
              <p:nvSpPr>
                <p:cNvPr id="37913" name="Rectangle 19"/>
                <p:cNvSpPr>
                  <a:spLocks noChangeArrowheads="1"/>
                </p:cNvSpPr>
                <p:nvPr/>
              </p:nvSpPr>
              <p:spPr bwMode="auto">
                <a:xfrm>
                  <a:off x="2789" y="1380"/>
                  <a:ext cx="729" cy="414"/>
                </a:xfrm>
                <a:prstGeom prst="rect">
                  <a:avLst/>
                </a:prstGeom>
                <a:solidFill>
                  <a:srgbClr val="FFFF99"/>
                </a:solidFill>
                <a:ln w="12700">
                  <a:solidFill>
                    <a:srgbClr val="000000"/>
                  </a:solidFill>
                  <a:miter lim="800000"/>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nvGrpSpPr>
                <p:cNvPr id="37914" name="Group 20"/>
                <p:cNvGrpSpPr>
                  <a:grpSpLocks/>
                </p:cNvGrpSpPr>
                <p:nvPr/>
              </p:nvGrpSpPr>
              <p:grpSpPr bwMode="auto">
                <a:xfrm>
                  <a:off x="2534" y="1801"/>
                  <a:ext cx="406" cy="741"/>
                  <a:chOff x="2534" y="1804"/>
                  <a:chExt cx="406" cy="741"/>
                </a:xfrm>
              </p:grpSpPr>
              <p:sp>
                <p:nvSpPr>
                  <p:cNvPr id="37918" name="Line 21"/>
                  <p:cNvSpPr>
                    <a:spLocks noChangeShapeType="1"/>
                  </p:cNvSpPr>
                  <p:nvPr/>
                </p:nvSpPr>
                <p:spPr bwMode="auto">
                  <a:xfrm flipH="1">
                    <a:off x="2572" y="1804"/>
                    <a:ext cx="368" cy="66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37919" name="Freeform 22"/>
                  <p:cNvSpPr>
                    <a:spLocks/>
                  </p:cNvSpPr>
                  <p:nvPr/>
                </p:nvSpPr>
                <p:spPr bwMode="auto">
                  <a:xfrm>
                    <a:off x="2534" y="2446"/>
                    <a:ext cx="81" cy="99"/>
                  </a:xfrm>
                  <a:custGeom>
                    <a:avLst/>
                    <a:gdLst>
                      <a:gd name="T0" fmla="*/ 4 w 81"/>
                      <a:gd name="T1" fmla="*/ 0 h 99"/>
                      <a:gd name="T2" fmla="*/ 0 w 81"/>
                      <a:gd name="T3" fmla="*/ 99 h 99"/>
                      <a:gd name="T4" fmla="*/ 81 w 81"/>
                      <a:gd name="T5" fmla="*/ 44 h 99"/>
                      <a:gd name="T6" fmla="*/ 4 w 81"/>
                      <a:gd name="T7" fmla="*/ 0 h 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 h="99">
                        <a:moveTo>
                          <a:pt x="4" y="0"/>
                        </a:moveTo>
                        <a:lnTo>
                          <a:pt x="0" y="99"/>
                        </a:lnTo>
                        <a:lnTo>
                          <a:pt x="81" y="44"/>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grpSp>
            <p:grpSp>
              <p:nvGrpSpPr>
                <p:cNvPr id="37915" name="Group 23"/>
                <p:cNvGrpSpPr>
                  <a:grpSpLocks/>
                </p:cNvGrpSpPr>
                <p:nvPr/>
              </p:nvGrpSpPr>
              <p:grpSpPr bwMode="auto">
                <a:xfrm>
                  <a:off x="2942" y="1794"/>
                  <a:ext cx="439" cy="230"/>
                  <a:chOff x="2945" y="1794"/>
                  <a:chExt cx="439" cy="230"/>
                </a:xfrm>
              </p:grpSpPr>
              <p:sp>
                <p:nvSpPr>
                  <p:cNvPr id="37916" name="Line 24"/>
                  <p:cNvSpPr>
                    <a:spLocks noChangeShapeType="1"/>
                  </p:cNvSpPr>
                  <p:nvPr/>
                </p:nvSpPr>
                <p:spPr bwMode="auto">
                  <a:xfrm>
                    <a:off x="2945" y="1794"/>
                    <a:ext cx="365" cy="19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37917" name="Freeform 25"/>
                  <p:cNvSpPr>
                    <a:spLocks/>
                  </p:cNvSpPr>
                  <p:nvPr/>
                </p:nvSpPr>
                <p:spPr bwMode="auto">
                  <a:xfrm>
                    <a:off x="3287" y="1945"/>
                    <a:ext cx="97" cy="79"/>
                  </a:xfrm>
                  <a:custGeom>
                    <a:avLst/>
                    <a:gdLst>
                      <a:gd name="T0" fmla="*/ 0 w 97"/>
                      <a:gd name="T1" fmla="*/ 78 h 79"/>
                      <a:gd name="T2" fmla="*/ 97 w 97"/>
                      <a:gd name="T3" fmla="*/ 79 h 79"/>
                      <a:gd name="T4" fmla="*/ 40 w 97"/>
                      <a:gd name="T5" fmla="*/ 0 h 79"/>
                      <a:gd name="T6" fmla="*/ 0 w 97"/>
                      <a:gd name="T7" fmla="*/ 78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79">
                        <a:moveTo>
                          <a:pt x="0" y="78"/>
                        </a:moveTo>
                        <a:lnTo>
                          <a:pt x="97" y="79"/>
                        </a:lnTo>
                        <a:lnTo>
                          <a:pt x="40" y="0"/>
                        </a:lnTo>
                        <a:lnTo>
                          <a:pt x="0"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grpSp>
          </p:grpSp>
          <p:sp>
            <p:nvSpPr>
              <p:cNvPr id="37911" name="Rectangle 26"/>
              <p:cNvSpPr>
                <a:spLocks noChangeArrowheads="1"/>
              </p:cNvSpPr>
              <p:nvPr/>
            </p:nvSpPr>
            <p:spPr bwMode="auto">
              <a:xfrm>
                <a:off x="2884" y="1600"/>
                <a:ext cx="52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400" b="1">
                    <a:solidFill>
                      <a:srgbClr val="000000"/>
                    </a:solidFill>
                  </a:rPr>
                  <a:t>Remaining</a:t>
                </a:r>
              </a:p>
              <a:p>
                <a:pPr algn="ctr" eaLnBrk="1" hangingPunct="1"/>
                <a:r>
                  <a:rPr lang="en-US" altLang="en-US" sz="1400" b="1">
                    <a:solidFill>
                      <a:srgbClr val="000000"/>
                    </a:solidFill>
                  </a:rPr>
                  <a:t>Paths </a:t>
                </a:r>
                <a:endParaRPr lang="en-US" altLang="en-US" sz="1800"/>
              </a:p>
            </p:txBody>
          </p:sp>
        </p:grpSp>
        <p:grpSp>
          <p:nvGrpSpPr>
            <p:cNvPr id="37898" name="Group 27"/>
            <p:cNvGrpSpPr>
              <a:grpSpLocks/>
            </p:cNvGrpSpPr>
            <p:nvPr/>
          </p:nvGrpSpPr>
          <p:grpSpPr bwMode="auto">
            <a:xfrm>
              <a:off x="3146" y="2257"/>
              <a:ext cx="291" cy="263"/>
              <a:chOff x="2834" y="2317"/>
              <a:chExt cx="291" cy="263"/>
            </a:xfrm>
          </p:grpSpPr>
          <p:sp>
            <p:nvSpPr>
              <p:cNvPr id="37904" name="Freeform 28"/>
              <p:cNvSpPr>
                <a:spLocks/>
              </p:cNvSpPr>
              <p:nvPr/>
            </p:nvSpPr>
            <p:spPr bwMode="auto">
              <a:xfrm>
                <a:off x="2901" y="2413"/>
                <a:ext cx="193" cy="127"/>
              </a:xfrm>
              <a:custGeom>
                <a:avLst/>
                <a:gdLst>
                  <a:gd name="T0" fmla="*/ 12 w 193"/>
                  <a:gd name="T1" fmla="*/ 0 h 102"/>
                  <a:gd name="T2" fmla="*/ 0 w 193"/>
                  <a:gd name="T3" fmla="*/ 32 h 102"/>
                  <a:gd name="T4" fmla="*/ 21 w 193"/>
                  <a:gd name="T5" fmla="*/ 55 h 102"/>
                  <a:gd name="T6" fmla="*/ 39 w 193"/>
                  <a:gd name="T7" fmla="*/ 71 h 102"/>
                  <a:gd name="T8" fmla="*/ 56 w 193"/>
                  <a:gd name="T9" fmla="*/ 88 h 102"/>
                  <a:gd name="T10" fmla="*/ 69 w 193"/>
                  <a:gd name="T11" fmla="*/ 100 h 102"/>
                  <a:gd name="T12" fmla="*/ 75 w 193"/>
                  <a:gd name="T13" fmla="*/ 103 h 102"/>
                  <a:gd name="T14" fmla="*/ 79 w 193"/>
                  <a:gd name="T15" fmla="*/ 106 h 102"/>
                  <a:gd name="T16" fmla="*/ 85 w 193"/>
                  <a:gd name="T17" fmla="*/ 108 h 102"/>
                  <a:gd name="T18" fmla="*/ 90 w 193"/>
                  <a:gd name="T19" fmla="*/ 108 h 102"/>
                  <a:gd name="T20" fmla="*/ 97 w 193"/>
                  <a:gd name="T21" fmla="*/ 108 h 102"/>
                  <a:gd name="T22" fmla="*/ 101 w 193"/>
                  <a:gd name="T23" fmla="*/ 108 h 102"/>
                  <a:gd name="T24" fmla="*/ 101 w 193"/>
                  <a:gd name="T25" fmla="*/ 88 h 102"/>
                  <a:gd name="T26" fmla="*/ 96 w 193"/>
                  <a:gd name="T27" fmla="*/ 106 h 102"/>
                  <a:gd name="T28" fmla="*/ 104 w 193"/>
                  <a:gd name="T29" fmla="*/ 110 h 102"/>
                  <a:gd name="T30" fmla="*/ 118 w 193"/>
                  <a:gd name="T31" fmla="*/ 116 h 102"/>
                  <a:gd name="T32" fmla="*/ 138 w 193"/>
                  <a:gd name="T33" fmla="*/ 128 h 102"/>
                  <a:gd name="T34" fmla="*/ 160 w 193"/>
                  <a:gd name="T35" fmla="*/ 143 h 102"/>
                  <a:gd name="T36" fmla="*/ 184 w 193"/>
                  <a:gd name="T37" fmla="*/ 158 h 102"/>
                  <a:gd name="T38" fmla="*/ 193 w 193"/>
                  <a:gd name="T39" fmla="*/ 122 h 102"/>
                  <a:gd name="T40" fmla="*/ 170 w 193"/>
                  <a:gd name="T41" fmla="*/ 106 h 102"/>
                  <a:gd name="T42" fmla="*/ 147 w 193"/>
                  <a:gd name="T43" fmla="*/ 93 h 102"/>
                  <a:gd name="T44" fmla="*/ 128 w 193"/>
                  <a:gd name="T45" fmla="*/ 80 h 102"/>
                  <a:gd name="T46" fmla="*/ 111 w 193"/>
                  <a:gd name="T47" fmla="*/ 73 h 102"/>
                  <a:gd name="T48" fmla="*/ 106 w 193"/>
                  <a:gd name="T49" fmla="*/ 68 h 102"/>
                  <a:gd name="T50" fmla="*/ 101 w 193"/>
                  <a:gd name="T51" fmla="*/ 68 h 102"/>
                  <a:gd name="T52" fmla="*/ 97 w 193"/>
                  <a:gd name="T53" fmla="*/ 68 h 102"/>
                  <a:gd name="T54" fmla="*/ 90 w 193"/>
                  <a:gd name="T55" fmla="*/ 68 h 102"/>
                  <a:gd name="T56" fmla="*/ 85 w 193"/>
                  <a:gd name="T57" fmla="*/ 68 h 102"/>
                  <a:gd name="T58" fmla="*/ 85 w 193"/>
                  <a:gd name="T59" fmla="*/ 88 h 102"/>
                  <a:gd name="T60" fmla="*/ 89 w 193"/>
                  <a:gd name="T61" fmla="*/ 68 h 102"/>
                  <a:gd name="T62" fmla="*/ 85 w 193"/>
                  <a:gd name="T63" fmla="*/ 67 h 102"/>
                  <a:gd name="T64" fmla="*/ 81 w 193"/>
                  <a:gd name="T65" fmla="*/ 65 h 102"/>
                  <a:gd name="T66" fmla="*/ 65 w 193"/>
                  <a:gd name="T67" fmla="*/ 51 h 102"/>
                  <a:gd name="T68" fmla="*/ 49 w 193"/>
                  <a:gd name="T69" fmla="*/ 34 h 102"/>
                  <a:gd name="T70" fmla="*/ 30 w 193"/>
                  <a:gd name="T71" fmla="*/ 17 h 102"/>
                  <a:gd name="T72" fmla="*/ 12 w 193"/>
                  <a:gd name="T73" fmla="*/ 0 h 1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3" h="102">
                    <a:moveTo>
                      <a:pt x="12" y="0"/>
                    </a:moveTo>
                    <a:lnTo>
                      <a:pt x="0" y="21"/>
                    </a:lnTo>
                    <a:lnTo>
                      <a:pt x="21" y="35"/>
                    </a:lnTo>
                    <a:lnTo>
                      <a:pt x="39" y="46"/>
                    </a:lnTo>
                    <a:lnTo>
                      <a:pt x="56" y="57"/>
                    </a:lnTo>
                    <a:lnTo>
                      <a:pt x="69" y="64"/>
                    </a:lnTo>
                    <a:lnTo>
                      <a:pt x="75" y="67"/>
                    </a:lnTo>
                    <a:lnTo>
                      <a:pt x="79" y="68"/>
                    </a:lnTo>
                    <a:lnTo>
                      <a:pt x="85" y="70"/>
                    </a:lnTo>
                    <a:lnTo>
                      <a:pt x="90" y="70"/>
                    </a:lnTo>
                    <a:lnTo>
                      <a:pt x="97" y="70"/>
                    </a:lnTo>
                    <a:lnTo>
                      <a:pt x="101" y="70"/>
                    </a:lnTo>
                    <a:lnTo>
                      <a:pt x="101" y="57"/>
                    </a:lnTo>
                    <a:lnTo>
                      <a:pt x="96" y="68"/>
                    </a:lnTo>
                    <a:lnTo>
                      <a:pt x="104" y="71"/>
                    </a:lnTo>
                    <a:lnTo>
                      <a:pt x="118" y="75"/>
                    </a:lnTo>
                    <a:lnTo>
                      <a:pt x="138" y="83"/>
                    </a:lnTo>
                    <a:lnTo>
                      <a:pt x="160" y="92"/>
                    </a:lnTo>
                    <a:lnTo>
                      <a:pt x="184" y="102"/>
                    </a:lnTo>
                    <a:lnTo>
                      <a:pt x="193" y="79"/>
                    </a:lnTo>
                    <a:lnTo>
                      <a:pt x="170" y="68"/>
                    </a:lnTo>
                    <a:lnTo>
                      <a:pt x="147" y="60"/>
                    </a:lnTo>
                    <a:lnTo>
                      <a:pt x="128" y="51"/>
                    </a:lnTo>
                    <a:lnTo>
                      <a:pt x="111" y="47"/>
                    </a:lnTo>
                    <a:lnTo>
                      <a:pt x="106" y="44"/>
                    </a:lnTo>
                    <a:lnTo>
                      <a:pt x="101" y="44"/>
                    </a:lnTo>
                    <a:lnTo>
                      <a:pt x="97" y="44"/>
                    </a:lnTo>
                    <a:lnTo>
                      <a:pt x="90" y="44"/>
                    </a:lnTo>
                    <a:lnTo>
                      <a:pt x="85" y="44"/>
                    </a:lnTo>
                    <a:lnTo>
                      <a:pt x="85" y="57"/>
                    </a:lnTo>
                    <a:lnTo>
                      <a:pt x="89" y="44"/>
                    </a:lnTo>
                    <a:lnTo>
                      <a:pt x="85" y="43"/>
                    </a:lnTo>
                    <a:lnTo>
                      <a:pt x="81" y="42"/>
                    </a:lnTo>
                    <a:lnTo>
                      <a:pt x="65" y="33"/>
                    </a:lnTo>
                    <a:lnTo>
                      <a:pt x="49" y="22"/>
                    </a:lnTo>
                    <a:lnTo>
                      <a:pt x="30" y="11"/>
                    </a:lnTo>
                    <a:lnTo>
                      <a:pt x="12"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37905" name="Oval 29"/>
              <p:cNvSpPr>
                <a:spLocks noChangeArrowheads="1"/>
              </p:cNvSpPr>
              <p:nvPr/>
            </p:nvSpPr>
            <p:spPr bwMode="auto">
              <a:xfrm>
                <a:off x="2882" y="2394"/>
                <a:ext cx="65" cy="70"/>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37906" name="Oval 30"/>
              <p:cNvSpPr>
                <a:spLocks noChangeArrowheads="1"/>
              </p:cNvSpPr>
              <p:nvPr/>
            </p:nvSpPr>
            <p:spPr bwMode="auto">
              <a:xfrm>
                <a:off x="3053" y="2494"/>
                <a:ext cx="72" cy="8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37907" name="Freeform 31"/>
              <p:cNvSpPr>
                <a:spLocks/>
              </p:cNvSpPr>
              <p:nvPr/>
            </p:nvSpPr>
            <p:spPr bwMode="auto">
              <a:xfrm rot="-1025114">
                <a:off x="2912" y="2339"/>
                <a:ext cx="42" cy="240"/>
              </a:xfrm>
              <a:custGeom>
                <a:avLst/>
                <a:gdLst>
                  <a:gd name="T0" fmla="*/ 8 w 56"/>
                  <a:gd name="T1" fmla="*/ 0 h 103"/>
                  <a:gd name="T2" fmla="*/ 0 w 56"/>
                  <a:gd name="T3" fmla="*/ 119 h 103"/>
                  <a:gd name="T4" fmla="*/ 11 w 56"/>
                  <a:gd name="T5" fmla="*/ 184 h 103"/>
                  <a:gd name="T6" fmla="*/ 14 w 56"/>
                  <a:gd name="T7" fmla="*/ 119 h 103"/>
                  <a:gd name="T8" fmla="*/ 9 w 56"/>
                  <a:gd name="T9" fmla="*/ 175 h 103"/>
                  <a:gd name="T10" fmla="*/ 14 w 56"/>
                  <a:gd name="T11" fmla="*/ 200 h 103"/>
                  <a:gd name="T12" fmla="*/ 18 w 56"/>
                  <a:gd name="T13" fmla="*/ 158 h 103"/>
                  <a:gd name="T14" fmla="*/ 12 w 56"/>
                  <a:gd name="T15" fmla="*/ 179 h 103"/>
                  <a:gd name="T16" fmla="*/ 15 w 56"/>
                  <a:gd name="T17" fmla="*/ 233 h 103"/>
                  <a:gd name="T18" fmla="*/ 17 w 56"/>
                  <a:gd name="T19" fmla="*/ 294 h 103"/>
                  <a:gd name="T20" fmla="*/ 24 w 56"/>
                  <a:gd name="T21" fmla="*/ 261 h 103"/>
                  <a:gd name="T22" fmla="*/ 17 w 56"/>
                  <a:gd name="T23" fmla="*/ 261 h 103"/>
                  <a:gd name="T24" fmla="*/ 17 w 56"/>
                  <a:gd name="T25" fmla="*/ 336 h 103"/>
                  <a:gd name="T26" fmla="*/ 17 w 56"/>
                  <a:gd name="T27" fmla="*/ 408 h 103"/>
                  <a:gd name="T28" fmla="*/ 17 w 56"/>
                  <a:gd name="T29" fmla="*/ 433 h 103"/>
                  <a:gd name="T30" fmla="*/ 25 w 56"/>
                  <a:gd name="T31" fmla="*/ 433 h 103"/>
                  <a:gd name="T32" fmla="*/ 17 w 56"/>
                  <a:gd name="T33" fmla="*/ 412 h 103"/>
                  <a:gd name="T34" fmla="*/ 17 w 56"/>
                  <a:gd name="T35" fmla="*/ 429 h 103"/>
                  <a:gd name="T36" fmla="*/ 16 w 56"/>
                  <a:gd name="T37" fmla="*/ 445 h 103"/>
                  <a:gd name="T38" fmla="*/ 22 w 56"/>
                  <a:gd name="T39" fmla="*/ 473 h 103"/>
                  <a:gd name="T40" fmla="*/ 17 w 56"/>
                  <a:gd name="T41" fmla="*/ 429 h 103"/>
                  <a:gd name="T42" fmla="*/ 20 w 56"/>
                  <a:gd name="T43" fmla="*/ 408 h 103"/>
                  <a:gd name="T44" fmla="*/ 17 w 56"/>
                  <a:gd name="T45" fmla="*/ 424 h 103"/>
                  <a:gd name="T46" fmla="*/ 21 w 56"/>
                  <a:gd name="T47" fmla="*/ 482 h 103"/>
                  <a:gd name="T48" fmla="*/ 21 w 56"/>
                  <a:gd name="T49" fmla="*/ 412 h 103"/>
                  <a:gd name="T50" fmla="*/ 15 w 56"/>
                  <a:gd name="T51" fmla="*/ 424 h 103"/>
                  <a:gd name="T52" fmla="*/ 10 w 56"/>
                  <a:gd name="T53" fmla="*/ 424 h 103"/>
                  <a:gd name="T54" fmla="*/ 8 w 56"/>
                  <a:gd name="T55" fmla="*/ 424 h 103"/>
                  <a:gd name="T56" fmla="*/ 5 w 56"/>
                  <a:gd name="T57" fmla="*/ 424 h 103"/>
                  <a:gd name="T58" fmla="*/ 4 w 56"/>
                  <a:gd name="T59" fmla="*/ 429 h 103"/>
                  <a:gd name="T60" fmla="*/ 8 w 56"/>
                  <a:gd name="T61" fmla="*/ 559 h 103"/>
                  <a:gd name="T62" fmla="*/ 11 w 56"/>
                  <a:gd name="T63" fmla="*/ 548 h 103"/>
                  <a:gd name="T64" fmla="*/ 8 w 56"/>
                  <a:gd name="T65" fmla="*/ 489 h 103"/>
                  <a:gd name="T66" fmla="*/ 8 w 56"/>
                  <a:gd name="T67" fmla="*/ 559 h 103"/>
                  <a:gd name="T68" fmla="*/ 10 w 56"/>
                  <a:gd name="T69" fmla="*/ 559 h 103"/>
                  <a:gd name="T70" fmla="*/ 15 w 56"/>
                  <a:gd name="T71" fmla="*/ 559 h 103"/>
                  <a:gd name="T72" fmla="*/ 21 w 56"/>
                  <a:gd name="T73" fmla="*/ 548 h 103"/>
                  <a:gd name="T74" fmla="*/ 23 w 56"/>
                  <a:gd name="T75" fmla="*/ 548 h 103"/>
                  <a:gd name="T76" fmla="*/ 26 w 56"/>
                  <a:gd name="T77" fmla="*/ 538 h 103"/>
                  <a:gd name="T78" fmla="*/ 28 w 56"/>
                  <a:gd name="T79" fmla="*/ 522 h 103"/>
                  <a:gd name="T80" fmla="*/ 29 w 56"/>
                  <a:gd name="T81" fmla="*/ 499 h 103"/>
                  <a:gd name="T82" fmla="*/ 30 w 56"/>
                  <a:gd name="T83" fmla="*/ 489 h 103"/>
                  <a:gd name="T84" fmla="*/ 31 w 56"/>
                  <a:gd name="T85" fmla="*/ 466 h 103"/>
                  <a:gd name="T86" fmla="*/ 32 w 56"/>
                  <a:gd name="T87" fmla="*/ 433 h 103"/>
                  <a:gd name="T88" fmla="*/ 32 w 56"/>
                  <a:gd name="T89" fmla="*/ 433 h 103"/>
                  <a:gd name="T90" fmla="*/ 32 w 56"/>
                  <a:gd name="T91" fmla="*/ 408 h 103"/>
                  <a:gd name="T92" fmla="*/ 32 w 56"/>
                  <a:gd name="T93" fmla="*/ 336 h 103"/>
                  <a:gd name="T94" fmla="*/ 31 w 56"/>
                  <a:gd name="T95" fmla="*/ 261 h 103"/>
                  <a:gd name="T96" fmla="*/ 30 w 56"/>
                  <a:gd name="T97" fmla="*/ 240 h 103"/>
                  <a:gd name="T98" fmla="*/ 28 w 56"/>
                  <a:gd name="T99" fmla="*/ 179 h 103"/>
                  <a:gd name="T100" fmla="*/ 26 w 56"/>
                  <a:gd name="T101" fmla="*/ 126 h 103"/>
                  <a:gd name="T102" fmla="*/ 24 w 56"/>
                  <a:gd name="T103" fmla="*/ 103 h 103"/>
                  <a:gd name="T104" fmla="*/ 20 w 56"/>
                  <a:gd name="T105" fmla="*/ 77 h 103"/>
                  <a:gd name="T106" fmla="*/ 17 w 56"/>
                  <a:gd name="T107" fmla="*/ 61 h 103"/>
                  <a:gd name="T108" fmla="*/ 8 w 56"/>
                  <a:gd name="T109" fmla="*/ 0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 h="103">
                    <a:moveTo>
                      <a:pt x="13" y="0"/>
                    </a:moveTo>
                    <a:lnTo>
                      <a:pt x="0" y="22"/>
                    </a:lnTo>
                    <a:lnTo>
                      <a:pt x="20" y="34"/>
                    </a:lnTo>
                    <a:lnTo>
                      <a:pt x="24" y="22"/>
                    </a:lnTo>
                    <a:lnTo>
                      <a:pt x="16" y="32"/>
                    </a:lnTo>
                    <a:lnTo>
                      <a:pt x="24" y="37"/>
                    </a:lnTo>
                    <a:lnTo>
                      <a:pt x="32" y="29"/>
                    </a:lnTo>
                    <a:lnTo>
                      <a:pt x="21" y="33"/>
                    </a:lnTo>
                    <a:lnTo>
                      <a:pt x="27" y="43"/>
                    </a:lnTo>
                    <a:lnTo>
                      <a:pt x="30" y="54"/>
                    </a:lnTo>
                    <a:lnTo>
                      <a:pt x="42" y="48"/>
                    </a:lnTo>
                    <a:lnTo>
                      <a:pt x="30" y="48"/>
                    </a:lnTo>
                    <a:lnTo>
                      <a:pt x="31" y="62"/>
                    </a:lnTo>
                    <a:lnTo>
                      <a:pt x="31" y="75"/>
                    </a:lnTo>
                    <a:lnTo>
                      <a:pt x="31" y="80"/>
                    </a:lnTo>
                    <a:lnTo>
                      <a:pt x="44" y="80"/>
                    </a:lnTo>
                    <a:lnTo>
                      <a:pt x="31" y="76"/>
                    </a:lnTo>
                    <a:lnTo>
                      <a:pt x="31" y="79"/>
                    </a:lnTo>
                    <a:lnTo>
                      <a:pt x="28" y="82"/>
                    </a:lnTo>
                    <a:lnTo>
                      <a:pt x="39" y="87"/>
                    </a:lnTo>
                    <a:lnTo>
                      <a:pt x="31" y="79"/>
                    </a:lnTo>
                    <a:lnTo>
                      <a:pt x="35" y="75"/>
                    </a:lnTo>
                    <a:lnTo>
                      <a:pt x="31" y="78"/>
                    </a:lnTo>
                    <a:lnTo>
                      <a:pt x="37" y="89"/>
                    </a:lnTo>
                    <a:lnTo>
                      <a:pt x="37" y="76"/>
                    </a:lnTo>
                    <a:lnTo>
                      <a:pt x="27" y="78"/>
                    </a:lnTo>
                    <a:lnTo>
                      <a:pt x="17" y="78"/>
                    </a:lnTo>
                    <a:lnTo>
                      <a:pt x="13" y="78"/>
                    </a:lnTo>
                    <a:lnTo>
                      <a:pt x="9" y="78"/>
                    </a:lnTo>
                    <a:lnTo>
                      <a:pt x="7" y="79"/>
                    </a:lnTo>
                    <a:lnTo>
                      <a:pt x="13" y="103"/>
                    </a:lnTo>
                    <a:lnTo>
                      <a:pt x="18" y="101"/>
                    </a:lnTo>
                    <a:lnTo>
                      <a:pt x="13" y="90"/>
                    </a:lnTo>
                    <a:lnTo>
                      <a:pt x="13" y="103"/>
                    </a:lnTo>
                    <a:lnTo>
                      <a:pt x="17" y="103"/>
                    </a:lnTo>
                    <a:lnTo>
                      <a:pt x="27" y="103"/>
                    </a:lnTo>
                    <a:lnTo>
                      <a:pt x="37" y="101"/>
                    </a:lnTo>
                    <a:lnTo>
                      <a:pt x="41" y="101"/>
                    </a:lnTo>
                    <a:lnTo>
                      <a:pt x="45" y="99"/>
                    </a:lnTo>
                    <a:lnTo>
                      <a:pt x="49" y="96"/>
                    </a:lnTo>
                    <a:lnTo>
                      <a:pt x="52" y="92"/>
                    </a:lnTo>
                    <a:lnTo>
                      <a:pt x="53" y="90"/>
                    </a:lnTo>
                    <a:lnTo>
                      <a:pt x="55" y="86"/>
                    </a:lnTo>
                    <a:lnTo>
                      <a:pt x="56" y="80"/>
                    </a:lnTo>
                    <a:lnTo>
                      <a:pt x="56" y="75"/>
                    </a:lnTo>
                    <a:lnTo>
                      <a:pt x="56" y="62"/>
                    </a:lnTo>
                    <a:lnTo>
                      <a:pt x="55" y="48"/>
                    </a:lnTo>
                    <a:lnTo>
                      <a:pt x="53" y="44"/>
                    </a:lnTo>
                    <a:lnTo>
                      <a:pt x="49" y="33"/>
                    </a:lnTo>
                    <a:lnTo>
                      <a:pt x="45" y="23"/>
                    </a:lnTo>
                    <a:lnTo>
                      <a:pt x="42" y="19"/>
                    </a:lnTo>
                    <a:lnTo>
                      <a:pt x="34" y="14"/>
                    </a:lnTo>
                    <a:lnTo>
                      <a:pt x="30" y="11"/>
                    </a:lnTo>
                    <a:lnTo>
                      <a:pt x="13"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37908" name="Oval 32"/>
              <p:cNvSpPr>
                <a:spLocks noChangeArrowheads="1"/>
              </p:cNvSpPr>
              <p:nvPr/>
            </p:nvSpPr>
            <p:spPr bwMode="auto">
              <a:xfrm>
                <a:off x="2834" y="2317"/>
                <a:ext cx="70"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37909" name="Oval 33"/>
              <p:cNvSpPr>
                <a:spLocks noChangeArrowheads="1"/>
              </p:cNvSpPr>
              <p:nvPr/>
            </p:nvSpPr>
            <p:spPr bwMode="auto">
              <a:xfrm>
                <a:off x="2941" y="2523"/>
                <a:ext cx="42" cy="54"/>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sp>
          <p:nvSpPr>
            <p:cNvPr id="37899" name="Line 34"/>
            <p:cNvSpPr>
              <a:spLocks noChangeShapeType="1"/>
            </p:cNvSpPr>
            <p:nvPr/>
          </p:nvSpPr>
          <p:spPr bwMode="auto">
            <a:xfrm flipV="1">
              <a:off x="3153" y="2568"/>
              <a:ext cx="216" cy="144"/>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7900" name="Rectangle 35"/>
            <p:cNvSpPr>
              <a:spLocks noChangeArrowheads="1"/>
            </p:cNvSpPr>
            <p:nvPr/>
          </p:nvSpPr>
          <p:spPr bwMode="auto">
            <a:xfrm rot="2625278">
              <a:off x="3296" y="2310"/>
              <a:ext cx="140" cy="7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37901" name="Oval 36"/>
            <p:cNvSpPr>
              <a:spLocks noChangeArrowheads="1"/>
            </p:cNvSpPr>
            <p:nvPr/>
          </p:nvSpPr>
          <p:spPr bwMode="auto">
            <a:xfrm>
              <a:off x="3243" y="2317"/>
              <a:ext cx="96" cy="5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37902" name="Oval 37"/>
            <p:cNvSpPr>
              <a:spLocks noChangeArrowheads="1"/>
            </p:cNvSpPr>
            <p:nvPr/>
          </p:nvSpPr>
          <p:spPr bwMode="auto">
            <a:xfrm>
              <a:off x="3376" y="2384"/>
              <a:ext cx="96" cy="5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37903" name="Line 38"/>
            <p:cNvSpPr>
              <a:spLocks noChangeShapeType="1"/>
            </p:cNvSpPr>
            <p:nvPr/>
          </p:nvSpPr>
          <p:spPr bwMode="auto">
            <a:xfrm flipV="1">
              <a:off x="3223" y="2386"/>
              <a:ext cx="114" cy="7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sp>
        <p:nvSpPr>
          <p:cNvPr id="2" name="TextBox 1"/>
          <p:cNvSpPr txBox="1"/>
          <p:nvPr/>
        </p:nvSpPr>
        <p:spPr bwMode="auto">
          <a:xfrm>
            <a:off x="8810029" y="3305722"/>
            <a:ext cx="2467572" cy="523220"/>
          </a:xfrm>
          <a:prstGeom prst="rect">
            <a:avLst/>
          </a:prstGeom>
          <a:noFill/>
          <a:ln>
            <a:noFill/>
          </a:ln>
        </p:spPr>
        <p:txBody>
          <a:bodyPr wrap="square" rtlCol="0">
            <a:spAutoFit/>
          </a:bodyPr>
          <a:lstStyle/>
          <a:p>
            <a:pPr eaLnBrk="1" hangingPunct="1">
              <a:spcBef>
                <a:spcPts val="0"/>
              </a:spcBef>
            </a:pPr>
            <a:r>
              <a:rPr lang="en-US" sz="1400" dirty="0">
                <a:solidFill>
                  <a:srgbClr val="1E0000"/>
                </a:solidFill>
              </a:rPr>
              <a:t>Image Source: August 14 </a:t>
            </a:r>
            <a:br>
              <a:rPr lang="en-US" sz="1400" dirty="0">
                <a:solidFill>
                  <a:srgbClr val="1E0000"/>
                </a:solidFill>
              </a:rPr>
            </a:br>
            <a:r>
              <a:rPr lang="en-US" sz="1400" dirty="0">
                <a:solidFill>
                  <a:srgbClr val="1E0000"/>
                </a:solidFill>
              </a:rPr>
              <a:t>2003 Blackout Final Report</a:t>
            </a:r>
          </a:p>
        </p:txBody>
      </p:sp>
      <p:sp>
        <p:nvSpPr>
          <p:cNvPr id="3" name="Slide Number Placeholder 1">
            <a:extLst>
              <a:ext uri="{FF2B5EF4-FFF2-40B4-BE49-F238E27FC236}">
                <a16:creationId xmlns:a16="http://schemas.microsoft.com/office/drawing/2014/main" id="{B5D209B7-5F0B-4673-D8DF-9147655D8BD7}"/>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44</a:t>
            </a:fld>
            <a:endParaRPr lang="en-US" sz="2000" dirty="0">
              <a:solidFill>
                <a:srgbClr val="1E0000"/>
              </a:solidFill>
            </a:endParaRPr>
          </a:p>
        </p:txBody>
      </p:sp>
    </p:spTree>
    <p:extLst>
      <p:ext uri="{BB962C8B-B14F-4D97-AF65-F5344CB8AC3E}">
        <p14:creationId xmlns:p14="http://schemas.microsoft.com/office/powerpoint/2010/main" val="2667134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r>
              <a:rPr lang="en-US" altLang="en-US"/>
              <a:t>345 kV Lines Trip Across Ohio to West at 16:09</a:t>
            </a:r>
          </a:p>
        </p:txBody>
      </p:sp>
      <p:grpSp>
        <p:nvGrpSpPr>
          <p:cNvPr id="39940" name="Group 3"/>
          <p:cNvGrpSpPr>
            <a:grpSpLocks noChangeAspect="1"/>
          </p:cNvGrpSpPr>
          <p:nvPr/>
        </p:nvGrpSpPr>
        <p:grpSpPr bwMode="auto">
          <a:xfrm>
            <a:off x="1889760" y="1280160"/>
            <a:ext cx="6686187" cy="5212080"/>
            <a:chOff x="843" y="830"/>
            <a:chExt cx="4065" cy="3227"/>
          </a:xfrm>
        </p:grpSpPr>
        <p:pic>
          <p:nvPicPr>
            <p:cNvPr id="39941" name="Picture 4" descr="Image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 y="830"/>
              <a:ext cx="4065" cy="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Oval 5"/>
            <p:cNvSpPr>
              <a:spLocks noChangeArrowheads="1"/>
            </p:cNvSpPr>
            <p:nvPr/>
          </p:nvSpPr>
          <p:spPr bwMode="auto">
            <a:xfrm>
              <a:off x="3242" y="2059"/>
              <a:ext cx="103" cy="103"/>
            </a:xfrm>
            <a:prstGeom prst="ellipse">
              <a:avLst/>
            </a:prstGeom>
            <a:solidFill>
              <a:srgbClr val="FFA48F"/>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nvGrpSpPr>
            <p:cNvPr id="39943" name="Group 6"/>
            <p:cNvGrpSpPr>
              <a:grpSpLocks/>
            </p:cNvGrpSpPr>
            <p:nvPr/>
          </p:nvGrpSpPr>
          <p:grpSpPr bwMode="auto">
            <a:xfrm>
              <a:off x="3165" y="2523"/>
              <a:ext cx="179" cy="231"/>
              <a:chOff x="3165" y="2523"/>
              <a:chExt cx="179" cy="231"/>
            </a:xfrm>
          </p:grpSpPr>
          <p:sp>
            <p:nvSpPr>
              <p:cNvPr id="39980" name="Freeform 7"/>
              <p:cNvSpPr>
                <a:spLocks/>
              </p:cNvSpPr>
              <p:nvPr/>
            </p:nvSpPr>
            <p:spPr bwMode="auto">
              <a:xfrm>
                <a:off x="3171" y="2556"/>
                <a:ext cx="135" cy="179"/>
              </a:xfrm>
              <a:custGeom>
                <a:avLst/>
                <a:gdLst>
                  <a:gd name="T0" fmla="*/ 43 w 135"/>
                  <a:gd name="T1" fmla="*/ 6 h 179"/>
                  <a:gd name="T2" fmla="*/ 20 w 135"/>
                  <a:gd name="T3" fmla="*/ 0 h 179"/>
                  <a:gd name="T4" fmla="*/ 10 w 135"/>
                  <a:gd name="T5" fmla="*/ 42 h 179"/>
                  <a:gd name="T6" fmla="*/ 8 w 135"/>
                  <a:gd name="T7" fmla="*/ 46 h 179"/>
                  <a:gd name="T8" fmla="*/ 4 w 135"/>
                  <a:gd name="T9" fmla="*/ 67 h 179"/>
                  <a:gd name="T10" fmla="*/ 1 w 135"/>
                  <a:gd name="T11" fmla="*/ 88 h 179"/>
                  <a:gd name="T12" fmla="*/ 0 w 135"/>
                  <a:gd name="T13" fmla="*/ 106 h 179"/>
                  <a:gd name="T14" fmla="*/ 1 w 135"/>
                  <a:gd name="T15" fmla="*/ 123 h 179"/>
                  <a:gd name="T16" fmla="*/ 3 w 135"/>
                  <a:gd name="T17" fmla="*/ 137 h 179"/>
                  <a:gd name="T18" fmla="*/ 4 w 135"/>
                  <a:gd name="T19" fmla="*/ 141 h 179"/>
                  <a:gd name="T20" fmla="*/ 11 w 135"/>
                  <a:gd name="T21" fmla="*/ 155 h 179"/>
                  <a:gd name="T22" fmla="*/ 17 w 135"/>
                  <a:gd name="T23" fmla="*/ 162 h 179"/>
                  <a:gd name="T24" fmla="*/ 20 w 135"/>
                  <a:gd name="T25" fmla="*/ 165 h 179"/>
                  <a:gd name="T26" fmla="*/ 24 w 135"/>
                  <a:gd name="T27" fmla="*/ 169 h 179"/>
                  <a:gd name="T28" fmla="*/ 33 w 135"/>
                  <a:gd name="T29" fmla="*/ 173 h 179"/>
                  <a:gd name="T30" fmla="*/ 46 w 135"/>
                  <a:gd name="T31" fmla="*/ 177 h 179"/>
                  <a:gd name="T32" fmla="*/ 52 w 135"/>
                  <a:gd name="T33" fmla="*/ 177 h 179"/>
                  <a:gd name="T34" fmla="*/ 65 w 135"/>
                  <a:gd name="T35" fmla="*/ 179 h 179"/>
                  <a:gd name="T36" fmla="*/ 81 w 135"/>
                  <a:gd name="T37" fmla="*/ 177 h 179"/>
                  <a:gd name="T38" fmla="*/ 98 w 135"/>
                  <a:gd name="T39" fmla="*/ 176 h 179"/>
                  <a:gd name="T40" fmla="*/ 135 w 135"/>
                  <a:gd name="T41" fmla="*/ 170 h 179"/>
                  <a:gd name="T42" fmla="*/ 131 w 135"/>
                  <a:gd name="T43" fmla="*/ 147 h 179"/>
                  <a:gd name="T44" fmla="*/ 98 w 135"/>
                  <a:gd name="T45" fmla="*/ 151 h 179"/>
                  <a:gd name="T46" fmla="*/ 81 w 135"/>
                  <a:gd name="T47" fmla="*/ 152 h 179"/>
                  <a:gd name="T48" fmla="*/ 65 w 135"/>
                  <a:gd name="T49" fmla="*/ 154 h 179"/>
                  <a:gd name="T50" fmla="*/ 52 w 135"/>
                  <a:gd name="T51" fmla="*/ 152 h 179"/>
                  <a:gd name="T52" fmla="*/ 52 w 135"/>
                  <a:gd name="T53" fmla="*/ 165 h 179"/>
                  <a:gd name="T54" fmla="*/ 56 w 135"/>
                  <a:gd name="T55" fmla="*/ 154 h 179"/>
                  <a:gd name="T56" fmla="*/ 43 w 135"/>
                  <a:gd name="T57" fmla="*/ 150 h 179"/>
                  <a:gd name="T58" fmla="*/ 33 w 135"/>
                  <a:gd name="T59" fmla="*/ 145 h 179"/>
                  <a:gd name="T60" fmla="*/ 38 w 135"/>
                  <a:gd name="T61" fmla="*/ 148 h 179"/>
                  <a:gd name="T62" fmla="*/ 29 w 135"/>
                  <a:gd name="T63" fmla="*/ 157 h 179"/>
                  <a:gd name="T64" fmla="*/ 40 w 135"/>
                  <a:gd name="T65" fmla="*/ 152 h 179"/>
                  <a:gd name="T66" fmla="*/ 32 w 135"/>
                  <a:gd name="T67" fmla="*/ 141 h 179"/>
                  <a:gd name="T68" fmla="*/ 28 w 135"/>
                  <a:gd name="T69" fmla="*/ 131 h 179"/>
                  <a:gd name="T70" fmla="*/ 15 w 135"/>
                  <a:gd name="T71" fmla="*/ 137 h 179"/>
                  <a:gd name="T72" fmla="*/ 28 w 135"/>
                  <a:gd name="T73" fmla="*/ 137 h 179"/>
                  <a:gd name="T74" fmla="*/ 26 w 135"/>
                  <a:gd name="T75" fmla="*/ 123 h 179"/>
                  <a:gd name="T76" fmla="*/ 25 w 135"/>
                  <a:gd name="T77" fmla="*/ 106 h 179"/>
                  <a:gd name="T78" fmla="*/ 26 w 135"/>
                  <a:gd name="T79" fmla="*/ 88 h 179"/>
                  <a:gd name="T80" fmla="*/ 29 w 135"/>
                  <a:gd name="T81" fmla="*/ 67 h 179"/>
                  <a:gd name="T82" fmla="*/ 33 w 135"/>
                  <a:gd name="T83" fmla="*/ 46 h 179"/>
                  <a:gd name="T84" fmla="*/ 21 w 135"/>
                  <a:gd name="T85" fmla="*/ 46 h 179"/>
                  <a:gd name="T86" fmla="*/ 33 w 135"/>
                  <a:gd name="T87" fmla="*/ 52 h 179"/>
                  <a:gd name="T88" fmla="*/ 43 w 135"/>
                  <a:gd name="T89" fmla="*/ 6 h 17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5" h="179">
                    <a:moveTo>
                      <a:pt x="43" y="6"/>
                    </a:moveTo>
                    <a:lnTo>
                      <a:pt x="20" y="0"/>
                    </a:lnTo>
                    <a:lnTo>
                      <a:pt x="10" y="42"/>
                    </a:lnTo>
                    <a:lnTo>
                      <a:pt x="8" y="46"/>
                    </a:lnTo>
                    <a:lnTo>
                      <a:pt x="4" y="67"/>
                    </a:lnTo>
                    <a:lnTo>
                      <a:pt x="1" y="88"/>
                    </a:lnTo>
                    <a:lnTo>
                      <a:pt x="0" y="106"/>
                    </a:lnTo>
                    <a:lnTo>
                      <a:pt x="1" y="123"/>
                    </a:lnTo>
                    <a:lnTo>
                      <a:pt x="3" y="137"/>
                    </a:lnTo>
                    <a:lnTo>
                      <a:pt x="4" y="141"/>
                    </a:lnTo>
                    <a:lnTo>
                      <a:pt x="11" y="155"/>
                    </a:lnTo>
                    <a:lnTo>
                      <a:pt x="17" y="162"/>
                    </a:lnTo>
                    <a:lnTo>
                      <a:pt x="20" y="165"/>
                    </a:lnTo>
                    <a:lnTo>
                      <a:pt x="24" y="169"/>
                    </a:lnTo>
                    <a:lnTo>
                      <a:pt x="33" y="173"/>
                    </a:lnTo>
                    <a:lnTo>
                      <a:pt x="46" y="177"/>
                    </a:lnTo>
                    <a:lnTo>
                      <a:pt x="52" y="177"/>
                    </a:lnTo>
                    <a:lnTo>
                      <a:pt x="65" y="179"/>
                    </a:lnTo>
                    <a:lnTo>
                      <a:pt x="81" y="177"/>
                    </a:lnTo>
                    <a:lnTo>
                      <a:pt x="98" y="176"/>
                    </a:lnTo>
                    <a:lnTo>
                      <a:pt x="135" y="170"/>
                    </a:lnTo>
                    <a:lnTo>
                      <a:pt x="131" y="147"/>
                    </a:lnTo>
                    <a:lnTo>
                      <a:pt x="98" y="151"/>
                    </a:lnTo>
                    <a:lnTo>
                      <a:pt x="81" y="152"/>
                    </a:lnTo>
                    <a:lnTo>
                      <a:pt x="65" y="154"/>
                    </a:lnTo>
                    <a:lnTo>
                      <a:pt x="52" y="152"/>
                    </a:lnTo>
                    <a:lnTo>
                      <a:pt x="52" y="165"/>
                    </a:lnTo>
                    <a:lnTo>
                      <a:pt x="56" y="154"/>
                    </a:lnTo>
                    <a:lnTo>
                      <a:pt x="43" y="150"/>
                    </a:lnTo>
                    <a:lnTo>
                      <a:pt x="33" y="145"/>
                    </a:lnTo>
                    <a:lnTo>
                      <a:pt x="38" y="148"/>
                    </a:lnTo>
                    <a:lnTo>
                      <a:pt x="29" y="157"/>
                    </a:lnTo>
                    <a:lnTo>
                      <a:pt x="40" y="152"/>
                    </a:lnTo>
                    <a:lnTo>
                      <a:pt x="32" y="141"/>
                    </a:lnTo>
                    <a:lnTo>
                      <a:pt x="28" y="131"/>
                    </a:lnTo>
                    <a:lnTo>
                      <a:pt x="15" y="137"/>
                    </a:lnTo>
                    <a:lnTo>
                      <a:pt x="28" y="137"/>
                    </a:lnTo>
                    <a:lnTo>
                      <a:pt x="26" y="123"/>
                    </a:lnTo>
                    <a:lnTo>
                      <a:pt x="25" y="106"/>
                    </a:lnTo>
                    <a:lnTo>
                      <a:pt x="26" y="88"/>
                    </a:lnTo>
                    <a:lnTo>
                      <a:pt x="29" y="67"/>
                    </a:lnTo>
                    <a:lnTo>
                      <a:pt x="33" y="46"/>
                    </a:lnTo>
                    <a:lnTo>
                      <a:pt x="21" y="46"/>
                    </a:lnTo>
                    <a:lnTo>
                      <a:pt x="33" y="52"/>
                    </a:lnTo>
                    <a:lnTo>
                      <a:pt x="43" y="6"/>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39981" name="Oval 8"/>
              <p:cNvSpPr>
                <a:spLocks noChangeArrowheads="1"/>
              </p:cNvSpPr>
              <p:nvPr/>
            </p:nvSpPr>
            <p:spPr bwMode="auto">
              <a:xfrm>
                <a:off x="3165" y="2523"/>
                <a:ext cx="77" cy="7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39982" name="Oval 9"/>
              <p:cNvSpPr>
                <a:spLocks noChangeArrowheads="1"/>
              </p:cNvSpPr>
              <p:nvPr/>
            </p:nvSpPr>
            <p:spPr bwMode="auto">
              <a:xfrm>
                <a:off x="3267" y="2678"/>
                <a:ext cx="77" cy="7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grpSp>
          <p:nvGrpSpPr>
            <p:cNvPr id="39944" name="Group 10"/>
            <p:cNvGrpSpPr>
              <a:grpSpLocks/>
            </p:cNvGrpSpPr>
            <p:nvPr/>
          </p:nvGrpSpPr>
          <p:grpSpPr bwMode="auto">
            <a:xfrm>
              <a:off x="3197" y="2529"/>
              <a:ext cx="511" cy="344"/>
              <a:chOff x="3197" y="2529"/>
              <a:chExt cx="511" cy="344"/>
            </a:xfrm>
          </p:grpSpPr>
          <p:sp>
            <p:nvSpPr>
              <p:cNvPr id="39977" name="Freeform 11"/>
              <p:cNvSpPr>
                <a:spLocks/>
              </p:cNvSpPr>
              <p:nvPr/>
            </p:nvSpPr>
            <p:spPr bwMode="auto">
              <a:xfrm>
                <a:off x="3231" y="2554"/>
                <a:ext cx="437" cy="291"/>
              </a:xfrm>
              <a:custGeom>
                <a:avLst/>
                <a:gdLst>
                  <a:gd name="T0" fmla="*/ 0 w 437"/>
                  <a:gd name="T1" fmla="*/ 23 h 291"/>
                  <a:gd name="T2" fmla="*/ 71 w 437"/>
                  <a:gd name="T3" fmla="*/ 43 h 291"/>
                  <a:gd name="T4" fmla="*/ 102 w 437"/>
                  <a:gd name="T5" fmla="*/ 53 h 291"/>
                  <a:gd name="T6" fmla="*/ 127 w 437"/>
                  <a:gd name="T7" fmla="*/ 61 h 291"/>
                  <a:gd name="T8" fmla="*/ 141 w 437"/>
                  <a:gd name="T9" fmla="*/ 67 h 291"/>
                  <a:gd name="T10" fmla="*/ 149 w 437"/>
                  <a:gd name="T11" fmla="*/ 57 h 291"/>
                  <a:gd name="T12" fmla="*/ 142 w 437"/>
                  <a:gd name="T13" fmla="*/ 68 h 291"/>
                  <a:gd name="T14" fmla="*/ 149 w 437"/>
                  <a:gd name="T15" fmla="*/ 75 h 291"/>
                  <a:gd name="T16" fmla="*/ 167 w 437"/>
                  <a:gd name="T17" fmla="*/ 87 h 291"/>
                  <a:gd name="T18" fmla="*/ 185 w 437"/>
                  <a:gd name="T19" fmla="*/ 99 h 291"/>
                  <a:gd name="T20" fmla="*/ 181 w 437"/>
                  <a:gd name="T21" fmla="*/ 96 h 291"/>
                  <a:gd name="T22" fmla="*/ 215 w 437"/>
                  <a:gd name="T23" fmla="*/ 122 h 291"/>
                  <a:gd name="T24" fmla="*/ 234 w 437"/>
                  <a:gd name="T25" fmla="*/ 142 h 291"/>
                  <a:gd name="T26" fmla="*/ 279 w 437"/>
                  <a:gd name="T27" fmla="*/ 191 h 291"/>
                  <a:gd name="T28" fmla="*/ 300 w 437"/>
                  <a:gd name="T29" fmla="*/ 213 h 291"/>
                  <a:gd name="T30" fmla="*/ 336 w 437"/>
                  <a:gd name="T31" fmla="*/ 246 h 291"/>
                  <a:gd name="T32" fmla="*/ 357 w 437"/>
                  <a:gd name="T33" fmla="*/ 263 h 291"/>
                  <a:gd name="T34" fmla="*/ 387 w 437"/>
                  <a:gd name="T35" fmla="*/ 281 h 291"/>
                  <a:gd name="T36" fmla="*/ 407 w 437"/>
                  <a:gd name="T37" fmla="*/ 287 h 291"/>
                  <a:gd name="T38" fmla="*/ 435 w 437"/>
                  <a:gd name="T39" fmla="*/ 291 h 291"/>
                  <a:gd name="T40" fmla="*/ 422 w 437"/>
                  <a:gd name="T41" fmla="*/ 264 h 291"/>
                  <a:gd name="T42" fmla="*/ 407 w 437"/>
                  <a:gd name="T43" fmla="*/ 274 h 291"/>
                  <a:gd name="T44" fmla="*/ 397 w 437"/>
                  <a:gd name="T45" fmla="*/ 257 h 291"/>
                  <a:gd name="T46" fmla="*/ 366 w 437"/>
                  <a:gd name="T47" fmla="*/ 239 h 291"/>
                  <a:gd name="T48" fmla="*/ 371 w 437"/>
                  <a:gd name="T49" fmla="*/ 242 h 291"/>
                  <a:gd name="T50" fmla="*/ 336 w 437"/>
                  <a:gd name="T51" fmla="*/ 211 h 291"/>
                  <a:gd name="T52" fmla="*/ 306 w 437"/>
                  <a:gd name="T53" fmla="*/ 184 h 291"/>
                  <a:gd name="T54" fmla="*/ 274 w 437"/>
                  <a:gd name="T55" fmla="*/ 147 h 291"/>
                  <a:gd name="T56" fmla="*/ 241 w 437"/>
                  <a:gd name="T57" fmla="*/ 113 h 291"/>
                  <a:gd name="T58" fmla="*/ 215 w 437"/>
                  <a:gd name="T59" fmla="*/ 89 h 291"/>
                  <a:gd name="T60" fmla="*/ 195 w 437"/>
                  <a:gd name="T61" fmla="*/ 75 h 291"/>
                  <a:gd name="T62" fmla="*/ 176 w 437"/>
                  <a:gd name="T63" fmla="*/ 78 h 291"/>
                  <a:gd name="T64" fmla="*/ 170 w 437"/>
                  <a:gd name="T65" fmla="*/ 60 h 291"/>
                  <a:gd name="T66" fmla="*/ 164 w 437"/>
                  <a:gd name="T67" fmla="*/ 54 h 291"/>
                  <a:gd name="T68" fmla="*/ 157 w 437"/>
                  <a:gd name="T69" fmla="*/ 47 h 291"/>
                  <a:gd name="T70" fmla="*/ 150 w 437"/>
                  <a:gd name="T71" fmla="*/ 43 h 291"/>
                  <a:gd name="T72" fmla="*/ 135 w 437"/>
                  <a:gd name="T73" fmla="*/ 37 h 291"/>
                  <a:gd name="T74" fmla="*/ 111 w 437"/>
                  <a:gd name="T75" fmla="*/ 29 h 291"/>
                  <a:gd name="T76" fmla="*/ 81 w 437"/>
                  <a:gd name="T77" fmla="*/ 19 h 291"/>
                  <a:gd name="T78" fmla="*/ 7 w 437"/>
                  <a:gd name="T79" fmla="*/ 0 h 2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37" h="291">
                    <a:moveTo>
                      <a:pt x="7" y="0"/>
                    </a:moveTo>
                    <a:lnTo>
                      <a:pt x="0" y="23"/>
                    </a:lnTo>
                    <a:lnTo>
                      <a:pt x="35" y="33"/>
                    </a:lnTo>
                    <a:lnTo>
                      <a:pt x="71" y="43"/>
                    </a:lnTo>
                    <a:lnTo>
                      <a:pt x="88" y="48"/>
                    </a:lnTo>
                    <a:lnTo>
                      <a:pt x="102" y="53"/>
                    </a:lnTo>
                    <a:lnTo>
                      <a:pt x="116" y="57"/>
                    </a:lnTo>
                    <a:lnTo>
                      <a:pt x="127" y="61"/>
                    </a:lnTo>
                    <a:lnTo>
                      <a:pt x="135" y="64"/>
                    </a:lnTo>
                    <a:lnTo>
                      <a:pt x="141" y="67"/>
                    </a:lnTo>
                    <a:lnTo>
                      <a:pt x="143" y="68"/>
                    </a:lnTo>
                    <a:lnTo>
                      <a:pt x="149" y="57"/>
                    </a:lnTo>
                    <a:lnTo>
                      <a:pt x="139" y="65"/>
                    </a:lnTo>
                    <a:lnTo>
                      <a:pt x="142" y="68"/>
                    </a:lnTo>
                    <a:lnTo>
                      <a:pt x="146" y="72"/>
                    </a:lnTo>
                    <a:lnTo>
                      <a:pt x="149" y="75"/>
                    </a:lnTo>
                    <a:lnTo>
                      <a:pt x="156" y="79"/>
                    </a:lnTo>
                    <a:lnTo>
                      <a:pt x="167" y="87"/>
                    </a:lnTo>
                    <a:lnTo>
                      <a:pt x="171" y="90"/>
                    </a:lnTo>
                    <a:lnTo>
                      <a:pt x="185" y="99"/>
                    </a:lnTo>
                    <a:lnTo>
                      <a:pt x="189" y="87"/>
                    </a:lnTo>
                    <a:lnTo>
                      <a:pt x="181" y="96"/>
                    </a:lnTo>
                    <a:lnTo>
                      <a:pt x="196" y="107"/>
                    </a:lnTo>
                    <a:lnTo>
                      <a:pt x="215" y="122"/>
                    </a:lnTo>
                    <a:lnTo>
                      <a:pt x="223" y="131"/>
                    </a:lnTo>
                    <a:lnTo>
                      <a:pt x="234" y="142"/>
                    </a:lnTo>
                    <a:lnTo>
                      <a:pt x="256" y="165"/>
                    </a:lnTo>
                    <a:lnTo>
                      <a:pt x="279" y="191"/>
                    </a:lnTo>
                    <a:lnTo>
                      <a:pt x="288" y="202"/>
                    </a:lnTo>
                    <a:lnTo>
                      <a:pt x="300" y="213"/>
                    </a:lnTo>
                    <a:lnTo>
                      <a:pt x="318" y="230"/>
                    </a:lnTo>
                    <a:lnTo>
                      <a:pt x="336" y="246"/>
                    </a:lnTo>
                    <a:lnTo>
                      <a:pt x="352" y="260"/>
                    </a:lnTo>
                    <a:lnTo>
                      <a:pt x="357" y="263"/>
                    </a:lnTo>
                    <a:lnTo>
                      <a:pt x="372" y="273"/>
                    </a:lnTo>
                    <a:lnTo>
                      <a:pt x="387" y="281"/>
                    </a:lnTo>
                    <a:lnTo>
                      <a:pt x="403" y="285"/>
                    </a:lnTo>
                    <a:lnTo>
                      <a:pt x="407" y="287"/>
                    </a:lnTo>
                    <a:lnTo>
                      <a:pt x="422" y="290"/>
                    </a:lnTo>
                    <a:lnTo>
                      <a:pt x="435" y="291"/>
                    </a:lnTo>
                    <a:lnTo>
                      <a:pt x="437" y="266"/>
                    </a:lnTo>
                    <a:lnTo>
                      <a:pt x="422" y="264"/>
                    </a:lnTo>
                    <a:lnTo>
                      <a:pt x="407" y="262"/>
                    </a:lnTo>
                    <a:lnTo>
                      <a:pt x="407" y="274"/>
                    </a:lnTo>
                    <a:lnTo>
                      <a:pt x="412" y="262"/>
                    </a:lnTo>
                    <a:lnTo>
                      <a:pt x="397" y="257"/>
                    </a:lnTo>
                    <a:lnTo>
                      <a:pt x="385" y="252"/>
                    </a:lnTo>
                    <a:lnTo>
                      <a:pt x="366" y="239"/>
                    </a:lnTo>
                    <a:lnTo>
                      <a:pt x="361" y="250"/>
                    </a:lnTo>
                    <a:lnTo>
                      <a:pt x="371" y="242"/>
                    </a:lnTo>
                    <a:lnTo>
                      <a:pt x="354" y="228"/>
                    </a:lnTo>
                    <a:lnTo>
                      <a:pt x="336" y="211"/>
                    </a:lnTo>
                    <a:lnTo>
                      <a:pt x="318" y="195"/>
                    </a:lnTo>
                    <a:lnTo>
                      <a:pt x="306" y="184"/>
                    </a:lnTo>
                    <a:lnTo>
                      <a:pt x="297" y="172"/>
                    </a:lnTo>
                    <a:lnTo>
                      <a:pt x="274" y="147"/>
                    </a:lnTo>
                    <a:lnTo>
                      <a:pt x="252" y="124"/>
                    </a:lnTo>
                    <a:lnTo>
                      <a:pt x="241" y="113"/>
                    </a:lnTo>
                    <a:lnTo>
                      <a:pt x="231" y="104"/>
                    </a:lnTo>
                    <a:lnTo>
                      <a:pt x="215" y="89"/>
                    </a:lnTo>
                    <a:lnTo>
                      <a:pt x="199" y="78"/>
                    </a:lnTo>
                    <a:lnTo>
                      <a:pt x="195" y="75"/>
                    </a:lnTo>
                    <a:lnTo>
                      <a:pt x="181" y="67"/>
                    </a:lnTo>
                    <a:lnTo>
                      <a:pt x="176" y="78"/>
                    </a:lnTo>
                    <a:lnTo>
                      <a:pt x="185" y="69"/>
                    </a:lnTo>
                    <a:lnTo>
                      <a:pt x="170" y="60"/>
                    </a:lnTo>
                    <a:lnTo>
                      <a:pt x="167" y="57"/>
                    </a:lnTo>
                    <a:lnTo>
                      <a:pt x="164" y="54"/>
                    </a:lnTo>
                    <a:lnTo>
                      <a:pt x="160" y="50"/>
                    </a:lnTo>
                    <a:lnTo>
                      <a:pt x="157" y="47"/>
                    </a:lnTo>
                    <a:lnTo>
                      <a:pt x="153" y="44"/>
                    </a:lnTo>
                    <a:lnTo>
                      <a:pt x="150" y="43"/>
                    </a:lnTo>
                    <a:lnTo>
                      <a:pt x="145" y="40"/>
                    </a:lnTo>
                    <a:lnTo>
                      <a:pt x="135" y="37"/>
                    </a:lnTo>
                    <a:lnTo>
                      <a:pt x="125" y="33"/>
                    </a:lnTo>
                    <a:lnTo>
                      <a:pt x="111" y="29"/>
                    </a:lnTo>
                    <a:lnTo>
                      <a:pt x="97" y="25"/>
                    </a:lnTo>
                    <a:lnTo>
                      <a:pt x="81" y="19"/>
                    </a:lnTo>
                    <a:lnTo>
                      <a:pt x="45" y="9"/>
                    </a:lnTo>
                    <a:lnTo>
                      <a:pt x="7"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39978" name="Oval 12"/>
              <p:cNvSpPr>
                <a:spLocks noChangeArrowheads="1"/>
              </p:cNvSpPr>
              <p:nvPr/>
            </p:nvSpPr>
            <p:spPr bwMode="auto">
              <a:xfrm>
                <a:off x="3197" y="2529"/>
                <a:ext cx="77" cy="7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39979" name="Oval 13"/>
              <p:cNvSpPr>
                <a:spLocks noChangeArrowheads="1"/>
              </p:cNvSpPr>
              <p:nvPr/>
            </p:nvSpPr>
            <p:spPr bwMode="auto">
              <a:xfrm>
                <a:off x="3631" y="2796"/>
                <a:ext cx="77" cy="7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sp>
          <p:nvSpPr>
            <p:cNvPr id="39945" name="Freeform 14"/>
            <p:cNvSpPr>
              <a:spLocks/>
            </p:cNvSpPr>
            <p:nvPr/>
          </p:nvSpPr>
          <p:spPr bwMode="auto">
            <a:xfrm>
              <a:off x="3055" y="2512"/>
              <a:ext cx="418" cy="283"/>
            </a:xfrm>
            <a:custGeom>
              <a:avLst/>
              <a:gdLst>
                <a:gd name="T0" fmla="*/ 0 w 418"/>
                <a:gd name="T1" fmla="*/ 241 h 283"/>
                <a:gd name="T2" fmla="*/ 27 w 418"/>
                <a:gd name="T3" fmla="*/ 283 h 283"/>
                <a:gd name="T4" fmla="*/ 418 w 418"/>
                <a:gd name="T5" fmla="*/ 42 h 283"/>
                <a:gd name="T6" fmla="*/ 392 w 418"/>
                <a:gd name="T7" fmla="*/ 0 h 283"/>
                <a:gd name="T8" fmla="*/ 0 w 418"/>
                <a:gd name="T9" fmla="*/ 241 h 2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 h="283">
                  <a:moveTo>
                    <a:pt x="0" y="241"/>
                  </a:moveTo>
                  <a:lnTo>
                    <a:pt x="27" y="283"/>
                  </a:lnTo>
                  <a:lnTo>
                    <a:pt x="418" y="42"/>
                  </a:lnTo>
                  <a:lnTo>
                    <a:pt x="392" y="0"/>
                  </a:lnTo>
                  <a:lnTo>
                    <a:pt x="0" y="24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grpSp>
          <p:nvGrpSpPr>
            <p:cNvPr id="39946" name="Group 15"/>
            <p:cNvGrpSpPr>
              <a:grpSpLocks/>
            </p:cNvGrpSpPr>
            <p:nvPr/>
          </p:nvGrpSpPr>
          <p:grpSpPr bwMode="auto">
            <a:xfrm>
              <a:off x="2491" y="2593"/>
              <a:ext cx="719" cy="868"/>
              <a:chOff x="2491" y="2593"/>
              <a:chExt cx="719" cy="868"/>
            </a:xfrm>
          </p:grpSpPr>
          <p:sp>
            <p:nvSpPr>
              <p:cNvPr id="39974" name="Freeform 16"/>
              <p:cNvSpPr>
                <a:spLocks/>
              </p:cNvSpPr>
              <p:nvPr/>
            </p:nvSpPr>
            <p:spPr bwMode="auto">
              <a:xfrm>
                <a:off x="2517" y="2622"/>
                <a:ext cx="662" cy="805"/>
              </a:xfrm>
              <a:custGeom>
                <a:avLst/>
                <a:gdLst>
                  <a:gd name="T0" fmla="*/ 30 w 662"/>
                  <a:gd name="T1" fmla="*/ 50 h 805"/>
                  <a:gd name="T2" fmla="*/ 70 w 662"/>
                  <a:gd name="T3" fmla="*/ 86 h 805"/>
                  <a:gd name="T4" fmla="*/ 105 w 662"/>
                  <a:gd name="T5" fmla="*/ 100 h 805"/>
                  <a:gd name="T6" fmla="*/ 140 w 662"/>
                  <a:gd name="T7" fmla="*/ 102 h 805"/>
                  <a:gd name="T8" fmla="*/ 150 w 662"/>
                  <a:gd name="T9" fmla="*/ 127 h 805"/>
                  <a:gd name="T10" fmla="*/ 194 w 662"/>
                  <a:gd name="T11" fmla="*/ 187 h 805"/>
                  <a:gd name="T12" fmla="*/ 226 w 662"/>
                  <a:gd name="T13" fmla="*/ 226 h 805"/>
                  <a:gd name="T14" fmla="*/ 281 w 662"/>
                  <a:gd name="T15" fmla="*/ 273 h 805"/>
                  <a:gd name="T16" fmla="*/ 360 w 662"/>
                  <a:gd name="T17" fmla="*/ 341 h 805"/>
                  <a:gd name="T18" fmla="*/ 413 w 662"/>
                  <a:gd name="T19" fmla="*/ 398 h 805"/>
                  <a:gd name="T20" fmla="*/ 477 w 662"/>
                  <a:gd name="T21" fmla="*/ 479 h 805"/>
                  <a:gd name="T22" fmla="*/ 513 w 662"/>
                  <a:gd name="T23" fmla="*/ 514 h 805"/>
                  <a:gd name="T24" fmla="*/ 566 w 662"/>
                  <a:gd name="T25" fmla="*/ 557 h 805"/>
                  <a:gd name="T26" fmla="*/ 573 w 662"/>
                  <a:gd name="T27" fmla="*/ 566 h 805"/>
                  <a:gd name="T28" fmla="*/ 588 w 662"/>
                  <a:gd name="T29" fmla="*/ 612 h 805"/>
                  <a:gd name="T30" fmla="*/ 591 w 662"/>
                  <a:gd name="T31" fmla="*/ 631 h 805"/>
                  <a:gd name="T32" fmla="*/ 591 w 662"/>
                  <a:gd name="T33" fmla="*/ 676 h 805"/>
                  <a:gd name="T34" fmla="*/ 588 w 662"/>
                  <a:gd name="T35" fmla="*/ 693 h 805"/>
                  <a:gd name="T36" fmla="*/ 586 w 662"/>
                  <a:gd name="T37" fmla="*/ 726 h 805"/>
                  <a:gd name="T38" fmla="*/ 593 w 662"/>
                  <a:gd name="T39" fmla="*/ 748 h 805"/>
                  <a:gd name="T40" fmla="*/ 616 w 662"/>
                  <a:gd name="T41" fmla="*/ 779 h 805"/>
                  <a:gd name="T42" fmla="*/ 643 w 662"/>
                  <a:gd name="T43" fmla="*/ 805 h 805"/>
                  <a:gd name="T44" fmla="*/ 650 w 662"/>
                  <a:gd name="T45" fmla="*/ 776 h 805"/>
                  <a:gd name="T46" fmla="*/ 614 w 662"/>
                  <a:gd name="T47" fmla="*/ 734 h 805"/>
                  <a:gd name="T48" fmla="*/ 612 w 662"/>
                  <a:gd name="T49" fmla="*/ 730 h 805"/>
                  <a:gd name="T50" fmla="*/ 611 w 662"/>
                  <a:gd name="T51" fmla="*/ 726 h 805"/>
                  <a:gd name="T52" fmla="*/ 601 w 662"/>
                  <a:gd name="T53" fmla="*/ 697 h 805"/>
                  <a:gd name="T54" fmla="*/ 616 w 662"/>
                  <a:gd name="T55" fmla="*/ 676 h 805"/>
                  <a:gd name="T56" fmla="*/ 618 w 662"/>
                  <a:gd name="T57" fmla="*/ 654 h 805"/>
                  <a:gd name="T58" fmla="*/ 612 w 662"/>
                  <a:gd name="T59" fmla="*/ 602 h 805"/>
                  <a:gd name="T60" fmla="*/ 594 w 662"/>
                  <a:gd name="T61" fmla="*/ 552 h 805"/>
                  <a:gd name="T62" fmla="*/ 576 w 662"/>
                  <a:gd name="T63" fmla="*/ 531 h 805"/>
                  <a:gd name="T64" fmla="*/ 519 w 662"/>
                  <a:gd name="T65" fmla="*/ 486 h 805"/>
                  <a:gd name="T66" fmla="*/ 483 w 662"/>
                  <a:gd name="T67" fmla="*/ 446 h 805"/>
                  <a:gd name="T68" fmla="*/ 418 w 662"/>
                  <a:gd name="T69" fmla="*/ 365 h 805"/>
                  <a:gd name="T70" fmla="*/ 350 w 662"/>
                  <a:gd name="T71" fmla="*/ 298 h 805"/>
                  <a:gd name="T72" fmla="*/ 278 w 662"/>
                  <a:gd name="T73" fmla="*/ 237 h 805"/>
                  <a:gd name="T74" fmla="*/ 229 w 662"/>
                  <a:gd name="T75" fmla="*/ 191 h 805"/>
                  <a:gd name="T76" fmla="*/ 194 w 662"/>
                  <a:gd name="T77" fmla="*/ 143 h 805"/>
                  <a:gd name="T78" fmla="*/ 158 w 662"/>
                  <a:gd name="T79" fmla="*/ 99 h 805"/>
                  <a:gd name="T80" fmla="*/ 134 w 662"/>
                  <a:gd name="T81" fmla="*/ 85 h 805"/>
                  <a:gd name="T82" fmla="*/ 84 w 662"/>
                  <a:gd name="T83" fmla="*/ 65 h 805"/>
                  <a:gd name="T84" fmla="*/ 77 w 662"/>
                  <a:gd name="T85" fmla="*/ 61 h 805"/>
                  <a:gd name="T86" fmla="*/ 20 w 662"/>
                  <a:gd name="T87" fmla="*/ 0 h 8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62" h="805">
                    <a:moveTo>
                      <a:pt x="20" y="0"/>
                    </a:moveTo>
                    <a:lnTo>
                      <a:pt x="0" y="15"/>
                    </a:lnTo>
                    <a:lnTo>
                      <a:pt x="30" y="50"/>
                    </a:lnTo>
                    <a:lnTo>
                      <a:pt x="44" y="67"/>
                    </a:lnTo>
                    <a:lnTo>
                      <a:pt x="63" y="81"/>
                    </a:lnTo>
                    <a:lnTo>
                      <a:pt x="70" y="86"/>
                    </a:lnTo>
                    <a:lnTo>
                      <a:pt x="74" y="89"/>
                    </a:lnTo>
                    <a:lnTo>
                      <a:pt x="84" y="93"/>
                    </a:lnTo>
                    <a:lnTo>
                      <a:pt x="105" y="100"/>
                    </a:lnTo>
                    <a:lnTo>
                      <a:pt x="124" y="109"/>
                    </a:lnTo>
                    <a:lnTo>
                      <a:pt x="136" y="114"/>
                    </a:lnTo>
                    <a:lnTo>
                      <a:pt x="140" y="102"/>
                    </a:lnTo>
                    <a:lnTo>
                      <a:pt x="131" y="111"/>
                    </a:lnTo>
                    <a:lnTo>
                      <a:pt x="143" y="118"/>
                    </a:lnTo>
                    <a:lnTo>
                      <a:pt x="150" y="127"/>
                    </a:lnTo>
                    <a:lnTo>
                      <a:pt x="159" y="137"/>
                    </a:lnTo>
                    <a:lnTo>
                      <a:pt x="176" y="162"/>
                    </a:lnTo>
                    <a:lnTo>
                      <a:pt x="194" y="187"/>
                    </a:lnTo>
                    <a:lnTo>
                      <a:pt x="202" y="198"/>
                    </a:lnTo>
                    <a:lnTo>
                      <a:pt x="211" y="208"/>
                    </a:lnTo>
                    <a:lnTo>
                      <a:pt x="226" y="226"/>
                    </a:lnTo>
                    <a:lnTo>
                      <a:pt x="243" y="240"/>
                    </a:lnTo>
                    <a:lnTo>
                      <a:pt x="260" y="255"/>
                    </a:lnTo>
                    <a:lnTo>
                      <a:pt x="281" y="273"/>
                    </a:lnTo>
                    <a:lnTo>
                      <a:pt x="304" y="294"/>
                    </a:lnTo>
                    <a:lnTo>
                      <a:pt x="332" y="316"/>
                    </a:lnTo>
                    <a:lnTo>
                      <a:pt x="360" y="341"/>
                    </a:lnTo>
                    <a:lnTo>
                      <a:pt x="388" y="369"/>
                    </a:lnTo>
                    <a:lnTo>
                      <a:pt x="400" y="383"/>
                    </a:lnTo>
                    <a:lnTo>
                      <a:pt x="413" y="398"/>
                    </a:lnTo>
                    <a:lnTo>
                      <a:pt x="439" y="432"/>
                    </a:lnTo>
                    <a:lnTo>
                      <a:pt x="464" y="464"/>
                    </a:lnTo>
                    <a:lnTo>
                      <a:pt x="477" y="479"/>
                    </a:lnTo>
                    <a:lnTo>
                      <a:pt x="490" y="492"/>
                    </a:lnTo>
                    <a:lnTo>
                      <a:pt x="501" y="504"/>
                    </a:lnTo>
                    <a:lnTo>
                      <a:pt x="513" y="514"/>
                    </a:lnTo>
                    <a:lnTo>
                      <a:pt x="536" y="532"/>
                    </a:lnTo>
                    <a:lnTo>
                      <a:pt x="558" y="549"/>
                    </a:lnTo>
                    <a:lnTo>
                      <a:pt x="566" y="557"/>
                    </a:lnTo>
                    <a:lnTo>
                      <a:pt x="576" y="549"/>
                    </a:lnTo>
                    <a:lnTo>
                      <a:pt x="563" y="553"/>
                    </a:lnTo>
                    <a:lnTo>
                      <a:pt x="573" y="566"/>
                    </a:lnTo>
                    <a:lnTo>
                      <a:pt x="577" y="574"/>
                    </a:lnTo>
                    <a:lnTo>
                      <a:pt x="582" y="587"/>
                    </a:lnTo>
                    <a:lnTo>
                      <a:pt x="588" y="612"/>
                    </a:lnTo>
                    <a:lnTo>
                      <a:pt x="600" y="606"/>
                    </a:lnTo>
                    <a:lnTo>
                      <a:pt x="587" y="606"/>
                    </a:lnTo>
                    <a:lnTo>
                      <a:pt x="591" y="631"/>
                    </a:lnTo>
                    <a:lnTo>
                      <a:pt x="593" y="656"/>
                    </a:lnTo>
                    <a:lnTo>
                      <a:pt x="593" y="666"/>
                    </a:lnTo>
                    <a:lnTo>
                      <a:pt x="591" y="676"/>
                    </a:lnTo>
                    <a:lnTo>
                      <a:pt x="604" y="676"/>
                    </a:lnTo>
                    <a:lnTo>
                      <a:pt x="593" y="672"/>
                    </a:lnTo>
                    <a:lnTo>
                      <a:pt x="588" y="693"/>
                    </a:lnTo>
                    <a:lnTo>
                      <a:pt x="588" y="697"/>
                    </a:lnTo>
                    <a:lnTo>
                      <a:pt x="584" y="716"/>
                    </a:lnTo>
                    <a:lnTo>
                      <a:pt x="586" y="726"/>
                    </a:lnTo>
                    <a:lnTo>
                      <a:pt x="586" y="730"/>
                    </a:lnTo>
                    <a:lnTo>
                      <a:pt x="588" y="739"/>
                    </a:lnTo>
                    <a:lnTo>
                      <a:pt x="593" y="748"/>
                    </a:lnTo>
                    <a:lnTo>
                      <a:pt x="595" y="752"/>
                    </a:lnTo>
                    <a:lnTo>
                      <a:pt x="601" y="761"/>
                    </a:lnTo>
                    <a:lnTo>
                      <a:pt x="616" y="779"/>
                    </a:lnTo>
                    <a:lnTo>
                      <a:pt x="632" y="794"/>
                    </a:lnTo>
                    <a:lnTo>
                      <a:pt x="639" y="801"/>
                    </a:lnTo>
                    <a:lnTo>
                      <a:pt x="643" y="805"/>
                    </a:lnTo>
                    <a:lnTo>
                      <a:pt x="662" y="791"/>
                    </a:lnTo>
                    <a:lnTo>
                      <a:pt x="657" y="783"/>
                    </a:lnTo>
                    <a:lnTo>
                      <a:pt x="650" y="776"/>
                    </a:lnTo>
                    <a:lnTo>
                      <a:pt x="634" y="761"/>
                    </a:lnTo>
                    <a:lnTo>
                      <a:pt x="619" y="743"/>
                    </a:lnTo>
                    <a:lnTo>
                      <a:pt x="614" y="734"/>
                    </a:lnTo>
                    <a:lnTo>
                      <a:pt x="604" y="743"/>
                    </a:lnTo>
                    <a:lnTo>
                      <a:pt x="616" y="739"/>
                    </a:lnTo>
                    <a:lnTo>
                      <a:pt x="612" y="730"/>
                    </a:lnTo>
                    <a:lnTo>
                      <a:pt x="609" y="720"/>
                    </a:lnTo>
                    <a:lnTo>
                      <a:pt x="598" y="726"/>
                    </a:lnTo>
                    <a:lnTo>
                      <a:pt x="611" y="726"/>
                    </a:lnTo>
                    <a:lnTo>
                      <a:pt x="609" y="716"/>
                    </a:lnTo>
                    <a:lnTo>
                      <a:pt x="614" y="697"/>
                    </a:lnTo>
                    <a:lnTo>
                      <a:pt x="601" y="697"/>
                    </a:lnTo>
                    <a:lnTo>
                      <a:pt x="612" y="702"/>
                    </a:lnTo>
                    <a:lnTo>
                      <a:pt x="616" y="681"/>
                    </a:lnTo>
                    <a:lnTo>
                      <a:pt x="616" y="676"/>
                    </a:lnTo>
                    <a:lnTo>
                      <a:pt x="618" y="666"/>
                    </a:lnTo>
                    <a:lnTo>
                      <a:pt x="618" y="654"/>
                    </a:lnTo>
                    <a:lnTo>
                      <a:pt x="616" y="631"/>
                    </a:lnTo>
                    <a:lnTo>
                      <a:pt x="612" y="606"/>
                    </a:lnTo>
                    <a:lnTo>
                      <a:pt x="612" y="602"/>
                    </a:lnTo>
                    <a:lnTo>
                      <a:pt x="605" y="577"/>
                    </a:lnTo>
                    <a:lnTo>
                      <a:pt x="601" y="564"/>
                    </a:lnTo>
                    <a:lnTo>
                      <a:pt x="594" y="552"/>
                    </a:lnTo>
                    <a:lnTo>
                      <a:pt x="587" y="543"/>
                    </a:lnTo>
                    <a:lnTo>
                      <a:pt x="584" y="539"/>
                    </a:lnTo>
                    <a:lnTo>
                      <a:pt x="576" y="531"/>
                    </a:lnTo>
                    <a:lnTo>
                      <a:pt x="554" y="514"/>
                    </a:lnTo>
                    <a:lnTo>
                      <a:pt x="531" y="496"/>
                    </a:lnTo>
                    <a:lnTo>
                      <a:pt x="519" y="486"/>
                    </a:lnTo>
                    <a:lnTo>
                      <a:pt x="508" y="475"/>
                    </a:lnTo>
                    <a:lnTo>
                      <a:pt x="495" y="461"/>
                    </a:lnTo>
                    <a:lnTo>
                      <a:pt x="483" y="446"/>
                    </a:lnTo>
                    <a:lnTo>
                      <a:pt x="458" y="414"/>
                    </a:lnTo>
                    <a:lnTo>
                      <a:pt x="431" y="380"/>
                    </a:lnTo>
                    <a:lnTo>
                      <a:pt x="418" y="365"/>
                    </a:lnTo>
                    <a:lnTo>
                      <a:pt x="406" y="351"/>
                    </a:lnTo>
                    <a:lnTo>
                      <a:pt x="378" y="323"/>
                    </a:lnTo>
                    <a:lnTo>
                      <a:pt x="350" y="298"/>
                    </a:lnTo>
                    <a:lnTo>
                      <a:pt x="322" y="276"/>
                    </a:lnTo>
                    <a:lnTo>
                      <a:pt x="297" y="255"/>
                    </a:lnTo>
                    <a:lnTo>
                      <a:pt x="278" y="237"/>
                    </a:lnTo>
                    <a:lnTo>
                      <a:pt x="261" y="222"/>
                    </a:lnTo>
                    <a:lnTo>
                      <a:pt x="244" y="208"/>
                    </a:lnTo>
                    <a:lnTo>
                      <a:pt x="229" y="191"/>
                    </a:lnTo>
                    <a:lnTo>
                      <a:pt x="221" y="180"/>
                    </a:lnTo>
                    <a:lnTo>
                      <a:pt x="212" y="169"/>
                    </a:lnTo>
                    <a:lnTo>
                      <a:pt x="194" y="143"/>
                    </a:lnTo>
                    <a:lnTo>
                      <a:pt x="177" y="118"/>
                    </a:lnTo>
                    <a:lnTo>
                      <a:pt x="168" y="109"/>
                    </a:lnTo>
                    <a:lnTo>
                      <a:pt x="158" y="99"/>
                    </a:lnTo>
                    <a:lnTo>
                      <a:pt x="150" y="93"/>
                    </a:lnTo>
                    <a:lnTo>
                      <a:pt x="145" y="91"/>
                    </a:lnTo>
                    <a:lnTo>
                      <a:pt x="134" y="85"/>
                    </a:lnTo>
                    <a:lnTo>
                      <a:pt x="115" y="77"/>
                    </a:lnTo>
                    <a:lnTo>
                      <a:pt x="94" y="70"/>
                    </a:lnTo>
                    <a:lnTo>
                      <a:pt x="84" y="65"/>
                    </a:lnTo>
                    <a:lnTo>
                      <a:pt x="80" y="77"/>
                    </a:lnTo>
                    <a:lnTo>
                      <a:pt x="88" y="68"/>
                    </a:lnTo>
                    <a:lnTo>
                      <a:pt x="77" y="61"/>
                    </a:lnTo>
                    <a:lnTo>
                      <a:pt x="62" y="49"/>
                    </a:lnTo>
                    <a:lnTo>
                      <a:pt x="48" y="32"/>
                    </a:lnTo>
                    <a:lnTo>
                      <a:pt x="20"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39975" name="Oval 17"/>
              <p:cNvSpPr>
                <a:spLocks noChangeArrowheads="1"/>
              </p:cNvSpPr>
              <p:nvPr/>
            </p:nvSpPr>
            <p:spPr bwMode="auto">
              <a:xfrm>
                <a:off x="2491" y="2593"/>
                <a:ext cx="77" cy="7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39976" name="Oval 18"/>
              <p:cNvSpPr>
                <a:spLocks noChangeArrowheads="1"/>
              </p:cNvSpPr>
              <p:nvPr/>
            </p:nvSpPr>
            <p:spPr bwMode="auto">
              <a:xfrm>
                <a:off x="3133" y="3384"/>
                <a:ext cx="77" cy="7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grpSp>
          <p:nvGrpSpPr>
            <p:cNvPr id="39947" name="Group 19"/>
            <p:cNvGrpSpPr>
              <a:grpSpLocks/>
            </p:cNvGrpSpPr>
            <p:nvPr/>
          </p:nvGrpSpPr>
          <p:grpSpPr bwMode="auto">
            <a:xfrm>
              <a:off x="2025" y="2406"/>
              <a:ext cx="350" cy="290"/>
              <a:chOff x="2025" y="2406"/>
              <a:chExt cx="350" cy="290"/>
            </a:xfrm>
          </p:grpSpPr>
          <p:sp>
            <p:nvSpPr>
              <p:cNvPr id="39971" name="Freeform 20"/>
              <p:cNvSpPr>
                <a:spLocks/>
              </p:cNvSpPr>
              <p:nvPr/>
            </p:nvSpPr>
            <p:spPr bwMode="auto">
              <a:xfrm>
                <a:off x="2053" y="2430"/>
                <a:ext cx="282" cy="234"/>
              </a:xfrm>
              <a:custGeom>
                <a:avLst/>
                <a:gdLst>
                  <a:gd name="T0" fmla="*/ 0 w 282"/>
                  <a:gd name="T1" fmla="*/ 217 h 234"/>
                  <a:gd name="T2" fmla="*/ 18 w 282"/>
                  <a:gd name="T3" fmla="*/ 234 h 234"/>
                  <a:gd name="T4" fmla="*/ 59 w 282"/>
                  <a:gd name="T5" fmla="*/ 188 h 234"/>
                  <a:gd name="T6" fmla="*/ 78 w 282"/>
                  <a:gd name="T7" fmla="*/ 164 h 234"/>
                  <a:gd name="T8" fmla="*/ 98 w 282"/>
                  <a:gd name="T9" fmla="*/ 143 h 234"/>
                  <a:gd name="T10" fmla="*/ 116 w 282"/>
                  <a:gd name="T11" fmla="*/ 122 h 234"/>
                  <a:gd name="T12" fmla="*/ 133 w 282"/>
                  <a:gd name="T13" fmla="*/ 104 h 234"/>
                  <a:gd name="T14" fmla="*/ 148 w 282"/>
                  <a:gd name="T15" fmla="*/ 87 h 234"/>
                  <a:gd name="T16" fmla="*/ 162 w 282"/>
                  <a:gd name="T17" fmla="*/ 75 h 234"/>
                  <a:gd name="T18" fmla="*/ 175 w 282"/>
                  <a:gd name="T19" fmla="*/ 64 h 234"/>
                  <a:gd name="T20" fmla="*/ 184 w 282"/>
                  <a:gd name="T21" fmla="*/ 54 h 234"/>
                  <a:gd name="T22" fmla="*/ 193 w 282"/>
                  <a:gd name="T23" fmla="*/ 48 h 234"/>
                  <a:gd name="T24" fmla="*/ 200 w 282"/>
                  <a:gd name="T25" fmla="*/ 43 h 234"/>
                  <a:gd name="T26" fmla="*/ 191 w 282"/>
                  <a:gd name="T27" fmla="*/ 34 h 234"/>
                  <a:gd name="T28" fmla="*/ 195 w 282"/>
                  <a:gd name="T29" fmla="*/ 46 h 234"/>
                  <a:gd name="T30" fmla="*/ 209 w 282"/>
                  <a:gd name="T31" fmla="*/ 40 h 234"/>
                  <a:gd name="T32" fmla="*/ 223 w 282"/>
                  <a:gd name="T33" fmla="*/ 34 h 234"/>
                  <a:gd name="T34" fmla="*/ 239 w 282"/>
                  <a:gd name="T35" fmla="*/ 29 h 234"/>
                  <a:gd name="T36" fmla="*/ 233 w 282"/>
                  <a:gd name="T37" fmla="*/ 16 h 234"/>
                  <a:gd name="T38" fmla="*/ 233 w 282"/>
                  <a:gd name="T39" fmla="*/ 29 h 234"/>
                  <a:gd name="T40" fmla="*/ 250 w 282"/>
                  <a:gd name="T41" fmla="*/ 26 h 234"/>
                  <a:gd name="T42" fmla="*/ 265 w 282"/>
                  <a:gd name="T43" fmla="*/ 25 h 234"/>
                  <a:gd name="T44" fmla="*/ 282 w 282"/>
                  <a:gd name="T45" fmla="*/ 25 h 234"/>
                  <a:gd name="T46" fmla="*/ 282 w 282"/>
                  <a:gd name="T47" fmla="*/ 0 h 234"/>
                  <a:gd name="T48" fmla="*/ 265 w 282"/>
                  <a:gd name="T49" fmla="*/ 0 h 234"/>
                  <a:gd name="T50" fmla="*/ 250 w 282"/>
                  <a:gd name="T51" fmla="*/ 1 h 234"/>
                  <a:gd name="T52" fmla="*/ 233 w 282"/>
                  <a:gd name="T53" fmla="*/ 4 h 234"/>
                  <a:gd name="T54" fmla="*/ 229 w 282"/>
                  <a:gd name="T55" fmla="*/ 5 h 234"/>
                  <a:gd name="T56" fmla="*/ 214 w 282"/>
                  <a:gd name="T57" fmla="*/ 11 h 234"/>
                  <a:gd name="T58" fmla="*/ 200 w 282"/>
                  <a:gd name="T59" fmla="*/ 16 h 234"/>
                  <a:gd name="T60" fmla="*/ 186 w 282"/>
                  <a:gd name="T61" fmla="*/ 22 h 234"/>
                  <a:gd name="T62" fmla="*/ 182 w 282"/>
                  <a:gd name="T63" fmla="*/ 25 h 234"/>
                  <a:gd name="T64" fmla="*/ 175 w 282"/>
                  <a:gd name="T65" fmla="*/ 30 h 234"/>
                  <a:gd name="T66" fmla="*/ 166 w 282"/>
                  <a:gd name="T67" fmla="*/ 36 h 234"/>
                  <a:gd name="T68" fmla="*/ 156 w 282"/>
                  <a:gd name="T69" fmla="*/ 46 h 234"/>
                  <a:gd name="T70" fmla="*/ 145 w 282"/>
                  <a:gd name="T71" fmla="*/ 57 h 234"/>
                  <a:gd name="T72" fmla="*/ 130 w 282"/>
                  <a:gd name="T73" fmla="*/ 69 h 234"/>
                  <a:gd name="T74" fmla="*/ 115 w 282"/>
                  <a:gd name="T75" fmla="*/ 86 h 234"/>
                  <a:gd name="T76" fmla="*/ 98 w 282"/>
                  <a:gd name="T77" fmla="*/ 104 h 234"/>
                  <a:gd name="T78" fmla="*/ 80 w 282"/>
                  <a:gd name="T79" fmla="*/ 125 h 234"/>
                  <a:gd name="T80" fmla="*/ 60 w 282"/>
                  <a:gd name="T81" fmla="*/ 146 h 234"/>
                  <a:gd name="T82" fmla="*/ 41 w 282"/>
                  <a:gd name="T83" fmla="*/ 170 h 234"/>
                  <a:gd name="T84" fmla="*/ 0 w 282"/>
                  <a:gd name="T85" fmla="*/ 217 h 2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2" h="234">
                    <a:moveTo>
                      <a:pt x="0" y="217"/>
                    </a:moveTo>
                    <a:lnTo>
                      <a:pt x="18" y="234"/>
                    </a:lnTo>
                    <a:lnTo>
                      <a:pt x="59" y="188"/>
                    </a:lnTo>
                    <a:lnTo>
                      <a:pt x="78" y="164"/>
                    </a:lnTo>
                    <a:lnTo>
                      <a:pt x="98" y="143"/>
                    </a:lnTo>
                    <a:lnTo>
                      <a:pt x="116" y="122"/>
                    </a:lnTo>
                    <a:lnTo>
                      <a:pt x="133" y="104"/>
                    </a:lnTo>
                    <a:lnTo>
                      <a:pt x="148" y="87"/>
                    </a:lnTo>
                    <a:lnTo>
                      <a:pt x="162" y="75"/>
                    </a:lnTo>
                    <a:lnTo>
                      <a:pt x="175" y="64"/>
                    </a:lnTo>
                    <a:lnTo>
                      <a:pt x="184" y="54"/>
                    </a:lnTo>
                    <a:lnTo>
                      <a:pt x="193" y="48"/>
                    </a:lnTo>
                    <a:lnTo>
                      <a:pt x="200" y="43"/>
                    </a:lnTo>
                    <a:lnTo>
                      <a:pt x="191" y="34"/>
                    </a:lnTo>
                    <a:lnTo>
                      <a:pt x="195" y="46"/>
                    </a:lnTo>
                    <a:lnTo>
                      <a:pt x="209" y="40"/>
                    </a:lnTo>
                    <a:lnTo>
                      <a:pt x="223" y="34"/>
                    </a:lnTo>
                    <a:lnTo>
                      <a:pt x="239" y="29"/>
                    </a:lnTo>
                    <a:lnTo>
                      <a:pt x="233" y="16"/>
                    </a:lnTo>
                    <a:lnTo>
                      <a:pt x="233" y="29"/>
                    </a:lnTo>
                    <a:lnTo>
                      <a:pt x="250" y="26"/>
                    </a:lnTo>
                    <a:lnTo>
                      <a:pt x="265" y="25"/>
                    </a:lnTo>
                    <a:lnTo>
                      <a:pt x="282" y="25"/>
                    </a:lnTo>
                    <a:lnTo>
                      <a:pt x="282" y="0"/>
                    </a:lnTo>
                    <a:lnTo>
                      <a:pt x="265" y="0"/>
                    </a:lnTo>
                    <a:lnTo>
                      <a:pt x="250" y="1"/>
                    </a:lnTo>
                    <a:lnTo>
                      <a:pt x="233" y="4"/>
                    </a:lnTo>
                    <a:lnTo>
                      <a:pt x="229" y="5"/>
                    </a:lnTo>
                    <a:lnTo>
                      <a:pt x="214" y="11"/>
                    </a:lnTo>
                    <a:lnTo>
                      <a:pt x="200" y="16"/>
                    </a:lnTo>
                    <a:lnTo>
                      <a:pt x="186" y="22"/>
                    </a:lnTo>
                    <a:lnTo>
                      <a:pt x="182" y="25"/>
                    </a:lnTo>
                    <a:lnTo>
                      <a:pt x="175" y="30"/>
                    </a:lnTo>
                    <a:lnTo>
                      <a:pt x="166" y="36"/>
                    </a:lnTo>
                    <a:lnTo>
                      <a:pt x="156" y="46"/>
                    </a:lnTo>
                    <a:lnTo>
                      <a:pt x="145" y="57"/>
                    </a:lnTo>
                    <a:lnTo>
                      <a:pt x="130" y="69"/>
                    </a:lnTo>
                    <a:lnTo>
                      <a:pt x="115" y="86"/>
                    </a:lnTo>
                    <a:lnTo>
                      <a:pt x="98" y="104"/>
                    </a:lnTo>
                    <a:lnTo>
                      <a:pt x="80" y="125"/>
                    </a:lnTo>
                    <a:lnTo>
                      <a:pt x="60" y="146"/>
                    </a:lnTo>
                    <a:lnTo>
                      <a:pt x="41" y="170"/>
                    </a:lnTo>
                    <a:lnTo>
                      <a:pt x="0" y="217"/>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39972" name="Oval 21"/>
              <p:cNvSpPr>
                <a:spLocks noChangeArrowheads="1"/>
              </p:cNvSpPr>
              <p:nvPr/>
            </p:nvSpPr>
            <p:spPr bwMode="auto">
              <a:xfrm>
                <a:off x="2025" y="2619"/>
                <a:ext cx="77" cy="7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39973" name="Oval 22"/>
              <p:cNvSpPr>
                <a:spLocks noChangeArrowheads="1"/>
              </p:cNvSpPr>
              <p:nvPr/>
            </p:nvSpPr>
            <p:spPr bwMode="auto">
              <a:xfrm>
                <a:off x="2299" y="2406"/>
                <a:ext cx="76" cy="7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sp>
          <p:nvSpPr>
            <p:cNvPr id="39948" name="Freeform 23"/>
            <p:cNvSpPr>
              <a:spLocks/>
            </p:cNvSpPr>
            <p:nvPr/>
          </p:nvSpPr>
          <p:spPr bwMode="auto">
            <a:xfrm>
              <a:off x="2427" y="2735"/>
              <a:ext cx="646" cy="71"/>
            </a:xfrm>
            <a:custGeom>
              <a:avLst/>
              <a:gdLst>
                <a:gd name="T0" fmla="*/ 0 w 646"/>
                <a:gd name="T1" fmla="*/ 21 h 71"/>
                <a:gd name="T2" fmla="*/ 1 w 646"/>
                <a:gd name="T3" fmla="*/ 71 h 71"/>
                <a:gd name="T4" fmla="*/ 646 w 646"/>
                <a:gd name="T5" fmla="*/ 50 h 71"/>
                <a:gd name="T6" fmla="*/ 645 w 646"/>
                <a:gd name="T7" fmla="*/ 0 h 71"/>
                <a:gd name="T8" fmla="*/ 0 w 646"/>
                <a:gd name="T9" fmla="*/ 21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 h="71">
                  <a:moveTo>
                    <a:pt x="0" y="21"/>
                  </a:moveTo>
                  <a:lnTo>
                    <a:pt x="1" y="71"/>
                  </a:lnTo>
                  <a:lnTo>
                    <a:pt x="646" y="50"/>
                  </a:lnTo>
                  <a:lnTo>
                    <a:pt x="645" y="0"/>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39949" name="Freeform 24"/>
            <p:cNvSpPr>
              <a:spLocks/>
            </p:cNvSpPr>
            <p:nvPr/>
          </p:nvSpPr>
          <p:spPr bwMode="auto">
            <a:xfrm>
              <a:off x="1998" y="2427"/>
              <a:ext cx="455" cy="379"/>
            </a:xfrm>
            <a:custGeom>
              <a:avLst/>
              <a:gdLst>
                <a:gd name="T0" fmla="*/ 30 w 455"/>
                <a:gd name="T1" fmla="*/ 0 h 379"/>
                <a:gd name="T2" fmla="*/ 0 w 455"/>
                <a:gd name="T3" fmla="*/ 39 h 379"/>
                <a:gd name="T4" fmla="*/ 425 w 455"/>
                <a:gd name="T5" fmla="*/ 379 h 379"/>
                <a:gd name="T6" fmla="*/ 455 w 455"/>
                <a:gd name="T7" fmla="*/ 340 h 379"/>
                <a:gd name="T8" fmla="*/ 30 w 455"/>
                <a:gd name="T9" fmla="*/ 0 h 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5" h="379">
                  <a:moveTo>
                    <a:pt x="30" y="0"/>
                  </a:moveTo>
                  <a:lnTo>
                    <a:pt x="0" y="39"/>
                  </a:lnTo>
                  <a:lnTo>
                    <a:pt x="425" y="379"/>
                  </a:lnTo>
                  <a:lnTo>
                    <a:pt x="455" y="340"/>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grpSp>
          <p:nvGrpSpPr>
            <p:cNvPr id="39950" name="Group 25"/>
            <p:cNvGrpSpPr>
              <a:grpSpLocks/>
            </p:cNvGrpSpPr>
            <p:nvPr/>
          </p:nvGrpSpPr>
          <p:grpSpPr bwMode="auto">
            <a:xfrm>
              <a:off x="3205" y="1035"/>
              <a:ext cx="416" cy="149"/>
              <a:chOff x="3205" y="1035"/>
              <a:chExt cx="416" cy="149"/>
            </a:xfrm>
          </p:grpSpPr>
          <p:sp>
            <p:nvSpPr>
              <p:cNvPr id="39969" name="Rectangle 26"/>
              <p:cNvSpPr>
                <a:spLocks noChangeArrowheads="1"/>
              </p:cNvSpPr>
              <p:nvPr/>
            </p:nvSpPr>
            <p:spPr bwMode="auto">
              <a:xfrm>
                <a:off x="3205" y="1035"/>
                <a:ext cx="41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39970" name="Rectangle 27"/>
              <p:cNvSpPr>
                <a:spLocks noChangeArrowheads="1"/>
              </p:cNvSpPr>
              <p:nvPr/>
            </p:nvSpPr>
            <p:spPr bwMode="auto">
              <a:xfrm>
                <a:off x="3286" y="1079"/>
                <a:ext cx="260"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700">
                    <a:solidFill>
                      <a:srgbClr val="000000"/>
                    </a:solidFill>
                  </a:rPr>
                  <a:t>ONTARIO</a:t>
                </a:r>
                <a:endParaRPr lang="en-US" altLang="en-US" sz="1800"/>
              </a:p>
            </p:txBody>
          </p:sp>
        </p:grpSp>
        <p:grpSp>
          <p:nvGrpSpPr>
            <p:cNvPr id="39951" name="Group 28"/>
            <p:cNvGrpSpPr>
              <a:grpSpLocks/>
            </p:cNvGrpSpPr>
            <p:nvPr/>
          </p:nvGrpSpPr>
          <p:grpSpPr bwMode="auto">
            <a:xfrm>
              <a:off x="2194" y="3493"/>
              <a:ext cx="282" cy="563"/>
              <a:chOff x="2194" y="3493"/>
              <a:chExt cx="282" cy="563"/>
            </a:xfrm>
          </p:grpSpPr>
          <p:sp>
            <p:nvSpPr>
              <p:cNvPr id="39966" name="Freeform 29"/>
              <p:cNvSpPr>
                <a:spLocks/>
              </p:cNvSpPr>
              <p:nvPr/>
            </p:nvSpPr>
            <p:spPr bwMode="auto">
              <a:xfrm>
                <a:off x="2219" y="3528"/>
                <a:ext cx="229" cy="493"/>
              </a:xfrm>
              <a:custGeom>
                <a:avLst/>
                <a:gdLst>
                  <a:gd name="T0" fmla="*/ 0 w 229"/>
                  <a:gd name="T1" fmla="*/ 483 h 493"/>
                  <a:gd name="T2" fmla="*/ 22 w 229"/>
                  <a:gd name="T3" fmla="*/ 493 h 493"/>
                  <a:gd name="T4" fmla="*/ 41 w 229"/>
                  <a:gd name="T5" fmla="*/ 450 h 493"/>
                  <a:gd name="T6" fmla="*/ 57 w 229"/>
                  <a:gd name="T7" fmla="*/ 408 h 493"/>
                  <a:gd name="T8" fmla="*/ 73 w 229"/>
                  <a:gd name="T9" fmla="*/ 370 h 493"/>
                  <a:gd name="T10" fmla="*/ 78 w 229"/>
                  <a:gd name="T11" fmla="*/ 352 h 493"/>
                  <a:gd name="T12" fmla="*/ 85 w 229"/>
                  <a:gd name="T13" fmla="*/ 336 h 493"/>
                  <a:gd name="T14" fmla="*/ 89 w 229"/>
                  <a:gd name="T15" fmla="*/ 322 h 493"/>
                  <a:gd name="T16" fmla="*/ 92 w 229"/>
                  <a:gd name="T17" fmla="*/ 308 h 493"/>
                  <a:gd name="T18" fmla="*/ 94 w 229"/>
                  <a:gd name="T19" fmla="*/ 304 h 493"/>
                  <a:gd name="T20" fmla="*/ 98 w 229"/>
                  <a:gd name="T21" fmla="*/ 278 h 493"/>
                  <a:gd name="T22" fmla="*/ 102 w 229"/>
                  <a:gd name="T23" fmla="*/ 258 h 493"/>
                  <a:gd name="T24" fmla="*/ 89 w 229"/>
                  <a:gd name="T25" fmla="*/ 258 h 493"/>
                  <a:gd name="T26" fmla="*/ 101 w 229"/>
                  <a:gd name="T27" fmla="*/ 263 h 493"/>
                  <a:gd name="T28" fmla="*/ 106 w 229"/>
                  <a:gd name="T29" fmla="*/ 244 h 493"/>
                  <a:gd name="T30" fmla="*/ 116 w 229"/>
                  <a:gd name="T31" fmla="*/ 226 h 493"/>
                  <a:gd name="T32" fmla="*/ 105 w 229"/>
                  <a:gd name="T33" fmla="*/ 220 h 493"/>
                  <a:gd name="T34" fmla="*/ 113 w 229"/>
                  <a:gd name="T35" fmla="*/ 230 h 493"/>
                  <a:gd name="T36" fmla="*/ 124 w 229"/>
                  <a:gd name="T37" fmla="*/ 214 h 493"/>
                  <a:gd name="T38" fmla="*/ 137 w 229"/>
                  <a:gd name="T39" fmla="*/ 199 h 493"/>
                  <a:gd name="T40" fmla="*/ 149 w 229"/>
                  <a:gd name="T41" fmla="*/ 184 h 493"/>
                  <a:gd name="T42" fmla="*/ 162 w 229"/>
                  <a:gd name="T43" fmla="*/ 170 h 493"/>
                  <a:gd name="T44" fmla="*/ 177 w 229"/>
                  <a:gd name="T45" fmla="*/ 154 h 493"/>
                  <a:gd name="T46" fmla="*/ 191 w 229"/>
                  <a:gd name="T47" fmla="*/ 138 h 493"/>
                  <a:gd name="T48" fmla="*/ 194 w 229"/>
                  <a:gd name="T49" fmla="*/ 134 h 493"/>
                  <a:gd name="T50" fmla="*/ 205 w 229"/>
                  <a:gd name="T51" fmla="*/ 114 h 493"/>
                  <a:gd name="T52" fmla="*/ 213 w 229"/>
                  <a:gd name="T53" fmla="*/ 90 h 493"/>
                  <a:gd name="T54" fmla="*/ 219 w 229"/>
                  <a:gd name="T55" fmla="*/ 64 h 493"/>
                  <a:gd name="T56" fmla="*/ 220 w 229"/>
                  <a:gd name="T57" fmla="*/ 58 h 493"/>
                  <a:gd name="T58" fmla="*/ 225 w 229"/>
                  <a:gd name="T59" fmla="*/ 30 h 493"/>
                  <a:gd name="T60" fmla="*/ 229 w 229"/>
                  <a:gd name="T61" fmla="*/ 4 h 493"/>
                  <a:gd name="T62" fmla="*/ 204 w 229"/>
                  <a:gd name="T63" fmla="*/ 0 h 493"/>
                  <a:gd name="T64" fmla="*/ 199 w 229"/>
                  <a:gd name="T65" fmla="*/ 30 h 493"/>
                  <a:gd name="T66" fmla="*/ 195 w 229"/>
                  <a:gd name="T67" fmla="*/ 58 h 493"/>
                  <a:gd name="T68" fmla="*/ 208 w 229"/>
                  <a:gd name="T69" fmla="*/ 58 h 493"/>
                  <a:gd name="T70" fmla="*/ 195 w 229"/>
                  <a:gd name="T71" fmla="*/ 54 h 493"/>
                  <a:gd name="T72" fmla="*/ 190 w 229"/>
                  <a:gd name="T73" fmla="*/ 81 h 493"/>
                  <a:gd name="T74" fmla="*/ 183 w 229"/>
                  <a:gd name="T75" fmla="*/ 104 h 493"/>
                  <a:gd name="T76" fmla="*/ 170 w 229"/>
                  <a:gd name="T77" fmla="*/ 124 h 493"/>
                  <a:gd name="T78" fmla="*/ 183 w 229"/>
                  <a:gd name="T79" fmla="*/ 128 h 493"/>
                  <a:gd name="T80" fmla="*/ 173 w 229"/>
                  <a:gd name="T81" fmla="*/ 120 h 493"/>
                  <a:gd name="T82" fmla="*/ 159 w 229"/>
                  <a:gd name="T83" fmla="*/ 136 h 493"/>
                  <a:gd name="T84" fmla="*/ 144 w 229"/>
                  <a:gd name="T85" fmla="*/ 152 h 493"/>
                  <a:gd name="T86" fmla="*/ 130 w 229"/>
                  <a:gd name="T87" fmla="*/ 168 h 493"/>
                  <a:gd name="T88" fmla="*/ 119 w 229"/>
                  <a:gd name="T89" fmla="*/ 181 h 493"/>
                  <a:gd name="T90" fmla="*/ 106 w 229"/>
                  <a:gd name="T91" fmla="*/ 196 h 493"/>
                  <a:gd name="T92" fmla="*/ 95 w 229"/>
                  <a:gd name="T93" fmla="*/ 212 h 493"/>
                  <a:gd name="T94" fmla="*/ 92 w 229"/>
                  <a:gd name="T95" fmla="*/ 216 h 493"/>
                  <a:gd name="T96" fmla="*/ 84 w 229"/>
                  <a:gd name="T97" fmla="*/ 234 h 493"/>
                  <a:gd name="T98" fmla="*/ 77 w 229"/>
                  <a:gd name="T99" fmla="*/ 253 h 493"/>
                  <a:gd name="T100" fmla="*/ 77 w 229"/>
                  <a:gd name="T101" fmla="*/ 258 h 493"/>
                  <a:gd name="T102" fmla="*/ 77 w 229"/>
                  <a:gd name="T103" fmla="*/ 258 h 493"/>
                  <a:gd name="T104" fmla="*/ 73 w 229"/>
                  <a:gd name="T105" fmla="*/ 278 h 493"/>
                  <a:gd name="T106" fmla="*/ 68 w 229"/>
                  <a:gd name="T107" fmla="*/ 304 h 493"/>
                  <a:gd name="T108" fmla="*/ 81 w 229"/>
                  <a:gd name="T109" fmla="*/ 304 h 493"/>
                  <a:gd name="T110" fmla="*/ 68 w 229"/>
                  <a:gd name="T111" fmla="*/ 298 h 493"/>
                  <a:gd name="T112" fmla="*/ 66 w 229"/>
                  <a:gd name="T113" fmla="*/ 312 h 493"/>
                  <a:gd name="T114" fmla="*/ 62 w 229"/>
                  <a:gd name="T115" fmla="*/ 327 h 493"/>
                  <a:gd name="T116" fmla="*/ 55 w 229"/>
                  <a:gd name="T117" fmla="*/ 343 h 493"/>
                  <a:gd name="T118" fmla="*/ 49 w 229"/>
                  <a:gd name="T119" fmla="*/ 361 h 493"/>
                  <a:gd name="T120" fmla="*/ 34 w 229"/>
                  <a:gd name="T121" fmla="*/ 398 h 493"/>
                  <a:gd name="T122" fmla="*/ 17 w 229"/>
                  <a:gd name="T123" fmla="*/ 440 h 493"/>
                  <a:gd name="T124" fmla="*/ 0 w 229"/>
                  <a:gd name="T125" fmla="*/ 483 h 4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9" h="493">
                    <a:moveTo>
                      <a:pt x="0" y="483"/>
                    </a:moveTo>
                    <a:lnTo>
                      <a:pt x="22" y="493"/>
                    </a:lnTo>
                    <a:lnTo>
                      <a:pt x="41" y="450"/>
                    </a:lnTo>
                    <a:lnTo>
                      <a:pt x="57" y="408"/>
                    </a:lnTo>
                    <a:lnTo>
                      <a:pt x="73" y="370"/>
                    </a:lnTo>
                    <a:lnTo>
                      <a:pt x="78" y="352"/>
                    </a:lnTo>
                    <a:lnTo>
                      <a:pt x="85" y="336"/>
                    </a:lnTo>
                    <a:lnTo>
                      <a:pt x="89" y="322"/>
                    </a:lnTo>
                    <a:lnTo>
                      <a:pt x="92" y="308"/>
                    </a:lnTo>
                    <a:lnTo>
                      <a:pt x="94" y="304"/>
                    </a:lnTo>
                    <a:lnTo>
                      <a:pt x="98" y="278"/>
                    </a:lnTo>
                    <a:lnTo>
                      <a:pt x="102" y="258"/>
                    </a:lnTo>
                    <a:lnTo>
                      <a:pt x="89" y="258"/>
                    </a:lnTo>
                    <a:lnTo>
                      <a:pt x="101" y="263"/>
                    </a:lnTo>
                    <a:lnTo>
                      <a:pt x="106" y="244"/>
                    </a:lnTo>
                    <a:lnTo>
                      <a:pt x="116" y="226"/>
                    </a:lnTo>
                    <a:lnTo>
                      <a:pt x="105" y="220"/>
                    </a:lnTo>
                    <a:lnTo>
                      <a:pt x="113" y="230"/>
                    </a:lnTo>
                    <a:lnTo>
                      <a:pt x="124" y="214"/>
                    </a:lnTo>
                    <a:lnTo>
                      <a:pt x="137" y="199"/>
                    </a:lnTo>
                    <a:lnTo>
                      <a:pt x="149" y="184"/>
                    </a:lnTo>
                    <a:lnTo>
                      <a:pt x="162" y="170"/>
                    </a:lnTo>
                    <a:lnTo>
                      <a:pt x="177" y="154"/>
                    </a:lnTo>
                    <a:lnTo>
                      <a:pt x="191" y="138"/>
                    </a:lnTo>
                    <a:lnTo>
                      <a:pt x="194" y="134"/>
                    </a:lnTo>
                    <a:lnTo>
                      <a:pt x="205" y="114"/>
                    </a:lnTo>
                    <a:lnTo>
                      <a:pt x="213" y="90"/>
                    </a:lnTo>
                    <a:lnTo>
                      <a:pt x="219" y="64"/>
                    </a:lnTo>
                    <a:lnTo>
                      <a:pt x="220" y="58"/>
                    </a:lnTo>
                    <a:lnTo>
                      <a:pt x="225" y="30"/>
                    </a:lnTo>
                    <a:lnTo>
                      <a:pt x="229" y="4"/>
                    </a:lnTo>
                    <a:lnTo>
                      <a:pt x="204" y="0"/>
                    </a:lnTo>
                    <a:lnTo>
                      <a:pt x="199" y="30"/>
                    </a:lnTo>
                    <a:lnTo>
                      <a:pt x="195" y="58"/>
                    </a:lnTo>
                    <a:lnTo>
                      <a:pt x="208" y="58"/>
                    </a:lnTo>
                    <a:lnTo>
                      <a:pt x="195" y="54"/>
                    </a:lnTo>
                    <a:lnTo>
                      <a:pt x="190" y="81"/>
                    </a:lnTo>
                    <a:lnTo>
                      <a:pt x="183" y="104"/>
                    </a:lnTo>
                    <a:lnTo>
                      <a:pt x="170" y="124"/>
                    </a:lnTo>
                    <a:lnTo>
                      <a:pt x="183" y="128"/>
                    </a:lnTo>
                    <a:lnTo>
                      <a:pt x="173" y="120"/>
                    </a:lnTo>
                    <a:lnTo>
                      <a:pt x="159" y="136"/>
                    </a:lnTo>
                    <a:lnTo>
                      <a:pt x="144" y="152"/>
                    </a:lnTo>
                    <a:lnTo>
                      <a:pt x="130" y="168"/>
                    </a:lnTo>
                    <a:lnTo>
                      <a:pt x="119" y="181"/>
                    </a:lnTo>
                    <a:lnTo>
                      <a:pt x="106" y="196"/>
                    </a:lnTo>
                    <a:lnTo>
                      <a:pt x="95" y="212"/>
                    </a:lnTo>
                    <a:lnTo>
                      <a:pt x="92" y="216"/>
                    </a:lnTo>
                    <a:lnTo>
                      <a:pt x="84" y="234"/>
                    </a:lnTo>
                    <a:lnTo>
                      <a:pt x="77" y="253"/>
                    </a:lnTo>
                    <a:lnTo>
                      <a:pt x="77" y="258"/>
                    </a:lnTo>
                    <a:lnTo>
                      <a:pt x="73" y="278"/>
                    </a:lnTo>
                    <a:lnTo>
                      <a:pt x="68" y="304"/>
                    </a:lnTo>
                    <a:lnTo>
                      <a:pt x="81" y="304"/>
                    </a:lnTo>
                    <a:lnTo>
                      <a:pt x="68" y="298"/>
                    </a:lnTo>
                    <a:lnTo>
                      <a:pt x="66" y="312"/>
                    </a:lnTo>
                    <a:lnTo>
                      <a:pt x="62" y="327"/>
                    </a:lnTo>
                    <a:lnTo>
                      <a:pt x="55" y="343"/>
                    </a:lnTo>
                    <a:lnTo>
                      <a:pt x="49" y="361"/>
                    </a:lnTo>
                    <a:lnTo>
                      <a:pt x="34" y="398"/>
                    </a:lnTo>
                    <a:lnTo>
                      <a:pt x="17" y="440"/>
                    </a:lnTo>
                    <a:lnTo>
                      <a:pt x="0" y="483"/>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39967" name="Oval 30"/>
              <p:cNvSpPr>
                <a:spLocks noChangeArrowheads="1"/>
              </p:cNvSpPr>
              <p:nvPr/>
            </p:nvSpPr>
            <p:spPr bwMode="auto">
              <a:xfrm>
                <a:off x="2194" y="3979"/>
                <a:ext cx="77" cy="7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39968" name="Oval 31"/>
              <p:cNvSpPr>
                <a:spLocks noChangeArrowheads="1"/>
              </p:cNvSpPr>
              <p:nvPr/>
            </p:nvSpPr>
            <p:spPr bwMode="auto">
              <a:xfrm>
                <a:off x="2399" y="3493"/>
                <a:ext cx="77" cy="7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grpSp>
          <p:nvGrpSpPr>
            <p:cNvPr id="39952" name="Group 32"/>
            <p:cNvGrpSpPr>
              <a:grpSpLocks/>
            </p:cNvGrpSpPr>
            <p:nvPr/>
          </p:nvGrpSpPr>
          <p:grpSpPr bwMode="auto">
            <a:xfrm>
              <a:off x="3162" y="2243"/>
              <a:ext cx="291" cy="263"/>
              <a:chOff x="2834" y="2317"/>
              <a:chExt cx="291" cy="263"/>
            </a:xfrm>
          </p:grpSpPr>
          <p:sp>
            <p:nvSpPr>
              <p:cNvPr id="39960" name="Freeform 33"/>
              <p:cNvSpPr>
                <a:spLocks/>
              </p:cNvSpPr>
              <p:nvPr/>
            </p:nvSpPr>
            <p:spPr bwMode="auto">
              <a:xfrm>
                <a:off x="2901" y="2413"/>
                <a:ext cx="193" cy="127"/>
              </a:xfrm>
              <a:custGeom>
                <a:avLst/>
                <a:gdLst>
                  <a:gd name="T0" fmla="*/ 12 w 193"/>
                  <a:gd name="T1" fmla="*/ 0 h 102"/>
                  <a:gd name="T2" fmla="*/ 0 w 193"/>
                  <a:gd name="T3" fmla="*/ 32 h 102"/>
                  <a:gd name="T4" fmla="*/ 21 w 193"/>
                  <a:gd name="T5" fmla="*/ 55 h 102"/>
                  <a:gd name="T6" fmla="*/ 39 w 193"/>
                  <a:gd name="T7" fmla="*/ 71 h 102"/>
                  <a:gd name="T8" fmla="*/ 56 w 193"/>
                  <a:gd name="T9" fmla="*/ 88 h 102"/>
                  <a:gd name="T10" fmla="*/ 69 w 193"/>
                  <a:gd name="T11" fmla="*/ 100 h 102"/>
                  <a:gd name="T12" fmla="*/ 75 w 193"/>
                  <a:gd name="T13" fmla="*/ 103 h 102"/>
                  <a:gd name="T14" fmla="*/ 79 w 193"/>
                  <a:gd name="T15" fmla="*/ 106 h 102"/>
                  <a:gd name="T16" fmla="*/ 85 w 193"/>
                  <a:gd name="T17" fmla="*/ 108 h 102"/>
                  <a:gd name="T18" fmla="*/ 90 w 193"/>
                  <a:gd name="T19" fmla="*/ 108 h 102"/>
                  <a:gd name="T20" fmla="*/ 97 w 193"/>
                  <a:gd name="T21" fmla="*/ 108 h 102"/>
                  <a:gd name="T22" fmla="*/ 101 w 193"/>
                  <a:gd name="T23" fmla="*/ 108 h 102"/>
                  <a:gd name="T24" fmla="*/ 101 w 193"/>
                  <a:gd name="T25" fmla="*/ 88 h 102"/>
                  <a:gd name="T26" fmla="*/ 96 w 193"/>
                  <a:gd name="T27" fmla="*/ 106 h 102"/>
                  <a:gd name="T28" fmla="*/ 104 w 193"/>
                  <a:gd name="T29" fmla="*/ 110 h 102"/>
                  <a:gd name="T30" fmla="*/ 118 w 193"/>
                  <a:gd name="T31" fmla="*/ 116 h 102"/>
                  <a:gd name="T32" fmla="*/ 138 w 193"/>
                  <a:gd name="T33" fmla="*/ 128 h 102"/>
                  <a:gd name="T34" fmla="*/ 160 w 193"/>
                  <a:gd name="T35" fmla="*/ 143 h 102"/>
                  <a:gd name="T36" fmla="*/ 184 w 193"/>
                  <a:gd name="T37" fmla="*/ 158 h 102"/>
                  <a:gd name="T38" fmla="*/ 193 w 193"/>
                  <a:gd name="T39" fmla="*/ 122 h 102"/>
                  <a:gd name="T40" fmla="*/ 170 w 193"/>
                  <a:gd name="T41" fmla="*/ 106 h 102"/>
                  <a:gd name="T42" fmla="*/ 147 w 193"/>
                  <a:gd name="T43" fmla="*/ 93 h 102"/>
                  <a:gd name="T44" fmla="*/ 128 w 193"/>
                  <a:gd name="T45" fmla="*/ 80 h 102"/>
                  <a:gd name="T46" fmla="*/ 111 w 193"/>
                  <a:gd name="T47" fmla="*/ 73 h 102"/>
                  <a:gd name="T48" fmla="*/ 106 w 193"/>
                  <a:gd name="T49" fmla="*/ 68 h 102"/>
                  <a:gd name="T50" fmla="*/ 101 w 193"/>
                  <a:gd name="T51" fmla="*/ 68 h 102"/>
                  <a:gd name="T52" fmla="*/ 97 w 193"/>
                  <a:gd name="T53" fmla="*/ 68 h 102"/>
                  <a:gd name="T54" fmla="*/ 90 w 193"/>
                  <a:gd name="T55" fmla="*/ 68 h 102"/>
                  <a:gd name="T56" fmla="*/ 85 w 193"/>
                  <a:gd name="T57" fmla="*/ 68 h 102"/>
                  <a:gd name="T58" fmla="*/ 85 w 193"/>
                  <a:gd name="T59" fmla="*/ 88 h 102"/>
                  <a:gd name="T60" fmla="*/ 89 w 193"/>
                  <a:gd name="T61" fmla="*/ 68 h 102"/>
                  <a:gd name="T62" fmla="*/ 85 w 193"/>
                  <a:gd name="T63" fmla="*/ 67 h 102"/>
                  <a:gd name="T64" fmla="*/ 81 w 193"/>
                  <a:gd name="T65" fmla="*/ 65 h 102"/>
                  <a:gd name="T66" fmla="*/ 65 w 193"/>
                  <a:gd name="T67" fmla="*/ 51 h 102"/>
                  <a:gd name="T68" fmla="*/ 49 w 193"/>
                  <a:gd name="T69" fmla="*/ 34 h 102"/>
                  <a:gd name="T70" fmla="*/ 30 w 193"/>
                  <a:gd name="T71" fmla="*/ 17 h 102"/>
                  <a:gd name="T72" fmla="*/ 12 w 193"/>
                  <a:gd name="T73" fmla="*/ 0 h 1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3" h="102">
                    <a:moveTo>
                      <a:pt x="12" y="0"/>
                    </a:moveTo>
                    <a:lnTo>
                      <a:pt x="0" y="21"/>
                    </a:lnTo>
                    <a:lnTo>
                      <a:pt x="21" y="35"/>
                    </a:lnTo>
                    <a:lnTo>
                      <a:pt x="39" y="46"/>
                    </a:lnTo>
                    <a:lnTo>
                      <a:pt x="56" y="57"/>
                    </a:lnTo>
                    <a:lnTo>
                      <a:pt x="69" y="64"/>
                    </a:lnTo>
                    <a:lnTo>
                      <a:pt x="75" y="67"/>
                    </a:lnTo>
                    <a:lnTo>
                      <a:pt x="79" y="68"/>
                    </a:lnTo>
                    <a:lnTo>
                      <a:pt x="85" y="70"/>
                    </a:lnTo>
                    <a:lnTo>
                      <a:pt x="90" y="70"/>
                    </a:lnTo>
                    <a:lnTo>
                      <a:pt x="97" y="70"/>
                    </a:lnTo>
                    <a:lnTo>
                      <a:pt x="101" y="70"/>
                    </a:lnTo>
                    <a:lnTo>
                      <a:pt x="101" y="57"/>
                    </a:lnTo>
                    <a:lnTo>
                      <a:pt x="96" y="68"/>
                    </a:lnTo>
                    <a:lnTo>
                      <a:pt x="104" y="71"/>
                    </a:lnTo>
                    <a:lnTo>
                      <a:pt x="118" y="75"/>
                    </a:lnTo>
                    <a:lnTo>
                      <a:pt x="138" y="83"/>
                    </a:lnTo>
                    <a:lnTo>
                      <a:pt x="160" y="92"/>
                    </a:lnTo>
                    <a:lnTo>
                      <a:pt x="184" y="102"/>
                    </a:lnTo>
                    <a:lnTo>
                      <a:pt x="193" y="79"/>
                    </a:lnTo>
                    <a:lnTo>
                      <a:pt x="170" y="68"/>
                    </a:lnTo>
                    <a:lnTo>
                      <a:pt x="147" y="60"/>
                    </a:lnTo>
                    <a:lnTo>
                      <a:pt x="128" y="51"/>
                    </a:lnTo>
                    <a:lnTo>
                      <a:pt x="111" y="47"/>
                    </a:lnTo>
                    <a:lnTo>
                      <a:pt x="106" y="44"/>
                    </a:lnTo>
                    <a:lnTo>
                      <a:pt x="101" y="44"/>
                    </a:lnTo>
                    <a:lnTo>
                      <a:pt x="97" y="44"/>
                    </a:lnTo>
                    <a:lnTo>
                      <a:pt x="90" y="44"/>
                    </a:lnTo>
                    <a:lnTo>
                      <a:pt x="85" y="44"/>
                    </a:lnTo>
                    <a:lnTo>
                      <a:pt x="85" y="57"/>
                    </a:lnTo>
                    <a:lnTo>
                      <a:pt x="89" y="44"/>
                    </a:lnTo>
                    <a:lnTo>
                      <a:pt x="85" y="43"/>
                    </a:lnTo>
                    <a:lnTo>
                      <a:pt x="81" y="42"/>
                    </a:lnTo>
                    <a:lnTo>
                      <a:pt x="65" y="33"/>
                    </a:lnTo>
                    <a:lnTo>
                      <a:pt x="49" y="22"/>
                    </a:lnTo>
                    <a:lnTo>
                      <a:pt x="30" y="11"/>
                    </a:lnTo>
                    <a:lnTo>
                      <a:pt x="12"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39961" name="Oval 34"/>
              <p:cNvSpPr>
                <a:spLocks noChangeArrowheads="1"/>
              </p:cNvSpPr>
              <p:nvPr/>
            </p:nvSpPr>
            <p:spPr bwMode="auto">
              <a:xfrm>
                <a:off x="2882" y="2394"/>
                <a:ext cx="65" cy="70"/>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39962" name="Oval 35"/>
              <p:cNvSpPr>
                <a:spLocks noChangeArrowheads="1"/>
              </p:cNvSpPr>
              <p:nvPr/>
            </p:nvSpPr>
            <p:spPr bwMode="auto">
              <a:xfrm>
                <a:off x="3053" y="2494"/>
                <a:ext cx="72" cy="8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39963" name="Freeform 36"/>
              <p:cNvSpPr>
                <a:spLocks/>
              </p:cNvSpPr>
              <p:nvPr/>
            </p:nvSpPr>
            <p:spPr bwMode="auto">
              <a:xfrm rot="-1025114">
                <a:off x="2912" y="2339"/>
                <a:ext cx="42" cy="240"/>
              </a:xfrm>
              <a:custGeom>
                <a:avLst/>
                <a:gdLst>
                  <a:gd name="T0" fmla="*/ 8 w 56"/>
                  <a:gd name="T1" fmla="*/ 0 h 103"/>
                  <a:gd name="T2" fmla="*/ 0 w 56"/>
                  <a:gd name="T3" fmla="*/ 119 h 103"/>
                  <a:gd name="T4" fmla="*/ 11 w 56"/>
                  <a:gd name="T5" fmla="*/ 184 h 103"/>
                  <a:gd name="T6" fmla="*/ 14 w 56"/>
                  <a:gd name="T7" fmla="*/ 119 h 103"/>
                  <a:gd name="T8" fmla="*/ 9 w 56"/>
                  <a:gd name="T9" fmla="*/ 175 h 103"/>
                  <a:gd name="T10" fmla="*/ 14 w 56"/>
                  <a:gd name="T11" fmla="*/ 200 h 103"/>
                  <a:gd name="T12" fmla="*/ 18 w 56"/>
                  <a:gd name="T13" fmla="*/ 158 h 103"/>
                  <a:gd name="T14" fmla="*/ 12 w 56"/>
                  <a:gd name="T15" fmla="*/ 179 h 103"/>
                  <a:gd name="T16" fmla="*/ 15 w 56"/>
                  <a:gd name="T17" fmla="*/ 233 h 103"/>
                  <a:gd name="T18" fmla="*/ 17 w 56"/>
                  <a:gd name="T19" fmla="*/ 294 h 103"/>
                  <a:gd name="T20" fmla="*/ 24 w 56"/>
                  <a:gd name="T21" fmla="*/ 261 h 103"/>
                  <a:gd name="T22" fmla="*/ 17 w 56"/>
                  <a:gd name="T23" fmla="*/ 261 h 103"/>
                  <a:gd name="T24" fmla="*/ 17 w 56"/>
                  <a:gd name="T25" fmla="*/ 336 h 103"/>
                  <a:gd name="T26" fmla="*/ 17 w 56"/>
                  <a:gd name="T27" fmla="*/ 408 h 103"/>
                  <a:gd name="T28" fmla="*/ 17 w 56"/>
                  <a:gd name="T29" fmla="*/ 433 h 103"/>
                  <a:gd name="T30" fmla="*/ 25 w 56"/>
                  <a:gd name="T31" fmla="*/ 433 h 103"/>
                  <a:gd name="T32" fmla="*/ 17 w 56"/>
                  <a:gd name="T33" fmla="*/ 412 h 103"/>
                  <a:gd name="T34" fmla="*/ 17 w 56"/>
                  <a:gd name="T35" fmla="*/ 429 h 103"/>
                  <a:gd name="T36" fmla="*/ 16 w 56"/>
                  <a:gd name="T37" fmla="*/ 445 h 103"/>
                  <a:gd name="T38" fmla="*/ 22 w 56"/>
                  <a:gd name="T39" fmla="*/ 473 h 103"/>
                  <a:gd name="T40" fmla="*/ 17 w 56"/>
                  <a:gd name="T41" fmla="*/ 429 h 103"/>
                  <a:gd name="T42" fmla="*/ 20 w 56"/>
                  <a:gd name="T43" fmla="*/ 408 h 103"/>
                  <a:gd name="T44" fmla="*/ 17 w 56"/>
                  <a:gd name="T45" fmla="*/ 424 h 103"/>
                  <a:gd name="T46" fmla="*/ 21 w 56"/>
                  <a:gd name="T47" fmla="*/ 482 h 103"/>
                  <a:gd name="T48" fmla="*/ 21 w 56"/>
                  <a:gd name="T49" fmla="*/ 412 h 103"/>
                  <a:gd name="T50" fmla="*/ 15 w 56"/>
                  <a:gd name="T51" fmla="*/ 424 h 103"/>
                  <a:gd name="T52" fmla="*/ 10 w 56"/>
                  <a:gd name="T53" fmla="*/ 424 h 103"/>
                  <a:gd name="T54" fmla="*/ 8 w 56"/>
                  <a:gd name="T55" fmla="*/ 424 h 103"/>
                  <a:gd name="T56" fmla="*/ 5 w 56"/>
                  <a:gd name="T57" fmla="*/ 424 h 103"/>
                  <a:gd name="T58" fmla="*/ 4 w 56"/>
                  <a:gd name="T59" fmla="*/ 429 h 103"/>
                  <a:gd name="T60" fmla="*/ 8 w 56"/>
                  <a:gd name="T61" fmla="*/ 559 h 103"/>
                  <a:gd name="T62" fmla="*/ 11 w 56"/>
                  <a:gd name="T63" fmla="*/ 548 h 103"/>
                  <a:gd name="T64" fmla="*/ 8 w 56"/>
                  <a:gd name="T65" fmla="*/ 489 h 103"/>
                  <a:gd name="T66" fmla="*/ 8 w 56"/>
                  <a:gd name="T67" fmla="*/ 559 h 103"/>
                  <a:gd name="T68" fmla="*/ 10 w 56"/>
                  <a:gd name="T69" fmla="*/ 559 h 103"/>
                  <a:gd name="T70" fmla="*/ 15 w 56"/>
                  <a:gd name="T71" fmla="*/ 559 h 103"/>
                  <a:gd name="T72" fmla="*/ 21 w 56"/>
                  <a:gd name="T73" fmla="*/ 548 h 103"/>
                  <a:gd name="T74" fmla="*/ 23 w 56"/>
                  <a:gd name="T75" fmla="*/ 548 h 103"/>
                  <a:gd name="T76" fmla="*/ 26 w 56"/>
                  <a:gd name="T77" fmla="*/ 538 h 103"/>
                  <a:gd name="T78" fmla="*/ 28 w 56"/>
                  <a:gd name="T79" fmla="*/ 522 h 103"/>
                  <a:gd name="T80" fmla="*/ 29 w 56"/>
                  <a:gd name="T81" fmla="*/ 499 h 103"/>
                  <a:gd name="T82" fmla="*/ 30 w 56"/>
                  <a:gd name="T83" fmla="*/ 489 h 103"/>
                  <a:gd name="T84" fmla="*/ 31 w 56"/>
                  <a:gd name="T85" fmla="*/ 466 h 103"/>
                  <a:gd name="T86" fmla="*/ 32 w 56"/>
                  <a:gd name="T87" fmla="*/ 433 h 103"/>
                  <a:gd name="T88" fmla="*/ 32 w 56"/>
                  <a:gd name="T89" fmla="*/ 433 h 103"/>
                  <a:gd name="T90" fmla="*/ 32 w 56"/>
                  <a:gd name="T91" fmla="*/ 408 h 103"/>
                  <a:gd name="T92" fmla="*/ 32 w 56"/>
                  <a:gd name="T93" fmla="*/ 336 h 103"/>
                  <a:gd name="T94" fmla="*/ 31 w 56"/>
                  <a:gd name="T95" fmla="*/ 261 h 103"/>
                  <a:gd name="T96" fmla="*/ 30 w 56"/>
                  <a:gd name="T97" fmla="*/ 240 h 103"/>
                  <a:gd name="T98" fmla="*/ 28 w 56"/>
                  <a:gd name="T99" fmla="*/ 179 h 103"/>
                  <a:gd name="T100" fmla="*/ 26 w 56"/>
                  <a:gd name="T101" fmla="*/ 126 h 103"/>
                  <a:gd name="T102" fmla="*/ 24 w 56"/>
                  <a:gd name="T103" fmla="*/ 103 h 103"/>
                  <a:gd name="T104" fmla="*/ 20 w 56"/>
                  <a:gd name="T105" fmla="*/ 77 h 103"/>
                  <a:gd name="T106" fmla="*/ 17 w 56"/>
                  <a:gd name="T107" fmla="*/ 61 h 103"/>
                  <a:gd name="T108" fmla="*/ 8 w 56"/>
                  <a:gd name="T109" fmla="*/ 0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 h="103">
                    <a:moveTo>
                      <a:pt x="13" y="0"/>
                    </a:moveTo>
                    <a:lnTo>
                      <a:pt x="0" y="22"/>
                    </a:lnTo>
                    <a:lnTo>
                      <a:pt x="20" y="34"/>
                    </a:lnTo>
                    <a:lnTo>
                      <a:pt x="24" y="22"/>
                    </a:lnTo>
                    <a:lnTo>
                      <a:pt x="16" y="32"/>
                    </a:lnTo>
                    <a:lnTo>
                      <a:pt x="24" y="37"/>
                    </a:lnTo>
                    <a:lnTo>
                      <a:pt x="32" y="29"/>
                    </a:lnTo>
                    <a:lnTo>
                      <a:pt x="21" y="33"/>
                    </a:lnTo>
                    <a:lnTo>
                      <a:pt x="27" y="43"/>
                    </a:lnTo>
                    <a:lnTo>
                      <a:pt x="30" y="54"/>
                    </a:lnTo>
                    <a:lnTo>
                      <a:pt x="42" y="48"/>
                    </a:lnTo>
                    <a:lnTo>
                      <a:pt x="30" y="48"/>
                    </a:lnTo>
                    <a:lnTo>
                      <a:pt x="31" y="62"/>
                    </a:lnTo>
                    <a:lnTo>
                      <a:pt x="31" y="75"/>
                    </a:lnTo>
                    <a:lnTo>
                      <a:pt x="31" y="80"/>
                    </a:lnTo>
                    <a:lnTo>
                      <a:pt x="44" y="80"/>
                    </a:lnTo>
                    <a:lnTo>
                      <a:pt x="31" y="76"/>
                    </a:lnTo>
                    <a:lnTo>
                      <a:pt x="31" y="79"/>
                    </a:lnTo>
                    <a:lnTo>
                      <a:pt x="28" y="82"/>
                    </a:lnTo>
                    <a:lnTo>
                      <a:pt x="39" y="87"/>
                    </a:lnTo>
                    <a:lnTo>
                      <a:pt x="31" y="79"/>
                    </a:lnTo>
                    <a:lnTo>
                      <a:pt x="35" y="75"/>
                    </a:lnTo>
                    <a:lnTo>
                      <a:pt x="31" y="78"/>
                    </a:lnTo>
                    <a:lnTo>
                      <a:pt x="37" y="89"/>
                    </a:lnTo>
                    <a:lnTo>
                      <a:pt x="37" y="76"/>
                    </a:lnTo>
                    <a:lnTo>
                      <a:pt x="27" y="78"/>
                    </a:lnTo>
                    <a:lnTo>
                      <a:pt x="17" y="78"/>
                    </a:lnTo>
                    <a:lnTo>
                      <a:pt x="13" y="78"/>
                    </a:lnTo>
                    <a:lnTo>
                      <a:pt x="9" y="78"/>
                    </a:lnTo>
                    <a:lnTo>
                      <a:pt x="7" y="79"/>
                    </a:lnTo>
                    <a:lnTo>
                      <a:pt x="13" y="103"/>
                    </a:lnTo>
                    <a:lnTo>
                      <a:pt x="18" y="101"/>
                    </a:lnTo>
                    <a:lnTo>
                      <a:pt x="13" y="90"/>
                    </a:lnTo>
                    <a:lnTo>
                      <a:pt x="13" y="103"/>
                    </a:lnTo>
                    <a:lnTo>
                      <a:pt x="17" y="103"/>
                    </a:lnTo>
                    <a:lnTo>
                      <a:pt x="27" y="103"/>
                    </a:lnTo>
                    <a:lnTo>
                      <a:pt x="37" y="101"/>
                    </a:lnTo>
                    <a:lnTo>
                      <a:pt x="41" y="101"/>
                    </a:lnTo>
                    <a:lnTo>
                      <a:pt x="45" y="99"/>
                    </a:lnTo>
                    <a:lnTo>
                      <a:pt x="49" y="96"/>
                    </a:lnTo>
                    <a:lnTo>
                      <a:pt x="52" y="92"/>
                    </a:lnTo>
                    <a:lnTo>
                      <a:pt x="53" y="90"/>
                    </a:lnTo>
                    <a:lnTo>
                      <a:pt x="55" y="86"/>
                    </a:lnTo>
                    <a:lnTo>
                      <a:pt x="56" y="80"/>
                    </a:lnTo>
                    <a:lnTo>
                      <a:pt x="56" y="75"/>
                    </a:lnTo>
                    <a:lnTo>
                      <a:pt x="56" y="62"/>
                    </a:lnTo>
                    <a:lnTo>
                      <a:pt x="55" y="48"/>
                    </a:lnTo>
                    <a:lnTo>
                      <a:pt x="53" y="44"/>
                    </a:lnTo>
                    <a:lnTo>
                      <a:pt x="49" y="33"/>
                    </a:lnTo>
                    <a:lnTo>
                      <a:pt x="45" y="23"/>
                    </a:lnTo>
                    <a:lnTo>
                      <a:pt x="42" y="19"/>
                    </a:lnTo>
                    <a:lnTo>
                      <a:pt x="34" y="14"/>
                    </a:lnTo>
                    <a:lnTo>
                      <a:pt x="30" y="11"/>
                    </a:lnTo>
                    <a:lnTo>
                      <a:pt x="13"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39964" name="Oval 37"/>
              <p:cNvSpPr>
                <a:spLocks noChangeArrowheads="1"/>
              </p:cNvSpPr>
              <p:nvPr/>
            </p:nvSpPr>
            <p:spPr bwMode="auto">
              <a:xfrm>
                <a:off x="2834" y="2317"/>
                <a:ext cx="70"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39965" name="Oval 38"/>
              <p:cNvSpPr>
                <a:spLocks noChangeArrowheads="1"/>
              </p:cNvSpPr>
              <p:nvPr/>
            </p:nvSpPr>
            <p:spPr bwMode="auto">
              <a:xfrm>
                <a:off x="2941" y="2523"/>
                <a:ext cx="42" cy="54"/>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sp>
          <p:nvSpPr>
            <p:cNvPr id="39953" name="Rectangle 39"/>
            <p:cNvSpPr>
              <a:spLocks noChangeArrowheads="1"/>
            </p:cNvSpPr>
            <p:nvPr/>
          </p:nvSpPr>
          <p:spPr bwMode="auto">
            <a:xfrm rot="2625278">
              <a:off x="3312" y="2296"/>
              <a:ext cx="140" cy="7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39954" name="Oval 40"/>
            <p:cNvSpPr>
              <a:spLocks noChangeArrowheads="1"/>
            </p:cNvSpPr>
            <p:nvPr/>
          </p:nvSpPr>
          <p:spPr bwMode="auto">
            <a:xfrm>
              <a:off x="3259" y="2303"/>
              <a:ext cx="96" cy="5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39955" name="Oval 41"/>
            <p:cNvSpPr>
              <a:spLocks noChangeArrowheads="1"/>
            </p:cNvSpPr>
            <p:nvPr/>
          </p:nvSpPr>
          <p:spPr bwMode="auto">
            <a:xfrm>
              <a:off x="3392" y="2370"/>
              <a:ext cx="96" cy="5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39956" name="Line 42"/>
            <p:cNvSpPr>
              <a:spLocks noChangeShapeType="1"/>
            </p:cNvSpPr>
            <p:nvPr/>
          </p:nvSpPr>
          <p:spPr bwMode="auto">
            <a:xfrm flipV="1">
              <a:off x="3239" y="2372"/>
              <a:ext cx="114" cy="72"/>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nvGrpSpPr>
            <p:cNvPr id="39957" name="Group 43"/>
            <p:cNvGrpSpPr>
              <a:grpSpLocks/>
            </p:cNvGrpSpPr>
            <p:nvPr/>
          </p:nvGrpSpPr>
          <p:grpSpPr bwMode="auto">
            <a:xfrm>
              <a:off x="3084" y="2238"/>
              <a:ext cx="96" cy="63"/>
              <a:chOff x="3084" y="2238"/>
              <a:chExt cx="96" cy="63"/>
            </a:xfrm>
          </p:grpSpPr>
          <p:sp>
            <p:nvSpPr>
              <p:cNvPr id="39958" name="Oval 44"/>
              <p:cNvSpPr>
                <a:spLocks noChangeArrowheads="1"/>
              </p:cNvSpPr>
              <p:nvPr/>
            </p:nvSpPr>
            <p:spPr bwMode="auto">
              <a:xfrm rot="-361988">
                <a:off x="3084" y="2238"/>
                <a:ext cx="60" cy="63"/>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39959" name="Line 45"/>
              <p:cNvSpPr>
                <a:spLocks noChangeShapeType="1"/>
              </p:cNvSpPr>
              <p:nvPr/>
            </p:nvSpPr>
            <p:spPr bwMode="auto">
              <a:xfrm flipV="1">
                <a:off x="3120" y="2268"/>
                <a:ext cx="60" cy="6"/>
              </a:xfrm>
              <a:prstGeom prst="line">
                <a:avLst/>
              </a:prstGeom>
              <a:noFill/>
              <a:ln w="5715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grpSp>
      <p:sp>
        <p:nvSpPr>
          <p:cNvPr id="2" name="Slide Number Placeholder 1">
            <a:extLst>
              <a:ext uri="{FF2B5EF4-FFF2-40B4-BE49-F238E27FC236}">
                <a16:creationId xmlns:a16="http://schemas.microsoft.com/office/drawing/2014/main" id="{827F571B-4BA4-CD1B-D3E0-8ECDA456F11E}"/>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45</a:t>
            </a:fld>
            <a:endParaRPr lang="en-US" sz="2000" dirty="0">
              <a:solidFill>
                <a:srgbClr val="1E0000"/>
              </a:solidFill>
            </a:endParaRPr>
          </a:p>
        </p:txBody>
      </p:sp>
    </p:spTree>
    <p:extLst>
      <p:ext uri="{BB962C8B-B14F-4D97-AF65-F5344CB8AC3E}">
        <p14:creationId xmlns:p14="http://schemas.microsoft.com/office/powerpoint/2010/main" val="28873574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r>
              <a:rPr lang="en-US" altLang="en-US"/>
              <a:t>Generation Trips 16:09:08 – 16:10:27</a:t>
            </a:r>
          </a:p>
        </p:txBody>
      </p:sp>
      <p:grpSp>
        <p:nvGrpSpPr>
          <p:cNvPr id="40964" name="Group 3"/>
          <p:cNvGrpSpPr>
            <a:grpSpLocks noChangeAspect="1"/>
          </p:cNvGrpSpPr>
          <p:nvPr/>
        </p:nvGrpSpPr>
        <p:grpSpPr bwMode="auto">
          <a:xfrm>
            <a:off x="1889759" y="1280160"/>
            <a:ext cx="6671126" cy="5212080"/>
            <a:chOff x="822" y="826"/>
            <a:chExt cx="4080" cy="3243"/>
          </a:xfrm>
        </p:grpSpPr>
        <p:pic>
          <p:nvPicPr>
            <p:cNvPr id="40965" name="Picture 4" descr="Image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 y="830"/>
              <a:ext cx="4080" cy="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6" name="Group 5"/>
            <p:cNvGrpSpPr>
              <a:grpSpLocks/>
            </p:cNvGrpSpPr>
            <p:nvPr/>
          </p:nvGrpSpPr>
          <p:grpSpPr bwMode="auto">
            <a:xfrm>
              <a:off x="3165" y="2523"/>
              <a:ext cx="179" cy="231"/>
              <a:chOff x="3165" y="2523"/>
              <a:chExt cx="179" cy="231"/>
            </a:xfrm>
          </p:grpSpPr>
          <p:sp>
            <p:nvSpPr>
              <p:cNvPr id="41006" name="Freeform 6"/>
              <p:cNvSpPr>
                <a:spLocks/>
              </p:cNvSpPr>
              <p:nvPr/>
            </p:nvSpPr>
            <p:spPr bwMode="auto">
              <a:xfrm>
                <a:off x="3171" y="2556"/>
                <a:ext cx="135" cy="179"/>
              </a:xfrm>
              <a:custGeom>
                <a:avLst/>
                <a:gdLst>
                  <a:gd name="T0" fmla="*/ 43 w 135"/>
                  <a:gd name="T1" fmla="*/ 6 h 179"/>
                  <a:gd name="T2" fmla="*/ 20 w 135"/>
                  <a:gd name="T3" fmla="*/ 0 h 179"/>
                  <a:gd name="T4" fmla="*/ 10 w 135"/>
                  <a:gd name="T5" fmla="*/ 42 h 179"/>
                  <a:gd name="T6" fmla="*/ 8 w 135"/>
                  <a:gd name="T7" fmla="*/ 46 h 179"/>
                  <a:gd name="T8" fmla="*/ 4 w 135"/>
                  <a:gd name="T9" fmla="*/ 67 h 179"/>
                  <a:gd name="T10" fmla="*/ 1 w 135"/>
                  <a:gd name="T11" fmla="*/ 88 h 179"/>
                  <a:gd name="T12" fmla="*/ 0 w 135"/>
                  <a:gd name="T13" fmla="*/ 106 h 179"/>
                  <a:gd name="T14" fmla="*/ 1 w 135"/>
                  <a:gd name="T15" fmla="*/ 123 h 179"/>
                  <a:gd name="T16" fmla="*/ 3 w 135"/>
                  <a:gd name="T17" fmla="*/ 137 h 179"/>
                  <a:gd name="T18" fmla="*/ 4 w 135"/>
                  <a:gd name="T19" fmla="*/ 141 h 179"/>
                  <a:gd name="T20" fmla="*/ 11 w 135"/>
                  <a:gd name="T21" fmla="*/ 155 h 179"/>
                  <a:gd name="T22" fmla="*/ 17 w 135"/>
                  <a:gd name="T23" fmla="*/ 162 h 179"/>
                  <a:gd name="T24" fmla="*/ 20 w 135"/>
                  <a:gd name="T25" fmla="*/ 165 h 179"/>
                  <a:gd name="T26" fmla="*/ 24 w 135"/>
                  <a:gd name="T27" fmla="*/ 169 h 179"/>
                  <a:gd name="T28" fmla="*/ 33 w 135"/>
                  <a:gd name="T29" fmla="*/ 173 h 179"/>
                  <a:gd name="T30" fmla="*/ 46 w 135"/>
                  <a:gd name="T31" fmla="*/ 177 h 179"/>
                  <a:gd name="T32" fmla="*/ 52 w 135"/>
                  <a:gd name="T33" fmla="*/ 177 h 179"/>
                  <a:gd name="T34" fmla="*/ 65 w 135"/>
                  <a:gd name="T35" fmla="*/ 179 h 179"/>
                  <a:gd name="T36" fmla="*/ 81 w 135"/>
                  <a:gd name="T37" fmla="*/ 177 h 179"/>
                  <a:gd name="T38" fmla="*/ 98 w 135"/>
                  <a:gd name="T39" fmla="*/ 176 h 179"/>
                  <a:gd name="T40" fmla="*/ 135 w 135"/>
                  <a:gd name="T41" fmla="*/ 170 h 179"/>
                  <a:gd name="T42" fmla="*/ 131 w 135"/>
                  <a:gd name="T43" fmla="*/ 147 h 179"/>
                  <a:gd name="T44" fmla="*/ 98 w 135"/>
                  <a:gd name="T45" fmla="*/ 151 h 179"/>
                  <a:gd name="T46" fmla="*/ 81 w 135"/>
                  <a:gd name="T47" fmla="*/ 152 h 179"/>
                  <a:gd name="T48" fmla="*/ 65 w 135"/>
                  <a:gd name="T49" fmla="*/ 154 h 179"/>
                  <a:gd name="T50" fmla="*/ 52 w 135"/>
                  <a:gd name="T51" fmla="*/ 152 h 179"/>
                  <a:gd name="T52" fmla="*/ 52 w 135"/>
                  <a:gd name="T53" fmla="*/ 165 h 179"/>
                  <a:gd name="T54" fmla="*/ 56 w 135"/>
                  <a:gd name="T55" fmla="*/ 154 h 179"/>
                  <a:gd name="T56" fmla="*/ 43 w 135"/>
                  <a:gd name="T57" fmla="*/ 150 h 179"/>
                  <a:gd name="T58" fmla="*/ 33 w 135"/>
                  <a:gd name="T59" fmla="*/ 145 h 179"/>
                  <a:gd name="T60" fmla="*/ 38 w 135"/>
                  <a:gd name="T61" fmla="*/ 148 h 179"/>
                  <a:gd name="T62" fmla="*/ 29 w 135"/>
                  <a:gd name="T63" fmla="*/ 157 h 179"/>
                  <a:gd name="T64" fmla="*/ 40 w 135"/>
                  <a:gd name="T65" fmla="*/ 152 h 179"/>
                  <a:gd name="T66" fmla="*/ 32 w 135"/>
                  <a:gd name="T67" fmla="*/ 141 h 179"/>
                  <a:gd name="T68" fmla="*/ 28 w 135"/>
                  <a:gd name="T69" fmla="*/ 131 h 179"/>
                  <a:gd name="T70" fmla="*/ 15 w 135"/>
                  <a:gd name="T71" fmla="*/ 137 h 179"/>
                  <a:gd name="T72" fmla="*/ 28 w 135"/>
                  <a:gd name="T73" fmla="*/ 137 h 179"/>
                  <a:gd name="T74" fmla="*/ 26 w 135"/>
                  <a:gd name="T75" fmla="*/ 123 h 179"/>
                  <a:gd name="T76" fmla="*/ 25 w 135"/>
                  <a:gd name="T77" fmla="*/ 106 h 179"/>
                  <a:gd name="T78" fmla="*/ 26 w 135"/>
                  <a:gd name="T79" fmla="*/ 88 h 179"/>
                  <a:gd name="T80" fmla="*/ 29 w 135"/>
                  <a:gd name="T81" fmla="*/ 67 h 179"/>
                  <a:gd name="T82" fmla="*/ 33 w 135"/>
                  <a:gd name="T83" fmla="*/ 46 h 179"/>
                  <a:gd name="T84" fmla="*/ 21 w 135"/>
                  <a:gd name="T85" fmla="*/ 46 h 179"/>
                  <a:gd name="T86" fmla="*/ 33 w 135"/>
                  <a:gd name="T87" fmla="*/ 52 h 179"/>
                  <a:gd name="T88" fmla="*/ 43 w 135"/>
                  <a:gd name="T89" fmla="*/ 6 h 17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5" h="179">
                    <a:moveTo>
                      <a:pt x="43" y="6"/>
                    </a:moveTo>
                    <a:lnTo>
                      <a:pt x="20" y="0"/>
                    </a:lnTo>
                    <a:lnTo>
                      <a:pt x="10" y="42"/>
                    </a:lnTo>
                    <a:lnTo>
                      <a:pt x="8" y="46"/>
                    </a:lnTo>
                    <a:lnTo>
                      <a:pt x="4" y="67"/>
                    </a:lnTo>
                    <a:lnTo>
                      <a:pt x="1" y="88"/>
                    </a:lnTo>
                    <a:lnTo>
                      <a:pt x="0" y="106"/>
                    </a:lnTo>
                    <a:lnTo>
                      <a:pt x="1" y="123"/>
                    </a:lnTo>
                    <a:lnTo>
                      <a:pt x="3" y="137"/>
                    </a:lnTo>
                    <a:lnTo>
                      <a:pt x="4" y="141"/>
                    </a:lnTo>
                    <a:lnTo>
                      <a:pt x="11" y="155"/>
                    </a:lnTo>
                    <a:lnTo>
                      <a:pt x="17" y="162"/>
                    </a:lnTo>
                    <a:lnTo>
                      <a:pt x="20" y="165"/>
                    </a:lnTo>
                    <a:lnTo>
                      <a:pt x="24" y="169"/>
                    </a:lnTo>
                    <a:lnTo>
                      <a:pt x="33" y="173"/>
                    </a:lnTo>
                    <a:lnTo>
                      <a:pt x="46" y="177"/>
                    </a:lnTo>
                    <a:lnTo>
                      <a:pt x="52" y="177"/>
                    </a:lnTo>
                    <a:lnTo>
                      <a:pt x="65" y="179"/>
                    </a:lnTo>
                    <a:lnTo>
                      <a:pt x="81" y="177"/>
                    </a:lnTo>
                    <a:lnTo>
                      <a:pt x="98" y="176"/>
                    </a:lnTo>
                    <a:lnTo>
                      <a:pt x="135" y="170"/>
                    </a:lnTo>
                    <a:lnTo>
                      <a:pt x="131" y="147"/>
                    </a:lnTo>
                    <a:lnTo>
                      <a:pt x="98" y="151"/>
                    </a:lnTo>
                    <a:lnTo>
                      <a:pt x="81" y="152"/>
                    </a:lnTo>
                    <a:lnTo>
                      <a:pt x="65" y="154"/>
                    </a:lnTo>
                    <a:lnTo>
                      <a:pt x="52" y="152"/>
                    </a:lnTo>
                    <a:lnTo>
                      <a:pt x="52" y="165"/>
                    </a:lnTo>
                    <a:lnTo>
                      <a:pt x="56" y="154"/>
                    </a:lnTo>
                    <a:lnTo>
                      <a:pt x="43" y="150"/>
                    </a:lnTo>
                    <a:lnTo>
                      <a:pt x="33" y="145"/>
                    </a:lnTo>
                    <a:lnTo>
                      <a:pt x="38" y="148"/>
                    </a:lnTo>
                    <a:lnTo>
                      <a:pt x="29" y="157"/>
                    </a:lnTo>
                    <a:lnTo>
                      <a:pt x="40" y="152"/>
                    </a:lnTo>
                    <a:lnTo>
                      <a:pt x="32" y="141"/>
                    </a:lnTo>
                    <a:lnTo>
                      <a:pt x="28" y="131"/>
                    </a:lnTo>
                    <a:lnTo>
                      <a:pt x="15" y="137"/>
                    </a:lnTo>
                    <a:lnTo>
                      <a:pt x="28" y="137"/>
                    </a:lnTo>
                    <a:lnTo>
                      <a:pt x="26" y="123"/>
                    </a:lnTo>
                    <a:lnTo>
                      <a:pt x="25" y="106"/>
                    </a:lnTo>
                    <a:lnTo>
                      <a:pt x="26" y="88"/>
                    </a:lnTo>
                    <a:lnTo>
                      <a:pt x="29" y="67"/>
                    </a:lnTo>
                    <a:lnTo>
                      <a:pt x="33" y="46"/>
                    </a:lnTo>
                    <a:lnTo>
                      <a:pt x="21" y="46"/>
                    </a:lnTo>
                    <a:lnTo>
                      <a:pt x="33" y="52"/>
                    </a:lnTo>
                    <a:lnTo>
                      <a:pt x="43" y="6"/>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1007" name="Oval 7"/>
              <p:cNvSpPr>
                <a:spLocks noChangeArrowheads="1"/>
              </p:cNvSpPr>
              <p:nvPr/>
            </p:nvSpPr>
            <p:spPr bwMode="auto">
              <a:xfrm>
                <a:off x="3165" y="2523"/>
                <a:ext cx="77" cy="7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1008" name="Oval 8"/>
              <p:cNvSpPr>
                <a:spLocks noChangeArrowheads="1"/>
              </p:cNvSpPr>
              <p:nvPr/>
            </p:nvSpPr>
            <p:spPr bwMode="auto">
              <a:xfrm>
                <a:off x="3267" y="2678"/>
                <a:ext cx="77" cy="7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grpSp>
          <p:nvGrpSpPr>
            <p:cNvPr id="40967" name="Group 9"/>
            <p:cNvGrpSpPr>
              <a:grpSpLocks/>
            </p:cNvGrpSpPr>
            <p:nvPr/>
          </p:nvGrpSpPr>
          <p:grpSpPr bwMode="auto">
            <a:xfrm>
              <a:off x="3197" y="2529"/>
              <a:ext cx="511" cy="344"/>
              <a:chOff x="3197" y="2529"/>
              <a:chExt cx="511" cy="344"/>
            </a:xfrm>
          </p:grpSpPr>
          <p:sp>
            <p:nvSpPr>
              <p:cNvPr id="41003" name="Freeform 10"/>
              <p:cNvSpPr>
                <a:spLocks/>
              </p:cNvSpPr>
              <p:nvPr/>
            </p:nvSpPr>
            <p:spPr bwMode="auto">
              <a:xfrm>
                <a:off x="3231" y="2554"/>
                <a:ext cx="437" cy="291"/>
              </a:xfrm>
              <a:custGeom>
                <a:avLst/>
                <a:gdLst>
                  <a:gd name="T0" fmla="*/ 0 w 437"/>
                  <a:gd name="T1" fmla="*/ 23 h 291"/>
                  <a:gd name="T2" fmla="*/ 71 w 437"/>
                  <a:gd name="T3" fmla="*/ 43 h 291"/>
                  <a:gd name="T4" fmla="*/ 102 w 437"/>
                  <a:gd name="T5" fmla="*/ 53 h 291"/>
                  <a:gd name="T6" fmla="*/ 127 w 437"/>
                  <a:gd name="T7" fmla="*/ 61 h 291"/>
                  <a:gd name="T8" fmla="*/ 141 w 437"/>
                  <a:gd name="T9" fmla="*/ 67 h 291"/>
                  <a:gd name="T10" fmla="*/ 149 w 437"/>
                  <a:gd name="T11" fmla="*/ 57 h 291"/>
                  <a:gd name="T12" fmla="*/ 142 w 437"/>
                  <a:gd name="T13" fmla="*/ 68 h 291"/>
                  <a:gd name="T14" fmla="*/ 149 w 437"/>
                  <a:gd name="T15" fmla="*/ 75 h 291"/>
                  <a:gd name="T16" fmla="*/ 167 w 437"/>
                  <a:gd name="T17" fmla="*/ 87 h 291"/>
                  <a:gd name="T18" fmla="*/ 185 w 437"/>
                  <a:gd name="T19" fmla="*/ 99 h 291"/>
                  <a:gd name="T20" fmla="*/ 181 w 437"/>
                  <a:gd name="T21" fmla="*/ 96 h 291"/>
                  <a:gd name="T22" fmla="*/ 215 w 437"/>
                  <a:gd name="T23" fmla="*/ 122 h 291"/>
                  <a:gd name="T24" fmla="*/ 234 w 437"/>
                  <a:gd name="T25" fmla="*/ 142 h 291"/>
                  <a:gd name="T26" fmla="*/ 279 w 437"/>
                  <a:gd name="T27" fmla="*/ 191 h 291"/>
                  <a:gd name="T28" fmla="*/ 300 w 437"/>
                  <a:gd name="T29" fmla="*/ 213 h 291"/>
                  <a:gd name="T30" fmla="*/ 336 w 437"/>
                  <a:gd name="T31" fmla="*/ 246 h 291"/>
                  <a:gd name="T32" fmla="*/ 357 w 437"/>
                  <a:gd name="T33" fmla="*/ 263 h 291"/>
                  <a:gd name="T34" fmla="*/ 387 w 437"/>
                  <a:gd name="T35" fmla="*/ 281 h 291"/>
                  <a:gd name="T36" fmla="*/ 407 w 437"/>
                  <a:gd name="T37" fmla="*/ 287 h 291"/>
                  <a:gd name="T38" fmla="*/ 435 w 437"/>
                  <a:gd name="T39" fmla="*/ 291 h 291"/>
                  <a:gd name="T40" fmla="*/ 422 w 437"/>
                  <a:gd name="T41" fmla="*/ 264 h 291"/>
                  <a:gd name="T42" fmla="*/ 407 w 437"/>
                  <a:gd name="T43" fmla="*/ 274 h 291"/>
                  <a:gd name="T44" fmla="*/ 397 w 437"/>
                  <a:gd name="T45" fmla="*/ 257 h 291"/>
                  <a:gd name="T46" fmla="*/ 366 w 437"/>
                  <a:gd name="T47" fmla="*/ 239 h 291"/>
                  <a:gd name="T48" fmla="*/ 371 w 437"/>
                  <a:gd name="T49" fmla="*/ 242 h 291"/>
                  <a:gd name="T50" fmla="*/ 336 w 437"/>
                  <a:gd name="T51" fmla="*/ 211 h 291"/>
                  <a:gd name="T52" fmla="*/ 306 w 437"/>
                  <a:gd name="T53" fmla="*/ 184 h 291"/>
                  <a:gd name="T54" fmla="*/ 274 w 437"/>
                  <a:gd name="T55" fmla="*/ 147 h 291"/>
                  <a:gd name="T56" fmla="*/ 241 w 437"/>
                  <a:gd name="T57" fmla="*/ 113 h 291"/>
                  <a:gd name="T58" fmla="*/ 215 w 437"/>
                  <a:gd name="T59" fmla="*/ 89 h 291"/>
                  <a:gd name="T60" fmla="*/ 195 w 437"/>
                  <a:gd name="T61" fmla="*/ 75 h 291"/>
                  <a:gd name="T62" fmla="*/ 176 w 437"/>
                  <a:gd name="T63" fmla="*/ 78 h 291"/>
                  <a:gd name="T64" fmla="*/ 170 w 437"/>
                  <a:gd name="T65" fmla="*/ 60 h 291"/>
                  <a:gd name="T66" fmla="*/ 164 w 437"/>
                  <a:gd name="T67" fmla="*/ 54 h 291"/>
                  <a:gd name="T68" fmla="*/ 157 w 437"/>
                  <a:gd name="T69" fmla="*/ 47 h 291"/>
                  <a:gd name="T70" fmla="*/ 150 w 437"/>
                  <a:gd name="T71" fmla="*/ 43 h 291"/>
                  <a:gd name="T72" fmla="*/ 135 w 437"/>
                  <a:gd name="T73" fmla="*/ 37 h 291"/>
                  <a:gd name="T74" fmla="*/ 111 w 437"/>
                  <a:gd name="T75" fmla="*/ 29 h 291"/>
                  <a:gd name="T76" fmla="*/ 81 w 437"/>
                  <a:gd name="T77" fmla="*/ 19 h 291"/>
                  <a:gd name="T78" fmla="*/ 7 w 437"/>
                  <a:gd name="T79" fmla="*/ 0 h 2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37" h="291">
                    <a:moveTo>
                      <a:pt x="7" y="0"/>
                    </a:moveTo>
                    <a:lnTo>
                      <a:pt x="0" y="23"/>
                    </a:lnTo>
                    <a:lnTo>
                      <a:pt x="35" y="33"/>
                    </a:lnTo>
                    <a:lnTo>
                      <a:pt x="71" y="43"/>
                    </a:lnTo>
                    <a:lnTo>
                      <a:pt x="88" y="48"/>
                    </a:lnTo>
                    <a:lnTo>
                      <a:pt x="102" y="53"/>
                    </a:lnTo>
                    <a:lnTo>
                      <a:pt x="116" y="57"/>
                    </a:lnTo>
                    <a:lnTo>
                      <a:pt x="127" y="61"/>
                    </a:lnTo>
                    <a:lnTo>
                      <a:pt x="135" y="64"/>
                    </a:lnTo>
                    <a:lnTo>
                      <a:pt x="141" y="67"/>
                    </a:lnTo>
                    <a:lnTo>
                      <a:pt x="143" y="68"/>
                    </a:lnTo>
                    <a:lnTo>
                      <a:pt x="149" y="57"/>
                    </a:lnTo>
                    <a:lnTo>
                      <a:pt x="139" y="65"/>
                    </a:lnTo>
                    <a:lnTo>
                      <a:pt x="142" y="68"/>
                    </a:lnTo>
                    <a:lnTo>
                      <a:pt x="146" y="72"/>
                    </a:lnTo>
                    <a:lnTo>
                      <a:pt x="149" y="75"/>
                    </a:lnTo>
                    <a:lnTo>
                      <a:pt x="156" y="79"/>
                    </a:lnTo>
                    <a:lnTo>
                      <a:pt x="167" y="87"/>
                    </a:lnTo>
                    <a:lnTo>
                      <a:pt x="171" y="90"/>
                    </a:lnTo>
                    <a:lnTo>
                      <a:pt x="185" y="99"/>
                    </a:lnTo>
                    <a:lnTo>
                      <a:pt x="189" y="87"/>
                    </a:lnTo>
                    <a:lnTo>
                      <a:pt x="181" y="96"/>
                    </a:lnTo>
                    <a:lnTo>
                      <a:pt x="196" y="107"/>
                    </a:lnTo>
                    <a:lnTo>
                      <a:pt x="215" y="122"/>
                    </a:lnTo>
                    <a:lnTo>
                      <a:pt x="223" y="131"/>
                    </a:lnTo>
                    <a:lnTo>
                      <a:pt x="234" y="142"/>
                    </a:lnTo>
                    <a:lnTo>
                      <a:pt x="256" y="165"/>
                    </a:lnTo>
                    <a:lnTo>
                      <a:pt x="279" y="191"/>
                    </a:lnTo>
                    <a:lnTo>
                      <a:pt x="288" y="202"/>
                    </a:lnTo>
                    <a:lnTo>
                      <a:pt x="300" y="213"/>
                    </a:lnTo>
                    <a:lnTo>
                      <a:pt x="318" y="230"/>
                    </a:lnTo>
                    <a:lnTo>
                      <a:pt x="336" y="246"/>
                    </a:lnTo>
                    <a:lnTo>
                      <a:pt x="352" y="260"/>
                    </a:lnTo>
                    <a:lnTo>
                      <a:pt x="357" y="263"/>
                    </a:lnTo>
                    <a:lnTo>
                      <a:pt x="372" y="273"/>
                    </a:lnTo>
                    <a:lnTo>
                      <a:pt x="387" y="281"/>
                    </a:lnTo>
                    <a:lnTo>
                      <a:pt x="403" y="285"/>
                    </a:lnTo>
                    <a:lnTo>
                      <a:pt x="407" y="287"/>
                    </a:lnTo>
                    <a:lnTo>
                      <a:pt x="422" y="290"/>
                    </a:lnTo>
                    <a:lnTo>
                      <a:pt x="435" y="291"/>
                    </a:lnTo>
                    <a:lnTo>
                      <a:pt x="437" y="266"/>
                    </a:lnTo>
                    <a:lnTo>
                      <a:pt x="422" y="264"/>
                    </a:lnTo>
                    <a:lnTo>
                      <a:pt x="407" y="262"/>
                    </a:lnTo>
                    <a:lnTo>
                      <a:pt x="407" y="274"/>
                    </a:lnTo>
                    <a:lnTo>
                      <a:pt x="412" y="262"/>
                    </a:lnTo>
                    <a:lnTo>
                      <a:pt x="397" y="257"/>
                    </a:lnTo>
                    <a:lnTo>
                      <a:pt x="385" y="252"/>
                    </a:lnTo>
                    <a:lnTo>
                      <a:pt x="366" y="239"/>
                    </a:lnTo>
                    <a:lnTo>
                      <a:pt x="361" y="250"/>
                    </a:lnTo>
                    <a:lnTo>
                      <a:pt x="371" y="242"/>
                    </a:lnTo>
                    <a:lnTo>
                      <a:pt x="354" y="228"/>
                    </a:lnTo>
                    <a:lnTo>
                      <a:pt x="336" y="211"/>
                    </a:lnTo>
                    <a:lnTo>
                      <a:pt x="318" y="195"/>
                    </a:lnTo>
                    <a:lnTo>
                      <a:pt x="306" y="184"/>
                    </a:lnTo>
                    <a:lnTo>
                      <a:pt x="297" y="172"/>
                    </a:lnTo>
                    <a:lnTo>
                      <a:pt x="274" y="147"/>
                    </a:lnTo>
                    <a:lnTo>
                      <a:pt x="252" y="124"/>
                    </a:lnTo>
                    <a:lnTo>
                      <a:pt x="241" y="113"/>
                    </a:lnTo>
                    <a:lnTo>
                      <a:pt x="231" y="104"/>
                    </a:lnTo>
                    <a:lnTo>
                      <a:pt x="215" y="89"/>
                    </a:lnTo>
                    <a:lnTo>
                      <a:pt x="199" y="78"/>
                    </a:lnTo>
                    <a:lnTo>
                      <a:pt x="195" y="75"/>
                    </a:lnTo>
                    <a:lnTo>
                      <a:pt x="181" y="67"/>
                    </a:lnTo>
                    <a:lnTo>
                      <a:pt x="176" y="78"/>
                    </a:lnTo>
                    <a:lnTo>
                      <a:pt x="185" y="69"/>
                    </a:lnTo>
                    <a:lnTo>
                      <a:pt x="170" y="60"/>
                    </a:lnTo>
                    <a:lnTo>
                      <a:pt x="167" y="57"/>
                    </a:lnTo>
                    <a:lnTo>
                      <a:pt x="164" y="54"/>
                    </a:lnTo>
                    <a:lnTo>
                      <a:pt x="160" y="50"/>
                    </a:lnTo>
                    <a:lnTo>
                      <a:pt x="157" y="47"/>
                    </a:lnTo>
                    <a:lnTo>
                      <a:pt x="153" y="44"/>
                    </a:lnTo>
                    <a:lnTo>
                      <a:pt x="150" y="43"/>
                    </a:lnTo>
                    <a:lnTo>
                      <a:pt x="145" y="40"/>
                    </a:lnTo>
                    <a:lnTo>
                      <a:pt x="135" y="37"/>
                    </a:lnTo>
                    <a:lnTo>
                      <a:pt x="125" y="33"/>
                    </a:lnTo>
                    <a:lnTo>
                      <a:pt x="111" y="29"/>
                    </a:lnTo>
                    <a:lnTo>
                      <a:pt x="97" y="25"/>
                    </a:lnTo>
                    <a:lnTo>
                      <a:pt x="81" y="19"/>
                    </a:lnTo>
                    <a:lnTo>
                      <a:pt x="45" y="9"/>
                    </a:lnTo>
                    <a:lnTo>
                      <a:pt x="7"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1004" name="Oval 11"/>
              <p:cNvSpPr>
                <a:spLocks noChangeArrowheads="1"/>
              </p:cNvSpPr>
              <p:nvPr/>
            </p:nvSpPr>
            <p:spPr bwMode="auto">
              <a:xfrm>
                <a:off x="3197" y="2529"/>
                <a:ext cx="77" cy="7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1005" name="Oval 12"/>
              <p:cNvSpPr>
                <a:spLocks noChangeArrowheads="1"/>
              </p:cNvSpPr>
              <p:nvPr/>
            </p:nvSpPr>
            <p:spPr bwMode="auto">
              <a:xfrm>
                <a:off x="3631" y="2796"/>
                <a:ext cx="77" cy="7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sp>
          <p:nvSpPr>
            <p:cNvPr id="40968" name="Freeform 13"/>
            <p:cNvSpPr>
              <a:spLocks/>
            </p:cNvSpPr>
            <p:nvPr/>
          </p:nvSpPr>
          <p:spPr bwMode="auto">
            <a:xfrm>
              <a:off x="3055" y="2512"/>
              <a:ext cx="418" cy="283"/>
            </a:xfrm>
            <a:custGeom>
              <a:avLst/>
              <a:gdLst>
                <a:gd name="T0" fmla="*/ 0 w 418"/>
                <a:gd name="T1" fmla="*/ 241 h 283"/>
                <a:gd name="T2" fmla="*/ 27 w 418"/>
                <a:gd name="T3" fmla="*/ 283 h 283"/>
                <a:gd name="T4" fmla="*/ 418 w 418"/>
                <a:gd name="T5" fmla="*/ 42 h 283"/>
                <a:gd name="T6" fmla="*/ 392 w 418"/>
                <a:gd name="T7" fmla="*/ 0 h 283"/>
                <a:gd name="T8" fmla="*/ 0 w 418"/>
                <a:gd name="T9" fmla="*/ 241 h 2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 h="283">
                  <a:moveTo>
                    <a:pt x="0" y="241"/>
                  </a:moveTo>
                  <a:lnTo>
                    <a:pt x="27" y="283"/>
                  </a:lnTo>
                  <a:lnTo>
                    <a:pt x="418" y="42"/>
                  </a:lnTo>
                  <a:lnTo>
                    <a:pt x="392" y="0"/>
                  </a:lnTo>
                  <a:lnTo>
                    <a:pt x="0" y="24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grpSp>
          <p:nvGrpSpPr>
            <p:cNvPr id="40969" name="Group 14"/>
            <p:cNvGrpSpPr>
              <a:grpSpLocks/>
            </p:cNvGrpSpPr>
            <p:nvPr/>
          </p:nvGrpSpPr>
          <p:grpSpPr bwMode="auto">
            <a:xfrm>
              <a:off x="2491" y="2593"/>
              <a:ext cx="719" cy="868"/>
              <a:chOff x="2491" y="2593"/>
              <a:chExt cx="719" cy="868"/>
            </a:xfrm>
          </p:grpSpPr>
          <p:sp>
            <p:nvSpPr>
              <p:cNvPr id="41000" name="Freeform 15"/>
              <p:cNvSpPr>
                <a:spLocks/>
              </p:cNvSpPr>
              <p:nvPr/>
            </p:nvSpPr>
            <p:spPr bwMode="auto">
              <a:xfrm>
                <a:off x="2517" y="2622"/>
                <a:ext cx="662" cy="805"/>
              </a:xfrm>
              <a:custGeom>
                <a:avLst/>
                <a:gdLst>
                  <a:gd name="T0" fmla="*/ 30 w 662"/>
                  <a:gd name="T1" fmla="*/ 50 h 805"/>
                  <a:gd name="T2" fmla="*/ 70 w 662"/>
                  <a:gd name="T3" fmla="*/ 86 h 805"/>
                  <a:gd name="T4" fmla="*/ 105 w 662"/>
                  <a:gd name="T5" fmla="*/ 100 h 805"/>
                  <a:gd name="T6" fmla="*/ 140 w 662"/>
                  <a:gd name="T7" fmla="*/ 102 h 805"/>
                  <a:gd name="T8" fmla="*/ 150 w 662"/>
                  <a:gd name="T9" fmla="*/ 127 h 805"/>
                  <a:gd name="T10" fmla="*/ 194 w 662"/>
                  <a:gd name="T11" fmla="*/ 187 h 805"/>
                  <a:gd name="T12" fmla="*/ 226 w 662"/>
                  <a:gd name="T13" fmla="*/ 226 h 805"/>
                  <a:gd name="T14" fmla="*/ 281 w 662"/>
                  <a:gd name="T15" fmla="*/ 273 h 805"/>
                  <a:gd name="T16" fmla="*/ 360 w 662"/>
                  <a:gd name="T17" fmla="*/ 341 h 805"/>
                  <a:gd name="T18" fmla="*/ 413 w 662"/>
                  <a:gd name="T19" fmla="*/ 398 h 805"/>
                  <a:gd name="T20" fmla="*/ 477 w 662"/>
                  <a:gd name="T21" fmla="*/ 479 h 805"/>
                  <a:gd name="T22" fmla="*/ 513 w 662"/>
                  <a:gd name="T23" fmla="*/ 514 h 805"/>
                  <a:gd name="T24" fmla="*/ 566 w 662"/>
                  <a:gd name="T25" fmla="*/ 557 h 805"/>
                  <a:gd name="T26" fmla="*/ 573 w 662"/>
                  <a:gd name="T27" fmla="*/ 566 h 805"/>
                  <a:gd name="T28" fmla="*/ 588 w 662"/>
                  <a:gd name="T29" fmla="*/ 612 h 805"/>
                  <a:gd name="T30" fmla="*/ 591 w 662"/>
                  <a:gd name="T31" fmla="*/ 631 h 805"/>
                  <a:gd name="T32" fmla="*/ 591 w 662"/>
                  <a:gd name="T33" fmla="*/ 676 h 805"/>
                  <a:gd name="T34" fmla="*/ 588 w 662"/>
                  <a:gd name="T35" fmla="*/ 693 h 805"/>
                  <a:gd name="T36" fmla="*/ 586 w 662"/>
                  <a:gd name="T37" fmla="*/ 726 h 805"/>
                  <a:gd name="T38" fmla="*/ 593 w 662"/>
                  <a:gd name="T39" fmla="*/ 748 h 805"/>
                  <a:gd name="T40" fmla="*/ 616 w 662"/>
                  <a:gd name="T41" fmla="*/ 779 h 805"/>
                  <a:gd name="T42" fmla="*/ 643 w 662"/>
                  <a:gd name="T43" fmla="*/ 805 h 805"/>
                  <a:gd name="T44" fmla="*/ 650 w 662"/>
                  <a:gd name="T45" fmla="*/ 776 h 805"/>
                  <a:gd name="T46" fmla="*/ 614 w 662"/>
                  <a:gd name="T47" fmla="*/ 734 h 805"/>
                  <a:gd name="T48" fmla="*/ 612 w 662"/>
                  <a:gd name="T49" fmla="*/ 730 h 805"/>
                  <a:gd name="T50" fmla="*/ 611 w 662"/>
                  <a:gd name="T51" fmla="*/ 726 h 805"/>
                  <a:gd name="T52" fmla="*/ 601 w 662"/>
                  <a:gd name="T53" fmla="*/ 697 h 805"/>
                  <a:gd name="T54" fmla="*/ 616 w 662"/>
                  <a:gd name="T55" fmla="*/ 676 h 805"/>
                  <a:gd name="T56" fmla="*/ 618 w 662"/>
                  <a:gd name="T57" fmla="*/ 654 h 805"/>
                  <a:gd name="T58" fmla="*/ 612 w 662"/>
                  <a:gd name="T59" fmla="*/ 602 h 805"/>
                  <a:gd name="T60" fmla="*/ 594 w 662"/>
                  <a:gd name="T61" fmla="*/ 552 h 805"/>
                  <a:gd name="T62" fmla="*/ 576 w 662"/>
                  <a:gd name="T63" fmla="*/ 531 h 805"/>
                  <a:gd name="T64" fmla="*/ 519 w 662"/>
                  <a:gd name="T65" fmla="*/ 486 h 805"/>
                  <a:gd name="T66" fmla="*/ 483 w 662"/>
                  <a:gd name="T67" fmla="*/ 446 h 805"/>
                  <a:gd name="T68" fmla="*/ 418 w 662"/>
                  <a:gd name="T69" fmla="*/ 365 h 805"/>
                  <a:gd name="T70" fmla="*/ 350 w 662"/>
                  <a:gd name="T71" fmla="*/ 298 h 805"/>
                  <a:gd name="T72" fmla="*/ 278 w 662"/>
                  <a:gd name="T73" fmla="*/ 237 h 805"/>
                  <a:gd name="T74" fmla="*/ 229 w 662"/>
                  <a:gd name="T75" fmla="*/ 191 h 805"/>
                  <a:gd name="T76" fmla="*/ 194 w 662"/>
                  <a:gd name="T77" fmla="*/ 143 h 805"/>
                  <a:gd name="T78" fmla="*/ 158 w 662"/>
                  <a:gd name="T79" fmla="*/ 99 h 805"/>
                  <a:gd name="T80" fmla="*/ 134 w 662"/>
                  <a:gd name="T81" fmla="*/ 85 h 805"/>
                  <a:gd name="T82" fmla="*/ 84 w 662"/>
                  <a:gd name="T83" fmla="*/ 65 h 805"/>
                  <a:gd name="T84" fmla="*/ 77 w 662"/>
                  <a:gd name="T85" fmla="*/ 61 h 805"/>
                  <a:gd name="T86" fmla="*/ 20 w 662"/>
                  <a:gd name="T87" fmla="*/ 0 h 8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62" h="805">
                    <a:moveTo>
                      <a:pt x="20" y="0"/>
                    </a:moveTo>
                    <a:lnTo>
                      <a:pt x="0" y="15"/>
                    </a:lnTo>
                    <a:lnTo>
                      <a:pt x="30" y="50"/>
                    </a:lnTo>
                    <a:lnTo>
                      <a:pt x="44" y="67"/>
                    </a:lnTo>
                    <a:lnTo>
                      <a:pt x="63" y="81"/>
                    </a:lnTo>
                    <a:lnTo>
                      <a:pt x="70" y="86"/>
                    </a:lnTo>
                    <a:lnTo>
                      <a:pt x="74" y="89"/>
                    </a:lnTo>
                    <a:lnTo>
                      <a:pt x="84" y="93"/>
                    </a:lnTo>
                    <a:lnTo>
                      <a:pt x="105" y="100"/>
                    </a:lnTo>
                    <a:lnTo>
                      <a:pt x="124" y="109"/>
                    </a:lnTo>
                    <a:lnTo>
                      <a:pt x="136" y="114"/>
                    </a:lnTo>
                    <a:lnTo>
                      <a:pt x="140" y="102"/>
                    </a:lnTo>
                    <a:lnTo>
                      <a:pt x="131" y="111"/>
                    </a:lnTo>
                    <a:lnTo>
                      <a:pt x="143" y="118"/>
                    </a:lnTo>
                    <a:lnTo>
                      <a:pt x="150" y="127"/>
                    </a:lnTo>
                    <a:lnTo>
                      <a:pt x="159" y="137"/>
                    </a:lnTo>
                    <a:lnTo>
                      <a:pt x="176" y="162"/>
                    </a:lnTo>
                    <a:lnTo>
                      <a:pt x="194" y="187"/>
                    </a:lnTo>
                    <a:lnTo>
                      <a:pt x="202" y="198"/>
                    </a:lnTo>
                    <a:lnTo>
                      <a:pt x="211" y="208"/>
                    </a:lnTo>
                    <a:lnTo>
                      <a:pt x="226" y="226"/>
                    </a:lnTo>
                    <a:lnTo>
                      <a:pt x="243" y="240"/>
                    </a:lnTo>
                    <a:lnTo>
                      <a:pt x="260" y="255"/>
                    </a:lnTo>
                    <a:lnTo>
                      <a:pt x="281" y="273"/>
                    </a:lnTo>
                    <a:lnTo>
                      <a:pt x="304" y="294"/>
                    </a:lnTo>
                    <a:lnTo>
                      <a:pt x="332" y="316"/>
                    </a:lnTo>
                    <a:lnTo>
                      <a:pt x="360" y="341"/>
                    </a:lnTo>
                    <a:lnTo>
                      <a:pt x="388" y="369"/>
                    </a:lnTo>
                    <a:lnTo>
                      <a:pt x="400" y="383"/>
                    </a:lnTo>
                    <a:lnTo>
                      <a:pt x="413" y="398"/>
                    </a:lnTo>
                    <a:lnTo>
                      <a:pt x="439" y="432"/>
                    </a:lnTo>
                    <a:lnTo>
                      <a:pt x="464" y="464"/>
                    </a:lnTo>
                    <a:lnTo>
                      <a:pt x="477" y="479"/>
                    </a:lnTo>
                    <a:lnTo>
                      <a:pt x="490" y="492"/>
                    </a:lnTo>
                    <a:lnTo>
                      <a:pt x="501" y="504"/>
                    </a:lnTo>
                    <a:lnTo>
                      <a:pt x="513" y="514"/>
                    </a:lnTo>
                    <a:lnTo>
                      <a:pt x="536" y="532"/>
                    </a:lnTo>
                    <a:lnTo>
                      <a:pt x="558" y="549"/>
                    </a:lnTo>
                    <a:lnTo>
                      <a:pt x="566" y="557"/>
                    </a:lnTo>
                    <a:lnTo>
                      <a:pt x="576" y="549"/>
                    </a:lnTo>
                    <a:lnTo>
                      <a:pt x="563" y="553"/>
                    </a:lnTo>
                    <a:lnTo>
                      <a:pt x="573" y="566"/>
                    </a:lnTo>
                    <a:lnTo>
                      <a:pt x="577" y="574"/>
                    </a:lnTo>
                    <a:lnTo>
                      <a:pt x="582" y="587"/>
                    </a:lnTo>
                    <a:lnTo>
                      <a:pt x="588" y="612"/>
                    </a:lnTo>
                    <a:lnTo>
                      <a:pt x="600" y="606"/>
                    </a:lnTo>
                    <a:lnTo>
                      <a:pt x="587" y="606"/>
                    </a:lnTo>
                    <a:lnTo>
                      <a:pt x="591" y="631"/>
                    </a:lnTo>
                    <a:lnTo>
                      <a:pt x="593" y="656"/>
                    </a:lnTo>
                    <a:lnTo>
                      <a:pt x="593" y="666"/>
                    </a:lnTo>
                    <a:lnTo>
                      <a:pt x="591" y="676"/>
                    </a:lnTo>
                    <a:lnTo>
                      <a:pt x="604" y="676"/>
                    </a:lnTo>
                    <a:lnTo>
                      <a:pt x="593" y="672"/>
                    </a:lnTo>
                    <a:lnTo>
                      <a:pt x="588" y="693"/>
                    </a:lnTo>
                    <a:lnTo>
                      <a:pt x="588" y="697"/>
                    </a:lnTo>
                    <a:lnTo>
                      <a:pt x="584" y="716"/>
                    </a:lnTo>
                    <a:lnTo>
                      <a:pt x="586" y="726"/>
                    </a:lnTo>
                    <a:lnTo>
                      <a:pt x="586" y="730"/>
                    </a:lnTo>
                    <a:lnTo>
                      <a:pt x="588" y="739"/>
                    </a:lnTo>
                    <a:lnTo>
                      <a:pt x="593" y="748"/>
                    </a:lnTo>
                    <a:lnTo>
                      <a:pt x="595" y="752"/>
                    </a:lnTo>
                    <a:lnTo>
                      <a:pt x="601" y="761"/>
                    </a:lnTo>
                    <a:lnTo>
                      <a:pt x="616" y="779"/>
                    </a:lnTo>
                    <a:lnTo>
                      <a:pt x="632" y="794"/>
                    </a:lnTo>
                    <a:lnTo>
                      <a:pt x="639" y="801"/>
                    </a:lnTo>
                    <a:lnTo>
                      <a:pt x="643" y="805"/>
                    </a:lnTo>
                    <a:lnTo>
                      <a:pt x="662" y="791"/>
                    </a:lnTo>
                    <a:lnTo>
                      <a:pt x="657" y="783"/>
                    </a:lnTo>
                    <a:lnTo>
                      <a:pt x="650" y="776"/>
                    </a:lnTo>
                    <a:lnTo>
                      <a:pt x="634" y="761"/>
                    </a:lnTo>
                    <a:lnTo>
                      <a:pt x="619" y="743"/>
                    </a:lnTo>
                    <a:lnTo>
                      <a:pt x="614" y="734"/>
                    </a:lnTo>
                    <a:lnTo>
                      <a:pt x="604" y="743"/>
                    </a:lnTo>
                    <a:lnTo>
                      <a:pt x="616" y="739"/>
                    </a:lnTo>
                    <a:lnTo>
                      <a:pt x="612" y="730"/>
                    </a:lnTo>
                    <a:lnTo>
                      <a:pt x="609" y="720"/>
                    </a:lnTo>
                    <a:lnTo>
                      <a:pt x="598" y="726"/>
                    </a:lnTo>
                    <a:lnTo>
                      <a:pt x="611" y="726"/>
                    </a:lnTo>
                    <a:lnTo>
                      <a:pt x="609" y="716"/>
                    </a:lnTo>
                    <a:lnTo>
                      <a:pt x="614" y="697"/>
                    </a:lnTo>
                    <a:lnTo>
                      <a:pt x="601" y="697"/>
                    </a:lnTo>
                    <a:lnTo>
                      <a:pt x="612" y="702"/>
                    </a:lnTo>
                    <a:lnTo>
                      <a:pt x="616" y="681"/>
                    </a:lnTo>
                    <a:lnTo>
                      <a:pt x="616" y="676"/>
                    </a:lnTo>
                    <a:lnTo>
                      <a:pt x="618" y="666"/>
                    </a:lnTo>
                    <a:lnTo>
                      <a:pt x="618" y="654"/>
                    </a:lnTo>
                    <a:lnTo>
                      <a:pt x="616" y="631"/>
                    </a:lnTo>
                    <a:lnTo>
                      <a:pt x="612" y="606"/>
                    </a:lnTo>
                    <a:lnTo>
                      <a:pt x="612" y="602"/>
                    </a:lnTo>
                    <a:lnTo>
                      <a:pt x="605" y="577"/>
                    </a:lnTo>
                    <a:lnTo>
                      <a:pt x="601" y="564"/>
                    </a:lnTo>
                    <a:lnTo>
                      <a:pt x="594" y="552"/>
                    </a:lnTo>
                    <a:lnTo>
                      <a:pt x="587" y="543"/>
                    </a:lnTo>
                    <a:lnTo>
                      <a:pt x="584" y="539"/>
                    </a:lnTo>
                    <a:lnTo>
                      <a:pt x="576" y="531"/>
                    </a:lnTo>
                    <a:lnTo>
                      <a:pt x="554" y="514"/>
                    </a:lnTo>
                    <a:lnTo>
                      <a:pt x="531" y="496"/>
                    </a:lnTo>
                    <a:lnTo>
                      <a:pt x="519" y="486"/>
                    </a:lnTo>
                    <a:lnTo>
                      <a:pt x="508" y="475"/>
                    </a:lnTo>
                    <a:lnTo>
                      <a:pt x="495" y="461"/>
                    </a:lnTo>
                    <a:lnTo>
                      <a:pt x="483" y="446"/>
                    </a:lnTo>
                    <a:lnTo>
                      <a:pt x="458" y="414"/>
                    </a:lnTo>
                    <a:lnTo>
                      <a:pt x="431" y="380"/>
                    </a:lnTo>
                    <a:lnTo>
                      <a:pt x="418" y="365"/>
                    </a:lnTo>
                    <a:lnTo>
                      <a:pt x="406" y="351"/>
                    </a:lnTo>
                    <a:lnTo>
                      <a:pt x="378" y="323"/>
                    </a:lnTo>
                    <a:lnTo>
                      <a:pt x="350" y="298"/>
                    </a:lnTo>
                    <a:lnTo>
                      <a:pt x="322" y="276"/>
                    </a:lnTo>
                    <a:lnTo>
                      <a:pt x="297" y="255"/>
                    </a:lnTo>
                    <a:lnTo>
                      <a:pt x="278" y="237"/>
                    </a:lnTo>
                    <a:lnTo>
                      <a:pt x="261" y="222"/>
                    </a:lnTo>
                    <a:lnTo>
                      <a:pt x="244" y="208"/>
                    </a:lnTo>
                    <a:lnTo>
                      <a:pt x="229" y="191"/>
                    </a:lnTo>
                    <a:lnTo>
                      <a:pt x="221" y="180"/>
                    </a:lnTo>
                    <a:lnTo>
                      <a:pt x="212" y="169"/>
                    </a:lnTo>
                    <a:lnTo>
                      <a:pt x="194" y="143"/>
                    </a:lnTo>
                    <a:lnTo>
                      <a:pt x="177" y="118"/>
                    </a:lnTo>
                    <a:lnTo>
                      <a:pt x="168" y="109"/>
                    </a:lnTo>
                    <a:lnTo>
                      <a:pt x="158" y="99"/>
                    </a:lnTo>
                    <a:lnTo>
                      <a:pt x="150" y="93"/>
                    </a:lnTo>
                    <a:lnTo>
                      <a:pt x="145" y="91"/>
                    </a:lnTo>
                    <a:lnTo>
                      <a:pt x="134" y="85"/>
                    </a:lnTo>
                    <a:lnTo>
                      <a:pt x="115" y="77"/>
                    </a:lnTo>
                    <a:lnTo>
                      <a:pt x="94" y="70"/>
                    </a:lnTo>
                    <a:lnTo>
                      <a:pt x="84" y="65"/>
                    </a:lnTo>
                    <a:lnTo>
                      <a:pt x="80" y="77"/>
                    </a:lnTo>
                    <a:lnTo>
                      <a:pt x="88" y="68"/>
                    </a:lnTo>
                    <a:lnTo>
                      <a:pt x="77" y="61"/>
                    </a:lnTo>
                    <a:lnTo>
                      <a:pt x="62" y="49"/>
                    </a:lnTo>
                    <a:lnTo>
                      <a:pt x="48" y="32"/>
                    </a:lnTo>
                    <a:lnTo>
                      <a:pt x="20"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1001" name="Oval 16"/>
              <p:cNvSpPr>
                <a:spLocks noChangeArrowheads="1"/>
              </p:cNvSpPr>
              <p:nvPr/>
            </p:nvSpPr>
            <p:spPr bwMode="auto">
              <a:xfrm>
                <a:off x="2491" y="2593"/>
                <a:ext cx="77" cy="7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1002" name="Oval 17"/>
              <p:cNvSpPr>
                <a:spLocks noChangeArrowheads="1"/>
              </p:cNvSpPr>
              <p:nvPr/>
            </p:nvSpPr>
            <p:spPr bwMode="auto">
              <a:xfrm>
                <a:off x="3133" y="3384"/>
                <a:ext cx="77" cy="7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grpSp>
          <p:nvGrpSpPr>
            <p:cNvPr id="40970" name="Group 18"/>
            <p:cNvGrpSpPr>
              <a:grpSpLocks/>
            </p:cNvGrpSpPr>
            <p:nvPr/>
          </p:nvGrpSpPr>
          <p:grpSpPr bwMode="auto">
            <a:xfrm>
              <a:off x="2025" y="2406"/>
              <a:ext cx="350" cy="290"/>
              <a:chOff x="2025" y="2406"/>
              <a:chExt cx="350" cy="290"/>
            </a:xfrm>
          </p:grpSpPr>
          <p:sp>
            <p:nvSpPr>
              <p:cNvPr id="40997" name="Freeform 19"/>
              <p:cNvSpPr>
                <a:spLocks/>
              </p:cNvSpPr>
              <p:nvPr/>
            </p:nvSpPr>
            <p:spPr bwMode="auto">
              <a:xfrm>
                <a:off x="2053" y="2430"/>
                <a:ext cx="282" cy="234"/>
              </a:xfrm>
              <a:custGeom>
                <a:avLst/>
                <a:gdLst>
                  <a:gd name="T0" fmla="*/ 0 w 282"/>
                  <a:gd name="T1" fmla="*/ 217 h 234"/>
                  <a:gd name="T2" fmla="*/ 18 w 282"/>
                  <a:gd name="T3" fmla="*/ 234 h 234"/>
                  <a:gd name="T4" fmla="*/ 59 w 282"/>
                  <a:gd name="T5" fmla="*/ 188 h 234"/>
                  <a:gd name="T6" fmla="*/ 78 w 282"/>
                  <a:gd name="T7" fmla="*/ 164 h 234"/>
                  <a:gd name="T8" fmla="*/ 98 w 282"/>
                  <a:gd name="T9" fmla="*/ 143 h 234"/>
                  <a:gd name="T10" fmla="*/ 116 w 282"/>
                  <a:gd name="T11" fmla="*/ 122 h 234"/>
                  <a:gd name="T12" fmla="*/ 133 w 282"/>
                  <a:gd name="T13" fmla="*/ 104 h 234"/>
                  <a:gd name="T14" fmla="*/ 148 w 282"/>
                  <a:gd name="T15" fmla="*/ 87 h 234"/>
                  <a:gd name="T16" fmla="*/ 162 w 282"/>
                  <a:gd name="T17" fmla="*/ 75 h 234"/>
                  <a:gd name="T18" fmla="*/ 175 w 282"/>
                  <a:gd name="T19" fmla="*/ 64 h 234"/>
                  <a:gd name="T20" fmla="*/ 184 w 282"/>
                  <a:gd name="T21" fmla="*/ 54 h 234"/>
                  <a:gd name="T22" fmla="*/ 193 w 282"/>
                  <a:gd name="T23" fmla="*/ 48 h 234"/>
                  <a:gd name="T24" fmla="*/ 200 w 282"/>
                  <a:gd name="T25" fmla="*/ 43 h 234"/>
                  <a:gd name="T26" fmla="*/ 191 w 282"/>
                  <a:gd name="T27" fmla="*/ 34 h 234"/>
                  <a:gd name="T28" fmla="*/ 195 w 282"/>
                  <a:gd name="T29" fmla="*/ 46 h 234"/>
                  <a:gd name="T30" fmla="*/ 209 w 282"/>
                  <a:gd name="T31" fmla="*/ 40 h 234"/>
                  <a:gd name="T32" fmla="*/ 223 w 282"/>
                  <a:gd name="T33" fmla="*/ 34 h 234"/>
                  <a:gd name="T34" fmla="*/ 239 w 282"/>
                  <a:gd name="T35" fmla="*/ 29 h 234"/>
                  <a:gd name="T36" fmla="*/ 233 w 282"/>
                  <a:gd name="T37" fmla="*/ 16 h 234"/>
                  <a:gd name="T38" fmla="*/ 233 w 282"/>
                  <a:gd name="T39" fmla="*/ 29 h 234"/>
                  <a:gd name="T40" fmla="*/ 250 w 282"/>
                  <a:gd name="T41" fmla="*/ 26 h 234"/>
                  <a:gd name="T42" fmla="*/ 265 w 282"/>
                  <a:gd name="T43" fmla="*/ 25 h 234"/>
                  <a:gd name="T44" fmla="*/ 282 w 282"/>
                  <a:gd name="T45" fmla="*/ 25 h 234"/>
                  <a:gd name="T46" fmla="*/ 282 w 282"/>
                  <a:gd name="T47" fmla="*/ 0 h 234"/>
                  <a:gd name="T48" fmla="*/ 265 w 282"/>
                  <a:gd name="T49" fmla="*/ 0 h 234"/>
                  <a:gd name="T50" fmla="*/ 250 w 282"/>
                  <a:gd name="T51" fmla="*/ 1 h 234"/>
                  <a:gd name="T52" fmla="*/ 233 w 282"/>
                  <a:gd name="T53" fmla="*/ 4 h 234"/>
                  <a:gd name="T54" fmla="*/ 229 w 282"/>
                  <a:gd name="T55" fmla="*/ 5 h 234"/>
                  <a:gd name="T56" fmla="*/ 214 w 282"/>
                  <a:gd name="T57" fmla="*/ 11 h 234"/>
                  <a:gd name="T58" fmla="*/ 200 w 282"/>
                  <a:gd name="T59" fmla="*/ 16 h 234"/>
                  <a:gd name="T60" fmla="*/ 186 w 282"/>
                  <a:gd name="T61" fmla="*/ 22 h 234"/>
                  <a:gd name="T62" fmla="*/ 182 w 282"/>
                  <a:gd name="T63" fmla="*/ 25 h 234"/>
                  <a:gd name="T64" fmla="*/ 175 w 282"/>
                  <a:gd name="T65" fmla="*/ 30 h 234"/>
                  <a:gd name="T66" fmla="*/ 166 w 282"/>
                  <a:gd name="T67" fmla="*/ 36 h 234"/>
                  <a:gd name="T68" fmla="*/ 156 w 282"/>
                  <a:gd name="T69" fmla="*/ 46 h 234"/>
                  <a:gd name="T70" fmla="*/ 145 w 282"/>
                  <a:gd name="T71" fmla="*/ 57 h 234"/>
                  <a:gd name="T72" fmla="*/ 130 w 282"/>
                  <a:gd name="T73" fmla="*/ 69 h 234"/>
                  <a:gd name="T74" fmla="*/ 115 w 282"/>
                  <a:gd name="T75" fmla="*/ 86 h 234"/>
                  <a:gd name="T76" fmla="*/ 98 w 282"/>
                  <a:gd name="T77" fmla="*/ 104 h 234"/>
                  <a:gd name="T78" fmla="*/ 80 w 282"/>
                  <a:gd name="T79" fmla="*/ 125 h 234"/>
                  <a:gd name="T80" fmla="*/ 60 w 282"/>
                  <a:gd name="T81" fmla="*/ 146 h 234"/>
                  <a:gd name="T82" fmla="*/ 41 w 282"/>
                  <a:gd name="T83" fmla="*/ 170 h 234"/>
                  <a:gd name="T84" fmla="*/ 0 w 282"/>
                  <a:gd name="T85" fmla="*/ 217 h 2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2" h="234">
                    <a:moveTo>
                      <a:pt x="0" y="217"/>
                    </a:moveTo>
                    <a:lnTo>
                      <a:pt x="18" y="234"/>
                    </a:lnTo>
                    <a:lnTo>
                      <a:pt x="59" y="188"/>
                    </a:lnTo>
                    <a:lnTo>
                      <a:pt x="78" y="164"/>
                    </a:lnTo>
                    <a:lnTo>
                      <a:pt x="98" y="143"/>
                    </a:lnTo>
                    <a:lnTo>
                      <a:pt x="116" y="122"/>
                    </a:lnTo>
                    <a:lnTo>
                      <a:pt x="133" y="104"/>
                    </a:lnTo>
                    <a:lnTo>
                      <a:pt x="148" y="87"/>
                    </a:lnTo>
                    <a:lnTo>
                      <a:pt x="162" y="75"/>
                    </a:lnTo>
                    <a:lnTo>
                      <a:pt x="175" y="64"/>
                    </a:lnTo>
                    <a:lnTo>
                      <a:pt x="184" y="54"/>
                    </a:lnTo>
                    <a:lnTo>
                      <a:pt x="193" y="48"/>
                    </a:lnTo>
                    <a:lnTo>
                      <a:pt x="200" y="43"/>
                    </a:lnTo>
                    <a:lnTo>
                      <a:pt x="191" y="34"/>
                    </a:lnTo>
                    <a:lnTo>
                      <a:pt x="195" y="46"/>
                    </a:lnTo>
                    <a:lnTo>
                      <a:pt x="209" y="40"/>
                    </a:lnTo>
                    <a:lnTo>
                      <a:pt x="223" y="34"/>
                    </a:lnTo>
                    <a:lnTo>
                      <a:pt x="239" y="29"/>
                    </a:lnTo>
                    <a:lnTo>
                      <a:pt x="233" y="16"/>
                    </a:lnTo>
                    <a:lnTo>
                      <a:pt x="233" y="29"/>
                    </a:lnTo>
                    <a:lnTo>
                      <a:pt x="250" y="26"/>
                    </a:lnTo>
                    <a:lnTo>
                      <a:pt x="265" y="25"/>
                    </a:lnTo>
                    <a:lnTo>
                      <a:pt x="282" y="25"/>
                    </a:lnTo>
                    <a:lnTo>
                      <a:pt x="282" y="0"/>
                    </a:lnTo>
                    <a:lnTo>
                      <a:pt x="265" y="0"/>
                    </a:lnTo>
                    <a:lnTo>
                      <a:pt x="250" y="1"/>
                    </a:lnTo>
                    <a:lnTo>
                      <a:pt x="233" y="4"/>
                    </a:lnTo>
                    <a:lnTo>
                      <a:pt x="229" y="5"/>
                    </a:lnTo>
                    <a:lnTo>
                      <a:pt x="214" y="11"/>
                    </a:lnTo>
                    <a:lnTo>
                      <a:pt x="200" y="16"/>
                    </a:lnTo>
                    <a:lnTo>
                      <a:pt x="186" y="22"/>
                    </a:lnTo>
                    <a:lnTo>
                      <a:pt x="182" y="25"/>
                    </a:lnTo>
                    <a:lnTo>
                      <a:pt x="175" y="30"/>
                    </a:lnTo>
                    <a:lnTo>
                      <a:pt x="166" y="36"/>
                    </a:lnTo>
                    <a:lnTo>
                      <a:pt x="156" y="46"/>
                    </a:lnTo>
                    <a:lnTo>
                      <a:pt x="145" y="57"/>
                    </a:lnTo>
                    <a:lnTo>
                      <a:pt x="130" y="69"/>
                    </a:lnTo>
                    <a:lnTo>
                      <a:pt x="115" y="86"/>
                    </a:lnTo>
                    <a:lnTo>
                      <a:pt x="98" y="104"/>
                    </a:lnTo>
                    <a:lnTo>
                      <a:pt x="80" y="125"/>
                    </a:lnTo>
                    <a:lnTo>
                      <a:pt x="60" y="146"/>
                    </a:lnTo>
                    <a:lnTo>
                      <a:pt x="41" y="170"/>
                    </a:lnTo>
                    <a:lnTo>
                      <a:pt x="0" y="217"/>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0998" name="Oval 20"/>
              <p:cNvSpPr>
                <a:spLocks noChangeArrowheads="1"/>
              </p:cNvSpPr>
              <p:nvPr/>
            </p:nvSpPr>
            <p:spPr bwMode="auto">
              <a:xfrm>
                <a:off x="2025" y="2619"/>
                <a:ext cx="77" cy="7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0999" name="Oval 21"/>
              <p:cNvSpPr>
                <a:spLocks noChangeArrowheads="1"/>
              </p:cNvSpPr>
              <p:nvPr/>
            </p:nvSpPr>
            <p:spPr bwMode="auto">
              <a:xfrm>
                <a:off x="2299" y="2406"/>
                <a:ext cx="76" cy="7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sp>
          <p:nvSpPr>
            <p:cNvPr id="40971" name="Oval 22"/>
            <p:cNvSpPr>
              <a:spLocks noChangeArrowheads="1"/>
            </p:cNvSpPr>
            <p:nvPr/>
          </p:nvSpPr>
          <p:spPr bwMode="auto">
            <a:xfrm>
              <a:off x="1799" y="1740"/>
              <a:ext cx="104" cy="103"/>
            </a:xfrm>
            <a:prstGeom prst="ellipse">
              <a:avLst/>
            </a:prstGeom>
            <a:solidFill>
              <a:srgbClr val="FF3300"/>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0972" name="Freeform 23"/>
            <p:cNvSpPr>
              <a:spLocks/>
            </p:cNvSpPr>
            <p:nvPr/>
          </p:nvSpPr>
          <p:spPr bwMode="auto">
            <a:xfrm>
              <a:off x="2427" y="2735"/>
              <a:ext cx="646" cy="71"/>
            </a:xfrm>
            <a:custGeom>
              <a:avLst/>
              <a:gdLst>
                <a:gd name="T0" fmla="*/ 0 w 646"/>
                <a:gd name="T1" fmla="*/ 21 h 71"/>
                <a:gd name="T2" fmla="*/ 1 w 646"/>
                <a:gd name="T3" fmla="*/ 71 h 71"/>
                <a:gd name="T4" fmla="*/ 646 w 646"/>
                <a:gd name="T5" fmla="*/ 50 h 71"/>
                <a:gd name="T6" fmla="*/ 645 w 646"/>
                <a:gd name="T7" fmla="*/ 0 h 71"/>
                <a:gd name="T8" fmla="*/ 0 w 646"/>
                <a:gd name="T9" fmla="*/ 21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 h="71">
                  <a:moveTo>
                    <a:pt x="0" y="21"/>
                  </a:moveTo>
                  <a:lnTo>
                    <a:pt x="1" y="71"/>
                  </a:lnTo>
                  <a:lnTo>
                    <a:pt x="646" y="50"/>
                  </a:lnTo>
                  <a:lnTo>
                    <a:pt x="645" y="0"/>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0973" name="Freeform 24"/>
            <p:cNvSpPr>
              <a:spLocks/>
            </p:cNvSpPr>
            <p:nvPr/>
          </p:nvSpPr>
          <p:spPr bwMode="auto">
            <a:xfrm>
              <a:off x="1998" y="2427"/>
              <a:ext cx="455" cy="379"/>
            </a:xfrm>
            <a:custGeom>
              <a:avLst/>
              <a:gdLst>
                <a:gd name="T0" fmla="*/ 30 w 455"/>
                <a:gd name="T1" fmla="*/ 0 h 379"/>
                <a:gd name="T2" fmla="*/ 0 w 455"/>
                <a:gd name="T3" fmla="*/ 39 h 379"/>
                <a:gd name="T4" fmla="*/ 425 w 455"/>
                <a:gd name="T5" fmla="*/ 379 h 379"/>
                <a:gd name="T6" fmla="*/ 455 w 455"/>
                <a:gd name="T7" fmla="*/ 340 h 379"/>
                <a:gd name="T8" fmla="*/ 30 w 455"/>
                <a:gd name="T9" fmla="*/ 0 h 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5" h="379">
                  <a:moveTo>
                    <a:pt x="30" y="0"/>
                  </a:moveTo>
                  <a:lnTo>
                    <a:pt x="0" y="39"/>
                  </a:lnTo>
                  <a:lnTo>
                    <a:pt x="425" y="379"/>
                  </a:lnTo>
                  <a:lnTo>
                    <a:pt x="455" y="340"/>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grpSp>
          <p:nvGrpSpPr>
            <p:cNvPr id="40974" name="Group 25"/>
            <p:cNvGrpSpPr>
              <a:grpSpLocks/>
            </p:cNvGrpSpPr>
            <p:nvPr/>
          </p:nvGrpSpPr>
          <p:grpSpPr bwMode="auto">
            <a:xfrm>
              <a:off x="3205" y="1035"/>
              <a:ext cx="416" cy="149"/>
              <a:chOff x="3205" y="1035"/>
              <a:chExt cx="416" cy="149"/>
            </a:xfrm>
          </p:grpSpPr>
          <p:sp>
            <p:nvSpPr>
              <p:cNvPr id="40995" name="Rectangle 26"/>
              <p:cNvSpPr>
                <a:spLocks noChangeArrowheads="1"/>
              </p:cNvSpPr>
              <p:nvPr/>
            </p:nvSpPr>
            <p:spPr bwMode="auto">
              <a:xfrm>
                <a:off x="3205" y="1035"/>
                <a:ext cx="41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0996" name="Rectangle 27"/>
              <p:cNvSpPr>
                <a:spLocks noChangeArrowheads="1"/>
              </p:cNvSpPr>
              <p:nvPr/>
            </p:nvSpPr>
            <p:spPr bwMode="auto">
              <a:xfrm>
                <a:off x="3286" y="1080"/>
                <a:ext cx="261"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700">
                    <a:solidFill>
                      <a:srgbClr val="000000"/>
                    </a:solidFill>
                  </a:rPr>
                  <a:t>ONTARIO</a:t>
                </a:r>
                <a:endParaRPr lang="en-US" altLang="en-US" sz="1800"/>
              </a:p>
            </p:txBody>
          </p:sp>
        </p:grpSp>
        <p:grpSp>
          <p:nvGrpSpPr>
            <p:cNvPr id="40975" name="Group 28"/>
            <p:cNvGrpSpPr>
              <a:grpSpLocks/>
            </p:cNvGrpSpPr>
            <p:nvPr/>
          </p:nvGrpSpPr>
          <p:grpSpPr bwMode="auto">
            <a:xfrm>
              <a:off x="2194" y="3493"/>
              <a:ext cx="282" cy="563"/>
              <a:chOff x="2194" y="3493"/>
              <a:chExt cx="282" cy="563"/>
            </a:xfrm>
          </p:grpSpPr>
          <p:sp>
            <p:nvSpPr>
              <p:cNvPr id="40992" name="Freeform 29"/>
              <p:cNvSpPr>
                <a:spLocks/>
              </p:cNvSpPr>
              <p:nvPr/>
            </p:nvSpPr>
            <p:spPr bwMode="auto">
              <a:xfrm>
                <a:off x="2219" y="3528"/>
                <a:ext cx="229" cy="493"/>
              </a:xfrm>
              <a:custGeom>
                <a:avLst/>
                <a:gdLst>
                  <a:gd name="T0" fmla="*/ 0 w 229"/>
                  <a:gd name="T1" fmla="*/ 483 h 493"/>
                  <a:gd name="T2" fmla="*/ 22 w 229"/>
                  <a:gd name="T3" fmla="*/ 493 h 493"/>
                  <a:gd name="T4" fmla="*/ 41 w 229"/>
                  <a:gd name="T5" fmla="*/ 450 h 493"/>
                  <a:gd name="T6" fmla="*/ 57 w 229"/>
                  <a:gd name="T7" fmla="*/ 408 h 493"/>
                  <a:gd name="T8" fmla="*/ 73 w 229"/>
                  <a:gd name="T9" fmla="*/ 370 h 493"/>
                  <a:gd name="T10" fmla="*/ 78 w 229"/>
                  <a:gd name="T11" fmla="*/ 352 h 493"/>
                  <a:gd name="T12" fmla="*/ 85 w 229"/>
                  <a:gd name="T13" fmla="*/ 336 h 493"/>
                  <a:gd name="T14" fmla="*/ 89 w 229"/>
                  <a:gd name="T15" fmla="*/ 322 h 493"/>
                  <a:gd name="T16" fmla="*/ 92 w 229"/>
                  <a:gd name="T17" fmla="*/ 308 h 493"/>
                  <a:gd name="T18" fmla="*/ 94 w 229"/>
                  <a:gd name="T19" fmla="*/ 304 h 493"/>
                  <a:gd name="T20" fmla="*/ 98 w 229"/>
                  <a:gd name="T21" fmla="*/ 278 h 493"/>
                  <a:gd name="T22" fmla="*/ 102 w 229"/>
                  <a:gd name="T23" fmla="*/ 258 h 493"/>
                  <a:gd name="T24" fmla="*/ 89 w 229"/>
                  <a:gd name="T25" fmla="*/ 258 h 493"/>
                  <a:gd name="T26" fmla="*/ 101 w 229"/>
                  <a:gd name="T27" fmla="*/ 263 h 493"/>
                  <a:gd name="T28" fmla="*/ 106 w 229"/>
                  <a:gd name="T29" fmla="*/ 244 h 493"/>
                  <a:gd name="T30" fmla="*/ 116 w 229"/>
                  <a:gd name="T31" fmla="*/ 226 h 493"/>
                  <a:gd name="T32" fmla="*/ 105 w 229"/>
                  <a:gd name="T33" fmla="*/ 220 h 493"/>
                  <a:gd name="T34" fmla="*/ 113 w 229"/>
                  <a:gd name="T35" fmla="*/ 230 h 493"/>
                  <a:gd name="T36" fmla="*/ 124 w 229"/>
                  <a:gd name="T37" fmla="*/ 214 h 493"/>
                  <a:gd name="T38" fmla="*/ 137 w 229"/>
                  <a:gd name="T39" fmla="*/ 199 h 493"/>
                  <a:gd name="T40" fmla="*/ 149 w 229"/>
                  <a:gd name="T41" fmla="*/ 184 h 493"/>
                  <a:gd name="T42" fmla="*/ 162 w 229"/>
                  <a:gd name="T43" fmla="*/ 170 h 493"/>
                  <a:gd name="T44" fmla="*/ 177 w 229"/>
                  <a:gd name="T45" fmla="*/ 154 h 493"/>
                  <a:gd name="T46" fmla="*/ 191 w 229"/>
                  <a:gd name="T47" fmla="*/ 138 h 493"/>
                  <a:gd name="T48" fmla="*/ 194 w 229"/>
                  <a:gd name="T49" fmla="*/ 134 h 493"/>
                  <a:gd name="T50" fmla="*/ 205 w 229"/>
                  <a:gd name="T51" fmla="*/ 114 h 493"/>
                  <a:gd name="T52" fmla="*/ 213 w 229"/>
                  <a:gd name="T53" fmla="*/ 90 h 493"/>
                  <a:gd name="T54" fmla="*/ 219 w 229"/>
                  <a:gd name="T55" fmla="*/ 64 h 493"/>
                  <a:gd name="T56" fmla="*/ 220 w 229"/>
                  <a:gd name="T57" fmla="*/ 58 h 493"/>
                  <a:gd name="T58" fmla="*/ 225 w 229"/>
                  <a:gd name="T59" fmla="*/ 30 h 493"/>
                  <a:gd name="T60" fmla="*/ 229 w 229"/>
                  <a:gd name="T61" fmla="*/ 4 h 493"/>
                  <a:gd name="T62" fmla="*/ 204 w 229"/>
                  <a:gd name="T63" fmla="*/ 0 h 493"/>
                  <a:gd name="T64" fmla="*/ 199 w 229"/>
                  <a:gd name="T65" fmla="*/ 30 h 493"/>
                  <a:gd name="T66" fmla="*/ 195 w 229"/>
                  <a:gd name="T67" fmla="*/ 58 h 493"/>
                  <a:gd name="T68" fmla="*/ 208 w 229"/>
                  <a:gd name="T69" fmla="*/ 58 h 493"/>
                  <a:gd name="T70" fmla="*/ 195 w 229"/>
                  <a:gd name="T71" fmla="*/ 54 h 493"/>
                  <a:gd name="T72" fmla="*/ 190 w 229"/>
                  <a:gd name="T73" fmla="*/ 81 h 493"/>
                  <a:gd name="T74" fmla="*/ 183 w 229"/>
                  <a:gd name="T75" fmla="*/ 104 h 493"/>
                  <a:gd name="T76" fmla="*/ 170 w 229"/>
                  <a:gd name="T77" fmla="*/ 124 h 493"/>
                  <a:gd name="T78" fmla="*/ 183 w 229"/>
                  <a:gd name="T79" fmla="*/ 128 h 493"/>
                  <a:gd name="T80" fmla="*/ 173 w 229"/>
                  <a:gd name="T81" fmla="*/ 120 h 493"/>
                  <a:gd name="T82" fmla="*/ 159 w 229"/>
                  <a:gd name="T83" fmla="*/ 136 h 493"/>
                  <a:gd name="T84" fmla="*/ 144 w 229"/>
                  <a:gd name="T85" fmla="*/ 152 h 493"/>
                  <a:gd name="T86" fmla="*/ 130 w 229"/>
                  <a:gd name="T87" fmla="*/ 168 h 493"/>
                  <a:gd name="T88" fmla="*/ 119 w 229"/>
                  <a:gd name="T89" fmla="*/ 181 h 493"/>
                  <a:gd name="T90" fmla="*/ 106 w 229"/>
                  <a:gd name="T91" fmla="*/ 196 h 493"/>
                  <a:gd name="T92" fmla="*/ 95 w 229"/>
                  <a:gd name="T93" fmla="*/ 212 h 493"/>
                  <a:gd name="T94" fmla="*/ 92 w 229"/>
                  <a:gd name="T95" fmla="*/ 216 h 493"/>
                  <a:gd name="T96" fmla="*/ 84 w 229"/>
                  <a:gd name="T97" fmla="*/ 234 h 493"/>
                  <a:gd name="T98" fmla="*/ 77 w 229"/>
                  <a:gd name="T99" fmla="*/ 253 h 493"/>
                  <a:gd name="T100" fmla="*/ 77 w 229"/>
                  <a:gd name="T101" fmla="*/ 258 h 493"/>
                  <a:gd name="T102" fmla="*/ 77 w 229"/>
                  <a:gd name="T103" fmla="*/ 258 h 493"/>
                  <a:gd name="T104" fmla="*/ 73 w 229"/>
                  <a:gd name="T105" fmla="*/ 278 h 493"/>
                  <a:gd name="T106" fmla="*/ 68 w 229"/>
                  <a:gd name="T107" fmla="*/ 304 h 493"/>
                  <a:gd name="T108" fmla="*/ 81 w 229"/>
                  <a:gd name="T109" fmla="*/ 304 h 493"/>
                  <a:gd name="T110" fmla="*/ 68 w 229"/>
                  <a:gd name="T111" fmla="*/ 298 h 493"/>
                  <a:gd name="T112" fmla="*/ 66 w 229"/>
                  <a:gd name="T113" fmla="*/ 312 h 493"/>
                  <a:gd name="T114" fmla="*/ 62 w 229"/>
                  <a:gd name="T115" fmla="*/ 327 h 493"/>
                  <a:gd name="T116" fmla="*/ 55 w 229"/>
                  <a:gd name="T117" fmla="*/ 343 h 493"/>
                  <a:gd name="T118" fmla="*/ 49 w 229"/>
                  <a:gd name="T119" fmla="*/ 361 h 493"/>
                  <a:gd name="T120" fmla="*/ 34 w 229"/>
                  <a:gd name="T121" fmla="*/ 398 h 493"/>
                  <a:gd name="T122" fmla="*/ 17 w 229"/>
                  <a:gd name="T123" fmla="*/ 440 h 493"/>
                  <a:gd name="T124" fmla="*/ 0 w 229"/>
                  <a:gd name="T125" fmla="*/ 483 h 4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9" h="493">
                    <a:moveTo>
                      <a:pt x="0" y="483"/>
                    </a:moveTo>
                    <a:lnTo>
                      <a:pt x="22" y="493"/>
                    </a:lnTo>
                    <a:lnTo>
                      <a:pt x="41" y="450"/>
                    </a:lnTo>
                    <a:lnTo>
                      <a:pt x="57" y="408"/>
                    </a:lnTo>
                    <a:lnTo>
                      <a:pt x="73" y="370"/>
                    </a:lnTo>
                    <a:lnTo>
                      <a:pt x="78" y="352"/>
                    </a:lnTo>
                    <a:lnTo>
                      <a:pt x="85" y="336"/>
                    </a:lnTo>
                    <a:lnTo>
                      <a:pt x="89" y="322"/>
                    </a:lnTo>
                    <a:lnTo>
                      <a:pt x="92" y="308"/>
                    </a:lnTo>
                    <a:lnTo>
                      <a:pt x="94" y="304"/>
                    </a:lnTo>
                    <a:lnTo>
                      <a:pt x="98" y="278"/>
                    </a:lnTo>
                    <a:lnTo>
                      <a:pt x="102" y="258"/>
                    </a:lnTo>
                    <a:lnTo>
                      <a:pt x="89" y="258"/>
                    </a:lnTo>
                    <a:lnTo>
                      <a:pt x="101" y="263"/>
                    </a:lnTo>
                    <a:lnTo>
                      <a:pt x="106" y="244"/>
                    </a:lnTo>
                    <a:lnTo>
                      <a:pt x="116" y="226"/>
                    </a:lnTo>
                    <a:lnTo>
                      <a:pt x="105" y="220"/>
                    </a:lnTo>
                    <a:lnTo>
                      <a:pt x="113" y="230"/>
                    </a:lnTo>
                    <a:lnTo>
                      <a:pt x="124" y="214"/>
                    </a:lnTo>
                    <a:lnTo>
                      <a:pt x="137" y="199"/>
                    </a:lnTo>
                    <a:lnTo>
                      <a:pt x="149" y="184"/>
                    </a:lnTo>
                    <a:lnTo>
                      <a:pt x="162" y="170"/>
                    </a:lnTo>
                    <a:lnTo>
                      <a:pt x="177" y="154"/>
                    </a:lnTo>
                    <a:lnTo>
                      <a:pt x="191" y="138"/>
                    </a:lnTo>
                    <a:lnTo>
                      <a:pt x="194" y="134"/>
                    </a:lnTo>
                    <a:lnTo>
                      <a:pt x="205" y="114"/>
                    </a:lnTo>
                    <a:lnTo>
                      <a:pt x="213" y="90"/>
                    </a:lnTo>
                    <a:lnTo>
                      <a:pt x="219" y="64"/>
                    </a:lnTo>
                    <a:lnTo>
                      <a:pt x="220" y="58"/>
                    </a:lnTo>
                    <a:lnTo>
                      <a:pt x="225" y="30"/>
                    </a:lnTo>
                    <a:lnTo>
                      <a:pt x="229" y="4"/>
                    </a:lnTo>
                    <a:lnTo>
                      <a:pt x="204" y="0"/>
                    </a:lnTo>
                    <a:lnTo>
                      <a:pt x="199" y="30"/>
                    </a:lnTo>
                    <a:lnTo>
                      <a:pt x="195" y="58"/>
                    </a:lnTo>
                    <a:lnTo>
                      <a:pt x="208" y="58"/>
                    </a:lnTo>
                    <a:lnTo>
                      <a:pt x="195" y="54"/>
                    </a:lnTo>
                    <a:lnTo>
                      <a:pt x="190" y="81"/>
                    </a:lnTo>
                    <a:lnTo>
                      <a:pt x="183" y="104"/>
                    </a:lnTo>
                    <a:lnTo>
                      <a:pt x="170" y="124"/>
                    </a:lnTo>
                    <a:lnTo>
                      <a:pt x="183" y="128"/>
                    </a:lnTo>
                    <a:lnTo>
                      <a:pt x="173" y="120"/>
                    </a:lnTo>
                    <a:lnTo>
                      <a:pt x="159" y="136"/>
                    </a:lnTo>
                    <a:lnTo>
                      <a:pt x="144" y="152"/>
                    </a:lnTo>
                    <a:lnTo>
                      <a:pt x="130" y="168"/>
                    </a:lnTo>
                    <a:lnTo>
                      <a:pt x="119" y="181"/>
                    </a:lnTo>
                    <a:lnTo>
                      <a:pt x="106" y="196"/>
                    </a:lnTo>
                    <a:lnTo>
                      <a:pt x="95" y="212"/>
                    </a:lnTo>
                    <a:lnTo>
                      <a:pt x="92" y="216"/>
                    </a:lnTo>
                    <a:lnTo>
                      <a:pt x="84" y="234"/>
                    </a:lnTo>
                    <a:lnTo>
                      <a:pt x="77" y="253"/>
                    </a:lnTo>
                    <a:lnTo>
                      <a:pt x="77" y="258"/>
                    </a:lnTo>
                    <a:lnTo>
                      <a:pt x="73" y="278"/>
                    </a:lnTo>
                    <a:lnTo>
                      <a:pt x="68" y="304"/>
                    </a:lnTo>
                    <a:lnTo>
                      <a:pt x="81" y="304"/>
                    </a:lnTo>
                    <a:lnTo>
                      <a:pt x="68" y="298"/>
                    </a:lnTo>
                    <a:lnTo>
                      <a:pt x="66" y="312"/>
                    </a:lnTo>
                    <a:lnTo>
                      <a:pt x="62" y="327"/>
                    </a:lnTo>
                    <a:lnTo>
                      <a:pt x="55" y="343"/>
                    </a:lnTo>
                    <a:lnTo>
                      <a:pt x="49" y="361"/>
                    </a:lnTo>
                    <a:lnTo>
                      <a:pt x="34" y="398"/>
                    </a:lnTo>
                    <a:lnTo>
                      <a:pt x="17" y="440"/>
                    </a:lnTo>
                    <a:lnTo>
                      <a:pt x="0" y="483"/>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0993" name="Oval 30"/>
              <p:cNvSpPr>
                <a:spLocks noChangeArrowheads="1"/>
              </p:cNvSpPr>
              <p:nvPr/>
            </p:nvSpPr>
            <p:spPr bwMode="auto">
              <a:xfrm>
                <a:off x="2194" y="3979"/>
                <a:ext cx="77" cy="7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0994" name="Oval 31"/>
              <p:cNvSpPr>
                <a:spLocks noChangeArrowheads="1"/>
              </p:cNvSpPr>
              <p:nvPr/>
            </p:nvSpPr>
            <p:spPr bwMode="auto">
              <a:xfrm>
                <a:off x="2399" y="3493"/>
                <a:ext cx="77" cy="7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grpSp>
          <p:nvGrpSpPr>
            <p:cNvPr id="40976" name="Group 32"/>
            <p:cNvGrpSpPr>
              <a:grpSpLocks/>
            </p:cNvGrpSpPr>
            <p:nvPr/>
          </p:nvGrpSpPr>
          <p:grpSpPr bwMode="auto">
            <a:xfrm>
              <a:off x="3162" y="2243"/>
              <a:ext cx="291" cy="263"/>
              <a:chOff x="2834" y="2317"/>
              <a:chExt cx="291" cy="263"/>
            </a:xfrm>
          </p:grpSpPr>
          <p:sp>
            <p:nvSpPr>
              <p:cNvPr id="40986" name="Freeform 33"/>
              <p:cNvSpPr>
                <a:spLocks/>
              </p:cNvSpPr>
              <p:nvPr/>
            </p:nvSpPr>
            <p:spPr bwMode="auto">
              <a:xfrm>
                <a:off x="2901" y="2413"/>
                <a:ext cx="193" cy="127"/>
              </a:xfrm>
              <a:custGeom>
                <a:avLst/>
                <a:gdLst>
                  <a:gd name="T0" fmla="*/ 12 w 193"/>
                  <a:gd name="T1" fmla="*/ 0 h 102"/>
                  <a:gd name="T2" fmla="*/ 0 w 193"/>
                  <a:gd name="T3" fmla="*/ 32 h 102"/>
                  <a:gd name="T4" fmla="*/ 21 w 193"/>
                  <a:gd name="T5" fmla="*/ 55 h 102"/>
                  <a:gd name="T6" fmla="*/ 39 w 193"/>
                  <a:gd name="T7" fmla="*/ 71 h 102"/>
                  <a:gd name="T8" fmla="*/ 56 w 193"/>
                  <a:gd name="T9" fmla="*/ 88 h 102"/>
                  <a:gd name="T10" fmla="*/ 69 w 193"/>
                  <a:gd name="T11" fmla="*/ 100 h 102"/>
                  <a:gd name="T12" fmla="*/ 75 w 193"/>
                  <a:gd name="T13" fmla="*/ 103 h 102"/>
                  <a:gd name="T14" fmla="*/ 79 w 193"/>
                  <a:gd name="T15" fmla="*/ 106 h 102"/>
                  <a:gd name="T16" fmla="*/ 85 w 193"/>
                  <a:gd name="T17" fmla="*/ 108 h 102"/>
                  <a:gd name="T18" fmla="*/ 90 w 193"/>
                  <a:gd name="T19" fmla="*/ 108 h 102"/>
                  <a:gd name="T20" fmla="*/ 97 w 193"/>
                  <a:gd name="T21" fmla="*/ 108 h 102"/>
                  <a:gd name="T22" fmla="*/ 101 w 193"/>
                  <a:gd name="T23" fmla="*/ 108 h 102"/>
                  <a:gd name="T24" fmla="*/ 101 w 193"/>
                  <a:gd name="T25" fmla="*/ 88 h 102"/>
                  <a:gd name="T26" fmla="*/ 96 w 193"/>
                  <a:gd name="T27" fmla="*/ 106 h 102"/>
                  <a:gd name="T28" fmla="*/ 104 w 193"/>
                  <a:gd name="T29" fmla="*/ 110 h 102"/>
                  <a:gd name="T30" fmla="*/ 118 w 193"/>
                  <a:gd name="T31" fmla="*/ 116 h 102"/>
                  <a:gd name="T32" fmla="*/ 138 w 193"/>
                  <a:gd name="T33" fmla="*/ 128 h 102"/>
                  <a:gd name="T34" fmla="*/ 160 w 193"/>
                  <a:gd name="T35" fmla="*/ 143 h 102"/>
                  <a:gd name="T36" fmla="*/ 184 w 193"/>
                  <a:gd name="T37" fmla="*/ 158 h 102"/>
                  <a:gd name="T38" fmla="*/ 193 w 193"/>
                  <a:gd name="T39" fmla="*/ 122 h 102"/>
                  <a:gd name="T40" fmla="*/ 170 w 193"/>
                  <a:gd name="T41" fmla="*/ 106 h 102"/>
                  <a:gd name="T42" fmla="*/ 147 w 193"/>
                  <a:gd name="T43" fmla="*/ 93 h 102"/>
                  <a:gd name="T44" fmla="*/ 128 w 193"/>
                  <a:gd name="T45" fmla="*/ 80 h 102"/>
                  <a:gd name="T46" fmla="*/ 111 w 193"/>
                  <a:gd name="T47" fmla="*/ 73 h 102"/>
                  <a:gd name="T48" fmla="*/ 106 w 193"/>
                  <a:gd name="T49" fmla="*/ 68 h 102"/>
                  <a:gd name="T50" fmla="*/ 101 w 193"/>
                  <a:gd name="T51" fmla="*/ 68 h 102"/>
                  <a:gd name="T52" fmla="*/ 97 w 193"/>
                  <a:gd name="T53" fmla="*/ 68 h 102"/>
                  <a:gd name="T54" fmla="*/ 90 w 193"/>
                  <a:gd name="T55" fmla="*/ 68 h 102"/>
                  <a:gd name="T56" fmla="*/ 85 w 193"/>
                  <a:gd name="T57" fmla="*/ 68 h 102"/>
                  <a:gd name="T58" fmla="*/ 85 w 193"/>
                  <a:gd name="T59" fmla="*/ 88 h 102"/>
                  <a:gd name="T60" fmla="*/ 89 w 193"/>
                  <a:gd name="T61" fmla="*/ 68 h 102"/>
                  <a:gd name="T62" fmla="*/ 85 w 193"/>
                  <a:gd name="T63" fmla="*/ 67 h 102"/>
                  <a:gd name="T64" fmla="*/ 81 w 193"/>
                  <a:gd name="T65" fmla="*/ 65 h 102"/>
                  <a:gd name="T66" fmla="*/ 65 w 193"/>
                  <a:gd name="T67" fmla="*/ 51 h 102"/>
                  <a:gd name="T68" fmla="*/ 49 w 193"/>
                  <a:gd name="T69" fmla="*/ 34 h 102"/>
                  <a:gd name="T70" fmla="*/ 30 w 193"/>
                  <a:gd name="T71" fmla="*/ 17 h 102"/>
                  <a:gd name="T72" fmla="*/ 12 w 193"/>
                  <a:gd name="T73" fmla="*/ 0 h 1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3" h="102">
                    <a:moveTo>
                      <a:pt x="12" y="0"/>
                    </a:moveTo>
                    <a:lnTo>
                      <a:pt x="0" y="21"/>
                    </a:lnTo>
                    <a:lnTo>
                      <a:pt x="21" y="35"/>
                    </a:lnTo>
                    <a:lnTo>
                      <a:pt x="39" y="46"/>
                    </a:lnTo>
                    <a:lnTo>
                      <a:pt x="56" y="57"/>
                    </a:lnTo>
                    <a:lnTo>
                      <a:pt x="69" y="64"/>
                    </a:lnTo>
                    <a:lnTo>
                      <a:pt x="75" y="67"/>
                    </a:lnTo>
                    <a:lnTo>
                      <a:pt x="79" y="68"/>
                    </a:lnTo>
                    <a:lnTo>
                      <a:pt x="85" y="70"/>
                    </a:lnTo>
                    <a:lnTo>
                      <a:pt x="90" y="70"/>
                    </a:lnTo>
                    <a:lnTo>
                      <a:pt x="97" y="70"/>
                    </a:lnTo>
                    <a:lnTo>
                      <a:pt x="101" y="70"/>
                    </a:lnTo>
                    <a:lnTo>
                      <a:pt x="101" y="57"/>
                    </a:lnTo>
                    <a:lnTo>
                      <a:pt x="96" y="68"/>
                    </a:lnTo>
                    <a:lnTo>
                      <a:pt x="104" y="71"/>
                    </a:lnTo>
                    <a:lnTo>
                      <a:pt x="118" y="75"/>
                    </a:lnTo>
                    <a:lnTo>
                      <a:pt x="138" y="83"/>
                    </a:lnTo>
                    <a:lnTo>
                      <a:pt x="160" y="92"/>
                    </a:lnTo>
                    <a:lnTo>
                      <a:pt x="184" y="102"/>
                    </a:lnTo>
                    <a:lnTo>
                      <a:pt x="193" y="79"/>
                    </a:lnTo>
                    <a:lnTo>
                      <a:pt x="170" y="68"/>
                    </a:lnTo>
                    <a:lnTo>
                      <a:pt x="147" y="60"/>
                    </a:lnTo>
                    <a:lnTo>
                      <a:pt x="128" y="51"/>
                    </a:lnTo>
                    <a:lnTo>
                      <a:pt x="111" y="47"/>
                    </a:lnTo>
                    <a:lnTo>
                      <a:pt x="106" y="44"/>
                    </a:lnTo>
                    <a:lnTo>
                      <a:pt x="101" y="44"/>
                    </a:lnTo>
                    <a:lnTo>
                      <a:pt x="97" y="44"/>
                    </a:lnTo>
                    <a:lnTo>
                      <a:pt x="90" y="44"/>
                    </a:lnTo>
                    <a:lnTo>
                      <a:pt x="85" y="44"/>
                    </a:lnTo>
                    <a:lnTo>
                      <a:pt x="85" y="57"/>
                    </a:lnTo>
                    <a:lnTo>
                      <a:pt x="89" y="44"/>
                    </a:lnTo>
                    <a:lnTo>
                      <a:pt x="85" y="43"/>
                    </a:lnTo>
                    <a:lnTo>
                      <a:pt x="81" y="42"/>
                    </a:lnTo>
                    <a:lnTo>
                      <a:pt x="65" y="33"/>
                    </a:lnTo>
                    <a:lnTo>
                      <a:pt x="49" y="22"/>
                    </a:lnTo>
                    <a:lnTo>
                      <a:pt x="30" y="11"/>
                    </a:lnTo>
                    <a:lnTo>
                      <a:pt x="12"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0987" name="Oval 34"/>
              <p:cNvSpPr>
                <a:spLocks noChangeArrowheads="1"/>
              </p:cNvSpPr>
              <p:nvPr/>
            </p:nvSpPr>
            <p:spPr bwMode="auto">
              <a:xfrm>
                <a:off x="2882" y="2394"/>
                <a:ext cx="65" cy="70"/>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0988" name="Oval 35"/>
              <p:cNvSpPr>
                <a:spLocks noChangeArrowheads="1"/>
              </p:cNvSpPr>
              <p:nvPr/>
            </p:nvSpPr>
            <p:spPr bwMode="auto">
              <a:xfrm>
                <a:off x="3053" y="2494"/>
                <a:ext cx="72" cy="8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0989" name="Freeform 36"/>
              <p:cNvSpPr>
                <a:spLocks/>
              </p:cNvSpPr>
              <p:nvPr/>
            </p:nvSpPr>
            <p:spPr bwMode="auto">
              <a:xfrm rot="-1025114">
                <a:off x="2912" y="2339"/>
                <a:ext cx="42" cy="240"/>
              </a:xfrm>
              <a:custGeom>
                <a:avLst/>
                <a:gdLst>
                  <a:gd name="T0" fmla="*/ 8 w 56"/>
                  <a:gd name="T1" fmla="*/ 0 h 103"/>
                  <a:gd name="T2" fmla="*/ 0 w 56"/>
                  <a:gd name="T3" fmla="*/ 119 h 103"/>
                  <a:gd name="T4" fmla="*/ 11 w 56"/>
                  <a:gd name="T5" fmla="*/ 184 h 103"/>
                  <a:gd name="T6" fmla="*/ 14 w 56"/>
                  <a:gd name="T7" fmla="*/ 119 h 103"/>
                  <a:gd name="T8" fmla="*/ 9 w 56"/>
                  <a:gd name="T9" fmla="*/ 175 h 103"/>
                  <a:gd name="T10" fmla="*/ 14 w 56"/>
                  <a:gd name="T11" fmla="*/ 200 h 103"/>
                  <a:gd name="T12" fmla="*/ 18 w 56"/>
                  <a:gd name="T13" fmla="*/ 158 h 103"/>
                  <a:gd name="T14" fmla="*/ 12 w 56"/>
                  <a:gd name="T15" fmla="*/ 179 h 103"/>
                  <a:gd name="T16" fmla="*/ 15 w 56"/>
                  <a:gd name="T17" fmla="*/ 233 h 103"/>
                  <a:gd name="T18" fmla="*/ 17 w 56"/>
                  <a:gd name="T19" fmla="*/ 294 h 103"/>
                  <a:gd name="T20" fmla="*/ 24 w 56"/>
                  <a:gd name="T21" fmla="*/ 261 h 103"/>
                  <a:gd name="T22" fmla="*/ 17 w 56"/>
                  <a:gd name="T23" fmla="*/ 261 h 103"/>
                  <a:gd name="T24" fmla="*/ 17 w 56"/>
                  <a:gd name="T25" fmla="*/ 336 h 103"/>
                  <a:gd name="T26" fmla="*/ 17 w 56"/>
                  <a:gd name="T27" fmla="*/ 408 h 103"/>
                  <a:gd name="T28" fmla="*/ 17 w 56"/>
                  <a:gd name="T29" fmla="*/ 433 h 103"/>
                  <a:gd name="T30" fmla="*/ 25 w 56"/>
                  <a:gd name="T31" fmla="*/ 433 h 103"/>
                  <a:gd name="T32" fmla="*/ 17 w 56"/>
                  <a:gd name="T33" fmla="*/ 412 h 103"/>
                  <a:gd name="T34" fmla="*/ 17 w 56"/>
                  <a:gd name="T35" fmla="*/ 429 h 103"/>
                  <a:gd name="T36" fmla="*/ 16 w 56"/>
                  <a:gd name="T37" fmla="*/ 445 h 103"/>
                  <a:gd name="T38" fmla="*/ 22 w 56"/>
                  <a:gd name="T39" fmla="*/ 473 h 103"/>
                  <a:gd name="T40" fmla="*/ 17 w 56"/>
                  <a:gd name="T41" fmla="*/ 429 h 103"/>
                  <a:gd name="T42" fmla="*/ 20 w 56"/>
                  <a:gd name="T43" fmla="*/ 408 h 103"/>
                  <a:gd name="T44" fmla="*/ 17 w 56"/>
                  <a:gd name="T45" fmla="*/ 424 h 103"/>
                  <a:gd name="T46" fmla="*/ 21 w 56"/>
                  <a:gd name="T47" fmla="*/ 482 h 103"/>
                  <a:gd name="T48" fmla="*/ 21 w 56"/>
                  <a:gd name="T49" fmla="*/ 412 h 103"/>
                  <a:gd name="T50" fmla="*/ 15 w 56"/>
                  <a:gd name="T51" fmla="*/ 424 h 103"/>
                  <a:gd name="T52" fmla="*/ 10 w 56"/>
                  <a:gd name="T53" fmla="*/ 424 h 103"/>
                  <a:gd name="T54" fmla="*/ 8 w 56"/>
                  <a:gd name="T55" fmla="*/ 424 h 103"/>
                  <a:gd name="T56" fmla="*/ 5 w 56"/>
                  <a:gd name="T57" fmla="*/ 424 h 103"/>
                  <a:gd name="T58" fmla="*/ 4 w 56"/>
                  <a:gd name="T59" fmla="*/ 429 h 103"/>
                  <a:gd name="T60" fmla="*/ 8 w 56"/>
                  <a:gd name="T61" fmla="*/ 559 h 103"/>
                  <a:gd name="T62" fmla="*/ 11 w 56"/>
                  <a:gd name="T63" fmla="*/ 548 h 103"/>
                  <a:gd name="T64" fmla="*/ 8 w 56"/>
                  <a:gd name="T65" fmla="*/ 489 h 103"/>
                  <a:gd name="T66" fmla="*/ 8 w 56"/>
                  <a:gd name="T67" fmla="*/ 559 h 103"/>
                  <a:gd name="T68" fmla="*/ 10 w 56"/>
                  <a:gd name="T69" fmla="*/ 559 h 103"/>
                  <a:gd name="T70" fmla="*/ 15 w 56"/>
                  <a:gd name="T71" fmla="*/ 559 h 103"/>
                  <a:gd name="T72" fmla="*/ 21 w 56"/>
                  <a:gd name="T73" fmla="*/ 548 h 103"/>
                  <a:gd name="T74" fmla="*/ 23 w 56"/>
                  <a:gd name="T75" fmla="*/ 548 h 103"/>
                  <a:gd name="T76" fmla="*/ 26 w 56"/>
                  <a:gd name="T77" fmla="*/ 538 h 103"/>
                  <a:gd name="T78" fmla="*/ 28 w 56"/>
                  <a:gd name="T79" fmla="*/ 522 h 103"/>
                  <a:gd name="T80" fmla="*/ 29 w 56"/>
                  <a:gd name="T81" fmla="*/ 499 h 103"/>
                  <a:gd name="T82" fmla="*/ 30 w 56"/>
                  <a:gd name="T83" fmla="*/ 489 h 103"/>
                  <a:gd name="T84" fmla="*/ 31 w 56"/>
                  <a:gd name="T85" fmla="*/ 466 h 103"/>
                  <a:gd name="T86" fmla="*/ 32 w 56"/>
                  <a:gd name="T87" fmla="*/ 433 h 103"/>
                  <a:gd name="T88" fmla="*/ 32 w 56"/>
                  <a:gd name="T89" fmla="*/ 433 h 103"/>
                  <a:gd name="T90" fmla="*/ 32 w 56"/>
                  <a:gd name="T91" fmla="*/ 408 h 103"/>
                  <a:gd name="T92" fmla="*/ 32 w 56"/>
                  <a:gd name="T93" fmla="*/ 336 h 103"/>
                  <a:gd name="T94" fmla="*/ 31 w 56"/>
                  <a:gd name="T95" fmla="*/ 261 h 103"/>
                  <a:gd name="T96" fmla="*/ 30 w 56"/>
                  <a:gd name="T97" fmla="*/ 240 h 103"/>
                  <a:gd name="T98" fmla="*/ 28 w 56"/>
                  <a:gd name="T99" fmla="*/ 179 h 103"/>
                  <a:gd name="T100" fmla="*/ 26 w 56"/>
                  <a:gd name="T101" fmla="*/ 126 h 103"/>
                  <a:gd name="T102" fmla="*/ 24 w 56"/>
                  <a:gd name="T103" fmla="*/ 103 h 103"/>
                  <a:gd name="T104" fmla="*/ 20 w 56"/>
                  <a:gd name="T105" fmla="*/ 77 h 103"/>
                  <a:gd name="T106" fmla="*/ 17 w 56"/>
                  <a:gd name="T107" fmla="*/ 61 h 103"/>
                  <a:gd name="T108" fmla="*/ 8 w 56"/>
                  <a:gd name="T109" fmla="*/ 0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 h="103">
                    <a:moveTo>
                      <a:pt x="13" y="0"/>
                    </a:moveTo>
                    <a:lnTo>
                      <a:pt x="0" y="22"/>
                    </a:lnTo>
                    <a:lnTo>
                      <a:pt x="20" y="34"/>
                    </a:lnTo>
                    <a:lnTo>
                      <a:pt x="24" y="22"/>
                    </a:lnTo>
                    <a:lnTo>
                      <a:pt x="16" y="32"/>
                    </a:lnTo>
                    <a:lnTo>
                      <a:pt x="24" y="37"/>
                    </a:lnTo>
                    <a:lnTo>
                      <a:pt x="32" y="29"/>
                    </a:lnTo>
                    <a:lnTo>
                      <a:pt x="21" y="33"/>
                    </a:lnTo>
                    <a:lnTo>
                      <a:pt x="27" y="43"/>
                    </a:lnTo>
                    <a:lnTo>
                      <a:pt x="30" y="54"/>
                    </a:lnTo>
                    <a:lnTo>
                      <a:pt x="42" y="48"/>
                    </a:lnTo>
                    <a:lnTo>
                      <a:pt x="30" y="48"/>
                    </a:lnTo>
                    <a:lnTo>
                      <a:pt x="31" y="62"/>
                    </a:lnTo>
                    <a:lnTo>
                      <a:pt x="31" y="75"/>
                    </a:lnTo>
                    <a:lnTo>
                      <a:pt x="31" y="80"/>
                    </a:lnTo>
                    <a:lnTo>
                      <a:pt x="44" y="80"/>
                    </a:lnTo>
                    <a:lnTo>
                      <a:pt x="31" y="76"/>
                    </a:lnTo>
                    <a:lnTo>
                      <a:pt x="31" y="79"/>
                    </a:lnTo>
                    <a:lnTo>
                      <a:pt x="28" y="82"/>
                    </a:lnTo>
                    <a:lnTo>
                      <a:pt x="39" y="87"/>
                    </a:lnTo>
                    <a:lnTo>
                      <a:pt x="31" y="79"/>
                    </a:lnTo>
                    <a:lnTo>
                      <a:pt x="35" y="75"/>
                    </a:lnTo>
                    <a:lnTo>
                      <a:pt x="31" y="78"/>
                    </a:lnTo>
                    <a:lnTo>
                      <a:pt x="37" y="89"/>
                    </a:lnTo>
                    <a:lnTo>
                      <a:pt x="37" y="76"/>
                    </a:lnTo>
                    <a:lnTo>
                      <a:pt x="27" y="78"/>
                    </a:lnTo>
                    <a:lnTo>
                      <a:pt x="17" y="78"/>
                    </a:lnTo>
                    <a:lnTo>
                      <a:pt x="13" y="78"/>
                    </a:lnTo>
                    <a:lnTo>
                      <a:pt x="9" y="78"/>
                    </a:lnTo>
                    <a:lnTo>
                      <a:pt x="7" y="79"/>
                    </a:lnTo>
                    <a:lnTo>
                      <a:pt x="13" y="103"/>
                    </a:lnTo>
                    <a:lnTo>
                      <a:pt x="18" y="101"/>
                    </a:lnTo>
                    <a:lnTo>
                      <a:pt x="13" y="90"/>
                    </a:lnTo>
                    <a:lnTo>
                      <a:pt x="13" y="103"/>
                    </a:lnTo>
                    <a:lnTo>
                      <a:pt x="17" y="103"/>
                    </a:lnTo>
                    <a:lnTo>
                      <a:pt x="27" y="103"/>
                    </a:lnTo>
                    <a:lnTo>
                      <a:pt x="37" y="101"/>
                    </a:lnTo>
                    <a:lnTo>
                      <a:pt x="41" y="101"/>
                    </a:lnTo>
                    <a:lnTo>
                      <a:pt x="45" y="99"/>
                    </a:lnTo>
                    <a:lnTo>
                      <a:pt x="49" y="96"/>
                    </a:lnTo>
                    <a:lnTo>
                      <a:pt x="52" y="92"/>
                    </a:lnTo>
                    <a:lnTo>
                      <a:pt x="53" y="90"/>
                    </a:lnTo>
                    <a:lnTo>
                      <a:pt x="55" y="86"/>
                    </a:lnTo>
                    <a:lnTo>
                      <a:pt x="56" y="80"/>
                    </a:lnTo>
                    <a:lnTo>
                      <a:pt x="56" y="75"/>
                    </a:lnTo>
                    <a:lnTo>
                      <a:pt x="56" y="62"/>
                    </a:lnTo>
                    <a:lnTo>
                      <a:pt x="55" y="48"/>
                    </a:lnTo>
                    <a:lnTo>
                      <a:pt x="53" y="44"/>
                    </a:lnTo>
                    <a:lnTo>
                      <a:pt x="49" y="33"/>
                    </a:lnTo>
                    <a:lnTo>
                      <a:pt x="45" y="23"/>
                    </a:lnTo>
                    <a:lnTo>
                      <a:pt x="42" y="19"/>
                    </a:lnTo>
                    <a:lnTo>
                      <a:pt x="34" y="14"/>
                    </a:lnTo>
                    <a:lnTo>
                      <a:pt x="30" y="11"/>
                    </a:lnTo>
                    <a:lnTo>
                      <a:pt x="13"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0990" name="Oval 37"/>
              <p:cNvSpPr>
                <a:spLocks noChangeArrowheads="1"/>
              </p:cNvSpPr>
              <p:nvPr/>
            </p:nvSpPr>
            <p:spPr bwMode="auto">
              <a:xfrm>
                <a:off x="2834" y="2317"/>
                <a:ext cx="70"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0991" name="Oval 38"/>
              <p:cNvSpPr>
                <a:spLocks noChangeArrowheads="1"/>
              </p:cNvSpPr>
              <p:nvPr/>
            </p:nvSpPr>
            <p:spPr bwMode="auto">
              <a:xfrm>
                <a:off x="2941" y="2523"/>
                <a:ext cx="42" cy="54"/>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sp>
          <p:nvSpPr>
            <p:cNvPr id="40977" name="Rectangle 39"/>
            <p:cNvSpPr>
              <a:spLocks noChangeArrowheads="1"/>
            </p:cNvSpPr>
            <p:nvPr/>
          </p:nvSpPr>
          <p:spPr bwMode="auto">
            <a:xfrm rot="2625278">
              <a:off x="3312" y="2296"/>
              <a:ext cx="140" cy="7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0978" name="Oval 40"/>
            <p:cNvSpPr>
              <a:spLocks noChangeArrowheads="1"/>
            </p:cNvSpPr>
            <p:nvPr/>
          </p:nvSpPr>
          <p:spPr bwMode="auto">
            <a:xfrm>
              <a:off x="3259" y="2303"/>
              <a:ext cx="96" cy="5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0979" name="Oval 41"/>
            <p:cNvSpPr>
              <a:spLocks noChangeArrowheads="1"/>
            </p:cNvSpPr>
            <p:nvPr/>
          </p:nvSpPr>
          <p:spPr bwMode="auto">
            <a:xfrm>
              <a:off x="3392" y="2370"/>
              <a:ext cx="96" cy="5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0980" name="Line 42"/>
            <p:cNvSpPr>
              <a:spLocks noChangeShapeType="1"/>
            </p:cNvSpPr>
            <p:nvPr/>
          </p:nvSpPr>
          <p:spPr bwMode="auto">
            <a:xfrm flipV="1">
              <a:off x="3239" y="2372"/>
              <a:ext cx="114" cy="72"/>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0981" name="Oval 43"/>
            <p:cNvSpPr>
              <a:spLocks noChangeArrowheads="1"/>
            </p:cNvSpPr>
            <p:nvPr/>
          </p:nvSpPr>
          <p:spPr bwMode="auto">
            <a:xfrm rot="-361988">
              <a:off x="3084" y="2238"/>
              <a:ext cx="60" cy="63"/>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0982" name="Line 44"/>
            <p:cNvSpPr>
              <a:spLocks noChangeShapeType="1"/>
            </p:cNvSpPr>
            <p:nvPr/>
          </p:nvSpPr>
          <p:spPr bwMode="auto">
            <a:xfrm flipV="1">
              <a:off x="3120" y="2268"/>
              <a:ext cx="60" cy="6"/>
            </a:xfrm>
            <a:prstGeom prst="line">
              <a:avLst/>
            </a:prstGeom>
            <a:noFill/>
            <a:ln w="5715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0983" name="Oval 45"/>
            <p:cNvSpPr>
              <a:spLocks noChangeArrowheads="1"/>
            </p:cNvSpPr>
            <p:nvPr/>
          </p:nvSpPr>
          <p:spPr bwMode="auto">
            <a:xfrm>
              <a:off x="1965" y="826"/>
              <a:ext cx="104" cy="103"/>
            </a:xfrm>
            <a:prstGeom prst="ellipse">
              <a:avLst/>
            </a:prstGeom>
            <a:solidFill>
              <a:srgbClr val="FF3300"/>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0984" name="Oval 46"/>
            <p:cNvSpPr>
              <a:spLocks noChangeArrowheads="1"/>
            </p:cNvSpPr>
            <p:nvPr/>
          </p:nvSpPr>
          <p:spPr bwMode="auto">
            <a:xfrm>
              <a:off x="2949" y="2194"/>
              <a:ext cx="104" cy="103"/>
            </a:xfrm>
            <a:prstGeom prst="ellipse">
              <a:avLst/>
            </a:prstGeom>
            <a:solidFill>
              <a:srgbClr val="FF3300"/>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0985" name="Oval 47"/>
            <p:cNvSpPr>
              <a:spLocks noChangeArrowheads="1"/>
            </p:cNvSpPr>
            <p:nvPr/>
          </p:nvSpPr>
          <p:spPr bwMode="auto">
            <a:xfrm>
              <a:off x="3242" y="2059"/>
              <a:ext cx="103" cy="103"/>
            </a:xfrm>
            <a:prstGeom prst="ellipse">
              <a:avLst/>
            </a:prstGeom>
            <a:solidFill>
              <a:srgbClr val="FFA48F"/>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sp>
        <p:nvSpPr>
          <p:cNvPr id="49" name="TextBox 48"/>
          <p:cNvSpPr txBox="1"/>
          <p:nvPr/>
        </p:nvSpPr>
        <p:spPr bwMode="auto">
          <a:xfrm>
            <a:off x="2253304" y="6379184"/>
            <a:ext cx="4050853" cy="307777"/>
          </a:xfrm>
          <a:prstGeom prst="rect">
            <a:avLst/>
          </a:prstGeom>
          <a:noFill/>
          <a:ln>
            <a:noFill/>
          </a:ln>
        </p:spPr>
        <p:txBody>
          <a:bodyPr wrap="square" rtlCol="0">
            <a:spAutoFit/>
          </a:bodyPr>
          <a:lstStyle/>
          <a:p>
            <a:pPr eaLnBrk="1" hangingPunct="1">
              <a:spcBef>
                <a:spcPts val="0"/>
              </a:spcBef>
            </a:pPr>
            <a:r>
              <a:rPr lang="en-US" sz="1400" dirty="0">
                <a:solidFill>
                  <a:srgbClr val="1E0000"/>
                </a:solidFill>
              </a:rPr>
              <a:t>Image Source: August 14 2003 Blackout Final Report</a:t>
            </a:r>
          </a:p>
        </p:txBody>
      </p:sp>
      <p:sp>
        <p:nvSpPr>
          <p:cNvPr id="2" name="Slide Number Placeholder 1">
            <a:extLst>
              <a:ext uri="{FF2B5EF4-FFF2-40B4-BE49-F238E27FC236}">
                <a16:creationId xmlns:a16="http://schemas.microsoft.com/office/drawing/2014/main" id="{7D8DEC38-9497-6EBE-C847-90CC74A6D6D8}"/>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46</a:t>
            </a:fld>
            <a:endParaRPr lang="en-US" sz="2000" dirty="0">
              <a:solidFill>
                <a:srgbClr val="1E0000"/>
              </a:solidFill>
            </a:endParaRPr>
          </a:p>
        </p:txBody>
      </p:sp>
    </p:spTree>
    <p:extLst>
      <p:ext uri="{BB962C8B-B14F-4D97-AF65-F5344CB8AC3E}">
        <p14:creationId xmlns:p14="http://schemas.microsoft.com/office/powerpoint/2010/main" val="30476209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en-US" altLang="en-US"/>
              <a:t>Parts of Ohio/Michigan Served Only from Ontario after 16:10:37</a:t>
            </a:r>
          </a:p>
        </p:txBody>
      </p:sp>
      <p:grpSp>
        <p:nvGrpSpPr>
          <p:cNvPr id="41988" name="Group 3"/>
          <p:cNvGrpSpPr>
            <a:grpSpLocks noChangeAspect="1"/>
          </p:cNvGrpSpPr>
          <p:nvPr/>
        </p:nvGrpSpPr>
        <p:grpSpPr bwMode="auto">
          <a:xfrm>
            <a:off x="1889760" y="1280160"/>
            <a:ext cx="5028545" cy="5212080"/>
            <a:chOff x="1421" y="931"/>
            <a:chExt cx="3096" cy="3209"/>
          </a:xfrm>
        </p:grpSpPr>
        <p:pic>
          <p:nvPicPr>
            <p:cNvPr id="41989"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21" y="931"/>
              <a:ext cx="3096" cy="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Oval 5"/>
            <p:cNvSpPr>
              <a:spLocks noChangeArrowheads="1"/>
            </p:cNvSpPr>
            <p:nvPr/>
          </p:nvSpPr>
          <p:spPr bwMode="auto">
            <a:xfrm>
              <a:off x="3256" y="2614"/>
              <a:ext cx="79" cy="79"/>
            </a:xfrm>
            <a:prstGeom prst="ellipse">
              <a:avLst/>
            </a:prstGeom>
            <a:solidFill>
              <a:srgbClr val="FFA48F"/>
            </a:solidFill>
            <a:ln w="9525">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nvGrpSpPr>
            <p:cNvPr id="41991" name="Group 6"/>
            <p:cNvGrpSpPr>
              <a:grpSpLocks/>
            </p:cNvGrpSpPr>
            <p:nvPr/>
          </p:nvGrpSpPr>
          <p:grpSpPr bwMode="auto">
            <a:xfrm>
              <a:off x="3198" y="2968"/>
              <a:ext cx="136" cy="176"/>
              <a:chOff x="3198" y="2968"/>
              <a:chExt cx="136" cy="176"/>
            </a:xfrm>
          </p:grpSpPr>
          <p:sp>
            <p:nvSpPr>
              <p:cNvPr id="42045" name="Freeform 7"/>
              <p:cNvSpPr>
                <a:spLocks/>
              </p:cNvSpPr>
              <p:nvPr/>
            </p:nvSpPr>
            <p:spPr bwMode="auto">
              <a:xfrm>
                <a:off x="3202" y="2993"/>
                <a:ext cx="103" cy="136"/>
              </a:xfrm>
              <a:custGeom>
                <a:avLst/>
                <a:gdLst>
                  <a:gd name="T0" fmla="*/ 33 w 103"/>
                  <a:gd name="T1" fmla="*/ 5 h 136"/>
                  <a:gd name="T2" fmla="*/ 15 w 103"/>
                  <a:gd name="T3" fmla="*/ 0 h 136"/>
                  <a:gd name="T4" fmla="*/ 7 w 103"/>
                  <a:gd name="T5" fmla="*/ 32 h 136"/>
                  <a:gd name="T6" fmla="*/ 6 w 103"/>
                  <a:gd name="T7" fmla="*/ 35 h 136"/>
                  <a:gd name="T8" fmla="*/ 3 w 103"/>
                  <a:gd name="T9" fmla="*/ 51 h 136"/>
                  <a:gd name="T10" fmla="*/ 1 w 103"/>
                  <a:gd name="T11" fmla="*/ 67 h 136"/>
                  <a:gd name="T12" fmla="*/ 0 w 103"/>
                  <a:gd name="T13" fmla="*/ 81 h 136"/>
                  <a:gd name="T14" fmla="*/ 1 w 103"/>
                  <a:gd name="T15" fmla="*/ 94 h 136"/>
                  <a:gd name="T16" fmla="*/ 2 w 103"/>
                  <a:gd name="T17" fmla="*/ 104 h 136"/>
                  <a:gd name="T18" fmla="*/ 3 w 103"/>
                  <a:gd name="T19" fmla="*/ 108 h 136"/>
                  <a:gd name="T20" fmla="*/ 9 w 103"/>
                  <a:gd name="T21" fmla="*/ 118 h 136"/>
                  <a:gd name="T22" fmla="*/ 13 w 103"/>
                  <a:gd name="T23" fmla="*/ 123 h 136"/>
                  <a:gd name="T24" fmla="*/ 15 w 103"/>
                  <a:gd name="T25" fmla="*/ 126 h 136"/>
                  <a:gd name="T26" fmla="*/ 18 w 103"/>
                  <a:gd name="T27" fmla="*/ 129 h 136"/>
                  <a:gd name="T28" fmla="*/ 26 w 103"/>
                  <a:gd name="T29" fmla="*/ 132 h 136"/>
                  <a:gd name="T30" fmla="*/ 35 w 103"/>
                  <a:gd name="T31" fmla="*/ 135 h 136"/>
                  <a:gd name="T32" fmla="*/ 39 w 103"/>
                  <a:gd name="T33" fmla="*/ 135 h 136"/>
                  <a:gd name="T34" fmla="*/ 50 w 103"/>
                  <a:gd name="T35" fmla="*/ 136 h 136"/>
                  <a:gd name="T36" fmla="*/ 62 w 103"/>
                  <a:gd name="T37" fmla="*/ 135 h 136"/>
                  <a:gd name="T38" fmla="*/ 74 w 103"/>
                  <a:gd name="T39" fmla="*/ 134 h 136"/>
                  <a:gd name="T40" fmla="*/ 103 w 103"/>
                  <a:gd name="T41" fmla="*/ 130 h 136"/>
                  <a:gd name="T42" fmla="*/ 100 w 103"/>
                  <a:gd name="T43" fmla="*/ 112 h 136"/>
                  <a:gd name="T44" fmla="*/ 74 w 103"/>
                  <a:gd name="T45" fmla="*/ 115 h 136"/>
                  <a:gd name="T46" fmla="*/ 62 w 103"/>
                  <a:gd name="T47" fmla="*/ 116 h 136"/>
                  <a:gd name="T48" fmla="*/ 50 w 103"/>
                  <a:gd name="T49" fmla="*/ 117 h 136"/>
                  <a:gd name="T50" fmla="*/ 39 w 103"/>
                  <a:gd name="T51" fmla="*/ 116 h 136"/>
                  <a:gd name="T52" fmla="*/ 39 w 103"/>
                  <a:gd name="T53" fmla="*/ 126 h 136"/>
                  <a:gd name="T54" fmla="*/ 43 w 103"/>
                  <a:gd name="T55" fmla="*/ 117 h 136"/>
                  <a:gd name="T56" fmla="*/ 33 w 103"/>
                  <a:gd name="T57" fmla="*/ 114 h 136"/>
                  <a:gd name="T58" fmla="*/ 26 w 103"/>
                  <a:gd name="T59" fmla="*/ 111 h 136"/>
                  <a:gd name="T60" fmla="*/ 29 w 103"/>
                  <a:gd name="T61" fmla="*/ 113 h 136"/>
                  <a:gd name="T62" fmla="*/ 22 w 103"/>
                  <a:gd name="T63" fmla="*/ 119 h 136"/>
                  <a:gd name="T64" fmla="*/ 31 w 103"/>
                  <a:gd name="T65" fmla="*/ 116 h 136"/>
                  <a:gd name="T66" fmla="*/ 24 w 103"/>
                  <a:gd name="T67" fmla="*/ 108 h 136"/>
                  <a:gd name="T68" fmla="*/ 21 w 103"/>
                  <a:gd name="T69" fmla="*/ 100 h 136"/>
                  <a:gd name="T70" fmla="*/ 12 w 103"/>
                  <a:gd name="T71" fmla="*/ 104 h 136"/>
                  <a:gd name="T72" fmla="*/ 21 w 103"/>
                  <a:gd name="T73" fmla="*/ 104 h 136"/>
                  <a:gd name="T74" fmla="*/ 20 w 103"/>
                  <a:gd name="T75" fmla="*/ 94 h 136"/>
                  <a:gd name="T76" fmla="*/ 19 w 103"/>
                  <a:gd name="T77" fmla="*/ 81 h 136"/>
                  <a:gd name="T78" fmla="*/ 20 w 103"/>
                  <a:gd name="T79" fmla="*/ 67 h 136"/>
                  <a:gd name="T80" fmla="*/ 22 w 103"/>
                  <a:gd name="T81" fmla="*/ 51 h 136"/>
                  <a:gd name="T82" fmla="*/ 26 w 103"/>
                  <a:gd name="T83" fmla="*/ 35 h 136"/>
                  <a:gd name="T84" fmla="*/ 16 w 103"/>
                  <a:gd name="T85" fmla="*/ 35 h 136"/>
                  <a:gd name="T86" fmla="*/ 26 w 103"/>
                  <a:gd name="T87" fmla="*/ 40 h 136"/>
                  <a:gd name="T88" fmla="*/ 33 w 103"/>
                  <a:gd name="T89" fmla="*/ 5 h 1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3" h="136">
                    <a:moveTo>
                      <a:pt x="33" y="5"/>
                    </a:moveTo>
                    <a:lnTo>
                      <a:pt x="15" y="0"/>
                    </a:lnTo>
                    <a:lnTo>
                      <a:pt x="7" y="32"/>
                    </a:lnTo>
                    <a:lnTo>
                      <a:pt x="6" y="35"/>
                    </a:lnTo>
                    <a:lnTo>
                      <a:pt x="3" y="51"/>
                    </a:lnTo>
                    <a:lnTo>
                      <a:pt x="1" y="67"/>
                    </a:lnTo>
                    <a:lnTo>
                      <a:pt x="0" y="81"/>
                    </a:lnTo>
                    <a:lnTo>
                      <a:pt x="1" y="94"/>
                    </a:lnTo>
                    <a:lnTo>
                      <a:pt x="2" y="104"/>
                    </a:lnTo>
                    <a:lnTo>
                      <a:pt x="3" y="108"/>
                    </a:lnTo>
                    <a:lnTo>
                      <a:pt x="9" y="118"/>
                    </a:lnTo>
                    <a:lnTo>
                      <a:pt x="13" y="123"/>
                    </a:lnTo>
                    <a:lnTo>
                      <a:pt x="15" y="126"/>
                    </a:lnTo>
                    <a:lnTo>
                      <a:pt x="18" y="129"/>
                    </a:lnTo>
                    <a:lnTo>
                      <a:pt x="26" y="132"/>
                    </a:lnTo>
                    <a:lnTo>
                      <a:pt x="35" y="135"/>
                    </a:lnTo>
                    <a:lnTo>
                      <a:pt x="39" y="135"/>
                    </a:lnTo>
                    <a:lnTo>
                      <a:pt x="50" y="136"/>
                    </a:lnTo>
                    <a:lnTo>
                      <a:pt x="62" y="135"/>
                    </a:lnTo>
                    <a:lnTo>
                      <a:pt x="74" y="134"/>
                    </a:lnTo>
                    <a:lnTo>
                      <a:pt x="103" y="130"/>
                    </a:lnTo>
                    <a:lnTo>
                      <a:pt x="100" y="112"/>
                    </a:lnTo>
                    <a:lnTo>
                      <a:pt x="74" y="115"/>
                    </a:lnTo>
                    <a:lnTo>
                      <a:pt x="62" y="116"/>
                    </a:lnTo>
                    <a:lnTo>
                      <a:pt x="50" y="117"/>
                    </a:lnTo>
                    <a:lnTo>
                      <a:pt x="39" y="116"/>
                    </a:lnTo>
                    <a:lnTo>
                      <a:pt x="39" y="126"/>
                    </a:lnTo>
                    <a:lnTo>
                      <a:pt x="43" y="117"/>
                    </a:lnTo>
                    <a:lnTo>
                      <a:pt x="33" y="114"/>
                    </a:lnTo>
                    <a:lnTo>
                      <a:pt x="26" y="111"/>
                    </a:lnTo>
                    <a:lnTo>
                      <a:pt x="29" y="113"/>
                    </a:lnTo>
                    <a:lnTo>
                      <a:pt x="22" y="119"/>
                    </a:lnTo>
                    <a:lnTo>
                      <a:pt x="31" y="116"/>
                    </a:lnTo>
                    <a:lnTo>
                      <a:pt x="24" y="108"/>
                    </a:lnTo>
                    <a:lnTo>
                      <a:pt x="21" y="100"/>
                    </a:lnTo>
                    <a:lnTo>
                      <a:pt x="12" y="104"/>
                    </a:lnTo>
                    <a:lnTo>
                      <a:pt x="21" y="104"/>
                    </a:lnTo>
                    <a:lnTo>
                      <a:pt x="20" y="94"/>
                    </a:lnTo>
                    <a:lnTo>
                      <a:pt x="19" y="81"/>
                    </a:lnTo>
                    <a:lnTo>
                      <a:pt x="20" y="67"/>
                    </a:lnTo>
                    <a:lnTo>
                      <a:pt x="22" y="51"/>
                    </a:lnTo>
                    <a:lnTo>
                      <a:pt x="26" y="35"/>
                    </a:lnTo>
                    <a:lnTo>
                      <a:pt x="16" y="35"/>
                    </a:lnTo>
                    <a:lnTo>
                      <a:pt x="26" y="40"/>
                    </a:lnTo>
                    <a:lnTo>
                      <a:pt x="33" y="5"/>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2046" name="Oval 8"/>
              <p:cNvSpPr>
                <a:spLocks noChangeArrowheads="1"/>
              </p:cNvSpPr>
              <p:nvPr/>
            </p:nvSpPr>
            <p:spPr bwMode="auto">
              <a:xfrm>
                <a:off x="3198" y="2968"/>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2047" name="Oval 9"/>
              <p:cNvSpPr>
                <a:spLocks noChangeArrowheads="1"/>
              </p:cNvSpPr>
              <p:nvPr/>
            </p:nvSpPr>
            <p:spPr bwMode="auto">
              <a:xfrm>
                <a:off x="3275" y="3086"/>
                <a:ext cx="59"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grpSp>
          <p:nvGrpSpPr>
            <p:cNvPr id="41992" name="Group 10"/>
            <p:cNvGrpSpPr>
              <a:grpSpLocks/>
            </p:cNvGrpSpPr>
            <p:nvPr/>
          </p:nvGrpSpPr>
          <p:grpSpPr bwMode="auto">
            <a:xfrm>
              <a:off x="3222" y="2972"/>
              <a:ext cx="389" cy="262"/>
              <a:chOff x="3222" y="2972"/>
              <a:chExt cx="389" cy="262"/>
            </a:xfrm>
          </p:grpSpPr>
          <p:sp>
            <p:nvSpPr>
              <p:cNvPr id="42042" name="Freeform 11"/>
              <p:cNvSpPr>
                <a:spLocks/>
              </p:cNvSpPr>
              <p:nvPr/>
            </p:nvSpPr>
            <p:spPr bwMode="auto">
              <a:xfrm>
                <a:off x="3248" y="2991"/>
                <a:ext cx="333" cy="222"/>
              </a:xfrm>
              <a:custGeom>
                <a:avLst/>
                <a:gdLst>
                  <a:gd name="T0" fmla="*/ 0 w 333"/>
                  <a:gd name="T1" fmla="*/ 18 h 222"/>
                  <a:gd name="T2" fmla="*/ 54 w 333"/>
                  <a:gd name="T3" fmla="*/ 33 h 222"/>
                  <a:gd name="T4" fmla="*/ 77 w 333"/>
                  <a:gd name="T5" fmla="*/ 41 h 222"/>
                  <a:gd name="T6" fmla="*/ 96 w 333"/>
                  <a:gd name="T7" fmla="*/ 47 h 222"/>
                  <a:gd name="T8" fmla="*/ 107 w 333"/>
                  <a:gd name="T9" fmla="*/ 51 h 222"/>
                  <a:gd name="T10" fmla="*/ 113 w 333"/>
                  <a:gd name="T11" fmla="*/ 44 h 222"/>
                  <a:gd name="T12" fmla="*/ 108 w 333"/>
                  <a:gd name="T13" fmla="*/ 52 h 222"/>
                  <a:gd name="T14" fmla="*/ 113 w 333"/>
                  <a:gd name="T15" fmla="*/ 58 h 222"/>
                  <a:gd name="T16" fmla="*/ 127 w 333"/>
                  <a:gd name="T17" fmla="*/ 67 h 222"/>
                  <a:gd name="T18" fmla="*/ 141 w 333"/>
                  <a:gd name="T19" fmla="*/ 76 h 222"/>
                  <a:gd name="T20" fmla="*/ 138 w 333"/>
                  <a:gd name="T21" fmla="*/ 73 h 222"/>
                  <a:gd name="T22" fmla="*/ 163 w 333"/>
                  <a:gd name="T23" fmla="*/ 94 h 222"/>
                  <a:gd name="T24" fmla="*/ 178 w 333"/>
                  <a:gd name="T25" fmla="*/ 109 h 222"/>
                  <a:gd name="T26" fmla="*/ 212 w 333"/>
                  <a:gd name="T27" fmla="*/ 146 h 222"/>
                  <a:gd name="T28" fmla="*/ 228 w 333"/>
                  <a:gd name="T29" fmla="*/ 163 h 222"/>
                  <a:gd name="T30" fmla="*/ 256 w 333"/>
                  <a:gd name="T31" fmla="*/ 188 h 222"/>
                  <a:gd name="T32" fmla="*/ 272 w 333"/>
                  <a:gd name="T33" fmla="*/ 201 h 222"/>
                  <a:gd name="T34" fmla="*/ 295 w 333"/>
                  <a:gd name="T35" fmla="*/ 215 h 222"/>
                  <a:gd name="T36" fmla="*/ 310 w 333"/>
                  <a:gd name="T37" fmla="*/ 219 h 222"/>
                  <a:gd name="T38" fmla="*/ 331 w 333"/>
                  <a:gd name="T39" fmla="*/ 222 h 222"/>
                  <a:gd name="T40" fmla="*/ 322 w 333"/>
                  <a:gd name="T41" fmla="*/ 202 h 222"/>
                  <a:gd name="T42" fmla="*/ 310 w 333"/>
                  <a:gd name="T43" fmla="*/ 209 h 222"/>
                  <a:gd name="T44" fmla="*/ 302 w 333"/>
                  <a:gd name="T45" fmla="*/ 197 h 222"/>
                  <a:gd name="T46" fmla="*/ 279 w 333"/>
                  <a:gd name="T47" fmla="*/ 183 h 222"/>
                  <a:gd name="T48" fmla="*/ 282 w 333"/>
                  <a:gd name="T49" fmla="*/ 185 h 222"/>
                  <a:gd name="T50" fmla="*/ 256 w 333"/>
                  <a:gd name="T51" fmla="*/ 162 h 222"/>
                  <a:gd name="T52" fmla="*/ 233 w 333"/>
                  <a:gd name="T53" fmla="*/ 140 h 222"/>
                  <a:gd name="T54" fmla="*/ 209 w 333"/>
                  <a:gd name="T55" fmla="*/ 113 h 222"/>
                  <a:gd name="T56" fmla="*/ 183 w 333"/>
                  <a:gd name="T57" fmla="*/ 86 h 222"/>
                  <a:gd name="T58" fmla="*/ 163 w 333"/>
                  <a:gd name="T59" fmla="*/ 68 h 222"/>
                  <a:gd name="T60" fmla="*/ 148 w 333"/>
                  <a:gd name="T61" fmla="*/ 58 h 222"/>
                  <a:gd name="T62" fmla="*/ 134 w 333"/>
                  <a:gd name="T63" fmla="*/ 60 h 222"/>
                  <a:gd name="T64" fmla="*/ 129 w 333"/>
                  <a:gd name="T65" fmla="*/ 46 h 222"/>
                  <a:gd name="T66" fmla="*/ 125 w 333"/>
                  <a:gd name="T67" fmla="*/ 42 h 222"/>
                  <a:gd name="T68" fmla="*/ 120 w 333"/>
                  <a:gd name="T69" fmla="*/ 36 h 222"/>
                  <a:gd name="T70" fmla="*/ 114 w 333"/>
                  <a:gd name="T71" fmla="*/ 33 h 222"/>
                  <a:gd name="T72" fmla="*/ 103 w 333"/>
                  <a:gd name="T73" fmla="*/ 29 h 222"/>
                  <a:gd name="T74" fmla="*/ 85 w 333"/>
                  <a:gd name="T75" fmla="*/ 22 h 222"/>
                  <a:gd name="T76" fmla="*/ 61 w 333"/>
                  <a:gd name="T77" fmla="*/ 15 h 222"/>
                  <a:gd name="T78" fmla="*/ 5 w 333"/>
                  <a:gd name="T79" fmla="*/ 0 h 2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3" h="222">
                    <a:moveTo>
                      <a:pt x="5" y="0"/>
                    </a:moveTo>
                    <a:lnTo>
                      <a:pt x="0" y="18"/>
                    </a:lnTo>
                    <a:lnTo>
                      <a:pt x="26" y="26"/>
                    </a:lnTo>
                    <a:lnTo>
                      <a:pt x="54" y="33"/>
                    </a:lnTo>
                    <a:lnTo>
                      <a:pt x="67" y="37"/>
                    </a:lnTo>
                    <a:lnTo>
                      <a:pt x="77" y="41"/>
                    </a:lnTo>
                    <a:lnTo>
                      <a:pt x="88" y="44"/>
                    </a:lnTo>
                    <a:lnTo>
                      <a:pt x="96" y="47"/>
                    </a:lnTo>
                    <a:lnTo>
                      <a:pt x="103" y="49"/>
                    </a:lnTo>
                    <a:lnTo>
                      <a:pt x="107" y="51"/>
                    </a:lnTo>
                    <a:lnTo>
                      <a:pt x="109" y="52"/>
                    </a:lnTo>
                    <a:lnTo>
                      <a:pt x="113" y="44"/>
                    </a:lnTo>
                    <a:lnTo>
                      <a:pt x="106" y="50"/>
                    </a:lnTo>
                    <a:lnTo>
                      <a:pt x="108" y="52"/>
                    </a:lnTo>
                    <a:lnTo>
                      <a:pt x="111" y="55"/>
                    </a:lnTo>
                    <a:lnTo>
                      <a:pt x="113" y="58"/>
                    </a:lnTo>
                    <a:lnTo>
                      <a:pt x="119" y="61"/>
                    </a:lnTo>
                    <a:lnTo>
                      <a:pt x="127" y="67"/>
                    </a:lnTo>
                    <a:lnTo>
                      <a:pt x="130" y="69"/>
                    </a:lnTo>
                    <a:lnTo>
                      <a:pt x="141" y="76"/>
                    </a:lnTo>
                    <a:lnTo>
                      <a:pt x="144" y="67"/>
                    </a:lnTo>
                    <a:lnTo>
                      <a:pt x="138" y="73"/>
                    </a:lnTo>
                    <a:lnTo>
                      <a:pt x="149" y="82"/>
                    </a:lnTo>
                    <a:lnTo>
                      <a:pt x="163" y="94"/>
                    </a:lnTo>
                    <a:lnTo>
                      <a:pt x="170" y="100"/>
                    </a:lnTo>
                    <a:lnTo>
                      <a:pt x="178" y="109"/>
                    </a:lnTo>
                    <a:lnTo>
                      <a:pt x="195" y="127"/>
                    </a:lnTo>
                    <a:lnTo>
                      <a:pt x="212" y="146"/>
                    </a:lnTo>
                    <a:lnTo>
                      <a:pt x="220" y="154"/>
                    </a:lnTo>
                    <a:lnTo>
                      <a:pt x="228" y="163"/>
                    </a:lnTo>
                    <a:lnTo>
                      <a:pt x="242" y="175"/>
                    </a:lnTo>
                    <a:lnTo>
                      <a:pt x="256" y="188"/>
                    </a:lnTo>
                    <a:lnTo>
                      <a:pt x="268" y="199"/>
                    </a:lnTo>
                    <a:lnTo>
                      <a:pt x="272" y="201"/>
                    </a:lnTo>
                    <a:lnTo>
                      <a:pt x="283" y="208"/>
                    </a:lnTo>
                    <a:lnTo>
                      <a:pt x="295" y="215"/>
                    </a:lnTo>
                    <a:lnTo>
                      <a:pt x="307" y="218"/>
                    </a:lnTo>
                    <a:lnTo>
                      <a:pt x="310" y="219"/>
                    </a:lnTo>
                    <a:lnTo>
                      <a:pt x="322" y="221"/>
                    </a:lnTo>
                    <a:lnTo>
                      <a:pt x="331" y="222"/>
                    </a:lnTo>
                    <a:lnTo>
                      <a:pt x="333" y="203"/>
                    </a:lnTo>
                    <a:lnTo>
                      <a:pt x="322" y="202"/>
                    </a:lnTo>
                    <a:lnTo>
                      <a:pt x="310" y="200"/>
                    </a:lnTo>
                    <a:lnTo>
                      <a:pt x="310" y="209"/>
                    </a:lnTo>
                    <a:lnTo>
                      <a:pt x="314" y="200"/>
                    </a:lnTo>
                    <a:lnTo>
                      <a:pt x="302" y="197"/>
                    </a:lnTo>
                    <a:lnTo>
                      <a:pt x="293" y="192"/>
                    </a:lnTo>
                    <a:lnTo>
                      <a:pt x="279" y="183"/>
                    </a:lnTo>
                    <a:lnTo>
                      <a:pt x="275" y="191"/>
                    </a:lnTo>
                    <a:lnTo>
                      <a:pt x="282" y="185"/>
                    </a:lnTo>
                    <a:lnTo>
                      <a:pt x="269" y="174"/>
                    </a:lnTo>
                    <a:lnTo>
                      <a:pt x="256" y="162"/>
                    </a:lnTo>
                    <a:lnTo>
                      <a:pt x="242" y="149"/>
                    </a:lnTo>
                    <a:lnTo>
                      <a:pt x="233" y="140"/>
                    </a:lnTo>
                    <a:lnTo>
                      <a:pt x="226" y="132"/>
                    </a:lnTo>
                    <a:lnTo>
                      <a:pt x="209" y="113"/>
                    </a:lnTo>
                    <a:lnTo>
                      <a:pt x="192" y="95"/>
                    </a:lnTo>
                    <a:lnTo>
                      <a:pt x="183" y="86"/>
                    </a:lnTo>
                    <a:lnTo>
                      <a:pt x="176" y="80"/>
                    </a:lnTo>
                    <a:lnTo>
                      <a:pt x="163" y="68"/>
                    </a:lnTo>
                    <a:lnTo>
                      <a:pt x="152" y="60"/>
                    </a:lnTo>
                    <a:lnTo>
                      <a:pt x="148" y="58"/>
                    </a:lnTo>
                    <a:lnTo>
                      <a:pt x="138" y="51"/>
                    </a:lnTo>
                    <a:lnTo>
                      <a:pt x="134" y="60"/>
                    </a:lnTo>
                    <a:lnTo>
                      <a:pt x="141" y="53"/>
                    </a:lnTo>
                    <a:lnTo>
                      <a:pt x="129" y="46"/>
                    </a:lnTo>
                    <a:lnTo>
                      <a:pt x="127" y="44"/>
                    </a:lnTo>
                    <a:lnTo>
                      <a:pt x="125" y="42"/>
                    </a:lnTo>
                    <a:lnTo>
                      <a:pt x="122" y="38"/>
                    </a:lnTo>
                    <a:lnTo>
                      <a:pt x="120" y="36"/>
                    </a:lnTo>
                    <a:lnTo>
                      <a:pt x="117" y="34"/>
                    </a:lnTo>
                    <a:lnTo>
                      <a:pt x="114" y="33"/>
                    </a:lnTo>
                    <a:lnTo>
                      <a:pt x="110" y="31"/>
                    </a:lnTo>
                    <a:lnTo>
                      <a:pt x="103" y="29"/>
                    </a:lnTo>
                    <a:lnTo>
                      <a:pt x="95" y="26"/>
                    </a:lnTo>
                    <a:lnTo>
                      <a:pt x="85" y="22"/>
                    </a:lnTo>
                    <a:lnTo>
                      <a:pt x="74" y="19"/>
                    </a:lnTo>
                    <a:lnTo>
                      <a:pt x="61" y="15"/>
                    </a:lnTo>
                    <a:lnTo>
                      <a:pt x="34" y="8"/>
                    </a:lnTo>
                    <a:lnTo>
                      <a:pt x="5"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2043" name="Oval 12"/>
              <p:cNvSpPr>
                <a:spLocks noChangeArrowheads="1"/>
              </p:cNvSpPr>
              <p:nvPr/>
            </p:nvSpPr>
            <p:spPr bwMode="auto">
              <a:xfrm>
                <a:off x="3222" y="2972"/>
                <a:ext cx="59"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2044" name="Oval 13"/>
              <p:cNvSpPr>
                <a:spLocks noChangeArrowheads="1"/>
              </p:cNvSpPr>
              <p:nvPr/>
            </p:nvSpPr>
            <p:spPr bwMode="auto">
              <a:xfrm>
                <a:off x="3553" y="3176"/>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grpSp>
          <p:nvGrpSpPr>
            <p:cNvPr id="41993" name="Group 14"/>
            <p:cNvGrpSpPr>
              <a:grpSpLocks/>
            </p:cNvGrpSpPr>
            <p:nvPr/>
          </p:nvGrpSpPr>
          <p:grpSpPr bwMode="auto">
            <a:xfrm>
              <a:off x="2684" y="3021"/>
              <a:ext cx="548" cy="661"/>
              <a:chOff x="2684" y="3021"/>
              <a:chExt cx="548" cy="661"/>
            </a:xfrm>
          </p:grpSpPr>
          <p:sp>
            <p:nvSpPr>
              <p:cNvPr id="42039" name="Freeform 15"/>
              <p:cNvSpPr>
                <a:spLocks/>
              </p:cNvSpPr>
              <p:nvPr/>
            </p:nvSpPr>
            <p:spPr bwMode="auto">
              <a:xfrm>
                <a:off x="2704" y="3043"/>
                <a:ext cx="504" cy="614"/>
              </a:xfrm>
              <a:custGeom>
                <a:avLst/>
                <a:gdLst>
                  <a:gd name="T0" fmla="*/ 22 w 504"/>
                  <a:gd name="T1" fmla="*/ 38 h 614"/>
                  <a:gd name="T2" fmla="*/ 53 w 504"/>
                  <a:gd name="T3" fmla="*/ 66 h 614"/>
                  <a:gd name="T4" fmla="*/ 80 w 504"/>
                  <a:gd name="T5" fmla="*/ 77 h 614"/>
                  <a:gd name="T6" fmla="*/ 106 w 504"/>
                  <a:gd name="T7" fmla="*/ 78 h 614"/>
                  <a:gd name="T8" fmla="*/ 114 w 504"/>
                  <a:gd name="T9" fmla="*/ 97 h 614"/>
                  <a:gd name="T10" fmla="*/ 148 w 504"/>
                  <a:gd name="T11" fmla="*/ 143 h 614"/>
                  <a:gd name="T12" fmla="*/ 172 w 504"/>
                  <a:gd name="T13" fmla="*/ 172 h 614"/>
                  <a:gd name="T14" fmla="*/ 213 w 504"/>
                  <a:gd name="T15" fmla="*/ 208 h 614"/>
                  <a:gd name="T16" fmla="*/ 274 w 504"/>
                  <a:gd name="T17" fmla="*/ 260 h 614"/>
                  <a:gd name="T18" fmla="*/ 314 w 504"/>
                  <a:gd name="T19" fmla="*/ 304 h 614"/>
                  <a:gd name="T20" fmla="*/ 363 w 504"/>
                  <a:gd name="T21" fmla="*/ 366 h 614"/>
                  <a:gd name="T22" fmla="*/ 391 w 504"/>
                  <a:gd name="T23" fmla="*/ 392 h 614"/>
                  <a:gd name="T24" fmla="*/ 431 w 504"/>
                  <a:gd name="T25" fmla="*/ 425 h 614"/>
                  <a:gd name="T26" fmla="*/ 436 w 504"/>
                  <a:gd name="T27" fmla="*/ 431 h 614"/>
                  <a:gd name="T28" fmla="*/ 448 w 504"/>
                  <a:gd name="T29" fmla="*/ 466 h 614"/>
                  <a:gd name="T30" fmla="*/ 450 w 504"/>
                  <a:gd name="T31" fmla="*/ 481 h 614"/>
                  <a:gd name="T32" fmla="*/ 450 w 504"/>
                  <a:gd name="T33" fmla="*/ 515 h 614"/>
                  <a:gd name="T34" fmla="*/ 448 w 504"/>
                  <a:gd name="T35" fmla="*/ 528 h 614"/>
                  <a:gd name="T36" fmla="*/ 446 w 504"/>
                  <a:gd name="T37" fmla="*/ 553 h 614"/>
                  <a:gd name="T38" fmla="*/ 451 w 504"/>
                  <a:gd name="T39" fmla="*/ 570 h 614"/>
                  <a:gd name="T40" fmla="*/ 469 w 504"/>
                  <a:gd name="T41" fmla="*/ 594 h 614"/>
                  <a:gd name="T42" fmla="*/ 490 w 504"/>
                  <a:gd name="T43" fmla="*/ 614 h 614"/>
                  <a:gd name="T44" fmla="*/ 495 w 504"/>
                  <a:gd name="T45" fmla="*/ 592 h 614"/>
                  <a:gd name="T46" fmla="*/ 467 w 504"/>
                  <a:gd name="T47" fmla="*/ 560 h 614"/>
                  <a:gd name="T48" fmla="*/ 466 w 504"/>
                  <a:gd name="T49" fmla="*/ 557 h 614"/>
                  <a:gd name="T50" fmla="*/ 465 w 504"/>
                  <a:gd name="T51" fmla="*/ 553 h 614"/>
                  <a:gd name="T52" fmla="*/ 458 w 504"/>
                  <a:gd name="T53" fmla="*/ 531 h 614"/>
                  <a:gd name="T54" fmla="*/ 469 w 504"/>
                  <a:gd name="T55" fmla="*/ 515 h 614"/>
                  <a:gd name="T56" fmla="*/ 470 w 504"/>
                  <a:gd name="T57" fmla="*/ 498 h 614"/>
                  <a:gd name="T58" fmla="*/ 466 w 504"/>
                  <a:gd name="T59" fmla="*/ 459 h 614"/>
                  <a:gd name="T60" fmla="*/ 452 w 504"/>
                  <a:gd name="T61" fmla="*/ 421 h 614"/>
                  <a:gd name="T62" fmla="*/ 439 w 504"/>
                  <a:gd name="T63" fmla="*/ 405 h 614"/>
                  <a:gd name="T64" fmla="*/ 395 w 504"/>
                  <a:gd name="T65" fmla="*/ 371 h 614"/>
                  <a:gd name="T66" fmla="*/ 367 w 504"/>
                  <a:gd name="T67" fmla="*/ 340 h 614"/>
                  <a:gd name="T68" fmla="*/ 319 w 504"/>
                  <a:gd name="T69" fmla="*/ 278 h 614"/>
                  <a:gd name="T70" fmla="*/ 267 w 504"/>
                  <a:gd name="T71" fmla="*/ 227 h 614"/>
                  <a:gd name="T72" fmla="*/ 211 w 504"/>
                  <a:gd name="T73" fmla="*/ 181 h 614"/>
                  <a:gd name="T74" fmla="*/ 174 w 504"/>
                  <a:gd name="T75" fmla="*/ 146 h 614"/>
                  <a:gd name="T76" fmla="*/ 148 w 504"/>
                  <a:gd name="T77" fmla="*/ 110 h 614"/>
                  <a:gd name="T78" fmla="*/ 120 w 504"/>
                  <a:gd name="T79" fmla="*/ 76 h 614"/>
                  <a:gd name="T80" fmla="*/ 102 w 504"/>
                  <a:gd name="T81" fmla="*/ 65 h 614"/>
                  <a:gd name="T82" fmla="*/ 64 w 504"/>
                  <a:gd name="T83" fmla="*/ 50 h 614"/>
                  <a:gd name="T84" fmla="*/ 58 w 504"/>
                  <a:gd name="T85" fmla="*/ 47 h 614"/>
                  <a:gd name="T86" fmla="*/ 15 w 504"/>
                  <a:gd name="T87" fmla="*/ 0 h 6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04" h="614">
                    <a:moveTo>
                      <a:pt x="15" y="0"/>
                    </a:moveTo>
                    <a:lnTo>
                      <a:pt x="0" y="12"/>
                    </a:lnTo>
                    <a:lnTo>
                      <a:pt x="22" y="38"/>
                    </a:lnTo>
                    <a:lnTo>
                      <a:pt x="33" y="51"/>
                    </a:lnTo>
                    <a:lnTo>
                      <a:pt x="48" y="62"/>
                    </a:lnTo>
                    <a:lnTo>
                      <a:pt x="53" y="66"/>
                    </a:lnTo>
                    <a:lnTo>
                      <a:pt x="56" y="68"/>
                    </a:lnTo>
                    <a:lnTo>
                      <a:pt x="64" y="71"/>
                    </a:lnTo>
                    <a:lnTo>
                      <a:pt x="80" y="77"/>
                    </a:lnTo>
                    <a:lnTo>
                      <a:pt x="94" y="83"/>
                    </a:lnTo>
                    <a:lnTo>
                      <a:pt x="103" y="87"/>
                    </a:lnTo>
                    <a:lnTo>
                      <a:pt x="106" y="78"/>
                    </a:lnTo>
                    <a:lnTo>
                      <a:pt x="100" y="85"/>
                    </a:lnTo>
                    <a:lnTo>
                      <a:pt x="108" y="90"/>
                    </a:lnTo>
                    <a:lnTo>
                      <a:pt x="114" y="97"/>
                    </a:lnTo>
                    <a:lnTo>
                      <a:pt x="121" y="104"/>
                    </a:lnTo>
                    <a:lnTo>
                      <a:pt x="134" y="123"/>
                    </a:lnTo>
                    <a:lnTo>
                      <a:pt x="148" y="143"/>
                    </a:lnTo>
                    <a:lnTo>
                      <a:pt x="154" y="151"/>
                    </a:lnTo>
                    <a:lnTo>
                      <a:pt x="160" y="158"/>
                    </a:lnTo>
                    <a:lnTo>
                      <a:pt x="172" y="172"/>
                    </a:lnTo>
                    <a:lnTo>
                      <a:pt x="185" y="183"/>
                    </a:lnTo>
                    <a:lnTo>
                      <a:pt x="197" y="195"/>
                    </a:lnTo>
                    <a:lnTo>
                      <a:pt x="213" y="208"/>
                    </a:lnTo>
                    <a:lnTo>
                      <a:pt x="231" y="224"/>
                    </a:lnTo>
                    <a:lnTo>
                      <a:pt x="253" y="241"/>
                    </a:lnTo>
                    <a:lnTo>
                      <a:pt x="274" y="260"/>
                    </a:lnTo>
                    <a:lnTo>
                      <a:pt x="295" y="282"/>
                    </a:lnTo>
                    <a:lnTo>
                      <a:pt x="305" y="292"/>
                    </a:lnTo>
                    <a:lnTo>
                      <a:pt x="314" y="304"/>
                    </a:lnTo>
                    <a:lnTo>
                      <a:pt x="335" y="329"/>
                    </a:lnTo>
                    <a:lnTo>
                      <a:pt x="354" y="354"/>
                    </a:lnTo>
                    <a:lnTo>
                      <a:pt x="363" y="366"/>
                    </a:lnTo>
                    <a:lnTo>
                      <a:pt x="373" y="375"/>
                    </a:lnTo>
                    <a:lnTo>
                      <a:pt x="381" y="385"/>
                    </a:lnTo>
                    <a:lnTo>
                      <a:pt x="391" y="392"/>
                    </a:lnTo>
                    <a:lnTo>
                      <a:pt x="408" y="406"/>
                    </a:lnTo>
                    <a:lnTo>
                      <a:pt x="425" y="419"/>
                    </a:lnTo>
                    <a:lnTo>
                      <a:pt x="431" y="425"/>
                    </a:lnTo>
                    <a:lnTo>
                      <a:pt x="439" y="419"/>
                    </a:lnTo>
                    <a:lnTo>
                      <a:pt x="429" y="422"/>
                    </a:lnTo>
                    <a:lnTo>
                      <a:pt x="436" y="431"/>
                    </a:lnTo>
                    <a:lnTo>
                      <a:pt x="440" y="438"/>
                    </a:lnTo>
                    <a:lnTo>
                      <a:pt x="443" y="447"/>
                    </a:lnTo>
                    <a:lnTo>
                      <a:pt x="448" y="466"/>
                    </a:lnTo>
                    <a:lnTo>
                      <a:pt x="457" y="462"/>
                    </a:lnTo>
                    <a:lnTo>
                      <a:pt x="447" y="462"/>
                    </a:lnTo>
                    <a:lnTo>
                      <a:pt x="450" y="481"/>
                    </a:lnTo>
                    <a:lnTo>
                      <a:pt x="451" y="500"/>
                    </a:lnTo>
                    <a:lnTo>
                      <a:pt x="451" y="508"/>
                    </a:lnTo>
                    <a:lnTo>
                      <a:pt x="450" y="515"/>
                    </a:lnTo>
                    <a:lnTo>
                      <a:pt x="460" y="515"/>
                    </a:lnTo>
                    <a:lnTo>
                      <a:pt x="451" y="512"/>
                    </a:lnTo>
                    <a:lnTo>
                      <a:pt x="448" y="528"/>
                    </a:lnTo>
                    <a:lnTo>
                      <a:pt x="448" y="531"/>
                    </a:lnTo>
                    <a:lnTo>
                      <a:pt x="445" y="546"/>
                    </a:lnTo>
                    <a:lnTo>
                      <a:pt x="446" y="553"/>
                    </a:lnTo>
                    <a:lnTo>
                      <a:pt x="446" y="557"/>
                    </a:lnTo>
                    <a:lnTo>
                      <a:pt x="448" y="563"/>
                    </a:lnTo>
                    <a:lnTo>
                      <a:pt x="451" y="570"/>
                    </a:lnTo>
                    <a:lnTo>
                      <a:pt x="453" y="574"/>
                    </a:lnTo>
                    <a:lnTo>
                      <a:pt x="458" y="580"/>
                    </a:lnTo>
                    <a:lnTo>
                      <a:pt x="469" y="594"/>
                    </a:lnTo>
                    <a:lnTo>
                      <a:pt x="481" y="605"/>
                    </a:lnTo>
                    <a:lnTo>
                      <a:pt x="486" y="611"/>
                    </a:lnTo>
                    <a:lnTo>
                      <a:pt x="490" y="614"/>
                    </a:lnTo>
                    <a:lnTo>
                      <a:pt x="504" y="603"/>
                    </a:lnTo>
                    <a:lnTo>
                      <a:pt x="500" y="597"/>
                    </a:lnTo>
                    <a:lnTo>
                      <a:pt x="495" y="592"/>
                    </a:lnTo>
                    <a:lnTo>
                      <a:pt x="483" y="580"/>
                    </a:lnTo>
                    <a:lnTo>
                      <a:pt x="472" y="566"/>
                    </a:lnTo>
                    <a:lnTo>
                      <a:pt x="467" y="560"/>
                    </a:lnTo>
                    <a:lnTo>
                      <a:pt x="460" y="566"/>
                    </a:lnTo>
                    <a:lnTo>
                      <a:pt x="469" y="563"/>
                    </a:lnTo>
                    <a:lnTo>
                      <a:pt x="466" y="557"/>
                    </a:lnTo>
                    <a:lnTo>
                      <a:pt x="464" y="549"/>
                    </a:lnTo>
                    <a:lnTo>
                      <a:pt x="456" y="553"/>
                    </a:lnTo>
                    <a:lnTo>
                      <a:pt x="465" y="553"/>
                    </a:lnTo>
                    <a:lnTo>
                      <a:pt x="464" y="546"/>
                    </a:lnTo>
                    <a:lnTo>
                      <a:pt x="467" y="531"/>
                    </a:lnTo>
                    <a:lnTo>
                      <a:pt x="458" y="531"/>
                    </a:lnTo>
                    <a:lnTo>
                      <a:pt x="466" y="535"/>
                    </a:lnTo>
                    <a:lnTo>
                      <a:pt x="469" y="519"/>
                    </a:lnTo>
                    <a:lnTo>
                      <a:pt x="469" y="515"/>
                    </a:lnTo>
                    <a:lnTo>
                      <a:pt x="470" y="508"/>
                    </a:lnTo>
                    <a:lnTo>
                      <a:pt x="470" y="498"/>
                    </a:lnTo>
                    <a:lnTo>
                      <a:pt x="469" y="481"/>
                    </a:lnTo>
                    <a:lnTo>
                      <a:pt x="466" y="462"/>
                    </a:lnTo>
                    <a:lnTo>
                      <a:pt x="466" y="459"/>
                    </a:lnTo>
                    <a:lnTo>
                      <a:pt x="461" y="440"/>
                    </a:lnTo>
                    <a:lnTo>
                      <a:pt x="458" y="430"/>
                    </a:lnTo>
                    <a:lnTo>
                      <a:pt x="452" y="421"/>
                    </a:lnTo>
                    <a:lnTo>
                      <a:pt x="447" y="414"/>
                    </a:lnTo>
                    <a:lnTo>
                      <a:pt x="445" y="411"/>
                    </a:lnTo>
                    <a:lnTo>
                      <a:pt x="439" y="405"/>
                    </a:lnTo>
                    <a:lnTo>
                      <a:pt x="422" y="392"/>
                    </a:lnTo>
                    <a:lnTo>
                      <a:pt x="405" y="378"/>
                    </a:lnTo>
                    <a:lnTo>
                      <a:pt x="395" y="371"/>
                    </a:lnTo>
                    <a:lnTo>
                      <a:pt x="387" y="362"/>
                    </a:lnTo>
                    <a:lnTo>
                      <a:pt x="377" y="352"/>
                    </a:lnTo>
                    <a:lnTo>
                      <a:pt x="367" y="340"/>
                    </a:lnTo>
                    <a:lnTo>
                      <a:pt x="348" y="316"/>
                    </a:lnTo>
                    <a:lnTo>
                      <a:pt x="328" y="290"/>
                    </a:lnTo>
                    <a:lnTo>
                      <a:pt x="319" y="278"/>
                    </a:lnTo>
                    <a:lnTo>
                      <a:pt x="309" y="268"/>
                    </a:lnTo>
                    <a:lnTo>
                      <a:pt x="288" y="247"/>
                    </a:lnTo>
                    <a:lnTo>
                      <a:pt x="267" y="227"/>
                    </a:lnTo>
                    <a:lnTo>
                      <a:pt x="245" y="210"/>
                    </a:lnTo>
                    <a:lnTo>
                      <a:pt x="226" y="195"/>
                    </a:lnTo>
                    <a:lnTo>
                      <a:pt x="211" y="181"/>
                    </a:lnTo>
                    <a:lnTo>
                      <a:pt x="199" y="169"/>
                    </a:lnTo>
                    <a:lnTo>
                      <a:pt x="186" y="158"/>
                    </a:lnTo>
                    <a:lnTo>
                      <a:pt x="174" y="146"/>
                    </a:lnTo>
                    <a:lnTo>
                      <a:pt x="168" y="137"/>
                    </a:lnTo>
                    <a:lnTo>
                      <a:pt x="161" y="129"/>
                    </a:lnTo>
                    <a:lnTo>
                      <a:pt x="148" y="110"/>
                    </a:lnTo>
                    <a:lnTo>
                      <a:pt x="135" y="90"/>
                    </a:lnTo>
                    <a:lnTo>
                      <a:pt x="127" y="83"/>
                    </a:lnTo>
                    <a:lnTo>
                      <a:pt x="120" y="76"/>
                    </a:lnTo>
                    <a:lnTo>
                      <a:pt x="114" y="71"/>
                    </a:lnTo>
                    <a:lnTo>
                      <a:pt x="110" y="69"/>
                    </a:lnTo>
                    <a:lnTo>
                      <a:pt x="102" y="65"/>
                    </a:lnTo>
                    <a:lnTo>
                      <a:pt x="87" y="59"/>
                    </a:lnTo>
                    <a:lnTo>
                      <a:pt x="71" y="53"/>
                    </a:lnTo>
                    <a:lnTo>
                      <a:pt x="64" y="50"/>
                    </a:lnTo>
                    <a:lnTo>
                      <a:pt x="60" y="59"/>
                    </a:lnTo>
                    <a:lnTo>
                      <a:pt x="67" y="52"/>
                    </a:lnTo>
                    <a:lnTo>
                      <a:pt x="58" y="47"/>
                    </a:lnTo>
                    <a:lnTo>
                      <a:pt x="47" y="37"/>
                    </a:lnTo>
                    <a:lnTo>
                      <a:pt x="36" y="25"/>
                    </a:lnTo>
                    <a:lnTo>
                      <a:pt x="15"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2040" name="Oval 16"/>
              <p:cNvSpPr>
                <a:spLocks noChangeArrowheads="1"/>
              </p:cNvSpPr>
              <p:nvPr/>
            </p:nvSpPr>
            <p:spPr bwMode="auto">
              <a:xfrm>
                <a:off x="2684" y="3021"/>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2041" name="Oval 17"/>
              <p:cNvSpPr>
                <a:spLocks noChangeArrowheads="1"/>
              </p:cNvSpPr>
              <p:nvPr/>
            </p:nvSpPr>
            <p:spPr bwMode="auto">
              <a:xfrm>
                <a:off x="3173" y="3624"/>
                <a:ext cx="59"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grpSp>
          <p:nvGrpSpPr>
            <p:cNvPr id="41994" name="Group 18"/>
            <p:cNvGrpSpPr>
              <a:grpSpLocks/>
            </p:cNvGrpSpPr>
            <p:nvPr/>
          </p:nvGrpSpPr>
          <p:grpSpPr bwMode="auto">
            <a:xfrm>
              <a:off x="2329" y="2879"/>
              <a:ext cx="267" cy="221"/>
              <a:chOff x="2329" y="2879"/>
              <a:chExt cx="267" cy="221"/>
            </a:xfrm>
          </p:grpSpPr>
          <p:sp>
            <p:nvSpPr>
              <p:cNvPr id="42036" name="Freeform 19"/>
              <p:cNvSpPr>
                <a:spLocks/>
              </p:cNvSpPr>
              <p:nvPr/>
            </p:nvSpPr>
            <p:spPr bwMode="auto">
              <a:xfrm>
                <a:off x="2350" y="2897"/>
                <a:ext cx="215" cy="178"/>
              </a:xfrm>
              <a:custGeom>
                <a:avLst/>
                <a:gdLst>
                  <a:gd name="T0" fmla="*/ 0 w 215"/>
                  <a:gd name="T1" fmla="*/ 165 h 178"/>
                  <a:gd name="T2" fmla="*/ 14 w 215"/>
                  <a:gd name="T3" fmla="*/ 178 h 178"/>
                  <a:gd name="T4" fmla="*/ 45 w 215"/>
                  <a:gd name="T5" fmla="*/ 143 h 178"/>
                  <a:gd name="T6" fmla="*/ 60 w 215"/>
                  <a:gd name="T7" fmla="*/ 125 h 178"/>
                  <a:gd name="T8" fmla="*/ 75 w 215"/>
                  <a:gd name="T9" fmla="*/ 109 h 178"/>
                  <a:gd name="T10" fmla="*/ 88 w 215"/>
                  <a:gd name="T11" fmla="*/ 93 h 178"/>
                  <a:gd name="T12" fmla="*/ 101 w 215"/>
                  <a:gd name="T13" fmla="*/ 79 h 178"/>
                  <a:gd name="T14" fmla="*/ 113 w 215"/>
                  <a:gd name="T15" fmla="*/ 67 h 178"/>
                  <a:gd name="T16" fmla="*/ 123 w 215"/>
                  <a:gd name="T17" fmla="*/ 57 h 178"/>
                  <a:gd name="T18" fmla="*/ 133 w 215"/>
                  <a:gd name="T19" fmla="*/ 49 h 178"/>
                  <a:gd name="T20" fmla="*/ 140 w 215"/>
                  <a:gd name="T21" fmla="*/ 41 h 178"/>
                  <a:gd name="T22" fmla="*/ 147 w 215"/>
                  <a:gd name="T23" fmla="*/ 37 h 178"/>
                  <a:gd name="T24" fmla="*/ 152 w 215"/>
                  <a:gd name="T25" fmla="*/ 33 h 178"/>
                  <a:gd name="T26" fmla="*/ 146 w 215"/>
                  <a:gd name="T27" fmla="*/ 26 h 178"/>
                  <a:gd name="T28" fmla="*/ 149 w 215"/>
                  <a:gd name="T29" fmla="*/ 35 h 178"/>
                  <a:gd name="T30" fmla="*/ 160 w 215"/>
                  <a:gd name="T31" fmla="*/ 30 h 178"/>
                  <a:gd name="T32" fmla="*/ 170 w 215"/>
                  <a:gd name="T33" fmla="*/ 26 h 178"/>
                  <a:gd name="T34" fmla="*/ 182 w 215"/>
                  <a:gd name="T35" fmla="*/ 22 h 178"/>
                  <a:gd name="T36" fmla="*/ 178 w 215"/>
                  <a:gd name="T37" fmla="*/ 12 h 178"/>
                  <a:gd name="T38" fmla="*/ 178 w 215"/>
                  <a:gd name="T39" fmla="*/ 22 h 178"/>
                  <a:gd name="T40" fmla="*/ 190 w 215"/>
                  <a:gd name="T41" fmla="*/ 20 h 178"/>
                  <a:gd name="T42" fmla="*/ 202 w 215"/>
                  <a:gd name="T43" fmla="*/ 19 h 178"/>
                  <a:gd name="T44" fmla="*/ 215 w 215"/>
                  <a:gd name="T45" fmla="*/ 19 h 178"/>
                  <a:gd name="T46" fmla="*/ 215 w 215"/>
                  <a:gd name="T47" fmla="*/ 0 h 178"/>
                  <a:gd name="T48" fmla="*/ 202 w 215"/>
                  <a:gd name="T49" fmla="*/ 0 h 178"/>
                  <a:gd name="T50" fmla="*/ 190 w 215"/>
                  <a:gd name="T51" fmla="*/ 1 h 178"/>
                  <a:gd name="T52" fmla="*/ 178 w 215"/>
                  <a:gd name="T53" fmla="*/ 3 h 178"/>
                  <a:gd name="T54" fmla="*/ 174 w 215"/>
                  <a:gd name="T55" fmla="*/ 4 h 178"/>
                  <a:gd name="T56" fmla="*/ 163 w 215"/>
                  <a:gd name="T57" fmla="*/ 8 h 178"/>
                  <a:gd name="T58" fmla="*/ 152 w 215"/>
                  <a:gd name="T59" fmla="*/ 12 h 178"/>
                  <a:gd name="T60" fmla="*/ 142 w 215"/>
                  <a:gd name="T61" fmla="*/ 17 h 178"/>
                  <a:gd name="T62" fmla="*/ 138 w 215"/>
                  <a:gd name="T63" fmla="*/ 19 h 178"/>
                  <a:gd name="T64" fmla="*/ 133 w 215"/>
                  <a:gd name="T65" fmla="*/ 23 h 178"/>
                  <a:gd name="T66" fmla="*/ 127 w 215"/>
                  <a:gd name="T67" fmla="*/ 27 h 178"/>
                  <a:gd name="T68" fmla="*/ 119 w 215"/>
                  <a:gd name="T69" fmla="*/ 35 h 178"/>
                  <a:gd name="T70" fmla="*/ 111 w 215"/>
                  <a:gd name="T71" fmla="*/ 43 h 178"/>
                  <a:gd name="T72" fmla="*/ 99 w 215"/>
                  <a:gd name="T73" fmla="*/ 53 h 178"/>
                  <a:gd name="T74" fmla="*/ 87 w 215"/>
                  <a:gd name="T75" fmla="*/ 66 h 178"/>
                  <a:gd name="T76" fmla="*/ 75 w 215"/>
                  <a:gd name="T77" fmla="*/ 79 h 178"/>
                  <a:gd name="T78" fmla="*/ 61 w 215"/>
                  <a:gd name="T79" fmla="*/ 95 h 178"/>
                  <a:gd name="T80" fmla="*/ 46 w 215"/>
                  <a:gd name="T81" fmla="*/ 111 h 178"/>
                  <a:gd name="T82" fmla="*/ 31 w 215"/>
                  <a:gd name="T83" fmla="*/ 129 h 178"/>
                  <a:gd name="T84" fmla="*/ 0 w 215"/>
                  <a:gd name="T85" fmla="*/ 165 h 1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5" h="178">
                    <a:moveTo>
                      <a:pt x="0" y="165"/>
                    </a:moveTo>
                    <a:lnTo>
                      <a:pt x="14" y="178"/>
                    </a:lnTo>
                    <a:lnTo>
                      <a:pt x="45" y="143"/>
                    </a:lnTo>
                    <a:lnTo>
                      <a:pt x="60" y="125"/>
                    </a:lnTo>
                    <a:lnTo>
                      <a:pt x="75" y="109"/>
                    </a:lnTo>
                    <a:lnTo>
                      <a:pt x="88" y="93"/>
                    </a:lnTo>
                    <a:lnTo>
                      <a:pt x="101" y="79"/>
                    </a:lnTo>
                    <a:lnTo>
                      <a:pt x="113" y="67"/>
                    </a:lnTo>
                    <a:lnTo>
                      <a:pt x="123" y="57"/>
                    </a:lnTo>
                    <a:lnTo>
                      <a:pt x="133" y="49"/>
                    </a:lnTo>
                    <a:lnTo>
                      <a:pt x="140" y="41"/>
                    </a:lnTo>
                    <a:lnTo>
                      <a:pt x="147" y="37"/>
                    </a:lnTo>
                    <a:lnTo>
                      <a:pt x="152" y="33"/>
                    </a:lnTo>
                    <a:lnTo>
                      <a:pt x="146" y="26"/>
                    </a:lnTo>
                    <a:lnTo>
                      <a:pt x="149" y="35"/>
                    </a:lnTo>
                    <a:lnTo>
                      <a:pt x="160" y="30"/>
                    </a:lnTo>
                    <a:lnTo>
                      <a:pt x="170" y="26"/>
                    </a:lnTo>
                    <a:lnTo>
                      <a:pt x="182" y="22"/>
                    </a:lnTo>
                    <a:lnTo>
                      <a:pt x="178" y="12"/>
                    </a:lnTo>
                    <a:lnTo>
                      <a:pt x="178" y="22"/>
                    </a:lnTo>
                    <a:lnTo>
                      <a:pt x="190" y="20"/>
                    </a:lnTo>
                    <a:lnTo>
                      <a:pt x="202" y="19"/>
                    </a:lnTo>
                    <a:lnTo>
                      <a:pt x="215" y="19"/>
                    </a:lnTo>
                    <a:lnTo>
                      <a:pt x="215" y="0"/>
                    </a:lnTo>
                    <a:lnTo>
                      <a:pt x="202" y="0"/>
                    </a:lnTo>
                    <a:lnTo>
                      <a:pt x="190" y="1"/>
                    </a:lnTo>
                    <a:lnTo>
                      <a:pt x="178" y="3"/>
                    </a:lnTo>
                    <a:lnTo>
                      <a:pt x="174" y="4"/>
                    </a:lnTo>
                    <a:lnTo>
                      <a:pt x="163" y="8"/>
                    </a:lnTo>
                    <a:lnTo>
                      <a:pt x="152" y="12"/>
                    </a:lnTo>
                    <a:lnTo>
                      <a:pt x="142" y="17"/>
                    </a:lnTo>
                    <a:lnTo>
                      <a:pt x="138" y="19"/>
                    </a:lnTo>
                    <a:lnTo>
                      <a:pt x="133" y="23"/>
                    </a:lnTo>
                    <a:lnTo>
                      <a:pt x="127" y="27"/>
                    </a:lnTo>
                    <a:lnTo>
                      <a:pt x="119" y="35"/>
                    </a:lnTo>
                    <a:lnTo>
                      <a:pt x="111" y="43"/>
                    </a:lnTo>
                    <a:lnTo>
                      <a:pt x="99" y="53"/>
                    </a:lnTo>
                    <a:lnTo>
                      <a:pt x="87" y="66"/>
                    </a:lnTo>
                    <a:lnTo>
                      <a:pt x="75" y="79"/>
                    </a:lnTo>
                    <a:lnTo>
                      <a:pt x="61" y="95"/>
                    </a:lnTo>
                    <a:lnTo>
                      <a:pt x="46" y="111"/>
                    </a:lnTo>
                    <a:lnTo>
                      <a:pt x="31" y="129"/>
                    </a:lnTo>
                    <a:lnTo>
                      <a:pt x="0" y="165"/>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2037" name="Oval 20"/>
              <p:cNvSpPr>
                <a:spLocks noChangeArrowheads="1"/>
              </p:cNvSpPr>
              <p:nvPr/>
            </p:nvSpPr>
            <p:spPr bwMode="auto">
              <a:xfrm>
                <a:off x="2329" y="3041"/>
                <a:ext cx="58"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2038" name="Oval 21"/>
              <p:cNvSpPr>
                <a:spLocks noChangeArrowheads="1"/>
              </p:cNvSpPr>
              <p:nvPr/>
            </p:nvSpPr>
            <p:spPr bwMode="auto">
              <a:xfrm>
                <a:off x="2537" y="2879"/>
                <a:ext cx="59"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grpSp>
          <p:nvGrpSpPr>
            <p:cNvPr id="41995" name="Group 22"/>
            <p:cNvGrpSpPr>
              <a:grpSpLocks/>
            </p:cNvGrpSpPr>
            <p:nvPr/>
          </p:nvGrpSpPr>
          <p:grpSpPr bwMode="auto">
            <a:xfrm>
              <a:off x="1842" y="2251"/>
              <a:ext cx="395" cy="64"/>
              <a:chOff x="1842" y="2251"/>
              <a:chExt cx="395" cy="64"/>
            </a:xfrm>
          </p:grpSpPr>
          <p:sp>
            <p:nvSpPr>
              <p:cNvPr id="42033" name="Freeform 23"/>
              <p:cNvSpPr>
                <a:spLocks/>
              </p:cNvSpPr>
              <p:nvPr/>
            </p:nvSpPr>
            <p:spPr bwMode="auto">
              <a:xfrm>
                <a:off x="1869" y="2268"/>
                <a:ext cx="338" cy="26"/>
              </a:xfrm>
              <a:custGeom>
                <a:avLst/>
                <a:gdLst>
                  <a:gd name="T0" fmla="*/ 0 w 338"/>
                  <a:gd name="T1" fmla="*/ 1 h 26"/>
                  <a:gd name="T2" fmla="*/ 0 w 338"/>
                  <a:gd name="T3" fmla="*/ 20 h 26"/>
                  <a:gd name="T4" fmla="*/ 49 w 338"/>
                  <a:gd name="T5" fmla="*/ 19 h 26"/>
                  <a:gd name="T6" fmla="*/ 98 w 338"/>
                  <a:gd name="T7" fmla="*/ 19 h 26"/>
                  <a:gd name="T8" fmla="*/ 145 w 338"/>
                  <a:gd name="T9" fmla="*/ 19 h 26"/>
                  <a:gd name="T10" fmla="*/ 188 w 338"/>
                  <a:gd name="T11" fmla="*/ 20 h 26"/>
                  <a:gd name="T12" fmla="*/ 229 w 338"/>
                  <a:gd name="T13" fmla="*/ 21 h 26"/>
                  <a:gd name="T14" fmla="*/ 266 w 338"/>
                  <a:gd name="T15" fmla="*/ 22 h 26"/>
                  <a:gd name="T16" fmla="*/ 302 w 338"/>
                  <a:gd name="T17" fmla="*/ 24 h 26"/>
                  <a:gd name="T18" fmla="*/ 337 w 338"/>
                  <a:gd name="T19" fmla="*/ 26 h 26"/>
                  <a:gd name="T20" fmla="*/ 338 w 338"/>
                  <a:gd name="T21" fmla="*/ 6 h 26"/>
                  <a:gd name="T22" fmla="*/ 302 w 338"/>
                  <a:gd name="T23" fmla="*/ 5 h 26"/>
                  <a:gd name="T24" fmla="*/ 266 w 338"/>
                  <a:gd name="T25" fmla="*/ 3 h 26"/>
                  <a:gd name="T26" fmla="*/ 229 w 338"/>
                  <a:gd name="T27" fmla="*/ 2 h 26"/>
                  <a:gd name="T28" fmla="*/ 188 w 338"/>
                  <a:gd name="T29" fmla="*/ 1 h 26"/>
                  <a:gd name="T30" fmla="*/ 145 w 338"/>
                  <a:gd name="T31" fmla="*/ 0 h 26"/>
                  <a:gd name="T32" fmla="*/ 98 w 338"/>
                  <a:gd name="T33" fmla="*/ 0 h 26"/>
                  <a:gd name="T34" fmla="*/ 49 w 338"/>
                  <a:gd name="T35" fmla="*/ 0 h 26"/>
                  <a:gd name="T36" fmla="*/ 0 w 338"/>
                  <a:gd name="T37" fmla="*/ 1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8" h="26">
                    <a:moveTo>
                      <a:pt x="0" y="1"/>
                    </a:moveTo>
                    <a:lnTo>
                      <a:pt x="0" y="20"/>
                    </a:lnTo>
                    <a:lnTo>
                      <a:pt x="49" y="19"/>
                    </a:lnTo>
                    <a:lnTo>
                      <a:pt x="98" y="19"/>
                    </a:lnTo>
                    <a:lnTo>
                      <a:pt x="145" y="19"/>
                    </a:lnTo>
                    <a:lnTo>
                      <a:pt x="188" y="20"/>
                    </a:lnTo>
                    <a:lnTo>
                      <a:pt x="229" y="21"/>
                    </a:lnTo>
                    <a:lnTo>
                      <a:pt x="266" y="22"/>
                    </a:lnTo>
                    <a:lnTo>
                      <a:pt x="302" y="24"/>
                    </a:lnTo>
                    <a:lnTo>
                      <a:pt x="337" y="26"/>
                    </a:lnTo>
                    <a:lnTo>
                      <a:pt x="338" y="6"/>
                    </a:lnTo>
                    <a:lnTo>
                      <a:pt x="302" y="5"/>
                    </a:lnTo>
                    <a:lnTo>
                      <a:pt x="266" y="3"/>
                    </a:lnTo>
                    <a:lnTo>
                      <a:pt x="229" y="2"/>
                    </a:lnTo>
                    <a:lnTo>
                      <a:pt x="188" y="1"/>
                    </a:lnTo>
                    <a:lnTo>
                      <a:pt x="145" y="0"/>
                    </a:lnTo>
                    <a:lnTo>
                      <a:pt x="98" y="0"/>
                    </a:lnTo>
                    <a:lnTo>
                      <a:pt x="49" y="0"/>
                    </a:lnTo>
                    <a:lnTo>
                      <a:pt x="0" y="1"/>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2034" name="Oval 24"/>
              <p:cNvSpPr>
                <a:spLocks noChangeArrowheads="1"/>
              </p:cNvSpPr>
              <p:nvPr/>
            </p:nvSpPr>
            <p:spPr bwMode="auto">
              <a:xfrm>
                <a:off x="1842" y="2251"/>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2035" name="Oval 25"/>
              <p:cNvSpPr>
                <a:spLocks noChangeArrowheads="1"/>
              </p:cNvSpPr>
              <p:nvPr/>
            </p:nvSpPr>
            <p:spPr bwMode="auto">
              <a:xfrm>
                <a:off x="2178" y="2256"/>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sp>
          <p:nvSpPr>
            <p:cNvPr id="41996" name="Freeform 26"/>
            <p:cNvSpPr>
              <a:spLocks/>
            </p:cNvSpPr>
            <p:nvPr/>
          </p:nvSpPr>
          <p:spPr bwMode="auto">
            <a:xfrm>
              <a:off x="2634" y="3126"/>
              <a:ext cx="493" cy="54"/>
            </a:xfrm>
            <a:custGeom>
              <a:avLst/>
              <a:gdLst>
                <a:gd name="T0" fmla="*/ 0 w 493"/>
                <a:gd name="T1" fmla="*/ 16 h 54"/>
                <a:gd name="T2" fmla="*/ 1 w 493"/>
                <a:gd name="T3" fmla="*/ 54 h 54"/>
                <a:gd name="T4" fmla="*/ 493 w 493"/>
                <a:gd name="T5" fmla="*/ 38 h 54"/>
                <a:gd name="T6" fmla="*/ 492 w 493"/>
                <a:gd name="T7" fmla="*/ 0 h 54"/>
                <a:gd name="T8" fmla="*/ 0 w 493"/>
                <a:gd name="T9" fmla="*/ 16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3" h="54">
                  <a:moveTo>
                    <a:pt x="0" y="16"/>
                  </a:moveTo>
                  <a:lnTo>
                    <a:pt x="1" y="54"/>
                  </a:lnTo>
                  <a:lnTo>
                    <a:pt x="493" y="38"/>
                  </a:lnTo>
                  <a:lnTo>
                    <a:pt x="492"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1997" name="Freeform 27"/>
            <p:cNvSpPr>
              <a:spLocks/>
            </p:cNvSpPr>
            <p:nvPr/>
          </p:nvSpPr>
          <p:spPr bwMode="auto">
            <a:xfrm>
              <a:off x="2307" y="2891"/>
              <a:ext cx="347" cy="289"/>
            </a:xfrm>
            <a:custGeom>
              <a:avLst/>
              <a:gdLst>
                <a:gd name="T0" fmla="*/ 23 w 347"/>
                <a:gd name="T1" fmla="*/ 0 h 289"/>
                <a:gd name="T2" fmla="*/ 0 w 347"/>
                <a:gd name="T3" fmla="*/ 30 h 289"/>
                <a:gd name="T4" fmla="*/ 324 w 347"/>
                <a:gd name="T5" fmla="*/ 289 h 289"/>
                <a:gd name="T6" fmla="*/ 347 w 347"/>
                <a:gd name="T7" fmla="*/ 259 h 289"/>
                <a:gd name="T8" fmla="*/ 23 w 347"/>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289">
                  <a:moveTo>
                    <a:pt x="23" y="0"/>
                  </a:moveTo>
                  <a:lnTo>
                    <a:pt x="0" y="30"/>
                  </a:lnTo>
                  <a:lnTo>
                    <a:pt x="324" y="289"/>
                  </a:lnTo>
                  <a:lnTo>
                    <a:pt x="347" y="259"/>
                  </a:lnTo>
                  <a:lnTo>
                    <a:pt x="2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1998" name="Freeform 28"/>
            <p:cNvSpPr>
              <a:spLocks/>
            </p:cNvSpPr>
            <p:nvPr/>
          </p:nvSpPr>
          <p:spPr bwMode="auto">
            <a:xfrm>
              <a:off x="2009" y="2331"/>
              <a:ext cx="326" cy="583"/>
            </a:xfrm>
            <a:custGeom>
              <a:avLst/>
              <a:gdLst>
                <a:gd name="T0" fmla="*/ 34 w 326"/>
                <a:gd name="T1" fmla="*/ 0 h 583"/>
                <a:gd name="T2" fmla="*/ 0 w 326"/>
                <a:gd name="T3" fmla="*/ 17 h 583"/>
                <a:gd name="T4" fmla="*/ 292 w 326"/>
                <a:gd name="T5" fmla="*/ 583 h 583"/>
                <a:gd name="T6" fmla="*/ 326 w 326"/>
                <a:gd name="T7" fmla="*/ 566 h 583"/>
                <a:gd name="T8" fmla="*/ 34 w 326"/>
                <a:gd name="T9" fmla="*/ 0 h 5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583">
                  <a:moveTo>
                    <a:pt x="34" y="0"/>
                  </a:moveTo>
                  <a:lnTo>
                    <a:pt x="0" y="17"/>
                  </a:lnTo>
                  <a:lnTo>
                    <a:pt x="292" y="583"/>
                  </a:lnTo>
                  <a:lnTo>
                    <a:pt x="326" y="566"/>
                  </a:lnTo>
                  <a:lnTo>
                    <a:pt x="3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1999" name="Line 29"/>
            <p:cNvSpPr>
              <a:spLocks noChangeShapeType="1"/>
            </p:cNvSpPr>
            <p:nvPr/>
          </p:nvSpPr>
          <p:spPr bwMode="auto">
            <a:xfrm flipH="1" flipV="1">
              <a:off x="2022" y="2106"/>
              <a:ext cx="6" cy="246"/>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2000" name="Oval 30"/>
            <p:cNvSpPr>
              <a:spLocks noChangeArrowheads="1"/>
            </p:cNvSpPr>
            <p:nvPr/>
          </p:nvSpPr>
          <p:spPr bwMode="auto">
            <a:xfrm>
              <a:off x="3255" y="2620"/>
              <a:ext cx="78" cy="78"/>
            </a:xfrm>
            <a:prstGeom prst="ellipse">
              <a:avLst/>
            </a:prstGeom>
            <a:solidFill>
              <a:srgbClr val="FFCC99"/>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2001" name="Oval 31"/>
            <p:cNvSpPr>
              <a:spLocks noChangeArrowheads="1"/>
            </p:cNvSpPr>
            <p:nvPr/>
          </p:nvSpPr>
          <p:spPr bwMode="auto">
            <a:xfrm>
              <a:off x="2165" y="2378"/>
              <a:ext cx="79" cy="78"/>
            </a:xfrm>
            <a:prstGeom prst="ellipse">
              <a:avLst/>
            </a:prstGeom>
            <a:solidFill>
              <a:srgbClr val="FFA48F"/>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2002" name="Oval 32"/>
            <p:cNvSpPr>
              <a:spLocks noChangeArrowheads="1"/>
            </p:cNvSpPr>
            <p:nvPr/>
          </p:nvSpPr>
          <p:spPr bwMode="auto">
            <a:xfrm>
              <a:off x="2290" y="1684"/>
              <a:ext cx="79" cy="78"/>
            </a:xfrm>
            <a:prstGeom prst="ellipse">
              <a:avLst/>
            </a:prstGeom>
            <a:solidFill>
              <a:srgbClr val="FFA48F"/>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2003" name="Oval 33"/>
            <p:cNvSpPr>
              <a:spLocks noChangeArrowheads="1"/>
            </p:cNvSpPr>
            <p:nvPr/>
          </p:nvSpPr>
          <p:spPr bwMode="auto">
            <a:xfrm>
              <a:off x="3034" y="2723"/>
              <a:ext cx="78" cy="78"/>
            </a:xfrm>
            <a:prstGeom prst="ellipse">
              <a:avLst/>
            </a:prstGeom>
            <a:solidFill>
              <a:srgbClr val="FFA48F"/>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nvGrpSpPr>
            <p:cNvPr id="42004" name="Group 34"/>
            <p:cNvGrpSpPr>
              <a:grpSpLocks/>
            </p:cNvGrpSpPr>
            <p:nvPr/>
          </p:nvGrpSpPr>
          <p:grpSpPr bwMode="auto">
            <a:xfrm>
              <a:off x="2424" y="1674"/>
              <a:ext cx="329" cy="487"/>
              <a:chOff x="2430" y="1674"/>
              <a:chExt cx="329" cy="487"/>
            </a:xfrm>
          </p:grpSpPr>
          <p:sp>
            <p:nvSpPr>
              <p:cNvPr id="42021" name="Oval 35"/>
              <p:cNvSpPr>
                <a:spLocks noChangeArrowheads="1"/>
              </p:cNvSpPr>
              <p:nvPr/>
            </p:nvSpPr>
            <p:spPr bwMode="auto">
              <a:xfrm>
                <a:off x="2536" y="1978"/>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nvGrpSpPr>
              <p:cNvPr id="42022" name="Group 36"/>
              <p:cNvGrpSpPr>
                <a:grpSpLocks/>
              </p:cNvGrpSpPr>
              <p:nvPr/>
            </p:nvGrpSpPr>
            <p:grpSpPr bwMode="auto">
              <a:xfrm>
                <a:off x="2430" y="1674"/>
                <a:ext cx="329" cy="487"/>
                <a:chOff x="2430" y="1674"/>
                <a:chExt cx="329" cy="487"/>
              </a:xfrm>
            </p:grpSpPr>
            <p:grpSp>
              <p:nvGrpSpPr>
                <p:cNvPr id="42023" name="Group 37"/>
                <p:cNvGrpSpPr>
                  <a:grpSpLocks/>
                </p:cNvGrpSpPr>
                <p:nvPr/>
              </p:nvGrpSpPr>
              <p:grpSpPr bwMode="auto">
                <a:xfrm>
                  <a:off x="2430" y="1674"/>
                  <a:ext cx="329" cy="487"/>
                  <a:chOff x="2430" y="1674"/>
                  <a:chExt cx="329" cy="487"/>
                </a:xfrm>
              </p:grpSpPr>
              <p:sp>
                <p:nvSpPr>
                  <p:cNvPr id="42025" name="Oval 38"/>
                  <p:cNvSpPr>
                    <a:spLocks noChangeArrowheads="1"/>
                  </p:cNvSpPr>
                  <p:nvPr/>
                </p:nvSpPr>
                <p:spPr bwMode="auto">
                  <a:xfrm>
                    <a:off x="2476" y="1883"/>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nvGrpSpPr>
                  <p:cNvPr id="42026" name="Group 39"/>
                  <p:cNvGrpSpPr>
                    <a:grpSpLocks/>
                  </p:cNvGrpSpPr>
                  <p:nvPr/>
                </p:nvGrpSpPr>
                <p:grpSpPr bwMode="auto">
                  <a:xfrm>
                    <a:off x="2430" y="1674"/>
                    <a:ext cx="329" cy="487"/>
                    <a:chOff x="2430" y="1674"/>
                    <a:chExt cx="329" cy="487"/>
                  </a:xfrm>
                </p:grpSpPr>
                <p:sp>
                  <p:nvSpPr>
                    <p:cNvPr id="42027" name="Line 40"/>
                    <p:cNvSpPr>
                      <a:spLocks noChangeShapeType="1"/>
                    </p:cNvSpPr>
                    <p:nvPr/>
                  </p:nvSpPr>
                  <p:spPr bwMode="auto">
                    <a:xfrm>
                      <a:off x="2508" y="1920"/>
                      <a:ext cx="54" cy="90"/>
                    </a:xfrm>
                    <a:prstGeom prst="line">
                      <a:avLst/>
                    </a:prstGeom>
                    <a:noFill/>
                    <a:ln w="28575">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2028" name="Oval 41"/>
                    <p:cNvSpPr>
                      <a:spLocks noChangeArrowheads="1"/>
                    </p:cNvSpPr>
                    <p:nvPr/>
                  </p:nvSpPr>
                  <p:spPr bwMode="auto">
                    <a:xfrm>
                      <a:off x="2582" y="2102"/>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2029" name="Freeform 42"/>
                    <p:cNvSpPr>
                      <a:spLocks/>
                    </p:cNvSpPr>
                    <p:nvPr/>
                  </p:nvSpPr>
                  <p:spPr bwMode="auto">
                    <a:xfrm>
                      <a:off x="2568" y="1992"/>
                      <a:ext cx="129" cy="66"/>
                    </a:xfrm>
                    <a:custGeom>
                      <a:avLst/>
                      <a:gdLst>
                        <a:gd name="T0" fmla="*/ 0 w 120"/>
                        <a:gd name="T1" fmla="*/ 10 h 90"/>
                        <a:gd name="T2" fmla="*/ 90 w 120"/>
                        <a:gd name="T3" fmla="*/ 7 h 90"/>
                        <a:gd name="T4" fmla="*/ 139 w 120"/>
                        <a:gd name="T5" fmla="*/ 48 h 90"/>
                        <a:gd name="T6" fmla="*/ 0 60000 65536"/>
                        <a:gd name="T7" fmla="*/ 0 60000 65536"/>
                        <a:gd name="T8" fmla="*/ 0 60000 65536"/>
                      </a:gdLst>
                      <a:ahLst/>
                      <a:cxnLst>
                        <a:cxn ang="T6">
                          <a:pos x="T0" y="T1"/>
                        </a:cxn>
                        <a:cxn ang="T7">
                          <a:pos x="T2" y="T3"/>
                        </a:cxn>
                        <a:cxn ang="T8">
                          <a:pos x="T4" y="T5"/>
                        </a:cxn>
                      </a:cxnLst>
                      <a:rect l="0" t="0" r="r" b="b"/>
                      <a:pathLst>
                        <a:path w="120" h="90">
                          <a:moveTo>
                            <a:pt x="0" y="18"/>
                          </a:moveTo>
                          <a:cubicBezTo>
                            <a:pt x="29" y="9"/>
                            <a:pt x="58" y="0"/>
                            <a:pt x="78" y="12"/>
                          </a:cubicBezTo>
                          <a:cubicBezTo>
                            <a:pt x="98" y="24"/>
                            <a:pt x="113" y="74"/>
                            <a:pt x="120" y="90"/>
                          </a:cubicBezTo>
                        </a:path>
                      </a:pathLst>
                    </a:custGeom>
                    <a:noFill/>
                    <a:ln w="28575" cmpd="sng">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2030" name="Oval 43"/>
                    <p:cNvSpPr>
                      <a:spLocks noChangeArrowheads="1"/>
                    </p:cNvSpPr>
                    <p:nvPr/>
                  </p:nvSpPr>
                  <p:spPr bwMode="auto">
                    <a:xfrm>
                      <a:off x="2430" y="1674"/>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2031" name="Freeform 44"/>
                    <p:cNvSpPr>
                      <a:spLocks/>
                    </p:cNvSpPr>
                    <p:nvPr/>
                  </p:nvSpPr>
                  <p:spPr bwMode="auto">
                    <a:xfrm>
                      <a:off x="2466" y="1728"/>
                      <a:ext cx="129" cy="375"/>
                    </a:xfrm>
                    <a:custGeom>
                      <a:avLst/>
                      <a:gdLst>
                        <a:gd name="T0" fmla="*/ 0 w 129"/>
                        <a:gd name="T1" fmla="*/ 0 h 375"/>
                        <a:gd name="T2" fmla="*/ 15 w 129"/>
                        <a:gd name="T3" fmla="*/ 30 h 375"/>
                        <a:gd name="T4" fmla="*/ 30 w 129"/>
                        <a:gd name="T5" fmla="*/ 54 h 375"/>
                        <a:gd name="T6" fmla="*/ 39 w 129"/>
                        <a:gd name="T7" fmla="*/ 84 h 375"/>
                        <a:gd name="T8" fmla="*/ 39 w 129"/>
                        <a:gd name="T9" fmla="*/ 105 h 375"/>
                        <a:gd name="T10" fmla="*/ 39 w 129"/>
                        <a:gd name="T11" fmla="*/ 126 h 375"/>
                        <a:gd name="T12" fmla="*/ 87 w 129"/>
                        <a:gd name="T13" fmla="*/ 216 h 375"/>
                        <a:gd name="T14" fmla="*/ 99 w 129"/>
                        <a:gd name="T15" fmla="*/ 255 h 375"/>
                        <a:gd name="T16" fmla="*/ 108 w 129"/>
                        <a:gd name="T17" fmla="*/ 294 h 375"/>
                        <a:gd name="T18" fmla="*/ 117 w 129"/>
                        <a:gd name="T19" fmla="*/ 318 h 375"/>
                        <a:gd name="T20" fmla="*/ 123 w 129"/>
                        <a:gd name="T21" fmla="*/ 342 h 375"/>
                        <a:gd name="T22" fmla="*/ 129 w 129"/>
                        <a:gd name="T23" fmla="*/ 375 h 3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 h="375">
                          <a:moveTo>
                            <a:pt x="0" y="0"/>
                          </a:moveTo>
                          <a:cubicBezTo>
                            <a:pt x="5" y="10"/>
                            <a:pt x="10" y="21"/>
                            <a:pt x="15" y="30"/>
                          </a:cubicBezTo>
                          <a:cubicBezTo>
                            <a:pt x="20" y="39"/>
                            <a:pt x="26" y="45"/>
                            <a:pt x="30" y="54"/>
                          </a:cubicBezTo>
                          <a:cubicBezTo>
                            <a:pt x="34" y="63"/>
                            <a:pt x="38" y="76"/>
                            <a:pt x="39" y="84"/>
                          </a:cubicBezTo>
                          <a:cubicBezTo>
                            <a:pt x="40" y="92"/>
                            <a:pt x="39" y="98"/>
                            <a:pt x="39" y="105"/>
                          </a:cubicBezTo>
                          <a:cubicBezTo>
                            <a:pt x="39" y="112"/>
                            <a:pt x="31" y="108"/>
                            <a:pt x="39" y="126"/>
                          </a:cubicBezTo>
                          <a:cubicBezTo>
                            <a:pt x="47" y="144"/>
                            <a:pt x="77" y="195"/>
                            <a:pt x="87" y="216"/>
                          </a:cubicBezTo>
                          <a:cubicBezTo>
                            <a:pt x="97" y="237"/>
                            <a:pt x="96" y="242"/>
                            <a:pt x="99" y="255"/>
                          </a:cubicBezTo>
                          <a:cubicBezTo>
                            <a:pt x="102" y="268"/>
                            <a:pt x="105" y="284"/>
                            <a:pt x="108" y="294"/>
                          </a:cubicBezTo>
                          <a:cubicBezTo>
                            <a:pt x="111" y="304"/>
                            <a:pt x="114" y="310"/>
                            <a:pt x="117" y="318"/>
                          </a:cubicBezTo>
                          <a:cubicBezTo>
                            <a:pt x="120" y="326"/>
                            <a:pt x="121" y="333"/>
                            <a:pt x="123" y="342"/>
                          </a:cubicBezTo>
                          <a:cubicBezTo>
                            <a:pt x="125" y="351"/>
                            <a:pt x="129" y="369"/>
                            <a:pt x="129" y="375"/>
                          </a:cubicBezTo>
                        </a:path>
                      </a:pathLst>
                    </a:custGeom>
                    <a:noFill/>
                    <a:ln w="28575" cmpd="sng">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2032" name="Oval 45"/>
                    <p:cNvSpPr>
                      <a:spLocks noChangeArrowheads="1"/>
                    </p:cNvSpPr>
                    <p:nvPr/>
                  </p:nvSpPr>
                  <p:spPr bwMode="auto">
                    <a:xfrm>
                      <a:off x="2700" y="2091"/>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grpSp>
            <p:sp>
              <p:nvSpPr>
                <p:cNvPr id="42024" name="Freeform 46"/>
                <p:cNvSpPr>
                  <a:spLocks/>
                </p:cNvSpPr>
                <p:nvPr/>
              </p:nvSpPr>
              <p:spPr bwMode="auto">
                <a:xfrm>
                  <a:off x="2683" y="2055"/>
                  <a:ext cx="29" cy="52"/>
                </a:xfrm>
                <a:custGeom>
                  <a:avLst/>
                  <a:gdLst>
                    <a:gd name="T0" fmla="*/ 8 w 29"/>
                    <a:gd name="T1" fmla="*/ 0 h 52"/>
                    <a:gd name="T2" fmla="*/ 2 w 29"/>
                    <a:gd name="T3" fmla="*/ 27 h 52"/>
                    <a:gd name="T4" fmla="*/ 5 w 29"/>
                    <a:gd name="T5" fmla="*/ 48 h 52"/>
                    <a:gd name="T6" fmla="*/ 29 w 29"/>
                    <a:gd name="T7" fmla="*/ 51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52">
                      <a:moveTo>
                        <a:pt x="8" y="0"/>
                      </a:moveTo>
                      <a:cubicBezTo>
                        <a:pt x="5" y="9"/>
                        <a:pt x="3" y="19"/>
                        <a:pt x="2" y="27"/>
                      </a:cubicBezTo>
                      <a:cubicBezTo>
                        <a:pt x="1" y="35"/>
                        <a:pt x="0" y="44"/>
                        <a:pt x="5" y="48"/>
                      </a:cubicBezTo>
                      <a:cubicBezTo>
                        <a:pt x="10" y="52"/>
                        <a:pt x="26" y="51"/>
                        <a:pt x="29" y="51"/>
                      </a:cubicBezTo>
                    </a:path>
                  </a:pathLst>
                </a:custGeom>
                <a:noFill/>
                <a:ln w="28575" cmpd="sng">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grpSp>
        <p:sp>
          <p:nvSpPr>
            <p:cNvPr id="42005" name="Oval 47"/>
            <p:cNvSpPr>
              <a:spLocks noChangeArrowheads="1"/>
            </p:cNvSpPr>
            <p:nvPr/>
          </p:nvSpPr>
          <p:spPr bwMode="auto">
            <a:xfrm>
              <a:off x="3260" y="2618"/>
              <a:ext cx="79" cy="79"/>
            </a:xfrm>
            <a:prstGeom prst="ellipse">
              <a:avLst/>
            </a:prstGeom>
            <a:solidFill>
              <a:srgbClr val="FFA48F"/>
            </a:solidFill>
            <a:ln w="9525">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nvGrpSpPr>
            <p:cNvPr id="42006" name="Group 48"/>
            <p:cNvGrpSpPr>
              <a:grpSpLocks/>
            </p:cNvGrpSpPr>
            <p:nvPr/>
          </p:nvGrpSpPr>
          <p:grpSpPr bwMode="auto">
            <a:xfrm>
              <a:off x="3367" y="2489"/>
              <a:ext cx="348" cy="123"/>
              <a:chOff x="3369" y="2491"/>
              <a:chExt cx="348" cy="123"/>
            </a:xfrm>
          </p:grpSpPr>
          <p:sp>
            <p:nvSpPr>
              <p:cNvPr id="42018" name="Freeform 49"/>
              <p:cNvSpPr>
                <a:spLocks/>
              </p:cNvSpPr>
              <p:nvPr/>
            </p:nvSpPr>
            <p:spPr bwMode="auto">
              <a:xfrm>
                <a:off x="3393" y="2506"/>
                <a:ext cx="295" cy="87"/>
              </a:xfrm>
              <a:custGeom>
                <a:avLst/>
                <a:gdLst>
                  <a:gd name="T0" fmla="*/ 7 w 295"/>
                  <a:gd name="T1" fmla="*/ 87 h 87"/>
                  <a:gd name="T2" fmla="*/ 74 w 295"/>
                  <a:gd name="T3" fmla="*/ 65 h 87"/>
                  <a:gd name="T4" fmla="*/ 114 w 295"/>
                  <a:gd name="T5" fmla="*/ 53 h 87"/>
                  <a:gd name="T6" fmla="*/ 146 w 295"/>
                  <a:gd name="T7" fmla="*/ 45 h 87"/>
                  <a:gd name="T8" fmla="*/ 143 w 295"/>
                  <a:gd name="T9" fmla="*/ 45 h 87"/>
                  <a:gd name="T10" fmla="*/ 165 w 295"/>
                  <a:gd name="T11" fmla="*/ 42 h 87"/>
                  <a:gd name="T12" fmla="*/ 162 w 295"/>
                  <a:gd name="T13" fmla="*/ 41 h 87"/>
                  <a:gd name="T14" fmla="*/ 171 w 295"/>
                  <a:gd name="T15" fmla="*/ 34 h 87"/>
                  <a:gd name="T16" fmla="*/ 168 w 295"/>
                  <a:gd name="T17" fmla="*/ 43 h 87"/>
                  <a:gd name="T18" fmla="*/ 166 w 295"/>
                  <a:gd name="T19" fmla="*/ 40 h 87"/>
                  <a:gd name="T20" fmla="*/ 170 w 295"/>
                  <a:gd name="T21" fmla="*/ 48 h 87"/>
                  <a:gd name="T22" fmla="*/ 173 w 295"/>
                  <a:gd name="T23" fmla="*/ 54 h 87"/>
                  <a:gd name="T24" fmla="*/ 180 w 295"/>
                  <a:gd name="T25" fmla="*/ 57 h 87"/>
                  <a:gd name="T26" fmla="*/ 187 w 295"/>
                  <a:gd name="T27" fmla="*/ 58 h 87"/>
                  <a:gd name="T28" fmla="*/ 197 w 295"/>
                  <a:gd name="T29" fmla="*/ 55 h 87"/>
                  <a:gd name="T30" fmla="*/ 205 w 295"/>
                  <a:gd name="T31" fmla="*/ 50 h 87"/>
                  <a:gd name="T32" fmla="*/ 217 w 295"/>
                  <a:gd name="T33" fmla="*/ 39 h 87"/>
                  <a:gd name="T34" fmla="*/ 236 w 295"/>
                  <a:gd name="T35" fmla="*/ 23 h 87"/>
                  <a:gd name="T36" fmla="*/ 233 w 295"/>
                  <a:gd name="T37" fmla="*/ 25 h 87"/>
                  <a:gd name="T38" fmla="*/ 253 w 295"/>
                  <a:gd name="T39" fmla="*/ 19 h 87"/>
                  <a:gd name="T40" fmla="*/ 250 w 295"/>
                  <a:gd name="T41" fmla="*/ 19 h 87"/>
                  <a:gd name="T42" fmla="*/ 278 w 295"/>
                  <a:gd name="T43" fmla="*/ 20 h 87"/>
                  <a:gd name="T44" fmla="*/ 295 w 295"/>
                  <a:gd name="T45" fmla="*/ 4 h 87"/>
                  <a:gd name="T46" fmla="*/ 264 w 295"/>
                  <a:gd name="T47" fmla="*/ 0 h 87"/>
                  <a:gd name="T48" fmla="*/ 246 w 295"/>
                  <a:gd name="T49" fmla="*/ 1 h 87"/>
                  <a:gd name="T50" fmla="*/ 225 w 295"/>
                  <a:gd name="T51" fmla="*/ 7 h 87"/>
                  <a:gd name="T52" fmla="*/ 216 w 295"/>
                  <a:gd name="T53" fmla="*/ 14 h 87"/>
                  <a:gd name="T54" fmla="*/ 197 w 295"/>
                  <a:gd name="T55" fmla="*/ 31 h 87"/>
                  <a:gd name="T56" fmla="*/ 186 w 295"/>
                  <a:gd name="T57" fmla="*/ 39 h 87"/>
                  <a:gd name="T58" fmla="*/ 189 w 295"/>
                  <a:gd name="T59" fmla="*/ 37 h 87"/>
                  <a:gd name="T60" fmla="*/ 180 w 295"/>
                  <a:gd name="T61" fmla="*/ 40 h 87"/>
                  <a:gd name="T62" fmla="*/ 183 w 295"/>
                  <a:gd name="T63" fmla="*/ 39 h 87"/>
                  <a:gd name="T64" fmla="*/ 190 w 295"/>
                  <a:gd name="T65" fmla="*/ 42 h 87"/>
                  <a:gd name="T66" fmla="*/ 181 w 295"/>
                  <a:gd name="T67" fmla="*/ 47 h 87"/>
                  <a:gd name="T68" fmla="*/ 188 w 295"/>
                  <a:gd name="T69" fmla="*/ 40 h 87"/>
                  <a:gd name="T70" fmla="*/ 184 w 295"/>
                  <a:gd name="T71" fmla="*/ 33 h 87"/>
                  <a:gd name="T72" fmla="*/ 179 w 295"/>
                  <a:gd name="T73" fmla="*/ 28 h 87"/>
                  <a:gd name="T74" fmla="*/ 169 w 295"/>
                  <a:gd name="T75" fmla="*/ 23 h 87"/>
                  <a:gd name="T76" fmla="*/ 154 w 295"/>
                  <a:gd name="T77" fmla="*/ 23 h 87"/>
                  <a:gd name="T78" fmla="*/ 138 w 295"/>
                  <a:gd name="T79" fmla="*/ 26 h 87"/>
                  <a:gd name="T80" fmla="*/ 106 w 295"/>
                  <a:gd name="T81" fmla="*/ 35 h 87"/>
                  <a:gd name="T82" fmla="*/ 66 w 295"/>
                  <a:gd name="T83" fmla="*/ 47 h 87"/>
                  <a:gd name="T84" fmla="*/ 0 w 295"/>
                  <a:gd name="T85" fmla="*/ 69 h 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5" h="87">
                    <a:moveTo>
                      <a:pt x="0" y="69"/>
                    </a:moveTo>
                    <a:lnTo>
                      <a:pt x="7" y="87"/>
                    </a:lnTo>
                    <a:lnTo>
                      <a:pt x="52" y="72"/>
                    </a:lnTo>
                    <a:lnTo>
                      <a:pt x="74" y="65"/>
                    </a:lnTo>
                    <a:lnTo>
                      <a:pt x="95" y="58"/>
                    </a:lnTo>
                    <a:lnTo>
                      <a:pt x="114" y="53"/>
                    </a:lnTo>
                    <a:lnTo>
                      <a:pt x="131" y="48"/>
                    </a:lnTo>
                    <a:lnTo>
                      <a:pt x="146" y="45"/>
                    </a:lnTo>
                    <a:lnTo>
                      <a:pt x="143" y="35"/>
                    </a:lnTo>
                    <a:lnTo>
                      <a:pt x="143" y="45"/>
                    </a:lnTo>
                    <a:lnTo>
                      <a:pt x="156" y="42"/>
                    </a:lnTo>
                    <a:lnTo>
                      <a:pt x="165" y="42"/>
                    </a:lnTo>
                    <a:lnTo>
                      <a:pt x="165" y="33"/>
                    </a:lnTo>
                    <a:lnTo>
                      <a:pt x="162" y="41"/>
                    </a:lnTo>
                    <a:lnTo>
                      <a:pt x="168" y="43"/>
                    </a:lnTo>
                    <a:lnTo>
                      <a:pt x="171" y="34"/>
                    </a:lnTo>
                    <a:lnTo>
                      <a:pt x="165" y="41"/>
                    </a:lnTo>
                    <a:lnTo>
                      <a:pt x="168" y="43"/>
                    </a:lnTo>
                    <a:lnTo>
                      <a:pt x="175" y="37"/>
                    </a:lnTo>
                    <a:lnTo>
                      <a:pt x="166" y="40"/>
                    </a:lnTo>
                    <a:lnTo>
                      <a:pt x="169" y="45"/>
                    </a:lnTo>
                    <a:lnTo>
                      <a:pt x="170" y="48"/>
                    </a:lnTo>
                    <a:lnTo>
                      <a:pt x="171" y="51"/>
                    </a:lnTo>
                    <a:lnTo>
                      <a:pt x="173" y="54"/>
                    </a:lnTo>
                    <a:lnTo>
                      <a:pt x="177" y="56"/>
                    </a:lnTo>
                    <a:lnTo>
                      <a:pt x="180" y="57"/>
                    </a:lnTo>
                    <a:lnTo>
                      <a:pt x="183" y="58"/>
                    </a:lnTo>
                    <a:lnTo>
                      <a:pt x="187" y="58"/>
                    </a:lnTo>
                    <a:lnTo>
                      <a:pt x="189" y="58"/>
                    </a:lnTo>
                    <a:lnTo>
                      <a:pt x="197" y="55"/>
                    </a:lnTo>
                    <a:lnTo>
                      <a:pt x="200" y="53"/>
                    </a:lnTo>
                    <a:lnTo>
                      <a:pt x="205" y="50"/>
                    </a:lnTo>
                    <a:lnTo>
                      <a:pt x="211" y="45"/>
                    </a:lnTo>
                    <a:lnTo>
                      <a:pt x="217" y="39"/>
                    </a:lnTo>
                    <a:lnTo>
                      <a:pt x="230" y="28"/>
                    </a:lnTo>
                    <a:lnTo>
                      <a:pt x="236" y="23"/>
                    </a:lnTo>
                    <a:lnTo>
                      <a:pt x="230" y="16"/>
                    </a:lnTo>
                    <a:lnTo>
                      <a:pt x="233" y="25"/>
                    </a:lnTo>
                    <a:lnTo>
                      <a:pt x="239" y="22"/>
                    </a:lnTo>
                    <a:lnTo>
                      <a:pt x="253" y="19"/>
                    </a:lnTo>
                    <a:lnTo>
                      <a:pt x="250" y="9"/>
                    </a:lnTo>
                    <a:lnTo>
                      <a:pt x="250" y="19"/>
                    </a:lnTo>
                    <a:lnTo>
                      <a:pt x="264" y="19"/>
                    </a:lnTo>
                    <a:lnTo>
                      <a:pt x="278" y="20"/>
                    </a:lnTo>
                    <a:lnTo>
                      <a:pt x="292" y="22"/>
                    </a:lnTo>
                    <a:lnTo>
                      <a:pt x="295" y="4"/>
                    </a:lnTo>
                    <a:lnTo>
                      <a:pt x="278" y="1"/>
                    </a:lnTo>
                    <a:lnTo>
                      <a:pt x="264" y="0"/>
                    </a:lnTo>
                    <a:lnTo>
                      <a:pt x="250" y="0"/>
                    </a:lnTo>
                    <a:lnTo>
                      <a:pt x="246" y="1"/>
                    </a:lnTo>
                    <a:lnTo>
                      <a:pt x="233" y="4"/>
                    </a:lnTo>
                    <a:lnTo>
                      <a:pt x="225" y="7"/>
                    </a:lnTo>
                    <a:lnTo>
                      <a:pt x="222" y="9"/>
                    </a:lnTo>
                    <a:lnTo>
                      <a:pt x="216" y="14"/>
                    </a:lnTo>
                    <a:lnTo>
                      <a:pt x="203" y="25"/>
                    </a:lnTo>
                    <a:lnTo>
                      <a:pt x="197" y="31"/>
                    </a:lnTo>
                    <a:lnTo>
                      <a:pt x="191" y="36"/>
                    </a:lnTo>
                    <a:lnTo>
                      <a:pt x="186" y="39"/>
                    </a:lnTo>
                    <a:lnTo>
                      <a:pt x="192" y="47"/>
                    </a:lnTo>
                    <a:lnTo>
                      <a:pt x="189" y="37"/>
                    </a:lnTo>
                    <a:lnTo>
                      <a:pt x="185" y="40"/>
                    </a:lnTo>
                    <a:lnTo>
                      <a:pt x="180" y="40"/>
                    </a:lnTo>
                    <a:lnTo>
                      <a:pt x="187" y="40"/>
                    </a:lnTo>
                    <a:lnTo>
                      <a:pt x="183" y="39"/>
                    </a:lnTo>
                    <a:lnTo>
                      <a:pt x="183" y="49"/>
                    </a:lnTo>
                    <a:lnTo>
                      <a:pt x="190" y="42"/>
                    </a:lnTo>
                    <a:lnTo>
                      <a:pt x="187" y="40"/>
                    </a:lnTo>
                    <a:lnTo>
                      <a:pt x="181" y="47"/>
                    </a:lnTo>
                    <a:lnTo>
                      <a:pt x="189" y="43"/>
                    </a:lnTo>
                    <a:lnTo>
                      <a:pt x="188" y="40"/>
                    </a:lnTo>
                    <a:lnTo>
                      <a:pt x="187" y="37"/>
                    </a:lnTo>
                    <a:lnTo>
                      <a:pt x="184" y="33"/>
                    </a:lnTo>
                    <a:lnTo>
                      <a:pt x="182" y="30"/>
                    </a:lnTo>
                    <a:lnTo>
                      <a:pt x="179" y="28"/>
                    </a:lnTo>
                    <a:lnTo>
                      <a:pt x="175" y="25"/>
                    </a:lnTo>
                    <a:lnTo>
                      <a:pt x="169" y="23"/>
                    </a:lnTo>
                    <a:lnTo>
                      <a:pt x="165" y="23"/>
                    </a:lnTo>
                    <a:lnTo>
                      <a:pt x="154" y="23"/>
                    </a:lnTo>
                    <a:lnTo>
                      <a:pt x="143" y="25"/>
                    </a:lnTo>
                    <a:lnTo>
                      <a:pt x="138" y="26"/>
                    </a:lnTo>
                    <a:lnTo>
                      <a:pt x="123" y="30"/>
                    </a:lnTo>
                    <a:lnTo>
                      <a:pt x="106" y="35"/>
                    </a:lnTo>
                    <a:lnTo>
                      <a:pt x="87" y="40"/>
                    </a:lnTo>
                    <a:lnTo>
                      <a:pt x="66" y="47"/>
                    </a:lnTo>
                    <a:lnTo>
                      <a:pt x="45" y="54"/>
                    </a:lnTo>
                    <a:lnTo>
                      <a:pt x="0" y="69"/>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2019" name="Oval 50"/>
              <p:cNvSpPr>
                <a:spLocks noChangeArrowheads="1"/>
              </p:cNvSpPr>
              <p:nvPr/>
            </p:nvSpPr>
            <p:spPr bwMode="auto">
              <a:xfrm>
                <a:off x="3369" y="2556"/>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2020" name="Oval 51"/>
              <p:cNvSpPr>
                <a:spLocks noChangeArrowheads="1"/>
              </p:cNvSpPr>
              <p:nvPr/>
            </p:nvSpPr>
            <p:spPr bwMode="auto">
              <a:xfrm>
                <a:off x="3659" y="2491"/>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sp>
          <p:nvSpPr>
            <p:cNvPr id="42007" name="Freeform 52"/>
            <p:cNvSpPr>
              <a:spLocks/>
            </p:cNvSpPr>
            <p:nvPr/>
          </p:nvSpPr>
          <p:spPr bwMode="auto">
            <a:xfrm>
              <a:off x="3120" y="2802"/>
              <a:ext cx="240" cy="345"/>
            </a:xfrm>
            <a:custGeom>
              <a:avLst/>
              <a:gdLst>
                <a:gd name="T0" fmla="*/ 0 w 240"/>
                <a:gd name="T1" fmla="*/ 345 h 345"/>
                <a:gd name="T2" fmla="*/ 120 w 240"/>
                <a:gd name="T3" fmla="*/ 345 h 345"/>
                <a:gd name="T4" fmla="*/ 234 w 240"/>
                <a:gd name="T5" fmla="*/ 21 h 345"/>
                <a:gd name="T6" fmla="*/ 240 w 240"/>
                <a:gd name="T7" fmla="*/ 0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345">
                  <a:moveTo>
                    <a:pt x="0" y="345"/>
                  </a:moveTo>
                  <a:lnTo>
                    <a:pt x="120" y="345"/>
                  </a:lnTo>
                  <a:lnTo>
                    <a:pt x="234" y="21"/>
                  </a:lnTo>
                  <a:lnTo>
                    <a:pt x="240" y="0"/>
                  </a:lnTo>
                </a:path>
              </a:pathLst>
            </a:custGeom>
            <a:noFill/>
            <a:ln w="57150"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2008" name="Line 53"/>
            <p:cNvSpPr>
              <a:spLocks noChangeShapeType="1"/>
            </p:cNvSpPr>
            <p:nvPr/>
          </p:nvSpPr>
          <p:spPr bwMode="auto">
            <a:xfrm flipV="1">
              <a:off x="3360" y="2502"/>
              <a:ext cx="171" cy="30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2009" name="Line 54"/>
            <p:cNvSpPr>
              <a:spLocks noChangeShapeType="1"/>
            </p:cNvSpPr>
            <p:nvPr/>
          </p:nvSpPr>
          <p:spPr bwMode="auto">
            <a:xfrm flipV="1">
              <a:off x="2013" y="1836"/>
              <a:ext cx="894" cy="27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nvGrpSpPr>
            <p:cNvPr id="42010" name="Group 55"/>
            <p:cNvGrpSpPr>
              <a:grpSpLocks/>
            </p:cNvGrpSpPr>
            <p:nvPr/>
          </p:nvGrpSpPr>
          <p:grpSpPr bwMode="auto">
            <a:xfrm>
              <a:off x="3191" y="2728"/>
              <a:ext cx="229" cy="212"/>
              <a:chOff x="2834" y="2317"/>
              <a:chExt cx="291" cy="263"/>
            </a:xfrm>
          </p:grpSpPr>
          <p:sp>
            <p:nvSpPr>
              <p:cNvPr id="42012" name="Freeform 56"/>
              <p:cNvSpPr>
                <a:spLocks/>
              </p:cNvSpPr>
              <p:nvPr/>
            </p:nvSpPr>
            <p:spPr bwMode="auto">
              <a:xfrm>
                <a:off x="2901" y="2413"/>
                <a:ext cx="193" cy="127"/>
              </a:xfrm>
              <a:custGeom>
                <a:avLst/>
                <a:gdLst>
                  <a:gd name="T0" fmla="*/ 12 w 193"/>
                  <a:gd name="T1" fmla="*/ 0 h 102"/>
                  <a:gd name="T2" fmla="*/ 0 w 193"/>
                  <a:gd name="T3" fmla="*/ 32 h 102"/>
                  <a:gd name="T4" fmla="*/ 21 w 193"/>
                  <a:gd name="T5" fmla="*/ 55 h 102"/>
                  <a:gd name="T6" fmla="*/ 39 w 193"/>
                  <a:gd name="T7" fmla="*/ 71 h 102"/>
                  <a:gd name="T8" fmla="*/ 56 w 193"/>
                  <a:gd name="T9" fmla="*/ 88 h 102"/>
                  <a:gd name="T10" fmla="*/ 69 w 193"/>
                  <a:gd name="T11" fmla="*/ 100 h 102"/>
                  <a:gd name="T12" fmla="*/ 75 w 193"/>
                  <a:gd name="T13" fmla="*/ 103 h 102"/>
                  <a:gd name="T14" fmla="*/ 79 w 193"/>
                  <a:gd name="T15" fmla="*/ 106 h 102"/>
                  <a:gd name="T16" fmla="*/ 85 w 193"/>
                  <a:gd name="T17" fmla="*/ 108 h 102"/>
                  <a:gd name="T18" fmla="*/ 90 w 193"/>
                  <a:gd name="T19" fmla="*/ 108 h 102"/>
                  <a:gd name="T20" fmla="*/ 97 w 193"/>
                  <a:gd name="T21" fmla="*/ 108 h 102"/>
                  <a:gd name="T22" fmla="*/ 101 w 193"/>
                  <a:gd name="T23" fmla="*/ 108 h 102"/>
                  <a:gd name="T24" fmla="*/ 101 w 193"/>
                  <a:gd name="T25" fmla="*/ 88 h 102"/>
                  <a:gd name="T26" fmla="*/ 96 w 193"/>
                  <a:gd name="T27" fmla="*/ 106 h 102"/>
                  <a:gd name="T28" fmla="*/ 104 w 193"/>
                  <a:gd name="T29" fmla="*/ 110 h 102"/>
                  <a:gd name="T30" fmla="*/ 118 w 193"/>
                  <a:gd name="T31" fmla="*/ 116 h 102"/>
                  <a:gd name="T32" fmla="*/ 138 w 193"/>
                  <a:gd name="T33" fmla="*/ 128 h 102"/>
                  <a:gd name="T34" fmla="*/ 160 w 193"/>
                  <a:gd name="T35" fmla="*/ 143 h 102"/>
                  <a:gd name="T36" fmla="*/ 184 w 193"/>
                  <a:gd name="T37" fmla="*/ 158 h 102"/>
                  <a:gd name="T38" fmla="*/ 193 w 193"/>
                  <a:gd name="T39" fmla="*/ 122 h 102"/>
                  <a:gd name="T40" fmla="*/ 170 w 193"/>
                  <a:gd name="T41" fmla="*/ 106 h 102"/>
                  <a:gd name="T42" fmla="*/ 147 w 193"/>
                  <a:gd name="T43" fmla="*/ 93 h 102"/>
                  <a:gd name="T44" fmla="*/ 128 w 193"/>
                  <a:gd name="T45" fmla="*/ 80 h 102"/>
                  <a:gd name="T46" fmla="*/ 111 w 193"/>
                  <a:gd name="T47" fmla="*/ 73 h 102"/>
                  <a:gd name="T48" fmla="*/ 106 w 193"/>
                  <a:gd name="T49" fmla="*/ 68 h 102"/>
                  <a:gd name="T50" fmla="*/ 101 w 193"/>
                  <a:gd name="T51" fmla="*/ 68 h 102"/>
                  <a:gd name="T52" fmla="*/ 97 w 193"/>
                  <a:gd name="T53" fmla="*/ 68 h 102"/>
                  <a:gd name="T54" fmla="*/ 90 w 193"/>
                  <a:gd name="T55" fmla="*/ 68 h 102"/>
                  <a:gd name="T56" fmla="*/ 85 w 193"/>
                  <a:gd name="T57" fmla="*/ 68 h 102"/>
                  <a:gd name="T58" fmla="*/ 85 w 193"/>
                  <a:gd name="T59" fmla="*/ 88 h 102"/>
                  <a:gd name="T60" fmla="*/ 89 w 193"/>
                  <a:gd name="T61" fmla="*/ 68 h 102"/>
                  <a:gd name="T62" fmla="*/ 85 w 193"/>
                  <a:gd name="T63" fmla="*/ 67 h 102"/>
                  <a:gd name="T64" fmla="*/ 81 w 193"/>
                  <a:gd name="T65" fmla="*/ 65 h 102"/>
                  <a:gd name="T66" fmla="*/ 65 w 193"/>
                  <a:gd name="T67" fmla="*/ 51 h 102"/>
                  <a:gd name="T68" fmla="*/ 49 w 193"/>
                  <a:gd name="T69" fmla="*/ 34 h 102"/>
                  <a:gd name="T70" fmla="*/ 30 w 193"/>
                  <a:gd name="T71" fmla="*/ 17 h 102"/>
                  <a:gd name="T72" fmla="*/ 12 w 193"/>
                  <a:gd name="T73" fmla="*/ 0 h 1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3" h="102">
                    <a:moveTo>
                      <a:pt x="12" y="0"/>
                    </a:moveTo>
                    <a:lnTo>
                      <a:pt x="0" y="21"/>
                    </a:lnTo>
                    <a:lnTo>
                      <a:pt x="21" y="35"/>
                    </a:lnTo>
                    <a:lnTo>
                      <a:pt x="39" y="46"/>
                    </a:lnTo>
                    <a:lnTo>
                      <a:pt x="56" y="57"/>
                    </a:lnTo>
                    <a:lnTo>
                      <a:pt x="69" y="64"/>
                    </a:lnTo>
                    <a:lnTo>
                      <a:pt x="75" y="67"/>
                    </a:lnTo>
                    <a:lnTo>
                      <a:pt x="79" y="68"/>
                    </a:lnTo>
                    <a:lnTo>
                      <a:pt x="85" y="70"/>
                    </a:lnTo>
                    <a:lnTo>
                      <a:pt x="90" y="70"/>
                    </a:lnTo>
                    <a:lnTo>
                      <a:pt x="97" y="70"/>
                    </a:lnTo>
                    <a:lnTo>
                      <a:pt x="101" y="70"/>
                    </a:lnTo>
                    <a:lnTo>
                      <a:pt x="101" y="57"/>
                    </a:lnTo>
                    <a:lnTo>
                      <a:pt x="96" y="68"/>
                    </a:lnTo>
                    <a:lnTo>
                      <a:pt x="104" y="71"/>
                    </a:lnTo>
                    <a:lnTo>
                      <a:pt x="118" y="75"/>
                    </a:lnTo>
                    <a:lnTo>
                      <a:pt x="138" y="83"/>
                    </a:lnTo>
                    <a:lnTo>
                      <a:pt x="160" y="92"/>
                    </a:lnTo>
                    <a:lnTo>
                      <a:pt x="184" y="102"/>
                    </a:lnTo>
                    <a:lnTo>
                      <a:pt x="193" y="79"/>
                    </a:lnTo>
                    <a:lnTo>
                      <a:pt x="170" y="68"/>
                    </a:lnTo>
                    <a:lnTo>
                      <a:pt x="147" y="60"/>
                    </a:lnTo>
                    <a:lnTo>
                      <a:pt x="128" y="51"/>
                    </a:lnTo>
                    <a:lnTo>
                      <a:pt x="111" y="47"/>
                    </a:lnTo>
                    <a:lnTo>
                      <a:pt x="106" y="44"/>
                    </a:lnTo>
                    <a:lnTo>
                      <a:pt x="101" y="44"/>
                    </a:lnTo>
                    <a:lnTo>
                      <a:pt x="97" y="44"/>
                    </a:lnTo>
                    <a:lnTo>
                      <a:pt x="90" y="44"/>
                    </a:lnTo>
                    <a:lnTo>
                      <a:pt x="85" y="44"/>
                    </a:lnTo>
                    <a:lnTo>
                      <a:pt x="85" y="57"/>
                    </a:lnTo>
                    <a:lnTo>
                      <a:pt x="89" y="44"/>
                    </a:lnTo>
                    <a:lnTo>
                      <a:pt x="85" y="43"/>
                    </a:lnTo>
                    <a:lnTo>
                      <a:pt x="81" y="42"/>
                    </a:lnTo>
                    <a:lnTo>
                      <a:pt x="65" y="33"/>
                    </a:lnTo>
                    <a:lnTo>
                      <a:pt x="49" y="22"/>
                    </a:lnTo>
                    <a:lnTo>
                      <a:pt x="30" y="11"/>
                    </a:lnTo>
                    <a:lnTo>
                      <a:pt x="12"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2013" name="Oval 57"/>
              <p:cNvSpPr>
                <a:spLocks noChangeArrowheads="1"/>
              </p:cNvSpPr>
              <p:nvPr/>
            </p:nvSpPr>
            <p:spPr bwMode="auto">
              <a:xfrm>
                <a:off x="2882" y="2394"/>
                <a:ext cx="65" cy="70"/>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2014" name="Oval 58"/>
              <p:cNvSpPr>
                <a:spLocks noChangeArrowheads="1"/>
              </p:cNvSpPr>
              <p:nvPr/>
            </p:nvSpPr>
            <p:spPr bwMode="auto">
              <a:xfrm>
                <a:off x="3053" y="2494"/>
                <a:ext cx="72" cy="8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2015" name="Freeform 59"/>
              <p:cNvSpPr>
                <a:spLocks/>
              </p:cNvSpPr>
              <p:nvPr/>
            </p:nvSpPr>
            <p:spPr bwMode="auto">
              <a:xfrm rot="-1025114">
                <a:off x="2912" y="2339"/>
                <a:ext cx="42" cy="240"/>
              </a:xfrm>
              <a:custGeom>
                <a:avLst/>
                <a:gdLst>
                  <a:gd name="T0" fmla="*/ 8 w 56"/>
                  <a:gd name="T1" fmla="*/ 0 h 103"/>
                  <a:gd name="T2" fmla="*/ 0 w 56"/>
                  <a:gd name="T3" fmla="*/ 119 h 103"/>
                  <a:gd name="T4" fmla="*/ 11 w 56"/>
                  <a:gd name="T5" fmla="*/ 184 h 103"/>
                  <a:gd name="T6" fmla="*/ 14 w 56"/>
                  <a:gd name="T7" fmla="*/ 119 h 103"/>
                  <a:gd name="T8" fmla="*/ 9 w 56"/>
                  <a:gd name="T9" fmla="*/ 175 h 103"/>
                  <a:gd name="T10" fmla="*/ 14 w 56"/>
                  <a:gd name="T11" fmla="*/ 200 h 103"/>
                  <a:gd name="T12" fmla="*/ 18 w 56"/>
                  <a:gd name="T13" fmla="*/ 158 h 103"/>
                  <a:gd name="T14" fmla="*/ 12 w 56"/>
                  <a:gd name="T15" fmla="*/ 179 h 103"/>
                  <a:gd name="T16" fmla="*/ 15 w 56"/>
                  <a:gd name="T17" fmla="*/ 233 h 103"/>
                  <a:gd name="T18" fmla="*/ 17 w 56"/>
                  <a:gd name="T19" fmla="*/ 294 h 103"/>
                  <a:gd name="T20" fmla="*/ 24 w 56"/>
                  <a:gd name="T21" fmla="*/ 261 h 103"/>
                  <a:gd name="T22" fmla="*/ 17 w 56"/>
                  <a:gd name="T23" fmla="*/ 261 h 103"/>
                  <a:gd name="T24" fmla="*/ 17 w 56"/>
                  <a:gd name="T25" fmla="*/ 336 h 103"/>
                  <a:gd name="T26" fmla="*/ 17 w 56"/>
                  <a:gd name="T27" fmla="*/ 408 h 103"/>
                  <a:gd name="T28" fmla="*/ 17 w 56"/>
                  <a:gd name="T29" fmla="*/ 433 h 103"/>
                  <a:gd name="T30" fmla="*/ 25 w 56"/>
                  <a:gd name="T31" fmla="*/ 433 h 103"/>
                  <a:gd name="T32" fmla="*/ 17 w 56"/>
                  <a:gd name="T33" fmla="*/ 412 h 103"/>
                  <a:gd name="T34" fmla="*/ 17 w 56"/>
                  <a:gd name="T35" fmla="*/ 429 h 103"/>
                  <a:gd name="T36" fmla="*/ 16 w 56"/>
                  <a:gd name="T37" fmla="*/ 445 h 103"/>
                  <a:gd name="T38" fmla="*/ 22 w 56"/>
                  <a:gd name="T39" fmla="*/ 473 h 103"/>
                  <a:gd name="T40" fmla="*/ 17 w 56"/>
                  <a:gd name="T41" fmla="*/ 429 h 103"/>
                  <a:gd name="T42" fmla="*/ 20 w 56"/>
                  <a:gd name="T43" fmla="*/ 408 h 103"/>
                  <a:gd name="T44" fmla="*/ 17 w 56"/>
                  <a:gd name="T45" fmla="*/ 424 h 103"/>
                  <a:gd name="T46" fmla="*/ 21 w 56"/>
                  <a:gd name="T47" fmla="*/ 482 h 103"/>
                  <a:gd name="T48" fmla="*/ 21 w 56"/>
                  <a:gd name="T49" fmla="*/ 412 h 103"/>
                  <a:gd name="T50" fmla="*/ 15 w 56"/>
                  <a:gd name="T51" fmla="*/ 424 h 103"/>
                  <a:gd name="T52" fmla="*/ 10 w 56"/>
                  <a:gd name="T53" fmla="*/ 424 h 103"/>
                  <a:gd name="T54" fmla="*/ 8 w 56"/>
                  <a:gd name="T55" fmla="*/ 424 h 103"/>
                  <a:gd name="T56" fmla="*/ 5 w 56"/>
                  <a:gd name="T57" fmla="*/ 424 h 103"/>
                  <a:gd name="T58" fmla="*/ 4 w 56"/>
                  <a:gd name="T59" fmla="*/ 429 h 103"/>
                  <a:gd name="T60" fmla="*/ 8 w 56"/>
                  <a:gd name="T61" fmla="*/ 559 h 103"/>
                  <a:gd name="T62" fmla="*/ 11 w 56"/>
                  <a:gd name="T63" fmla="*/ 548 h 103"/>
                  <a:gd name="T64" fmla="*/ 8 w 56"/>
                  <a:gd name="T65" fmla="*/ 489 h 103"/>
                  <a:gd name="T66" fmla="*/ 8 w 56"/>
                  <a:gd name="T67" fmla="*/ 559 h 103"/>
                  <a:gd name="T68" fmla="*/ 10 w 56"/>
                  <a:gd name="T69" fmla="*/ 559 h 103"/>
                  <a:gd name="T70" fmla="*/ 15 w 56"/>
                  <a:gd name="T71" fmla="*/ 559 h 103"/>
                  <a:gd name="T72" fmla="*/ 21 w 56"/>
                  <a:gd name="T73" fmla="*/ 548 h 103"/>
                  <a:gd name="T74" fmla="*/ 23 w 56"/>
                  <a:gd name="T75" fmla="*/ 548 h 103"/>
                  <a:gd name="T76" fmla="*/ 26 w 56"/>
                  <a:gd name="T77" fmla="*/ 538 h 103"/>
                  <a:gd name="T78" fmla="*/ 28 w 56"/>
                  <a:gd name="T79" fmla="*/ 522 h 103"/>
                  <a:gd name="T80" fmla="*/ 29 w 56"/>
                  <a:gd name="T81" fmla="*/ 499 h 103"/>
                  <a:gd name="T82" fmla="*/ 30 w 56"/>
                  <a:gd name="T83" fmla="*/ 489 h 103"/>
                  <a:gd name="T84" fmla="*/ 31 w 56"/>
                  <a:gd name="T85" fmla="*/ 466 h 103"/>
                  <a:gd name="T86" fmla="*/ 32 w 56"/>
                  <a:gd name="T87" fmla="*/ 433 h 103"/>
                  <a:gd name="T88" fmla="*/ 32 w 56"/>
                  <a:gd name="T89" fmla="*/ 433 h 103"/>
                  <a:gd name="T90" fmla="*/ 32 w 56"/>
                  <a:gd name="T91" fmla="*/ 408 h 103"/>
                  <a:gd name="T92" fmla="*/ 32 w 56"/>
                  <a:gd name="T93" fmla="*/ 336 h 103"/>
                  <a:gd name="T94" fmla="*/ 31 w 56"/>
                  <a:gd name="T95" fmla="*/ 261 h 103"/>
                  <a:gd name="T96" fmla="*/ 30 w 56"/>
                  <a:gd name="T97" fmla="*/ 240 h 103"/>
                  <a:gd name="T98" fmla="*/ 28 w 56"/>
                  <a:gd name="T99" fmla="*/ 179 h 103"/>
                  <a:gd name="T100" fmla="*/ 26 w 56"/>
                  <a:gd name="T101" fmla="*/ 126 h 103"/>
                  <a:gd name="T102" fmla="*/ 24 w 56"/>
                  <a:gd name="T103" fmla="*/ 103 h 103"/>
                  <a:gd name="T104" fmla="*/ 20 w 56"/>
                  <a:gd name="T105" fmla="*/ 77 h 103"/>
                  <a:gd name="T106" fmla="*/ 17 w 56"/>
                  <a:gd name="T107" fmla="*/ 61 h 103"/>
                  <a:gd name="T108" fmla="*/ 8 w 56"/>
                  <a:gd name="T109" fmla="*/ 0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 h="103">
                    <a:moveTo>
                      <a:pt x="13" y="0"/>
                    </a:moveTo>
                    <a:lnTo>
                      <a:pt x="0" y="22"/>
                    </a:lnTo>
                    <a:lnTo>
                      <a:pt x="20" y="34"/>
                    </a:lnTo>
                    <a:lnTo>
                      <a:pt x="24" y="22"/>
                    </a:lnTo>
                    <a:lnTo>
                      <a:pt x="16" y="32"/>
                    </a:lnTo>
                    <a:lnTo>
                      <a:pt x="24" y="37"/>
                    </a:lnTo>
                    <a:lnTo>
                      <a:pt x="32" y="29"/>
                    </a:lnTo>
                    <a:lnTo>
                      <a:pt x="21" y="33"/>
                    </a:lnTo>
                    <a:lnTo>
                      <a:pt x="27" y="43"/>
                    </a:lnTo>
                    <a:lnTo>
                      <a:pt x="30" y="54"/>
                    </a:lnTo>
                    <a:lnTo>
                      <a:pt x="42" y="48"/>
                    </a:lnTo>
                    <a:lnTo>
                      <a:pt x="30" y="48"/>
                    </a:lnTo>
                    <a:lnTo>
                      <a:pt x="31" y="62"/>
                    </a:lnTo>
                    <a:lnTo>
                      <a:pt x="31" y="75"/>
                    </a:lnTo>
                    <a:lnTo>
                      <a:pt x="31" y="80"/>
                    </a:lnTo>
                    <a:lnTo>
                      <a:pt x="44" y="80"/>
                    </a:lnTo>
                    <a:lnTo>
                      <a:pt x="31" y="76"/>
                    </a:lnTo>
                    <a:lnTo>
                      <a:pt x="31" y="79"/>
                    </a:lnTo>
                    <a:lnTo>
                      <a:pt x="28" y="82"/>
                    </a:lnTo>
                    <a:lnTo>
                      <a:pt x="39" y="87"/>
                    </a:lnTo>
                    <a:lnTo>
                      <a:pt x="31" y="79"/>
                    </a:lnTo>
                    <a:lnTo>
                      <a:pt x="35" y="75"/>
                    </a:lnTo>
                    <a:lnTo>
                      <a:pt x="31" y="78"/>
                    </a:lnTo>
                    <a:lnTo>
                      <a:pt x="37" y="89"/>
                    </a:lnTo>
                    <a:lnTo>
                      <a:pt x="37" y="76"/>
                    </a:lnTo>
                    <a:lnTo>
                      <a:pt x="27" y="78"/>
                    </a:lnTo>
                    <a:lnTo>
                      <a:pt x="17" y="78"/>
                    </a:lnTo>
                    <a:lnTo>
                      <a:pt x="13" y="78"/>
                    </a:lnTo>
                    <a:lnTo>
                      <a:pt x="9" y="78"/>
                    </a:lnTo>
                    <a:lnTo>
                      <a:pt x="7" y="79"/>
                    </a:lnTo>
                    <a:lnTo>
                      <a:pt x="13" y="103"/>
                    </a:lnTo>
                    <a:lnTo>
                      <a:pt x="18" y="101"/>
                    </a:lnTo>
                    <a:lnTo>
                      <a:pt x="13" y="90"/>
                    </a:lnTo>
                    <a:lnTo>
                      <a:pt x="13" y="103"/>
                    </a:lnTo>
                    <a:lnTo>
                      <a:pt x="17" y="103"/>
                    </a:lnTo>
                    <a:lnTo>
                      <a:pt x="27" y="103"/>
                    </a:lnTo>
                    <a:lnTo>
                      <a:pt x="37" y="101"/>
                    </a:lnTo>
                    <a:lnTo>
                      <a:pt x="41" y="101"/>
                    </a:lnTo>
                    <a:lnTo>
                      <a:pt x="45" y="99"/>
                    </a:lnTo>
                    <a:lnTo>
                      <a:pt x="49" y="96"/>
                    </a:lnTo>
                    <a:lnTo>
                      <a:pt x="52" y="92"/>
                    </a:lnTo>
                    <a:lnTo>
                      <a:pt x="53" y="90"/>
                    </a:lnTo>
                    <a:lnTo>
                      <a:pt x="55" y="86"/>
                    </a:lnTo>
                    <a:lnTo>
                      <a:pt x="56" y="80"/>
                    </a:lnTo>
                    <a:lnTo>
                      <a:pt x="56" y="75"/>
                    </a:lnTo>
                    <a:lnTo>
                      <a:pt x="56" y="62"/>
                    </a:lnTo>
                    <a:lnTo>
                      <a:pt x="55" y="48"/>
                    </a:lnTo>
                    <a:lnTo>
                      <a:pt x="53" y="44"/>
                    </a:lnTo>
                    <a:lnTo>
                      <a:pt x="49" y="33"/>
                    </a:lnTo>
                    <a:lnTo>
                      <a:pt x="45" y="23"/>
                    </a:lnTo>
                    <a:lnTo>
                      <a:pt x="42" y="19"/>
                    </a:lnTo>
                    <a:lnTo>
                      <a:pt x="34" y="14"/>
                    </a:lnTo>
                    <a:lnTo>
                      <a:pt x="30" y="11"/>
                    </a:lnTo>
                    <a:lnTo>
                      <a:pt x="13"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2016" name="Oval 60"/>
              <p:cNvSpPr>
                <a:spLocks noChangeArrowheads="1"/>
              </p:cNvSpPr>
              <p:nvPr/>
            </p:nvSpPr>
            <p:spPr bwMode="auto">
              <a:xfrm>
                <a:off x="2834" y="2317"/>
                <a:ext cx="70"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2017" name="Oval 61"/>
              <p:cNvSpPr>
                <a:spLocks noChangeArrowheads="1"/>
              </p:cNvSpPr>
              <p:nvPr/>
            </p:nvSpPr>
            <p:spPr bwMode="auto">
              <a:xfrm>
                <a:off x="2941" y="2523"/>
                <a:ext cx="42" cy="54"/>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sp>
          <p:nvSpPr>
            <p:cNvPr id="42011" name="Oval 62"/>
            <p:cNvSpPr>
              <a:spLocks noChangeArrowheads="1"/>
            </p:cNvSpPr>
            <p:nvPr/>
          </p:nvSpPr>
          <p:spPr bwMode="auto">
            <a:xfrm>
              <a:off x="2309" y="1730"/>
              <a:ext cx="79" cy="78"/>
            </a:xfrm>
            <a:prstGeom prst="ellipse">
              <a:avLst/>
            </a:prstGeom>
            <a:solidFill>
              <a:srgbClr val="FF0000"/>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sp>
        <p:nvSpPr>
          <p:cNvPr id="64" name="TextBox 63"/>
          <p:cNvSpPr txBox="1"/>
          <p:nvPr/>
        </p:nvSpPr>
        <p:spPr bwMode="auto">
          <a:xfrm>
            <a:off x="8466485" y="3627463"/>
            <a:ext cx="2658716" cy="523220"/>
          </a:xfrm>
          <a:prstGeom prst="rect">
            <a:avLst/>
          </a:prstGeom>
          <a:noFill/>
          <a:ln>
            <a:noFill/>
          </a:ln>
        </p:spPr>
        <p:txBody>
          <a:bodyPr wrap="square" rtlCol="0">
            <a:spAutoFit/>
          </a:bodyPr>
          <a:lstStyle/>
          <a:p>
            <a:pPr eaLnBrk="1" hangingPunct="1">
              <a:spcBef>
                <a:spcPts val="0"/>
              </a:spcBef>
            </a:pPr>
            <a:r>
              <a:rPr lang="en-US" sz="1400" dirty="0">
                <a:solidFill>
                  <a:srgbClr val="1E0000"/>
                </a:solidFill>
              </a:rPr>
              <a:t>Image Source: August 14 </a:t>
            </a:r>
            <a:br>
              <a:rPr lang="en-US" sz="1400" dirty="0">
                <a:solidFill>
                  <a:srgbClr val="1E0000"/>
                </a:solidFill>
              </a:rPr>
            </a:br>
            <a:r>
              <a:rPr lang="en-US" sz="1400" dirty="0">
                <a:solidFill>
                  <a:srgbClr val="1E0000"/>
                </a:solidFill>
              </a:rPr>
              <a:t>2003 Blackout Final Report</a:t>
            </a:r>
          </a:p>
        </p:txBody>
      </p:sp>
      <p:sp>
        <p:nvSpPr>
          <p:cNvPr id="2" name="Slide Number Placeholder 1">
            <a:extLst>
              <a:ext uri="{FF2B5EF4-FFF2-40B4-BE49-F238E27FC236}">
                <a16:creationId xmlns:a16="http://schemas.microsoft.com/office/drawing/2014/main" id="{1A911733-8C4C-D3F8-4EA2-FE623BB9DDE5}"/>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47</a:t>
            </a:fld>
            <a:endParaRPr lang="en-US" sz="2000" dirty="0">
              <a:solidFill>
                <a:srgbClr val="1E0000"/>
              </a:solidFill>
            </a:endParaRPr>
          </a:p>
        </p:txBody>
      </p:sp>
    </p:spTree>
    <p:extLst>
      <p:ext uri="{BB962C8B-B14F-4D97-AF65-F5344CB8AC3E}">
        <p14:creationId xmlns:p14="http://schemas.microsoft.com/office/powerpoint/2010/main" val="425994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r>
              <a:rPr lang="en-US" altLang="en-US"/>
              <a:t>Major Power Reversal: 16:10:38</a:t>
            </a:r>
          </a:p>
        </p:txBody>
      </p:sp>
      <p:grpSp>
        <p:nvGrpSpPr>
          <p:cNvPr id="43012" name="Group 3"/>
          <p:cNvGrpSpPr>
            <a:grpSpLocks noChangeAspect="1"/>
          </p:cNvGrpSpPr>
          <p:nvPr/>
        </p:nvGrpSpPr>
        <p:grpSpPr bwMode="auto">
          <a:xfrm>
            <a:off x="1752600" y="1124421"/>
            <a:ext cx="7872822" cy="5212080"/>
            <a:chOff x="734" y="789"/>
            <a:chExt cx="4246" cy="2811"/>
          </a:xfrm>
        </p:grpSpPr>
        <p:pic>
          <p:nvPicPr>
            <p:cNvPr id="43013"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4" y="1008"/>
              <a:ext cx="4246" cy="2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014" name="Group 5"/>
            <p:cNvGrpSpPr>
              <a:grpSpLocks/>
            </p:cNvGrpSpPr>
            <p:nvPr/>
          </p:nvGrpSpPr>
          <p:grpSpPr bwMode="auto">
            <a:xfrm>
              <a:off x="2268" y="2782"/>
              <a:ext cx="136" cy="176"/>
              <a:chOff x="3198" y="2968"/>
              <a:chExt cx="136" cy="176"/>
            </a:xfrm>
          </p:grpSpPr>
          <p:sp>
            <p:nvSpPr>
              <p:cNvPr id="43069" name="Freeform 6"/>
              <p:cNvSpPr>
                <a:spLocks/>
              </p:cNvSpPr>
              <p:nvPr/>
            </p:nvSpPr>
            <p:spPr bwMode="auto">
              <a:xfrm>
                <a:off x="3202" y="2993"/>
                <a:ext cx="103" cy="136"/>
              </a:xfrm>
              <a:custGeom>
                <a:avLst/>
                <a:gdLst>
                  <a:gd name="T0" fmla="*/ 33 w 103"/>
                  <a:gd name="T1" fmla="*/ 5 h 136"/>
                  <a:gd name="T2" fmla="*/ 15 w 103"/>
                  <a:gd name="T3" fmla="*/ 0 h 136"/>
                  <a:gd name="T4" fmla="*/ 7 w 103"/>
                  <a:gd name="T5" fmla="*/ 32 h 136"/>
                  <a:gd name="T6" fmla="*/ 6 w 103"/>
                  <a:gd name="T7" fmla="*/ 35 h 136"/>
                  <a:gd name="T8" fmla="*/ 3 w 103"/>
                  <a:gd name="T9" fmla="*/ 51 h 136"/>
                  <a:gd name="T10" fmla="*/ 1 w 103"/>
                  <a:gd name="T11" fmla="*/ 67 h 136"/>
                  <a:gd name="T12" fmla="*/ 0 w 103"/>
                  <a:gd name="T13" fmla="*/ 81 h 136"/>
                  <a:gd name="T14" fmla="*/ 1 w 103"/>
                  <a:gd name="T15" fmla="*/ 94 h 136"/>
                  <a:gd name="T16" fmla="*/ 2 w 103"/>
                  <a:gd name="T17" fmla="*/ 104 h 136"/>
                  <a:gd name="T18" fmla="*/ 3 w 103"/>
                  <a:gd name="T19" fmla="*/ 108 h 136"/>
                  <a:gd name="T20" fmla="*/ 9 w 103"/>
                  <a:gd name="T21" fmla="*/ 118 h 136"/>
                  <a:gd name="T22" fmla="*/ 13 w 103"/>
                  <a:gd name="T23" fmla="*/ 123 h 136"/>
                  <a:gd name="T24" fmla="*/ 15 w 103"/>
                  <a:gd name="T25" fmla="*/ 126 h 136"/>
                  <a:gd name="T26" fmla="*/ 18 w 103"/>
                  <a:gd name="T27" fmla="*/ 129 h 136"/>
                  <a:gd name="T28" fmla="*/ 26 w 103"/>
                  <a:gd name="T29" fmla="*/ 132 h 136"/>
                  <a:gd name="T30" fmla="*/ 35 w 103"/>
                  <a:gd name="T31" fmla="*/ 135 h 136"/>
                  <a:gd name="T32" fmla="*/ 39 w 103"/>
                  <a:gd name="T33" fmla="*/ 135 h 136"/>
                  <a:gd name="T34" fmla="*/ 50 w 103"/>
                  <a:gd name="T35" fmla="*/ 136 h 136"/>
                  <a:gd name="T36" fmla="*/ 62 w 103"/>
                  <a:gd name="T37" fmla="*/ 135 h 136"/>
                  <a:gd name="T38" fmla="*/ 74 w 103"/>
                  <a:gd name="T39" fmla="*/ 134 h 136"/>
                  <a:gd name="T40" fmla="*/ 103 w 103"/>
                  <a:gd name="T41" fmla="*/ 130 h 136"/>
                  <a:gd name="T42" fmla="*/ 100 w 103"/>
                  <a:gd name="T43" fmla="*/ 112 h 136"/>
                  <a:gd name="T44" fmla="*/ 74 w 103"/>
                  <a:gd name="T45" fmla="*/ 115 h 136"/>
                  <a:gd name="T46" fmla="*/ 62 w 103"/>
                  <a:gd name="T47" fmla="*/ 116 h 136"/>
                  <a:gd name="T48" fmla="*/ 50 w 103"/>
                  <a:gd name="T49" fmla="*/ 117 h 136"/>
                  <a:gd name="T50" fmla="*/ 39 w 103"/>
                  <a:gd name="T51" fmla="*/ 116 h 136"/>
                  <a:gd name="T52" fmla="*/ 39 w 103"/>
                  <a:gd name="T53" fmla="*/ 126 h 136"/>
                  <a:gd name="T54" fmla="*/ 43 w 103"/>
                  <a:gd name="T55" fmla="*/ 117 h 136"/>
                  <a:gd name="T56" fmla="*/ 33 w 103"/>
                  <a:gd name="T57" fmla="*/ 114 h 136"/>
                  <a:gd name="T58" fmla="*/ 26 w 103"/>
                  <a:gd name="T59" fmla="*/ 111 h 136"/>
                  <a:gd name="T60" fmla="*/ 29 w 103"/>
                  <a:gd name="T61" fmla="*/ 113 h 136"/>
                  <a:gd name="T62" fmla="*/ 22 w 103"/>
                  <a:gd name="T63" fmla="*/ 119 h 136"/>
                  <a:gd name="T64" fmla="*/ 31 w 103"/>
                  <a:gd name="T65" fmla="*/ 116 h 136"/>
                  <a:gd name="T66" fmla="*/ 24 w 103"/>
                  <a:gd name="T67" fmla="*/ 108 h 136"/>
                  <a:gd name="T68" fmla="*/ 21 w 103"/>
                  <a:gd name="T69" fmla="*/ 100 h 136"/>
                  <a:gd name="T70" fmla="*/ 12 w 103"/>
                  <a:gd name="T71" fmla="*/ 104 h 136"/>
                  <a:gd name="T72" fmla="*/ 21 w 103"/>
                  <a:gd name="T73" fmla="*/ 104 h 136"/>
                  <a:gd name="T74" fmla="*/ 20 w 103"/>
                  <a:gd name="T75" fmla="*/ 94 h 136"/>
                  <a:gd name="T76" fmla="*/ 19 w 103"/>
                  <a:gd name="T77" fmla="*/ 81 h 136"/>
                  <a:gd name="T78" fmla="*/ 20 w 103"/>
                  <a:gd name="T79" fmla="*/ 67 h 136"/>
                  <a:gd name="T80" fmla="*/ 22 w 103"/>
                  <a:gd name="T81" fmla="*/ 51 h 136"/>
                  <a:gd name="T82" fmla="*/ 26 w 103"/>
                  <a:gd name="T83" fmla="*/ 35 h 136"/>
                  <a:gd name="T84" fmla="*/ 16 w 103"/>
                  <a:gd name="T85" fmla="*/ 35 h 136"/>
                  <a:gd name="T86" fmla="*/ 26 w 103"/>
                  <a:gd name="T87" fmla="*/ 40 h 136"/>
                  <a:gd name="T88" fmla="*/ 33 w 103"/>
                  <a:gd name="T89" fmla="*/ 5 h 1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3" h="136">
                    <a:moveTo>
                      <a:pt x="33" y="5"/>
                    </a:moveTo>
                    <a:lnTo>
                      <a:pt x="15" y="0"/>
                    </a:lnTo>
                    <a:lnTo>
                      <a:pt x="7" y="32"/>
                    </a:lnTo>
                    <a:lnTo>
                      <a:pt x="6" y="35"/>
                    </a:lnTo>
                    <a:lnTo>
                      <a:pt x="3" y="51"/>
                    </a:lnTo>
                    <a:lnTo>
                      <a:pt x="1" y="67"/>
                    </a:lnTo>
                    <a:lnTo>
                      <a:pt x="0" y="81"/>
                    </a:lnTo>
                    <a:lnTo>
                      <a:pt x="1" y="94"/>
                    </a:lnTo>
                    <a:lnTo>
                      <a:pt x="2" y="104"/>
                    </a:lnTo>
                    <a:lnTo>
                      <a:pt x="3" y="108"/>
                    </a:lnTo>
                    <a:lnTo>
                      <a:pt x="9" y="118"/>
                    </a:lnTo>
                    <a:lnTo>
                      <a:pt x="13" y="123"/>
                    </a:lnTo>
                    <a:lnTo>
                      <a:pt x="15" y="126"/>
                    </a:lnTo>
                    <a:lnTo>
                      <a:pt x="18" y="129"/>
                    </a:lnTo>
                    <a:lnTo>
                      <a:pt x="26" y="132"/>
                    </a:lnTo>
                    <a:lnTo>
                      <a:pt x="35" y="135"/>
                    </a:lnTo>
                    <a:lnTo>
                      <a:pt x="39" y="135"/>
                    </a:lnTo>
                    <a:lnTo>
                      <a:pt x="50" y="136"/>
                    </a:lnTo>
                    <a:lnTo>
                      <a:pt x="62" y="135"/>
                    </a:lnTo>
                    <a:lnTo>
                      <a:pt x="74" y="134"/>
                    </a:lnTo>
                    <a:lnTo>
                      <a:pt x="103" y="130"/>
                    </a:lnTo>
                    <a:lnTo>
                      <a:pt x="100" y="112"/>
                    </a:lnTo>
                    <a:lnTo>
                      <a:pt x="74" y="115"/>
                    </a:lnTo>
                    <a:lnTo>
                      <a:pt x="62" y="116"/>
                    </a:lnTo>
                    <a:lnTo>
                      <a:pt x="50" y="117"/>
                    </a:lnTo>
                    <a:lnTo>
                      <a:pt x="39" y="116"/>
                    </a:lnTo>
                    <a:lnTo>
                      <a:pt x="39" y="126"/>
                    </a:lnTo>
                    <a:lnTo>
                      <a:pt x="43" y="117"/>
                    </a:lnTo>
                    <a:lnTo>
                      <a:pt x="33" y="114"/>
                    </a:lnTo>
                    <a:lnTo>
                      <a:pt x="26" y="111"/>
                    </a:lnTo>
                    <a:lnTo>
                      <a:pt x="29" y="113"/>
                    </a:lnTo>
                    <a:lnTo>
                      <a:pt x="22" y="119"/>
                    </a:lnTo>
                    <a:lnTo>
                      <a:pt x="31" y="116"/>
                    </a:lnTo>
                    <a:lnTo>
                      <a:pt x="24" y="108"/>
                    </a:lnTo>
                    <a:lnTo>
                      <a:pt x="21" y="100"/>
                    </a:lnTo>
                    <a:lnTo>
                      <a:pt x="12" y="104"/>
                    </a:lnTo>
                    <a:lnTo>
                      <a:pt x="21" y="104"/>
                    </a:lnTo>
                    <a:lnTo>
                      <a:pt x="20" y="94"/>
                    </a:lnTo>
                    <a:lnTo>
                      <a:pt x="19" y="81"/>
                    </a:lnTo>
                    <a:lnTo>
                      <a:pt x="20" y="67"/>
                    </a:lnTo>
                    <a:lnTo>
                      <a:pt x="22" y="51"/>
                    </a:lnTo>
                    <a:lnTo>
                      <a:pt x="26" y="35"/>
                    </a:lnTo>
                    <a:lnTo>
                      <a:pt x="16" y="35"/>
                    </a:lnTo>
                    <a:lnTo>
                      <a:pt x="26" y="40"/>
                    </a:lnTo>
                    <a:lnTo>
                      <a:pt x="33" y="5"/>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3070" name="Oval 7"/>
              <p:cNvSpPr>
                <a:spLocks noChangeArrowheads="1"/>
              </p:cNvSpPr>
              <p:nvPr/>
            </p:nvSpPr>
            <p:spPr bwMode="auto">
              <a:xfrm>
                <a:off x="3198" y="2968"/>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3071" name="Oval 8"/>
              <p:cNvSpPr>
                <a:spLocks noChangeArrowheads="1"/>
              </p:cNvSpPr>
              <p:nvPr/>
            </p:nvSpPr>
            <p:spPr bwMode="auto">
              <a:xfrm>
                <a:off x="3275" y="3086"/>
                <a:ext cx="59"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grpSp>
          <p:nvGrpSpPr>
            <p:cNvPr id="43015" name="Group 9"/>
            <p:cNvGrpSpPr>
              <a:grpSpLocks/>
            </p:cNvGrpSpPr>
            <p:nvPr/>
          </p:nvGrpSpPr>
          <p:grpSpPr bwMode="auto">
            <a:xfrm>
              <a:off x="2268" y="2780"/>
              <a:ext cx="389" cy="262"/>
              <a:chOff x="3222" y="2972"/>
              <a:chExt cx="389" cy="262"/>
            </a:xfrm>
          </p:grpSpPr>
          <p:sp>
            <p:nvSpPr>
              <p:cNvPr id="43066" name="Freeform 10"/>
              <p:cNvSpPr>
                <a:spLocks/>
              </p:cNvSpPr>
              <p:nvPr/>
            </p:nvSpPr>
            <p:spPr bwMode="auto">
              <a:xfrm>
                <a:off x="3248" y="2991"/>
                <a:ext cx="333" cy="222"/>
              </a:xfrm>
              <a:custGeom>
                <a:avLst/>
                <a:gdLst>
                  <a:gd name="T0" fmla="*/ 0 w 333"/>
                  <a:gd name="T1" fmla="*/ 18 h 222"/>
                  <a:gd name="T2" fmla="*/ 54 w 333"/>
                  <a:gd name="T3" fmla="*/ 33 h 222"/>
                  <a:gd name="T4" fmla="*/ 77 w 333"/>
                  <a:gd name="T5" fmla="*/ 41 h 222"/>
                  <a:gd name="T6" fmla="*/ 96 w 333"/>
                  <a:gd name="T7" fmla="*/ 47 h 222"/>
                  <a:gd name="T8" fmla="*/ 107 w 333"/>
                  <a:gd name="T9" fmla="*/ 51 h 222"/>
                  <a:gd name="T10" fmla="*/ 113 w 333"/>
                  <a:gd name="T11" fmla="*/ 44 h 222"/>
                  <a:gd name="T12" fmla="*/ 108 w 333"/>
                  <a:gd name="T13" fmla="*/ 52 h 222"/>
                  <a:gd name="T14" fmla="*/ 113 w 333"/>
                  <a:gd name="T15" fmla="*/ 58 h 222"/>
                  <a:gd name="T16" fmla="*/ 127 w 333"/>
                  <a:gd name="T17" fmla="*/ 67 h 222"/>
                  <a:gd name="T18" fmla="*/ 141 w 333"/>
                  <a:gd name="T19" fmla="*/ 76 h 222"/>
                  <a:gd name="T20" fmla="*/ 138 w 333"/>
                  <a:gd name="T21" fmla="*/ 73 h 222"/>
                  <a:gd name="T22" fmla="*/ 163 w 333"/>
                  <a:gd name="T23" fmla="*/ 94 h 222"/>
                  <a:gd name="T24" fmla="*/ 178 w 333"/>
                  <a:gd name="T25" fmla="*/ 109 h 222"/>
                  <a:gd name="T26" fmla="*/ 212 w 333"/>
                  <a:gd name="T27" fmla="*/ 146 h 222"/>
                  <a:gd name="T28" fmla="*/ 228 w 333"/>
                  <a:gd name="T29" fmla="*/ 163 h 222"/>
                  <a:gd name="T30" fmla="*/ 256 w 333"/>
                  <a:gd name="T31" fmla="*/ 188 h 222"/>
                  <a:gd name="T32" fmla="*/ 272 w 333"/>
                  <a:gd name="T33" fmla="*/ 201 h 222"/>
                  <a:gd name="T34" fmla="*/ 295 w 333"/>
                  <a:gd name="T35" fmla="*/ 215 h 222"/>
                  <a:gd name="T36" fmla="*/ 310 w 333"/>
                  <a:gd name="T37" fmla="*/ 219 h 222"/>
                  <a:gd name="T38" fmla="*/ 331 w 333"/>
                  <a:gd name="T39" fmla="*/ 222 h 222"/>
                  <a:gd name="T40" fmla="*/ 322 w 333"/>
                  <a:gd name="T41" fmla="*/ 202 h 222"/>
                  <a:gd name="T42" fmla="*/ 310 w 333"/>
                  <a:gd name="T43" fmla="*/ 209 h 222"/>
                  <a:gd name="T44" fmla="*/ 302 w 333"/>
                  <a:gd name="T45" fmla="*/ 197 h 222"/>
                  <a:gd name="T46" fmla="*/ 279 w 333"/>
                  <a:gd name="T47" fmla="*/ 183 h 222"/>
                  <a:gd name="T48" fmla="*/ 282 w 333"/>
                  <a:gd name="T49" fmla="*/ 185 h 222"/>
                  <a:gd name="T50" fmla="*/ 256 w 333"/>
                  <a:gd name="T51" fmla="*/ 162 h 222"/>
                  <a:gd name="T52" fmla="*/ 233 w 333"/>
                  <a:gd name="T53" fmla="*/ 140 h 222"/>
                  <a:gd name="T54" fmla="*/ 209 w 333"/>
                  <a:gd name="T55" fmla="*/ 113 h 222"/>
                  <a:gd name="T56" fmla="*/ 183 w 333"/>
                  <a:gd name="T57" fmla="*/ 86 h 222"/>
                  <a:gd name="T58" fmla="*/ 163 w 333"/>
                  <a:gd name="T59" fmla="*/ 68 h 222"/>
                  <a:gd name="T60" fmla="*/ 148 w 333"/>
                  <a:gd name="T61" fmla="*/ 58 h 222"/>
                  <a:gd name="T62" fmla="*/ 134 w 333"/>
                  <a:gd name="T63" fmla="*/ 60 h 222"/>
                  <a:gd name="T64" fmla="*/ 129 w 333"/>
                  <a:gd name="T65" fmla="*/ 46 h 222"/>
                  <a:gd name="T66" fmla="*/ 125 w 333"/>
                  <a:gd name="T67" fmla="*/ 42 h 222"/>
                  <a:gd name="T68" fmla="*/ 120 w 333"/>
                  <a:gd name="T69" fmla="*/ 36 h 222"/>
                  <a:gd name="T70" fmla="*/ 114 w 333"/>
                  <a:gd name="T71" fmla="*/ 33 h 222"/>
                  <a:gd name="T72" fmla="*/ 103 w 333"/>
                  <a:gd name="T73" fmla="*/ 29 h 222"/>
                  <a:gd name="T74" fmla="*/ 85 w 333"/>
                  <a:gd name="T75" fmla="*/ 22 h 222"/>
                  <a:gd name="T76" fmla="*/ 61 w 333"/>
                  <a:gd name="T77" fmla="*/ 15 h 222"/>
                  <a:gd name="T78" fmla="*/ 5 w 333"/>
                  <a:gd name="T79" fmla="*/ 0 h 2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3" h="222">
                    <a:moveTo>
                      <a:pt x="5" y="0"/>
                    </a:moveTo>
                    <a:lnTo>
                      <a:pt x="0" y="18"/>
                    </a:lnTo>
                    <a:lnTo>
                      <a:pt x="26" y="26"/>
                    </a:lnTo>
                    <a:lnTo>
                      <a:pt x="54" y="33"/>
                    </a:lnTo>
                    <a:lnTo>
                      <a:pt x="67" y="37"/>
                    </a:lnTo>
                    <a:lnTo>
                      <a:pt x="77" y="41"/>
                    </a:lnTo>
                    <a:lnTo>
                      <a:pt x="88" y="44"/>
                    </a:lnTo>
                    <a:lnTo>
                      <a:pt x="96" y="47"/>
                    </a:lnTo>
                    <a:lnTo>
                      <a:pt x="103" y="49"/>
                    </a:lnTo>
                    <a:lnTo>
                      <a:pt x="107" y="51"/>
                    </a:lnTo>
                    <a:lnTo>
                      <a:pt x="109" y="52"/>
                    </a:lnTo>
                    <a:lnTo>
                      <a:pt x="113" y="44"/>
                    </a:lnTo>
                    <a:lnTo>
                      <a:pt x="106" y="50"/>
                    </a:lnTo>
                    <a:lnTo>
                      <a:pt x="108" y="52"/>
                    </a:lnTo>
                    <a:lnTo>
                      <a:pt x="111" y="55"/>
                    </a:lnTo>
                    <a:lnTo>
                      <a:pt x="113" y="58"/>
                    </a:lnTo>
                    <a:lnTo>
                      <a:pt x="119" y="61"/>
                    </a:lnTo>
                    <a:lnTo>
                      <a:pt x="127" y="67"/>
                    </a:lnTo>
                    <a:lnTo>
                      <a:pt x="130" y="69"/>
                    </a:lnTo>
                    <a:lnTo>
                      <a:pt x="141" y="76"/>
                    </a:lnTo>
                    <a:lnTo>
                      <a:pt x="144" y="67"/>
                    </a:lnTo>
                    <a:lnTo>
                      <a:pt x="138" y="73"/>
                    </a:lnTo>
                    <a:lnTo>
                      <a:pt x="149" y="82"/>
                    </a:lnTo>
                    <a:lnTo>
                      <a:pt x="163" y="94"/>
                    </a:lnTo>
                    <a:lnTo>
                      <a:pt x="170" y="100"/>
                    </a:lnTo>
                    <a:lnTo>
                      <a:pt x="178" y="109"/>
                    </a:lnTo>
                    <a:lnTo>
                      <a:pt x="195" y="127"/>
                    </a:lnTo>
                    <a:lnTo>
                      <a:pt x="212" y="146"/>
                    </a:lnTo>
                    <a:lnTo>
                      <a:pt x="220" y="154"/>
                    </a:lnTo>
                    <a:lnTo>
                      <a:pt x="228" y="163"/>
                    </a:lnTo>
                    <a:lnTo>
                      <a:pt x="242" y="175"/>
                    </a:lnTo>
                    <a:lnTo>
                      <a:pt x="256" y="188"/>
                    </a:lnTo>
                    <a:lnTo>
                      <a:pt x="268" y="199"/>
                    </a:lnTo>
                    <a:lnTo>
                      <a:pt x="272" y="201"/>
                    </a:lnTo>
                    <a:lnTo>
                      <a:pt x="283" y="208"/>
                    </a:lnTo>
                    <a:lnTo>
                      <a:pt x="295" y="215"/>
                    </a:lnTo>
                    <a:lnTo>
                      <a:pt x="307" y="218"/>
                    </a:lnTo>
                    <a:lnTo>
                      <a:pt x="310" y="219"/>
                    </a:lnTo>
                    <a:lnTo>
                      <a:pt x="322" y="221"/>
                    </a:lnTo>
                    <a:lnTo>
                      <a:pt x="331" y="222"/>
                    </a:lnTo>
                    <a:lnTo>
                      <a:pt x="333" y="203"/>
                    </a:lnTo>
                    <a:lnTo>
                      <a:pt x="322" y="202"/>
                    </a:lnTo>
                    <a:lnTo>
                      <a:pt x="310" y="200"/>
                    </a:lnTo>
                    <a:lnTo>
                      <a:pt x="310" y="209"/>
                    </a:lnTo>
                    <a:lnTo>
                      <a:pt x="314" y="200"/>
                    </a:lnTo>
                    <a:lnTo>
                      <a:pt x="302" y="197"/>
                    </a:lnTo>
                    <a:lnTo>
                      <a:pt x="293" y="192"/>
                    </a:lnTo>
                    <a:lnTo>
                      <a:pt x="279" y="183"/>
                    </a:lnTo>
                    <a:lnTo>
                      <a:pt x="275" y="191"/>
                    </a:lnTo>
                    <a:lnTo>
                      <a:pt x="282" y="185"/>
                    </a:lnTo>
                    <a:lnTo>
                      <a:pt x="269" y="174"/>
                    </a:lnTo>
                    <a:lnTo>
                      <a:pt x="256" y="162"/>
                    </a:lnTo>
                    <a:lnTo>
                      <a:pt x="242" y="149"/>
                    </a:lnTo>
                    <a:lnTo>
                      <a:pt x="233" y="140"/>
                    </a:lnTo>
                    <a:lnTo>
                      <a:pt x="226" y="132"/>
                    </a:lnTo>
                    <a:lnTo>
                      <a:pt x="209" y="113"/>
                    </a:lnTo>
                    <a:lnTo>
                      <a:pt x="192" y="95"/>
                    </a:lnTo>
                    <a:lnTo>
                      <a:pt x="183" y="86"/>
                    </a:lnTo>
                    <a:lnTo>
                      <a:pt x="176" y="80"/>
                    </a:lnTo>
                    <a:lnTo>
                      <a:pt x="163" y="68"/>
                    </a:lnTo>
                    <a:lnTo>
                      <a:pt x="152" y="60"/>
                    </a:lnTo>
                    <a:lnTo>
                      <a:pt x="148" y="58"/>
                    </a:lnTo>
                    <a:lnTo>
                      <a:pt x="138" y="51"/>
                    </a:lnTo>
                    <a:lnTo>
                      <a:pt x="134" y="60"/>
                    </a:lnTo>
                    <a:lnTo>
                      <a:pt x="141" y="53"/>
                    </a:lnTo>
                    <a:lnTo>
                      <a:pt x="129" y="46"/>
                    </a:lnTo>
                    <a:lnTo>
                      <a:pt x="127" y="44"/>
                    </a:lnTo>
                    <a:lnTo>
                      <a:pt x="125" y="42"/>
                    </a:lnTo>
                    <a:lnTo>
                      <a:pt x="122" y="38"/>
                    </a:lnTo>
                    <a:lnTo>
                      <a:pt x="120" y="36"/>
                    </a:lnTo>
                    <a:lnTo>
                      <a:pt x="117" y="34"/>
                    </a:lnTo>
                    <a:lnTo>
                      <a:pt x="114" y="33"/>
                    </a:lnTo>
                    <a:lnTo>
                      <a:pt x="110" y="31"/>
                    </a:lnTo>
                    <a:lnTo>
                      <a:pt x="103" y="29"/>
                    </a:lnTo>
                    <a:lnTo>
                      <a:pt x="95" y="26"/>
                    </a:lnTo>
                    <a:lnTo>
                      <a:pt x="85" y="22"/>
                    </a:lnTo>
                    <a:lnTo>
                      <a:pt x="74" y="19"/>
                    </a:lnTo>
                    <a:lnTo>
                      <a:pt x="61" y="15"/>
                    </a:lnTo>
                    <a:lnTo>
                      <a:pt x="34" y="8"/>
                    </a:lnTo>
                    <a:lnTo>
                      <a:pt x="5"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3067" name="Oval 11"/>
              <p:cNvSpPr>
                <a:spLocks noChangeArrowheads="1"/>
              </p:cNvSpPr>
              <p:nvPr/>
            </p:nvSpPr>
            <p:spPr bwMode="auto">
              <a:xfrm>
                <a:off x="3222" y="2972"/>
                <a:ext cx="59"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3068" name="Oval 12"/>
              <p:cNvSpPr>
                <a:spLocks noChangeArrowheads="1"/>
              </p:cNvSpPr>
              <p:nvPr/>
            </p:nvSpPr>
            <p:spPr bwMode="auto">
              <a:xfrm>
                <a:off x="3553" y="3176"/>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grpSp>
          <p:nvGrpSpPr>
            <p:cNvPr id="43016" name="Group 13"/>
            <p:cNvGrpSpPr>
              <a:grpSpLocks/>
            </p:cNvGrpSpPr>
            <p:nvPr/>
          </p:nvGrpSpPr>
          <p:grpSpPr bwMode="auto">
            <a:xfrm>
              <a:off x="1820" y="2835"/>
              <a:ext cx="458" cy="607"/>
              <a:chOff x="2684" y="3021"/>
              <a:chExt cx="548" cy="661"/>
            </a:xfrm>
          </p:grpSpPr>
          <p:sp>
            <p:nvSpPr>
              <p:cNvPr id="43063" name="Freeform 14"/>
              <p:cNvSpPr>
                <a:spLocks/>
              </p:cNvSpPr>
              <p:nvPr/>
            </p:nvSpPr>
            <p:spPr bwMode="auto">
              <a:xfrm>
                <a:off x="2704" y="3043"/>
                <a:ext cx="504" cy="614"/>
              </a:xfrm>
              <a:custGeom>
                <a:avLst/>
                <a:gdLst>
                  <a:gd name="T0" fmla="*/ 22 w 504"/>
                  <a:gd name="T1" fmla="*/ 38 h 614"/>
                  <a:gd name="T2" fmla="*/ 53 w 504"/>
                  <a:gd name="T3" fmla="*/ 66 h 614"/>
                  <a:gd name="T4" fmla="*/ 80 w 504"/>
                  <a:gd name="T5" fmla="*/ 77 h 614"/>
                  <a:gd name="T6" fmla="*/ 106 w 504"/>
                  <a:gd name="T7" fmla="*/ 78 h 614"/>
                  <a:gd name="T8" fmla="*/ 114 w 504"/>
                  <a:gd name="T9" fmla="*/ 97 h 614"/>
                  <a:gd name="T10" fmla="*/ 148 w 504"/>
                  <a:gd name="T11" fmla="*/ 143 h 614"/>
                  <a:gd name="T12" fmla="*/ 172 w 504"/>
                  <a:gd name="T13" fmla="*/ 172 h 614"/>
                  <a:gd name="T14" fmla="*/ 213 w 504"/>
                  <a:gd name="T15" fmla="*/ 208 h 614"/>
                  <a:gd name="T16" fmla="*/ 274 w 504"/>
                  <a:gd name="T17" fmla="*/ 260 h 614"/>
                  <a:gd name="T18" fmla="*/ 314 w 504"/>
                  <a:gd name="T19" fmla="*/ 304 h 614"/>
                  <a:gd name="T20" fmla="*/ 363 w 504"/>
                  <a:gd name="T21" fmla="*/ 366 h 614"/>
                  <a:gd name="T22" fmla="*/ 391 w 504"/>
                  <a:gd name="T23" fmla="*/ 392 h 614"/>
                  <a:gd name="T24" fmla="*/ 431 w 504"/>
                  <a:gd name="T25" fmla="*/ 425 h 614"/>
                  <a:gd name="T26" fmla="*/ 436 w 504"/>
                  <a:gd name="T27" fmla="*/ 431 h 614"/>
                  <a:gd name="T28" fmla="*/ 448 w 504"/>
                  <a:gd name="T29" fmla="*/ 466 h 614"/>
                  <a:gd name="T30" fmla="*/ 450 w 504"/>
                  <a:gd name="T31" fmla="*/ 481 h 614"/>
                  <a:gd name="T32" fmla="*/ 450 w 504"/>
                  <a:gd name="T33" fmla="*/ 515 h 614"/>
                  <a:gd name="T34" fmla="*/ 448 w 504"/>
                  <a:gd name="T35" fmla="*/ 528 h 614"/>
                  <a:gd name="T36" fmla="*/ 446 w 504"/>
                  <a:gd name="T37" fmla="*/ 553 h 614"/>
                  <a:gd name="T38" fmla="*/ 451 w 504"/>
                  <a:gd name="T39" fmla="*/ 570 h 614"/>
                  <a:gd name="T40" fmla="*/ 469 w 504"/>
                  <a:gd name="T41" fmla="*/ 594 h 614"/>
                  <a:gd name="T42" fmla="*/ 490 w 504"/>
                  <a:gd name="T43" fmla="*/ 614 h 614"/>
                  <a:gd name="T44" fmla="*/ 495 w 504"/>
                  <a:gd name="T45" fmla="*/ 592 h 614"/>
                  <a:gd name="T46" fmla="*/ 467 w 504"/>
                  <a:gd name="T47" fmla="*/ 560 h 614"/>
                  <a:gd name="T48" fmla="*/ 466 w 504"/>
                  <a:gd name="T49" fmla="*/ 557 h 614"/>
                  <a:gd name="T50" fmla="*/ 465 w 504"/>
                  <a:gd name="T51" fmla="*/ 553 h 614"/>
                  <a:gd name="T52" fmla="*/ 458 w 504"/>
                  <a:gd name="T53" fmla="*/ 531 h 614"/>
                  <a:gd name="T54" fmla="*/ 469 w 504"/>
                  <a:gd name="T55" fmla="*/ 515 h 614"/>
                  <a:gd name="T56" fmla="*/ 470 w 504"/>
                  <a:gd name="T57" fmla="*/ 498 h 614"/>
                  <a:gd name="T58" fmla="*/ 466 w 504"/>
                  <a:gd name="T59" fmla="*/ 459 h 614"/>
                  <a:gd name="T60" fmla="*/ 452 w 504"/>
                  <a:gd name="T61" fmla="*/ 421 h 614"/>
                  <a:gd name="T62" fmla="*/ 439 w 504"/>
                  <a:gd name="T63" fmla="*/ 405 h 614"/>
                  <a:gd name="T64" fmla="*/ 395 w 504"/>
                  <a:gd name="T65" fmla="*/ 371 h 614"/>
                  <a:gd name="T66" fmla="*/ 367 w 504"/>
                  <a:gd name="T67" fmla="*/ 340 h 614"/>
                  <a:gd name="T68" fmla="*/ 319 w 504"/>
                  <a:gd name="T69" fmla="*/ 278 h 614"/>
                  <a:gd name="T70" fmla="*/ 267 w 504"/>
                  <a:gd name="T71" fmla="*/ 227 h 614"/>
                  <a:gd name="T72" fmla="*/ 211 w 504"/>
                  <a:gd name="T73" fmla="*/ 181 h 614"/>
                  <a:gd name="T74" fmla="*/ 174 w 504"/>
                  <a:gd name="T75" fmla="*/ 146 h 614"/>
                  <a:gd name="T76" fmla="*/ 148 w 504"/>
                  <a:gd name="T77" fmla="*/ 110 h 614"/>
                  <a:gd name="T78" fmla="*/ 120 w 504"/>
                  <a:gd name="T79" fmla="*/ 76 h 614"/>
                  <a:gd name="T80" fmla="*/ 102 w 504"/>
                  <a:gd name="T81" fmla="*/ 65 h 614"/>
                  <a:gd name="T82" fmla="*/ 64 w 504"/>
                  <a:gd name="T83" fmla="*/ 50 h 614"/>
                  <a:gd name="T84" fmla="*/ 58 w 504"/>
                  <a:gd name="T85" fmla="*/ 47 h 614"/>
                  <a:gd name="T86" fmla="*/ 15 w 504"/>
                  <a:gd name="T87" fmla="*/ 0 h 6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04" h="614">
                    <a:moveTo>
                      <a:pt x="15" y="0"/>
                    </a:moveTo>
                    <a:lnTo>
                      <a:pt x="0" y="12"/>
                    </a:lnTo>
                    <a:lnTo>
                      <a:pt x="22" y="38"/>
                    </a:lnTo>
                    <a:lnTo>
                      <a:pt x="33" y="51"/>
                    </a:lnTo>
                    <a:lnTo>
                      <a:pt x="48" y="62"/>
                    </a:lnTo>
                    <a:lnTo>
                      <a:pt x="53" y="66"/>
                    </a:lnTo>
                    <a:lnTo>
                      <a:pt x="56" y="68"/>
                    </a:lnTo>
                    <a:lnTo>
                      <a:pt x="64" y="71"/>
                    </a:lnTo>
                    <a:lnTo>
                      <a:pt x="80" y="77"/>
                    </a:lnTo>
                    <a:lnTo>
                      <a:pt x="94" y="83"/>
                    </a:lnTo>
                    <a:lnTo>
                      <a:pt x="103" y="87"/>
                    </a:lnTo>
                    <a:lnTo>
                      <a:pt x="106" y="78"/>
                    </a:lnTo>
                    <a:lnTo>
                      <a:pt x="100" y="85"/>
                    </a:lnTo>
                    <a:lnTo>
                      <a:pt x="108" y="90"/>
                    </a:lnTo>
                    <a:lnTo>
                      <a:pt x="114" y="97"/>
                    </a:lnTo>
                    <a:lnTo>
                      <a:pt x="121" y="104"/>
                    </a:lnTo>
                    <a:lnTo>
                      <a:pt x="134" y="123"/>
                    </a:lnTo>
                    <a:lnTo>
                      <a:pt x="148" y="143"/>
                    </a:lnTo>
                    <a:lnTo>
                      <a:pt x="154" y="151"/>
                    </a:lnTo>
                    <a:lnTo>
                      <a:pt x="160" y="158"/>
                    </a:lnTo>
                    <a:lnTo>
                      <a:pt x="172" y="172"/>
                    </a:lnTo>
                    <a:lnTo>
                      <a:pt x="185" y="183"/>
                    </a:lnTo>
                    <a:lnTo>
                      <a:pt x="197" y="195"/>
                    </a:lnTo>
                    <a:lnTo>
                      <a:pt x="213" y="208"/>
                    </a:lnTo>
                    <a:lnTo>
                      <a:pt x="231" y="224"/>
                    </a:lnTo>
                    <a:lnTo>
                      <a:pt x="253" y="241"/>
                    </a:lnTo>
                    <a:lnTo>
                      <a:pt x="274" y="260"/>
                    </a:lnTo>
                    <a:lnTo>
                      <a:pt x="295" y="282"/>
                    </a:lnTo>
                    <a:lnTo>
                      <a:pt x="305" y="292"/>
                    </a:lnTo>
                    <a:lnTo>
                      <a:pt x="314" y="304"/>
                    </a:lnTo>
                    <a:lnTo>
                      <a:pt x="335" y="329"/>
                    </a:lnTo>
                    <a:lnTo>
                      <a:pt x="354" y="354"/>
                    </a:lnTo>
                    <a:lnTo>
                      <a:pt x="363" y="366"/>
                    </a:lnTo>
                    <a:lnTo>
                      <a:pt x="373" y="375"/>
                    </a:lnTo>
                    <a:lnTo>
                      <a:pt x="381" y="385"/>
                    </a:lnTo>
                    <a:lnTo>
                      <a:pt x="391" y="392"/>
                    </a:lnTo>
                    <a:lnTo>
                      <a:pt x="408" y="406"/>
                    </a:lnTo>
                    <a:lnTo>
                      <a:pt x="425" y="419"/>
                    </a:lnTo>
                    <a:lnTo>
                      <a:pt x="431" y="425"/>
                    </a:lnTo>
                    <a:lnTo>
                      <a:pt x="439" y="419"/>
                    </a:lnTo>
                    <a:lnTo>
                      <a:pt x="429" y="422"/>
                    </a:lnTo>
                    <a:lnTo>
                      <a:pt x="436" y="431"/>
                    </a:lnTo>
                    <a:lnTo>
                      <a:pt x="440" y="438"/>
                    </a:lnTo>
                    <a:lnTo>
                      <a:pt x="443" y="447"/>
                    </a:lnTo>
                    <a:lnTo>
                      <a:pt x="448" y="466"/>
                    </a:lnTo>
                    <a:lnTo>
                      <a:pt x="457" y="462"/>
                    </a:lnTo>
                    <a:lnTo>
                      <a:pt x="447" y="462"/>
                    </a:lnTo>
                    <a:lnTo>
                      <a:pt x="450" y="481"/>
                    </a:lnTo>
                    <a:lnTo>
                      <a:pt x="451" y="500"/>
                    </a:lnTo>
                    <a:lnTo>
                      <a:pt x="451" y="508"/>
                    </a:lnTo>
                    <a:lnTo>
                      <a:pt x="450" y="515"/>
                    </a:lnTo>
                    <a:lnTo>
                      <a:pt x="460" y="515"/>
                    </a:lnTo>
                    <a:lnTo>
                      <a:pt x="451" y="512"/>
                    </a:lnTo>
                    <a:lnTo>
                      <a:pt x="448" y="528"/>
                    </a:lnTo>
                    <a:lnTo>
                      <a:pt x="448" y="531"/>
                    </a:lnTo>
                    <a:lnTo>
                      <a:pt x="445" y="546"/>
                    </a:lnTo>
                    <a:lnTo>
                      <a:pt x="446" y="553"/>
                    </a:lnTo>
                    <a:lnTo>
                      <a:pt x="446" y="557"/>
                    </a:lnTo>
                    <a:lnTo>
                      <a:pt x="448" y="563"/>
                    </a:lnTo>
                    <a:lnTo>
                      <a:pt x="451" y="570"/>
                    </a:lnTo>
                    <a:lnTo>
                      <a:pt x="453" y="574"/>
                    </a:lnTo>
                    <a:lnTo>
                      <a:pt x="458" y="580"/>
                    </a:lnTo>
                    <a:lnTo>
                      <a:pt x="469" y="594"/>
                    </a:lnTo>
                    <a:lnTo>
                      <a:pt x="481" y="605"/>
                    </a:lnTo>
                    <a:lnTo>
                      <a:pt x="486" y="611"/>
                    </a:lnTo>
                    <a:lnTo>
                      <a:pt x="490" y="614"/>
                    </a:lnTo>
                    <a:lnTo>
                      <a:pt x="504" y="603"/>
                    </a:lnTo>
                    <a:lnTo>
                      <a:pt x="500" y="597"/>
                    </a:lnTo>
                    <a:lnTo>
                      <a:pt x="495" y="592"/>
                    </a:lnTo>
                    <a:lnTo>
                      <a:pt x="483" y="580"/>
                    </a:lnTo>
                    <a:lnTo>
                      <a:pt x="472" y="566"/>
                    </a:lnTo>
                    <a:lnTo>
                      <a:pt x="467" y="560"/>
                    </a:lnTo>
                    <a:lnTo>
                      <a:pt x="460" y="566"/>
                    </a:lnTo>
                    <a:lnTo>
                      <a:pt x="469" y="563"/>
                    </a:lnTo>
                    <a:lnTo>
                      <a:pt x="466" y="557"/>
                    </a:lnTo>
                    <a:lnTo>
                      <a:pt x="464" y="549"/>
                    </a:lnTo>
                    <a:lnTo>
                      <a:pt x="456" y="553"/>
                    </a:lnTo>
                    <a:lnTo>
                      <a:pt x="465" y="553"/>
                    </a:lnTo>
                    <a:lnTo>
                      <a:pt x="464" y="546"/>
                    </a:lnTo>
                    <a:lnTo>
                      <a:pt x="467" y="531"/>
                    </a:lnTo>
                    <a:lnTo>
                      <a:pt x="458" y="531"/>
                    </a:lnTo>
                    <a:lnTo>
                      <a:pt x="466" y="535"/>
                    </a:lnTo>
                    <a:lnTo>
                      <a:pt x="469" y="519"/>
                    </a:lnTo>
                    <a:lnTo>
                      <a:pt x="469" y="515"/>
                    </a:lnTo>
                    <a:lnTo>
                      <a:pt x="470" y="508"/>
                    </a:lnTo>
                    <a:lnTo>
                      <a:pt x="470" y="498"/>
                    </a:lnTo>
                    <a:lnTo>
                      <a:pt x="469" y="481"/>
                    </a:lnTo>
                    <a:lnTo>
                      <a:pt x="466" y="462"/>
                    </a:lnTo>
                    <a:lnTo>
                      <a:pt x="466" y="459"/>
                    </a:lnTo>
                    <a:lnTo>
                      <a:pt x="461" y="440"/>
                    </a:lnTo>
                    <a:lnTo>
                      <a:pt x="458" y="430"/>
                    </a:lnTo>
                    <a:lnTo>
                      <a:pt x="452" y="421"/>
                    </a:lnTo>
                    <a:lnTo>
                      <a:pt x="447" y="414"/>
                    </a:lnTo>
                    <a:lnTo>
                      <a:pt x="445" y="411"/>
                    </a:lnTo>
                    <a:lnTo>
                      <a:pt x="439" y="405"/>
                    </a:lnTo>
                    <a:lnTo>
                      <a:pt x="422" y="392"/>
                    </a:lnTo>
                    <a:lnTo>
                      <a:pt x="405" y="378"/>
                    </a:lnTo>
                    <a:lnTo>
                      <a:pt x="395" y="371"/>
                    </a:lnTo>
                    <a:lnTo>
                      <a:pt x="387" y="362"/>
                    </a:lnTo>
                    <a:lnTo>
                      <a:pt x="377" y="352"/>
                    </a:lnTo>
                    <a:lnTo>
                      <a:pt x="367" y="340"/>
                    </a:lnTo>
                    <a:lnTo>
                      <a:pt x="348" y="316"/>
                    </a:lnTo>
                    <a:lnTo>
                      <a:pt x="328" y="290"/>
                    </a:lnTo>
                    <a:lnTo>
                      <a:pt x="319" y="278"/>
                    </a:lnTo>
                    <a:lnTo>
                      <a:pt x="309" y="268"/>
                    </a:lnTo>
                    <a:lnTo>
                      <a:pt x="288" y="247"/>
                    </a:lnTo>
                    <a:lnTo>
                      <a:pt x="267" y="227"/>
                    </a:lnTo>
                    <a:lnTo>
                      <a:pt x="245" y="210"/>
                    </a:lnTo>
                    <a:lnTo>
                      <a:pt x="226" y="195"/>
                    </a:lnTo>
                    <a:lnTo>
                      <a:pt x="211" y="181"/>
                    </a:lnTo>
                    <a:lnTo>
                      <a:pt x="199" y="169"/>
                    </a:lnTo>
                    <a:lnTo>
                      <a:pt x="186" y="158"/>
                    </a:lnTo>
                    <a:lnTo>
                      <a:pt x="174" y="146"/>
                    </a:lnTo>
                    <a:lnTo>
                      <a:pt x="168" y="137"/>
                    </a:lnTo>
                    <a:lnTo>
                      <a:pt x="161" y="129"/>
                    </a:lnTo>
                    <a:lnTo>
                      <a:pt x="148" y="110"/>
                    </a:lnTo>
                    <a:lnTo>
                      <a:pt x="135" y="90"/>
                    </a:lnTo>
                    <a:lnTo>
                      <a:pt x="127" y="83"/>
                    </a:lnTo>
                    <a:lnTo>
                      <a:pt x="120" y="76"/>
                    </a:lnTo>
                    <a:lnTo>
                      <a:pt x="114" y="71"/>
                    </a:lnTo>
                    <a:lnTo>
                      <a:pt x="110" y="69"/>
                    </a:lnTo>
                    <a:lnTo>
                      <a:pt x="102" y="65"/>
                    </a:lnTo>
                    <a:lnTo>
                      <a:pt x="87" y="59"/>
                    </a:lnTo>
                    <a:lnTo>
                      <a:pt x="71" y="53"/>
                    </a:lnTo>
                    <a:lnTo>
                      <a:pt x="64" y="50"/>
                    </a:lnTo>
                    <a:lnTo>
                      <a:pt x="60" y="59"/>
                    </a:lnTo>
                    <a:lnTo>
                      <a:pt x="67" y="52"/>
                    </a:lnTo>
                    <a:lnTo>
                      <a:pt x="58" y="47"/>
                    </a:lnTo>
                    <a:lnTo>
                      <a:pt x="47" y="37"/>
                    </a:lnTo>
                    <a:lnTo>
                      <a:pt x="36" y="25"/>
                    </a:lnTo>
                    <a:lnTo>
                      <a:pt x="15"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3064" name="Oval 15"/>
              <p:cNvSpPr>
                <a:spLocks noChangeArrowheads="1"/>
              </p:cNvSpPr>
              <p:nvPr/>
            </p:nvSpPr>
            <p:spPr bwMode="auto">
              <a:xfrm>
                <a:off x="2684" y="3021"/>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3065" name="Oval 16"/>
              <p:cNvSpPr>
                <a:spLocks noChangeArrowheads="1"/>
              </p:cNvSpPr>
              <p:nvPr/>
            </p:nvSpPr>
            <p:spPr bwMode="auto">
              <a:xfrm>
                <a:off x="3173" y="3624"/>
                <a:ext cx="59"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grpSp>
          <p:nvGrpSpPr>
            <p:cNvPr id="43017" name="Group 17"/>
            <p:cNvGrpSpPr>
              <a:grpSpLocks/>
            </p:cNvGrpSpPr>
            <p:nvPr/>
          </p:nvGrpSpPr>
          <p:grpSpPr bwMode="auto">
            <a:xfrm>
              <a:off x="1447" y="2687"/>
              <a:ext cx="255" cy="197"/>
              <a:chOff x="2329" y="2879"/>
              <a:chExt cx="267" cy="221"/>
            </a:xfrm>
          </p:grpSpPr>
          <p:sp>
            <p:nvSpPr>
              <p:cNvPr id="43060" name="Freeform 18"/>
              <p:cNvSpPr>
                <a:spLocks/>
              </p:cNvSpPr>
              <p:nvPr/>
            </p:nvSpPr>
            <p:spPr bwMode="auto">
              <a:xfrm>
                <a:off x="2350" y="2897"/>
                <a:ext cx="215" cy="178"/>
              </a:xfrm>
              <a:custGeom>
                <a:avLst/>
                <a:gdLst>
                  <a:gd name="T0" fmla="*/ 0 w 215"/>
                  <a:gd name="T1" fmla="*/ 165 h 178"/>
                  <a:gd name="T2" fmla="*/ 14 w 215"/>
                  <a:gd name="T3" fmla="*/ 178 h 178"/>
                  <a:gd name="T4" fmla="*/ 45 w 215"/>
                  <a:gd name="T5" fmla="*/ 143 h 178"/>
                  <a:gd name="T6" fmla="*/ 60 w 215"/>
                  <a:gd name="T7" fmla="*/ 125 h 178"/>
                  <a:gd name="T8" fmla="*/ 75 w 215"/>
                  <a:gd name="T9" fmla="*/ 109 h 178"/>
                  <a:gd name="T10" fmla="*/ 88 w 215"/>
                  <a:gd name="T11" fmla="*/ 93 h 178"/>
                  <a:gd name="T12" fmla="*/ 101 w 215"/>
                  <a:gd name="T13" fmla="*/ 79 h 178"/>
                  <a:gd name="T14" fmla="*/ 113 w 215"/>
                  <a:gd name="T15" fmla="*/ 67 h 178"/>
                  <a:gd name="T16" fmla="*/ 123 w 215"/>
                  <a:gd name="T17" fmla="*/ 57 h 178"/>
                  <a:gd name="T18" fmla="*/ 133 w 215"/>
                  <a:gd name="T19" fmla="*/ 49 h 178"/>
                  <a:gd name="T20" fmla="*/ 140 w 215"/>
                  <a:gd name="T21" fmla="*/ 41 h 178"/>
                  <a:gd name="T22" fmla="*/ 147 w 215"/>
                  <a:gd name="T23" fmla="*/ 37 h 178"/>
                  <a:gd name="T24" fmla="*/ 152 w 215"/>
                  <a:gd name="T25" fmla="*/ 33 h 178"/>
                  <a:gd name="T26" fmla="*/ 146 w 215"/>
                  <a:gd name="T27" fmla="*/ 26 h 178"/>
                  <a:gd name="T28" fmla="*/ 149 w 215"/>
                  <a:gd name="T29" fmla="*/ 35 h 178"/>
                  <a:gd name="T30" fmla="*/ 160 w 215"/>
                  <a:gd name="T31" fmla="*/ 30 h 178"/>
                  <a:gd name="T32" fmla="*/ 170 w 215"/>
                  <a:gd name="T33" fmla="*/ 26 h 178"/>
                  <a:gd name="T34" fmla="*/ 182 w 215"/>
                  <a:gd name="T35" fmla="*/ 22 h 178"/>
                  <a:gd name="T36" fmla="*/ 178 w 215"/>
                  <a:gd name="T37" fmla="*/ 12 h 178"/>
                  <a:gd name="T38" fmla="*/ 178 w 215"/>
                  <a:gd name="T39" fmla="*/ 22 h 178"/>
                  <a:gd name="T40" fmla="*/ 190 w 215"/>
                  <a:gd name="T41" fmla="*/ 20 h 178"/>
                  <a:gd name="T42" fmla="*/ 202 w 215"/>
                  <a:gd name="T43" fmla="*/ 19 h 178"/>
                  <a:gd name="T44" fmla="*/ 215 w 215"/>
                  <a:gd name="T45" fmla="*/ 19 h 178"/>
                  <a:gd name="T46" fmla="*/ 215 w 215"/>
                  <a:gd name="T47" fmla="*/ 0 h 178"/>
                  <a:gd name="T48" fmla="*/ 202 w 215"/>
                  <a:gd name="T49" fmla="*/ 0 h 178"/>
                  <a:gd name="T50" fmla="*/ 190 w 215"/>
                  <a:gd name="T51" fmla="*/ 1 h 178"/>
                  <a:gd name="T52" fmla="*/ 178 w 215"/>
                  <a:gd name="T53" fmla="*/ 3 h 178"/>
                  <a:gd name="T54" fmla="*/ 174 w 215"/>
                  <a:gd name="T55" fmla="*/ 4 h 178"/>
                  <a:gd name="T56" fmla="*/ 163 w 215"/>
                  <a:gd name="T57" fmla="*/ 8 h 178"/>
                  <a:gd name="T58" fmla="*/ 152 w 215"/>
                  <a:gd name="T59" fmla="*/ 12 h 178"/>
                  <a:gd name="T60" fmla="*/ 142 w 215"/>
                  <a:gd name="T61" fmla="*/ 17 h 178"/>
                  <a:gd name="T62" fmla="*/ 138 w 215"/>
                  <a:gd name="T63" fmla="*/ 19 h 178"/>
                  <a:gd name="T64" fmla="*/ 133 w 215"/>
                  <a:gd name="T65" fmla="*/ 23 h 178"/>
                  <a:gd name="T66" fmla="*/ 127 w 215"/>
                  <a:gd name="T67" fmla="*/ 27 h 178"/>
                  <a:gd name="T68" fmla="*/ 119 w 215"/>
                  <a:gd name="T69" fmla="*/ 35 h 178"/>
                  <a:gd name="T70" fmla="*/ 111 w 215"/>
                  <a:gd name="T71" fmla="*/ 43 h 178"/>
                  <a:gd name="T72" fmla="*/ 99 w 215"/>
                  <a:gd name="T73" fmla="*/ 53 h 178"/>
                  <a:gd name="T74" fmla="*/ 87 w 215"/>
                  <a:gd name="T75" fmla="*/ 66 h 178"/>
                  <a:gd name="T76" fmla="*/ 75 w 215"/>
                  <a:gd name="T77" fmla="*/ 79 h 178"/>
                  <a:gd name="T78" fmla="*/ 61 w 215"/>
                  <a:gd name="T79" fmla="*/ 95 h 178"/>
                  <a:gd name="T80" fmla="*/ 46 w 215"/>
                  <a:gd name="T81" fmla="*/ 111 h 178"/>
                  <a:gd name="T82" fmla="*/ 31 w 215"/>
                  <a:gd name="T83" fmla="*/ 129 h 178"/>
                  <a:gd name="T84" fmla="*/ 0 w 215"/>
                  <a:gd name="T85" fmla="*/ 165 h 1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5" h="178">
                    <a:moveTo>
                      <a:pt x="0" y="165"/>
                    </a:moveTo>
                    <a:lnTo>
                      <a:pt x="14" y="178"/>
                    </a:lnTo>
                    <a:lnTo>
                      <a:pt x="45" y="143"/>
                    </a:lnTo>
                    <a:lnTo>
                      <a:pt x="60" y="125"/>
                    </a:lnTo>
                    <a:lnTo>
                      <a:pt x="75" y="109"/>
                    </a:lnTo>
                    <a:lnTo>
                      <a:pt x="88" y="93"/>
                    </a:lnTo>
                    <a:lnTo>
                      <a:pt x="101" y="79"/>
                    </a:lnTo>
                    <a:lnTo>
                      <a:pt x="113" y="67"/>
                    </a:lnTo>
                    <a:lnTo>
                      <a:pt x="123" y="57"/>
                    </a:lnTo>
                    <a:lnTo>
                      <a:pt x="133" y="49"/>
                    </a:lnTo>
                    <a:lnTo>
                      <a:pt x="140" y="41"/>
                    </a:lnTo>
                    <a:lnTo>
                      <a:pt x="147" y="37"/>
                    </a:lnTo>
                    <a:lnTo>
                      <a:pt x="152" y="33"/>
                    </a:lnTo>
                    <a:lnTo>
                      <a:pt x="146" y="26"/>
                    </a:lnTo>
                    <a:lnTo>
                      <a:pt x="149" y="35"/>
                    </a:lnTo>
                    <a:lnTo>
                      <a:pt x="160" y="30"/>
                    </a:lnTo>
                    <a:lnTo>
                      <a:pt x="170" y="26"/>
                    </a:lnTo>
                    <a:lnTo>
                      <a:pt x="182" y="22"/>
                    </a:lnTo>
                    <a:lnTo>
                      <a:pt x="178" y="12"/>
                    </a:lnTo>
                    <a:lnTo>
                      <a:pt x="178" y="22"/>
                    </a:lnTo>
                    <a:lnTo>
                      <a:pt x="190" y="20"/>
                    </a:lnTo>
                    <a:lnTo>
                      <a:pt x="202" y="19"/>
                    </a:lnTo>
                    <a:lnTo>
                      <a:pt x="215" y="19"/>
                    </a:lnTo>
                    <a:lnTo>
                      <a:pt x="215" y="0"/>
                    </a:lnTo>
                    <a:lnTo>
                      <a:pt x="202" y="0"/>
                    </a:lnTo>
                    <a:lnTo>
                      <a:pt x="190" y="1"/>
                    </a:lnTo>
                    <a:lnTo>
                      <a:pt x="178" y="3"/>
                    </a:lnTo>
                    <a:lnTo>
                      <a:pt x="174" y="4"/>
                    </a:lnTo>
                    <a:lnTo>
                      <a:pt x="163" y="8"/>
                    </a:lnTo>
                    <a:lnTo>
                      <a:pt x="152" y="12"/>
                    </a:lnTo>
                    <a:lnTo>
                      <a:pt x="142" y="17"/>
                    </a:lnTo>
                    <a:lnTo>
                      <a:pt x="138" y="19"/>
                    </a:lnTo>
                    <a:lnTo>
                      <a:pt x="133" y="23"/>
                    </a:lnTo>
                    <a:lnTo>
                      <a:pt x="127" y="27"/>
                    </a:lnTo>
                    <a:lnTo>
                      <a:pt x="119" y="35"/>
                    </a:lnTo>
                    <a:lnTo>
                      <a:pt x="111" y="43"/>
                    </a:lnTo>
                    <a:lnTo>
                      <a:pt x="99" y="53"/>
                    </a:lnTo>
                    <a:lnTo>
                      <a:pt x="87" y="66"/>
                    </a:lnTo>
                    <a:lnTo>
                      <a:pt x="75" y="79"/>
                    </a:lnTo>
                    <a:lnTo>
                      <a:pt x="61" y="95"/>
                    </a:lnTo>
                    <a:lnTo>
                      <a:pt x="46" y="111"/>
                    </a:lnTo>
                    <a:lnTo>
                      <a:pt x="31" y="129"/>
                    </a:lnTo>
                    <a:lnTo>
                      <a:pt x="0" y="165"/>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3061" name="Oval 19"/>
              <p:cNvSpPr>
                <a:spLocks noChangeArrowheads="1"/>
              </p:cNvSpPr>
              <p:nvPr/>
            </p:nvSpPr>
            <p:spPr bwMode="auto">
              <a:xfrm>
                <a:off x="2329" y="3041"/>
                <a:ext cx="58"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3062" name="Oval 20"/>
              <p:cNvSpPr>
                <a:spLocks noChangeArrowheads="1"/>
              </p:cNvSpPr>
              <p:nvPr/>
            </p:nvSpPr>
            <p:spPr bwMode="auto">
              <a:xfrm>
                <a:off x="2537" y="2879"/>
                <a:ext cx="59"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grpSp>
          <p:nvGrpSpPr>
            <p:cNvPr id="43018" name="Group 21"/>
            <p:cNvGrpSpPr>
              <a:grpSpLocks/>
            </p:cNvGrpSpPr>
            <p:nvPr/>
          </p:nvGrpSpPr>
          <p:grpSpPr bwMode="auto">
            <a:xfrm>
              <a:off x="954" y="2083"/>
              <a:ext cx="395" cy="64"/>
              <a:chOff x="1842" y="2251"/>
              <a:chExt cx="395" cy="64"/>
            </a:xfrm>
          </p:grpSpPr>
          <p:sp>
            <p:nvSpPr>
              <p:cNvPr id="43057" name="Freeform 22"/>
              <p:cNvSpPr>
                <a:spLocks/>
              </p:cNvSpPr>
              <p:nvPr/>
            </p:nvSpPr>
            <p:spPr bwMode="auto">
              <a:xfrm>
                <a:off x="1869" y="2268"/>
                <a:ext cx="338" cy="26"/>
              </a:xfrm>
              <a:custGeom>
                <a:avLst/>
                <a:gdLst>
                  <a:gd name="T0" fmla="*/ 0 w 338"/>
                  <a:gd name="T1" fmla="*/ 1 h 26"/>
                  <a:gd name="T2" fmla="*/ 0 w 338"/>
                  <a:gd name="T3" fmla="*/ 20 h 26"/>
                  <a:gd name="T4" fmla="*/ 49 w 338"/>
                  <a:gd name="T5" fmla="*/ 19 h 26"/>
                  <a:gd name="T6" fmla="*/ 98 w 338"/>
                  <a:gd name="T7" fmla="*/ 19 h 26"/>
                  <a:gd name="T8" fmla="*/ 145 w 338"/>
                  <a:gd name="T9" fmla="*/ 19 h 26"/>
                  <a:gd name="T10" fmla="*/ 188 w 338"/>
                  <a:gd name="T11" fmla="*/ 20 h 26"/>
                  <a:gd name="T12" fmla="*/ 229 w 338"/>
                  <a:gd name="T13" fmla="*/ 21 h 26"/>
                  <a:gd name="T14" fmla="*/ 266 w 338"/>
                  <a:gd name="T15" fmla="*/ 22 h 26"/>
                  <a:gd name="T16" fmla="*/ 302 w 338"/>
                  <a:gd name="T17" fmla="*/ 24 h 26"/>
                  <a:gd name="T18" fmla="*/ 337 w 338"/>
                  <a:gd name="T19" fmla="*/ 26 h 26"/>
                  <a:gd name="T20" fmla="*/ 338 w 338"/>
                  <a:gd name="T21" fmla="*/ 6 h 26"/>
                  <a:gd name="T22" fmla="*/ 302 w 338"/>
                  <a:gd name="T23" fmla="*/ 5 h 26"/>
                  <a:gd name="T24" fmla="*/ 266 w 338"/>
                  <a:gd name="T25" fmla="*/ 3 h 26"/>
                  <a:gd name="T26" fmla="*/ 229 w 338"/>
                  <a:gd name="T27" fmla="*/ 2 h 26"/>
                  <a:gd name="T28" fmla="*/ 188 w 338"/>
                  <a:gd name="T29" fmla="*/ 1 h 26"/>
                  <a:gd name="T30" fmla="*/ 145 w 338"/>
                  <a:gd name="T31" fmla="*/ 0 h 26"/>
                  <a:gd name="T32" fmla="*/ 98 w 338"/>
                  <a:gd name="T33" fmla="*/ 0 h 26"/>
                  <a:gd name="T34" fmla="*/ 49 w 338"/>
                  <a:gd name="T35" fmla="*/ 0 h 26"/>
                  <a:gd name="T36" fmla="*/ 0 w 338"/>
                  <a:gd name="T37" fmla="*/ 1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8" h="26">
                    <a:moveTo>
                      <a:pt x="0" y="1"/>
                    </a:moveTo>
                    <a:lnTo>
                      <a:pt x="0" y="20"/>
                    </a:lnTo>
                    <a:lnTo>
                      <a:pt x="49" y="19"/>
                    </a:lnTo>
                    <a:lnTo>
                      <a:pt x="98" y="19"/>
                    </a:lnTo>
                    <a:lnTo>
                      <a:pt x="145" y="19"/>
                    </a:lnTo>
                    <a:lnTo>
                      <a:pt x="188" y="20"/>
                    </a:lnTo>
                    <a:lnTo>
                      <a:pt x="229" y="21"/>
                    </a:lnTo>
                    <a:lnTo>
                      <a:pt x="266" y="22"/>
                    </a:lnTo>
                    <a:lnTo>
                      <a:pt x="302" y="24"/>
                    </a:lnTo>
                    <a:lnTo>
                      <a:pt x="337" y="26"/>
                    </a:lnTo>
                    <a:lnTo>
                      <a:pt x="338" y="6"/>
                    </a:lnTo>
                    <a:lnTo>
                      <a:pt x="302" y="5"/>
                    </a:lnTo>
                    <a:lnTo>
                      <a:pt x="266" y="3"/>
                    </a:lnTo>
                    <a:lnTo>
                      <a:pt x="229" y="2"/>
                    </a:lnTo>
                    <a:lnTo>
                      <a:pt x="188" y="1"/>
                    </a:lnTo>
                    <a:lnTo>
                      <a:pt x="145" y="0"/>
                    </a:lnTo>
                    <a:lnTo>
                      <a:pt x="98" y="0"/>
                    </a:lnTo>
                    <a:lnTo>
                      <a:pt x="49" y="0"/>
                    </a:lnTo>
                    <a:lnTo>
                      <a:pt x="0" y="1"/>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3058" name="Oval 23"/>
              <p:cNvSpPr>
                <a:spLocks noChangeArrowheads="1"/>
              </p:cNvSpPr>
              <p:nvPr/>
            </p:nvSpPr>
            <p:spPr bwMode="auto">
              <a:xfrm>
                <a:off x="1842" y="2251"/>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3059" name="Oval 24"/>
              <p:cNvSpPr>
                <a:spLocks noChangeArrowheads="1"/>
              </p:cNvSpPr>
              <p:nvPr/>
            </p:nvSpPr>
            <p:spPr bwMode="auto">
              <a:xfrm>
                <a:off x="2178" y="2256"/>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sp>
          <p:nvSpPr>
            <p:cNvPr id="43019" name="Freeform 25"/>
            <p:cNvSpPr>
              <a:spLocks/>
            </p:cNvSpPr>
            <p:nvPr/>
          </p:nvSpPr>
          <p:spPr bwMode="auto">
            <a:xfrm>
              <a:off x="1746" y="2964"/>
              <a:ext cx="493" cy="54"/>
            </a:xfrm>
            <a:custGeom>
              <a:avLst/>
              <a:gdLst>
                <a:gd name="T0" fmla="*/ 0 w 493"/>
                <a:gd name="T1" fmla="*/ 16 h 54"/>
                <a:gd name="T2" fmla="*/ 1 w 493"/>
                <a:gd name="T3" fmla="*/ 54 h 54"/>
                <a:gd name="T4" fmla="*/ 493 w 493"/>
                <a:gd name="T5" fmla="*/ 38 h 54"/>
                <a:gd name="T6" fmla="*/ 492 w 493"/>
                <a:gd name="T7" fmla="*/ 0 h 54"/>
                <a:gd name="T8" fmla="*/ 0 w 493"/>
                <a:gd name="T9" fmla="*/ 16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3" h="54">
                  <a:moveTo>
                    <a:pt x="0" y="16"/>
                  </a:moveTo>
                  <a:lnTo>
                    <a:pt x="1" y="54"/>
                  </a:lnTo>
                  <a:lnTo>
                    <a:pt x="493" y="38"/>
                  </a:lnTo>
                  <a:lnTo>
                    <a:pt x="492"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3020" name="Freeform 26"/>
            <p:cNvSpPr>
              <a:spLocks/>
            </p:cNvSpPr>
            <p:nvPr/>
          </p:nvSpPr>
          <p:spPr bwMode="auto">
            <a:xfrm>
              <a:off x="1419" y="2729"/>
              <a:ext cx="347" cy="289"/>
            </a:xfrm>
            <a:custGeom>
              <a:avLst/>
              <a:gdLst>
                <a:gd name="T0" fmla="*/ 23 w 347"/>
                <a:gd name="T1" fmla="*/ 0 h 289"/>
                <a:gd name="T2" fmla="*/ 0 w 347"/>
                <a:gd name="T3" fmla="*/ 30 h 289"/>
                <a:gd name="T4" fmla="*/ 324 w 347"/>
                <a:gd name="T5" fmla="*/ 289 h 289"/>
                <a:gd name="T6" fmla="*/ 347 w 347"/>
                <a:gd name="T7" fmla="*/ 259 h 289"/>
                <a:gd name="T8" fmla="*/ 23 w 347"/>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289">
                  <a:moveTo>
                    <a:pt x="23" y="0"/>
                  </a:moveTo>
                  <a:lnTo>
                    <a:pt x="0" y="30"/>
                  </a:lnTo>
                  <a:lnTo>
                    <a:pt x="324" y="289"/>
                  </a:lnTo>
                  <a:lnTo>
                    <a:pt x="347" y="259"/>
                  </a:lnTo>
                  <a:lnTo>
                    <a:pt x="2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3021" name="Freeform 27"/>
            <p:cNvSpPr>
              <a:spLocks/>
            </p:cNvSpPr>
            <p:nvPr/>
          </p:nvSpPr>
          <p:spPr bwMode="auto">
            <a:xfrm>
              <a:off x="1121" y="2169"/>
              <a:ext cx="326" cy="583"/>
            </a:xfrm>
            <a:custGeom>
              <a:avLst/>
              <a:gdLst>
                <a:gd name="T0" fmla="*/ 34 w 326"/>
                <a:gd name="T1" fmla="*/ 0 h 583"/>
                <a:gd name="T2" fmla="*/ 0 w 326"/>
                <a:gd name="T3" fmla="*/ 17 h 583"/>
                <a:gd name="T4" fmla="*/ 292 w 326"/>
                <a:gd name="T5" fmla="*/ 583 h 583"/>
                <a:gd name="T6" fmla="*/ 326 w 326"/>
                <a:gd name="T7" fmla="*/ 566 h 583"/>
                <a:gd name="T8" fmla="*/ 34 w 326"/>
                <a:gd name="T9" fmla="*/ 0 h 5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583">
                  <a:moveTo>
                    <a:pt x="34" y="0"/>
                  </a:moveTo>
                  <a:lnTo>
                    <a:pt x="0" y="17"/>
                  </a:lnTo>
                  <a:lnTo>
                    <a:pt x="292" y="583"/>
                  </a:lnTo>
                  <a:lnTo>
                    <a:pt x="326" y="566"/>
                  </a:lnTo>
                  <a:lnTo>
                    <a:pt x="3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3022" name="Line 28"/>
            <p:cNvSpPr>
              <a:spLocks noChangeShapeType="1"/>
            </p:cNvSpPr>
            <p:nvPr/>
          </p:nvSpPr>
          <p:spPr bwMode="auto">
            <a:xfrm flipH="1" flipV="1">
              <a:off x="1134" y="1944"/>
              <a:ext cx="6" cy="246"/>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3023" name="Oval 29"/>
            <p:cNvSpPr>
              <a:spLocks noChangeArrowheads="1"/>
            </p:cNvSpPr>
            <p:nvPr/>
          </p:nvSpPr>
          <p:spPr bwMode="auto">
            <a:xfrm>
              <a:off x="1277" y="2216"/>
              <a:ext cx="79" cy="78"/>
            </a:xfrm>
            <a:prstGeom prst="ellipse">
              <a:avLst/>
            </a:prstGeom>
            <a:solidFill>
              <a:srgbClr val="FFA48F"/>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3024" name="Oval 30"/>
            <p:cNvSpPr>
              <a:spLocks noChangeArrowheads="1"/>
            </p:cNvSpPr>
            <p:nvPr/>
          </p:nvSpPr>
          <p:spPr bwMode="auto">
            <a:xfrm>
              <a:off x="1402" y="1522"/>
              <a:ext cx="79" cy="78"/>
            </a:xfrm>
            <a:prstGeom prst="ellipse">
              <a:avLst/>
            </a:prstGeom>
            <a:solidFill>
              <a:srgbClr val="FFA48F"/>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3025" name="Oval 31"/>
            <p:cNvSpPr>
              <a:spLocks noChangeArrowheads="1"/>
            </p:cNvSpPr>
            <p:nvPr/>
          </p:nvSpPr>
          <p:spPr bwMode="auto">
            <a:xfrm>
              <a:off x="2128" y="2519"/>
              <a:ext cx="78" cy="78"/>
            </a:xfrm>
            <a:prstGeom prst="ellipse">
              <a:avLst/>
            </a:prstGeom>
            <a:solidFill>
              <a:srgbClr val="FFA48F"/>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3026" name="Oval 32"/>
            <p:cNvSpPr>
              <a:spLocks noChangeArrowheads="1"/>
            </p:cNvSpPr>
            <p:nvPr/>
          </p:nvSpPr>
          <p:spPr bwMode="auto">
            <a:xfrm>
              <a:off x="1588" y="1721"/>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3027" name="Oval 33"/>
            <p:cNvSpPr>
              <a:spLocks noChangeArrowheads="1"/>
            </p:cNvSpPr>
            <p:nvPr/>
          </p:nvSpPr>
          <p:spPr bwMode="auto">
            <a:xfrm>
              <a:off x="1648" y="1816"/>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3028" name="Line 34"/>
            <p:cNvSpPr>
              <a:spLocks noChangeShapeType="1"/>
            </p:cNvSpPr>
            <p:nvPr/>
          </p:nvSpPr>
          <p:spPr bwMode="auto">
            <a:xfrm>
              <a:off x="1620" y="1758"/>
              <a:ext cx="54" cy="90"/>
            </a:xfrm>
            <a:prstGeom prst="line">
              <a:avLst/>
            </a:prstGeom>
            <a:noFill/>
            <a:ln w="28575">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3029" name="Oval 35"/>
            <p:cNvSpPr>
              <a:spLocks noChangeArrowheads="1"/>
            </p:cNvSpPr>
            <p:nvPr/>
          </p:nvSpPr>
          <p:spPr bwMode="auto">
            <a:xfrm>
              <a:off x="1694" y="1940"/>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3030" name="Freeform 36"/>
            <p:cNvSpPr>
              <a:spLocks/>
            </p:cNvSpPr>
            <p:nvPr/>
          </p:nvSpPr>
          <p:spPr bwMode="auto">
            <a:xfrm>
              <a:off x="1680" y="1830"/>
              <a:ext cx="129" cy="66"/>
            </a:xfrm>
            <a:custGeom>
              <a:avLst/>
              <a:gdLst>
                <a:gd name="T0" fmla="*/ 0 w 120"/>
                <a:gd name="T1" fmla="*/ 10 h 90"/>
                <a:gd name="T2" fmla="*/ 90 w 120"/>
                <a:gd name="T3" fmla="*/ 7 h 90"/>
                <a:gd name="T4" fmla="*/ 139 w 120"/>
                <a:gd name="T5" fmla="*/ 48 h 90"/>
                <a:gd name="T6" fmla="*/ 0 60000 65536"/>
                <a:gd name="T7" fmla="*/ 0 60000 65536"/>
                <a:gd name="T8" fmla="*/ 0 60000 65536"/>
              </a:gdLst>
              <a:ahLst/>
              <a:cxnLst>
                <a:cxn ang="T6">
                  <a:pos x="T0" y="T1"/>
                </a:cxn>
                <a:cxn ang="T7">
                  <a:pos x="T2" y="T3"/>
                </a:cxn>
                <a:cxn ang="T8">
                  <a:pos x="T4" y="T5"/>
                </a:cxn>
              </a:cxnLst>
              <a:rect l="0" t="0" r="r" b="b"/>
              <a:pathLst>
                <a:path w="120" h="90">
                  <a:moveTo>
                    <a:pt x="0" y="18"/>
                  </a:moveTo>
                  <a:cubicBezTo>
                    <a:pt x="29" y="9"/>
                    <a:pt x="58" y="0"/>
                    <a:pt x="78" y="12"/>
                  </a:cubicBezTo>
                  <a:cubicBezTo>
                    <a:pt x="98" y="24"/>
                    <a:pt x="113" y="74"/>
                    <a:pt x="120" y="90"/>
                  </a:cubicBezTo>
                </a:path>
              </a:pathLst>
            </a:custGeom>
            <a:noFill/>
            <a:ln w="28575" cmpd="sng">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3031" name="Oval 37"/>
            <p:cNvSpPr>
              <a:spLocks noChangeArrowheads="1"/>
            </p:cNvSpPr>
            <p:nvPr/>
          </p:nvSpPr>
          <p:spPr bwMode="auto">
            <a:xfrm>
              <a:off x="1542" y="1512"/>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3032" name="Freeform 38"/>
            <p:cNvSpPr>
              <a:spLocks/>
            </p:cNvSpPr>
            <p:nvPr/>
          </p:nvSpPr>
          <p:spPr bwMode="auto">
            <a:xfrm>
              <a:off x="1578" y="1566"/>
              <a:ext cx="129" cy="375"/>
            </a:xfrm>
            <a:custGeom>
              <a:avLst/>
              <a:gdLst>
                <a:gd name="T0" fmla="*/ 0 w 129"/>
                <a:gd name="T1" fmla="*/ 0 h 375"/>
                <a:gd name="T2" fmla="*/ 15 w 129"/>
                <a:gd name="T3" fmla="*/ 30 h 375"/>
                <a:gd name="T4" fmla="*/ 30 w 129"/>
                <a:gd name="T5" fmla="*/ 54 h 375"/>
                <a:gd name="T6" fmla="*/ 39 w 129"/>
                <a:gd name="T7" fmla="*/ 84 h 375"/>
                <a:gd name="T8" fmla="*/ 39 w 129"/>
                <a:gd name="T9" fmla="*/ 105 h 375"/>
                <a:gd name="T10" fmla="*/ 39 w 129"/>
                <a:gd name="T11" fmla="*/ 126 h 375"/>
                <a:gd name="T12" fmla="*/ 87 w 129"/>
                <a:gd name="T13" fmla="*/ 216 h 375"/>
                <a:gd name="T14" fmla="*/ 99 w 129"/>
                <a:gd name="T15" fmla="*/ 255 h 375"/>
                <a:gd name="T16" fmla="*/ 108 w 129"/>
                <a:gd name="T17" fmla="*/ 294 h 375"/>
                <a:gd name="T18" fmla="*/ 117 w 129"/>
                <a:gd name="T19" fmla="*/ 318 h 375"/>
                <a:gd name="T20" fmla="*/ 123 w 129"/>
                <a:gd name="T21" fmla="*/ 342 h 375"/>
                <a:gd name="T22" fmla="*/ 129 w 129"/>
                <a:gd name="T23" fmla="*/ 375 h 3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 h="375">
                  <a:moveTo>
                    <a:pt x="0" y="0"/>
                  </a:moveTo>
                  <a:cubicBezTo>
                    <a:pt x="5" y="10"/>
                    <a:pt x="10" y="21"/>
                    <a:pt x="15" y="30"/>
                  </a:cubicBezTo>
                  <a:cubicBezTo>
                    <a:pt x="20" y="39"/>
                    <a:pt x="26" y="45"/>
                    <a:pt x="30" y="54"/>
                  </a:cubicBezTo>
                  <a:cubicBezTo>
                    <a:pt x="34" y="63"/>
                    <a:pt x="38" y="76"/>
                    <a:pt x="39" y="84"/>
                  </a:cubicBezTo>
                  <a:cubicBezTo>
                    <a:pt x="40" y="92"/>
                    <a:pt x="39" y="98"/>
                    <a:pt x="39" y="105"/>
                  </a:cubicBezTo>
                  <a:cubicBezTo>
                    <a:pt x="39" y="112"/>
                    <a:pt x="31" y="108"/>
                    <a:pt x="39" y="126"/>
                  </a:cubicBezTo>
                  <a:cubicBezTo>
                    <a:pt x="47" y="144"/>
                    <a:pt x="77" y="195"/>
                    <a:pt x="87" y="216"/>
                  </a:cubicBezTo>
                  <a:cubicBezTo>
                    <a:pt x="97" y="237"/>
                    <a:pt x="96" y="242"/>
                    <a:pt x="99" y="255"/>
                  </a:cubicBezTo>
                  <a:cubicBezTo>
                    <a:pt x="102" y="268"/>
                    <a:pt x="105" y="284"/>
                    <a:pt x="108" y="294"/>
                  </a:cubicBezTo>
                  <a:cubicBezTo>
                    <a:pt x="111" y="304"/>
                    <a:pt x="114" y="310"/>
                    <a:pt x="117" y="318"/>
                  </a:cubicBezTo>
                  <a:cubicBezTo>
                    <a:pt x="120" y="326"/>
                    <a:pt x="121" y="333"/>
                    <a:pt x="123" y="342"/>
                  </a:cubicBezTo>
                  <a:cubicBezTo>
                    <a:pt x="125" y="351"/>
                    <a:pt x="129" y="369"/>
                    <a:pt x="129" y="375"/>
                  </a:cubicBezTo>
                </a:path>
              </a:pathLst>
            </a:custGeom>
            <a:noFill/>
            <a:ln w="28575" cmpd="sng">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3033" name="Oval 39"/>
            <p:cNvSpPr>
              <a:spLocks noChangeArrowheads="1"/>
            </p:cNvSpPr>
            <p:nvPr/>
          </p:nvSpPr>
          <p:spPr bwMode="auto">
            <a:xfrm>
              <a:off x="1812" y="1929"/>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3034" name="Freeform 40"/>
            <p:cNvSpPr>
              <a:spLocks/>
            </p:cNvSpPr>
            <p:nvPr/>
          </p:nvSpPr>
          <p:spPr bwMode="auto">
            <a:xfrm>
              <a:off x="1795" y="1893"/>
              <a:ext cx="29" cy="52"/>
            </a:xfrm>
            <a:custGeom>
              <a:avLst/>
              <a:gdLst>
                <a:gd name="T0" fmla="*/ 8 w 29"/>
                <a:gd name="T1" fmla="*/ 0 h 52"/>
                <a:gd name="T2" fmla="*/ 2 w 29"/>
                <a:gd name="T3" fmla="*/ 27 h 52"/>
                <a:gd name="T4" fmla="*/ 5 w 29"/>
                <a:gd name="T5" fmla="*/ 48 h 52"/>
                <a:gd name="T6" fmla="*/ 29 w 29"/>
                <a:gd name="T7" fmla="*/ 51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52">
                  <a:moveTo>
                    <a:pt x="8" y="0"/>
                  </a:moveTo>
                  <a:cubicBezTo>
                    <a:pt x="5" y="9"/>
                    <a:pt x="3" y="19"/>
                    <a:pt x="2" y="27"/>
                  </a:cubicBezTo>
                  <a:cubicBezTo>
                    <a:pt x="1" y="35"/>
                    <a:pt x="0" y="44"/>
                    <a:pt x="5" y="48"/>
                  </a:cubicBezTo>
                  <a:cubicBezTo>
                    <a:pt x="10" y="52"/>
                    <a:pt x="26" y="51"/>
                    <a:pt x="29" y="51"/>
                  </a:cubicBezTo>
                </a:path>
              </a:pathLst>
            </a:custGeom>
            <a:noFill/>
            <a:ln w="28575" cmpd="sng">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3035" name="Oval 41"/>
            <p:cNvSpPr>
              <a:spLocks noChangeArrowheads="1"/>
            </p:cNvSpPr>
            <p:nvPr/>
          </p:nvSpPr>
          <p:spPr bwMode="auto">
            <a:xfrm>
              <a:off x="2336" y="2420"/>
              <a:ext cx="79" cy="79"/>
            </a:xfrm>
            <a:prstGeom prst="ellipse">
              <a:avLst/>
            </a:prstGeom>
            <a:solidFill>
              <a:srgbClr val="FFA48F"/>
            </a:solidFill>
            <a:ln w="9525">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nvGrpSpPr>
            <p:cNvPr id="43036" name="Group 42"/>
            <p:cNvGrpSpPr>
              <a:grpSpLocks/>
            </p:cNvGrpSpPr>
            <p:nvPr/>
          </p:nvGrpSpPr>
          <p:grpSpPr bwMode="auto">
            <a:xfrm>
              <a:off x="2413" y="2309"/>
              <a:ext cx="330" cy="147"/>
              <a:chOff x="3369" y="2491"/>
              <a:chExt cx="348" cy="123"/>
            </a:xfrm>
          </p:grpSpPr>
          <p:sp>
            <p:nvSpPr>
              <p:cNvPr id="43054" name="Freeform 43"/>
              <p:cNvSpPr>
                <a:spLocks/>
              </p:cNvSpPr>
              <p:nvPr/>
            </p:nvSpPr>
            <p:spPr bwMode="auto">
              <a:xfrm>
                <a:off x="3393" y="2506"/>
                <a:ext cx="295" cy="87"/>
              </a:xfrm>
              <a:custGeom>
                <a:avLst/>
                <a:gdLst>
                  <a:gd name="T0" fmla="*/ 7 w 295"/>
                  <a:gd name="T1" fmla="*/ 87 h 87"/>
                  <a:gd name="T2" fmla="*/ 74 w 295"/>
                  <a:gd name="T3" fmla="*/ 65 h 87"/>
                  <a:gd name="T4" fmla="*/ 114 w 295"/>
                  <a:gd name="T5" fmla="*/ 53 h 87"/>
                  <a:gd name="T6" fmla="*/ 146 w 295"/>
                  <a:gd name="T7" fmla="*/ 45 h 87"/>
                  <a:gd name="T8" fmla="*/ 143 w 295"/>
                  <a:gd name="T9" fmla="*/ 45 h 87"/>
                  <a:gd name="T10" fmla="*/ 165 w 295"/>
                  <a:gd name="T11" fmla="*/ 42 h 87"/>
                  <a:gd name="T12" fmla="*/ 162 w 295"/>
                  <a:gd name="T13" fmla="*/ 41 h 87"/>
                  <a:gd name="T14" fmla="*/ 171 w 295"/>
                  <a:gd name="T15" fmla="*/ 34 h 87"/>
                  <a:gd name="T16" fmla="*/ 168 w 295"/>
                  <a:gd name="T17" fmla="*/ 43 h 87"/>
                  <a:gd name="T18" fmla="*/ 166 w 295"/>
                  <a:gd name="T19" fmla="*/ 40 h 87"/>
                  <a:gd name="T20" fmla="*/ 170 w 295"/>
                  <a:gd name="T21" fmla="*/ 48 h 87"/>
                  <a:gd name="T22" fmla="*/ 173 w 295"/>
                  <a:gd name="T23" fmla="*/ 54 h 87"/>
                  <a:gd name="T24" fmla="*/ 180 w 295"/>
                  <a:gd name="T25" fmla="*/ 57 h 87"/>
                  <a:gd name="T26" fmla="*/ 187 w 295"/>
                  <a:gd name="T27" fmla="*/ 58 h 87"/>
                  <a:gd name="T28" fmla="*/ 197 w 295"/>
                  <a:gd name="T29" fmla="*/ 55 h 87"/>
                  <a:gd name="T30" fmla="*/ 205 w 295"/>
                  <a:gd name="T31" fmla="*/ 50 h 87"/>
                  <a:gd name="T32" fmla="*/ 217 w 295"/>
                  <a:gd name="T33" fmla="*/ 39 h 87"/>
                  <a:gd name="T34" fmla="*/ 236 w 295"/>
                  <a:gd name="T35" fmla="*/ 23 h 87"/>
                  <a:gd name="T36" fmla="*/ 233 w 295"/>
                  <a:gd name="T37" fmla="*/ 25 h 87"/>
                  <a:gd name="T38" fmla="*/ 253 w 295"/>
                  <a:gd name="T39" fmla="*/ 19 h 87"/>
                  <a:gd name="T40" fmla="*/ 250 w 295"/>
                  <a:gd name="T41" fmla="*/ 19 h 87"/>
                  <a:gd name="T42" fmla="*/ 278 w 295"/>
                  <a:gd name="T43" fmla="*/ 20 h 87"/>
                  <a:gd name="T44" fmla="*/ 295 w 295"/>
                  <a:gd name="T45" fmla="*/ 4 h 87"/>
                  <a:gd name="T46" fmla="*/ 264 w 295"/>
                  <a:gd name="T47" fmla="*/ 0 h 87"/>
                  <a:gd name="T48" fmla="*/ 246 w 295"/>
                  <a:gd name="T49" fmla="*/ 1 h 87"/>
                  <a:gd name="T50" fmla="*/ 225 w 295"/>
                  <a:gd name="T51" fmla="*/ 7 h 87"/>
                  <a:gd name="T52" fmla="*/ 216 w 295"/>
                  <a:gd name="T53" fmla="*/ 14 h 87"/>
                  <a:gd name="T54" fmla="*/ 197 w 295"/>
                  <a:gd name="T55" fmla="*/ 31 h 87"/>
                  <a:gd name="T56" fmla="*/ 186 w 295"/>
                  <a:gd name="T57" fmla="*/ 39 h 87"/>
                  <a:gd name="T58" fmla="*/ 189 w 295"/>
                  <a:gd name="T59" fmla="*/ 37 h 87"/>
                  <a:gd name="T60" fmla="*/ 180 w 295"/>
                  <a:gd name="T61" fmla="*/ 40 h 87"/>
                  <a:gd name="T62" fmla="*/ 183 w 295"/>
                  <a:gd name="T63" fmla="*/ 39 h 87"/>
                  <a:gd name="T64" fmla="*/ 190 w 295"/>
                  <a:gd name="T65" fmla="*/ 42 h 87"/>
                  <a:gd name="T66" fmla="*/ 181 w 295"/>
                  <a:gd name="T67" fmla="*/ 47 h 87"/>
                  <a:gd name="T68" fmla="*/ 188 w 295"/>
                  <a:gd name="T69" fmla="*/ 40 h 87"/>
                  <a:gd name="T70" fmla="*/ 184 w 295"/>
                  <a:gd name="T71" fmla="*/ 33 h 87"/>
                  <a:gd name="T72" fmla="*/ 179 w 295"/>
                  <a:gd name="T73" fmla="*/ 28 h 87"/>
                  <a:gd name="T74" fmla="*/ 169 w 295"/>
                  <a:gd name="T75" fmla="*/ 23 h 87"/>
                  <a:gd name="T76" fmla="*/ 154 w 295"/>
                  <a:gd name="T77" fmla="*/ 23 h 87"/>
                  <a:gd name="T78" fmla="*/ 138 w 295"/>
                  <a:gd name="T79" fmla="*/ 26 h 87"/>
                  <a:gd name="T80" fmla="*/ 106 w 295"/>
                  <a:gd name="T81" fmla="*/ 35 h 87"/>
                  <a:gd name="T82" fmla="*/ 66 w 295"/>
                  <a:gd name="T83" fmla="*/ 47 h 87"/>
                  <a:gd name="T84" fmla="*/ 0 w 295"/>
                  <a:gd name="T85" fmla="*/ 69 h 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5" h="87">
                    <a:moveTo>
                      <a:pt x="0" y="69"/>
                    </a:moveTo>
                    <a:lnTo>
                      <a:pt x="7" y="87"/>
                    </a:lnTo>
                    <a:lnTo>
                      <a:pt x="52" y="72"/>
                    </a:lnTo>
                    <a:lnTo>
                      <a:pt x="74" y="65"/>
                    </a:lnTo>
                    <a:lnTo>
                      <a:pt x="95" y="58"/>
                    </a:lnTo>
                    <a:lnTo>
                      <a:pt x="114" y="53"/>
                    </a:lnTo>
                    <a:lnTo>
                      <a:pt x="131" y="48"/>
                    </a:lnTo>
                    <a:lnTo>
                      <a:pt x="146" y="45"/>
                    </a:lnTo>
                    <a:lnTo>
                      <a:pt x="143" y="35"/>
                    </a:lnTo>
                    <a:lnTo>
                      <a:pt x="143" y="45"/>
                    </a:lnTo>
                    <a:lnTo>
                      <a:pt x="156" y="42"/>
                    </a:lnTo>
                    <a:lnTo>
                      <a:pt x="165" y="42"/>
                    </a:lnTo>
                    <a:lnTo>
                      <a:pt x="165" y="33"/>
                    </a:lnTo>
                    <a:lnTo>
                      <a:pt x="162" y="41"/>
                    </a:lnTo>
                    <a:lnTo>
                      <a:pt x="168" y="43"/>
                    </a:lnTo>
                    <a:lnTo>
                      <a:pt x="171" y="34"/>
                    </a:lnTo>
                    <a:lnTo>
                      <a:pt x="165" y="41"/>
                    </a:lnTo>
                    <a:lnTo>
                      <a:pt x="168" y="43"/>
                    </a:lnTo>
                    <a:lnTo>
                      <a:pt x="175" y="37"/>
                    </a:lnTo>
                    <a:lnTo>
                      <a:pt x="166" y="40"/>
                    </a:lnTo>
                    <a:lnTo>
                      <a:pt x="169" y="45"/>
                    </a:lnTo>
                    <a:lnTo>
                      <a:pt x="170" y="48"/>
                    </a:lnTo>
                    <a:lnTo>
                      <a:pt x="171" y="51"/>
                    </a:lnTo>
                    <a:lnTo>
                      <a:pt x="173" y="54"/>
                    </a:lnTo>
                    <a:lnTo>
                      <a:pt x="177" y="56"/>
                    </a:lnTo>
                    <a:lnTo>
                      <a:pt x="180" y="57"/>
                    </a:lnTo>
                    <a:lnTo>
                      <a:pt x="183" y="58"/>
                    </a:lnTo>
                    <a:lnTo>
                      <a:pt x="187" y="58"/>
                    </a:lnTo>
                    <a:lnTo>
                      <a:pt x="189" y="58"/>
                    </a:lnTo>
                    <a:lnTo>
                      <a:pt x="197" y="55"/>
                    </a:lnTo>
                    <a:lnTo>
                      <a:pt x="200" y="53"/>
                    </a:lnTo>
                    <a:lnTo>
                      <a:pt x="205" y="50"/>
                    </a:lnTo>
                    <a:lnTo>
                      <a:pt x="211" y="45"/>
                    </a:lnTo>
                    <a:lnTo>
                      <a:pt x="217" y="39"/>
                    </a:lnTo>
                    <a:lnTo>
                      <a:pt x="230" y="28"/>
                    </a:lnTo>
                    <a:lnTo>
                      <a:pt x="236" y="23"/>
                    </a:lnTo>
                    <a:lnTo>
                      <a:pt x="230" y="16"/>
                    </a:lnTo>
                    <a:lnTo>
                      <a:pt x="233" y="25"/>
                    </a:lnTo>
                    <a:lnTo>
                      <a:pt x="239" y="22"/>
                    </a:lnTo>
                    <a:lnTo>
                      <a:pt x="253" y="19"/>
                    </a:lnTo>
                    <a:lnTo>
                      <a:pt x="250" y="9"/>
                    </a:lnTo>
                    <a:lnTo>
                      <a:pt x="250" y="19"/>
                    </a:lnTo>
                    <a:lnTo>
                      <a:pt x="264" y="19"/>
                    </a:lnTo>
                    <a:lnTo>
                      <a:pt x="278" y="20"/>
                    </a:lnTo>
                    <a:lnTo>
                      <a:pt x="292" y="22"/>
                    </a:lnTo>
                    <a:lnTo>
                      <a:pt x="295" y="4"/>
                    </a:lnTo>
                    <a:lnTo>
                      <a:pt x="278" y="1"/>
                    </a:lnTo>
                    <a:lnTo>
                      <a:pt x="264" y="0"/>
                    </a:lnTo>
                    <a:lnTo>
                      <a:pt x="250" y="0"/>
                    </a:lnTo>
                    <a:lnTo>
                      <a:pt x="246" y="1"/>
                    </a:lnTo>
                    <a:lnTo>
                      <a:pt x="233" y="4"/>
                    </a:lnTo>
                    <a:lnTo>
                      <a:pt x="225" y="7"/>
                    </a:lnTo>
                    <a:lnTo>
                      <a:pt x="222" y="9"/>
                    </a:lnTo>
                    <a:lnTo>
                      <a:pt x="216" y="14"/>
                    </a:lnTo>
                    <a:lnTo>
                      <a:pt x="203" y="25"/>
                    </a:lnTo>
                    <a:lnTo>
                      <a:pt x="197" y="31"/>
                    </a:lnTo>
                    <a:lnTo>
                      <a:pt x="191" y="36"/>
                    </a:lnTo>
                    <a:lnTo>
                      <a:pt x="186" y="39"/>
                    </a:lnTo>
                    <a:lnTo>
                      <a:pt x="192" y="47"/>
                    </a:lnTo>
                    <a:lnTo>
                      <a:pt x="189" y="37"/>
                    </a:lnTo>
                    <a:lnTo>
                      <a:pt x="185" y="40"/>
                    </a:lnTo>
                    <a:lnTo>
                      <a:pt x="180" y="40"/>
                    </a:lnTo>
                    <a:lnTo>
                      <a:pt x="187" y="40"/>
                    </a:lnTo>
                    <a:lnTo>
                      <a:pt x="183" y="39"/>
                    </a:lnTo>
                    <a:lnTo>
                      <a:pt x="183" y="49"/>
                    </a:lnTo>
                    <a:lnTo>
                      <a:pt x="190" y="42"/>
                    </a:lnTo>
                    <a:lnTo>
                      <a:pt x="187" y="40"/>
                    </a:lnTo>
                    <a:lnTo>
                      <a:pt x="181" y="47"/>
                    </a:lnTo>
                    <a:lnTo>
                      <a:pt x="189" y="43"/>
                    </a:lnTo>
                    <a:lnTo>
                      <a:pt x="188" y="40"/>
                    </a:lnTo>
                    <a:lnTo>
                      <a:pt x="187" y="37"/>
                    </a:lnTo>
                    <a:lnTo>
                      <a:pt x="184" y="33"/>
                    </a:lnTo>
                    <a:lnTo>
                      <a:pt x="182" y="30"/>
                    </a:lnTo>
                    <a:lnTo>
                      <a:pt x="179" y="28"/>
                    </a:lnTo>
                    <a:lnTo>
                      <a:pt x="175" y="25"/>
                    </a:lnTo>
                    <a:lnTo>
                      <a:pt x="169" y="23"/>
                    </a:lnTo>
                    <a:lnTo>
                      <a:pt x="165" y="23"/>
                    </a:lnTo>
                    <a:lnTo>
                      <a:pt x="154" y="23"/>
                    </a:lnTo>
                    <a:lnTo>
                      <a:pt x="143" y="25"/>
                    </a:lnTo>
                    <a:lnTo>
                      <a:pt x="138" y="26"/>
                    </a:lnTo>
                    <a:lnTo>
                      <a:pt x="123" y="30"/>
                    </a:lnTo>
                    <a:lnTo>
                      <a:pt x="106" y="35"/>
                    </a:lnTo>
                    <a:lnTo>
                      <a:pt x="87" y="40"/>
                    </a:lnTo>
                    <a:lnTo>
                      <a:pt x="66" y="47"/>
                    </a:lnTo>
                    <a:lnTo>
                      <a:pt x="45" y="54"/>
                    </a:lnTo>
                    <a:lnTo>
                      <a:pt x="0" y="69"/>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3055" name="Oval 44"/>
              <p:cNvSpPr>
                <a:spLocks noChangeArrowheads="1"/>
              </p:cNvSpPr>
              <p:nvPr/>
            </p:nvSpPr>
            <p:spPr bwMode="auto">
              <a:xfrm>
                <a:off x="3369" y="2556"/>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3056" name="Oval 45"/>
              <p:cNvSpPr>
                <a:spLocks noChangeArrowheads="1"/>
              </p:cNvSpPr>
              <p:nvPr/>
            </p:nvSpPr>
            <p:spPr bwMode="auto">
              <a:xfrm>
                <a:off x="3659" y="2491"/>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sp>
          <p:nvSpPr>
            <p:cNvPr id="43037" name="Freeform 46"/>
            <p:cNvSpPr>
              <a:spLocks/>
            </p:cNvSpPr>
            <p:nvPr/>
          </p:nvSpPr>
          <p:spPr bwMode="auto">
            <a:xfrm>
              <a:off x="2184" y="2640"/>
              <a:ext cx="240" cy="345"/>
            </a:xfrm>
            <a:custGeom>
              <a:avLst/>
              <a:gdLst>
                <a:gd name="T0" fmla="*/ 0 w 240"/>
                <a:gd name="T1" fmla="*/ 345 h 345"/>
                <a:gd name="T2" fmla="*/ 120 w 240"/>
                <a:gd name="T3" fmla="*/ 345 h 345"/>
                <a:gd name="T4" fmla="*/ 234 w 240"/>
                <a:gd name="T5" fmla="*/ 21 h 345"/>
                <a:gd name="T6" fmla="*/ 240 w 240"/>
                <a:gd name="T7" fmla="*/ 0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345">
                  <a:moveTo>
                    <a:pt x="0" y="345"/>
                  </a:moveTo>
                  <a:lnTo>
                    <a:pt x="120" y="345"/>
                  </a:lnTo>
                  <a:lnTo>
                    <a:pt x="234" y="21"/>
                  </a:lnTo>
                  <a:lnTo>
                    <a:pt x="240" y="0"/>
                  </a:lnTo>
                </a:path>
              </a:pathLst>
            </a:custGeom>
            <a:noFill/>
            <a:ln w="57150"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3038" name="Line 47"/>
            <p:cNvSpPr>
              <a:spLocks noChangeShapeType="1"/>
            </p:cNvSpPr>
            <p:nvPr/>
          </p:nvSpPr>
          <p:spPr bwMode="auto">
            <a:xfrm flipV="1">
              <a:off x="2424" y="2304"/>
              <a:ext cx="201" cy="339"/>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3039" name="Line 48"/>
            <p:cNvSpPr>
              <a:spLocks noChangeShapeType="1"/>
            </p:cNvSpPr>
            <p:nvPr/>
          </p:nvSpPr>
          <p:spPr bwMode="auto">
            <a:xfrm flipV="1">
              <a:off x="1125" y="1692"/>
              <a:ext cx="846" cy="252"/>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nvGrpSpPr>
            <p:cNvPr id="43040" name="Group 49"/>
            <p:cNvGrpSpPr>
              <a:grpSpLocks/>
            </p:cNvGrpSpPr>
            <p:nvPr/>
          </p:nvGrpSpPr>
          <p:grpSpPr bwMode="auto">
            <a:xfrm>
              <a:off x="2303" y="2566"/>
              <a:ext cx="229" cy="212"/>
              <a:chOff x="2834" y="2317"/>
              <a:chExt cx="291" cy="263"/>
            </a:xfrm>
          </p:grpSpPr>
          <p:sp>
            <p:nvSpPr>
              <p:cNvPr id="43048" name="Freeform 50"/>
              <p:cNvSpPr>
                <a:spLocks/>
              </p:cNvSpPr>
              <p:nvPr/>
            </p:nvSpPr>
            <p:spPr bwMode="auto">
              <a:xfrm>
                <a:off x="2901" y="2413"/>
                <a:ext cx="193" cy="127"/>
              </a:xfrm>
              <a:custGeom>
                <a:avLst/>
                <a:gdLst>
                  <a:gd name="T0" fmla="*/ 12 w 193"/>
                  <a:gd name="T1" fmla="*/ 0 h 102"/>
                  <a:gd name="T2" fmla="*/ 0 w 193"/>
                  <a:gd name="T3" fmla="*/ 32 h 102"/>
                  <a:gd name="T4" fmla="*/ 21 w 193"/>
                  <a:gd name="T5" fmla="*/ 55 h 102"/>
                  <a:gd name="T6" fmla="*/ 39 w 193"/>
                  <a:gd name="T7" fmla="*/ 71 h 102"/>
                  <a:gd name="T8" fmla="*/ 56 w 193"/>
                  <a:gd name="T9" fmla="*/ 88 h 102"/>
                  <a:gd name="T10" fmla="*/ 69 w 193"/>
                  <a:gd name="T11" fmla="*/ 100 h 102"/>
                  <a:gd name="T12" fmla="*/ 75 w 193"/>
                  <a:gd name="T13" fmla="*/ 103 h 102"/>
                  <a:gd name="T14" fmla="*/ 79 w 193"/>
                  <a:gd name="T15" fmla="*/ 106 h 102"/>
                  <a:gd name="T16" fmla="*/ 85 w 193"/>
                  <a:gd name="T17" fmla="*/ 108 h 102"/>
                  <a:gd name="T18" fmla="*/ 90 w 193"/>
                  <a:gd name="T19" fmla="*/ 108 h 102"/>
                  <a:gd name="T20" fmla="*/ 97 w 193"/>
                  <a:gd name="T21" fmla="*/ 108 h 102"/>
                  <a:gd name="T22" fmla="*/ 101 w 193"/>
                  <a:gd name="T23" fmla="*/ 108 h 102"/>
                  <a:gd name="T24" fmla="*/ 101 w 193"/>
                  <a:gd name="T25" fmla="*/ 88 h 102"/>
                  <a:gd name="T26" fmla="*/ 96 w 193"/>
                  <a:gd name="T27" fmla="*/ 106 h 102"/>
                  <a:gd name="T28" fmla="*/ 104 w 193"/>
                  <a:gd name="T29" fmla="*/ 110 h 102"/>
                  <a:gd name="T30" fmla="*/ 118 w 193"/>
                  <a:gd name="T31" fmla="*/ 116 h 102"/>
                  <a:gd name="T32" fmla="*/ 138 w 193"/>
                  <a:gd name="T33" fmla="*/ 128 h 102"/>
                  <a:gd name="T34" fmla="*/ 160 w 193"/>
                  <a:gd name="T35" fmla="*/ 143 h 102"/>
                  <a:gd name="T36" fmla="*/ 184 w 193"/>
                  <a:gd name="T37" fmla="*/ 158 h 102"/>
                  <a:gd name="T38" fmla="*/ 193 w 193"/>
                  <a:gd name="T39" fmla="*/ 122 h 102"/>
                  <a:gd name="T40" fmla="*/ 170 w 193"/>
                  <a:gd name="T41" fmla="*/ 106 h 102"/>
                  <a:gd name="T42" fmla="*/ 147 w 193"/>
                  <a:gd name="T43" fmla="*/ 93 h 102"/>
                  <a:gd name="T44" fmla="*/ 128 w 193"/>
                  <a:gd name="T45" fmla="*/ 80 h 102"/>
                  <a:gd name="T46" fmla="*/ 111 w 193"/>
                  <a:gd name="T47" fmla="*/ 73 h 102"/>
                  <a:gd name="T48" fmla="*/ 106 w 193"/>
                  <a:gd name="T49" fmla="*/ 68 h 102"/>
                  <a:gd name="T50" fmla="*/ 101 w 193"/>
                  <a:gd name="T51" fmla="*/ 68 h 102"/>
                  <a:gd name="T52" fmla="*/ 97 w 193"/>
                  <a:gd name="T53" fmla="*/ 68 h 102"/>
                  <a:gd name="T54" fmla="*/ 90 w 193"/>
                  <a:gd name="T55" fmla="*/ 68 h 102"/>
                  <a:gd name="T56" fmla="*/ 85 w 193"/>
                  <a:gd name="T57" fmla="*/ 68 h 102"/>
                  <a:gd name="T58" fmla="*/ 85 w 193"/>
                  <a:gd name="T59" fmla="*/ 88 h 102"/>
                  <a:gd name="T60" fmla="*/ 89 w 193"/>
                  <a:gd name="T61" fmla="*/ 68 h 102"/>
                  <a:gd name="T62" fmla="*/ 85 w 193"/>
                  <a:gd name="T63" fmla="*/ 67 h 102"/>
                  <a:gd name="T64" fmla="*/ 81 w 193"/>
                  <a:gd name="T65" fmla="*/ 65 h 102"/>
                  <a:gd name="T66" fmla="*/ 65 w 193"/>
                  <a:gd name="T67" fmla="*/ 51 h 102"/>
                  <a:gd name="T68" fmla="*/ 49 w 193"/>
                  <a:gd name="T69" fmla="*/ 34 h 102"/>
                  <a:gd name="T70" fmla="*/ 30 w 193"/>
                  <a:gd name="T71" fmla="*/ 17 h 102"/>
                  <a:gd name="T72" fmla="*/ 12 w 193"/>
                  <a:gd name="T73" fmla="*/ 0 h 1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3" h="102">
                    <a:moveTo>
                      <a:pt x="12" y="0"/>
                    </a:moveTo>
                    <a:lnTo>
                      <a:pt x="0" y="21"/>
                    </a:lnTo>
                    <a:lnTo>
                      <a:pt x="21" y="35"/>
                    </a:lnTo>
                    <a:lnTo>
                      <a:pt x="39" y="46"/>
                    </a:lnTo>
                    <a:lnTo>
                      <a:pt x="56" y="57"/>
                    </a:lnTo>
                    <a:lnTo>
                      <a:pt x="69" y="64"/>
                    </a:lnTo>
                    <a:lnTo>
                      <a:pt x="75" y="67"/>
                    </a:lnTo>
                    <a:lnTo>
                      <a:pt x="79" y="68"/>
                    </a:lnTo>
                    <a:lnTo>
                      <a:pt x="85" y="70"/>
                    </a:lnTo>
                    <a:lnTo>
                      <a:pt x="90" y="70"/>
                    </a:lnTo>
                    <a:lnTo>
                      <a:pt x="97" y="70"/>
                    </a:lnTo>
                    <a:lnTo>
                      <a:pt x="101" y="70"/>
                    </a:lnTo>
                    <a:lnTo>
                      <a:pt x="101" y="57"/>
                    </a:lnTo>
                    <a:lnTo>
                      <a:pt x="96" y="68"/>
                    </a:lnTo>
                    <a:lnTo>
                      <a:pt x="104" y="71"/>
                    </a:lnTo>
                    <a:lnTo>
                      <a:pt x="118" y="75"/>
                    </a:lnTo>
                    <a:lnTo>
                      <a:pt x="138" y="83"/>
                    </a:lnTo>
                    <a:lnTo>
                      <a:pt x="160" y="92"/>
                    </a:lnTo>
                    <a:lnTo>
                      <a:pt x="184" y="102"/>
                    </a:lnTo>
                    <a:lnTo>
                      <a:pt x="193" y="79"/>
                    </a:lnTo>
                    <a:lnTo>
                      <a:pt x="170" y="68"/>
                    </a:lnTo>
                    <a:lnTo>
                      <a:pt x="147" y="60"/>
                    </a:lnTo>
                    <a:lnTo>
                      <a:pt x="128" y="51"/>
                    </a:lnTo>
                    <a:lnTo>
                      <a:pt x="111" y="47"/>
                    </a:lnTo>
                    <a:lnTo>
                      <a:pt x="106" y="44"/>
                    </a:lnTo>
                    <a:lnTo>
                      <a:pt x="101" y="44"/>
                    </a:lnTo>
                    <a:lnTo>
                      <a:pt x="97" y="44"/>
                    </a:lnTo>
                    <a:lnTo>
                      <a:pt x="90" y="44"/>
                    </a:lnTo>
                    <a:lnTo>
                      <a:pt x="85" y="44"/>
                    </a:lnTo>
                    <a:lnTo>
                      <a:pt x="85" y="57"/>
                    </a:lnTo>
                    <a:lnTo>
                      <a:pt x="89" y="44"/>
                    </a:lnTo>
                    <a:lnTo>
                      <a:pt x="85" y="43"/>
                    </a:lnTo>
                    <a:lnTo>
                      <a:pt x="81" y="42"/>
                    </a:lnTo>
                    <a:lnTo>
                      <a:pt x="65" y="33"/>
                    </a:lnTo>
                    <a:lnTo>
                      <a:pt x="49" y="22"/>
                    </a:lnTo>
                    <a:lnTo>
                      <a:pt x="30" y="11"/>
                    </a:lnTo>
                    <a:lnTo>
                      <a:pt x="12"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3049" name="Oval 51"/>
              <p:cNvSpPr>
                <a:spLocks noChangeArrowheads="1"/>
              </p:cNvSpPr>
              <p:nvPr/>
            </p:nvSpPr>
            <p:spPr bwMode="auto">
              <a:xfrm>
                <a:off x="2882" y="2394"/>
                <a:ext cx="65" cy="70"/>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3050" name="Oval 52"/>
              <p:cNvSpPr>
                <a:spLocks noChangeArrowheads="1"/>
              </p:cNvSpPr>
              <p:nvPr/>
            </p:nvSpPr>
            <p:spPr bwMode="auto">
              <a:xfrm>
                <a:off x="3053" y="2494"/>
                <a:ext cx="72" cy="8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3051" name="Freeform 53"/>
              <p:cNvSpPr>
                <a:spLocks/>
              </p:cNvSpPr>
              <p:nvPr/>
            </p:nvSpPr>
            <p:spPr bwMode="auto">
              <a:xfrm rot="-1025114">
                <a:off x="2912" y="2339"/>
                <a:ext cx="42" cy="240"/>
              </a:xfrm>
              <a:custGeom>
                <a:avLst/>
                <a:gdLst>
                  <a:gd name="T0" fmla="*/ 8 w 56"/>
                  <a:gd name="T1" fmla="*/ 0 h 103"/>
                  <a:gd name="T2" fmla="*/ 0 w 56"/>
                  <a:gd name="T3" fmla="*/ 119 h 103"/>
                  <a:gd name="T4" fmla="*/ 11 w 56"/>
                  <a:gd name="T5" fmla="*/ 184 h 103"/>
                  <a:gd name="T6" fmla="*/ 14 w 56"/>
                  <a:gd name="T7" fmla="*/ 119 h 103"/>
                  <a:gd name="T8" fmla="*/ 9 w 56"/>
                  <a:gd name="T9" fmla="*/ 175 h 103"/>
                  <a:gd name="T10" fmla="*/ 14 w 56"/>
                  <a:gd name="T11" fmla="*/ 200 h 103"/>
                  <a:gd name="T12" fmla="*/ 18 w 56"/>
                  <a:gd name="T13" fmla="*/ 158 h 103"/>
                  <a:gd name="T14" fmla="*/ 12 w 56"/>
                  <a:gd name="T15" fmla="*/ 179 h 103"/>
                  <a:gd name="T16" fmla="*/ 15 w 56"/>
                  <a:gd name="T17" fmla="*/ 233 h 103"/>
                  <a:gd name="T18" fmla="*/ 17 w 56"/>
                  <a:gd name="T19" fmla="*/ 294 h 103"/>
                  <a:gd name="T20" fmla="*/ 24 w 56"/>
                  <a:gd name="T21" fmla="*/ 261 h 103"/>
                  <a:gd name="T22" fmla="*/ 17 w 56"/>
                  <a:gd name="T23" fmla="*/ 261 h 103"/>
                  <a:gd name="T24" fmla="*/ 17 w 56"/>
                  <a:gd name="T25" fmla="*/ 336 h 103"/>
                  <a:gd name="T26" fmla="*/ 17 w 56"/>
                  <a:gd name="T27" fmla="*/ 408 h 103"/>
                  <a:gd name="T28" fmla="*/ 17 w 56"/>
                  <a:gd name="T29" fmla="*/ 433 h 103"/>
                  <a:gd name="T30" fmla="*/ 25 w 56"/>
                  <a:gd name="T31" fmla="*/ 433 h 103"/>
                  <a:gd name="T32" fmla="*/ 17 w 56"/>
                  <a:gd name="T33" fmla="*/ 412 h 103"/>
                  <a:gd name="T34" fmla="*/ 17 w 56"/>
                  <a:gd name="T35" fmla="*/ 429 h 103"/>
                  <a:gd name="T36" fmla="*/ 16 w 56"/>
                  <a:gd name="T37" fmla="*/ 445 h 103"/>
                  <a:gd name="T38" fmla="*/ 22 w 56"/>
                  <a:gd name="T39" fmla="*/ 473 h 103"/>
                  <a:gd name="T40" fmla="*/ 17 w 56"/>
                  <a:gd name="T41" fmla="*/ 429 h 103"/>
                  <a:gd name="T42" fmla="*/ 20 w 56"/>
                  <a:gd name="T43" fmla="*/ 408 h 103"/>
                  <a:gd name="T44" fmla="*/ 17 w 56"/>
                  <a:gd name="T45" fmla="*/ 424 h 103"/>
                  <a:gd name="T46" fmla="*/ 21 w 56"/>
                  <a:gd name="T47" fmla="*/ 482 h 103"/>
                  <a:gd name="T48" fmla="*/ 21 w 56"/>
                  <a:gd name="T49" fmla="*/ 412 h 103"/>
                  <a:gd name="T50" fmla="*/ 15 w 56"/>
                  <a:gd name="T51" fmla="*/ 424 h 103"/>
                  <a:gd name="T52" fmla="*/ 10 w 56"/>
                  <a:gd name="T53" fmla="*/ 424 h 103"/>
                  <a:gd name="T54" fmla="*/ 8 w 56"/>
                  <a:gd name="T55" fmla="*/ 424 h 103"/>
                  <a:gd name="T56" fmla="*/ 5 w 56"/>
                  <a:gd name="T57" fmla="*/ 424 h 103"/>
                  <a:gd name="T58" fmla="*/ 4 w 56"/>
                  <a:gd name="T59" fmla="*/ 429 h 103"/>
                  <a:gd name="T60" fmla="*/ 8 w 56"/>
                  <a:gd name="T61" fmla="*/ 559 h 103"/>
                  <a:gd name="T62" fmla="*/ 11 w 56"/>
                  <a:gd name="T63" fmla="*/ 548 h 103"/>
                  <a:gd name="T64" fmla="*/ 8 w 56"/>
                  <a:gd name="T65" fmla="*/ 489 h 103"/>
                  <a:gd name="T66" fmla="*/ 8 w 56"/>
                  <a:gd name="T67" fmla="*/ 559 h 103"/>
                  <a:gd name="T68" fmla="*/ 10 w 56"/>
                  <a:gd name="T69" fmla="*/ 559 h 103"/>
                  <a:gd name="T70" fmla="*/ 15 w 56"/>
                  <a:gd name="T71" fmla="*/ 559 h 103"/>
                  <a:gd name="T72" fmla="*/ 21 w 56"/>
                  <a:gd name="T73" fmla="*/ 548 h 103"/>
                  <a:gd name="T74" fmla="*/ 23 w 56"/>
                  <a:gd name="T75" fmla="*/ 548 h 103"/>
                  <a:gd name="T76" fmla="*/ 26 w 56"/>
                  <a:gd name="T77" fmla="*/ 538 h 103"/>
                  <a:gd name="T78" fmla="*/ 28 w 56"/>
                  <a:gd name="T79" fmla="*/ 522 h 103"/>
                  <a:gd name="T80" fmla="*/ 29 w 56"/>
                  <a:gd name="T81" fmla="*/ 499 h 103"/>
                  <a:gd name="T82" fmla="*/ 30 w 56"/>
                  <a:gd name="T83" fmla="*/ 489 h 103"/>
                  <a:gd name="T84" fmla="*/ 31 w 56"/>
                  <a:gd name="T85" fmla="*/ 466 h 103"/>
                  <a:gd name="T86" fmla="*/ 32 w 56"/>
                  <a:gd name="T87" fmla="*/ 433 h 103"/>
                  <a:gd name="T88" fmla="*/ 32 w 56"/>
                  <a:gd name="T89" fmla="*/ 433 h 103"/>
                  <a:gd name="T90" fmla="*/ 32 w 56"/>
                  <a:gd name="T91" fmla="*/ 408 h 103"/>
                  <a:gd name="T92" fmla="*/ 32 w 56"/>
                  <a:gd name="T93" fmla="*/ 336 h 103"/>
                  <a:gd name="T94" fmla="*/ 31 w 56"/>
                  <a:gd name="T95" fmla="*/ 261 h 103"/>
                  <a:gd name="T96" fmla="*/ 30 w 56"/>
                  <a:gd name="T97" fmla="*/ 240 h 103"/>
                  <a:gd name="T98" fmla="*/ 28 w 56"/>
                  <a:gd name="T99" fmla="*/ 179 h 103"/>
                  <a:gd name="T100" fmla="*/ 26 w 56"/>
                  <a:gd name="T101" fmla="*/ 126 h 103"/>
                  <a:gd name="T102" fmla="*/ 24 w 56"/>
                  <a:gd name="T103" fmla="*/ 103 h 103"/>
                  <a:gd name="T104" fmla="*/ 20 w 56"/>
                  <a:gd name="T105" fmla="*/ 77 h 103"/>
                  <a:gd name="T106" fmla="*/ 17 w 56"/>
                  <a:gd name="T107" fmla="*/ 61 h 103"/>
                  <a:gd name="T108" fmla="*/ 8 w 56"/>
                  <a:gd name="T109" fmla="*/ 0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 h="103">
                    <a:moveTo>
                      <a:pt x="13" y="0"/>
                    </a:moveTo>
                    <a:lnTo>
                      <a:pt x="0" y="22"/>
                    </a:lnTo>
                    <a:lnTo>
                      <a:pt x="20" y="34"/>
                    </a:lnTo>
                    <a:lnTo>
                      <a:pt x="24" y="22"/>
                    </a:lnTo>
                    <a:lnTo>
                      <a:pt x="16" y="32"/>
                    </a:lnTo>
                    <a:lnTo>
                      <a:pt x="24" y="37"/>
                    </a:lnTo>
                    <a:lnTo>
                      <a:pt x="32" y="29"/>
                    </a:lnTo>
                    <a:lnTo>
                      <a:pt x="21" y="33"/>
                    </a:lnTo>
                    <a:lnTo>
                      <a:pt x="27" y="43"/>
                    </a:lnTo>
                    <a:lnTo>
                      <a:pt x="30" y="54"/>
                    </a:lnTo>
                    <a:lnTo>
                      <a:pt x="42" y="48"/>
                    </a:lnTo>
                    <a:lnTo>
                      <a:pt x="30" y="48"/>
                    </a:lnTo>
                    <a:lnTo>
                      <a:pt x="31" y="62"/>
                    </a:lnTo>
                    <a:lnTo>
                      <a:pt x="31" y="75"/>
                    </a:lnTo>
                    <a:lnTo>
                      <a:pt x="31" y="80"/>
                    </a:lnTo>
                    <a:lnTo>
                      <a:pt x="44" y="80"/>
                    </a:lnTo>
                    <a:lnTo>
                      <a:pt x="31" y="76"/>
                    </a:lnTo>
                    <a:lnTo>
                      <a:pt x="31" y="79"/>
                    </a:lnTo>
                    <a:lnTo>
                      <a:pt x="28" y="82"/>
                    </a:lnTo>
                    <a:lnTo>
                      <a:pt x="39" y="87"/>
                    </a:lnTo>
                    <a:lnTo>
                      <a:pt x="31" y="79"/>
                    </a:lnTo>
                    <a:lnTo>
                      <a:pt x="35" y="75"/>
                    </a:lnTo>
                    <a:lnTo>
                      <a:pt x="31" y="78"/>
                    </a:lnTo>
                    <a:lnTo>
                      <a:pt x="37" y="89"/>
                    </a:lnTo>
                    <a:lnTo>
                      <a:pt x="37" y="76"/>
                    </a:lnTo>
                    <a:lnTo>
                      <a:pt x="27" y="78"/>
                    </a:lnTo>
                    <a:lnTo>
                      <a:pt x="17" y="78"/>
                    </a:lnTo>
                    <a:lnTo>
                      <a:pt x="13" y="78"/>
                    </a:lnTo>
                    <a:lnTo>
                      <a:pt x="9" y="78"/>
                    </a:lnTo>
                    <a:lnTo>
                      <a:pt x="7" y="79"/>
                    </a:lnTo>
                    <a:lnTo>
                      <a:pt x="13" y="103"/>
                    </a:lnTo>
                    <a:lnTo>
                      <a:pt x="18" y="101"/>
                    </a:lnTo>
                    <a:lnTo>
                      <a:pt x="13" y="90"/>
                    </a:lnTo>
                    <a:lnTo>
                      <a:pt x="13" y="103"/>
                    </a:lnTo>
                    <a:lnTo>
                      <a:pt x="17" y="103"/>
                    </a:lnTo>
                    <a:lnTo>
                      <a:pt x="27" y="103"/>
                    </a:lnTo>
                    <a:lnTo>
                      <a:pt x="37" y="101"/>
                    </a:lnTo>
                    <a:lnTo>
                      <a:pt x="41" y="101"/>
                    </a:lnTo>
                    <a:lnTo>
                      <a:pt x="45" y="99"/>
                    </a:lnTo>
                    <a:lnTo>
                      <a:pt x="49" y="96"/>
                    </a:lnTo>
                    <a:lnTo>
                      <a:pt x="52" y="92"/>
                    </a:lnTo>
                    <a:lnTo>
                      <a:pt x="53" y="90"/>
                    </a:lnTo>
                    <a:lnTo>
                      <a:pt x="55" y="86"/>
                    </a:lnTo>
                    <a:lnTo>
                      <a:pt x="56" y="80"/>
                    </a:lnTo>
                    <a:lnTo>
                      <a:pt x="56" y="75"/>
                    </a:lnTo>
                    <a:lnTo>
                      <a:pt x="56" y="62"/>
                    </a:lnTo>
                    <a:lnTo>
                      <a:pt x="55" y="48"/>
                    </a:lnTo>
                    <a:lnTo>
                      <a:pt x="53" y="44"/>
                    </a:lnTo>
                    <a:lnTo>
                      <a:pt x="49" y="33"/>
                    </a:lnTo>
                    <a:lnTo>
                      <a:pt x="45" y="23"/>
                    </a:lnTo>
                    <a:lnTo>
                      <a:pt x="42" y="19"/>
                    </a:lnTo>
                    <a:lnTo>
                      <a:pt x="34" y="14"/>
                    </a:lnTo>
                    <a:lnTo>
                      <a:pt x="30" y="11"/>
                    </a:lnTo>
                    <a:lnTo>
                      <a:pt x="13"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3052" name="Oval 54"/>
              <p:cNvSpPr>
                <a:spLocks noChangeArrowheads="1"/>
              </p:cNvSpPr>
              <p:nvPr/>
            </p:nvSpPr>
            <p:spPr bwMode="auto">
              <a:xfrm>
                <a:off x="2834" y="2317"/>
                <a:ext cx="70"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3053" name="Oval 55"/>
              <p:cNvSpPr>
                <a:spLocks noChangeArrowheads="1"/>
              </p:cNvSpPr>
              <p:nvPr/>
            </p:nvSpPr>
            <p:spPr bwMode="auto">
              <a:xfrm>
                <a:off x="2941" y="2523"/>
                <a:ext cx="42" cy="54"/>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grpSp>
          <p:nvGrpSpPr>
            <p:cNvPr id="43041" name="Group 56"/>
            <p:cNvGrpSpPr>
              <a:grpSpLocks/>
            </p:cNvGrpSpPr>
            <p:nvPr/>
          </p:nvGrpSpPr>
          <p:grpSpPr bwMode="auto">
            <a:xfrm>
              <a:off x="3122" y="1565"/>
              <a:ext cx="629" cy="1398"/>
              <a:chOff x="3110" y="1535"/>
              <a:chExt cx="863" cy="1776"/>
            </a:xfrm>
          </p:grpSpPr>
          <p:sp>
            <p:nvSpPr>
              <p:cNvPr id="43046" name="Freeform 57"/>
              <p:cNvSpPr>
                <a:spLocks noEditPoints="1"/>
              </p:cNvSpPr>
              <p:nvPr/>
            </p:nvSpPr>
            <p:spPr bwMode="auto">
              <a:xfrm>
                <a:off x="3110" y="1535"/>
                <a:ext cx="863" cy="1776"/>
              </a:xfrm>
              <a:custGeom>
                <a:avLst/>
                <a:gdLst>
                  <a:gd name="T0" fmla="*/ 171 w 863"/>
                  <a:gd name="T1" fmla="*/ 1769 h 1776"/>
                  <a:gd name="T2" fmla="*/ 289 w 863"/>
                  <a:gd name="T3" fmla="*/ 1747 h 1776"/>
                  <a:gd name="T4" fmla="*/ 432 w 863"/>
                  <a:gd name="T5" fmla="*/ 1698 h 1776"/>
                  <a:gd name="T6" fmla="*/ 558 w 863"/>
                  <a:gd name="T7" fmla="*/ 1628 h 1776"/>
                  <a:gd name="T8" fmla="*/ 643 w 863"/>
                  <a:gd name="T9" fmla="*/ 1561 h 1776"/>
                  <a:gd name="T10" fmla="*/ 734 w 863"/>
                  <a:gd name="T11" fmla="*/ 1461 h 1776"/>
                  <a:gd name="T12" fmla="*/ 788 w 863"/>
                  <a:gd name="T13" fmla="*/ 1373 h 1776"/>
                  <a:gd name="T14" fmla="*/ 832 w 863"/>
                  <a:gd name="T15" fmla="*/ 1250 h 1776"/>
                  <a:gd name="T16" fmla="*/ 846 w 863"/>
                  <a:gd name="T17" fmla="*/ 1148 h 1776"/>
                  <a:gd name="T18" fmla="*/ 855 w 863"/>
                  <a:gd name="T19" fmla="*/ 632 h 1776"/>
                  <a:gd name="T20" fmla="*/ 822 w 863"/>
                  <a:gd name="T21" fmla="*/ 515 h 1776"/>
                  <a:gd name="T22" fmla="*/ 763 w 863"/>
                  <a:gd name="T23" fmla="*/ 406 h 1776"/>
                  <a:gd name="T24" fmla="*/ 654 w 863"/>
                  <a:gd name="T25" fmla="*/ 278 h 1776"/>
                  <a:gd name="T26" fmla="*/ 547 w 863"/>
                  <a:gd name="T27" fmla="*/ 197 h 1776"/>
                  <a:gd name="T28" fmla="*/ 560 w 863"/>
                  <a:gd name="T29" fmla="*/ 0 h 1776"/>
                  <a:gd name="T30" fmla="*/ 66 w 863"/>
                  <a:gd name="T31" fmla="*/ 267 h 1776"/>
                  <a:gd name="T32" fmla="*/ 534 w 863"/>
                  <a:gd name="T33" fmla="*/ 603 h 1776"/>
                  <a:gd name="T34" fmla="*/ 575 w 863"/>
                  <a:gd name="T35" fmla="*/ 637 h 1776"/>
                  <a:gd name="T36" fmla="*/ 656 w 863"/>
                  <a:gd name="T37" fmla="*/ 721 h 1776"/>
                  <a:gd name="T38" fmla="*/ 727 w 863"/>
                  <a:gd name="T39" fmla="*/ 808 h 1776"/>
                  <a:gd name="T40" fmla="*/ 755 w 863"/>
                  <a:gd name="T41" fmla="*/ 852 h 1776"/>
                  <a:gd name="T42" fmla="*/ 800 w 863"/>
                  <a:gd name="T43" fmla="*/ 950 h 1776"/>
                  <a:gd name="T44" fmla="*/ 775 w 863"/>
                  <a:gd name="T45" fmla="*/ 992 h 1776"/>
                  <a:gd name="T46" fmla="*/ 748 w 863"/>
                  <a:gd name="T47" fmla="*/ 1036 h 1776"/>
                  <a:gd name="T48" fmla="*/ 638 w 863"/>
                  <a:gd name="T49" fmla="*/ 1159 h 1776"/>
                  <a:gd name="T50" fmla="*/ 550 w 863"/>
                  <a:gd name="T51" fmla="*/ 1225 h 1776"/>
                  <a:gd name="T52" fmla="*/ 334 w 863"/>
                  <a:gd name="T53" fmla="*/ 1322 h 1776"/>
                  <a:gd name="T54" fmla="*/ 217 w 863"/>
                  <a:gd name="T55" fmla="*/ 1349 h 1776"/>
                  <a:gd name="T56" fmla="*/ 91 w 863"/>
                  <a:gd name="T57" fmla="*/ 1360 h 1776"/>
                  <a:gd name="T58" fmla="*/ 17 w 863"/>
                  <a:gd name="T59" fmla="*/ 1368 h 1776"/>
                  <a:gd name="T60" fmla="*/ 50 w 863"/>
                  <a:gd name="T61" fmla="*/ 1776 h 1776"/>
                  <a:gd name="T62" fmla="*/ 35 w 863"/>
                  <a:gd name="T63" fmla="*/ 1369 h 1776"/>
                  <a:gd name="T64" fmla="*/ 91 w 863"/>
                  <a:gd name="T65" fmla="*/ 1378 h 1776"/>
                  <a:gd name="T66" fmla="*/ 217 w 863"/>
                  <a:gd name="T67" fmla="*/ 1367 h 1776"/>
                  <a:gd name="T68" fmla="*/ 399 w 863"/>
                  <a:gd name="T69" fmla="*/ 1320 h 1776"/>
                  <a:gd name="T70" fmla="*/ 560 w 863"/>
                  <a:gd name="T71" fmla="*/ 1240 h 1776"/>
                  <a:gd name="T72" fmla="*/ 728 w 863"/>
                  <a:gd name="T73" fmla="*/ 1092 h 1776"/>
                  <a:gd name="T74" fmla="*/ 778 w 863"/>
                  <a:gd name="T75" fmla="*/ 1023 h 1776"/>
                  <a:gd name="T76" fmla="*/ 818 w 863"/>
                  <a:gd name="T77" fmla="*/ 947 h 1776"/>
                  <a:gd name="T78" fmla="*/ 785 w 863"/>
                  <a:gd name="T79" fmla="*/ 869 h 1776"/>
                  <a:gd name="T80" fmla="*/ 740 w 863"/>
                  <a:gd name="T81" fmla="*/ 795 h 1776"/>
                  <a:gd name="T82" fmla="*/ 669 w 863"/>
                  <a:gd name="T83" fmla="*/ 708 h 1776"/>
                  <a:gd name="T84" fmla="*/ 578 w 863"/>
                  <a:gd name="T85" fmla="*/ 628 h 1776"/>
                  <a:gd name="T86" fmla="*/ 508 w 863"/>
                  <a:gd name="T87" fmla="*/ 791 h 1776"/>
                  <a:gd name="T88" fmla="*/ 73 w 863"/>
                  <a:gd name="T89" fmla="*/ 261 h 1776"/>
                  <a:gd name="T90" fmla="*/ 541 w 863"/>
                  <a:gd name="T91" fmla="*/ 15 h 1776"/>
                  <a:gd name="T92" fmla="*/ 576 w 863"/>
                  <a:gd name="T93" fmla="*/ 238 h 1776"/>
                  <a:gd name="T94" fmla="*/ 641 w 863"/>
                  <a:gd name="T95" fmla="*/ 291 h 1776"/>
                  <a:gd name="T96" fmla="*/ 750 w 863"/>
                  <a:gd name="T97" fmla="*/ 419 h 1776"/>
                  <a:gd name="T98" fmla="*/ 789 w 863"/>
                  <a:gd name="T99" fmla="*/ 486 h 1776"/>
                  <a:gd name="T100" fmla="*/ 838 w 863"/>
                  <a:gd name="T101" fmla="*/ 635 h 1776"/>
                  <a:gd name="T102" fmla="*/ 845 w 863"/>
                  <a:gd name="T103" fmla="*/ 710 h 1776"/>
                  <a:gd name="T104" fmla="*/ 821 w 863"/>
                  <a:gd name="T105" fmla="*/ 1214 h 1776"/>
                  <a:gd name="T106" fmla="*/ 807 w 863"/>
                  <a:gd name="T107" fmla="*/ 1275 h 1776"/>
                  <a:gd name="T108" fmla="*/ 755 w 863"/>
                  <a:gd name="T109" fmla="*/ 1395 h 1776"/>
                  <a:gd name="T110" fmla="*/ 721 w 863"/>
                  <a:gd name="T111" fmla="*/ 1448 h 1776"/>
                  <a:gd name="T112" fmla="*/ 630 w 863"/>
                  <a:gd name="T113" fmla="*/ 1548 h 1776"/>
                  <a:gd name="T114" fmla="*/ 554 w 863"/>
                  <a:gd name="T115" fmla="*/ 1619 h 1776"/>
                  <a:gd name="T116" fmla="*/ 458 w 863"/>
                  <a:gd name="T117" fmla="*/ 1665 h 1776"/>
                  <a:gd name="T118" fmla="*/ 319 w 863"/>
                  <a:gd name="T119" fmla="*/ 1720 h 1776"/>
                  <a:gd name="T120" fmla="*/ 248 w 863"/>
                  <a:gd name="T121" fmla="*/ 1738 h 1776"/>
                  <a:gd name="T122" fmla="*/ 91 w 863"/>
                  <a:gd name="T123" fmla="*/ 1757 h 17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63" h="1776">
                    <a:moveTo>
                      <a:pt x="50" y="1776"/>
                    </a:moveTo>
                    <a:lnTo>
                      <a:pt x="91" y="1775"/>
                    </a:lnTo>
                    <a:lnTo>
                      <a:pt x="131" y="1773"/>
                    </a:lnTo>
                    <a:lnTo>
                      <a:pt x="171" y="1769"/>
                    </a:lnTo>
                    <a:lnTo>
                      <a:pt x="210" y="1763"/>
                    </a:lnTo>
                    <a:lnTo>
                      <a:pt x="248" y="1756"/>
                    </a:lnTo>
                    <a:lnTo>
                      <a:pt x="252" y="1755"/>
                    </a:lnTo>
                    <a:lnTo>
                      <a:pt x="289" y="1747"/>
                    </a:lnTo>
                    <a:lnTo>
                      <a:pt x="326" y="1737"/>
                    </a:lnTo>
                    <a:lnTo>
                      <a:pt x="362" y="1725"/>
                    </a:lnTo>
                    <a:lnTo>
                      <a:pt x="397" y="1712"/>
                    </a:lnTo>
                    <a:lnTo>
                      <a:pt x="432" y="1698"/>
                    </a:lnTo>
                    <a:lnTo>
                      <a:pt x="465" y="1682"/>
                    </a:lnTo>
                    <a:lnTo>
                      <a:pt x="497" y="1665"/>
                    </a:lnTo>
                    <a:lnTo>
                      <a:pt x="528" y="1647"/>
                    </a:lnTo>
                    <a:lnTo>
                      <a:pt x="558" y="1628"/>
                    </a:lnTo>
                    <a:lnTo>
                      <a:pt x="561" y="1626"/>
                    </a:lnTo>
                    <a:lnTo>
                      <a:pt x="590" y="1606"/>
                    </a:lnTo>
                    <a:lnTo>
                      <a:pt x="617" y="1584"/>
                    </a:lnTo>
                    <a:lnTo>
                      <a:pt x="643" y="1561"/>
                    </a:lnTo>
                    <a:lnTo>
                      <a:pt x="668" y="1538"/>
                    </a:lnTo>
                    <a:lnTo>
                      <a:pt x="691" y="1513"/>
                    </a:lnTo>
                    <a:lnTo>
                      <a:pt x="713" y="1487"/>
                    </a:lnTo>
                    <a:lnTo>
                      <a:pt x="734" y="1461"/>
                    </a:lnTo>
                    <a:lnTo>
                      <a:pt x="753" y="1433"/>
                    </a:lnTo>
                    <a:lnTo>
                      <a:pt x="755" y="1430"/>
                    </a:lnTo>
                    <a:lnTo>
                      <a:pt x="772" y="1402"/>
                    </a:lnTo>
                    <a:lnTo>
                      <a:pt x="788" y="1373"/>
                    </a:lnTo>
                    <a:lnTo>
                      <a:pt x="801" y="1343"/>
                    </a:lnTo>
                    <a:lnTo>
                      <a:pt x="814" y="1313"/>
                    </a:lnTo>
                    <a:lnTo>
                      <a:pt x="824" y="1282"/>
                    </a:lnTo>
                    <a:lnTo>
                      <a:pt x="832" y="1250"/>
                    </a:lnTo>
                    <a:lnTo>
                      <a:pt x="839" y="1217"/>
                    </a:lnTo>
                    <a:lnTo>
                      <a:pt x="839" y="1214"/>
                    </a:lnTo>
                    <a:lnTo>
                      <a:pt x="844" y="1181"/>
                    </a:lnTo>
                    <a:lnTo>
                      <a:pt x="846" y="1148"/>
                    </a:lnTo>
                    <a:lnTo>
                      <a:pt x="863" y="750"/>
                    </a:lnTo>
                    <a:lnTo>
                      <a:pt x="863" y="710"/>
                    </a:lnTo>
                    <a:lnTo>
                      <a:pt x="861" y="671"/>
                    </a:lnTo>
                    <a:lnTo>
                      <a:pt x="855" y="632"/>
                    </a:lnTo>
                    <a:lnTo>
                      <a:pt x="855" y="628"/>
                    </a:lnTo>
                    <a:lnTo>
                      <a:pt x="846" y="590"/>
                    </a:lnTo>
                    <a:lnTo>
                      <a:pt x="835" y="552"/>
                    </a:lnTo>
                    <a:lnTo>
                      <a:pt x="822" y="515"/>
                    </a:lnTo>
                    <a:lnTo>
                      <a:pt x="806" y="479"/>
                    </a:lnTo>
                    <a:lnTo>
                      <a:pt x="787" y="443"/>
                    </a:lnTo>
                    <a:lnTo>
                      <a:pt x="765" y="409"/>
                    </a:lnTo>
                    <a:lnTo>
                      <a:pt x="763" y="406"/>
                    </a:lnTo>
                    <a:lnTo>
                      <a:pt x="740" y="372"/>
                    </a:lnTo>
                    <a:lnTo>
                      <a:pt x="714" y="340"/>
                    </a:lnTo>
                    <a:lnTo>
                      <a:pt x="685" y="308"/>
                    </a:lnTo>
                    <a:lnTo>
                      <a:pt x="654" y="278"/>
                    </a:lnTo>
                    <a:lnTo>
                      <a:pt x="621" y="250"/>
                    </a:lnTo>
                    <a:lnTo>
                      <a:pt x="586" y="223"/>
                    </a:lnTo>
                    <a:lnTo>
                      <a:pt x="583" y="221"/>
                    </a:lnTo>
                    <a:lnTo>
                      <a:pt x="547" y="197"/>
                    </a:lnTo>
                    <a:lnTo>
                      <a:pt x="542" y="204"/>
                    </a:lnTo>
                    <a:lnTo>
                      <a:pt x="551" y="205"/>
                    </a:lnTo>
                    <a:lnTo>
                      <a:pt x="559" y="16"/>
                    </a:lnTo>
                    <a:lnTo>
                      <a:pt x="560" y="0"/>
                    </a:lnTo>
                    <a:lnTo>
                      <a:pt x="546" y="7"/>
                    </a:lnTo>
                    <a:lnTo>
                      <a:pt x="69" y="253"/>
                    </a:lnTo>
                    <a:lnTo>
                      <a:pt x="59" y="258"/>
                    </a:lnTo>
                    <a:lnTo>
                      <a:pt x="66" y="267"/>
                    </a:lnTo>
                    <a:lnTo>
                      <a:pt x="510" y="797"/>
                    </a:lnTo>
                    <a:lnTo>
                      <a:pt x="525" y="815"/>
                    </a:lnTo>
                    <a:lnTo>
                      <a:pt x="526" y="792"/>
                    </a:lnTo>
                    <a:lnTo>
                      <a:pt x="534" y="603"/>
                    </a:lnTo>
                    <a:lnTo>
                      <a:pt x="525" y="602"/>
                    </a:lnTo>
                    <a:lnTo>
                      <a:pt x="521" y="610"/>
                    </a:lnTo>
                    <a:lnTo>
                      <a:pt x="571" y="645"/>
                    </a:lnTo>
                    <a:lnTo>
                      <a:pt x="575" y="637"/>
                    </a:lnTo>
                    <a:lnTo>
                      <a:pt x="568" y="643"/>
                    </a:lnTo>
                    <a:lnTo>
                      <a:pt x="614" y="680"/>
                    </a:lnTo>
                    <a:lnTo>
                      <a:pt x="635" y="700"/>
                    </a:lnTo>
                    <a:lnTo>
                      <a:pt x="656" y="721"/>
                    </a:lnTo>
                    <a:lnTo>
                      <a:pt x="675" y="741"/>
                    </a:lnTo>
                    <a:lnTo>
                      <a:pt x="694" y="763"/>
                    </a:lnTo>
                    <a:lnTo>
                      <a:pt x="711" y="785"/>
                    </a:lnTo>
                    <a:lnTo>
                      <a:pt x="727" y="808"/>
                    </a:lnTo>
                    <a:lnTo>
                      <a:pt x="734" y="801"/>
                    </a:lnTo>
                    <a:lnTo>
                      <a:pt x="725" y="805"/>
                    </a:lnTo>
                    <a:lnTo>
                      <a:pt x="741" y="828"/>
                    </a:lnTo>
                    <a:lnTo>
                      <a:pt x="755" y="852"/>
                    </a:lnTo>
                    <a:lnTo>
                      <a:pt x="768" y="876"/>
                    </a:lnTo>
                    <a:lnTo>
                      <a:pt x="779" y="900"/>
                    </a:lnTo>
                    <a:lnTo>
                      <a:pt x="790" y="925"/>
                    </a:lnTo>
                    <a:lnTo>
                      <a:pt x="800" y="950"/>
                    </a:lnTo>
                    <a:lnTo>
                      <a:pt x="808" y="947"/>
                    </a:lnTo>
                    <a:lnTo>
                      <a:pt x="800" y="944"/>
                    </a:lnTo>
                    <a:lnTo>
                      <a:pt x="788" y="968"/>
                    </a:lnTo>
                    <a:lnTo>
                      <a:pt x="775" y="992"/>
                    </a:lnTo>
                    <a:lnTo>
                      <a:pt x="761" y="1016"/>
                    </a:lnTo>
                    <a:lnTo>
                      <a:pt x="746" y="1039"/>
                    </a:lnTo>
                    <a:lnTo>
                      <a:pt x="755" y="1042"/>
                    </a:lnTo>
                    <a:lnTo>
                      <a:pt x="748" y="1036"/>
                    </a:lnTo>
                    <a:lnTo>
                      <a:pt x="732" y="1058"/>
                    </a:lnTo>
                    <a:lnTo>
                      <a:pt x="715" y="1079"/>
                    </a:lnTo>
                    <a:lnTo>
                      <a:pt x="679" y="1121"/>
                    </a:lnTo>
                    <a:lnTo>
                      <a:pt x="638" y="1159"/>
                    </a:lnTo>
                    <a:lnTo>
                      <a:pt x="594" y="1195"/>
                    </a:lnTo>
                    <a:lnTo>
                      <a:pt x="547" y="1227"/>
                    </a:lnTo>
                    <a:lnTo>
                      <a:pt x="553" y="1234"/>
                    </a:lnTo>
                    <a:lnTo>
                      <a:pt x="550" y="1225"/>
                    </a:lnTo>
                    <a:lnTo>
                      <a:pt x="500" y="1254"/>
                    </a:lnTo>
                    <a:lnTo>
                      <a:pt x="447" y="1280"/>
                    </a:lnTo>
                    <a:lnTo>
                      <a:pt x="392" y="1303"/>
                    </a:lnTo>
                    <a:lnTo>
                      <a:pt x="334" y="1322"/>
                    </a:lnTo>
                    <a:lnTo>
                      <a:pt x="275" y="1337"/>
                    </a:lnTo>
                    <a:lnTo>
                      <a:pt x="278" y="1346"/>
                    </a:lnTo>
                    <a:lnTo>
                      <a:pt x="278" y="1337"/>
                    </a:lnTo>
                    <a:lnTo>
                      <a:pt x="217" y="1349"/>
                    </a:lnTo>
                    <a:lnTo>
                      <a:pt x="186" y="1353"/>
                    </a:lnTo>
                    <a:lnTo>
                      <a:pt x="155" y="1356"/>
                    </a:lnTo>
                    <a:lnTo>
                      <a:pt x="123" y="1358"/>
                    </a:lnTo>
                    <a:lnTo>
                      <a:pt x="91" y="1360"/>
                    </a:lnTo>
                    <a:lnTo>
                      <a:pt x="59" y="1360"/>
                    </a:lnTo>
                    <a:lnTo>
                      <a:pt x="27" y="1359"/>
                    </a:lnTo>
                    <a:lnTo>
                      <a:pt x="17" y="1359"/>
                    </a:lnTo>
                    <a:lnTo>
                      <a:pt x="17" y="1368"/>
                    </a:lnTo>
                    <a:lnTo>
                      <a:pt x="0" y="1766"/>
                    </a:lnTo>
                    <a:lnTo>
                      <a:pt x="0" y="1775"/>
                    </a:lnTo>
                    <a:lnTo>
                      <a:pt x="9" y="1775"/>
                    </a:lnTo>
                    <a:lnTo>
                      <a:pt x="50" y="1776"/>
                    </a:lnTo>
                    <a:close/>
                    <a:moveTo>
                      <a:pt x="10" y="1757"/>
                    </a:moveTo>
                    <a:lnTo>
                      <a:pt x="9" y="1766"/>
                    </a:lnTo>
                    <a:lnTo>
                      <a:pt x="18" y="1767"/>
                    </a:lnTo>
                    <a:lnTo>
                      <a:pt x="35" y="1369"/>
                    </a:lnTo>
                    <a:lnTo>
                      <a:pt x="26" y="1368"/>
                    </a:lnTo>
                    <a:lnTo>
                      <a:pt x="26" y="1377"/>
                    </a:lnTo>
                    <a:lnTo>
                      <a:pt x="59" y="1378"/>
                    </a:lnTo>
                    <a:lnTo>
                      <a:pt x="91" y="1378"/>
                    </a:lnTo>
                    <a:lnTo>
                      <a:pt x="123" y="1376"/>
                    </a:lnTo>
                    <a:lnTo>
                      <a:pt x="155" y="1374"/>
                    </a:lnTo>
                    <a:lnTo>
                      <a:pt x="186" y="1371"/>
                    </a:lnTo>
                    <a:lnTo>
                      <a:pt x="217" y="1367"/>
                    </a:lnTo>
                    <a:lnTo>
                      <a:pt x="278" y="1355"/>
                    </a:lnTo>
                    <a:lnTo>
                      <a:pt x="282" y="1354"/>
                    </a:lnTo>
                    <a:lnTo>
                      <a:pt x="341" y="1339"/>
                    </a:lnTo>
                    <a:lnTo>
                      <a:pt x="399" y="1320"/>
                    </a:lnTo>
                    <a:lnTo>
                      <a:pt x="454" y="1297"/>
                    </a:lnTo>
                    <a:lnTo>
                      <a:pt x="507" y="1271"/>
                    </a:lnTo>
                    <a:lnTo>
                      <a:pt x="557" y="1242"/>
                    </a:lnTo>
                    <a:lnTo>
                      <a:pt x="560" y="1240"/>
                    </a:lnTo>
                    <a:lnTo>
                      <a:pt x="607" y="1208"/>
                    </a:lnTo>
                    <a:lnTo>
                      <a:pt x="651" y="1172"/>
                    </a:lnTo>
                    <a:lnTo>
                      <a:pt x="692" y="1134"/>
                    </a:lnTo>
                    <a:lnTo>
                      <a:pt x="728" y="1092"/>
                    </a:lnTo>
                    <a:lnTo>
                      <a:pt x="745" y="1071"/>
                    </a:lnTo>
                    <a:lnTo>
                      <a:pt x="761" y="1049"/>
                    </a:lnTo>
                    <a:lnTo>
                      <a:pt x="763" y="1046"/>
                    </a:lnTo>
                    <a:lnTo>
                      <a:pt x="778" y="1023"/>
                    </a:lnTo>
                    <a:lnTo>
                      <a:pt x="792" y="999"/>
                    </a:lnTo>
                    <a:lnTo>
                      <a:pt x="805" y="975"/>
                    </a:lnTo>
                    <a:lnTo>
                      <a:pt x="816" y="951"/>
                    </a:lnTo>
                    <a:lnTo>
                      <a:pt x="818" y="947"/>
                    </a:lnTo>
                    <a:lnTo>
                      <a:pt x="817" y="944"/>
                    </a:lnTo>
                    <a:lnTo>
                      <a:pt x="807" y="918"/>
                    </a:lnTo>
                    <a:lnTo>
                      <a:pt x="796" y="893"/>
                    </a:lnTo>
                    <a:lnTo>
                      <a:pt x="785" y="869"/>
                    </a:lnTo>
                    <a:lnTo>
                      <a:pt x="772" y="845"/>
                    </a:lnTo>
                    <a:lnTo>
                      <a:pt x="758" y="821"/>
                    </a:lnTo>
                    <a:lnTo>
                      <a:pt x="742" y="798"/>
                    </a:lnTo>
                    <a:lnTo>
                      <a:pt x="740" y="795"/>
                    </a:lnTo>
                    <a:lnTo>
                      <a:pt x="724" y="772"/>
                    </a:lnTo>
                    <a:lnTo>
                      <a:pt x="707" y="750"/>
                    </a:lnTo>
                    <a:lnTo>
                      <a:pt x="688" y="728"/>
                    </a:lnTo>
                    <a:lnTo>
                      <a:pt x="669" y="708"/>
                    </a:lnTo>
                    <a:lnTo>
                      <a:pt x="648" y="687"/>
                    </a:lnTo>
                    <a:lnTo>
                      <a:pt x="627" y="667"/>
                    </a:lnTo>
                    <a:lnTo>
                      <a:pt x="581" y="630"/>
                    </a:lnTo>
                    <a:lnTo>
                      <a:pt x="578" y="628"/>
                    </a:lnTo>
                    <a:lnTo>
                      <a:pt x="530" y="595"/>
                    </a:lnTo>
                    <a:lnTo>
                      <a:pt x="517" y="586"/>
                    </a:lnTo>
                    <a:lnTo>
                      <a:pt x="516" y="602"/>
                    </a:lnTo>
                    <a:lnTo>
                      <a:pt x="508" y="791"/>
                    </a:lnTo>
                    <a:lnTo>
                      <a:pt x="517" y="791"/>
                    </a:lnTo>
                    <a:lnTo>
                      <a:pt x="524" y="785"/>
                    </a:lnTo>
                    <a:lnTo>
                      <a:pt x="80" y="255"/>
                    </a:lnTo>
                    <a:lnTo>
                      <a:pt x="73" y="261"/>
                    </a:lnTo>
                    <a:lnTo>
                      <a:pt x="77" y="269"/>
                    </a:lnTo>
                    <a:lnTo>
                      <a:pt x="554" y="23"/>
                    </a:lnTo>
                    <a:lnTo>
                      <a:pt x="550" y="15"/>
                    </a:lnTo>
                    <a:lnTo>
                      <a:pt x="541" y="15"/>
                    </a:lnTo>
                    <a:lnTo>
                      <a:pt x="533" y="204"/>
                    </a:lnTo>
                    <a:lnTo>
                      <a:pt x="533" y="208"/>
                    </a:lnTo>
                    <a:lnTo>
                      <a:pt x="538" y="212"/>
                    </a:lnTo>
                    <a:lnTo>
                      <a:pt x="576" y="238"/>
                    </a:lnTo>
                    <a:lnTo>
                      <a:pt x="579" y="229"/>
                    </a:lnTo>
                    <a:lnTo>
                      <a:pt x="573" y="236"/>
                    </a:lnTo>
                    <a:lnTo>
                      <a:pt x="608" y="263"/>
                    </a:lnTo>
                    <a:lnTo>
                      <a:pt x="641" y="291"/>
                    </a:lnTo>
                    <a:lnTo>
                      <a:pt x="672" y="321"/>
                    </a:lnTo>
                    <a:lnTo>
                      <a:pt x="701" y="353"/>
                    </a:lnTo>
                    <a:lnTo>
                      <a:pt x="727" y="385"/>
                    </a:lnTo>
                    <a:lnTo>
                      <a:pt x="750" y="419"/>
                    </a:lnTo>
                    <a:lnTo>
                      <a:pt x="757" y="412"/>
                    </a:lnTo>
                    <a:lnTo>
                      <a:pt x="748" y="416"/>
                    </a:lnTo>
                    <a:lnTo>
                      <a:pt x="770" y="450"/>
                    </a:lnTo>
                    <a:lnTo>
                      <a:pt x="789" y="486"/>
                    </a:lnTo>
                    <a:lnTo>
                      <a:pt x="805" y="522"/>
                    </a:lnTo>
                    <a:lnTo>
                      <a:pt x="818" y="559"/>
                    </a:lnTo>
                    <a:lnTo>
                      <a:pt x="829" y="597"/>
                    </a:lnTo>
                    <a:lnTo>
                      <a:pt x="838" y="635"/>
                    </a:lnTo>
                    <a:lnTo>
                      <a:pt x="846" y="632"/>
                    </a:lnTo>
                    <a:lnTo>
                      <a:pt x="837" y="632"/>
                    </a:lnTo>
                    <a:lnTo>
                      <a:pt x="843" y="671"/>
                    </a:lnTo>
                    <a:lnTo>
                      <a:pt x="845" y="710"/>
                    </a:lnTo>
                    <a:lnTo>
                      <a:pt x="845" y="749"/>
                    </a:lnTo>
                    <a:lnTo>
                      <a:pt x="828" y="1147"/>
                    </a:lnTo>
                    <a:lnTo>
                      <a:pt x="826" y="1181"/>
                    </a:lnTo>
                    <a:lnTo>
                      <a:pt x="821" y="1214"/>
                    </a:lnTo>
                    <a:lnTo>
                      <a:pt x="830" y="1214"/>
                    </a:lnTo>
                    <a:lnTo>
                      <a:pt x="822" y="1210"/>
                    </a:lnTo>
                    <a:lnTo>
                      <a:pt x="815" y="1243"/>
                    </a:lnTo>
                    <a:lnTo>
                      <a:pt x="807" y="1275"/>
                    </a:lnTo>
                    <a:lnTo>
                      <a:pt x="797" y="1306"/>
                    </a:lnTo>
                    <a:lnTo>
                      <a:pt x="784" y="1336"/>
                    </a:lnTo>
                    <a:lnTo>
                      <a:pt x="771" y="1366"/>
                    </a:lnTo>
                    <a:lnTo>
                      <a:pt x="755" y="1395"/>
                    </a:lnTo>
                    <a:lnTo>
                      <a:pt x="738" y="1423"/>
                    </a:lnTo>
                    <a:lnTo>
                      <a:pt x="746" y="1427"/>
                    </a:lnTo>
                    <a:lnTo>
                      <a:pt x="740" y="1420"/>
                    </a:lnTo>
                    <a:lnTo>
                      <a:pt x="721" y="1448"/>
                    </a:lnTo>
                    <a:lnTo>
                      <a:pt x="700" y="1474"/>
                    </a:lnTo>
                    <a:lnTo>
                      <a:pt x="678" y="1500"/>
                    </a:lnTo>
                    <a:lnTo>
                      <a:pt x="655" y="1525"/>
                    </a:lnTo>
                    <a:lnTo>
                      <a:pt x="630" y="1548"/>
                    </a:lnTo>
                    <a:lnTo>
                      <a:pt x="604" y="1571"/>
                    </a:lnTo>
                    <a:lnTo>
                      <a:pt x="577" y="1593"/>
                    </a:lnTo>
                    <a:lnTo>
                      <a:pt x="548" y="1613"/>
                    </a:lnTo>
                    <a:lnTo>
                      <a:pt x="554" y="1619"/>
                    </a:lnTo>
                    <a:lnTo>
                      <a:pt x="551" y="1611"/>
                    </a:lnTo>
                    <a:lnTo>
                      <a:pt x="521" y="1630"/>
                    </a:lnTo>
                    <a:lnTo>
                      <a:pt x="490" y="1648"/>
                    </a:lnTo>
                    <a:lnTo>
                      <a:pt x="458" y="1665"/>
                    </a:lnTo>
                    <a:lnTo>
                      <a:pt x="425" y="1681"/>
                    </a:lnTo>
                    <a:lnTo>
                      <a:pt x="390" y="1695"/>
                    </a:lnTo>
                    <a:lnTo>
                      <a:pt x="355" y="1708"/>
                    </a:lnTo>
                    <a:lnTo>
                      <a:pt x="319" y="1720"/>
                    </a:lnTo>
                    <a:lnTo>
                      <a:pt x="282" y="1730"/>
                    </a:lnTo>
                    <a:lnTo>
                      <a:pt x="245" y="1738"/>
                    </a:lnTo>
                    <a:lnTo>
                      <a:pt x="248" y="1747"/>
                    </a:lnTo>
                    <a:lnTo>
                      <a:pt x="248" y="1738"/>
                    </a:lnTo>
                    <a:lnTo>
                      <a:pt x="210" y="1745"/>
                    </a:lnTo>
                    <a:lnTo>
                      <a:pt x="171" y="1751"/>
                    </a:lnTo>
                    <a:lnTo>
                      <a:pt x="131" y="1755"/>
                    </a:lnTo>
                    <a:lnTo>
                      <a:pt x="91" y="1757"/>
                    </a:lnTo>
                    <a:lnTo>
                      <a:pt x="50" y="1758"/>
                    </a:lnTo>
                    <a:lnTo>
                      <a:pt x="10" y="17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3047" name="Freeform 58"/>
              <p:cNvSpPr>
                <a:spLocks/>
              </p:cNvSpPr>
              <p:nvPr/>
            </p:nvSpPr>
            <p:spPr bwMode="auto">
              <a:xfrm>
                <a:off x="3910" y="2284"/>
                <a:ext cx="63" cy="202"/>
              </a:xfrm>
              <a:custGeom>
                <a:avLst/>
                <a:gdLst>
                  <a:gd name="T0" fmla="*/ 63 w 63"/>
                  <a:gd name="T1" fmla="*/ 1 h 202"/>
                  <a:gd name="T2" fmla="*/ 45 w 63"/>
                  <a:gd name="T3" fmla="*/ 0 h 202"/>
                  <a:gd name="T4" fmla="*/ 43 w 63"/>
                  <a:gd name="T5" fmla="*/ 25 h 202"/>
                  <a:gd name="T6" fmla="*/ 40 w 63"/>
                  <a:gd name="T7" fmla="*/ 51 h 202"/>
                  <a:gd name="T8" fmla="*/ 36 w 63"/>
                  <a:gd name="T9" fmla="*/ 76 h 202"/>
                  <a:gd name="T10" fmla="*/ 45 w 63"/>
                  <a:gd name="T11" fmla="*/ 76 h 202"/>
                  <a:gd name="T12" fmla="*/ 37 w 63"/>
                  <a:gd name="T13" fmla="*/ 72 h 202"/>
                  <a:gd name="T14" fmla="*/ 32 w 63"/>
                  <a:gd name="T15" fmla="*/ 97 h 202"/>
                  <a:gd name="T16" fmla="*/ 25 w 63"/>
                  <a:gd name="T17" fmla="*/ 122 h 202"/>
                  <a:gd name="T18" fmla="*/ 18 w 63"/>
                  <a:gd name="T19" fmla="*/ 147 h 202"/>
                  <a:gd name="T20" fmla="*/ 9 w 63"/>
                  <a:gd name="T21" fmla="*/ 171 h 202"/>
                  <a:gd name="T22" fmla="*/ 0 w 63"/>
                  <a:gd name="T23" fmla="*/ 195 h 202"/>
                  <a:gd name="T24" fmla="*/ 16 w 63"/>
                  <a:gd name="T25" fmla="*/ 202 h 202"/>
                  <a:gd name="T26" fmla="*/ 26 w 63"/>
                  <a:gd name="T27" fmla="*/ 178 h 202"/>
                  <a:gd name="T28" fmla="*/ 35 w 63"/>
                  <a:gd name="T29" fmla="*/ 154 h 202"/>
                  <a:gd name="T30" fmla="*/ 42 w 63"/>
                  <a:gd name="T31" fmla="*/ 129 h 202"/>
                  <a:gd name="T32" fmla="*/ 49 w 63"/>
                  <a:gd name="T33" fmla="*/ 104 h 202"/>
                  <a:gd name="T34" fmla="*/ 54 w 63"/>
                  <a:gd name="T35" fmla="*/ 79 h 202"/>
                  <a:gd name="T36" fmla="*/ 54 w 63"/>
                  <a:gd name="T37" fmla="*/ 76 h 202"/>
                  <a:gd name="T38" fmla="*/ 54 w 63"/>
                  <a:gd name="T39" fmla="*/ 76 h 202"/>
                  <a:gd name="T40" fmla="*/ 58 w 63"/>
                  <a:gd name="T41" fmla="*/ 51 h 202"/>
                  <a:gd name="T42" fmla="*/ 61 w 63"/>
                  <a:gd name="T43" fmla="*/ 25 h 202"/>
                  <a:gd name="T44" fmla="*/ 63 w 63"/>
                  <a:gd name="T45" fmla="*/ 1 h 2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 h="202">
                    <a:moveTo>
                      <a:pt x="63" y="1"/>
                    </a:moveTo>
                    <a:lnTo>
                      <a:pt x="45" y="0"/>
                    </a:lnTo>
                    <a:lnTo>
                      <a:pt x="43" y="25"/>
                    </a:lnTo>
                    <a:lnTo>
                      <a:pt x="40" y="51"/>
                    </a:lnTo>
                    <a:lnTo>
                      <a:pt x="36" y="76"/>
                    </a:lnTo>
                    <a:lnTo>
                      <a:pt x="45" y="76"/>
                    </a:lnTo>
                    <a:lnTo>
                      <a:pt x="37" y="72"/>
                    </a:lnTo>
                    <a:lnTo>
                      <a:pt x="32" y="97"/>
                    </a:lnTo>
                    <a:lnTo>
                      <a:pt x="25" y="122"/>
                    </a:lnTo>
                    <a:lnTo>
                      <a:pt x="18" y="147"/>
                    </a:lnTo>
                    <a:lnTo>
                      <a:pt x="9" y="171"/>
                    </a:lnTo>
                    <a:lnTo>
                      <a:pt x="0" y="195"/>
                    </a:lnTo>
                    <a:lnTo>
                      <a:pt x="16" y="202"/>
                    </a:lnTo>
                    <a:lnTo>
                      <a:pt x="26" y="178"/>
                    </a:lnTo>
                    <a:lnTo>
                      <a:pt x="35" y="154"/>
                    </a:lnTo>
                    <a:lnTo>
                      <a:pt x="42" y="129"/>
                    </a:lnTo>
                    <a:lnTo>
                      <a:pt x="49" y="104"/>
                    </a:lnTo>
                    <a:lnTo>
                      <a:pt x="54" y="79"/>
                    </a:lnTo>
                    <a:lnTo>
                      <a:pt x="54" y="76"/>
                    </a:lnTo>
                    <a:lnTo>
                      <a:pt x="58" y="51"/>
                    </a:lnTo>
                    <a:lnTo>
                      <a:pt x="61" y="25"/>
                    </a:lnTo>
                    <a:lnTo>
                      <a:pt x="6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grpSp>
        <p:grpSp>
          <p:nvGrpSpPr>
            <p:cNvPr id="43042" name="Group 59"/>
            <p:cNvGrpSpPr>
              <a:grpSpLocks/>
            </p:cNvGrpSpPr>
            <p:nvPr/>
          </p:nvGrpSpPr>
          <p:grpSpPr bwMode="auto">
            <a:xfrm>
              <a:off x="4230" y="789"/>
              <a:ext cx="629" cy="1398"/>
              <a:chOff x="3110" y="1535"/>
              <a:chExt cx="863" cy="1776"/>
            </a:xfrm>
          </p:grpSpPr>
          <p:sp>
            <p:nvSpPr>
              <p:cNvPr id="43044" name="Freeform 60"/>
              <p:cNvSpPr>
                <a:spLocks noEditPoints="1"/>
              </p:cNvSpPr>
              <p:nvPr/>
            </p:nvSpPr>
            <p:spPr bwMode="auto">
              <a:xfrm>
                <a:off x="3110" y="1535"/>
                <a:ext cx="863" cy="1776"/>
              </a:xfrm>
              <a:custGeom>
                <a:avLst/>
                <a:gdLst>
                  <a:gd name="T0" fmla="*/ 171 w 863"/>
                  <a:gd name="T1" fmla="*/ 1769 h 1776"/>
                  <a:gd name="T2" fmla="*/ 289 w 863"/>
                  <a:gd name="T3" fmla="*/ 1747 h 1776"/>
                  <a:gd name="T4" fmla="*/ 432 w 863"/>
                  <a:gd name="T5" fmla="*/ 1698 h 1776"/>
                  <a:gd name="T6" fmla="*/ 558 w 863"/>
                  <a:gd name="T7" fmla="*/ 1628 h 1776"/>
                  <a:gd name="T8" fmla="*/ 643 w 863"/>
                  <a:gd name="T9" fmla="*/ 1561 h 1776"/>
                  <a:gd name="T10" fmla="*/ 734 w 863"/>
                  <a:gd name="T11" fmla="*/ 1461 h 1776"/>
                  <a:gd name="T12" fmla="*/ 788 w 863"/>
                  <a:gd name="T13" fmla="*/ 1373 h 1776"/>
                  <a:gd name="T14" fmla="*/ 832 w 863"/>
                  <a:gd name="T15" fmla="*/ 1250 h 1776"/>
                  <a:gd name="T16" fmla="*/ 846 w 863"/>
                  <a:gd name="T17" fmla="*/ 1148 h 1776"/>
                  <a:gd name="T18" fmla="*/ 855 w 863"/>
                  <a:gd name="T19" fmla="*/ 632 h 1776"/>
                  <a:gd name="T20" fmla="*/ 822 w 863"/>
                  <a:gd name="T21" fmla="*/ 515 h 1776"/>
                  <a:gd name="T22" fmla="*/ 763 w 863"/>
                  <a:gd name="T23" fmla="*/ 406 h 1776"/>
                  <a:gd name="T24" fmla="*/ 654 w 863"/>
                  <a:gd name="T25" fmla="*/ 278 h 1776"/>
                  <a:gd name="T26" fmla="*/ 547 w 863"/>
                  <a:gd name="T27" fmla="*/ 197 h 1776"/>
                  <a:gd name="T28" fmla="*/ 560 w 863"/>
                  <a:gd name="T29" fmla="*/ 0 h 1776"/>
                  <a:gd name="T30" fmla="*/ 66 w 863"/>
                  <a:gd name="T31" fmla="*/ 267 h 1776"/>
                  <a:gd name="T32" fmla="*/ 534 w 863"/>
                  <a:gd name="T33" fmla="*/ 603 h 1776"/>
                  <a:gd name="T34" fmla="*/ 575 w 863"/>
                  <a:gd name="T35" fmla="*/ 637 h 1776"/>
                  <a:gd name="T36" fmla="*/ 656 w 863"/>
                  <a:gd name="T37" fmla="*/ 721 h 1776"/>
                  <a:gd name="T38" fmla="*/ 727 w 863"/>
                  <a:gd name="T39" fmla="*/ 808 h 1776"/>
                  <a:gd name="T40" fmla="*/ 755 w 863"/>
                  <a:gd name="T41" fmla="*/ 852 h 1776"/>
                  <a:gd name="T42" fmla="*/ 800 w 863"/>
                  <a:gd name="T43" fmla="*/ 950 h 1776"/>
                  <a:gd name="T44" fmla="*/ 775 w 863"/>
                  <a:gd name="T45" fmla="*/ 992 h 1776"/>
                  <a:gd name="T46" fmla="*/ 748 w 863"/>
                  <a:gd name="T47" fmla="*/ 1036 h 1776"/>
                  <a:gd name="T48" fmla="*/ 638 w 863"/>
                  <a:gd name="T49" fmla="*/ 1159 h 1776"/>
                  <a:gd name="T50" fmla="*/ 550 w 863"/>
                  <a:gd name="T51" fmla="*/ 1225 h 1776"/>
                  <a:gd name="T52" fmla="*/ 334 w 863"/>
                  <a:gd name="T53" fmla="*/ 1322 h 1776"/>
                  <a:gd name="T54" fmla="*/ 217 w 863"/>
                  <a:gd name="T55" fmla="*/ 1349 h 1776"/>
                  <a:gd name="T56" fmla="*/ 91 w 863"/>
                  <a:gd name="T57" fmla="*/ 1360 h 1776"/>
                  <a:gd name="T58" fmla="*/ 17 w 863"/>
                  <a:gd name="T59" fmla="*/ 1368 h 1776"/>
                  <a:gd name="T60" fmla="*/ 50 w 863"/>
                  <a:gd name="T61" fmla="*/ 1776 h 1776"/>
                  <a:gd name="T62" fmla="*/ 35 w 863"/>
                  <a:gd name="T63" fmla="*/ 1369 h 1776"/>
                  <a:gd name="T64" fmla="*/ 91 w 863"/>
                  <a:gd name="T65" fmla="*/ 1378 h 1776"/>
                  <a:gd name="T66" fmla="*/ 217 w 863"/>
                  <a:gd name="T67" fmla="*/ 1367 h 1776"/>
                  <a:gd name="T68" fmla="*/ 399 w 863"/>
                  <a:gd name="T69" fmla="*/ 1320 h 1776"/>
                  <a:gd name="T70" fmla="*/ 560 w 863"/>
                  <a:gd name="T71" fmla="*/ 1240 h 1776"/>
                  <a:gd name="T72" fmla="*/ 728 w 863"/>
                  <a:gd name="T73" fmla="*/ 1092 h 1776"/>
                  <a:gd name="T74" fmla="*/ 778 w 863"/>
                  <a:gd name="T75" fmla="*/ 1023 h 1776"/>
                  <a:gd name="T76" fmla="*/ 818 w 863"/>
                  <a:gd name="T77" fmla="*/ 947 h 1776"/>
                  <a:gd name="T78" fmla="*/ 785 w 863"/>
                  <a:gd name="T79" fmla="*/ 869 h 1776"/>
                  <a:gd name="T80" fmla="*/ 740 w 863"/>
                  <a:gd name="T81" fmla="*/ 795 h 1776"/>
                  <a:gd name="T82" fmla="*/ 669 w 863"/>
                  <a:gd name="T83" fmla="*/ 708 h 1776"/>
                  <a:gd name="T84" fmla="*/ 578 w 863"/>
                  <a:gd name="T85" fmla="*/ 628 h 1776"/>
                  <a:gd name="T86" fmla="*/ 508 w 863"/>
                  <a:gd name="T87" fmla="*/ 791 h 1776"/>
                  <a:gd name="T88" fmla="*/ 73 w 863"/>
                  <a:gd name="T89" fmla="*/ 261 h 1776"/>
                  <a:gd name="T90" fmla="*/ 541 w 863"/>
                  <a:gd name="T91" fmla="*/ 15 h 1776"/>
                  <a:gd name="T92" fmla="*/ 576 w 863"/>
                  <a:gd name="T93" fmla="*/ 238 h 1776"/>
                  <a:gd name="T94" fmla="*/ 641 w 863"/>
                  <a:gd name="T95" fmla="*/ 291 h 1776"/>
                  <a:gd name="T96" fmla="*/ 750 w 863"/>
                  <a:gd name="T97" fmla="*/ 419 h 1776"/>
                  <a:gd name="T98" fmla="*/ 789 w 863"/>
                  <a:gd name="T99" fmla="*/ 486 h 1776"/>
                  <a:gd name="T100" fmla="*/ 838 w 863"/>
                  <a:gd name="T101" fmla="*/ 635 h 1776"/>
                  <a:gd name="T102" fmla="*/ 845 w 863"/>
                  <a:gd name="T103" fmla="*/ 710 h 1776"/>
                  <a:gd name="T104" fmla="*/ 821 w 863"/>
                  <a:gd name="T105" fmla="*/ 1214 h 1776"/>
                  <a:gd name="T106" fmla="*/ 807 w 863"/>
                  <a:gd name="T107" fmla="*/ 1275 h 1776"/>
                  <a:gd name="T108" fmla="*/ 755 w 863"/>
                  <a:gd name="T109" fmla="*/ 1395 h 1776"/>
                  <a:gd name="T110" fmla="*/ 721 w 863"/>
                  <a:gd name="T111" fmla="*/ 1448 h 1776"/>
                  <a:gd name="T112" fmla="*/ 630 w 863"/>
                  <a:gd name="T113" fmla="*/ 1548 h 1776"/>
                  <a:gd name="T114" fmla="*/ 554 w 863"/>
                  <a:gd name="T115" fmla="*/ 1619 h 1776"/>
                  <a:gd name="T116" fmla="*/ 458 w 863"/>
                  <a:gd name="T117" fmla="*/ 1665 h 1776"/>
                  <a:gd name="T118" fmla="*/ 319 w 863"/>
                  <a:gd name="T119" fmla="*/ 1720 h 1776"/>
                  <a:gd name="T120" fmla="*/ 248 w 863"/>
                  <a:gd name="T121" fmla="*/ 1738 h 1776"/>
                  <a:gd name="T122" fmla="*/ 91 w 863"/>
                  <a:gd name="T123" fmla="*/ 1757 h 17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63" h="1776">
                    <a:moveTo>
                      <a:pt x="50" y="1776"/>
                    </a:moveTo>
                    <a:lnTo>
                      <a:pt x="91" y="1775"/>
                    </a:lnTo>
                    <a:lnTo>
                      <a:pt x="131" y="1773"/>
                    </a:lnTo>
                    <a:lnTo>
                      <a:pt x="171" y="1769"/>
                    </a:lnTo>
                    <a:lnTo>
                      <a:pt x="210" y="1763"/>
                    </a:lnTo>
                    <a:lnTo>
                      <a:pt x="248" y="1756"/>
                    </a:lnTo>
                    <a:lnTo>
                      <a:pt x="252" y="1755"/>
                    </a:lnTo>
                    <a:lnTo>
                      <a:pt x="289" y="1747"/>
                    </a:lnTo>
                    <a:lnTo>
                      <a:pt x="326" y="1737"/>
                    </a:lnTo>
                    <a:lnTo>
                      <a:pt x="362" y="1725"/>
                    </a:lnTo>
                    <a:lnTo>
                      <a:pt x="397" y="1712"/>
                    </a:lnTo>
                    <a:lnTo>
                      <a:pt x="432" y="1698"/>
                    </a:lnTo>
                    <a:lnTo>
                      <a:pt x="465" y="1682"/>
                    </a:lnTo>
                    <a:lnTo>
                      <a:pt x="497" y="1665"/>
                    </a:lnTo>
                    <a:lnTo>
                      <a:pt x="528" y="1647"/>
                    </a:lnTo>
                    <a:lnTo>
                      <a:pt x="558" y="1628"/>
                    </a:lnTo>
                    <a:lnTo>
                      <a:pt x="561" y="1626"/>
                    </a:lnTo>
                    <a:lnTo>
                      <a:pt x="590" y="1606"/>
                    </a:lnTo>
                    <a:lnTo>
                      <a:pt x="617" y="1584"/>
                    </a:lnTo>
                    <a:lnTo>
                      <a:pt x="643" y="1561"/>
                    </a:lnTo>
                    <a:lnTo>
                      <a:pt x="668" y="1538"/>
                    </a:lnTo>
                    <a:lnTo>
                      <a:pt x="691" y="1513"/>
                    </a:lnTo>
                    <a:lnTo>
                      <a:pt x="713" y="1487"/>
                    </a:lnTo>
                    <a:lnTo>
                      <a:pt x="734" y="1461"/>
                    </a:lnTo>
                    <a:lnTo>
                      <a:pt x="753" y="1433"/>
                    </a:lnTo>
                    <a:lnTo>
                      <a:pt x="755" y="1430"/>
                    </a:lnTo>
                    <a:lnTo>
                      <a:pt x="772" y="1402"/>
                    </a:lnTo>
                    <a:lnTo>
                      <a:pt x="788" y="1373"/>
                    </a:lnTo>
                    <a:lnTo>
                      <a:pt x="801" y="1343"/>
                    </a:lnTo>
                    <a:lnTo>
                      <a:pt x="814" y="1313"/>
                    </a:lnTo>
                    <a:lnTo>
                      <a:pt x="824" y="1282"/>
                    </a:lnTo>
                    <a:lnTo>
                      <a:pt x="832" y="1250"/>
                    </a:lnTo>
                    <a:lnTo>
                      <a:pt x="839" y="1217"/>
                    </a:lnTo>
                    <a:lnTo>
                      <a:pt x="839" y="1214"/>
                    </a:lnTo>
                    <a:lnTo>
                      <a:pt x="844" y="1181"/>
                    </a:lnTo>
                    <a:lnTo>
                      <a:pt x="846" y="1148"/>
                    </a:lnTo>
                    <a:lnTo>
                      <a:pt x="863" y="750"/>
                    </a:lnTo>
                    <a:lnTo>
                      <a:pt x="863" y="710"/>
                    </a:lnTo>
                    <a:lnTo>
                      <a:pt x="861" y="671"/>
                    </a:lnTo>
                    <a:lnTo>
                      <a:pt x="855" y="632"/>
                    </a:lnTo>
                    <a:lnTo>
                      <a:pt x="855" y="628"/>
                    </a:lnTo>
                    <a:lnTo>
                      <a:pt x="846" y="590"/>
                    </a:lnTo>
                    <a:lnTo>
                      <a:pt x="835" y="552"/>
                    </a:lnTo>
                    <a:lnTo>
                      <a:pt x="822" y="515"/>
                    </a:lnTo>
                    <a:lnTo>
                      <a:pt x="806" y="479"/>
                    </a:lnTo>
                    <a:lnTo>
                      <a:pt x="787" y="443"/>
                    </a:lnTo>
                    <a:lnTo>
                      <a:pt x="765" y="409"/>
                    </a:lnTo>
                    <a:lnTo>
                      <a:pt x="763" y="406"/>
                    </a:lnTo>
                    <a:lnTo>
                      <a:pt x="740" y="372"/>
                    </a:lnTo>
                    <a:lnTo>
                      <a:pt x="714" y="340"/>
                    </a:lnTo>
                    <a:lnTo>
                      <a:pt x="685" y="308"/>
                    </a:lnTo>
                    <a:lnTo>
                      <a:pt x="654" y="278"/>
                    </a:lnTo>
                    <a:lnTo>
                      <a:pt x="621" y="250"/>
                    </a:lnTo>
                    <a:lnTo>
                      <a:pt x="586" y="223"/>
                    </a:lnTo>
                    <a:lnTo>
                      <a:pt x="583" y="221"/>
                    </a:lnTo>
                    <a:lnTo>
                      <a:pt x="547" y="197"/>
                    </a:lnTo>
                    <a:lnTo>
                      <a:pt x="542" y="204"/>
                    </a:lnTo>
                    <a:lnTo>
                      <a:pt x="551" y="205"/>
                    </a:lnTo>
                    <a:lnTo>
                      <a:pt x="559" y="16"/>
                    </a:lnTo>
                    <a:lnTo>
                      <a:pt x="560" y="0"/>
                    </a:lnTo>
                    <a:lnTo>
                      <a:pt x="546" y="7"/>
                    </a:lnTo>
                    <a:lnTo>
                      <a:pt x="69" y="253"/>
                    </a:lnTo>
                    <a:lnTo>
                      <a:pt x="59" y="258"/>
                    </a:lnTo>
                    <a:lnTo>
                      <a:pt x="66" y="267"/>
                    </a:lnTo>
                    <a:lnTo>
                      <a:pt x="510" y="797"/>
                    </a:lnTo>
                    <a:lnTo>
                      <a:pt x="525" y="815"/>
                    </a:lnTo>
                    <a:lnTo>
                      <a:pt x="526" y="792"/>
                    </a:lnTo>
                    <a:lnTo>
                      <a:pt x="534" y="603"/>
                    </a:lnTo>
                    <a:lnTo>
                      <a:pt x="525" y="602"/>
                    </a:lnTo>
                    <a:lnTo>
                      <a:pt x="521" y="610"/>
                    </a:lnTo>
                    <a:lnTo>
                      <a:pt x="571" y="645"/>
                    </a:lnTo>
                    <a:lnTo>
                      <a:pt x="575" y="637"/>
                    </a:lnTo>
                    <a:lnTo>
                      <a:pt x="568" y="643"/>
                    </a:lnTo>
                    <a:lnTo>
                      <a:pt x="614" y="680"/>
                    </a:lnTo>
                    <a:lnTo>
                      <a:pt x="635" y="700"/>
                    </a:lnTo>
                    <a:lnTo>
                      <a:pt x="656" y="721"/>
                    </a:lnTo>
                    <a:lnTo>
                      <a:pt x="675" y="741"/>
                    </a:lnTo>
                    <a:lnTo>
                      <a:pt x="694" y="763"/>
                    </a:lnTo>
                    <a:lnTo>
                      <a:pt x="711" y="785"/>
                    </a:lnTo>
                    <a:lnTo>
                      <a:pt x="727" y="808"/>
                    </a:lnTo>
                    <a:lnTo>
                      <a:pt x="734" y="801"/>
                    </a:lnTo>
                    <a:lnTo>
                      <a:pt x="725" y="805"/>
                    </a:lnTo>
                    <a:lnTo>
                      <a:pt x="741" y="828"/>
                    </a:lnTo>
                    <a:lnTo>
                      <a:pt x="755" y="852"/>
                    </a:lnTo>
                    <a:lnTo>
                      <a:pt x="768" y="876"/>
                    </a:lnTo>
                    <a:lnTo>
                      <a:pt x="779" y="900"/>
                    </a:lnTo>
                    <a:lnTo>
                      <a:pt x="790" y="925"/>
                    </a:lnTo>
                    <a:lnTo>
                      <a:pt x="800" y="950"/>
                    </a:lnTo>
                    <a:lnTo>
                      <a:pt x="808" y="947"/>
                    </a:lnTo>
                    <a:lnTo>
                      <a:pt x="800" y="944"/>
                    </a:lnTo>
                    <a:lnTo>
                      <a:pt x="788" y="968"/>
                    </a:lnTo>
                    <a:lnTo>
                      <a:pt x="775" y="992"/>
                    </a:lnTo>
                    <a:lnTo>
                      <a:pt x="761" y="1016"/>
                    </a:lnTo>
                    <a:lnTo>
                      <a:pt x="746" y="1039"/>
                    </a:lnTo>
                    <a:lnTo>
                      <a:pt x="755" y="1042"/>
                    </a:lnTo>
                    <a:lnTo>
                      <a:pt x="748" y="1036"/>
                    </a:lnTo>
                    <a:lnTo>
                      <a:pt x="732" y="1058"/>
                    </a:lnTo>
                    <a:lnTo>
                      <a:pt x="715" y="1079"/>
                    </a:lnTo>
                    <a:lnTo>
                      <a:pt x="679" y="1121"/>
                    </a:lnTo>
                    <a:lnTo>
                      <a:pt x="638" y="1159"/>
                    </a:lnTo>
                    <a:lnTo>
                      <a:pt x="594" y="1195"/>
                    </a:lnTo>
                    <a:lnTo>
                      <a:pt x="547" y="1227"/>
                    </a:lnTo>
                    <a:lnTo>
                      <a:pt x="553" y="1234"/>
                    </a:lnTo>
                    <a:lnTo>
                      <a:pt x="550" y="1225"/>
                    </a:lnTo>
                    <a:lnTo>
                      <a:pt x="500" y="1254"/>
                    </a:lnTo>
                    <a:lnTo>
                      <a:pt x="447" y="1280"/>
                    </a:lnTo>
                    <a:lnTo>
                      <a:pt x="392" y="1303"/>
                    </a:lnTo>
                    <a:lnTo>
                      <a:pt x="334" y="1322"/>
                    </a:lnTo>
                    <a:lnTo>
                      <a:pt x="275" y="1337"/>
                    </a:lnTo>
                    <a:lnTo>
                      <a:pt x="278" y="1346"/>
                    </a:lnTo>
                    <a:lnTo>
                      <a:pt x="278" y="1337"/>
                    </a:lnTo>
                    <a:lnTo>
                      <a:pt x="217" y="1349"/>
                    </a:lnTo>
                    <a:lnTo>
                      <a:pt x="186" y="1353"/>
                    </a:lnTo>
                    <a:lnTo>
                      <a:pt x="155" y="1356"/>
                    </a:lnTo>
                    <a:lnTo>
                      <a:pt x="123" y="1358"/>
                    </a:lnTo>
                    <a:lnTo>
                      <a:pt x="91" y="1360"/>
                    </a:lnTo>
                    <a:lnTo>
                      <a:pt x="59" y="1360"/>
                    </a:lnTo>
                    <a:lnTo>
                      <a:pt x="27" y="1359"/>
                    </a:lnTo>
                    <a:lnTo>
                      <a:pt x="17" y="1359"/>
                    </a:lnTo>
                    <a:lnTo>
                      <a:pt x="17" y="1368"/>
                    </a:lnTo>
                    <a:lnTo>
                      <a:pt x="0" y="1766"/>
                    </a:lnTo>
                    <a:lnTo>
                      <a:pt x="0" y="1775"/>
                    </a:lnTo>
                    <a:lnTo>
                      <a:pt x="9" y="1775"/>
                    </a:lnTo>
                    <a:lnTo>
                      <a:pt x="50" y="1776"/>
                    </a:lnTo>
                    <a:close/>
                    <a:moveTo>
                      <a:pt x="10" y="1757"/>
                    </a:moveTo>
                    <a:lnTo>
                      <a:pt x="9" y="1766"/>
                    </a:lnTo>
                    <a:lnTo>
                      <a:pt x="18" y="1767"/>
                    </a:lnTo>
                    <a:lnTo>
                      <a:pt x="35" y="1369"/>
                    </a:lnTo>
                    <a:lnTo>
                      <a:pt x="26" y="1368"/>
                    </a:lnTo>
                    <a:lnTo>
                      <a:pt x="26" y="1377"/>
                    </a:lnTo>
                    <a:lnTo>
                      <a:pt x="59" y="1378"/>
                    </a:lnTo>
                    <a:lnTo>
                      <a:pt x="91" y="1378"/>
                    </a:lnTo>
                    <a:lnTo>
                      <a:pt x="123" y="1376"/>
                    </a:lnTo>
                    <a:lnTo>
                      <a:pt x="155" y="1374"/>
                    </a:lnTo>
                    <a:lnTo>
                      <a:pt x="186" y="1371"/>
                    </a:lnTo>
                    <a:lnTo>
                      <a:pt x="217" y="1367"/>
                    </a:lnTo>
                    <a:lnTo>
                      <a:pt x="278" y="1355"/>
                    </a:lnTo>
                    <a:lnTo>
                      <a:pt x="282" y="1354"/>
                    </a:lnTo>
                    <a:lnTo>
                      <a:pt x="341" y="1339"/>
                    </a:lnTo>
                    <a:lnTo>
                      <a:pt x="399" y="1320"/>
                    </a:lnTo>
                    <a:lnTo>
                      <a:pt x="454" y="1297"/>
                    </a:lnTo>
                    <a:lnTo>
                      <a:pt x="507" y="1271"/>
                    </a:lnTo>
                    <a:lnTo>
                      <a:pt x="557" y="1242"/>
                    </a:lnTo>
                    <a:lnTo>
                      <a:pt x="560" y="1240"/>
                    </a:lnTo>
                    <a:lnTo>
                      <a:pt x="607" y="1208"/>
                    </a:lnTo>
                    <a:lnTo>
                      <a:pt x="651" y="1172"/>
                    </a:lnTo>
                    <a:lnTo>
                      <a:pt x="692" y="1134"/>
                    </a:lnTo>
                    <a:lnTo>
                      <a:pt x="728" y="1092"/>
                    </a:lnTo>
                    <a:lnTo>
                      <a:pt x="745" y="1071"/>
                    </a:lnTo>
                    <a:lnTo>
                      <a:pt x="761" y="1049"/>
                    </a:lnTo>
                    <a:lnTo>
                      <a:pt x="763" y="1046"/>
                    </a:lnTo>
                    <a:lnTo>
                      <a:pt x="778" y="1023"/>
                    </a:lnTo>
                    <a:lnTo>
                      <a:pt x="792" y="999"/>
                    </a:lnTo>
                    <a:lnTo>
                      <a:pt x="805" y="975"/>
                    </a:lnTo>
                    <a:lnTo>
                      <a:pt x="816" y="951"/>
                    </a:lnTo>
                    <a:lnTo>
                      <a:pt x="818" y="947"/>
                    </a:lnTo>
                    <a:lnTo>
                      <a:pt x="817" y="944"/>
                    </a:lnTo>
                    <a:lnTo>
                      <a:pt x="807" y="918"/>
                    </a:lnTo>
                    <a:lnTo>
                      <a:pt x="796" y="893"/>
                    </a:lnTo>
                    <a:lnTo>
                      <a:pt x="785" y="869"/>
                    </a:lnTo>
                    <a:lnTo>
                      <a:pt x="772" y="845"/>
                    </a:lnTo>
                    <a:lnTo>
                      <a:pt x="758" y="821"/>
                    </a:lnTo>
                    <a:lnTo>
                      <a:pt x="742" y="798"/>
                    </a:lnTo>
                    <a:lnTo>
                      <a:pt x="740" y="795"/>
                    </a:lnTo>
                    <a:lnTo>
                      <a:pt x="724" y="772"/>
                    </a:lnTo>
                    <a:lnTo>
                      <a:pt x="707" y="750"/>
                    </a:lnTo>
                    <a:lnTo>
                      <a:pt x="688" y="728"/>
                    </a:lnTo>
                    <a:lnTo>
                      <a:pt x="669" y="708"/>
                    </a:lnTo>
                    <a:lnTo>
                      <a:pt x="648" y="687"/>
                    </a:lnTo>
                    <a:lnTo>
                      <a:pt x="627" y="667"/>
                    </a:lnTo>
                    <a:lnTo>
                      <a:pt x="581" y="630"/>
                    </a:lnTo>
                    <a:lnTo>
                      <a:pt x="578" y="628"/>
                    </a:lnTo>
                    <a:lnTo>
                      <a:pt x="530" y="595"/>
                    </a:lnTo>
                    <a:lnTo>
                      <a:pt x="517" y="586"/>
                    </a:lnTo>
                    <a:lnTo>
                      <a:pt x="516" y="602"/>
                    </a:lnTo>
                    <a:lnTo>
                      <a:pt x="508" y="791"/>
                    </a:lnTo>
                    <a:lnTo>
                      <a:pt x="517" y="791"/>
                    </a:lnTo>
                    <a:lnTo>
                      <a:pt x="524" y="785"/>
                    </a:lnTo>
                    <a:lnTo>
                      <a:pt x="80" y="255"/>
                    </a:lnTo>
                    <a:lnTo>
                      <a:pt x="73" y="261"/>
                    </a:lnTo>
                    <a:lnTo>
                      <a:pt x="77" y="269"/>
                    </a:lnTo>
                    <a:lnTo>
                      <a:pt x="554" y="23"/>
                    </a:lnTo>
                    <a:lnTo>
                      <a:pt x="550" y="15"/>
                    </a:lnTo>
                    <a:lnTo>
                      <a:pt x="541" y="15"/>
                    </a:lnTo>
                    <a:lnTo>
                      <a:pt x="533" y="204"/>
                    </a:lnTo>
                    <a:lnTo>
                      <a:pt x="533" y="208"/>
                    </a:lnTo>
                    <a:lnTo>
                      <a:pt x="538" y="212"/>
                    </a:lnTo>
                    <a:lnTo>
                      <a:pt x="576" y="238"/>
                    </a:lnTo>
                    <a:lnTo>
                      <a:pt x="579" y="229"/>
                    </a:lnTo>
                    <a:lnTo>
                      <a:pt x="573" y="236"/>
                    </a:lnTo>
                    <a:lnTo>
                      <a:pt x="608" y="263"/>
                    </a:lnTo>
                    <a:lnTo>
                      <a:pt x="641" y="291"/>
                    </a:lnTo>
                    <a:lnTo>
                      <a:pt x="672" y="321"/>
                    </a:lnTo>
                    <a:lnTo>
                      <a:pt x="701" y="353"/>
                    </a:lnTo>
                    <a:lnTo>
                      <a:pt x="727" y="385"/>
                    </a:lnTo>
                    <a:lnTo>
                      <a:pt x="750" y="419"/>
                    </a:lnTo>
                    <a:lnTo>
                      <a:pt x="757" y="412"/>
                    </a:lnTo>
                    <a:lnTo>
                      <a:pt x="748" y="416"/>
                    </a:lnTo>
                    <a:lnTo>
                      <a:pt x="770" y="450"/>
                    </a:lnTo>
                    <a:lnTo>
                      <a:pt x="789" y="486"/>
                    </a:lnTo>
                    <a:lnTo>
                      <a:pt x="805" y="522"/>
                    </a:lnTo>
                    <a:lnTo>
                      <a:pt x="818" y="559"/>
                    </a:lnTo>
                    <a:lnTo>
                      <a:pt x="829" y="597"/>
                    </a:lnTo>
                    <a:lnTo>
                      <a:pt x="838" y="635"/>
                    </a:lnTo>
                    <a:lnTo>
                      <a:pt x="846" y="632"/>
                    </a:lnTo>
                    <a:lnTo>
                      <a:pt x="837" y="632"/>
                    </a:lnTo>
                    <a:lnTo>
                      <a:pt x="843" y="671"/>
                    </a:lnTo>
                    <a:lnTo>
                      <a:pt x="845" y="710"/>
                    </a:lnTo>
                    <a:lnTo>
                      <a:pt x="845" y="749"/>
                    </a:lnTo>
                    <a:lnTo>
                      <a:pt x="828" y="1147"/>
                    </a:lnTo>
                    <a:lnTo>
                      <a:pt x="826" y="1181"/>
                    </a:lnTo>
                    <a:lnTo>
                      <a:pt x="821" y="1214"/>
                    </a:lnTo>
                    <a:lnTo>
                      <a:pt x="830" y="1214"/>
                    </a:lnTo>
                    <a:lnTo>
                      <a:pt x="822" y="1210"/>
                    </a:lnTo>
                    <a:lnTo>
                      <a:pt x="815" y="1243"/>
                    </a:lnTo>
                    <a:lnTo>
                      <a:pt x="807" y="1275"/>
                    </a:lnTo>
                    <a:lnTo>
                      <a:pt x="797" y="1306"/>
                    </a:lnTo>
                    <a:lnTo>
                      <a:pt x="784" y="1336"/>
                    </a:lnTo>
                    <a:lnTo>
                      <a:pt x="771" y="1366"/>
                    </a:lnTo>
                    <a:lnTo>
                      <a:pt x="755" y="1395"/>
                    </a:lnTo>
                    <a:lnTo>
                      <a:pt x="738" y="1423"/>
                    </a:lnTo>
                    <a:lnTo>
                      <a:pt x="746" y="1427"/>
                    </a:lnTo>
                    <a:lnTo>
                      <a:pt x="740" y="1420"/>
                    </a:lnTo>
                    <a:lnTo>
                      <a:pt x="721" y="1448"/>
                    </a:lnTo>
                    <a:lnTo>
                      <a:pt x="700" y="1474"/>
                    </a:lnTo>
                    <a:lnTo>
                      <a:pt x="678" y="1500"/>
                    </a:lnTo>
                    <a:lnTo>
                      <a:pt x="655" y="1525"/>
                    </a:lnTo>
                    <a:lnTo>
                      <a:pt x="630" y="1548"/>
                    </a:lnTo>
                    <a:lnTo>
                      <a:pt x="604" y="1571"/>
                    </a:lnTo>
                    <a:lnTo>
                      <a:pt x="577" y="1593"/>
                    </a:lnTo>
                    <a:lnTo>
                      <a:pt x="548" y="1613"/>
                    </a:lnTo>
                    <a:lnTo>
                      <a:pt x="554" y="1619"/>
                    </a:lnTo>
                    <a:lnTo>
                      <a:pt x="551" y="1611"/>
                    </a:lnTo>
                    <a:lnTo>
                      <a:pt x="521" y="1630"/>
                    </a:lnTo>
                    <a:lnTo>
                      <a:pt x="490" y="1648"/>
                    </a:lnTo>
                    <a:lnTo>
                      <a:pt x="458" y="1665"/>
                    </a:lnTo>
                    <a:lnTo>
                      <a:pt x="425" y="1681"/>
                    </a:lnTo>
                    <a:lnTo>
                      <a:pt x="390" y="1695"/>
                    </a:lnTo>
                    <a:lnTo>
                      <a:pt x="355" y="1708"/>
                    </a:lnTo>
                    <a:lnTo>
                      <a:pt x="319" y="1720"/>
                    </a:lnTo>
                    <a:lnTo>
                      <a:pt x="282" y="1730"/>
                    </a:lnTo>
                    <a:lnTo>
                      <a:pt x="245" y="1738"/>
                    </a:lnTo>
                    <a:lnTo>
                      <a:pt x="248" y="1747"/>
                    </a:lnTo>
                    <a:lnTo>
                      <a:pt x="248" y="1738"/>
                    </a:lnTo>
                    <a:lnTo>
                      <a:pt x="210" y="1745"/>
                    </a:lnTo>
                    <a:lnTo>
                      <a:pt x="171" y="1751"/>
                    </a:lnTo>
                    <a:lnTo>
                      <a:pt x="131" y="1755"/>
                    </a:lnTo>
                    <a:lnTo>
                      <a:pt x="91" y="1757"/>
                    </a:lnTo>
                    <a:lnTo>
                      <a:pt x="50" y="1758"/>
                    </a:lnTo>
                    <a:lnTo>
                      <a:pt x="10" y="17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3045" name="Freeform 61"/>
              <p:cNvSpPr>
                <a:spLocks/>
              </p:cNvSpPr>
              <p:nvPr/>
            </p:nvSpPr>
            <p:spPr bwMode="auto">
              <a:xfrm>
                <a:off x="3910" y="2284"/>
                <a:ext cx="63" cy="202"/>
              </a:xfrm>
              <a:custGeom>
                <a:avLst/>
                <a:gdLst>
                  <a:gd name="T0" fmla="*/ 63 w 63"/>
                  <a:gd name="T1" fmla="*/ 1 h 202"/>
                  <a:gd name="T2" fmla="*/ 45 w 63"/>
                  <a:gd name="T3" fmla="*/ 0 h 202"/>
                  <a:gd name="T4" fmla="*/ 43 w 63"/>
                  <a:gd name="T5" fmla="*/ 25 h 202"/>
                  <a:gd name="T6" fmla="*/ 40 w 63"/>
                  <a:gd name="T7" fmla="*/ 51 h 202"/>
                  <a:gd name="T8" fmla="*/ 36 w 63"/>
                  <a:gd name="T9" fmla="*/ 76 h 202"/>
                  <a:gd name="T10" fmla="*/ 45 w 63"/>
                  <a:gd name="T11" fmla="*/ 76 h 202"/>
                  <a:gd name="T12" fmla="*/ 37 w 63"/>
                  <a:gd name="T13" fmla="*/ 72 h 202"/>
                  <a:gd name="T14" fmla="*/ 32 w 63"/>
                  <a:gd name="T15" fmla="*/ 97 h 202"/>
                  <a:gd name="T16" fmla="*/ 25 w 63"/>
                  <a:gd name="T17" fmla="*/ 122 h 202"/>
                  <a:gd name="T18" fmla="*/ 18 w 63"/>
                  <a:gd name="T19" fmla="*/ 147 h 202"/>
                  <a:gd name="T20" fmla="*/ 9 w 63"/>
                  <a:gd name="T21" fmla="*/ 171 h 202"/>
                  <a:gd name="T22" fmla="*/ 0 w 63"/>
                  <a:gd name="T23" fmla="*/ 195 h 202"/>
                  <a:gd name="T24" fmla="*/ 16 w 63"/>
                  <a:gd name="T25" fmla="*/ 202 h 202"/>
                  <a:gd name="T26" fmla="*/ 26 w 63"/>
                  <a:gd name="T27" fmla="*/ 178 h 202"/>
                  <a:gd name="T28" fmla="*/ 35 w 63"/>
                  <a:gd name="T29" fmla="*/ 154 h 202"/>
                  <a:gd name="T30" fmla="*/ 42 w 63"/>
                  <a:gd name="T31" fmla="*/ 129 h 202"/>
                  <a:gd name="T32" fmla="*/ 49 w 63"/>
                  <a:gd name="T33" fmla="*/ 104 h 202"/>
                  <a:gd name="T34" fmla="*/ 54 w 63"/>
                  <a:gd name="T35" fmla="*/ 79 h 202"/>
                  <a:gd name="T36" fmla="*/ 54 w 63"/>
                  <a:gd name="T37" fmla="*/ 76 h 202"/>
                  <a:gd name="T38" fmla="*/ 54 w 63"/>
                  <a:gd name="T39" fmla="*/ 76 h 202"/>
                  <a:gd name="T40" fmla="*/ 58 w 63"/>
                  <a:gd name="T41" fmla="*/ 51 h 202"/>
                  <a:gd name="T42" fmla="*/ 61 w 63"/>
                  <a:gd name="T43" fmla="*/ 25 h 202"/>
                  <a:gd name="T44" fmla="*/ 63 w 63"/>
                  <a:gd name="T45" fmla="*/ 1 h 2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 h="202">
                    <a:moveTo>
                      <a:pt x="63" y="1"/>
                    </a:moveTo>
                    <a:lnTo>
                      <a:pt x="45" y="0"/>
                    </a:lnTo>
                    <a:lnTo>
                      <a:pt x="43" y="25"/>
                    </a:lnTo>
                    <a:lnTo>
                      <a:pt x="40" y="51"/>
                    </a:lnTo>
                    <a:lnTo>
                      <a:pt x="36" y="76"/>
                    </a:lnTo>
                    <a:lnTo>
                      <a:pt x="45" y="76"/>
                    </a:lnTo>
                    <a:lnTo>
                      <a:pt x="37" y="72"/>
                    </a:lnTo>
                    <a:lnTo>
                      <a:pt x="32" y="97"/>
                    </a:lnTo>
                    <a:lnTo>
                      <a:pt x="25" y="122"/>
                    </a:lnTo>
                    <a:lnTo>
                      <a:pt x="18" y="147"/>
                    </a:lnTo>
                    <a:lnTo>
                      <a:pt x="9" y="171"/>
                    </a:lnTo>
                    <a:lnTo>
                      <a:pt x="0" y="195"/>
                    </a:lnTo>
                    <a:lnTo>
                      <a:pt x="16" y="202"/>
                    </a:lnTo>
                    <a:lnTo>
                      <a:pt x="26" y="178"/>
                    </a:lnTo>
                    <a:lnTo>
                      <a:pt x="35" y="154"/>
                    </a:lnTo>
                    <a:lnTo>
                      <a:pt x="42" y="129"/>
                    </a:lnTo>
                    <a:lnTo>
                      <a:pt x="49" y="104"/>
                    </a:lnTo>
                    <a:lnTo>
                      <a:pt x="54" y="79"/>
                    </a:lnTo>
                    <a:lnTo>
                      <a:pt x="54" y="76"/>
                    </a:lnTo>
                    <a:lnTo>
                      <a:pt x="58" y="51"/>
                    </a:lnTo>
                    <a:lnTo>
                      <a:pt x="61" y="25"/>
                    </a:lnTo>
                    <a:lnTo>
                      <a:pt x="6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grpSp>
        <p:sp>
          <p:nvSpPr>
            <p:cNvPr id="43043" name="AutoShape 62"/>
            <p:cNvSpPr>
              <a:spLocks noChangeArrowheads="1"/>
            </p:cNvSpPr>
            <p:nvPr/>
          </p:nvSpPr>
          <p:spPr bwMode="auto">
            <a:xfrm rot="-2145093">
              <a:off x="1892" y="1313"/>
              <a:ext cx="1614" cy="444"/>
            </a:xfrm>
            <a:prstGeom prst="leftArrow">
              <a:avLst>
                <a:gd name="adj1" fmla="val 50000"/>
                <a:gd name="adj2" fmla="val 90878"/>
              </a:avLst>
            </a:prstGeom>
            <a:noFill/>
            <a:ln w="19050"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sp>
        <p:nvSpPr>
          <p:cNvPr id="64" name="TextBox 63"/>
          <p:cNvSpPr txBox="1"/>
          <p:nvPr/>
        </p:nvSpPr>
        <p:spPr bwMode="auto">
          <a:xfrm>
            <a:off x="9897228" y="2803203"/>
            <a:ext cx="2142372" cy="738664"/>
          </a:xfrm>
          <a:prstGeom prst="rect">
            <a:avLst/>
          </a:prstGeom>
          <a:noFill/>
          <a:ln>
            <a:noFill/>
          </a:ln>
        </p:spPr>
        <p:txBody>
          <a:bodyPr wrap="square" rtlCol="0">
            <a:spAutoFit/>
          </a:bodyPr>
          <a:lstStyle/>
          <a:p>
            <a:pPr eaLnBrk="1" hangingPunct="1">
              <a:spcBef>
                <a:spcPts val="0"/>
              </a:spcBef>
            </a:pPr>
            <a:r>
              <a:rPr lang="en-US" sz="1400" dirty="0">
                <a:solidFill>
                  <a:srgbClr val="1E0000"/>
                </a:solidFill>
              </a:rPr>
              <a:t>Image Source: August 14 </a:t>
            </a:r>
            <a:br>
              <a:rPr lang="en-US" sz="1400" dirty="0">
                <a:solidFill>
                  <a:srgbClr val="1E0000"/>
                </a:solidFill>
              </a:rPr>
            </a:br>
            <a:r>
              <a:rPr lang="en-US" sz="1400" dirty="0">
                <a:solidFill>
                  <a:srgbClr val="1E0000"/>
                </a:solidFill>
              </a:rPr>
              <a:t>2003 Blackout Final Report</a:t>
            </a:r>
          </a:p>
        </p:txBody>
      </p:sp>
      <p:sp>
        <p:nvSpPr>
          <p:cNvPr id="2" name="Slide Number Placeholder 1">
            <a:extLst>
              <a:ext uri="{FF2B5EF4-FFF2-40B4-BE49-F238E27FC236}">
                <a16:creationId xmlns:a16="http://schemas.microsoft.com/office/drawing/2014/main" id="{48349E61-497C-8C8F-307F-9F41D9479B79}"/>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48</a:t>
            </a:fld>
            <a:endParaRPr lang="en-US" sz="2000" dirty="0">
              <a:solidFill>
                <a:srgbClr val="1E0000"/>
              </a:solidFill>
            </a:endParaRPr>
          </a:p>
        </p:txBody>
      </p:sp>
    </p:spTree>
    <p:extLst>
      <p:ext uri="{BB962C8B-B14F-4D97-AF65-F5344CB8AC3E}">
        <p14:creationId xmlns:p14="http://schemas.microsoft.com/office/powerpoint/2010/main" val="108770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4E3213D-FE15-AB5F-C8DC-C1665344D143}"/>
              </a:ext>
            </a:extLst>
          </p:cNvPr>
          <p:cNvSpPr>
            <a:spLocks noGrp="1" noChangeArrowheads="1"/>
          </p:cNvSpPr>
          <p:nvPr>
            <p:ph type="title"/>
          </p:nvPr>
        </p:nvSpPr>
        <p:spPr>
          <a:xfrm>
            <a:off x="457200" y="76200"/>
            <a:ext cx="11506200" cy="1066800"/>
          </a:xfrm>
        </p:spPr>
        <p:txBody>
          <a:bodyPr/>
          <a:lstStyle/>
          <a:p>
            <a:r>
              <a:rPr lang="en-US" altLang="en-US" dirty="0"/>
              <a:t>Standard Indices for Small Events (IEEE Std 1366-2022)</a:t>
            </a:r>
          </a:p>
        </p:txBody>
      </p:sp>
      <p:sp>
        <p:nvSpPr>
          <p:cNvPr id="13315" name="Content Placeholder 2">
            <a:extLst>
              <a:ext uri="{FF2B5EF4-FFF2-40B4-BE49-F238E27FC236}">
                <a16:creationId xmlns:a16="http://schemas.microsoft.com/office/drawing/2014/main" id="{1D9EDF20-E4C5-9034-DB61-59F0F611ABD8}"/>
              </a:ext>
            </a:extLst>
          </p:cNvPr>
          <p:cNvSpPr>
            <a:spLocks noGrp="1" noChangeArrowheads="1"/>
          </p:cNvSpPr>
          <p:nvPr>
            <p:ph idx="1"/>
          </p:nvPr>
        </p:nvSpPr>
        <p:spPr>
          <a:xfrm>
            <a:off x="457200" y="1280160"/>
            <a:ext cx="10820400" cy="4114800"/>
          </a:xfrm>
        </p:spPr>
        <p:txBody>
          <a:bodyPr/>
          <a:lstStyle/>
          <a:p>
            <a:r>
              <a:rPr lang="en-US" altLang="en-US" dirty="0"/>
              <a:t>System Average Interruption Duration Index (SAIDI) represents the average amount of time the supply to a customer is interrupted per year (expressed in minutes per year)</a:t>
            </a:r>
          </a:p>
          <a:p>
            <a:r>
              <a:rPr lang="en-US" altLang="en-US" dirty="0"/>
              <a:t>System Average Interruption Frequency Index (SAIFI) represents the average number of times per year the supply to a customer is interrupted per year (expressed in interruptions per year)</a:t>
            </a:r>
          </a:p>
          <a:p>
            <a:pPr lvl="1"/>
            <a:r>
              <a:rPr lang="en-US" altLang="en-US" dirty="0"/>
              <a:t>Both are averages for a system, so some people have higher values, some lower</a:t>
            </a:r>
          </a:p>
        </p:txBody>
      </p:sp>
      <p:sp>
        <p:nvSpPr>
          <p:cNvPr id="13316" name="Slide Number Placeholder 3">
            <a:extLst>
              <a:ext uri="{FF2B5EF4-FFF2-40B4-BE49-F238E27FC236}">
                <a16:creationId xmlns:a16="http://schemas.microsoft.com/office/drawing/2014/main" id="{1087D80B-A5EB-580F-9BFF-1E22B35E82B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dirty="0"/>
              <a:t> </a:t>
            </a:r>
          </a:p>
        </p:txBody>
      </p:sp>
      <p:sp>
        <p:nvSpPr>
          <p:cNvPr id="2" name="Slide Number Placeholder 3">
            <a:extLst>
              <a:ext uri="{FF2B5EF4-FFF2-40B4-BE49-F238E27FC236}">
                <a16:creationId xmlns:a16="http://schemas.microsoft.com/office/drawing/2014/main" id="{623B0289-AD5A-EE15-4D25-343BE7357A14}"/>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a:t>
            </a:fld>
            <a:endParaRPr lang="en-US" dirty="0">
              <a:solidFill>
                <a:schemeClr val="tx1">
                  <a:lumMod val="50000"/>
                </a:schemeClr>
              </a:solidFill>
            </a:endParaRPr>
          </a:p>
        </p:txBody>
      </p:sp>
    </p:spTree>
    <p:extLst>
      <p:ext uri="{BB962C8B-B14F-4D97-AF65-F5344CB8AC3E}">
        <p14:creationId xmlns:p14="http://schemas.microsoft.com/office/powerpoint/2010/main" val="36874517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r>
              <a:rPr lang="en-US" altLang="en-US"/>
              <a:t>Ontario/Michigan Interface Flows and Voltage</a:t>
            </a:r>
          </a:p>
        </p:txBody>
      </p:sp>
      <p:pic>
        <p:nvPicPr>
          <p:cNvPr id="44036" name="Picture 3" descr="5 7 real reactive ontario detro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295400"/>
            <a:ext cx="901584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bwMode="auto">
          <a:xfrm>
            <a:off x="2253304" y="6379184"/>
            <a:ext cx="4050853" cy="307777"/>
          </a:xfrm>
          <a:prstGeom prst="rect">
            <a:avLst/>
          </a:prstGeom>
          <a:noFill/>
          <a:ln>
            <a:noFill/>
          </a:ln>
        </p:spPr>
        <p:txBody>
          <a:bodyPr wrap="square" rtlCol="0">
            <a:spAutoFit/>
          </a:bodyPr>
          <a:lstStyle/>
          <a:p>
            <a:pPr eaLnBrk="1" hangingPunct="1">
              <a:spcBef>
                <a:spcPts val="0"/>
              </a:spcBef>
            </a:pPr>
            <a:r>
              <a:rPr lang="en-US" sz="1400" dirty="0">
                <a:solidFill>
                  <a:srgbClr val="1E0000"/>
                </a:solidFill>
              </a:rPr>
              <a:t>Image Source: August 14 2003 Blackout Final Report</a:t>
            </a:r>
          </a:p>
        </p:txBody>
      </p:sp>
      <p:sp>
        <p:nvSpPr>
          <p:cNvPr id="2" name="Slide Number Placeholder 1">
            <a:extLst>
              <a:ext uri="{FF2B5EF4-FFF2-40B4-BE49-F238E27FC236}">
                <a16:creationId xmlns:a16="http://schemas.microsoft.com/office/drawing/2014/main" id="{E7476C39-2B6F-A4C2-6F7A-19D7022FA559}"/>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49</a:t>
            </a:fld>
            <a:endParaRPr lang="en-US" sz="2000" dirty="0">
              <a:solidFill>
                <a:srgbClr val="1E0000"/>
              </a:solidFill>
            </a:endParaRPr>
          </a:p>
        </p:txBody>
      </p:sp>
    </p:spTree>
    <p:extLst>
      <p:ext uri="{BB962C8B-B14F-4D97-AF65-F5344CB8AC3E}">
        <p14:creationId xmlns:p14="http://schemas.microsoft.com/office/powerpoint/2010/main" val="15725077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612648" y="73152"/>
            <a:ext cx="10131552" cy="1069848"/>
          </a:xfrm>
        </p:spPr>
        <p:txBody>
          <a:bodyPr/>
          <a:lstStyle/>
          <a:p>
            <a:r>
              <a:rPr lang="en-US" altLang="en-US" dirty="0"/>
              <a:t>Ties from PJM to New York Open: 16:10:44 (North Ohio Black)</a:t>
            </a:r>
          </a:p>
        </p:txBody>
      </p:sp>
      <p:grpSp>
        <p:nvGrpSpPr>
          <p:cNvPr id="45060" name="Group 3"/>
          <p:cNvGrpSpPr>
            <a:grpSpLocks noChangeAspect="1"/>
          </p:cNvGrpSpPr>
          <p:nvPr/>
        </p:nvGrpSpPr>
        <p:grpSpPr bwMode="auto">
          <a:xfrm>
            <a:off x="914395" y="1280160"/>
            <a:ext cx="8858251" cy="5212080"/>
            <a:chOff x="160" y="1008"/>
            <a:chExt cx="4650" cy="2736"/>
          </a:xfrm>
        </p:grpSpPr>
        <p:pic>
          <p:nvPicPr>
            <p:cNvPr id="45061"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0" y="1008"/>
              <a:ext cx="4365" cy="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5062" name="Group 5"/>
            <p:cNvGrpSpPr>
              <a:grpSpLocks/>
            </p:cNvGrpSpPr>
            <p:nvPr/>
          </p:nvGrpSpPr>
          <p:grpSpPr bwMode="auto">
            <a:xfrm>
              <a:off x="2268" y="2782"/>
              <a:ext cx="136" cy="176"/>
              <a:chOff x="3198" y="2968"/>
              <a:chExt cx="136" cy="176"/>
            </a:xfrm>
          </p:grpSpPr>
          <p:sp>
            <p:nvSpPr>
              <p:cNvPr id="45151" name="Freeform 6"/>
              <p:cNvSpPr>
                <a:spLocks/>
              </p:cNvSpPr>
              <p:nvPr/>
            </p:nvSpPr>
            <p:spPr bwMode="auto">
              <a:xfrm>
                <a:off x="3202" y="2993"/>
                <a:ext cx="103" cy="136"/>
              </a:xfrm>
              <a:custGeom>
                <a:avLst/>
                <a:gdLst>
                  <a:gd name="T0" fmla="*/ 33 w 103"/>
                  <a:gd name="T1" fmla="*/ 5 h 136"/>
                  <a:gd name="T2" fmla="*/ 15 w 103"/>
                  <a:gd name="T3" fmla="*/ 0 h 136"/>
                  <a:gd name="T4" fmla="*/ 7 w 103"/>
                  <a:gd name="T5" fmla="*/ 32 h 136"/>
                  <a:gd name="T6" fmla="*/ 6 w 103"/>
                  <a:gd name="T7" fmla="*/ 35 h 136"/>
                  <a:gd name="T8" fmla="*/ 3 w 103"/>
                  <a:gd name="T9" fmla="*/ 51 h 136"/>
                  <a:gd name="T10" fmla="*/ 1 w 103"/>
                  <a:gd name="T11" fmla="*/ 67 h 136"/>
                  <a:gd name="T12" fmla="*/ 0 w 103"/>
                  <a:gd name="T13" fmla="*/ 81 h 136"/>
                  <a:gd name="T14" fmla="*/ 1 w 103"/>
                  <a:gd name="T15" fmla="*/ 94 h 136"/>
                  <a:gd name="T16" fmla="*/ 2 w 103"/>
                  <a:gd name="T17" fmla="*/ 104 h 136"/>
                  <a:gd name="T18" fmla="*/ 3 w 103"/>
                  <a:gd name="T19" fmla="*/ 108 h 136"/>
                  <a:gd name="T20" fmla="*/ 9 w 103"/>
                  <a:gd name="T21" fmla="*/ 118 h 136"/>
                  <a:gd name="T22" fmla="*/ 13 w 103"/>
                  <a:gd name="T23" fmla="*/ 123 h 136"/>
                  <a:gd name="T24" fmla="*/ 15 w 103"/>
                  <a:gd name="T25" fmla="*/ 126 h 136"/>
                  <a:gd name="T26" fmla="*/ 18 w 103"/>
                  <a:gd name="T27" fmla="*/ 129 h 136"/>
                  <a:gd name="T28" fmla="*/ 26 w 103"/>
                  <a:gd name="T29" fmla="*/ 132 h 136"/>
                  <a:gd name="T30" fmla="*/ 35 w 103"/>
                  <a:gd name="T31" fmla="*/ 135 h 136"/>
                  <a:gd name="T32" fmla="*/ 39 w 103"/>
                  <a:gd name="T33" fmla="*/ 135 h 136"/>
                  <a:gd name="T34" fmla="*/ 50 w 103"/>
                  <a:gd name="T35" fmla="*/ 136 h 136"/>
                  <a:gd name="T36" fmla="*/ 62 w 103"/>
                  <a:gd name="T37" fmla="*/ 135 h 136"/>
                  <a:gd name="T38" fmla="*/ 74 w 103"/>
                  <a:gd name="T39" fmla="*/ 134 h 136"/>
                  <a:gd name="T40" fmla="*/ 103 w 103"/>
                  <a:gd name="T41" fmla="*/ 130 h 136"/>
                  <a:gd name="T42" fmla="*/ 100 w 103"/>
                  <a:gd name="T43" fmla="*/ 112 h 136"/>
                  <a:gd name="T44" fmla="*/ 74 w 103"/>
                  <a:gd name="T45" fmla="*/ 115 h 136"/>
                  <a:gd name="T46" fmla="*/ 62 w 103"/>
                  <a:gd name="T47" fmla="*/ 116 h 136"/>
                  <a:gd name="T48" fmla="*/ 50 w 103"/>
                  <a:gd name="T49" fmla="*/ 117 h 136"/>
                  <a:gd name="T50" fmla="*/ 39 w 103"/>
                  <a:gd name="T51" fmla="*/ 116 h 136"/>
                  <a:gd name="T52" fmla="*/ 39 w 103"/>
                  <a:gd name="T53" fmla="*/ 126 h 136"/>
                  <a:gd name="T54" fmla="*/ 43 w 103"/>
                  <a:gd name="T55" fmla="*/ 117 h 136"/>
                  <a:gd name="T56" fmla="*/ 33 w 103"/>
                  <a:gd name="T57" fmla="*/ 114 h 136"/>
                  <a:gd name="T58" fmla="*/ 26 w 103"/>
                  <a:gd name="T59" fmla="*/ 111 h 136"/>
                  <a:gd name="T60" fmla="*/ 29 w 103"/>
                  <a:gd name="T61" fmla="*/ 113 h 136"/>
                  <a:gd name="T62" fmla="*/ 22 w 103"/>
                  <a:gd name="T63" fmla="*/ 119 h 136"/>
                  <a:gd name="T64" fmla="*/ 31 w 103"/>
                  <a:gd name="T65" fmla="*/ 116 h 136"/>
                  <a:gd name="T66" fmla="*/ 24 w 103"/>
                  <a:gd name="T67" fmla="*/ 108 h 136"/>
                  <a:gd name="T68" fmla="*/ 21 w 103"/>
                  <a:gd name="T69" fmla="*/ 100 h 136"/>
                  <a:gd name="T70" fmla="*/ 12 w 103"/>
                  <a:gd name="T71" fmla="*/ 104 h 136"/>
                  <a:gd name="T72" fmla="*/ 21 w 103"/>
                  <a:gd name="T73" fmla="*/ 104 h 136"/>
                  <a:gd name="T74" fmla="*/ 20 w 103"/>
                  <a:gd name="T75" fmla="*/ 94 h 136"/>
                  <a:gd name="T76" fmla="*/ 19 w 103"/>
                  <a:gd name="T77" fmla="*/ 81 h 136"/>
                  <a:gd name="T78" fmla="*/ 20 w 103"/>
                  <a:gd name="T79" fmla="*/ 67 h 136"/>
                  <a:gd name="T80" fmla="*/ 22 w 103"/>
                  <a:gd name="T81" fmla="*/ 51 h 136"/>
                  <a:gd name="T82" fmla="*/ 26 w 103"/>
                  <a:gd name="T83" fmla="*/ 35 h 136"/>
                  <a:gd name="T84" fmla="*/ 16 w 103"/>
                  <a:gd name="T85" fmla="*/ 35 h 136"/>
                  <a:gd name="T86" fmla="*/ 26 w 103"/>
                  <a:gd name="T87" fmla="*/ 40 h 136"/>
                  <a:gd name="T88" fmla="*/ 33 w 103"/>
                  <a:gd name="T89" fmla="*/ 5 h 1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3" h="136">
                    <a:moveTo>
                      <a:pt x="33" y="5"/>
                    </a:moveTo>
                    <a:lnTo>
                      <a:pt x="15" y="0"/>
                    </a:lnTo>
                    <a:lnTo>
                      <a:pt x="7" y="32"/>
                    </a:lnTo>
                    <a:lnTo>
                      <a:pt x="6" y="35"/>
                    </a:lnTo>
                    <a:lnTo>
                      <a:pt x="3" y="51"/>
                    </a:lnTo>
                    <a:lnTo>
                      <a:pt x="1" y="67"/>
                    </a:lnTo>
                    <a:lnTo>
                      <a:pt x="0" y="81"/>
                    </a:lnTo>
                    <a:lnTo>
                      <a:pt x="1" y="94"/>
                    </a:lnTo>
                    <a:lnTo>
                      <a:pt x="2" y="104"/>
                    </a:lnTo>
                    <a:lnTo>
                      <a:pt x="3" y="108"/>
                    </a:lnTo>
                    <a:lnTo>
                      <a:pt x="9" y="118"/>
                    </a:lnTo>
                    <a:lnTo>
                      <a:pt x="13" y="123"/>
                    </a:lnTo>
                    <a:lnTo>
                      <a:pt x="15" y="126"/>
                    </a:lnTo>
                    <a:lnTo>
                      <a:pt x="18" y="129"/>
                    </a:lnTo>
                    <a:lnTo>
                      <a:pt x="26" y="132"/>
                    </a:lnTo>
                    <a:lnTo>
                      <a:pt x="35" y="135"/>
                    </a:lnTo>
                    <a:lnTo>
                      <a:pt x="39" y="135"/>
                    </a:lnTo>
                    <a:lnTo>
                      <a:pt x="50" y="136"/>
                    </a:lnTo>
                    <a:lnTo>
                      <a:pt x="62" y="135"/>
                    </a:lnTo>
                    <a:lnTo>
                      <a:pt x="74" y="134"/>
                    </a:lnTo>
                    <a:lnTo>
                      <a:pt x="103" y="130"/>
                    </a:lnTo>
                    <a:lnTo>
                      <a:pt x="100" y="112"/>
                    </a:lnTo>
                    <a:lnTo>
                      <a:pt x="74" y="115"/>
                    </a:lnTo>
                    <a:lnTo>
                      <a:pt x="62" y="116"/>
                    </a:lnTo>
                    <a:lnTo>
                      <a:pt x="50" y="117"/>
                    </a:lnTo>
                    <a:lnTo>
                      <a:pt x="39" y="116"/>
                    </a:lnTo>
                    <a:lnTo>
                      <a:pt x="39" y="126"/>
                    </a:lnTo>
                    <a:lnTo>
                      <a:pt x="43" y="117"/>
                    </a:lnTo>
                    <a:lnTo>
                      <a:pt x="33" y="114"/>
                    </a:lnTo>
                    <a:lnTo>
                      <a:pt x="26" y="111"/>
                    </a:lnTo>
                    <a:lnTo>
                      <a:pt x="29" y="113"/>
                    </a:lnTo>
                    <a:lnTo>
                      <a:pt x="22" y="119"/>
                    </a:lnTo>
                    <a:lnTo>
                      <a:pt x="31" y="116"/>
                    </a:lnTo>
                    <a:lnTo>
                      <a:pt x="24" y="108"/>
                    </a:lnTo>
                    <a:lnTo>
                      <a:pt x="21" y="100"/>
                    </a:lnTo>
                    <a:lnTo>
                      <a:pt x="12" y="104"/>
                    </a:lnTo>
                    <a:lnTo>
                      <a:pt x="21" y="104"/>
                    </a:lnTo>
                    <a:lnTo>
                      <a:pt x="20" y="94"/>
                    </a:lnTo>
                    <a:lnTo>
                      <a:pt x="19" y="81"/>
                    </a:lnTo>
                    <a:lnTo>
                      <a:pt x="20" y="67"/>
                    </a:lnTo>
                    <a:lnTo>
                      <a:pt x="22" y="51"/>
                    </a:lnTo>
                    <a:lnTo>
                      <a:pt x="26" y="35"/>
                    </a:lnTo>
                    <a:lnTo>
                      <a:pt x="16" y="35"/>
                    </a:lnTo>
                    <a:lnTo>
                      <a:pt x="26" y="40"/>
                    </a:lnTo>
                    <a:lnTo>
                      <a:pt x="33" y="5"/>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5152" name="Oval 7"/>
              <p:cNvSpPr>
                <a:spLocks noChangeArrowheads="1"/>
              </p:cNvSpPr>
              <p:nvPr/>
            </p:nvSpPr>
            <p:spPr bwMode="auto">
              <a:xfrm>
                <a:off x="3198" y="2968"/>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153" name="Oval 8"/>
              <p:cNvSpPr>
                <a:spLocks noChangeArrowheads="1"/>
              </p:cNvSpPr>
              <p:nvPr/>
            </p:nvSpPr>
            <p:spPr bwMode="auto">
              <a:xfrm>
                <a:off x="3275" y="3086"/>
                <a:ext cx="59"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grpSp>
          <p:nvGrpSpPr>
            <p:cNvPr id="45063" name="Group 9"/>
            <p:cNvGrpSpPr>
              <a:grpSpLocks/>
            </p:cNvGrpSpPr>
            <p:nvPr/>
          </p:nvGrpSpPr>
          <p:grpSpPr bwMode="auto">
            <a:xfrm>
              <a:off x="2268" y="2780"/>
              <a:ext cx="389" cy="262"/>
              <a:chOff x="3222" y="2972"/>
              <a:chExt cx="389" cy="262"/>
            </a:xfrm>
          </p:grpSpPr>
          <p:sp>
            <p:nvSpPr>
              <p:cNvPr id="45148" name="Freeform 10"/>
              <p:cNvSpPr>
                <a:spLocks/>
              </p:cNvSpPr>
              <p:nvPr/>
            </p:nvSpPr>
            <p:spPr bwMode="auto">
              <a:xfrm>
                <a:off x="3248" y="2991"/>
                <a:ext cx="333" cy="222"/>
              </a:xfrm>
              <a:custGeom>
                <a:avLst/>
                <a:gdLst>
                  <a:gd name="T0" fmla="*/ 0 w 333"/>
                  <a:gd name="T1" fmla="*/ 18 h 222"/>
                  <a:gd name="T2" fmla="*/ 54 w 333"/>
                  <a:gd name="T3" fmla="*/ 33 h 222"/>
                  <a:gd name="T4" fmla="*/ 77 w 333"/>
                  <a:gd name="T5" fmla="*/ 41 h 222"/>
                  <a:gd name="T6" fmla="*/ 96 w 333"/>
                  <a:gd name="T7" fmla="*/ 47 h 222"/>
                  <a:gd name="T8" fmla="*/ 107 w 333"/>
                  <a:gd name="T9" fmla="*/ 51 h 222"/>
                  <a:gd name="T10" fmla="*/ 113 w 333"/>
                  <a:gd name="T11" fmla="*/ 44 h 222"/>
                  <a:gd name="T12" fmla="*/ 108 w 333"/>
                  <a:gd name="T13" fmla="*/ 52 h 222"/>
                  <a:gd name="T14" fmla="*/ 113 w 333"/>
                  <a:gd name="T15" fmla="*/ 58 h 222"/>
                  <a:gd name="T16" fmla="*/ 127 w 333"/>
                  <a:gd name="T17" fmla="*/ 67 h 222"/>
                  <a:gd name="T18" fmla="*/ 141 w 333"/>
                  <a:gd name="T19" fmla="*/ 76 h 222"/>
                  <a:gd name="T20" fmla="*/ 138 w 333"/>
                  <a:gd name="T21" fmla="*/ 73 h 222"/>
                  <a:gd name="T22" fmla="*/ 163 w 333"/>
                  <a:gd name="T23" fmla="*/ 94 h 222"/>
                  <a:gd name="T24" fmla="*/ 178 w 333"/>
                  <a:gd name="T25" fmla="*/ 109 h 222"/>
                  <a:gd name="T26" fmla="*/ 212 w 333"/>
                  <a:gd name="T27" fmla="*/ 146 h 222"/>
                  <a:gd name="T28" fmla="*/ 228 w 333"/>
                  <a:gd name="T29" fmla="*/ 163 h 222"/>
                  <a:gd name="T30" fmla="*/ 256 w 333"/>
                  <a:gd name="T31" fmla="*/ 188 h 222"/>
                  <a:gd name="T32" fmla="*/ 272 w 333"/>
                  <a:gd name="T33" fmla="*/ 201 h 222"/>
                  <a:gd name="T34" fmla="*/ 295 w 333"/>
                  <a:gd name="T35" fmla="*/ 215 h 222"/>
                  <a:gd name="T36" fmla="*/ 310 w 333"/>
                  <a:gd name="T37" fmla="*/ 219 h 222"/>
                  <a:gd name="T38" fmla="*/ 331 w 333"/>
                  <a:gd name="T39" fmla="*/ 222 h 222"/>
                  <a:gd name="T40" fmla="*/ 322 w 333"/>
                  <a:gd name="T41" fmla="*/ 202 h 222"/>
                  <a:gd name="T42" fmla="*/ 310 w 333"/>
                  <a:gd name="T43" fmla="*/ 209 h 222"/>
                  <a:gd name="T44" fmla="*/ 302 w 333"/>
                  <a:gd name="T45" fmla="*/ 197 h 222"/>
                  <a:gd name="T46" fmla="*/ 279 w 333"/>
                  <a:gd name="T47" fmla="*/ 183 h 222"/>
                  <a:gd name="T48" fmla="*/ 282 w 333"/>
                  <a:gd name="T49" fmla="*/ 185 h 222"/>
                  <a:gd name="T50" fmla="*/ 256 w 333"/>
                  <a:gd name="T51" fmla="*/ 162 h 222"/>
                  <a:gd name="T52" fmla="*/ 233 w 333"/>
                  <a:gd name="T53" fmla="*/ 140 h 222"/>
                  <a:gd name="T54" fmla="*/ 209 w 333"/>
                  <a:gd name="T55" fmla="*/ 113 h 222"/>
                  <a:gd name="T56" fmla="*/ 183 w 333"/>
                  <a:gd name="T57" fmla="*/ 86 h 222"/>
                  <a:gd name="T58" fmla="*/ 163 w 333"/>
                  <a:gd name="T59" fmla="*/ 68 h 222"/>
                  <a:gd name="T60" fmla="*/ 148 w 333"/>
                  <a:gd name="T61" fmla="*/ 58 h 222"/>
                  <a:gd name="T62" fmla="*/ 134 w 333"/>
                  <a:gd name="T63" fmla="*/ 60 h 222"/>
                  <a:gd name="T64" fmla="*/ 129 w 333"/>
                  <a:gd name="T65" fmla="*/ 46 h 222"/>
                  <a:gd name="T66" fmla="*/ 125 w 333"/>
                  <a:gd name="T67" fmla="*/ 42 h 222"/>
                  <a:gd name="T68" fmla="*/ 120 w 333"/>
                  <a:gd name="T69" fmla="*/ 36 h 222"/>
                  <a:gd name="T70" fmla="*/ 114 w 333"/>
                  <a:gd name="T71" fmla="*/ 33 h 222"/>
                  <a:gd name="T72" fmla="*/ 103 w 333"/>
                  <a:gd name="T73" fmla="*/ 29 h 222"/>
                  <a:gd name="T74" fmla="*/ 85 w 333"/>
                  <a:gd name="T75" fmla="*/ 22 h 222"/>
                  <a:gd name="T76" fmla="*/ 61 w 333"/>
                  <a:gd name="T77" fmla="*/ 15 h 222"/>
                  <a:gd name="T78" fmla="*/ 5 w 333"/>
                  <a:gd name="T79" fmla="*/ 0 h 2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3" h="222">
                    <a:moveTo>
                      <a:pt x="5" y="0"/>
                    </a:moveTo>
                    <a:lnTo>
                      <a:pt x="0" y="18"/>
                    </a:lnTo>
                    <a:lnTo>
                      <a:pt x="26" y="26"/>
                    </a:lnTo>
                    <a:lnTo>
                      <a:pt x="54" y="33"/>
                    </a:lnTo>
                    <a:lnTo>
                      <a:pt x="67" y="37"/>
                    </a:lnTo>
                    <a:lnTo>
                      <a:pt x="77" y="41"/>
                    </a:lnTo>
                    <a:lnTo>
                      <a:pt x="88" y="44"/>
                    </a:lnTo>
                    <a:lnTo>
                      <a:pt x="96" y="47"/>
                    </a:lnTo>
                    <a:lnTo>
                      <a:pt x="103" y="49"/>
                    </a:lnTo>
                    <a:lnTo>
                      <a:pt x="107" y="51"/>
                    </a:lnTo>
                    <a:lnTo>
                      <a:pt x="109" y="52"/>
                    </a:lnTo>
                    <a:lnTo>
                      <a:pt x="113" y="44"/>
                    </a:lnTo>
                    <a:lnTo>
                      <a:pt x="106" y="50"/>
                    </a:lnTo>
                    <a:lnTo>
                      <a:pt x="108" y="52"/>
                    </a:lnTo>
                    <a:lnTo>
                      <a:pt x="111" y="55"/>
                    </a:lnTo>
                    <a:lnTo>
                      <a:pt x="113" y="58"/>
                    </a:lnTo>
                    <a:lnTo>
                      <a:pt x="119" y="61"/>
                    </a:lnTo>
                    <a:lnTo>
                      <a:pt x="127" y="67"/>
                    </a:lnTo>
                    <a:lnTo>
                      <a:pt x="130" y="69"/>
                    </a:lnTo>
                    <a:lnTo>
                      <a:pt x="141" y="76"/>
                    </a:lnTo>
                    <a:lnTo>
                      <a:pt x="144" y="67"/>
                    </a:lnTo>
                    <a:lnTo>
                      <a:pt x="138" y="73"/>
                    </a:lnTo>
                    <a:lnTo>
                      <a:pt x="149" y="82"/>
                    </a:lnTo>
                    <a:lnTo>
                      <a:pt x="163" y="94"/>
                    </a:lnTo>
                    <a:lnTo>
                      <a:pt x="170" y="100"/>
                    </a:lnTo>
                    <a:lnTo>
                      <a:pt x="178" y="109"/>
                    </a:lnTo>
                    <a:lnTo>
                      <a:pt x="195" y="127"/>
                    </a:lnTo>
                    <a:lnTo>
                      <a:pt x="212" y="146"/>
                    </a:lnTo>
                    <a:lnTo>
                      <a:pt x="220" y="154"/>
                    </a:lnTo>
                    <a:lnTo>
                      <a:pt x="228" y="163"/>
                    </a:lnTo>
                    <a:lnTo>
                      <a:pt x="242" y="175"/>
                    </a:lnTo>
                    <a:lnTo>
                      <a:pt x="256" y="188"/>
                    </a:lnTo>
                    <a:lnTo>
                      <a:pt x="268" y="199"/>
                    </a:lnTo>
                    <a:lnTo>
                      <a:pt x="272" y="201"/>
                    </a:lnTo>
                    <a:lnTo>
                      <a:pt x="283" y="208"/>
                    </a:lnTo>
                    <a:lnTo>
                      <a:pt x="295" y="215"/>
                    </a:lnTo>
                    <a:lnTo>
                      <a:pt x="307" y="218"/>
                    </a:lnTo>
                    <a:lnTo>
                      <a:pt x="310" y="219"/>
                    </a:lnTo>
                    <a:lnTo>
                      <a:pt x="322" y="221"/>
                    </a:lnTo>
                    <a:lnTo>
                      <a:pt x="331" y="222"/>
                    </a:lnTo>
                    <a:lnTo>
                      <a:pt x="333" y="203"/>
                    </a:lnTo>
                    <a:lnTo>
                      <a:pt x="322" y="202"/>
                    </a:lnTo>
                    <a:lnTo>
                      <a:pt x="310" y="200"/>
                    </a:lnTo>
                    <a:lnTo>
                      <a:pt x="310" y="209"/>
                    </a:lnTo>
                    <a:lnTo>
                      <a:pt x="314" y="200"/>
                    </a:lnTo>
                    <a:lnTo>
                      <a:pt x="302" y="197"/>
                    </a:lnTo>
                    <a:lnTo>
                      <a:pt x="293" y="192"/>
                    </a:lnTo>
                    <a:lnTo>
                      <a:pt x="279" y="183"/>
                    </a:lnTo>
                    <a:lnTo>
                      <a:pt x="275" y="191"/>
                    </a:lnTo>
                    <a:lnTo>
                      <a:pt x="282" y="185"/>
                    </a:lnTo>
                    <a:lnTo>
                      <a:pt x="269" y="174"/>
                    </a:lnTo>
                    <a:lnTo>
                      <a:pt x="256" y="162"/>
                    </a:lnTo>
                    <a:lnTo>
                      <a:pt x="242" y="149"/>
                    </a:lnTo>
                    <a:lnTo>
                      <a:pt x="233" y="140"/>
                    </a:lnTo>
                    <a:lnTo>
                      <a:pt x="226" y="132"/>
                    </a:lnTo>
                    <a:lnTo>
                      <a:pt x="209" y="113"/>
                    </a:lnTo>
                    <a:lnTo>
                      <a:pt x="192" y="95"/>
                    </a:lnTo>
                    <a:lnTo>
                      <a:pt x="183" y="86"/>
                    </a:lnTo>
                    <a:lnTo>
                      <a:pt x="176" y="80"/>
                    </a:lnTo>
                    <a:lnTo>
                      <a:pt x="163" y="68"/>
                    </a:lnTo>
                    <a:lnTo>
                      <a:pt x="152" y="60"/>
                    </a:lnTo>
                    <a:lnTo>
                      <a:pt x="148" y="58"/>
                    </a:lnTo>
                    <a:lnTo>
                      <a:pt x="138" y="51"/>
                    </a:lnTo>
                    <a:lnTo>
                      <a:pt x="134" y="60"/>
                    </a:lnTo>
                    <a:lnTo>
                      <a:pt x="141" y="53"/>
                    </a:lnTo>
                    <a:lnTo>
                      <a:pt x="129" y="46"/>
                    </a:lnTo>
                    <a:lnTo>
                      <a:pt x="127" y="44"/>
                    </a:lnTo>
                    <a:lnTo>
                      <a:pt x="125" y="42"/>
                    </a:lnTo>
                    <a:lnTo>
                      <a:pt x="122" y="38"/>
                    </a:lnTo>
                    <a:lnTo>
                      <a:pt x="120" y="36"/>
                    </a:lnTo>
                    <a:lnTo>
                      <a:pt x="117" y="34"/>
                    </a:lnTo>
                    <a:lnTo>
                      <a:pt x="114" y="33"/>
                    </a:lnTo>
                    <a:lnTo>
                      <a:pt x="110" y="31"/>
                    </a:lnTo>
                    <a:lnTo>
                      <a:pt x="103" y="29"/>
                    </a:lnTo>
                    <a:lnTo>
                      <a:pt x="95" y="26"/>
                    </a:lnTo>
                    <a:lnTo>
                      <a:pt x="85" y="22"/>
                    </a:lnTo>
                    <a:lnTo>
                      <a:pt x="74" y="19"/>
                    </a:lnTo>
                    <a:lnTo>
                      <a:pt x="61" y="15"/>
                    </a:lnTo>
                    <a:lnTo>
                      <a:pt x="34" y="8"/>
                    </a:lnTo>
                    <a:lnTo>
                      <a:pt x="5"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5149" name="Oval 11"/>
              <p:cNvSpPr>
                <a:spLocks noChangeArrowheads="1"/>
              </p:cNvSpPr>
              <p:nvPr/>
            </p:nvSpPr>
            <p:spPr bwMode="auto">
              <a:xfrm>
                <a:off x="3222" y="2972"/>
                <a:ext cx="59"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150" name="Oval 12"/>
              <p:cNvSpPr>
                <a:spLocks noChangeArrowheads="1"/>
              </p:cNvSpPr>
              <p:nvPr/>
            </p:nvSpPr>
            <p:spPr bwMode="auto">
              <a:xfrm>
                <a:off x="3553" y="3176"/>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grpSp>
          <p:nvGrpSpPr>
            <p:cNvPr id="45064" name="Group 13"/>
            <p:cNvGrpSpPr>
              <a:grpSpLocks/>
            </p:cNvGrpSpPr>
            <p:nvPr/>
          </p:nvGrpSpPr>
          <p:grpSpPr bwMode="auto">
            <a:xfrm>
              <a:off x="1820" y="2835"/>
              <a:ext cx="458" cy="607"/>
              <a:chOff x="2684" y="3021"/>
              <a:chExt cx="548" cy="661"/>
            </a:xfrm>
          </p:grpSpPr>
          <p:sp>
            <p:nvSpPr>
              <p:cNvPr id="45145" name="Freeform 14"/>
              <p:cNvSpPr>
                <a:spLocks/>
              </p:cNvSpPr>
              <p:nvPr/>
            </p:nvSpPr>
            <p:spPr bwMode="auto">
              <a:xfrm>
                <a:off x="2704" y="3043"/>
                <a:ext cx="504" cy="614"/>
              </a:xfrm>
              <a:custGeom>
                <a:avLst/>
                <a:gdLst>
                  <a:gd name="T0" fmla="*/ 22 w 504"/>
                  <a:gd name="T1" fmla="*/ 38 h 614"/>
                  <a:gd name="T2" fmla="*/ 53 w 504"/>
                  <a:gd name="T3" fmla="*/ 66 h 614"/>
                  <a:gd name="T4" fmla="*/ 80 w 504"/>
                  <a:gd name="T5" fmla="*/ 77 h 614"/>
                  <a:gd name="T6" fmla="*/ 106 w 504"/>
                  <a:gd name="T7" fmla="*/ 78 h 614"/>
                  <a:gd name="T8" fmla="*/ 114 w 504"/>
                  <a:gd name="T9" fmla="*/ 97 h 614"/>
                  <a:gd name="T10" fmla="*/ 148 w 504"/>
                  <a:gd name="T11" fmla="*/ 143 h 614"/>
                  <a:gd name="T12" fmla="*/ 172 w 504"/>
                  <a:gd name="T13" fmla="*/ 172 h 614"/>
                  <a:gd name="T14" fmla="*/ 213 w 504"/>
                  <a:gd name="T15" fmla="*/ 208 h 614"/>
                  <a:gd name="T16" fmla="*/ 274 w 504"/>
                  <a:gd name="T17" fmla="*/ 260 h 614"/>
                  <a:gd name="T18" fmla="*/ 314 w 504"/>
                  <a:gd name="T19" fmla="*/ 304 h 614"/>
                  <a:gd name="T20" fmla="*/ 363 w 504"/>
                  <a:gd name="T21" fmla="*/ 366 h 614"/>
                  <a:gd name="T22" fmla="*/ 391 w 504"/>
                  <a:gd name="T23" fmla="*/ 392 h 614"/>
                  <a:gd name="T24" fmla="*/ 431 w 504"/>
                  <a:gd name="T25" fmla="*/ 425 h 614"/>
                  <a:gd name="T26" fmla="*/ 436 w 504"/>
                  <a:gd name="T27" fmla="*/ 431 h 614"/>
                  <a:gd name="T28" fmla="*/ 448 w 504"/>
                  <a:gd name="T29" fmla="*/ 466 h 614"/>
                  <a:gd name="T30" fmla="*/ 450 w 504"/>
                  <a:gd name="T31" fmla="*/ 481 h 614"/>
                  <a:gd name="T32" fmla="*/ 450 w 504"/>
                  <a:gd name="T33" fmla="*/ 515 h 614"/>
                  <a:gd name="T34" fmla="*/ 448 w 504"/>
                  <a:gd name="T35" fmla="*/ 528 h 614"/>
                  <a:gd name="T36" fmla="*/ 446 w 504"/>
                  <a:gd name="T37" fmla="*/ 553 h 614"/>
                  <a:gd name="T38" fmla="*/ 451 w 504"/>
                  <a:gd name="T39" fmla="*/ 570 h 614"/>
                  <a:gd name="T40" fmla="*/ 469 w 504"/>
                  <a:gd name="T41" fmla="*/ 594 h 614"/>
                  <a:gd name="T42" fmla="*/ 490 w 504"/>
                  <a:gd name="T43" fmla="*/ 614 h 614"/>
                  <a:gd name="T44" fmla="*/ 495 w 504"/>
                  <a:gd name="T45" fmla="*/ 592 h 614"/>
                  <a:gd name="T46" fmla="*/ 467 w 504"/>
                  <a:gd name="T47" fmla="*/ 560 h 614"/>
                  <a:gd name="T48" fmla="*/ 466 w 504"/>
                  <a:gd name="T49" fmla="*/ 557 h 614"/>
                  <a:gd name="T50" fmla="*/ 465 w 504"/>
                  <a:gd name="T51" fmla="*/ 553 h 614"/>
                  <a:gd name="T52" fmla="*/ 458 w 504"/>
                  <a:gd name="T53" fmla="*/ 531 h 614"/>
                  <a:gd name="T54" fmla="*/ 469 w 504"/>
                  <a:gd name="T55" fmla="*/ 515 h 614"/>
                  <a:gd name="T56" fmla="*/ 470 w 504"/>
                  <a:gd name="T57" fmla="*/ 498 h 614"/>
                  <a:gd name="T58" fmla="*/ 466 w 504"/>
                  <a:gd name="T59" fmla="*/ 459 h 614"/>
                  <a:gd name="T60" fmla="*/ 452 w 504"/>
                  <a:gd name="T61" fmla="*/ 421 h 614"/>
                  <a:gd name="T62" fmla="*/ 439 w 504"/>
                  <a:gd name="T63" fmla="*/ 405 h 614"/>
                  <a:gd name="T64" fmla="*/ 395 w 504"/>
                  <a:gd name="T65" fmla="*/ 371 h 614"/>
                  <a:gd name="T66" fmla="*/ 367 w 504"/>
                  <a:gd name="T67" fmla="*/ 340 h 614"/>
                  <a:gd name="T68" fmla="*/ 319 w 504"/>
                  <a:gd name="T69" fmla="*/ 278 h 614"/>
                  <a:gd name="T70" fmla="*/ 267 w 504"/>
                  <a:gd name="T71" fmla="*/ 227 h 614"/>
                  <a:gd name="T72" fmla="*/ 211 w 504"/>
                  <a:gd name="T73" fmla="*/ 181 h 614"/>
                  <a:gd name="T74" fmla="*/ 174 w 504"/>
                  <a:gd name="T75" fmla="*/ 146 h 614"/>
                  <a:gd name="T76" fmla="*/ 148 w 504"/>
                  <a:gd name="T77" fmla="*/ 110 h 614"/>
                  <a:gd name="T78" fmla="*/ 120 w 504"/>
                  <a:gd name="T79" fmla="*/ 76 h 614"/>
                  <a:gd name="T80" fmla="*/ 102 w 504"/>
                  <a:gd name="T81" fmla="*/ 65 h 614"/>
                  <a:gd name="T82" fmla="*/ 64 w 504"/>
                  <a:gd name="T83" fmla="*/ 50 h 614"/>
                  <a:gd name="T84" fmla="*/ 58 w 504"/>
                  <a:gd name="T85" fmla="*/ 47 h 614"/>
                  <a:gd name="T86" fmla="*/ 15 w 504"/>
                  <a:gd name="T87" fmla="*/ 0 h 6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04" h="614">
                    <a:moveTo>
                      <a:pt x="15" y="0"/>
                    </a:moveTo>
                    <a:lnTo>
                      <a:pt x="0" y="12"/>
                    </a:lnTo>
                    <a:lnTo>
                      <a:pt x="22" y="38"/>
                    </a:lnTo>
                    <a:lnTo>
                      <a:pt x="33" y="51"/>
                    </a:lnTo>
                    <a:lnTo>
                      <a:pt x="48" y="62"/>
                    </a:lnTo>
                    <a:lnTo>
                      <a:pt x="53" y="66"/>
                    </a:lnTo>
                    <a:lnTo>
                      <a:pt x="56" y="68"/>
                    </a:lnTo>
                    <a:lnTo>
                      <a:pt x="64" y="71"/>
                    </a:lnTo>
                    <a:lnTo>
                      <a:pt x="80" y="77"/>
                    </a:lnTo>
                    <a:lnTo>
                      <a:pt x="94" y="83"/>
                    </a:lnTo>
                    <a:lnTo>
                      <a:pt x="103" y="87"/>
                    </a:lnTo>
                    <a:lnTo>
                      <a:pt x="106" y="78"/>
                    </a:lnTo>
                    <a:lnTo>
                      <a:pt x="100" y="85"/>
                    </a:lnTo>
                    <a:lnTo>
                      <a:pt x="108" y="90"/>
                    </a:lnTo>
                    <a:lnTo>
                      <a:pt x="114" y="97"/>
                    </a:lnTo>
                    <a:lnTo>
                      <a:pt x="121" y="104"/>
                    </a:lnTo>
                    <a:lnTo>
                      <a:pt x="134" y="123"/>
                    </a:lnTo>
                    <a:lnTo>
                      <a:pt x="148" y="143"/>
                    </a:lnTo>
                    <a:lnTo>
                      <a:pt x="154" y="151"/>
                    </a:lnTo>
                    <a:lnTo>
                      <a:pt x="160" y="158"/>
                    </a:lnTo>
                    <a:lnTo>
                      <a:pt x="172" y="172"/>
                    </a:lnTo>
                    <a:lnTo>
                      <a:pt x="185" y="183"/>
                    </a:lnTo>
                    <a:lnTo>
                      <a:pt x="197" y="195"/>
                    </a:lnTo>
                    <a:lnTo>
                      <a:pt x="213" y="208"/>
                    </a:lnTo>
                    <a:lnTo>
                      <a:pt x="231" y="224"/>
                    </a:lnTo>
                    <a:lnTo>
                      <a:pt x="253" y="241"/>
                    </a:lnTo>
                    <a:lnTo>
                      <a:pt x="274" y="260"/>
                    </a:lnTo>
                    <a:lnTo>
                      <a:pt x="295" y="282"/>
                    </a:lnTo>
                    <a:lnTo>
                      <a:pt x="305" y="292"/>
                    </a:lnTo>
                    <a:lnTo>
                      <a:pt x="314" y="304"/>
                    </a:lnTo>
                    <a:lnTo>
                      <a:pt x="335" y="329"/>
                    </a:lnTo>
                    <a:lnTo>
                      <a:pt x="354" y="354"/>
                    </a:lnTo>
                    <a:lnTo>
                      <a:pt x="363" y="366"/>
                    </a:lnTo>
                    <a:lnTo>
                      <a:pt x="373" y="375"/>
                    </a:lnTo>
                    <a:lnTo>
                      <a:pt x="381" y="385"/>
                    </a:lnTo>
                    <a:lnTo>
                      <a:pt x="391" y="392"/>
                    </a:lnTo>
                    <a:lnTo>
                      <a:pt x="408" y="406"/>
                    </a:lnTo>
                    <a:lnTo>
                      <a:pt x="425" y="419"/>
                    </a:lnTo>
                    <a:lnTo>
                      <a:pt x="431" y="425"/>
                    </a:lnTo>
                    <a:lnTo>
                      <a:pt x="439" y="419"/>
                    </a:lnTo>
                    <a:lnTo>
                      <a:pt x="429" y="422"/>
                    </a:lnTo>
                    <a:lnTo>
                      <a:pt x="436" y="431"/>
                    </a:lnTo>
                    <a:lnTo>
                      <a:pt x="440" y="438"/>
                    </a:lnTo>
                    <a:lnTo>
                      <a:pt x="443" y="447"/>
                    </a:lnTo>
                    <a:lnTo>
                      <a:pt x="448" y="466"/>
                    </a:lnTo>
                    <a:lnTo>
                      <a:pt x="457" y="462"/>
                    </a:lnTo>
                    <a:lnTo>
                      <a:pt x="447" y="462"/>
                    </a:lnTo>
                    <a:lnTo>
                      <a:pt x="450" y="481"/>
                    </a:lnTo>
                    <a:lnTo>
                      <a:pt x="451" y="500"/>
                    </a:lnTo>
                    <a:lnTo>
                      <a:pt x="451" y="508"/>
                    </a:lnTo>
                    <a:lnTo>
                      <a:pt x="450" y="515"/>
                    </a:lnTo>
                    <a:lnTo>
                      <a:pt x="460" y="515"/>
                    </a:lnTo>
                    <a:lnTo>
                      <a:pt x="451" y="512"/>
                    </a:lnTo>
                    <a:lnTo>
                      <a:pt x="448" y="528"/>
                    </a:lnTo>
                    <a:lnTo>
                      <a:pt x="448" y="531"/>
                    </a:lnTo>
                    <a:lnTo>
                      <a:pt x="445" y="546"/>
                    </a:lnTo>
                    <a:lnTo>
                      <a:pt x="446" y="553"/>
                    </a:lnTo>
                    <a:lnTo>
                      <a:pt x="446" y="557"/>
                    </a:lnTo>
                    <a:lnTo>
                      <a:pt x="448" y="563"/>
                    </a:lnTo>
                    <a:lnTo>
                      <a:pt x="451" y="570"/>
                    </a:lnTo>
                    <a:lnTo>
                      <a:pt x="453" y="574"/>
                    </a:lnTo>
                    <a:lnTo>
                      <a:pt x="458" y="580"/>
                    </a:lnTo>
                    <a:lnTo>
                      <a:pt x="469" y="594"/>
                    </a:lnTo>
                    <a:lnTo>
                      <a:pt x="481" y="605"/>
                    </a:lnTo>
                    <a:lnTo>
                      <a:pt x="486" y="611"/>
                    </a:lnTo>
                    <a:lnTo>
                      <a:pt x="490" y="614"/>
                    </a:lnTo>
                    <a:lnTo>
                      <a:pt x="504" y="603"/>
                    </a:lnTo>
                    <a:lnTo>
                      <a:pt x="500" y="597"/>
                    </a:lnTo>
                    <a:lnTo>
                      <a:pt x="495" y="592"/>
                    </a:lnTo>
                    <a:lnTo>
                      <a:pt x="483" y="580"/>
                    </a:lnTo>
                    <a:lnTo>
                      <a:pt x="472" y="566"/>
                    </a:lnTo>
                    <a:lnTo>
                      <a:pt x="467" y="560"/>
                    </a:lnTo>
                    <a:lnTo>
                      <a:pt x="460" y="566"/>
                    </a:lnTo>
                    <a:lnTo>
                      <a:pt x="469" y="563"/>
                    </a:lnTo>
                    <a:lnTo>
                      <a:pt x="466" y="557"/>
                    </a:lnTo>
                    <a:lnTo>
                      <a:pt x="464" y="549"/>
                    </a:lnTo>
                    <a:lnTo>
                      <a:pt x="456" y="553"/>
                    </a:lnTo>
                    <a:lnTo>
                      <a:pt x="465" y="553"/>
                    </a:lnTo>
                    <a:lnTo>
                      <a:pt x="464" y="546"/>
                    </a:lnTo>
                    <a:lnTo>
                      <a:pt x="467" y="531"/>
                    </a:lnTo>
                    <a:lnTo>
                      <a:pt x="458" y="531"/>
                    </a:lnTo>
                    <a:lnTo>
                      <a:pt x="466" y="535"/>
                    </a:lnTo>
                    <a:lnTo>
                      <a:pt x="469" y="519"/>
                    </a:lnTo>
                    <a:lnTo>
                      <a:pt x="469" y="515"/>
                    </a:lnTo>
                    <a:lnTo>
                      <a:pt x="470" y="508"/>
                    </a:lnTo>
                    <a:lnTo>
                      <a:pt x="470" y="498"/>
                    </a:lnTo>
                    <a:lnTo>
                      <a:pt x="469" y="481"/>
                    </a:lnTo>
                    <a:lnTo>
                      <a:pt x="466" y="462"/>
                    </a:lnTo>
                    <a:lnTo>
                      <a:pt x="466" y="459"/>
                    </a:lnTo>
                    <a:lnTo>
                      <a:pt x="461" y="440"/>
                    </a:lnTo>
                    <a:lnTo>
                      <a:pt x="458" y="430"/>
                    </a:lnTo>
                    <a:lnTo>
                      <a:pt x="452" y="421"/>
                    </a:lnTo>
                    <a:lnTo>
                      <a:pt x="447" y="414"/>
                    </a:lnTo>
                    <a:lnTo>
                      <a:pt x="445" y="411"/>
                    </a:lnTo>
                    <a:lnTo>
                      <a:pt x="439" y="405"/>
                    </a:lnTo>
                    <a:lnTo>
                      <a:pt x="422" y="392"/>
                    </a:lnTo>
                    <a:lnTo>
                      <a:pt x="405" y="378"/>
                    </a:lnTo>
                    <a:lnTo>
                      <a:pt x="395" y="371"/>
                    </a:lnTo>
                    <a:lnTo>
                      <a:pt x="387" y="362"/>
                    </a:lnTo>
                    <a:lnTo>
                      <a:pt x="377" y="352"/>
                    </a:lnTo>
                    <a:lnTo>
                      <a:pt x="367" y="340"/>
                    </a:lnTo>
                    <a:lnTo>
                      <a:pt x="348" y="316"/>
                    </a:lnTo>
                    <a:lnTo>
                      <a:pt x="328" y="290"/>
                    </a:lnTo>
                    <a:lnTo>
                      <a:pt x="319" y="278"/>
                    </a:lnTo>
                    <a:lnTo>
                      <a:pt x="309" y="268"/>
                    </a:lnTo>
                    <a:lnTo>
                      <a:pt x="288" y="247"/>
                    </a:lnTo>
                    <a:lnTo>
                      <a:pt x="267" y="227"/>
                    </a:lnTo>
                    <a:lnTo>
                      <a:pt x="245" y="210"/>
                    </a:lnTo>
                    <a:lnTo>
                      <a:pt x="226" y="195"/>
                    </a:lnTo>
                    <a:lnTo>
                      <a:pt x="211" y="181"/>
                    </a:lnTo>
                    <a:lnTo>
                      <a:pt x="199" y="169"/>
                    </a:lnTo>
                    <a:lnTo>
                      <a:pt x="186" y="158"/>
                    </a:lnTo>
                    <a:lnTo>
                      <a:pt x="174" y="146"/>
                    </a:lnTo>
                    <a:lnTo>
                      <a:pt x="168" y="137"/>
                    </a:lnTo>
                    <a:lnTo>
                      <a:pt x="161" y="129"/>
                    </a:lnTo>
                    <a:lnTo>
                      <a:pt x="148" y="110"/>
                    </a:lnTo>
                    <a:lnTo>
                      <a:pt x="135" y="90"/>
                    </a:lnTo>
                    <a:lnTo>
                      <a:pt x="127" y="83"/>
                    </a:lnTo>
                    <a:lnTo>
                      <a:pt x="120" y="76"/>
                    </a:lnTo>
                    <a:lnTo>
                      <a:pt x="114" y="71"/>
                    </a:lnTo>
                    <a:lnTo>
                      <a:pt x="110" y="69"/>
                    </a:lnTo>
                    <a:lnTo>
                      <a:pt x="102" y="65"/>
                    </a:lnTo>
                    <a:lnTo>
                      <a:pt x="87" y="59"/>
                    </a:lnTo>
                    <a:lnTo>
                      <a:pt x="71" y="53"/>
                    </a:lnTo>
                    <a:lnTo>
                      <a:pt x="64" y="50"/>
                    </a:lnTo>
                    <a:lnTo>
                      <a:pt x="60" y="59"/>
                    </a:lnTo>
                    <a:lnTo>
                      <a:pt x="67" y="52"/>
                    </a:lnTo>
                    <a:lnTo>
                      <a:pt x="58" y="47"/>
                    </a:lnTo>
                    <a:lnTo>
                      <a:pt x="47" y="37"/>
                    </a:lnTo>
                    <a:lnTo>
                      <a:pt x="36" y="25"/>
                    </a:lnTo>
                    <a:lnTo>
                      <a:pt x="15"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5146" name="Oval 15"/>
              <p:cNvSpPr>
                <a:spLocks noChangeArrowheads="1"/>
              </p:cNvSpPr>
              <p:nvPr/>
            </p:nvSpPr>
            <p:spPr bwMode="auto">
              <a:xfrm>
                <a:off x="2684" y="3021"/>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147" name="Oval 16"/>
              <p:cNvSpPr>
                <a:spLocks noChangeArrowheads="1"/>
              </p:cNvSpPr>
              <p:nvPr/>
            </p:nvSpPr>
            <p:spPr bwMode="auto">
              <a:xfrm>
                <a:off x="3173" y="3624"/>
                <a:ext cx="59"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grpSp>
          <p:nvGrpSpPr>
            <p:cNvPr id="45065" name="Group 17"/>
            <p:cNvGrpSpPr>
              <a:grpSpLocks/>
            </p:cNvGrpSpPr>
            <p:nvPr/>
          </p:nvGrpSpPr>
          <p:grpSpPr bwMode="auto">
            <a:xfrm>
              <a:off x="1447" y="2687"/>
              <a:ext cx="255" cy="197"/>
              <a:chOff x="2329" y="2879"/>
              <a:chExt cx="267" cy="221"/>
            </a:xfrm>
          </p:grpSpPr>
          <p:sp>
            <p:nvSpPr>
              <p:cNvPr id="45142" name="Freeform 18"/>
              <p:cNvSpPr>
                <a:spLocks/>
              </p:cNvSpPr>
              <p:nvPr/>
            </p:nvSpPr>
            <p:spPr bwMode="auto">
              <a:xfrm>
                <a:off x="2350" y="2897"/>
                <a:ext cx="215" cy="178"/>
              </a:xfrm>
              <a:custGeom>
                <a:avLst/>
                <a:gdLst>
                  <a:gd name="T0" fmla="*/ 0 w 215"/>
                  <a:gd name="T1" fmla="*/ 165 h 178"/>
                  <a:gd name="T2" fmla="*/ 14 w 215"/>
                  <a:gd name="T3" fmla="*/ 178 h 178"/>
                  <a:gd name="T4" fmla="*/ 45 w 215"/>
                  <a:gd name="T5" fmla="*/ 143 h 178"/>
                  <a:gd name="T6" fmla="*/ 60 w 215"/>
                  <a:gd name="T7" fmla="*/ 125 h 178"/>
                  <a:gd name="T8" fmla="*/ 75 w 215"/>
                  <a:gd name="T9" fmla="*/ 109 h 178"/>
                  <a:gd name="T10" fmla="*/ 88 w 215"/>
                  <a:gd name="T11" fmla="*/ 93 h 178"/>
                  <a:gd name="T12" fmla="*/ 101 w 215"/>
                  <a:gd name="T13" fmla="*/ 79 h 178"/>
                  <a:gd name="T14" fmla="*/ 113 w 215"/>
                  <a:gd name="T15" fmla="*/ 67 h 178"/>
                  <a:gd name="T16" fmla="*/ 123 w 215"/>
                  <a:gd name="T17" fmla="*/ 57 h 178"/>
                  <a:gd name="T18" fmla="*/ 133 w 215"/>
                  <a:gd name="T19" fmla="*/ 49 h 178"/>
                  <a:gd name="T20" fmla="*/ 140 w 215"/>
                  <a:gd name="T21" fmla="*/ 41 h 178"/>
                  <a:gd name="T22" fmla="*/ 147 w 215"/>
                  <a:gd name="T23" fmla="*/ 37 h 178"/>
                  <a:gd name="T24" fmla="*/ 152 w 215"/>
                  <a:gd name="T25" fmla="*/ 33 h 178"/>
                  <a:gd name="T26" fmla="*/ 146 w 215"/>
                  <a:gd name="T27" fmla="*/ 26 h 178"/>
                  <a:gd name="T28" fmla="*/ 149 w 215"/>
                  <a:gd name="T29" fmla="*/ 35 h 178"/>
                  <a:gd name="T30" fmla="*/ 160 w 215"/>
                  <a:gd name="T31" fmla="*/ 30 h 178"/>
                  <a:gd name="T32" fmla="*/ 170 w 215"/>
                  <a:gd name="T33" fmla="*/ 26 h 178"/>
                  <a:gd name="T34" fmla="*/ 182 w 215"/>
                  <a:gd name="T35" fmla="*/ 22 h 178"/>
                  <a:gd name="T36" fmla="*/ 178 w 215"/>
                  <a:gd name="T37" fmla="*/ 12 h 178"/>
                  <a:gd name="T38" fmla="*/ 178 w 215"/>
                  <a:gd name="T39" fmla="*/ 22 h 178"/>
                  <a:gd name="T40" fmla="*/ 190 w 215"/>
                  <a:gd name="T41" fmla="*/ 20 h 178"/>
                  <a:gd name="T42" fmla="*/ 202 w 215"/>
                  <a:gd name="T43" fmla="*/ 19 h 178"/>
                  <a:gd name="T44" fmla="*/ 215 w 215"/>
                  <a:gd name="T45" fmla="*/ 19 h 178"/>
                  <a:gd name="T46" fmla="*/ 215 w 215"/>
                  <a:gd name="T47" fmla="*/ 0 h 178"/>
                  <a:gd name="T48" fmla="*/ 202 w 215"/>
                  <a:gd name="T49" fmla="*/ 0 h 178"/>
                  <a:gd name="T50" fmla="*/ 190 w 215"/>
                  <a:gd name="T51" fmla="*/ 1 h 178"/>
                  <a:gd name="T52" fmla="*/ 178 w 215"/>
                  <a:gd name="T53" fmla="*/ 3 h 178"/>
                  <a:gd name="T54" fmla="*/ 174 w 215"/>
                  <a:gd name="T55" fmla="*/ 4 h 178"/>
                  <a:gd name="T56" fmla="*/ 163 w 215"/>
                  <a:gd name="T57" fmla="*/ 8 h 178"/>
                  <a:gd name="T58" fmla="*/ 152 w 215"/>
                  <a:gd name="T59" fmla="*/ 12 h 178"/>
                  <a:gd name="T60" fmla="*/ 142 w 215"/>
                  <a:gd name="T61" fmla="*/ 17 h 178"/>
                  <a:gd name="T62" fmla="*/ 138 w 215"/>
                  <a:gd name="T63" fmla="*/ 19 h 178"/>
                  <a:gd name="T64" fmla="*/ 133 w 215"/>
                  <a:gd name="T65" fmla="*/ 23 h 178"/>
                  <a:gd name="T66" fmla="*/ 127 w 215"/>
                  <a:gd name="T67" fmla="*/ 27 h 178"/>
                  <a:gd name="T68" fmla="*/ 119 w 215"/>
                  <a:gd name="T69" fmla="*/ 35 h 178"/>
                  <a:gd name="T70" fmla="*/ 111 w 215"/>
                  <a:gd name="T71" fmla="*/ 43 h 178"/>
                  <a:gd name="T72" fmla="*/ 99 w 215"/>
                  <a:gd name="T73" fmla="*/ 53 h 178"/>
                  <a:gd name="T74" fmla="*/ 87 w 215"/>
                  <a:gd name="T75" fmla="*/ 66 h 178"/>
                  <a:gd name="T76" fmla="*/ 75 w 215"/>
                  <a:gd name="T77" fmla="*/ 79 h 178"/>
                  <a:gd name="T78" fmla="*/ 61 w 215"/>
                  <a:gd name="T79" fmla="*/ 95 h 178"/>
                  <a:gd name="T80" fmla="*/ 46 w 215"/>
                  <a:gd name="T81" fmla="*/ 111 h 178"/>
                  <a:gd name="T82" fmla="*/ 31 w 215"/>
                  <a:gd name="T83" fmla="*/ 129 h 178"/>
                  <a:gd name="T84" fmla="*/ 0 w 215"/>
                  <a:gd name="T85" fmla="*/ 165 h 1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5" h="178">
                    <a:moveTo>
                      <a:pt x="0" y="165"/>
                    </a:moveTo>
                    <a:lnTo>
                      <a:pt x="14" y="178"/>
                    </a:lnTo>
                    <a:lnTo>
                      <a:pt x="45" y="143"/>
                    </a:lnTo>
                    <a:lnTo>
                      <a:pt x="60" y="125"/>
                    </a:lnTo>
                    <a:lnTo>
                      <a:pt x="75" y="109"/>
                    </a:lnTo>
                    <a:lnTo>
                      <a:pt x="88" y="93"/>
                    </a:lnTo>
                    <a:lnTo>
                      <a:pt x="101" y="79"/>
                    </a:lnTo>
                    <a:lnTo>
                      <a:pt x="113" y="67"/>
                    </a:lnTo>
                    <a:lnTo>
                      <a:pt x="123" y="57"/>
                    </a:lnTo>
                    <a:lnTo>
                      <a:pt x="133" y="49"/>
                    </a:lnTo>
                    <a:lnTo>
                      <a:pt x="140" y="41"/>
                    </a:lnTo>
                    <a:lnTo>
                      <a:pt x="147" y="37"/>
                    </a:lnTo>
                    <a:lnTo>
                      <a:pt x="152" y="33"/>
                    </a:lnTo>
                    <a:lnTo>
                      <a:pt x="146" y="26"/>
                    </a:lnTo>
                    <a:lnTo>
                      <a:pt x="149" y="35"/>
                    </a:lnTo>
                    <a:lnTo>
                      <a:pt x="160" y="30"/>
                    </a:lnTo>
                    <a:lnTo>
                      <a:pt x="170" y="26"/>
                    </a:lnTo>
                    <a:lnTo>
                      <a:pt x="182" y="22"/>
                    </a:lnTo>
                    <a:lnTo>
                      <a:pt x="178" y="12"/>
                    </a:lnTo>
                    <a:lnTo>
                      <a:pt x="178" y="22"/>
                    </a:lnTo>
                    <a:lnTo>
                      <a:pt x="190" y="20"/>
                    </a:lnTo>
                    <a:lnTo>
                      <a:pt x="202" y="19"/>
                    </a:lnTo>
                    <a:lnTo>
                      <a:pt x="215" y="19"/>
                    </a:lnTo>
                    <a:lnTo>
                      <a:pt x="215" y="0"/>
                    </a:lnTo>
                    <a:lnTo>
                      <a:pt x="202" y="0"/>
                    </a:lnTo>
                    <a:lnTo>
                      <a:pt x="190" y="1"/>
                    </a:lnTo>
                    <a:lnTo>
                      <a:pt x="178" y="3"/>
                    </a:lnTo>
                    <a:lnTo>
                      <a:pt x="174" y="4"/>
                    </a:lnTo>
                    <a:lnTo>
                      <a:pt x="163" y="8"/>
                    </a:lnTo>
                    <a:lnTo>
                      <a:pt x="152" y="12"/>
                    </a:lnTo>
                    <a:lnTo>
                      <a:pt x="142" y="17"/>
                    </a:lnTo>
                    <a:lnTo>
                      <a:pt x="138" y="19"/>
                    </a:lnTo>
                    <a:lnTo>
                      <a:pt x="133" y="23"/>
                    </a:lnTo>
                    <a:lnTo>
                      <a:pt x="127" y="27"/>
                    </a:lnTo>
                    <a:lnTo>
                      <a:pt x="119" y="35"/>
                    </a:lnTo>
                    <a:lnTo>
                      <a:pt x="111" y="43"/>
                    </a:lnTo>
                    <a:lnTo>
                      <a:pt x="99" y="53"/>
                    </a:lnTo>
                    <a:lnTo>
                      <a:pt x="87" y="66"/>
                    </a:lnTo>
                    <a:lnTo>
                      <a:pt x="75" y="79"/>
                    </a:lnTo>
                    <a:lnTo>
                      <a:pt x="61" y="95"/>
                    </a:lnTo>
                    <a:lnTo>
                      <a:pt x="46" y="111"/>
                    </a:lnTo>
                    <a:lnTo>
                      <a:pt x="31" y="129"/>
                    </a:lnTo>
                    <a:lnTo>
                      <a:pt x="0" y="165"/>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5143" name="Oval 19"/>
              <p:cNvSpPr>
                <a:spLocks noChangeArrowheads="1"/>
              </p:cNvSpPr>
              <p:nvPr/>
            </p:nvSpPr>
            <p:spPr bwMode="auto">
              <a:xfrm>
                <a:off x="2329" y="3041"/>
                <a:ext cx="58"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144" name="Oval 20"/>
              <p:cNvSpPr>
                <a:spLocks noChangeArrowheads="1"/>
              </p:cNvSpPr>
              <p:nvPr/>
            </p:nvSpPr>
            <p:spPr bwMode="auto">
              <a:xfrm>
                <a:off x="2537" y="2879"/>
                <a:ext cx="59"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sp>
          <p:nvSpPr>
            <p:cNvPr id="45066" name="Freeform 21"/>
            <p:cNvSpPr>
              <a:spLocks/>
            </p:cNvSpPr>
            <p:nvPr/>
          </p:nvSpPr>
          <p:spPr bwMode="auto">
            <a:xfrm>
              <a:off x="981" y="2100"/>
              <a:ext cx="338" cy="26"/>
            </a:xfrm>
            <a:custGeom>
              <a:avLst/>
              <a:gdLst>
                <a:gd name="T0" fmla="*/ 0 w 338"/>
                <a:gd name="T1" fmla="*/ 1 h 26"/>
                <a:gd name="T2" fmla="*/ 0 w 338"/>
                <a:gd name="T3" fmla="*/ 20 h 26"/>
                <a:gd name="T4" fmla="*/ 49 w 338"/>
                <a:gd name="T5" fmla="*/ 19 h 26"/>
                <a:gd name="T6" fmla="*/ 98 w 338"/>
                <a:gd name="T7" fmla="*/ 19 h 26"/>
                <a:gd name="T8" fmla="*/ 145 w 338"/>
                <a:gd name="T9" fmla="*/ 19 h 26"/>
                <a:gd name="T10" fmla="*/ 188 w 338"/>
                <a:gd name="T11" fmla="*/ 20 h 26"/>
                <a:gd name="T12" fmla="*/ 229 w 338"/>
                <a:gd name="T13" fmla="*/ 21 h 26"/>
                <a:gd name="T14" fmla="*/ 266 w 338"/>
                <a:gd name="T15" fmla="*/ 22 h 26"/>
                <a:gd name="T16" fmla="*/ 302 w 338"/>
                <a:gd name="T17" fmla="*/ 24 h 26"/>
                <a:gd name="T18" fmla="*/ 337 w 338"/>
                <a:gd name="T19" fmla="*/ 26 h 26"/>
                <a:gd name="T20" fmla="*/ 338 w 338"/>
                <a:gd name="T21" fmla="*/ 6 h 26"/>
                <a:gd name="T22" fmla="*/ 302 w 338"/>
                <a:gd name="T23" fmla="*/ 5 h 26"/>
                <a:gd name="T24" fmla="*/ 266 w 338"/>
                <a:gd name="T25" fmla="*/ 3 h 26"/>
                <a:gd name="T26" fmla="*/ 229 w 338"/>
                <a:gd name="T27" fmla="*/ 2 h 26"/>
                <a:gd name="T28" fmla="*/ 188 w 338"/>
                <a:gd name="T29" fmla="*/ 1 h 26"/>
                <a:gd name="T30" fmla="*/ 145 w 338"/>
                <a:gd name="T31" fmla="*/ 0 h 26"/>
                <a:gd name="T32" fmla="*/ 98 w 338"/>
                <a:gd name="T33" fmla="*/ 0 h 26"/>
                <a:gd name="T34" fmla="*/ 49 w 338"/>
                <a:gd name="T35" fmla="*/ 0 h 26"/>
                <a:gd name="T36" fmla="*/ 0 w 338"/>
                <a:gd name="T37" fmla="*/ 1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8" h="26">
                  <a:moveTo>
                    <a:pt x="0" y="1"/>
                  </a:moveTo>
                  <a:lnTo>
                    <a:pt x="0" y="20"/>
                  </a:lnTo>
                  <a:lnTo>
                    <a:pt x="49" y="19"/>
                  </a:lnTo>
                  <a:lnTo>
                    <a:pt x="98" y="19"/>
                  </a:lnTo>
                  <a:lnTo>
                    <a:pt x="145" y="19"/>
                  </a:lnTo>
                  <a:lnTo>
                    <a:pt x="188" y="20"/>
                  </a:lnTo>
                  <a:lnTo>
                    <a:pt x="229" y="21"/>
                  </a:lnTo>
                  <a:lnTo>
                    <a:pt x="266" y="22"/>
                  </a:lnTo>
                  <a:lnTo>
                    <a:pt x="302" y="24"/>
                  </a:lnTo>
                  <a:lnTo>
                    <a:pt x="337" y="26"/>
                  </a:lnTo>
                  <a:lnTo>
                    <a:pt x="338" y="6"/>
                  </a:lnTo>
                  <a:lnTo>
                    <a:pt x="302" y="5"/>
                  </a:lnTo>
                  <a:lnTo>
                    <a:pt x="266" y="3"/>
                  </a:lnTo>
                  <a:lnTo>
                    <a:pt x="229" y="2"/>
                  </a:lnTo>
                  <a:lnTo>
                    <a:pt x="188" y="1"/>
                  </a:lnTo>
                  <a:lnTo>
                    <a:pt x="145" y="0"/>
                  </a:lnTo>
                  <a:lnTo>
                    <a:pt x="98" y="0"/>
                  </a:lnTo>
                  <a:lnTo>
                    <a:pt x="49" y="0"/>
                  </a:lnTo>
                  <a:lnTo>
                    <a:pt x="0" y="1"/>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5067" name="Oval 22"/>
            <p:cNvSpPr>
              <a:spLocks noChangeArrowheads="1"/>
            </p:cNvSpPr>
            <p:nvPr/>
          </p:nvSpPr>
          <p:spPr bwMode="auto">
            <a:xfrm>
              <a:off x="954" y="2083"/>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068" name="Oval 23"/>
            <p:cNvSpPr>
              <a:spLocks noChangeArrowheads="1"/>
            </p:cNvSpPr>
            <p:nvPr/>
          </p:nvSpPr>
          <p:spPr bwMode="auto">
            <a:xfrm>
              <a:off x="1290" y="2088"/>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069" name="Freeform 24"/>
            <p:cNvSpPr>
              <a:spLocks/>
            </p:cNvSpPr>
            <p:nvPr/>
          </p:nvSpPr>
          <p:spPr bwMode="auto">
            <a:xfrm>
              <a:off x="1746" y="2964"/>
              <a:ext cx="493" cy="54"/>
            </a:xfrm>
            <a:custGeom>
              <a:avLst/>
              <a:gdLst>
                <a:gd name="T0" fmla="*/ 0 w 493"/>
                <a:gd name="T1" fmla="*/ 16 h 54"/>
                <a:gd name="T2" fmla="*/ 1 w 493"/>
                <a:gd name="T3" fmla="*/ 54 h 54"/>
                <a:gd name="T4" fmla="*/ 493 w 493"/>
                <a:gd name="T5" fmla="*/ 38 h 54"/>
                <a:gd name="T6" fmla="*/ 492 w 493"/>
                <a:gd name="T7" fmla="*/ 0 h 54"/>
                <a:gd name="T8" fmla="*/ 0 w 493"/>
                <a:gd name="T9" fmla="*/ 16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3" h="54">
                  <a:moveTo>
                    <a:pt x="0" y="16"/>
                  </a:moveTo>
                  <a:lnTo>
                    <a:pt x="1" y="54"/>
                  </a:lnTo>
                  <a:lnTo>
                    <a:pt x="493" y="38"/>
                  </a:lnTo>
                  <a:lnTo>
                    <a:pt x="492"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5070" name="Freeform 25"/>
            <p:cNvSpPr>
              <a:spLocks/>
            </p:cNvSpPr>
            <p:nvPr/>
          </p:nvSpPr>
          <p:spPr bwMode="auto">
            <a:xfrm>
              <a:off x="1419" y="2729"/>
              <a:ext cx="347" cy="289"/>
            </a:xfrm>
            <a:custGeom>
              <a:avLst/>
              <a:gdLst>
                <a:gd name="T0" fmla="*/ 23 w 347"/>
                <a:gd name="T1" fmla="*/ 0 h 289"/>
                <a:gd name="T2" fmla="*/ 0 w 347"/>
                <a:gd name="T3" fmla="*/ 30 h 289"/>
                <a:gd name="T4" fmla="*/ 324 w 347"/>
                <a:gd name="T5" fmla="*/ 289 h 289"/>
                <a:gd name="T6" fmla="*/ 347 w 347"/>
                <a:gd name="T7" fmla="*/ 259 h 289"/>
                <a:gd name="T8" fmla="*/ 23 w 347"/>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289">
                  <a:moveTo>
                    <a:pt x="23" y="0"/>
                  </a:moveTo>
                  <a:lnTo>
                    <a:pt x="0" y="30"/>
                  </a:lnTo>
                  <a:lnTo>
                    <a:pt x="324" y="289"/>
                  </a:lnTo>
                  <a:lnTo>
                    <a:pt x="347" y="259"/>
                  </a:lnTo>
                  <a:lnTo>
                    <a:pt x="2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5071" name="Freeform 26"/>
            <p:cNvSpPr>
              <a:spLocks/>
            </p:cNvSpPr>
            <p:nvPr/>
          </p:nvSpPr>
          <p:spPr bwMode="auto">
            <a:xfrm>
              <a:off x="1121" y="2169"/>
              <a:ext cx="326" cy="583"/>
            </a:xfrm>
            <a:custGeom>
              <a:avLst/>
              <a:gdLst>
                <a:gd name="T0" fmla="*/ 34 w 326"/>
                <a:gd name="T1" fmla="*/ 0 h 583"/>
                <a:gd name="T2" fmla="*/ 0 w 326"/>
                <a:gd name="T3" fmla="*/ 17 h 583"/>
                <a:gd name="T4" fmla="*/ 292 w 326"/>
                <a:gd name="T5" fmla="*/ 583 h 583"/>
                <a:gd name="T6" fmla="*/ 326 w 326"/>
                <a:gd name="T7" fmla="*/ 566 h 583"/>
                <a:gd name="T8" fmla="*/ 34 w 326"/>
                <a:gd name="T9" fmla="*/ 0 h 5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583">
                  <a:moveTo>
                    <a:pt x="34" y="0"/>
                  </a:moveTo>
                  <a:lnTo>
                    <a:pt x="0" y="17"/>
                  </a:lnTo>
                  <a:lnTo>
                    <a:pt x="292" y="583"/>
                  </a:lnTo>
                  <a:lnTo>
                    <a:pt x="326" y="566"/>
                  </a:lnTo>
                  <a:lnTo>
                    <a:pt x="3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5072" name="Line 27"/>
            <p:cNvSpPr>
              <a:spLocks noChangeShapeType="1"/>
            </p:cNvSpPr>
            <p:nvPr/>
          </p:nvSpPr>
          <p:spPr bwMode="auto">
            <a:xfrm flipH="1" flipV="1">
              <a:off x="1134" y="1944"/>
              <a:ext cx="6" cy="246"/>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5073" name="Oval 28"/>
            <p:cNvSpPr>
              <a:spLocks noChangeArrowheads="1"/>
            </p:cNvSpPr>
            <p:nvPr/>
          </p:nvSpPr>
          <p:spPr bwMode="auto">
            <a:xfrm>
              <a:off x="1277" y="2216"/>
              <a:ext cx="79" cy="78"/>
            </a:xfrm>
            <a:prstGeom prst="ellipse">
              <a:avLst/>
            </a:prstGeom>
            <a:solidFill>
              <a:srgbClr val="FFA48F"/>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074" name="Oval 29"/>
            <p:cNvSpPr>
              <a:spLocks noChangeArrowheads="1"/>
            </p:cNvSpPr>
            <p:nvPr/>
          </p:nvSpPr>
          <p:spPr bwMode="auto">
            <a:xfrm>
              <a:off x="1402" y="1522"/>
              <a:ext cx="79" cy="78"/>
            </a:xfrm>
            <a:prstGeom prst="ellipse">
              <a:avLst/>
            </a:prstGeom>
            <a:solidFill>
              <a:srgbClr val="FFA48F"/>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075" name="Oval 30"/>
            <p:cNvSpPr>
              <a:spLocks noChangeArrowheads="1"/>
            </p:cNvSpPr>
            <p:nvPr/>
          </p:nvSpPr>
          <p:spPr bwMode="auto">
            <a:xfrm>
              <a:off x="2128" y="2519"/>
              <a:ext cx="78" cy="78"/>
            </a:xfrm>
            <a:prstGeom prst="ellipse">
              <a:avLst/>
            </a:prstGeom>
            <a:solidFill>
              <a:srgbClr val="FFA48F"/>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076" name="Oval 31"/>
            <p:cNvSpPr>
              <a:spLocks noChangeArrowheads="1"/>
            </p:cNvSpPr>
            <p:nvPr/>
          </p:nvSpPr>
          <p:spPr bwMode="auto">
            <a:xfrm>
              <a:off x="1588" y="1721"/>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077" name="Oval 32"/>
            <p:cNvSpPr>
              <a:spLocks noChangeArrowheads="1"/>
            </p:cNvSpPr>
            <p:nvPr/>
          </p:nvSpPr>
          <p:spPr bwMode="auto">
            <a:xfrm>
              <a:off x="1648" y="1816"/>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078" name="Line 33"/>
            <p:cNvSpPr>
              <a:spLocks noChangeShapeType="1"/>
            </p:cNvSpPr>
            <p:nvPr/>
          </p:nvSpPr>
          <p:spPr bwMode="auto">
            <a:xfrm>
              <a:off x="1620" y="1758"/>
              <a:ext cx="54" cy="90"/>
            </a:xfrm>
            <a:prstGeom prst="line">
              <a:avLst/>
            </a:prstGeom>
            <a:noFill/>
            <a:ln w="28575">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5079" name="Oval 34"/>
            <p:cNvSpPr>
              <a:spLocks noChangeArrowheads="1"/>
            </p:cNvSpPr>
            <p:nvPr/>
          </p:nvSpPr>
          <p:spPr bwMode="auto">
            <a:xfrm>
              <a:off x="1694" y="1940"/>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080" name="Freeform 35"/>
            <p:cNvSpPr>
              <a:spLocks/>
            </p:cNvSpPr>
            <p:nvPr/>
          </p:nvSpPr>
          <p:spPr bwMode="auto">
            <a:xfrm>
              <a:off x="1680" y="1830"/>
              <a:ext cx="129" cy="66"/>
            </a:xfrm>
            <a:custGeom>
              <a:avLst/>
              <a:gdLst>
                <a:gd name="T0" fmla="*/ 0 w 120"/>
                <a:gd name="T1" fmla="*/ 10 h 90"/>
                <a:gd name="T2" fmla="*/ 90 w 120"/>
                <a:gd name="T3" fmla="*/ 7 h 90"/>
                <a:gd name="T4" fmla="*/ 139 w 120"/>
                <a:gd name="T5" fmla="*/ 48 h 90"/>
                <a:gd name="T6" fmla="*/ 0 60000 65536"/>
                <a:gd name="T7" fmla="*/ 0 60000 65536"/>
                <a:gd name="T8" fmla="*/ 0 60000 65536"/>
              </a:gdLst>
              <a:ahLst/>
              <a:cxnLst>
                <a:cxn ang="T6">
                  <a:pos x="T0" y="T1"/>
                </a:cxn>
                <a:cxn ang="T7">
                  <a:pos x="T2" y="T3"/>
                </a:cxn>
                <a:cxn ang="T8">
                  <a:pos x="T4" y="T5"/>
                </a:cxn>
              </a:cxnLst>
              <a:rect l="0" t="0" r="r" b="b"/>
              <a:pathLst>
                <a:path w="120" h="90">
                  <a:moveTo>
                    <a:pt x="0" y="18"/>
                  </a:moveTo>
                  <a:cubicBezTo>
                    <a:pt x="29" y="9"/>
                    <a:pt x="58" y="0"/>
                    <a:pt x="78" y="12"/>
                  </a:cubicBezTo>
                  <a:cubicBezTo>
                    <a:pt x="98" y="24"/>
                    <a:pt x="113" y="74"/>
                    <a:pt x="120" y="90"/>
                  </a:cubicBezTo>
                </a:path>
              </a:pathLst>
            </a:custGeom>
            <a:noFill/>
            <a:ln w="28575" cmpd="sng">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5081" name="Oval 36"/>
            <p:cNvSpPr>
              <a:spLocks noChangeArrowheads="1"/>
            </p:cNvSpPr>
            <p:nvPr/>
          </p:nvSpPr>
          <p:spPr bwMode="auto">
            <a:xfrm>
              <a:off x="1542" y="1512"/>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082" name="Freeform 37"/>
            <p:cNvSpPr>
              <a:spLocks/>
            </p:cNvSpPr>
            <p:nvPr/>
          </p:nvSpPr>
          <p:spPr bwMode="auto">
            <a:xfrm>
              <a:off x="1578" y="1566"/>
              <a:ext cx="129" cy="375"/>
            </a:xfrm>
            <a:custGeom>
              <a:avLst/>
              <a:gdLst>
                <a:gd name="T0" fmla="*/ 0 w 129"/>
                <a:gd name="T1" fmla="*/ 0 h 375"/>
                <a:gd name="T2" fmla="*/ 15 w 129"/>
                <a:gd name="T3" fmla="*/ 30 h 375"/>
                <a:gd name="T4" fmla="*/ 30 w 129"/>
                <a:gd name="T5" fmla="*/ 54 h 375"/>
                <a:gd name="T6" fmla="*/ 39 w 129"/>
                <a:gd name="T7" fmla="*/ 84 h 375"/>
                <a:gd name="T8" fmla="*/ 39 w 129"/>
                <a:gd name="T9" fmla="*/ 105 h 375"/>
                <a:gd name="T10" fmla="*/ 39 w 129"/>
                <a:gd name="T11" fmla="*/ 126 h 375"/>
                <a:gd name="T12" fmla="*/ 87 w 129"/>
                <a:gd name="T13" fmla="*/ 216 h 375"/>
                <a:gd name="T14" fmla="*/ 99 w 129"/>
                <a:gd name="T15" fmla="*/ 255 h 375"/>
                <a:gd name="T16" fmla="*/ 108 w 129"/>
                <a:gd name="T17" fmla="*/ 294 h 375"/>
                <a:gd name="T18" fmla="*/ 117 w 129"/>
                <a:gd name="T19" fmla="*/ 318 h 375"/>
                <a:gd name="T20" fmla="*/ 123 w 129"/>
                <a:gd name="T21" fmla="*/ 342 h 375"/>
                <a:gd name="T22" fmla="*/ 129 w 129"/>
                <a:gd name="T23" fmla="*/ 375 h 3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 h="375">
                  <a:moveTo>
                    <a:pt x="0" y="0"/>
                  </a:moveTo>
                  <a:cubicBezTo>
                    <a:pt x="5" y="10"/>
                    <a:pt x="10" y="21"/>
                    <a:pt x="15" y="30"/>
                  </a:cubicBezTo>
                  <a:cubicBezTo>
                    <a:pt x="20" y="39"/>
                    <a:pt x="26" y="45"/>
                    <a:pt x="30" y="54"/>
                  </a:cubicBezTo>
                  <a:cubicBezTo>
                    <a:pt x="34" y="63"/>
                    <a:pt x="38" y="76"/>
                    <a:pt x="39" y="84"/>
                  </a:cubicBezTo>
                  <a:cubicBezTo>
                    <a:pt x="40" y="92"/>
                    <a:pt x="39" y="98"/>
                    <a:pt x="39" y="105"/>
                  </a:cubicBezTo>
                  <a:cubicBezTo>
                    <a:pt x="39" y="112"/>
                    <a:pt x="31" y="108"/>
                    <a:pt x="39" y="126"/>
                  </a:cubicBezTo>
                  <a:cubicBezTo>
                    <a:pt x="47" y="144"/>
                    <a:pt x="77" y="195"/>
                    <a:pt x="87" y="216"/>
                  </a:cubicBezTo>
                  <a:cubicBezTo>
                    <a:pt x="97" y="237"/>
                    <a:pt x="96" y="242"/>
                    <a:pt x="99" y="255"/>
                  </a:cubicBezTo>
                  <a:cubicBezTo>
                    <a:pt x="102" y="268"/>
                    <a:pt x="105" y="284"/>
                    <a:pt x="108" y="294"/>
                  </a:cubicBezTo>
                  <a:cubicBezTo>
                    <a:pt x="111" y="304"/>
                    <a:pt x="114" y="310"/>
                    <a:pt x="117" y="318"/>
                  </a:cubicBezTo>
                  <a:cubicBezTo>
                    <a:pt x="120" y="326"/>
                    <a:pt x="121" y="333"/>
                    <a:pt x="123" y="342"/>
                  </a:cubicBezTo>
                  <a:cubicBezTo>
                    <a:pt x="125" y="351"/>
                    <a:pt x="129" y="369"/>
                    <a:pt x="129" y="375"/>
                  </a:cubicBezTo>
                </a:path>
              </a:pathLst>
            </a:custGeom>
            <a:noFill/>
            <a:ln w="28575" cmpd="sng">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5083" name="Oval 38"/>
            <p:cNvSpPr>
              <a:spLocks noChangeArrowheads="1"/>
            </p:cNvSpPr>
            <p:nvPr/>
          </p:nvSpPr>
          <p:spPr bwMode="auto">
            <a:xfrm>
              <a:off x="1812" y="1929"/>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084" name="Freeform 39"/>
            <p:cNvSpPr>
              <a:spLocks/>
            </p:cNvSpPr>
            <p:nvPr/>
          </p:nvSpPr>
          <p:spPr bwMode="auto">
            <a:xfrm>
              <a:off x="1795" y="1893"/>
              <a:ext cx="29" cy="52"/>
            </a:xfrm>
            <a:custGeom>
              <a:avLst/>
              <a:gdLst>
                <a:gd name="T0" fmla="*/ 8 w 29"/>
                <a:gd name="T1" fmla="*/ 0 h 52"/>
                <a:gd name="T2" fmla="*/ 2 w 29"/>
                <a:gd name="T3" fmla="*/ 27 h 52"/>
                <a:gd name="T4" fmla="*/ 5 w 29"/>
                <a:gd name="T5" fmla="*/ 48 h 52"/>
                <a:gd name="T6" fmla="*/ 29 w 29"/>
                <a:gd name="T7" fmla="*/ 51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52">
                  <a:moveTo>
                    <a:pt x="8" y="0"/>
                  </a:moveTo>
                  <a:cubicBezTo>
                    <a:pt x="5" y="9"/>
                    <a:pt x="3" y="19"/>
                    <a:pt x="2" y="27"/>
                  </a:cubicBezTo>
                  <a:cubicBezTo>
                    <a:pt x="1" y="35"/>
                    <a:pt x="0" y="44"/>
                    <a:pt x="5" y="48"/>
                  </a:cubicBezTo>
                  <a:cubicBezTo>
                    <a:pt x="10" y="52"/>
                    <a:pt x="26" y="51"/>
                    <a:pt x="29" y="51"/>
                  </a:cubicBezTo>
                </a:path>
              </a:pathLst>
            </a:custGeom>
            <a:noFill/>
            <a:ln w="28575" cmpd="sng">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5085" name="Oval 40"/>
            <p:cNvSpPr>
              <a:spLocks noChangeArrowheads="1"/>
            </p:cNvSpPr>
            <p:nvPr/>
          </p:nvSpPr>
          <p:spPr bwMode="auto">
            <a:xfrm>
              <a:off x="2336" y="2420"/>
              <a:ext cx="79" cy="79"/>
            </a:xfrm>
            <a:prstGeom prst="ellipse">
              <a:avLst/>
            </a:prstGeom>
            <a:solidFill>
              <a:srgbClr val="FFA48F"/>
            </a:solidFill>
            <a:ln w="9525">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086" name="Freeform 41"/>
            <p:cNvSpPr>
              <a:spLocks/>
            </p:cNvSpPr>
            <p:nvPr/>
          </p:nvSpPr>
          <p:spPr bwMode="auto">
            <a:xfrm>
              <a:off x="2178" y="2640"/>
              <a:ext cx="240" cy="345"/>
            </a:xfrm>
            <a:custGeom>
              <a:avLst/>
              <a:gdLst>
                <a:gd name="T0" fmla="*/ 0 w 240"/>
                <a:gd name="T1" fmla="*/ 345 h 345"/>
                <a:gd name="T2" fmla="*/ 120 w 240"/>
                <a:gd name="T3" fmla="*/ 345 h 345"/>
                <a:gd name="T4" fmla="*/ 234 w 240"/>
                <a:gd name="T5" fmla="*/ 21 h 345"/>
                <a:gd name="T6" fmla="*/ 240 w 240"/>
                <a:gd name="T7" fmla="*/ 0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345">
                  <a:moveTo>
                    <a:pt x="0" y="345"/>
                  </a:moveTo>
                  <a:lnTo>
                    <a:pt x="120" y="345"/>
                  </a:lnTo>
                  <a:lnTo>
                    <a:pt x="234" y="21"/>
                  </a:lnTo>
                  <a:lnTo>
                    <a:pt x="240" y="0"/>
                  </a:lnTo>
                </a:path>
              </a:pathLst>
            </a:custGeom>
            <a:noFill/>
            <a:ln w="57150"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5087" name="Line 42"/>
            <p:cNvSpPr>
              <a:spLocks noChangeShapeType="1"/>
            </p:cNvSpPr>
            <p:nvPr/>
          </p:nvSpPr>
          <p:spPr bwMode="auto">
            <a:xfrm flipV="1">
              <a:off x="2418" y="2286"/>
              <a:ext cx="201" cy="357"/>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5088" name="Line 43"/>
            <p:cNvSpPr>
              <a:spLocks noChangeShapeType="1"/>
            </p:cNvSpPr>
            <p:nvPr/>
          </p:nvSpPr>
          <p:spPr bwMode="auto">
            <a:xfrm flipV="1">
              <a:off x="1125" y="1686"/>
              <a:ext cx="864" cy="258"/>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nvGrpSpPr>
            <p:cNvPr id="45089" name="Group 44"/>
            <p:cNvGrpSpPr>
              <a:grpSpLocks/>
            </p:cNvGrpSpPr>
            <p:nvPr/>
          </p:nvGrpSpPr>
          <p:grpSpPr bwMode="auto">
            <a:xfrm>
              <a:off x="2303" y="2566"/>
              <a:ext cx="229" cy="212"/>
              <a:chOff x="2834" y="2317"/>
              <a:chExt cx="291" cy="263"/>
            </a:xfrm>
          </p:grpSpPr>
          <p:sp>
            <p:nvSpPr>
              <p:cNvPr id="45136" name="Freeform 45"/>
              <p:cNvSpPr>
                <a:spLocks/>
              </p:cNvSpPr>
              <p:nvPr/>
            </p:nvSpPr>
            <p:spPr bwMode="auto">
              <a:xfrm>
                <a:off x="2901" y="2413"/>
                <a:ext cx="193" cy="127"/>
              </a:xfrm>
              <a:custGeom>
                <a:avLst/>
                <a:gdLst>
                  <a:gd name="T0" fmla="*/ 12 w 193"/>
                  <a:gd name="T1" fmla="*/ 0 h 102"/>
                  <a:gd name="T2" fmla="*/ 0 w 193"/>
                  <a:gd name="T3" fmla="*/ 32 h 102"/>
                  <a:gd name="T4" fmla="*/ 21 w 193"/>
                  <a:gd name="T5" fmla="*/ 55 h 102"/>
                  <a:gd name="T6" fmla="*/ 39 w 193"/>
                  <a:gd name="T7" fmla="*/ 71 h 102"/>
                  <a:gd name="T8" fmla="*/ 56 w 193"/>
                  <a:gd name="T9" fmla="*/ 88 h 102"/>
                  <a:gd name="T10" fmla="*/ 69 w 193"/>
                  <a:gd name="T11" fmla="*/ 100 h 102"/>
                  <a:gd name="T12" fmla="*/ 75 w 193"/>
                  <a:gd name="T13" fmla="*/ 103 h 102"/>
                  <a:gd name="T14" fmla="*/ 79 w 193"/>
                  <a:gd name="T15" fmla="*/ 106 h 102"/>
                  <a:gd name="T16" fmla="*/ 85 w 193"/>
                  <a:gd name="T17" fmla="*/ 108 h 102"/>
                  <a:gd name="T18" fmla="*/ 90 w 193"/>
                  <a:gd name="T19" fmla="*/ 108 h 102"/>
                  <a:gd name="T20" fmla="*/ 97 w 193"/>
                  <a:gd name="T21" fmla="*/ 108 h 102"/>
                  <a:gd name="T22" fmla="*/ 101 w 193"/>
                  <a:gd name="T23" fmla="*/ 108 h 102"/>
                  <a:gd name="T24" fmla="*/ 101 w 193"/>
                  <a:gd name="T25" fmla="*/ 88 h 102"/>
                  <a:gd name="T26" fmla="*/ 96 w 193"/>
                  <a:gd name="T27" fmla="*/ 106 h 102"/>
                  <a:gd name="T28" fmla="*/ 104 w 193"/>
                  <a:gd name="T29" fmla="*/ 110 h 102"/>
                  <a:gd name="T30" fmla="*/ 118 w 193"/>
                  <a:gd name="T31" fmla="*/ 116 h 102"/>
                  <a:gd name="T32" fmla="*/ 138 w 193"/>
                  <a:gd name="T33" fmla="*/ 128 h 102"/>
                  <a:gd name="T34" fmla="*/ 160 w 193"/>
                  <a:gd name="T35" fmla="*/ 143 h 102"/>
                  <a:gd name="T36" fmla="*/ 184 w 193"/>
                  <a:gd name="T37" fmla="*/ 158 h 102"/>
                  <a:gd name="T38" fmla="*/ 193 w 193"/>
                  <a:gd name="T39" fmla="*/ 122 h 102"/>
                  <a:gd name="T40" fmla="*/ 170 w 193"/>
                  <a:gd name="T41" fmla="*/ 106 h 102"/>
                  <a:gd name="T42" fmla="*/ 147 w 193"/>
                  <a:gd name="T43" fmla="*/ 93 h 102"/>
                  <a:gd name="T44" fmla="*/ 128 w 193"/>
                  <a:gd name="T45" fmla="*/ 80 h 102"/>
                  <a:gd name="T46" fmla="*/ 111 w 193"/>
                  <a:gd name="T47" fmla="*/ 73 h 102"/>
                  <a:gd name="T48" fmla="*/ 106 w 193"/>
                  <a:gd name="T49" fmla="*/ 68 h 102"/>
                  <a:gd name="T50" fmla="*/ 101 w 193"/>
                  <a:gd name="T51" fmla="*/ 68 h 102"/>
                  <a:gd name="T52" fmla="*/ 97 w 193"/>
                  <a:gd name="T53" fmla="*/ 68 h 102"/>
                  <a:gd name="T54" fmla="*/ 90 w 193"/>
                  <a:gd name="T55" fmla="*/ 68 h 102"/>
                  <a:gd name="T56" fmla="*/ 85 w 193"/>
                  <a:gd name="T57" fmla="*/ 68 h 102"/>
                  <a:gd name="T58" fmla="*/ 85 w 193"/>
                  <a:gd name="T59" fmla="*/ 88 h 102"/>
                  <a:gd name="T60" fmla="*/ 89 w 193"/>
                  <a:gd name="T61" fmla="*/ 68 h 102"/>
                  <a:gd name="T62" fmla="*/ 85 w 193"/>
                  <a:gd name="T63" fmla="*/ 67 h 102"/>
                  <a:gd name="T64" fmla="*/ 81 w 193"/>
                  <a:gd name="T65" fmla="*/ 65 h 102"/>
                  <a:gd name="T66" fmla="*/ 65 w 193"/>
                  <a:gd name="T67" fmla="*/ 51 h 102"/>
                  <a:gd name="T68" fmla="*/ 49 w 193"/>
                  <a:gd name="T69" fmla="*/ 34 h 102"/>
                  <a:gd name="T70" fmla="*/ 30 w 193"/>
                  <a:gd name="T71" fmla="*/ 17 h 102"/>
                  <a:gd name="T72" fmla="*/ 12 w 193"/>
                  <a:gd name="T73" fmla="*/ 0 h 1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3" h="102">
                    <a:moveTo>
                      <a:pt x="12" y="0"/>
                    </a:moveTo>
                    <a:lnTo>
                      <a:pt x="0" y="21"/>
                    </a:lnTo>
                    <a:lnTo>
                      <a:pt x="21" y="35"/>
                    </a:lnTo>
                    <a:lnTo>
                      <a:pt x="39" y="46"/>
                    </a:lnTo>
                    <a:lnTo>
                      <a:pt x="56" y="57"/>
                    </a:lnTo>
                    <a:lnTo>
                      <a:pt x="69" y="64"/>
                    </a:lnTo>
                    <a:lnTo>
                      <a:pt x="75" y="67"/>
                    </a:lnTo>
                    <a:lnTo>
                      <a:pt x="79" y="68"/>
                    </a:lnTo>
                    <a:lnTo>
                      <a:pt x="85" y="70"/>
                    </a:lnTo>
                    <a:lnTo>
                      <a:pt x="90" y="70"/>
                    </a:lnTo>
                    <a:lnTo>
                      <a:pt x="97" y="70"/>
                    </a:lnTo>
                    <a:lnTo>
                      <a:pt x="101" y="70"/>
                    </a:lnTo>
                    <a:lnTo>
                      <a:pt x="101" y="57"/>
                    </a:lnTo>
                    <a:lnTo>
                      <a:pt x="96" y="68"/>
                    </a:lnTo>
                    <a:lnTo>
                      <a:pt x="104" y="71"/>
                    </a:lnTo>
                    <a:lnTo>
                      <a:pt x="118" y="75"/>
                    </a:lnTo>
                    <a:lnTo>
                      <a:pt x="138" y="83"/>
                    </a:lnTo>
                    <a:lnTo>
                      <a:pt x="160" y="92"/>
                    </a:lnTo>
                    <a:lnTo>
                      <a:pt x="184" y="102"/>
                    </a:lnTo>
                    <a:lnTo>
                      <a:pt x="193" y="79"/>
                    </a:lnTo>
                    <a:lnTo>
                      <a:pt x="170" y="68"/>
                    </a:lnTo>
                    <a:lnTo>
                      <a:pt x="147" y="60"/>
                    </a:lnTo>
                    <a:lnTo>
                      <a:pt x="128" y="51"/>
                    </a:lnTo>
                    <a:lnTo>
                      <a:pt x="111" y="47"/>
                    </a:lnTo>
                    <a:lnTo>
                      <a:pt x="106" y="44"/>
                    </a:lnTo>
                    <a:lnTo>
                      <a:pt x="101" y="44"/>
                    </a:lnTo>
                    <a:lnTo>
                      <a:pt x="97" y="44"/>
                    </a:lnTo>
                    <a:lnTo>
                      <a:pt x="90" y="44"/>
                    </a:lnTo>
                    <a:lnTo>
                      <a:pt x="85" y="44"/>
                    </a:lnTo>
                    <a:lnTo>
                      <a:pt x="85" y="57"/>
                    </a:lnTo>
                    <a:lnTo>
                      <a:pt x="89" y="44"/>
                    </a:lnTo>
                    <a:lnTo>
                      <a:pt x="85" y="43"/>
                    </a:lnTo>
                    <a:lnTo>
                      <a:pt x="81" y="42"/>
                    </a:lnTo>
                    <a:lnTo>
                      <a:pt x="65" y="33"/>
                    </a:lnTo>
                    <a:lnTo>
                      <a:pt x="49" y="22"/>
                    </a:lnTo>
                    <a:lnTo>
                      <a:pt x="30" y="11"/>
                    </a:lnTo>
                    <a:lnTo>
                      <a:pt x="12"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5137" name="Oval 46"/>
              <p:cNvSpPr>
                <a:spLocks noChangeArrowheads="1"/>
              </p:cNvSpPr>
              <p:nvPr/>
            </p:nvSpPr>
            <p:spPr bwMode="auto">
              <a:xfrm>
                <a:off x="2882" y="2394"/>
                <a:ext cx="65" cy="70"/>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138" name="Oval 47"/>
              <p:cNvSpPr>
                <a:spLocks noChangeArrowheads="1"/>
              </p:cNvSpPr>
              <p:nvPr/>
            </p:nvSpPr>
            <p:spPr bwMode="auto">
              <a:xfrm>
                <a:off x="3053" y="2494"/>
                <a:ext cx="72" cy="8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139" name="Freeform 48"/>
              <p:cNvSpPr>
                <a:spLocks/>
              </p:cNvSpPr>
              <p:nvPr/>
            </p:nvSpPr>
            <p:spPr bwMode="auto">
              <a:xfrm rot="-1025114">
                <a:off x="2912" y="2339"/>
                <a:ext cx="42" cy="240"/>
              </a:xfrm>
              <a:custGeom>
                <a:avLst/>
                <a:gdLst>
                  <a:gd name="T0" fmla="*/ 8 w 56"/>
                  <a:gd name="T1" fmla="*/ 0 h 103"/>
                  <a:gd name="T2" fmla="*/ 0 w 56"/>
                  <a:gd name="T3" fmla="*/ 119 h 103"/>
                  <a:gd name="T4" fmla="*/ 11 w 56"/>
                  <a:gd name="T5" fmla="*/ 184 h 103"/>
                  <a:gd name="T6" fmla="*/ 14 w 56"/>
                  <a:gd name="T7" fmla="*/ 119 h 103"/>
                  <a:gd name="T8" fmla="*/ 9 w 56"/>
                  <a:gd name="T9" fmla="*/ 175 h 103"/>
                  <a:gd name="T10" fmla="*/ 14 w 56"/>
                  <a:gd name="T11" fmla="*/ 200 h 103"/>
                  <a:gd name="T12" fmla="*/ 18 w 56"/>
                  <a:gd name="T13" fmla="*/ 158 h 103"/>
                  <a:gd name="T14" fmla="*/ 12 w 56"/>
                  <a:gd name="T15" fmla="*/ 179 h 103"/>
                  <a:gd name="T16" fmla="*/ 15 w 56"/>
                  <a:gd name="T17" fmla="*/ 233 h 103"/>
                  <a:gd name="T18" fmla="*/ 17 w 56"/>
                  <a:gd name="T19" fmla="*/ 294 h 103"/>
                  <a:gd name="T20" fmla="*/ 24 w 56"/>
                  <a:gd name="T21" fmla="*/ 261 h 103"/>
                  <a:gd name="T22" fmla="*/ 17 w 56"/>
                  <a:gd name="T23" fmla="*/ 261 h 103"/>
                  <a:gd name="T24" fmla="*/ 17 w 56"/>
                  <a:gd name="T25" fmla="*/ 336 h 103"/>
                  <a:gd name="T26" fmla="*/ 17 w 56"/>
                  <a:gd name="T27" fmla="*/ 408 h 103"/>
                  <a:gd name="T28" fmla="*/ 17 w 56"/>
                  <a:gd name="T29" fmla="*/ 433 h 103"/>
                  <a:gd name="T30" fmla="*/ 25 w 56"/>
                  <a:gd name="T31" fmla="*/ 433 h 103"/>
                  <a:gd name="T32" fmla="*/ 17 w 56"/>
                  <a:gd name="T33" fmla="*/ 412 h 103"/>
                  <a:gd name="T34" fmla="*/ 17 w 56"/>
                  <a:gd name="T35" fmla="*/ 429 h 103"/>
                  <a:gd name="T36" fmla="*/ 16 w 56"/>
                  <a:gd name="T37" fmla="*/ 445 h 103"/>
                  <a:gd name="T38" fmla="*/ 22 w 56"/>
                  <a:gd name="T39" fmla="*/ 473 h 103"/>
                  <a:gd name="T40" fmla="*/ 17 w 56"/>
                  <a:gd name="T41" fmla="*/ 429 h 103"/>
                  <a:gd name="T42" fmla="*/ 20 w 56"/>
                  <a:gd name="T43" fmla="*/ 408 h 103"/>
                  <a:gd name="T44" fmla="*/ 17 w 56"/>
                  <a:gd name="T45" fmla="*/ 424 h 103"/>
                  <a:gd name="T46" fmla="*/ 21 w 56"/>
                  <a:gd name="T47" fmla="*/ 482 h 103"/>
                  <a:gd name="T48" fmla="*/ 21 w 56"/>
                  <a:gd name="T49" fmla="*/ 412 h 103"/>
                  <a:gd name="T50" fmla="*/ 15 w 56"/>
                  <a:gd name="T51" fmla="*/ 424 h 103"/>
                  <a:gd name="T52" fmla="*/ 10 w 56"/>
                  <a:gd name="T53" fmla="*/ 424 h 103"/>
                  <a:gd name="T54" fmla="*/ 8 w 56"/>
                  <a:gd name="T55" fmla="*/ 424 h 103"/>
                  <a:gd name="T56" fmla="*/ 5 w 56"/>
                  <a:gd name="T57" fmla="*/ 424 h 103"/>
                  <a:gd name="T58" fmla="*/ 4 w 56"/>
                  <a:gd name="T59" fmla="*/ 429 h 103"/>
                  <a:gd name="T60" fmla="*/ 8 w 56"/>
                  <a:gd name="T61" fmla="*/ 559 h 103"/>
                  <a:gd name="T62" fmla="*/ 11 w 56"/>
                  <a:gd name="T63" fmla="*/ 548 h 103"/>
                  <a:gd name="T64" fmla="*/ 8 w 56"/>
                  <a:gd name="T65" fmla="*/ 489 h 103"/>
                  <a:gd name="T66" fmla="*/ 8 w 56"/>
                  <a:gd name="T67" fmla="*/ 559 h 103"/>
                  <a:gd name="T68" fmla="*/ 10 w 56"/>
                  <a:gd name="T69" fmla="*/ 559 h 103"/>
                  <a:gd name="T70" fmla="*/ 15 w 56"/>
                  <a:gd name="T71" fmla="*/ 559 h 103"/>
                  <a:gd name="T72" fmla="*/ 21 w 56"/>
                  <a:gd name="T73" fmla="*/ 548 h 103"/>
                  <a:gd name="T74" fmla="*/ 23 w 56"/>
                  <a:gd name="T75" fmla="*/ 548 h 103"/>
                  <a:gd name="T76" fmla="*/ 26 w 56"/>
                  <a:gd name="T77" fmla="*/ 538 h 103"/>
                  <a:gd name="T78" fmla="*/ 28 w 56"/>
                  <a:gd name="T79" fmla="*/ 522 h 103"/>
                  <a:gd name="T80" fmla="*/ 29 w 56"/>
                  <a:gd name="T81" fmla="*/ 499 h 103"/>
                  <a:gd name="T82" fmla="*/ 30 w 56"/>
                  <a:gd name="T83" fmla="*/ 489 h 103"/>
                  <a:gd name="T84" fmla="*/ 31 w 56"/>
                  <a:gd name="T85" fmla="*/ 466 h 103"/>
                  <a:gd name="T86" fmla="*/ 32 w 56"/>
                  <a:gd name="T87" fmla="*/ 433 h 103"/>
                  <a:gd name="T88" fmla="*/ 32 w 56"/>
                  <a:gd name="T89" fmla="*/ 433 h 103"/>
                  <a:gd name="T90" fmla="*/ 32 w 56"/>
                  <a:gd name="T91" fmla="*/ 408 h 103"/>
                  <a:gd name="T92" fmla="*/ 32 w 56"/>
                  <a:gd name="T93" fmla="*/ 336 h 103"/>
                  <a:gd name="T94" fmla="*/ 31 w 56"/>
                  <a:gd name="T95" fmla="*/ 261 h 103"/>
                  <a:gd name="T96" fmla="*/ 30 w 56"/>
                  <a:gd name="T97" fmla="*/ 240 h 103"/>
                  <a:gd name="T98" fmla="*/ 28 w 56"/>
                  <a:gd name="T99" fmla="*/ 179 h 103"/>
                  <a:gd name="T100" fmla="*/ 26 w 56"/>
                  <a:gd name="T101" fmla="*/ 126 h 103"/>
                  <a:gd name="T102" fmla="*/ 24 w 56"/>
                  <a:gd name="T103" fmla="*/ 103 h 103"/>
                  <a:gd name="T104" fmla="*/ 20 w 56"/>
                  <a:gd name="T105" fmla="*/ 77 h 103"/>
                  <a:gd name="T106" fmla="*/ 17 w 56"/>
                  <a:gd name="T107" fmla="*/ 61 h 103"/>
                  <a:gd name="T108" fmla="*/ 8 w 56"/>
                  <a:gd name="T109" fmla="*/ 0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 h="103">
                    <a:moveTo>
                      <a:pt x="13" y="0"/>
                    </a:moveTo>
                    <a:lnTo>
                      <a:pt x="0" y="22"/>
                    </a:lnTo>
                    <a:lnTo>
                      <a:pt x="20" y="34"/>
                    </a:lnTo>
                    <a:lnTo>
                      <a:pt x="24" y="22"/>
                    </a:lnTo>
                    <a:lnTo>
                      <a:pt x="16" y="32"/>
                    </a:lnTo>
                    <a:lnTo>
                      <a:pt x="24" y="37"/>
                    </a:lnTo>
                    <a:lnTo>
                      <a:pt x="32" y="29"/>
                    </a:lnTo>
                    <a:lnTo>
                      <a:pt x="21" y="33"/>
                    </a:lnTo>
                    <a:lnTo>
                      <a:pt x="27" y="43"/>
                    </a:lnTo>
                    <a:lnTo>
                      <a:pt x="30" y="54"/>
                    </a:lnTo>
                    <a:lnTo>
                      <a:pt x="42" y="48"/>
                    </a:lnTo>
                    <a:lnTo>
                      <a:pt x="30" y="48"/>
                    </a:lnTo>
                    <a:lnTo>
                      <a:pt x="31" y="62"/>
                    </a:lnTo>
                    <a:lnTo>
                      <a:pt x="31" y="75"/>
                    </a:lnTo>
                    <a:lnTo>
                      <a:pt x="31" y="80"/>
                    </a:lnTo>
                    <a:lnTo>
                      <a:pt x="44" y="80"/>
                    </a:lnTo>
                    <a:lnTo>
                      <a:pt x="31" y="76"/>
                    </a:lnTo>
                    <a:lnTo>
                      <a:pt x="31" y="79"/>
                    </a:lnTo>
                    <a:lnTo>
                      <a:pt x="28" y="82"/>
                    </a:lnTo>
                    <a:lnTo>
                      <a:pt x="39" y="87"/>
                    </a:lnTo>
                    <a:lnTo>
                      <a:pt x="31" y="79"/>
                    </a:lnTo>
                    <a:lnTo>
                      <a:pt x="35" y="75"/>
                    </a:lnTo>
                    <a:lnTo>
                      <a:pt x="31" y="78"/>
                    </a:lnTo>
                    <a:lnTo>
                      <a:pt x="37" y="89"/>
                    </a:lnTo>
                    <a:lnTo>
                      <a:pt x="37" y="76"/>
                    </a:lnTo>
                    <a:lnTo>
                      <a:pt x="27" y="78"/>
                    </a:lnTo>
                    <a:lnTo>
                      <a:pt x="17" y="78"/>
                    </a:lnTo>
                    <a:lnTo>
                      <a:pt x="13" y="78"/>
                    </a:lnTo>
                    <a:lnTo>
                      <a:pt x="9" y="78"/>
                    </a:lnTo>
                    <a:lnTo>
                      <a:pt x="7" y="79"/>
                    </a:lnTo>
                    <a:lnTo>
                      <a:pt x="13" y="103"/>
                    </a:lnTo>
                    <a:lnTo>
                      <a:pt x="18" y="101"/>
                    </a:lnTo>
                    <a:lnTo>
                      <a:pt x="13" y="90"/>
                    </a:lnTo>
                    <a:lnTo>
                      <a:pt x="13" y="103"/>
                    </a:lnTo>
                    <a:lnTo>
                      <a:pt x="17" y="103"/>
                    </a:lnTo>
                    <a:lnTo>
                      <a:pt x="27" y="103"/>
                    </a:lnTo>
                    <a:lnTo>
                      <a:pt x="37" y="101"/>
                    </a:lnTo>
                    <a:lnTo>
                      <a:pt x="41" y="101"/>
                    </a:lnTo>
                    <a:lnTo>
                      <a:pt x="45" y="99"/>
                    </a:lnTo>
                    <a:lnTo>
                      <a:pt x="49" y="96"/>
                    </a:lnTo>
                    <a:lnTo>
                      <a:pt x="52" y="92"/>
                    </a:lnTo>
                    <a:lnTo>
                      <a:pt x="53" y="90"/>
                    </a:lnTo>
                    <a:lnTo>
                      <a:pt x="55" y="86"/>
                    </a:lnTo>
                    <a:lnTo>
                      <a:pt x="56" y="80"/>
                    </a:lnTo>
                    <a:lnTo>
                      <a:pt x="56" y="75"/>
                    </a:lnTo>
                    <a:lnTo>
                      <a:pt x="56" y="62"/>
                    </a:lnTo>
                    <a:lnTo>
                      <a:pt x="55" y="48"/>
                    </a:lnTo>
                    <a:lnTo>
                      <a:pt x="53" y="44"/>
                    </a:lnTo>
                    <a:lnTo>
                      <a:pt x="49" y="33"/>
                    </a:lnTo>
                    <a:lnTo>
                      <a:pt x="45" y="23"/>
                    </a:lnTo>
                    <a:lnTo>
                      <a:pt x="42" y="19"/>
                    </a:lnTo>
                    <a:lnTo>
                      <a:pt x="34" y="14"/>
                    </a:lnTo>
                    <a:lnTo>
                      <a:pt x="30" y="11"/>
                    </a:lnTo>
                    <a:lnTo>
                      <a:pt x="13"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5140" name="Oval 49"/>
              <p:cNvSpPr>
                <a:spLocks noChangeArrowheads="1"/>
              </p:cNvSpPr>
              <p:nvPr/>
            </p:nvSpPr>
            <p:spPr bwMode="auto">
              <a:xfrm>
                <a:off x="2834" y="2317"/>
                <a:ext cx="70"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141" name="Oval 50"/>
              <p:cNvSpPr>
                <a:spLocks noChangeArrowheads="1"/>
              </p:cNvSpPr>
              <p:nvPr/>
            </p:nvSpPr>
            <p:spPr bwMode="auto">
              <a:xfrm>
                <a:off x="2941" y="2523"/>
                <a:ext cx="42" cy="54"/>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grpSp>
          <p:nvGrpSpPr>
            <p:cNvPr id="45090" name="Group 51"/>
            <p:cNvGrpSpPr>
              <a:grpSpLocks/>
            </p:cNvGrpSpPr>
            <p:nvPr/>
          </p:nvGrpSpPr>
          <p:grpSpPr bwMode="auto">
            <a:xfrm>
              <a:off x="3089" y="1928"/>
              <a:ext cx="351" cy="1100"/>
              <a:chOff x="3089" y="2000"/>
              <a:chExt cx="357" cy="1100"/>
            </a:xfrm>
          </p:grpSpPr>
          <p:sp>
            <p:nvSpPr>
              <p:cNvPr id="45133" name="Freeform 52"/>
              <p:cNvSpPr>
                <a:spLocks/>
              </p:cNvSpPr>
              <p:nvPr/>
            </p:nvSpPr>
            <p:spPr bwMode="auto">
              <a:xfrm>
                <a:off x="3109" y="2021"/>
                <a:ext cx="337" cy="1057"/>
              </a:xfrm>
              <a:custGeom>
                <a:avLst/>
                <a:gdLst>
                  <a:gd name="T0" fmla="*/ 83 w 337"/>
                  <a:gd name="T1" fmla="*/ 984 h 1057"/>
                  <a:gd name="T2" fmla="*/ 103 w 337"/>
                  <a:gd name="T3" fmla="*/ 941 h 1057"/>
                  <a:gd name="T4" fmla="*/ 109 w 337"/>
                  <a:gd name="T5" fmla="*/ 903 h 1057"/>
                  <a:gd name="T6" fmla="*/ 121 w 337"/>
                  <a:gd name="T7" fmla="*/ 843 h 1057"/>
                  <a:gd name="T8" fmla="*/ 133 w 337"/>
                  <a:gd name="T9" fmla="*/ 815 h 1057"/>
                  <a:gd name="T10" fmla="*/ 133 w 337"/>
                  <a:gd name="T11" fmla="*/ 785 h 1057"/>
                  <a:gd name="T12" fmla="*/ 112 w 337"/>
                  <a:gd name="T13" fmla="*/ 761 h 1057"/>
                  <a:gd name="T14" fmla="*/ 106 w 337"/>
                  <a:gd name="T15" fmla="*/ 753 h 1057"/>
                  <a:gd name="T16" fmla="*/ 129 w 337"/>
                  <a:gd name="T17" fmla="*/ 717 h 1057"/>
                  <a:gd name="T18" fmla="*/ 176 w 337"/>
                  <a:gd name="T19" fmla="*/ 665 h 1057"/>
                  <a:gd name="T20" fmla="*/ 182 w 337"/>
                  <a:gd name="T21" fmla="*/ 644 h 1057"/>
                  <a:gd name="T22" fmla="*/ 189 w 337"/>
                  <a:gd name="T23" fmla="*/ 606 h 1057"/>
                  <a:gd name="T24" fmla="*/ 219 w 337"/>
                  <a:gd name="T25" fmla="*/ 542 h 1057"/>
                  <a:gd name="T26" fmla="*/ 245 w 337"/>
                  <a:gd name="T27" fmla="*/ 496 h 1057"/>
                  <a:gd name="T28" fmla="*/ 249 w 337"/>
                  <a:gd name="T29" fmla="*/ 456 h 1057"/>
                  <a:gd name="T30" fmla="*/ 261 w 337"/>
                  <a:gd name="T31" fmla="*/ 424 h 1057"/>
                  <a:gd name="T32" fmla="*/ 317 w 337"/>
                  <a:gd name="T33" fmla="*/ 408 h 1057"/>
                  <a:gd name="T34" fmla="*/ 336 w 337"/>
                  <a:gd name="T35" fmla="*/ 366 h 1057"/>
                  <a:gd name="T36" fmla="*/ 302 w 337"/>
                  <a:gd name="T37" fmla="*/ 311 h 1057"/>
                  <a:gd name="T38" fmla="*/ 254 w 337"/>
                  <a:gd name="T39" fmla="*/ 261 h 1057"/>
                  <a:gd name="T40" fmla="*/ 240 w 337"/>
                  <a:gd name="T41" fmla="*/ 262 h 1057"/>
                  <a:gd name="T42" fmla="*/ 244 w 337"/>
                  <a:gd name="T43" fmla="*/ 230 h 1057"/>
                  <a:gd name="T44" fmla="*/ 246 w 337"/>
                  <a:gd name="T45" fmla="*/ 143 h 1057"/>
                  <a:gd name="T46" fmla="*/ 245 w 337"/>
                  <a:gd name="T47" fmla="*/ 106 h 1057"/>
                  <a:gd name="T48" fmla="*/ 201 w 337"/>
                  <a:gd name="T49" fmla="*/ 73 h 1057"/>
                  <a:gd name="T50" fmla="*/ 202 w 337"/>
                  <a:gd name="T51" fmla="*/ 30 h 1057"/>
                  <a:gd name="T52" fmla="*/ 203 w 337"/>
                  <a:gd name="T53" fmla="*/ 22 h 1057"/>
                  <a:gd name="T54" fmla="*/ 218 w 337"/>
                  <a:gd name="T55" fmla="*/ 10 h 1057"/>
                  <a:gd name="T56" fmla="*/ 195 w 337"/>
                  <a:gd name="T57" fmla="*/ 5 h 1057"/>
                  <a:gd name="T58" fmla="*/ 184 w 337"/>
                  <a:gd name="T59" fmla="*/ 30 h 1057"/>
                  <a:gd name="T60" fmla="*/ 200 w 337"/>
                  <a:gd name="T61" fmla="*/ 84 h 1057"/>
                  <a:gd name="T62" fmla="*/ 230 w 337"/>
                  <a:gd name="T63" fmla="*/ 117 h 1057"/>
                  <a:gd name="T64" fmla="*/ 228 w 337"/>
                  <a:gd name="T65" fmla="*/ 143 h 1057"/>
                  <a:gd name="T66" fmla="*/ 226 w 337"/>
                  <a:gd name="T67" fmla="*/ 230 h 1057"/>
                  <a:gd name="T68" fmla="*/ 236 w 337"/>
                  <a:gd name="T69" fmla="*/ 271 h 1057"/>
                  <a:gd name="T70" fmla="*/ 248 w 337"/>
                  <a:gd name="T71" fmla="*/ 279 h 1057"/>
                  <a:gd name="T72" fmla="*/ 307 w 337"/>
                  <a:gd name="T73" fmla="*/ 347 h 1057"/>
                  <a:gd name="T74" fmla="*/ 318 w 337"/>
                  <a:gd name="T75" fmla="*/ 366 h 1057"/>
                  <a:gd name="T76" fmla="*/ 318 w 337"/>
                  <a:gd name="T77" fmla="*/ 377 h 1057"/>
                  <a:gd name="T78" fmla="*/ 280 w 337"/>
                  <a:gd name="T79" fmla="*/ 406 h 1057"/>
                  <a:gd name="T80" fmla="*/ 235 w 337"/>
                  <a:gd name="T81" fmla="*/ 440 h 1057"/>
                  <a:gd name="T82" fmla="*/ 228 w 337"/>
                  <a:gd name="T83" fmla="*/ 484 h 1057"/>
                  <a:gd name="T84" fmla="*/ 229 w 337"/>
                  <a:gd name="T85" fmla="*/ 515 h 1057"/>
                  <a:gd name="T86" fmla="*/ 182 w 337"/>
                  <a:gd name="T87" fmla="*/ 562 h 1057"/>
                  <a:gd name="T88" fmla="*/ 176 w 337"/>
                  <a:gd name="T89" fmla="*/ 628 h 1057"/>
                  <a:gd name="T90" fmla="*/ 163 w 337"/>
                  <a:gd name="T91" fmla="*/ 652 h 1057"/>
                  <a:gd name="T92" fmla="*/ 157 w 337"/>
                  <a:gd name="T93" fmla="*/ 661 h 1057"/>
                  <a:gd name="T94" fmla="*/ 103 w 337"/>
                  <a:gd name="T95" fmla="*/ 720 h 1057"/>
                  <a:gd name="T96" fmla="*/ 90 w 337"/>
                  <a:gd name="T97" fmla="*/ 756 h 1057"/>
                  <a:gd name="T98" fmla="*/ 112 w 337"/>
                  <a:gd name="T99" fmla="*/ 787 h 1057"/>
                  <a:gd name="T100" fmla="*/ 120 w 337"/>
                  <a:gd name="T101" fmla="*/ 800 h 1057"/>
                  <a:gd name="T102" fmla="*/ 112 w 337"/>
                  <a:gd name="T103" fmla="*/ 813 h 1057"/>
                  <a:gd name="T104" fmla="*/ 101 w 337"/>
                  <a:gd name="T105" fmla="*/ 848 h 1057"/>
                  <a:gd name="T106" fmla="*/ 90 w 337"/>
                  <a:gd name="T107" fmla="*/ 910 h 1057"/>
                  <a:gd name="T108" fmla="*/ 93 w 337"/>
                  <a:gd name="T109" fmla="*/ 947 h 1057"/>
                  <a:gd name="T110" fmla="*/ 70 w 337"/>
                  <a:gd name="T111" fmla="*/ 971 h 10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7" h="1057">
                    <a:moveTo>
                      <a:pt x="0" y="1044"/>
                    </a:moveTo>
                    <a:lnTo>
                      <a:pt x="12" y="1057"/>
                    </a:lnTo>
                    <a:lnTo>
                      <a:pt x="36" y="1035"/>
                    </a:lnTo>
                    <a:lnTo>
                      <a:pt x="57" y="1014"/>
                    </a:lnTo>
                    <a:lnTo>
                      <a:pt x="67" y="1004"/>
                    </a:lnTo>
                    <a:lnTo>
                      <a:pt x="76" y="994"/>
                    </a:lnTo>
                    <a:lnTo>
                      <a:pt x="83" y="984"/>
                    </a:lnTo>
                    <a:lnTo>
                      <a:pt x="85" y="981"/>
                    </a:lnTo>
                    <a:lnTo>
                      <a:pt x="91" y="974"/>
                    </a:lnTo>
                    <a:lnTo>
                      <a:pt x="96" y="964"/>
                    </a:lnTo>
                    <a:lnTo>
                      <a:pt x="100" y="957"/>
                    </a:lnTo>
                    <a:lnTo>
                      <a:pt x="102" y="950"/>
                    </a:lnTo>
                    <a:lnTo>
                      <a:pt x="102" y="947"/>
                    </a:lnTo>
                    <a:lnTo>
                      <a:pt x="103" y="941"/>
                    </a:lnTo>
                    <a:lnTo>
                      <a:pt x="105" y="927"/>
                    </a:lnTo>
                    <a:lnTo>
                      <a:pt x="106" y="920"/>
                    </a:lnTo>
                    <a:lnTo>
                      <a:pt x="97" y="920"/>
                    </a:lnTo>
                    <a:lnTo>
                      <a:pt x="105" y="924"/>
                    </a:lnTo>
                    <a:lnTo>
                      <a:pt x="107" y="914"/>
                    </a:lnTo>
                    <a:lnTo>
                      <a:pt x="108" y="906"/>
                    </a:lnTo>
                    <a:lnTo>
                      <a:pt x="109" y="903"/>
                    </a:lnTo>
                    <a:lnTo>
                      <a:pt x="111" y="892"/>
                    </a:lnTo>
                    <a:lnTo>
                      <a:pt x="115" y="870"/>
                    </a:lnTo>
                    <a:lnTo>
                      <a:pt x="117" y="859"/>
                    </a:lnTo>
                    <a:lnTo>
                      <a:pt x="119" y="848"/>
                    </a:lnTo>
                    <a:lnTo>
                      <a:pt x="110" y="848"/>
                    </a:lnTo>
                    <a:lnTo>
                      <a:pt x="119" y="852"/>
                    </a:lnTo>
                    <a:lnTo>
                      <a:pt x="121" y="843"/>
                    </a:lnTo>
                    <a:lnTo>
                      <a:pt x="123" y="834"/>
                    </a:lnTo>
                    <a:lnTo>
                      <a:pt x="125" y="828"/>
                    </a:lnTo>
                    <a:lnTo>
                      <a:pt x="127" y="823"/>
                    </a:lnTo>
                    <a:lnTo>
                      <a:pt x="119" y="819"/>
                    </a:lnTo>
                    <a:lnTo>
                      <a:pt x="125" y="826"/>
                    </a:lnTo>
                    <a:lnTo>
                      <a:pt x="131" y="818"/>
                    </a:lnTo>
                    <a:lnTo>
                      <a:pt x="133" y="815"/>
                    </a:lnTo>
                    <a:lnTo>
                      <a:pt x="137" y="808"/>
                    </a:lnTo>
                    <a:lnTo>
                      <a:pt x="138" y="804"/>
                    </a:lnTo>
                    <a:lnTo>
                      <a:pt x="138" y="800"/>
                    </a:lnTo>
                    <a:lnTo>
                      <a:pt x="138" y="797"/>
                    </a:lnTo>
                    <a:lnTo>
                      <a:pt x="138" y="794"/>
                    </a:lnTo>
                    <a:lnTo>
                      <a:pt x="135" y="788"/>
                    </a:lnTo>
                    <a:lnTo>
                      <a:pt x="133" y="785"/>
                    </a:lnTo>
                    <a:lnTo>
                      <a:pt x="130" y="779"/>
                    </a:lnTo>
                    <a:lnTo>
                      <a:pt x="125" y="774"/>
                    </a:lnTo>
                    <a:lnTo>
                      <a:pt x="120" y="769"/>
                    </a:lnTo>
                    <a:lnTo>
                      <a:pt x="114" y="763"/>
                    </a:lnTo>
                    <a:lnTo>
                      <a:pt x="110" y="758"/>
                    </a:lnTo>
                    <a:lnTo>
                      <a:pt x="103" y="764"/>
                    </a:lnTo>
                    <a:lnTo>
                      <a:pt x="112" y="761"/>
                    </a:lnTo>
                    <a:lnTo>
                      <a:pt x="108" y="756"/>
                    </a:lnTo>
                    <a:lnTo>
                      <a:pt x="100" y="759"/>
                    </a:lnTo>
                    <a:lnTo>
                      <a:pt x="109" y="759"/>
                    </a:lnTo>
                    <a:lnTo>
                      <a:pt x="107" y="753"/>
                    </a:lnTo>
                    <a:lnTo>
                      <a:pt x="107" y="749"/>
                    </a:lnTo>
                    <a:lnTo>
                      <a:pt x="98" y="749"/>
                    </a:lnTo>
                    <a:lnTo>
                      <a:pt x="106" y="753"/>
                    </a:lnTo>
                    <a:lnTo>
                      <a:pt x="107" y="748"/>
                    </a:lnTo>
                    <a:lnTo>
                      <a:pt x="112" y="739"/>
                    </a:lnTo>
                    <a:lnTo>
                      <a:pt x="103" y="736"/>
                    </a:lnTo>
                    <a:lnTo>
                      <a:pt x="110" y="742"/>
                    </a:lnTo>
                    <a:lnTo>
                      <a:pt x="116" y="733"/>
                    </a:lnTo>
                    <a:lnTo>
                      <a:pt x="125" y="722"/>
                    </a:lnTo>
                    <a:lnTo>
                      <a:pt x="129" y="717"/>
                    </a:lnTo>
                    <a:lnTo>
                      <a:pt x="135" y="710"/>
                    </a:lnTo>
                    <a:lnTo>
                      <a:pt x="148" y="697"/>
                    </a:lnTo>
                    <a:lnTo>
                      <a:pt x="161" y="684"/>
                    </a:lnTo>
                    <a:lnTo>
                      <a:pt x="166" y="678"/>
                    </a:lnTo>
                    <a:lnTo>
                      <a:pt x="171" y="671"/>
                    </a:lnTo>
                    <a:lnTo>
                      <a:pt x="174" y="668"/>
                    </a:lnTo>
                    <a:lnTo>
                      <a:pt x="176" y="665"/>
                    </a:lnTo>
                    <a:lnTo>
                      <a:pt x="178" y="661"/>
                    </a:lnTo>
                    <a:lnTo>
                      <a:pt x="180" y="655"/>
                    </a:lnTo>
                    <a:lnTo>
                      <a:pt x="181" y="652"/>
                    </a:lnTo>
                    <a:lnTo>
                      <a:pt x="182" y="645"/>
                    </a:lnTo>
                    <a:lnTo>
                      <a:pt x="183" y="641"/>
                    </a:lnTo>
                    <a:lnTo>
                      <a:pt x="174" y="641"/>
                    </a:lnTo>
                    <a:lnTo>
                      <a:pt x="182" y="644"/>
                    </a:lnTo>
                    <a:lnTo>
                      <a:pt x="184" y="637"/>
                    </a:lnTo>
                    <a:lnTo>
                      <a:pt x="185" y="632"/>
                    </a:lnTo>
                    <a:lnTo>
                      <a:pt x="185" y="628"/>
                    </a:lnTo>
                    <a:lnTo>
                      <a:pt x="187" y="620"/>
                    </a:lnTo>
                    <a:lnTo>
                      <a:pt x="189" y="602"/>
                    </a:lnTo>
                    <a:lnTo>
                      <a:pt x="180" y="602"/>
                    </a:lnTo>
                    <a:lnTo>
                      <a:pt x="189" y="606"/>
                    </a:lnTo>
                    <a:lnTo>
                      <a:pt x="193" y="587"/>
                    </a:lnTo>
                    <a:lnTo>
                      <a:pt x="198" y="570"/>
                    </a:lnTo>
                    <a:lnTo>
                      <a:pt x="203" y="562"/>
                    </a:lnTo>
                    <a:lnTo>
                      <a:pt x="194" y="558"/>
                    </a:lnTo>
                    <a:lnTo>
                      <a:pt x="201" y="565"/>
                    </a:lnTo>
                    <a:lnTo>
                      <a:pt x="206" y="557"/>
                    </a:lnTo>
                    <a:lnTo>
                      <a:pt x="219" y="542"/>
                    </a:lnTo>
                    <a:lnTo>
                      <a:pt x="231" y="528"/>
                    </a:lnTo>
                    <a:lnTo>
                      <a:pt x="236" y="521"/>
                    </a:lnTo>
                    <a:lnTo>
                      <a:pt x="238" y="518"/>
                    </a:lnTo>
                    <a:lnTo>
                      <a:pt x="241" y="512"/>
                    </a:lnTo>
                    <a:lnTo>
                      <a:pt x="244" y="505"/>
                    </a:lnTo>
                    <a:lnTo>
                      <a:pt x="244" y="502"/>
                    </a:lnTo>
                    <a:lnTo>
                      <a:pt x="245" y="496"/>
                    </a:lnTo>
                    <a:lnTo>
                      <a:pt x="246" y="484"/>
                    </a:lnTo>
                    <a:lnTo>
                      <a:pt x="245" y="472"/>
                    </a:lnTo>
                    <a:lnTo>
                      <a:pt x="245" y="467"/>
                    </a:lnTo>
                    <a:lnTo>
                      <a:pt x="236" y="467"/>
                    </a:lnTo>
                    <a:lnTo>
                      <a:pt x="245" y="471"/>
                    </a:lnTo>
                    <a:lnTo>
                      <a:pt x="246" y="465"/>
                    </a:lnTo>
                    <a:lnTo>
                      <a:pt x="249" y="456"/>
                    </a:lnTo>
                    <a:lnTo>
                      <a:pt x="252" y="447"/>
                    </a:lnTo>
                    <a:lnTo>
                      <a:pt x="257" y="439"/>
                    </a:lnTo>
                    <a:lnTo>
                      <a:pt x="249" y="436"/>
                    </a:lnTo>
                    <a:lnTo>
                      <a:pt x="255" y="442"/>
                    </a:lnTo>
                    <a:lnTo>
                      <a:pt x="262" y="435"/>
                    </a:lnTo>
                    <a:lnTo>
                      <a:pt x="268" y="431"/>
                    </a:lnTo>
                    <a:lnTo>
                      <a:pt x="261" y="424"/>
                    </a:lnTo>
                    <a:lnTo>
                      <a:pt x="265" y="433"/>
                    </a:lnTo>
                    <a:lnTo>
                      <a:pt x="271" y="430"/>
                    </a:lnTo>
                    <a:lnTo>
                      <a:pt x="287" y="423"/>
                    </a:lnTo>
                    <a:lnTo>
                      <a:pt x="302" y="417"/>
                    </a:lnTo>
                    <a:lnTo>
                      <a:pt x="309" y="413"/>
                    </a:lnTo>
                    <a:lnTo>
                      <a:pt x="312" y="411"/>
                    </a:lnTo>
                    <a:lnTo>
                      <a:pt x="317" y="408"/>
                    </a:lnTo>
                    <a:lnTo>
                      <a:pt x="325" y="399"/>
                    </a:lnTo>
                    <a:lnTo>
                      <a:pt x="331" y="390"/>
                    </a:lnTo>
                    <a:lnTo>
                      <a:pt x="333" y="387"/>
                    </a:lnTo>
                    <a:lnTo>
                      <a:pt x="335" y="382"/>
                    </a:lnTo>
                    <a:lnTo>
                      <a:pt x="336" y="378"/>
                    </a:lnTo>
                    <a:lnTo>
                      <a:pt x="337" y="372"/>
                    </a:lnTo>
                    <a:lnTo>
                      <a:pt x="336" y="366"/>
                    </a:lnTo>
                    <a:lnTo>
                      <a:pt x="336" y="363"/>
                    </a:lnTo>
                    <a:lnTo>
                      <a:pt x="334" y="356"/>
                    </a:lnTo>
                    <a:lnTo>
                      <a:pt x="329" y="347"/>
                    </a:lnTo>
                    <a:lnTo>
                      <a:pt x="327" y="344"/>
                    </a:lnTo>
                    <a:lnTo>
                      <a:pt x="320" y="334"/>
                    </a:lnTo>
                    <a:lnTo>
                      <a:pt x="311" y="323"/>
                    </a:lnTo>
                    <a:lnTo>
                      <a:pt x="302" y="311"/>
                    </a:lnTo>
                    <a:lnTo>
                      <a:pt x="292" y="300"/>
                    </a:lnTo>
                    <a:lnTo>
                      <a:pt x="282" y="289"/>
                    </a:lnTo>
                    <a:lnTo>
                      <a:pt x="273" y="279"/>
                    </a:lnTo>
                    <a:lnTo>
                      <a:pt x="267" y="273"/>
                    </a:lnTo>
                    <a:lnTo>
                      <a:pt x="261" y="266"/>
                    </a:lnTo>
                    <a:lnTo>
                      <a:pt x="257" y="263"/>
                    </a:lnTo>
                    <a:lnTo>
                      <a:pt x="254" y="261"/>
                    </a:lnTo>
                    <a:lnTo>
                      <a:pt x="251" y="259"/>
                    </a:lnTo>
                    <a:lnTo>
                      <a:pt x="248" y="257"/>
                    </a:lnTo>
                    <a:lnTo>
                      <a:pt x="244" y="266"/>
                    </a:lnTo>
                    <a:lnTo>
                      <a:pt x="251" y="259"/>
                    </a:lnTo>
                    <a:lnTo>
                      <a:pt x="249" y="258"/>
                    </a:lnTo>
                    <a:lnTo>
                      <a:pt x="247" y="255"/>
                    </a:lnTo>
                    <a:lnTo>
                      <a:pt x="240" y="262"/>
                    </a:lnTo>
                    <a:lnTo>
                      <a:pt x="249" y="258"/>
                    </a:lnTo>
                    <a:lnTo>
                      <a:pt x="247" y="254"/>
                    </a:lnTo>
                    <a:lnTo>
                      <a:pt x="239" y="257"/>
                    </a:lnTo>
                    <a:lnTo>
                      <a:pt x="248" y="257"/>
                    </a:lnTo>
                    <a:lnTo>
                      <a:pt x="246" y="250"/>
                    </a:lnTo>
                    <a:lnTo>
                      <a:pt x="245" y="242"/>
                    </a:lnTo>
                    <a:lnTo>
                      <a:pt x="244" y="230"/>
                    </a:lnTo>
                    <a:lnTo>
                      <a:pt x="244" y="216"/>
                    </a:lnTo>
                    <a:lnTo>
                      <a:pt x="245" y="202"/>
                    </a:lnTo>
                    <a:lnTo>
                      <a:pt x="245" y="188"/>
                    </a:lnTo>
                    <a:lnTo>
                      <a:pt x="245" y="174"/>
                    </a:lnTo>
                    <a:lnTo>
                      <a:pt x="246" y="161"/>
                    </a:lnTo>
                    <a:lnTo>
                      <a:pt x="246" y="151"/>
                    </a:lnTo>
                    <a:lnTo>
                      <a:pt x="246" y="143"/>
                    </a:lnTo>
                    <a:lnTo>
                      <a:pt x="247" y="136"/>
                    </a:lnTo>
                    <a:lnTo>
                      <a:pt x="248" y="131"/>
                    </a:lnTo>
                    <a:lnTo>
                      <a:pt x="248" y="126"/>
                    </a:lnTo>
                    <a:lnTo>
                      <a:pt x="249" y="118"/>
                    </a:lnTo>
                    <a:lnTo>
                      <a:pt x="248" y="114"/>
                    </a:lnTo>
                    <a:lnTo>
                      <a:pt x="247" y="110"/>
                    </a:lnTo>
                    <a:lnTo>
                      <a:pt x="245" y="106"/>
                    </a:lnTo>
                    <a:lnTo>
                      <a:pt x="242" y="100"/>
                    </a:lnTo>
                    <a:lnTo>
                      <a:pt x="240" y="97"/>
                    </a:lnTo>
                    <a:lnTo>
                      <a:pt x="236" y="92"/>
                    </a:lnTo>
                    <a:lnTo>
                      <a:pt x="224" y="82"/>
                    </a:lnTo>
                    <a:lnTo>
                      <a:pt x="213" y="71"/>
                    </a:lnTo>
                    <a:lnTo>
                      <a:pt x="208" y="66"/>
                    </a:lnTo>
                    <a:lnTo>
                      <a:pt x="201" y="73"/>
                    </a:lnTo>
                    <a:lnTo>
                      <a:pt x="210" y="69"/>
                    </a:lnTo>
                    <a:lnTo>
                      <a:pt x="206" y="63"/>
                    </a:lnTo>
                    <a:lnTo>
                      <a:pt x="203" y="51"/>
                    </a:lnTo>
                    <a:lnTo>
                      <a:pt x="194" y="55"/>
                    </a:lnTo>
                    <a:lnTo>
                      <a:pt x="203" y="55"/>
                    </a:lnTo>
                    <a:lnTo>
                      <a:pt x="202" y="42"/>
                    </a:lnTo>
                    <a:lnTo>
                      <a:pt x="202" y="30"/>
                    </a:lnTo>
                    <a:lnTo>
                      <a:pt x="202" y="25"/>
                    </a:lnTo>
                    <a:lnTo>
                      <a:pt x="193" y="25"/>
                    </a:lnTo>
                    <a:lnTo>
                      <a:pt x="202" y="29"/>
                    </a:lnTo>
                    <a:lnTo>
                      <a:pt x="203" y="23"/>
                    </a:lnTo>
                    <a:lnTo>
                      <a:pt x="205" y="19"/>
                    </a:lnTo>
                    <a:lnTo>
                      <a:pt x="197" y="15"/>
                    </a:lnTo>
                    <a:lnTo>
                      <a:pt x="203" y="22"/>
                    </a:lnTo>
                    <a:lnTo>
                      <a:pt x="208" y="18"/>
                    </a:lnTo>
                    <a:lnTo>
                      <a:pt x="202" y="11"/>
                    </a:lnTo>
                    <a:lnTo>
                      <a:pt x="205" y="20"/>
                    </a:lnTo>
                    <a:lnTo>
                      <a:pt x="210" y="17"/>
                    </a:lnTo>
                    <a:lnTo>
                      <a:pt x="213" y="15"/>
                    </a:lnTo>
                    <a:lnTo>
                      <a:pt x="215" y="12"/>
                    </a:lnTo>
                    <a:lnTo>
                      <a:pt x="218" y="10"/>
                    </a:lnTo>
                    <a:lnTo>
                      <a:pt x="203" y="1"/>
                    </a:lnTo>
                    <a:lnTo>
                      <a:pt x="198" y="5"/>
                    </a:lnTo>
                    <a:lnTo>
                      <a:pt x="200" y="2"/>
                    </a:lnTo>
                    <a:lnTo>
                      <a:pt x="207" y="8"/>
                    </a:lnTo>
                    <a:lnTo>
                      <a:pt x="203" y="0"/>
                    </a:lnTo>
                    <a:lnTo>
                      <a:pt x="198" y="3"/>
                    </a:lnTo>
                    <a:lnTo>
                      <a:pt x="195" y="5"/>
                    </a:lnTo>
                    <a:lnTo>
                      <a:pt x="190" y="9"/>
                    </a:lnTo>
                    <a:lnTo>
                      <a:pt x="188" y="12"/>
                    </a:lnTo>
                    <a:lnTo>
                      <a:pt x="186" y="19"/>
                    </a:lnTo>
                    <a:lnTo>
                      <a:pt x="185" y="22"/>
                    </a:lnTo>
                    <a:lnTo>
                      <a:pt x="184" y="25"/>
                    </a:lnTo>
                    <a:lnTo>
                      <a:pt x="184" y="30"/>
                    </a:lnTo>
                    <a:lnTo>
                      <a:pt x="184" y="42"/>
                    </a:lnTo>
                    <a:lnTo>
                      <a:pt x="185" y="55"/>
                    </a:lnTo>
                    <a:lnTo>
                      <a:pt x="186" y="58"/>
                    </a:lnTo>
                    <a:lnTo>
                      <a:pt x="190" y="71"/>
                    </a:lnTo>
                    <a:lnTo>
                      <a:pt x="193" y="76"/>
                    </a:lnTo>
                    <a:lnTo>
                      <a:pt x="195" y="79"/>
                    </a:lnTo>
                    <a:lnTo>
                      <a:pt x="200" y="84"/>
                    </a:lnTo>
                    <a:lnTo>
                      <a:pt x="211" y="95"/>
                    </a:lnTo>
                    <a:lnTo>
                      <a:pt x="223" y="105"/>
                    </a:lnTo>
                    <a:lnTo>
                      <a:pt x="227" y="110"/>
                    </a:lnTo>
                    <a:lnTo>
                      <a:pt x="234" y="104"/>
                    </a:lnTo>
                    <a:lnTo>
                      <a:pt x="225" y="107"/>
                    </a:lnTo>
                    <a:lnTo>
                      <a:pt x="229" y="113"/>
                    </a:lnTo>
                    <a:lnTo>
                      <a:pt x="230" y="117"/>
                    </a:lnTo>
                    <a:lnTo>
                      <a:pt x="239" y="114"/>
                    </a:lnTo>
                    <a:lnTo>
                      <a:pt x="230" y="114"/>
                    </a:lnTo>
                    <a:lnTo>
                      <a:pt x="231" y="118"/>
                    </a:lnTo>
                    <a:lnTo>
                      <a:pt x="230" y="126"/>
                    </a:lnTo>
                    <a:lnTo>
                      <a:pt x="230" y="131"/>
                    </a:lnTo>
                    <a:lnTo>
                      <a:pt x="229" y="136"/>
                    </a:lnTo>
                    <a:lnTo>
                      <a:pt x="228" y="143"/>
                    </a:lnTo>
                    <a:lnTo>
                      <a:pt x="228" y="151"/>
                    </a:lnTo>
                    <a:lnTo>
                      <a:pt x="228" y="161"/>
                    </a:lnTo>
                    <a:lnTo>
                      <a:pt x="227" y="174"/>
                    </a:lnTo>
                    <a:lnTo>
                      <a:pt x="227" y="188"/>
                    </a:lnTo>
                    <a:lnTo>
                      <a:pt x="227" y="202"/>
                    </a:lnTo>
                    <a:lnTo>
                      <a:pt x="226" y="216"/>
                    </a:lnTo>
                    <a:lnTo>
                      <a:pt x="226" y="230"/>
                    </a:lnTo>
                    <a:lnTo>
                      <a:pt x="227" y="242"/>
                    </a:lnTo>
                    <a:lnTo>
                      <a:pt x="229" y="253"/>
                    </a:lnTo>
                    <a:lnTo>
                      <a:pt x="230" y="257"/>
                    </a:lnTo>
                    <a:lnTo>
                      <a:pt x="230" y="261"/>
                    </a:lnTo>
                    <a:lnTo>
                      <a:pt x="232" y="265"/>
                    </a:lnTo>
                    <a:lnTo>
                      <a:pt x="234" y="268"/>
                    </a:lnTo>
                    <a:lnTo>
                      <a:pt x="236" y="271"/>
                    </a:lnTo>
                    <a:lnTo>
                      <a:pt x="238" y="272"/>
                    </a:lnTo>
                    <a:lnTo>
                      <a:pt x="241" y="274"/>
                    </a:lnTo>
                    <a:lnTo>
                      <a:pt x="244" y="276"/>
                    </a:lnTo>
                    <a:lnTo>
                      <a:pt x="247" y="278"/>
                    </a:lnTo>
                    <a:lnTo>
                      <a:pt x="251" y="269"/>
                    </a:lnTo>
                    <a:lnTo>
                      <a:pt x="244" y="276"/>
                    </a:lnTo>
                    <a:lnTo>
                      <a:pt x="248" y="279"/>
                    </a:lnTo>
                    <a:lnTo>
                      <a:pt x="253" y="284"/>
                    </a:lnTo>
                    <a:lnTo>
                      <a:pt x="260" y="292"/>
                    </a:lnTo>
                    <a:lnTo>
                      <a:pt x="269" y="302"/>
                    </a:lnTo>
                    <a:lnTo>
                      <a:pt x="279" y="313"/>
                    </a:lnTo>
                    <a:lnTo>
                      <a:pt x="289" y="324"/>
                    </a:lnTo>
                    <a:lnTo>
                      <a:pt x="298" y="336"/>
                    </a:lnTo>
                    <a:lnTo>
                      <a:pt x="307" y="347"/>
                    </a:lnTo>
                    <a:lnTo>
                      <a:pt x="314" y="357"/>
                    </a:lnTo>
                    <a:lnTo>
                      <a:pt x="321" y="351"/>
                    </a:lnTo>
                    <a:lnTo>
                      <a:pt x="312" y="354"/>
                    </a:lnTo>
                    <a:lnTo>
                      <a:pt x="317" y="363"/>
                    </a:lnTo>
                    <a:lnTo>
                      <a:pt x="319" y="370"/>
                    </a:lnTo>
                    <a:lnTo>
                      <a:pt x="327" y="366"/>
                    </a:lnTo>
                    <a:lnTo>
                      <a:pt x="318" y="366"/>
                    </a:lnTo>
                    <a:lnTo>
                      <a:pt x="319" y="372"/>
                    </a:lnTo>
                    <a:lnTo>
                      <a:pt x="318" y="378"/>
                    </a:lnTo>
                    <a:lnTo>
                      <a:pt x="327" y="378"/>
                    </a:lnTo>
                    <a:lnTo>
                      <a:pt x="318" y="375"/>
                    </a:lnTo>
                    <a:lnTo>
                      <a:pt x="316" y="380"/>
                    </a:lnTo>
                    <a:lnTo>
                      <a:pt x="325" y="383"/>
                    </a:lnTo>
                    <a:lnTo>
                      <a:pt x="318" y="377"/>
                    </a:lnTo>
                    <a:lnTo>
                      <a:pt x="312" y="386"/>
                    </a:lnTo>
                    <a:lnTo>
                      <a:pt x="304" y="395"/>
                    </a:lnTo>
                    <a:lnTo>
                      <a:pt x="299" y="398"/>
                    </a:lnTo>
                    <a:lnTo>
                      <a:pt x="305" y="405"/>
                    </a:lnTo>
                    <a:lnTo>
                      <a:pt x="302" y="396"/>
                    </a:lnTo>
                    <a:lnTo>
                      <a:pt x="295" y="400"/>
                    </a:lnTo>
                    <a:lnTo>
                      <a:pt x="280" y="406"/>
                    </a:lnTo>
                    <a:lnTo>
                      <a:pt x="264" y="413"/>
                    </a:lnTo>
                    <a:lnTo>
                      <a:pt x="258" y="416"/>
                    </a:lnTo>
                    <a:lnTo>
                      <a:pt x="255" y="418"/>
                    </a:lnTo>
                    <a:lnTo>
                      <a:pt x="251" y="421"/>
                    </a:lnTo>
                    <a:lnTo>
                      <a:pt x="242" y="429"/>
                    </a:lnTo>
                    <a:lnTo>
                      <a:pt x="240" y="432"/>
                    </a:lnTo>
                    <a:lnTo>
                      <a:pt x="235" y="440"/>
                    </a:lnTo>
                    <a:lnTo>
                      <a:pt x="232" y="449"/>
                    </a:lnTo>
                    <a:lnTo>
                      <a:pt x="229" y="460"/>
                    </a:lnTo>
                    <a:lnTo>
                      <a:pt x="228" y="464"/>
                    </a:lnTo>
                    <a:lnTo>
                      <a:pt x="227" y="467"/>
                    </a:lnTo>
                    <a:lnTo>
                      <a:pt x="227" y="472"/>
                    </a:lnTo>
                    <a:lnTo>
                      <a:pt x="228" y="484"/>
                    </a:lnTo>
                    <a:lnTo>
                      <a:pt x="227" y="496"/>
                    </a:lnTo>
                    <a:lnTo>
                      <a:pt x="226" y="502"/>
                    </a:lnTo>
                    <a:lnTo>
                      <a:pt x="235" y="502"/>
                    </a:lnTo>
                    <a:lnTo>
                      <a:pt x="227" y="498"/>
                    </a:lnTo>
                    <a:lnTo>
                      <a:pt x="225" y="504"/>
                    </a:lnTo>
                    <a:lnTo>
                      <a:pt x="221" y="511"/>
                    </a:lnTo>
                    <a:lnTo>
                      <a:pt x="229" y="515"/>
                    </a:lnTo>
                    <a:lnTo>
                      <a:pt x="223" y="508"/>
                    </a:lnTo>
                    <a:lnTo>
                      <a:pt x="218" y="515"/>
                    </a:lnTo>
                    <a:lnTo>
                      <a:pt x="206" y="529"/>
                    </a:lnTo>
                    <a:lnTo>
                      <a:pt x="193" y="544"/>
                    </a:lnTo>
                    <a:lnTo>
                      <a:pt x="188" y="552"/>
                    </a:lnTo>
                    <a:lnTo>
                      <a:pt x="186" y="555"/>
                    </a:lnTo>
                    <a:lnTo>
                      <a:pt x="182" y="562"/>
                    </a:lnTo>
                    <a:lnTo>
                      <a:pt x="176" y="580"/>
                    </a:lnTo>
                    <a:lnTo>
                      <a:pt x="172" y="599"/>
                    </a:lnTo>
                    <a:lnTo>
                      <a:pt x="171" y="602"/>
                    </a:lnTo>
                    <a:lnTo>
                      <a:pt x="169" y="620"/>
                    </a:lnTo>
                    <a:lnTo>
                      <a:pt x="167" y="628"/>
                    </a:lnTo>
                    <a:lnTo>
                      <a:pt x="176" y="628"/>
                    </a:lnTo>
                    <a:lnTo>
                      <a:pt x="168" y="625"/>
                    </a:lnTo>
                    <a:lnTo>
                      <a:pt x="167" y="633"/>
                    </a:lnTo>
                    <a:lnTo>
                      <a:pt x="165" y="637"/>
                    </a:lnTo>
                    <a:lnTo>
                      <a:pt x="165" y="641"/>
                    </a:lnTo>
                    <a:lnTo>
                      <a:pt x="164" y="645"/>
                    </a:lnTo>
                    <a:lnTo>
                      <a:pt x="163" y="652"/>
                    </a:lnTo>
                    <a:lnTo>
                      <a:pt x="172" y="652"/>
                    </a:lnTo>
                    <a:lnTo>
                      <a:pt x="163" y="648"/>
                    </a:lnTo>
                    <a:lnTo>
                      <a:pt x="161" y="654"/>
                    </a:lnTo>
                    <a:lnTo>
                      <a:pt x="159" y="658"/>
                    </a:lnTo>
                    <a:lnTo>
                      <a:pt x="167" y="661"/>
                    </a:lnTo>
                    <a:lnTo>
                      <a:pt x="161" y="655"/>
                    </a:lnTo>
                    <a:lnTo>
                      <a:pt x="157" y="661"/>
                    </a:lnTo>
                    <a:lnTo>
                      <a:pt x="153" y="665"/>
                    </a:lnTo>
                    <a:lnTo>
                      <a:pt x="148" y="671"/>
                    </a:lnTo>
                    <a:lnTo>
                      <a:pt x="135" y="684"/>
                    </a:lnTo>
                    <a:lnTo>
                      <a:pt x="122" y="697"/>
                    </a:lnTo>
                    <a:lnTo>
                      <a:pt x="116" y="704"/>
                    </a:lnTo>
                    <a:lnTo>
                      <a:pt x="111" y="711"/>
                    </a:lnTo>
                    <a:lnTo>
                      <a:pt x="103" y="720"/>
                    </a:lnTo>
                    <a:lnTo>
                      <a:pt x="97" y="729"/>
                    </a:lnTo>
                    <a:lnTo>
                      <a:pt x="95" y="732"/>
                    </a:lnTo>
                    <a:lnTo>
                      <a:pt x="90" y="741"/>
                    </a:lnTo>
                    <a:lnTo>
                      <a:pt x="89" y="746"/>
                    </a:lnTo>
                    <a:lnTo>
                      <a:pt x="89" y="749"/>
                    </a:lnTo>
                    <a:lnTo>
                      <a:pt x="90" y="756"/>
                    </a:lnTo>
                    <a:lnTo>
                      <a:pt x="91" y="759"/>
                    </a:lnTo>
                    <a:lnTo>
                      <a:pt x="91" y="763"/>
                    </a:lnTo>
                    <a:lnTo>
                      <a:pt x="95" y="768"/>
                    </a:lnTo>
                    <a:lnTo>
                      <a:pt x="97" y="771"/>
                    </a:lnTo>
                    <a:lnTo>
                      <a:pt x="101" y="776"/>
                    </a:lnTo>
                    <a:lnTo>
                      <a:pt x="107" y="782"/>
                    </a:lnTo>
                    <a:lnTo>
                      <a:pt x="112" y="787"/>
                    </a:lnTo>
                    <a:lnTo>
                      <a:pt x="117" y="792"/>
                    </a:lnTo>
                    <a:lnTo>
                      <a:pt x="120" y="798"/>
                    </a:lnTo>
                    <a:lnTo>
                      <a:pt x="127" y="791"/>
                    </a:lnTo>
                    <a:lnTo>
                      <a:pt x="118" y="795"/>
                    </a:lnTo>
                    <a:lnTo>
                      <a:pt x="121" y="798"/>
                    </a:lnTo>
                    <a:lnTo>
                      <a:pt x="121" y="804"/>
                    </a:lnTo>
                    <a:lnTo>
                      <a:pt x="120" y="800"/>
                    </a:lnTo>
                    <a:lnTo>
                      <a:pt x="129" y="800"/>
                    </a:lnTo>
                    <a:lnTo>
                      <a:pt x="121" y="797"/>
                    </a:lnTo>
                    <a:lnTo>
                      <a:pt x="120" y="801"/>
                    </a:lnTo>
                    <a:lnTo>
                      <a:pt x="116" y="808"/>
                    </a:lnTo>
                    <a:lnTo>
                      <a:pt x="125" y="811"/>
                    </a:lnTo>
                    <a:lnTo>
                      <a:pt x="118" y="805"/>
                    </a:lnTo>
                    <a:lnTo>
                      <a:pt x="112" y="813"/>
                    </a:lnTo>
                    <a:lnTo>
                      <a:pt x="110" y="816"/>
                    </a:lnTo>
                    <a:lnTo>
                      <a:pt x="108" y="821"/>
                    </a:lnTo>
                    <a:lnTo>
                      <a:pt x="106" y="829"/>
                    </a:lnTo>
                    <a:lnTo>
                      <a:pt x="104" y="836"/>
                    </a:lnTo>
                    <a:lnTo>
                      <a:pt x="102" y="845"/>
                    </a:lnTo>
                    <a:lnTo>
                      <a:pt x="101" y="848"/>
                    </a:lnTo>
                    <a:lnTo>
                      <a:pt x="99" y="859"/>
                    </a:lnTo>
                    <a:lnTo>
                      <a:pt x="97" y="870"/>
                    </a:lnTo>
                    <a:lnTo>
                      <a:pt x="93" y="892"/>
                    </a:lnTo>
                    <a:lnTo>
                      <a:pt x="91" y="903"/>
                    </a:lnTo>
                    <a:lnTo>
                      <a:pt x="100" y="903"/>
                    </a:lnTo>
                    <a:lnTo>
                      <a:pt x="91" y="899"/>
                    </a:lnTo>
                    <a:lnTo>
                      <a:pt x="90" y="910"/>
                    </a:lnTo>
                    <a:lnTo>
                      <a:pt x="88" y="917"/>
                    </a:lnTo>
                    <a:lnTo>
                      <a:pt x="88" y="920"/>
                    </a:lnTo>
                    <a:lnTo>
                      <a:pt x="87" y="927"/>
                    </a:lnTo>
                    <a:lnTo>
                      <a:pt x="85" y="941"/>
                    </a:lnTo>
                    <a:lnTo>
                      <a:pt x="84" y="947"/>
                    </a:lnTo>
                    <a:lnTo>
                      <a:pt x="93" y="947"/>
                    </a:lnTo>
                    <a:lnTo>
                      <a:pt x="85" y="943"/>
                    </a:lnTo>
                    <a:lnTo>
                      <a:pt x="83" y="950"/>
                    </a:lnTo>
                    <a:lnTo>
                      <a:pt x="79" y="957"/>
                    </a:lnTo>
                    <a:lnTo>
                      <a:pt x="76" y="964"/>
                    </a:lnTo>
                    <a:lnTo>
                      <a:pt x="68" y="974"/>
                    </a:lnTo>
                    <a:lnTo>
                      <a:pt x="77" y="978"/>
                    </a:lnTo>
                    <a:lnTo>
                      <a:pt x="70" y="971"/>
                    </a:lnTo>
                    <a:lnTo>
                      <a:pt x="63" y="981"/>
                    </a:lnTo>
                    <a:lnTo>
                      <a:pt x="54" y="991"/>
                    </a:lnTo>
                    <a:lnTo>
                      <a:pt x="44" y="1001"/>
                    </a:lnTo>
                    <a:lnTo>
                      <a:pt x="23" y="1022"/>
                    </a:lnTo>
                    <a:lnTo>
                      <a:pt x="0" y="1044"/>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5134" name="Oval 53"/>
              <p:cNvSpPr>
                <a:spLocks noChangeArrowheads="1"/>
              </p:cNvSpPr>
              <p:nvPr/>
            </p:nvSpPr>
            <p:spPr bwMode="auto">
              <a:xfrm>
                <a:off x="3089" y="3045"/>
                <a:ext cx="55" cy="55"/>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135" name="Oval 54"/>
              <p:cNvSpPr>
                <a:spLocks noChangeArrowheads="1"/>
              </p:cNvSpPr>
              <p:nvPr/>
            </p:nvSpPr>
            <p:spPr bwMode="auto">
              <a:xfrm>
                <a:off x="3293" y="2000"/>
                <a:ext cx="55" cy="55"/>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sp>
          <p:nvSpPr>
            <p:cNvPr id="45091" name="Freeform 55"/>
            <p:cNvSpPr>
              <a:spLocks/>
            </p:cNvSpPr>
            <p:nvPr/>
          </p:nvSpPr>
          <p:spPr bwMode="auto">
            <a:xfrm>
              <a:off x="3103" y="2271"/>
              <a:ext cx="844" cy="738"/>
            </a:xfrm>
            <a:custGeom>
              <a:avLst/>
              <a:gdLst>
                <a:gd name="T0" fmla="*/ 71 w 844"/>
                <a:gd name="T1" fmla="*/ 699 h 726"/>
                <a:gd name="T2" fmla="*/ 153 w 844"/>
                <a:gd name="T3" fmla="*/ 629 h 726"/>
                <a:gd name="T4" fmla="*/ 218 w 844"/>
                <a:gd name="T5" fmla="*/ 572 h 726"/>
                <a:gd name="T6" fmla="*/ 246 w 844"/>
                <a:gd name="T7" fmla="*/ 547 h 726"/>
                <a:gd name="T8" fmla="*/ 277 w 844"/>
                <a:gd name="T9" fmla="*/ 514 h 726"/>
                <a:gd name="T10" fmla="*/ 306 w 844"/>
                <a:gd name="T11" fmla="*/ 488 h 726"/>
                <a:gd name="T12" fmla="*/ 369 w 844"/>
                <a:gd name="T13" fmla="*/ 436 h 726"/>
                <a:gd name="T14" fmla="*/ 399 w 844"/>
                <a:gd name="T15" fmla="*/ 411 h 726"/>
                <a:gd name="T16" fmla="*/ 427 w 844"/>
                <a:gd name="T17" fmla="*/ 381 h 726"/>
                <a:gd name="T18" fmla="*/ 432 w 844"/>
                <a:gd name="T19" fmla="*/ 377 h 726"/>
                <a:gd name="T20" fmla="*/ 463 w 844"/>
                <a:gd name="T21" fmla="*/ 360 h 726"/>
                <a:gd name="T22" fmla="*/ 509 w 844"/>
                <a:gd name="T23" fmla="*/ 347 h 726"/>
                <a:gd name="T24" fmla="*/ 554 w 844"/>
                <a:gd name="T25" fmla="*/ 333 h 726"/>
                <a:gd name="T26" fmla="*/ 571 w 844"/>
                <a:gd name="T27" fmla="*/ 319 h 726"/>
                <a:gd name="T28" fmla="*/ 583 w 844"/>
                <a:gd name="T29" fmla="*/ 328 h 726"/>
                <a:gd name="T30" fmla="*/ 596 w 844"/>
                <a:gd name="T31" fmla="*/ 327 h 726"/>
                <a:gd name="T32" fmla="*/ 612 w 844"/>
                <a:gd name="T33" fmla="*/ 318 h 726"/>
                <a:gd name="T34" fmla="*/ 628 w 844"/>
                <a:gd name="T35" fmla="*/ 302 h 726"/>
                <a:gd name="T36" fmla="*/ 652 w 844"/>
                <a:gd name="T37" fmla="*/ 274 h 726"/>
                <a:gd name="T38" fmla="*/ 710 w 844"/>
                <a:gd name="T39" fmla="*/ 202 h 726"/>
                <a:gd name="T40" fmla="*/ 744 w 844"/>
                <a:gd name="T41" fmla="*/ 161 h 726"/>
                <a:gd name="T42" fmla="*/ 760 w 844"/>
                <a:gd name="T43" fmla="*/ 139 h 726"/>
                <a:gd name="T44" fmla="*/ 771 w 844"/>
                <a:gd name="T45" fmla="*/ 128 h 726"/>
                <a:gd name="T46" fmla="*/ 773 w 844"/>
                <a:gd name="T47" fmla="*/ 125 h 726"/>
                <a:gd name="T48" fmla="*/ 781 w 844"/>
                <a:gd name="T49" fmla="*/ 114 h 726"/>
                <a:gd name="T50" fmla="*/ 794 w 844"/>
                <a:gd name="T51" fmla="*/ 91 h 726"/>
                <a:gd name="T52" fmla="*/ 827 w 844"/>
                <a:gd name="T53" fmla="*/ 39 h 726"/>
                <a:gd name="T54" fmla="*/ 810 w 844"/>
                <a:gd name="T55" fmla="*/ 30 h 726"/>
                <a:gd name="T56" fmla="*/ 777 w 844"/>
                <a:gd name="T57" fmla="*/ 84 h 726"/>
                <a:gd name="T58" fmla="*/ 773 w 844"/>
                <a:gd name="T59" fmla="*/ 91 h 726"/>
                <a:gd name="T60" fmla="*/ 762 w 844"/>
                <a:gd name="T61" fmla="*/ 109 h 726"/>
                <a:gd name="T62" fmla="*/ 759 w 844"/>
                <a:gd name="T63" fmla="*/ 114 h 726"/>
                <a:gd name="T64" fmla="*/ 750 w 844"/>
                <a:gd name="T65" fmla="*/ 122 h 726"/>
                <a:gd name="T66" fmla="*/ 737 w 844"/>
                <a:gd name="T67" fmla="*/ 138 h 726"/>
                <a:gd name="T68" fmla="*/ 715 w 844"/>
                <a:gd name="T69" fmla="*/ 167 h 726"/>
                <a:gd name="T70" fmla="*/ 658 w 844"/>
                <a:gd name="T71" fmla="*/ 239 h 726"/>
                <a:gd name="T72" fmla="*/ 622 w 844"/>
                <a:gd name="T73" fmla="*/ 280 h 726"/>
                <a:gd name="T74" fmla="*/ 603 w 844"/>
                <a:gd name="T75" fmla="*/ 301 h 726"/>
                <a:gd name="T76" fmla="*/ 598 w 844"/>
                <a:gd name="T77" fmla="*/ 316 h 726"/>
                <a:gd name="T78" fmla="*/ 592 w 844"/>
                <a:gd name="T79" fmla="*/ 319 h 726"/>
                <a:gd name="T80" fmla="*/ 583 w 844"/>
                <a:gd name="T81" fmla="*/ 310 h 726"/>
                <a:gd name="T82" fmla="*/ 568 w 844"/>
                <a:gd name="T83" fmla="*/ 310 h 726"/>
                <a:gd name="T84" fmla="*/ 533 w 844"/>
                <a:gd name="T85" fmla="*/ 320 h 726"/>
                <a:gd name="T86" fmla="*/ 486 w 844"/>
                <a:gd name="T87" fmla="*/ 332 h 726"/>
                <a:gd name="T88" fmla="*/ 443 w 844"/>
                <a:gd name="T89" fmla="*/ 349 h 726"/>
                <a:gd name="T90" fmla="*/ 422 w 844"/>
                <a:gd name="T91" fmla="*/ 362 h 726"/>
                <a:gd name="T92" fmla="*/ 394 w 844"/>
                <a:gd name="T93" fmla="*/ 388 h 726"/>
                <a:gd name="T94" fmla="*/ 367 w 844"/>
                <a:gd name="T95" fmla="*/ 414 h 726"/>
                <a:gd name="T96" fmla="*/ 305 w 844"/>
                <a:gd name="T97" fmla="*/ 464 h 726"/>
                <a:gd name="T98" fmla="*/ 272 w 844"/>
                <a:gd name="T99" fmla="*/ 493 h 726"/>
                <a:gd name="T100" fmla="*/ 243 w 844"/>
                <a:gd name="T101" fmla="*/ 522 h 726"/>
                <a:gd name="T102" fmla="*/ 214 w 844"/>
                <a:gd name="T103" fmla="*/ 551 h 726"/>
                <a:gd name="T104" fmla="*/ 165 w 844"/>
                <a:gd name="T105" fmla="*/ 595 h 726"/>
                <a:gd name="T106" fmla="*/ 87 w 844"/>
                <a:gd name="T107" fmla="*/ 66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44" h="726">
                  <a:moveTo>
                    <a:pt x="0" y="712"/>
                  </a:moveTo>
                  <a:lnTo>
                    <a:pt x="11" y="726"/>
                  </a:lnTo>
                  <a:lnTo>
                    <a:pt x="71" y="677"/>
                  </a:lnTo>
                  <a:lnTo>
                    <a:pt x="100" y="653"/>
                  </a:lnTo>
                  <a:lnTo>
                    <a:pt x="127" y="630"/>
                  </a:lnTo>
                  <a:lnTo>
                    <a:pt x="153" y="609"/>
                  </a:lnTo>
                  <a:lnTo>
                    <a:pt x="178" y="588"/>
                  </a:lnTo>
                  <a:lnTo>
                    <a:pt x="199" y="570"/>
                  </a:lnTo>
                  <a:lnTo>
                    <a:pt x="218" y="554"/>
                  </a:lnTo>
                  <a:lnTo>
                    <a:pt x="227" y="546"/>
                  </a:lnTo>
                  <a:lnTo>
                    <a:pt x="234" y="540"/>
                  </a:lnTo>
                  <a:lnTo>
                    <a:pt x="246" y="529"/>
                  </a:lnTo>
                  <a:lnTo>
                    <a:pt x="256" y="519"/>
                  </a:lnTo>
                  <a:lnTo>
                    <a:pt x="263" y="512"/>
                  </a:lnTo>
                  <a:lnTo>
                    <a:pt x="277" y="498"/>
                  </a:lnTo>
                  <a:lnTo>
                    <a:pt x="285" y="490"/>
                  </a:lnTo>
                  <a:lnTo>
                    <a:pt x="294" y="482"/>
                  </a:lnTo>
                  <a:lnTo>
                    <a:pt x="306" y="472"/>
                  </a:lnTo>
                  <a:lnTo>
                    <a:pt x="318" y="462"/>
                  </a:lnTo>
                  <a:lnTo>
                    <a:pt x="344" y="442"/>
                  </a:lnTo>
                  <a:lnTo>
                    <a:pt x="369" y="422"/>
                  </a:lnTo>
                  <a:lnTo>
                    <a:pt x="380" y="413"/>
                  </a:lnTo>
                  <a:lnTo>
                    <a:pt x="390" y="405"/>
                  </a:lnTo>
                  <a:lnTo>
                    <a:pt x="399" y="397"/>
                  </a:lnTo>
                  <a:lnTo>
                    <a:pt x="407" y="389"/>
                  </a:lnTo>
                  <a:lnTo>
                    <a:pt x="421" y="375"/>
                  </a:lnTo>
                  <a:lnTo>
                    <a:pt x="427" y="369"/>
                  </a:lnTo>
                  <a:lnTo>
                    <a:pt x="435" y="363"/>
                  </a:lnTo>
                  <a:lnTo>
                    <a:pt x="428" y="356"/>
                  </a:lnTo>
                  <a:lnTo>
                    <a:pt x="432" y="365"/>
                  </a:lnTo>
                  <a:lnTo>
                    <a:pt x="440" y="359"/>
                  </a:lnTo>
                  <a:lnTo>
                    <a:pt x="451" y="353"/>
                  </a:lnTo>
                  <a:lnTo>
                    <a:pt x="463" y="348"/>
                  </a:lnTo>
                  <a:lnTo>
                    <a:pt x="477" y="344"/>
                  </a:lnTo>
                  <a:lnTo>
                    <a:pt x="493" y="339"/>
                  </a:lnTo>
                  <a:lnTo>
                    <a:pt x="509" y="335"/>
                  </a:lnTo>
                  <a:lnTo>
                    <a:pt x="525" y="331"/>
                  </a:lnTo>
                  <a:lnTo>
                    <a:pt x="540" y="327"/>
                  </a:lnTo>
                  <a:lnTo>
                    <a:pt x="554" y="323"/>
                  </a:lnTo>
                  <a:lnTo>
                    <a:pt x="565" y="320"/>
                  </a:lnTo>
                  <a:lnTo>
                    <a:pt x="575" y="317"/>
                  </a:lnTo>
                  <a:lnTo>
                    <a:pt x="571" y="309"/>
                  </a:lnTo>
                  <a:lnTo>
                    <a:pt x="571" y="318"/>
                  </a:lnTo>
                  <a:lnTo>
                    <a:pt x="578" y="317"/>
                  </a:lnTo>
                  <a:lnTo>
                    <a:pt x="583" y="318"/>
                  </a:lnTo>
                  <a:lnTo>
                    <a:pt x="587" y="318"/>
                  </a:lnTo>
                  <a:lnTo>
                    <a:pt x="592" y="318"/>
                  </a:lnTo>
                  <a:lnTo>
                    <a:pt x="596" y="317"/>
                  </a:lnTo>
                  <a:lnTo>
                    <a:pt x="601" y="315"/>
                  </a:lnTo>
                  <a:lnTo>
                    <a:pt x="604" y="313"/>
                  </a:lnTo>
                  <a:lnTo>
                    <a:pt x="612" y="308"/>
                  </a:lnTo>
                  <a:lnTo>
                    <a:pt x="616" y="304"/>
                  </a:lnTo>
                  <a:lnTo>
                    <a:pt x="621" y="299"/>
                  </a:lnTo>
                  <a:lnTo>
                    <a:pt x="628" y="292"/>
                  </a:lnTo>
                  <a:lnTo>
                    <a:pt x="635" y="284"/>
                  </a:lnTo>
                  <a:lnTo>
                    <a:pt x="643" y="275"/>
                  </a:lnTo>
                  <a:lnTo>
                    <a:pt x="652" y="266"/>
                  </a:lnTo>
                  <a:lnTo>
                    <a:pt x="671" y="244"/>
                  </a:lnTo>
                  <a:lnTo>
                    <a:pt x="690" y="220"/>
                  </a:lnTo>
                  <a:lnTo>
                    <a:pt x="710" y="196"/>
                  </a:lnTo>
                  <a:lnTo>
                    <a:pt x="728" y="174"/>
                  </a:lnTo>
                  <a:lnTo>
                    <a:pt x="736" y="164"/>
                  </a:lnTo>
                  <a:lnTo>
                    <a:pt x="744" y="155"/>
                  </a:lnTo>
                  <a:lnTo>
                    <a:pt x="750" y="147"/>
                  </a:lnTo>
                  <a:lnTo>
                    <a:pt x="756" y="140"/>
                  </a:lnTo>
                  <a:lnTo>
                    <a:pt x="760" y="135"/>
                  </a:lnTo>
                  <a:lnTo>
                    <a:pt x="763" y="131"/>
                  </a:lnTo>
                  <a:lnTo>
                    <a:pt x="768" y="126"/>
                  </a:lnTo>
                  <a:lnTo>
                    <a:pt x="771" y="124"/>
                  </a:lnTo>
                  <a:lnTo>
                    <a:pt x="772" y="123"/>
                  </a:lnTo>
                  <a:lnTo>
                    <a:pt x="772" y="122"/>
                  </a:lnTo>
                  <a:lnTo>
                    <a:pt x="773" y="121"/>
                  </a:lnTo>
                  <a:lnTo>
                    <a:pt x="775" y="118"/>
                  </a:lnTo>
                  <a:lnTo>
                    <a:pt x="777" y="115"/>
                  </a:lnTo>
                  <a:lnTo>
                    <a:pt x="781" y="110"/>
                  </a:lnTo>
                  <a:lnTo>
                    <a:pt x="786" y="102"/>
                  </a:lnTo>
                  <a:lnTo>
                    <a:pt x="788" y="99"/>
                  </a:lnTo>
                  <a:lnTo>
                    <a:pt x="794" y="89"/>
                  </a:lnTo>
                  <a:lnTo>
                    <a:pt x="802" y="77"/>
                  </a:lnTo>
                  <a:lnTo>
                    <a:pt x="810" y="64"/>
                  </a:lnTo>
                  <a:lnTo>
                    <a:pt x="827" y="37"/>
                  </a:lnTo>
                  <a:lnTo>
                    <a:pt x="844" y="9"/>
                  </a:lnTo>
                  <a:lnTo>
                    <a:pt x="829" y="0"/>
                  </a:lnTo>
                  <a:lnTo>
                    <a:pt x="810" y="30"/>
                  </a:lnTo>
                  <a:lnTo>
                    <a:pt x="793" y="57"/>
                  </a:lnTo>
                  <a:lnTo>
                    <a:pt x="785" y="70"/>
                  </a:lnTo>
                  <a:lnTo>
                    <a:pt x="777" y="82"/>
                  </a:lnTo>
                  <a:lnTo>
                    <a:pt x="771" y="92"/>
                  </a:lnTo>
                  <a:lnTo>
                    <a:pt x="779" y="96"/>
                  </a:lnTo>
                  <a:lnTo>
                    <a:pt x="773" y="89"/>
                  </a:lnTo>
                  <a:lnTo>
                    <a:pt x="766" y="100"/>
                  </a:lnTo>
                  <a:lnTo>
                    <a:pt x="764" y="102"/>
                  </a:lnTo>
                  <a:lnTo>
                    <a:pt x="762" y="105"/>
                  </a:lnTo>
                  <a:lnTo>
                    <a:pt x="760" y="108"/>
                  </a:lnTo>
                  <a:lnTo>
                    <a:pt x="759" y="109"/>
                  </a:lnTo>
                  <a:lnTo>
                    <a:pt x="759" y="110"/>
                  </a:lnTo>
                  <a:lnTo>
                    <a:pt x="758" y="111"/>
                  </a:lnTo>
                  <a:lnTo>
                    <a:pt x="755" y="113"/>
                  </a:lnTo>
                  <a:lnTo>
                    <a:pt x="750" y="118"/>
                  </a:lnTo>
                  <a:lnTo>
                    <a:pt x="747" y="122"/>
                  </a:lnTo>
                  <a:lnTo>
                    <a:pt x="743" y="128"/>
                  </a:lnTo>
                  <a:lnTo>
                    <a:pt x="737" y="134"/>
                  </a:lnTo>
                  <a:lnTo>
                    <a:pt x="731" y="142"/>
                  </a:lnTo>
                  <a:lnTo>
                    <a:pt x="723" y="151"/>
                  </a:lnTo>
                  <a:lnTo>
                    <a:pt x="715" y="161"/>
                  </a:lnTo>
                  <a:lnTo>
                    <a:pt x="697" y="183"/>
                  </a:lnTo>
                  <a:lnTo>
                    <a:pt x="677" y="207"/>
                  </a:lnTo>
                  <a:lnTo>
                    <a:pt x="658" y="231"/>
                  </a:lnTo>
                  <a:lnTo>
                    <a:pt x="639" y="253"/>
                  </a:lnTo>
                  <a:lnTo>
                    <a:pt x="630" y="262"/>
                  </a:lnTo>
                  <a:lnTo>
                    <a:pt x="622" y="271"/>
                  </a:lnTo>
                  <a:lnTo>
                    <a:pt x="615" y="279"/>
                  </a:lnTo>
                  <a:lnTo>
                    <a:pt x="609" y="286"/>
                  </a:lnTo>
                  <a:lnTo>
                    <a:pt x="603" y="291"/>
                  </a:lnTo>
                  <a:lnTo>
                    <a:pt x="599" y="295"/>
                  </a:lnTo>
                  <a:lnTo>
                    <a:pt x="591" y="300"/>
                  </a:lnTo>
                  <a:lnTo>
                    <a:pt x="598" y="306"/>
                  </a:lnTo>
                  <a:lnTo>
                    <a:pt x="594" y="298"/>
                  </a:lnTo>
                  <a:lnTo>
                    <a:pt x="589" y="300"/>
                  </a:lnTo>
                  <a:lnTo>
                    <a:pt x="592" y="309"/>
                  </a:lnTo>
                  <a:lnTo>
                    <a:pt x="592" y="300"/>
                  </a:lnTo>
                  <a:lnTo>
                    <a:pt x="587" y="300"/>
                  </a:lnTo>
                  <a:lnTo>
                    <a:pt x="583" y="300"/>
                  </a:lnTo>
                  <a:lnTo>
                    <a:pt x="578" y="299"/>
                  </a:lnTo>
                  <a:lnTo>
                    <a:pt x="571" y="300"/>
                  </a:lnTo>
                  <a:lnTo>
                    <a:pt x="568" y="300"/>
                  </a:lnTo>
                  <a:lnTo>
                    <a:pt x="559" y="303"/>
                  </a:lnTo>
                  <a:lnTo>
                    <a:pt x="547" y="306"/>
                  </a:lnTo>
                  <a:lnTo>
                    <a:pt x="533" y="310"/>
                  </a:lnTo>
                  <a:lnTo>
                    <a:pt x="518" y="314"/>
                  </a:lnTo>
                  <a:lnTo>
                    <a:pt x="502" y="318"/>
                  </a:lnTo>
                  <a:lnTo>
                    <a:pt x="486" y="322"/>
                  </a:lnTo>
                  <a:lnTo>
                    <a:pt x="470" y="327"/>
                  </a:lnTo>
                  <a:lnTo>
                    <a:pt x="456" y="331"/>
                  </a:lnTo>
                  <a:lnTo>
                    <a:pt x="443" y="337"/>
                  </a:lnTo>
                  <a:lnTo>
                    <a:pt x="433" y="342"/>
                  </a:lnTo>
                  <a:lnTo>
                    <a:pt x="425" y="348"/>
                  </a:lnTo>
                  <a:lnTo>
                    <a:pt x="422" y="350"/>
                  </a:lnTo>
                  <a:lnTo>
                    <a:pt x="414" y="356"/>
                  </a:lnTo>
                  <a:lnTo>
                    <a:pt x="408" y="362"/>
                  </a:lnTo>
                  <a:lnTo>
                    <a:pt x="394" y="376"/>
                  </a:lnTo>
                  <a:lnTo>
                    <a:pt x="386" y="384"/>
                  </a:lnTo>
                  <a:lnTo>
                    <a:pt x="379" y="391"/>
                  </a:lnTo>
                  <a:lnTo>
                    <a:pt x="367" y="400"/>
                  </a:lnTo>
                  <a:lnTo>
                    <a:pt x="356" y="409"/>
                  </a:lnTo>
                  <a:lnTo>
                    <a:pt x="331" y="429"/>
                  </a:lnTo>
                  <a:lnTo>
                    <a:pt x="305" y="449"/>
                  </a:lnTo>
                  <a:lnTo>
                    <a:pt x="293" y="459"/>
                  </a:lnTo>
                  <a:lnTo>
                    <a:pt x="282" y="469"/>
                  </a:lnTo>
                  <a:lnTo>
                    <a:pt x="272" y="477"/>
                  </a:lnTo>
                  <a:lnTo>
                    <a:pt x="264" y="485"/>
                  </a:lnTo>
                  <a:lnTo>
                    <a:pt x="250" y="499"/>
                  </a:lnTo>
                  <a:lnTo>
                    <a:pt x="243" y="506"/>
                  </a:lnTo>
                  <a:lnTo>
                    <a:pt x="233" y="516"/>
                  </a:lnTo>
                  <a:lnTo>
                    <a:pt x="221" y="527"/>
                  </a:lnTo>
                  <a:lnTo>
                    <a:pt x="214" y="533"/>
                  </a:lnTo>
                  <a:lnTo>
                    <a:pt x="206" y="541"/>
                  </a:lnTo>
                  <a:lnTo>
                    <a:pt x="186" y="557"/>
                  </a:lnTo>
                  <a:lnTo>
                    <a:pt x="165" y="575"/>
                  </a:lnTo>
                  <a:lnTo>
                    <a:pt x="140" y="596"/>
                  </a:lnTo>
                  <a:lnTo>
                    <a:pt x="114" y="617"/>
                  </a:lnTo>
                  <a:lnTo>
                    <a:pt x="87" y="640"/>
                  </a:lnTo>
                  <a:lnTo>
                    <a:pt x="58" y="664"/>
                  </a:lnTo>
                  <a:lnTo>
                    <a:pt x="0" y="712"/>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5092" name="Oval 56"/>
            <p:cNvSpPr>
              <a:spLocks noChangeArrowheads="1"/>
            </p:cNvSpPr>
            <p:nvPr/>
          </p:nvSpPr>
          <p:spPr bwMode="auto">
            <a:xfrm>
              <a:off x="3082" y="2975"/>
              <a:ext cx="55" cy="5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093" name="Line 57"/>
            <p:cNvSpPr>
              <a:spLocks noChangeShapeType="1"/>
            </p:cNvSpPr>
            <p:nvPr/>
          </p:nvSpPr>
          <p:spPr bwMode="auto">
            <a:xfrm>
              <a:off x="3618" y="2409"/>
              <a:ext cx="99" cy="129"/>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grpSp>
          <p:nvGrpSpPr>
            <p:cNvPr id="45094" name="Group 58"/>
            <p:cNvGrpSpPr>
              <a:grpSpLocks/>
            </p:cNvGrpSpPr>
            <p:nvPr/>
          </p:nvGrpSpPr>
          <p:grpSpPr bwMode="auto">
            <a:xfrm>
              <a:off x="2800" y="1813"/>
              <a:ext cx="1433" cy="943"/>
              <a:chOff x="2830" y="1897"/>
              <a:chExt cx="1433" cy="934"/>
            </a:xfrm>
          </p:grpSpPr>
          <p:sp>
            <p:nvSpPr>
              <p:cNvPr id="45129" name="Freeform 59"/>
              <p:cNvSpPr>
                <a:spLocks/>
              </p:cNvSpPr>
              <p:nvPr/>
            </p:nvSpPr>
            <p:spPr bwMode="auto">
              <a:xfrm>
                <a:off x="2831" y="1897"/>
                <a:ext cx="439" cy="463"/>
              </a:xfrm>
              <a:custGeom>
                <a:avLst/>
                <a:gdLst>
                  <a:gd name="T0" fmla="*/ 3 w 878"/>
                  <a:gd name="T1" fmla="*/ 231 h 927"/>
                  <a:gd name="T2" fmla="*/ 9 w 878"/>
                  <a:gd name="T3" fmla="*/ 229 h 927"/>
                  <a:gd name="T4" fmla="*/ 14 w 878"/>
                  <a:gd name="T5" fmla="*/ 227 h 927"/>
                  <a:gd name="T6" fmla="*/ 19 w 878"/>
                  <a:gd name="T7" fmla="*/ 224 h 927"/>
                  <a:gd name="T8" fmla="*/ 25 w 878"/>
                  <a:gd name="T9" fmla="*/ 220 h 927"/>
                  <a:gd name="T10" fmla="*/ 34 w 878"/>
                  <a:gd name="T11" fmla="*/ 214 h 927"/>
                  <a:gd name="T12" fmla="*/ 47 w 878"/>
                  <a:gd name="T13" fmla="*/ 207 h 927"/>
                  <a:gd name="T14" fmla="*/ 57 w 878"/>
                  <a:gd name="T15" fmla="*/ 201 h 927"/>
                  <a:gd name="T16" fmla="*/ 63 w 878"/>
                  <a:gd name="T17" fmla="*/ 195 h 927"/>
                  <a:gd name="T18" fmla="*/ 69 w 878"/>
                  <a:gd name="T19" fmla="*/ 192 h 927"/>
                  <a:gd name="T20" fmla="*/ 72 w 878"/>
                  <a:gd name="T21" fmla="*/ 190 h 927"/>
                  <a:gd name="T22" fmla="*/ 76 w 878"/>
                  <a:gd name="T23" fmla="*/ 190 h 927"/>
                  <a:gd name="T24" fmla="*/ 80 w 878"/>
                  <a:gd name="T25" fmla="*/ 188 h 927"/>
                  <a:gd name="T26" fmla="*/ 95 w 878"/>
                  <a:gd name="T27" fmla="*/ 179 h 927"/>
                  <a:gd name="T28" fmla="*/ 103 w 878"/>
                  <a:gd name="T29" fmla="*/ 176 h 927"/>
                  <a:gd name="T30" fmla="*/ 107 w 878"/>
                  <a:gd name="T31" fmla="*/ 175 h 927"/>
                  <a:gd name="T32" fmla="*/ 108 w 878"/>
                  <a:gd name="T33" fmla="*/ 174 h 927"/>
                  <a:gd name="T34" fmla="*/ 124 w 878"/>
                  <a:gd name="T35" fmla="*/ 166 h 927"/>
                  <a:gd name="T36" fmla="*/ 135 w 878"/>
                  <a:gd name="T37" fmla="*/ 159 h 927"/>
                  <a:gd name="T38" fmla="*/ 143 w 878"/>
                  <a:gd name="T39" fmla="*/ 151 h 927"/>
                  <a:gd name="T40" fmla="*/ 154 w 878"/>
                  <a:gd name="T41" fmla="*/ 140 h 927"/>
                  <a:gd name="T42" fmla="*/ 161 w 878"/>
                  <a:gd name="T43" fmla="*/ 134 h 927"/>
                  <a:gd name="T44" fmla="*/ 162 w 878"/>
                  <a:gd name="T45" fmla="*/ 132 h 927"/>
                  <a:gd name="T46" fmla="*/ 163 w 878"/>
                  <a:gd name="T47" fmla="*/ 131 h 927"/>
                  <a:gd name="T48" fmla="*/ 165 w 878"/>
                  <a:gd name="T49" fmla="*/ 131 h 927"/>
                  <a:gd name="T50" fmla="*/ 170 w 878"/>
                  <a:gd name="T51" fmla="*/ 130 h 927"/>
                  <a:gd name="T52" fmla="*/ 174 w 878"/>
                  <a:gd name="T53" fmla="*/ 128 h 927"/>
                  <a:gd name="T54" fmla="*/ 175 w 878"/>
                  <a:gd name="T55" fmla="*/ 128 h 927"/>
                  <a:gd name="T56" fmla="*/ 182 w 878"/>
                  <a:gd name="T57" fmla="*/ 121 h 927"/>
                  <a:gd name="T58" fmla="*/ 189 w 878"/>
                  <a:gd name="T59" fmla="*/ 115 h 927"/>
                  <a:gd name="T60" fmla="*/ 194 w 878"/>
                  <a:gd name="T61" fmla="*/ 105 h 927"/>
                  <a:gd name="T62" fmla="*/ 209 w 878"/>
                  <a:gd name="T63" fmla="*/ 84 h 927"/>
                  <a:gd name="T64" fmla="*/ 217 w 878"/>
                  <a:gd name="T65" fmla="*/ 72 h 927"/>
                  <a:gd name="T66" fmla="*/ 218 w 878"/>
                  <a:gd name="T67" fmla="*/ 68 h 927"/>
                  <a:gd name="T68" fmla="*/ 219 w 878"/>
                  <a:gd name="T69" fmla="*/ 66 h 927"/>
                  <a:gd name="T70" fmla="*/ 219 w 878"/>
                  <a:gd name="T71" fmla="*/ 64 h 927"/>
                  <a:gd name="T72" fmla="*/ 218 w 878"/>
                  <a:gd name="T73" fmla="*/ 54 h 927"/>
                  <a:gd name="T74" fmla="*/ 211 w 878"/>
                  <a:gd name="T75" fmla="*/ 39 h 927"/>
                  <a:gd name="T76" fmla="*/ 205 w 878"/>
                  <a:gd name="T77" fmla="*/ 29 h 927"/>
                  <a:gd name="T78" fmla="*/ 199 w 878"/>
                  <a:gd name="T79" fmla="*/ 20 h 927"/>
                  <a:gd name="T80" fmla="*/ 189 w 878"/>
                  <a:gd name="T81" fmla="*/ 14 h 927"/>
                  <a:gd name="T82" fmla="*/ 174 w 878"/>
                  <a:gd name="T83" fmla="*/ 6 h 9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78" h="927">
                    <a:moveTo>
                      <a:pt x="0" y="927"/>
                    </a:moveTo>
                    <a:lnTo>
                      <a:pt x="10" y="925"/>
                    </a:lnTo>
                    <a:lnTo>
                      <a:pt x="20" y="922"/>
                    </a:lnTo>
                    <a:lnTo>
                      <a:pt x="34" y="917"/>
                    </a:lnTo>
                    <a:lnTo>
                      <a:pt x="47" y="910"/>
                    </a:lnTo>
                    <a:lnTo>
                      <a:pt x="56" y="908"/>
                    </a:lnTo>
                    <a:lnTo>
                      <a:pt x="66" y="905"/>
                    </a:lnTo>
                    <a:lnTo>
                      <a:pt x="76" y="896"/>
                    </a:lnTo>
                    <a:lnTo>
                      <a:pt x="87" y="889"/>
                    </a:lnTo>
                    <a:lnTo>
                      <a:pt x="97" y="883"/>
                    </a:lnTo>
                    <a:lnTo>
                      <a:pt x="109" y="878"/>
                    </a:lnTo>
                    <a:lnTo>
                      <a:pt x="133" y="859"/>
                    </a:lnTo>
                    <a:lnTo>
                      <a:pt x="160" y="843"/>
                    </a:lnTo>
                    <a:lnTo>
                      <a:pt x="187" y="828"/>
                    </a:lnTo>
                    <a:lnTo>
                      <a:pt x="213" y="813"/>
                    </a:lnTo>
                    <a:lnTo>
                      <a:pt x="226" y="804"/>
                    </a:lnTo>
                    <a:lnTo>
                      <a:pt x="237" y="792"/>
                    </a:lnTo>
                    <a:lnTo>
                      <a:pt x="249" y="782"/>
                    </a:lnTo>
                    <a:lnTo>
                      <a:pt x="262" y="774"/>
                    </a:lnTo>
                    <a:lnTo>
                      <a:pt x="274" y="768"/>
                    </a:lnTo>
                    <a:lnTo>
                      <a:pt x="283" y="765"/>
                    </a:lnTo>
                    <a:lnTo>
                      <a:pt x="288" y="763"/>
                    </a:lnTo>
                    <a:lnTo>
                      <a:pt x="293" y="763"/>
                    </a:lnTo>
                    <a:lnTo>
                      <a:pt x="302" y="762"/>
                    </a:lnTo>
                    <a:lnTo>
                      <a:pt x="308" y="758"/>
                    </a:lnTo>
                    <a:lnTo>
                      <a:pt x="317" y="753"/>
                    </a:lnTo>
                    <a:lnTo>
                      <a:pt x="358" y="729"/>
                    </a:lnTo>
                    <a:lnTo>
                      <a:pt x="378" y="719"/>
                    </a:lnTo>
                    <a:lnTo>
                      <a:pt x="399" y="709"/>
                    </a:lnTo>
                    <a:lnTo>
                      <a:pt x="409" y="705"/>
                    </a:lnTo>
                    <a:lnTo>
                      <a:pt x="419" y="702"/>
                    </a:lnTo>
                    <a:lnTo>
                      <a:pt x="428" y="700"/>
                    </a:lnTo>
                    <a:lnTo>
                      <a:pt x="429" y="699"/>
                    </a:lnTo>
                    <a:lnTo>
                      <a:pt x="431" y="699"/>
                    </a:lnTo>
                    <a:lnTo>
                      <a:pt x="460" y="682"/>
                    </a:lnTo>
                    <a:lnTo>
                      <a:pt x="493" y="664"/>
                    </a:lnTo>
                    <a:lnTo>
                      <a:pt x="523" y="647"/>
                    </a:lnTo>
                    <a:lnTo>
                      <a:pt x="539" y="637"/>
                    </a:lnTo>
                    <a:lnTo>
                      <a:pt x="551" y="627"/>
                    </a:lnTo>
                    <a:lnTo>
                      <a:pt x="571" y="605"/>
                    </a:lnTo>
                    <a:lnTo>
                      <a:pt x="593" y="584"/>
                    </a:lnTo>
                    <a:lnTo>
                      <a:pt x="615" y="562"/>
                    </a:lnTo>
                    <a:lnTo>
                      <a:pt x="639" y="545"/>
                    </a:lnTo>
                    <a:lnTo>
                      <a:pt x="643" y="538"/>
                    </a:lnTo>
                    <a:lnTo>
                      <a:pt x="646" y="533"/>
                    </a:lnTo>
                    <a:lnTo>
                      <a:pt x="648" y="530"/>
                    </a:lnTo>
                    <a:lnTo>
                      <a:pt x="649" y="528"/>
                    </a:lnTo>
                    <a:lnTo>
                      <a:pt x="651" y="526"/>
                    </a:lnTo>
                    <a:lnTo>
                      <a:pt x="655" y="526"/>
                    </a:lnTo>
                    <a:lnTo>
                      <a:pt x="660" y="525"/>
                    </a:lnTo>
                    <a:lnTo>
                      <a:pt x="667" y="523"/>
                    </a:lnTo>
                    <a:lnTo>
                      <a:pt x="677" y="520"/>
                    </a:lnTo>
                    <a:lnTo>
                      <a:pt x="687" y="516"/>
                    </a:lnTo>
                    <a:lnTo>
                      <a:pt x="696" y="514"/>
                    </a:lnTo>
                    <a:lnTo>
                      <a:pt x="697" y="513"/>
                    </a:lnTo>
                    <a:lnTo>
                      <a:pt x="699" y="513"/>
                    </a:lnTo>
                    <a:lnTo>
                      <a:pt x="713" y="501"/>
                    </a:lnTo>
                    <a:lnTo>
                      <a:pt x="726" y="487"/>
                    </a:lnTo>
                    <a:lnTo>
                      <a:pt x="738" y="475"/>
                    </a:lnTo>
                    <a:lnTo>
                      <a:pt x="754" y="463"/>
                    </a:lnTo>
                    <a:lnTo>
                      <a:pt x="764" y="443"/>
                    </a:lnTo>
                    <a:lnTo>
                      <a:pt x="776" y="421"/>
                    </a:lnTo>
                    <a:lnTo>
                      <a:pt x="805" y="380"/>
                    </a:lnTo>
                    <a:lnTo>
                      <a:pt x="834" y="339"/>
                    </a:lnTo>
                    <a:lnTo>
                      <a:pt x="863" y="300"/>
                    </a:lnTo>
                    <a:lnTo>
                      <a:pt x="866" y="288"/>
                    </a:lnTo>
                    <a:lnTo>
                      <a:pt x="870" y="279"/>
                    </a:lnTo>
                    <a:lnTo>
                      <a:pt x="871" y="274"/>
                    </a:lnTo>
                    <a:lnTo>
                      <a:pt x="871" y="271"/>
                    </a:lnTo>
                    <a:lnTo>
                      <a:pt x="873" y="267"/>
                    </a:lnTo>
                    <a:lnTo>
                      <a:pt x="875" y="264"/>
                    </a:lnTo>
                    <a:lnTo>
                      <a:pt x="875" y="259"/>
                    </a:lnTo>
                    <a:lnTo>
                      <a:pt x="878" y="250"/>
                    </a:lnTo>
                    <a:lnTo>
                      <a:pt x="871" y="218"/>
                    </a:lnTo>
                    <a:lnTo>
                      <a:pt x="859" y="187"/>
                    </a:lnTo>
                    <a:lnTo>
                      <a:pt x="844" y="158"/>
                    </a:lnTo>
                    <a:lnTo>
                      <a:pt x="823" y="131"/>
                    </a:lnTo>
                    <a:lnTo>
                      <a:pt x="818" y="117"/>
                    </a:lnTo>
                    <a:lnTo>
                      <a:pt x="812" y="104"/>
                    </a:lnTo>
                    <a:lnTo>
                      <a:pt x="793" y="82"/>
                    </a:lnTo>
                    <a:lnTo>
                      <a:pt x="769" y="65"/>
                    </a:lnTo>
                    <a:lnTo>
                      <a:pt x="755" y="58"/>
                    </a:lnTo>
                    <a:lnTo>
                      <a:pt x="742" y="54"/>
                    </a:lnTo>
                    <a:lnTo>
                      <a:pt x="696" y="25"/>
                    </a:lnTo>
                    <a:lnTo>
                      <a:pt x="649" y="0"/>
                    </a:lnTo>
                  </a:path>
                </a:pathLst>
              </a:custGeom>
              <a:noFill/>
              <a:ln w="11113">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800"/>
              </a:p>
            </p:txBody>
          </p:sp>
          <p:sp>
            <p:nvSpPr>
              <p:cNvPr id="45130" name="Freeform 60"/>
              <p:cNvSpPr>
                <a:spLocks/>
              </p:cNvSpPr>
              <p:nvPr/>
            </p:nvSpPr>
            <p:spPr bwMode="auto">
              <a:xfrm>
                <a:off x="3265" y="1997"/>
                <a:ext cx="698" cy="350"/>
              </a:xfrm>
              <a:custGeom>
                <a:avLst/>
                <a:gdLst>
                  <a:gd name="T0" fmla="*/ 5 w 1397"/>
                  <a:gd name="T1" fmla="*/ 2 h 699"/>
                  <a:gd name="T2" fmla="*/ 19 w 1397"/>
                  <a:gd name="T3" fmla="*/ 5 h 699"/>
                  <a:gd name="T4" fmla="*/ 28 w 1397"/>
                  <a:gd name="T5" fmla="*/ 6 h 699"/>
                  <a:gd name="T6" fmla="*/ 39 w 1397"/>
                  <a:gd name="T7" fmla="*/ 7 h 699"/>
                  <a:gd name="T8" fmla="*/ 48 w 1397"/>
                  <a:gd name="T9" fmla="*/ 11 h 699"/>
                  <a:gd name="T10" fmla="*/ 65 w 1397"/>
                  <a:gd name="T11" fmla="*/ 21 h 699"/>
                  <a:gd name="T12" fmla="*/ 73 w 1397"/>
                  <a:gd name="T13" fmla="*/ 24 h 699"/>
                  <a:gd name="T14" fmla="*/ 99 w 1397"/>
                  <a:gd name="T15" fmla="*/ 37 h 699"/>
                  <a:gd name="T16" fmla="*/ 110 w 1397"/>
                  <a:gd name="T17" fmla="*/ 43 h 699"/>
                  <a:gd name="T18" fmla="*/ 119 w 1397"/>
                  <a:gd name="T19" fmla="*/ 49 h 699"/>
                  <a:gd name="T20" fmla="*/ 132 w 1397"/>
                  <a:gd name="T21" fmla="*/ 55 h 699"/>
                  <a:gd name="T22" fmla="*/ 147 w 1397"/>
                  <a:gd name="T23" fmla="*/ 64 h 699"/>
                  <a:gd name="T24" fmla="*/ 163 w 1397"/>
                  <a:gd name="T25" fmla="*/ 72 h 699"/>
                  <a:gd name="T26" fmla="*/ 166 w 1397"/>
                  <a:gd name="T27" fmla="*/ 73 h 699"/>
                  <a:gd name="T28" fmla="*/ 168 w 1397"/>
                  <a:gd name="T29" fmla="*/ 74 h 699"/>
                  <a:gd name="T30" fmla="*/ 167 w 1397"/>
                  <a:gd name="T31" fmla="*/ 74 h 699"/>
                  <a:gd name="T32" fmla="*/ 169 w 1397"/>
                  <a:gd name="T33" fmla="*/ 75 h 699"/>
                  <a:gd name="T34" fmla="*/ 171 w 1397"/>
                  <a:gd name="T35" fmla="*/ 77 h 699"/>
                  <a:gd name="T36" fmla="*/ 178 w 1397"/>
                  <a:gd name="T37" fmla="*/ 80 h 699"/>
                  <a:gd name="T38" fmla="*/ 181 w 1397"/>
                  <a:gd name="T39" fmla="*/ 82 h 699"/>
                  <a:gd name="T40" fmla="*/ 183 w 1397"/>
                  <a:gd name="T41" fmla="*/ 82 h 699"/>
                  <a:gd name="T42" fmla="*/ 188 w 1397"/>
                  <a:gd name="T43" fmla="*/ 86 h 699"/>
                  <a:gd name="T44" fmla="*/ 193 w 1397"/>
                  <a:gd name="T45" fmla="*/ 89 h 699"/>
                  <a:gd name="T46" fmla="*/ 201 w 1397"/>
                  <a:gd name="T47" fmla="*/ 96 h 699"/>
                  <a:gd name="T48" fmla="*/ 210 w 1397"/>
                  <a:gd name="T49" fmla="*/ 104 h 699"/>
                  <a:gd name="T50" fmla="*/ 219 w 1397"/>
                  <a:gd name="T51" fmla="*/ 112 h 699"/>
                  <a:gd name="T52" fmla="*/ 227 w 1397"/>
                  <a:gd name="T53" fmla="*/ 116 h 699"/>
                  <a:gd name="T54" fmla="*/ 243 w 1397"/>
                  <a:gd name="T55" fmla="*/ 126 h 699"/>
                  <a:gd name="T56" fmla="*/ 260 w 1397"/>
                  <a:gd name="T57" fmla="*/ 134 h 699"/>
                  <a:gd name="T58" fmla="*/ 268 w 1397"/>
                  <a:gd name="T59" fmla="*/ 143 h 699"/>
                  <a:gd name="T60" fmla="*/ 281 w 1397"/>
                  <a:gd name="T61" fmla="*/ 156 h 699"/>
                  <a:gd name="T62" fmla="*/ 290 w 1397"/>
                  <a:gd name="T63" fmla="*/ 163 h 699"/>
                  <a:gd name="T64" fmla="*/ 301 w 1397"/>
                  <a:gd name="T65" fmla="*/ 169 h 699"/>
                  <a:gd name="T66" fmla="*/ 314 w 1397"/>
                  <a:gd name="T67" fmla="*/ 173 h 699"/>
                  <a:gd name="T68" fmla="*/ 327 w 1397"/>
                  <a:gd name="T69" fmla="*/ 175 h 699"/>
                  <a:gd name="T70" fmla="*/ 349 w 1397"/>
                  <a:gd name="T71" fmla="*/ 175 h 6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97" h="699">
                    <a:moveTo>
                      <a:pt x="0" y="0"/>
                    </a:moveTo>
                    <a:lnTo>
                      <a:pt x="22" y="7"/>
                    </a:lnTo>
                    <a:lnTo>
                      <a:pt x="41" y="12"/>
                    </a:lnTo>
                    <a:lnTo>
                      <a:pt x="77" y="20"/>
                    </a:lnTo>
                    <a:lnTo>
                      <a:pt x="94" y="22"/>
                    </a:lnTo>
                    <a:lnTo>
                      <a:pt x="112" y="24"/>
                    </a:lnTo>
                    <a:lnTo>
                      <a:pt x="133" y="25"/>
                    </a:lnTo>
                    <a:lnTo>
                      <a:pt x="158" y="27"/>
                    </a:lnTo>
                    <a:lnTo>
                      <a:pt x="175" y="36"/>
                    </a:lnTo>
                    <a:lnTo>
                      <a:pt x="193" y="44"/>
                    </a:lnTo>
                    <a:lnTo>
                      <a:pt x="227" y="63"/>
                    </a:lnTo>
                    <a:lnTo>
                      <a:pt x="261" y="82"/>
                    </a:lnTo>
                    <a:lnTo>
                      <a:pt x="278" y="89"/>
                    </a:lnTo>
                    <a:lnTo>
                      <a:pt x="295" y="94"/>
                    </a:lnTo>
                    <a:lnTo>
                      <a:pt x="363" y="129"/>
                    </a:lnTo>
                    <a:lnTo>
                      <a:pt x="397" y="146"/>
                    </a:lnTo>
                    <a:lnTo>
                      <a:pt x="431" y="164"/>
                    </a:lnTo>
                    <a:lnTo>
                      <a:pt x="440" y="172"/>
                    </a:lnTo>
                    <a:lnTo>
                      <a:pt x="452" y="182"/>
                    </a:lnTo>
                    <a:lnTo>
                      <a:pt x="476" y="196"/>
                    </a:lnTo>
                    <a:lnTo>
                      <a:pt x="503" y="210"/>
                    </a:lnTo>
                    <a:lnTo>
                      <a:pt x="529" y="218"/>
                    </a:lnTo>
                    <a:lnTo>
                      <a:pt x="559" y="237"/>
                    </a:lnTo>
                    <a:lnTo>
                      <a:pt x="590" y="254"/>
                    </a:lnTo>
                    <a:lnTo>
                      <a:pt x="622" y="269"/>
                    </a:lnTo>
                    <a:lnTo>
                      <a:pt x="655" y="285"/>
                    </a:lnTo>
                    <a:lnTo>
                      <a:pt x="662" y="288"/>
                    </a:lnTo>
                    <a:lnTo>
                      <a:pt x="667" y="290"/>
                    </a:lnTo>
                    <a:lnTo>
                      <a:pt x="672" y="293"/>
                    </a:lnTo>
                    <a:lnTo>
                      <a:pt x="672" y="295"/>
                    </a:lnTo>
                    <a:lnTo>
                      <a:pt x="670" y="295"/>
                    </a:lnTo>
                    <a:lnTo>
                      <a:pt x="672" y="296"/>
                    </a:lnTo>
                    <a:lnTo>
                      <a:pt x="677" y="300"/>
                    </a:lnTo>
                    <a:lnTo>
                      <a:pt x="680" y="303"/>
                    </a:lnTo>
                    <a:lnTo>
                      <a:pt x="687" y="307"/>
                    </a:lnTo>
                    <a:lnTo>
                      <a:pt x="699" y="313"/>
                    </a:lnTo>
                    <a:lnTo>
                      <a:pt x="714" y="320"/>
                    </a:lnTo>
                    <a:lnTo>
                      <a:pt x="721" y="324"/>
                    </a:lnTo>
                    <a:lnTo>
                      <a:pt x="726" y="325"/>
                    </a:lnTo>
                    <a:lnTo>
                      <a:pt x="730" y="327"/>
                    </a:lnTo>
                    <a:lnTo>
                      <a:pt x="732" y="327"/>
                    </a:lnTo>
                    <a:lnTo>
                      <a:pt x="742" y="336"/>
                    </a:lnTo>
                    <a:lnTo>
                      <a:pt x="752" y="341"/>
                    </a:lnTo>
                    <a:lnTo>
                      <a:pt x="762" y="346"/>
                    </a:lnTo>
                    <a:lnTo>
                      <a:pt x="774" y="354"/>
                    </a:lnTo>
                    <a:lnTo>
                      <a:pt x="788" y="366"/>
                    </a:lnTo>
                    <a:lnTo>
                      <a:pt x="805" y="382"/>
                    </a:lnTo>
                    <a:lnTo>
                      <a:pt x="822" y="397"/>
                    </a:lnTo>
                    <a:lnTo>
                      <a:pt x="841" y="414"/>
                    </a:lnTo>
                    <a:lnTo>
                      <a:pt x="861" y="431"/>
                    </a:lnTo>
                    <a:lnTo>
                      <a:pt x="878" y="445"/>
                    </a:lnTo>
                    <a:lnTo>
                      <a:pt x="895" y="457"/>
                    </a:lnTo>
                    <a:lnTo>
                      <a:pt x="911" y="463"/>
                    </a:lnTo>
                    <a:lnTo>
                      <a:pt x="941" y="484"/>
                    </a:lnTo>
                    <a:lnTo>
                      <a:pt x="974" y="504"/>
                    </a:lnTo>
                    <a:lnTo>
                      <a:pt x="1008" y="521"/>
                    </a:lnTo>
                    <a:lnTo>
                      <a:pt x="1042" y="535"/>
                    </a:lnTo>
                    <a:lnTo>
                      <a:pt x="1059" y="552"/>
                    </a:lnTo>
                    <a:lnTo>
                      <a:pt x="1074" y="569"/>
                    </a:lnTo>
                    <a:lnTo>
                      <a:pt x="1109" y="607"/>
                    </a:lnTo>
                    <a:lnTo>
                      <a:pt x="1126" y="624"/>
                    </a:lnTo>
                    <a:lnTo>
                      <a:pt x="1143" y="639"/>
                    </a:lnTo>
                    <a:lnTo>
                      <a:pt x="1163" y="651"/>
                    </a:lnTo>
                    <a:lnTo>
                      <a:pt x="1184" y="661"/>
                    </a:lnTo>
                    <a:lnTo>
                      <a:pt x="1207" y="675"/>
                    </a:lnTo>
                    <a:lnTo>
                      <a:pt x="1233" y="685"/>
                    </a:lnTo>
                    <a:lnTo>
                      <a:pt x="1259" y="692"/>
                    </a:lnTo>
                    <a:lnTo>
                      <a:pt x="1286" y="697"/>
                    </a:lnTo>
                    <a:lnTo>
                      <a:pt x="1311" y="699"/>
                    </a:lnTo>
                    <a:lnTo>
                      <a:pt x="1340" y="699"/>
                    </a:lnTo>
                    <a:lnTo>
                      <a:pt x="1397" y="699"/>
                    </a:lnTo>
                  </a:path>
                </a:pathLst>
              </a:custGeom>
              <a:noFill/>
              <a:ln w="11113">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800"/>
              </a:p>
            </p:txBody>
          </p:sp>
          <p:sp>
            <p:nvSpPr>
              <p:cNvPr id="45131" name="Freeform 61"/>
              <p:cNvSpPr>
                <a:spLocks/>
              </p:cNvSpPr>
              <p:nvPr/>
            </p:nvSpPr>
            <p:spPr bwMode="auto">
              <a:xfrm>
                <a:off x="2830" y="2343"/>
                <a:ext cx="1241" cy="449"/>
              </a:xfrm>
              <a:custGeom>
                <a:avLst/>
                <a:gdLst>
                  <a:gd name="T0" fmla="*/ 2 w 2482"/>
                  <a:gd name="T1" fmla="*/ 18 h 896"/>
                  <a:gd name="T2" fmla="*/ 8 w 2482"/>
                  <a:gd name="T3" fmla="*/ 32 h 896"/>
                  <a:gd name="T4" fmla="*/ 17 w 2482"/>
                  <a:gd name="T5" fmla="*/ 43 h 896"/>
                  <a:gd name="T6" fmla="*/ 26 w 2482"/>
                  <a:gd name="T7" fmla="*/ 52 h 896"/>
                  <a:gd name="T8" fmla="*/ 44 w 2482"/>
                  <a:gd name="T9" fmla="*/ 63 h 896"/>
                  <a:gd name="T10" fmla="*/ 72 w 2482"/>
                  <a:gd name="T11" fmla="*/ 72 h 896"/>
                  <a:gd name="T12" fmla="*/ 92 w 2482"/>
                  <a:gd name="T13" fmla="*/ 78 h 896"/>
                  <a:gd name="T14" fmla="*/ 102 w 2482"/>
                  <a:gd name="T15" fmla="*/ 83 h 896"/>
                  <a:gd name="T16" fmla="*/ 124 w 2482"/>
                  <a:gd name="T17" fmla="*/ 98 h 896"/>
                  <a:gd name="T18" fmla="*/ 179 w 2482"/>
                  <a:gd name="T19" fmla="*/ 133 h 896"/>
                  <a:gd name="T20" fmla="*/ 184 w 2482"/>
                  <a:gd name="T21" fmla="*/ 138 h 896"/>
                  <a:gd name="T22" fmla="*/ 194 w 2482"/>
                  <a:gd name="T23" fmla="*/ 148 h 896"/>
                  <a:gd name="T24" fmla="*/ 207 w 2482"/>
                  <a:gd name="T25" fmla="*/ 158 h 896"/>
                  <a:gd name="T26" fmla="*/ 220 w 2482"/>
                  <a:gd name="T27" fmla="*/ 168 h 896"/>
                  <a:gd name="T28" fmla="*/ 234 w 2482"/>
                  <a:gd name="T29" fmla="*/ 177 h 896"/>
                  <a:gd name="T30" fmla="*/ 252 w 2482"/>
                  <a:gd name="T31" fmla="*/ 187 h 896"/>
                  <a:gd name="T32" fmla="*/ 273 w 2482"/>
                  <a:gd name="T33" fmla="*/ 201 h 896"/>
                  <a:gd name="T34" fmla="*/ 289 w 2482"/>
                  <a:gd name="T35" fmla="*/ 212 h 896"/>
                  <a:gd name="T36" fmla="*/ 300 w 2482"/>
                  <a:gd name="T37" fmla="*/ 220 h 896"/>
                  <a:gd name="T38" fmla="*/ 305 w 2482"/>
                  <a:gd name="T39" fmla="*/ 225 h 896"/>
                  <a:gd name="T40" fmla="*/ 312 w 2482"/>
                  <a:gd name="T41" fmla="*/ 224 h 896"/>
                  <a:gd name="T42" fmla="*/ 316 w 2482"/>
                  <a:gd name="T43" fmla="*/ 223 h 896"/>
                  <a:gd name="T44" fmla="*/ 321 w 2482"/>
                  <a:gd name="T45" fmla="*/ 219 h 896"/>
                  <a:gd name="T46" fmla="*/ 324 w 2482"/>
                  <a:gd name="T47" fmla="*/ 213 h 896"/>
                  <a:gd name="T48" fmla="*/ 328 w 2482"/>
                  <a:gd name="T49" fmla="*/ 206 h 896"/>
                  <a:gd name="T50" fmla="*/ 331 w 2482"/>
                  <a:gd name="T51" fmla="*/ 201 h 896"/>
                  <a:gd name="T52" fmla="*/ 340 w 2482"/>
                  <a:gd name="T53" fmla="*/ 197 h 896"/>
                  <a:gd name="T54" fmla="*/ 349 w 2482"/>
                  <a:gd name="T55" fmla="*/ 193 h 896"/>
                  <a:gd name="T56" fmla="*/ 356 w 2482"/>
                  <a:gd name="T57" fmla="*/ 188 h 896"/>
                  <a:gd name="T58" fmla="*/ 361 w 2482"/>
                  <a:gd name="T59" fmla="*/ 186 h 896"/>
                  <a:gd name="T60" fmla="*/ 372 w 2482"/>
                  <a:gd name="T61" fmla="*/ 180 h 896"/>
                  <a:gd name="T62" fmla="*/ 385 w 2482"/>
                  <a:gd name="T63" fmla="*/ 173 h 896"/>
                  <a:gd name="T64" fmla="*/ 394 w 2482"/>
                  <a:gd name="T65" fmla="*/ 170 h 896"/>
                  <a:gd name="T66" fmla="*/ 398 w 2482"/>
                  <a:gd name="T67" fmla="*/ 168 h 896"/>
                  <a:gd name="T68" fmla="*/ 400 w 2482"/>
                  <a:gd name="T69" fmla="*/ 168 h 896"/>
                  <a:gd name="T70" fmla="*/ 410 w 2482"/>
                  <a:gd name="T71" fmla="*/ 161 h 896"/>
                  <a:gd name="T72" fmla="*/ 434 w 2482"/>
                  <a:gd name="T73" fmla="*/ 151 h 896"/>
                  <a:gd name="T74" fmla="*/ 453 w 2482"/>
                  <a:gd name="T75" fmla="*/ 141 h 896"/>
                  <a:gd name="T76" fmla="*/ 468 w 2482"/>
                  <a:gd name="T77" fmla="*/ 134 h 896"/>
                  <a:gd name="T78" fmla="*/ 491 w 2482"/>
                  <a:gd name="T79" fmla="*/ 125 h 896"/>
                  <a:gd name="T80" fmla="*/ 516 w 2482"/>
                  <a:gd name="T81" fmla="*/ 116 h 896"/>
                  <a:gd name="T82" fmla="*/ 527 w 2482"/>
                  <a:gd name="T83" fmla="*/ 113 h 896"/>
                  <a:gd name="T84" fmla="*/ 535 w 2482"/>
                  <a:gd name="T85" fmla="*/ 111 h 896"/>
                  <a:gd name="T86" fmla="*/ 539 w 2482"/>
                  <a:gd name="T87" fmla="*/ 110 h 896"/>
                  <a:gd name="T88" fmla="*/ 541 w 2482"/>
                  <a:gd name="T89" fmla="*/ 110 h 896"/>
                  <a:gd name="T90" fmla="*/ 575 w 2482"/>
                  <a:gd name="T91" fmla="*/ 94 h 896"/>
                  <a:gd name="T92" fmla="*/ 596 w 2482"/>
                  <a:gd name="T93" fmla="*/ 81 h 896"/>
                  <a:gd name="T94" fmla="*/ 614 w 2482"/>
                  <a:gd name="T95" fmla="*/ 64 h 896"/>
                  <a:gd name="T96" fmla="*/ 621 w 2482"/>
                  <a:gd name="T97" fmla="*/ 53 h 896"/>
                  <a:gd name="T98" fmla="*/ 616 w 2482"/>
                  <a:gd name="T99" fmla="*/ 49 h 896"/>
                  <a:gd name="T100" fmla="*/ 613 w 2482"/>
                  <a:gd name="T101" fmla="*/ 45 h 896"/>
                  <a:gd name="T102" fmla="*/ 607 w 2482"/>
                  <a:gd name="T103" fmla="*/ 40 h 896"/>
                  <a:gd name="T104" fmla="*/ 603 w 2482"/>
                  <a:gd name="T105" fmla="*/ 38 h 896"/>
                  <a:gd name="T106" fmla="*/ 600 w 2482"/>
                  <a:gd name="T107" fmla="*/ 34 h 896"/>
                  <a:gd name="T108" fmla="*/ 594 w 2482"/>
                  <a:gd name="T109" fmla="*/ 25 h 896"/>
                  <a:gd name="T110" fmla="*/ 585 w 2482"/>
                  <a:gd name="T111" fmla="*/ 16 h 896"/>
                  <a:gd name="T112" fmla="*/ 577 w 2482"/>
                  <a:gd name="T113" fmla="*/ 9 h 896"/>
                  <a:gd name="T114" fmla="*/ 572 w 2482"/>
                  <a:gd name="T115" fmla="*/ 5 h 896"/>
                  <a:gd name="T116" fmla="*/ 571 w 2482"/>
                  <a:gd name="T117" fmla="*/ 3 h 896"/>
                  <a:gd name="T118" fmla="*/ 570 w 2482"/>
                  <a:gd name="T119" fmla="*/ 2 h 896"/>
                  <a:gd name="T120" fmla="*/ 568 w 2482"/>
                  <a:gd name="T121" fmla="*/ 0 h 8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82" h="896">
                    <a:moveTo>
                      <a:pt x="0" y="39"/>
                    </a:moveTo>
                    <a:lnTo>
                      <a:pt x="8" y="71"/>
                    </a:lnTo>
                    <a:lnTo>
                      <a:pt x="19" y="100"/>
                    </a:lnTo>
                    <a:lnTo>
                      <a:pt x="32" y="128"/>
                    </a:lnTo>
                    <a:lnTo>
                      <a:pt x="48" y="150"/>
                    </a:lnTo>
                    <a:lnTo>
                      <a:pt x="65" y="172"/>
                    </a:lnTo>
                    <a:lnTo>
                      <a:pt x="83" y="191"/>
                    </a:lnTo>
                    <a:lnTo>
                      <a:pt x="104" y="208"/>
                    </a:lnTo>
                    <a:lnTo>
                      <a:pt x="128" y="223"/>
                    </a:lnTo>
                    <a:lnTo>
                      <a:pt x="176" y="249"/>
                    </a:lnTo>
                    <a:lnTo>
                      <a:pt x="230" y="269"/>
                    </a:lnTo>
                    <a:lnTo>
                      <a:pt x="286" y="286"/>
                    </a:lnTo>
                    <a:lnTo>
                      <a:pt x="346" y="302"/>
                    </a:lnTo>
                    <a:lnTo>
                      <a:pt x="367" y="310"/>
                    </a:lnTo>
                    <a:lnTo>
                      <a:pt x="387" y="320"/>
                    </a:lnTo>
                    <a:lnTo>
                      <a:pt x="406" y="332"/>
                    </a:lnTo>
                    <a:lnTo>
                      <a:pt x="426" y="341"/>
                    </a:lnTo>
                    <a:lnTo>
                      <a:pt x="496" y="390"/>
                    </a:lnTo>
                    <a:lnTo>
                      <a:pt x="568" y="438"/>
                    </a:lnTo>
                    <a:lnTo>
                      <a:pt x="713" y="530"/>
                    </a:lnTo>
                    <a:lnTo>
                      <a:pt x="723" y="538"/>
                    </a:lnTo>
                    <a:lnTo>
                      <a:pt x="733" y="549"/>
                    </a:lnTo>
                    <a:lnTo>
                      <a:pt x="754" y="569"/>
                    </a:lnTo>
                    <a:lnTo>
                      <a:pt x="776" y="590"/>
                    </a:lnTo>
                    <a:lnTo>
                      <a:pt x="800" y="610"/>
                    </a:lnTo>
                    <a:lnTo>
                      <a:pt x="825" y="630"/>
                    </a:lnTo>
                    <a:lnTo>
                      <a:pt x="853" y="653"/>
                    </a:lnTo>
                    <a:lnTo>
                      <a:pt x="880" y="671"/>
                    </a:lnTo>
                    <a:lnTo>
                      <a:pt x="909" y="688"/>
                    </a:lnTo>
                    <a:lnTo>
                      <a:pt x="936" y="704"/>
                    </a:lnTo>
                    <a:lnTo>
                      <a:pt x="962" y="714"/>
                    </a:lnTo>
                    <a:lnTo>
                      <a:pt x="1005" y="745"/>
                    </a:lnTo>
                    <a:lnTo>
                      <a:pt x="1047" y="774"/>
                    </a:lnTo>
                    <a:lnTo>
                      <a:pt x="1090" y="803"/>
                    </a:lnTo>
                    <a:lnTo>
                      <a:pt x="1132" y="832"/>
                    </a:lnTo>
                    <a:lnTo>
                      <a:pt x="1156" y="847"/>
                    </a:lnTo>
                    <a:lnTo>
                      <a:pt x="1179" y="861"/>
                    </a:lnTo>
                    <a:lnTo>
                      <a:pt x="1199" y="876"/>
                    </a:lnTo>
                    <a:lnTo>
                      <a:pt x="1209" y="886"/>
                    </a:lnTo>
                    <a:lnTo>
                      <a:pt x="1218" y="896"/>
                    </a:lnTo>
                    <a:lnTo>
                      <a:pt x="1231" y="895"/>
                    </a:lnTo>
                    <a:lnTo>
                      <a:pt x="1245" y="893"/>
                    </a:lnTo>
                    <a:lnTo>
                      <a:pt x="1254" y="889"/>
                    </a:lnTo>
                    <a:lnTo>
                      <a:pt x="1262" y="888"/>
                    </a:lnTo>
                    <a:lnTo>
                      <a:pt x="1274" y="881"/>
                    </a:lnTo>
                    <a:lnTo>
                      <a:pt x="1283" y="874"/>
                    </a:lnTo>
                    <a:lnTo>
                      <a:pt x="1288" y="864"/>
                    </a:lnTo>
                    <a:lnTo>
                      <a:pt x="1295" y="850"/>
                    </a:lnTo>
                    <a:lnTo>
                      <a:pt x="1303" y="833"/>
                    </a:lnTo>
                    <a:lnTo>
                      <a:pt x="1310" y="823"/>
                    </a:lnTo>
                    <a:lnTo>
                      <a:pt x="1317" y="811"/>
                    </a:lnTo>
                    <a:lnTo>
                      <a:pt x="1324" y="803"/>
                    </a:lnTo>
                    <a:lnTo>
                      <a:pt x="1334" y="796"/>
                    </a:lnTo>
                    <a:lnTo>
                      <a:pt x="1358" y="786"/>
                    </a:lnTo>
                    <a:lnTo>
                      <a:pt x="1382" y="775"/>
                    </a:lnTo>
                    <a:lnTo>
                      <a:pt x="1393" y="770"/>
                    </a:lnTo>
                    <a:lnTo>
                      <a:pt x="1402" y="765"/>
                    </a:lnTo>
                    <a:lnTo>
                      <a:pt x="1421" y="751"/>
                    </a:lnTo>
                    <a:lnTo>
                      <a:pt x="1431" y="745"/>
                    </a:lnTo>
                    <a:lnTo>
                      <a:pt x="1441" y="740"/>
                    </a:lnTo>
                    <a:lnTo>
                      <a:pt x="1465" y="729"/>
                    </a:lnTo>
                    <a:lnTo>
                      <a:pt x="1487" y="717"/>
                    </a:lnTo>
                    <a:lnTo>
                      <a:pt x="1532" y="693"/>
                    </a:lnTo>
                    <a:lnTo>
                      <a:pt x="1540" y="690"/>
                    </a:lnTo>
                    <a:lnTo>
                      <a:pt x="1552" y="685"/>
                    </a:lnTo>
                    <a:lnTo>
                      <a:pt x="1573" y="676"/>
                    </a:lnTo>
                    <a:lnTo>
                      <a:pt x="1583" y="673"/>
                    </a:lnTo>
                    <a:lnTo>
                      <a:pt x="1591" y="671"/>
                    </a:lnTo>
                    <a:lnTo>
                      <a:pt x="1596" y="668"/>
                    </a:lnTo>
                    <a:lnTo>
                      <a:pt x="1598" y="668"/>
                    </a:lnTo>
                    <a:lnTo>
                      <a:pt x="1619" y="654"/>
                    </a:lnTo>
                    <a:lnTo>
                      <a:pt x="1639" y="642"/>
                    </a:lnTo>
                    <a:lnTo>
                      <a:pt x="1687" y="620"/>
                    </a:lnTo>
                    <a:lnTo>
                      <a:pt x="1735" y="600"/>
                    </a:lnTo>
                    <a:lnTo>
                      <a:pt x="1781" y="583"/>
                    </a:lnTo>
                    <a:lnTo>
                      <a:pt x="1810" y="562"/>
                    </a:lnTo>
                    <a:lnTo>
                      <a:pt x="1839" y="545"/>
                    </a:lnTo>
                    <a:lnTo>
                      <a:pt x="1869" y="532"/>
                    </a:lnTo>
                    <a:lnTo>
                      <a:pt x="1900" y="518"/>
                    </a:lnTo>
                    <a:lnTo>
                      <a:pt x="1963" y="496"/>
                    </a:lnTo>
                    <a:lnTo>
                      <a:pt x="2030" y="477"/>
                    </a:lnTo>
                    <a:lnTo>
                      <a:pt x="2062" y="462"/>
                    </a:lnTo>
                    <a:lnTo>
                      <a:pt x="2096" y="451"/>
                    </a:lnTo>
                    <a:lnTo>
                      <a:pt x="2105" y="450"/>
                    </a:lnTo>
                    <a:lnTo>
                      <a:pt x="2115" y="448"/>
                    </a:lnTo>
                    <a:lnTo>
                      <a:pt x="2137" y="443"/>
                    </a:lnTo>
                    <a:lnTo>
                      <a:pt x="2146" y="441"/>
                    </a:lnTo>
                    <a:lnTo>
                      <a:pt x="2154" y="440"/>
                    </a:lnTo>
                    <a:lnTo>
                      <a:pt x="2159" y="438"/>
                    </a:lnTo>
                    <a:lnTo>
                      <a:pt x="2161" y="438"/>
                    </a:lnTo>
                    <a:lnTo>
                      <a:pt x="2253" y="395"/>
                    </a:lnTo>
                    <a:lnTo>
                      <a:pt x="2297" y="373"/>
                    </a:lnTo>
                    <a:lnTo>
                      <a:pt x="2340" y="349"/>
                    </a:lnTo>
                    <a:lnTo>
                      <a:pt x="2381" y="322"/>
                    </a:lnTo>
                    <a:lnTo>
                      <a:pt x="2419" y="290"/>
                    </a:lnTo>
                    <a:lnTo>
                      <a:pt x="2453" y="254"/>
                    </a:lnTo>
                    <a:lnTo>
                      <a:pt x="2468" y="232"/>
                    </a:lnTo>
                    <a:lnTo>
                      <a:pt x="2482" y="209"/>
                    </a:lnTo>
                    <a:lnTo>
                      <a:pt x="2471" y="203"/>
                    </a:lnTo>
                    <a:lnTo>
                      <a:pt x="2463" y="196"/>
                    </a:lnTo>
                    <a:lnTo>
                      <a:pt x="2456" y="187"/>
                    </a:lnTo>
                    <a:lnTo>
                      <a:pt x="2449" y="177"/>
                    </a:lnTo>
                    <a:lnTo>
                      <a:pt x="2437" y="169"/>
                    </a:lnTo>
                    <a:lnTo>
                      <a:pt x="2425" y="160"/>
                    </a:lnTo>
                    <a:lnTo>
                      <a:pt x="2415" y="153"/>
                    </a:lnTo>
                    <a:lnTo>
                      <a:pt x="2412" y="150"/>
                    </a:lnTo>
                    <a:lnTo>
                      <a:pt x="2410" y="150"/>
                    </a:lnTo>
                    <a:lnTo>
                      <a:pt x="2400" y="136"/>
                    </a:lnTo>
                    <a:lnTo>
                      <a:pt x="2386" y="119"/>
                    </a:lnTo>
                    <a:lnTo>
                      <a:pt x="2373" y="99"/>
                    </a:lnTo>
                    <a:lnTo>
                      <a:pt x="2355" y="80"/>
                    </a:lnTo>
                    <a:lnTo>
                      <a:pt x="2338" y="61"/>
                    </a:lnTo>
                    <a:lnTo>
                      <a:pt x="2323" y="46"/>
                    </a:lnTo>
                    <a:lnTo>
                      <a:pt x="2306" y="34"/>
                    </a:lnTo>
                    <a:lnTo>
                      <a:pt x="2292" y="27"/>
                    </a:lnTo>
                    <a:lnTo>
                      <a:pt x="2287" y="20"/>
                    </a:lnTo>
                    <a:lnTo>
                      <a:pt x="2284" y="15"/>
                    </a:lnTo>
                    <a:lnTo>
                      <a:pt x="2282" y="12"/>
                    </a:lnTo>
                    <a:lnTo>
                      <a:pt x="2280" y="8"/>
                    </a:lnTo>
                    <a:lnTo>
                      <a:pt x="2279" y="7"/>
                    </a:lnTo>
                    <a:lnTo>
                      <a:pt x="2275" y="3"/>
                    </a:lnTo>
                    <a:lnTo>
                      <a:pt x="2272" y="0"/>
                    </a:lnTo>
                  </a:path>
                </a:pathLst>
              </a:custGeom>
              <a:noFill/>
              <a:ln w="11113">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800"/>
              </a:p>
            </p:txBody>
          </p:sp>
          <p:sp>
            <p:nvSpPr>
              <p:cNvPr id="45132" name="Freeform 62"/>
              <p:cNvSpPr>
                <a:spLocks/>
              </p:cNvSpPr>
              <p:nvPr/>
            </p:nvSpPr>
            <p:spPr bwMode="auto">
              <a:xfrm>
                <a:off x="4071" y="2448"/>
                <a:ext cx="192" cy="383"/>
              </a:xfrm>
              <a:custGeom>
                <a:avLst/>
                <a:gdLst>
                  <a:gd name="T0" fmla="*/ 0 w 383"/>
                  <a:gd name="T1" fmla="*/ 0 h 766"/>
                  <a:gd name="T2" fmla="*/ 8 w 383"/>
                  <a:gd name="T3" fmla="*/ 3 h 766"/>
                  <a:gd name="T4" fmla="*/ 15 w 383"/>
                  <a:gd name="T5" fmla="*/ 6 h 766"/>
                  <a:gd name="T6" fmla="*/ 31 w 383"/>
                  <a:gd name="T7" fmla="*/ 10 h 766"/>
                  <a:gd name="T8" fmla="*/ 46 w 383"/>
                  <a:gd name="T9" fmla="*/ 15 h 766"/>
                  <a:gd name="T10" fmla="*/ 54 w 383"/>
                  <a:gd name="T11" fmla="*/ 18 h 766"/>
                  <a:gd name="T12" fmla="*/ 61 w 383"/>
                  <a:gd name="T13" fmla="*/ 22 h 766"/>
                  <a:gd name="T14" fmla="*/ 72 w 383"/>
                  <a:gd name="T15" fmla="*/ 28 h 766"/>
                  <a:gd name="T16" fmla="*/ 82 w 383"/>
                  <a:gd name="T17" fmla="*/ 33 h 766"/>
                  <a:gd name="T18" fmla="*/ 85 w 383"/>
                  <a:gd name="T19" fmla="*/ 35 h 766"/>
                  <a:gd name="T20" fmla="*/ 89 w 383"/>
                  <a:gd name="T21" fmla="*/ 37 h 766"/>
                  <a:gd name="T22" fmla="*/ 91 w 383"/>
                  <a:gd name="T23" fmla="*/ 39 h 766"/>
                  <a:gd name="T24" fmla="*/ 92 w 383"/>
                  <a:gd name="T25" fmla="*/ 40 h 766"/>
                  <a:gd name="T26" fmla="*/ 92 w 383"/>
                  <a:gd name="T27" fmla="*/ 40 h 766"/>
                  <a:gd name="T28" fmla="*/ 94 w 383"/>
                  <a:gd name="T29" fmla="*/ 43 h 766"/>
                  <a:gd name="T30" fmla="*/ 95 w 383"/>
                  <a:gd name="T31" fmla="*/ 47 h 766"/>
                  <a:gd name="T32" fmla="*/ 96 w 383"/>
                  <a:gd name="T33" fmla="*/ 50 h 766"/>
                  <a:gd name="T34" fmla="*/ 96 w 383"/>
                  <a:gd name="T35" fmla="*/ 53 h 766"/>
                  <a:gd name="T36" fmla="*/ 95 w 383"/>
                  <a:gd name="T37" fmla="*/ 56 h 766"/>
                  <a:gd name="T38" fmla="*/ 94 w 383"/>
                  <a:gd name="T39" fmla="*/ 59 h 766"/>
                  <a:gd name="T40" fmla="*/ 92 w 383"/>
                  <a:gd name="T41" fmla="*/ 63 h 766"/>
                  <a:gd name="T42" fmla="*/ 90 w 383"/>
                  <a:gd name="T43" fmla="*/ 66 h 766"/>
                  <a:gd name="T44" fmla="*/ 88 w 383"/>
                  <a:gd name="T45" fmla="*/ 73 h 766"/>
                  <a:gd name="T46" fmla="*/ 85 w 383"/>
                  <a:gd name="T47" fmla="*/ 80 h 766"/>
                  <a:gd name="T48" fmla="*/ 82 w 383"/>
                  <a:gd name="T49" fmla="*/ 86 h 766"/>
                  <a:gd name="T50" fmla="*/ 78 w 383"/>
                  <a:gd name="T51" fmla="*/ 93 h 766"/>
                  <a:gd name="T52" fmla="*/ 71 w 383"/>
                  <a:gd name="T53" fmla="*/ 106 h 766"/>
                  <a:gd name="T54" fmla="*/ 68 w 383"/>
                  <a:gd name="T55" fmla="*/ 112 h 766"/>
                  <a:gd name="T56" fmla="*/ 64 w 383"/>
                  <a:gd name="T57" fmla="*/ 119 h 766"/>
                  <a:gd name="T58" fmla="*/ 60 w 383"/>
                  <a:gd name="T59" fmla="*/ 128 h 766"/>
                  <a:gd name="T60" fmla="*/ 56 w 383"/>
                  <a:gd name="T61" fmla="*/ 137 h 766"/>
                  <a:gd name="T62" fmla="*/ 54 w 383"/>
                  <a:gd name="T63" fmla="*/ 146 h 766"/>
                  <a:gd name="T64" fmla="*/ 51 w 383"/>
                  <a:gd name="T65" fmla="*/ 154 h 766"/>
                  <a:gd name="T66" fmla="*/ 50 w 383"/>
                  <a:gd name="T67" fmla="*/ 162 h 766"/>
                  <a:gd name="T68" fmla="*/ 49 w 383"/>
                  <a:gd name="T69" fmla="*/ 171 h 766"/>
                  <a:gd name="T70" fmla="*/ 48 w 383"/>
                  <a:gd name="T71" fmla="*/ 181 h 766"/>
                  <a:gd name="T72" fmla="*/ 48 w 383"/>
                  <a:gd name="T73" fmla="*/ 192 h 7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83" h="766">
                    <a:moveTo>
                      <a:pt x="0" y="0"/>
                    </a:moveTo>
                    <a:lnTo>
                      <a:pt x="30" y="12"/>
                    </a:lnTo>
                    <a:lnTo>
                      <a:pt x="59" y="21"/>
                    </a:lnTo>
                    <a:lnTo>
                      <a:pt x="123" y="40"/>
                    </a:lnTo>
                    <a:lnTo>
                      <a:pt x="184" y="60"/>
                    </a:lnTo>
                    <a:lnTo>
                      <a:pt x="213" y="72"/>
                    </a:lnTo>
                    <a:lnTo>
                      <a:pt x="242" y="86"/>
                    </a:lnTo>
                    <a:lnTo>
                      <a:pt x="285" y="110"/>
                    </a:lnTo>
                    <a:lnTo>
                      <a:pt x="327" y="132"/>
                    </a:lnTo>
                    <a:lnTo>
                      <a:pt x="339" y="139"/>
                    </a:lnTo>
                    <a:lnTo>
                      <a:pt x="353" y="147"/>
                    </a:lnTo>
                    <a:lnTo>
                      <a:pt x="363" y="154"/>
                    </a:lnTo>
                    <a:lnTo>
                      <a:pt x="365" y="157"/>
                    </a:lnTo>
                    <a:lnTo>
                      <a:pt x="366" y="157"/>
                    </a:lnTo>
                    <a:lnTo>
                      <a:pt x="375" y="171"/>
                    </a:lnTo>
                    <a:lnTo>
                      <a:pt x="380" y="185"/>
                    </a:lnTo>
                    <a:lnTo>
                      <a:pt x="383" y="198"/>
                    </a:lnTo>
                    <a:lnTo>
                      <a:pt x="383" y="210"/>
                    </a:lnTo>
                    <a:lnTo>
                      <a:pt x="380" y="222"/>
                    </a:lnTo>
                    <a:lnTo>
                      <a:pt x="375" y="236"/>
                    </a:lnTo>
                    <a:lnTo>
                      <a:pt x="368" y="249"/>
                    </a:lnTo>
                    <a:lnTo>
                      <a:pt x="360" y="263"/>
                    </a:lnTo>
                    <a:lnTo>
                      <a:pt x="351" y="290"/>
                    </a:lnTo>
                    <a:lnTo>
                      <a:pt x="339" y="317"/>
                    </a:lnTo>
                    <a:lnTo>
                      <a:pt x="325" y="343"/>
                    </a:lnTo>
                    <a:lnTo>
                      <a:pt x="312" y="370"/>
                    </a:lnTo>
                    <a:lnTo>
                      <a:pt x="283" y="421"/>
                    </a:lnTo>
                    <a:lnTo>
                      <a:pt x="269" y="447"/>
                    </a:lnTo>
                    <a:lnTo>
                      <a:pt x="256" y="473"/>
                    </a:lnTo>
                    <a:lnTo>
                      <a:pt x="239" y="512"/>
                    </a:lnTo>
                    <a:lnTo>
                      <a:pt x="223" y="548"/>
                    </a:lnTo>
                    <a:lnTo>
                      <a:pt x="213" y="582"/>
                    </a:lnTo>
                    <a:lnTo>
                      <a:pt x="204" y="614"/>
                    </a:lnTo>
                    <a:lnTo>
                      <a:pt x="198" y="648"/>
                    </a:lnTo>
                    <a:lnTo>
                      <a:pt x="194" y="684"/>
                    </a:lnTo>
                    <a:lnTo>
                      <a:pt x="191" y="723"/>
                    </a:lnTo>
                    <a:lnTo>
                      <a:pt x="191" y="766"/>
                    </a:lnTo>
                  </a:path>
                </a:pathLst>
              </a:custGeom>
              <a:noFill/>
              <a:ln w="11113">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800"/>
              </a:p>
            </p:txBody>
          </p:sp>
        </p:grpSp>
        <p:sp>
          <p:nvSpPr>
            <p:cNvPr id="45095" name="Freeform 63"/>
            <p:cNvSpPr>
              <a:spLocks/>
            </p:cNvSpPr>
            <p:nvPr/>
          </p:nvSpPr>
          <p:spPr bwMode="auto">
            <a:xfrm>
              <a:off x="2441" y="2324"/>
              <a:ext cx="262" cy="80"/>
            </a:xfrm>
            <a:custGeom>
              <a:avLst/>
              <a:gdLst>
                <a:gd name="T0" fmla="*/ 5 w 295"/>
                <a:gd name="T1" fmla="*/ 74 h 87"/>
                <a:gd name="T2" fmla="*/ 59 w 295"/>
                <a:gd name="T3" fmla="*/ 55 h 87"/>
                <a:gd name="T4" fmla="*/ 90 w 295"/>
                <a:gd name="T5" fmla="*/ 45 h 87"/>
                <a:gd name="T6" fmla="*/ 115 w 295"/>
                <a:gd name="T7" fmla="*/ 38 h 87"/>
                <a:gd name="T8" fmla="*/ 113 w 295"/>
                <a:gd name="T9" fmla="*/ 38 h 87"/>
                <a:gd name="T10" fmla="*/ 131 w 295"/>
                <a:gd name="T11" fmla="*/ 36 h 87"/>
                <a:gd name="T12" fmla="*/ 128 w 295"/>
                <a:gd name="T13" fmla="*/ 35 h 87"/>
                <a:gd name="T14" fmla="*/ 135 w 295"/>
                <a:gd name="T15" fmla="*/ 29 h 87"/>
                <a:gd name="T16" fmla="*/ 132 w 295"/>
                <a:gd name="T17" fmla="*/ 37 h 87"/>
                <a:gd name="T18" fmla="*/ 131 w 295"/>
                <a:gd name="T19" fmla="*/ 34 h 87"/>
                <a:gd name="T20" fmla="*/ 134 w 295"/>
                <a:gd name="T21" fmla="*/ 40 h 87"/>
                <a:gd name="T22" fmla="*/ 137 w 295"/>
                <a:gd name="T23" fmla="*/ 46 h 87"/>
                <a:gd name="T24" fmla="*/ 142 w 295"/>
                <a:gd name="T25" fmla="*/ 48 h 87"/>
                <a:gd name="T26" fmla="*/ 147 w 295"/>
                <a:gd name="T27" fmla="*/ 49 h 87"/>
                <a:gd name="T28" fmla="*/ 155 w 295"/>
                <a:gd name="T29" fmla="*/ 47 h 87"/>
                <a:gd name="T30" fmla="*/ 162 w 295"/>
                <a:gd name="T31" fmla="*/ 42 h 87"/>
                <a:gd name="T32" fmla="*/ 171 w 295"/>
                <a:gd name="T33" fmla="*/ 33 h 87"/>
                <a:gd name="T34" fmla="*/ 187 w 295"/>
                <a:gd name="T35" fmla="*/ 19 h 87"/>
                <a:gd name="T36" fmla="*/ 184 w 295"/>
                <a:gd name="T37" fmla="*/ 21 h 87"/>
                <a:gd name="T38" fmla="*/ 200 w 295"/>
                <a:gd name="T39" fmla="*/ 16 h 87"/>
                <a:gd name="T40" fmla="*/ 197 w 295"/>
                <a:gd name="T41" fmla="*/ 16 h 87"/>
                <a:gd name="T42" fmla="*/ 219 w 295"/>
                <a:gd name="T43" fmla="*/ 17 h 87"/>
                <a:gd name="T44" fmla="*/ 233 w 295"/>
                <a:gd name="T45" fmla="*/ 4 h 87"/>
                <a:gd name="T46" fmla="*/ 208 w 295"/>
                <a:gd name="T47" fmla="*/ 0 h 87"/>
                <a:gd name="T48" fmla="*/ 194 w 295"/>
                <a:gd name="T49" fmla="*/ 1 h 87"/>
                <a:gd name="T50" fmla="*/ 178 w 295"/>
                <a:gd name="T51" fmla="*/ 6 h 87"/>
                <a:gd name="T52" fmla="*/ 171 w 295"/>
                <a:gd name="T53" fmla="*/ 12 h 87"/>
                <a:gd name="T54" fmla="*/ 155 w 295"/>
                <a:gd name="T55" fmla="*/ 27 h 87"/>
                <a:gd name="T56" fmla="*/ 147 w 295"/>
                <a:gd name="T57" fmla="*/ 33 h 87"/>
                <a:gd name="T58" fmla="*/ 149 w 295"/>
                <a:gd name="T59" fmla="*/ 31 h 87"/>
                <a:gd name="T60" fmla="*/ 142 w 295"/>
                <a:gd name="T61" fmla="*/ 34 h 87"/>
                <a:gd name="T62" fmla="*/ 145 w 295"/>
                <a:gd name="T63" fmla="*/ 33 h 87"/>
                <a:gd name="T64" fmla="*/ 150 w 295"/>
                <a:gd name="T65" fmla="*/ 36 h 87"/>
                <a:gd name="T66" fmla="*/ 143 w 295"/>
                <a:gd name="T67" fmla="*/ 40 h 87"/>
                <a:gd name="T68" fmla="*/ 148 w 295"/>
                <a:gd name="T69" fmla="*/ 34 h 87"/>
                <a:gd name="T70" fmla="*/ 145 w 295"/>
                <a:gd name="T71" fmla="*/ 28 h 87"/>
                <a:gd name="T72" fmla="*/ 141 w 295"/>
                <a:gd name="T73" fmla="*/ 24 h 87"/>
                <a:gd name="T74" fmla="*/ 133 w 295"/>
                <a:gd name="T75" fmla="*/ 19 h 87"/>
                <a:gd name="T76" fmla="*/ 122 w 295"/>
                <a:gd name="T77" fmla="*/ 19 h 87"/>
                <a:gd name="T78" fmla="*/ 109 w 295"/>
                <a:gd name="T79" fmla="*/ 22 h 87"/>
                <a:gd name="T80" fmla="*/ 83 w 295"/>
                <a:gd name="T81" fmla="*/ 29 h 87"/>
                <a:gd name="T82" fmla="*/ 52 w 295"/>
                <a:gd name="T83" fmla="*/ 40 h 87"/>
                <a:gd name="T84" fmla="*/ 0 w 295"/>
                <a:gd name="T85" fmla="*/ 58 h 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5" h="87">
                  <a:moveTo>
                    <a:pt x="0" y="69"/>
                  </a:moveTo>
                  <a:lnTo>
                    <a:pt x="7" y="87"/>
                  </a:lnTo>
                  <a:lnTo>
                    <a:pt x="52" y="72"/>
                  </a:lnTo>
                  <a:lnTo>
                    <a:pt x="74" y="65"/>
                  </a:lnTo>
                  <a:lnTo>
                    <a:pt x="95" y="58"/>
                  </a:lnTo>
                  <a:lnTo>
                    <a:pt x="114" y="53"/>
                  </a:lnTo>
                  <a:lnTo>
                    <a:pt x="131" y="48"/>
                  </a:lnTo>
                  <a:lnTo>
                    <a:pt x="146" y="45"/>
                  </a:lnTo>
                  <a:lnTo>
                    <a:pt x="143" y="35"/>
                  </a:lnTo>
                  <a:lnTo>
                    <a:pt x="143" y="45"/>
                  </a:lnTo>
                  <a:lnTo>
                    <a:pt x="156" y="42"/>
                  </a:lnTo>
                  <a:lnTo>
                    <a:pt x="165" y="42"/>
                  </a:lnTo>
                  <a:lnTo>
                    <a:pt x="165" y="33"/>
                  </a:lnTo>
                  <a:lnTo>
                    <a:pt x="162" y="41"/>
                  </a:lnTo>
                  <a:lnTo>
                    <a:pt x="168" y="43"/>
                  </a:lnTo>
                  <a:lnTo>
                    <a:pt x="171" y="34"/>
                  </a:lnTo>
                  <a:lnTo>
                    <a:pt x="165" y="41"/>
                  </a:lnTo>
                  <a:lnTo>
                    <a:pt x="168" y="43"/>
                  </a:lnTo>
                  <a:lnTo>
                    <a:pt x="175" y="37"/>
                  </a:lnTo>
                  <a:lnTo>
                    <a:pt x="166" y="40"/>
                  </a:lnTo>
                  <a:lnTo>
                    <a:pt x="169" y="45"/>
                  </a:lnTo>
                  <a:lnTo>
                    <a:pt x="170" y="48"/>
                  </a:lnTo>
                  <a:lnTo>
                    <a:pt x="171" y="51"/>
                  </a:lnTo>
                  <a:lnTo>
                    <a:pt x="173" y="54"/>
                  </a:lnTo>
                  <a:lnTo>
                    <a:pt x="177" y="56"/>
                  </a:lnTo>
                  <a:lnTo>
                    <a:pt x="180" y="57"/>
                  </a:lnTo>
                  <a:lnTo>
                    <a:pt x="183" y="58"/>
                  </a:lnTo>
                  <a:lnTo>
                    <a:pt x="187" y="58"/>
                  </a:lnTo>
                  <a:lnTo>
                    <a:pt x="189" y="58"/>
                  </a:lnTo>
                  <a:lnTo>
                    <a:pt x="197" y="55"/>
                  </a:lnTo>
                  <a:lnTo>
                    <a:pt x="200" y="53"/>
                  </a:lnTo>
                  <a:lnTo>
                    <a:pt x="205" y="50"/>
                  </a:lnTo>
                  <a:lnTo>
                    <a:pt x="211" y="45"/>
                  </a:lnTo>
                  <a:lnTo>
                    <a:pt x="217" y="39"/>
                  </a:lnTo>
                  <a:lnTo>
                    <a:pt x="230" y="28"/>
                  </a:lnTo>
                  <a:lnTo>
                    <a:pt x="236" y="23"/>
                  </a:lnTo>
                  <a:lnTo>
                    <a:pt x="230" y="16"/>
                  </a:lnTo>
                  <a:lnTo>
                    <a:pt x="233" y="25"/>
                  </a:lnTo>
                  <a:lnTo>
                    <a:pt x="239" y="22"/>
                  </a:lnTo>
                  <a:lnTo>
                    <a:pt x="253" y="19"/>
                  </a:lnTo>
                  <a:lnTo>
                    <a:pt x="250" y="9"/>
                  </a:lnTo>
                  <a:lnTo>
                    <a:pt x="250" y="19"/>
                  </a:lnTo>
                  <a:lnTo>
                    <a:pt x="264" y="19"/>
                  </a:lnTo>
                  <a:lnTo>
                    <a:pt x="278" y="20"/>
                  </a:lnTo>
                  <a:lnTo>
                    <a:pt x="292" y="22"/>
                  </a:lnTo>
                  <a:lnTo>
                    <a:pt x="295" y="4"/>
                  </a:lnTo>
                  <a:lnTo>
                    <a:pt x="278" y="1"/>
                  </a:lnTo>
                  <a:lnTo>
                    <a:pt x="264" y="0"/>
                  </a:lnTo>
                  <a:lnTo>
                    <a:pt x="250" y="0"/>
                  </a:lnTo>
                  <a:lnTo>
                    <a:pt x="246" y="1"/>
                  </a:lnTo>
                  <a:lnTo>
                    <a:pt x="233" y="4"/>
                  </a:lnTo>
                  <a:lnTo>
                    <a:pt x="225" y="7"/>
                  </a:lnTo>
                  <a:lnTo>
                    <a:pt x="222" y="9"/>
                  </a:lnTo>
                  <a:lnTo>
                    <a:pt x="216" y="14"/>
                  </a:lnTo>
                  <a:lnTo>
                    <a:pt x="203" y="25"/>
                  </a:lnTo>
                  <a:lnTo>
                    <a:pt x="197" y="31"/>
                  </a:lnTo>
                  <a:lnTo>
                    <a:pt x="191" y="36"/>
                  </a:lnTo>
                  <a:lnTo>
                    <a:pt x="186" y="39"/>
                  </a:lnTo>
                  <a:lnTo>
                    <a:pt x="192" y="47"/>
                  </a:lnTo>
                  <a:lnTo>
                    <a:pt x="189" y="37"/>
                  </a:lnTo>
                  <a:lnTo>
                    <a:pt x="185" y="40"/>
                  </a:lnTo>
                  <a:lnTo>
                    <a:pt x="180" y="40"/>
                  </a:lnTo>
                  <a:lnTo>
                    <a:pt x="187" y="40"/>
                  </a:lnTo>
                  <a:lnTo>
                    <a:pt x="183" y="39"/>
                  </a:lnTo>
                  <a:lnTo>
                    <a:pt x="183" y="49"/>
                  </a:lnTo>
                  <a:lnTo>
                    <a:pt x="190" y="42"/>
                  </a:lnTo>
                  <a:lnTo>
                    <a:pt x="187" y="40"/>
                  </a:lnTo>
                  <a:lnTo>
                    <a:pt x="181" y="47"/>
                  </a:lnTo>
                  <a:lnTo>
                    <a:pt x="189" y="43"/>
                  </a:lnTo>
                  <a:lnTo>
                    <a:pt x="188" y="40"/>
                  </a:lnTo>
                  <a:lnTo>
                    <a:pt x="187" y="37"/>
                  </a:lnTo>
                  <a:lnTo>
                    <a:pt x="184" y="33"/>
                  </a:lnTo>
                  <a:lnTo>
                    <a:pt x="182" y="30"/>
                  </a:lnTo>
                  <a:lnTo>
                    <a:pt x="179" y="28"/>
                  </a:lnTo>
                  <a:lnTo>
                    <a:pt x="175" y="25"/>
                  </a:lnTo>
                  <a:lnTo>
                    <a:pt x="169" y="23"/>
                  </a:lnTo>
                  <a:lnTo>
                    <a:pt x="165" y="23"/>
                  </a:lnTo>
                  <a:lnTo>
                    <a:pt x="154" y="23"/>
                  </a:lnTo>
                  <a:lnTo>
                    <a:pt x="143" y="25"/>
                  </a:lnTo>
                  <a:lnTo>
                    <a:pt x="138" y="26"/>
                  </a:lnTo>
                  <a:lnTo>
                    <a:pt x="123" y="30"/>
                  </a:lnTo>
                  <a:lnTo>
                    <a:pt x="106" y="35"/>
                  </a:lnTo>
                  <a:lnTo>
                    <a:pt x="87" y="40"/>
                  </a:lnTo>
                  <a:lnTo>
                    <a:pt x="66" y="47"/>
                  </a:lnTo>
                  <a:lnTo>
                    <a:pt x="45" y="54"/>
                  </a:lnTo>
                  <a:lnTo>
                    <a:pt x="0" y="69"/>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5096" name="Oval 64"/>
            <p:cNvSpPr>
              <a:spLocks noChangeArrowheads="1"/>
            </p:cNvSpPr>
            <p:nvPr/>
          </p:nvSpPr>
          <p:spPr bwMode="auto">
            <a:xfrm>
              <a:off x="2413" y="2360"/>
              <a:ext cx="68"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097" name="Oval 65"/>
            <p:cNvSpPr>
              <a:spLocks noChangeArrowheads="1"/>
            </p:cNvSpPr>
            <p:nvPr/>
          </p:nvSpPr>
          <p:spPr bwMode="auto">
            <a:xfrm>
              <a:off x="2687" y="2294"/>
              <a:ext cx="68"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098" name="Freeform 66"/>
            <p:cNvSpPr>
              <a:spLocks/>
            </p:cNvSpPr>
            <p:nvPr/>
          </p:nvSpPr>
          <p:spPr bwMode="auto">
            <a:xfrm>
              <a:off x="2967" y="2082"/>
              <a:ext cx="159" cy="102"/>
            </a:xfrm>
            <a:custGeom>
              <a:avLst/>
              <a:gdLst>
                <a:gd name="T0" fmla="*/ 0 w 159"/>
                <a:gd name="T1" fmla="*/ 102 h 102"/>
                <a:gd name="T2" fmla="*/ 78 w 159"/>
                <a:gd name="T3" fmla="*/ 69 h 102"/>
                <a:gd name="T4" fmla="*/ 105 w 159"/>
                <a:gd name="T5" fmla="*/ 54 h 102"/>
                <a:gd name="T6" fmla="*/ 141 w 159"/>
                <a:gd name="T7" fmla="*/ 15 h 102"/>
                <a:gd name="T8" fmla="*/ 159 w 159"/>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102">
                  <a:moveTo>
                    <a:pt x="0" y="102"/>
                  </a:moveTo>
                  <a:lnTo>
                    <a:pt x="78" y="69"/>
                  </a:lnTo>
                  <a:lnTo>
                    <a:pt x="105" y="54"/>
                  </a:lnTo>
                  <a:lnTo>
                    <a:pt x="141" y="15"/>
                  </a:lnTo>
                  <a:lnTo>
                    <a:pt x="159" y="0"/>
                  </a:lnTo>
                </a:path>
              </a:pathLst>
            </a:custGeom>
            <a:noFill/>
            <a:ln w="38100" cap="flat" cmpd="sng">
              <a:solidFill>
                <a:srgbClr val="CC0099"/>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5099" name="Line 67"/>
            <p:cNvSpPr>
              <a:spLocks noChangeShapeType="1"/>
            </p:cNvSpPr>
            <p:nvPr/>
          </p:nvSpPr>
          <p:spPr bwMode="auto">
            <a:xfrm flipH="1" flipV="1">
              <a:off x="3984" y="2292"/>
              <a:ext cx="30" cy="60"/>
            </a:xfrm>
            <a:prstGeom prst="line">
              <a:avLst/>
            </a:prstGeom>
            <a:noFill/>
            <a:ln w="28575">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5100" name="Oval 68"/>
            <p:cNvSpPr>
              <a:spLocks noChangeArrowheads="1"/>
            </p:cNvSpPr>
            <p:nvPr/>
          </p:nvSpPr>
          <p:spPr bwMode="auto">
            <a:xfrm>
              <a:off x="2931" y="2157"/>
              <a:ext cx="68"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101" name="Oval 69"/>
            <p:cNvSpPr>
              <a:spLocks noChangeArrowheads="1"/>
            </p:cNvSpPr>
            <p:nvPr/>
          </p:nvSpPr>
          <p:spPr bwMode="auto">
            <a:xfrm>
              <a:off x="3094" y="2047"/>
              <a:ext cx="68"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102" name="Oval 70"/>
            <p:cNvSpPr>
              <a:spLocks noChangeArrowheads="1"/>
            </p:cNvSpPr>
            <p:nvPr/>
          </p:nvSpPr>
          <p:spPr bwMode="auto">
            <a:xfrm>
              <a:off x="4009" y="2347"/>
              <a:ext cx="35" cy="42"/>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103" name="Oval 71"/>
            <p:cNvSpPr>
              <a:spLocks noChangeArrowheads="1"/>
            </p:cNvSpPr>
            <p:nvPr/>
          </p:nvSpPr>
          <p:spPr bwMode="auto">
            <a:xfrm>
              <a:off x="3970" y="2275"/>
              <a:ext cx="27" cy="2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104" name="Oval 72"/>
            <p:cNvSpPr>
              <a:spLocks noChangeArrowheads="1"/>
            </p:cNvSpPr>
            <p:nvPr/>
          </p:nvSpPr>
          <p:spPr bwMode="auto">
            <a:xfrm>
              <a:off x="3913" y="2228"/>
              <a:ext cx="55" cy="5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105" name="Freeform 73"/>
            <p:cNvSpPr>
              <a:spLocks/>
            </p:cNvSpPr>
            <p:nvPr/>
          </p:nvSpPr>
          <p:spPr bwMode="auto">
            <a:xfrm>
              <a:off x="2820" y="2190"/>
              <a:ext cx="1548" cy="162"/>
            </a:xfrm>
            <a:custGeom>
              <a:avLst/>
              <a:gdLst>
                <a:gd name="T0" fmla="*/ 1752 w 1368"/>
                <a:gd name="T1" fmla="*/ 112 h 234"/>
                <a:gd name="T2" fmla="*/ 699 w 1368"/>
                <a:gd name="T3" fmla="*/ 109 h 234"/>
                <a:gd name="T4" fmla="*/ 0 w 1368"/>
                <a:gd name="T5" fmla="*/ 0 h 234"/>
                <a:gd name="T6" fmla="*/ 0 60000 65536"/>
                <a:gd name="T7" fmla="*/ 0 60000 65536"/>
                <a:gd name="T8" fmla="*/ 0 60000 65536"/>
              </a:gdLst>
              <a:ahLst/>
              <a:cxnLst>
                <a:cxn ang="T6">
                  <a:pos x="T0" y="T1"/>
                </a:cxn>
                <a:cxn ang="T7">
                  <a:pos x="T2" y="T3"/>
                </a:cxn>
                <a:cxn ang="T8">
                  <a:pos x="T4" y="T5"/>
                </a:cxn>
              </a:cxnLst>
              <a:rect l="0" t="0" r="r" b="b"/>
              <a:pathLst>
                <a:path w="1368" h="234">
                  <a:moveTo>
                    <a:pt x="1368" y="234"/>
                  </a:moveTo>
                  <a:lnTo>
                    <a:pt x="546" y="228"/>
                  </a:lnTo>
                  <a:lnTo>
                    <a:pt x="0" y="0"/>
                  </a:lnTo>
                </a:path>
              </a:pathLst>
            </a:custGeom>
            <a:noFill/>
            <a:ln w="57150" cap="flat" cmpd="sng">
              <a:solidFill>
                <a:schemeClr val="bg2"/>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5106" name="Oval 74"/>
            <p:cNvSpPr>
              <a:spLocks noChangeArrowheads="1"/>
            </p:cNvSpPr>
            <p:nvPr/>
          </p:nvSpPr>
          <p:spPr bwMode="auto">
            <a:xfrm>
              <a:off x="2412" y="2358"/>
              <a:ext cx="79" cy="79"/>
            </a:xfrm>
            <a:prstGeom prst="ellipse">
              <a:avLst/>
            </a:prstGeom>
            <a:solidFill>
              <a:srgbClr val="FFCC99"/>
            </a:solidFill>
            <a:ln w="9525">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107" name="Line 75"/>
            <p:cNvSpPr>
              <a:spLocks noChangeShapeType="1"/>
            </p:cNvSpPr>
            <p:nvPr/>
          </p:nvSpPr>
          <p:spPr bwMode="auto">
            <a:xfrm>
              <a:off x="1689" y="2724"/>
              <a:ext cx="132" cy="129"/>
            </a:xfrm>
            <a:prstGeom prst="line">
              <a:avLst/>
            </a:prstGeom>
            <a:noFill/>
            <a:ln w="28575">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5108" name="Oval 76"/>
            <p:cNvSpPr>
              <a:spLocks noChangeArrowheads="1"/>
            </p:cNvSpPr>
            <p:nvPr/>
          </p:nvSpPr>
          <p:spPr bwMode="auto">
            <a:xfrm>
              <a:off x="2143" y="2497"/>
              <a:ext cx="79" cy="79"/>
            </a:xfrm>
            <a:prstGeom prst="ellipse">
              <a:avLst/>
            </a:prstGeom>
            <a:solidFill>
              <a:srgbClr val="FFCC99"/>
            </a:solidFill>
            <a:ln w="9525">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109" name="Freeform 77"/>
            <p:cNvSpPr>
              <a:spLocks/>
            </p:cNvSpPr>
            <p:nvPr/>
          </p:nvSpPr>
          <p:spPr bwMode="auto">
            <a:xfrm>
              <a:off x="1791" y="2493"/>
              <a:ext cx="285" cy="123"/>
            </a:xfrm>
            <a:custGeom>
              <a:avLst/>
              <a:gdLst>
                <a:gd name="T0" fmla="*/ 0 w 285"/>
                <a:gd name="T1" fmla="*/ 0 h 123"/>
                <a:gd name="T2" fmla="*/ 6 w 285"/>
                <a:gd name="T3" fmla="*/ 48 h 123"/>
                <a:gd name="T4" fmla="*/ 12 w 285"/>
                <a:gd name="T5" fmla="*/ 75 h 123"/>
                <a:gd name="T6" fmla="*/ 36 w 285"/>
                <a:gd name="T7" fmla="*/ 93 h 123"/>
                <a:gd name="T8" fmla="*/ 63 w 285"/>
                <a:gd name="T9" fmla="*/ 96 h 123"/>
                <a:gd name="T10" fmla="*/ 87 w 285"/>
                <a:gd name="T11" fmla="*/ 102 h 123"/>
                <a:gd name="T12" fmla="*/ 117 w 285"/>
                <a:gd name="T13" fmla="*/ 105 h 123"/>
                <a:gd name="T14" fmla="*/ 135 w 285"/>
                <a:gd name="T15" fmla="*/ 120 h 123"/>
                <a:gd name="T16" fmla="*/ 168 w 285"/>
                <a:gd name="T17" fmla="*/ 123 h 123"/>
                <a:gd name="T18" fmla="*/ 201 w 285"/>
                <a:gd name="T19" fmla="*/ 123 h 123"/>
                <a:gd name="T20" fmla="*/ 231 w 285"/>
                <a:gd name="T21" fmla="*/ 120 h 123"/>
                <a:gd name="T22" fmla="*/ 270 w 285"/>
                <a:gd name="T23" fmla="*/ 117 h 123"/>
                <a:gd name="T24" fmla="*/ 285 w 285"/>
                <a:gd name="T25" fmla="*/ 81 h 1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5" h="123">
                  <a:moveTo>
                    <a:pt x="0" y="0"/>
                  </a:moveTo>
                  <a:lnTo>
                    <a:pt x="6" y="48"/>
                  </a:lnTo>
                  <a:lnTo>
                    <a:pt x="12" y="75"/>
                  </a:lnTo>
                  <a:lnTo>
                    <a:pt x="36" y="93"/>
                  </a:lnTo>
                  <a:lnTo>
                    <a:pt x="63" y="96"/>
                  </a:lnTo>
                  <a:lnTo>
                    <a:pt x="87" y="102"/>
                  </a:lnTo>
                  <a:lnTo>
                    <a:pt x="117" y="105"/>
                  </a:lnTo>
                  <a:lnTo>
                    <a:pt x="135" y="120"/>
                  </a:lnTo>
                  <a:lnTo>
                    <a:pt x="168" y="123"/>
                  </a:lnTo>
                  <a:lnTo>
                    <a:pt x="201" y="123"/>
                  </a:lnTo>
                  <a:lnTo>
                    <a:pt x="231" y="120"/>
                  </a:lnTo>
                  <a:lnTo>
                    <a:pt x="270" y="117"/>
                  </a:lnTo>
                  <a:lnTo>
                    <a:pt x="285" y="81"/>
                  </a:lnTo>
                </a:path>
              </a:pathLst>
            </a:custGeom>
            <a:noFill/>
            <a:ln w="28575" cap="flat" cmpd="sng">
              <a:solidFill>
                <a:srgbClr val="CC0099"/>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5110" name="Oval 78"/>
            <p:cNvSpPr>
              <a:spLocks noChangeArrowheads="1"/>
            </p:cNvSpPr>
            <p:nvPr/>
          </p:nvSpPr>
          <p:spPr bwMode="auto">
            <a:xfrm>
              <a:off x="1753" y="2473"/>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111" name="Oval 79"/>
            <p:cNvSpPr>
              <a:spLocks noChangeArrowheads="1"/>
            </p:cNvSpPr>
            <p:nvPr/>
          </p:nvSpPr>
          <p:spPr bwMode="auto">
            <a:xfrm>
              <a:off x="2048" y="2552"/>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112" name="Line 80"/>
            <p:cNvSpPr>
              <a:spLocks noChangeShapeType="1"/>
            </p:cNvSpPr>
            <p:nvPr/>
          </p:nvSpPr>
          <p:spPr bwMode="auto">
            <a:xfrm>
              <a:off x="1890" y="2547"/>
              <a:ext cx="207" cy="453"/>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grpSp>
          <p:nvGrpSpPr>
            <p:cNvPr id="45113" name="Group 81"/>
            <p:cNvGrpSpPr>
              <a:grpSpLocks/>
            </p:cNvGrpSpPr>
            <p:nvPr/>
          </p:nvGrpSpPr>
          <p:grpSpPr bwMode="auto">
            <a:xfrm>
              <a:off x="4572" y="2673"/>
              <a:ext cx="238" cy="323"/>
              <a:chOff x="4620" y="2991"/>
              <a:chExt cx="238" cy="323"/>
            </a:xfrm>
          </p:grpSpPr>
          <p:sp>
            <p:nvSpPr>
              <p:cNvPr id="45126" name="Freeform 82"/>
              <p:cNvSpPr>
                <a:spLocks/>
              </p:cNvSpPr>
              <p:nvPr/>
            </p:nvSpPr>
            <p:spPr bwMode="auto">
              <a:xfrm>
                <a:off x="4633" y="3009"/>
                <a:ext cx="199" cy="276"/>
              </a:xfrm>
              <a:custGeom>
                <a:avLst/>
                <a:gdLst>
                  <a:gd name="T0" fmla="*/ 193 w 199"/>
                  <a:gd name="T1" fmla="*/ 0 h 276"/>
                  <a:gd name="T2" fmla="*/ 143 w 199"/>
                  <a:gd name="T3" fmla="*/ 17 h 276"/>
                  <a:gd name="T4" fmla="*/ 121 w 199"/>
                  <a:gd name="T5" fmla="*/ 25 h 276"/>
                  <a:gd name="T6" fmla="*/ 104 w 199"/>
                  <a:gd name="T7" fmla="*/ 33 h 276"/>
                  <a:gd name="T8" fmla="*/ 105 w 199"/>
                  <a:gd name="T9" fmla="*/ 33 h 276"/>
                  <a:gd name="T10" fmla="*/ 93 w 199"/>
                  <a:gd name="T11" fmla="*/ 37 h 276"/>
                  <a:gd name="T12" fmla="*/ 86 w 199"/>
                  <a:gd name="T13" fmla="*/ 41 h 276"/>
                  <a:gd name="T14" fmla="*/ 78 w 199"/>
                  <a:gd name="T15" fmla="*/ 47 h 276"/>
                  <a:gd name="T16" fmla="*/ 72 w 199"/>
                  <a:gd name="T17" fmla="*/ 53 h 276"/>
                  <a:gd name="T18" fmla="*/ 63 w 199"/>
                  <a:gd name="T19" fmla="*/ 62 h 276"/>
                  <a:gd name="T20" fmla="*/ 45 w 199"/>
                  <a:gd name="T21" fmla="*/ 86 h 276"/>
                  <a:gd name="T22" fmla="*/ 37 w 199"/>
                  <a:gd name="T23" fmla="*/ 95 h 276"/>
                  <a:gd name="T24" fmla="*/ 38 w 199"/>
                  <a:gd name="T25" fmla="*/ 94 h 276"/>
                  <a:gd name="T26" fmla="*/ 39 w 199"/>
                  <a:gd name="T27" fmla="*/ 104 h 276"/>
                  <a:gd name="T28" fmla="*/ 32 w 199"/>
                  <a:gd name="T29" fmla="*/ 97 h 276"/>
                  <a:gd name="T30" fmla="*/ 19 w 199"/>
                  <a:gd name="T31" fmla="*/ 101 h 276"/>
                  <a:gd name="T32" fmla="*/ 14 w 199"/>
                  <a:gd name="T33" fmla="*/ 105 h 276"/>
                  <a:gd name="T34" fmla="*/ 11 w 199"/>
                  <a:gd name="T35" fmla="*/ 110 h 276"/>
                  <a:gd name="T36" fmla="*/ 4 w 199"/>
                  <a:gd name="T37" fmla="*/ 127 h 276"/>
                  <a:gd name="T38" fmla="*/ 1 w 199"/>
                  <a:gd name="T39" fmla="*/ 141 h 276"/>
                  <a:gd name="T40" fmla="*/ 0 w 199"/>
                  <a:gd name="T41" fmla="*/ 164 h 276"/>
                  <a:gd name="T42" fmla="*/ 3 w 199"/>
                  <a:gd name="T43" fmla="*/ 191 h 276"/>
                  <a:gd name="T44" fmla="*/ 4 w 199"/>
                  <a:gd name="T45" fmla="*/ 213 h 276"/>
                  <a:gd name="T46" fmla="*/ 4 w 199"/>
                  <a:gd name="T47" fmla="*/ 239 h 276"/>
                  <a:gd name="T48" fmla="*/ 4 w 199"/>
                  <a:gd name="T49" fmla="*/ 276 h 276"/>
                  <a:gd name="T50" fmla="*/ 22 w 199"/>
                  <a:gd name="T51" fmla="*/ 258 h 276"/>
                  <a:gd name="T52" fmla="*/ 22 w 199"/>
                  <a:gd name="T53" fmla="*/ 222 h 276"/>
                  <a:gd name="T54" fmla="*/ 22 w 199"/>
                  <a:gd name="T55" fmla="*/ 203 h 276"/>
                  <a:gd name="T56" fmla="*/ 19 w 199"/>
                  <a:gd name="T57" fmla="*/ 177 h 276"/>
                  <a:gd name="T58" fmla="*/ 18 w 199"/>
                  <a:gd name="T59" fmla="*/ 153 h 276"/>
                  <a:gd name="T60" fmla="*/ 21 w 199"/>
                  <a:gd name="T61" fmla="*/ 131 h 276"/>
                  <a:gd name="T62" fmla="*/ 21 w 199"/>
                  <a:gd name="T63" fmla="*/ 134 h 276"/>
                  <a:gd name="T64" fmla="*/ 26 w 199"/>
                  <a:gd name="T65" fmla="*/ 119 h 276"/>
                  <a:gd name="T66" fmla="*/ 20 w 199"/>
                  <a:gd name="T67" fmla="*/ 111 h 276"/>
                  <a:gd name="T68" fmla="*/ 29 w 199"/>
                  <a:gd name="T69" fmla="*/ 116 h 276"/>
                  <a:gd name="T70" fmla="*/ 26 w 199"/>
                  <a:gd name="T71" fmla="*/ 118 h 276"/>
                  <a:gd name="T72" fmla="*/ 39 w 199"/>
                  <a:gd name="T73" fmla="*/ 114 h 276"/>
                  <a:gd name="T74" fmla="*/ 46 w 199"/>
                  <a:gd name="T75" fmla="*/ 110 h 276"/>
                  <a:gd name="T76" fmla="*/ 49 w 199"/>
                  <a:gd name="T77" fmla="*/ 108 h 276"/>
                  <a:gd name="T78" fmla="*/ 58 w 199"/>
                  <a:gd name="T79" fmla="*/ 99 h 276"/>
                  <a:gd name="T80" fmla="*/ 76 w 199"/>
                  <a:gd name="T81" fmla="*/ 75 h 276"/>
                  <a:gd name="T82" fmla="*/ 84 w 199"/>
                  <a:gd name="T83" fmla="*/ 66 h 276"/>
                  <a:gd name="T84" fmla="*/ 91 w 199"/>
                  <a:gd name="T85" fmla="*/ 60 h 276"/>
                  <a:gd name="T86" fmla="*/ 90 w 199"/>
                  <a:gd name="T87" fmla="*/ 49 h 276"/>
                  <a:gd name="T88" fmla="*/ 96 w 199"/>
                  <a:gd name="T89" fmla="*/ 56 h 276"/>
                  <a:gd name="T90" fmla="*/ 105 w 199"/>
                  <a:gd name="T91" fmla="*/ 52 h 276"/>
                  <a:gd name="T92" fmla="*/ 112 w 199"/>
                  <a:gd name="T93" fmla="*/ 49 h 276"/>
                  <a:gd name="T94" fmla="*/ 128 w 199"/>
                  <a:gd name="T95" fmla="*/ 42 h 276"/>
                  <a:gd name="T96" fmla="*/ 150 w 199"/>
                  <a:gd name="T97" fmla="*/ 34 h 276"/>
                  <a:gd name="T98" fmla="*/ 199 w 199"/>
                  <a:gd name="T99" fmla="*/ 17 h 2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9" h="276">
                    <a:moveTo>
                      <a:pt x="199" y="17"/>
                    </a:moveTo>
                    <a:lnTo>
                      <a:pt x="193" y="0"/>
                    </a:lnTo>
                    <a:lnTo>
                      <a:pt x="167" y="8"/>
                    </a:lnTo>
                    <a:lnTo>
                      <a:pt x="143" y="17"/>
                    </a:lnTo>
                    <a:lnTo>
                      <a:pt x="131" y="21"/>
                    </a:lnTo>
                    <a:lnTo>
                      <a:pt x="121" y="25"/>
                    </a:lnTo>
                    <a:lnTo>
                      <a:pt x="112" y="29"/>
                    </a:lnTo>
                    <a:lnTo>
                      <a:pt x="104" y="33"/>
                    </a:lnTo>
                    <a:lnTo>
                      <a:pt x="108" y="41"/>
                    </a:lnTo>
                    <a:lnTo>
                      <a:pt x="105" y="33"/>
                    </a:lnTo>
                    <a:lnTo>
                      <a:pt x="98" y="35"/>
                    </a:lnTo>
                    <a:lnTo>
                      <a:pt x="93" y="37"/>
                    </a:lnTo>
                    <a:lnTo>
                      <a:pt x="89" y="39"/>
                    </a:lnTo>
                    <a:lnTo>
                      <a:pt x="86" y="41"/>
                    </a:lnTo>
                    <a:lnTo>
                      <a:pt x="83" y="43"/>
                    </a:lnTo>
                    <a:lnTo>
                      <a:pt x="78" y="47"/>
                    </a:lnTo>
                    <a:lnTo>
                      <a:pt x="75" y="49"/>
                    </a:lnTo>
                    <a:lnTo>
                      <a:pt x="72" y="53"/>
                    </a:lnTo>
                    <a:lnTo>
                      <a:pt x="67" y="57"/>
                    </a:lnTo>
                    <a:lnTo>
                      <a:pt x="63" y="62"/>
                    </a:lnTo>
                    <a:lnTo>
                      <a:pt x="54" y="74"/>
                    </a:lnTo>
                    <a:lnTo>
                      <a:pt x="45" y="86"/>
                    </a:lnTo>
                    <a:lnTo>
                      <a:pt x="40" y="91"/>
                    </a:lnTo>
                    <a:lnTo>
                      <a:pt x="37" y="95"/>
                    </a:lnTo>
                    <a:lnTo>
                      <a:pt x="43" y="101"/>
                    </a:lnTo>
                    <a:lnTo>
                      <a:pt x="38" y="94"/>
                    </a:lnTo>
                    <a:lnTo>
                      <a:pt x="33" y="97"/>
                    </a:lnTo>
                    <a:lnTo>
                      <a:pt x="39" y="104"/>
                    </a:lnTo>
                    <a:lnTo>
                      <a:pt x="36" y="95"/>
                    </a:lnTo>
                    <a:lnTo>
                      <a:pt x="32" y="97"/>
                    </a:lnTo>
                    <a:lnTo>
                      <a:pt x="25" y="99"/>
                    </a:lnTo>
                    <a:lnTo>
                      <a:pt x="19" y="101"/>
                    </a:lnTo>
                    <a:lnTo>
                      <a:pt x="16" y="103"/>
                    </a:lnTo>
                    <a:lnTo>
                      <a:pt x="14" y="105"/>
                    </a:lnTo>
                    <a:lnTo>
                      <a:pt x="12" y="108"/>
                    </a:lnTo>
                    <a:lnTo>
                      <a:pt x="11" y="110"/>
                    </a:lnTo>
                    <a:lnTo>
                      <a:pt x="6" y="118"/>
                    </a:lnTo>
                    <a:lnTo>
                      <a:pt x="4" y="127"/>
                    </a:lnTo>
                    <a:lnTo>
                      <a:pt x="3" y="131"/>
                    </a:lnTo>
                    <a:lnTo>
                      <a:pt x="1" y="141"/>
                    </a:lnTo>
                    <a:lnTo>
                      <a:pt x="0" y="152"/>
                    </a:lnTo>
                    <a:lnTo>
                      <a:pt x="0" y="164"/>
                    </a:lnTo>
                    <a:lnTo>
                      <a:pt x="1" y="177"/>
                    </a:lnTo>
                    <a:lnTo>
                      <a:pt x="3" y="191"/>
                    </a:lnTo>
                    <a:lnTo>
                      <a:pt x="4" y="204"/>
                    </a:lnTo>
                    <a:lnTo>
                      <a:pt x="4" y="213"/>
                    </a:lnTo>
                    <a:lnTo>
                      <a:pt x="4" y="222"/>
                    </a:lnTo>
                    <a:lnTo>
                      <a:pt x="4" y="239"/>
                    </a:lnTo>
                    <a:lnTo>
                      <a:pt x="4" y="258"/>
                    </a:lnTo>
                    <a:lnTo>
                      <a:pt x="4" y="276"/>
                    </a:lnTo>
                    <a:lnTo>
                      <a:pt x="22" y="276"/>
                    </a:lnTo>
                    <a:lnTo>
                      <a:pt x="22" y="258"/>
                    </a:lnTo>
                    <a:lnTo>
                      <a:pt x="22" y="239"/>
                    </a:lnTo>
                    <a:lnTo>
                      <a:pt x="22" y="222"/>
                    </a:lnTo>
                    <a:lnTo>
                      <a:pt x="22" y="213"/>
                    </a:lnTo>
                    <a:lnTo>
                      <a:pt x="22" y="203"/>
                    </a:lnTo>
                    <a:lnTo>
                      <a:pt x="21" y="191"/>
                    </a:lnTo>
                    <a:lnTo>
                      <a:pt x="19" y="177"/>
                    </a:lnTo>
                    <a:lnTo>
                      <a:pt x="18" y="164"/>
                    </a:lnTo>
                    <a:lnTo>
                      <a:pt x="18" y="153"/>
                    </a:lnTo>
                    <a:lnTo>
                      <a:pt x="19" y="141"/>
                    </a:lnTo>
                    <a:lnTo>
                      <a:pt x="21" y="131"/>
                    </a:lnTo>
                    <a:lnTo>
                      <a:pt x="12" y="131"/>
                    </a:lnTo>
                    <a:lnTo>
                      <a:pt x="21" y="134"/>
                    </a:lnTo>
                    <a:lnTo>
                      <a:pt x="23" y="125"/>
                    </a:lnTo>
                    <a:lnTo>
                      <a:pt x="26" y="119"/>
                    </a:lnTo>
                    <a:lnTo>
                      <a:pt x="29" y="115"/>
                    </a:lnTo>
                    <a:lnTo>
                      <a:pt x="20" y="111"/>
                    </a:lnTo>
                    <a:lnTo>
                      <a:pt x="27" y="118"/>
                    </a:lnTo>
                    <a:lnTo>
                      <a:pt x="29" y="116"/>
                    </a:lnTo>
                    <a:lnTo>
                      <a:pt x="23" y="109"/>
                    </a:lnTo>
                    <a:lnTo>
                      <a:pt x="26" y="118"/>
                    </a:lnTo>
                    <a:lnTo>
                      <a:pt x="32" y="116"/>
                    </a:lnTo>
                    <a:lnTo>
                      <a:pt x="39" y="114"/>
                    </a:lnTo>
                    <a:lnTo>
                      <a:pt x="43" y="112"/>
                    </a:lnTo>
                    <a:lnTo>
                      <a:pt x="46" y="110"/>
                    </a:lnTo>
                    <a:lnTo>
                      <a:pt x="49" y="108"/>
                    </a:lnTo>
                    <a:lnTo>
                      <a:pt x="53" y="104"/>
                    </a:lnTo>
                    <a:lnTo>
                      <a:pt x="58" y="99"/>
                    </a:lnTo>
                    <a:lnTo>
                      <a:pt x="67" y="87"/>
                    </a:lnTo>
                    <a:lnTo>
                      <a:pt x="76" y="75"/>
                    </a:lnTo>
                    <a:lnTo>
                      <a:pt x="80" y="70"/>
                    </a:lnTo>
                    <a:lnTo>
                      <a:pt x="84" y="66"/>
                    </a:lnTo>
                    <a:lnTo>
                      <a:pt x="88" y="62"/>
                    </a:lnTo>
                    <a:lnTo>
                      <a:pt x="91" y="60"/>
                    </a:lnTo>
                    <a:lnTo>
                      <a:pt x="96" y="56"/>
                    </a:lnTo>
                    <a:lnTo>
                      <a:pt x="90" y="49"/>
                    </a:lnTo>
                    <a:lnTo>
                      <a:pt x="93" y="58"/>
                    </a:lnTo>
                    <a:lnTo>
                      <a:pt x="96" y="56"/>
                    </a:lnTo>
                    <a:lnTo>
                      <a:pt x="100" y="54"/>
                    </a:lnTo>
                    <a:lnTo>
                      <a:pt x="105" y="52"/>
                    </a:lnTo>
                    <a:lnTo>
                      <a:pt x="112" y="50"/>
                    </a:lnTo>
                    <a:lnTo>
                      <a:pt x="112" y="49"/>
                    </a:lnTo>
                    <a:lnTo>
                      <a:pt x="119" y="46"/>
                    </a:lnTo>
                    <a:lnTo>
                      <a:pt x="128" y="42"/>
                    </a:lnTo>
                    <a:lnTo>
                      <a:pt x="138" y="38"/>
                    </a:lnTo>
                    <a:lnTo>
                      <a:pt x="150" y="34"/>
                    </a:lnTo>
                    <a:lnTo>
                      <a:pt x="174" y="25"/>
                    </a:lnTo>
                    <a:lnTo>
                      <a:pt x="199" y="17"/>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5127" name="Oval 83"/>
              <p:cNvSpPr>
                <a:spLocks noChangeArrowheads="1"/>
              </p:cNvSpPr>
              <p:nvPr/>
            </p:nvSpPr>
            <p:spPr bwMode="auto">
              <a:xfrm>
                <a:off x="4803" y="2991"/>
                <a:ext cx="55" cy="55"/>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128" name="Oval 84"/>
              <p:cNvSpPr>
                <a:spLocks noChangeArrowheads="1"/>
              </p:cNvSpPr>
              <p:nvPr/>
            </p:nvSpPr>
            <p:spPr bwMode="auto">
              <a:xfrm>
                <a:off x="4620" y="3259"/>
                <a:ext cx="55" cy="55"/>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grpSp>
          <p:nvGrpSpPr>
            <p:cNvPr id="45114" name="Group 85"/>
            <p:cNvGrpSpPr>
              <a:grpSpLocks/>
            </p:cNvGrpSpPr>
            <p:nvPr/>
          </p:nvGrpSpPr>
          <p:grpSpPr bwMode="auto">
            <a:xfrm>
              <a:off x="1714" y="2132"/>
              <a:ext cx="151" cy="99"/>
              <a:chOff x="1714" y="2132"/>
              <a:chExt cx="151" cy="99"/>
            </a:xfrm>
          </p:grpSpPr>
          <p:sp>
            <p:nvSpPr>
              <p:cNvPr id="45123" name="Oval 86"/>
              <p:cNvSpPr>
                <a:spLocks noChangeArrowheads="1"/>
              </p:cNvSpPr>
              <p:nvPr/>
            </p:nvSpPr>
            <p:spPr bwMode="auto">
              <a:xfrm>
                <a:off x="1806" y="2172"/>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124" name="Oval 87"/>
              <p:cNvSpPr>
                <a:spLocks noChangeArrowheads="1"/>
              </p:cNvSpPr>
              <p:nvPr/>
            </p:nvSpPr>
            <p:spPr bwMode="auto">
              <a:xfrm>
                <a:off x="1714" y="2132"/>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125" name="Line 88"/>
              <p:cNvSpPr>
                <a:spLocks noChangeShapeType="1"/>
              </p:cNvSpPr>
              <p:nvPr/>
            </p:nvSpPr>
            <p:spPr bwMode="auto">
              <a:xfrm>
                <a:off x="1764" y="2164"/>
                <a:ext cx="52" cy="36"/>
              </a:xfrm>
              <a:prstGeom prst="line">
                <a:avLst/>
              </a:prstGeom>
              <a:noFill/>
              <a:ln w="28575">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grpSp>
        <p:sp>
          <p:nvSpPr>
            <p:cNvPr id="45115" name="Line 89"/>
            <p:cNvSpPr>
              <a:spLocks noChangeShapeType="1"/>
            </p:cNvSpPr>
            <p:nvPr/>
          </p:nvSpPr>
          <p:spPr bwMode="auto">
            <a:xfrm>
              <a:off x="4356" y="2352"/>
              <a:ext cx="444" cy="65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5116" name="Line 90"/>
            <p:cNvSpPr>
              <a:spLocks noChangeShapeType="1"/>
            </p:cNvSpPr>
            <p:nvPr/>
          </p:nvSpPr>
          <p:spPr bwMode="auto">
            <a:xfrm flipH="1">
              <a:off x="1704" y="2118"/>
              <a:ext cx="108" cy="12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5117" name="Line 91"/>
            <p:cNvSpPr>
              <a:spLocks noChangeShapeType="1"/>
            </p:cNvSpPr>
            <p:nvPr/>
          </p:nvSpPr>
          <p:spPr bwMode="auto">
            <a:xfrm flipH="1">
              <a:off x="1365" y="2295"/>
              <a:ext cx="159" cy="339"/>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5118" name="Oval 92"/>
            <p:cNvSpPr>
              <a:spLocks noChangeArrowheads="1"/>
            </p:cNvSpPr>
            <p:nvPr/>
          </p:nvSpPr>
          <p:spPr bwMode="auto">
            <a:xfrm>
              <a:off x="1567" y="2293"/>
              <a:ext cx="89" cy="8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119" name="Line 93"/>
            <p:cNvSpPr>
              <a:spLocks noChangeShapeType="1"/>
            </p:cNvSpPr>
            <p:nvPr/>
          </p:nvSpPr>
          <p:spPr bwMode="auto">
            <a:xfrm flipH="1" flipV="1">
              <a:off x="1527" y="2286"/>
              <a:ext cx="195" cy="141"/>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5120" name="Oval 94"/>
            <p:cNvSpPr>
              <a:spLocks noChangeArrowheads="1"/>
            </p:cNvSpPr>
            <p:nvPr/>
          </p:nvSpPr>
          <p:spPr bwMode="auto">
            <a:xfrm>
              <a:off x="1615" y="2419"/>
              <a:ext cx="79" cy="79"/>
            </a:xfrm>
            <a:prstGeom prst="ellipse">
              <a:avLst/>
            </a:prstGeom>
            <a:solidFill>
              <a:srgbClr val="FFCC99"/>
            </a:solidFill>
            <a:ln w="9525">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5121" name="Freeform 95"/>
            <p:cNvSpPr>
              <a:spLocks/>
            </p:cNvSpPr>
            <p:nvPr/>
          </p:nvSpPr>
          <p:spPr bwMode="auto">
            <a:xfrm>
              <a:off x="2835" y="2202"/>
              <a:ext cx="111" cy="66"/>
            </a:xfrm>
            <a:custGeom>
              <a:avLst/>
              <a:gdLst>
                <a:gd name="T0" fmla="*/ 0 w 159"/>
                <a:gd name="T1" fmla="*/ 43 h 102"/>
                <a:gd name="T2" fmla="*/ 38 w 159"/>
                <a:gd name="T3" fmla="*/ 29 h 102"/>
                <a:gd name="T4" fmla="*/ 51 w 159"/>
                <a:gd name="T5" fmla="*/ 23 h 102"/>
                <a:gd name="T6" fmla="*/ 68 w 159"/>
                <a:gd name="T7" fmla="*/ 6 h 102"/>
                <a:gd name="T8" fmla="*/ 77 w 159"/>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102">
                  <a:moveTo>
                    <a:pt x="0" y="102"/>
                  </a:moveTo>
                  <a:lnTo>
                    <a:pt x="78" y="69"/>
                  </a:lnTo>
                  <a:lnTo>
                    <a:pt x="105" y="54"/>
                  </a:lnTo>
                  <a:lnTo>
                    <a:pt x="141" y="15"/>
                  </a:lnTo>
                  <a:lnTo>
                    <a:pt x="159" y="0"/>
                  </a:lnTo>
                </a:path>
              </a:pathLst>
            </a:custGeom>
            <a:noFill/>
            <a:ln w="38100" cap="flat" cmpd="sng">
              <a:solidFill>
                <a:srgbClr val="CC0099"/>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5122" name="Oval 96"/>
            <p:cNvSpPr>
              <a:spLocks noChangeArrowheads="1"/>
            </p:cNvSpPr>
            <p:nvPr/>
          </p:nvSpPr>
          <p:spPr bwMode="auto">
            <a:xfrm>
              <a:off x="2825" y="2222"/>
              <a:ext cx="68"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sp>
        <p:nvSpPr>
          <p:cNvPr id="98" name="TextBox 97"/>
          <p:cNvSpPr txBox="1"/>
          <p:nvPr/>
        </p:nvSpPr>
        <p:spPr bwMode="auto">
          <a:xfrm>
            <a:off x="9700198" y="2213081"/>
            <a:ext cx="1635756" cy="954107"/>
          </a:xfrm>
          <a:prstGeom prst="rect">
            <a:avLst/>
          </a:prstGeom>
          <a:noFill/>
          <a:ln>
            <a:noFill/>
          </a:ln>
        </p:spPr>
        <p:txBody>
          <a:bodyPr wrap="square" rtlCol="0">
            <a:spAutoFit/>
          </a:bodyPr>
          <a:lstStyle/>
          <a:p>
            <a:pPr eaLnBrk="1" hangingPunct="1">
              <a:spcBef>
                <a:spcPts val="0"/>
              </a:spcBef>
            </a:pPr>
            <a:r>
              <a:rPr lang="en-US" sz="1400" dirty="0">
                <a:solidFill>
                  <a:srgbClr val="1E0000"/>
                </a:solidFill>
              </a:rPr>
              <a:t>Image Source: August 14 2003 Blackout Final Report</a:t>
            </a:r>
          </a:p>
        </p:txBody>
      </p:sp>
      <p:sp>
        <p:nvSpPr>
          <p:cNvPr id="2" name="Slide Number Placeholder 1">
            <a:extLst>
              <a:ext uri="{FF2B5EF4-FFF2-40B4-BE49-F238E27FC236}">
                <a16:creationId xmlns:a16="http://schemas.microsoft.com/office/drawing/2014/main" id="{14D9CEBD-DEEF-87F7-FEB3-F83EB915243D}"/>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50</a:t>
            </a:fld>
            <a:endParaRPr lang="en-US" sz="2000" dirty="0">
              <a:solidFill>
                <a:srgbClr val="1E0000"/>
              </a:solidFill>
            </a:endParaRPr>
          </a:p>
        </p:txBody>
      </p:sp>
    </p:spTree>
    <p:extLst>
      <p:ext uri="{BB962C8B-B14F-4D97-AF65-F5344CB8AC3E}">
        <p14:creationId xmlns:p14="http://schemas.microsoft.com/office/powerpoint/2010/main" val="27391174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609600" y="76200"/>
            <a:ext cx="11430000" cy="1066800"/>
          </a:xfrm>
        </p:spPr>
        <p:txBody>
          <a:bodyPr/>
          <a:lstStyle/>
          <a:p>
            <a:r>
              <a:rPr lang="en-US" altLang="en-US"/>
              <a:t>System Islands Break Up and Collapse: 16:10-16:13</a:t>
            </a:r>
          </a:p>
        </p:txBody>
      </p:sp>
      <p:grpSp>
        <p:nvGrpSpPr>
          <p:cNvPr id="46084" name="Group 3"/>
          <p:cNvGrpSpPr>
            <a:grpSpLocks noChangeAspect="1"/>
          </p:cNvGrpSpPr>
          <p:nvPr/>
        </p:nvGrpSpPr>
        <p:grpSpPr bwMode="auto">
          <a:xfrm>
            <a:off x="914400" y="1320992"/>
            <a:ext cx="8560900" cy="5212080"/>
            <a:chOff x="667" y="1021"/>
            <a:chExt cx="4576" cy="3044"/>
          </a:xfrm>
        </p:grpSpPr>
        <p:pic>
          <p:nvPicPr>
            <p:cNvPr id="46085"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7" y="1047"/>
              <a:ext cx="4496" cy="3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6" name="Freeform 5"/>
            <p:cNvSpPr>
              <a:spLocks/>
            </p:cNvSpPr>
            <p:nvPr/>
          </p:nvSpPr>
          <p:spPr bwMode="auto">
            <a:xfrm>
              <a:off x="1135" y="1021"/>
              <a:ext cx="4108" cy="2525"/>
            </a:xfrm>
            <a:custGeom>
              <a:avLst/>
              <a:gdLst>
                <a:gd name="T0" fmla="*/ 3447 w 4108"/>
                <a:gd name="T1" fmla="*/ 1652 h 2525"/>
                <a:gd name="T2" fmla="*/ 3168 w 4108"/>
                <a:gd name="T3" fmla="*/ 1500 h 2525"/>
                <a:gd name="T4" fmla="*/ 1821 w 4108"/>
                <a:gd name="T5" fmla="*/ 1491 h 2525"/>
                <a:gd name="T6" fmla="*/ 1999 w 4108"/>
                <a:gd name="T7" fmla="*/ 915 h 2525"/>
                <a:gd name="T8" fmla="*/ 2990 w 4108"/>
                <a:gd name="T9" fmla="*/ 509 h 2525"/>
                <a:gd name="T10" fmla="*/ 3218 w 4108"/>
                <a:gd name="T11" fmla="*/ 161 h 2525"/>
                <a:gd name="T12" fmla="*/ 3422 w 4108"/>
                <a:gd name="T13" fmla="*/ 0 h 2525"/>
                <a:gd name="T14" fmla="*/ 1804 w 4108"/>
                <a:gd name="T15" fmla="*/ 26 h 2525"/>
                <a:gd name="T16" fmla="*/ 1745 w 4108"/>
                <a:gd name="T17" fmla="*/ 51 h 2525"/>
                <a:gd name="T18" fmla="*/ 1863 w 4108"/>
                <a:gd name="T19" fmla="*/ 221 h 2525"/>
                <a:gd name="T20" fmla="*/ 1787 w 4108"/>
                <a:gd name="T21" fmla="*/ 178 h 2525"/>
                <a:gd name="T22" fmla="*/ 1736 w 4108"/>
                <a:gd name="T23" fmla="*/ 238 h 2525"/>
                <a:gd name="T24" fmla="*/ 1745 w 4108"/>
                <a:gd name="T25" fmla="*/ 322 h 2525"/>
                <a:gd name="T26" fmla="*/ 1533 w 4108"/>
                <a:gd name="T27" fmla="*/ 314 h 2525"/>
                <a:gd name="T28" fmla="*/ 1524 w 4108"/>
                <a:gd name="T29" fmla="*/ 255 h 2525"/>
                <a:gd name="T30" fmla="*/ 1448 w 4108"/>
                <a:gd name="T31" fmla="*/ 314 h 2525"/>
                <a:gd name="T32" fmla="*/ 1423 w 4108"/>
                <a:gd name="T33" fmla="*/ 127 h 2525"/>
                <a:gd name="T34" fmla="*/ 1313 w 4108"/>
                <a:gd name="T35" fmla="*/ 9 h 2525"/>
                <a:gd name="T36" fmla="*/ 1228 w 4108"/>
                <a:gd name="T37" fmla="*/ 34 h 2525"/>
                <a:gd name="T38" fmla="*/ 1355 w 4108"/>
                <a:gd name="T39" fmla="*/ 187 h 2525"/>
                <a:gd name="T40" fmla="*/ 1321 w 4108"/>
                <a:gd name="T41" fmla="*/ 297 h 2525"/>
                <a:gd name="T42" fmla="*/ 1228 w 4108"/>
                <a:gd name="T43" fmla="*/ 441 h 2525"/>
                <a:gd name="T44" fmla="*/ 1219 w 4108"/>
                <a:gd name="T45" fmla="*/ 492 h 2525"/>
                <a:gd name="T46" fmla="*/ 1160 w 4108"/>
                <a:gd name="T47" fmla="*/ 534 h 2525"/>
                <a:gd name="T48" fmla="*/ 1194 w 4108"/>
                <a:gd name="T49" fmla="*/ 847 h 2525"/>
                <a:gd name="T50" fmla="*/ 948 w 4108"/>
                <a:gd name="T51" fmla="*/ 1059 h 2525"/>
                <a:gd name="T52" fmla="*/ 838 w 4108"/>
                <a:gd name="T53" fmla="*/ 1212 h 2525"/>
                <a:gd name="T54" fmla="*/ 0 w 4108"/>
                <a:gd name="T55" fmla="*/ 1474 h 2525"/>
                <a:gd name="T56" fmla="*/ 17 w 4108"/>
                <a:gd name="T57" fmla="*/ 1720 h 2525"/>
                <a:gd name="T58" fmla="*/ 321 w 4108"/>
                <a:gd name="T59" fmla="*/ 2321 h 2525"/>
                <a:gd name="T60" fmla="*/ 626 w 4108"/>
                <a:gd name="T61" fmla="*/ 2525 h 2525"/>
                <a:gd name="T62" fmla="*/ 1152 w 4108"/>
                <a:gd name="T63" fmla="*/ 2499 h 2525"/>
                <a:gd name="T64" fmla="*/ 1279 w 4108"/>
                <a:gd name="T65" fmla="*/ 2194 h 2525"/>
                <a:gd name="T66" fmla="*/ 1465 w 4108"/>
                <a:gd name="T67" fmla="*/ 1830 h 2525"/>
                <a:gd name="T68" fmla="*/ 1677 w 4108"/>
                <a:gd name="T69" fmla="*/ 1720 h 2525"/>
                <a:gd name="T70" fmla="*/ 2337 w 4108"/>
                <a:gd name="T71" fmla="*/ 1889 h 2525"/>
                <a:gd name="T72" fmla="*/ 3227 w 4108"/>
                <a:gd name="T73" fmla="*/ 1898 h 2525"/>
                <a:gd name="T74" fmla="*/ 3676 w 4108"/>
                <a:gd name="T75" fmla="*/ 2525 h 2525"/>
                <a:gd name="T76" fmla="*/ 3854 w 4108"/>
                <a:gd name="T77" fmla="*/ 2321 h 2525"/>
                <a:gd name="T78" fmla="*/ 3862 w 4108"/>
                <a:gd name="T79" fmla="*/ 2220 h 2525"/>
                <a:gd name="T80" fmla="*/ 3888 w 4108"/>
                <a:gd name="T81" fmla="*/ 2127 h 2525"/>
                <a:gd name="T82" fmla="*/ 4032 w 4108"/>
                <a:gd name="T83" fmla="*/ 2135 h 2525"/>
                <a:gd name="T84" fmla="*/ 4108 w 4108"/>
                <a:gd name="T85" fmla="*/ 2042 h 2525"/>
                <a:gd name="T86" fmla="*/ 4099 w 4108"/>
                <a:gd name="T87" fmla="*/ 1983 h 2525"/>
                <a:gd name="T88" fmla="*/ 3964 w 4108"/>
                <a:gd name="T89" fmla="*/ 1923 h 2525"/>
                <a:gd name="T90" fmla="*/ 3896 w 4108"/>
                <a:gd name="T91" fmla="*/ 1949 h 2525"/>
                <a:gd name="T92" fmla="*/ 3837 w 4108"/>
                <a:gd name="T93" fmla="*/ 1974 h 2525"/>
                <a:gd name="T94" fmla="*/ 3905 w 4108"/>
                <a:gd name="T95" fmla="*/ 1576 h 2525"/>
                <a:gd name="T96" fmla="*/ 3972 w 4108"/>
                <a:gd name="T97" fmla="*/ 1169 h 2525"/>
                <a:gd name="T98" fmla="*/ 3896 w 4108"/>
                <a:gd name="T99" fmla="*/ 1169 h 2525"/>
                <a:gd name="T100" fmla="*/ 3879 w 4108"/>
                <a:gd name="T101" fmla="*/ 1059 h 2525"/>
                <a:gd name="T102" fmla="*/ 3921 w 4108"/>
                <a:gd name="T103" fmla="*/ 144 h 2525"/>
                <a:gd name="T104" fmla="*/ 3828 w 4108"/>
                <a:gd name="T105" fmla="*/ 238 h 2525"/>
                <a:gd name="T106" fmla="*/ 3447 w 4108"/>
                <a:gd name="T107" fmla="*/ 1652 h 25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108" h="2525">
                  <a:moveTo>
                    <a:pt x="3447" y="1652"/>
                  </a:moveTo>
                  <a:lnTo>
                    <a:pt x="3168" y="1500"/>
                  </a:lnTo>
                  <a:lnTo>
                    <a:pt x="1821" y="1491"/>
                  </a:lnTo>
                  <a:lnTo>
                    <a:pt x="1999" y="915"/>
                  </a:lnTo>
                  <a:lnTo>
                    <a:pt x="2990" y="509"/>
                  </a:lnTo>
                  <a:lnTo>
                    <a:pt x="3218" y="161"/>
                  </a:lnTo>
                  <a:lnTo>
                    <a:pt x="3422" y="0"/>
                  </a:lnTo>
                  <a:lnTo>
                    <a:pt x="1804" y="26"/>
                  </a:lnTo>
                  <a:lnTo>
                    <a:pt x="1745" y="51"/>
                  </a:lnTo>
                  <a:lnTo>
                    <a:pt x="1863" y="221"/>
                  </a:lnTo>
                  <a:lnTo>
                    <a:pt x="1787" y="178"/>
                  </a:lnTo>
                  <a:lnTo>
                    <a:pt x="1736" y="238"/>
                  </a:lnTo>
                  <a:lnTo>
                    <a:pt x="1745" y="322"/>
                  </a:lnTo>
                  <a:lnTo>
                    <a:pt x="1533" y="314"/>
                  </a:lnTo>
                  <a:lnTo>
                    <a:pt x="1524" y="255"/>
                  </a:lnTo>
                  <a:lnTo>
                    <a:pt x="1448" y="314"/>
                  </a:lnTo>
                  <a:lnTo>
                    <a:pt x="1423" y="127"/>
                  </a:lnTo>
                  <a:lnTo>
                    <a:pt x="1313" y="9"/>
                  </a:lnTo>
                  <a:lnTo>
                    <a:pt x="1228" y="34"/>
                  </a:lnTo>
                  <a:lnTo>
                    <a:pt x="1355" y="187"/>
                  </a:lnTo>
                  <a:lnTo>
                    <a:pt x="1321" y="297"/>
                  </a:lnTo>
                  <a:lnTo>
                    <a:pt x="1228" y="441"/>
                  </a:lnTo>
                  <a:lnTo>
                    <a:pt x="1219" y="492"/>
                  </a:lnTo>
                  <a:lnTo>
                    <a:pt x="1160" y="534"/>
                  </a:lnTo>
                  <a:lnTo>
                    <a:pt x="1194" y="847"/>
                  </a:lnTo>
                  <a:lnTo>
                    <a:pt x="948" y="1059"/>
                  </a:lnTo>
                  <a:lnTo>
                    <a:pt x="838" y="1212"/>
                  </a:lnTo>
                  <a:lnTo>
                    <a:pt x="0" y="1474"/>
                  </a:lnTo>
                  <a:lnTo>
                    <a:pt x="17" y="1720"/>
                  </a:lnTo>
                  <a:lnTo>
                    <a:pt x="321" y="2321"/>
                  </a:lnTo>
                  <a:lnTo>
                    <a:pt x="626" y="2525"/>
                  </a:lnTo>
                  <a:lnTo>
                    <a:pt x="1152" y="2499"/>
                  </a:lnTo>
                  <a:lnTo>
                    <a:pt x="1279" y="2194"/>
                  </a:lnTo>
                  <a:lnTo>
                    <a:pt x="1465" y="1830"/>
                  </a:lnTo>
                  <a:lnTo>
                    <a:pt x="1677" y="1720"/>
                  </a:lnTo>
                  <a:lnTo>
                    <a:pt x="2337" y="1889"/>
                  </a:lnTo>
                  <a:lnTo>
                    <a:pt x="3227" y="1898"/>
                  </a:lnTo>
                  <a:lnTo>
                    <a:pt x="3676" y="2525"/>
                  </a:lnTo>
                  <a:lnTo>
                    <a:pt x="3854" y="2321"/>
                  </a:lnTo>
                  <a:lnTo>
                    <a:pt x="3862" y="2220"/>
                  </a:lnTo>
                  <a:lnTo>
                    <a:pt x="3888" y="2127"/>
                  </a:lnTo>
                  <a:lnTo>
                    <a:pt x="4032" y="2135"/>
                  </a:lnTo>
                  <a:lnTo>
                    <a:pt x="4108" y="2042"/>
                  </a:lnTo>
                  <a:lnTo>
                    <a:pt x="4099" y="1983"/>
                  </a:lnTo>
                  <a:lnTo>
                    <a:pt x="3964" y="1923"/>
                  </a:lnTo>
                  <a:lnTo>
                    <a:pt x="3896" y="1949"/>
                  </a:lnTo>
                  <a:lnTo>
                    <a:pt x="3837" y="1974"/>
                  </a:lnTo>
                  <a:lnTo>
                    <a:pt x="3905" y="1576"/>
                  </a:lnTo>
                  <a:lnTo>
                    <a:pt x="3972" y="1169"/>
                  </a:lnTo>
                  <a:lnTo>
                    <a:pt x="3896" y="1169"/>
                  </a:lnTo>
                  <a:lnTo>
                    <a:pt x="3879" y="1059"/>
                  </a:lnTo>
                  <a:lnTo>
                    <a:pt x="3921" y="144"/>
                  </a:lnTo>
                  <a:lnTo>
                    <a:pt x="3828" y="238"/>
                  </a:lnTo>
                  <a:lnTo>
                    <a:pt x="3447" y="1652"/>
                  </a:lnTo>
                  <a:close/>
                </a:path>
              </a:pathLst>
            </a:custGeom>
            <a:solidFill>
              <a:schemeClr val="bg2">
                <a:alpha val="50195"/>
              </a:schemeClr>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6087" name="Freeform 6"/>
            <p:cNvSpPr>
              <a:spLocks/>
            </p:cNvSpPr>
            <p:nvPr/>
          </p:nvSpPr>
          <p:spPr bwMode="auto">
            <a:xfrm>
              <a:off x="2965" y="1028"/>
              <a:ext cx="2101" cy="1660"/>
            </a:xfrm>
            <a:custGeom>
              <a:avLst/>
              <a:gdLst>
                <a:gd name="T0" fmla="*/ 2101 w 2101"/>
                <a:gd name="T1" fmla="*/ 42 h 1660"/>
                <a:gd name="T2" fmla="*/ 2067 w 2101"/>
                <a:gd name="T3" fmla="*/ 161 h 1660"/>
                <a:gd name="T4" fmla="*/ 1982 w 2101"/>
                <a:gd name="T5" fmla="*/ 229 h 1660"/>
                <a:gd name="T6" fmla="*/ 1610 w 2101"/>
                <a:gd name="T7" fmla="*/ 1660 h 1660"/>
                <a:gd name="T8" fmla="*/ 1339 w 2101"/>
                <a:gd name="T9" fmla="*/ 1499 h 1660"/>
                <a:gd name="T10" fmla="*/ 0 w 2101"/>
                <a:gd name="T11" fmla="*/ 1499 h 1660"/>
                <a:gd name="T12" fmla="*/ 170 w 2101"/>
                <a:gd name="T13" fmla="*/ 915 h 1660"/>
                <a:gd name="T14" fmla="*/ 1127 w 2101"/>
                <a:gd name="T15" fmla="*/ 525 h 1660"/>
                <a:gd name="T16" fmla="*/ 1415 w 2101"/>
                <a:gd name="T17" fmla="*/ 127 h 1660"/>
                <a:gd name="T18" fmla="*/ 1567 w 2101"/>
                <a:gd name="T19" fmla="*/ 0 h 1660"/>
                <a:gd name="T20" fmla="*/ 1720 w 2101"/>
                <a:gd name="T21" fmla="*/ 8 h 1660"/>
                <a:gd name="T22" fmla="*/ 1237 w 2101"/>
                <a:gd name="T23" fmla="*/ 610 h 1660"/>
                <a:gd name="T24" fmla="*/ 237 w 2101"/>
                <a:gd name="T25" fmla="*/ 1025 h 1660"/>
                <a:gd name="T26" fmla="*/ 161 w 2101"/>
                <a:gd name="T27" fmla="*/ 1355 h 1660"/>
                <a:gd name="T28" fmla="*/ 1415 w 2101"/>
                <a:gd name="T29" fmla="*/ 1389 h 1660"/>
                <a:gd name="T30" fmla="*/ 1542 w 2101"/>
                <a:gd name="T31" fmla="*/ 1499 h 1660"/>
                <a:gd name="T32" fmla="*/ 1881 w 2101"/>
                <a:gd name="T33" fmla="*/ 203 h 1660"/>
                <a:gd name="T34" fmla="*/ 1991 w 2101"/>
                <a:gd name="T35" fmla="*/ 118 h 1660"/>
                <a:gd name="T36" fmla="*/ 2025 w 2101"/>
                <a:gd name="T37" fmla="*/ 8 h 1660"/>
                <a:gd name="T38" fmla="*/ 2101 w 2101"/>
                <a:gd name="T39" fmla="*/ 42 h 16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01" h="1660">
                  <a:moveTo>
                    <a:pt x="2101" y="42"/>
                  </a:moveTo>
                  <a:lnTo>
                    <a:pt x="2067" y="161"/>
                  </a:lnTo>
                  <a:lnTo>
                    <a:pt x="1982" y="229"/>
                  </a:lnTo>
                  <a:lnTo>
                    <a:pt x="1610" y="1660"/>
                  </a:lnTo>
                  <a:lnTo>
                    <a:pt x="1339" y="1499"/>
                  </a:lnTo>
                  <a:lnTo>
                    <a:pt x="0" y="1499"/>
                  </a:lnTo>
                  <a:lnTo>
                    <a:pt x="170" y="915"/>
                  </a:lnTo>
                  <a:lnTo>
                    <a:pt x="1127" y="525"/>
                  </a:lnTo>
                  <a:lnTo>
                    <a:pt x="1415" y="127"/>
                  </a:lnTo>
                  <a:lnTo>
                    <a:pt x="1567" y="0"/>
                  </a:lnTo>
                  <a:lnTo>
                    <a:pt x="1720" y="8"/>
                  </a:lnTo>
                  <a:lnTo>
                    <a:pt x="1237" y="610"/>
                  </a:lnTo>
                  <a:lnTo>
                    <a:pt x="237" y="1025"/>
                  </a:lnTo>
                  <a:lnTo>
                    <a:pt x="161" y="1355"/>
                  </a:lnTo>
                  <a:lnTo>
                    <a:pt x="1415" y="1389"/>
                  </a:lnTo>
                  <a:lnTo>
                    <a:pt x="1542" y="1499"/>
                  </a:lnTo>
                  <a:lnTo>
                    <a:pt x="1881" y="203"/>
                  </a:lnTo>
                  <a:lnTo>
                    <a:pt x="1991" y="118"/>
                  </a:lnTo>
                  <a:lnTo>
                    <a:pt x="2025" y="8"/>
                  </a:lnTo>
                  <a:lnTo>
                    <a:pt x="2101" y="42"/>
                  </a:lnTo>
                  <a:close/>
                </a:path>
              </a:pathLst>
            </a:custGeom>
            <a:solidFill>
              <a:srgbClr val="C0C0C0">
                <a:alpha val="50195"/>
              </a:srgbClr>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grpSp>
          <p:nvGrpSpPr>
            <p:cNvPr id="46088" name="Group 7"/>
            <p:cNvGrpSpPr>
              <a:grpSpLocks/>
            </p:cNvGrpSpPr>
            <p:nvPr/>
          </p:nvGrpSpPr>
          <p:grpSpPr bwMode="auto">
            <a:xfrm>
              <a:off x="2268" y="3336"/>
              <a:ext cx="136" cy="176"/>
              <a:chOff x="3198" y="2968"/>
              <a:chExt cx="136" cy="176"/>
            </a:xfrm>
          </p:grpSpPr>
          <p:sp>
            <p:nvSpPr>
              <p:cNvPr id="46180" name="Freeform 8"/>
              <p:cNvSpPr>
                <a:spLocks/>
              </p:cNvSpPr>
              <p:nvPr/>
            </p:nvSpPr>
            <p:spPr bwMode="auto">
              <a:xfrm>
                <a:off x="3202" y="2993"/>
                <a:ext cx="103" cy="136"/>
              </a:xfrm>
              <a:custGeom>
                <a:avLst/>
                <a:gdLst>
                  <a:gd name="T0" fmla="*/ 33 w 103"/>
                  <a:gd name="T1" fmla="*/ 5 h 136"/>
                  <a:gd name="T2" fmla="*/ 15 w 103"/>
                  <a:gd name="T3" fmla="*/ 0 h 136"/>
                  <a:gd name="T4" fmla="*/ 7 w 103"/>
                  <a:gd name="T5" fmla="*/ 32 h 136"/>
                  <a:gd name="T6" fmla="*/ 6 w 103"/>
                  <a:gd name="T7" fmla="*/ 35 h 136"/>
                  <a:gd name="T8" fmla="*/ 3 w 103"/>
                  <a:gd name="T9" fmla="*/ 51 h 136"/>
                  <a:gd name="T10" fmla="*/ 1 w 103"/>
                  <a:gd name="T11" fmla="*/ 67 h 136"/>
                  <a:gd name="T12" fmla="*/ 0 w 103"/>
                  <a:gd name="T13" fmla="*/ 81 h 136"/>
                  <a:gd name="T14" fmla="*/ 1 w 103"/>
                  <a:gd name="T15" fmla="*/ 94 h 136"/>
                  <a:gd name="T16" fmla="*/ 2 w 103"/>
                  <a:gd name="T17" fmla="*/ 104 h 136"/>
                  <a:gd name="T18" fmla="*/ 3 w 103"/>
                  <a:gd name="T19" fmla="*/ 108 h 136"/>
                  <a:gd name="T20" fmla="*/ 9 w 103"/>
                  <a:gd name="T21" fmla="*/ 118 h 136"/>
                  <a:gd name="T22" fmla="*/ 13 w 103"/>
                  <a:gd name="T23" fmla="*/ 123 h 136"/>
                  <a:gd name="T24" fmla="*/ 15 w 103"/>
                  <a:gd name="T25" fmla="*/ 126 h 136"/>
                  <a:gd name="T26" fmla="*/ 18 w 103"/>
                  <a:gd name="T27" fmla="*/ 129 h 136"/>
                  <a:gd name="T28" fmla="*/ 26 w 103"/>
                  <a:gd name="T29" fmla="*/ 132 h 136"/>
                  <a:gd name="T30" fmla="*/ 35 w 103"/>
                  <a:gd name="T31" fmla="*/ 135 h 136"/>
                  <a:gd name="T32" fmla="*/ 39 w 103"/>
                  <a:gd name="T33" fmla="*/ 135 h 136"/>
                  <a:gd name="T34" fmla="*/ 50 w 103"/>
                  <a:gd name="T35" fmla="*/ 136 h 136"/>
                  <a:gd name="T36" fmla="*/ 62 w 103"/>
                  <a:gd name="T37" fmla="*/ 135 h 136"/>
                  <a:gd name="T38" fmla="*/ 74 w 103"/>
                  <a:gd name="T39" fmla="*/ 134 h 136"/>
                  <a:gd name="T40" fmla="*/ 103 w 103"/>
                  <a:gd name="T41" fmla="*/ 130 h 136"/>
                  <a:gd name="T42" fmla="*/ 100 w 103"/>
                  <a:gd name="T43" fmla="*/ 112 h 136"/>
                  <a:gd name="T44" fmla="*/ 74 w 103"/>
                  <a:gd name="T45" fmla="*/ 115 h 136"/>
                  <a:gd name="T46" fmla="*/ 62 w 103"/>
                  <a:gd name="T47" fmla="*/ 116 h 136"/>
                  <a:gd name="T48" fmla="*/ 50 w 103"/>
                  <a:gd name="T49" fmla="*/ 117 h 136"/>
                  <a:gd name="T50" fmla="*/ 39 w 103"/>
                  <a:gd name="T51" fmla="*/ 116 h 136"/>
                  <a:gd name="T52" fmla="*/ 39 w 103"/>
                  <a:gd name="T53" fmla="*/ 126 h 136"/>
                  <a:gd name="T54" fmla="*/ 43 w 103"/>
                  <a:gd name="T55" fmla="*/ 117 h 136"/>
                  <a:gd name="T56" fmla="*/ 33 w 103"/>
                  <a:gd name="T57" fmla="*/ 114 h 136"/>
                  <a:gd name="T58" fmla="*/ 26 w 103"/>
                  <a:gd name="T59" fmla="*/ 111 h 136"/>
                  <a:gd name="T60" fmla="*/ 29 w 103"/>
                  <a:gd name="T61" fmla="*/ 113 h 136"/>
                  <a:gd name="T62" fmla="*/ 22 w 103"/>
                  <a:gd name="T63" fmla="*/ 119 h 136"/>
                  <a:gd name="T64" fmla="*/ 31 w 103"/>
                  <a:gd name="T65" fmla="*/ 116 h 136"/>
                  <a:gd name="T66" fmla="*/ 24 w 103"/>
                  <a:gd name="T67" fmla="*/ 108 h 136"/>
                  <a:gd name="T68" fmla="*/ 21 w 103"/>
                  <a:gd name="T69" fmla="*/ 100 h 136"/>
                  <a:gd name="T70" fmla="*/ 12 w 103"/>
                  <a:gd name="T71" fmla="*/ 104 h 136"/>
                  <a:gd name="T72" fmla="*/ 21 w 103"/>
                  <a:gd name="T73" fmla="*/ 104 h 136"/>
                  <a:gd name="T74" fmla="*/ 20 w 103"/>
                  <a:gd name="T75" fmla="*/ 94 h 136"/>
                  <a:gd name="T76" fmla="*/ 19 w 103"/>
                  <a:gd name="T77" fmla="*/ 81 h 136"/>
                  <a:gd name="T78" fmla="*/ 20 w 103"/>
                  <a:gd name="T79" fmla="*/ 67 h 136"/>
                  <a:gd name="T80" fmla="*/ 22 w 103"/>
                  <a:gd name="T81" fmla="*/ 51 h 136"/>
                  <a:gd name="T82" fmla="*/ 26 w 103"/>
                  <a:gd name="T83" fmla="*/ 35 h 136"/>
                  <a:gd name="T84" fmla="*/ 16 w 103"/>
                  <a:gd name="T85" fmla="*/ 35 h 136"/>
                  <a:gd name="T86" fmla="*/ 26 w 103"/>
                  <a:gd name="T87" fmla="*/ 40 h 136"/>
                  <a:gd name="T88" fmla="*/ 33 w 103"/>
                  <a:gd name="T89" fmla="*/ 5 h 1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3" h="136">
                    <a:moveTo>
                      <a:pt x="33" y="5"/>
                    </a:moveTo>
                    <a:lnTo>
                      <a:pt x="15" y="0"/>
                    </a:lnTo>
                    <a:lnTo>
                      <a:pt x="7" y="32"/>
                    </a:lnTo>
                    <a:lnTo>
                      <a:pt x="6" y="35"/>
                    </a:lnTo>
                    <a:lnTo>
                      <a:pt x="3" y="51"/>
                    </a:lnTo>
                    <a:lnTo>
                      <a:pt x="1" y="67"/>
                    </a:lnTo>
                    <a:lnTo>
                      <a:pt x="0" y="81"/>
                    </a:lnTo>
                    <a:lnTo>
                      <a:pt x="1" y="94"/>
                    </a:lnTo>
                    <a:lnTo>
                      <a:pt x="2" y="104"/>
                    </a:lnTo>
                    <a:lnTo>
                      <a:pt x="3" y="108"/>
                    </a:lnTo>
                    <a:lnTo>
                      <a:pt x="9" y="118"/>
                    </a:lnTo>
                    <a:lnTo>
                      <a:pt x="13" y="123"/>
                    </a:lnTo>
                    <a:lnTo>
                      <a:pt x="15" y="126"/>
                    </a:lnTo>
                    <a:lnTo>
                      <a:pt x="18" y="129"/>
                    </a:lnTo>
                    <a:lnTo>
                      <a:pt x="26" y="132"/>
                    </a:lnTo>
                    <a:lnTo>
                      <a:pt x="35" y="135"/>
                    </a:lnTo>
                    <a:lnTo>
                      <a:pt x="39" y="135"/>
                    </a:lnTo>
                    <a:lnTo>
                      <a:pt x="50" y="136"/>
                    </a:lnTo>
                    <a:lnTo>
                      <a:pt x="62" y="135"/>
                    </a:lnTo>
                    <a:lnTo>
                      <a:pt x="74" y="134"/>
                    </a:lnTo>
                    <a:lnTo>
                      <a:pt x="103" y="130"/>
                    </a:lnTo>
                    <a:lnTo>
                      <a:pt x="100" y="112"/>
                    </a:lnTo>
                    <a:lnTo>
                      <a:pt x="74" y="115"/>
                    </a:lnTo>
                    <a:lnTo>
                      <a:pt x="62" y="116"/>
                    </a:lnTo>
                    <a:lnTo>
                      <a:pt x="50" y="117"/>
                    </a:lnTo>
                    <a:lnTo>
                      <a:pt x="39" y="116"/>
                    </a:lnTo>
                    <a:lnTo>
                      <a:pt x="39" y="126"/>
                    </a:lnTo>
                    <a:lnTo>
                      <a:pt x="43" y="117"/>
                    </a:lnTo>
                    <a:lnTo>
                      <a:pt x="33" y="114"/>
                    </a:lnTo>
                    <a:lnTo>
                      <a:pt x="26" y="111"/>
                    </a:lnTo>
                    <a:lnTo>
                      <a:pt x="29" y="113"/>
                    </a:lnTo>
                    <a:lnTo>
                      <a:pt x="22" y="119"/>
                    </a:lnTo>
                    <a:lnTo>
                      <a:pt x="31" y="116"/>
                    </a:lnTo>
                    <a:lnTo>
                      <a:pt x="24" y="108"/>
                    </a:lnTo>
                    <a:lnTo>
                      <a:pt x="21" y="100"/>
                    </a:lnTo>
                    <a:lnTo>
                      <a:pt x="12" y="104"/>
                    </a:lnTo>
                    <a:lnTo>
                      <a:pt x="21" y="104"/>
                    </a:lnTo>
                    <a:lnTo>
                      <a:pt x="20" y="94"/>
                    </a:lnTo>
                    <a:lnTo>
                      <a:pt x="19" y="81"/>
                    </a:lnTo>
                    <a:lnTo>
                      <a:pt x="20" y="67"/>
                    </a:lnTo>
                    <a:lnTo>
                      <a:pt x="22" y="51"/>
                    </a:lnTo>
                    <a:lnTo>
                      <a:pt x="26" y="35"/>
                    </a:lnTo>
                    <a:lnTo>
                      <a:pt x="16" y="35"/>
                    </a:lnTo>
                    <a:lnTo>
                      <a:pt x="26" y="40"/>
                    </a:lnTo>
                    <a:lnTo>
                      <a:pt x="33" y="5"/>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6181" name="Oval 9"/>
              <p:cNvSpPr>
                <a:spLocks noChangeArrowheads="1"/>
              </p:cNvSpPr>
              <p:nvPr/>
            </p:nvSpPr>
            <p:spPr bwMode="auto">
              <a:xfrm>
                <a:off x="3198" y="2968"/>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6182" name="Oval 10"/>
              <p:cNvSpPr>
                <a:spLocks noChangeArrowheads="1"/>
              </p:cNvSpPr>
              <p:nvPr/>
            </p:nvSpPr>
            <p:spPr bwMode="auto">
              <a:xfrm>
                <a:off x="3275" y="3086"/>
                <a:ext cx="59"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grpSp>
          <p:nvGrpSpPr>
            <p:cNvPr id="46089" name="Group 11"/>
            <p:cNvGrpSpPr>
              <a:grpSpLocks/>
            </p:cNvGrpSpPr>
            <p:nvPr/>
          </p:nvGrpSpPr>
          <p:grpSpPr bwMode="auto">
            <a:xfrm>
              <a:off x="2268" y="3334"/>
              <a:ext cx="389" cy="262"/>
              <a:chOff x="3222" y="2972"/>
              <a:chExt cx="389" cy="262"/>
            </a:xfrm>
          </p:grpSpPr>
          <p:sp>
            <p:nvSpPr>
              <p:cNvPr id="46177" name="Freeform 12"/>
              <p:cNvSpPr>
                <a:spLocks/>
              </p:cNvSpPr>
              <p:nvPr/>
            </p:nvSpPr>
            <p:spPr bwMode="auto">
              <a:xfrm>
                <a:off x="3248" y="2991"/>
                <a:ext cx="333" cy="222"/>
              </a:xfrm>
              <a:custGeom>
                <a:avLst/>
                <a:gdLst>
                  <a:gd name="T0" fmla="*/ 0 w 333"/>
                  <a:gd name="T1" fmla="*/ 18 h 222"/>
                  <a:gd name="T2" fmla="*/ 54 w 333"/>
                  <a:gd name="T3" fmla="*/ 33 h 222"/>
                  <a:gd name="T4" fmla="*/ 77 w 333"/>
                  <a:gd name="T5" fmla="*/ 41 h 222"/>
                  <a:gd name="T6" fmla="*/ 96 w 333"/>
                  <a:gd name="T7" fmla="*/ 47 h 222"/>
                  <a:gd name="T8" fmla="*/ 107 w 333"/>
                  <a:gd name="T9" fmla="*/ 51 h 222"/>
                  <a:gd name="T10" fmla="*/ 113 w 333"/>
                  <a:gd name="T11" fmla="*/ 44 h 222"/>
                  <a:gd name="T12" fmla="*/ 108 w 333"/>
                  <a:gd name="T13" fmla="*/ 52 h 222"/>
                  <a:gd name="T14" fmla="*/ 113 w 333"/>
                  <a:gd name="T15" fmla="*/ 58 h 222"/>
                  <a:gd name="T16" fmla="*/ 127 w 333"/>
                  <a:gd name="T17" fmla="*/ 67 h 222"/>
                  <a:gd name="T18" fmla="*/ 141 w 333"/>
                  <a:gd name="T19" fmla="*/ 76 h 222"/>
                  <a:gd name="T20" fmla="*/ 138 w 333"/>
                  <a:gd name="T21" fmla="*/ 73 h 222"/>
                  <a:gd name="T22" fmla="*/ 163 w 333"/>
                  <a:gd name="T23" fmla="*/ 94 h 222"/>
                  <a:gd name="T24" fmla="*/ 178 w 333"/>
                  <a:gd name="T25" fmla="*/ 109 h 222"/>
                  <a:gd name="T26" fmla="*/ 212 w 333"/>
                  <a:gd name="T27" fmla="*/ 146 h 222"/>
                  <a:gd name="T28" fmla="*/ 228 w 333"/>
                  <a:gd name="T29" fmla="*/ 163 h 222"/>
                  <a:gd name="T30" fmla="*/ 256 w 333"/>
                  <a:gd name="T31" fmla="*/ 188 h 222"/>
                  <a:gd name="T32" fmla="*/ 272 w 333"/>
                  <a:gd name="T33" fmla="*/ 201 h 222"/>
                  <a:gd name="T34" fmla="*/ 295 w 333"/>
                  <a:gd name="T35" fmla="*/ 215 h 222"/>
                  <a:gd name="T36" fmla="*/ 310 w 333"/>
                  <a:gd name="T37" fmla="*/ 219 h 222"/>
                  <a:gd name="T38" fmla="*/ 331 w 333"/>
                  <a:gd name="T39" fmla="*/ 222 h 222"/>
                  <a:gd name="T40" fmla="*/ 322 w 333"/>
                  <a:gd name="T41" fmla="*/ 202 h 222"/>
                  <a:gd name="T42" fmla="*/ 310 w 333"/>
                  <a:gd name="T43" fmla="*/ 209 h 222"/>
                  <a:gd name="T44" fmla="*/ 302 w 333"/>
                  <a:gd name="T45" fmla="*/ 197 h 222"/>
                  <a:gd name="T46" fmla="*/ 279 w 333"/>
                  <a:gd name="T47" fmla="*/ 183 h 222"/>
                  <a:gd name="T48" fmla="*/ 282 w 333"/>
                  <a:gd name="T49" fmla="*/ 185 h 222"/>
                  <a:gd name="T50" fmla="*/ 256 w 333"/>
                  <a:gd name="T51" fmla="*/ 162 h 222"/>
                  <a:gd name="T52" fmla="*/ 233 w 333"/>
                  <a:gd name="T53" fmla="*/ 140 h 222"/>
                  <a:gd name="T54" fmla="*/ 209 w 333"/>
                  <a:gd name="T55" fmla="*/ 113 h 222"/>
                  <a:gd name="T56" fmla="*/ 183 w 333"/>
                  <a:gd name="T57" fmla="*/ 86 h 222"/>
                  <a:gd name="T58" fmla="*/ 163 w 333"/>
                  <a:gd name="T59" fmla="*/ 68 h 222"/>
                  <a:gd name="T60" fmla="*/ 148 w 333"/>
                  <a:gd name="T61" fmla="*/ 58 h 222"/>
                  <a:gd name="T62" fmla="*/ 134 w 333"/>
                  <a:gd name="T63" fmla="*/ 60 h 222"/>
                  <a:gd name="T64" fmla="*/ 129 w 333"/>
                  <a:gd name="T65" fmla="*/ 46 h 222"/>
                  <a:gd name="T66" fmla="*/ 125 w 333"/>
                  <a:gd name="T67" fmla="*/ 42 h 222"/>
                  <a:gd name="T68" fmla="*/ 120 w 333"/>
                  <a:gd name="T69" fmla="*/ 36 h 222"/>
                  <a:gd name="T70" fmla="*/ 114 w 333"/>
                  <a:gd name="T71" fmla="*/ 33 h 222"/>
                  <a:gd name="T72" fmla="*/ 103 w 333"/>
                  <a:gd name="T73" fmla="*/ 29 h 222"/>
                  <a:gd name="T74" fmla="*/ 85 w 333"/>
                  <a:gd name="T75" fmla="*/ 22 h 222"/>
                  <a:gd name="T76" fmla="*/ 61 w 333"/>
                  <a:gd name="T77" fmla="*/ 15 h 222"/>
                  <a:gd name="T78" fmla="*/ 5 w 333"/>
                  <a:gd name="T79" fmla="*/ 0 h 2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3" h="222">
                    <a:moveTo>
                      <a:pt x="5" y="0"/>
                    </a:moveTo>
                    <a:lnTo>
                      <a:pt x="0" y="18"/>
                    </a:lnTo>
                    <a:lnTo>
                      <a:pt x="26" y="26"/>
                    </a:lnTo>
                    <a:lnTo>
                      <a:pt x="54" y="33"/>
                    </a:lnTo>
                    <a:lnTo>
                      <a:pt x="67" y="37"/>
                    </a:lnTo>
                    <a:lnTo>
                      <a:pt x="77" y="41"/>
                    </a:lnTo>
                    <a:lnTo>
                      <a:pt x="88" y="44"/>
                    </a:lnTo>
                    <a:lnTo>
                      <a:pt x="96" y="47"/>
                    </a:lnTo>
                    <a:lnTo>
                      <a:pt x="103" y="49"/>
                    </a:lnTo>
                    <a:lnTo>
                      <a:pt x="107" y="51"/>
                    </a:lnTo>
                    <a:lnTo>
                      <a:pt x="109" y="52"/>
                    </a:lnTo>
                    <a:lnTo>
                      <a:pt x="113" y="44"/>
                    </a:lnTo>
                    <a:lnTo>
                      <a:pt x="106" y="50"/>
                    </a:lnTo>
                    <a:lnTo>
                      <a:pt x="108" y="52"/>
                    </a:lnTo>
                    <a:lnTo>
                      <a:pt x="111" y="55"/>
                    </a:lnTo>
                    <a:lnTo>
                      <a:pt x="113" y="58"/>
                    </a:lnTo>
                    <a:lnTo>
                      <a:pt x="119" y="61"/>
                    </a:lnTo>
                    <a:lnTo>
                      <a:pt x="127" y="67"/>
                    </a:lnTo>
                    <a:lnTo>
                      <a:pt x="130" y="69"/>
                    </a:lnTo>
                    <a:lnTo>
                      <a:pt x="141" y="76"/>
                    </a:lnTo>
                    <a:lnTo>
                      <a:pt x="144" y="67"/>
                    </a:lnTo>
                    <a:lnTo>
                      <a:pt x="138" y="73"/>
                    </a:lnTo>
                    <a:lnTo>
                      <a:pt x="149" y="82"/>
                    </a:lnTo>
                    <a:lnTo>
                      <a:pt x="163" y="94"/>
                    </a:lnTo>
                    <a:lnTo>
                      <a:pt x="170" y="100"/>
                    </a:lnTo>
                    <a:lnTo>
                      <a:pt x="178" y="109"/>
                    </a:lnTo>
                    <a:lnTo>
                      <a:pt x="195" y="127"/>
                    </a:lnTo>
                    <a:lnTo>
                      <a:pt x="212" y="146"/>
                    </a:lnTo>
                    <a:lnTo>
                      <a:pt x="220" y="154"/>
                    </a:lnTo>
                    <a:lnTo>
                      <a:pt x="228" y="163"/>
                    </a:lnTo>
                    <a:lnTo>
                      <a:pt x="242" y="175"/>
                    </a:lnTo>
                    <a:lnTo>
                      <a:pt x="256" y="188"/>
                    </a:lnTo>
                    <a:lnTo>
                      <a:pt x="268" y="199"/>
                    </a:lnTo>
                    <a:lnTo>
                      <a:pt x="272" y="201"/>
                    </a:lnTo>
                    <a:lnTo>
                      <a:pt x="283" y="208"/>
                    </a:lnTo>
                    <a:lnTo>
                      <a:pt x="295" y="215"/>
                    </a:lnTo>
                    <a:lnTo>
                      <a:pt x="307" y="218"/>
                    </a:lnTo>
                    <a:lnTo>
                      <a:pt x="310" y="219"/>
                    </a:lnTo>
                    <a:lnTo>
                      <a:pt x="322" y="221"/>
                    </a:lnTo>
                    <a:lnTo>
                      <a:pt x="331" y="222"/>
                    </a:lnTo>
                    <a:lnTo>
                      <a:pt x="333" y="203"/>
                    </a:lnTo>
                    <a:lnTo>
                      <a:pt x="322" y="202"/>
                    </a:lnTo>
                    <a:lnTo>
                      <a:pt x="310" y="200"/>
                    </a:lnTo>
                    <a:lnTo>
                      <a:pt x="310" y="209"/>
                    </a:lnTo>
                    <a:lnTo>
                      <a:pt x="314" y="200"/>
                    </a:lnTo>
                    <a:lnTo>
                      <a:pt x="302" y="197"/>
                    </a:lnTo>
                    <a:lnTo>
                      <a:pt x="293" y="192"/>
                    </a:lnTo>
                    <a:lnTo>
                      <a:pt x="279" y="183"/>
                    </a:lnTo>
                    <a:lnTo>
                      <a:pt x="275" y="191"/>
                    </a:lnTo>
                    <a:lnTo>
                      <a:pt x="282" y="185"/>
                    </a:lnTo>
                    <a:lnTo>
                      <a:pt x="269" y="174"/>
                    </a:lnTo>
                    <a:lnTo>
                      <a:pt x="256" y="162"/>
                    </a:lnTo>
                    <a:lnTo>
                      <a:pt x="242" y="149"/>
                    </a:lnTo>
                    <a:lnTo>
                      <a:pt x="233" y="140"/>
                    </a:lnTo>
                    <a:lnTo>
                      <a:pt x="226" y="132"/>
                    </a:lnTo>
                    <a:lnTo>
                      <a:pt x="209" y="113"/>
                    </a:lnTo>
                    <a:lnTo>
                      <a:pt x="192" y="95"/>
                    </a:lnTo>
                    <a:lnTo>
                      <a:pt x="183" y="86"/>
                    </a:lnTo>
                    <a:lnTo>
                      <a:pt x="176" y="80"/>
                    </a:lnTo>
                    <a:lnTo>
                      <a:pt x="163" y="68"/>
                    </a:lnTo>
                    <a:lnTo>
                      <a:pt x="152" y="60"/>
                    </a:lnTo>
                    <a:lnTo>
                      <a:pt x="148" y="58"/>
                    </a:lnTo>
                    <a:lnTo>
                      <a:pt x="138" y="51"/>
                    </a:lnTo>
                    <a:lnTo>
                      <a:pt x="134" y="60"/>
                    </a:lnTo>
                    <a:lnTo>
                      <a:pt x="141" y="53"/>
                    </a:lnTo>
                    <a:lnTo>
                      <a:pt x="129" y="46"/>
                    </a:lnTo>
                    <a:lnTo>
                      <a:pt x="127" y="44"/>
                    </a:lnTo>
                    <a:lnTo>
                      <a:pt x="125" y="42"/>
                    </a:lnTo>
                    <a:lnTo>
                      <a:pt x="122" y="38"/>
                    </a:lnTo>
                    <a:lnTo>
                      <a:pt x="120" y="36"/>
                    </a:lnTo>
                    <a:lnTo>
                      <a:pt x="117" y="34"/>
                    </a:lnTo>
                    <a:lnTo>
                      <a:pt x="114" y="33"/>
                    </a:lnTo>
                    <a:lnTo>
                      <a:pt x="110" y="31"/>
                    </a:lnTo>
                    <a:lnTo>
                      <a:pt x="103" y="29"/>
                    </a:lnTo>
                    <a:lnTo>
                      <a:pt x="95" y="26"/>
                    </a:lnTo>
                    <a:lnTo>
                      <a:pt x="85" y="22"/>
                    </a:lnTo>
                    <a:lnTo>
                      <a:pt x="74" y="19"/>
                    </a:lnTo>
                    <a:lnTo>
                      <a:pt x="61" y="15"/>
                    </a:lnTo>
                    <a:lnTo>
                      <a:pt x="34" y="8"/>
                    </a:lnTo>
                    <a:lnTo>
                      <a:pt x="5"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6178" name="Oval 13"/>
              <p:cNvSpPr>
                <a:spLocks noChangeArrowheads="1"/>
              </p:cNvSpPr>
              <p:nvPr/>
            </p:nvSpPr>
            <p:spPr bwMode="auto">
              <a:xfrm>
                <a:off x="3222" y="2972"/>
                <a:ext cx="59"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6179" name="Oval 14"/>
              <p:cNvSpPr>
                <a:spLocks noChangeArrowheads="1"/>
              </p:cNvSpPr>
              <p:nvPr/>
            </p:nvSpPr>
            <p:spPr bwMode="auto">
              <a:xfrm>
                <a:off x="3553" y="3176"/>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grpSp>
          <p:nvGrpSpPr>
            <p:cNvPr id="46090" name="Group 15"/>
            <p:cNvGrpSpPr>
              <a:grpSpLocks/>
            </p:cNvGrpSpPr>
            <p:nvPr/>
          </p:nvGrpSpPr>
          <p:grpSpPr bwMode="auto">
            <a:xfrm>
              <a:off x="1820" y="3389"/>
              <a:ext cx="458" cy="607"/>
              <a:chOff x="2684" y="3021"/>
              <a:chExt cx="548" cy="661"/>
            </a:xfrm>
          </p:grpSpPr>
          <p:sp>
            <p:nvSpPr>
              <p:cNvPr id="46174" name="Freeform 16"/>
              <p:cNvSpPr>
                <a:spLocks/>
              </p:cNvSpPr>
              <p:nvPr/>
            </p:nvSpPr>
            <p:spPr bwMode="auto">
              <a:xfrm>
                <a:off x="2704" y="3043"/>
                <a:ext cx="504" cy="614"/>
              </a:xfrm>
              <a:custGeom>
                <a:avLst/>
                <a:gdLst>
                  <a:gd name="T0" fmla="*/ 22 w 504"/>
                  <a:gd name="T1" fmla="*/ 38 h 614"/>
                  <a:gd name="T2" fmla="*/ 53 w 504"/>
                  <a:gd name="T3" fmla="*/ 66 h 614"/>
                  <a:gd name="T4" fmla="*/ 80 w 504"/>
                  <a:gd name="T5" fmla="*/ 77 h 614"/>
                  <a:gd name="T6" fmla="*/ 106 w 504"/>
                  <a:gd name="T7" fmla="*/ 78 h 614"/>
                  <a:gd name="T8" fmla="*/ 114 w 504"/>
                  <a:gd name="T9" fmla="*/ 97 h 614"/>
                  <a:gd name="T10" fmla="*/ 148 w 504"/>
                  <a:gd name="T11" fmla="*/ 143 h 614"/>
                  <a:gd name="T12" fmla="*/ 172 w 504"/>
                  <a:gd name="T13" fmla="*/ 172 h 614"/>
                  <a:gd name="T14" fmla="*/ 213 w 504"/>
                  <a:gd name="T15" fmla="*/ 208 h 614"/>
                  <a:gd name="T16" fmla="*/ 274 w 504"/>
                  <a:gd name="T17" fmla="*/ 260 h 614"/>
                  <a:gd name="T18" fmla="*/ 314 w 504"/>
                  <a:gd name="T19" fmla="*/ 304 h 614"/>
                  <a:gd name="T20" fmla="*/ 363 w 504"/>
                  <a:gd name="T21" fmla="*/ 366 h 614"/>
                  <a:gd name="T22" fmla="*/ 391 w 504"/>
                  <a:gd name="T23" fmla="*/ 392 h 614"/>
                  <a:gd name="T24" fmla="*/ 431 w 504"/>
                  <a:gd name="T25" fmla="*/ 425 h 614"/>
                  <a:gd name="T26" fmla="*/ 436 w 504"/>
                  <a:gd name="T27" fmla="*/ 431 h 614"/>
                  <a:gd name="T28" fmla="*/ 448 w 504"/>
                  <a:gd name="T29" fmla="*/ 466 h 614"/>
                  <a:gd name="T30" fmla="*/ 450 w 504"/>
                  <a:gd name="T31" fmla="*/ 481 h 614"/>
                  <a:gd name="T32" fmla="*/ 450 w 504"/>
                  <a:gd name="T33" fmla="*/ 515 h 614"/>
                  <a:gd name="T34" fmla="*/ 448 w 504"/>
                  <a:gd name="T35" fmla="*/ 528 h 614"/>
                  <a:gd name="T36" fmla="*/ 446 w 504"/>
                  <a:gd name="T37" fmla="*/ 553 h 614"/>
                  <a:gd name="T38" fmla="*/ 451 w 504"/>
                  <a:gd name="T39" fmla="*/ 570 h 614"/>
                  <a:gd name="T40" fmla="*/ 469 w 504"/>
                  <a:gd name="T41" fmla="*/ 594 h 614"/>
                  <a:gd name="T42" fmla="*/ 490 w 504"/>
                  <a:gd name="T43" fmla="*/ 614 h 614"/>
                  <a:gd name="T44" fmla="*/ 495 w 504"/>
                  <a:gd name="T45" fmla="*/ 592 h 614"/>
                  <a:gd name="T46" fmla="*/ 467 w 504"/>
                  <a:gd name="T47" fmla="*/ 560 h 614"/>
                  <a:gd name="T48" fmla="*/ 466 w 504"/>
                  <a:gd name="T49" fmla="*/ 557 h 614"/>
                  <a:gd name="T50" fmla="*/ 465 w 504"/>
                  <a:gd name="T51" fmla="*/ 553 h 614"/>
                  <a:gd name="T52" fmla="*/ 458 w 504"/>
                  <a:gd name="T53" fmla="*/ 531 h 614"/>
                  <a:gd name="T54" fmla="*/ 469 w 504"/>
                  <a:gd name="T55" fmla="*/ 515 h 614"/>
                  <a:gd name="T56" fmla="*/ 470 w 504"/>
                  <a:gd name="T57" fmla="*/ 498 h 614"/>
                  <a:gd name="T58" fmla="*/ 466 w 504"/>
                  <a:gd name="T59" fmla="*/ 459 h 614"/>
                  <a:gd name="T60" fmla="*/ 452 w 504"/>
                  <a:gd name="T61" fmla="*/ 421 h 614"/>
                  <a:gd name="T62" fmla="*/ 439 w 504"/>
                  <a:gd name="T63" fmla="*/ 405 h 614"/>
                  <a:gd name="T64" fmla="*/ 395 w 504"/>
                  <a:gd name="T65" fmla="*/ 371 h 614"/>
                  <a:gd name="T66" fmla="*/ 367 w 504"/>
                  <a:gd name="T67" fmla="*/ 340 h 614"/>
                  <a:gd name="T68" fmla="*/ 319 w 504"/>
                  <a:gd name="T69" fmla="*/ 278 h 614"/>
                  <a:gd name="T70" fmla="*/ 267 w 504"/>
                  <a:gd name="T71" fmla="*/ 227 h 614"/>
                  <a:gd name="T72" fmla="*/ 211 w 504"/>
                  <a:gd name="T73" fmla="*/ 181 h 614"/>
                  <a:gd name="T74" fmla="*/ 174 w 504"/>
                  <a:gd name="T75" fmla="*/ 146 h 614"/>
                  <a:gd name="T76" fmla="*/ 148 w 504"/>
                  <a:gd name="T77" fmla="*/ 110 h 614"/>
                  <a:gd name="T78" fmla="*/ 120 w 504"/>
                  <a:gd name="T79" fmla="*/ 76 h 614"/>
                  <a:gd name="T80" fmla="*/ 102 w 504"/>
                  <a:gd name="T81" fmla="*/ 65 h 614"/>
                  <a:gd name="T82" fmla="*/ 64 w 504"/>
                  <a:gd name="T83" fmla="*/ 50 h 614"/>
                  <a:gd name="T84" fmla="*/ 58 w 504"/>
                  <a:gd name="T85" fmla="*/ 47 h 614"/>
                  <a:gd name="T86" fmla="*/ 15 w 504"/>
                  <a:gd name="T87" fmla="*/ 0 h 6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04" h="614">
                    <a:moveTo>
                      <a:pt x="15" y="0"/>
                    </a:moveTo>
                    <a:lnTo>
                      <a:pt x="0" y="12"/>
                    </a:lnTo>
                    <a:lnTo>
                      <a:pt x="22" y="38"/>
                    </a:lnTo>
                    <a:lnTo>
                      <a:pt x="33" y="51"/>
                    </a:lnTo>
                    <a:lnTo>
                      <a:pt x="48" y="62"/>
                    </a:lnTo>
                    <a:lnTo>
                      <a:pt x="53" y="66"/>
                    </a:lnTo>
                    <a:lnTo>
                      <a:pt x="56" y="68"/>
                    </a:lnTo>
                    <a:lnTo>
                      <a:pt x="64" y="71"/>
                    </a:lnTo>
                    <a:lnTo>
                      <a:pt x="80" y="77"/>
                    </a:lnTo>
                    <a:lnTo>
                      <a:pt x="94" y="83"/>
                    </a:lnTo>
                    <a:lnTo>
                      <a:pt x="103" y="87"/>
                    </a:lnTo>
                    <a:lnTo>
                      <a:pt x="106" y="78"/>
                    </a:lnTo>
                    <a:lnTo>
                      <a:pt x="100" y="85"/>
                    </a:lnTo>
                    <a:lnTo>
                      <a:pt x="108" y="90"/>
                    </a:lnTo>
                    <a:lnTo>
                      <a:pt x="114" y="97"/>
                    </a:lnTo>
                    <a:lnTo>
                      <a:pt x="121" y="104"/>
                    </a:lnTo>
                    <a:lnTo>
                      <a:pt x="134" y="123"/>
                    </a:lnTo>
                    <a:lnTo>
                      <a:pt x="148" y="143"/>
                    </a:lnTo>
                    <a:lnTo>
                      <a:pt x="154" y="151"/>
                    </a:lnTo>
                    <a:lnTo>
                      <a:pt x="160" y="158"/>
                    </a:lnTo>
                    <a:lnTo>
                      <a:pt x="172" y="172"/>
                    </a:lnTo>
                    <a:lnTo>
                      <a:pt x="185" y="183"/>
                    </a:lnTo>
                    <a:lnTo>
                      <a:pt x="197" y="195"/>
                    </a:lnTo>
                    <a:lnTo>
                      <a:pt x="213" y="208"/>
                    </a:lnTo>
                    <a:lnTo>
                      <a:pt x="231" y="224"/>
                    </a:lnTo>
                    <a:lnTo>
                      <a:pt x="253" y="241"/>
                    </a:lnTo>
                    <a:lnTo>
                      <a:pt x="274" y="260"/>
                    </a:lnTo>
                    <a:lnTo>
                      <a:pt x="295" y="282"/>
                    </a:lnTo>
                    <a:lnTo>
                      <a:pt x="305" y="292"/>
                    </a:lnTo>
                    <a:lnTo>
                      <a:pt x="314" y="304"/>
                    </a:lnTo>
                    <a:lnTo>
                      <a:pt x="335" y="329"/>
                    </a:lnTo>
                    <a:lnTo>
                      <a:pt x="354" y="354"/>
                    </a:lnTo>
                    <a:lnTo>
                      <a:pt x="363" y="366"/>
                    </a:lnTo>
                    <a:lnTo>
                      <a:pt x="373" y="375"/>
                    </a:lnTo>
                    <a:lnTo>
                      <a:pt x="381" y="385"/>
                    </a:lnTo>
                    <a:lnTo>
                      <a:pt x="391" y="392"/>
                    </a:lnTo>
                    <a:lnTo>
                      <a:pt x="408" y="406"/>
                    </a:lnTo>
                    <a:lnTo>
                      <a:pt x="425" y="419"/>
                    </a:lnTo>
                    <a:lnTo>
                      <a:pt x="431" y="425"/>
                    </a:lnTo>
                    <a:lnTo>
                      <a:pt x="439" y="419"/>
                    </a:lnTo>
                    <a:lnTo>
                      <a:pt x="429" y="422"/>
                    </a:lnTo>
                    <a:lnTo>
                      <a:pt x="436" y="431"/>
                    </a:lnTo>
                    <a:lnTo>
                      <a:pt x="440" y="438"/>
                    </a:lnTo>
                    <a:lnTo>
                      <a:pt x="443" y="447"/>
                    </a:lnTo>
                    <a:lnTo>
                      <a:pt x="448" y="466"/>
                    </a:lnTo>
                    <a:lnTo>
                      <a:pt x="457" y="462"/>
                    </a:lnTo>
                    <a:lnTo>
                      <a:pt x="447" y="462"/>
                    </a:lnTo>
                    <a:lnTo>
                      <a:pt x="450" y="481"/>
                    </a:lnTo>
                    <a:lnTo>
                      <a:pt x="451" y="500"/>
                    </a:lnTo>
                    <a:lnTo>
                      <a:pt x="451" y="508"/>
                    </a:lnTo>
                    <a:lnTo>
                      <a:pt x="450" y="515"/>
                    </a:lnTo>
                    <a:lnTo>
                      <a:pt x="460" y="515"/>
                    </a:lnTo>
                    <a:lnTo>
                      <a:pt x="451" y="512"/>
                    </a:lnTo>
                    <a:lnTo>
                      <a:pt x="448" y="528"/>
                    </a:lnTo>
                    <a:lnTo>
                      <a:pt x="448" y="531"/>
                    </a:lnTo>
                    <a:lnTo>
                      <a:pt x="445" y="546"/>
                    </a:lnTo>
                    <a:lnTo>
                      <a:pt x="446" y="553"/>
                    </a:lnTo>
                    <a:lnTo>
                      <a:pt x="446" y="557"/>
                    </a:lnTo>
                    <a:lnTo>
                      <a:pt x="448" y="563"/>
                    </a:lnTo>
                    <a:lnTo>
                      <a:pt x="451" y="570"/>
                    </a:lnTo>
                    <a:lnTo>
                      <a:pt x="453" y="574"/>
                    </a:lnTo>
                    <a:lnTo>
                      <a:pt x="458" y="580"/>
                    </a:lnTo>
                    <a:lnTo>
                      <a:pt x="469" y="594"/>
                    </a:lnTo>
                    <a:lnTo>
                      <a:pt x="481" y="605"/>
                    </a:lnTo>
                    <a:lnTo>
                      <a:pt x="486" y="611"/>
                    </a:lnTo>
                    <a:lnTo>
                      <a:pt x="490" y="614"/>
                    </a:lnTo>
                    <a:lnTo>
                      <a:pt x="504" y="603"/>
                    </a:lnTo>
                    <a:lnTo>
                      <a:pt x="500" y="597"/>
                    </a:lnTo>
                    <a:lnTo>
                      <a:pt x="495" y="592"/>
                    </a:lnTo>
                    <a:lnTo>
                      <a:pt x="483" y="580"/>
                    </a:lnTo>
                    <a:lnTo>
                      <a:pt x="472" y="566"/>
                    </a:lnTo>
                    <a:lnTo>
                      <a:pt x="467" y="560"/>
                    </a:lnTo>
                    <a:lnTo>
                      <a:pt x="460" y="566"/>
                    </a:lnTo>
                    <a:lnTo>
                      <a:pt x="469" y="563"/>
                    </a:lnTo>
                    <a:lnTo>
                      <a:pt x="466" y="557"/>
                    </a:lnTo>
                    <a:lnTo>
                      <a:pt x="464" y="549"/>
                    </a:lnTo>
                    <a:lnTo>
                      <a:pt x="456" y="553"/>
                    </a:lnTo>
                    <a:lnTo>
                      <a:pt x="465" y="553"/>
                    </a:lnTo>
                    <a:lnTo>
                      <a:pt x="464" y="546"/>
                    </a:lnTo>
                    <a:lnTo>
                      <a:pt x="467" y="531"/>
                    </a:lnTo>
                    <a:lnTo>
                      <a:pt x="458" y="531"/>
                    </a:lnTo>
                    <a:lnTo>
                      <a:pt x="466" y="535"/>
                    </a:lnTo>
                    <a:lnTo>
                      <a:pt x="469" y="519"/>
                    </a:lnTo>
                    <a:lnTo>
                      <a:pt x="469" y="515"/>
                    </a:lnTo>
                    <a:lnTo>
                      <a:pt x="470" y="508"/>
                    </a:lnTo>
                    <a:lnTo>
                      <a:pt x="470" y="498"/>
                    </a:lnTo>
                    <a:lnTo>
                      <a:pt x="469" y="481"/>
                    </a:lnTo>
                    <a:lnTo>
                      <a:pt x="466" y="462"/>
                    </a:lnTo>
                    <a:lnTo>
                      <a:pt x="466" y="459"/>
                    </a:lnTo>
                    <a:lnTo>
                      <a:pt x="461" y="440"/>
                    </a:lnTo>
                    <a:lnTo>
                      <a:pt x="458" y="430"/>
                    </a:lnTo>
                    <a:lnTo>
                      <a:pt x="452" y="421"/>
                    </a:lnTo>
                    <a:lnTo>
                      <a:pt x="447" y="414"/>
                    </a:lnTo>
                    <a:lnTo>
                      <a:pt x="445" y="411"/>
                    </a:lnTo>
                    <a:lnTo>
                      <a:pt x="439" y="405"/>
                    </a:lnTo>
                    <a:lnTo>
                      <a:pt x="422" y="392"/>
                    </a:lnTo>
                    <a:lnTo>
                      <a:pt x="405" y="378"/>
                    </a:lnTo>
                    <a:lnTo>
                      <a:pt x="395" y="371"/>
                    </a:lnTo>
                    <a:lnTo>
                      <a:pt x="387" y="362"/>
                    </a:lnTo>
                    <a:lnTo>
                      <a:pt x="377" y="352"/>
                    </a:lnTo>
                    <a:lnTo>
                      <a:pt x="367" y="340"/>
                    </a:lnTo>
                    <a:lnTo>
                      <a:pt x="348" y="316"/>
                    </a:lnTo>
                    <a:lnTo>
                      <a:pt x="328" y="290"/>
                    </a:lnTo>
                    <a:lnTo>
                      <a:pt x="319" y="278"/>
                    </a:lnTo>
                    <a:lnTo>
                      <a:pt x="309" y="268"/>
                    </a:lnTo>
                    <a:lnTo>
                      <a:pt x="288" y="247"/>
                    </a:lnTo>
                    <a:lnTo>
                      <a:pt x="267" y="227"/>
                    </a:lnTo>
                    <a:lnTo>
                      <a:pt x="245" y="210"/>
                    </a:lnTo>
                    <a:lnTo>
                      <a:pt x="226" y="195"/>
                    </a:lnTo>
                    <a:lnTo>
                      <a:pt x="211" y="181"/>
                    </a:lnTo>
                    <a:lnTo>
                      <a:pt x="199" y="169"/>
                    </a:lnTo>
                    <a:lnTo>
                      <a:pt x="186" y="158"/>
                    </a:lnTo>
                    <a:lnTo>
                      <a:pt x="174" y="146"/>
                    </a:lnTo>
                    <a:lnTo>
                      <a:pt x="168" y="137"/>
                    </a:lnTo>
                    <a:lnTo>
                      <a:pt x="161" y="129"/>
                    </a:lnTo>
                    <a:lnTo>
                      <a:pt x="148" y="110"/>
                    </a:lnTo>
                    <a:lnTo>
                      <a:pt x="135" y="90"/>
                    </a:lnTo>
                    <a:lnTo>
                      <a:pt x="127" y="83"/>
                    </a:lnTo>
                    <a:lnTo>
                      <a:pt x="120" y="76"/>
                    </a:lnTo>
                    <a:lnTo>
                      <a:pt x="114" y="71"/>
                    </a:lnTo>
                    <a:lnTo>
                      <a:pt x="110" y="69"/>
                    </a:lnTo>
                    <a:lnTo>
                      <a:pt x="102" y="65"/>
                    </a:lnTo>
                    <a:lnTo>
                      <a:pt x="87" y="59"/>
                    </a:lnTo>
                    <a:lnTo>
                      <a:pt x="71" y="53"/>
                    </a:lnTo>
                    <a:lnTo>
                      <a:pt x="64" y="50"/>
                    </a:lnTo>
                    <a:lnTo>
                      <a:pt x="60" y="59"/>
                    </a:lnTo>
                    <a:lnTo>
                      <a:pt x="67" y="52"/>
                    </a:lnTo>
                    <a:lnTo>
                      <a:pt x="58" y="47"/>
                    </a:lnTo>
                    <a:lnTo>
                      <a:pt x="47" y="37"/>
                    </a:lnTo>
                    <a:lnTo>
                      <a:pt x="36" y="25"/>
                    </a:lnTo>
                    <a:lnTo>
                      <a:pt x="15"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6175" name="Oval 17"/>
              <p:cNvSpPr>
                <a:spLocks noChangeArrowheads="1"/>
              </p:cNvSpPr>
              <p:nvPr/>
            </p:nvSpPr>
            <p:spPr bwMode="auto">
              <a:xfrm>
                <a:off x="2684" y="3021"/>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6176" name="Oval 18"/>
              <p:cNvSpPr>
                <a:spLocks noChangeArrowheads="1"/>
              </p:cNvSpPr>
              <p:nvPr/>
            </p:nvSpPr>
            <p:spPr bwMode="auto">
              <a:xfrm>
                <a:off x="3173" y="3624"/>
                <a:ext cx="59"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grpSp>
          <p:nvGrpSpPr>
            <p:cNvPr id="46091" name="Group 19"/>
            <p:cNvGrpSpPr>
              <a:grpSpLocks/>
            </p:cNvGrpSpPr>
            <p:nvPr/>
          </p:nvGrpSpPr>
          <p:grpSpPr bwMode="auto">
            <a:xfrm>
              <a:off x="1447" y="3241"/>
              <a:ext cx="255" cy="197"/>
              <a:chOff x="2329" y="2879"/>
              <a:chExt cx="267" cy="221"/>
            </a:xfrm>
          </p:grpSpPr>
          <p:sp>
            <p:nvSpPr>
              <p:cNvPr id="46171" name="Freeform 20"/>
              <p:cNvSpPr>
                <a:spLocks/>
              </p:cNvSpPr>
              <p:nvPr/>
            </p:nvSpPr>
            <p:spPr bwMode="auto">
              <a:xfrm>
                <a:off x="2350" y="2897"/>
                <a:ext cx="215" cy="178"/>
              </a:xfrm>
              <a:custGeom>
                <a:avLst/>
                <a:gdLst>
                  <a:gd name="T0" fmla="*/ 0 w 215"/>
                  <a:gd name="T1" fmla="*/ 165 h 178"/>
                  <a:gd name="T2" fmla="*/ 14 w 215"/>
                  <a:gd name="T3" fmla="*/ 178 h 178"/>
                  <a:gd name="T4" fmla="*/ 45 w 215"/>
                  <a:gd name="T5" fmla="*/ 143 h 178"/>
                  <a:gd name="T6" fmla="*/ 60 w 215"/>
                  <a:gd name="T7" fmla="*/ 125 h 178"/>
                  <a:gd name="T8" fmla="*/ 75 w 215"/>
                  <a:gd name="T9" fmla="*/ 109 h 178"/>
                  <a:gd name="T10" fmla="*/ 88 w 215"/>
                  <a:gd name="T11" fmla="*/ 93 h 178"/>
                  <a:gd name="T12" fmla="*/ 101 w 215"/>
                  <a:gd name="T13" fmla="*/ 79 h 178"/>
                  <a:gd name="T14" fmla="*/ 113 w 215"/>
                  <a:gd name="T15" fmla="*/ 67 h 178"/>
                  <a:gd name="T16" fmla="*/ 123 w 215"/>
                  <a:gd name="T17" fmla="*/ 57 h 178"/>
                  <a:gd name="T18" fmla="*/ 133 w 215"/>
                  <a:gd name="T19" fmla="*/ 49 h 178"/>
                  <a:gd name="T20" fmla="*/ 140 w 215"/>
                  <a:gd name="T21" fmla="*/ 41 h 178"/>
                  <a:gd name="T22" fmla="*/ 147 w 215"/>
                  <a:gd name="T23" fmla="*/ 37 h 178"/>
                  <a:gd name="T24" fmla="*/ 152 w 215"/>
                  <a:gd name="T25" fmla="*/ 33 h 178"/>
                  <a:gd name="T26" fmla="*/ 146 w 215"/>
                  <a:gd name="T27" fmla="*/ 26 h 178"/>
                  <a:gd name="T28" fmla="*/ 149 w 215"/>
                  <a:gd name="T29" fmla="*/ 35 h 178"/>
                  <a:gd name="T30" fmla="*/ 160 w 215"/>
                  <a:gd name="T31" fmla="*/ 30 h 178"/>
                  <a:gd name="T32" fmla="*/ 170 w 215"/>
                  <a:gd name="T33" fmla="*/ 26 h 178"/>
                  <a:gd name="T34" fmla="*/ 182 w 215"/>
                  <a:gd name="T35" fmla="*/ 22 h 178"/>
                  <a:gd name="T36" fmla="*/ 178 w 215"/>
                  <a:gd name="T37" fmla="*/ 12 h 178"/>
                  <a:gd name="T38" fmla="*/ 178 w 215"/>
                  <a:gd name="T39" fmla="*/ 22 h 178"/>
                  <a:gd name="T40" fmla="*/ 190 w 215"/>
                  <a:gd name="T41" fmla="*/ 20 h 178"/>
                  <a:gd name="T42" fmla="*/ 202 w 215"/>
                  <a:gd name="T43" fmla="*/ 19 h 178"/>
                  <a:gd name="T44" fmla="*/ 215 w 215"/>
                  <a:gd name="T45" fmla="*/ 19 h 178"/>
                  <a:gd name="T46" fmla="*/ 215 w 215"/>
                  <a:gd name="T47" fmla="*/ 0 h 178"/>
                  <a:gd name="T48" fmla="*/ 202 w 215"/>
                  <a:gd name="T49" fmla="*/ 0 h 178"/>
                  <a:gd name="T50" fmla="*/ 190 w 215"/>
                  <a:gd name="T51" fmla="*/ 1 h 178"/>
                  <a:gd name="T52" fmla="*/ 178 w 215"/>
                  <a:gd name="T53" fmla="*/ 3 h 178"/>
                  <a:gd name="T54" fmla="*/ 174 w 215"/>
                  <a:gd name="T55" fmla="*/ 4 h 178"/>
                  <a:gd name="T56" fmla="*/ 163 w 215"/>
                  <a:gd name="T57" fmla="*/ 8 h 178"/>
                  <a:gd name="T58" fmla="*/ 152 w 215"/>
                  <a:gd name="T59" fmla="*/ 12 h 178"/>
                  <a:gd name="T60" fmla="*/ 142 w 215"/>
                  <a:gd name="T61" fmla="*/ 17 h 178"/>
                  <a:gd name="T62" fmla="*/ 138 w 215"/>
                  <a:gd name="T63" fmla="*/ 19 h 178"/>
                  <a:gd name="T64" fmla="*/ 133 w 215"/>
                  <a:gd name="T65" fmla="*/ 23 h 178"/>
                  <a:gd name="T66" fmla="*/ 127 w 215"/>
                  <a:gd name="T67" fmla="*/ 27 h 178"/>
                  <a:gd name="T68" fmla="*/ 119 w 215"/>
                  <a:gd name="T69" fmla="*/ 35 h 178"/>
                  <a:gd name="T70" fmla="*/ 111 w 215"/>
                  <a:gd name="T71" fmla="*/ 43 h 178"/>
                  <a:gd name="T72" fmla="*/ 99 w 215"/>
                  <a:gd name="T73" fmla="*/ 53 h 178"/>
                  <a:gd name="T74" fmla="*/ 87 w 215"/>
                  <a:gd name="T75" fmla="*/ 66 h 178"/>
                  <a:gd name="T76" fmla="*/ 75 w 215"/>
                  <a:gd name="T77" fmla="*/ 79 h 178"/>
                  <a:gd name="T78" fmla="*/ 61 w 215"/>
                  <a:gd name="T79" fmla="*/ 95 h 178"/>
                  <a:gd name="T80" fmla="*/ 46 w 215"/>
                  <a:gd name="T81" fmla="*/ 111 h 178"/>
                  <a:gd name="T82" fmla="*/ 31 w 215"/>
                  <a:gd name="T83" fmla="*/ 129 h 178"/>
                  <a:gd name="T84" fmla="*/ 0 w 215"/>
                  <a:gd name="T85" fmla="*/ 165 h 1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5" h="178">
                    <a:moveTo>
                      <a:pt x="0" y="165"/>
                    </a:moveTo>
                    <a:lnTo>
                      <a:pt x="14" y="178"/>
                    </a:lnTo>
                    <a:lnTo>
                      <a:pt x="45" y="143"/>
                    </a:lnTo>
                    <a:lnTo>
                      <a:pt x="60" y="125"/>
                    </a:lnTo>
                    <a:lnTo>
                      <a:pt x="75" y="109"/>
                    </a:lnTo>
                    <a:lnTo>
                      <a:pt x="88" y="93"/>
                    </a:lnTo>
                    <a:lnTo>
                      <a:pt x="101" y="79"/>
                    </a:lnTo>
                    <a:lnTo>
                      <a:pt x="113" y="67"/>
                    </a:lnTo>
                    <a:lnTo>
                      <a:pt x="123" y="57"/>
                    </a:lnTo>
                    <a:lnTo>
                      <a:pt x="133" y="49"/>
                    </a:lnTo>
                    <a:lnTo>
                      <a:pt x="140" y="41"/>
                    </a:lnTo>
                    <a:lnTo>
                      <a:pt x="147" y="37"/>
                    </a:lnTo>
                    <a:lnTo>
                      <a:pt x="152" y="33"/>
                    </a:lnTo>
                    <a:lnTo>
                      <a:pt x="146" y="26"/>
                    </a:lnTo>
                    <a:lnTo>
                      <a:pt x="149" y="35"/>
                    </a:lnTo>
                    <a:lnTo>
                      <a:pt x="160" y="30"/>
                    </a:lnTo>
                    <a:lnTo>
                      <a:pt x="170" y="26"/>
                    </a:lnTo>
                    <a:lnTo>
                      <a:pt x="182" y="22"/>
                    </a:lnTo>
                    <a:lnTo>
                      <a:pt x="178" y="12"/>
                    </a:lnTo>
                    <a:lnTo>
                      <a:pt x="178" y="22"/>
                    </a:lnTo>
                    <a:lnTo>
                      <a:pt x="190" y="20"/>
                    </a:lnTo>
                    <a:lnTo>
                      <a:pt x="202" y="19"/>
                    </a:lnTo>
                    <a:lnTo>
                      <a:pt x="215" y="19"/>
                    </a:lnTo>
                    <a:lnTo>
                      <a:pt x="215" y="0"/>
                    </a:lnTo>
                    <a:lnTo>
                      <a:pt x="202" y="0"/>
                    </a:lnTo>
                    <a:lnTo>
                      <a:pt x="190" y="1"/>
                    </a:lnTo>
                    <a:lnTo>
                      <a:pt x="178" y="3"/>
                    </a:lnTo>
                    <a:lnTo>
                      <a:pt x="174" y="4"/>
                    </a:lnTo>
                    <a:lnTo>
                      <a:pt x="163" y="8"/>
                    </a:lnTo>
                    <a:lnTo>
                      <a:pt x="152" y="12"/>
                    </a:lnTo>
                    <a:lnTo>
                      <a:pt x="142" y="17"/>
                    </a:lnTo>
                    <a:lnTo>
                      <a:pt x="138" y="19"/>
                    </a:lnTo>
                    <a:lnTo>
                      <a:pt x="133" y="23"/>
                    </a:lnTo>
                    <a:lnTo>
                      <a:pt x="127" y="27"/>
                    </a:lnTo>
                    <a:lnTo>
                      <a:pt x="119" y="35"/>
                    </a:lnTo>
                    <a:lnTo>
                      <a:pt x="111" y="43"/>
                    </a:lnTo>
                    <a:lnTo>
                      <a:pt x="99" y="53"/>
                    </a:lnTo>
                    <a:lnTo>
                      <a:pt x="87" y="66"/>
                    </a:lnTo>
                    <a:lnTo>
                      <a:pt x="75" y="79"/>
                    </a:lnTo>
                    <a:lnTo>
                      <a:pt x="61" y="95"/>
                    </a:lnTo>
                    <a:lnTo>
                      <a:pt x="46" y="111"/>
                    </a:lnTo>
                    <a:lnTo>
                      <a:pt x="31" y="129"/>
                    </a:lnTo>
                    <a:lnTo>
                      <a:pt x="0" y="165"/>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6172" name="Oval 21"/>
              <p:cNvSpPr>
                <a:spLocks noChangeArrowheads="1"/>
              </p:cNvSpPr>
              <p:nvPr/>
            </p:nvSpPr>
            <p:spPr bwMode="auto">
              <a:xfrm>
                <a:off x="2329" y="3041"/>
                <a:ext cx="58"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6173" name="Oval 22"/>
              <p:cNvSpPr>
                <a:spLocks noChangeArrowheads="1"/>
              </p:cNvSpPr>
              <p:nvPr/>
            </p:nvSpPr>
            <p:spPr bwMode="auto">
              <a:xfrm>
                <a:off x="2537" y="2879"/>
                <a:ext cx="59"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sp>
          <p:nvSpPr>
            <p:cNvPr id="46092" name="Freeform 23"/>
            <p:cNvSpPr>
              <a:spLocks/>
            </p:cNvSpPr>
            <p:nvPr/>
          </p:nvSpPr>
          <p:spPr bwMode="auto">
            <a:xfrm>
              <a:off x="981" y="2654"/>
              <a:ext cx="338" cy="26"/>
            </a:xfrm>
            <a:custGeom>
              <a:avLst/>
              <a:gdLst>
                <a:gd name="T0" fmla="*/ 0 w 338"/>
                <a:gd name="T1" fmla="*/ 1 h 26"/>
                <a:gd name="T2" fmla="*/ 0 w 338"/>
                <a:gd name="T3" fmla="*/ 20 h 26"/>
                <a:gd name="T4" fmla="*/ 49 w 338"/>
                <a:gd name="T5" fmla="*/ 19 h 26"/>
                <a:gd name="T6" fmla="*/ 98 w 338"/>
                <a:gd name="T7" fmla="*/ 19 h 26"/>
                <a:gd name="T8" fmla="*/ 145 w 338"/>
                <a:gd name="T9" fmla="*/ 19 h 26"/>
                <a:gd name="T10" fmla="*/ 188 w 338"/>
                <a:gd name="T11" fmla="*/ 20 h 26"/>
                <a:gd name="T12" fmla="*/ 229 w 338"/>
                <a:gd name="T13" fmla="*/ 21 h 26"/>
                <a:gd name="T14" fmla="*/ 266 w 338"/>
                <a:gd name="T15" fmla="*/ 22 h 26"/>
                <a:gd name="T16" fmla="*/ 302 w 338"/>
                <a:gd name="T17" fmla="*/ 24 h 26"/>
                <a:gd name="T18" fmla="*/ 337 w 338"/>
                <a:gd name="T19" fmla="*/ 26 h 26"/>
                <a:gd name="T20" fmla="*/ 338 w 338"/>
                <a:gd name="T21" fmla="*/ 6 h 26"/>
                <a:gd name="T22" fmla="*/ 302 w 338"/>
                <a:gd name="T23" fmla="*/ 5 h 26"/>
                <a:gd name="T24" fmla="*/ 266 w 338"/>
                <a:gd name="T25" fmla="*/ 3 h 26"/>
                <a:gd name="T26" fmla="*/ 229 w 338"/>
                <a:gd name="T27" fmla="*/ 2 h 26"/>
                <a:gd name="T28" fmla="*/ 188 w 338"/>
                <a:gd name="T29" fmla="*/ 1 h 26"/>
                <a:gd name="T30" fmla="*/ 145 w 338"/>
                <a:gd name="T31" fmla="*/ 0 h 26"/>
                <a:gd name="T32" fmla="*/ 98 w 338"/>
                <a:gd name="T33" fmla="*/ 0 h 26"/>
                <a:gd name="T34" fmla="*/ 49 w 338"/>
                <a:gd name="T35" fmla="*/ 0 h 26"/>
                <a:gd name="T36" fmla="*/ 0 w 338"/>
                <a:gd name="T37" fmla="*/ 1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8" h="26">
                  <a:moveTo>
                    <a:pt x="0" y="1"/>
                  </a:moveTo>
                  <a:lnTo>
                    <a:pt x="0" y="20"/>
                  </a:lnTo>
                  <a:lnTo>
                    <a:pt x="49" y="19"/>
                  </a:lnTo>
                  <a:lnTo>
                    <a:pt x="98" y="19"/>
                  </a:lnTo>
                  <a:lnTo>
                    <a:pt x="145" y="19"/>
                  </a:lnTo>
                  <a:lnTo>
                    <a:pt x="188" y="20"/>
                  </a:lnTo>
                  <a:lnTo>
                    <a:pt x="229" y="21"/>
                  </a:lnTo>
                  <a:lnTo>
                    <a:pt x="266" y="22"/>
                  </a:lnTo>
                  <a:lnTo>
                    <a:pt x="302" y="24"/>
                  </a:lnTo>
                  <a:lnTo>
                    <a:pt x="337" y="26"/>
                  </a:lnTo>
                  <a:lnTo>
                    <a:pt x="338" y="6"/>
                  </a:lnTo>
                  <a:lnTo>
                    <a:pt x="302" y="5"/>
                  </a:lnTo>
                  <a:lnTo>
                    <a:pt x="266" y="3"/>
                  </a:lnTo>
                  <a:lnTo>
                    <a:pt x="229" y="2"/>
                  </a:lnTo>
                  <a:lnTo>
                    <a:pt x="188" y="1"/>
                  </a:lnTo>
                  <a:lnTo>
                    <a:pt x="145" y="0"/>
                  </a:lnTo>
                  <a:lnTo>
                    <a:pt x="98" y="0"/>
                  </a:lnTo>
                  <a:lnTo>
                    <a:pt x="49" y="0"/>
                  </a:lnTo>
                  <a:lnTo>
                    <a:pt x="0" y="1"/>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6093" name="Oval 24"/>
            <p:cNvSpPr>
              <a:spLocks noChangeArrowheads="1"/>
            </p:cNvSpPr>
            <p:nvPr/>
          </p:nvSpPr>
          <p:spPr bwMode="auto">
            <a:xfrm>
              <a:off x="954" y="2637"/>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6094" name="Oval 25"/>
            <p:cNvSpPr>
              <a:spLocks noChangeArrowheads="1"/>
            </p:cNvSpPr>
            <p:nvPr/>
          </p:nvSpPr>
          <p:spPr bwMode="auto">
            <a:xfrm>
              <a:off x="1290" y="2642"/>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6095" name="Freeform 26"/>
            <p:cNvSpPr>
              <a:spLocks/>
            </p:cNvSpPr>
            <p:nvPr/>
          </p:nvSpPr>
          <p:spPr bwMode="auto">
            <a:xfrm>
              <a:off x="1746" y="3518"/>
              <a:ext cx="493" cy="54"/>
            </a:xfrm>
            <a:custGeom>
              <a:avLst/>
              <a:gdLst>
                <a:gd name="T0" fmla="*/ 0 w 493"/>
                <a:gd name="T1" fmla="*/ 16 h 54"/>
                <a:gd name="T2" fmla="*/ 1 w 493"/>
                <a:gd name="T3" fmla="*/ 54 h 54"/>
                <a:gd name="T4" fmla="*/ 493 w 493"/>
                <a:gd name="T5" fmla="*/ 38 h 54"/>
                <a:gd name="T6" fmla="*/ 492 w 493"/>
                <a:gd name="T7" fmla="*/ 0 h 54"/>
                <a:gd name="T8" fmla="*/ 0 w 493"/>
                <a:gd name="T9" fmla="*/ 16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3" h="54">
                  <a:moveTo>
                    <a:pt x="0" y="16"/>
                  </a:moveTo>
                  <a:lnTo>
                    <a:pt x="1" y="54"/>
                  </a:lnTo>
                  <a:lnTo>
                    <a:pt x="493" y="38"/>
                  </a:lnTo>
                  <a:lnTo>
                    <a:pt x="492"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6096" name="Freeform 27"/>
            <p:cNvSpPr>
              <a:spLocks/>
            </p:cNvSpPr>
            <p:nvPr/>
          </p:nvSpPr>
          <p:spPr bwMode="auto">
            <a:xfrm>
              <a:off x="1419" y="3283"/>
              <a:ext cx="347" cy="289"/>
            </a:xfrm>
            <a:custGeom>
              <a:avLst/>
              <a:gdLst>
                <a:gd name="T0" fmla="*/ 23 w 347"/>
                <a:gd name="T1" fmla="*/ 0 h 289"/>
                <a:gd name="T2" fmla="*/ 0 w 347"/>
                <a:gd name="T3" fmla="*/ 30 h 289"/>
                <a:gd name="T4" fmla="*/ 324 w 347"/>
                <a:gd name="T5" fmla="*/ 289 h 289"/>
                <a:gd name="T6" fmla="*/ 347 w 347"/>
                <a:gd name="T7" fmla="*/ 259 h 289"/>
                <a:gd name="T8" fmla="*/ 23 w 347"/>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289">
                  <a:moveTo>
                    <a:pt x="23" y="0"/>
                  </a:moveTo>
                  <a:lnTo>
                    <a:pt x="0" y="30"/>
                  </a:lnTo>
                  <a:lnTo>
                    <a:pt x="324" y="289"/>
                  </a:lnTo>
                  <a:lnTo>
                    <a:pt x="347" y="259"/>
                  </a:lnTo>
                  <a:lnTo>
                    <a:pt x="2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6097" name="Freeform 28"/>
            <p:cNvSpPr>
              <a:spLocks/>
            </p:cNvSpPr>
            <p:nvPr/>
          </p:nvSpPr>
          <p:spPr bwMode="auto">
            <a:xfrm>
              <a:off x="1121" y="2723"/>
              <a:ext cx="326" cy="583"/>
            </a:xfrm>
            <a:custGeom>
              <a:avLst/>
              <a:gdLst>
                <a:gd name="T0" fmla="*/ 34 w 326"/>
                <a:gd name="T1" fmla="*/ 0 h 583"/>
                <a:gd name="T2" fmla="*/ 0 w 326"/>
                <a:gd name="T3" fmla="*/ 17 h 583"/>
                <a:gd name="T4" fmla="*/ 292 w 326"/>
                <a:gd name="T5" fmla="*/ 583 h 583"/>
                <a:gd name="T6" fmla="*/ 326 w 326"/>
                <a:gd name="T7" fmla="*/ 566 h 583"/>
                <a:gd name="T8" fmla="*/ 34 w 326"/>
                <a:gd name="T9" fmla="*/ 0 h 5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583">
                  <a:moveTo>
                    <a:pt x="34" y="0"/>
                  </a:moveTo>
                  <a:lnTo>
                    <a:pt x="0" y="17"/>
                  </a:lnTo>
                  <a:lnTo>
                    <a:pt x="292" y="583"/>
                  </a:lnTo>
                  <a:lnTo>
                    <a:pt x="326" y="566"/>
                  </a:lnTo>
                  <a:lnTo>
                    <a:pt x="3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6098" name="Line 29"/>
            <p:cNvSpPr>
              <a:spLocks noChangeShapeType="1"/>
            </p:cNvSpPr>
            <p:nvPr/>
          </p:nvSpPr>
          <p:spPr bwMode="auto">
            <a:xfrm flipH="1" flipV="1">
              <a:off x="1122" y="2492"/>
              <a:ext cx="30" cy="234"/>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6099" name="Oval 30"/>
            <p:cNvSpPr>
              <a:spLocks noChangeArrowheads="1"/>
            </p:cNvSpPr>
            <p:nvPr/>
          </p:nvSpPr>
          <p:spPr bwMode="auto">
            <a:xfrm>
              <a:off x="1588" y="2275"/>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6100" name="Oval 31"/>
            <p:cNvSpPr>
              <a:spLocks noChangeArrowheads="1"/>
            </p:cNvSpPr>
            <p:nvPr/>
          </p:nvSpPr>
          <p:spPr bwMode="auto">
            <a:xfrm>
              <a:off x="1648" y="2370"/>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6101" name="Line 32"/>
            <p:cNvSpPr>
              <a:spLocks noChangeShapeType="1"/>
            </p:cNvSpPr>
            <p:nvPr/>
          </p:nvSpPr>
          <p:spPr bwMode="auto">
            <a:xfrm>
              <a:off x="1620" y="2312"/>
              <a:ext cx="54" cy="90"/>
            </a:xfrm>
            <a:prstGeom prst="line">
              <a:avLst/>
            </a:prstGeom>
            <a:noFill/>
            <a:ln w="28575">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6102" name="Oval 33"/>
            <p:cNvSpPr>
              <a:spLocks noChangeArrowheads="1"/>
            </p:cNvSpPr>
            <p:nvPr/>
          </p:nvSpPr>
          <p:spPr bwMode="auto">
            <a:xfrm>
              <a:off x="1694" y="2494"/>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6103" name="Freeform 34"/>
            <p:cNvSpPr>
              <a:spLocks/>
            </p:cNvSpPr>
            <p:nvPr/>
          </p:nvSpPr>
          <p:spPr bwMode="auto">
            <a:xfrm>
              <a:off x="1680" y="2384"/>
              <a:ext cx="129" cy="66"/>
            </a:xfrm>
            <a:custGeom>
              <a:avLst/>
              <a:gdLst>
                <a:gd name="T0" fmla="*/ 0 w 120"/>
                <a:gd name="T1" fmla="*/ 10 h 90"/>
                <a:gd name="T2" fmla="*/ 90 w 120"/>
                <a:gd name="T3" fmla="*/ 7 h 90"/>
                <a:gd name="T4" fmla="*/ 139 w 120"/>
                <a:gd name="T5" fmla="*/ 48 h 90"/>
                <a:gd name="T6" fmla="*/ 0 60000 65536"/>
                <a:gd name="T7" fmla="*/ 0 60000 65536"/>
                <a:gd name="T8" fmla="*/ 0 60000 65536"/>
              </a:gdLst>
              <a:ahLst/>
              <a:cxnLst>
                <a:cxn ang="T6">
                  <a:pos x="T0" y="T1"/>
                </a:cxn>
                <a:cxn ang="T7">
                  <a:pos x="T2" y="T3"/>
                </a:cxn>
                <a:cxn ang="T8">
                  <a:pos x="T4" y="T5"/>
                </a:cxn>
              </a:cxnLst>
              <a:rect l="0" t="0" r="r" b="b"/>
              <a:pathLst>
                <a:path w="120" h="90">
                  <a:moveTo>
                    <a:pt x="0" y="18"/>
                  </a:moveTo>
                  <a:cubicBezTo>
                    <a:pt x="29" y="9"/>
                    <a:pt x="58" y="0"/>
                    <a:pt x="78" y="12"/>
                  </a:cubicBezTo>
                  <a:cubicBezTo>
                    <a:pt x="98" y="24"/>
                    <a:pt x="113" y="74"/>
                    <a:pt x="120" y="90"/>
                  </a:cubicBezTo>
                </a:path>
              </a:pathLst>
            </a:custGeom>
            <a:noFill/>
            <a:ln w="28575" cmpd="sng">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6104" name="Oval 35"/>
            <p:cNvSpPr>
              <a:spLocks noChangeArrowheads="1"/>
            </p:cNvSpPr>
            <p:nvPr/>
          </p:nvSpPr>
          <p:spPr bwMode="auto">
            <a:xfrm>
              <a:off x="1542" y="2066"/>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6105" name="Freeform 36"/>
            <p:cNvSpPr>
              <a:spLocks/>
            </p:cNvSpPr>
            <p:nvPr/>
          </p:nvSpPr>
          <p:spPr bwMode="auto">
            <a:xfrm>
              <a:off x="1578" y="2120"/>
              <a:ext cx="129" cy="375"/>
            </a:xfrm>
            <a:custGeom>
              <a:avLst/>
              <a:gdLst>
                <a:gd name="T0" fmla="*/ 0 w 129"/>
                <a:gd name="T1" fmla="*/ 0 h 375"/>
                <a:gd name="T2" fmla="*/ 15 w 129"/>
                <a:gd name="T3" fmla="*/ 30 h 375"/>
                <a:gd name="T4" fmla="*/ 30 w 129"/>
                <a:gd name="T5" fmla="*/ 54 h 375"/>
                <a:gd name="T6" fmla="*/ 39 w 129"/>
                <a:gd name="T7" fmla="*/ 84 h 375"/>
                <a:gd name="T8" fmla="*/ 39 w 129"/>
                <a:gd name="T9" fmla="*/ 105 h 375"/>
                <a:gd name="T10" fmla="*/ 39 w 129"/>
                <a:gd name="T11" fmla="*/ 126 h 375"/>
                <a:gd name="T12" fmla="*/ 87 w 129"/>
                <a:gd name="T13" fmla="*/ 216 h 375"/>
                <a:gd name="T14" fmla="*/ 99 w 129"/>
                <a:gd name="T15" fmla="*/ 255 h 375"/>
                <a:gd name="T16" fmla="*/ 108 w 129"/>
                <a:gd name="T17" fmla="*/ 294 h 375"/>
                <a:gd name="T18" fmla="*/ 117 w 129"/>
                <a:gd name="T19" fmla="*/ 318 h 375"/>
                <a:gd name="T20" fmla="*/ 123 w 129"/>
                <a:gd name="T21" fmla="*/ 342 h 375"/>
                <a:gd name="T22" fmla="*/ 129 w 129"/>
                <a:gd name="T23" fmla="*/ 375 h 3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 h="375">
                  <a:moveTo>
                    <a:pt x="0" y="0"/>
                  </a:moveTo>
                  <a:cubicBezTo>
                    <a:pt x="5" y="10"/>
                    <a:pt x="10" y="21"/>
                    <a:pt x="15" y="30"/>
                  </a:cubicBezTo>
                  <a:cubicBezTo>
                    <a:pt x="20" y="39"/>
                    <a:pt x="26" y="45"/>
                    <a:pt x="30" y="54"/>
                  </a:cubicBezTo>
                  <a:cubicBezTo>
                    <a:pt x="34" y="63"/>
                    <a:pt x="38" y="76"/>
                    <a:pt x="39" y="84"/>
                  </a:cubicBezTo>
                  <a:cubicBezTo>
                    <a:pt x="40" y="92"/>
                    <a:pt x="39" y="98"/>
                    <a:pt x="39" y="105"/>
                  </a:cubicBezTo>
                  <a:cubicBezTo>
                    <a:pt x="39" y="112"/>
                    <a:pt x="31" y="108"/>
                    <a:pt x="39" y="126"/>
                  </a:cubicBezTo>
                  <a:cubicBezTo>
                    <a:pt x="47" y="144"/>
                    <a:pt x="77" y="195"/>
                    <a:pt x="87" y="216"/>
                  </a:cubicBezTo>
                  <a:cubicBezTo>
                    <a:pt x="97" y="237"/>
                    <a:pt x="96" y="242"/>
                    <a:pt x="99" y="255"/>
                  </a:cubicBezTo>
                  <a:cubicBezTo>
                    <a:pt x="102" y="268"/>
                    <a:pt x="105" y="284"/>
                    <a:pt x="108" y="294"/>
                  </a:cubicBezTo>
                  <a:cubicBezTo>
                    <a:pt x="111" y="304"/>
                    <a:pt x="114" y="310"/>
                    <a:pt x="117" y="318"/>
                  </a:cubicBezTo>
                  <a:cubicBezTo>
                    <a:pt x="120" y="326"/>
                    <a:pt x="121" y="333"/>
                    <a:pt x="123" y="342"/>
                  </a:cubicBezTo>
                  <a:cubicBezTo>
                    <a:pt x="125" y="351"/>
                    <a:pt x="129" y="369"/>
                    <a:pt x="129" y="375"/>
                  </a:cubicBezTo>
                </a:path>
              </a:pathLst>
            </a:custGeom>
            <a:noFill/>
            <a:ln w="28575" cmpd="sng">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6106" name="Oval 37"/>
            <p:cNvSpPr>
              <a:spLocks noChangeArrowheads="1"/>
            </p:cNvSpPr>
            <p:nvPr/>
          </p:nvSpPr>
          <p:spPr bwMode="auto">
            <a:xfrm>
              <a:off x="1812" y="2483"/>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6107" name="Freeform 38"/>
            <p:cNvSpPr>
              <a:spLocks/>
            </p:cNvSpPr>
            <p:nvPr/>
          </p:nvSpPr>
          <p:spPr bwMode="auto">
            <a:xfrm>
              <a:off x="1795" y="2447"/>
              <a:ext cx="29" cy="52"/>
            </a:xfrm>
            <a:custGeom>
              <a:avLst/>
              <a:gdLst>
                <a:gd name="T0" fmla="*/ 8 w 29"/>
                <a:gd name="T1" fmla="*/ 0 h 52"/>
                <a:gd name="T2" fmla="*/ 2 w 29"/>
                <a:gd name="T3" fmla="*/ 27 h 52"/>
                <a:gd name="T4" fmla="*/ 5 w 29"/>
                <a:gd name="T5" fmla="*/ 48 h 52"/>
                <a:gd name="T6" fmla="*/ 29 w 29"/>
                <a:gd name="T7" fmla="*/ 51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52">
                  <a:moveTo>
                    <a:pt x="8" y="0"/>
                  </a:moveTo>
                  <a:cubicBezTo>
                    <a:pt x="5" y="9"/>
                    <a:pt x="3" y="19"/>
                    <a:pt x="2" y="27"/>
                  </a:cubicBezTo>
                  <a:cubicBezTo>
                    <a:pt x="1" y="35"/>
                    <a:pt x="0" y="44"/>
                    <a:pt x="5" y="48"/>
                  </a:cubicBezTo>
                  <a:cubicBezTo>
                    <a:pt x="10" y="52"/>
                    <a:pt x="26" y="51"/>
                    <a:pt x="29" y="51"/>
                  </a:cubicBezTo>
                </a:path>
              </a:pathLst>
            </a:custGeom>
            <a:noFill/>
            <a:ln w="28575" cmpd="sng">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6108" name="Freeform 39"/>
            <p:cNvSpPr>
              <a:spLocks/>
            </p:cNvSpPr>
            <p:nvPr/>
          </p:nvSpPr>
          <p:spPr bwMode="auto">
            <a:xfrm>
              <a:off x="2178" y="3194"/>
              <a:ext cx="240" cy="345"/>
            </a:xfrm>
            <a:custGeom>
              <a:avLst/>
              <a:gdLst>
                <a:gd name="T0" fmla="*/ 0 w 240"/>
                <a:gd name="T1" fmla="*/ 345 h 345"/>
                <a:gd name="T2" fmla="*/ 120 w 240"/>
                <a:gd name="T3" fmla="*/ 345 h 345"/>
                <a:gd name="T4" fmla="*/ 234 w 240"/>
                <a:gd name="T5" fmla="*/ 21 h 345"/>
                <a:gd name="T6" fmla="*/ 240 w 240"/>
                <a:gd name="T7" fmla="*/ 0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345">
                  <a:moveTo>
                    <a:pt x="0" y="345"/>
                  </a:moveTo>
                  <a:lnTo>
                    <a:pt x="120" y="345"/>
                  </a:lnTo>
                  <a:lnTo>
                    <a:pt x="234" y="21"/>
                  </a:lnTo>
                  <a:lnTo>
                    <a:pt x="240" y="0"/>
                  </a:lnTo>
                </a:path>
              </a:pathLst>
            </a:custGeom>
            <a:noFill/>
            <a:ln w="57150"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6109" name="Line 40"/>
            <p:cNvSpPr>
              <a:spLocks noChangeShapeType="1"/>
            </p:cNvSpPr>
            <p:nvPr/>
          </p:nvSpPr>
          <p:spPr bwMode="auto">
            <a:xfrm flipV="1">
              <a:off x="2418" y="2840"/>
              <a:ext cx="201" cy="357"/>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6110" name="Line 41"/>
            <p:cNvSpPr>
              <a:spLocks noChangeShapeType="1"/>
            </p:cNvSpPr>
            <p:nvPr/>
          </p:nvSpPr>
          <p:spPr bwMode="auto">
            <a:xfrm flipV="1">
              <a:off x="1113" y="2234"/>
              <a:ext cx="858" cy="252"/>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nvGrpSpPr>
            <p:cNvPr id="46111" name="Group 42"/>
            <p:cNvGrpSpPr>
              <a:grpSpLocks/>
            </p:cNvGrpSpPr>
            <p:nvPr/>
          </p:nvGrpSpPr>
          <p:grpSpPr bwMode="auto">
            <a:xfrm>
              <a:off x="2303" y="3120"/>
              <a:ext cx="229" cy="212"/>
              <a:chOff x="2834" y="2317"/>
              <a:chExt cx="291" cy="263"/>
            </a:xfrm>
          </p:grpSpPr>
          <p:sp>
            <p:nvSpPr>
              <p:cNvPr id="46165" name="Freeform 43"/>
              <p:cNvSpPr>
                <a:spLocks/>
              </p:cNvSpPr>
              <p:nvPr/>
            </p:nvSpPr>
            <p:spPr bwMode="auto">
              <a:xfrm>
                <a:off x="2901" y="2413"/>
                <a:ext cx="193" cy="127"/>
              </a:xfrm>
              <a:custGeom>
                <a:avLst/>
                <a:gdLst>
                  <a:gd name="T0" fmla="*/ 12 w 193"/>
                  <a:gd name="T1" fmla="*/ 0 h 102"/>
                  <a:gd name="T2" fmla="*/ 0 w 193"/>
                  <a:gd name="T3" fmla="*/ 32 h 102"/>
                  <a:gd name="T4" fmla="*/ 21 w 193"/>
                  <a:gd name="T5" fmla="*/ 55 h 102"/>
                  <a:gd name="T6" fmla="*/ 39 w 193"/>
                  <a:gd name="T7" fmla="*/ 71 h 102"/>
                  <a:gd name="T8" fmla="*/ 56 w 193"/>
                  <a:gd name="T9" fmla="*/ 88 h 102"/>
                  <a:gd name="T10" fmla="*/ 69 w 193"/>
                  <a:gd name="T11" fmla="*/ 100 h 102"/>
                  <a:gd name="T12" fmla="*/ 75 w 193"/>
                  <a:gd name="T13" fmla="*/ 103 h 102"/>
                  <a:gd name="T14" fmla="*/ 79 w 193"/>
                  <a:gd name="T15" fmla="*/ 106 h 102"/>
                  <a:gd name="T16" fmla="*/ 85 w 193"/>
                  <a:gd name="T17" fmla="*/ 108 h 102"/>
                  <a:gd name="T18" fmla="*/ 90 w 193"/>
                  <a:gd name="T19" fmla="*/ 108 h 102"/>
                  <a:gd name="T20" fmla="*/ 97 w 193"/>
                  <a:gd name="T21" fmla="*/ 108 h 102"/>
                  <a:gd name="T22" fmla="*/ 101 w 193"/>
                  <a:gd name="T23" fmla="*/ 108 h 102"/>
                  <a:gd name="T24" fmla="*/ 101 w 193"/>
                  <a:gd name="T25" fmla="*/ 88 h 102"/>
                  <a:gd name="T26" fmla="*/ 96 w 193"/>
                  <a:gd name="T27" fmla="*/ 106 h 102"/>
                  <a:gd name="T28" fmla="*/ 104 w 193"/>
                  <a:gd name="T29" fmla="*/ 110 h 102"/>
                  <a:gd name="T30" fmla="*/ 118 w 193"/>
                  <a:gd name="T31" fmla="*/ 116 h 102"/>
                  <a:gd name="T32" fmla="*/ 138 w 193"/>
                  <a:gd name="T33" fmla="*/ 128 h 102"/>
                  <a:gd name="T34" fmla="*/ 160 w 193"/>
                  <a:gd name="T35" fmla="*/ 143 h 102"/>
                  <a:gd name="T36" fmla="*/ 184 w 193"/>
                  <a:gd name="T37" fmla="*/ 158 h 102"/>
                  <a:gd name="T38" fmla="*/ 193 w 193"/>
                  <a:gd name="T39" fmla="*/ 122 h 102"/>
                  <a:gd name="T40" fmla="*/ 170 w 193"/>
                  <a:gd name="T41" fmla="*/ 106 h 102"/>
                  <a:gd name="T42" fmla="*/ 147 w 193"/>
                  <a:gd name="T43" fmla="*/ 93 h 102"/>
                  <a:gd name="T44" fmla="*/ 128 w 193"/>
                  <a:gd name="T45" fmla="*/ 80 h 102"/>
                  <a:gd name="T46" fmla="*/ 111 w 193"/>
                  <a:gd name="T47" fmla="*/ 73 h 102"/>
                  <a:gd name="T48" fmla="*/ 106 w 193"/>
                  <a:gd name="T49" fmla="*/ 68 h 102"/>
                  <a:gd name="T50" fmla="*/ 101 w 193"/>
                  <a:gd name="T51" fmla="*/ 68 h 102"/>
                  <a:gd name="T52" fmla="*/ 97 w 193"/>
                  <a:gd name="T53" fmla="*/ 68 h 102"/>
                  <a:gd name="T54" fmla="*/ 90 w 193"/>
                  <a:gd name="T55" fmla="*/ 68 h 102"/>
                  <a:gd name="T56" fmla="*/ 85 w 193"/>
                  <a:gd name="T57" fmla="*/ 68 h 102"/>
                  <a:gd name="T58" fmla="*/ 85 w 193"/>
                  <a:gd name="T59" fmla="*/ 88 h 102"/>
                  <a:gd name="T60" fmla="*/ 89 w 193"/>
                  <a:gd name="T61" fmla="*/ 68 h 102"/>
                  <a:gd name="T62" fmla="*/ 85 w 193"/>
                  <a:gd name="T63" fmla="*/ 67 h 102"/>
                  <a:gd name="T64" fmla="*/ 81 w 193"/>
                  <a:gd name="T65" fmla="*/ 65 h 102"/>
                  <a:gd name="T66" fmla="*/ 65 w 193"/>
                  <a:gd name="T67" fmla="*/ 51 h 102"/>
                  <a:gd name="T68" fmla="*/ 49 w 193"/>
                  <a:gd name="T69" fmla="*/ 34 h 102"/>
                  <a:gd name="T70" fmla="*/ 30 w 193"/>
                  <a:gd name="T71" fmla="*/ 17 h 102"/>
                  <a:gd name="T72" fmla="*/ 12 w 193"/>
                  <a:gd name="T73" fmla="*/ 0 h 1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3" h="102">
                    <a:moveTo>
                      <a:pt x="12" y="0"/>
                    </a:moveTo>
                    <a:lnTo>
                      <a:pt x="0" y="21"/>
                    </a:lnTo>
                    <a:lnTo>
                      <a:pt x="21" y="35"/>
                    </a:lnTo>
                    <a:lnTo>
                      <a:pt x="39" y="46"/>
                    </a:lnTo>
                    <a:lnTo>
                      <a:pt x="56" y="57"/>
                    </a:lnTo>
                    <a:lnTo>
                      <a:pt x="69" y="64"/>
                    </a:lnTo>
                    <a:lnTo>
                      <a:pt x="75" y="67"/>
                    </a:lnTo>
                    <a:lnTo>
                      <a:pt x="79" y="68"/>
                    </a:lnTo>
                    <a:lnTo>
                      <a:pt x="85" y="70"/>
                    </a:lnTo>
                    <a:lnTo>
                      <a:pt x="90" y="70"/>
                    </a:lnTo>
                    <a:lnTo>
                      <a:pt x="97" y="70"/>
                    </a:lnTo>
                    <a:lnTo>
                      <a:pt x="101" y="70"/>
                    </a:lnTo>
                    <a:lnTo>
                      <a:pt x="101" y="57"/>
                    </a:lnTo>
                    <a:lnTo>
                      <a:pt x="96" y="68"/>
                    </a:lnTo>
                    <a:lnTo>
                      <a:pt x="104" y="71"/>
                    </a:lnTo>
                    <a:lnTo>
                      <a:pt x="118" y="75"/>
                    </a:lnTo>
                    <a:lnTo>
                      <a:pt x="138" y="83"/>
                    </a:lnTo>
                    <a:lnTo>
                      <a:pt x="160" y="92"/>
                    </a:lnTo>
                    <a:lnTo>
                      <a:pt x="184" y="102"/>
                    </a:lnTo>
                    <a:lnTo>
                      <a:pt x="193" y="79"/>
                    </a:lnTo>
                    <a:lnTo>
                      <a:pt x="170" y="68"/>
                    </a:lnTo>
                    <a:lnTo>
                      <a:pt x="147" y="60"/>
                    </a:lnTo>
                    <a:lnTo>
                      <a:pt x="128" y="51"/>
                    </a:lnTo>
                    <a:lnTo>
                      <a:pt x="111" y="47"/>
                    </a:lnTo>
                    <a:lnTo>
                      <a:pt x="106" y="44"/>
                    </a:lnTo>
                    <a:lnTo>
                      <a:pt x="101" y="44"/>
                    </a:lnTo>
                    <a:lnTo>
                      <a:pt x="97" y="44"/>
                    </a:lnTo>
                    <a:lnTo>
                      <a:pt x="90" y="44"/>
                    </a:lnTo>
                    <a:lnTo>
                      <a:pt x="85" y="44"/>
                    </a:lnTo>
                    <a:lnTo>
                      <a:pt x="85" y="57"/>
                    </a:lnTo>
                    <a:lnTo>
                      <a:pt x="89" y="44"/>
                    </a:lnTo>
                    <a:lnTo>
                      <a:pt x="85" y="43"/>
                    </a:lnTo>
                    <a:lnTo>
                      <a:pt x="81" y="42"/>
                    </a:lnTo>
                    <a:lnTo>
                      <a:pt x="65" y="33"/>
                    </a:lnTo>
                    <a:lnTo>
                      <a:pt x="49" y="22"/>
                    </a:lnTo>
                    <a:lnTo>
                      <a:pt x="30" y="11"/>
                    </a:lnTo>
                    <a:lnTo>
                      <a:pt x="12"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6166" name="Oval 44"/>
              <p:cNvSpPr>
                <a:spLocks noChangeArrowheads="1"/>
              </p:cNvSpPr>
              <p:nvPr/>
            </p:nvSpPr>
            <p:spPr bwMode="auto">
              <a:xfrm>
                <a:off x="2882" y="2394"/>
                <a:ext cx="65" cy="70"/>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6167" name="Oval 45"/>
              <p:cNvSpPr>
                <a:spLocks noChangeArrowheads="1"/>
              </p:cNvSpPr>
              <p:nvPr/>
            </p:nvSpPr>
            <p:spPr bwMode="auto">
              <a:xfrm>
                <a:off x="3053" y="2494"/>
                <a:ext cx="72" cy="8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6168" name="Freeform 46"/>
              <p:cNvSpPr>
                <a:spLocks/>
              </p:cNvSpPr>
              <p:nvPr/>
            </p:nvSpPr>
            <p:spPr bwMode="auto">
              <a:xfrm rot="-1025114">
                <a:off x="2912" y="2339"/>
                <a:ext cx="42" cy="240"/>
              </a:xfrm>
              <a:custGeom>
                <a:avLst/>
                <a:gdLst>
                  <a:gd name="T0" fmla="*/ 8 w 56"/>
                  <a:gd name="T1" fmla="*/ 0 h 103"/>
                  <a:gd name="T2" fmla="*/ 0 w 56"/>
                  <a:gd name="T3" fmla="*/ 119 h 103"/>
                  <a:gd name="T4" fmla="*/ 11 w 56"/>
                  <a:gd name="T5" fmla="*/ 184 h 103"/>
                  <a:gd name="T6" fmla="*/ 14 w 56"/>
                  <a:gd name="T7" fmla="*/ 119 h 103"/>
                  <a:gd name="T8" fmla="*/ 9 w 56"/>
                  <a:gd name="T9" fmla="*/ 175 h 103"/>
                  <a:gd name="T10" fmla="*/ 14 w 56"/>
                  <a:gd name="T11" fmla="*/ 200 h 103"/>
                  <a:gd name="T12" fmla="*/ 18 w 56"/>
                  <a:gd name="T13" fmla="*/ 158 h 103"/>
                  <a:gd name="T14" fmla="*/ 12 w 56"/>
                  <a:gd name="T15" fmla="*/ 179 h 103"/>
                  <a:gd name="T16" fmla="*/ 15 w 56"/>
                  <a:gd name="T17" fmla="*/ 233 h 103"/>
                  <a:gd name="T18" fmla="*/ 17 w 56"/>
                  <a:gd name="T19" fmla="*/ 294 h 103"/>
                  <a:gd name="T20" fmla="*/ 24 w 56"/>
                  <a:gd name="T21" fmla="*/ 261 h 103"/>
                  <a:gd name="T22" fmla="*/ 17 w 56"/>
                  <a:gd name="T23" fmla="*/ 261 h 103"/>
                  <a:gd name="T24" fmla="*/ 17 w 56"/>
                  <a:gd name="T25" fmla="*/ 336 h 103"/>
                  <a:gd name="T26" fmla="*/ 17 w 56"/>
                  <a:gd name="T27" fmla="*/ 408 h 103"/>
                  <a:gd name="T28" fmla="*/ 17 w 56"/>
                  <a:gd name="T29" fmla="*/ 433 h 103"/>
                  <a:gd name="T30" fmla="*/ 25 w 56"/>
                  <a:gd name="T31" fmla="*/ 433 h 103"/>
                  <a:gd name="T32" fmla="*/ 17 w 56"/>
                  <a:gd name="T33" fmla="*/ 412 h 103"/>
                  <a:gd name="T34" fmla="*/ 17 w 56"/>
                  <a:gd name="T35" fmla="*/ 429 h 103"/>
                  <a:gd name="T36" fmla="*/ 16 w 56"/>
                  <a:gd name="T37" fmla="*/ 445 h 103"/>
                  <a:gd name="T38" fmla="*/ 22 w 56"/>
                  <a:gd name="T39" fmla="*/ 473 h 103"/>
                  <a:gd name="T40" fmla="*/ 17 w 56"/>
                  <a:gd name="T41" fmla="*/ 429 h 103"/>
                  <a:gd name="T42" fmla="*/ 20 w 56"/>
                  <a:gd name="T43" fmla="*/ 408 h 103"/>
                  <a:gd name="T44" fmla="*/ 17 w 56"/>
                  <a:gd name="T45" fmla="*/ 424 h 103"/>
                  <a:gd name="T46" fmla="*/ 21 w 56"/>
                  <a:gd name="T47" fmla="*/ 482 h 103"/>
                  <a:gd name="T48" fmla="*/ 21 w 56"/>
                  <a:gd name="T49" fmla="*/ 412 h 103"/>
                  <a:gd name="T50" fmla="*/ 15 w 56"/>
                  <a:gd name="T51" fmla="*/ 424 h 103"/>
                  <a:gd name="T52" fmla="*/ 10 w 56"/>
                  <a:gd name="T53" fmla="*/ 424 h 103"/>
                  <a:gd name="T54" fmla="*/ 8 w 56"/>
                  <a:gd name="T55" fmla="*/ 424 h 103"/>
                  <a:gd name="T56" fmla="*/ 5 w 56"/>
                  <a:gd name="T57" fmla="*/ 424 h 103"/>
                  <a:gd name="T58" fmla="*/ 4 w 56"/>
                  <a:gd name="T59" fmla="*/ 429 h 103"/>
                  <a:gd name="T60" fmla="*/ 8 w 56"/>
                  <a:gd name="T61" fmla="*/ 559 h 103"/>
                  <a:gd name="T62" fmla="*/ 11 w 56"/>
                  <a:gd name="T63" fmla="*/ 548 h 103"/>
                  <a:gd name="T64" fmla="*/ 8 w 56"/>
                  <a:gd name="T65" fmla="*/ 489 h 103"/>
                  <a:gd name="T66" fmla="*/ 8 w 56"/>
                  <a:gd name="T67" fmla="*/ 559 h 103"/>
                  <a:gd name="T68" fmla="*/ 10 w 56"/>
                  <a:gd name="T69" fmla="*/ 559 h 103"/>
                  <a:gd name="T70" fmla="*/ 15 w 56"/>
                  <a:gd name="T71" fmla="*/ 559 h 103"/>
                  <a:gd name="T72" fmla="*/ 21 w 56"/>
                  <a:gd name="T73" fmla="*/ 548 h 103"/>
                  <a:gd name="T74" fmla="*/ 23 w 56"/>
                  <a:gd name="T75" fmla="*/ 548 h 103"/>
                  <a:gd name="T76" fmla="*/ 26 w 56"/>
                  <a:gd name="T77" fmla="*/ 538 h 103"/>
                  <a:gd name="T78" fmla="*/ 28 w 56"/>
                  <a:gd name="T79" fmla="*/ 522 h 103"/>
                  <a:gd name="T80" fmla="*/ 29 w 56"/>
                  <a:gd name="T81" fmla="*/ 499 h 103"/>
                  <a:gd name="T82" fmla="*/ 30 w 56"/>
                  <a:gd name="T83" fmla="*/ 489 h 103"/>
                  <a:gd name="T84" fmla="*/ 31 w 56"/>
                  <a:gd name="T85" fmla="*/ 466 h 103"/>
                  <a:gd name="T86" fmla="*/ 32 w 56"/>
                  <a:gd name="T87" fmla="*/ 433 h 103"/>
                  <a:gd name="T88" fmla="*/ 32 w 56"/>
                  <a:gd name="T89" fmla="*/ 433 h 103"/>
                  <a:gd name="T90" fmla="*/ 32 w 56"/>
                  <a:gd name="T91" fmla="*/ 408 h 103"/>
                  <a:gd name="T92" fmla="*/ 32 w 56"/>
                  <a:gd name="T93" fmla="*/ 336 h 103"/>
                  <a:gd name="T94" fmla="*/ 31 w 56"/>
                  <a:gd name="T95" fmla="*/ 261 h 103"/>
                  <a:gd name="T96" fmla="*/ 30 w 56"/>
                  <a:gd name="T97" fmla="*/ 240 h 103"/>
                  <a:gd name="T98" fmla="*/ 28 w 56"/>
                  <a:gd name="T99" fmla="*/ 179 h 103"/>
                  <a:gd name="T100" fmla="*/ 26 w 56"/>
                  <a:gd name="T101" fmla="*/ 126 h 103"/>
                  <a:gd name="T102" fmla="*/ 24 w 56"/>
                  <a:gd name="T103" fmla="*/ 103 h 103"/>
                  <a:gd name="T104" fmla="*/ 20 w 56"/>
                  <a:gd name="T105" fmla="*/ 77 h 103"/>
                  <a:gd name="T106" fmla="*/ 17 w 56"/>
                  <a:gd name="T107" fmla="*/ 61 h 103"/>
                  <a:gd name="T108" fmla="*/ 8 w 56"/>
                  <a:gd name="T109" fmla="*/ 0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 h="103">
                    <a:moveTo>
                      <a:pt x="13" y="0"/>
                    </a:moveTo>
                    <a:lnTo>
                      <a:pt x="0" y="22"/>
                    </a:lnTo>
                    <a:lnTo>
                      <a:pt x="20" y="34"/>
                    </a:lnTo>
                    <a:lnTo>
                      <a:pt x="24" y="22"/>
                    </a:lnTo>
                    <a:lnTo>
                      <a:pt x="16" y="32"/>
                    </a:lnTo>
                    <a:lnTo>
                      <a:pt x="24" y="37"/>
                    </a:lnTo>
                    <a:lnTo>
                      <a:pt x="32" y="29"/>
                    </a:lnTo>
                    <a:lnTo>
                      <a:pt x="21" y="33"/>
                    </a:lnTo>
                    <a:lnTo>
                      <a:pt x="27" y="43"/>
                    </a:lnTo>
                    <a:lnTo>
                      <a:pt x="30" y="54"/>
                    </a:lnTo>
                    <a:lnTo>
                      <a:pt x="42" y="48"/>
                    </a:lnTo>
                    <a:lnTo>
                      <a:pt x="30" y="48"/>
                    </a:lnTo>
                    <a:lnTo>
                      <a:pt x="31" y="62"/>
                    </a:lnTo>
                    <a:lnTo>
                      <a:pt x="31" y="75"/>
                    </a:lnTo>
                    <a:lnTo>
                      <a:pt x="31" y="80"/>
                    </a:lnTo>
                    <a:lnTo>
                      <a:pt x="44" y="80"/>
                    </a:lnTo>
                    <a:lnTo>
                      <a:pt x="31" y="76"/>
                    </a:lnTo>
                    <a:lnTo>
                      <a:pt x="31" y="79"/>
                    </a:lnTo>
                    <a:lnTo>
                      <a:pt x="28" y="82"/>
                    </a:lnTo>
                    <a:lnTo>
                      <a:pt x="39" y="87"/>
                    </a:lnTo>
                    <a:lnTo>
                      <a:pt x="31" y="79"/>
                    </a:lnTo>
                    <a:lnTo>
                      <a:pt x="35" y="75"/>
                    </a:lnTo>
                    <a:lnTo>
                      <a:pt x="31" y="78"/>
                    </a:lnTo>
                    <a:lnTo>
                      <a:pt x="37" y="89"/>
                    </a:lnTo>
                    <a:lnTo>
                      <a:pt x="37" y="76"/>
                    </a:lnTo>
                    <a:lnTo>
                      <a:pt x="27" y="78"/>
                    </a:lnTo>
                    <a:lnTo>
                      <a:pt x="17" y="78"/>
                    </a:lnTo>
                    <a:lnTo>
                      <a:pt x="13" y="78"/>
                    </a:lnTo>
                    <a:lnTo>
                      <a:pt x="9" y="78"/>
                    </a:lnTo>
                    <a:lnTo>
                      <a:pt x="7" y="79"/>
                    </a:lnTo>
                    <a:lnTo>
                      <a:pt x="13" y="103"/>
                    </a:lnTo>
                    <a:lnTo>
                      <a:pt x="18" y="101"/>
                    </a:lnTo>
                    <a:lnTo>
                      <a:pt x="13" y="90"/>
                    </a:lnTo>
                    <a:lnTo>
                      <a:pt x="13" y="103"/>
                    </a:lnTo>
                    <a:lnTo>
                      <a:pt x="17" y="103"/>
                    </a:lnTo>
                    <a:lnTo>
                      <a:pt x="27" y="103"/>
                    </a:lnTo>
                    <a:lnTo>
                      <a:pt x="37" y="101"/>
                    </a:lnTo>
                    <a:lnTo>
                      <a:pt x="41" y="101"/>
                    </a:lnTo>
                    <a:lnTo>
                      <a:pt x="45" y="99"/>
                    </a:lnTo>
                    <a:lnTo>
                      <a:pt x="49" y="96"/>
                    </a:lnTo>
                    <a:lnTo>
                      <a:pt x="52" y="92"/>
                    </a:lnTo>
                    <a:lnTo>
                      <a:pt x="53" y="90"/>
                    </a:lnTo>
                    <a:lnTo>
                      <a:pt x="55" y="86"/>
                    </a:lnTo>
                    <a:lnTo>
                      <a:pt x="56" y="80"/>
                    </a:lnTo>
                    <a:lnTo>
                      <a:pt x="56" y="75"/>
                    </a:lnTo>
                    <a:lnTo>
                      <a:pt x="56" y="62"/>
                    </a:lnTo>
                    <a:lnTo>
                      <a:pt x="55" y="48"/>
                    </a:lnTo>
                    <a:lnTo>
                      <a:pt x="53" y="44"/>
                    </a:lnTo>
                    <a:lnTo>
                      <a:pt x="49" y="33"/>
                    </a:lnTo>
                    <a:lnTo>
                      <a:pt x="45" y="23"/>
                    </a:lnTo>
                    <a:lnTo>
                      <a:pt x="42" y="19"/>
                    </a:lnTo>
                    <a:lnTo>
                      <a:pt x="34" y="14"/>
                    </a:lnTo>
                    <a:lnTo>
                      <a:pt x="30" y="11"/>
                    </a:lnTo>
                    <a:lnTo>
                      <a:pt x="13"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6169" name="Oval 47"/>
              <p:cNvSpPr>
                <a:spLocks noChangeArrowheads="1"/>
              </p:cNvSpPr>
              <p:nvPr/>
            </p:nvSpPr>
            <p:spPr bwMode="auto">
              <a:xfrm>
                <a:off x="2834" y="2317"/>
                <a:ext cx="70"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6170" name="Oval 48"/>
              <p:cNvSpPr>
                <a:spLocks noChangeArrowheads="1"/>
              </p:cNvSpPr>
              <p:nvPr/>
            </p:nvSpPr>
            <p:spPr bwMode="auto">
              <a:xfrm>
                <a:off x="2941" y="2523"/>
                <a:ext cx="42" cy="54"/>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grpSp>
          <p:nvGrpSpPr>
            <p:cNvPr id="46112" name="Group 49"/>
            <p:cNvGrpSpPr>
              <a:grpSpLocks/>
            </p:cNvGrpSpPr>
            <p:nvPr/>
          </p:nvGrpSpPr>
          <p:grpSpPr bwMode="auto">
            <a:xfrm>
              <a:off x="3089" y="2482"/>
              <a:ext cx="351" cy="1100"/>
              <a:chOff x="3089" y="2000"/>
              <a:chExt cx="357" cy="1100"/>
            </a:xfrm>
          </p:grpSpPr>
          <p:sp>
            <p:nvSpPr>
              <p:cNvPr id="46162" name="Freeform 50"/>
              <p:cNvSpPr>
                <a:spLocks/>
              </p:cNvSpPr>
              <p:nvPr/>
            </p:nvSpPr>
            <p:spPr bwMode="auto">
              <a:xfrm>
                <a:off x="3109" y="2021"/>
                <a:ext cx="337" cy="1057"/>
              </a:xfrm>
              <a:custGeom>
                <a:avLst/>
                <a:gdLst>
                  <a:gd name="T0" fmla="*/ 83 w 337"/>
                  <a:gd name="T1" fmla="*/ 984 h 1057"/>
                  <a:gd name="T2" fmla="*/ 103 w 337"/>
                  <a:gd name="T3" fmla="*/ 941 h 1057"/>
                  <a:gd name="T4" fmla="*/ 109 w 337"/>
                  <a:gd name="T5" fmla="*/ 903 h 1057"/>
                  <a:gd name="T6" fmla="*/ 121 w 337"/>
                  <a:gd name="T7" fmla="*/ 843 h 1057"/>
                  <a:gd name="T8" fmla="*/ 133 w 337"/>
                  <a:gd name="T9" fmla="*/ 815 h 1057"/>
                  <a:gd name="T10" fmla="*/ 133 w 337"/>
                  <a:gd name="T11" fmla="*/ 785 h 1057"/>
                  <a:gd name="T12" fmla="*/ 112 w 337"/>
                  <a:gd name="T13" fmla="*/ 761 h 1057"/>
                  <a:gd name="T14" fmla="*/ 106 w 337"/>
                  <a:gd name="T15" fmla="*/ 753 h 1057"/>
                  <a:gd name="T16" fmla="*/ 129 w 337"/>
                  <a:gd name="T17" fmla="*/ 717 h 1057"/>
                  <a:gd name="T18" fmla="*/ 176 w 337"/>
                  <a:gd name="T19" fmla="*/ 665 h 1057"/>
                  <a:gd name="T20" fmla="*/ 182 w 337"/>
                  <a:gd name="T21" fmla="*/ 644 h 1057"/>
                  <a:gd name="T22" fmla="*/ 189 w 337"/>
                  <a:gd name="T23" fmla="*/ 606 h 1057"/>
                  <a:gd name="T24" fmla="*/ 219 w 337"/>
                  <a:gd name="T25" fmla="*/ 542 h 1057"/>
                  <a:gd name="T26" fmla="*/ 245 w 337"/>
                  <a:gd name="T27" fmla="*/ 496 h 1057"/>
                  <a:gd name="T28" fmla="*/ 249 w 337"/>
                  <a:gd name="T29" fmla="*/ 456 h 1057"/>
                  <a:gd name="T30" fmla="*/ 261 w 337"/>
                  <a:gd name="T31" fmla="*/ 424 h 1057"/>
                  <a:gd name="T32" fmla="*/ 317 w 337"/>
                  <a:gd name="T33" fmla="*/ 408 h 1057"/>
                  <a:gd name="T34" fmla="*/ 336 w 337"/>
                  <a:gd name="T35" fmla="*/ 366 h 1057"/>
                  <a:gd name="T36" fmla="*/ 302 w 337"/>
                  <a:gd name="T37" fmla="*/ 311 h 1057"/>
                  <a:gd name="T38" fmla="*/ 254 w 337"/>
                  <a:gd name="T39" fmla="*/ 261 h 1057"/>
                  <a:gd name="T40" fmla="*/ 240 w 337"/>
                  <a:gd name="T41" fmla="*/ 262 h 1057"/>
                  <a:gd name="T42" fmla="*/ 244 w 337"/>
                  <a:gd name="T43" fmla="*/ 230 h 1057"/>
                  <a:gd name="T44" fmla="*/ 246 w 337"/>
                  <a:gd name="T45" fmla="*/ 143 h 1057"/>
                  <a:gd name="T46" fmla="*/ 245 w 337"/>
                  <a:gd name="T47" fmla="*/ 106 h 1057"/>
                  <a:gd name="T48" fmla="*/ 201 w 337"/>
                  <a:gd name="T49" fmla="*/ 73 h 1057"/>
                  <a:gd name="T50" fmla="*/ 202 w 337"/>
                  <a:gd name="T51" fmla="*/ 30 h 1057"/>
                  <a:gd name="T52" fmla="*/ 203 w 337"/>
                  <a:gd name="T53" fmla="*/ 22 h 1057"/>
                  <a:gd name="T54" fmla="*/ 218 w 337"/>
                  <a:gd name="T55" fmla="*/ 10 h 1057"/>
                  <a:gd name="T56" fmla="*/ 195 w 337"/>
                  <a:gd name="T57" fmla="*/ 5 h 1057"/>
                  <a:gd name="T58" fmla="*/ 184 w 337"/>
                  <a:gd name="T59" fmla="*/ 30 h 1057"/>
                  <a:gd name="T60" fmla="*/ 200 w 337"/>
                  <a:gd name="T61" fmla="*/ 84 h 1057"/>
                  <a:gd name="T62" fmla="*/ 230 w 337"/>
                  <a:gd name="T63" fmla="*/ 117 h 1057"/>
                  <a:gd name="T64" fmla="*/ 228 w 337"/>
                  <a:gd name="T65" fmla="*/ 143 h 1057"/>
                  <a:gd name="T66" fmla="*/ 226 w 337"/>
                  <a:gd name="T67" fmla="*/ 230 h 1057"/>
                  <a:gd name="T68" fmla="*/ 236 w 337"/>
                  <a:gd name="T69" fmla="*/ 271 h 1057"/>
                  <a:gd name="T70" fmla="*/ 248 w 337"/>
                  <a:gd name="T71" fmla="*/ 279 h 1057"/>
                  <a:gd name="T72" fmla="*/ 307 w 337"/>
                  <a:gd name="T73" fmla="*/ 347 h 1057"/>
                  <a:gd name="T74" fmla="*/ 318 w 337"/>
                  <a:gd name="T75" fmla="*/ 366 h 1057"/>
                  <a:gd name="T76" fmla="*/ 318 w 337"/>
                  <a:gd name="T77" fmla="*/ 377 h 1057"/>
                  <a:gd name="T78" fmla="*/ 280 w 337"/>
                  <a:gd name="T79" fmla="*/ 406 h 1057"/>
                  <a:gd name="T80" fmla="*/ 235 w 337"/>
                  <a:gd name="T81" fmla="*/ 440 h 1057"/>
                  <a:gd name="T82" fmla="*/ 228 w 337"/>
                  <a:gd name="T83" fmla="*/ 484 h 1057"/>
                  <a:gd name="T84" fmla="*/ 229 w 337"/>
                  <a:gd name="T85" fmla="*/ 515 h 1057"/>
                  <a:gd name="T86" fmla="*/ 182 w 337"/>
                  <a:gd name="T87" fmla="*/ 562 h 1057"/>
                  <a:gd name="T88" fmla="*/ 176 w 337"/>
                  <a:gd name="T89" fmla="*/ 628 h 1057"/>
                  <a:gd name="T90" fmla="*/ 163 w 337"/>
                  <a:gd name="T91" fmla="*/ 652 h 1057"/>
                  <a:gd name="T92" fmla="*/ 157 w 337"/>
                  <a:gd name="T93" fmla="*/ 661 h 1057"/>
                  <a:gd name="T94" fmla="*/ 103 w 337"/>
                  <a:gd name="T95" fmla="*/ 720 h 1057"/>
                  <a:gd name="T96" fmla="*/ 90 w 337"/>
                  <a:gd name="T97" fmla="*/ 756 h 1057"/>
                  <a:gd name="T98" fmla="*/ 112 w 337"/>
                  <a:gd name="T99" fmla="*/ 787 h 1057"/>
                  <a:gd name="T100" fmla="*/ 120 w 337"/>
                  <a:gd name="T101" fmla="*/ 800 h 1057"/>
                  <a:gd name="T102" fmla="*/ 112 w 337"/>
                  <a:gd name="T103" fmla="*/ 813 h 1057"/>
                  <a:gd name="T104" fmla="*/ 101 w 337"/>
                  <a:gd name="T105" fmla="*/ 848 h 1057"/>
                  <a:gd name="T106" fmla="*/ 90 w 337"/>
                  <a:gd name="T107" fmla="*/ 910 h 1057"/>
                  <a:gd name="T108" fmla="*/ 93 w 337"/>
                  <a:gd name="T109" fmla="*/ 947 h 1057"/>
                  <a:gd name="T110" fmla="*/ 70 w 337"/>
                  <a:gd name="T111" fmla="*/ 971 h 10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7" h="1057">
                    <a:moveTo>
                      <a:pt x="0" y="1044"/>
                    </a:moveTo>
                    <a:lnTo>
                      <a:pt x="12" y="1057"/>
                    </a:lnTo>
                    <a:lnTo>
                      <a:pt x="36" y="1035"/>
                    </a:lnTo>
                    <a:lnTo>
                      <a:pt x="57" y="1014"/>
                    </a:lnTo>
                    <a:lnTo>
                      <a:pt x="67" y="1004"/>
                    </a:lnTo>
                    <a:lnTo>
                      <a:pt x="76" y="994"/>
                    </a:lnTo>
                    <a:lnTo>
                      <a:pt x="83" y="984"/>
                    </a:lnTo>
                    <a:lnTo>
                      <a:pt x="85" y="981"/>
                    </a:lnTo>
                    <a:lnTo>
                      <a:pt x="91" y="974"/>
                    </a:lnTo>
                    <a:lnTo>
                      <a:pt x="96" y="964"/>
                    </a:lnTo>
                    <a:lnTo>
                      <a:pt x="100" y="957"/>
                    </a:lnTo>
                    <a:lnTo>
                      <a:pt x="102" y="950"/>
                    </a:lnTo>
                    <a:lnTo>
                      <a:pt x="102" y="947"/>
                    </a:lnTo>
                    <a:lnTo>
                      <a:pt x="103" y="941"/>
                    </a:lnTo>
                    <a:lnTo>
                      <a:pt x="105" y="927"/>
                    </a:lnTo>
                    <a:lnTo>
                      <a:pt x="106" y="920"/>
                    </a:lnTo>
                    <a:lnTo>
                      <a:pt x="97" y="920"/>
                    </a:lnTo>
                    <a:lnTo>
                      <a:pt x="105" y="924"/>
                    </a:lnTo>
                    <a:lnTo>
                      <a:pt x="107" y="914"/>
                    </a:lnTo>
                    <a:lnTo>
                      <a:pt x="108" y="906"/>
                    </a:lnTo>
                    <a:lnTo>
                      <a:pt x="109" y="903"/>
                    </a:lnTo>
                    <a:lnTo>
                      <a:pt x="111" y="892"/>
                    </a:lnTo>
                    <a:lnTo>
                      <a:pt x="115" y="870"/>
                    </a:lnTo>
                    <a:lnTo>
                      <a:pt x="117" y="859"/>
                    </a:lnTo>
                    <a:lnTo>
                      <a:pt x="119" y="848"/>
                    </a:lnTo>
                    <a:lnTo>
                      <a:pt x="110" y="848"/>
                    </a:lnTo>
                    <a:lnTo>
                      <a:pt x="119" y="852"/>
                    </a:lnTo>
                    <a:lnTo>
                      <a:pt x="121" y="843"/>
                    </a:lnTo>
                    <a:lnTo>
                      <a:pt x="123" y="834"/>
                    </a:lnTo>
                    <a:lnTo>
                      <a:pt x="125" y="828"/>
                    </a:lnTo>
                    <a:lnTo>
                      <a:pt x="127" y="823"/>
                    </a:lnTo>
                    <a:lnTo>
                      <a:pt x="119" y="819"/>
                    </a:lnTo>
                    <a:lnTo>
                      <a:pt x="125" y="826"/>
                    </a:lnTo>
                    <a:lnTo>
                      <a:pt x="131" y="818"/>
                    </a:lnTo>
                    <a:lnTo>
                      <a:pt x="133" y="815"/>
                    </a:lnTo>
                    <a:lnTo>
                      <a:pt x="137" y="808"/>
                    </a:lnTo>
                    <a:lnTo>
                      <a:pt x="138" y="804"/>
                    </a:lnTo>
                    <a:lnTo>
                      <a:pt x="138" y="800"/>
                    </a:lnTo>
                    <a:lnTo>
                      <a:pt x="138" y="797"/>
                    </a:lnTo>
                    <a:lnTo>
                      <a:pt x="138" y="794"/>
                    </a:lnTo>
                    <a:lnTo>
                      <a:pt x="135" y="788"/>
                    </a:lnTo>
                    <a:lnTo>
                      <a:pt x="133" y="785"/>
                    </a:lnTo>
                    <a:lnTo>
                      <a:pt x="130" y="779"/>
                    </a:lnTo>
                    <a:lnTo>
                      <a:pt x="125" y="774"/>
                    </a:lnTo>
                    <a:lnTo>
                      <a:pt x="120" y="769"/>
                    </a:lnTo>
                    <a:lnTo>
                      <a:pt x="114" y="763"/>
                    </a:lnTo>
                    <a:lnTo>
                      <a:pt x="110" y="758"/>
                    </a:lnTo>
                    <a:lnTo>
                      <a:pt x="103" y="764"/>
                    </a:lnTo>
                    <a:lnTo>
                      <a:pt x="112" y="761"/>
                    </a:lnTo>
                    <a:lnTo>
                      <a:pt x="108" y="756"/>
                    </a:lnTo>
                    <a:lnTo>
                      <a:pt x="100" y="759"/>
                    </a:lnTo>
                    <a:lnTo>
                      <a:pt x="109" y="759"/>
                    </a:lnTo>
                    <a:lnTo>
                      <a:pt x="107" y="753"/>
                    </a:lnTo>
                    <a:lnTo>
                      <a:pt x="107" y="749"/>
                    </a:lnTo>
                    <a:lnTo>
                      <a:pt x="98" y="749"/>
                    </a:lnTo>
                    <a:lnTo>
                      <a:pt x="106" y="753"/>
                    </a:lnTo>
                    <a:lnTo>
                      <a:pt x="107" y="748"/>
                    </a:lnTo>
                    <a:lnTo>
                      <a:pt x="112" y="739"/>
                    </a:lnTo>
                    <a:lnTo>
                      <a:pt x="103" y="736"/>
                    </a:lnTo>
                    <a:lnTo>
                      <a:pt x="110" y="742"/>
                    </a:lnTo>
                    <a:lnTo>
                      <a:pt x="116" y="733"/>
                    </a:lnTo>
                    <a:lnTo>
                      <a:pt x="125" y="722"/>
                    </a:lnTo>
                    <a:lnTo>
                      <a:pt x="129" y="717"/>
                    </a:lnTo>
                    <a:lnTo>
                      <a:pt x="135" y="710"/>
                    </a:lnTo>
                    <a:lnTo>
                      <a:pt x="148" y="697"/>
                    </a:lnTo>
                    <a:lnTo>
                      <a:pt x="161" y="684"/>
                    </a:lnTo>
                    <a:lnTo>
                      <a:pt x="166" y="678"/>
                    </a:lnTo>
                    <a:lnTo>
                      <a:pt x="171" y="671"/>
                    </a:lnTo>
                    <a:lnTo>
                      <a:pt x="174" y="668"/>
                    </a:lnTo>
                    <a:lnTo>
                      <a:pt x="176" y="665"/>
                    </a:lnTo>
                    <a:lnTo>
                      <a:pt x="178" y="661"/>
                    </a:lnTo>
                    <a:lnTo>
                      <a:pt x="180" y="655"/>
                    </a:lnTo>
                    <a:lnTo>
                      <a:pt x="181" y="652"/>
                    </a:lnTo>
                    <a:lnTo>
                      <a:pt x="182" y="645"/>
                    </a:lnTo>
                    <a:lnTo>
                      <a:pt x="183" y="641"/>
                    </a:lnTo>
                    <a:lnTo>
                      <a:pt x="174" y="641"/>
                    </a:lnTo>
                    <a:lnTo>
                      <a:pt x="182" y="644"/>
                    </a:lnTo>
                    <a:lnTo>
                      <a:pt x="184" y="637"/>
                    </a:lnTo>
                    <a:lnTo>
                      <a:pt x="185" y="632"/>
                    </a:lnTo>
                    <a:lnTo>
                      <a:pt x="185" y="628"/>
                    </a:lnTo>
                    <a:lnTo>
                      <a:pt x="187" y="620"/>
                    </a:lnTo>
                    <a:lnTo>
                      <a:pt x="189" y="602"/>
                    </a:lnTo>
                    <a:lnTo>
                      <a:pt x="180" y="602"/>
                    </a:lnTo>
                    <a:lnTo>
                      <a:pt x="189" y="606"/>
                    </a:lnTo>
                    <a:lnTo>
                      <a:pt x="193" y="587"/>
                    </a:lnTo>
                    <a:lnTo>
                      <a:pt x="198" y="570"/>
                    </a:lnTo>
                    <a:lnTo>
                      <a:pt x="203" y="562"/>
                    </a:lnTo>
                    <a:lnTo>
                      <a:pt x="194" y="558"/>
                    </a:lnTo>
                    <a:lnTo>
                      <a:pt x="201" y="565"/>
                    </a:lnTo>
                    <a:lnTo>
                      <a:pt x="206" y="557"/>
                    </a:lnTo>
                    <a:lnTo>
                      <a:pt x="219" y="542"/>
                    </a:lnTo>
                    <a:lnTo>
                      <a:pt x="231" y="528"/>
                    </a:lnTo>
                    <a:lnTo>
                      <a:pt x="236" y="521"/>
                    </a:lnTo>
                    <a:lnTo>
                      <a:pt x="238" y="518"/>
                    </a:lnTo>
                    <a:lnTo>
                      <a:pt x="241" y="512"/>
                    </a:lnTo>
                    <a:lnTo>
                      <a:pt x="244" y="505"/>
                    </a:lnTo>
                    <a:lnTo>
                      <a:pt x="244" y="502"/>
                    </a:lnTo>
                    <a:lnTo>
                      <a:pt x="245" y="496"/>
                    </a:lnTo>
                    <a:lnTo>
                      <a:pt x="246" y="484"/>
                    </a:lnTo>
                    <a:lnTo>
                      <a:pt x="245" y="472"/>
                    </a:lnTo>
                    <a:lnTo>
                      <a:pt x="245" y="467"/>
                    </a:lnTo>
                    <a:lnTo>
                      <a:pt x="236" y="467"/>
                    </a:lnTo>
                    <a:lnTo>
                      <a:pt x="245" y="471"/>
                    </a:lnTo>
                    <a:lnTo>
                      <a:pt x="246" y="465"/>
                    </a:lnTo>
                    <a:lnTo>
                      <a:pt x="249" y="456"/>
                    </a:lnTo>
                    <a:lnTo>
                      <a:pt x="252" y="447"/>
                    </a:lnTo>
                    <a:lnTo>
                      <a:pt x="257" y="439"/>
                    </a:lnTo>
                    <a:lnTo>
                      <a:pt x="249" y="436"/>
                    </a:lnTo>
                    <a:lnTo>
                      <a:pt x="255" y="442"/>
                    </a:lnTo>
                    <a:lnTo>
                      <a:pt x="262" y="435"/>
                    </a:lnTo>
                    <a:lnTo>
                      <a:pt x="268" y="431"/>
                    </a:lnTo>
                    <a:lnTo>
                      <a:pt x="261" y="424"/>
                    </a:lnTo>
                    <a:lnTo>
                      <a:pt x="265" y="433"/>
                    </a:lnTo>
                    <a:lnTo>
                      <a:pt x="271" y="430"/>
                    </a:lnTo>
                    <a:lnTo>
                      <a:pt x="287" y="423"/>
                    </a:lnTo>
                    <a:lnTo>
                      <a:pt x="302" y="417"/>
                    </a:lnTo>
                    <a:lnTo>
                      <a:pt x="309" y="413"/>
                    </a:lnTo>
                    <a:lnTo>
                      <a:pt x="312" y="411"/>
                    </a:lnTo>
                    <a:lnTo>
                      <a:pt x="317" y="408"/>
                    </a:lnTo>
                    <a:lnTo>
                      <a:pt x="325" y="399"/>
                    </a:lnTo>
                    <a:lnTo>
                      <a:pt x="331" y="390"/>
                    </a:lnTo>
                    <a:lnTo>
                      <a:pt x="333" y="387"/>
                    </a:lnTo>
                    <a:lnTo>
                      <a:pt x="335" y="382"/>
                    </a:lnTo>
                    <a:lnTo>
                      <a:pt x="336" y="378"/>
                    </a:lnTo>
                    <a:lnTo>
                      <a:pt x="337" y="372"/>
                    </a:lnTo>
                    <a:lnTo>
                      <a:pt x="336" y="366"/>
                    </a:lnTo>
                    <a:lnTo>
                      <a:pt x="336" y="363"/>
                    </a:lnTo>
                    <a:lnTo>
                      <a:pt x="334" y="356"/>
                    </a:lnTo>
                    <a:lnTo>
                      <a:pt x="329" y="347"/>
                    </a:lnTo>
                    <a:lnTo>
                      <a:pt x="327" y="344"/>
                    </a:lnTo>
                    <a:lnTo>
                      <a:pt x="320" y="334"/>
                    </a:lnTo>
                    <a:lnTo>
                      <a:pt x="311" y="323"/>
                    </a:lnTo>
                    <a:lnTo>
                      <a:pt x="302" y="311"/>
                    </a:lnTo>
                    <a:lnTo>
                      <a:pt x="292" y="300"/>
                    </a:lnTo>
                    <a:lnTo>
                      <a:pt x="282" y="289"/>
                    </a:lnTo>
                    <a:lnTo>
                      <a:pt x="273" y="279"/>
                    </a:lnTo>
                    <a:lnTo>
                      <a:pt x="267" y="273"/>
                    </a:lnTo>
                    <a:lnTo>
                      <a:pt x="261" y="266"/>
                    </a:lnTo>
                    <a:lnTo>
                      <a:pt x="257" y="263"/>
                    </a:lnTo>
                    <a:lnTo>
                      <a:pt x="254" y="261"/>
                    </a:lnTo>
                    <a:lnTo>
                      <a:pt x="251" y="259"/>
                    </a:lnTo>
                    <a:lnTo>
                      <a:pt x="248" y="257"/>
                    </a:lnTo>
                    <a:lnTo>
                      <a:pt x="244" y="266"/>
                    </a:lnTo>
                    <a:lnTo>
                      <a:pt x="251" y="259"/>
                    </a:lnTo>
                    <a:lnTo>
                      <a:pt x="249" y="258"/>
                    </a:lnTo>
                    <a:lnTo>
                      <a:pt x="247" y="255"/>
                    </a:lnTo>
                    <a:lnTo>
                      <a:pt x="240" y="262"/>
                    </a:lnTo>
                    <a:lnTo>
                      <a:pt x="249" y="258"/>
                    </a:lnTo>
                    <a:lnTo>
                      <a:pt x="247" y="254"/>
                    </a:lnTo>
                    <a:lnTo>
                      <a:pt x="239" y="257"/>
                    </a:lnTo>
                    <a:lnTo>
                      <a:pt x="248" y="257"/>
                    </a:lnTo>
                    <a:lnTo>
                      <a:pt x="246" y="250"/>
                    </a:lnTo>
                    <a:lnTo>
                      <a:pt x="245" y="242"/>
                    </a:lnTo>
                    <a:lnTo>
                      <a:pt x="244" y="230"/>
                    </a:lnTo>
                    <a:lnTo>
                      <a:pt x="244" y="216"/>
                    </a:lnTo>
                    <a:lnTo>
                      <a:pt x="245" y="202"/>
                    </a:lnTo>
                    <a:lnTo>
                      <a:pt x="245" y="188"/>
                    </a:lnTo>
                    <a:lnTo>
                      <a:pt x="245" y="174"/>
                    </a:lnTo>
                    <a:lnTo>
                      <a:pt x="246" y="161"/>
                    </a:lnTo>
                    <a:lnTo>
                      <a:pt x="246" y="151"/>
                    </a:lnTo>
                    <a:lnTo>
                      <a:pt x="246" y="143"/>
                    </a:lnTo>
                    <a:lnTo>
                      <a:pt x="247" y="136"/>
                    </a:lnTo>
                    <a:lnTo>
                      <a:pt x="248" y="131"/>
                    </a:lnTo>
                    <a:lnTo>
                      <a:pt x="248" y="126"/>
                    </a:lnTo>
                    <a:lnTo>
                      <a:pt x="249" y="118"/>
                    </a:lnTo>
                    <a:lnTo>
                      <a:pt x="248" y="114"/>
                    </a:lnTo>
                    <a:lnTo>
                      <a:pt x="247" y="110"/>
                    </a:lnTo>
                    <a:lnTo>
                      <a:pt x="245" y="106"/>
                    </a:lnTo>
                    <a:lnTo>
                      <a:pt x="242" y="100"/>
                    </a:lnTo>
                    <a:lnTo>
                      <a:pt x="240" y="97"/>
                    </a:lnTo>
                    <a:lnTo>
                      <a:pt x="236" y="92"/>
                    </a:lnTo>
                    <a:lnTo>
                      <a:pt x="224" y="82"/>
                    </a:lnTo>
                    <a:lnTo>
                      <a:pt x="213" y="71"/>
                    </a:lnTo>
                    <a:lnTo>
                      <a:pt x="208" y="66"/>
                    </a:lnTo>
                    <a:lnTo>
                      <a:pt x="201" y="73"/>
                    </a:lnTo>
                    <a:lnTo>
                      <a:pt x="210" y="69"/>
                    </a:lnTo>
                    <a:lnTo>
                      <a:pt x="206" y="63"/>
                    </a:lnTo>
                    <a:lnTo>
                      <a:pt x="203" y="51"/>
                    </a:lnTo>
                    <a:lnTo>
                      <a:pt x="194" y="55"/>
                    </a:lnTo>
                    <a:lnTo>
                      <a:pt x="203" y="55"/>
                    </a:lnTo>
                    <a:lnTo>
                      <a:pt x="202" y="42"/>
                    </a:lnTo>
                    <a:lnTo>
                      <a:pt x="202" y="30"/>
                    </a:lnTo>
                    <a:lnTo>
                      <a:pt x="202" y="25"/>
                    </a:lnTo>
                    <a:lnTo>
                      <a:pt x="193" y="25"/>
                    </a:lnTo>
                    <a:lnTo>
                      <a:pt x="202" y="29"/>
                    </a:lnTo>
                    <a:lnTo>
                      <a:pt x="203" y="23"/>
                    </a:lnTo>
                    <a:lnTo>
                      <a:pt x="205" y="19"/>
                    </a:lnTo>
                    <a:lnTo>
                      <a:pt x="197" y="15"/>
                    </a:lnTo>
                    <a:lnTo>
                      <a:pt x="203" y="22"/>
                    </a:lnTo>
                    <a:lnTo>
                      <a:pt x="208" y="18"/>
                    </a:lnTo>
                    <a:lnTo>
                      <a:pt x="202" y="11"/>
                    </a:lnTo>
                    <a:lnTo>
                      <a:pt x="205" y="20"/>
                    </a:lnTo>
                    <a:lnTo>
                      <a:pt x="210" y="17"/>
                    </a:lnTo>
                    <a:lnTo>
                      <a:pt x="213" y="15"/>
                    </a:lnTo>
                    <a:lnTo>
                      <a:pt x="215" y="12"/>
                    </a:lnTo>
                    <a:lnTo>
                      <a:pt x="218" y="10"/>
                    </a:lnTo>
                    <a:lnTo>
                      <a:pt x="203" y="1"/>
                    </a:lnTo>
                    <a:lnTo>
                      <a:pt x="198" y="5"/>
                    </a:lnTo>
                    <a:lnTo>
                      <a:pt x="200" y="2"/>
                    </a:lnTo>
                    <a:lnTo>
                      <a:pt x="207" y="8"/>
                    </a:lnTo>
                    <a:lnTo>
                      <a:pt x="203" y="0"/>
                    </a:lnTo>
                    <a:lnTo>
                      <a:pt x="198" y="3"/>
                    </a:lnTo>
                    <a:lnTo>
                      <a:pt x="195" y="5"/>
                    </a:lnTo>
                    <a:lnTo>
                      <a:pt x="190" y="9"/>
                    </a:lnTo>
                    <a:lnTo>
                      <a:pt x="188" y="12"/>
                    </a:lnTo>
                    <a:lnTo>
                      <a:pt x="186" y="19"/>
                    </a:lnTo>
                    <a:lnTo>
                      <a:pt x="185" y="22"/>
                    </a:lnTo>
                    <a:lnTo>
                      <a:pt x="184" y="25"/>
                    </a:lnTo>
                    <a:lnTo>
                      <a:pt x="184" y="30"/>
                    </a:lnTo>
                    <a:lnTo>
                      <a:pt x="184" y="42"/>
                    </a:lnTo>
                    <a:lnTo>
                      <a:pt x="185" y="55"/>
                    </a:lnTo>
                    <a:lnTo>
                      <a:pt x="186" y="58"/>
                    </a:lnTo>
                    <a:lnTo>
                      <a:pt x="190" y="71"/>
                    </a:lnTo>
                    <a:lnTo>
                      <a:pt x="193" y="76"/>
                    </a:lnTo>
                    <a:lnTo>
                      <a:pt x="195" y="79"/>
                    </a:lnTo>
                    <a:lnTo>
                      <a:pt x="200" y="84"/>
                    </a:lnTo>
                    <a:lnTo>
                      <a:pt x="211" y="95"/>
                    </a:lnTo>
                    <a:lnTo>
                      <a:pt x="223" y="105"/>
                    </a:lnTo>
                    <a:lnTo>
                      <a:pt x="227" y="110"/>
                    </a:lnTo>
                    <a:lnTo>
                      <a:pt x="234" y="104"/>
                    </a:lnTo>
                    <a:lnTo>
                      <a:pt x="225" y="107"/>
                    </a:lnTo>
                    <a:lnTo>
                      <a:pt x="229" y="113"/>
                    </a:lnTo>
                    <a:lnTo>
                      <a:pt x="230" y="117"/>
                    </a:lnTo>
                    <a:lnTo>
                      <a:pt x="239" y="114"/>
                    </a:lnTo>
                    <a:lnTo>
                      <a:pt x="230" y="114"/>
                    </a:lnTo>
                    <a:lnTo>
                      <a:pt x="231" y="118"/>
                    </a:lnTo>
                    <a:lnTo>
                      <a:pt x="230" y="126"/>
                    </a:lnTo>
                    <a:lnTo>
                      <a:pt x="230" y="131"/>
                    </a:lnTo>
                    <a:lnTo>
                      <a:pt x="229" y="136"/>
                    </a:lnTo>
                    <a:lnTo>
                      <a:pt x="228" y="143"/>
                    </a:lnTo>
                    <a:lnTo>
                      <a:pt x="228" y="151"/>
                    </a:lnTo>
                    <a:lnTo>
                      <a:pt x="228" y="161"/>
                    </a:lnTo>
                    <a:lnTo>
                      <a:pt x="227" y="174"/>
                    </a:lnTo>
                    <a:lnTo>
                      <a:pt x="227" y="188"/>
                    </a:lnTo>
                    <a:lnTo>
                      <a:pt x="227" y="202"/>
                    </a:lnTo>
                    <a:lnTo>
                      <a:pt x="226" y="216"/>
                    </a:lnTo>
                    <a:lnTo>
                      <a:pt x="226" y="230"/>
                    </a:lnTo>
                    <a:lnTo>
                      <a:pt x="227" y="242"/>
                    </a:lnTo>
                    <a:lnTo>
                      <a:pt x="229" y="253"/>
                    </a:lnTo>
                    <a:lnTo>
                      <a:pt x="230" y="257"/>
                    </a:lnTo>
                    <a:lnTo>
                      <a:pt x="230" y="261"/>
                    </a:lnTo>
                    <a:lnTo>
                      <a:pt x="232" y="265"/>
                    </a:lnTo>
                    <a:lnTo>
                      <a:pt x="234" y="268"/>
                    </a:lnTo>
                    <a:lnTo>
                      <a:pt x="236" y="271"/>
                    </a:lnTo>
                    <a:lnTo>
                      <a:pt x="238" y="272"/>
                    </a:lnTo>
                    <a:lnTo>
                      <a:pt x="241" y="274"/>
                    </a:lnTo>
                    <a:lnTo>
                      <a:pt x="244" y="276"/>
                    </a:lnTo>
                    <a:lnTo>
                      <a:pt x="247" y="278"/>
                    </a:lnTo>
                    <a:lnTo>
                      <a:pt x="251" y="269"/>
                    </a:lnTo>
                    <a:lnTo>
                      <a:pt x="244" y="276"/>
                    </a:lnTo>
                    <a:lnTo>
                      <a:pt x="248" y="279"/>
                    </a:lnTo>
                    <a:lnTo>
                      <a:pt x="253" y="284"/>
                    </a:lnTo>
                    <a:lnTo>
                      <a:pt x="260" y="292"/>
                    </a:lnTo>
                    <a:lnTo>
                      <a:pt x="269" y="302"/>
                    </a:lnTo>
                    <a:lnTo>
                      <a:pt x="279" y="313"/>
                    </a:lnTo>
                    <a:lnTo>
                      <a:pt x="289" y="324"/>
                    </a:lnTo>
                    <a:lnTo>
                      <a:pt x="298" y="336"/>
                    </a:lnTo>
                    <a:lnTo>
                      <a:pt x="307" y="347"/>
                    </a:lnTo>
                    <a:lnTo>
                      <a:pt x="314" y="357"/>
                    </a:lnTo>
                    <a:lnTo>
                      <a:pt x="321" y="351"/>
                    </a:lnTo>
                    <a:lnTo>
                      <a:pt x="312" y="354"/>
                    </a:lnTo>
                    <a:lnTo>
                      <a:pt x="317" y="363"/>
                    </a:lnTo>
                    <a:lnTo>
                      <a:pt x="319" y="370"/>
                    </a:lnTo>
                    <a:lnTo>
                      <a:pt x="327" y="366"/>
                    </a:lnTo>
                    <a:lnTo>
                      <a:pt x="318" y="366"/>
                    </a:lnTo>
                    <a:lnTo>
                      <a:pt x="319" y="372"/>
                    </a:lnTo>
                    <a:lnTo>
                      <a:pt x="318" y="378"/>
                    </a:lnTo>
                    <a:lnTo>
                      <a:pt x="327" y="378"/>
                    </a:lnTo>
                    <a:lnTo>
                      <a:pt x="318" y="375"/>
                    </a:lnTo>
                    <a:lnTo>
                      <a:pt x="316" y="380"/>
                    </a:lnTo>
                    <a:lnTo>
                      <a:pt x="325" y="383"/>
                    </a:lnTo>
                    <a:lnTo>
                      <a:pt x="318" y="377"/>
                    </a:lnTo>
                    <a:lnTo>
                      <a:pt x="312" y="386"/>
                    </a:lnTo>
                    <a:lnTo>
                      <a:pt x="304" y="395"/>
                    </a:lnTo>
                    <a:lnTo>
                      <a:pt x="299" y="398"/>
                    </a:lnTo>
                    <a:lnTo>
                      <a:pt x="305" y="405"/>
                    </a:lnTo>
                    <a:lnTo>
                      <a:pt x="302" y="396"/>
                    </a:lnTo>
                    <a:lnTo>
                      <a:pt x="295" y="400"/>
                    </a:lnTo>
                    <a:lnTo>
                      <a:pt x="280" y="406"/>
                    </a:lnTo>
                    <a:lnTo>
                      <a:pt x="264" y="413"/>
                    </a:lnTo>
                    <a:lnTo>
                      <a:pt x="258" y="416"/>
                    </a:lnTo>
                    <a:lnTo>
                      <a:pt x="255" y="418"/>
                    </a:lnTo>
                    <a:lnTo>
                      <a:pt x="251" y="421"/>
                    </a:lnTo>
                    <a:lnTo>
                      <a:pt x="242" y="429"/>
                    </a:lnTo>
                    <a:lnTo>
                      <a:pt x="240" y="432"/>
                    </a:lnTo>
                    <a:lnTo>
                      <a:pt x="235" y="440"/>
                    </a:lnTo>
                    <a:lnTo>
                      <a:pt x="232" y="449"/>
                    </a:lnTo>
                    <a:lnTo>
                      <a:pt x="229" y="460"/>
                    </a:lnTo>
                    <a:lnTo>
                      <a:pt x="228" y="464"/>
                    </a:lnTo>
                    <a:lnTo>
                      <a:pt x="227" y="467"/>
                    </a:lnTo>
                    <a:lnTo>
                      <a:pt x="227" y="472"/>
                    </a:lnTo>
                    <a:lnTo>
                      <a:pt x="228" y="484"/>
                    </a:lnTo>
                    <a:lnTo>
                      <a:pt x="227" y="496"/>
                    </a:lnTo>
                    <a:lnTo>
                      <a:pt x="226" y="502"/>
                    </a:lnTo>
                    <a:lnTo>
                      <a:pt x="235" y="502"/>
                    </a:lnTo>
                    <a:lnTo>
                      <a:pt x="227" y="498"/>
                    </a:lnTo>
                    <a:lnTo>
                      <a:pt x="225" y="504"/>
                    </a:lnTo>
                    <a:lnTo>
                      <a:pt x="221" y="511"/>
                    </a:lnTo>
                    <a:lnTo>
                      <a:pt x="229" y="515"/>
                    </a:lnTo>
                    <a:lnTo>
                      <a:pt x="223" y="508"/>
                    </a:lnTo>
                    <a:lnTo>
                      <a:pt x="218" y="515"/>
                    </a:lnTo>
                    <a:lnTo>
                      <a:pt x="206" y="529"/>
                    </a:lnTo>
                    <a:lnTo>
                      <a:pt x="193" y="544"/>
                    </a:lnTo>
                    <a:lnTo>
                      <a:pt x="188" y="552"/>
                    </a:lnTo>
                    <a:lnTo>
                      <a:pt x="186" y="555"/>
                    </a:lnTo>
                    <a:lnTo>
                      <a:pt x="182" y="562"/>
                    </a:lnTo>
                    <a:lnTo>
                      <a:pt x="176" y="580"/>
                    </a:lnTo>
                    <a:lnTo>
                      <a:pt x="172" y="599"/>
                    </a:lnTo>
                    <a:lnTo>
                      <a:pt x="171" y="602"/>
                    </a:lnTo>
                    <a:lnTo>
                      <a:pt x="169" y="620"/>
                    </a:lnTo>
                    <a:lnTo>
                      <a:pt x="167" y="628"/>
                    </a:lnTo>
                    <a:lnTo>
                      <a:pt x="176" y="628"/>
                    </a:lnTo>
                    <a:lnTo>
                      <a:pt x="168" y="625"/>
                    </a:lnTo>
                    <a:lnTo>
                      <a:pt x="167" y="633"/>
                    </a:lnTo>
                    <a:lnTo>
                      <a:pt x="165" y="637"/>
                    </a:lnTo>
                    <a:lnTo>
                      <a:pt x="165" y="641"/>
                    </a:lnTo>
                    <a:lnTo>
                      <a:pt x="164" y="645"/>
                    </a:lnTo>
                    <a:lnTo>
                      <a:pt x="163" y="652"/>
                    </a:lnTo>
                    <a:lnTo>
                      <a:pt x="172" y="652"/>
                    </a:lnTo>
                    <a:lnTo>
                      <a:pt x="163" y="648"/>
                    </a:lnTo>
                    <a:lnTo>
                      <a:pt x="161" y="654"/>
                    </a:lnTo>
                    <a:lnTo>
                      <a:pt x="159" y="658"/>
                    </a:lnTo>
                    <a:lnTo>
                      <a:pt x="167" y="661"/>
                    </a:lnTo>
                    <a:lnTo>
                      <a:pt x="161" y="655"/>
                    </a:lnTo>
                    <a:lnTo>
                      <a:pt x="157" y="661"/>
                    </a:lnTo>
                    <a:lnTo>
                      <a:pt x="153" y="665"/>
                    </a:lnTo>
                    <a:lnTo>
                      <a:pt x="148" y="671"/>
                    </a:lnTo>
                    <a:lnTo>
                      <a:pt x="135" y="684"/>
                    </a:lnTo>
                    <a:lnTo>
                      <a:pt x="122" y="697"/>
                    </a:lnTo>
                    <a:lnTo>
                      <a:pt x="116" y="704"/>
                    </a:lnTo>
                    <a:lnTo>
                      <a:pt x="111" y="711"/>
                    </a:lnTo>
                    <a:lnTo>
                      <a:pt x="103" y="720"/>
                    </a:lnTo>
                    <a:lnTo>
                      <a:pt x="97" y="729"/>
                    </a:lnTo>
                    <a:lnTo>
                      <a:pt x="95" y="732"/>
                    </a:lnTo>
                    <a:lnTo>
                      <a:pt x="90" y="741"/>
                    </a:lnTo>
                    <a:lnTo>
                      <a:pt x="89" y="746"/>
                    </a:lnTo>
                    <a:lnTo>
                      <a:pt x="89" y="749"/>
                    </a:lnTo>
                    <a:lnTo>
                      <a:pt x="90" y="756"/>
                    </a:lnTo>
                    <a:lnTo>
                      <a:pt x="91" y="759"/>
                    </a:lnTo>
                    <a:lnTo>
                      <a:pt x="91" y="763"/>
                    </a:lnTo>
                    <a:lnTo>
                      <a:pt x="95" y="768"/>
                    </a:lnTo>
                    <a:lnTo>
                      <a:pt x="97" y="771"/>
                    </a:lnTo>
                    <a:lnTo>
                      <a:pt x="101" y="776"/>
                    </a:lnTo>
                    <a:lnTo>
                      <a:pt x="107" y="782"/>
                    </a:lnTo>
                    <a:lnTo>
                      <a:pt x="112" y="787"/>
                    </a:lnTo>
                    <a:lnTo>
                      <a:pt x="117" y="792"/>
                    </a:lnTo>
                    <a:lnTo>
                      <a:pt x="120" y="798"/>
                    </a:lnTo>
                    <a:lnTo>
                      <a:pt x="127" y="791"/>
                    </a:lnTo>
                    <a:lnTo>
                      <a:pt x="118" y="795"/>
                    </a:lnTo>
                    <a:lnTo>
                      <a:pt x="121" y="798"/>
                    </a:lnTo>
                    <a:lnTo>
                      <a:pt x="121" y="804"/>
                    </a:lnTo>
                    <a:lnTo>
                      <a:pt x="120" y="800"/>
                    </a:lnTo>
                    <a:lnTo>
                      <a:pt x="129" y="800"/>
                    </a:lnTo>
                    <a:lnTo>
                      <a:pt x="121" y="797"/>
                    </a:lnTo>
                    <a:lnTo>
                      <a:pt x="120" y="801"/>
                    </a:lnTo>
                    <a:lnTo>
                      <a:pt x="116" y="808"/>
                    </a:lnTo>
                    <a:lnTo>
                      <a:pt x="125" y="811"/>
                    </a:lnTo>
                    <a:lnTo>
                      <a:pt x="118" y="805"/>
                    </a:lnTo>
                    <a:lnTo>
                      <a:pt x="112" y="813"/>
                    </a:lnTo>
                    <a:lnTo>
                      <a:pt x="110" y="816"/>
                    </a:lnTo>
                    <a:lnTo>
                      <a:pt x="108" y="821"/>
                    </a:lnTo>
                    <a:lnTo>
                      <a:pt x="106" y="829"/>
                    </a:lnTo>
                    <a:lnTo>
                      <a:pt x="104" y="836"/>
                    </a:lnTo>
                    <a:lnTo>
                      <a:pt x="102" y="845"/>
                    </a:lnTo>
                    <a:lnTo>
                      <a:pt x="101" y="848"/>
                    </a:lnTo>
                    <a:lnTo>
                      <a:pt x="99" y="859"/>
                    </a:lnTo>
                    <a:lnTo>
                      <a:pt x="97" y="870"/>
                    </a:lnTo>
                    <a:lnTo>
                      <a:pt x="93" y="892"/>
                    </a:lnTo>
                    <a:lnTo>
                      <a:pt x="91" y="903"/>
                    </a:lnTo>
                    <a:lnTo>
                      <a:pt x="100" y="903"/>
                    </a:lnTo>
                    <a:lnTo>
                      <a:pt x="91" y="899"/>
                    </a:lnTo>
                    <a:lnTo>
                      <a:pt x="90" y="910"/>
                    </a:lnTo>
                    <a:lnTo>
                      <a:pt x="88" y="917"/>
                    </a:lnTo>
                    <a:lnTo>
                      <a:pt x="88" y="920"/>
                    </a:lnTo>
                    <a:lnTo>
                      <a:pt x="87" y="927"/>
                    </a:lnTo>
                    <a:lnTo>
                      <a:pt x="85" y="941"/>
                    </a:lnTo>
                    <a:lnTo>
                      <a:pt x="84" y="947"/>
                    </a:lnTo>
                    <a:lnTo>
                      <a:pt x="93" y="947"/>
                    </a:lnTo>
                    <a:lnTo>
                      <a:pt x="85" y="943"/>
                    </a:lnTo>
                    <a:lnTo>
                      <a:pt x="83" y="950"/>
                    </a:lnTo>
                    <a:lnTo>
                      <a:pt x="79" y="957"/>
                    </a:lnTo>
                    <a:lnTo>
                      <a:pt x="76" y="964"/>
                    </a:lnTo>
                    <a:lnTo>
                      <a:pt x="68" y="974"/>
                    </a:lnTo>
                    <a:lnTo>
                      <a:pt x="77" y="978"/>
                    </a:lnTo>
                    <a:lnTo>
                      <a:pt x="70" y="971"/>
                    </a:lnTo>
                    <a:lnTo>
                      <a:pt x="63" y="981"/>
                    </a:lnTo>
                    <a:lnTo>
                      <a:pt x="54" y="991"/>
                    </a:lnTo>
                    <a:lnTo>
                      <a:pt x="44" y="1001"/>
                    </a:lnTo>
                    <a:lnTo>
                      <a:pt x="23" y="1022"/>
                    </a:lnTo>
                    <a:lnTo>
                      <a:pt x="0" y="1044"/>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6163" name="Oval 51"/>
              <p:cNvSpPr>
                <a:spLocks noChangeArrowheads="1"/>
              </p:cNvSpPr>
              <p:nvPr/>
            </p:nvSpPr>
            <p:spPr bwMode="auto">
              <a:xfrm>
                <a:off x="3089" y="3045"/>
                <a:ext cx="55" cy="55"/>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6164" name="Oval 52"/>
              <p:cNvSpPr>
                <a:spLocks noChangeArrowheads="1"/>
              </p:cNvSpPr>
              <p:nvPr/>
            </p:nvSpPr>
            <p:spPr bwMode="auto">
              <a:xfrm>
                <a:off x="3293" y="2000"/>
                <a:ext cx="55" cy="55"/>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sp>
          <p:nvSpPr>
            <p:cNvPr id="46113" name="Freeform 53"/>
            <p:cNvSpPr>
              <a:spLocks/>
            </p:cNvSpPr>
            <p:nvPr/>
          </p:nvSpPr>
          <p:spPr bwMode="auto">
            <a:xfrm>
              <a:off x="3103" y="2825"/>
              <a:ext cx="844" cy="738"/>
            </a:xfrm>
            <a:custGeom>
              <a:avLst/>
              <a:gdLst>
                <a:gd name="T0" fmla="*/ 71 w 844"/>
                <a:gd name="T1" fmla="*/ 699 h 726"/>
                <a:gd name="T2" fmla="*/ 153 w 844"/>
                <a:gd name="T3" fmla="*/ 629 h 726"/>
                <a:gd name="T4" fmla="*/ 218 w 844"/>
                <a:gd name="T5" fmla="*/ 572 h 726"/>
                <a:gd name="T6" fmla="*/ 246 w 844"/>
                <a:gd name="T7" fmla="*/ 547 h 726"/>
                <a:gd name="T8" fmla="*/ 277 w 844"/>
                <a:gd name="T9" fmla="*/ 514 h 726"/>
                <a:gd name="T10" fmla="*/ 306 w 844"/>
                <a:gd name="T11" fmla="*/ 488 h 726"/>
                <a:gd name="T12" fmla="*/ 369 w 844"/>
                <a:gd name="T13" fmla="*/ 436 h 726"/>
                <a:gd name="T14" fmla="*/ 399 w 844"/>
                <a:gd name="T15" fmla="*/ 411 h 726"/>
                <a:gd name="T16" fmla="*/ 427 w 844"/>
                <a:gd name="T17" fmla="*/ 381 h 726"/>
                <a:gd name="T18" fmla="*/ 432 w 844"/>
                <a:gd name="T19" fmla="*/ 377 h 726"/>
                <a:gd name="T20" fmla="*/ 463 w 844"/>
                <a:gd name="T21" fmla="*/ 360 h 726"/>
                <a:gd name="T22" fmla="*/ 509 w 844"/>
                <a:gd name="T23" fmla="*/ 347 h 726"/>
                <a:gd name="T24" fmla="*/ 554 w 844"/>
                <a:gd name="T25" fmla="*/ 333 h 726"/>
                <a:gd name="T26" fmla="*/ 571 w 844"/>
                <a:gd name="T27" fmla="*/ 319 h 726"/>
                <a:gd name="T28" fmla="*/ 583 w 844"/>
                <a:gd name="T29" fmla="*/ 328 h 726"/>
                <a:gd name="T30" fmla="*/ 596 w 844"/>
                <a:gd name="T31" fmla="*/ 327 h 726"/>
                <a:gd name="T32" fmla="*/ 612 w 844"/>
                <a:gd name="T33" fmla="*/ 318 h 726"/>
                <a:gd name="T34" fmla="*/ 628 w 844"/>
                <a:gd name="T35" fmla="*/ 302 h 726"/>
                <a:gd name="T36" fmla="*/ 652 w 844"/>
                <a:gd name="T37" fmla="*/ 274 h 726"/>
                <a:gd name="T38" fmla="*/ 710 w 844"/>
                <a:gd name="T39" fmla="*/ 202 h 726"/>
                <a:gd name="T40" fmla="*/ 744 w 844"/>
                <a:gd name="T41" fmla="*/ 161 h 726"/>
                <a:gd name="T42" fmla="*/ 760 w 844"/>
                <a:gd name="T43" fmla="*/ 139 h 726"/>
                <a:gd name="T44" fmla="*/ 771 w 844"/>
                <a:gd name="T45" fmla="*/ 128 h 726"/>
                <a:gd name="T46" fmla="*/ 773 w 844"/>
                <a:gd name="T47" fmla="*/ 125 h 726"/>
                <a:gd name="T48" fmla="*/ 781 w 844"/>
                <a:gd name="T49" fmla="*/ 114 h 726"/>
                <a:gd name="T50" fmla="*/ 794 w 844"/>
                <a:gd name="T51" fmla="*/ 91 h 726"/>
                <a:gd name="T52" fmla="*/ 827 w 844"/>
                <a:gd name="T53" fmla="*/ 39 h 726"/>
                <a:gd name="T54" fmla="*/ 810 w 844"/>
                <a:gd name="T55" fmla="*/ 30 h 726"/>
                <a:gd name="T56" fmla="*/ 777 w 844"/>
                <a:gd name="T57" fmla="*/ 84 h 726"/>
                <a:gd name="T58" fmla="*/ 773 w 844"/>
                <a:gd name="T59" fmla="*/ 91 h 726"/>
                <a:gd name="T60" fmla="*/ 762 w 844"/>
                <a:gd name="T61" fmla="*/ 109 h 726"/>
                <a:gd name="T62" fmla="*/ 759 w 844"/>
                <a:gd name="T63" fmla="*/ 114 h 726"/>
                <a:gd name="T64" fmla="*/ 750 w 844"/>
                <a:gd name="T65" fmla="*/ 122 h 726"/>
                <a:gd name="T66" fmla="*/ 737 w 844"/>
                <a:gd name="T67" fmla="*/ 138 h 726"/>
                <a:gd name="T68" fmla="*/ 715 w 844"/>
                <a:gd name="T69" fmla="*/ 167 h 726"/>
                <a:gd name="T70" fmla="*/ 658 w 844"/>
                <a:gd name="T71" fmla="*/ 239 h 726"/>
                <a:gd name="T72" fmla="*/ 622 w 844"/>
                <a:gd name="T73" fmla="*/ 280 h 726"/>
                <a:gd name="T74" fmla="*/ 603 w 844"/>
                <a:gd name="T75" fmla="*/ 301 h 726"/>
                <a:gd name="T76" fmla="*/ 598 w 844"/>
                <a:gd name="T77" fmla="*/ 316 h 726"/>
                <a:gd name="T78" fmla="*/ 592 w 844"/>
                <a:gd name="T79" fmla="*/ 319 h 726"/>
                <a:gd name="T80" fmla="*/ 583 w 844"/>
                <a:gd name="T81" fmla="*/ 310 h 726"/>
                <a:gd name="T82" fmla="*/ 568 w 844"/>
                <a:gd name="T83" fmla="*/ 310 h 726"/>
                <a:gd name="T84" fmla="*/ 533 w 844"/>
                <a:gd name="T85" fmla="*/ 320 h 726"/>
                <a:gd name="T86" fmla="*/ 486 w 844"/>
                <a:gd name="T87" fmla="*/ 332 h 726"/>
                <a:gd name="T88" fmla="*/ 443 w 844"/>
                <a:gd name="T89" fmla="*/ 349 h 726"/>
                <a:gd name="T90" fmla="*/ 422 w 844"/>
                <a:gd name="T91" fmla="*/ 362 h 726"/>
                <a:gd name="T92" fmla="*/ 394 w 844"/>
                <a:gd name="T93" fmla="*/ 388 h 726"/>
                <a:gd name="T94" fmla="*/ 367 w 844"/>
                <a:gd name="T95" fmla="*/ 414 h 726"/>
                <a:gd name="T96" fmla="*/ 305 w 844"/>
                <a:gd name="T97" fmla="*/ 464 h 726"/>
                <a:gd name="T98" fmla="*/ 272 w 844"/>
                <a:gd name="T99" fmla="*/ 493 h 726"/>
                <a:gd name="T100" fmla="*/ 243 w 844"/>
                <a:gd name="T101" fmla="*/ 522 h 726"/>
                <a:gd name="T102" fmla="*/ 214 w 844"/>
                <a:gd name="T103" fmla="*/ 551 h 726"/>
                <a:gd name="T104" fmla="*/ 165 w 844"/>
                <a:gd name="T105" fmla="*/ 595 h 726"/>
                <a:gd name="T106" fmla="*/ 87 w 844"/>
                <a:gd name="T107" fmla="*/ 66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44" h="726">
                  <a:moveTo>
                    <a:pt x="0" y="712"/>
                  </a:moveTo>
                  <a:lnTo>
                    <a:pt x="11" y="726"/>
                  </a:lnTo>
                  <a:lnTo>
                    <a:pt x="71" y="677"/>
                  </a:lnTo>
                  <a:lnTo>
                    <a:pt x="100" y="653"/>
                  </a:lnTo>
                  <a:lnTo>
                    <a:pt x="127" y="630"/>
                  </a:lnTo>
                  <a:lnTo>
                    <a:pt x="153" y="609"/>
                  </a:lnTo>
                  <a:lnTo>
                    <a:pt x="178" y="588"/>
                  </a:lnTo>
                  <a:lnTo>
                    <a:pt x="199" y="570"/>
                  </a:lnTo>
                  <a:lnTo>
                    <a:pt x="218" y="554"/>
                  </a:lnTo>
                  <a:lnTo>
                    <a:pt x="227" y="546"/>
                  </a:lnTo>
                  <a:lnTo>
                    <a:pt x="234" y="540"/>
                  </a:lnTo>
                  <a:lnTo>
                    <a:pt x="246" y="529"/>
                  </a:lnTo>
                  <a:lnTo>
                    <a:pt x="256" y="519"/>
                  </a:lnTo>
                  <a:lnTo>
                    <a:pt x="263" y="512"/>
                  </a:lnTo>
                  <a:lnTo>
                    <a:pt x="277" y="498"/>
                  </a:lnTo>
                  <a:lnTo>
                    <a:pt x="285" y="490"/>
                  </a:lnTo>
                  <a:lnTo>
                    <a:pt x="294" y="482"/>
                  </a:lnTo>
                  <a:lnTo>
                    <a:pt x="306" y="472"/>
                  </a:lnTo>
                  <a:lnTo>
                    <a:pt x="318" y="462"/>
                  </a:lnTo>
                  <a:lnTo>
                    <a:pt x="344" y="442"/>
                  </a:lnTo>
                  <a:lnTo>
                    <a:pt x="369" y="422"/>
                  </a:lnTo>
                  <a:lnTo>
                    <a:pt x="380" y="413"/>
                  </a:lnTo>
                  <a:lnTo>
                    <a:pt x="390" y="405"/>
                  </a:lnTo>
                  <a:lnTo>
                    <a:pt x="399" y="397"/>
                  </a:lnTo>
                  <a:lnTo>
                    <a:pt x="407" y="389"/>
                  </a:lnTo>
                  <a:lnTo>
                    <a:pt x="421" y="375"/>
                  </a:lnTo>
                  <a:lnTo>
                    <a:pt x="427" y="369"/>
                  </a:lnTo>
                  <a:lnTo>
                    <a:pt x="435" y="363"/>
                  </a:lnTo>
                  <a:lnTo>
                    <a:pt x="428" y="356"/>
                  </a:lnTo>
                  <a:lnTo>
                    <a:pt x="432" y="365"/>
                  </a:lnTo>
                  <a:lnTo>
                    <a:pt x="440" y="359"/>
                  </a:lnTo>
                  <a:lnTo>
                    <a:pt x="451" y="353"/>
                  </a:lnTo>
                  <a:lnTo>
                    <a:pt x="463" y="348"/>
                  </a:lnTo>
                  <a:lnTo>
                    <a:pt x="477" y="344"/>
                  </a:lnTo>
                  <a:lnTo>
                    <a:pt x="493" y="339"/>
                  </a:lnTo>
                  <a:lnTo>
                    <a:pt x="509" y="335"/>
                  </a:lnTo>
                  <a:lnTo>
                    <a:pt x="525" y="331"/>
                  </a:lnTo>
                  <a:lnTo>
                    <a:pt x="540" y="327"/>
                  </a:lnTo>
                  <a:lnTo>
                    <a:pt x="554" y="323"/>
                  </a:lnTo>
                  <a:lnTo>
                    <a:pt x="565" y="320"/>
                  </a:lnTo>
                  <a:lnTo>
                    <a:pt x="575" y="317"/>
                  </a:lnTo>
                  <a:lnTo>
                    <a:pt x="571" y="309"/>
                  </a:lnTo>
                  <a:lnTo>
                    <a:pt x="571" y="318"/>
                  </a:lnTo>
                  <a:lnTo>
                    <a:pt x="578" y="317"/>
                  </a:lnTo>
                  <a:lnTo>
                    <a:pt x="583" y="318"/>
                  </a:lnTo>
                  <a:lnTo>
                    <a:pt x="587" y="318"/>
                  </a:lnTo>
                  <a:lnTo>
                    <a:pt x="592" y="318"/>
                  </a:lnTo>
                  <a:lnTo>
                    <a:pt x="596" y="317"/>
                  </a:lnTo>
                  <a:lnTo>
                    <a:pt x="601" y="315"/>
                  </a:lnTo>
                  <a:lnTo>
                    <a:pt x="604" y="313"/>
                  </a:lnTo>
                  <a:lnTo>
                    <a:pt x="612" y="308"/>
                  </a:lnTo>
                  <a:lnTo>
                    <a:pt x="616" y="304"/>
                  </a:lnTo>
                  <a:lnTo>
                    <a:pt x="621" y="299"/>
                  </a:lnTo>
                  <a:lnTo>
                    <a:pt x="628" y="292"/>
                  </a:lnTo>
                  <a:lnTo>
                    <a:pt x="635" y="284"/>
                  </a:lnTo>
                  <a:lnTo>
                    <a:pt x="643" y="275"/>
                  </a:lnTo>
                  <a:lnTo>
                    <a:pt x="652" y="266"/>
                  </a:lnTo>
                  <a:lnTo>
                    <a:pt x="671" y="244"/>
                  </a:lnTo>
                  <a:lnTo>
                    <a:pt x="690" y="220"/>
                  </a:lnTo>
                  <a:lnTo>
                    <a:pt x="710" y="196"/>
                  </a:lnTo>
                  <a:lnTo>
                    <a:pt x="728" y="174"/>
                  </a:lnTo>
                  <a:lnTo>
                    <a:pt x="736" y="164"/>
                  </a:lnTo>
                  <a:lnTo>
                    <a:pt x="744" y="155"/>
                  </a:lnTo>
                  <a:lnTo>
                    <a:pt x="750" y="147"/>
                  </a:lnTo>
                  <a:lnTo>
                    <a:pt x="756" y="140"/>
                  </a:lnTo>
                  <a:lnTo>
                    <a:pt x="760" y="135"/>
                  </a:lnTo>
                  <a:lnTo>
                    <a:pt x="763" y="131"/>
                  </a:lnTo>
                  <a:lnTo>
                    <a:pt x="768" y="126"/>
                  </a:lnTo>
                  <a:lnTo>
                    <a:pt x="771" y="124"/>
                  </a:lnTo>
                  <a:lnTo>
                    <a:pt x="772" y="123"/>
                  </a:lnTo>
                  <a:lnTo>
                    <a:pt x="772" y="122"/>
                  </a:lnTo>
                  <a:lnTo>
                    <a:pt x="773" y="121"/>
                  </a:lnTo>
                  <a:lnTo>
                    <a:pt x="775" y="118"/>
                  </a:lnTo>
                  <a:lnTo>
                    <a:pt x="777" y="115"/>
                  </a:lnTo>
                  <a:lnTo>
                    <a:pt x="781" y="110"/>
                  </a:lnTo>
                  <a:lnTo>
                    <a:pt x="786" y="102"/>
                  </a:lnTo>
                  <a:lnTo>
                    <a:pt x="788" y="99"/>
                  </a:lnTo>
                  <a:lnTo>
                    <a:pt x="794" y="89"/>
                  </a:lnTo>
                  <a:lnTo>
                    <a:pt x="802" y="77"/>
                  </a:lnTo>
                  <a:lnTo>
                    <a:pt x="810" y="64"/>
                  </a:lnTo>
                  <a:lnTo>
                    <a:pt x="827" y="37"/>
                  </a:lnTo>
                  <a:lnTo>
                    <a:pt x="844" y="9"/>
                  </a:lnTo>
                  <a:lnTo>
                    <a:pt x="829" y="0"/>
                  </a:lnTo>
                  <a:lnTo>
                    <a:pt x="810" y="30"/>
                  </a:lnTo>
                  <a:lnTo>
                    <a:pt x="793" y="57"/>
                  </a:lnTo>
                  <a:lnTo>
                    <a:pt x="785" y="70"/>
                  </a:lnTo>
                  <a:lnTo>
                    <a:pt x="777" y="82"/>
                  </a:lnTo>
                  <a:lnTo>
                    <a:pt x="771" y="92"/>
                  </a:lnTo>
                  <a:lnTo>
                    <a:pt x="779" y="96"/>
                  </a:lnTo>
                  <a:lnTo>
                    <a:pt x="773" y="89"/>
                  </a:lnTo>
                  <a:lnTo>
                    <a:pt x="766" y="100"/>
                  </a:lnTo>
                  <a:lnTo>
                    <a:pt x="764" y="102"/>
                  </a:lnTo>
                  <a:lnTo>
                    <a:pt x="762" y="105"/>
                  </a:lnTo>
                  <a:lnTo>
                    <a:pt x="760" y="108"/>
                  </a:lnTo>
                  <a:lnTo>
                    <a:pt x="759" y="109"/>
                  </a:lnTo>
                  <a:lnTo>
                    <a:pt x="759" y="110"/>
                  </a:lnTo>
                  <a:lnTo>
                    <a:pt x="758" y="111"/>
                  </a:lnTo>
                  <a:lnTo>
                    <a:pt x="755" y="113"/>
                  </a:lnTo>
                  <a:lnTo>
                    <a:pt x="750" y="118"/>
                  </a:lnTo>
                  <a:lnTo>
                    <a:pt x="747" y="122"/>
                  </a:lnTo>
                  <a:lnTo>
                    <a:pt x="743" y="128"/>
                  </a:lnTo>
                  <a:lnTo>
                    <a:pt x="737" y="134"/>
                  </a:lnTo>
                  <a:lnTo>
                    <a:pt x="731" y="142"/>
                  </a:lnTo>
                  <a:lnTo>
                    <a:pt x="723" y="151"/>
                  </a:lnTo>
                  <a:lnTo>
                    <a:pt x="715" y="161"/>
                  </a:lnTo>
                  <a:lnTo>
                    <a:pt x="697" y="183"/>
                  </a:lnTo>
                  <a:lnTo>
                    <a:pt x="677" y="207"/>
                  </a:lnTo>
                  <a:lnTo>
                    <a:pt x="658" y="231"/>
                  </a:lnTo>
                  <a:lnTo>
                    <a:pt x="639" y="253"/>
                  </a:lnTo>
                  <a:lnTo>
                    <a:pt x="630" y="262"/>
                  </a:lnTo>
                  <a:lnTo>
                    <a:pt x="622" y="271"/>
                  </a:lnTo>
                  <a:lnTo>
                    <a:pt x="615" y="279"/>
                  </a:lnTo>
                  <a:lnTo>
                    <a:pt x="609" y="286"/>
                  </a:lnTo>
                  <a:lnTo>
                    <a:pt x="603" y="291"/>
                  </a:lnTo>
                  <a:lnTo>
                    <a:pt x="599" y="295"/>
                  </a:lnTo>
                  <a:lnTo>
                    <a:pt x="591" y="300"/>
                  </a:lnTo>
                  <a:lnTo>
                    <a:pt x="598" y="306"/>
                  </a:lnTo>
                  <a:lnTo>
                    <a:pt x="594" y="298"/>
                  </a:lnTo>
                  <a:lnTo>
                    <a:pt x="589" y="300"/>
                  </a:lnTo>
                  <a:lnTo>
                    <a:pt x="592" y="309"/>
                  </a:lnTo>
                  <a:lnTo>
                    <a:pt x="592" y="300"/>
                  </a:lnTo>
                  <a:lnTo>
                    <a:pt x="587" y="300"/>
                  </a:lnTo>
                  <a:lnTo>
                    <a:pt x="583" y="300"/>
                  </a:lnTo>
                  <a:lnTo>
                    <a:pt x="578" y="299"/>
                  </a:lnTo>
                  <a:lnTo>
                    <a:pt x="571" y="300"/>
                  </a:lnTo>
                  <a:lnTo>
                    <a:pt x="568" y="300"/>
                  </a:lnTo>
                  <a:lnTo>
                    <a:pt x="559" y="303"/>
                  </a:lnTo>
                  <a:lnTo>
                    <a:pt x="547" y="306"/>
                  </a:lnTo>
                  <a:lnTo>
                    <a:pt x="533" y="310"/>
                  </a:lnTo>
                  <a:lnTo>
                    <a:pt x="518" y="314"/>
                  </a:lnTo>
                  <a:lnTo>
                    <a:pt x="502" y="318"/>
                  </a:lnTo>
                  <a:lnTo>
                    <a:pt x="486" y="322"/>
                  </a:lnTo>
                  <a:lnTo>
                    <a:pt x="470" y="327"/>
                  </a:lnTo>
                  <a:lnTo>
                    <a:pt x="456" y="331"/>
                  </a:lnTo>
                  <a:lnTo>
                    <a:pt x="443" y="337"/>
                  </a:lnTo>
                  <a:lnTo>
                    <a:pt x="433" y="342"/>
                  </a:lnTo>
                  <a:lnTo>
                    <a:pt x="425" y="348"/>
                  </a:lnTo>
                  <a:lnTo>
                    <a:pt x="422" y="350"/>
                  </a:lnTo>
                  <a:lnTo>
                    <a:pt x="414" y="356"/>
                  </a:lnTo>
                  <a:lnTo>
                    <a:pt x="408" y="362"/>
                  </a:lnTo>
                  <a:lnTo>
                    <a:pt x="394" y="376"/>
                  </a:lnTo>
                  <a:lnTo>
                    <a:pt x="386" y="384"/>
                  </a:lnTo>
                  <a:lnTo>
                    <a:pt x="379" y="391"/>
                  </a:lnTo>
                  <a:lnTo>
                    <a:pt x="367" y="400"/>
                  </a:lnTo>
                  <a:lnTo>
                    <a:pt x="356" y="409"/>
                  </a:lnTo>
                  <a:lnTo>
                    <a:pt x="331" y="429"/>
                  </a:lnTo>
                  <a:lnTo>
                    <a:pt x="305" y="449"/>
                  </a:lnTo>
                  <a:lnTo>
                    <a:pt x="293" y="459"/>
                  </a:lnTo>
                  <a:lnTo>
                    <a:pt x="282" y="469"/>
                  </a:lnTo>
                  <a:lnTo>
                    <a:pt x="272" y="477"/>
                  </a:lnTo>
                  <a:lnTo>
                    <a:pt x="264" y="485"/>
                  </a:lnTo>
                  <a:lnTo>
                    <a:pt x="250" y="499"/>
                  </a:lnTo>
                  <a:lnTo>
                    <a:pt x="243" y="506"/>
                  </a:lnTo>
                  <a:lnTo>
                    <a:pt x="233" y="516"/>
                  </a:lnTo>
                  <a:lnTo>
                    <a:pt x="221" y="527"/>
                  </a:lnTo>
                  <a:lnTo>
                    <a:pt x="214" y="533"/>
                  </a:lnTo>
                  <a:lnTo>
                    <a:pt x="206" y="541"/>
                  </a:lnTo>
                  <a:lnTo>
                    <a:pt x="186" y="557"/>
                  </a:lnTo>
                  <a:lnTo>
                    <a:pt x="165" y="575"/>
                  </a:lnTo>
                  <a:lnTo>
                    <a:pt x="140" y="596"/>
                  </a:lnTo>
                  <a:lnTo>
                    <a:pt x="114" y="617"/>
                  </a:lnTo>
                  <a:lnTo>
                    <a:pt x="87" y="640"/>
                  </a:lnTo>
                  <a:lnTo>
                    <a:pt x="58" y="664"/>
                  </a:lnTo>
                  <a:lnTo>
                    <a:pt x="0" y="712"/>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6114" name="Oval 54"/>
            <p:cNvSpPr>
              <a:spLocks noChangeArrowheads="1"/>
            </p:cNvSpPr>
            <p:nvPr/>
          </p:nvSpPr>
          <p:spPr bwMode="auto">
            <a:xfrm>
              <a:off x="3082" y="3529"/>
              <a:ext cx="55" cy="5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6115" name="Line 55"/>
            <p:cNvSpPr>
              <a:spLocks noChangeShapeType="1"/>
            </p:cNvSpPr>
            <p:nvPr/>
          </p:nvSpPr>
          <p:spPr bwMode="auto">
            <a:xfrm>
              <a:off x="3618" y="2963"/>
              <a:ext cx="99" cy="129"/>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grpSp>
          <p:nvGrpSpPr>
            <p:cNvPr id="46116" name="Group 56"/>
            <p:cNvGrpSpPr>
              <a:grpSpLocks/>
            </p:cNvGrpSpPr>
            <p:nvPr/>
          </p:nvGrpSpPr>
          <p:grpSpPr bwMode="auto">
            <a:xfrm>
              <a:off x="2800" y="2367"/>
              <a:ext cx="1433" cy="943"/>
              <a:chOff x="2830" y="1897"/>
              <a:chExt cx="1433" cy="934"/>
            </a:xfrm>
          </p:grpSpPr>
          <p:sp>
            <p:nvSpPr>
              <p:cNvPr id="46158" name="Freeform 57"/>
              <p:cNvSpPr>
                <a:spLocks/>
              </p:cNvSpPr>
              <p:nvPr/>
            </p:nvSpPr>
            <p:spPr bwMode="auto">
              <a:xfrm>
                <a:off x="2831" y="1897"/>
                <a:ext cx="439" cy="463"/>
              </a:xfrm>
              <a:custGeom>
                <a:avLst/>
                <a:gdLst>
                  <a:gd name="T0" fmla="*/ 3 w 878"/>
                  <a:gd name="T1" fmla="*/ 231 h 927"/>
                  <a:gd name="T2" fmla="*/ 9 w 878"/>
                  <a:gd name="T3" fmla="*/ 229 h 927"/>
                  <a:gd name="T4" fmla="*/ 14 w 878"/>
                  <a:gd name="T5" fmla="*/ 227 h 927"/>
                  <a:gd name="T6" fmla="*/ 19 w 878"/>
                  <a:gd name="T7" fmla="*/ 224 h 927"/>
                  <a:gd name="T8" fmla="*/ 25 w 878"/>
                  <a:gd name="T9" fmla="*/ 220 h 927"/>
                  <a:gd name="T10" fmla="*/ 34 w 878"/>
                  <a:gd name="T11" fmla="*/ 214 h 927"/>
                  <a:gd name="T12" fmla="*/ 47 w 878"/>
                  <a:gd name="T13" fmla="*/ 207 h 927"/>
                  <a:gd name="T14" fmla="*/ 57 w 878"/>
                  <a:gd name="T15" fmla="*/ 201 h 927"/>
                  <a:gd name="T16" fmla="*/ 63 w 878"/>
                  <a:gd name="T17" fmla="*/ 195 h 927"/>
                  <a:gd name="T18" fmla="*/ 69 w 878"/>
                  <a:gd name="T19" fmla="*/ 192 h 927"/>
                  <a:gd name="T20" fmla="*/ 72 w 878"/>
                  <a:gd name="T21" fmla="*/ 190 h 927"/>
                  <a:gd name="T22" fmla="*/ 76 w 878"/>
                  <a:gd name="T23" fmla="*/ 190 h 927"/>
                  <a:gd name="T24" fmla="*/ 80 w 878"/>
                  <a:gd name="T25" fmla="*/ 188 h 927"/>
                  <a:gd name="T26" fmla="*/ 95 w 878"/>
                  <a:gd name="T27" fmla="*/ 179 h 927"/>
                  <a:gd name="T28" fmla="*/ 103 w 878"/>
                  <a:gd name="T29" fmla="*/ 176 h 927"/>
                  <a:gd name="T30" fmla="*/ 107 w 878"/>
                  <a:gd name="T31" fmla="*/ 175 h 927"/>
                  <a:gd name="T32" fmla="*/ 108 w 878"/>
                  <a:gd name="T33" fmla="*/ 174 h 927"/>
                  <a:gd name="T34" fmla="*/ 124 w 878"/>
                  <a:gd name="T35" fmla="*/ 166 h 927"/>
                  <a:gd name="T36" fmla="*/ 135 w 878"/>
                  <a:gd name="T37" fmla="*/ 159 h 927"/>
                  <a:gd name="T38" fmla="*/ 143 w 878"/>
                  <a:gd name="T39" fmla="*/ 151 h 927"/>
                  <a:gd name="T40" fmla="*/ 154 w 878"/>
                  <a:gd name="T41" fmla="*/ 140 h 927"/>
                  <a:gd name="T42" fmla="*/ 161 w 878"/>
                  <a:gd name="T43" fmla="*/ 134 h 927"/>
                  <a:gd name="T44" fmla="*/ 162 w 878"/>
                  <a:gd name="T45" fmla="*/ 132 h 927"/>
                  <a:gd name="T46" fmla="*/ 163 w 878"/>
                  <a:gd name="T47" fmla="*/ 131 h 927"/>
                  <a:gd name="T48" fmla="*/ 165 w 878"/>
                  <a:gd name="T49" fmla="*/ 131 h 927"/>
                  <a:gd name="T50" fmla="*/ 170 w 878"/>
                  <a:gd name="T51" fmla="*/ 130 h 927"/>
                  <a:gd name="T52" fmla="*/ 174 w 878"/>
                  <a:gd name="T53" fmla="*/ 128 h 927"/>
                  <a:gd name="T54" fmla="*/ 175 w 878"/>
                  <a:gd name="T55" fmla="*/ 128 h 927"/>
                  <a:gd name="T56" fmla="*/ 182 w 878"/>
                  <a:gd name="T57" fmla="*/ 121 h 927"/>
                  <a:gd name="T58" fmla="*/ 189 w 878"/>
                  <a:gd name="T59" fmla="*/ 115 h 927"/>
                  <a:gd name="T60" fmla="*/ 194 w 878"/>
                  <a:gd name="T61" fmla="*/ 105 h 927"/>
                  <a:gd name="T62" fmla="*/ 209 w 878"/>
                  <a:gd name="T63" fmla="*/ 84 h 927"/>
                  <a:gd name="T64" fmla="*/ 217 w 878"/>
                  <a:gd name="T65" fmla="*/ 72 h 927"/>
                  <a:gd name="T66" fmla="*/ 218 w 878"/>
                  <a:gd name="T67" fmla="*/ 68 h 927"/>
                  <a:gd name="T68" fmla="*/ 219 w 878"/>
                  <a:gd name="T69" fmla="*/ 66 h 927"/>
                  <a:gd name="T70" fmla="*/ 219 w 878"/>
                  <a:gd name="T71" fmla="*/ 64 h 927"/>
                  <a:gd name="T72" fmla="*/ 218 w 878"/>
                  <a:gd name="T73" fmla="*/ 54 h 927"/>
                  <a:gd name="T74" fmla="*/ 211 w 878"/>
                  <a:gd name="T75" fmla="*/ 39 h 927"/>
                  <a:gd name="T76" fmla="*/ 205 w 878"/>
                  <a:gd name="T77" fmla="*/ 29 h 927"/>
                  <a:gd name="T78" fmla="*/ 199 w 878"/>
                  <a:gd name="T79" fmla="*/ 20 h 927"/>
                  <a:gd name="T80" fmla="*/ 189 w 878"/>
                  <a:gd name="T81" fmla="*/ 14 h 927"/>
                  <a:gd name="T82" fmla="*/ 174 w 878"/>
                  <a:gd name="T83" fmla="*/ 6 h 9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78" h="927">
                    <a:moveTo>
                      <a:pt x="0" y="927"/>
                    </a:moveTo>
                    <a:lnTo>
                      <a:pt x="10" y="925"/>
                    </a:lnTo>
                    <a:lnTo>
                      <a:pt x="20" y="922"/>
                    </a:lnTo>
                    <a:lnTo>
                      <a:pt x="34" y="917"/>
                    </a:lnTo>
                    <a:lnTo>
                      <a:pt x="47" y="910"/>
                    </a:lnTo>
                    <a:lnTo>
                      <a:pt x="56" y="908"/>
                    </a:lnTo>
                    <a:lnTo>
                      <a:pt x="66" y="905"/>
                    </a:lnTo>
                    <a:lnTo>
                      <a:pt x="76" y="896"/>
                    </a:lnTo>
                    <a:lnTo>
                      <a:pt x="87" y="889"/>
                    </a:lnTo>
                    <a:lnTo>
                      <a:pt x="97" y="883"/>
                    </a:lnTo>
                    <a:lnTo>
                      <a:pt x="109" y="878"/>
                    </a:lnTo>
                    <a:lnTo>
                      <a:pt x="133" y="859"/>
                    </a:lnTo>
                    <a:lnTo>
                      <a:pt x="160" y="843"/>
                    </a:lnTo>
                    <a:lnTo>
                      <a:pt x="187" y="828"/>
                    </a:lnTo>
                    <a:lnTo>
                      <a:pt x="213" y="813"/>
                    </a:lnTo>
                    <a:lnTo>
                      <a:pt x="226" y="804"/>
                    </a:lnTo>
                    <a:lnTo>
                      <a:pt x="237" y="792"/>
                    </a:lnTo>
                    <a:lnTo>
                      <a:pt x="249" y="782"/>
                    </a:lnTo>
                    <a:lnTo>
                      <a:pt x="262" y="774"/>
                    </a:lnTo>
                    <a:lnTo>
                      <a:pt x="274" y="768"/>
                    </a:lnTo>
                    <a:lnTo>
                      <a:pt x="283" y="765"/>
                    </a:lnTo>
                    <a:lnTo>
                      <a:pt x="288" y="763"/>
                    </a:lnTo>
                    <a:lnTo>
                      <a:pt x="293" y="763"/>
                    </a:lnTo>
                    <a:lnTo>
                      <a:pt x="302" y="762"/>
                    </a:lnTo>
                    <a:lnTo>
                      <a:pt x="308" y="758"/>
                    </a:lnTo>
                    <a:lnTo>
                      <a:pt x="317" y="753"/>
                    </a:lnTo>
                    <a:lnTo>
                      <a:pt x="358" y="729"/>
                    </a:lnTo>
                    <a:lnTo>
                      <a:pt x="378" y="719"/>
                    </a:lnTo>
                    <a:lnTo>
                      <a:pt x="399" y="709"/>
                    </a:lnTo>
                    <a:lnTo>
                      <a:pt x="409" y="705"/>
                    </a:lnTo>
                    <a:lnTo>
                      <a:pt x="419" y="702"/>
                    </a:lnTo>
                    <a:lnTo>
                      <a:pt x="428" y="700"/>
                    </a:lnTo>
                    <a:lnTo>
                      <a:pt x="429" y="699"/>
                    </a:lnTo>
                    <a:lnTo>
                      <a:pt x="431" y="699"/>
                    </a:lnTo>
                    <a:lnTo>
                      <a:pt x="460" y="682"/>
                    </a:lnTo>
                    <a:lnTo>
                      <a:pt x="493" y="664"/>
                    </a:lnTo>
                    <a:lnTo>
                      <a:pt x="523" y="647"/>
                    </a:lnTo>
                    <a:lnTo>
                      <a:pt x="539" y="637"/>
                    </a:lnTo>
                    <a:lnTo>
                      <a:pt x="551" y="627"/>
                    </a:lnTo>
                    <a:lnTo>
                      <a:pt x="571" y="605"/>
                    </a:lnTo>
                    <a:lnTo>
                      <a:pt x="593" y="584"/>
                    </a:lnTo>
                    <a:lnTo>
                      <a:pt x="615" y="562"/>
                    </a:lnTo>
                    <a:lnTo>
                      <a:pt x="639" y="545"/>
                    </a:lnTo>
                    <a:lnTo>
                      <a:pt x="643" y="538"/>
                    </a:lnTo>
                    <a:lnTo>
                      <a:pt x="646" y="533"/>
                    </a:lnTo>
                    <a:lnTo>
                      <a:pt x="648" y="530"/>
                    </a:lnTo>
                    <a:lnTo>
                      <a:pt x="649" y="528"/>
                    </a:lnTo>
                    <a:lnTo>
                      <a:pt x="651" y="526"/>
                    </a:lnTo>
                    <a:lnTo>
                      <a:pt x="655" y="526"/>
                    </a:lnTo>
                    <a:lnTo>
                      <a:pt x="660" y="525"/>
                    </a:lnTo>
                    <a:lnTo>
                      <a:pt x="667" y="523"/>
                    </a:lnTo>
                    <a:lnTo>
                      <a:pt x="677" y="520"/>
                    </a:lnTo>
                    <a:lnTo>
                      <a:pt x="687" y="516"/>
                    </a:lnTo>
                    <a:lnTo>
                      <a:pt x="696" y="514"/>
                    </a:lnTo>
                    <a:lnTo>
                      <a:pt x="697" y="513"/>
                    </a:lnTo>
                    <a:lnTo>
                      <a:pt x="699" y="513"/>
                    </a:lnTo>
                    <a:lnTo>
                      <a:pt x="713" y="501"/>
                    </a:lnTo>
                    <a:lnTo>
                      <a:pt x="726" y="487"/>
                    </a:lnTo>
                    <a:lnTo>
                      <a:pt x="738" y="475"/>
                    </a:lnTo>
                    <a:lnTo>
                      <a:pt x="754" y="463"/>
                    </a:lnTo>
                    <a:lnTo>
                      <a:pt x="764" y="443"/>
                    </a:lnTo>
                    <a:lnTo>
                      <a:pt x="776" y="421"/>
                    </a:lnTo>
                    <a:lnTo>
                      <a:pt x="805" y="380"/>
                    </a:lnTo>
                    <a:lnTo>
                      <a:pt x="834" y="339"/>
                    </a:lnTo>
                    <a:lnTo>
                      <a:pt x="863" y="300"/>
                    </a:lnTo>
                    <a:lnTo>
                      <a:pt x="866" y="288"/>
                    </a:lnTo>
                    <a:lnTo>
                      <a:pt x="870" y="279"/>
                    </a:lnTo>
                    <a:lnTo>
                      <a:pt x="871" y="274"/>
                    </a:lnTo>
                    <a:lnTo>
                      <a:pt x="871" y="271"/>
                    </a:lnTo>
                    <a:lnTo>
                      <a:pt x="873" y="267"/>
                    </a:lnTo>
                    <a:lnTo>
                      <a:pt x="875" y="264"/>
                    </a:lnTo>
                    <a:lnTo>
                      <a:pt x="875" y="259"/>
                    </a:lnTo>
                    <a:lnTo>
                      <a:pt x="878" y="250"/>
                    </a:lnTo>
                    <a:lnTo>
                      <a:pt x="871" y="218"/>
                    </a:lnTo>
                    <a:lnTo>
                      <a:pt x="859" y="187"/>
                    </a:lnTo>
                    <a:lnTo>
                      <a:pt x="844" y="158"/>
                    </a:lnTo>
                    <a:lnTo>
                      <a:pt x="823" y="131"/>
                    </a:lnTo>
                    <a:lnTo>
                      <a:pt x="818" y="117"/>
                    </a:lnTo>
                    <a:lnTo>
                      <a:pt x="812" y="104"/>
                    </a:lnTo>
                    <a:lnTo>
                      <a:pt x="793" y="82"/>
                    </a:lnTo>
                    <a:lnTo>
                      <a:pt x="769" y="65"/>
                    </a:lnTo>
                    <a:lnTo>
                      <a:pt x="755" y="58"/>
                    </a:lnTo>
                    <a:lnTo>
                      <a:pt x="742" y="54"/>
                    </a:lnTo>
                    <a:lnTo>
                      <a:pt x="696" y="25"/>
                    </a:lnTo>
                    <a:lnTo>
                      <a:pt x="649" y="0"/>
                    </a:lnTo>
                  </a:path>
                </a:pathLst>
              </a:custGeom>
              <a:noFill/>
              <a:ln w="11113">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800"/>
              </a:p>
            </p:txBody>
          </p:sp>
          <p:sp>
            <p:nvSpPr>
              <p:cNvPr id="46159" name="Freeform 58"/>
              <p:cNvSpPr>
                <a:spLocks/>
              </p:cNvSpPr>
              <p:nvPr/>
            </p:nvSpPr>
            <p:spPr bwMode="auto">
              <a:xfrm>
                <a:off x="3265" y="1997"/>
                <a:ext cx="698" cy="350"/>
              </a:xfrm>
              <a:custGeom>
                <a:avLst/>
                <a:gdLst>
                  <a:gd name="T0" fmla="*/ 5 w 1397"/>
                  <a:gd name="T1" fmla="*/ 2 h 699"/>
                  <a:gd name="T2" fmla="*/ 19 w 1397"/>
                  <a:gd name="T3" fmla="*/ 5 h 699"/>
                  <a:gd name="T4" fmla="*/ 28 w 1397"/>
                  <a:gd name="T5" fmla="*/ 6 h 699"/>
                  <a:gd name="T6" fmla="*/ 39 w 1397"/>
                  <a:gd name="T7" fmla="*/ 7 h 699"/>
                  <a:gd name="T8" fmla="*/ 48 w 1397"/>
                  <a:gd name="T9" fmla="*/ 11 h 699"/>
                  <a:gd name="T10" fmla="*/ 65 w 1397"/>
                  <a:gd name="T11" fmla="*/ 21 h 699"/>
                  <a:gd name="T12" fmla="*/ 73 w 1397"/>
                  <a:gd name="T13" fmla="*/ 24 h 699"/>
                  <a:gd name="T14" fmla="*/ 99 w 1397"/>
                  <a:gd name="T15" fmla="*/ 37 h 699"/>
                  <a:gd name="T16" fmla="*/ 110 w 1397"/>
                  <a:gd name="T17" fmla="*/ 43 h 699"/>
                  <a:gd name="T18" fmla="*/ 119 w 1397"/>
                  <a:gd name="T19" fmla="*/ 49 h 699"/>
                  <a:gd name="T20" fmla="*/ 132 w 1397"/>
                  <a:gd name="T21" fmla="*/ 55 h 699"/>
                  <a:gd name="T22" fmla="*/ 147 w 1397"/>
                  <a:gd name="T23" fmla="*/ 64 h 699"/>
                  <a:gd name="T24" fmla="*/ 163 w 1397"/>
                  <a:gd name="T25" fmla="*/ 72 h 699"/>
                  <a:gd name="T26" fmla="*/ 166 w 1397"/>
                  <a:gd name="T27" fmla="*/ 73 h 699"/>
                  <a:gd name="T28" fmla="*/ 168 w 1397"/>
                  <a:gd name="T29" fmla="*/ 74 h 699"/>
                  <a:gd name="T30" fmla="*/ 167 w 1397"/>
                  <a:gd name="T31" fmla="*/ 74 h 699"/>
                  <a:gd name="T32" fmla="*/ 169 w 1397"/>
                  <a:gd name="T33" fmla="*/ 75 h 699"/>
                  <a:gd name="T34" fmla="*/ 171 w 1397"/>
                  <a:gd name="T35" fmla="*/ 77 h 699"/>
                  <a:gd name="T36" fmla="*/ 178 w 1397"/>
                  <a:gd name="T37" fmla="*/ 80 h 699"/>
                  <a:gd name="T38" fmla="*/ 181 w 1397"/>
                  <a:gd name="T39" fmla="*/ 82 h 699"/>
                  <a:gd name="T40" fmla="*/ 183 w 1397"/>
                  <a:gd name="T41" fmla="*/ 82 h 699"/>
                  <a:gd name="T42" fmla="*/ 188 w 1397"/>
                  <a:gd name="T43" fmla="*/ 86 h 699"/>
                  <a:gd name="T44" fmla="*/ 193 w 1397"/>
                  <a:gd name="T45" fmla="*/ 89 h 699"/>
                  <a:gd name="T46" fmla="*/ 201 w 1397"/>
                  <a:gd name="T47" fmla="*/ 96 h 699"/>
                  <a:gd name="T48" fmla="*/ 210 w 1397"/>
                  <a:gd name="T49" fmla="*/ 104 h 699"/>
                  <a:gd name="T50" fmla="*/ 219 w 1397"/>
                  <a:gd name="T51" fmla="*/ 112 h 699"/>
                  <a:gd name="T52" fmla="*/ 227 w 1397"/>
                  <a:gd name="T53" fmla="*/ 116 h 699"/>
                  <a:gd name="T54" fmla="*/ 243 w 1397"/>
                  <a:gd name="T55" fmla="*/ 126 h 699"/>
                  <a:gd name="T56" fmla="*/ 260 w 1397"/>
                  <a:gd name="T57" fmla="*/ 134 h 699"/>
                  <a:gd name="T58" fmla="*/ 268 w 1397"/>
                  <a:gd name="T59" fmla="*/ 143 h 699"/>
                  <a:gd name="T60" fmla="*/ 281 w 1397"/>
                  <a:gd name="T61" fmla="*/ 156 h 699"/>
                  <a:gd name="T62" fmla="*/ 290 w 1397"/>
                  <a:gd name="T63" fmla="*/ 163 h 699"/>
                  <a:gd name="T64" fmla="*/ 301 w 1397"/>
                  <a:gd name="T65" fmla="*/ 169 h 699"/>
                  <a:gd name="T66" fmla="*/ 314 w 1397"/>
                  <a:gd name="T67" fmla="*/ 173 h 699"/>
                  <a:gd name="T68" fmla="*/ 327 w 1397"/>
                  <a:gd name="T69" fmla="*/ 175 h 699"/>
                  <a:gd name="T70" fmla="*/ 349 w 1397"/>
                  <a:gd name="T71" fmla="*/ 175 h 6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97" h="699">
                    <a:moveTo>
                      <a:pt x="0" y="0"/>
                    </a:moveTo>
                    <a:lnTo>
                      <a:pt x="22" y="7"/>
                    </a:lnTo>
                    <a:lnTo>
                      <a:pt x="41" y="12"/>
                    </a:lnTo>
                    <a:lnTo>
                      <a:pt x="77" y="20"/>
                    </a:lnTo>
                    <a:lnTo>
                      <a:pt x="94" y="22"/>
                    </a:lnTo>
                    <a:lnTo>
                      <a:pt x="112" y="24"/>
                    </a:lnTo>
                    <a:lnTo>
                      <a:pt x="133" y="25"/>
                    </a:lnTo>
                    <a:lnTo>
                      <a:pt x="158" y="27"/>
                    </a:lnTo>
                    <a:lnTo>
                      <a:pt x="175" y="36"/>
                    </a:lnTo>
                    <a:lnTo>
                      <a:pt x="193" y="44"/>
                    </a:lnTo>
                    <a:lnTo>
                      <a:pt x="227" y="63"/>
                    </a:lnTo>
                    <a:lnTo>
                      <a:pt x="261" y="82"/>
                    </a:lnTo>
                    <a:lnTo>
                      <a:pt x="278" y="89"/>
                    </a:lnTo>
                    <a:lnTo>
                      <a:pt x="295" y="94"/>
                    </a:lnTo>
                    <a:lnTo>
                      <a:pt x="363" y="129"/>
                    </a:lnTo>
                    <a:lnTo>
                      <a:pt x="397" y="146"/>
                    </a:lnTo>
                    <a:lnTo>
                      <a:pt x="431" y="164"/>
                    </a:lnTo>
                    <a:lnTo>
                      <a:pt x="440" y="172"/>
                    </a:lnTo>
                    <a:lnTo>
                      <a:pt x="452" y="182"/>
                    </a:lnTo>
                    <a:lnTo>
                      <a:pt x="476" y="196"/>
                    </a:lnTo>
                    <a:lnTo>
                      <a:pt x="503" y="210"/>
                    </a:lnTo>
                    <a:lnTo>
                      <a:pt x="529" y="218"/>
                    </a:lnTo>
                    <a:lnTo>
                      <a:pt x="559" y="237"/>
                    </a:lnTo>
                    <a:lnTo>
                      <a:pt x="590" y="254"/>
                    </a:lnTo>
                    <a:lnTo>
                      <a:pt x="622" y="269"/>
                    </a:lnTo>
                    <a:lnTo>
                      <a:pt x="655" y="285"/>
                    </a:lnTo>
                    <a:lnTo>
                      <a:pt x="662" y="288"/>
                    </a:lnTo>
                    <a:lnTo>
                      <a:pt x="667" y="290"/>
                    </a:lnTo>
                    <a:lnTo>
                      <a:pt x="672" y="293"/>
                    </a:lnTo>
                    <a:lnTo>
                      <a:pt x="672" y="295"/>
                    </a:lnTo>
                    <a:lnTo>
                      <a:pt x="670" y="295"/>
                    </a:lnTo>
                    <a:lnTo>
                      <a:pt x="672" y="296"/>
                    </a:lnTo>
                    <a:lnTo>
                      <a:pt x="677" y="300"/>
                    </a:lnTo>
                    <a:lnTo>
                      <a:pt x="680" y="303"/>
                    </a:lnTo>
                    <a:lnTo>
                      <a:pt x="687" y="307"/>
                    </a:lnTo>
                    <a:lnTo>
                      <a:pt x="699" y="313"/>
                    </a:lnTo>
                    <a:lnTo>
                      <a:pt x="714" y="320"/>
                    </a:lnTo>
                    <a:lnTo>
                      <a:pt x="721" y="324"/>
                    </a:lnTo>
                    <a:lnTo>
                      <a:pt x="726" y="325"/>
                    </a:lnTo>
                    <a:lnTo>
                      <a:pt x="730" y="327"/>
                    </a:lnTo>
                    <a:lnTo>
                      <a:pt x="732" y="327"/>
                    </a:lnTo>
                    <a:lnTo>
                      <a:pt x="742" y="336"/>
                    </a:lnTo>
                    <a:lnTo>
                      <a:pt x="752" y="341"/>
                    </a:lnTo>
                    <a:lnTo>
                      <a:pt x="762" y="346"/>
                    </a:lnTo>
                    <a:lnTo>
                      <a:pt x="774" y="354"/>
                    </a:lnTo>
                    <a:lnTo>
                      <a:pt x="788" y="366"/>
                    </a:lnTo>
                    <a:lnTo>
                      <a:pt x="805" y="382"/>
                    </a:lnTo>
                    <a:lnTo>
                      <a:pt x="822" y="397"/>
                    </a:lnTo>
                    <a:lnTo>
                      <a:pt x="841" y="414"/>
                    </a:lnTo>
                    <a:lnTo>
                      <a:pt x="861" y="431"/>
                    </a:lnTo>
                    <a:lnTo>
                      <a:pt x="878" y="445"/>
                    </a:lnTo>
                    <a:lnTo>
                      <a:pt x="895" y="457"/>
                    </a:lnTo>
                    <a:lnTo>
                      <a:pt x="911" y="463"/>
                    </a:lnTo>
                    <a:lnTo>
                      <a:pt x="941" y="484"/>
                    </a:lnTo>
                    <a:lnTo>
                      <a:pt x="974" y="504"/>
                    </a:lnTo>
                    <a:lnTo>
                      <a:pt x="1008" y="521"/>
                    </a:lnTo>
                    <a:lnTo>
                      <a:pt x="1042" y="535"/>
                    </a:lnTo>
                    <a:lnTo>
                      <a:pt x="1059" y="552"/>
                    </a:lnTo>
                    <a:lnTo>
                      <a:pt x="1074" y="569"/>
                    </a:lnTo>
                    <a:lnTo>
                      <a:pt x="1109" y="607"/>
                    </a:lnTo>
                    <a:lnTo>
                      <a:pt x="1126" y="624"/>
                    </a:lnTo>
                    <a:lnTo>
                      <a:pt x="1143" y="639"/>
                    </a:lnTo>
                    <a:lnTo>
                      <a:pt x="1163" y="651"/>
                    </a:lnTo>
                    <a:lnTo>
                      <a:pt x="1184" y="661"/>
                    </a:lnTo>
                    <a:lnTo>
                      <a:pt x="1207" y="675"/>
                    </a:lnTo>
                    <a:lnTo>
                      <a:pt x="1233" y="685"/>
                    </a:lnTo>
                    <a:lnTo>
                      <a:pt x="1259" y="692"/>
                    </a:lnTo>
                    <a:lnTo>
                      <a:pt x="1286" y="697"/>
                    </a:lnTo>
                    <a:lnTo>
                      <a:pt x="1311" y="699"/>
                    </a:lnTo>
                    <a:lnTo>
                      <a:pt x="1340" y="699"/>
                    </a:lnTo>
                    <a:lnTo>
                      <a:pt x="1397" y="699"/>
                    </a:lnTo>
                  </a:path>
                </a:pathLst>
              </a:custGeom>
              <a:noFill/>
              <a:ln w="11113">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800"/>
              </a:p>
            </p:txBody>
          </p:sp>
          <p:sp>
            <p:nvSpPr>
              <p:cNvPr id="46160" name="Freeform 59"/>
              <p:cNvSpPr>
                <a:spLocks/>
              </p:cNvSpPr>
              <p:nvPr/>
            </p:nvSpPr>
            <p:spPr bwMode="auto">
              <a:xfrm>
                <a:off x="2830" y="2343"/>
                <a:ext cx="1241" cy="449"/>
              </a:xfrm>
              <a:custGeom>
                <a:avLst/>
                <a:gdLst>
                  <a:gd name="T0" fmla="*/ 2 w 2482"/>
                  <a:gd name="T1" fmla="*/ 18 h 896"/>
                  <a:gd name="T2" fmla="*/ 8 w 2482"/>
                  <a:gd name="T3" fmla="*/ 32 h 896"/>
                  <a:gd name="T4" fmla="*/ 17 w 2482"/>
                  <a:gd name="T5" fmla="*/ 43 h 896"/>
                  <a:gd name="T6" fmla="*/ 26 w 2482"/>
                  <a:gd name="T7" fmla="*/ 52 h 896"/>
                  <a:gd name="T8" fmla="*/ 44 w 2482"/>
                  <a:gd name="T9" fmla="*/ 63 h 896"/>
                  <a:gd name="T10" fmla="*/ 72 w 2482"/>
                  <a:gd name="T11" fmla="*/ 72 h 896"/>
                  <a:gd name="T12" fmla="*/ 92 w 2482"/>
                  <a:gd name="T13" fmla="*/ 78 h 896"/>
                  <a:gd name="T14" fmla="*/ 102 w 2482"/>
                  <a:gd name="T15" fmla="*/ 83 h 896"/>
                  <a:gd name="T16" fmla="*/ 124 w 2482"/>
                  <a:gd name="T17" fmla="*/ 98 h 896"/>
                  <a:gd name="T18" fmla="*/ 179 w 2482"/>
                  <a:gd name="T19" fmla="*/ 133 h 896"/>
                  <a:gd name="T20" fmla="*/ 184 w 2482"/>
                  <a:gd name="T21" fmla="*/ 138 h 896"/>
                  <a:gd name="T22" fmla="*/ 194 w 2482"/>
                  <a:gd name="T23" fmla="*/ 148 h 896"/>
                  <a:gd name="T24" fmla="*/ 207 w 2482"/>
                  <a:gd name="T25" fmla="*/ 158 h 896"/>
                  <a:gd name="T26" fmla="*/ 220 w 2482"/>
                  <a:gd name="T27" fmla="*/ 168 h 896"/>
                  <a:gd name="T28" fmla="*/ 234 w 2482"/>
                  <a:gd name="T29" fmla="*/ 177 h 896"/>
                  <a:gd name="T30" fmla="*/ 252 w 2482"/>
                  <a:gd name="T31" fmla="*/ 187 h 896"/>
                  <a:gd name="T32" fmla="*/ 273 w 2482"/>
                  <a:gd name="T33" fmla="*/ 201 h 896"/>
                  <a:gd name="T34" fmla="*/ 289 w 2482"/>
                  <a:gd name="T35" fmla="*/ 212 h 896"/>
                  <a:gd name="T36" fmla="*/ 300 w 2482"/>
                  <a:gd name="T37" fmla="*/ 220 h 896"/>
                  <a:gd name="T38" fmla="*/ 305 w 2482"/>
                  <a:gd name="T39" fmla="*/ 225 h 896"/>
                  <a:gd name="T40" fmla="*/ 312 w 2482"/>
                  <a:gd name="T41" fmla="*/ 224 h 896"/>
                  <a:gd name="T42" fmla="*/ 316 w 2482"/>
                  <a:gd name="T43" fmla="*/ 223 h 896"/>
                  <a:gd name="T44" fmla="*/ 321 w 2482"/>
                  <a:gd name="T45" fmla="*/ 219 h 896"/>
                  <a:gd name="T46" fmla="*/ 324 w 2482"/>
                  <a:gd name="T47" fmla="*/ 213 h 896"/>
                  <a:gd name="T48" fmla="*/ 328 w 2482"/>
                  <a:gd name="T49" fmla="*/ 206 h 896"/>
                  <a:gd name="T50" fmla="*/ 331 w 2482"/>
                  <a:gd name="T51" fmla="*/ 201 h 896"/>
                  <a:gd name="T52" fmla="*/ 340 w 2482"/>
                  <a:gd name="T53" fmla="*/ 197 h 896"/>
                  <a:gd name="T54" fmla="*/ 349 w 2482"/>
                  <a:gd name="T55" fmla="*/ 193 h 896"/>
                  <a:gd name="T56" fmla="*/ 356 w 2482"/>
                  <a:gd name="T57" fmla="*/ 188 h 896"/>
                  <a:gd name="T58" fmla="*/ 361 w 2482"/>
                  <a:gd name="T59" fmla="*/ 186 h 896"/>
                  <a:gd name="T60" fmla="*/ 372 w 2482"/>
                  <a:gd name="T61" fmla="*/ 180 h 896"/>
                  <a:gd name="T62" fmla="*/ 385 w 2482"/>
                  <a:gd name="T63" fmla="*/ 173 h 896"/>
                  <a:gd name="T64" fmla="*/ 394 w 2482"/>
                  <a:gd name="T65" fmla="*/ 170 h 896"/>
                  <a:gd name="T66" fmla="*/ 398 w 2482"/>
                  <a:gd name="T67" fmla="*/ 168 h 896"/>
                  <a:gd name="T68" fmla="*/ 400 w 2482"/>
                  <a:gd name="T69" fmla="*/ 168 h 896"/>
                  <a:gd name="T70" fmla="*/ 410 w 2482"/>
                  <a:gd name="T71" fmla="*/ 161 h 896"/>
                  <a:gd name="T72" fmla="*/ 434 w 2482"/>
                  <a:gd name="T73" fmla="*/ 151 h 896"/>
                  <a:gd name="T74" fmla="*/ 453 w 2482"/>
                  <a:gd name="T75" fmla="*/ 141 h 896"/>
                  <a:gd name="T76" fmla="*/ 468 w 2482"/>
                  <a:gd name="T77" fmla="*/ 134 h 896"/>
                  <a:gd name="T78" fmla="*/ 491 w 2482"/>
                  <a:gd name="T79" fmla="*/ 125 h 896"/>
                  <a:gd name="T80" fmla="*/ 516 w 2482"/>
                  <a:gd name="T81" fmla="*/ 116 h 896"/>
                  <a:gd name="T82" fmla="*/ 527 w 2482"/>
                  <a:gd name="T83" fmla="*/ 113 h 896"/>
                  <a:gd name="T84" fmla="*/ 535 w 2482"/>
                  <a:gd name="T85" fmla="*/ 111 h 896"/>
                  <a:gd name="T86" fmla="*/ 539 w 2482"/>
                  <a:gd name="T87" fmla="*/ 110 h 896"/>
                  <a:gd name="T88" fmla="*/ 541 w 2482"/>
                  <a:gd name="T89" fmla="*/ 110 h 896"/>
                  <a:gd name="T90" fmla="*/ 575 w 2482"/>
                  <a:gd name="T91" fmla="*/ 94 h 896"/>
                  <a:gd name="T92" fmla="*/ 596 w 2482"/>
                  <a:gd name="T93" fmla="*/ 81 h 896"/>
                  <a:gd name="T94" fmla="*/ 614 w 2482"/>
                  <a:gd name="T95" fmla="*/ 64 h 896"/>
                  <a:gd name="T96" fmla="*/ 621 w 2482"/>
                  <a:gd name="T97" fmla="*/ 53 h 896"/>
                  <a:gd name="T98" fmla="*/ 616 w 2482"/>
                  <a:gd name="T99" fmla="*/ 49 h 896"/>
                  <a:gd name="T100" fmla="*/ 613 w 2482"/>
                  <a:gd name="T101" fmla="*/ 45 h 896"/>
                  <a:gd name="T102" fmla="*/ 607 w 2482"/>
                  <a:gd name="T103" fmla="*/ 40 h 896"/>
                  <a:gd name="T104" fmla="*/ 603 w 2482"/>
                  <a:gd name="T105" fmla="*/ 38 h 896"/>
                  <a:gd name="T106" fmla="*/ 600 w 2482"/>
                  <a:gd name="T107" fmla="*/ 34 h 896"/>
                  <a:gd name="T108" fmla="*/ 594 w 2482"/>
                  <a:gd name="T109" fmla="*/ 25 h 896"/>
                  <a:gd name="T110" fmla="*/ 585 w 2482"/>
                  <a:gd name="T111" fmla="*/ 16 h 896"/>
                  <a:gd name="T112" fmla="*/ 577 w 2482"/>
                  <a:gd name="T113" fmla="*/ 9 h 896"/>
                  <a:gd name="T114" fmla="*/ 572 w 2482"/>
                  <a:gd name="T115" fmla="*/ 5 h 896"/>
                  <a:gd name="T116" fmla="*/ 571 w 2482"/>
                  <a:gd name="T117" fmla="*/ 3 h 896"/>
                  <a:gd name="T118" fmla="*/ 570 w 2482"/>
                  <a:gd name="T119" fmla="*/ 2 h 896"/>
                  <a:gd name="T120" fmla="*/ 568 w 2482"/>
                  <a:gd name="T121" fmla="*/ 0 h 8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82" h="896">
                    <a:moveTo>
                      <a:pt x="0" y="39"/>
                    </a:moveTo>
                    <a:lnTo>
                      <a:pt x="8" y="71"/>
                    </a:lnTo>
                    <a:lnTo>
                      <a:pt x="19" y="100"/>
                    </a:lnTo>
                    <a:lnTo>
                      <a:pt x="32" y="128"/>
                    </a:lnTo>
                    <a:lnTo>
                      <a:pt x="48" y="150"/>
                    </a:lnTo>
                    <a:lnTo>
                      <a:pt x="65" y="172"/>
                    </a:lnTo>
                    <a:lnTo>
                      <a:pt x="83" y="191"/>
                    </a:lnTo>
                    <a:lnTo>
                      <a:pt x="104" y="208"/>
                    </a:lnTo>
                    <a:lnTo>
                      <a:pt x="128" y="223"/>
                    </a:lnTo>
                    <a:lnTo>
                      <a:pt x="176" y="249"/>
                    </a:lnTo>
                    <a:lnTo>
                      <a:pt x="230" y="269"/>
                    </a:lnTo>
                    <a:lnTo>
                      <a:pt x="286" y="286"/>
                    </a:lnTo>
                    <a:lnTo>
                      <a:pt x="346" y="302"/>
                    </a:lnTo>
                    <a:lnTo>
                      <a:pt x="367" y="310"/>
                    </a:lnTo>
                    <a:lnTo>
                      <a:pt x="387" y="320"/>
                    </a:lnTo>
                    <a:lnTo>
                      <a:pt x="406" y="332"/>
                    </a:lnTo>
                    <a:lnTo>
                      <a:pt x="426" y="341"/>
                    </a:lnTo>
                    <a:lnTo>
                      <a:pt x="496" y="390"/>
                    </a:lnTo>
                    <a:lnTo>
                      <a:pt x="568" y="438"/>
                    </a:lnTo>
                    <a:lnTo>
                      <a:pt x="713" y="530"/>
                    </a:lnTo>
                    <a:lnTo>
                      <a:pt x="723" y="538"/>
                    </a:lnTo>
                    <a:lnTo>
                      <a:pt x="733" y="549"/>
                    </a:lnTo>
                    <a:lnTo>
                      <a:pt x="754" y="569"/>
                    </a:lnTo>
                    <a:lnTo>
                      <a:pt x="776" y="590"/>
                    </a:lnTo>
                    <a:lnTo>
                      <a:pt x="800" y="610"/>
                    </a:lnTo>
                    <a:lnTo>
                      <a:pt x="825" y="630"/>
                    </a:lnTo>
                    <a:lnTo>
                      <a:pt x="853" y="653"/>
                    </a:lnTo>
                    <a:lnTo>
                      <a:pt x="880" y="671"/>
                    </a:lnTo>
                    <a:lnTo>
                      <a:pt x="909" y="688"/>
                    </a:lnTo>
                    <a:lnTo>
                      <a:pt x="936" y="704"/>
                    </a:lnTo>
                    <a:lnTo>
                      <a:pt x="962" y="714"/>
                    </a:lnTo>
                    <a:lnTo>
                      <a:pt x="1005" y="745"/>
                    </a:lnTo>
                    <a:lnTo>
                      <a:pt x="1047" y="774"/>
                    </a:lnTo>
                    <a:lnTo>
                      <a:pt x="1090" y="803"/>
                    </a:lnTo>
                    <a:lnTo>
                      <a:pt x="1132" y="832"/>
                    </a:lnTo>
                    <a:lnTo>
                      <a:pt x="1156" y="847"/>
                    </a:lnTo>
                    <a:lnTo>
                      <a:pt x="1179" y="861"/>
                    </a:lnTo>
                    <a:lnTo>
                      <a:pt x="1199" y="876"/>
                    </a:lnTo>
                    <a:lnTo>
                      <a:pt x="1209" y="886"/>
                    </a:lnTo>
                    <a:lnTo>
                      <a:pt x="1218" y="896"/>
                    </a:lnTo>
                    <a:lnTo>
                      <a:pt x="1231" y="895"/>
                    </a:lnTo>
                    <a:lnTo>
                      <a:pt x="1245" y="893"/>
                    </a:lnTo>
                    <a:lnTo>
                      <a:pt x="1254" y="889"/>
                    </a:lnTo>
                    <a:lnTo>
                      <a:pt x="1262" y="888"/>
                    </a:lnTo>
                    <a:lnTo>
                      <a:pt x="1274" y="881"/>
                    </a:lnTo>
                    <a:lnTo>
                      <a:pt x="1283" y="874"/>
                    </a:lnTo>
                    <a:lnTo>
                      <a:pt x="1288" y="864"/>
                    </a:lnTo>
                    <a:lnTo>
                      <a:pt x="1295" y="850"/>
                    </a:lnTo>
                    <a:lnTo>
                      <a:pt x="1303" y="833"/>
                    </a:lnTo>
                    <a:lnTo>
                      <a:pt x="1310" y="823"/>
                    </a:lnTo>
                    <a:lnTo>
                      <a:pt x="1317" y="811"/>
                    </a:lnTo>
                    <a:lnTo>
                      <a:pt x="1324" y="803"/>
                    </a:lnTo>
                    <a:lnTo>
                      <a:pt x="1334" y="796"/>
                    </a:lnTo>
                    <a:lnTo>
                      <a:pt x="1358" y="786"/>
                    </a:lnTo>
                    <a:lnTo>
                      <a:pt x="1382" y="775"/>
                    </a:lnTo>
                    <a:lnTo>
                      <a:pt x="1393" y="770"/>
                    </a:lnTo>
                    <a:lnTo>
                      <a:pt x="1402" y="765"/>
                    </a:lnTo>
                    <a:lnTo>
                      <a:pt x="1421" y="751"/>
                    </a:lnTo>
                    <a:lnTo>
                      <a:pt x="1431" y="745"/>
                    </a:lnTo>
                    <a:lnTo>
                      <a:pt x="1441" y="740"/>
                    </a:lnTo>
                    <a:lnTo>
                      <a:pt x="1465" y="729"/>
                    </a:lnTo>
                    <a:lnTo>
                      <a:pt x="1487" y="717"/>
                    </a:lnTo>
                    <a:lnTo>
                      <a:pt x="1532" y="693"/>
                    </a:lnTo>
                    <a:lnTo>
                      <a:pt x="1540" y="690"/>
                    </a:lnTo>
                    <a:lnTo>
                      <a:pt x="1552" y="685"/>
                    </a:lnTo>
                    <a:lnTo>
                      <a:pt x="1573" y="676"/>
                    </a:lnTo>
                    <a:lnTo>
                      <a:pt x="1583" y="673"/>
                    </a:lnTo>
                    <a:lnTo>
                      <a:pt x="1591" y="671"/>
                    </a:lnTo>
                    <a:lnTo>
                      <a:pt x="1596" y="668"/>
                    </a:lnTo>
                    <a:lnTo>
                      <a:pt x="1598" y="668"/>
                    </a:lnTo>
                    <a:lnTo>
                      <a:pt x="1619" y="654"/>
                    </a:lnTo>
                    <a:lnTo>
                      <a:pt x="1639" y="642"/>
                    </a:lnTo>
                    <a:lnTo>
                      <a:pt x="1687" y="620"/>
                    </a:lnTo>
                    <a:lnTo>
                      <a:pt x="1735" y="600"/>
                    </a:lnTo>
                    <a:lnTo>
                      <a:pt x="1781" y="583"/>
                    </a:lnTo>
                    <a:lnTo>
                      <a:pt x="1810" y="562"/>
                    </a:lnTo>
                    <a:lnTo>
                      <a:pt x="1839" y="545"/>
                    </a:lnTo>
                    <a:lnTo>
                      <a:pt x="1869" y="532"/>
                    </a:lnTo>
                    <a:lnTo>
                      <a:pt x="1900" y="518"/>
                    </a:lnTo>
                    <a:lnTo>
                      <a:pt x="1963" y="496"/>
                    </a:lnTo>
                    <a:lnTo>
                      <a:pt x="2030" y="477"/>
                    </a:lnTo>
                    <a:lnTo>
                      <a:pt x="2062" y="462"/>
                    </a:lnTo>
                    <a:lnTo>
                      <a:pt x="2096" y="451"/>
                    </a:lnTo>
                    <a:lnTo>
                      <a:pt x="2105" y="450"/>
                    </a:lnTo>
                    <a:lnTo>
                      <a:pt x="2115" y="448"/>
                    </a:lnTo>
                    <a:lnTo>
                      <a:pt x="2137" y="443"/>
                    </a:lnTo>
                    <a:lnTo>
                      <a:pt x="2146" y="441"/>
                    </a:lnTo>
                    <a:lnTo>
                      <a:pt x="2154" y="440"/>
                    </a:lnTo>
                    <a:lnTo>
                      <a:pt x="2159" y="438"/>
                    </a:lnTo>
                    <a:lnTo>
                      <a:pt x="2161" y="438"/>
                    </a:lnTo>
                    <a:lnTo>
                      <a:pt x="2253" y="395"/>
                    </a:lnTo>
                    <a:lnTo>
                      <a:pt x="2297" y="373"/>
                    </a:lnTo>
                    <a:lnTo>
                      <a:pt x="2340" y="349"/>
                    </a:lnTo>
                    <a:lnTo>
                      <a:pt x="2381" y="322"/>
                    </a:lnTo>
                    <a:lnTo>
                      <a:pt x="2419" y="290"/>
                    </a:lnTo>
                    <a:lnTo>
                      <a:pt x="2453" y="254"/>
                    </a:lnTo>
                    <a:lnTo>
                      <a:pt x="2468" y="232"/>
                    </a:lnTo>
                    <a:lnTo>
                      <a:pt x="2482" y="209"/>
                    </a:lnTo>
                    <a:lnTo>
                      <a:pt x="2471" y="203"/>
                    </a:lnTo>
                    <a:lnTo>
                      <a:pt x="2463" y="196"/>
                    </a:lnTo>
                    <a:lnTo>
                      <a:pt x="2456" y="187"/>
                    </a:lnTo>
                    <a:lnTo>
                      <a:pt x="2449" y="177"/>
                    </a:lnTo>
                    <a:lnTo>
                      <a:pt x="2437" y="169"/>
                    </a:lnTo>
                    <a:lnTo>
                      <a:pt x="2425" y="160"/>
                    </a:lnTo>
                    <a:lnTo>
                      <a:pt x="2415" y="153"/>
                    </a:lnTo>
                    <a:lnTo>
                      <a:pt x="2412" y="150"/>
                    </a:lnTo>
                    <a:lnTo>
                      <a:pt x="2410" y="150"/>
                    </a:lnTo>
                    <a:lnTo>
                      <a:pt x="2400" y="136"/>
                    </a:lnTo>
                    <a:lnTo>
                      <a:pt x="2386" y="119"/>
                    </a:lnTo>
                    <a:lnTo>
                      <a:pt x="2373" y="99"/>
                    </a:lnTo>
                    <a:lnTo>
                      <a:pt x="2355" y="80"/>
                    </a:lnTo>
                    <a:lnTo>
                      <a:pt x="2338" y="61"/>
                    </a:lnTo>
                    <a:lnTo>
                      <a:pt x="2323" y="46"/>
                    </a:lnTo>
                    <a:lnTo>
                      <a:pt x="2306" y="34"/>
                    </a:lnTo>
                    <a:lnTo>
                      <a:pt x="2292" y="27"/>
                    </a:lnTo>
                    <a:lnTo>
                      <a:pt x="2287" y="20"/>
                    </a:lnTo>
                    <a:lnTo>
                      <a:pt x="2284" y="15"/>
                    </a:lnTo>
                    <a:lnTo>
                      <a:pt x="2282" y="12"/>
                    </a:lnTo>
                    <a:lnTo>
                      <a:pt x="2280" y="8"/>
                    </a:lnTo>
                    <a:lnTo>
                      <a:pt x="2279" y="7"/>
                    </a:lnTo>
                    <a:lnTo>
                      <a:pt x="2275" y="3"/>
                    </a:lnTo>
                    <a:lnTo>
                      <a:pt x="2272" y="0"/>
                    </a:lnTo>
                  </a:path>
                </a:pathLst>
              </a:custGeom>
              <a:noFill/>
              <a:ln w="11113">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800"/>
              </a:p>
            </p:txBody>
          </p:sp>
          <p:sp>
            <p:nvSpPr>
              <p:cNvPr id="46161" name="Freeform 60"/>
              <p:cNvSpPr>
                <a:spLocks/>
              </p:cNvSpPr>
              <p:nvPr/>
            </p:nvSpPr>
            <p:spPr bwMode="auto">
              <a:xfrm>
                <a:off x="4071" y="2448"/>
                <a:ext cx="192" cy="383"/>
              </a:xfrm>
              <a:custGeom>
                <a:avLst/>
                <a:gdLst>
                  <a:gd name="T0" fmla="*/ 0 w 383"/>
                  <a:gd name="T1" fmla="*/ 0 h 766"/>
                  <a:gd name="T2" fmla="*/ 8 w 383"/>
                  <a:gd name="T3" fmla="*/ 3 h 766"/>
                  <a:gd name="T4" fmla="*/ 15 w 383"/>
                  <a:gd name="T5" fmla="*/ 6 h 766"/>
                  <a:gd name="T6" fmla="*/ 31 w 383"/>
                  <a:gd name="T7" fmla="*/ 10 h 766"/>
                  <a:gd name="T8" fmla="*/ 46 w 383"/>
                  <a:gd name="T9" fmla="*/ 15 h 766"/>
                  <a:gd name="T10" fmla="*/ 54 w 383"/>
                  <a:gd name="T11" fmla="*/ 18 h 766"/>
                  <a:gd name="T12" fmla="*/ 61 w 383"/>
                  <a:gd name="T13" fmla="*/ 22 h 766"/>
                  <a:gd name="T14" fmla="*/ 72 w 383"/>
                  <a:gd name="T15" fmla="*/ 28 h 766"/>
                  <a:gd name="T16" fmla="*/ 82 w 383"/>
                  <a:gd name="T17" fmla="*/ 33 h 766"/>
                  <a:gd name="T18" fmla="*/ 85 w 383"/>
                  <a:gd name="T19" fmla="*/ 35 h 766"/>
                  <a:gd name="T20" fmla="*/ 89 w 383"/>
                  <a:gd name="T21" fmla="*/ 37 h 766"/>
                  <a:gd name="T22" fmla="*/ 91 w 383"/>
                  <a:gd name="T23" fmla="*/ 39 h 766"/>
                  <a:gd name="T24" fmla="*/ 92 w 383"/>
                  <a:gd name="T25" fmla="*/ 40 h 766"/>
                  <a:gd name="T26" fmla="*/ 92 w 383"/>
                  <a:gd name="T27" fmla="*/ 40 h 766"/>
                  <a:gd name="T28" fmla="*/ 94 w 383"/>
                  <a:gd name="T29" fmla="*/ 43 h 766"/>
                  <a:gd name="T30" fmla="*/ 95 w 383"/>
                  <a:gd name="T31" fmla="*/ 47 h 766"/>
                  <a:gd name="T32" fmla="*/ 96 w 383"/>
                  <a:gd name="T33" fmla="*/ 50 h 766"/>
                  <a:gd name="T34" fmla="*/ 96 w 383"/>
                  <a:gd name="T35" fmla="*/ 53 h 766"/>
                  <a:gd name="T36" fmla="*/ 95 w 383"/>
                  <a:gd name="T37" fmla="*/ 56 h 766"/>
                  <a:gd name="T38" fmla="*/ 94 w 383"/>
                  <a:gd name="T39" fmla="*/ 59 h 766"/>
                  <a:gd name="T40" fmla="*/ 92 w 383"/>
                  <a:gd name="T41" fmla="*/ 63 h 766"/>
                  <a:gd name="T42" fmla="*/ 90 w 383"/>
                  <a:gd name="T43" fmla="*/ 66 h 766"/>
                  <a:gd name="T44" fmla="*/ 88 w 383"/>
                  <a:gd name="T45" fmla="*/ 73 h 766"/>
                  <a:gd name="T46" fmla="*/ 85 w 383"/>
                  <a:gd name="T47" fmla="*/ 80 h 766"/>
                  <a:gd name="T48" fmla="*/ 82 w 383"/>
                  <a:gd name="T49" fmla="*/ 86 h 766"/>
                  <a:gd name="T50" fmla="*/ 78 w 383"/>
                  <a:gd name="T51" fmla="*/ 93 h 766"/>
                  <a:gd name="T52" fmla="*/ 71 w 383"/>
                  <a:gd name="T53" fmla="*/ 106 h 766"/>
                  <a:gd name="T54" fmla="*/ 68 w 383"/>
                  <a:gd name="T55" fmla="*/ 112 h 766"/>
                  <a:gd name="T56" fmla="*/ 64 w 383"/>
                  <a:gd name="T57" fmla="*/ 119 h 766"/>
                  <a:gd name="T58" fmla="*/ 60 w 383"/>
                  <a:gd name="T59" fmla="*/ 128 h 766"/>
                  <a:gd name="T60" fmla="*/ 56 w 383"/>
                  <a:gd name="T61" fmla="*/ 137 h 766"/>
                  <a:gd name="T62" fmla="*/ 54 w 383"/>
                  <a:gd name="T63" fmla="*/ 146 h 766"/>
                  <a:gd name="T64" fmla="*/ 51 w 383"/>
                  <a:gd name="T65" fmla="*/ 154 h 766"/>
                  <a:gd name="T66" fmla="*/ 50 w 383"/>
                  <a:gd name="T67" fmla="*/ 162 h 766"/>
                  <a:gd name="T68" fmla="*/ 49 w 383"/>
                  <a:gd name="T69" fmla="*/ 171 h 766"/>
                  <a:gd name="T70" fmla="*/ 48 w 383"/>
                  <a:gd name="T71" fmla="*/ 181 h 766"/>
                  <a:gd name="T72" fmla="*/ 48 w 383"/>
                  <a:gd name="T73" fmla="*/ 192 h 7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83" h="766">
                    <a:moveTo>
                      <a:pt x="0" y="0"/>
                    </a:moveTo>
                    <a:lnTo>
                      <a:pt x="30" y="12"/>
                    </a:lnTo>
                    <a:lnTo>
                      <a:pt x="59" y="21"/>
                    </a:lnTo>
                    <a:lnTo>
                      <a:pt x="123" y="40"/>
                    </a:lnTo>
                    <a:lnTo>
                      <a:pt x="184" y="60"/>
                    </a:lnTo>
                    <a:lnTo>
                      <a:pt x="213" y="72"/>
                    </a:lnTo>
                    <a:lnTo>
                      <a:pt x="242" y="86"/>
                    </a:lnTo>
                    <a:lnTo>
                      <a:pt x="285" y="110"/>
                    </a:lnTo>
                    <a:lnTo>
                      <a:pt x="327" y="132"/>
                    </a:lnTo>
                    <a:lnTo>
                      <a:pt x="339" y="139"/>
                    </a:lnTo>
                    <a:lnTo>
                      <a:pt x="353" y="147"/>
                    </a:lnTo>
                    <a:lnTo>
                      <a:pt x="363" y="154"/>
                    </a:lnTo>
                    <a:lnTo>
                      <a:pt x="365" y="157"/>
                    </a:lnTo>
                    <a:lnTo>
                      <a:pt x="366" y="157"/>
                    </a:lnTo>
                    <a:lnTo>
                      <a:pt x="375" y="171"/>
                    </a:lnTo>
                    <a:lnTo>
                      <a:pt x="380" y="185"/>
                    </a:lnTo>
                    <a:lnTo>
                      <a:pt x="383" y="198"/>
                    </a:lnTo>
                    <a:lnTo>
                      <a:pt x="383" y="210"/>
                    </a:lnTo>
                    <a:lnTo>
                      <a:pt x="380" y="222"/>
                    </a:lnTo>
                    <a:lnTo>
                      <a:pt x="375" y="236"/>
                    </a:lnTo>
                    <a:lnTo>
                      <a:pt x="368" y="249"/>
                    </a:lnTo>
                    <a:lnTo>
                      <a:pt x="360" y="263"/>
                    </a:lnTo>
                    <a:lnTo>
                      <a:pt x="351" y="290"/>
                    </a:lnTo>
                    <a:lnTo>
                      <a:pt x="339" y="317"/>
                    </a:lnTo>
                    <a:lnTo>
                      <a:pt x="325" y="343"/>
                    </a:lnTo>
                    <a:lnTo>
                      <a:pt x="312" y="370"/>
                    </a:lnTo>
                    <a:lnTo>
                      <a:pt x="283" y="421"/>
                    </a:lnTo>
                    <a:lnTo>
                      <a:pt x="269" y="447"/>
                    </a:lnTo>
                    <a:lnTo>
                      <a:pt x="256" y="473"/>
                    </a:lnTo>
                    <a:lnTo>
                      <a:pt x="239" y="512"/>
                    </a:lnTo>
                    <a:lnTo>
                      <a:pt x="223" y="548"/>
                    </a:lnTo>
                    <a:lnTo>
                      <a:pt x="213" y="582"/>
                    </a:lnTo>
                    <a:lnTo>
                      <a:pt x="204" y="614"/>
                    </a:lnTo>
                    <a:lnTo>
                      <a:pt x="198" y="648"/>
                    </a:lnTo>
                    <a:lnTo>
                      <a:pt x="194" y="684"/>
                    </a:lnTo>
                    <a:lnTo>
                      <a:pt x="191" y="723"/>
                    </a:lnTo>
                    <a:lnTo>
                      <a:pt x="191" y="766"/>
                    </a:lnTo>
                  </a:path>
                </a:pathLst>
              </a:custGeom>
              <a:noFill/>
              <a:ln w="11113">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800"/>
              </a:p>
            </p:txBody>
          </p:sp>
        </p:grpSp>
        <p:sp>
          <p:nvSpPr>
            <p:cNvPr id="46117" name="Freeform 61"/>
            <p:cNvSpPr>
              <a:spLocks/>
            </p:cNvSpPr>
            <p:nvPr/>
          </p:nvSpPr>
          <p:spPr bwMode="auto">
            <a:xfrm>
              <a:off x="2441" y="2878"/>
              <a:ext cx="268" cy="80"/>
            </a:xfrm>
            <a:custGeom>
              <a:avLst/>
              <a:gdLst>
                <a:gd name="T0" fmla="*/ 5 w 295"/>
                <a:gd name="T1" fmla="*/ 74 h 87"/>
                <a:gd name="T2" fmla="*/ 61 w 295"/>
                <a:gd name="T3" fmla="*/ 55 h 87"/>
                <a:gd name="T4" fmla="*/ 94 w 295"/>
                <a:gd name="T5" fmla="*/ 45 h 87"/>
                <a:gd name="T6" fmla="*/ 121 w 295"/>
                <a:gd name="T7" fmla="*/ 38 h 87"/>
                <a:gd name="T8" fmla="*/ 118 w 295"/>
                <a:gd name="T9" fmla="*/ 38 h 87"/>
                <a:gd name="T10" fmla="*/ 136 w 295"/>
                <a:gd name="T11" fmla="*/ 36 h 87"/>
                <a:gd name="T12" fmla="*/ 134 w 295"/>
                <a:gd name="T13" fmla="*/ 35 h 87"/>
                <a:gd name="T14" fmla="*/ 141 w 295"/>
                <a:gd name="T15" fmla="*/ 29 h 87"/>
                <a:gd name="T16" fmla="*/ 139 w 295"/>
                <a:gd name="T17" fmla="*/ 37 h 87"/>
                <a:gd name="T18" fmla="*/ 137 w 295"/>
                <a:gd name="T19" fmla="*/ 34 h 87"/>
                <a:gd name="T20" fmla="*/ 140 w 295"/>
                <a:gd name="T21" fmla="*/ 40 h 87"/>
                <a:gd name="T22" fmla="*/ 143 w 295"/>
                <a:gd name="T23" fmla="*/ 46 h 87"/>
                <a:gd name="T24" fmla="*/ 149 w 295"/>
                <a:gd name="T25" fmla="*/ 48 h 87"/>
                <a:gd name="T26" fmla="*/ 154 w 295"/>
                <a:gd name="T27" fmla="*/ 49 h 87"/>
                <a:gd name="T28" fmla="*/ 163 w 295"/>
                <a:gd name="T29" fmla="*/ 47 h 87"/>
                <a:gd name="T30" fmla="*/ 169 w 295"/>
                <a:gd name="T31" fmla="*/ 42 h 87"/>
                <a:gd name="T32" fmla="*/ 179 w 295"/>
                <a:gd name="T33" fmla="*/ 33 h 87"/>
                <a:gd name="T34" fmla="*/ 194 w 295"/>
                <a:gd name="T35" fmla="*/ 19 h 87"/>
                <a:gd name="T36" fmla="*/ 193 w 295"/>
                <a:gd name="T37" fmla="*/ 21 h 87"/>
                <a:gd name="T38" fmla="*/ 209 w 295"/>
                <a:gd name="T39" fmla="*/ 16 h 87"/>
                <a:gd name="T40" fmla="*/ 206 w 295"/>
                <a:gd name="T41" fmla="*/ 16 h 87"/>
                <a:gd name="T42" fmla="*/ 230 w 295"/>
                <a:gd name="T43" fmla="*/ 17 h 87"/>
                <a:gd name="T44" fmla="*/ 243 w 295"/>
                <a:gd name="T45" fmla="*/ 4 h 87"/>
                <a:gd name="T46" fmla="*/ 218 w 295"/>
                <a:gd name="T47" fmla="*/ 0 h 87"/>
                <a:gd name="T48" fmla="*/ 203 w 295"/>
                <a:gd name="T49" fmla="*/ 1 h 87"/>
                <a:gd name="T50" fmla="*/ 185 w 295"/>
                <a:gd name="T51" fmla="*/ 6 h 87"/>
                <a:gd name="T52" fmla="*/ 178 w 295"/>
                <a:gd name="T53" fmla="*/ 12 h 87"/>
                <a:gd name="T54" fmla="*/ 163 w 295"/>
                <a:gd name="T55" fmla="*/ 27 h 87"/>
                <a:gd name="T56" fmla="*/ 154 w 295"/>
                <a:gd name="T57" fmla="*/ 33 h 87"/>
                <a:gd name="T58" fmla="*/ 156 w 295"/>
                <a:gd name="T59" fmla="*/ 31 h 87"/>
                <a:gd name="T60" fmla="*/ 149 w 295"/>
                <a:gd name="T61" fmla="*/ 34 h 87"/>
                <a:gd name="T62" fmla="*/ 151 w 295"/>
                <a:gd name="T63" fmla="*/ 33 h 87"/>
                <a:gd name="T64" fmla="*/ 157 w 295"/>
                <a:gd name="T65" fmla="*/ 36 h 87"/>
                <a:gd name="T66" fmla="*/ 149 w 295"/>
                <a:gd name="T67" fmla="*/ 40 h 87"/>
                <a:gd name="T68" fmla="*/ 155 w 295"/>
                <a:gd name="T69" fmla="*/ 34 h 87"/>
                <a:gd name="T70" fmla="*/ 152 w 295"/>
                <a:gd name="T71" fmla="*/ 28 h 87"/>
                <a:gd name="T72" fmla="*/ 148 w 295"/>
                <a:gd name="T73" fmla="*/ 24 h 87"/>
                <a:gd name="T74" fmla="*/ 140 w 295"/>
                <a:gd name="T75" fmla="*/ 19 h 87"/>
                <a:gd name="T76" fmla="*/ 127 w 295"/>
                <a:gd name="T77" fmla="*/ 19 h 87"/>
                <a:gd name="T78" fmla="*/ 114 w 295"/>
                <a:gd name="T79" fmla="*/ 22 h 87"/>
                <a:gd name="T80" fmla="*/ 87 w 295"/>
                <a:gd name="T81" fmla="*/ 29 h 87"/>
                <a:gd name="T82" fmla="*/ 55 w 295"/>
                <a:gd name="T83" fmla="*/ 40 h 87"/>
                <a:gd name="T84" fmla="*/ 0 w 295"/>
                <a:gd name="T85" fmla="*/ 58 h 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5" h="87">
                  <a:moveTo>
                    <a:pt x="0" y="69"/>
                  </a:moveTo>
                  <a:lnTo>
                    <a:pt x="7" y="87"/>
                  </a:lnTo>
                  <a:lnTo>
                    <a:pt x="52" y="72"/>
                  </a:lnTo>
                  <a:lnTo>
                    <a:pt x="74" y="65"/>
                  </a:lnTo>
                  <a:lnTo>
                    <a:pt x="95" y="58"/>
                  </a:lnTo>
                  <a:lnTo>
                    <a:pt x="114" y="53"/>
                  </a:lnTo>
                  <a:lnTo>
                    <a:pt x="131" y="48"/>
                  </a:lnTo>
                  <a:lnTo>
                    <a:pt x="146" y="45"/>
                  </a:lnTo>
                  <a:lnTo>
                    <a:pt x="143" y="35"/>
                  </a:lnTo>
                  <a:lnTo>
                    <a:pt x="143" y="45"/>
                  </a:lnTo>
                  <a:lnTo>
                    <a:pt x="156" y="42"/>
                  </a:lnTo>
                  <a:lnTo>
                    <a:pt x="165" y="42"/>
                  </a:lnTo>
                  <a:lnTo>
                    <a:pt x="165" y="33"/>
                  </a:lnTo>
                  <a:lnTo>
                    <a:pt x="162" y="41"/>
                  </a:lnTo>
                  <a:lnTo>
                    <a:pt x="168" y="43"/>
                  </a:lnTo>
                  <a:lnTo>
                    <a:pt x="171" y="34"/>
                  </a:lnTo>
                  <a:lnTo>
                    <a:pt x="165" y="41"/>
                  </a:lnTo>
                  <a:lnTo>
                    <a:pt x="168" y="43"/>
                  </a:lnTo>
                  <a:lnTo>
                    <a:pt x="175" y="37"/>
                  </a:lnTo>
                  <a:lnTo>
                    <a:pt x="166" y="40"/>
                  </a:lnTo>
                  <a:lnTo>
                    <a:pt x="169" y="45"/>
                  </a:lnTo>
                  <a:lnTo>
                    <a:pt x="170" y="48"/>
                  </a:lnTo>
                  <a:lnTo>
                    <a:pt x="171" y="51"/>
                  </a:lnTo>
                  <a:lnTo>
                    <a:pt x="173" y="54"/>
                  </a:lnTo>
                  <a:lnTo>
                    <a:pt x="177" y="56"/>
                  </a:lnTo>
                  <a:lnTo>
                    <a:pt x="180" y="57"/>
                  </a:lnTo>
                  <a:lnTo>
                    <a:pt x="183" y="58"/>
                  </a:lnTo>
                  <a:lnTo>
                    <a:pt x="187" y="58"/>
                  </a:lnTo>
                  <a:lnTo>
                    <a:pt x="189" y="58"/>
                  </a:lnTo>
                  <a:lnTo>
                    <a:pt x="197" y="55"/>
                  </a:lnTo>
                  <a:lnTo>
                    <a:pt x="200" y="53"/>
                  </a:lnTo>
                  <a:lnTo>
                    <a:pt x="205" y="50"/>
                  </a:lnTo>
                  <a:lnTo>
                    <a:pt x="211" y="45"/>
                  </a:lnTo>
                  <a:lnTo>
                    <a:pt x="217" y="39"/>
                  </a:lnTo>
                  <a:lnTo>
                    <a:pt x="230" y="28"/>
                  </a:lnTo>
                  <a:lnTo>
                    <a:pt x="236" y="23"/>
                  </a:lnTo>
                  <a:lnTo>
                    <a:pt x="230" y="16"/>
                  </a:lnTo>
                  <a:lnTo>
                    <a:pt x="233" y="25"/>
                  </a:lnTo>
                  <a:lnTo>
                    <a:pt x="239" y="22"/>
                  </a:lnTo>
                  <a:lnTo>
                    <a:pt x="253" y="19"/>
                  </a:lnTo>
                  <a:lnTo>
                    <a:pt x="250" y="9"/>
                  </a:lnTo>
                  <a:lnTo>
                    <a:pt x="250" y="19"/>
                  </a:lnTo>
                  <a:lnTo>
                    <a:pt x="264" y="19"/>
                  </a:lnTo>
                  <a:lnTo>
                    <a:pt x="278" y="20"/>
                  </a:lnTo>
                  <a:lnTo>
                    <a:pt x="292" y="22"/>
                  </a:lnTo>
                  <a:lnTo>
                    <a:pt x="295" y="4"/>
                  </a:lnTo>
                  <a:lnTo>
                    <a:pt x="278" y="1"/>
                  </a:lnTo>
                  <a:lnTo>
                    <a:pt x="264" y="0"/>
                  </a:lnTo>
                  <a:lnTo>
                    <a:pt x="250" y="0"/>
                  </a:lnTo>
                  <a:lnTo>
                    <a:pt x="246" y="1"/>
                  </a:lnTo>
                  <a:lnTo>
                    <a:pt x="233" y="4"/>
                  </a:lnTo>
                  <a:lnTo>
                    <a:pt x="225" y="7"/>
                  </a:lnTo>
                  <a:lnTo>
                    <a:pt x="222" y="9"/>
                  </a:lnTo>
                  <a:lnTo>
                    <a:pt x="216" y="14"/>
                  </a:lnTo>
                  <a:lnTo>
                    <a:pt x="203" y="25"/>
                  </a:lnTo>
                  <a:lnTo>
                    <a:pt x="197" y="31"/>
                  </a:lnTo>
                  <a:lnTo>
                    <a:pt x="191" y="36"/>
                  </a:lnTo>
                  <a:lnTo>
                    <a:pt x="186" y="39"/>
                  </a:lnTo>
                  <a:lnTo>
                    <a:pt x="192" y="47"/>
                  </a:lnTo>
                  <a:lnTo>
                    <a:pt x="189" y="37"/>
                  </a:lnTo>
                  <a:lnTo>
                    <a:pt x="185" y="40"/>
                  </a:lnTo>
                  <a:lnTo>
                    <a:pt x="180" y="40"/>
                  </a:lnTo>
                  <a:lnTo>
                    <a:pt x="187" y="40"/>
                  </a:lnTo>
                  <a:lnTo>
                    <a:pt x="183" y="39"/>
                  </a:lnTo>
                  <a:lnTo>
                    <a:pt x="183" y="49"/>
                  </a:lnTo>
                  <a:lnTo>
                    <a:pt x="190" y="42"/>
                  </a:lnTo>
                  <a:lnTo>
                    <a:pt x="187" y="40"/>
                  </a:lnTo>
                  <a:lnTo>
                    <a:pt x="181" y="47"/>
                  </a:lnTo>
                  <a:lnTo>
                    <a:pt x="189" y="43"/>
                  </a:lnTo>
                  <a:lnTo>
                    <a:pt x="188" y="40"/>
                  </a:lnTo>
                  <a:lnTo>
                    <a:pt x="187" y="37"/>
                  </a:lnTo>
                  <a:lnTo>
                    <a:pt x="184" y="33"/>
                  </a:lnTo>
                  <a:lnTo>
                    <a:pt x="182" y="30"/>
                  </a:lnTo>
                  <a:lnTo>
                    <a:pt x="179" y="28"/>
                  </a:lnTo>
                  <a:lnTo>
                    <a:pt x="175" y="25"/>
                  </a:lnTo>
                  <a:lnTo>
                    <a:pt x="169" y="23"/>
                  </a:lnTo>
                  <a:lnTo>
                    <a:pt x="165" y="23"/>
                  </a:lnTo>
                  <a:lnTo>
                    <a:pt x="154" y="23"/>
                  </a:lnTo>
                  <a:lnTo>
                    <a:pt x="143" y="25"/>
                  </a:lnTo>
                  <a:lnTo>
                    <a:pt x="138" y="26"/>
                  </a:lnTo>
                  <a:lnTo>
                    <a:pt x="123" y="30"/>
                  </a:lnTo>
                  <a:lnTo>
                    <a:pt x="106" y="35"/>
                  </a:lnTo>
                  <a:lnTo>
                    <a:pt x="87" y="40"/>
                  </a:lnTo>
                  <a:lnTo>
                    <a:pt x="66" y="47"/>
                  </a:lnTo>
                  <a:lnTo>
                    <a:pt x="45" y="54"/>
                  </a:lnTo>
                  <a:lnTo>
                    <a:pt x="0" y="69"/>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6118" name="Oval 62"/>
            <p:cNvSpPr>
              <a:spLocks noChangeArrowheads="1"/>
            </p:cNvSpPr>
            <p:nvPr/>
          </p:nvSpPr>
          <p:spPr bwMode="auto">
            <a:xfrm>
              <a:off x="2413" y="2914"/>
              <a:ext cx="68"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6119" name="Oval 63"/>
            <p:cNvSpPr>
              <a:spLocks noChangeArrowheads="1"/>
            </p:cNvSpPr>
            <p:nvPr/>
          </p:nvSpPr>
          <p:spPr bwMode="auto">
            <a:xfrm>
              <a:off x="2681" y="2854"/>
              <a:ext cx="68"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6120" name="Freeform 64"/>
            <p:cNvSpPr>
              <a:spLocks/>
            </p:cNvSpPr>
            <p:nvPr/>
          </p:nvSpPr>
          <p:spPr bwMode="auto">
            <a:xfrm>
              <a:off x="2967" y="2636"/>
              <a:ext cx="159" cy="102"/>
            </a:xfrm>
            <a:custGeom>
              <a:avLst/>
              <a:gdLst>
                <a:gd name="T0" fmla="*/ 0 w 159"/>
                <a:gd name="T1" fmla="*/ 102 h 102"/>
                <a:gd name="T2" fmla="*/ 78 w 159"/>
                <a:gd name="T3" fmla="*/ 69 h 102"/>
                <a:gd name="T4" fmla="*/ 105 w 159"/>
                <a:gd name="T5" fmla="*/ 54 h 102"/>
                <a:gd name="T6" fmla="*/ 141 w 159"/>
                <a:gd name="T7" fmla="*/ 15 h 102"/>
                <a:gd name="T8" fmla="*/ 159 w 159"/>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102">
                  <a:moveTo>
                    <a:pt x="0" y="102"/>
                  </a:moveTo>
                  <a:lnTo>
                    <a:pt x="78" y="69"/>
                  </a:lnTo>
                  <a:lnTo>
                    <a:pt x="105" y="54"/>
                  </a:lnTo>
                  <a:lnTo>
                    <a:pt x="141" y="15"/>
                  </a:lnTo>
                  <a:lnTo>
                    <a:pt x="159" y="0"/>
                  </a:lnTo>
                </a:path>
              </a:pathLst>
            </a:custGeom>
            <a:noFill/>
            <a:ln w="38100" cap="flat" cmpd="sng">
              <a:solidFill>
                <a:srgbClr val="CC0099"/>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6121" name="Line 65"/>
            <p:cNvSpPr>
              <a:spLocks noChangeShapeType="1"/>
            </p:cNvSpPr>
            <p:nvPr/>
          </p:nvSpPr>
          <p:spPr bwMode="auto">
            <a:xfrm flipH="1" flipV="1">
              <a:off x="3984" y="2846"/>
              <a:ext cx="30" cy="60"/>
            </a:xfrm>
            <a:prstGeom prst="line">
              <a:avLst/>
            </a:prstGeom>
            <a:noFill/>
            <a:ln w="28575">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6122" name="Oval 66"/>
            <p:cNvSpPr>
              <a:spLocks noChangeArrowheads="1"/>
            </p:cNvSpPr>
            <p:nvPr/>
          </p:nvSpPr>
          <p:spPr bwMode="auto">
            <a:xfrm>
              <a:off x="2931" y="2711"/>
              <a:ext cx="68"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6123" name="Oval 67"/>
            <p:cNvSpPr>
              <a:spLocks noChangeArrowheads="1"/>
            </p:cNvSpPr>
            <p:nvPr/>
          </p:nvSpPr>
          <p:spPr bwMode="auto">
            <a:xfrm>
              <a:off x="3094" y="2601"/>
              <a:ext cx="68"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6124" name="Oval 68"/>
            <p:cNvSpPr>
              <a:spLocks noChangeArrowheads="1"/>
            </p:cNvSpPr>
            <p:nvPr/>
          </p:nvSpPr>
          <p:spPr bwMode="auto">
            <a:xfrm>
              <a:off x="4009" y="2901"/>
              <a:ext cx="35" cy="42"/>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6125" name="Oval 69"/>
            <p:cNvSpPr>
              <a:spLocks noChangeArrowheads="1"/>
            </p:cNvSpPr>
            <p:nvPr/>
          </p:nvSpPr>
          <p:spPr bwMode="auto">
            <a:xfrm>
              <a:off x="3970" y="2829"/>
              <a:ext cx="27" cy="2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6126" name="Oval 70"/>
            <p:cNvSpPr>
              <a:spLocks noChangeArrowheads="1"/>
            </p:cNvSpPr>
            <p:nvPr/>
          </p:nvSpPr>
          <p:spPr bwMode="auto">
            <a:xfrm>
              <a:off x="3913" y="2782"/>
              <a:ext cx="55" cy="5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6127" name="Freeform 71"/>
            <p:cNvSpPr>
              <a:spLocks/>
            </p:cNvSpPr>
            <p:nvPr/>
          </p:nvSpPr>
          <p:spPr bwMode="auto">
            <a:xfrm>
              <a:off x="2796" y="2738"/>
              <a:ext cx="1572" cy="168"/>
            </a:xfrm>
            <a:custGeom>
              <a:avLst/>
              <a:gdLst>
                <a:gd name="T0" fmla="*/ 1806 w 1368"/>
                <a:gd name="T1" fmla="*/ 121 h 234"/>
                <a:gd name="T2" fmla="*/ 721 w 1368"/>
                <a:gd name="T3" fmla="*/ 118 h 234"/>
                <a:gd name="T4" fmla="*/ 0 w 1368"/>
                <a:gd name="T5" fmla="*/ 0 h 234"/>
                <a:gd name="T6" fmla="*/ 0 60000 65536"/>
                <a:gd name="T7" fmla="*/ 0 60000 65536"/>
                <a:gd name="T8" fmla="*/ 0 60000 65536"/>
              </a:gdLst>
              <a:ahLst/>
              <a:cxnLst>
                <a:cxn ang="T6">
                  <a:pos x="T0" y="T1"/>
                </a:cxn>
                <a:cxn ang="T7">
                  <a:pos x="T2" y="T3"/>
                </a:cxn>
                <a:cxn ang="T8">
                  <a:pos x="T4" y="T5"/>
                </a:cxn>
              </a:cxnLst>
              <a:rect l="0" t="0" r="r" b="b"/>
              <a:pathLst>
                <a:path w="1368" h="234">
                  <a:moveTo>
                    <a:pt x="1368" y="234"/>
                  </a:moveTo>
                  <a:lnTo>
                    <a:pt x="546" y="228"/>
                  </a:lnTo>
                  <a:lnTo>
                    <a:pt x="0" y="0"/>
                  </a:lnTo>
                </a:path>
              </a:pathLst>
            </a:custGeom>
            <a:noFill/>
            <a:ln w="57150" cap="flat" cmpd="sng">
              <a:solidFill>
                <a:schemeClr val="bg2"/>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6128" name="Line 72"/>
            <p:cNvSpPr>
              <a:spLocks noChangeShapeType="1"/>
            </p:cNvSpPr>
            <p:nvPr/>
          </p:nvSpPr>
          <p:spPr bwMode="auto">
            <a:xfrm>
              <a:off x="1689" y="3278"/>
              <a:ext cx="132" cy="129"/>
            </a:xfrm>
            <a:prstGeom prst="line">
              <a:avLst/>
            </a:prstGeom>
            <a:noFill/>
            <a:ln w="28575">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6129" name="Freeform 73"/>
            <p:cNvSpPr>
              <a:spLocks/>
            </p:cNvSpPr>
            <p:nvPr/>
          </p:nvSpPr>
          <p:spPr bwMode="auto">
            <a:xfrm>
              <a:off x="1791" y="3047"/>
              <a:ext cx="285" cy="123"/>
            </a:xfrm>
            <a:custGeom>
              <a:avLst/>
              <a:gdLst>
                <a:gd name="T0" fmla="*/ 0 w 285"/>
                <a:gd name="T1" fmla="*/ 0 h 123"/>
                <a:gd name="T2" fmla="*/ 6 w 285"/>
                <a:gd name="T3" fmla="*/ 48 h 123"/>
                <a:gd name="T4" fmla="*/ 12 w 285"/>
                <a:gd name="T5" fmla="*/ 75 h 123"/>
                <a:gd name="T6" fmla="*/ 36 w 285"/>
                <a:gd name="T7" fmla="*/ 93 h 123"/>
                <a:gd name="T8" fmla="*/ 63 w 285"/>
                <a:gd name="T9" fmla="*/ 96 h 123"/>
                <a:gd name="T10" fmla="*/ 87 w 285"/>
                <a:gd name="T11" fmla="*/ 102 h 123"/>
                <a:gd name="T12" fmla="*/ 117 w 285"/>
                <a:gd name="T13" fmla="*/ 105 h 123"/>
                <a:gd name="T14" fmla="*/ 135 w 285"/>
                <a:gd name="T15" fmla="*/ 120 h 123"/>
                <a:gd name="T16" fmla="*/ 168 w 285"/>
                <a:gd name="T17" fmla="*/ 123 h 123"/>
                <a:gd name="T18" fmla="*/ 201 w 285"/>
                <a:gd name="T19" fmla="*/ 123 h 123"/>
                <a:gd name="T20" fmla="*/ 231 w 285"/>
                <a:gd name="T21" fmla="*/ 120 h 123"/>
                <a:gd name="T22" fmla="*/ 270 w 285"/>
                <a:gd name="T23" fmla="*/ 117 h 123"/>
                <a:gd name="T24" fmla="*/ 285 w 285"/>
                <a:gd name="T25" fmla="*/ 81 h 1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5" h="123">
                  <a:moveTo>
                    <a:pt x="0" y="0"/>
                  </a:moveTo>
                  <a:lnTo>
                    <a:pt x="6" y="48"/>
                  </a:lnTo>
                  <a:lnTo>
                    <a:pt x="12" y="75"/>
                  </a:lnTo>
                  <a:lnTo>
                    <a:pt x="36" y="93"/>
                  </a:lnTo>
                  <a:lnTo>
                    <a:pt x="63" y="96"/>
                  </a:lnTo>
                  <a:lnTo>
                    <a:pt x="87" y="102"/>
                  </a:lnTo>
                  <a:lnTo>
                    <a:pt x="117" y="105"/>
                  </a:lnTo>
                  <a:lnTo>
                    <a:pt x="135" y="120"/>
                  </a:lnTo>
                  <a:lnTo>
                    <a:pt x="168" y="123"/>
                  </a:lnTo>
                  <a:lnTo>
                    <a:pt x="201" y="123"/>
                  </a:lnTo>
                  <a:lnTo>
                    <a:pt x="231" y="120"/>
                  </a:lnTo>
                  <a:lnTo>
                    <a:pt x="270" y="117"/>
                  </a:lnTo>
                  <a:lnTo>
                    <a:pt x="285" y="81"/>
                  </a:lnTo>
                </a:path>
              </a:pathLst>
            </a:custGeom>
            <a:noFill/>
            <a:ln w="28575" cap="flat" cmpd="sng">
              <a:solidFill>
                <a:srgbClr val="CC0099"/>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6130" name="Oval 74"/>
            <p:cNvSpPr>
              <a:spLocks noChangeArrowheads="1"/>
            </p:cNvSpPr>
            <p:nvPr/>
          </p:nvSpPr>
          <p:spPr bwMode="auto">
            <a:xfrm>
              <a:off x="1753" y="3027"/>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6131" name="Oval 75"/>
            <p:cNvSpPr>
              <a:spLocks noChangeArrowheads="1"/>
            </p:cNvSpPr>
            <p:nvPr/>
          </p:nvSpPr>
          <p:spPr bwMode="auto">
            <a:xfrm>
              <a:off x="2048" y="3106"/>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6132" name="Line 76"/>
            <p:cNvSpPr>
              <a:spLocks noChangeShapeType="1"/>
            </p:cNvSpPr>
            <p:nvPr/>
          </p:nvSpPr>
          <p:spPr bwMode="auto">
            <a:xfrm>
              <a:off x="1890" y="3101"/>
              <a:ext cx="207" cy="453"/>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grpSp>
          <p:nvGrpSpPr>
            <p:cNvPr id="46133" name="Group 77"/>
            <p:cNvGrpSpPr>
              <a:grpSpLocks/>
            </p:cNvGrpSpPr>
            <p:nvPr/>
          </p:nvGrpSpPr>
          <p:grpSpPr bwMode="auto">
            <a:xfrm>
              <a:off x="4572" y="3227"/>
              <a:ext cx="238" cy="323"/>
              <a:chOff x="4620" y="2991"/>
              <a:chExt cx="238" cy="323"/>
            </a:xfrm>
          </p:grpSpPr>
          <p:sp>
            <p:nvSpPr>
              <p:cNvPr id="46155" name="Freeform 78"/>
              <p:cNvSpPr>
                <a:spLocks/>
              </p:cNvSpPr>
              <p:nvPr/>
            </p:nvSpPr>
            <p:spPr bwMode="auto">
              <a:xfrm>
                <a:off x="4633" y="3009"/>
                <a:ext cx="199" cy="276"/>
              </a:xfrm>
              <a:custGeom>
                <a:avLst/>
                <a:gdLst>
                  <a:gd name="T0" fmla="*/ 193 w 199"/>
                  <a:gd name="T1" fmla="*/ 0 h 276"/>
                  <a:gd name="T2" fmla="*/ 143 w 199"/>
                  <a:gd name="T3" fmla="*/ 17 h 276"/>
                  <a:gd name="T4" fmla="*/ 121 w 199"/>
                  <a:gd name="T5" fmla="*/ 25 h 276"/>
                  <a:gd name="T6" fmla="*/ 104 w 199"/>
                  <a:gd name="T7" fmla="*/ 33 h 276"/>
                  <a:gd name="T8" fmla="*/ 105 w 199"/>
                  <a:gd name="T9" fmla="*/ 33 h 276"/>
                  <a:gd name="T10" fmla="*/ 93 w 199"/>
                  <a:gd name="T11" fmla="*/ 37 h 276"/>
                  <a:gd name="T12" fmla="*/ 86 w 199"/>
                  <a:gd name="T13" fmla="*/ 41 h 276"/>
                  <a:gd name="T14" fmla="*/ 78 w 199"/>
                  <a:gd name="T15" fmla="*/ 47 h 276"/>
                  <a:gd name="T16" fmla="*/ 72 w 199"/>
                  <a:gd name="T17" fmla="*/ 53 h 276"/>
                  <a:gd name="T18" fmla="*/ 63 w 199"/>
                  <a:gd name="T19" fmla="*/ 62 h 276"/>
                  <a:gd name="T20" fmla="*/ 45 w 199"/>
                  <a:gd name="T21" fmla="*/ 86 h 276"/>
                  <a:gd name="T22" fmla="*/ 37 w 199"/>
                  <a:gd name="T23" fmla="*/ 95 h 276"/>
                  <a:gd name="T24" fmla="*/ 38 w 199"/>
                  <a:gd name="T25" fmla="*/ 94 h 276"/>
                  <a:gd name="T26" fmla="*/ 39 w 199"/>
                  <a:gd name="T27" fmla="*/ 104 h 276"/>
                  <a:gd name="T28" fmla="*/ 32 w 199"/>
                  <a:gd name="T29" fmla="*/ 97 h 276"/>
                  <a:gd name="T30" fmla="*/ 19 w 199"/>
                  <a:gd name="T31" fmla="*/ 101 h 276"/>
                  <a:gd name="T32" fmla="*/ 14 w 199"/>
                  <a:gd name="T33" fmla="*/ 105 h 276"/>
                  <a:gd name="T34" fmla="*/ 11 w 199"/>
                  <a:gd name="T35" fmla="*/ 110 h 276"/>
                  <a:gd name="T36" fmla="*/ 4 w 199"/>
                  <a:gd name="T37" fmla="*/ 127 h 276"/>
                  <a:gd name="T38" fmla="*/ 1 w 199"/>
                  <a:gd name="T39" fmla="*/ 141 h 276"/>
                  <a:gd name="T40" fmla="*/ 0 w 199"/>
                  <a:gd name="T41" fmla="*/ 164 h 276"/>
                  <a:gd name="T42" fmla="*/ 3 w 199"/>
                  <a:gd name="T43" fmla="*/ 191 h 276"/>
                  <a:gd name="T44" fmla="*/ 4 w 199"/>
                  <a:gd name="T45" fmla="*/ 213 h 276"/>
                  <a:gd name="T46" fmla="*/ 4 w 199"/>
                  <a:gd name="T47" fmla="*/ 239 h 276"/>
                  <a:gd name="T48" fmla="*/ 4 w 199"/>
                  <a:gd name="T49" fmla="*/ 276 h 276"/>
                  <a:gd name="T50" fmla="*/ 22 w 199"/>
                  <a:gd name="T51" fmla="*/ 258 h 276"/>
                  <a:gd name="T52" fmla="*/ 22 w 199"/>
                  <a:gd name="T53" fmla="*/ 222 h 276"/>
                  <a:gd name="T54" fmla="*/ 22 w 199"/>
                  <a:gd name="T55" fmla="*/ 203 h 276"/>
                  <a:gd name="T56" fmla="*/ 19 w 199"/>
                  <a:gd name="T57" fmla="*/ 177 h 276"/>
                  <a:gd name="T58" fmla="*/ 18 w 199"/>
                  <a:gd name="T59" fmla="*/ 153 h 276"/>
                  <a:gd name="T60" fmla="*/ 21 w 199"/>
                  <a:gd name="T61" fmla="*/ 131 h 276"/>
                  <a:gd name="T62" fmla="*/ 21 w 199"/>
                  <a:gd name="T63" fmla="*/ 134 h 276"/>
                  <a:gd name="T64" fmla="*/ 26 w 199"/>
                  <a:gd name="T65" fmla="*/ 119 h 276"/>
                  <a:gd name="T66" fmla="*/ 20 w 199"/>
                  <a:gd name="T67" fmla="*/ 111 h 276"/>
                  <a:gd name="T68" fmla="*/ 29 w 199"/>
                  <a:gd name="T69" fmla="*/ 116 h 276"/>
                  <a:gd name="T70" fmla="*/ 26 w 199"/>
                  <a:gd name="T71" fmla="*/ 118 h 276"/>
                  <a:gd name="T72" fmla="*/ 39 w 199"/>
                  <a:gd name="T73" fmla="*/ 114 h 276"/>
                  <a:gd name="T74" fmla="*/ 46 w 199"/>
                  <a:gd name="T75" fmla="*/ 110 h 276"/>
                  <a:gd name="T76" fmla="*/ 49 w 199"/>
                  <a:gd name="T77" fmla="*/ 108 h 276"/>
                  <a:gd name="T78" fmla="*/ 58 w 199"/>
                  <a:gd name="T79" fmla="*/ 99 h 276"/>
                  <a:gd name="T80" fmla="*/ 76 w 199"/>
                  <a:gd name="T81" fmla="*/ 75 h 276"/>
                  <a:gd name="T82" fmla="*/ 84 w 199"/>
                  <a:gd name="T83" fmla="*/ 66 h 276"/>
                  <a:gd name="T84" fmla="*/ 91 w 199"/>
                  <a:gd name="T85" fmla="*/ 60 h 276"/>
                  <a:gd name="T86" fmla="*/ 90 w 199"/>
                  <a:gd name="T87" fmla="*/ 49 h 276"/>
                  <a:gd name="T88" fmla="*/ 96 w 199"/>
                  <a:gd name="T89" fmla="*/ 56 h 276"/>
                  <a:gd name="T90" fmla="*/ 105 w 199"/>
                  <a:gd name="T91" fmla="*/ 52 h 276"/>
                  <a:gd name="T92" fmla="*/ 112 w 199"/>
                  <a:gd name="T93" fmla="*/ 49 h 276"/>
                  <a:gd name="T94" fmla="*/ 128 w 199"/>
                  <a:gd name="T95" fmla="*/ 42 h 276"/>
                  <a:gd name="T96" fmla="*/ 150 w 199"/>
                  <a:gd name="T97" fmla="*/ 34 h 276"/>
                  <a:gd name="T98" fmla="*/ 199 w 199"/>
                  <a:gd name="T99" fmla="*/ 17 h 2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9" h="276">
                    <a:moveTo>
                      <a:pt x="199" y="17"/>
                    </a:moveTo>
                    <a:lnTo>
                      <a:pt x="193" y="0"/>
                    </a:lnTo>
                    <a:lnTo>
                      <a:pt x="167" y="8"/>
                    </a:lnTo>
                    <a:lnTo>
                      <a:pt x="143" y="17"/>
                    </a:lnTo>
                    <a:lnTo>
                      <a:pt x="131" y="21"/>
                    </a:lnTo>
                    <a:lnTo>
                      <a:pt x="121" y="25"/>
                    </a:lnTo>
                    <a:lnTo>
                      <a:pt x="112" y="29"/>
                    </a:lnTo>
                    <a:lnTo>
                      <a:pt x="104" y="33"/>
                    </a:lnTo>
                    <a:lnTo>
                      <a:pt x="108" y="41"/>
                    </a:lnTo>
                    <a:lnTo>
                      <a:pt x="105" y="33"/>
                    </a:lnTo>
                    <a:lnTo>
                      <a:pt x="98" y="35"/>
                    </a:lnTo>
                    <a:lnTo>
                      <a:pt x="93" y="37"/>
                    </a:lnTo>
                    <a:lnTo>
                      <a:pt x="89" y="39"/>
                    </a:lnTo>
                    <a:lnTo>
                      <a:pt x="86" y="41"/>
                    </a:lnTo>
                    <a:lnTo>
                      <a:pt x="83" y="43"/>
                    </a:lnTo>
                    <a:lnTo>
                      <a:pt x="78" y="47"/>
                    </a:lnTo>
                    <a:lnTo>
                      <a:pt x="75" y="49"/>
                    </a:lnTo>
                    <a:lnTo>
                      <a:pt x="72" y="53"/>
                    </a:lnTo>
                    <a:lnTo>
                      <a:pt x="67" y="57"/>
                    </a:lnTo>
                    <a:lnTo>
                      <a:pt x="63" y="62"/>
                    </a:lnTo>
                    <a:lnTo>
                      <a:pt x="54" y="74"/>
                    </a:lnTo>
                    <a:lnTo>
                      <a:pt x="45" y="86"/>
                    </a:lnTo>
                    <a:lnTo>
                      <a:pt x="40" y="91"/>
                    </a:lnTo>
                    <a:lnTo>
                      <a:pt x="37" y="95"/>
                    </a:lnTo>
                    <a:lnTo>
                      <a:pt x="43" y="101"/>
                    </a:lnTo>
                    <a:lnTo>
                      <a:pt x="38" y="94"/>
                    </a:lnTo>
                    <a:lnTo>
                      <a:pt x="33" y="97"/>
                    </a:lnTo>
                    <a:lnTo>
                      <a:pt x="39" y="104"/>
                    </a:lnTo>
                    <a:lnTo>
                      <a:pt x="36" y="95"/>
                    </a:lnTo>
                    <a:lnTo>
                      <a:pt x="32" y="97"/>
                    </a:lnTo>
                    <a:lnTo>
                      <a:pt x="25" y="99"/>
                    </a:lnTo>
                    <a:lnTo>
                      <a:pt x="19" y="101"/>
                    </a:lnTo>
                    <a:lnTo>
                      <a:pt x="16" y="103"/>
                    </a:lnTo>
                    <a:lnTo>
                      <a:pt x="14" y="105"/>
                    </a:lnTo>
                    <a:lnTo>
                      <a:pt x="12" y="108"/>
                    </a:lnTo>
                    <a:lnTo>
                      <a:pt x="11" y="110"/>
                    </a:lnTo>
                    <a:lnTo>
                      <a:pt x="6" y="118"/>
                    </a:lnTo>
                    <a:lnTo>
                      <a:pt x="4" y="127"/>
                    </a:lnTo>
                    <a:lnTo>
                      <a:pt x="3" y="131"/>
                    </a:lnTo>
                    <a:lnTo>
                      <a:pt x="1" y="141"/>
                    </a:lnTo>
                    <a:lnTo>
                      <a:pt x="0" y="152"/>
                    </a:lnTo>
                    <a:lnTo>
                      <a:pt x="0" y="164"/>
                    </a:lnTo>
                    <a:lnTo>
                      <a:pt x="1" y="177"/>
                    </a:lnTo>
                    <a:lnTo>
                      <a:pt x="3" y="191"/>
                    </a:lnTo>
                    <a:lnTo>
                      <a:pt x="4" y="204"/>
                    </a:lnTo>
                    <a:lnTo>
                      <a:pt x="4" y="213"/>
                    </a:lnTo>
                    <a:lnTo>
                      <a:pt x="4" y="222"/>
                    </a:lnTo>
                    <a:lnTo>
                      <a:pt x="4" y="239"/>
                    </a:lnTo>
                    <a:lnTo>
                      <a:pt x="4" y="258"/>
                    </a:lnTo>
                    <a:lnTo>
                      <a:pt x="4" y="276"/>
                    </a:lnTo>
                    <a:lnTo>
                      <a:pt x="22" y="276"/>
                    </a:lnTo>
                    <a:lnTo>
                      <a:pt x="22" y="258"/>
                    </a:lnTo>
                    <a:lnTo>
                      <a:pt x="22" y="239"/>
                    </a:lnTo>
                    <a:lnTo>
                      <a:pt x="22" y="222"/>
                    </a:lnTo>
                    <a:lnTo>
                      <a:pt x="22" y="213"/>
                    </a:lnTo>
                    <a:lnTo>
                      <a:pt x="22" y="203"/>
                    </a:lnTo>
                    <a:lnTo>
                      <a:pt x="21" y="191"/>
                    </a:lnTo>
                    <a:lnTo>
                      <a:pt x="19" y="177"/>
                    </a:lnTo>
                    <a:lnTo>
                      <a:pt x="18" y="164"/>
                    </a:lnTo>
                    <a:lnTo>
                      <a:pt x="18" y="153"/>
                    </a:lnTo>
                    <a:lnTo>
                      <a:pt x="19" y="141"/>
                    </a:lnTo>
                    <a:lnTo>
                      <a:pt x="21" y="131"/>
                    </a:lnTo>
                    <a:lnTo>
                      <a:pt x="12" y="131"/>
                    </a:lnTo>
                    <a:lnTo>
                      <a:pt x="21" y="134"/>
                    </a:lnTo>
                    <a:lnTo>
                      <a:pt x="23" y="125"/>
                    </a:lnTo>
                    <a:lnTo>
                      <a:pt x="26" y="119"/>
                    </a:lnTo>
                    <a:lnTo>
                      <a:pt x="29" y="115"/>
                    </a:lnTo>
                    <a:lnTo>
                      <a:pt x="20" y="111"/>
                    </a:lnTo>
                    <a:lnTo>
                      <a:pt x="27" y="118"/>
                    </a:lnTo>
                    <a:lnTo>
                      <a:pt x="29" y="116"/>
                    </a:lnTo>
                    <a:lnTo>
                      <a:pt x="23" y="109"/>
                    </a:lnTo>
                    <a:lnTo>
                      <a:pt x="26" y="118"/>
                    </a:lnTo>
                    <a:lnTo>
                      <a:pt x="32" y="116"/>
                    </a:lnTo>
                    <a:lnTo>
                      <a:pt x="39" y="114"/>
                    </a:lnTo>
                    <a:lnTo>
                      <a:pt x="43" y="112"/>
                    </a:lnTo>
                    <a:lnTo>
                      <a:pt x="46" y="110"/>
                    </a:lnTo>
                    <a:lnTo>
                      <a:pt x="49" y="108"/>
                    </a:lnTo>
                    <a:lnTo>
                      <a:pt x="53" y="104"/>
                    </a:lnTo>
                    <a:lnTo>
                      <a:pt x="58" y="99"/>
                    </a:lnTo>
                    <a:lnTo>
                      <a:pt x="67" y="87"/>
                    </a:lnTo>
                    <a:lnTo>
                      <a:pt x="76" y="75"/>
                    </a:lnTo>
                    <a:lnTo>
                      <a:pt x="80" y="70"/>
                    </a:lnTo>
                    <a:lnTo>
                      <a:pt x="84" y="66"/>
                    </a:lnTo>
                    <a:lnTo>
                      <a:pt x="88" y="62"/>
                    </a:lnTo>
                    <a:lnTo>
                      <a:pt x="91" y="60"/>
                    </a:lnTo>
                    <a:lnTo>
                      <a:pt x="96" y="56"/>
                    </a:lnTo>
                    <a:lnTo>
                      <a:pt x="90" y="49"/>
                    </a:lnTo>
                    <a:lnTo>
                      <a:pt x="93" y="58"/>
                    </a:lnTo>
                    <a:lnTo>
                      <a:pt x="96" y="56"/>
                    </a:lnTo>
                    <a:lnTo>
                      <a:pt x="100" y="54"/>
                    </a:lnTo>
                    <a:lnTo>
                      <a:pt x="105" y="52"/>
                    </a:lnTo>
                    <a:lnTo>
                      <a:pt x="112" y="50"/>
                    </a:lnTo>
                    <a:lnTo>
                      <a:pt x="112" y="49"/>
                    </a:lnTo>
                    <a:lnTo>
                      <a:pt x="119" y="46"/>
                    </a:lnTo>
                    <a:lnTo>
                      <a:pt x="128" y="42"/>
                    </a:lnTo>
                    <a:lnTo>
                      <a:pt x="138" y="38"/>
                    </a:lnTo>
                    <a:lnTo>
                      <a:pt x="150" y="34"/>
                    </a:lnTo>
                    <a:lnTo>
                      <a:pt x="174" y="25"/>
                    </a:lnTo>
                    <a:lnTo>
                      <a:pt x="199" y="17"/>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6156" name="Oval 79"/>
              <p:cNvSpPr>
                <a:spLocks noChangeArrowheads="1"/>
              </p:cNvSpPr>
              <p:nvPr/>
            </p:nvSpPr>
            <p:spPr bwMode="auto">
              <a:xfrm>
                <a:off x="4803" y="2991"/>
                <a:ext cx="55" cy="55"/>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6157" name="Oval 80"/>
              <p:cNvSpPr>
                <a:spLocks noChangeArrowheads="1"/>
              </p:cNvSpPr>
              <p:nvPr/>
            </p:nvSpPr>
            <p:spPr bwMode="auto">
              <a:xfrm>
                <a:off x="4620" y="3259"/>
                <a:ext cx="55" cy="55"/>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grpSp>
        <p:sp>
          <p:nvSpPr>
            <p:cNvPr id="46134" name="Oval 81"/>
            <p:cNvSpPr>
              <a:spLocks noChangeArrowheads="1"/>
            </p:cNvSpPr>
            <p:nvPr/>
          </p:nvSpPr>
          <p:spPr bwMode="auto">
            <a:xfrm>
              <a:off x="1806" y="2726"/>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6135" name="Oval 82"/>
            <p:cNvSpPr>
              <a:spLocks noChangeArrowheads="1"/>
            </p:cNvSpPr>
            <p:nvPr/>
          </p:nvSpPr>
          <p:spPr bwMode="auto">
            <a:xfrm>
              <a:off x="1714" y="2686"/>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6136" name="Line 83"/>
            <p:cNvSpPr>
              <a:spLocks noChangeShapeType="1"/>
            </p:cNvSpPr>
            <p:nvPr/>
          </p:nvSpPr>
          <p:spPr bwMode="auto">
            <a:xfrm>
              <a:off x="1764" y="2718"/>
              <a:ext cx="52" cy="36"/>
            </a:xfrm>
            <a:prstGeom prst="line">
              <a:avLst/>
            </a:prstGeom>
            <a:noFill/>
            <a:ln w="28575">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6137" name="Line 84"/>
            <p:cNvSpPr>
              <a:spLocks noChangeShapeType="1"/>
            </p:cNvSpPr>
            <p:nvPr/>
          </p:nvSpPr>
          <p:spPr bwMode="auto">
            <a:xfrm>
              <a:off x="4356" y="2906"/>
              <a:ext cx="444" cy="654"/>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6138" name="Line 85"/>
            <p:cNvSpPr>
              <a:spLocks noChangeShapeType="1"/>
            </p:cNvSpPr>
            <p:nvPr/>
          </p:nvSpPr>
          <p:spPr bwMode="auto">
            <a:xfrm flipV="1">
              <a:off x="4620" y="2246"/>
              <a:ext cx="90" cy="1050"/>
            </a:xfrm>
            <a:prstGeom prst="line">
              <a:avLst/>
            </a:prstGeom>
            <a:noFill/>
            <a:ln w="57150">
              <a:pattFill prst="pct50">
                <a:fgClr>
                  <a:srgbClr val="808080"/>
                </a:fgClr>
                <a:bgClr>
                  <a:srgbClr val="FFFFFF"/>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6139" name="Freeform 86"/>
            <p:cNvSpPr>
              <a:spLocks/>
            </p:cNvSpPr>
            <p:nvPr/>
          </p:nvSpPr>
          <p:spPr bwMode="auto">
            <a:xfrm>
              <a:off x="1713" y="2316"/>
              <a:ext cx="330" cy="662"/>
            </a:xfrm>
            <a:custGeom>
              <a:avLst/>
              <a:gdLst>
                <a:gd name="T0" fmla="*/ 175 w 623"/>
                <a:gd name="T1" fmla="*/ 19 h 1167"/>
                <a:gd name="T2" fmla="*/ 164 w 623"/>
                <a:gd name="T3" fmla="*/ 0 h 1167"/>
                <a:gd name="T4" fmla="*/ 151 w 623"/>
                <a:gd name="T5" fmla="*/ 10 h 1167"/>
                <a:gd name="T6" fmla="*/ 148 w 623"/>
                <a:gd name="T7" fmla="*/ 11 h 1167"/>
                <a:gd name="T8" fmla="*/ 134 w 623"/>
                <a:gd name="T9" fmla="*/ 22 h 1167"/>
                <a:gd name="T10" fmla="*/ 120 w 623"/>
                <a:gd name="T11" fmla="*/ 34 h 1167"/>
                <a:gd name="T12" fmla="*/ 106 w 623"/>
                <a:gd name="T13" fmla="*/ 47 h 1167"/>
                <a:gd name="T14" fmla="*/ 93 w 623"/>
                <a:gd name="T15" fmla="*/ 61 h 1167"/>
                <a:gd name="T16" fmla="*/ 81 w 623"/>
                <a:gd name="T17" fmla="*/ 78 h 1167"/>
                <a:gd name="T18" fmla="*/ 75 w 623"/>
                <a:gd name="T19" fmla="*/ 87 h 1167"/>
                <a:gd name="T20" fmla="*/ 69 w 623"/>
                <a:gd name="T21" fmla="*/ 96 h 1167"/>
                <a:gd name="T22" fmla="*/ 67 w 623"/>
                <a:gd name="T23" fmla="*/ 100 h 1167"/>
                <a:gd name="T24" fmla="*/ 63 w 623"/>
                <a:gd name="T25" fmla="*/ 110 h 1167"/>
                <a:gd name="T26" fmla="*/ 58 w 623"/>
                <a:gd name="T27" fmla="*/ 120 h 1167"/>
                <a:gd name="T28" fmla="*/ 52 w 623"/>
                <a:gd name="T29" fmla="*/ 133 h 1167"/>
                <a:gd name="T30" fmla="*/ 47 w 623"/>
                <a:gd name="T31" fmla="*/ 145 h 1167"/>
                <a:gd name="T32" fmla="*/ 43 w 623"/>
                <a:gd name="T33" fmla="*/ 159 h 1167"/>
                <a:gd name="T34" fmla="*/ 39 w 623"/>
                <a:gd name="T35" fmla="*/ 172 h 1167"/>
                <a:gd name="T36" fmla="*/ 31 w 623"/>
                <a:gd name="T37" fmla="*/ 201 h 1167"/>
                <a:gd name="T38" fmla="*/ 24 w 623"/>
                <a:gd name="T39" fmla="*/ 233 h 1167"/>
                <a:gd name="T40" fmla="*/ 17 w 623"/>
                <a:gd name="T41" fmla="*/ 265 h 1167"/>
                <a:gd name="T42" fmla="*/ 17 w 623"/>
                <a:gd name="T43" fmla="*/ 270 h 1167"/>
                <a:gd name="T44" fmla="*/ 11 w 623"/>
                <a:gd name="T45" fmla="*/ 303 h 1167"/>
                <a:gd name="T46" fmla="*/ 5 w 623"/>
                <a:gd name="T47" fmla="*/ 339 h 1167"/>
                <a:gd name="T48" fmla="*/ 0 w 623"/>
                <a:gd name="T49" fmla="*/ 372 h 1167"/>
                <a:gd name="T50" fmla="*/ 20 w 623"/>
                <a:gd name="T51" fmla="*/ 376 h 1167"/>
                <a:gd name="T52" fmla="*/ 25 w 623"/>
                <a:gd name="T53" fmla="*/ 339 h 1167"/>
                <a:gd name="T54" fmla="*/ 31 w 623"/>
                <a:gd name="T55" fmla="*/ 303 h 1167"/>
                <a:gd name="T56" fmla="*/ 37 w 623"/>
                <a:gd name="T57" fmla="*/ 270 h 1167"/>
                <a:gd name="T58" fmla="*/ 27 w 623"/>
                <a:gd name="T59" fmla="*/ 270 h 1167"/>
                <a:gd name="T60" fmla="*/ 36 w 623"/>
                <a:gd name="T61" fmla="*/ 275 h 1167"/>
                <a:gd name="T62" fmla="*/ 43 w 623"/>
                <a:gd name="T63" fmla="*/ 241 h 1167"/>
                <a:gd name="T64" fmla="*/ 49 w 623"/>
                <a:gd name="T65" fmla="*/ 210 h 1167"/>
                <a:gd name="T66" fmla="*/ 57 w 623"/>
                <a:gd name="T67" fmla="*/ 181 h 1167"/>
                <a:gd name="T68" fmla="*/ 62 w 623"/>
                <a:gd name="T69" fmla="*/ 167 h 1167"/>
                <a:gd name="T70" fmla="*/ 65 w 623"/>
                <a:gd name="T71" fmla="*/ 154 h 1167"/>
                <a:gd name="T72" fmla="*/ 70 w 623"/>
                <a:gd name="T73" fmla="*/ 141 h 1167"/>
                <a:gd name="T74" fmla="*/ 75 w 623"/>
                <a:gd name="T75" fmla="*/ 130 h 1167"/>
                <a:gd name="T76" fmla="*/ 81 w 623"/>
                <a:gd name="T77" fmla="*/ 119 h 1167"/>
                <a:gd name="T78" fmla="*/ 86 w 623"/>
                <a:gd name="T79" fmla="*/ 109 h 1167"/>
                <a:gd name="T80" fmla="*/ 77 w 623"/>
                <a:gd name="T81" fmla="*/ 104 h 1167"/>
                <a:gd name="T82" fmla="*/ 84 w 623"/>
                <a:gd name="T83" fmla="*/ 113 h 1167"/>
                <a:gd name="T84" fmla="*/ 90 w 623"/>
                <a:gd name="T85" fmla="*/ 103 h 1167"/>
                <a:gd name="T86" fmla="*/ 95 w 623"/>
                <a:gd name="T87" fmla="*/ 94 h 1167"/>
                <a:gd name="T88" fmla="*/ 108 w 623"/>
                <a:gd name="T89" fmla="*/ 78 h 1167"/>
                <a:gd name="T90" fmla="*/ 120 w 623"/>
                <a:gd name="T91" fmla="*/ 64 h 1167"/>
                <a:gd name="T92" fmla="*/ 135 w 623"/>
                <a:gd name="T93" fmla="*/ 50 h 1167"/>
                <a:gd name="T94" fmla="*/ 148 w 623"/>
                <a:gd name="T95" fmla="*/ 39 h 1167"/>
                <a:gd name="T96" fmla="*/ 162 w 623"/>
                <a:gd name="T97" fmla="*/ 28 h 1167"/>
                <a:gd name="T98" fmla="*/ 155 w 623"/>
                <a:gd name="T99" fmla="*/ 20 h 1167"/>
                <a:gd name="T100" fmla="*/ 159 w 623"/>
                <a:gd name="T101" fmla="*/ 31 h 1167"/>
                <a:gd name="T102" fmla="*/ 175 w 623"/>
                <a:gd name="T103" fmla="*/ 19 h 11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23" h="1167">
                  <a:moveTo>
                    <a:pt x="623" y="59"/>
                  </a:moveTo>
                  <a:lnTo>
                    <a:pt x="586" y="0"/>
                  </a:lnTo>
                  <a:lnTo>
                    <a:pt x="538" y="30"/>
                  </a:lnTo>
                  <a:lnTo>
                    <a:pt x="526" y="36"/>
                  </a:lnTo>
                  <a:lnTo>
                    <a:pt x="477" y="69"/>
                  </a:lnTo>
                  <a:lnTo>
                    <a:pt x="427" y="105"/>
                  </a:lnTo>
                  <a:lnTo>
                    <a:pt x="378" y="146"/>
                  </a:lnTo>
                  <a:lnTo>
                    <a:pt x="332" y="190"/>
                  </a:lnTo>
                  <a:lnTo>
                    <a:pt x="289" y="241"/>
                  </a:lnTo>
                  <a:lnTo>
                    <a:pt x="267" y="269"/>
                  </a:lnTo>
                  <a:lnTo>
                    <a:pt x="247" y="299"/>
                  </a:lnTo>
                  <a:lnTo>
                    <a:pt x="239" y="311"/>
                  </a:lnTo>
                  <a:lnTo>
                    <a:pt x="222" y="342"/>
                  </a:lnTo>
                  <a:lnTo>
                    <a:pt x="206" y="374"/>
                  </a:lnTo>
                  <a:lnTo>
                    <a:pt x="186" y="412"/>
                  </a:lnTo>
                  <a:lnTo>
                    <a:pt x="168" y="451"/>
                  </a:lnTo>
                  <a:lnTo>
                    <a:pt x="154" y="493"/>
                  </a:lnTo>
                  <a:lnTo>
                    <a:pt x="138" y="534"/>
                  </a:lnTo>
                  <a:lnTo>
                    <a:pt x="111" y="625"/>
                  </a:lnTo>
                  <a:lnTo>
                    <a:pt x="87" y="722"/>
                  </a:lnTo>
                  <a:lnTo>
                    <a:pt x="63" y="825"/>
                  </a:lnTo>
                  <a:lnTo>
                    <a:pt x="61" y="839"/>
                  </a:lnTo>
                  <a:lnTo>
                    <a:pt x="40" y="944"/>
                  </a:lnTo>
                  <a:lnTo>
                    <a:pt x="18" y="1053"/>
                  </a:lnTo>
                  <a:lnTo>
                    <a:pt x="0" y="1155"/>
                  </a:lnTo>
                  <a:lnTo>
                    <a:pt x="69" y="1167"/>
                  </a:lnTo>
                  <a:lnTo>
                    <a:pt x="89" y="1053"/>
                  </a:lnTo>
                  <a:lnTo>
                    <a:pt x="111" y="944"/>
                  </a:lnTo>
                  <a:lnTo>
                    <a:pt x="133" y="839"/>
                  </a:lnTo>
                  <a:lnTo>
                    <a:pt x="97" y="839"/>
                  </a:lnTo>
                  <a:lnTo>
                    <a:pt x="129" y="853"/>
                  </a:lnTo>
                  <a:lnTo>
                    <a:pt x="152" y="750"/>
                  </a:lnTo>
                  <a:lnTo>
                    <a:pt x="176" y="653"/>
                  </a:lnTo>
                  <a:lnTo>
                    <a:pt x="204" y="562"/>
                  </a:lnTo>
                  <a:lnTo>
                    <a:pt x="220" y="520"/>
                  </a:lnTo>
                  <a:lnTo>
                    <a:pt x="233" y="479"/>
                  </a:lnTo>
                  <a:lnTo>
                    <a:pt x="251" y="439"/>
                  </a:lnTo>
                  <a:lnTo>
                    <a:pt x="267" y="406"/>
                  </a:lnTo>
                  <a:lnTo>
                    <a:pt x="287" y="370"/>
                  </a:lnTo>
                  <a:lnTo>
                    <a:pt x="305" y="338"/>
                  </a:lnTo>
                  <a:lnTo>
                    <a:pt x="273" y="324"/>
                  </a:lnTo>
                  <a:lnTo>
                    <a:pt x="299" y="350"/>
                  </a:lnTo>
                  <a:lnTo>
                    <a:pt x="319" y="321"/>
                  </a:lnTo>
                  <a:lnTo>
                    <a:pt x="340" y="293"/>
                  </a:lnTo>
                  <a:lnTo>
                    <a:pt x="384" y="241"/>
                  </a:lnTo>
                  <a:lnTo>
                    <a:pt x="429" y="198"/>
                  </a:lnTo>
                  <a:lnTo>
                    <a:pt x="479" y="156"/>
                  </a:lnTo>
                  <a:lnTo>
                    <a:pt x="528" y="121"/>
                  </a:lnTo>
                  <a:lnTo>
                    <a:pt x="578" y="87"/>
                  </a:lnTo>
                  <a:lnTo>
                    <a:pt x="552" y="61"/>
                  </a:lnTo>
                  <a:lnTo>
                    <a:pt x="566" y="95"/>
                  </a:lnTo>
                  <a:lnTo>
                    <a:pt x="623" y="59"/>
                  </a:lnTo>
                  <a:close/>
                </a:path>
              </a:pathLst>
            </a:custGeom>
            <a:solidFill>
              <a:schemeClr val="bg2"/>
            </a:solidFill>
            <a:ln w="9525">
              <a:solidFill>
                <a:schemeClr val="bg2"/>
              </a:solidFill>
              <a:round/>
              <a:headEnd/>
              <a:tailEnd/>
            </a:ln>
          </p:spPr>
          <p:txBody>
            <a:bodyPr/>
            <a:lstStyle/>
            <a:p>
              <a:endParaRPr lang="en-US" sz="2800"/>
            </a:p>
          </p:txBody>
        </p:sp>
        <p:sp>
          <p:nvSpPr>
            <p:cNvPr id="46140" name="Freeform 87"/>
            <p:cNvSpPr>
              <a:spLocks/>
            </p:cNvSpPr>
            <p:nvPr/>
          </p:nvSpPr>
          <p:spPr bwMode="auto">
            <a:xfrm>
              <a:off x="2915" y="2177"/>
              <a:ext cx="309" cy="406"/>
            </a:xfrm>
            <a:custGeom>
              <a:avLst/>
              <a:gdLst>
                <a:gd name="T0" fmla="*/ 155 w 617"/>
                <a:gd name="T1" fmla="*/ 16 h 813"/>
                <a:gd name="T2" fmla="*/ 148 w 617"/>
                <a:gd name="T3" fmla="*/ 0 h 813"/>
                <a:gd name="T4" fmla="*/ 122 w 617"/>
                <a:gd name="T5" fmla="*/ 11 h 813"/>
                <a:gd name="T6" fmla="*/ 110 w 617"/>
                <a:gd name="T7" fmla="*/ 16 h 813"/>
                <a:gd name="T8" fmla="*/ 98 w 617"/>
                <a:gd name="T9" fmla="*/ 23 h 813"/>
                <a:gd name="T10" fmla="*/ 86 w 617"/>
                <a:gd name="T11" fmla="*/ 31 h 813"/>
                <a:gd name="T12" fmla="*/ 83 w 617"/>
                <a:gd name="T13" fmla="*/ 33 h 813"/>
                <a:gd name="T14" fmla="*/ 73 w 617"/>
                <a:gd name="T15" fmla="*/ 41 h 813"/>
                <a:gd name="T16" fmla="*/ 62 w 617"/>
                <a:gd name="T17" fmla="*/ 51 h 813"/>
                <a:gd name="T18" fmla="*/ 52 w 617"/>
                <a:gd name="T19" fmla="*/ 64 h 813"/>
                <a:gd name="T20" fmla="*/ 44 w 617"/>
                <a:gd name="T21" fmla="*/ 75 h 813"/>
                <a:gd name="T22" fmla="*/ 42 w 617"/>
                <a:gd name="T23" fmla="*/ 78 h 813"/>
                <a:gd name="T24" fmla="*/ 35 w 617"/>
                <a:gd name="T25" fmla="*/ 93 h 813"/>
                <a:gd name="T26" fmla="*/ 28 w 617"/>
                <a:gd name="T27" fmla="*/ 108 h 813"/>
                <a:gd name="T28" fmla="*/ 22 w 617"/>
                <a:gd name="T29" fmla="*/ 125 h 813"/>
                <a:gd name="T30" fmla="*/ 16 w 617"/>
                <a:gd name="T31" fmla="*/ 142 h 813"/>
                <a:gd name="T32" fmla="*/ 11 w 617"/>
                <a:gd name="T33" fmla="*/ 160 h 813"/>
                <a:gd name="T34" fmla="*/ 0 w 617"/>
                <a:gd name="T35" fmla="*/ 199 h 813"/>
                <a:gd name="T36" fmla="*/ 17 w 617"/>
                <a:gd name="T37" fmla="*/ 203 h 813"/>
                <a:gd name="T38" fmla="*/ 27 w 617"/>
                <a:gd name="T39" fmla="*/ 167 h 813"/>
                <a:gd name="T40" fmla="*/ 32 w 617"/>
                <a:gd name="T41" fmla="*/ 149 h 813"/>
                <a:gd name="T42" fmla="*/ 38 w 617"/>
                <a:gd name="T43" fmla="*/ 132 h 813"/>
                <a:gd name="T44" fmla="*/ 44 w 617"/>
                <a:gd name="T45" fmla="*/ 115 h 813"/>
                <a:gd name="T46" fmla="*/ 51 w 617"/>
                <a:gd name="T47" fmla="*/ 100 h 813"/>
                <a:gd name="T48" fmla="*/ 59 w 617"/>
                <a:gd name="T49" fmla="*/ 85 h 813"/>
                <a:gd name="T50" fmla="*/ 51 w 617"/>
                <a:gd name="T51" fmla="*/ 82 h 813"/>
                <a:gd name="T52" fmla="*/ 57 w 617"/>
                <a:gd name="T53" fmla="*/ 88 h 813"/>
                <a:gd name="T54" fmla="*/ 66 w 617"/>
                <a:gd name="T55" fmla="*/ 74 h 813"/>
                <a:gd name="T56" fmla="*/ 75 w 617"/>
                <a:gd name="T57" fmla="*/ 64 h 813"/>
                <a:gd name="T58" fmla="*/ 85 w 617"/>
                <a:gd name="T59" fmla="*/ 54 h 813"/>
                <a:gd name="T60" fmla="*/ 96 w 617"/>
                <a:gd name="T61" fmla="*/ 46 h 813"/>
                <a:gd name="T62" fmla="*/ 90 w 617"/>
                <a:gd name="T63" fmla="*/ 39 h 813"/>
                <a:gd name="T64" fmla="*/ 93 w 617"/>
                <a:gd name="T65" fmla="*/ 47 h 813"/>
                <a:gd name="T66" fmla="*/ 105 w 617"/>
                <a:gd name="T67" fmla="*/ 40 h 813"/>
                <a:gd name="T68" fmla="*/ 117 w 617"/>
                <a:gd name="T69" fmla="*/ 33 h 813"/>
                <a:gd name="T70" fmla="*/ 129 w 617"/>
                <a:gd name="T71" fmla="*/ 27 h 813"/>
                <a:gd name="T72" fmla="*/ 155 w 617"/>
                <a:gd name="T73" fmla="*/ 16 h 8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17" h="813">
                  <a:moveTo>
                    <a:pt x="617" y="65"/>
                  </a:moveTo>
                  <a:lnTo>
                    <a:pt x="589" y="0"/>
                  </a:lnTo>
                  <a:lnTo>
                    <a:pt x="488" y="44"/>
                  </a:lnTo>
                  <a:lnTo>
                    <a:pt x="439" y="67"/>
                  </a:lnTo>
                  <a:lnTo>
                    <a:pt x="390" y="95"/>
                  </a:lnTo>
                  <a:lnTo>
                    <a:pt x="344" y="125"/>
                  </a:lnTo>
                  <a:lnTo>
                    <a:pt x="332" y="133"/>
                  </a:lnTo>
                  <a:lnTo>
                    <a:pt x="289" y="166"/>
                  </a:lnTo>
                  <a:lnTo>
                    <a:pt x="247" y="206"/>
                  </a:lnTo>
                  <a:lnTo>
                    <a:pt x="207" y="257"/>
                  </a:lnTo>
                  <a:lnTo>
                    <a:pt x="176" y="303"/>
                  </a:lnTo>
                  <a:lnTo>
                    <a:pt x="168" y="315"/>
                  </a:lnTo>
                  <a:lnTo>
                    <a:pt x="138" y="372"/>
                  </a:lnTo>
                  <a:lnTo>
                    <a:pt x="111" y="433"/>
                  </a:lnTo>
                  <a:lnTo>
                    <a:pt x="87" y="501"/>
                  </a:lnTo>
                  <a:lnTo>
                    <a:pt x="63" y="570"/>
                  </a:lnTo>
                  <a:lnTo>
                    <a:pt x="41" y="641"/>
                  </a:lnTo>
                  <a:lnTo>
                    <a:pt x="0" y="796"/>
                  </a:lnTo>
                  <a:lnTo>
                    <a:pt x="67" y="813"/>
                  </a:lnTo>
                  <a:lnTo>
                    <a:pt x="107" y="669"/>
                  </a:lnTo>
                  <a:lnTo>
                    <a:pt x="128" y="598"/>
                  </a:lnTo>
                  <a:lnTo>
                    <a:pt x="152" y="528"/>
                  </a:lnTo>
                  <a:lnTo>
                    <a:pt x="176" y="461"/>
                  </a:lnTo>
                  <a:lnTo>
                    <a:pt x="204" y="400"/>
                  </a:lnTo>
                  <a:lnTo>
                    <a:pt x="233" y="342"/>
                  </a:lnTo>
                  <a:lnTo>
                    <a:pt x="202" y="329"/>
                  </a:lnTo>
                  <a:lnTo>
                    <a:pt x="227" y="354"/>
                  </a:lnTo>
                  <a:lnTo>
                    <a:pt x="263" y="299"/>
                  </a:lnTo>
                  <a:lnTo>
                    <a:pt x="299" y="257"/>
                  </a:lnTo>
                  <a:lnTo>
                    <a:pt x="340" y="218"/>
                  </a:lnTo>
                  <a:lnTo>
                    <a:pt x="384" y="184"/>
                  </a:lnTo>
                  <a:lnTo>
                    <a:pt x="358" y="158"/>
                  </a:lnTo>
                  <a:lnTo>
                    <a:pt x="372" y="190"/>
                  </a:lnTo>
                  <a:lnTo>
                    <a:pt x="417" y="160"/>
                  </a:lnTo>
                  <a:lnTo>
                    <a:pt x="467" y="133"/>
                  </a:lnTo>
                  <a:lnTo>
                    <a:pt x="516" y="109"/>
                  </a:lnTo>
                  <a:lnTo>
                    <a:pt x="617" y="65"/>
                  </a:lnTo>
                  <a:close/>
                </a:path>
              </a:pathLst>
            </a:custGeom>
            <a:solidFill>
              <a:schemeClr val="bg2"/>
            </a:solidFill>
            <a:ln w="9525">
              <a:solidFill>
                <a:schemeClr val="bg2"/>
              </a:solidFill>
              <a:round/>
              <a:headEnd/>
              <a:tailEnd/>
            </a:ln>
          </p:spPr>
          <p:txBody>
            <a:bodyPr/>
            <a:lstStyle/>
            <a:p>
              <a:endParaRPr lang="en-US" sz="2800"/>
            </a:p>
          </p:txBody>
        </p:sp>
        <p:sp>
          <p:nvSpPr>
            <p:cNvPr id="46141" name="Freeform 88"/>
            <p:cNvSpPr>
              <a:spLocks/>
            </p:cNvSpPr>
            <p:nvPr/>
          </p:nvSpPr>
          <p:spPr bwMode="auto">
            <a:xfrm rot="-357668">
              <a:off x="4898" y="1288"/>
              <a:ext cx="316" cy="2055"/>
            </a:xfrm>
            <a:custGeom>
              <a:avLst/>
              <a:gdLst>
                <a:gd name="T0" fmla="*/ 249 w 327"/>
                <a:gd name="T1" fmla="*/ 0 h 3660"/>
                <a:gd name="T2" fmla="*/ 126 w 327"/>
                <a:gd name="T3" fmla="*/ 450 h 3660"/>
                <a:gd name="T4" fmla="*/ 193 w 327"/>
                <a:gd name="T5" fmla="*/ 497 h 3660"/>
                <a:gd name="T6" fmla="*/ 193 w 327"/>
                <a:gd name="T7" fmla="*/ 558 h 3660"/>
                <a:gd name="T8" fmla="*/ 14 w 327"/>
                <a:gd name="T9" fmla="*/ 917 h 3660"/>
                <a:gd name="T10" fmla="*/ 109 w 327"/>
                <a:gd name="T11" fmla="*/ 919 h 3660"/>
                <a:gd name="T12" fmla="*/ 238 w 327"/>
                <a:gd name="T13" fmla="*/ 970 h 3660"/>
                <a:gd name="T14" fmla="*/ 193 w 327"/>
                <a:gd name="T15" fmla="*/ 1040 h 3660"/>
                <a:gd name="T16" fmla="*/ 109 w 327"/>
                <a:gd name="T17" fmla="*/ 1078 h 3660"/>
                <a:gd name="T18" fmla="*/ 305 w 327"/>
                <a:gd name="T19" fmla="*/ 1154 h 36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7" h="3660">
                  <a:moveTo>
                    <a:pt x="267" y="0"/>
                  </a:moveTo>
                  <a:cubicBezTo>
                    <a:pt x="206" y="582"/>
                    <a:pt x="145" y="1165"/>
                    <a:pt x="135" y="1428"/>
                  </a:cubicBezTo>
                  <a:cubicBezTo>
                    <a:pt x="125" y="1691"/>
                    <a:pt x="195" y="1521"/>
                    <a:pt x="207" y="1578"/>
                  </a:cubicBezTo>
                  <a:cubicBezTo>
                    <a:pt x="219" y="1635"/>
                    <a:pt x="239" y="1548"/>
                    <a:pt x="207" y="1770"/>
                  </a:cubicBezTo>
                  <a:cubicBezTo>
                    <a:pt x="175" y="1992"/>
                    <a:pt x="30" y="2719"/>
                    <a:pt x="15" y="2910"/>
                  </a:cubicBezTo>
                  <a:cubicBezTo>
                    <a:pt x="0" y="3101"/>
                    <a:pt x="77" y="2888"/>
                    <a:pt x="117" y="2916"/>
                  </a:cubicBezTo>
                  <a:cubicBezTo>
                    <a:pt x="157" y="2944"/>
                    <a:pt x="240" y="3014"/>
                    <a:pt x="255" y="3078"/>
                  </a:cubicBezTo>
                  <a:cubicBezTo>
                    <a:pt x="270" y="3142"/>
                    <a:pt x="230" y="3243"/>
                    <a:pt x="207" y="3300"/>
                  </a:cubicBezTo>
                  <a:cubicBezTo>
                    <a:pt x="184" y="3357"/>
                    <a:pt x="97" y="3360"/>
                    <a:pt x="117" y="3420"/>
                  </a:cubicBezTo>
                  <a:cubicBezTo>
                    <a:pt x="137" y="3480"/>
                    <a:pt x="292" y="3620"/>
                    <a:pt x="327" y="3660"/>
                  </a:cubicBezTo>
                </a:path>
              </a:pathLst>
            </a:custGeom>
            <a:noFill/>
            <a:ln w="635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6142" name="Freeform 89"/>
            <p:cNvSpPr>
              <a:spLocks/>
            </p:cNvSpPr>
            <p:nvPr/>
          </p:nvSpPr>
          <p:spPr bwMode="auto">
            <a:xfrm rot="-560939">
              <a:off x="4968" y="2972"/>
              <a:ext cx="48" cy="396"/>
            </a:xfrm>
            <a:custGeom>
              <a:avLst/>
              <a:gdLst>
                <a:gd name="T0" fmla="*/ 21 w 108"/>
                <a:gd name="T1" fmla="*/ 0 h 564"/>
                <a:gd name="T2" fmla="*/ 12 w 108"/>
                <a:gd name="T3" fmla="*/ 83 h 564"/>
                <a:gd name="T4" fmla="*/ 5 w 108"/>
                <a:gd name="T5" fmla="*/ 171 h 564"/>
                <a:gd name="T6" fmla="*/ 0 w 108"/>
                <a:gd name="T7" fmla="*/ 278 h 5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 h="564">
                  <a:moveTo>
                    <a:pt x="108" y="0"/>
                  </a:moveTo>
                  <a:lnTo>
                    <a:pt x="60" y="168"/>
                  </a:lnTo>
                  <a:lnTo>
                    <a:pt x="24" y="348"/>
                  </a:lnTo>
                  <a:lnTo>
                    <a:pt x="0" y="564"/>
                  </a:lnTo>
                </a:path>
              </a:pathLst>
            </a:custGeom>
            <a:noFill/>
            <a:ln w="57150" cap="flat" cmpd="sng">
              <a:solidFill>
                <a:schemeClr val="bg2"/>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6143" name="Line 90"/>
            <p:cNvSpPr>
              <a:spLocks noChangeShapeType="1"/>
            </p:cNvSpPr>
            <p:nvPr/>
          </p:nvSpPr>
          <p:spPr bwMode="auto">
            <a:xfrm flipH="1">
              <a:off x="1365" y="2849"/>
              <a:ext cx="159" cy="339"/>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6144" name="Line 91"/>
            <p:cNvSpPr>
              <a:spLocks noChangeShapeType="1"/>
            </p:cNvSpPr>
            <p:nvPr/>
          </p:nvSpPr>
          <p:spPr bwMode="auto">
            <a:xfrm flipH="1" flipV="1">
              <a:off x="1527" y="2840"/>
              <a:ext cx="195" cy="141"/>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6145" name="Freeform 92"/>
            <p:cNvSpPr>
              <a:spLocks/>
            </p:cNvSpPr>
            <p:nvPr/>
          </p:nvSpPr>
          <p:spPr bwMode="auto">
            <a:xfrm>
              <a:off x="2847" y="2738"/>
              <a:ext cx="129" cy="84"/>
            </a:xfrm>
            <a:custGeom>
              <a:avLst/>
              <a:gdLst>
                <a:gd name="T0" fmla="*/ 0 w 159"/>
                <a:gd name="T1" fmla="*/ 69 h 102"/>
                <a:gd name="T2" fmla="*/ 51 w 159"/>
                <a:gd name="T3" fmla="*/ 47 h 102"/>
                <a:gd name="T4" fmla="*/ 69 w 159"/>
                <a:gd name="T5" fmla="*/ 36 h 102"/>
                <a:gd name="T6" fmla="*/ 92 w 159"/>
                <a:gd name="T7" fmla="*/ 10 h 102"/>
                <a:gd name="T8" fmla="*/ 105 w 159"/>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102">
                  <a:moveTo>
                    <a:pt x="0" y="102"/>
                  </a:moveTo>
                  <a:lnTo>
                    <a:pt x="78" y="69"/>
                  </a:lnTo>
                  <a:lnTo>
                    <a:pt x="105" y="54"/>
                  </a:lnTo>
                  <a:lnTo>
                    <a:pt x="141" y="15"/>
                  </a:lnTo>
                  <a:lnTo>
                    <a:pt x="159" y="0"/>
                  </a:lnTo>
                </a:path>
              </a:pathLst>
            </a:custGeom>
            <a:noFill/>
            <a:ln w="38100" cap="flat" cmpd="sng">
              <a:solidFill>
                <a:srgbClr val="CC0099"/>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6146" name="Freeform 93"/>
            <p:cNvSpPr>
              <a:spLocks/>
            </p:cNvSpPr>
            <p:nvPr/>
          </p:nvSpPr>
          <p:spPr bwMode="auto">
            <a:xfrm>
              <a:off x="4457" y="1363"/>
              <a:ext cx="229" cy="169"/>
            </a:xfrm>
            <a:custGeom>
              <a:avLst/>
              <a:gdLst>
                <a:gd name="T0" fmla="*/ 3 w 133"/>
                <a:gd name="T1" fmla="*/ 236 h 121"/>
                <a:gd name="T2" fmla="*/ 21 w 133"/>
                <a:gd name="T3" fmla="*/ 95 h 121"/>
                <a:gd name="T4" fmla="*/ 127 w 133"/>
                <a:gd name="T5" fmla="*/ 14 h 121"/>
                <a:gd name="T6" fmla="*/ 270 w 133"/>
                <a:gd name="T7" fmla="*/ 14 h 121"/>
                <a:gd name="T8" fmla="*/ 394 w 133"/>
                <a:gd name="T9" fmla="*/ 95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 h="121">
                  <a:moveTo>
                    <a:pt x="1" y="121"/>
                  </a:moveTo>
                  <a:cubicBezTo>
                    <a:pt x="0" y="94"/>
                    <a:pt x="0" y="68"/>
                    <a:pt x="7" y="49"/>
                  </a:cubicBezTo>
                  <a:cubicBezTo>
                    <a:pt x="14" y="30"/>
                    <a:pt x="29" y="14"/>
                    <a:pt x="43" y="7"/>
                  </a:cubicBezTo>
                  <a:cubicBezTo>
                    <a:pt x="57" y="0"/>
                    <a:pt x="76" y="0"/>
                    <a:pt x="91" y="7"/>
                  </a:cubicBezTo>
                  <a:cubicBezTo>
                    <a:pt x="106" y="14"/>
                    <a:pt x="124" y="38"/>
                    <a:pt x="133" y="49"/>
                  </a:cubicBezTo>
                </a:path>
              </a:pathLst>
            </a:custGeom>
            <a:noFill/>
            <a:ln w="38100" cap="flat" cmpd="sng">
              <a:solidFill>
                <a:schemeClr val="bg2"/>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a:p>
          </p:txBody>
        </p:sp>
        <p:sp>
          <p:nvSpPr>
            <p:cNvPr id="46147" name="Oval 94"/>
            <p:cNvSpPr>
              <a:spLocks noChangeArrowheads="1"/>
            </p:cNvSpPr>
            <p:nvPr/>
          </p:nvSpPr>
          <p:spPr bwMode="auto">
            <a:xfrm>
              <a:off x="2819" y="2782"/>
              <a:ext cx="68"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2400"/>
            </a:p>
          </p:txBody>
        </p:sp>
        <p:sp>
          <p:nvSpPr>
            <p:cNvPr id="46148" name="Line 95"/>
            <p:cNvSpPr>
              <a:spLocks noChangeShapeType="1"/>
            </p:cNvSpPr>
            <p:nvPr/>
          </p:nvSpPr>
          <p:spPr bwMode="auto">
            <a:xfrm flipV="1">
              <a:off x="4710" y="2084"/>
              <a:ext cx="306" cy="174"/>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a:p>
          </p:txBody>
        </p:sp>
        <p:sp>
          <p:nvSpPr>
            <p:cNvPr id="46149" name="Line 96"/>
            <p:cNvSpPr>
              <a:spLocks noChangeShapeType="1"/>
            </p:cNvSpPr>
            <p:nvPr/>
          </p:nvSpPr>
          <p:spPr bwMode="auto">
            <a:xfrm flipH="1">
              <a:off x="4614" y="2264"/>
              <a:ext cx="90" cy="1032"/>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6150" name="Line 97"/>
            <p:cNvSpPr>
              <a:spLocks noChangeShapeType="1"/>
            </p:cNvSpPr>
            <p:nvPr/>
          </p:nvSpPr>
          <p:spPr bwMode="auto">
            <a:xfrm flipH="1">
              <a:off x="4698" y="2108"/>
              <a:ext cx="306" cy="138"/>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6151" name="AutoShape 98"/>
            <p:cNvSpPr>
              <a:spLocks noChangeArrowheads="1"/>
            </p:cNvSpPr>
            <p:nvPr/>
          </p:nvSpPr>
          <p:spPr bwMode="auto">
            <a:xfrm>
              <a:off x="2554" y="3536"/>
              <a:ext cx="1978" cy="498"/>
            </a:xfrm>
            <a:prstGeom prst="roundRect">
              <a:avLst>
                <a:gd name="adj" fmla="val 16667"/>
              </a:avLst>
            </a:prstGeom>
            <a:solidFill>
              <a:srgbClr val="FFFF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600" b="1">
                  <a:solidFill>
                    <a:srgbClr val="000000"/>
                  </a:solidFill>
                </a:rPr>
                <a:t>Areas Affected by the Blackout</a:t>
              </a:r>
            </a:p>
            <a:p>
              <a:pPr algn="ctr"/>
              <a:r>
                <a:rPr lang="en-US" altLang="en-US" sz="1400" b="1">
                  <a:solidFill>
                    <a:srgbClr val="000000"/>
                  </a:solidFill>
                </a:rPr>
                <a:t>Service maintained </a:t>
              </a:r>
            </a:p>
            <a:p>
              <a:pPr algn="ctr"/>
              <a:r>
                <a:rPr lang="en-US" altLang="en-US" sz="1400" b="1">
                  <a:solidFill>
                    <a:srgbClr val="000000"/>
                  </a:solidFill>
                </a:rPr>
                <a:t>in some area</a:t>
              </a:r>
              <a:endParaRPr lang="en-US" altLang="en-US" sz="2400">
                <a:latin typeface="Times New Roman" pitchFamily="18" charset="0"/>
              </a:endParaRPr>
            </a:p>
          </p:txBody>
        </p:sp>
        <p:sp>
          <p:nvSpPr>
            <p:cNvPr id="46152" name="Text Box 99"/>
            <p:cNvSpPr txBox="1">
              <a:spLocks noChangeArrowheads="1"/>
            </p:cNvSpPr>
            <p:nvPr/>
          </p:nvSpPr>
          <p:spPr bwMode="auto">
            <a:xfrm>
              <a:off x="3473" y="1917"/>
              <a:ext cx="1017" cy="35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300" b="1">
                  <a:solidFill>
                    <a:srgbClr val="000000"/>
                  </a:solidFill>
                </a:rPr>
                <a:t>Some Local Load Interrupted</a:t>
              </a:r>
              <a:endParaRPr lang="en-US" altLang="en-US" sz="2400">
                <a:latin typeface="Times New Roman" pitchFamily="18" charset="0"/>
              </a:endParaRPr>
            </a:p>
          </p:txBody>
        </p:sp>
        <p:sp>
          <p:nvSpPr>
            <p:cNvPr id="46153" name="Line 100"/>
            <p:cNvSpPr>
              <a:spLocks noChangeShapeType="1"/>
            </p:cNvSpPr>
            <p:nvPr/>
          </p:nvSpPr>
          <p:spPr bwMode="auto">
            <a:xfrm flipH="1" flipV="1">
              <a:off x="2447" y="3044"/>
              <a:ext cx="289" cy="485"/>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6154" name="Line 101"/>
            <p:cNvSpPr>
              <a:spLocks noChangeShapeType="1"/>
            </p:cNvSpPr>
            <p:nvPr/>
          </p:nvSpPr>
          <p:spPr bwMode="auto">
            <a:xfrm flipV="1">
              <a:off x="4111" y="3048"/>
              <a:ext cx="339" cy="484"/>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grpSp>
      <p:sp>
        <p:nvSpPr>
          <p:cNvPr id="103" name="TextBox 102"/>
          <p:cNvSpPr txBox="1"/>
          <p:nvPr/>
        </p:nvSpPr>
        <p:spPr bwMode="auto">
          <a:xfrm>
            <a:off x="9941193" y="2485833"/>
            <a:ext cx="1764216" cy="738664"/>
          </a:xfrm>
          <a:prstGeom prst="rect">
            <a:avLst/>
          </a:prstGeom>
          <a:noFill/>
          <a:ln>
            <a:noFill/>
          </a:ln>
        </p:spPr>
        <p:txBody>
          <a:bodyPr wrap="square" rtlCol="0">
            <a:spAutoFit/>
          </a:bodyPr>
          <a:lstStyle/>
          <a:p>
            <a:pPr eaLnBrk="1" hangingPunct="1">
              <a:spcBef>
                <a:spcPts val="0"/>
              </a:spcBef>
            </a:pPr>
            <a:r>
              <a:rPr lang="en-US" sz="1400" dirty="0">
                <a:solidFill>
                  <a:srgbClr val="1E0000"/>
                </a:solidFill>
              </a:rPr>
              <a:t>Image Source: August 14 2003 Blackout Final Report</a:t>
            </a:r>
          </a:p>
        </p:txBody>
      </p:sp>
      <p:sp>
        <p:nvSpPr>
          <p:cNvPr id="2" name="Slide Number Placeholder 1">
            <a:extLst>
              <a:ext uri="{FF2B5EF4-FFF2-40B4-BE49-F238E27FC236}">
                <a16:creationId xmlns:a16="http://schemas.microsoft.com/office/drawing/2014/main" id="{52FDDA36-D23D-0ACD-E32D-91959B04A313}"/>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51</a:t>
            </a:fld>
            <a:endParaRPr lang="en-US" sz="2000" dirty="0">
              <a:solidFill>
                <a:srgbClr val="1E0000"/>
              </a:solidFill>
            </a:endParaRPr>
          </a:p>
        </p:txBody>
      </p:sp>
    </p:spTree>
    <p:extLst>
      <p:ext uri="{BB962C8B-B14F-4D97-AF65-F5344CB8AC3E}">
        <p14:creationId xmlns:p14="http://schemas.microsoft.com/office/powerpoint/2010/main" val="14166924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Texas Near Blackout, February 2021</a:t>
            </a:r>
          </a:p>
        </p:txBody>
      </p:sp>
      <p:sp>
        <p:nvSpPr>
          <p:cNvPr id="3" name="Content Placeholder 2"/>
          <p:cNvSpPr>
            <a:spLocks noGrp="1"/>
          </p:cNvSpPr>
          <p:nvPr>
            <p:ph idx="1"/>
          </p:nvPr>
        </p:nvSpPr>
        <p:spPr/>
        <p:txBody>
          <a:bodyPr/>
          <a:lstStyle/>
          <a:p>
            <a:r>
              <a:rPr lang="en-US" dirty="0"/>
              <a:t>Unfortunately, electric grids often make the news for all the wrong reasons!</a:t>
            </a:r>
          </a:p>
          <a:p>
            <a:r>
              <a:rPr lang="en-US" dirty="0"/>
              <a:t>Starting on Feb 14, 2021 statewide </a:t>
            </a:r>
            <a:br>
              <a:rPr lang="en-US" dirty="0"/>
            </a:br>
            <a:r>
              <a:rPr lang="en-US" dirty="0"/>
              <a:t>Texas had temperatures much </a:t>
            </a:r>
            <a:br>
              <a:rPr lang="en-US" dirty="0"/>
            </a:br>
            <a:r>
              <a:rPr lang="en-US" dirty="0"/>
              <a:t>below avg., though not record cold</a:t>
            </a:r>
          </a:p>
          <a:p>
            <a:pPr lvl="1"/>
            <a:r>
              <a:rPr lang="en-US" dirty="0"/>
              <a:t>In College Station on Feb 15 is low was 9</a:t>
            </a:r>
            <a:r>
              <a:rPr lang="en-US" dirty="0">
                <a:sym typeface="Symbol" panose="05050102010706020507" pitchFamily="18" charset="2"/>
              </a:rPr>
              <a:t>F and very windy (and 5F on Feb 16); avg. high is 65F and low of 45F</a:t>
            </a:r>
          </a:p>
          <a:p>
            <a:pPr lvl="1"/>
            <a:r>
              <a:rPr lang="en-US" dirty="0">
                <a:sym typeface="Symbol" panose="05050102010706020507" pitchFamily="18" charset="2"/>
              </a:rPr>
              <a:t>Our record low is -3F (1/31/1949), our</a:t>
            </a:r>
            <a:br>
              <a:rPr lang="en-US" dirty="0">
                <a:sym typeface="Symbol" panose="05050102010706020507" pitchFamily="18" charset="2"/>
              </a:rPr>
            </a:br>
            <a:r>
              <a:rPr lang="en-US" dirty="0">
                <a:sym typeface="Symbol" panose="05050102010706020507" pitchFamily="18" charset="2"/>
              </a:rPr>
              <a:t>coldest February temperature was 5F</a:t>
            </a:r>
            <a:br>
              <a:rPr lang="en-US" dirty="0">
                <a:sym typeface="Symbol" panose="05050102010706020507" pitchFamily="18" charset="2"/>
              </a:rPr>
            </a:br>
            <a:r>
              <a:rPr lang="en-US" dirty="0">
                <a:sym typeface="Symbol" panose="05050102010706020507" pitchFamily="18" charset="2"/>
              </a:rPr>
              <a:t>(2/5/1951) and last single digit was </a:t>
            </a:r>
            <a:r>
              <a:rPr lang="en-US" dirty="0"/>
              <a:t>9</a:t>
            </a:r>
            <a:r>
              <a:rPr lang="en-US" dirty="0">
                <a:sym typeface="Symbol" panose="05050102010706020507" pitchFamily="18" charset="2"/>
              </a:rPr>
              <a:t>F</a:t>
            </a:r>
            <a:br>
              <a:rPr lang="en-US" dirty="0">
                <a:sym typeface="Symbol" panose="05050102010706020507" pitchFamily="18" charset="2"/>
              </a:rPr>
            </a:br>
            <a:r>
              <a:rPr lang="en-US" dirty="0">
                <a:sym typeface="Symbol" panose="05050102010706020507" pitchFamily="18" charset="2"/>
              </a:rPr>
              <a:t>(12/22/1989)</a:t>
            </a:r>
          </a:p>
          <a:p>
            <a:r>
              <a:rPr lang="en-US" dirty="0">
                <a:sym typeface="Symbol" panose="05050102010706020507" pitchFamily="18" charset="2"/>
              </a:rPr>
              <a:t>This stressed many infrastructures</a:t>
            </a:r>
            <a:br>
              <a:rPr lang="en-US" dirty="0">
                <a:sym typeface="Symbol" panose="05050102010706020507" pitchFamily="18" charset="2"/>
              </a:rPr>
            </a:br>
            <a:r>
              <a:rPr lang="en-US" dirty="0">
                <a:sym typeface="Symbol" panose="05050102010706020507" pitchFamily="18" charset="2"/>
              </a:rPr>
              <a:t>including the ERCOT electric grid</a:t>
            </a:r>
            <a:endParaRPr lang="en-US" dirty="0"/>
          </a:p>
          <a:p>
            <a:endParaRPr lang="en-US" dirty="0"/>
          </a:p>
        </p:txBody>
      </p:sp>
      <p:pic>
        <p:nvPicPr>
          <p:cNvPr id="5" name="Picture 2">
            <a:extLst>
              <a:ext uri="{FF2B5EF4-FFF2-40B4-BE49-F238E27FC236}">
                <a16:creationId xmlns:a16="http://schemas.microsoft.com/office/drawing/2014/main" id="{933A58B6-AACB-B23A-06F3-0E3AE641F28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705599" y="4114800"/>
            <a:ext cx="4517321"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A4258005-841B-7674-DE7C-12519963887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059"/>
          <a:stretch/>
        </p:blipFill>
        <p:spPr bwMode="auto">
          <a:xfrm>
            <a:off x="7066631" y="1829673"/>
            <a:ext cx="3672316" cy="1503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1">
            <a:extLst>
              <a:ext uri="{FF2B5EF4-FFF2-40B4-BE49-F238E27FC236}">
                <a16:creationId xmlns:a16="http://schemas.microsoft.com/office/drawing/2014/main" id="{B8B7A4CA-E047-897C-F34B-1F0F2372F63D}"/>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52</a:t>
            </a:fld>
            <a:endParaRPr lang="en-US" dirty="0">
              <a:solidFill>
                <a:srgbClr val="1E0000"/>
              </a:solidFill>
            </a:endParaRPr>
          </a:p>
        </p:txBody>
      </p:sp>
    </p:spTree>
    <p:extLst>
      <p:ext uri="{BB962C8B-B14F-4D97-AF65-F5344CB8AC3E}">
        <p14:creationId xmlns:p14="http://schemas.microsoft.com/office/powerpoint/2010/main" val="32493723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DB561-A29F-4BA7-9F63-854ED64B9A50}"/>
              </a:ext>
            </a:extLst>
          </p:cNvPr>
          <p:cNvSpPr>
            <a:spLocks noGrp="1"/>
          </p:cNvSpPr>
          <p:nvPr>
            <p:ph type="title"/>
          </p:nvPr>
        </p:nvSpPr>
        <p:spPr/>
        <p:txBody>
          <a:bodyPr/>
          <a:lstStyle/>
          <a:p>
            <a:r>
              <a:rPr lang="en-US" dirty="0"/>
              <a:t>Texas Population Density</a:t>
            </a:r>
          </a:p>
        </p:txBody>
      </p:sp>
      <p:pic>
        <p:nvPicPr>
          <p:cNvPr id="4" name="Picture 3">
            <a:extLst>
              <a:ext uri="{FF2B5EF4-FFF2-40B4-BE49-F238E27FC236}">
                <a16:creationId xmlns:a16="http://schemas.microsoft.com/office/drawing/2014/main" id="{D64DA910-CEA1-D41E-C99A-82C92DC3CD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57199" y="1211910"/>
            <a:ext cx="8116462" cy="5490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6">
            <a:extLst>
              <a:ext uri="{FF2B5EF4-FFF2-40B4-BE49-F238E27FC236}">
                <a16:creationId xmlns:a16="http://schemas.microsoft.com/office/drawing/2014/main" id="{871F2D7B-122D-509D-FC9B-B899B11B0D09}"/>
              </a:ext>
            </a:extLst>
          </p:cNvPr>
          <p:cNvSpPr txBox="1"/>
          <p:nvPr/>
        </p:nvSpPr>
        <p:spPr>
          <a:xfrm>
            <a:off x="8964707" y="1568466"/>
            <a:ext cx="2875359" cy="2308324"/>
          </a:xfrm>
          <a:prstGeom prst="rect">
            <a:avLst/>
          </a:prstGeom>
          <a:solidFill>
            <a:schemeClr val="bg1">
              <a:lumMod val="9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chemeClr val="tx1">
                    <a:lumMod val="50000"/>
                  </a:schemeClr>
                </a:solidFill>
              </a:rPr>
              <a:t>85% of population is along or east of the I35 corridor (DFW to Waco to Austin to San Antonio to Laredo)</a:t>
            </a:r>
          </a:p>
        </p:txBody>
      </p:sp>
      <p:sp>
        <p:nvSpPr>
          <p:cNvPr id="7" name="Slide Number Placeholder 1">
            <a:extLst>
              <a:ext uri="{FF2B5EF4-FFF2-40B4-BE49-F238E27FC236}">
                <a16:creationId xmlns:a16="http://schemas.microsoft.com/office/drawing/2014/main" id="{DD4717DE-D411-EAA1-01C0-800F508115B4}"/>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53</a:t>
            </a:fld>
            <a:endParaRPr lang="en-US" dirty="0">
              <a:solidFill>
                <a:srgbClr val="1E0000"/>
              </a:solidFill>
            </a:endParaRPr>
          </a:p>
        </p:txBody>
      </p:sp>
    </p:spTree>
    <p:extLst>
      <p:ext uri="{BB962C8B-B14F-4D97-AF65-F5344CB8AC3E}">
        <p14:creationId xmlns:p14="http://schemas.microsoft.com/office/powerpoint/2010/main" val="7005373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082CD-48E9-610D-61D1-E4A4BF857DCC}"/>
              </a:ext>
            </a:extLst>
          </p:cNvPr>
          <p:cNvSpPr>
            <a:spLocks noGrp="1"/>
          </p:cNvSpPr>
          <p:nvPr>
            <p:ph type="title"/>
          </p:nvPr>
        </p:nvSpPr>
        <p:spPr/>
        <p:txBody>
          <a:bodyPr/>
          <a:lstStyle/>
          <a:p>
            <a:r>
              <a:rPr lang="en-US" dirty="0"/>
              <a:t>Visualization of Temperatures, Feb 11 to 18, 2021</a:t>
            </a:r>
          </a:p>
        </p:txBody>
      </p:sp>
      <p:pic>
        <p:nvPicPr>
          <p:cNvPr id="5" name="Picture 4">
            <a:extLst>
              <a:ext uri="{FF2B5EF4-FFF2-40B4-BE49-F238E27FC236}">
                <a16:creationId xmlns:a16="http://schemas.microsoft.com/office/drawing/2014/main" id="{74224F83-53C1-2A5C-59A6-7E31F25F2F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80160"/>
            <a:ext cx="9753600" cy="5486400"/>
          </a:xfrm>
          <a:prstGeom prst="rect">
            <a:avLst/>
          </a:prstGeom>
        </p:spPr>
      </p:pic>
      <p:sp>
        <p:nvSpPr>
          <p:cNvPr id="6" name="Slide Number Placeholder 1">
            <a:extLst>
              <a:ext uri="{FF2B5EF4-FFF2-40B4-BE49-F238E27FC236}">
                <a16:creationId xmlns:a16="http://schemas.microsoft.com/office/drawing/2014/main" id="{241CBD77-9723-E477-F0FB-3AC852F67E29}"/>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54</a:t>
            </a:fld>
            <a:endParaRPr lang="en-US" dirty="0">
              <a:solidFill>
                <a:srgbClr val="1E0000"/>
              </a:solidFill>
            </a:endParaRPr>
          </a:p>
        </p:txBody>
      </p:sp>
    </p:spTree>
    <p:extLst>
      <p:ext uri="{BB962C8B-B14F-4D97-AF65-F5344CB8AC3E}">
        <p14:creationId xmlns:p14="http://schemas.microsoft.com/office/powerpoint/2010/main" val="1834998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59F23-3906-D703-EB6E-800155518E05}"/>
              </a:ext>
            </a:extLst>
          </p:cNvPr>
          <p:cNvSpPr>
            <a:spLocks noGrp="1"/>
          </p:cNvSpPr>
          <p:nvPr>
            <p:ph type="title"/>
          </p:nvPr>
        </p:nvSpPr>
        <p:spPr/>
        <p:txBody>
          <a:bodyPr/>
          <a:lstStyle/>
          <a:p>
            <a:r>
              <a:rPr lang="en-US" dirty="0"/>
              <a:t>ERCOT Generation Feb 11-18, 2021</a:t>
            </a:r>
          </a:p>
        </p:txBody>
      </p:sp>
      <p:pic>
        <p:nvPicPr>
          <p:cNvPr id="4" name="Picture 3">
            <a:extLst>
              <a:ext uri="{FF2B5EF4-FFF2-40B4-BE49-F238E27FC236}">
                <a16:creationId xmlns:a16="http://schemas.microsoft.com/office/drawing/2014/main" id="{A2560F9B-5BF7-644F-C3E6-AB5D7CE12F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36" y="1227643"/>
            <a:ext cx="8960177" cy="5045144"/>
          </a:xfrm>
          <a:prstGeom prst="rect">
            <a:avLst/>
          </a:prstGeom>
        </p:spPr>
      </p:pic>
      <p:sp>
        <p:nvSpPr>
          <p:cNvPr id="7" name="TextBox 6">
            <a:extLst>
              <a:ext uri="{FF2B5EF4-FFF2-40B4-BE49-F238E27FC236}">
                <a16:creationId xmlns:a16="http://schemas.microsoft.com/office/drawing/2014/main" id="{CB5AF644-1881-F328-9C44-4B7BF125ED65}"/>
              </a:ext>
            </a:extLst>
          </p:cNvPr>
          <p:cNvSpPr txBox="1"/>
          <p:nvPr/>
        </p:nvSpPr>
        <p:spPr>
          <a:xfrm>
            <a:off x="9695536" y="5332854"/>
            <a:ext cx="1993702"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1400" dirty="0">
                <a:solidFill>
                  <a:prstClr val="black"/>
                </a:solidFill>
                <a:latin typeface="Calibri" panose="020F0502020204030204"/>
              </a:rPr>
              <a:t>Image source: New York Times, Feb 23, 2021</a:t>
            </a:r>
          </a:p>
        </p:txBody>
      </p:sp>
      <p:sp>
        <p:nvSpPr>
          <p:cNvPr id="8" name="Slide Number Placeholder 1">
            <a:extLst>
              <a:ext uri="{FF2B5EF4-FFF2-40B4-BE49-F238E27FC236}">
                <a16:creationId xmlns:a16="http://schemas.microsoft.com/office/drawing/2014/main" id="{27AA7024-BF56-FD44-36DF-4F2CD7344094}"/>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55</a:t>
            </a:fld>
            <a:endParaRPr lang="en-US" dirty="0">
              <a:solidFill>
                <a:srgbClr val="1E0000"/>
              </a:solidFill>
            </a:endParaRPr>
          </a:p>
        </p:txBody>
      </p:sp>
    </p:spTree>
    <p:extLst>
      <p:ext uri="{BB962C8B-B14F-4D97-AF65-F5344CB8AC3E}">
        <p14:creationId xmlns:p14="http://schemas.microsoft.com/office/powerpoint/2010/main" val="9841880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8148-2E56-D82B-D98F-23C270669444}"/>
              </a:ext>
            </a:extLst>
          </p:cNvPr>
          <p:cNvSpPr>
            <a:spLocks noGrp="1"/>
          </p:cNvSpPr>
          <p:nvPr>
            <p:ph type="title"/>
          </p:nvPr>
        </p:nvSpPr>
        <p:spPr/>
        <p:txBody>
          <a:bodyPr/>
          <a:lstStyle/>
          <a:p>
            <a:r>
              <a:rPr lang="en-US" dirty="0"/>
              <a:t>Quick Aside: Power System Dynamic Response to Load/Gen Mismatch</a:t>
            </a:r>
          </a:p>
        </p:txBody>
      </p:sp>
      <p:sp>
        <p:nvSpPr>
          <p:cNvPr id="3" name="Content Placeholder 2">
            <a:extLst>
              <a:ext uri="{FF2B5EF4-FFF2-40B4-BE49-F238E27FC236}">
                <a16:creationId xmlns:a16="http://schemas.microsoft.com/office/drawing/2014/main" id="{27497DF3-898B-5864-35C9-1635D25774EB}"/>
              </a:ext>
            </a:extLst>
          </p:cNvPr>
          <p:cNvSpPr>
            <a:spLocks noGrp="1"/>
          </p:cNvSpPr>
          <p:nvPr>
            <p:ph idx="1"/>
          </p:nvPr>
        </p:nvSpPr>
        <p:spPr/>
        <p:txBody>
          <a:bodyPr/>
          <a:lstStyle/>
          <a:p>
            <a:r>
              <a:rPr lang="en-US" dirty="0"/>
              <a:t>An electric grid frequency is constantly changing, but it usually within a few mHz of desired (e.g., 60 Hz)</a:t>
            </a:r>
          </a:p>
          <a:p>
            <a:r>
              <a:rPr lang="en-US" dirty="0"/>
              <a:t>Too much generation </a:t>
            </a:r>
            <a:br>
              <a:rPr lang="en-US" dirty="0"/>
            </a:br>
            <a:r>
              <a:rPr lang="en-US" dirty="0"/>
              <a:t>increases the frequency </a:t>
            </a:r>
            <a:br>
              <a:rPr lang="en-US" dirty="0"/>
            </a:br>
            <a:r>
              <a:rPr lang="en-US" dirty="0"/>
              <a:t>and too little decreases it</a:t>
            </a:r>
          </a:p>
          <a:p>
            <a:r>
              <a:rPr lang="en-US" dirty="0"/>
              <a:t>All grid elements have </a:t>
            </a:r>
            <a:br>
              <a:rPr lang="en-US" dirty="0"/>
            </a:br>
            <a:r>
              <a:rPr lang="en-US" dirty="0"/>
              <a:t>the same average frequency</a:t>
            </a:r>
            <a:br>
              <a:rPr lang="en-US" dirty="0"/>
            </a:br>
            <a:r>
              <a:rPr lang="en-US" dirty="0"/>
              <a:t>but during disturbances the</a:t>
            </a:r>
            <a:br>
              <a:rPr lang="en-US" dirty="0"/>
            </a:br>
            <a:r>
              <a:rPr lang="en-US" dirty="0"/>
              <a:t>frequency can  oscillate</a:t>
            </a:r>
          </a:p>
          <a:p>
            <a:endParaRPr lang="en-US" dirty="0"/>
          </a:p>
        </p:txBody>
      </p:sp>
      <p:pic>
        <p:nvPicPr>
          <p:cNvPr id="4" name="Picture 3">
            <a:extLst>
              <a:ext uri="{FF2B5EF4-FFF2-40B4-BE49-F238E27FC236}">
                <a16:creationId xmlns:a16="http://schemas.microsoft.com/office/drawing/2014/main" id="{1AE43420-E791-E534-3B56-1458D9E93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8321" y="2089285"/>
            <a:ext cx="6476480" cy="4388111"/>
          </a:xfrm>
          <a:prstGeom prst="rect">
            <a:avLst/>
          </a:prstGeom>
        </p:spPr>
      </p:pic>
      <p:sp>
        <p:nvSpPr>
          <p:cNvPr id="5" name="Slide Number Placeholder 1">
            <a:extLst>
              <a:ext uri="{FF2B5EF4-FFF2-40B4-BE49-F238E27FC236}">
                <a16:creationId xmlns:a16="http://schemas.microsoft.com/office/drawing/2014/main" id="{3A0A0C28-C59A-ECE6-0306-CA15EA97A765}"/>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56</a:t>
            </a:fld>
            <a:endParaRPr lang="en-US" dirty="0">
              <a:solidFill>
                <a:srgbClr val="1E0000"/>
              </a:solidFill>
            </a:endParaRPr>
          </a:p>
        </p:txBody>
      </p:sp>
    </p:spTree>
    <p:extLst>
      <p:ext uri="{BB962C8B-B14F-4D97-AF65-F5344CB8AC3E}">
        <p14:creationId xmlns:p14="http://schemas.microsoft.com/office/powerpoint/2010/main" val="25233139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06248-6268-A97A-BD53-B4870735D7DA}"/>
              </a:ext>
            </a:extLst>
          </p:cNvPr>
          <p:cNvSpPr>
            <a:spLocks noGrp="1"/>
          </p:cNvSpPr>
          <p:nvPr>
            <p:ph type="title"/>
          </p:nvPr>
        </p:nvSpPr>
        <p:spPr/>
        <p:txBody>
          <a:bodyPr/>
          <a:lstStyle/>
          <a:p>
            <a:r>
              <a:rPr lang="en-US" dirty="0"/>
              <a:t>ERCOT Frequency, Feb 15, 2021</a:t>
            </a:r>
          </a:p>
        </p:txBody>
      </p:sp>
      <p:pic>
        <p:nvPicPr>
          <p:cNvPr id="4" name="Picture 3">
            <a:extLst>
              <a:ext uri="{FF2B5EF4-FFF2-40B4-BE49-F238E27FC236}">
                <a16:creationId xmlns:a16="http://schemas.microsoft.com/office/drawing/2014/main" id="{8030C178-B2D3-BB7B-4AF1-4EBB7BC0ED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131" y="1397325"/>
            <a:ext cx="9196527" cy="4998112"/>
          </a:xfrm>
          <a:prstGeom prst="rect">
            <a:avLst/>
          </a:prstGeom>
        </p:spPr>
      </p:pic>
      <p:sp>
        <p:nvSpPr>
          <p:cNvPr id="6" name="TextBox 5">
            <a:extLst>
              <a:ext uri="{FF2B5EF4-FFF2-40B4-BE49-F238E27FC236}">
                <a16:creationId xmlns:a16="http://schemas.microsoft.com/office/drawing/2014/main" id="{4E488D0D-6536-05A4-AD2F-65AA672B5C17}"/>
              </a:ext>
            </a:extLst>
          </p:cNvPr>
          <p:cNvSpPr txBox="1"/>
          <p:nvPr/>
        </p:nvSpPr>
        <p:spPr>
          <a:xfrm>
            <a:off x="9717319" y="4993488"/>
            <a:ext cx="222555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1400" dirty="0">
                <a:solidFill>
                  <a:prstClr val="black"/>
                </a:solidFill>
                <a:latin typeface="Calibri" panose="020F0502020204030204"/>
              </a:rPr>
              <a:t>Image source: ERCOT Presentation by Bill Magness, February 25, 2021</a:t>
            </a:r>
          </a:p>
        </p:txBody>
      </p:sp>
      <p:sp>
        <p:nvSpPr>
          <p:cNvPr id="7" name="Slide Number Placeholder 1">
            <a:extLst>
              <a:ext uri="{FF2B5EF4-FFF2-40B4-BE49-F238E27FC236}">
                <a16:creationId xmlns:a16="http://schemas.microsoft.com/office/drawing/2014/main" id="{59BBC811-DDDD-07E6-A543-92A135A6076A}"/>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57</a:t>
            </a:fld>
            <a:endParaRPr lang="en-US" dirty="0">
              <a:solidFill>
                <a:srgbClr val="1E0000"/>
              </a:solidFill>
            </a:endParaRPr>
          </a:p>
        </p:txBody>
      </p:sp>
    </p:spTree>
    <p:extLst>
      <p:ext uri="{BB962C8B-B14F-4D97-AF65-F5344CB8AC3E}">
        <p14:creationId xmlns:p14="http://schemas.microsoft.com/office/powerpoint/2010/main" val="2446494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DD173-47DD-24E6-629C-22B79CFDA0E0}"/>
              </a:ext>
            </a:extLst>
          </p:cNvPr>
          <p:cNvSpPr>
            <a:spLocks noGrp="1"/>
          </p:cNvSpPr>
          <p:nvPr>
            <p:ph type="title"/>
          </p:nvPr>
        </p:nvSpPr>
        <p:spPr/>
        <p:txBody>
          <a:bodyPr/>
          <a:lstStyle/>
          <a:p>
            <a:r>
              <a:rPr lang="en-US" dirty="0"/>
              <a:t>ERCOT Load Shed and Rotating Blackouts</a:t>
            </a:r>
          </a:p>
        </p:txBody>
      </p:sp>
      <p:sp>
        <p:nvSpPr>
          <p:cNvPr id="3" name="Content Placeholder 2">
            <a:extLst>
              <a:ext uri="{FF2B5EF4-FFF2-40B4-BE49-F238E27FC236}">
                <a16:creationId xmlns:a16="http://schemas.microsoft.com/office/drawing/2014/main" id="{12B57E44-4041-DEB1-248F-94B67046DD21}"/>
              </a:ext>
            </a:extLst>
          </p:cNvPr>
          <p:cNvSpPr>
            <a:spLocks noGrp="1"/>
          </p:cNvSpPr>
          <p:nvPr>
            <p:ph idx="1"/>
          </p:nvPr>
        </p:nvSpPr>
        <p:spPr>
          <a:xfrm>
            <a:off x="457199" y="1280160"/>
            <a:ext cx="11326305" cy="869151"/>
          </a:xfrm>
        </p:spPr>
        <p:txBody>
          <a:bodyPr/>
          <a:lstStyle/>
          <a:p>
            <a:r>
              <a:rPr lang="en-US" dirty="0"/>
              <a:t>The vast majority of the lost load was due to load shed and then rotating blackouts</a:t>
            </a:r>
          </a:p>
          <a:p>
            <a:endParaRPr lang="en-US" dirty="0"/>
          </a:p>
        </p:txBody>
      </p:sp>
      <p:pic>
        <p:nvPicPr>
          <p:cNvPr id="4" name="Picture 3">
            <a:extLst>
              <a:ext uri="{FF2B5EF4-FFF2-40B4-BE49-F238E27FC236}">
                <a16:creationId xmlns:a16="http://schemas.microsoft.com/office/drawing/2014/main" id="{8A594244-C68E-5D59-D71C-1508D2DA2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046" y="2286471"/>
            <a:ext cx="8148408" cy="4498377"/>
          </a:xfrm>
          <a:prstGeom prst="rect">
            <a:avLst/>
          </a:prstGeom>
        </p:spPr>
      </p:pic>
      <p:sp>
        <p:nvSpPr>
          <p:cNvPr id="5" name="TextBox 4">
            <a:extLst>
              <a:ext uri="{FF2B5EF4-FFF2-40B4-BE49-F238E27FC236}">
                <a16:creationId xmlns:a16="http://schemas.microsoft.com/office/drawing/2014/main" id="{67F9A12A-60FD-AD81-60F2-FC20173223C9}"/>
              </a:ext>
            </a:extLst>
          </p:cNvPr>
          <p:cNvSpPr txBox="1"/>
          <p:nvPr/>
        </p:nvSpPr>
        <p:spPr>
          <a:xfrm>
            <a:off x="9136282" y="5947172"/>
            <a:ext cx="222555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1400" dirty="0">
                <a:solidFill>
                  <a:prstClr val="black"/>
                </a:solidFill>
                <a:latin typeface="Calibri" panose="020F0502020204030204"/>
              </a:rPr>
              <a:t>Image source: ERCOT Presentation by Bill Magness, February 25, 2021</a:t>
            </a:r>
          </a:p>
        </p:txBody>
      </p:sp>
      <p:sp>
        <p:nvSpPr>
          <p:cNvPr id="7" name="TextBox 6">
            <a:extLst>
              <a:ext uri="{FF2B5EF4-FFF2-40B4-BE49-F238E27FC236}">
                <a16:creationId xmlns:a16="http://schemas.microsoft.com/office/drawing/2014/main" id="{179C5005-C4F9-AC9D-11D9-6FFBB409EBC8}"/>
              </a:ext>
            </a:extLst>
          </p:cNvPr>
          <p:cNvSpPr txBox="1"/>
          <p:nvPr/>
        </p:nvSpPr>
        <p:spPr>
          <a:xfrm>
            <a:off x="8945235" y="2090172"/>
            <a:ext cx="3030244" cy="3785652"/>
          </a:xfrm>
          <a:prstGeom prst="rect">
            <a:avLst/>
          </a:prstGeom>
          <a:solidFill>
            <a:schemeClr val="bg1">
              <a:lumMod val="9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chemeClr val="tx1">
                    <a:lumMod val="50000"/>
                  </a:schemeClr>
                </a:solidFill>
              </a:rPr>
              <a:t>At the time the ERCOT peak load had been 74.8 GW (summer); winter peak of 69.2 GW was set on 2/14/21 (previous winter peak was 65.9 GW).  A new winter peak of 80.6 GW was set in Feb 2025.</a:t>
            </a:r>
          </a:p>
        </p:txBody>
      </p:sp>
      <p:sp>
        <p:nvSpPr>
          <p:cNvPr id="8" name="Slide Number Placeholder 1">
            <a:extLst>
              <a:ext uri="{FF2B5EF4-FFF2-40B4-BE49-F238E27FC236}">
                <a16:creationId xmlns:a16="http://schemas.microsoft.com/office/drawing/2014/main" id="{4D30FE1C-E696-A7F6-55BF-01535D49AD66}"/>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58</a:t>
            </a:fld>
            <a:endParaRPr lang="en-US" dirty="0">
              <a:solidFill>
                <a:srgbClr val="1E0000"/>
              </a:solidFill>
            </a:endParaRPr>
          </a:p>
        </p:txBody>
      </p:sp>
    </p:spTree>
    <p:extLst>
      <p:ext uri="{BB962C8B-B14F-4D97-AF65-F5344CB8AC3E}">
        <p14:creationId xmlns:p14="http://schemas.microsoft.com/office/powerpoint/2010/main" val="241860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990D311-1973-2294-13FE-B96729A6085C}"/>
              </a:ext>
            </a:extLst>
          </p:cNvPr>
          <p:cNvSpPr>
            <a:spLocks noGrp="1" noChangeArrowheads="1"/>
          </p:cNvSpPr>
          <p:nvPr>
            <p:ph type="title"/>
          </p:nvPr>
        </p:nvSpPr>
        <p:spPr/>
        <p:txBody>
          <a:bodyPr/>
          <a:lstStyle/>
          <a:p>
            <a:r>
              <a:rPr lang="en-US" altLang="en-US" dirty="0"/>
              <a:t>IEEE Std 1366-2022 Major Event Days (MED)</a:t>
            </a:r>
          </a:p>
        </p:txBody>
      </p:sp>
      <p:sp>
        <p:nvSpPr>
          <p:cNvPr id="7171" name="Content Placeholder 2">
            <a:extLst>
              <a:ext uri="{FF2B5EF4-FFF2-40B4-BE49-F238E27FC236}">
                <a16:creationId xmlns:a16="http://schemas.microsoft.com/office/drawing/2014/main" id="{A1423367-BA7B-E6AF-937A-40234C7043A3}"/>
              </a:ext>
            </a:extLst>
          </p:cNvPr>
          <p:cNvSpPr>
            <a:spLocks noGrp="1"/>
          </p:cNvSpPr>
          <p:nvPr>
            <p:ph idx="1"/>
          </p:nvPr>
        </p:nvSpPr>
        <p:spPr>
          <a:xfrm>
            <a:off x="457200" y="1280160"/>
            <a:ext cx="10744200" cy="4114800"/>
          </a:xfrm>
        </p:spPr>
        <p:txBody>
          <a:bodyPr/>
          <a:lstStyle/>
          <a:p>
            <a:pPr>
              <a:defRPr/>
            </a:pPr>
            <a:r>
              <a:rPr lang="en-US" dirty="0"/>
              <a:t>A MED is a day in which the SAIDI exceeds a threshold; all indices are calculated with the MEDs removed</a:t>
            </a:r>
          </a:p>
          <a:p>
            <a:pPr lvl="1">
              <a:defRPr/>
            </a:pPr>
            <a:r>
              <a:rPr lang="en-US" dirty="0"/>
              <a:t>Typically one per year (give or take)</a:t>
            </a:r>
          </a:p>
          <a:p>
            <a:pPr lvl="1">
              <a:defRPr/>
            </a:pPr>
            <a:r>
              <a:rPr lang="en-US" dirty="0"/>
              <a:t>Purpose of removal is to allow indices to give good indication of normal operational and design stress</a:t>
            </a:r>
          </a:p>
          <a:p>
            <a:pPr lvl="1">
              <a:defRPr/>
            </a:pPr>
            <a:r>
              <a:rPr lang="en-US" dirty="0"/>
              <a:t>MEDs are analyzed separately</a:t>
            </a:r>
          </a:p>
          <a:p>
            <a:pPr lvl="1">
              <a:defRPr/>
            </a:pPr>
            <a:r>
              <a:rPr lang="en-US" dirty="0"/>
              <a:t>Just looking at standard indices doesn’t indicate what is really going on.</a:t>
            </a:r>
          </a:p>
          <a:p>
            <a:pPr marL="457200" lvl="1" indent="0">
              <a:buFontTx/>
              <a:buNone/>
              <a:defRPr/>
            </a:pPr>
            <a:endParaRPr lang="en-US" dirty="0"/>
          </a:p>
          <a:p>
            <a:pPr lvl="1">
              <a:defRPr/>
            </a:pPr>
            <a:endParaRPr lang="en-US" dirty="0"/>
          </a:p>
        </p:txBody>
      </p:sp>
      <p:sp>
        <p:nvSpPr>
          <p:cNvPr id="14340" name="Slide Number Placeholder 3">
            <a:extLst>
              <a:ext uri="{FF2B5EF4-FFF2-40B4-BE49-F238E27FC236}">
                <a16:creationId xmlns:a16="http://schemas.microsoft.com/office/drawing/2014/main" id="{EA5BAFBD-2ACA-8FAD-EE48-9AD180B48C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dirty="0"/>
              <a:t> </a:t>
            </a:r>
          </a:p>
        </p:txBody>
      </p:sp>
      <p:sp>
        <p:nvSpPr>
          <p:cNvPr id="2" name="Slide Number Placeholder 3">
            <a:extLst>
              <a:ext uri="{FF2B5EF4-FFF2-40B4-BE49-F238E27FC236}">
                <a16:creationId xmlns:a16="http://schemas.microsoft.com/office/drawing/2014/main" id="{8BE273B0-8B23-C042-97DF-1CD9E0253CF4}"/>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5</a:t>
            </a:fld>
            <a:endParaRPr lang="en-US" dirty="0">
              <a:solidFill>
                <a:schemeClr val="tx1">
                  <a:lumMod val="50000"/>
                </a:schemeClr>
              </a:solidFill>
            </a:endParaRPr>
          </a:p>
        </p:txBody>
      </p:sp>
    </p:spTree>
    <p:extLst>
      <p:ext uri="{BB962C8B-B14F-4D97-AF65-F5344CB8AC3E}">
        <p14:creationId xmlns:p14="http://schemas.microsoft.com/office/powerpoint/2010/main" val="21504647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0E0AA-3F32-1374-221C-66C81A59D8C6}"/>
              </a:ext>
            </a:extLst>
          </p:cNvPr>
          <p:cNvSpPr>
            <a:spLocks noGrp="1"/>
          </p:cNvSpPr>
          <p:nvPr>
            <p:ph type="title"/>
          </p:nvPr>
        </p:nvSpPr>
        <p:spPr/>
        <p:txBody>
          <a:bodyPr/>
          <a:lstStyle/>
          <a:p>
            <a:r>
              <a:rPr lang="en-US" dirty="0"/>
              <a:t>How can Grids Cascade?</a:t>
            </a:r>
          </a:p>
        </p:txBody>
      </p:sp>
      <p:sp>
        <p:nvSpPr>
          <p:cNvPr id="3" name="Content Placeholder 2">
            <a:extLst>
              <a:ext uri="{FF2B5EF4-FFF2-40B4-BE49-F238E27FC236}">
                <a16:creationId xmlns:a16="http://schemas.microsoft.com/office/drawing/2014/main" id="{23BB3809-A3A6-44B8-A666-64538941DFE6}"/>
              </a:ext>
            </a:extLst>
          </p:cNvPr>
          <p:cNvSpPr>
            <a:spLocks noGrp="1"/>
          </p:cNvSpPr>
          <p:nvPr>
            <p:ph idx="1"/>
          </p:nvPr>
        </p:nvSpPr>
        <p:spPr/>
        <p:txBody>
          <a:bodyPr/>
          <a:lstStyle/>
          <a:p>
            <a:r>
              <a:rPr lang="en-US" dirty="0"/>
              <a:t>ERCOT reported that they were minutes away from a catastrophic blackout that would have taken down the entire grid, requiring many days to restore</a:t>
            </a:r>
          </a:p>
          <a:p>
            <a:r>
              <a:rPr lang="en-US" dirty="0"/>
              <a:t>Grids can cascade due to a number of different reasons with many related to the transmission grid flows and voltages</a:t>
            </a:r>
          </a:p>
          <a:p>
            <a:r>
              <a:rPr lang="en-US" dirty="0"/>
              <a:t> For ERCOT the situation was the</a:t>
            </a:r>
            <a:br>
              <a:rPr lang="en-US" dirty="0"/>
            </a:br>
            <a:r>
              <a:rPr lang="en-US" dirty="0"/>
              <a:t>prolonged (minutes) low frequency</a:t>
            </a:r>
            <a:br>
              <a:rPr lang="en-US" dirty="0"/>
            </a:br>
            <a:r>
              <a:rPr lang="en-US" dirty="0"/>
              <a:t>would have result in generators</a:t>
            </a:r>
            <a:br>
              <a:rPr lang="en-US" dirty="0"/>
            </a:br>
            <a:r>
              <a:rPr lang="en-US" dirty="0"/>
              <a:t>tripping due to under frequency</a:t>
            </a:r>
            <a:br>
              <a:rPr lang="en-US" dirty="0"/>
            </a:br>
            <a:r>
              <a:rPr lang="en-US" dirty="0"/>
              <a:t>resulting in a cascading collapse</a:t>
            </a:r>
            <a:br>
              <a:rPr lang="en-US" dirty="0"/>
            </a:br>
            <a:r>
              <a:rPr lang="en-US" dirty="0"/>
              <a:t>in the frequency and hence the entire system</a:t>
            </a:r>
          </a:p>
          <a:p>
            <a:endParaRPr lang="en-US" dirty="0"/>
          </a:p>
        </p:txBody>
      </p:sp>
      <p:pic>
        <p:nvPicPr>
          <p:cNvPr id="4" name="Picture 3">
            <a:extLst>
              <a:ext uri="{FF2B5EF4-FFF2-40B4-BE49-F238E27FC236}">
                <a16:creationId xmlns:a16="http://schemas.microsoft.com/office/drawing/2014/main" id="{6C7AD23D-15E6-C76E-B91B-EA1C669CEEA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722968" y="3429000"/>
            <a:ext cx="4060535" cy="3048802"/>
          </a:xfrm>
          <a:prstGeom prst="rect">
            <a:avLst/>
          </a:prstGeom>
        </p:spPr>
      </p:pic>
      <p:sp>
        <p:nvSpPr>
          <p:cNvPr id="5" name="Slide Number Placeholder 1">
            <a:extLst>
              <a:ext uri="{FF2B5EF4-FFF2-40B4-BE49-F238E27FC236}">
                <a16:creationId xmlns:a16="http://schemas.microsoft.com/office/drawing/2014/main" id="{B81FE74B-51F1-24EF-39DD-45D64F08DE32}"/>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59</a:t>
            </a:fld>
            <a:endParaRPr lang="en-US" dirty="0">
              <a:solidFill>
                <a:srgbClr val="1E0000"/>
              </a:solidFill>
            </a:endParaRPr>
          </a:p>
        </p:txBody>
      </p:sp>
    </p:spTree>
    <p:extLst>
      <p:ext uri="{BB962C8B-B14F-4D97-AF65-F5344CB8AC3E}">
        <p14:creationId xmlns:p14="http://schemas.microsoft.com/office/powerpoint/2010/main" val="29309439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C36B6-17AC-4384-35B0-A987FE98F9AB}"/>
              </a:ext>
            </a:extLst>
          </p:cNvPr>
          <p:cNvSpPr>
            <a:spLocks noGrp="1"/>
          </p:cNvSpPr>
          <p:nvPr>
            <p:ph type="title"/>
          </p:nvPr>
        </p:nvSpPr>
        <p:spPr/>
        <p:txBody>
          <a:bodyPr/>
          <a:lstStyle/>
          <a:p>
            <a:r>
              <a:rPr lang="en-US" dirty="0"/>
              <a:t>How Much Generation was Lost?</a:t>
            </a:r>
          </a:p>
        </p:txBody>
      </p:sp>
      <p:pic>
        <p:nvPicPr>
          <p:cNvPr id="4" name="Picture 3">
            <a:extLst>
              <a:ext uri="{FF2B5EF4-FFF2-40B4-BE49-F238E27FC236}">
                <a16:creationId xmlns:a16="http://schemas.microsoft.com/office/drawing/2014/main" id="{BB19F79F-EB29-B504-E517-CA37553D9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24784"/>
            <a:ext cx="8841128" cy="5330873"/>
          </a:xfrm>
          <a:prstGeom prst="rect">
            <a:avLst/>
          </a:prstGeom>
        </p:spPr>
      </p:pic>
      <p:sp>
        <p:nvSpPr>
          <p:cNvPr id="5" name="TextBox 6">
            <a:extLst>
              <a:ext uri="{FF2B5EF4-FFF2-40B4-BE49-F238E27FC236}">
                <a16:creationId xmlns:a16="http://schemas.microsoft.com/office/drawing/2014/main" id="{257EAA6B-7AC6-E3B8-E4D3-55B82A7FE47A}"/>
              </a:ext>
            </a:extLst>
          </p:cNvPr>
          <p:cNvSpPr txBox="1"/>
          <p:nvPr/>
        </p:nvSpPr>
        <p:spPr>
          <a:xfrm>
            <a:off x="9374234" y="1337786"/>
            <a:ext cx="2626088" cy="3785652"/>
          </a:xfrm>
          <a:prstGeom prst="rect">
            <a:avLst/>
          </a:prstGeom>
          <a:solidFill>
            <a:schemeClr val="bg1">
              <a:lumMod val="9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chemeClr val="tx1">
                    <a:lumMod val="50000"/>
                  </a:schemeClr>
                </a:solidFill>
              </a:rPr>
              <a:t>This slide correctly recognizes that much of the wind capacity that was not available due to the cold, would not have been generating much because of low wind.  </a:t>
            </a:r>
          </a:p>
        </p:txBody>
      </p:sp>
      <p:sp>
        <p:nvSpPr>
          <p:cNvPr id="6" name="Slide Number Placeholder 1">
            <a:extLst>
              <a:ext uri="{FF2B5EF4-FFF2-40B4-BE49-F238E27FC236}">
                <a16:creationId xmlns:a16="http://schemas.microsoft.com/office/drawing/2014/main" id="{892A0621-A57C-6C39-46D0-5DCFA3850F77}"/>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60</a:t>
            </a:fld>
            <a:endParaRPr lang="en-US" dirty="0">
              <a:solidFill>
                <a:srgbClr val="1E0000"/>
              </a:solidFill>
            </a:endParaRPr>
          </a:p>
        </p:txBody>
      </p:sp>
    </p:spTree>
    <p:extLst>
      <p:ext uri="{BB962C8B-B14F-4D97-AF65-F5344CB8AC3E}">
        <p14:creationId xmlns:p14="http://schemas.microsoft.com/office/powerpoint/2010/main" val="3072907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9A367-D81C-E123-78A1-A3FCDDDD4EC7}"/>
              </a:ext>
            </a:extLst>
          </p:cNvPr>
          <p:cNvSpPr>
            <a:spLocks noGrp="1"/>
          </p:cNvSpPr>
          <p:nvPr>
            <p:ph type="title"/>
          </p:nvPr>
        </p:nvSpPr>
        <p:spPr/>
        <p:txBody>
          <a:bodyPr/>
          <a:lstStyle/>
          <a:p>
            <a:r>
              <a:rPr lang="en-US" dirty="0"/>
              <a:t>Winterizing Wind Turbines</a:t>
            </a:r>
          </a:p>
        </p:txBody>
      </p:sp>
      <p:sp>
        <p:nvSpPr>
          <p:cNvPr id="3" name="Content Placeholder 2">
            <a:extLst>
              <a:ext uri="{FF2B5EF4-FFF2-40B4-BE49-F238E27FC236}">
                <a16:creationId xmlns:a16="http://schemas.microsoft.com/office/drawing/2014/main" id="{61E87C40-E738-125A-BB0E-3031C579ECF8}"/>
              </a:ext>
            </a:extLst>
          </p:cNvPr>
          <p:cNvSpPr>
            <a:spLocks noGrp="1"/>
          </p:cNvSpPr>
          <p:nvPr>
            <p:ph idx="1"/>
          </p:nvPr>
        </p:nvSpPr>
        <p:spPr>
          <a:xfrm>
            <a:off x="457199" y="1280161"/>
            <a:ext cx="11326305" cy="3404962"/>
          </a:xfrm>
        </p:spPr>
        <p:txBody>
          <a:bodyPr/>
          <a:lstStyle/>
          <a:p>
            <a:r>
              <a:rPr lang="en-US" dirty="0"/>
              <a:t>In general wind turbines can operate in quite low temperatures</a:t>
            </a:r>
          </a:p>
          <a:p>
            <a:r>
              <a:rPr lang="en-US" dirty="0"/>
              <a:t>However, most of the wind turbines in Texas were not configured with the systems needed to deal with low temperatures</a:t>
            </a:r>
          </a:p>
          <a:p>
            <a:pPr lvl="1"/>
            <a:r>
              <a:rPr lang="en-US" dirty="0"/>
              <a:t>They mostly were not available because of turbine blade icing</a:t>
            </a:r>
          </a:p>
          <a:p>
            <a:r>
              <a:rPr lang="en-US" dirty="0"/>
              <a:t>Wind turbines can be winterized with systems such as heated blades or coatings; packages can also be installed to protect the gearbox and motors, such as adding heating to the nacelle</a:t>
            </a:r>
          </a:p>
          <a:p>
            <a:endParaRPr lang="en-US" dirty="0"/>
          </a:p>
        </p:txBody>
      </p:sp>
      <p:sp>
        <p:nvSpPr>
          <p:cNvPr id="4" name="Slide Number Placeholder 1">
            <a:extLst>
              <a:ext uri="{FF2B5EF4-FFF2-40B4-BE49-F238E27FC236}">
                <a16:creationId xmlns:a16="http://schemas.microsoft.com/office/drawing/2014/main" id="{3BE0371E-237F-1FA0-3460-C150A3DED9B9}"/>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61</a:t>
            </a:fld>
            <a:endParaRPr lang="en-US" dirty="0">
              <a:solidFill>
                <a:srgbClr val="1E0000"/>
              </a:solidFill>
            </a:endParaRPr>
          </a:p>
        </p:txBody>
      </p:sp>
    </p:spTree>
    <p:extLst>
      <p:ext uri="{BB962C8B-B14F-4D97-AF65-F5344CB8AC3E}">
        <p14:creationId xmlns:p14="http://schemas.microsoft.com/office/powerpoint/2010/main" val="216419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724C2-FDC5-90CB-04E4-434311BAB807}"/>
              </a:ext>
            </a:extLst>
          </p:cNvPr>
          <p:cNvSpPr>
            <a:spLocks noGrp="1"/>
          </p:cNvSpPr>
          <p:nvPr>
            <p:ph type="title"/>
          </p:nvPr>
        </p:nvSpPr>
        <p:spPr/>
        <p:txBody>
          <a:bodyPr/>
          <a:lstStyle/>
          <a:p>
            <a:r>
              <a:rPr lang="en-US" dirty="0"/>
              <a:t>Background: Why is ERCOT Separate?</a:t>
            </a:r>
          </a:p>
        </p:txBody>
      </p:sp>
      <p:sp>
        <p:nvSpPr>
          <p:cNvPr id="3" name="Content Placeholder 2">
            <a:extLst>
              <a:ext uri="{FF2B5EF4-FFF2-40B4-BE49-F238E27FC236}">
                <a16:creationId xmlns:a16="http://schemas.microsoft.com/office/drawing/2014/main" id="{ED4D9AFA-51FC-54BB-2170-28242C580B1D}"/>
              </a:ext>
            </a:extLst>
          </p:cNvPr>
          <p:cNvSpPr>
            <a:spLocks noGrp="1"/>
          </p:cNvSpPr>
          <p:nvPr>
            <p:ph idx="1"/>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600" b="0" i="0" u="none" strike="noStrike" kern="1200" cap="none" spc="0" normalizeH="0" baseline="0" noProof="0" dirty="0">
                <a:ln>
                  <a:noFill/>
                </a:ln>
                <a:solidFill>
                  <a:srgbClr val="332C2C"/>
                </a:solidFill>
                <a:effectLst/>
                <a:uLnTx/>
                <a:uFillTx/>
                <a:latin typeface="Arial"/>
                <a:ea typeface="+mn-ea"/>
                <a:cs typeface="+mn-cs"/>
              </a:rPr>
              <a:t>ERCOT operates asynchronous from the rest of North America, but has high voltage dc (HVDC) ties with the Eastern Interconnect and Mexico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600" b="0" i="0" u="none" strike="noStrike" kern="1200" cap="none" spc="0" normalizeH="0" baseline="0" noProof="0" dirty="0">
                <a:ln>
                  <a:noFill/>
                </a:ln>
                <a:solidFill>
                  <a:srgbClr val="332C2C"/>
                </a:solidFill>
                <a:effectLst/>
                <a:uLnTx/>
                <a:uFillTx/>
                <a:latin typeface="Arial"/>
                <a:ea typeface="+mn-ea"/>
                <a:cs typeface="+mn-cs"/>
              </a:rPr>
              <a:t>The advantage is ERCOT avoids some federal </a:t>
            </a:r>
            <a:br>
              <a:rPr kumimoji="0" lang="en-US" sz="2600" b="0" i="0" u="none" strike="noStrike" kern="1200" cap="none" spc="0" normalizeH="0" baseline="0" noProof="0" dirty="0">
                <a:ln>
                  <a:noFill/>
                </a:ln>
                <a:solidFill>
                  <a:srgbClr val="332C2C"/>
                </a:solidFill>
                <a:effectLst/>
                <a:uLnTx/>
                <a:uFillTx/>
                <a:latin typeface="Arial"/>
                <a:ea typeface="+mn-ea"/>
                <a:cs typeface="+mn-cs"/>
              </a:rPr>
            </a:br>
            <a:r>
              <a:rPr kumimoji="0" lang="en-US" sz="2600" b="0" i="0" u="none" strike="noStrike" kern="1200" cap="none" spc="0" normalizeH="0" baseline="0" noProof="0" dirty="0">
                <a:ln>
                  <a:noFill/>
                </a:ln>
                <a:solidFill>
                  <a:srgbClr val="332C2C"/>
                </a:solidFill>
                <a:effectLst/>
                <a:uLnTx/>
                <a:uFillTx/>
                <a:latin typeface="Arial"/>
                <a:ea typeface="+mn-ea"/>
                <a:cs typeface="+mn-cs"/>
              </a:rPr>
              <a:t>regulation.  The legal basis for </a:t>
            </a:r>
            <a:br>
              <a:rPr kumimoji="0" lang="en-US" sz="2600" b="0" i="0" u="none" strike="noStrike" kern="1200" cap="none" spc="0" normalizeH="0" baseline="0" noProof="0" dirty="0">
                <a:ln>
                  <a:noFill/>
                </a:ln>
                <a:solidFill>
                  <a:srgbClr val="332C2C"/>
                </a:solidFill>
                <a:effectLst/>
                <a:uLnTx/>
                <a:uFillTx/>
                <a:latin typeface="Arial"/>
                <a:ea typeface="+mn-ea"/>
                <a:cs typeface="+mn-cs"/>
              </a:rPr>
            </a:br>
            <a:r>
              <a:rPr kumimoji="0" lang="en-US" sz="2600" b="0" i="0" u="none" strike="noStrike" kern="1200" cap="none" spc="0" normalizeH="0" baseline="0" noProof="0" dirty="0">
                <a:ln>
                  <a:noFill/>
                </a:ln>
                <a:solidFill>
                  <a:srgbClr val="332C2C"/>
                </a:solidFill>
                <a:effectLst/>
                <a:uLnTx/>
                <a:uFillTx/>
                <a:latin typeface="Arial"/>
                <a:ea typeface="+mn-ea"/>
                <a:cs typeface="+mn-cs"/>
              </a:rPr>
              <a:t>this is complex, based on </a:t>
            </a:r>
            <a:br>
              <a:rPr kumimoji="0" lang="en-US" sz="2600" b="0" i="0" u="none" strike="noStrike" kern="1200" cap="none" spc="0" normalizeH="0" baseline="0" noProof="0" dirty="0">
                <a:ln>
                  <a:noFill/>
                </a:ln>
                <a:solidFill>
                  <a:srgbClr val="332C2C"/>
                </a:solidFill>
                <a:effectLst/>
                <a:uLnTx/>
                <a:uFillTx/>
                <a:latin typeface="Arial"/>
                <a:ea typeface="+mn-ea"/>
                <a:cs typeface="+mn-cs"/>
              </a:rPr>
            </a:br>
            <a:r>
              <a:rPr kumimoji="0" lang="en-US" sz="2600" b="0" i="0" u="none" strike="noStrike" kern="1200" cap="none" spc="0" normalizeH="0" baseline="0" noProof="0" dirty="0">
                <a:ln>
                  <a:noFill/>
                </a:ln>
                <a:solidFill>
                  <a:srgbClr val="332C2C"/>
                </a:solidFill>
                <a:effectLst/>
                <a:uLnTx/>
                <a:uFillTx/>
                <a:latin typeface="Arial"/>
                <a:ea typeface="+mn-ea"/>
                <a:cs typeface="+mn-cs"/>
              </a:rPr>
              <a:t>the US Constitution, the Federal </a:t>
            </a:r>
            <a:br>
              <a:rPr kumimoji="0" lang="en-US" sz="2600" b="0" i="0" u="none" strike="noStrike" kern="1200" cap="none" spc="0" normalizeH="0" baseline="0" noProof="0" dirty="0">
                <a:ln>
                  <a:noFill/>
                </a:ln>
                <a:solidFill>
                  <a:srgbClr val="332C2C"/>
                </a:solidFill>
                <a:effectLst/>
                <a:uLnTx/>
                <a:uFillTx/>
                <a:latin typeface="Arial"/>
                <a:ea typeface="+mn-ea"/>
                <a:cs typeface="+mn-cs"/>
              </a:rPr>
            </a:br>
            <a:r>
              <a:rPr kumimoji="0" lang="en-US" sz="2600" b="0" i="0" u="none" strike="noStrike" kern="1200" cap="none" spc="0" normalizeH="0" baseline="0" noProof="0" dirty="0">
                <a:ln>
                  <a:noFill/>
                </a:ln>
                <a:solidFill>
                  <a:srgbClr val="332C2C"/>
                </a:solidFill>
                <a:effectLst/>
                <a:uLnTx/>
                <a:uFillTx/>
                <a:latin typeface="Arial"/>
                <a:ea typeface="+mn-ea"/>
                <a:cs typeface="+mn-cs"/>
              </a:rPr>
              <a:t>Power Act, the 5/4/76 midnight</a:t>
            </a:r>
            <a:br>
              <a:rPr kumimoji="0" lang="en-US" sz="2600" b="0" i="0" u="none" strike="noStrike" kern="1200" cap="none" spc="0" normalizeH="0" baseline="0" noProof="0" dirty="0">
                <a:ln>
                  <a:noFill/>
                </a:ln>
                <a:solidFill>
                  <a:srgbClr val="332C2C"/>
                </a:solidFill>
                <a:effectLst/>
                <a:uLnTx/>
                <a:uFillTx/>
                <a:latin typeface="Arial"/>
                <a:ea typeface="+mn-ea"/>
                <a:cs typeface="+mn-cs"/>
              </a:rPr>
            </a:br>
            <a:r>
              <a:rPr kumimoji="0" lang="en-US" sz="2600" b="0" i="0" u="none" strike="noStrike" kern="1200" cap="none" spc="0" normalizeH="0" baseline="0" noProof="0" dirty="0">
                <a:ln>
                  <a:noFill/>
                </a:ln>
                <a:solidFill>
                  <a:srgbClr val="332C2C"/>
                </a:solidFill>
                <a:effectLst/>
                <a:uLnTx/>
                <a:uFillTx/>
                <a:latin typeface="Arial"/>
                <a:ea typeface="+mn-ea"/>
                <a:cs typeface="+mn-cs"/>
              </a:rPr>
              <a:t>connection, other legislation, </a:t>
            </a:r>
            <a:br>
              <a:rPr kumimoji="0" lang="en-US" sz="2600" b="0" i="0" u="none" strike="noStrike" kern="1200" cap="none" spc="0" normalizeH="0" baseline="0" noProof="0" dirty="0">
                <a:ln>
                  <a:noFill/>
                </a:ln>
                <a:solidFill>
                  <a:srgbClr val="332C2C"/>
                </a:solidFill>
                <a:effectLst/>
                <a:uLnTx/>
                <a:uFillTx/>
                <a:latin typeface="Arial"/>
                <a:ea typeface="+mn-ea"/>
                <a:cs typeface="+mn-cs"/>
              </a:rPr>
            </a:br>
            <a:r>
              <a:rPr kumimoji="0" lang="en-US" sz="2600" b="0" i="0" u="none" strike="noStrike" kern="1200" cap="none" spc="0" normalizeH="0" baseline="0" noProof="0" dirty="0">
                <a:ln>
                  <a:noFill/>
                </a:ln>
                <a:solidFill>
                  <a:srgbClr val="332C2C"/>
                </a:solidFill>
                <a:effectLst/>
                <a:uLnTx/>
                <a:uFillTx/>
                <a:latin typeface="Arial"/>
                <a:ea typeface="+mn-ea"/>
                <a:cs typeface="+mn-cs"/>
              </a:rPr>
              <a:t>court rulings, and FERC decisions</a:t>
            </a:r>
          </a:p>
          <a:p>
            <a:endParaRPr lang="en-US" dirty="0"/>
          </a:p>
        </p:txBody>
      </p:sp>
      <p:pic>
        <p:nvPicPr>
          <p:cNvPr id="4" name="Picture 2">
            <a:extLst>
              <a:ext uri="{FF2B5EF4-FFF2-40B4-BE49-F238E27FC236}">
                <a16:creationId xmlns:a16="http://schemas.microsoft.com/office/drawing/2014/main" id="{5897EF56-C002-DEDA-5644-7173B908EB4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45"/>
          <a:stretch/>
        </p:blipFill>
        <p:spPr bwMode="auto">
          <a:xfrm>
            <a:off x="6120351" y="2694663"/>
            <a:ext cx="5330858" cy="3948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BD59A92E-2771-ADF4-FC21-8EF2C3580293}"/>
              </a:ext>
            </a:extLst>
          </p:cNvPr>
          <p:cNvSpPr/>
          <p:nvPr/>
        </p:nvSpPr>
        <p:spPr>
          <a:xfrm>
            <a:off x="388834" y="6184087"/>
            <a:ext cx="5021366" cy="276999"/>
          </a:xfrm>
          <a:prstGeom prst="rect">
            <a:avLst/>
          </a:prstGeom>
        </p:spPr>
        <p:txBody>
          <a:bodyPr wrap="square">
            <a:spAutoFit/>
          </a:bodyPr>
          <a:lstStyle/>
          <a:p>
            <a:pPr algn="l" defTabSz="457200" eaLnBrk="1" fontAlgn="auto" hangingPunct="1">
              <a:spcBef>
                <a:spcPts val="0"/>
              </a:spcBef>
              <a:spcAft>
                <a:spcPts val="0"/>
              </a:spcAft>
            </a:pPr>
            <a:r>
              <a:rPr lang="en-US" sz="1200" dirty="0">
                <a:solidFill>
                  <a:srgbClr val="332C2C"/>
                </a:solidFill>
                <a:latin typeface="Times New Roman"/>
                <a:ea typeface="+mn-ea"/>
              </a:rPr>
              <a:t>Image Source: aect.net/documents/2017/AECT%20LSB%20012617.pdf</a:t>
            </a:r>
          </a:p>
        </p:txBody>
      </p:sp>
      <p:sp>
        <p:nvSpPr>
          <p:cNvPr id="6" name="Slide Number Placeholder 1">
            <a:extLst>
              <a:ext uri="{FF2B5EF4-FFF2-40B4-BE49-F238E27FC236}">
                <a16:creationId xmlns:a16="http://schemas.microsoft.com/office/drawing/2014/main" id="{1A8E0833-DEB6-FE68-536D-313DEC4E4E46}"/>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62</a:t>
            </a:fld>
            <a:endParaRPr lang="en-US" dirty="0">
              <a:solidFill>
                <a:srgbClr val="1E0000"/>
              </a:solidFill>
            </a:endParaRPr>
          </a:p>
        </p:txBody>
      </p:sp>
    </p:spTree>
    <p:extLst>
      <p:ext uri="{BB962C8B-B14F-4D97-AF65-F5344CB8AC3E}">
        <p14:creationId xmlns:p14="http://schemas.microsoft.com/office/powerpoint/2010/main" val="32335757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3152"/>
            <a:ext cx="11627963" cy="1069848"/>
          </a:xfrm>
        </p:spPr>
        <p:txBody>
          <a:bodyPr/>
          <a:lstStyle/>
          <a:p>
            <a:r>
              <a:rPr lang="en-US" dirty="0"/>
              <a:t>General Grid Resilience: The Four Stage Process</a:t>
            </a:r>
          </a:p>
        </p:txBody>
      </p:sp>
      <p:sp>
        <p:nvSpPr>
          <p:cNvPr id="4" name="Rectangle 3"/>
          <p:cNvSpPr/>
          <p:nvPr/>
        </p:nvSpPr>
        <p:spPr>
          <a:xfrm>
            <a:off x="601915" y="4777115"/>
            <a:ext cx="10625409" cy="2086725"/>
          </a:xfrm>
          <a:prstGeom prst="rect">
            <a:avLst/>
          </a:prstGeom>
        </p:spPr>
        <p:txBody>
          <a:bodyPr wrap="square">
            <a:spAutoFit/>
          </a:bodyPr>
          <a:lstStyle/>
          <a:p>
            <a:r>
              <a:rPr lang="en-US" sz="2400" dirty="0">
                <a:solidFill>
                  <a:schemeClr val="tx1">
                    <a:lumMod val="50000"/>
                  </a:schemeClr>
                </a:solidFill>
              </a:rPr>
              <a:t>This is presented as Figure 1.2a in the National Academies’ </a:t>
            </a:r>
            <a:r>
              <a:rPr lang="en-US" sz="2400" i="1" dirty="0">
                <a:solidFill>
                  <a:schemeClr val="tx1">
                    <a:lumMod val="50000"/>
                  </a:schemeClr>
                </a:solidFill>
              </a:rPr>
              <a:t>Enhancing the Resilience of the Nation’s Electricity System</a:t>
            </a:r>
            <a:r>
              <a:rPr lang="en-US" sz="2400" dirty="0">
                <a:solidFill>
                  <a:schemeClr val="tx1">
                    <a:lumMod val="50000"/>
                  </a:schemeClr>
                </a:solidFill>
              </a:rPr>
              <a:t> report (2017), and is originally from </a:t>
            </a:r>
          </a:p>
          <a:p>
            <a:r>
              <a:rPr lang="en-US" sz="2400" dirty="0">
                <a:solidFill>
                  <a:schemeClr val="tx1">
                    <a:lumMod val="50000"/>
                  </a:schemeClr>
                </a:solidFill>
              </a:rPr>
              <a:t>S.E. Flynn, “America the resilient: Defying terrorism and mitigating</a:t>
            </a:r>
          </a:p>
          <a:p>
            <a:r>
              <a:rPr lang="en-US" sz="2400" dirty="0">
                <a:solidFill>
                  <a:schemeClr val="tx1">
                    <a:lumMod val="50000"/>
                  </a:schemeClr>
                </a:solidFill>
              </a:rPr>
              <a:t>natural disasters.” </a:t>
            </a:r>
            <a:r>
              <a:rPr lang="en-US" sz="2400" i="1" dirty="0">
                <a:solidFill>
                  <a:schemeClr val="tx1">
                    <a:lumMod val="50000"/>
                  </a:schemeClr>
                </a:solidFill>
              </a:rPr>
              <a:t>Foreign Affairs, </a:t>
            </a:r>
            <a:r>
              <a:rPr lang="en-US" sz="2400" dirty="0">
                <a:solidFill>
                  <a:schemeClr val="tx1">
                    <a:lumMod val="50000"/>
                  </a:schemeClr>
                </a:solidFill>
              </a:rPr>
              <a:t>vol. 87: 2–8 (2008) and as illustrated by the National Infrastructure Advisory Council (NIAC) in 2010.  </a:t>
            </a:r>
          </a:p>
        </p:txBody>
      </p:sp>
      <p:pic>
        <p:nvPicPr>
          <p:cNvPr id="5" name="Picture 2"/>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826948" y="1342220"/>
            <a:ext cx="9658384" cy="3154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1">
            <a:extLst>
              <a:ext uri="{FF2B5EF4-FFF2-40B4-BE49-F238E27FC236}">
                <a16:creationId xmlns:a16="http://schemas.microsoft.com/office/drawing/2014/main" id="{418DA3CA-80F9-6870-5626-13BF470D03A5}"/>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63</a:t>
            </a:fld>
            <a:endParaRPr lang="en-US" dirty="0">
              <a:solidFill>
                <a:srgbClr val="1E0000"/>
              </a:solidFill>
            </a:endParaRPr>
          </a:p>
        </p:txBody>
      </p:sp>
    </p:spTree>
    <p:extLst>
      <p:ext uri="{BB962C8B-B14F-4D97-AF65-F5344CB8AC3E}">
        <p14:creationId xmlns:p14="http://schemas.microsoft.com/office/powerpoint/2010/main" val="2181158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BFF6E-12BC-9DA7-6F5E-CC91D8B1CE1A}"/>
              </a:ext>
            </a:extLst>
          </p:cNvPr>
          <p:cNvSpPr>
            <a:spLocks noGrp="1"/>
          </p:cNvSpPr>
          <p:nvPr>
            <p:ph type="title"/>
          </p:nvPr>
        </p:nvSpPr>
        <p:spPr/>
        <p:txBody>
          <a:bodyPr/>
          <a:lstStyle/>
          <a:p>
            <a:r>
              <a:rPr lang="en-US" dirty="0"/>
              <a:t>US Blackout Averages</a:t>
            </a:r>
          </a:p>
        </p:txBody>
      </p:sp>
      <p:pic>
        <p:nvPicPr>
          <p:cNvPr id="4" name="Picture 3">
            <a:extLst>
              <a:ext uri="{FF2B5EF4-FFF2-40B4-BE49-F238E27FC236}">
                <a16:creationId xmlns:a16="http://schemas.microsoft.com/office/drawing/2014/main" id="{862EFE69-B538-E4E9-D513-5C0AC262AB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48640" y="1371600"/>
            <a:ext cx="10995102" cy="5181600"/>
          </a:xfrm>
          <a:prstGeom prst="rect">
            <a:avLst/>
          </a:prstGeom>
        </p:spPr>
      </p:pic>
    </p:spTree>
    <p:extLst>
      <p:ext uri="{BB962C8B-B14F-4D97-AF65-F5344CB8AC3E}">
        <p14:creationId xmlns:p14="http://schemas.microsoft.com/office/powerpoint/2010/main" val="4057091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59ABB-9CD4-E4A9-959B-AD383A3F24FC}"/>
              </a:ext>
            </a:extLst>
          </p:cNvPr>
          <p:cNvSpPr>
            <a:spLocks noGrp="1"/>
          </p:cNvSpPr>
          <p:nvPr>
            <p:ph type="title"/>
          </p:nvPr>
        </p:nvSpPr>
        <p:spPr/>
        <p:txBody>
          <a:bodyPr/>
          <a:lstStyle/>
          <a:p>
            <a:r>
              <a:rPr lang="en-US" dirty="0"/>
              <a:t>A Good Source for Real-Time US Power Outage Information: https://poweroutage.us</a:t>
            </a:r>
          </a:p>
        </p:txBody>
      </p:sp>
      <p:sp>
        <p:nvSpPr>
          <p:cNvPr id="6" name="Slide Number Placeholder 3">
            <a:extLst>
              <a:ext uri="{FF2B5EF4-FFF2-40B4-BE49-F238E27FC236}">
                <a16:creationId xmlns:a16="http://schemas.microsoft.com/office/drawing/2014/main" id="{8655A81F-2DAC-4A16-5668-0E058A6AC574}"/>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7</a:t>
            </a:fld>
            <a:endParaRPr lang="en-US" dirty="0">
              <a:solidFill>
                <a:schemeClr val="tx1">
                  <a:lumMod val="50000"/>
                </a:schemeClr>
              </a:solidFill>
            </a:endParaRPr>
          </a:p>
        </p:txBody>
      </p:sp>
      <p:pic>
        <p:nvPicPr>
          <p:cNvPr id="7" name="Picture 6">
            <a:extLst>
              <a:ext uri="{FF2B5EF4-FFF2-40B4-BE49-F238E27FC236}">
                <a16:creationId xmlns:a16="http://schemas.microsoft.com/office/drawing/2014/main" id="{4E66CB68-CA5A-1106-EE4B-C32F8C1D7D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355614"/>
            <a:ext cx="7848600" cy="5258431"/>
          </a:xfrm>
          <a:prstGeom prst="rect">
            <a:avLst/>
          </a:prstGeom>
        </p:spPr>
      </p:pic>
    </p:spTree>
    <p:extLst>
      <p:ext uri="{BB962C8B-B14F-4D97-AF65-F5344CB8AC3E}">
        <p14:creationId xmlns:p14="http://schemas.microsoft.com/office/powerpoint/2010/main" val="1849791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02C47B5-884B-C3E3-AA72-C5E925032803}"/>
              </a:ext>
            </a:extLst>
          </p:cNvPr>
          <p:cNvSpPr>
            <a:spLocks noGrp="1" noChangeArrowheads="1"/>
          </p:cNvSpPr>
          <p:nvPr>
            <p:ph type="title"/>
          </p:nvPr>
        </p:nvSpPr>
        <p:spPr/>
        <p:txBody>
          <a:bodyPr/>
          <a:lstStyle/>
          <a:p>
            <a:r>
              <a:rPr lang="en-US" altLang="en-US" dirty="0"/>
              <a:t>Cost of Blackouts</a:t>
            </a:r>
          </a:p>
        </p:txBody>
      </p:sp>
      <p:sp>
        <p:nvSpPr>
          <p:cNvPr id="17411" name="Content Placeholder 2">
            <a:extLst>
              <a:ext uri="{FF2B5EF4-FFF2-40B4-BE49-F238E27FC236}">
                <a16:creationId xmlns:a16="http://schemas.microsoft.com/office/drawing/2014/main" id="{D089F5EA-6EF4-8A22-4005-7EFBFF8A7371}"/>
              </a:ext>
            </a:extLst>
          </p:cNvPr>
          <p:cNvSpPr>
            <a:spLocks noGrp="1" noChangeArrowheads="1"/>
          </p:cNvSpPr>
          <p:nvPr>
            <p:ph idx="1"/>
          </p:nvPr>
        </p:nvSpPr>
        <p:spPr>
          <a:xfrm>
            <a:off x="457200" y="1371600"/>
            <a:ext cx="9601200" cy="4114800"/>
          </a:xfrm>
        </p:spPr>
        <p:txBody>
          <a:bodyPr/>
          <a:lstStyle/>
          <a:p>
            <a:r>
              <a:rPr lang="en-US" altLang="en-US" dirty="0"/>
              <a:t>Electricity has varying value and hence the costs associated with blackouts can vary substantially</a:t>
            </a:r>
          </a:p>
          <a:p>
            <a:pPr lvl="1"/>
            <a:r>
              <a:rPr lang="en-US" altLang="en-US" dirty="0"/>
              <a:t>Momentary (less than five minutes) can have almost no impact for residential customers (certainly with exceptions!) while costing industrials potentially millions if production is interrupted</a:t>
            </a:r>
          </a:p>
          <a:p>
            <a:r>
              <a:rPr lang="en-US" altLang="en-US" dirty="0"/>
              <a:t> Costs impact are sensitive to the duration and extent of the blackout as well</a:t>
            </a:r>
          </a:p>
          <a:p>
            <a:pPr lvl="1"/>
            <a:r>
              <a:rPr lang="en-US" altLang="en-US" dirty="0"/>
              <a:t>Long duration blackouts impacting a wide area are the worst case scenarios</a:t>
            </a:r>
          </a:p>
        </p:txBody>
      </p:sp>
      <p:sp>
        <p:nvSpPr>
          <p:cNvPr id="17412" name="Slide Number Placeholder 3">
            <a:extLst>
              <a:ext uri="{FF2B5EF4-FFF2-40B4-BE49-F238E27FC236}">
                <a16:creationId xmlns:a16="http://schemas.microsoft.com/office/drawing/2014/main" id="{8CC2D3EA-9EF5-F189-C8A3-8C66418FA85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6600"/>
              </a:buClr>
              <a:buSzPct val="140000"/>
              <a:buChar char="•"/>
              <a:defRPr sz="3200">
                <a:solidFill>
                  <a:schemeClr val="tx1"/>
                </a:solidFill>
                <a:latin typeface="Times New Roman" panose="02020603050405020304" pitchFamily="18" charset="0"/>
              </a:defRPr>
            </a:lvl1pPr>
            <a:lvl2pPr marL="742950" indent="-285750">
              <a:spcBef>
                <a:spcPct val="20000"/>
              </a:spcBef>
              <a:buClr>
                <a:srgbClr val="006600"/>
              </a:buClr>
              <a:buSzPct val="140000"/>
              <a:buChar char="–"/>
              <a:defRPr sz="2800">
                <a:solidFill>
                  <a:schemeClr val="tx1"/>
                </a:solidFill>
                <a:latin typeface="Times New Roman" panose="02020603050405020304" pitchFamily="18" charset="0"/>
              </a:defRPr>
            </a:lvl2pPr>
            <a:lvl3pPr marL="1143000" indent="-228600">
              <a:spcBef>
                <a:spcPct val="20000"/>
              </a:spcBef>
              <a:buClr>
                <a:srgbClr val="006600"/>
              </a:buClr>
              <a:buSzPct val="140000"/>
              <a:buChar char="•"/>
              <a:defRPr sz="2400">
                <a:solidFill>
                  <a:schemeClr val="tx1"/>
                </a:solidFill>
                <a:latin typeface="Times New Roman" panose="02020603050405020304" pitchFamily="18" charset="0"/>
              </a:defRPr>
            </a:lvl3pPr>
            <a:lvl4pPr marL="1600200" indent="-228600">
              <a:spcBef>
                <a:spcPct val="20000"/>
              </a:spcBef>
              <a:buClr>
                <a:srgbClr val="006600"/>
              </a:buClr>
              <a:buSzPct val="140000"/>
              <a:buChar char="–"/>
              <a:defRPr sz="2000">
                <a:solidFill>
                  <a:schemeClr val="tx1"/>
                </a:solidFill>
                <a:latin typeface="Times New Roman" panose="02020603050405020304" pitchFamily="18" charset="0"/>
              </a:defRPr>
            </a:lvl4pPr>
            <a:lvl5pPr marL="2057400" indent="-228600">
              <a:spcBef>
                <a:spcPct val="20000"/>
              </a:spcBef>
              <a:buClr>
                <a:srgbClr val="006600"/>
              </a:buClr>
              <a:buSzPct val="14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dirty="0"/>
              <a:t> </a:t>
            </a:r>
          </a:p>
        </p:txBody>
      </p:sp>
      <p:sp>
        <p:nvSpPr>
          <p:cNvPr id="2" name="Slide Number Placeholder 3">
            <a:extLst>
              <a:ext uri="{FF2B5EF4-FFF2-40B4-BE49-F238E27FC236}">
                <a16:creationId xmlns:a16="http://schemas.microsoft.com/office/drawing/2014/main" id="{BC4CFC2E-AEA4-76B4-EE80-D9478969745C}"/>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8</a:t>
            </a:fld>
            <a:endParaRPr lang="en-US" dirty="0">
              <a:solidFill>
                <a:schemeClr val="tx1">
                  <a:lumMod val="50000"/>
                </a:schemeClr>
              </a:solidFill>
            </a:endParaRPr>
          </a:p>
        </p:txBody>
      </p:sp>
    </p:spTree>
    <p:extLst>
      <p:ext uri="{BB962C8B-B14F-4D97-AF65-F5344CB8AC3E}">
        <p14:creationId xmlns:p14="http://schemas.microsoft.com/office/powerpoint/2010/main" val="3875632938"/>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bwMode="auto">
        <a:solidFill>
          <a:schemeClr val="bg1">
            <a:lumMod val="95000"/>
          </a:schemeClr>
        </a:solidFill>
        <a:ln>
          <a:noFill/>
        </a:ln>
      </a:spPr>
      <a:bodyPr wrap="square">
        <a:spAutoFit/>
      </a:bodyPr>
      <a:lstStyle>
        <a:defPPr algn="l" eaLnBrk="1" hangingPunct="1">
          <a:spcBef>
            <a:spcPct val="50000"/>
          </a:spcBef>
          <a:defRPr sz="2400" dirty="0">
            <a:solidFill>
              <a:schemeClr val="tx1">
                <a:lumMod val="50000"/>
              </a:schemeClr>
            </a:solidFill>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11270</TotalTime>
  <Words>3084</Words>
  <Application>Microsoft Office PowerPoint</Application>
  <PresentationFormat>Widescreen</PresentationFormat>
  <Paragraphs>326</Paragraphs>
  <Slides>64</Slides>
  <Notes>30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4" baseType="lpstr">
      <vt:lpstr>Arial</vt:lpstr>
      <vt:lpstr>Calibri</vt:lpstr>
      <vt:lpstr>Euclid</vt:lpstr>
      <vt:lpstr>Euclid Extra</vt:lpstr>
      <vt:lpstr>Helvetica</vt:lpstr>
      <vt:lpstr>Symbol</vt:lpstr>
      <vt:lpstr>Times New Roman</vt:lpstr>
      <vt:lpstr>Wingdings</vt:lpstr>
      <vt:lpstr>Capsules</vt:lpstr>
      <vt:lpstr>Equation</vt:lpstr>
      <vt:lpstr>ECEN 460 Power System Operation and Control Spring 2025</vt:lpstr>
      <vt:lpstr>Blackouts and Restoration</vt:lpstr>
      <vt:lpstr>Electric Grid Operating States</vt:lpstr>
      <vt:lpstr>The Real Cause of Most Blackouts!</vt:lpstr>
      <vt:lpstr>Standard Indices for Small Events (IEEE Std 1366-2022)</vt:lpstr>
      <vt:lpstr>IEEE Std 1366-2022 Major Event Days (MED)</vt:lpstr>
      <vt:lpstr>US Blackout Averages</vt:lpstr>
      <vt:lpstr>A Good Source for Real-Time US Power Outage Information: https://poweroutage.us</vt:lpstr>
      <vt:lpstr>Cost of Blackouts</vt:lpstr>
      <vt:lpstr>Larger Scale Blackouts</vt:lpstr>
      <vt:lpstr>Large Blackouts in North America By Event Size</vt:lpstr>
      <vt:lpstr>Causes of Large Blackouts</vt:lpstr>
      <vt:lpstr>Avoidable Transmission Level Blackouts </vt:lpstr>
      <vt:lpstr>Restoration</vt:lpstr>
      <vt:lpstr>August 14th 2003 Blackout and Winter Storm Uri 2001 </vt:lpstr>
      <vt:lpstr>PowerPoint Presentation</vt:lpstr>
      <vt:lpstr>August 14, 2003 Hoax Image</vt:lpstr>
      <vt:lpstr>Actual Before and After Images</vt:lpstr>
      <vt:lpstr>My Favorite August 14, 2003 Cartoon</vt:lpstr>
      <vt:lpstr>Causes of the Blackout</vt:lpstr>
      <vt:lpstr>We’ve Come Quite a Ways Since 2003</vt:lpstr>
      <vt:lpstr>First Energy Control Center, (2013)</vt:lpstr>
      <vt:lpstr>My Involvement in Blackout Investigation</vt:lpstr>
      <vt:lpstr>Footprints of Reliability Coordinators in Midwest</vt:lpstr>
      <vt:lpstr>August 13, 2003</vt:lpstr>
      <vt:lpstr>August 14, 2003: Pre-blackout (before 14:30 EDT)</vt:lpstr>
      <vt:lpstr>Cinergy Bedford-Columbus 345 kV Line Tree Contact at 12:08 EDT</vt:lpstr>
      <vt:lpstr>Trees were Finally “Trimmed” Two Months Later</vt:lpstr>
      <vt:lpstr>At 14:27 EDT Star-South Canton 345 kV Line Trips and Recloses</vt:lpstr>
      <vt:lpstr>Estimated High Level Voltage Profile at 15:00 EDT</vt:lpstr>
      <vt:lpstr>Estimated Flows in Northeast Ohio at 15:00 EDT on August 14th 2003</vt:lpstr>
      <vt:lpstr>Estimated Flows in Northeast Ohio at 15:06 EDT</vt:lpstr>
      <vt:lpstr>Line Outage Distribution Factors (LODFs)</vt:lpstr>
      <vt:lpstr>Flowgates</vt:lpstr>
      <vt:lpstr>Flowgate #2265</vt:lpstr>
      <vt:lpstr>The Bad LODF that Maybe Blacked Out the Northeast</vt:lpstr>
      <vt:lpstr>Flows at 15:33 EDT</vt:lpstr>
      <vt:lpstr>Estimated Northeast Ohio 138 kV Voltage Contour: 15:33 EDT </vt:lpstr>
      <vt:lpstr>IT Issues</vt:lpstr>
      <vt:lpstr>Estimated Flows in Northeast Ohio at  15:46 EDT on August 14th 2003</vt:lpstr>
      <vt:lpstr>Estimated Northeast Ohio 138 kV Voltage Contour: 15:46 EDT</vt:lpstr>
      <vt:lpstr>What Could Have Been Done? Sammis-Star Flow Sensitivities</vt:lpstr>
      <vt:lpstr>Estimated Flows in Northeast Ohio at  16:05 EDT on August 14th 2003</vt:lpstr>
      <vt:lpstr>Estimated Northeast Ohio 138 kV Voltage Contour: 16:05 EDT</vt:lpstr>
      <vt:lpstr>Path to Cleveland Blocked after Loss of Sammis-Star 16:05:57</vt:lpstr>
      <vt:lpstr>345 kV Lines Trip Across Ohio to West at 16:09</vt:lpstr>
      <vt:lpstr>Generation Trips 16:09:08 – 16:10:27</vt:lpstr>
      <vt:lpstr>Parts of Ohio/Michigan Served Only from Ontario after 16:10:37</vt:lpstr>
      <vt:lpstr>Major Power Reversal: 16:10:38</vt:lpstr>
      <vt:lpstr>Ontario/Michigan Interface Flows and Voltage</vt:lpstr>
      <vt:lpstr>Ties from PJM to New York Open: 16:10:44 (North Ohio Black)</vt:lpstr>
      <vt:lpstr>System Islands Break Up and Collapse: 16:10-16:13</vt:lpstr>
      <vt:lpstr>Texas Near Blackout, February 2021</vt:lpstr>
      <vt:lpstr>Texas Population Density</vt:lpstr>
      <vt:lpstr>Visualization of Temperatures, Feb 11 to 18, 2021</vt:lpstr>
      <vt:lpstr>ERCOT Generation Feb 11-18, 2021</vt:lpstr>
      <vt:lpstr>Quick Aside: Power System Dynamic Response to Load/Gen Mismatch</vt:lpstr>
      <vt:lpstr>ERCOT Frequency, Feb 15, 2021</vt:lpstr>
      <vt:lpstr>ERCOT Load Shed and Rotating Blackouts</vt:lpstr>
      <vt:lpstr>How can Grids Cascade?</vt:lpstr>
      <vt:lpstr>How Much Generation was Lost?</vt:lpstr>
      <vt:lpstr>Winterizing Wind Turbines</vt:lpstr>
      <vt:lpstr>Background: Why is ERCOT Separate?</vt:lpstr>
      <vt:lpstr>General Grid Resilience: The Four Stage Process</vt:lpstr>
    </vt:vector>
  </TitlesOfParts>
  <Company>ECE - 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Nicole LoGiudice</cp:lastModifiedBy>
  <cp:revision>599</cp:revision>
  <cp:lastPrinted>2020-08-20T12:26:33Z</cp:lastPrinted>
  <dcterms:created xsi:type="dcterms:W3CDTF">2000-05-11T14:27:08Z</dcterms:created>
  <dcterms:modified xsi:type="dcterms:W3CDTF">2025-03-19T21:41:44Z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f6cd4b9-6f4c-455c-8ae4-9b982b2953c8_Enabled">
    <vt:lpwstr>true</vt:lpwstr>
  </property>
  <property fmtid="{D5CDD505-2E9C-101B-9397-08002B2CF9AE}" pid="3" name="MSIP_Label_5f6cd4b9-6f4c-455c-8ae4-9b982b2953c8_SetDate">
    <vt:lpwstr>2025-01-28T16:40:33Z</vt:lpwstr>
  </property>
  <property fmtid="{D5CDD505-2E9C-101B-9397-08002B2CF9AE}" pid="4" name="MSIP_Label_5f6cd4b9-6f4c-455c-8ae4-9b982b2953c8_Method">
    <vt:lpwstr>Privileged</vt:lpwstr>
  </property>
  <property fmtid="{D5CDD505-2E9C-101B-9397-08002B2CF9AE}" pid="5" name="MSIP_Label_5f6cd4b9-6f4c-455c-8ae4-9b982b2953c8_Name">
    <vt:lpwstr>Public​</vt:lpwstr>
  </property>
  <property fmtid="{D5CDD505-2E9C-101B-9397-08002B2CF9AE}" pid="6" name="MSIP_Label_5f6cd4b9-6f4c-455c-8ae4-9b982b2953c8_SiteId">
    <vt:lpwstr>68f381e3-46da-47b9-ba57-6f322b8f0da1</vt:lpwstr>
  </property>
  <property fmtid="{D5CDD505-2E9C-101B-9397-08002B2CF9AE}" pid="7" name="MSIP_Label_5f6cd4b9-6f4c-455c-8ae4-9b982b2953c8_ActionId">
    <vt:lpwstr>7be36586-bff5-4528-b125-2ca04d21d634</vt:lpwstr>
  </property>
  <property fmtid="{D5CDD505-2E9C-101B-9397-08002B2CF9AE}" pid="8" name="MSIP_Label_5f6cd4b9-6f4c-455c-8ae4-9b982b2953c8_ContentBits">
    <vt:lpwstr>0</vt:lpwstr>
  </property>
</Properties>
</file>