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35"/>
  </p:notesMasterIdLst>
  <p:handoutMasterIdLst>
    <p:handoutMasterId r:id="rId36"/>
  </p:handoutMasterIdLst>
  <p:sldIdLst>
    <p:sldId id="258" r:id="rId2"/>
    <p:sldId id="1267" r:id="rId3"/>
    <p:sldId id="1268" r:id="rId4"/>
    <p:sldId id="1269" r:id="rId5"/>
    <p:sldId id="1270" r:id="rId6"/>
    <p:sldId id="1299" r:id="rId7"/>
    <p:sldId id="1300" r:id="rId8"/>
    <p:sldId id="1301" r:id="rId9"/>
    <p:sldId id="1302" r:id="rId10"/>
    <p:sldId id="1303" r:id="rId11"/>
    <p:sldId id="1304" r:id="rId12"/>
    <p:sldId id="1324" r:id="rId13"/>
    <p:sldId id="1348" r:id="rId14"/>
    <p:sldId id="1349" r:id="rId15"/>
    <p:sldId id="1350" r:id="rId16"/>
    <p:sldId id="1341" r:id="rId17"/>
    <p:sldId id="1342" r:id="rId18"/>
    <p:sldId id="1346" r:id="rId19"/>
    <p:sldId id="1347" r:id="rId20"/>
    <p:sldId id="1344" r:id="rId21"/>
    <p:sldId id="1352" r:id="rId22"/>
    <p:sldId id="1353" r:id="rId23"/>
    <p:sldId id="1354" r:id="rId24"/>
    <p:sldId id="1355" r:id="rId25"/>
    <p:sldId id="1356" r:id="rId26"/>
    <p:sldId id="1357" r:id="rId27"/>
    <p:sldId id="1358" r:id="rId28"/>
    <p:sldId id="1359" r:id="rId29"/>
    <p:sldId id="1360" r:id="rId30"/>
    <p:sldId id="1378" r:id="rId31"/>
    <p:sldId id="1379" r:id="rId32"/>
    <p:sldId id="1380" r:id="rId33"/>
    <p:sldId id="1361" r:id="rId34"/>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266"/>
    <a:srgbClr val="1E0000"/>
    <a:srgbClr val="FFE6E6"/>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12" autoAdjust="0"/>
    <p:restoredTop sz="94660" autoAdjust="0"/>
  </p:normalViewPr>
  <p:slideViewPr>
    <p:cSldViewPr>
      <p:cViewPr varScale="1">
        <p:scale>
          <a:sx n="82" d="100"/>
          <a:sy n="82" d="100"/>
        </p:scale>
        <p:origin x="1094"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dirty="0"/>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dirty="0"/>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dirty="0"/>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dirty="0"/>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3/19/2025</a:t>
            </a:fld>
            <a:endParaRPr lang="en-US" dirty="0"/>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dirty="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dirty="0"/>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dirty="0"/>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E9E464-B35D-43B2-BF7C-ADEA1F80F1E2}" type="slidenum">
              <a:rPr lang="en-US" smtClean="0"/>
              <a:pPr>
                <a:defRPr/>
              </a:pPr>
              <a:t>16</a:t>
            </a:fld>
            <a:endParaRPr lang="en-US" dirty="0"/>
          </a:p>
        </p:txBody>
      </p:sp>
    </p:spTree>
    <p:extLst>
      <p:ext uri="{BB962C8B-B14F-4D97-AF65-F5344CB8AC3E}">
        <p14:creationId xmlns:p14="http://schemas.microsoft.com/office/powerpoint/2010/main" val="2723502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dirty="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6200" y="5486400"/>
            <a:ext cx="3886200" cy="1036320"/>
          </a:xfrm>
          <a:prstGeom prst="rect">
            <a:avLst/>
          </a:prstGeom>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668000" cy="1069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55680" cy="1069848"/>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2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dirty="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dirty="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4572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5720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1318241" y="838200"/>
            <a:ext cx="670559"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 id="2147483734" r:id="rId6"/>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9.bin"/><Relationship Id="rId18" Type="http://schemas.openxmlformats.org/officeDocument/2006/relationships/image" Target="../media/image21.wmf"/><Relationship Id="rId26" Type="http://schemas.openxmlformats.org/officeDocument/2006/relationships/image" Target="../media/image25.wmf"/><Relationship Id="rId3" Type="http://schemas.openxmlformats.org/officeDocument/2006/relationships/oleObject" Target="../embeddings/oleObject4.bin"/><Relationship Id="rId21" Type="http://schemas.openxmlformats.org/officeDocument/2006/relationships/oleObject" Target="../embeddings/oleObject13.bin"/><Relationship Id="rId7" Type="http://schemas.openxmlformats.org/officeDocument/2006/relationships/oleObject" Target="../embeddings/oleObject6.bin"/><Relationship Id="rId12" Type="http://schemas.openxmlformats.org/officeDocument/2006/relationships/image" Target="../media/image18.wmf"/><Relationship Id="rId17" Type="http://schemas.openxmlformats.org/officeDocument/2006/relationships/oleObject" Target="../embeddings/oleObject11.bin"/><Relationship Id="rId25" Type="http://schemas.openxmlformats.org/officeDocument/2006/relationships/oleObject" Target="../embeddings/oleObject15.bin"/><Relationship Id="rId2" Type="http://schemas.openxmlformats.org/officeDocument/2006/relationships/notesSlide" Target="../notesSlides/notesSlide2.xml"/><Relationship Id="rId16" Type="http://schemas.openxmlformats.org/officeDocument/2006/relationships/image" Target="../media/image20.wmf"/><Relationship Id="rId20" Type="http://schemas.openxmlformats.org/officeDocument/2006/relationships/image" Target="../media/image22.wmf"/><Relationship Id="rId1" Type="http://schemas.openxmlformats.org/officeDocument/2006/relationships/slideLayout" Target="../slideLayouts/slideLayout2.xml"/><Relationship Id="rId6" Type="http://schemas.openxmlformats.org/officeDocument/2006/relationships/image" Target="../media/image15.wmf"/><Relationship Id="rId11" Type="http://schemas.openxmlformats.org/officeDocument/2006/relationships/oleObject" Target="../embeddings/oleObject8.bin"/><Relationship Id="rId24" Type="http://schemas.openxmlformats.org/officeDocument/2006/relationships/image" Target="../media/image24.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10" Type="http://schemas.openxmlformats.org/officeDocument/2006/relationships/image" Target="../media/image17.wmf"/><Relationship Id="rId19" Type="http://schemas.openxmlformats.org/officeDocument/2006/relationships/oleObject" Target="../embeddings/oleObject12.bin"/><Relationship Id="rId4" Type="http://schemas.openxmlformats.org/officeDocument/2006/relationships/image" Target="../media/image14.wmf"/><Relationship Id="rId9" Type="http://schemas.openxmlformats.org/officeDocument/2006/relationships/oleObject" Target="../embeddings/oleObject7.bin"/><Relationship Id="rId14" Type="http://schemas.openxmlformats.org/officeDocument/2006/relationships/image" Target="../media/image19.wmf"/><Relationship Id="rId22" Type="http://schemas.openxmlformats.org/officeDocument/2006/relationships/image" Target="../media/image23.wmf"/></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b="1" dirty="0">
                <a:solidFill>
                  <a:srgbClr val="000000"/>
                </a:solidFill>
                <a:effectLst/>
                <a:latin typeface="+mj-lt"/>
                <a:ea typeface="Times New Roman" panose="02020603050405020304" pitchFamily="18" charset="0"/>
              </a:rPr>
              <a:t>ECEN 460</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Power System Operation and Control</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Spring 2025</a:t>
            </a:r>
            <a:endParaRPr lang="en-US" altLang="en-US" dirty="0">
              <a:latin typeface="+mj-lt"/>
            </a:endParaRPr>
          </a:p>
        </p:txBody>
      </p:sp>
      <p:sp>
        <p:nvSpPr>
          <p:cNvPr id="6" name="Rectangle 5"/>
          <p:cNvSpPr/>
          <p:nvPr/>
        </p:nvSpPr>
        <p:spPr>
          <a:xfrm>
            <a:off x="1828800" y="1902352"/>
            <a:ext cx="8686800" cy="1077218"/>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15: Power Flow Sensitivities, Transmission Issues </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 </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D72E-5111-484F-86E2-E0086EA6A609}"/>
              </a:ext>
            </a:extLst>
          </p:cNvPr>
          <p:cNvSpPr>
            <a:spLocks noGrp="1"/>
          </p:cNvSpPr>
          <p:nvPr>
            <p:ph type="title"/>
          </p:nvPr>
        </p:nvSpPr>
        <p:spPr/>
        <p:txBody>
          <a:bodyPr/>
          <a:lstStyle/>
          <a:p>
            <a:r>
              <a:rPr lang="en-US" altLang="en-US" dirty="0"/>
              <a:t>Analytic Sensitivities</a:t>
            </a:r>
            <a:endParaRPr lang="en-US" dirty="0"/>
          </a:p>
        </p:txBody>
      </p:sp>
      <p:graphicFrame>
        <p:nvGraphicFramePr>
          <p:cNvPr id="4" name="Object 3">
            <a:extLst>
              <a:ext uri="{FF2B5EF4-FFF2-40B4-BE49-F238E27FC236}">
                <a16:creationId xmlns:a16="http://schemas.microsoft.com/office/drawing/2014/main" id="{ACE89D56-F71E-43E1-802A-D63AC2606057}"/>
              </a:ext>
            </a:extLst>
          </p:cNvPr>
          <p:cNvGraphicFramePr>
            <a:graphicFrameLocks noChangeAspect="1"/>
          </p:cNvGraphicFramePr>
          <p:nvPr/>
        </p:nvGraphicFramePr>
        <p:xfrm>
          <a:off x="457200" y="1280160"/>
          <a:ext cx="9563100" cy="4865688"/>
        </p:xfrm>
        <a:graphic>
          <a:graphicData uri="http://schemas.openxmlformats.org/presentationml/2006/ole">
            <mc:AlternateContent xmlns:mc="http://schemas.openxmlformats.org/markup-compatibility/2006">
              <mc:Choice xmlns:v="urn:schemas-microsoft-com:vml" Requires="v">
                <p:oleObj name="Equation" r:id="rId2" imgW="9563040" imgH="5232240" progId="Equation.DSMT4">
                  <p:embed/>
                </p:oleObj>
              </mc:Choice>
              <mc:Fallback>
                <p:oleObj name="Equation" r:id="rId2" imgW="9563040" imgH="5232240" progId="Equation.DSMT4">
                  <p:embed/>
                  <p:pic>
                    <p:nvPicPr>
                      <p:cNvPr id="4" name="Object 3">
                        <a:extLst>
                          <a:ext uri="{FF2B5EF4-FFF2-40B4-BE49-F238E27FC236}">
                            <a16:creationId xmlns:a16="http://schemas.microsoft.com/office/drawing/2014/main" id="{ACE89D56-F71E-43E1-802A-D63AC2606057}"/>
                          </a:ext>
                        </a:extLst>
                      </p:cNvPr>
                      <p:cNvPicPr>
                        <a:picLocks noChangeAspect="1" noChangeArrowheads="1"/>
                      </p:cNvPicPr>
                      <p:nvPr/>
                    </p:nvPicPr>
                    <p:blipFill>
                      <a:blip r:embed="rId3"/>
                      <a:srcRect/>
                      <a:stretch>
                        <a:fillRect/>
                      </a:stretch>
                    </p:blipFill>
                    <p:spPr bwMode="auto">
                      <a:xfrm>
                        <a:off x="457200" y="1280160"/>
                        <a:ext cx="9563100" cy="4865688"/>
                      </a:xfrm>
                      <a:prstGeom prst="rect">
                        <a:avLst/>
                      </a:prstGeom>
                      <a:noFill/>
                      <a:ln>
                        <a:noFill/>
                      </a:ln>
                      <a:effectLst/>
                    </p:spPr>
                  </p:pic>
                </p:oleObj>
              </mc:Fallback>
            </mc:AlternateContent>
          </a:graphicData>
        </a:graphic>
      </p:graphicFrame>
      <p:sp>
        <p:nvSpPr>
          <p:cNvPr id="5" name="Slide Number Placeholder 3">
            <a:extLst>
              <a:ext uri="{FF2B5EF4-FFF2-40B4-BE49-F238E27FC236}">
                <a16:creationId xmlns:a16="http://schemas.microsoft.com/office/drawing/2014/main" id="{E5045F36-D5E7-C02A-7FDA-EC64BC37C6C3}"/>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9</a:t>
            </a:fld>
            <a:endParaRPr lang="en-US" dirty="0">
              <a:solidFill>
                <a:schemeClr val="tx1">
                  <a:lumMod val="50000"/>
                </a:schemeClr>
              </a:solidFill>
            </a:endParaRPr>
          </a:p>
        </p:txBody>
      </p:sp>
    </p:spTree>
    <p:extLst>
      <p:ext uri="{BB962C8B-B14F-4D97-AF65-F5344CB8AC3E}">
        <p14:creationId xmlns:p14="http://schemas.microsoft.com/office/powerpoint/2010/main" val="241060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F3A1-7B7B-463A-BF04-903D5DAB3C33}"/>
              </a:ext>
            </a:extLst>
          </p:cNvPr>
          <p:cNvSpPr>
            <a:spLocks noGrp="1"/>
          </p:cNvSpPr>
          <p:nvPr>
            <p:ph type="title"/>
          </p:nvPr>
        </p:nvSpPr>
        <p:spPr/>
        <p:txBody>
          <a:bodyPr/>
          <a:lstStyle/>
          <a:p>
            <a:r>
              <a:rPr lang="en-US" altLang="en-US" dirty="0"/>
              <a:t>Three Bus Sensitivity Example</a:t>
            </a:r>
            <a:endParaRPr lang="en-US" dirty="0"/>
          </a:p>
        </p:txBody>
      </p:sp>
      <p:graphicFrame>
        <p:nvGraphicFramePr>
          <p:cNvPr id="4" name="Object 3">
            <a:extLst>
              <a:ext uri="{FF2B5EF4-FFF2-40B4-BE49-F238E27FC236}">
                <a16:creationId xmlns:a16="http://schemas.microsoft.com/office/drawing/2014/main" id="{5E6869DC-D22D-4BE1-99C6-67101C574767}"/>
              </a:ext>
            </a:extLst>
          </p:cNvPr>
          <p:cNvGraphicFramePr>
            <a:graphicFrameLocks noChangeAspect="1"/>
          </p:cNvGraphicFramePr>
          <p:nvPr/>
        </p:nvGraphicFramePr>
        <p:xfrm>
          <a:off x="457200" y="1280160"/>
          <a:ext cx="6743700" cy="5283200"/>
        </p:xfrm>
        <a:graphic>
          <a:graphicData uri="http://schemas.openxmlformats.org/presentationml/2006/ole">
            <mc:AlternateContent xmlns:mc="http://schemas.openxmlformats.org/markup-compatibility/2006">
              <mc:Choice xmlns:v="urn:schemas-microsoft-com:vml" Requires="v">
                <p:oleObj name="Equation" r:id="rId2" imgW="6743520" imgH="5283000" progId="Equation.DSMT4">
                  <p:embed/>
                </p:oleObj>
              </mc:Choice>
              <mc:Fallback>
                <p:oleObj name="Equation" r:id="rId2" imgW="6743520" imgH="5283000" progId="Equation.DSMT4">
                  <p:embed/>
                  <p:pic>
                    <p:nvPicPr>
                      <p:cNvPr id="4" name="Object 3">
                        <a:extLst>
                          <a:ext uri="{FF2B5EF4-FFF2-40B4-BE49-F238E27FC236}">
                            <a16:creationId xmlns:a16="http://schemas.microsoft.com/office/drawing/2014/main" id="{5E6869DC-D22D-4BE1-99C6-67101C574767}"/>
                          </a:ext>
                        </a:extLst>
                      </p:cNvPr>
                      <p:cNvPicPr>
                        <a:picLocks noChangeAspect="1" noChangeArrowheads="1"/>
                      </p:cNvPicPr>
                      <p:nvPr/>
                    </p:nvPicPr>
                    <p:blipFill>
                      <a:blip r:embed="rId3"/>
                      <a:srcRect/>
                      <a:stretch>
                        <a:fillRect/>
                      </a:stretch>
                    </p:blipFill>
                    <p:spPr bwMode="auto">
                      <a:xfrm>
                        <a:off x="457200" y="1280160"/>
                        <a:ext cx="6743700" cy="528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3">
            <a:extLst>
              <a:ext uri="{FF2B5EF4-FFF2-40B4-BE49-F238E27FC236}">
                <a16:creationId xmlns:a16="http://schemas.microsoft.com/office/drawing/2014/main" id="{8B569CFC-C152-3B16-9540-53B5C66645A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10</a:t>
            </a:fld>
            <a:endParaRPr lang="en-US" dirty="0">
              <a:solidFill>
                <a:schemeClr val="tx1">
                  <a:lumMod val="50000"/>
                </a:schemeClr>
              </a:solidFill>
            </a:endParaRPr>
          </a:p>
        </p:txBody>
      </p:sp>
    </p:spTree>
    <p:extLst>
      <p:ext uri="{BB962C8B-B14F-4D97-AF65-F5344CB8AC3E}">
        <p14:creationId xmlns:p14="http://schemas.microsoft.com/office/powerpoint/2010/main" val="121834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Comments</a:t>
            </a:r>
          </a:p>
        </p:txBody>
      </p:sp>
      <p:sp>
        <p:nvSpPr>
          <p:cNvPr id="3" name="Content Placeholder 2"/>
          <p:cNvSpPr>
            <a:spLocks noGrp="1"/>
          </p:cNvSpPr>
          <p:nvPr>
            <p:ph idx="1"/>
          </p:nvPr>
        </p:nvSpPr>
        <p:spPr>
          <a:xfrm>
            <a:off x="457200" y="1280160"/>
            <a:ext cx="10972800" cy="3733800"/>
          </a:xfrm>
        </p:spPr>
        <p:txBody>
          <a:bodyPr/>
          <a:lstStyle/>
          <a:p>
            <a:r>
              <a:rPr lang="en-US" dirty="0"/>
              <a:t>In ECEN 615 the methods for quickly calculating sensitivities are developed. Here the focus is just on their application</a:t>
            </a:r>
          </a:p>
          <a:p>
            <a:r>
              <a:rPr lang="en-US" dirty="0"/>
              <a:t>Sensitivities can (relatively) easily be calculated even for large systems, and can be calculated for a variety of different power system controls, such as phase shifting transformers</a:t>
            </a:r>
          </a:p>
          <a:p>
            <a:r>
              <a:rPr lang="en-US" dirty="0">
                <a:sym typeface="Symbol"/>
              </a:rPr>
              <a:t>Sensitivities are dependent upon the operating point</a:t>
            </a:r>
          </a:p>
          <a:p>
            <a:pPr lvl="1"/>
            <a:r>
              <a:rPr lang="en-US" dirty="0">
                <a:sym typeface="Symbol"/>
              </a:rPr>
              <a:t>They also include the impact of marginal losses</a:t>
            </a:r>
          </a:p>
          <a:p>
            <a:endParaRPr lang="en-US" dirty="0"/>
          </a:p>
        </p:txBody>
      </p:sp>
      <p:sp>
        <p:nvSpPr>
          <p:cNvPr id="5" name="Slide Number Placeholder 3">
            <a:extLst>
              <a:ext uri="{FF2B5EF4-FFF2-40B4-BE49-F238E27FC236}">
                <a16:creationId xmlns:a16="http://schemas.microsoft.com/office/drawing/2014/main" id="{F19EC307-8B10-B5D9-9CD1-A73CB7593A58}"/>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11</a:t>
            </a:fld>
            <a:endParaRPr lang="en-US" dirty="0">
              <a:solidFill>
                <a:schemeClr val="tx1">
                  <a:lumMod val="50000"/>
                </a:schemeClr>
              </a:solidFill>
            </a:endParaRPr>
          </a:p>
        </p:txBody>
      </p:sp>
    </p:spTree>
    <p:extLst>
      <p:ext uri="{BB962C8B-B14F-4D97-AF65-F5344CB8AC3E}">
        <p14:creationId xmlns:p14="http://schemas.microsoft.com/office/powerpoint/2010/main" val="136899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764B-DD56-834D-58F0-0AC73A1F4C31}"/>
              </a:ext>
            </a:extLst>
          </p:cNvPr>
          <p:cNvSpPr>
            <a:spLocks noGrp="1"/>
          </p:cNvSpPr>
          <p:nvPr>
            <p:ph type="title"/>
          </p:nvPr>
        </p:nvSpPr>
        <p:spPr/>
        <p:txBody>
          <a:bodyPr/>
          <a:lstStyle/>
          <a:p>
            <a:r>
              <a:rPr lang="en-US" dirty="0"/>
              <a:t>A Sensitivity Example in Simulator</a:t>
            </a:r>
          </a:p>
        </p:txBody>
      </p:sp>
      <p:sp>
        <p:nvSpPr>
          <p:cNvPr id="3" name="Content Placeholder 2">
            <a:extLst>
              <a:ext uri="{FF2B5EF4-FFF2-40B4-BE49-F238E27FC236}">
                <a16:creationId xmlns:a16="http://schemas.microsoft.com/office/drawing/2014/main" id="{0BD9BF8B-3635-89DB-10AE-7299961CA91B}"/>
              </a:ext>
            </a:extLst>
          </p:cNvPr>
          <p:cNvSpPr>
            <a:spLocks noGrp="1"/>
          </p:cNvSpPr>
          <p:nvPr>
            <p:ph idx="1"/>
          </p:nvPr>
        </p:nvSpPr>
        <p:spPr/>
        <p:txBody>
          <a:bodyPr/>
          <a:lstStyle/>
          <a:p>
            <a:r>
              <a:rPr lang="en-US" dirty="0"/>
              <a:t>Open the Lab2_Bus37_Start (from Lab 2). To optimally remove the overloads it is important to know how changing a particular control (say the KYLE69 MW generation) affects the line flows</a:t>
            </a:r>
          </a:p>
          <a:p>
            <a:pPr lvl="1"/>
            <a:r>
              <a:rPr lang="en-US" dirty="0"/>
              <a:t>A common assumptions is the opposite generation change occurs at the slack bus</a:t>
            </a:r>
          </a:p>
          <a:p>
            <a:r>
              <a:rPr lang="en-US" dirty="0"/>
              <a:t>These sensitivity values can be approximated by solving a power flow, noting the flows, changing the power flow (e.g., increasing the KYLE69 generation), resolving, and looking at the flow differences</a:t>
            </a:r>
          </a:p>
          <a:p>
            <a:r>
              <a:rPr lang="en-US" dirty="0"/>
              <a:t>Simulator allows a comparison of two cases using Difference Flows</a:t>
            </a:r>
          </a:p>
          <a:p>
            <a:pPr lvl="1"/>
            <a:r>
              <a:rPr lang="en-US" dirty="0"/>
              <a:t>Solve the case, then select </a:t>
            </a:r>
            <a:r>
              <a:rPr lang="en-US" b="1" dirty="0"/>
              <a:t>Tools, Difference Case, Set Present as Base</a:t>
            </a:r>
          </a:p>
          <a:p>
            <a:pPr lvl="1"/>
            <a:r>
              <a:rPr lang="en-US" dirty="0"/>
              <a:t>Change the case (e.g., increase KYLE69 from 60 to 80 MW), resolve</a:t>
            </a:r>
          </a:p>
          <a:p>
            <a:pPr lvl="1"/>
            <a:endParaRPr lang="en-US" dirty="0"/>
          </a:p>
          <a:p>
            <a:endParaRPr lang="en-US" dirty="0"/>
          </a:p>
        </p:txBody>
      </p:sp>
      <p:sp>
        <p:nvSpPr>
          <p:cNvPr id="4" name="Slide Number Placeholder 3">
            <a:extLst>
              <a:ext uri="{FF2B5EF4-FFF2-40B4-BE49-F238E27FC236}">
                <a16:creationId xmlns:a16="http://schemas.microsoft.com/office/drawing/2014/main" id="{36FC0AC4-0EEB-7125-272F-5AA4F73875A3}"/>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12</a:t>
            </a:fld>
            <a:endParaRPr lang="en-US" dirty="0">
              <a:solidFill>
                <a:schemeClr val="tx1">
                  <a:lumMod val="50000"/>
                </a:schemeClr>
              </a:solidFill>
            </a:endParaRPr>
          </a:p>
        </p:txBody>
      </p:sp>
    </p:spTree>
    <p:extLst>
      <p:ext uri="{BB962C8B-B14F-4D97-AF65-F5344CB8AC3E}">
        <p14:creationId xmlns:p14="http://schemas.microsoft.com/office/powerpoint/2010/main" val="3517552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D3018-33B1-F1FF-E33A-D0BF3F4C8907}"/>
              </a:ext>
            </a:extLst>
          </p:cNvPr>
          <p:cNvSpPr>
            <a:spLocks noGrp="1"/>
          </p:cNvSpPr>
          <p:nvPr>
            <p:ph type="title"/>
          </p:nvPr>
        </p:nvSpPr>
        <p:spPr/>
        <p:txBody>
          <a:bodyPr/>
          <a:lstStyle/>
          <a:p>
            <a:r>
              <a:rPr lang="en-US" dirty="0"/>
              <a:t>Lab 2 37 Bus Case Difference Flows</a:t>
            </a:r>
          </a:p>
        </p:txBody>
      </p:sp>
      <p:sp>
        <p:nvSpPr>
          <p:cNvPr id="3" name="Content Placeholder 2">
            <a:extLst>
              <a:ext uri="{FF2B5EF4-FFF2-40B4-BE49-F238E27FC236}">
                <a16:creationId xmlns:a16="http://schemas.microsoft.com/office/drawing/2014/main" id="{F8A6C26B-AFFC-8411-27B6-D27B2D9FDDC2}"/>
              </a:ext>
            </a:extLst>
          </p:cNvPr>
          <p:cNvSpPr>
            <a:spLocks noGrp="1"/>
          </p:cNvSpPr>
          <p:nvPr>
            <p:ph idx="1"/>
          </p:nvPr>
        </p:nvSpPr>
        <p:spPr>
          <a:xfrm>
            <a:off x="457200" y="1280160"/>
            <a:ext cx="11297920" cy="929640"/>
          </a:xfrm>
        </p:spPr>
        <p:txBody>
          <a:bodyPr/>
          <a:lstStyle/>
          <a:p>
            <a:r>
              <a:rPr lang="en-US" dirty="0"/>
              <a:t>The image shows</a:t>
            </a:r>
            <a:br>
              <a:rPr lang="en-US" dirty="0"/>
            </a:br>
            <a:r>
              <a:rPr lang="en-US" dirty="0"/>
              <a:t>the difference flows</a:t>
            </a:r>
            <a:br>
              <a:rPr lang="en-US" dirty="0"/>
            </a:br>
            <a:r>
              <a:rPr lang="en-US" dirty="0"/>
              <a:t>for the 20 MW </a:t>
            </a:r>
            <a:br>
              <a:rPr lang="en-US" dirty="0"/>
            </a:br>
            <a:r>
              <a:rPr lang="en-US" dirty="0"/>
              <a:t>generation change</a:t>
            </a:r>
            <a:br>
              <a:rPr lang="en-US" dirty="0"/>
            </a:br>
            <a:r>
              <a:rPr lang="en-US" dirty="0"/>
              <a:t>at KYLE 69; note</a:t>
            </a:r>
            <a:br>
              <a:rPr lang="en-US" dirty="0"/>
            </a:br>
            <a:r>
              <a:rPr lang="en-US" dirty="0"/>
              <a:t>the flow on the </a:t>
            </a:r>
            <a:br>
              <a:rPr lang="en-US" dirty="0"/>
            </a:br>
            <a:r>
              <a:rPr lang="en-US" dirty="0"/>
              <a:t>line from WEB138</a:t>
            </a:r>
            <a:br>
              <a:rPr lang="en-US" dirty="0"/>
            </a:br>
            <a:r>
              <a:rPr lang="en-US" dirty="0"/>
              <a:t>to HOWDY138 has</a:t>
            </a:r>
            <a:br>
              <a:rPr lang="en-US" dirty="0"/>
            </a:br>
            <a:r>
              <a:rPr lang="en-US" dirty="0"/>
              <a:t>increased by 6.6 MW</a:t>
            </a:r>
          </a:p>
          <a:p>
            <a:pPr lvl="1"/>
            <a:r>
              <a:rPr lang="en-US" dirty="0"/>
              <a:t>Its sensitivity to this</a:t>
            </a:r>
            <a:br>
              <a:rPr lang="en-US" dirty="0"/>
            </a:br>
            <a:r>
              <a:rPr lang="en-US" dirty="0"/>
              <a:t>generation change</a:t>
            </a:r>
            <a:br>
              <a:rPr lang="en-US" dirty="0"/>
            </a:br>
            <a:r>
              <a:rPr lang="en-US" dirty="0"/>
              <a:t>it 6.6/20 = 0.33</a:t>
            </a:r>
          </a:p>
        </p:txBody>
      </p:sp>
      <p:pic>
        <p:nvPicPr>
          <p:cNvPr id="5" name="Picture 4">
            <a:extLst>
              <a:ext uri="{FF2B5EF4-FFF2-40B4-BE49-F238E27FC236}">
                <a16:creationId xmlns:a16="http://schemas.microsoft.com/office/drawing/2014/main" id="{FB0D1D3A-AF04-20F8-4C3A-5926EE28EF7F}"/>
              </a:ext>
            </a:extLst>
          </p:cNvPr>
          <p:cNvPicPr>
            <a:picLocks noChangeAspect="1"/>
          </p:cNvPicPr>
          <p:nvPr/>
        </p:nvPicPr>
        <p:blipFill>
          <a:blip r:embed="rId2"/>
          <a:stretch>
            <a:fillRect/>
          </a:stretch>
        </p:blipFill>
        <p:spPr>
          <a:xfrm>
            <a:off x="4191000" y="1447800"/>
            <a:ext cx="7686666" cy="4916965"/>
          </a:xfrm>
          <a:prstGeom prst="rect">
            <a:avLst/>
          </a:prstGeom>
        </p:spPr>
      </p:pic>
      <p:sp>
        <p:nvSpPr>
          <p:cNvPr id="6" name="Slide Number Placeholder 3">
            <a:extLst>
              <a:ext uri="{FF2B5EF4-FFF2-40B4-BE49-F238E27FC236}">
                <a16:creationId xmlns:a16="http://schemas.microsoft.com/office/drawing/2014/main" id="{052ED113-524A-D57A-2468-B1860528C23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13</a:t>
            </a:fld>
            <a:endParaRPr lang="en-US" dirty="0">
              <a:solidFill>
                <a:schemeClr val="tx1">
                  <a:lumMod val="50000"/>
                </a:schemeClr>
              </a:solidFill>
            </a:endParaRPr>
          </a:p>
        </p:txBody>
      </p:sp>
    </p:spTree>
    <p:extLst>
      <p:ext uri="{BB962C8B-B14F-4D97-AF65-F5344CB8AC3E}">
        <p14:creationId xmlns:p14="http://schemas.microsoft.com/office/powerpoint/2010/main" val="1601225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D59E8-A7F6-A418-4E6B-691BD981354A}"/>
              </a:ext>
            </a:extLst>
          </p:cNvPr>
          <p:cNvSpPr>
            <a:spLocks noGrp="1"/>
          </p:cNvSpPr>
          <p:nvPr>
            <p:ph type="title"/>
          </p:nvPr>
        </p:nvSpPr>
        <p:spPr/>
        <p:txBody>
          <a:bodyPr/>
          <a:lstStyle/>
          <a:p>
            <a:r>
              <a:rPr lang="en-US" dirty="0"/>
              <a:t>Showing Sensitivities in PowerWorld  </a:t>
            </a:r>
          </a:p>
        </p:txBody>
      </p:sp>
      <p:sp>
        <p:nvSpPr>
          <p:cNvPr id="3" name="Content Placeholder 2">
            <a:extLst>
              <a:ext uri="{FF2B5EF4-FFF2-40B4-BE49-F238E27FC236}">
                <a16:creationId xmlns:a16="http://schemas.microsoft.com/office/drawing/2014/main" id="{641D8855-587C-AAF5-51D7-D46F31B5389C}"/>
              </a:ext>
            </a:extLst>
          </p:cNvPr>
          <p:cNvSpPr>
            <a:spLocks noGrp="1"/>
          </p:cNvSpPr>
          <p:nvPr>
            <p:ph idx="1"/>
          </p:nvPr>
        </p:nvSpPr>
        <p:spPr/>
        <p:txBody>
          <a:bodyPr/>
          <a:lstStyle/>
          <a:p>
            <a:r>
              <a:rPr lang="en-US" dirty="0"/>
              <a:t>PowerWorld has a number of different ways to show sensitivities. One approach is to show all the sensitivities for a single device (e.g., a line) to multiple controls (e.g., generator changes); the other is the sensitivities for many devices to a single control</a:t>
            </a:r>
          </a:p>
          <a:p>
            <a:r>
              <a:rPr lang="en-US" dirty="0"/>
              <a:t>To see the sensitivity for a line </a:t>
            </a:r>
            <a:br>
              <a:rPr lang="en-US" dirty="0"/>
            </a:br>
            <a:r>
              <a:rPr lang="en-US" dirty="0"/>
              <a:t>flow to generation changes select </a:t>
            </a:r>
            <a:br>
              <a:rPr lang="en-US" dirty="0"/>
            </a:br>
            <a:r>
              <a:rPr lang="en-US" b="1" dirty="0"/>
              <a:t>Tools, Flow and Voltage </a:t>
            </a:r>
            <a:br>
              <a:rPr lang="en-US" b="1" dirty="0"/>
            </a:br>
            <a:r>
              <a:rPr lang="en-US" b="1" dirty="0"/>
              <a:t>Sensitivities, Single Meter,</a:t>
            </a:r>
            <a:br>
              <a:rPr lang="en-US" b="1" dirty="0"/>
            </a:br>
            <a:r>
              <a:rPr lang="en-US" b="1" dirty="0"/>
              <a:t>Multiple Transfers</a:t>
            </a:r>
          </a:p>
          <a:p>
            <a:pPr lvl="1"/>
            <a:r>
              <a:rPr lang="en-US" dirty="0"/>
              <a:t>Select the WEB138 (bus 47) to </a:t>
            </a:r>
            <a:br>
              <a:rPr lang="en-US" dirty="0"/>
            </a:br>
            <a:r>
              <a:rPr lang="en-US" dirty="0"/>
              <a:t>HOWDY138 (bus 39) line</a:t>
            </a:r>
          </a:p>
        </p:txBody>
      </p:sp>
      <p:pic>
        <p:nvPicPr>
          <p:cNvPr id="5" name="Picture 4">
            <a:extLst>
              <a:ext uri="{FF2B5EF4-FFF2-40B4-BE49-F238E27FC236}">
                <a16:creationId xmlns:a16="http://schemas.microsoft.com/office/drawing/2014/main" id="{07CACDA4-E95F-A192-91EB-6525DA697FE5}"/>
              </a:ext>
            </a:extLst>
          </p:cNvPr>
          <p:cNvPicPr>
            <a:picLocks noChangeAspect="1"/>
          </p:cNvPicPr>
          <p:nvPr/>
        </p:nvPicPr>
        <p:blipFill>
          <a:blip r:embed="rId2"/>
          <a:stretch>
            <a:fillRect/>
          </a:stretch>
        </p:blipFill>
        <p:spPr>
          <a:xfrm>
            <a:off x="6019800" y="2895600"/>
            <a:ext cx="5915335" cy="3276600"/>
          </a:xfrm>
          <a:prstGeom prst="rect">
            <a:avLst/>
          </a:prstGeom>
        </p:spPr>
      </p:pic>
      <p:sp>
        <p:nvSpPr>
          <p:cNvPr id="6" name="Slide Number Placeholder 3">
            <a:extLst>
              <a:ext uri="{FF2B5EF4-FFF2-40B4-BE49-F238E27FC236}">
                <a16:creationId xmlns:a16="http://schemas.microsoft.com/office/drawing/2014/main" id="{0EB073C4-84CE-0F64-5CDC-C9DF9A4F2C5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14</a:t>
            </a:fld>
            <a:endParaRPr lang="en-US" dirty="0">
              <a:solidFill>
                <a:schemeClr val="tx1">
                  <a:lumMod val="50000"/>
                </a:schemeClr>
              </a:solidFill>
            </a:endParaRPr>
          </a:p>
        </p:txBody>
      </p:sp>
    </p:spTree>
    <p:extLst>
      <p:ext uri="{BB962C8B-B14F-4D97-AF65-F5344CB8AC3E}">
        <p14:creationId xmlns:p14="http://schemas.microsoft.com/office/powerpoint/2010/main" val="172571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Transfer Distribution Factors (PTDFs)</a:t>
            </a:r>
          </a:p>
        </p:txBody>
      </p:sp>
      <p:sp>
        <p:nvSpPr>
          <p:cNvPr id="3" name="Content Placeholder 2"/>
          <p:cNvSpPr>
            <a:spLocks noGrp="1"/>
          </p:cNvSpPr>
          <p:nvPr>
            <p:ph idx="1"/>
          </p:nvPr>
        </p:nvSpPr>
        <p:spPr/>
        <p:txBody>
          <a:bodyPr/>
          <a:lstStyle/>
          <a:p>
            <a:r>
              <a:rPr lang="en-US" dirty="0">
                <a:solidFill>
                  <a:srgbClr val="000000"/>
                </a:solidFill>
              </a:rPr>
              <a:t>PTDFs are a common sensitivity values that are used to show how a particular power transfer (i.e., from a source to a sink) will affect the grid</a:t>
            </a:r>
          </a:p>
          <a:p>
            <a:r>
              <a:rPr lang="en-US" dirty="0">
                <a:solidFill>
                  <a:srgbClr val="000000"/>
                </a:solidFill>
              </a:rPr>
              <a:t>NERC defines a PTDF as </a:t>
            </a:r>
          </a:p>
          <a:p>
            <a:pPr lvl="1"/>
            <a:r>
              <a:rPr lang="en-US" dirty="0"/>
              <a:t>“In the pre-contingency configuration of a system under study, a measure of the responsiveness or change in electrical loadings on transmission system Facilities due to a change in electric power transfer from one area to another, expressed in percent (up to 100%) of the change in power transfer”</a:t>
            </a:r>
          </a:p>
          <a:p>
            <a:r>
              <a:rPr lang="en-US" dirty="0">
                <a:solidFill>
                  <a:srgbClr val="000000"/>
                </a:solidFill>
                <a:latin typeface="Times New Roman" panose="02020603050405020304" pitchFamily="18" charset="0"/>
                <a:cs typeface="Times New Roman" panose="02020603050405020304" pitchFamily="18" charset="0"/>
              </a:rPr>
              <a:t>In the lossless formulation presented here (and commonly used) it is slack bus independent</a:t>
            </a:r>
          </a:p>
          <a:p>
            <a:endParaRPr lang="en-US" dirty="0"/>
          </a:p>
          <a:p>
            <a:endParaRPr lang="en-US" sz="3200" i="1" dirty="0">
              <a:solidFill>
                <a:srgbClr val="000000"/>
              </a:solidFill>
              <a:latin typeface="Times New Roman" pitchFamily="18" charset="0"/>
            </a:endParaRPr>
          </a:p>
          <a:p>
            <a:endParaRPr lang="en-US" dirty="0"/>
          </a:p>
        </p:txBody>
      </p:sp>
      <p:sp>
        <p:nvSpPr>
          <p:cNvPr id="5" name="Slide Number Placeholder 3">
            <a:extLst>
              <a:ext uri="{FF2B5EF4-FFF2-40B4-BE49-F238E27FC236}">
                <a16:creationId xmlns:a16="http://schemas.microsoft.com/office/drawing/2014/main" id="{1DD4D288-97EF-E3D7-69E3-74A87BD6F31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15</a:t>
            </a:fld>
            <a:endParaRPr lang="en-US" dirty="0">
              <a:solidFill>
                <a:schemeClr val="tx1">
                  <a:lumMod val="50000"/>
                </a:schemeClr>
              </a:solidFill>
            </a:endParaRPr>
          </a:p>
        </p:txBody>
      </p:sp>
    </p:spTree>
    <p:extLst>
      <p:ext uri="{BB962C8B-B14F-4D97-AF65-F5344CB8AC3E}">
        <p14:creationId xmlns:p14="http://schemas.microsoft.com/office/powerpoint/2010/main" val="3858498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Rectangle 20"/>
          <p:cNvSpPr>
            <a:spLocks noGrp="1" noChangeArrowheads="1"/>
          </p:cNvSpPr>
          <p:nvPr>
            <p:ph type="title"/>
          </p:nvPr>
        </p:nvSpPr>
        <p:spPr/>
        <p:txBody>
          <a:bodyPr/>
          <a:lstStyle/>
          <a:p>
            <a:r>
              <a:rPr lang="en-US" altLang="zh-CN" dirty="0"/>
              <a:t>PTDFs</a:t>
            </a:r>
          </a:p>
        </p:txBody>
      </p:sp>
      <p:grpSp>
        <p:nvGrpSpPr>
          <p:cNvPr id="4" name="Group 3">
            <a:extLst>
              <a:ext uri="{FF2B5EF4-FFF2-40B4-BE49-F238E27FC236}">
                <a16:creationId xmlns:a16="http://schemas.microsoft.com/office/drawing/2014/main" id="{C96D5F06-3D80-53E6-36CF-9E961F9713BD}"/>
              </a:ext>
            </a:extLst>
          </p:cNvPr>
          <p:cNvGrpSpPr/>
          <p:nvPr/>
        </p:nvGrpSpPr>
        <p:grpSpPr>
          <a:xfrm>
            <a:off x="1143000" y="1462199"/>
            <a:ext cx="6521450" cy="3263899"/>
            <a:chOff x="2682875" y="1482726"/>
            <a:chExt cx="6521450" cy="3263899"/>
          </a:xfrm>
        </p:grpSpPr>
        <p:sp>
          <p:nvSpPr>
            <p:cNvPr id="37903" name="Freeform 3"/>
            <p:cNvSpPr>
              <a:spLocks/>
            </p:cNvSpPr>
            <p:nvPr/>
          </p:nvSpPr>
          <p:spPr bwMode="auto">
            <a:xfrm flipV="1">
              <a:off x="2682875" y="2041525"/>
              <a:ext cx="6521450" cy="2705100"/>
            </a:xfrm>
            <a:custGeom>
              <a:avLst/>
              <a:gdLst>
                <a:gd name="T0" fmla="*/ 70123 w 2232"/>
                <a:gd name="T1" fmla="*/ 1561677 h 899"/>
                <a:gd name="T2" fmla="*/ 525923 w 2232"/>
                <a:gd name="T3" fmla="*/ 1850541 h 899"/>
                <a:gd name="T4" fmla="*/ 631108 w 2232"/>
                <a:gd name="T5" fmla="*/ 1922758 h 899"/>
                <a:gd name="T6" fmla="*/ 771354 w 2232"/>
                <a:gd name="T7" fmla="*/ 2139406 h 899"/>
                <a:gd name="T8" fmla="*/ 1718016 w 2232"/>
                <a:gd name="T9" fmla="*/ 2464379 h 899"/>
                <a:gd name="T10" fmla="*/ 2454309 w 2232"/>
                <a:gd name="T11" fmla="*/ 2536595 h 899"/>
                <a:gd name="T12" fmla="*/ 4698248 w 2232"/>
                <a:gd name="T13" fmla="*/ 2572704 h 899"/>
                <a:gd name="T14" fmla="*/ 4943679 w 2232"/>
                <a:gd name="T15" fmla="*/ 2500487 h 899"/>
                <a:gd name="T16" fmla="*/ 5048864 w 2232"/>
                <a:gd name="T17" fmla="*/ 2428271 h 899"/>
                <a:gd name="T18" fmla="*/ 5609848 w 2232"/>
                <a:gd name="T19" fmla="*/ 2247731 h 899"/>
                <a:gd name="T20" fmla="*/ 6100711 w 2232"/>
                <a:gd name="T21" fmla="*/ 1958866 h 899"/>
                <a:gd name="T22" fmla="*/ 6381204 w 2232"/>
                <a:gd name="T23" fmla="*/ 1597785 h 899"/>
                <a:gd name="T24" fmla="*/ 6521450 w 2232"/>
                <a:gd name="T25" fmla="*/ 586757 h 899"/>
                <a:gd name="T26" fmla="*/ 5785156 w 2232"/>
                <a:gd name="T27" fmla="*/ 297892 h 899"/>
                <a:gd name="T28" fmla="*/ 4382694 w 2232"/>
                <a:gd name="T29" fmla="*/ 334000 h 899"/>
                <a:gd name="T30" fmla="*/ 4137264 w 2232"/>
                <a:gd name="T31" fmla="*/ 225676 h 899"/>
                <a:gd name="T32" fmla="*/ 3856771 w 2232"/>
                <a:gd name="T33" fmla="*/ 153460 h 899"/>
                <a:gd name="T34" fmla="*/ 3295787 w 2232"/>
                <a:gd name="T35" fmla="*/ 117351 h 899"/>
                <a:gd name="T36" fmla="*/ 3015294 w 2232"/>
                <a:gd name="T37" fmla="*/ 189568 h 899"/>
                <a:gd name="T38" fmla="*/ 2279001 w 2232"/>
                <a:gd name="T39" fmla="*/ 297892 h 899"/>
                <a:gd name="T40" fmla="*/ 1788139 w 2232"/>
                <a:gd name="T41" fmla="*/ 514541 h 899"/>
                <a:gd name="T42" fmla="*/ 1157031 w 2232"/>
                <a:gd name="T43" fmla="*/ 767298 h 899"/>
                <a:gd name="T44" fmla="*/ 666170 w 2232"/>
                <a:gd name="T45" fmla="*/ 983946 h 899"/>
                <a:gd name="T46" fmla="*/ 140246 w 2232"/>
                <a:gd name="T47" fmla="*/ 1092271 h 899"/>
                <a:gd name="T48" fmla="*/ 0 w 2232"/>
                <a:gd name="T49" fmla="*/ 1308919 h 899"/>
                <a:gd name="T50" fmla="*/ 35062 w 2232"/>
                <a:gd name="T51" fmla="*/ 1489460 h 899"/>
                <a:gd name="T52" fmla="*/ 70123 w 2232"/>
                <a:gd name="T53" fmla="*/ 1561677 h 8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32"/>
                <a:gd name="T82" fmla="*/ 0 h 899"/>
                <a:gd name="T83" fmla="*/ 2232 w 2232"/>
                <a:gd name="T84" fmla="*/ 899 h 8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32" h="899">
                  <a:moveTo>
                    <a:pt x="24" y="519"/>
                  </a:moveTo>
                  <a:cubicBezTo>
                    <a:pt x="75" y="553"/>
                    <a:pt x="128" y="581"/>
                    <a:pt x="180" y="615"/>
                  </a:cubicBezTo>
                  <a:cubicBezTo>
                    <a:pt x="192" y="623"/>
                    <a:pt x="216" y="639"/>
                    <a:pt x="216" y="639"/>
                  </a:cubicBezTo>
                  <a:cubicBezTo>
                    <a:pt x="232" y="663"/>
                    <a:pt x="240" y="695"/>
                    <a:pt x="264" y="711"/>
                  </a:cubicBezTo>
                  <a:cubicBezTo>
                    <a:pt x="363" y="777"/>
                    <a:pt x="469" y="806"/>
                    <a:pt x="588" y="819"/>
                  </a:cubicBezTo>
                  <a:cubicBezTo>
                    <a:pt x="672" y="828"/>
                    <a:pt x="840" y="843"/>
                    <a:pt x="840" y="843"/>
                  </a:cubicBezTo>
                  <a:cubicBezTo>
                    <a:pt x="1065" y="899"/>
                    <a:pt x="1416" y="859"/>
                    <a:pt x="1608" y="855"/>
                  </a:cubicBezTo>
                  <a:cubicBezTo>
                    <a:pt x="1623" y="851"/>
                    <a:pt x="1675" y="840"/>
                    <a:pt x="1692" y="831"/>
                  </a:cubicBezTo>
                  <a:cubicBezTo>
                    <a:pt x="1705" y="825"/>
                    <a:pt x="1715" y="813"/>
                    <a:pt x="1728" y="807"/>
                  </a:cubicBezTo>
                  <a:cubicBezTo>
                    <a:pt x="1788" y="781"/>
                    <a:pt x="1857" y="763"/>
                    <a:pt x="1920" y="747"/>
                  </a:cubicBezTo>
                  <a:cubicBezTo>
                    <a:pt x="2002" y="726"/>
                    <a:pt x="2018" y="674"/>
                    <a:pt x="2088" y="651"/>
                  </a:cubicBezTo>
                  <a:cubicBezTo>
                    <a:pt x="2126" y="613"/>
                    <a:pt x="2152" y="574"/>
                    <a:pt x="2184" y="531"/>
                  </a:cubicBezTo>
                  <a:cubicBezTo>
                    <a:pt x="2220" y="423"/>
                    <a:pt x="2218" y="307"/>
                    <a:pt x="2232" y="195"/>
                  </a:cubicBezTo>
                  <a:cubicBezTo>
                    <a:pt x="2156" y="144"/>
                    <a:pt x="2069" y="121"/>
                    <a:pt x="1980" y="99"/>
                  </a:cubicBezTo>
                  <a:cubicBezTo>
                    <a:pt x="1765" y="111"/>
                    <a:pt x="1718" y="122"/>
                    <a:pt x="1500" y="111"/>
                  </a:cubicBezTo>
                  <a:cubicBezTo>
                    <a:pt x="1471" y="101"/>
                    <a:pt x="1445" y="85"/>
                    <a:pt x="1416" y="75"/>
                  </a:cubicBezTo>
                  <a:cubicBezTo>
                    <a:pt x="1385" y="65"/>
                    <a:pt x="1320" y="51"/>
                    <a:pt x="1320" y="51"/>
                  </a:cubicBezTo>
                  <a:cubicBezTo>
                    <a:pt x="1243" y="0"/>
                    <a:pt x="1288" y="19"/>
                    <a:pt x="1128" y="39"/>
                  </a:cubicBezTo>
                  <a:cubicBezTo>
                    <a:pt x="1095" y="43"/>
                    <a:pt x="1065" y="58"/>
                    <a:pt x="1032" y="63"/>
                  </a:cubicBezTo>
                  <a:cubicBezTo>
                    <a:pt x="948" y="77"/>
                    <a:pt x="865" y="90"/>
                    <a:pt x="780" y="99"/>
                  </a:cubicBezTo>
                  <a:cubicBezTo>
                    <a:pt x="720" y="119"/>
                    <a:pt x="674" y="155"/>
                    <a:pt x="612" y="171"/>
                  </a:cubicBezTo>
                  <a:cubicBezTo>
                    <a:pt x="544" y="216"/>
                    <a:pt x="453" y="217"/>
                    <a:pt x="396" y="255"/>
                  </a:cubicBezTo>
                  <a:cubicBezTo>
                    <a:pt x="347" y="288"/>
                    <a:pt x="286" y="316"/>
                    <a:pt x="228" y="327"/>
                  </a:cubicBezTo>
                  <a:cubicBezTo>
                    <a:pt x="166" y="338"/>
                    <a:pt x="108" y="343"/>
                    <a:pt x="48" y="363"/>
                  </a:cubicBezTo>
                  <a:cubicBezTo>
                    <a:pt x="26" y="385"/>
                    <a:pt x="0" y="400"/>
                    <a:pt x="0" y="435"/>
                  </a:cubicBezTo>
                  <a:cubicBezTo>
                    <a:pt x="0" y="455"/>
                    <a:pt x="7" y="475"/>
                    <a:pt x="12" y="495"/>
                  </a:cubicBezTo>
                  <a:cubicBezTo>
                    <a:pt x="25" y="548"/>
                    <a:pt x="24" y="539"/>
                    <a:pt x="24" y="519"/>
                  </a:cubicBezTo>
                  <a:close/>
                </a:path>
              </a:pathLst>
            </a:custGeom>
            <a:solidFill>
              <a:srgbClr val="FFFFFF"/>
            </a:solidFill>
            <a:ln w="34925">
              <a:solidFill>
                <a:schemeClr val="accent2"/>
              </a:solidFill>
              <a:round/>
              <a:headEnd/>
              <a:tailEnd/>
            </a:ln>
          </p:spPr>
          <p:txBody>
            <a:bodyPr/>
            <a:lstStyle/>
            <a:p>
              <a:endParaRPr lang="en-US" sz="2800" dirty="0"/>
            </a:p>
          </p:txBody>
        </p:sp>
        <p:sp>
          <p:nvSpPr>
            <p:cNvPr id="37904" name="Line 4"/>
            <p:cNvSpPr>
              <a:spLocks noChangeShapeType="1"/>
            </p:cNvSpPr>
            <p:nvPr/>
          </p:nvSpPr>
          <p:spPr bwMode="auto">
            <a:xfrm>
              <a:off x="7983538" y="2744788"/>
              <a:ext cx="481012" cy="0"/>
            </a:xfrm>
            <a:prstGeom prst="line">
              <a:avLst/>
            </a:prstGeom>
            <a:noFill/>
            <a:ln w="53975">
              <a:solidFill>
                <a:srgbClr val="FF00FF"/>
              </a:solidFill>
              <a:round/>
              <a:headEnd/>
              <a:tailEnd/>
            </a:ln>
          </p:spPr>
          <p:txBody>
            <a:bodyPr/>
            <a:lstStyle/>
            <a:p>
              <a:endParaRPr lang="en-US" sz="2800" dirty="0"/>
            </a:p>
          </p:txBody>
        </p:sp>
        <p:graphicFrame>
          <p:nvGraphicFramePr>
            <p:cNvPr id="37890" name="Object 5"/>
            <p:cNvGraphicFramePr>
              <a:graphicFrameLocks noChangeAspect="1"/>
            </p:cNvGraphicFramePr>
            <p:nvPr/>
          </p:nvGraphicFramePr>
          <p:xfrm>
            <a:off x="5437189" y="3632201"/>
            <a:ext cx="955675" cy="423863"/>
          </p:xfrm>
          <a:graphic>
            <a:graphicData uri="http://schemas.openxmlformats.org/presentationml/2006/ole">
              <mc:AlternateContent xmlns:mc="http://schemas.openxmlformats.org/markup-compatibility/2006">
                <mc:Choice xmlns:v="urn:schemas-microsoft-com:vml" Requires="v">
                  <p:oleObj name="Equation" r:id="rId3" imgW="850680" imgH="393480" progId="Equation.DSMT4">
                    <p:embed/>
                  </p:oleObj>
                </mc:Choice>
                <mc:Fallback>
                  <p:oleObj name="Equation" r:id="rId3" imgW="850680" imgH="393480" progId="Equation.DSMT4">
                    <p:embed/>
                    <p:pic>
                      <p:nvPicPr>
                        <p:cNvPr id="3789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9" y="3632201"/>
                          <a:ext cx="955675"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05" name="Line 6"/>
            <p:cNvSpPr>
              <a:spLocks noChangeShapeType="1"/>
            </p:cNvSpPr>
            <p:nvPr/>
          </p:nvSpPr>
          <p:spPr bwMode="auto">
            <a:xfrm>
              <a:off x="4832351" y="3406775"/>
              <a:ext cx="2214563" cy="0"/>
            </a:xfrm>
            <a:prstGeom prst="line">
              <a:avLst/>
            </a:prstGeom>
            <a:noFill/>
            <a:ln w="34925">
              <a:solidFill>
                <a:srgbClr val="000000"/>
              </a:solidFill>
              <a:round/>
              <a:headEnd/>
              <a:tailEnd/>
            </a:ln>
          </p:spPr>
          <p:txBody>
            <a:bodyPr/>
            <a:lstStyle/>
            <a:p>
              <a:endParaRPr lang="en-US" sz="2800" dirty="0"/>
            </a:p>
          </p:txBody>
        </p:sp>
        <p:sp>
          <p:nvSpPr>
            <p:cNvPr id="37906" name="Line 7"/>
            <p:cNvSpPr>
              <a:spLocks noChangeShapeType="1"/>
            </p:cNvSpPr>
            <p:nvPr/>
          </p:nvSpPr>
          <p:spPr bwMode="auto">
            <a:xfrm rot="10800000" flipH="1">
              <a:off x="8229600" y="2025650"/>
              <a:ext cx="0" cy="711200"/>
            </a:xfrm>
            <a:prstGeom prst="line">
              <a:avLst/>
            </a:prstGeom>
            <a:noFill/>
            <a:ln w="34925">
              <a:solidFill>
                <a:srgbClr val="FF00FF"/>
              </a:solidFill>
              <a:round/>
              <a:headEnd/>
              <a:tailEnd type="triangle" w="lg" len="lg"/>
            </a:ln>
          </p:spPr>
          <p:txBody>
            <a:bodyPr/>
            <a:lstStyle/>
            <a:p>
              <a:endParaRPr lang="en-US" sz="2800" dirty="0"/>
            </a:p>
          </p:txBody>
        </p:sp>
        <p:graphicFrame>
          <p:nvGraphicFramePr>
            <p:cNvPr id="37891" name="Object 8"/>
            <p:cNvGraphicFramePr>
              <a:graphicFrameLocks noChangeAspect="1"/>
            </p:cNvGraphicFramePr>
            <p:nvPr/>
          </p:nvGraphicFramePr>
          <p:xfrm>
            <a:off x="7600951" y="2625781"/>
            <a:ext cx="257175" cy="260350"/>
          </p:xfrm>
          <a:graphic>
            <a:graphicData uri="http://schemas.openxmlformats.org/presentationml/2006/ole">
              <mc:AlternateContent xmlns:mc="http://schemas.openxmlformats.org/markup-compatibility/2006">
                <mc:Choice xmlns:v="urn:schemas-microsoft-com:vml" Requires="v">
                  <p:oleObj name="Equation" r:id="rId5" imgW="228600" imgH="241200" progId="Equation.DSMT4">
                    <p:embed/>
                  </p:oleObj>
                </mc:Choice>
                <mc:Fallback>
                  <p:oleObj name="Equation" r:id="rId5" imgW="228600" imgH="241200" progId="Equation.DSMT4">
                    <p:embed/>
                    <p:pic>
                      <p:nvPicPr>
                        <p:cNvPr id="37891"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0951" y="2625781"/>
                          <a:ext cx="2571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2" name="Object 9"/>
            <p:cNvGraphicFramePr>
              <a:graphicFrameLocks noChangeAspect="1"/>
            </p:cNvGraphicFramePr>
            <p:nvPr/>
          </p:nvGraphicFramePr>
          <p:xfrm>
            <a:off x="5200651" y="2673350"/>
            <a:ext cx="385763" cy="465138"/>
          </p:xfrm>
          <a:graphic>
            <a:graphicData uri="http://schemas.openxmlformats.org/presentationml/2006/ole">
              <mc:AlternateContent xmlns:mc="http://schemas.openxmlformats.org/markup-compatibility/2006">
                <mc:Choice xmlns:v="urn:schemas-microsoft-com:vml" Requires="v">
                  <p:oleObj name="Equation" r:id="rId7" imgW="342720" imgH="431640" progId="Equation.DSMT4">
                    <p:embed/>
                  </p:oleObj>
                </mc:Choice>
                <mc:Fallback>
                  <p:oleObj name="Equation" r:id="rId7" imgW="342720" imgH="431640" progId="Equation.DSMT4">
                    <p:embed/>
                    <p:pic>
                      <p:nvPicPr>
                        <p:cNvPr id="37892"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0651" y="2673350"/>
                          <a:ext cx="38576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07" name="Line 10"/>
            <p:cNvSpPr>
              <a:spLocks noChangeShapeType="1"/>
            </p:cNvSpPr>
            <p:nvPr/>
          </p:nvSpPr>
          <p:spPr bwMode="auto">
            <a:xfrm>
              <a:off x="5646738" y="3259138"/>
              <a:ext cx="508000" cy="0"/>
            </a:xfrm>
            <a:prstGeom prst="line">
              <a:avLst/>
            </a:prstGeom>
            <a:noFill/>
            <a:ln w="38100">
              <a:solidFill>
                <a:srgbClr val="000000"/>
              </a:solidFill>
              <a:round/>
              <a:headEnd/>
              <a:tailEnd type="triangle" w="lg" len="lg"/>
            </a:ln>
          </p:spPr>
          <p:txBody>
            <a:bodyPr/>
            <a:lstStyle/>
            <a:p>
              <a:endParaRPr lang="en-US" sz="2800" dirty="0"/>
            </a:p>
          </p:txBody>
        </p:sp>
        <p:graphicFrame>
          <p:nvGraphicFramePr>
            <p:cNvPr id="37893" name="Object 11"/>
            <p:cNvGraphicFramePr>
              <a:graphicFrameLocks noChangeAspect="1"/>
            </p:cNvGraphicFramePr>
            <p:nvPr/>
          </p:nvGraphicFramePr>
          <p:xfrm>
            <a:off x="4429125" y="3263901"/>
            <a:ext cx="171450" cy="341313"/>
          </p:xfrm>
          <a:graphic>
            <a:graphicData uri="http://schemas.openxmlformats.org/presentationml/2006/ole">
              <mc:AlternateContent xmlns:mc="http://schemas.openxmlformats.org/markup-compatibility/2006">
                <mc:Choice xmlns:v="urn:schemas-microsoft-com:vml" Requires="v">
                  <p:oleObj name="Equation" r:id="rId9" imgW="152280" imgH="317160" progId="Equation.DSMT4">
                    <p:embed/>
                  </p:oleObj>
                </mc:Choice>
                <mc:Fallback>
                  <p:oleObj name="Equation" r:id="rId9" imgW="152280" imgH="317160" progId="Equation.DSMT4">
                    <p:embed/>
                    <p:pic>
                      <p:nvPicPr>
                        <p:cNvPr id="37893"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9125" y="3263901"/>
                          <a:ext cx="1714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08" name="Line 12"/>
            <p:cNvSpPr>
              <a:spLocks noChangeShapeType="1"/>
            </p:cNvSpPr>
            <p:nvPr/>
          </p:nvSpPr>
          <p:spPr bwMode="auto">
            <a:xfrm flipH="1">
              <a:off x="4822826" y="3197226"/>
              <a:ext cx="3175" cy="422275"/>
            </a:xfrm>
            <a:prstGeom prst="line">
              <a:avLst/>
            </a:prstGeom>
            <a:noFill/>
            <a:ln w="53975">
              <a:solidFill>
                <a:srgbClr val="000000"/>
              </a:solidFill>
              <a:round/>
              <a:headEnd/>
              <a:tailEnd/>
            </a:ln>
          </p:spPr>
          <p:txBody>
            <a:bodyPr/>
            <a:lstStyle/>
            <a:p>
              <a:endParaRPr lang="en-US" sz="2800" dirty="0"/>
            </a:p>
          </p:txBody>
        </p:sp>
        <p:sp>
          <p:nvSpPr>
            <p:cNvPr id="37909" name="Line 13"/>
            <p:cNvSpPr>
              <a:spLocks noChangeShapeType="1"/>
            </p:cNvSpPr>
            <p:nvPr/>
          </p:nvSpPr>
          <p:spPr bwMode="auto">
            <a:xfrm flipH="1">
              <a:off x="7035801" y="3182938"/>
              <a:ext cx="4763" cy="423862"/>
            </a:xfrm>
            <a:prstGeom prst="line">
              <a:avLst/>
            </a:prstGeom>
            <a:noFill/>
            <a:ln w="53975">
              <a:solidFill>
                <a:srgbClr val="000000"/>
              </a:solidFill>
              <a:round/>
              <a:headEnd/>
              <a:tailEnd/>
            </a:ln>
          </p:spPr>
          <p:txBody>
            <a:bodyPr/>
            <a:lstStyle/>
            <a:p>
              <a:endParaRPr lang="en-US" sz="2800" dirty="0"/>
            </a:p>
          </p:txBody>
        </p:sp>
        <p:graphicFrame>
          <p:nvGraphicFramePr>
            <p:cNvPr id="37894" name="Object 14"/>
            <p:cNvGraphicFramePr>
              <a:graphicFrameLocks noChangeAspect="1"/>
            </p:cNvGraphicFramePr>
            <p:nvPr/>
          </p:nvGraphicFramePr>
          <p:xfrm>
            <a:off x="7221539" y="3194051"/>
            <a:ext cx="242887" cy="423863"/>
          </p:xfrm>
          <a:graphic>
            <a:graphicData uri="http://schemas.openxmlformats.org/presentationml/2006/ole">
              <mc:AlternateContent xmlns:mc="http://schemas.openxmlformats.org/markup-compatibility/2006">
                <mc:Choice xmlns:v="urn:schemas-microsoft-com:vml" Requires="v">
                  <p:oleObj name="Equation" r:id="rId11" imgW="215640" imgH="393480" progId="Equation.DSMT4">
                    <p:embed/>
                  </p:oleObj>
                </mc:Choice>
                <mc:Fallback>
                  <p:oleObj name="Equation" r:id="rId11" imgW="215640" imgH="393480" progId="Equation.DSMT4">
                    <p:embed/>
                    <p:pic>
                      <p:nvPicPr>
                        <p:cNvPr id="37894"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21539" y="3194051"/>
                          <a:ext cx="242887"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910" name="Line 15"/>
            <p:cNvSpPr>
              <a:spLocks noChangeShapeType="1"/>
            </p:cNvSpPr>
            <p:nvPr/>
          </p:nvSpPr>
          <p:spPr bwMode="auto">
            <a:xfrm>
              <a:off x="4083050" y="2649538"/>
              <a:ext cx="482600" cy="0"/>
            </a:xfrm>
            <a:prstGeom prst="line">
              <a:avLst/>
            </a:prstGeom>
            <a:noFill/>
            <a:ln w="53975">
              <a:solidFill>
                <a:srgbClr val="0000FF"/>
              </a:solidFill>
              <a:round/>
              <a:headEnd/>
              <a:tailEnd/>
            </a:ln>
          </p:spPr>
          <p:txBody>
            <a:bodyPr/>
            <a:lstStyle/>
            <a:p>
              <a:endParaRPr lang="en-US" sz="2800" dirty="0"/>
            </a:p>
          </p:txBody>
        </p:sp>
        <p:sp>
          <p:nvSpPr>
            <p:cNvPr id="37911" name="Line 16"/>
            <p:cNvSpPr>
              <a:spLocks noChangeShapeType="1"/>
            </p:cNvSpPr>
            <p:nvPr/>
          </p:nvSpPr>
          <p:spPr bwMode="auto">
            <a:xfrm>
              <a:off x="4329113" y="1944688"/>
              <a:ext cx="0" cy="696912"/>
            </a:xfrm>
            <a:prstGeom prst="line">
              <a:avLst/>
            </a:prstGeom>
            <a:noFill/>
            <a:ln w="34925">
              <a:solidFill>
                <a:srgbClr val="0000FF"/>
              </a:solidFill>
              <a:round/>
              <a:headEnd/>
              <a:tailEnd type="triangle" w="lg" len="lg"/>
            </a:ln>
          </p:spPr>
          <p:txBody>
            <a:bodyPr/>
            <a:lstStyle/>
            <a:p>
              <a:endParaRPr lang="en-US" sz="2800" dirty="0"/>
            </a:p>
          </p:txBody>
        </p:sp>
        <p:graphicFrame>
          <p:nvGraphicFramePr>
            <p:cNvPr id="37895" name="Object 17"/>
            <p:cNvGraphicFramePr>
              <a:graphicFrameLocks noChangeAspect="1"/>
            </p:cNvGraphicFramePr>
            <p:nvPr/>
          </p:nvGraphicFramePr>
          <p:xfrm>
            <a:off x="3951289" y="1541464"/>
            <a:ext cx="185737" cy="300037"/>
          </p:xfrm>
          <a:graphic>
            <a:graphicData uri="http://schemas.openxmlformats.org/presentationml/2006/ole">
              <mc:AlternateContent xmlns:mc="http://schemas.openxmlformats.org/markup-compatibility/2006">
                <mc:Choice xmlns:v="urn:schemas-microsoft-com:vml" Requires="v">
                  <p:oleObj name="Equation" r:id="rId13" imgW="164880" imgH="279360" progId="Equation.DSMT4">
                    <p:embed/>
                  </p:oleObj>
                </mc:Choice>
                <mc:Fallback>
                  <p:oleObj name="Equation" r:id="rId13" imgW="164880" imgH="279360" progId="Equation.DSMT4">
                    <p:embed/>
                    <p:pic>
                      <p:nvPicPr>
                        <p:cNvPr id="37895"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1289" y="1541464"/>
                          <a:ext cx="185737"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6" name="Object 18"/>
            <p:cNvGraphicFramePr>
              <a:graphicFrameLocks noChangeAspect="1"/>
            </p:cNvGraphicFramePr>
            <p:nvPr/>
          </p:nvGraphicFramePr>
          <p:xfrm>
            <a:off x="3643314" y="2520483"/>
            <a:ext cx="371475" cy="258762"/>
          </p:xfrm>
          <a:graphic>
            <a:graphicData uri="http://schemas.openxmlformats.org/presentationml/2006/ole">
              <mc:AlternateContent xmlns:mc="http://schemas.openxmlformats.org/markup-compatibility/2006">
                <mc:Choice xmlns:v="urn:schemas-microsoft-com:vml" Requires="v">
                  <p:oleObj name="Equation" r:id="rId15" imgW="330120" imgH="241200" progId="Equation.DSMT4">
                    <p:embed/>
                  </p:oleObj>
                </mc:Choice>
                <mc:Fallback>
                  <p:oleObj name="Equation" r:id="rId15" imgW="330120" imgH="241200" progId="Equation.DSMT4">
                    <p:embed/>
                    <p:pic>
                      <p:nvPicPr>
                        <p:cNvPr id="37896"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43314" y="2520483"/>
                          <a:ext cx="37147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7" name="Object 19"/>
            <p:cNvGraphicFramePr>
              <a:graphicFrameLocks noChangeAspect="1"/>
            </p:cNvGraphicFramePr>
            <p:nvPr/>
          </p:nvGraphicFramePr>
          <p:xfrm>
            <a:off x="7821614" y="1704975"/>
            <a:ext cx="185737" cy="300038"/>
          </p:xfrm>
          <a:graphic>
            <a:graphicData uri="http://schemas.openxmlformats.org/presentationml/2006/ole">
              <mc:AlternateContent xmlns:mc="http://schemas.openxmlformats.org/markup-compatibility/2006">
                <mc:Choice xmlns:v="urn:schemas-microsoft-com:vml" Requires="v">
                  <p:oleObj name="Equation" r:id="rId17" imgW="164880" imgH="279360" progId="Equation.DSMT4">
                    <p:embed/>
                  </p:oleObj>
                </mc:Choice>
                <mc:Fallback>
                  <p:oleObj name="Equation" r:id="rId17" imgW="164880" imgH="279360" progId="Equation.DSMT4">
                    <p:embed/>
                    <p:pic>
                      <p:nvPicPr>
                        <p:cNvPr id="37897" name="Object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21614" y="1704975"/>
                          <a:ext cx="185737"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8" name="Object 21"/>
            <p:cNvGraphicFramePr>
              <a:graphicFrameLocks noChangeAspect="1"/>
            </p:cNvGraphicFramePr>
            <p:nvPr/>
          </p:nvGraphicFramePr>
          <p:xfrm>
            <a:off x="5651501" y="2700339"/>
            <a:ext cx="1184275" cy="465137"/>
          </p:xfrm>
          <a:graphic>
            <a:graphicData uri="http://schemas.openxmlformats.org/presentationml/2006/ole">
              <mc:AlternateContent xmlns:mc="http://schemas.openxmlformats.org/markup-compatibility/2006">
                <mc:Choice xmlns:v="urn:schemas-microsoft-com:vml" Requires="v">
                  <p:oleObj name="Equation" r:id="rId19" imgW="1054080" imgH="431640" progId="Equation.DSMT4">
                    <p:embed/>
                  </p:oleObj>
                </mc:Choice>
                <mc:Fallback>
                  <p:oleObj name="Equation" r:id="rId19" imgW="1054080" imgH="431640" progId="Equation.DSMT4">
                    <p:embed/>
                    <p:pic>
                      <p:nvPicPr>
                        <p:cNvPr id="37898" name="Object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51501" y="2700339"/>
                          <a:ext cx="11842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9" name="Object 22"/>
            <p:cNvGraphicFramePr>
              <a:graphicFrameLocks noChangeAspect="1"/>
            </p:cNvGraphicFramePr>
            <p:nvPr/>
          </p:nvGraphicFramePr>
          <p:xfrm>
            <a:off x="4151314" y="1482726"/>
            <a:ext cx="942975" cy="409575"/>
          </p:xfrm>
          <a:graphic>
            <a:graphicData uri="http://schemas.openxmlformats.org/presentationml/2006/ole">
              <mc:AlternateContent xmlns:mc="http://schemas.openxmlformats.org/markup-compatibility/2006">
                <mc:Choice xmlns:v="urn:schemas-microsoft-com:vml" Requires="v">
                  <p:oleObj name="Equation" r:id="rId21" imgW="838080" imgH="380880" progId="Equation.DSMT4">
                    <p:embed/>
                  </p:oleObj>
                </mc:Choice>
                <mc:Fallback>
                  <p:oleObj name="Equation" r:id="rId21" imgW="838080" imgH="380880" progId="Equation.DSMT4">
                    <p:embed/>
                    <p:pic>
                      <p:nvPicPr>
                        <p:cNvPr id="37899" name="Object 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51314" y="1482726"/>
                          <a:ext cx="9429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900" name="Object 23"/>
            <p:cNvGraphicFramePr>
              <a:graphicFrameLocks noChangeAspect="1"/>
            </p:cNvGraphicFramePr>
            <p:nvPr/>
          </p:nvGraphicFramePr>
          <p:xfrm>
            <a:off x="8043864" y="1657351"/>
            <a:ext cx="942975" cy="409575"/>
          </p:xfrm>
          <a:graphic>
            <a:graphicData uri="http://schemas.openxmlformats.org/presentationml/2006/ole">
              <mc:AlternateContent xmlns:mc="http://schemas.openxmlformats.org/markup-compatibility/2006">
                <mc:Choice xmlns:v="urn:schemas-microsoft-com:vml" Requires="v">
                  <p:oleObj name="Equation" r:id="rId23" imgW="838080" imgH="380880" progId="Equation.DSMT4">
                    <p:embed/>
                  </p:oleObj>
                </mc:Choice>
                <mc:Fallback>
                  <p:oleObj name="Equation" r:id="rId23" imgW="838080" imgH="380880" progId="Equation.DSMT4">
                    <p:embed/>
                    <p:pic>
                      <p:nvPicPr>
                        <p:cNvPr id="37900" name="Object 2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043864" y="1657351"/>
                          <a:ext cx="9429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7901" name="Object 28"/>
          <p:cNvGraphicFramePr>
            <a:graphicFrameLocks noChangeAspect="1"/>
          </p:cNvGraphicFramePr>
          <p:nvPr/>
        </p:nvGraphicFramePr>
        <p:xfrm>
          <a:off x="2099469" y="4946761"/>
          <a:ext cx="2386013" cy="996950"/>
        </p:xfrm>
        <a:graphic>
          <a:graphicData uri="http://schemas.openxmlformats.org/presentationml/2006/ole">
            <mc:AlternateContent xmlns:mc="http://schemas.openxmlformats.org/markup-compatibility/2006">
              <mc:Choice xmlns:v="urn:schemas-microsoft-com:vml" Requires="v">
                <p:oleObj name="Equation" r:id="rId25" imgW="2120760" imgH="927000" progId="Equation.DSMT4">
                  <p:embed/>
                </p:oleObj>
              </mc:Choice>
              <mc:Fallback>
                <p:oleObj name="Equation" r:id="rId25" imgW="2120760" imgH="927000" progId="Equation.DSMT4">
                  <p:embed/>
                  <p:pic>
                    <p:nvPicPr>
                      <p:cNvPr id="37901"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099469" y="4946761"/>
                        <a:ext cx="2386013"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4953000" y="5098727"/>
            <a:ext cx="6172200" cy="830997"/>
          </a:xfrm>
          <a:prstGeom prst="rect">
            <a:avLst/>
          </a:prstGeom>
          <a:solidFill>
            <a:schemeClr val="bg1">
              <a:lumMod val="95000"/>
            </a:schemeClr>
          </a:solidFill>
        </p:spPr>
        <p:txBody>
          <a:bodyPr wrap="square" rtlCol="0">
            <a:spAutoFit/>
          </a:bodyPr>
          <a:lstStyle/>
          <a:p>
            <a:pPr>
              <a:spcBef>
                <a:spcPts val="0"/>
              </a:spcBef>
            </a:pPr>
            <a:r>
              <a:rPr lang="en-US" sz="2400" dirty="0">
                <a:solidFill>
                  <a:srgbClr val="1E0000"/>
                </a:solidFill>
              </a:rPr>
              <a:t>Note, the PTDF is independent of the amount </a:t>
            </a:r>
            <a:r>
              <a:rPr lang="en-US" sz="2400" dirty="0">
                <a:solidFill>
                  <a:srgbClr val="1E0000"/>
                </a:solidFill>
                <a:latin typeface="Symbol" panose="05050102010706020507" pitchFamily="18" charset="2"/>
              </a:rPr>
              <a:t>D</a:t>
            </a:r>
            <a:r>
              <a:rPr lang="en-US" sz="2400" i="1" dirty="0">
                <a:solidFill>
                  <a:srgbClr val="1E0000"/>
                </a:solidFill>
              </a:rPr>
              <a:t>t</a:t>
            </a:r>
            <a:r>
              <a:rPr lang="en-US" sz="2400" dirty="0">
                <a:solidFill>
                  <a:srgbClr val="1E0000"/>
                </a:solidFill>
              </a:rPr>
              <a:t>; which is often expressed as a percent</a:t>
            </a:r>
          </a:p>
        </p:txBody>
      </p:sp>
      <p:sp>
        <p:nvSpPr>
          <p:cNvPr id="5" name="Slide Number Placeholder 3">
            <a:extLst>
              <a:ext uri="{FF2B5EF4-FFF2-40B4-BE49-F238E27FC236}">
                <a16:creationId xmlns:a16="http://schemas.microsoft.com/office/drawing/2014/main" id="{17DC623D-499E-79F6-121D-0861EA944B2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16</a:t>
            </a:fld>
            <a:endParaRPr lang="en-US" dirty="0">
              <a:solidFill>
                <a:schemeClr val="tx1">
                  <a:lumMod val="50000"/>
                </a:schemeClr>
              </a:solidFill>
            </a:endParaRPr>
          </a:p>
        </p:txBody>
      </p:sp>
    </p:spTree>
    <p:extLst>
      <p:ext uri="{BB962C8B-B14F-4D97-AF65-F5344CB8AC3E}">
        <p14:creationId xmlns:p14="http://schemas.microsoft.com/office/powerpoint/2010/main" val="2146432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Nine Bus PTDF Example</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571" r="27353"/>
          <a:stretch/>
        </p:blipFill>
        <p:spPr bwMode="auto">
          <a:xfrm>
            <a:off x="914400" y="1280160"/>
            <a:ext cx="539496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934200" y="4016276"/>
            <a:ext cx="2666999" cy="830997"/>
          </a:xfrm>
          <a:prstGeom prst="rect">
            <a:avLst/>
          </a:prstGeom>
          <a:solidFill>
            <a:schemeClr val="bg1">
              <a:lumMod val="95000"/>
            </a:schemeClr>
          </a:solidFill>
        </p:spPr>
        <p:txBody>
          <a:bodyPr wrap="square">
            <a:spAutoFit/>
          </a:bodyPr>
          <a:lstStyle/>
          <a:p>
            <a:r>
              <a:rPr lang="en-US" sz="2400" dirty="0">
                <a:solidFill>
                  <a:srgbClr val="1E0000"/>
                </a:solidFill>
              </a:rPr>
              <a:t>PowerWorld Case: </a:t>
            </a:r>
            <a:br>
              <a:rPr lang="en-US" sz="2400" dirty="0">
                <a:solidFill>
                  <a:srgbClr val="1E0000"/>
                </a:solidFill>
              </a:rPr>
            </a:br>
            <a:r>
              <a:rPr lang="en-US" sz="2400" b="1" dirty="0">
                <a:solidFill>
                  <a:srgbClr val="1E0000"/>
                </a:solidFill>
              </a:rPr>
              <a:t>B9_PTDF</a:t>
            </a:r>
          </a:p>
        </p:txBody>
      </p:sp>
      <p:sp>
        <p:nvSpPr>
          <p:cNvPr id="6" name="TextBox 5"/>
          <p:cNvSpPr txBox="1"/>
          <p:nvPr/>
        </p:nvSpPr>
        <p:spPr>
          <a:xfrm>
            <a:off x="7086600" y="1425476"/>
            <a:ext cx="3404626" cy="2308324"/>
          </a:xfrm>
          <a:prstGeom prst="rect">
            <a:avLst/>
          </a:prstGeom>
          <a:solidFill>
            <a:schemeClr val="bg1">
              <a:lumMod val="95000"/>
            </a:schemeClr>
          </a:solidFill>
        </p:spPr>
        <p:txBody>
          <a:bodyPr wrap="square" rtlCol="0">
            <a:spAutoFit/>
          </a:bodyPr>
          <a:lstStyle/>
          <a:p>
            <a:r>
              <a:rPr lang="en-US" sz="2400" dirty="0">
                <a:solidFill>
                  <a:srgbClr val="1E0000"/>
                </a:solidFill>
              </a:rPr>
              <a:t>Display shows the PTDFs</a:t>
            </a:r>
            <a:br>
              <a:rPr lang="en-US" sz="2400" dirty="0">
                <a:solidFill>
                  <a:srgbClr val="1E0000"/>
                </a:solidFill>
              </a:rPr>
            </a:br>
            <a:r>
              <a:rPr lang="en-US" sz="2400" dirty="0">
                <a:solidFill>
                  <a:srgbClr val="1E0000"/>
                </a:solidFill>
              </a:rPr>
              <a:t>for a transaction</a:t>
            </a:r>
            <a:br>
              <a:rPr lang="en-US" sz="2400" dirty="0">
                <a:solidFill>
                  <a:srgbClr val="1E0000"/>
                </a:solidFill>
              </a:rPr>
            </a:br>
            <a:r>
              <a:rPr lang="en-US" sz="2400" dirty="0">
                <a:solidFill>
                  <a:srgbClr val="1E0000"/>
                </a:solidFill>
              </a:rPr>
              <a:t>from Bus A to Bus I.  Note that 100% of the transaction leaves Bus A</a:t>
            </a:r>
            <a:br>
              <a:rPr lang="en-US" sz="2400" dirty="0">
                <a:solidFill>
                  <a:srgbClr val="1E0000"/>
                </a:solidFill>
              </a:rPr>
            </a:br>
            <a:r>
              <a:rPr lang="en-US" sz="2400" dirty="0">
                <a:solidFill>
                  <a:srgbClr val="1E0000"/>
                </a:solidFill>
              </a:rPr>
              <a:t>and 100% arrives at Bus I</a:t>
            </a:r>
          </a:p>
        </p:txBody>
      </p:sp>
      <p:sp>
        <p:nvSpPr>
          <p:cNvPr id="7" name="Slide Number Placeholder 3">
            <a:extLst>
              <a:ext uri="{FF2B5EF4-FFF2-40B4-BE49-F238E27FC236}">
                <a16:creationId xmlns:a16="http://schemas.microsoft.com/office/drawing/2014/main" id="{7A99B98F-9E46-3983-3AAF-53261F08984E}"/>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17</a:t>
            </a:fld>
            <a:endParaRPr lang="en-US" dirty="0">
              <a:solidFill>
                <a:schemeClr val="tx1">
                  <a:lumMod val="50000"/>
                </a:schemeClr>
              </a:solidFill>
            </a:endParaRPr>
          </a:p>
        </p:txBody>
      </p:sp>
    </p:spTree>
    <p:extLst>
      <p:ext uri="{BB962C8B-B14F-4D97-AF65-F5344CB8AC3E}">
        <p14:creationId xmlns:p14="http://schemas.microsoft.com/office/powerpoint/2010/main" val="3849693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Eastern Interconnect Example: Wisconsin Utility to TVA PTDFs</a:t>
            </a:r>
          </a:p>
        </p:txBody>
      </p:sp>
      <p:pic>
        <p:nvPicPr>
          <p:cNvPr id="4" name="Picture 3" descr="WETVAPTD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1280160"/>
            <a:ext cx="7372227" cy="4968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8418617" y="1313593"/>
            <a:ext cx="3045353" cy="1569660"/>
          </a:xfrm>
          <a:prstGeom prst="rect">
            <a:avLst/>
          </a:prstGeom>
          <a:solidFill>
            <a:schemeClr val="bg1">
              <a:lumMod val="95000"/>
            </a:schemeClr>
          </a:solidFill>
        </p:spPr>
        <p:txBody>
          <a:bodyPr wrap="square">
            <a:spAutoFit/>
          </a:bodyPr>
          <a:lstStyle/>
          <a:p>
            <a:r>
              <a:rPr lang="en-US" sz="2400" dirty="0">
                <a:solidFill>
                  <a:srgbClr val="1E0000"/>
                </a:solidFill>
              </a:rPr>
              <a:t>In this example multiple generators</a:t>
            </a:r>
            <a:br>
              <a:rPr lang="en-US" sz="2400" dirty="0">
                <a:solidFill>
                  <a:srgbClr val="1E0000"/>
                </a:solidFill>
              </a:rPr>
            </a:br>
            <a:r>
              <a:rPr lang="en-US" sz="2400" dirty="0">
                <a:solidFill>
                  <a:srgbClr val="1E0000"/>
                </a:solidFill>
              </a:rPr>
              <a:t>contribute for both </a:t>
            </a:r>
            <a:br>
              <a:rPr lang="en-US" sz="2400" dirty="0">
                <a:solidFill>
                  <a:srgbClr val="1E0000"/>
                </a:solidFill>
              </a:rPr>
            </a:br>
            <a:r>
              <a:rPr lang="en-US" sz="2400" dirty="0">
                <a:solidFill>
                  <a:srgbClr val="1E0000"/>
                </a:solidFill>
              </a:rPr>
              <a:t>the seller and the buyer </a:t>
            </a:r>
          </a:p>
        </p:txBody>
      </p:sp>
      <p:sp>
        <p:nvSpPr>
          <p:cNvPr id="6" name="Rectangle 5"/>
          <p:cNvSpPr/>
          <p:nvPr/>
        </p:nvSpPr>
        <p:spPr>
          <a:xfrm>
            <a:off x="8586516" y="3605415"/>
            <a:ext cx="2709557" cy="1938992"/>
          </a:xfrm>
          <a:prstGeom prst="rect">
            <a:avLst/>
          </a:prstGeom>
          <a:solidFill>
            <a:schemeClr val="bg1">
              <a:lumMod val="95000"/>
            </a:schemeClr>
          </a:solidFill>
        </p:spPr>
        <p:txBody>
          <a:bodyPr wrap="square">
            <a:spAutoFit/>
          </a:bodyPr>
          <a:lstStyle/>
          <a:p>
            <a:r>
              <a:rPr lang="en-US" altLang="en-US" sz="2400" dirty="0">
                <a:solidFill>
                  <a:srgbClr val="1E0000"/>
                </a:solidFill>
              </a:rPr>
              <a:t>Contours show lines that would carry at least 2% of a power transfer from Wisconsin to TVA</a:t>
            </a:r>
          </a:p>
        </p:txBody>
      </p:sp>
      <p:sp>
        <p:nvSpPr>
          <p:cNvPr id="7" name="Slide Number Placeholder 3">
            <a:extLst>
              <a:ext uri="{FF2B5EF4-FFF2-40B4-BE49-F238E27FC236}">
                <a16:creationId xmlns:a16="http://schemas.microsoft.com/office/drawing/2014/main" id="{9570EF71-76A0-01B0-A0F5-FC0C4F25872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18</a:t>
            </a:fld>
            <a:endParaRPr lang="en-US" dirty="0">
              <a:solidFill>
                <a:schemeClr val="tx1">
                  <a:lumMod val="50000"/>
                </a:schemeClr>
              </a:solidFill>
            </a:endParaRPr>
          </a:p>
        </p:txBody>
      </p:sp>
    </p:spTree>
    <p:extLst>
      <p:ext uri="{BB962C8B-B14F-4D97-AF65-F5344CB8AC3E}">
        <p14:creationId xmlns:p14="http://schemas.microsoft.com/office/powerpoint/2010/main" val="166871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82D80-0190-E15A-89F5-16560F588C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FE7996-0DF0-7966-404D-49316028422D}"/>
              </a:ext>
            </a:extLst>
          </p:cNvPr>
          <p:cNvSpPr>
            <a:spLocks noGrp="1"/>
          </p:cNvSpPr>
          <p:nvPr>
            <p:ph type="title"/>
          </p:nvPr>
        </p:nvSpPr>
        <p:spPr/>
        <p:txBody>
          <a:bodyPr/>
          <a:lstStyle/>
          <a:p>
            <a:r>
              <a:rPr lang="en-US" dirty="0"/>
              <a:t>The ERCOT Wholesale Markets</a:t>
            </a:r>
          </a:p>
        </p:txBody>
      </p:sp>
      <p:sp>
        <p:nvSpPr>
          <p:cNvPr id="3" name="Content Placeholder 2">
            <a:extLst>
              <a:ext uri="{FF2B5EF4-FFF2-40B4-BE49-F238E27FC236}">
                <a16:creationId xmlns:a16="http://schemas.microsoft.com/office/drawing/2014/main" id="{1C768F88-7DF9-0212-9BF2-CF57C6656588}"/>
              </a:ext>
            </a:extLst>
          </p:cNvPr>
          <p:cNvSpPr>
            <a:spLocks noGrp="1"/>
          </p:cNvSpPr>
          <p:nvPr>
            <p:ph idx="1"/>
          </p:nvPr>
        </p:nvSpPr>
        <p:spPr/>
        <p:txBody>
          <a:bodyPr/>
          <a:lstStyle/>
          <a:p>
            <a:r>
              <a:rPr lang="en-US" dirty="0"/>
              <a:t>The overall structure of the ERCOT market is given below</a:t>
            </a:r>
          </a:p>
          <a:p>
            <a:pPr lvl="1"/>
            <a:r>
              <a:rPr lang="en-US" dirty="0"/>
              <a:t>There is a day-ahead time market,</a:t>
            </a:r>
            <a:br>
              <a:rPr lang="en-US" dirty="0"/>
            </a:br>
            <a:r>
              <a:rPr lang="en-US" dirty="0"/>
              <a:t> an adjustment period, </a:t>
            </a:r>
            <a:br>
              <a:rPr lang="en-US" dirty="0"/>
            </a:br>
            <a:r>
              <a:rPr lang="en-US" dirty="0"/>
              <a:t>hour ahead, and then the </a:t>
            </a:r>
            <a:br>
              <a:rPr lang="en-US" dirty="0"/>
            </a:br>
            <a:r>
              <a:rPr lang="en-US" dirty="0"/>
              <a:t>operating hour</a:t>
            </a:r>
          </a:p>
          <a:p>
            <a:pPr lvl="1"/>
            <a:r>
              <a:rPr lang="en-US" dirty="0"/>
              <a:t>LSE is a Load Serving Entity</a:t>
            </a:r>
            <a:br>
              <a:rPr lang="en-US" dirty="0"/>
            </a:br>
            <a:r>
              <a:rPr lang="en-US" dirty="0"/>
              <a:t>(e.g., a utility; there are &gt; 400 in</a:t>
            </a:r>
            <a:br>
              <a:rPr lang="en-US" dirty="0"/>
            </a:br>
            <a:r>
              <a:rPr lang="en-US" dirty="0"/>
              <a:t>ERCOT)</a:t>
            </a:r>
          </a:p>
          <a:p>
            <a:pPr lvl="1"/>
            <a:r>
              <a:rPr lang="en-US" dirty="0"/>
              <a:t>RE is a Resource Entity (&gt; 950)</a:t>
            </a:r>
          </a:p>
          <a:p>
            <a:pPr lvl="1"/>
            <a:r>
              <a:rPr lang="en-US" dirty="0"/>
              <a:t>QSE is a Qualified Scheduling</a:t>
            </a:r>
            <a:br>
              <a:rPr lang="en-US" dirty="0"/>
            </a:br>
            <a:r>
              <a:rPr lang="en-US" dirty="0"/>
              <a:t>Entity (there are &gt; 1200)</a:t>
            </a:r>
          </a:p>
          <a:p>
            <a:pPr lvl="1"/>
            <a:r>
              <a:rPr lang="en-US" dirty="0"/>
              <a:t>TSP is Transmission Service Provider, DSP is Distribution Service Provider</a:t>
            </a:r>
          </a:p>
        </p:txBody>
      </p:sp>
      <p:sp>
        <p:nvSpPr>
          <p:cNvPr id="5" name="TextBox 4">
            <a:extLst>
              <a:ext uri="{FF2B5EF4-FFF2-40B4-BE49-F238E27FC236}">
                <a16:creationId xmlns:a16="http://schemas.microsoft.com/office/drawing/2014/main" id="{16FF9128-B2FF-443C-AB9E-25E14651C59A}"/>
              </a:ext>
            </a:extLst>
          </p:cNvPr>
          <p:cNvSpPr txBox="1"/>
          <p:nvPr/>
        </p:nvSpPr>
        <p:spPr bwMode="auto">
          <a:xfrm>
            <a:off x="381000" y="6206244"/>
            <a:ext cx="11049000" cy="400110"/>
          </a:xfrm>
          <a:prstGeom prst="rect">
            <a:avLst/>
          </a:prstGeom>
          <a:noFill/>
          <a:ln>
            <a:noFill/>
          </a:ln>
        </p:spPr>
        <p:txBody>
          <a:bodyPr wrap="square">
            <a:spAutoFit/>
          </a:bodyPr>
          <a:lstStyle/>
          <a:p>
            <a:r>
              <a:rPr lang="en-US" sz="2000" dirty="0">
                <a:solidFill>
                  <a:schemeClr val="tx1">
                    <a:lumMod val="50000"/>
                  </a:schemeClr>
                </a:solidFill>
              </a:rPr>
              <a:t>Material partially from www.ercot.com/files/docs/2023/07/07/2023_07-wholesale-101.pdf</a:t>
            </a:r>
          </a:p>
        </p:txBody>
      </p:sp>
      <p:pic>
        <p:nvPicPr>
          <p:cNvPr id="7" name="Picture 6">
            <a:extLst>
              <a:ext uri="{FF2B5EF4-FFF2-40B4-BE49-F238E27FC236}">
                <a16:creationId xmlns:a16="http://schemas.microsoft.com/office/drawing/2014/main" id="{3DCA8D2C-6890-BC5F-7CBD-B982444BB6F7}"/>
              </a:ext>
            </a:extLst>
          </p:cNvPr>
          <p:cNvPicPr>
            <a:picLocks noChangeAspect="1"/>
          </p:cNvPicPr>
          <p:nvPr/>
        </p:nvPicPr>
        <p:blipFill>
          <a:blip r:embed="rId2"/>
          <a:stretch>
            <a:fillRect/>
          </a:stretch>
        </p:blipFill>
        <p:spPr>
          <a:xfrm>
            <a:off x="5638800" y="1784223"/>
            <a:ext cx="6443854" cy="3930777"/>
          </a:xfrm>
          <a:prstGeom prst="rect">
            <a:avLst/>
          </a:prstGeom>
        </p:spPr>
      </p:pic>
      <p:sp>
        <p:nvSpPr>
          <p:cNvPr id="4" name="Slide Number Placeholder 3">
            <a:extLst>
              <a:ext uri="{FF2B5EF4-FFF2-40B4-BE49-F238E27FC236}">
                <a16:creationId xmlns:a16="http://schemas.microsoft.com/office/drawing/2014/main" id="{C1146729-94E1-9FBE-2365-9C008FB01A00}"/>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a:t>
            </a:fld>
            <a:endParaRPr lang="en-US" dirty="0">
              <a:solidFill>
                <a:schemeClr val="tx1">
                  <a:lumMod val="50000"/>
                </a:schemeClr>
              </a:solidFill>
            </a:endParaRPr>
          </a:p>
        </p:txBody>
      </p:sp>
    </p:spTree>
    <p:extLst>
      <p:ext uri="{BB962C8B-B14F-4D97-AF65-F5344CB8AC3E}">
        <p14:creationId xmlns:p14="http://schemas.microsoft.com/office/powerpoint/2010/main" val="1939048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PTDFs in PowerWorld</a:t>
            </a:r>
          </a:p>
        </p:txBody>
      </p:sp>
      <p:sp>
        <p:nvSpPr>
          <p:cNvPr id="3" name="Content Placeholder 2"/>
          <p:cNvSpPr>
            <a:spLocks noGrp="1"/>
          </p:cNvSpPr>
          <p:nvPr>
            <p:ph idx="1"/>
          </p:nvPr>
        </p:nvSpPr>
        <p:spPr>
          <a:xfrm>
            <a:off x="457200" y="1280160"/>
            <a:ext cx="10744200" cy="1844040"/>
          </a:xfrm>
        </p:spPr>
        <p:txBody>
          <a:bodyPr/>
          <a:lstStyle/>
          <a:p>
            <a:r>
              <a:rPr lang="en-US" dirty="0"/>
              <a:t>PowerWorld provides a number of options for calculating and visualizing PTDFs</a:t>
            </a:r>
          </a:p>
          <a:p>
            <a:pPr lvl="1"/>
            <a:r>
              <a:rPr lang="en-US" dirty="0"/>
              <a:t>Select </a:t>
            </a:r>
            <a:r>
              <a:rPr lang="en-US" b="1" dirty="0"/>
              <a:t>Tools, Sensitivities, Power Transfer Distribution Factors (PTDFs)</a:t>
            </a:r>
          </a:p>
          <a:p>
            <a:pPr lvl="1"/>
            <a:endParaRPr lang="en-US" dirty="0"/>
          </a:p>
        </p:txBody>
      </p:sp>
      <p:sp>
        <p:nvSpPr>
          <p:cNvPr id="5" name="TextBox 4"/>
          <p:cNvSpPr txBox="1"/>
          <p:nvPr/>
        </p:nvSpPr>
        <p:spPr>
          <a:xfrm>
            <a:off x="8229600" y="2971800"/>
            <a:ext cx="2816131" cy="1569660"/>
          </a:xfrm>
          <a:prstGeom prst="rect">
            <a:avLst/>
          </a:prstGeom>
          <a:solidFill>
            <a:schemeClr val="bg1">
              <a:lumMod val="95000"/>
            </a:schemeClr>
          </a:solidFill>
        </p:spPr>
        <p:txBody>
          <a:bodyPr wrap="square" rtlCol="0">
            <a:spAutoFit/>
          </a:bodyPr>
          <a:lstStyle/>
          <a:p>
            <a:pPr>
              <a:spcBef>
                <a:spcPts val="0"/>
              </a:spcBef>
            </a:pPr>
            <a:r>
              <a:rPr lang="en-US" sz="2400" dirty="0">
                <a:solidFill>
                  <a:srgbClr val="1E0000"/>
                </a:solidFill>
              </a:rPr>
              <a:t>Results are shown for the nine bus case for the Area A to Area I transaction</a:t>
            </a:r>
          </a:p>
        </p:txBody>
      </p:sp>
      <p:cxnSp>
        <p:nvCxnSpPr>
          <p:cNvPr id="6" name="Straight Arrow Connector 5"/>
          <p:cNvCxnSpPr/>
          <p:nvPr/>
        </p:nvCxnSpPr>
        <p:spPr bwMode="auto">
          <a:xfrm>
            <a:off x="6553200" y="4693920"/>
            <a:ext cx="914400" cy="914400"/>
          </a:xfrm>
          <a:prstGeom prst="straightConnector1">
            <a:avLst/>
          </a:prstGeom>
          <a:noFill/>
          <a:ln w="9525" cap="flat" cmpd="sng" algn="ctr">
            <a:noFill/>
            <a:prstDash val="solid"/>
            <a:round/>
            <a:headEnd type="none" w="med" len="med"/>
            <a:tailEnd type="triangle"/>
          </a:ln>
          <a:effectLst/>
        </p:spPr>
      </p:cxnSp>
      <p:cxnSp>
        <p:nvCxnSpPr>
          <p:cNvPr id="10" name="Straight Arrow Connector 9"/>
          <p:cNvCxnSpPr/>
          <p:nvPr/>
        </p:nvCxnSpPr>
        <p:spPr bwMode="auto">
          <a:xfrm flipV="1">
            <a:off x="9042110" y="4495801"/>
            <a:ext cx="101890" cy="48954"/>
          </a:xfrm>
          <a:prstGeom prst="straightConnector1">
            <a:avLst/>
          </a:prstGeom>
          <a:noFill/>
          <a:ln w="9525" cap="flat" cmpd="sng" algn="ctr">
            <a:noFill/>
            <a:prstDash val="solid"/>
            <a:round/>
            <a:headEnd type="none" w="med" len="med"/>
            <a:tailEnd type="triangle"/>
          </a:ln>
          <a:effectLst/>
        </p:spPr>
      </p:cxnSp>
      <p:cxnSp>
        <p:nvCxnSpPr>
          <p:cNvPr id="14" name="Straight Arrow Connector 13"/>
          <p:cNvCxnSpPr/>
          <p:nvPr/>
        </p:nvCxnSpPr>
        <p:spPr bwMode="auto">
          <a:xfrm>
            <a:off x="9906000" y="152400"/>
            <a:ext cx="914400" cy="914400"/>
          </a:xfrm>
          <a:prstGeom prst="straightConnector1">
            <a:avLst/>
          </a:prstGeom>
          <a:noFill/>
          <a:ln w="9525" cap="flat" cmpd="sng" algn="ctr">
            <a:noFill/>
            <a:prstDash val="solid"/>
            <a:round/>
            <a:headEnd type="none" w="med" len="med"/>
            <a:tailEnd type="triangle"/>
          </a:ln>
          <a:effectLst/>
        </p:spPr>
      </p:cxnSp>
      <p:pic>
        <p:nvPicPr>
          <p:cNvPr id="9" name="Picture 8">
            <a:extLst>
              <a:ext uri="{FF2B5EF4-FFF2-40B4-BE49-F238E27FC236}">
                <a16:creationId xmlns:a16="http://schemas.microsoft.com/office/drawing/2014/main" id="{20EE854B-C7EF-7309-CA34-EF01D4B6C113}"/>
              </a:ext>
            </a:extLst>
          </p:cNvPr>
          <p:cNvPicPr>
            <a:picLocks noChangeAspect="1"/>
          </p:cNvPicPr>
          <p:nvPr/>
        </p:nvPicPr>
        <p:blipFill>
          <a:blip r:embed="rId2"/>
          <a:stretch>
            <a:fillRect/>
          </a:stretch>
        </p:blipFill>
        <p:spPr>
          <a:xfrm>
            <a:off x="685800" y="2822659"/>
            <a:ext cx="6967931" cy="3148187"/>
          </a:xfrm>
          <a:prstGeom prst="rect">
            <a:avLst/>
          </a:prstGeom>
        </p:spPr>
      </p:pic>
      <p:sp>
        <p:nvSpPr>
          <p:cNvPr id="11" name="Slide Number Placeholder 3">
            <a:extLst>
              <a:ext uri="{FF2B5EF4-FFF2-40B4-BE49-F238E27FC236}">
                <a16:creationId xmlns:a16="http://schemas.microsoft.com/office/drawing/2014/main" id="{14525C93-336D-F34D-978A-BB5CC51E71D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19</a:t>
            </a:fld>
            <a:endParaRPr lang="en-US" dirty="0">
              <a:solidFill>
                <a:schemeClr val="tx1">
                  <a:lumMod val="50000"/>
                </a:schemeClr>
              </a:solidFill>
            </a:endParaRPr>
          </a:p>
        </p:txBody>
      </p:sp>
    </p:spTree>
    <p:extLst>
      <p:ext uri="{BB962C8B-B14F-4D97-AF65-F5344CB8AC3E}">
        <p14:creationId xmlns:p14="http://schemas.microsoft.com/office/powerpoint/2010/main" val="275289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9A367-D81C-E123-78A1-A3FCDDDD4EC7}"/>
              </a:ext>
            </a:extLst>
          </p:cNvPr>
          <p:cNvSpPr>
            <a:spLocks noGrp="1"/>
          </p:cNvSpPr>
          <p:nvPr>
            <p:ph type="title"/>
          </p:nvPr>
        </p:nvSpPr>
        <p:spPr/>
        <p:txBody>
          <a:bodyPr/>
          <a:lstStyle/>
          <a:p>
            <a:r>
              <a:rPr lang="en-US" dirty="0"/>
              <a:t>Transmission Ownership</a:t>
            </a:r>
          </a:p>
        </p:txBody>
      </p:sp>
      <p:sp>
        <p:nvSpPr>
          <p:cNvPr id="3" name="Content Placeholder 2">
            <a:extLst>
              <a:ext uri="{FF2B5EF4-FFF2-40B4-BE49-F238E27FC236}">
                <a16:creationId xmlns:a16="http://schemas.microsoft.com/office/drawing/2014/main" id="{61E87C40-E738-125A-BB0E-3031C579ECF8}"/>
              </a:ext>
            </a:extLst>
          </p:cNvPr>
          <p:cNvSpPr>
            <a:spLocks noGrp="1"/>
          </p:cNvSpPr>
          <p:nvPr>
            <p:ph idx="1"/>
          </p:nvPr>
        </p:nvSpPr>
        <p:spPr>
          <a:xfrm>
            <a:off x="457199" y="1280161"/>
            <a:ext cx="11326305" cy="3404962"/>
          </a:xfrm>
        </p:spPr>
        <p:txBody>
          <a:bodyPr/>
          <a:lstStyle/>
          <a:p>
            <a:r>
              <a:rPr lang="en-US" dirty="0"/>
              <a:t>The vast majority of the US transmission grid is privately owned, mostly by investor owned utilities; almost all is ac,  with a small amount of HVDC</a:t>
            </a:r>
          </a:p>
          <a:p>
            <a:pPr lvl="1"/>
            <a:r>
              <a:rPr lang="en-US" dirty="0"/>
              <a:t>There are some transmission only companies like ATC (mostly in Wisconsin)</a:t>
            </a:r>
          </a:p>
          <a:p>
            <a:r>
              <a:rPr lang="en-US" dirty="0"/>
              <a:t>Normally property ownership includes several rights including</a:t>
            </a:r>
          </a:p>
          <a:p>
            <a:pPr lvl="1"/>
            <a:r>
              <a:rPr lang="en-US" dirty="0"/>
              <a:t>The right to use the property</a:t>
            </a:r>
          </a:p>
          <a:p>
            <a:pPr lvl="1"/>
            <a:r>
              <a:rPr lang="en-US" dirty="0"/>
              <a:t>The right to allow others to use the property, often for a fee</a:t>
            </a:r>
          </a:p>
          <a:p>
            <a:pPr lvl="1"/>
            <a:r>
              <a:rPr lang="en-US" dirty="0"/>
              <a:t>The right to exclude others from using the property </a:t>
            </a:r>
          </a:p>
          <a:p>
            <a:pPr lvl="1"/>
            <a:r>
              <a:rPr lang="en-US" dirty="0"/>
              <a:t>The right to transfer the property to others such as by selling it</a:t>
            </a:r>
          </a:p>
          <a:p>
            <a:r>
              <a:rPr lang="en-US" dirty="0"/>
              <a:t>With ac transmission because of its nature (e.g., loop flow) some of these rights need to be modified; how they are modified can be market specific</a:t>
            </a:r>
          </a:p>
        </p:txBody>
      </p:sp>
      <p:sp>
        <p:nvSpPr>
          <p:cNvPr id="5" name="Slide Number Placeholder 3">
            <a:extLst>
              <a:ext uri="{FF2B5EF4-FFF2-40B4-BE49-F238E27FC236}">
                <a16:creationId xmlns:a16="http://schemas.microsoft.com/office/drawing/2014/main" id="{EE0D1F0D-9FA8-74A7-1570-B8AE24FED6B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20</a:t>
            </a:fld>
            <a:endParaRPr lang="en-US" dirty="0">
              <a:solidFill>
                <a:schemeClr val="tx1">
                  <a:lumMod val="50000"/>
                </a:schemeClr>
              </a:solidFill>
            </a:endParaRPr>
          </a:p>
        </p:txBody>
      </p:sp>
    </p:spTree>
    <p:extLst>
      <p:ext uri="{BB962C8B-B14F-4D97-AF65-F5344CB8AC3E}">
        <p14:creationId xmlns:p14="http://schemas.microsoft.com/office/powerpoint/2010/main" val="21641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5155-85F5-BD80-E523-8A6D17452AA7}"/>
              </a:ext>
            </a:extLst>
          </p:cNvPr>
          <p:cNvSpPr>
            <a:spLocks noGrp="1"/>
          </p:cNvSpPr>
          <p:nvPr>
            <p:ph type="title"/>
          </p:nvPr>
        </p:nvSpPr>
        <p:spPr/>
        <p:txBody>
          <a:bodyPr/>
          <a:lstStyle/>
          <a:p>
            <a:r>
              <a:rPr lang="en-US" dirty="0"/>
              <a:t>Historical Transmission Usage and Expansion</a:t>
            </a:r>
          </a:p>
        </p:txBody>
      </p:sp>
      <p:sp>
        <p:nvSpPr>
          <p:cNvPr id="3" name="Content Placeholder 2">
            <a:extLst>
              <a:ext uri="{FF2B5EF4-FFF2-40B4-BE49-F238E27FC236}">
                <a16:creationId xmlns:a16="http://schemas.microsoft.com/office/drawing/2014/main" id="{314F8E98-26A3-523D-D676-AFDADCDF2364}"/>
              </a:ext>
            </a:extLst>
          </p:cNvPr>
          <p:cNvSpPr>
            <a:spLocks noGrp="1"/>
          </p:cNvSpPr>
          <p:nvPr>
            <p:ph idx="1"/>
          </p:nvPr>
        </p:nvSpPr>
        <p:spPr/>
        <p:txBody>
          <a:bodyPr/>
          <a:lstStyle/>
          <a:p>
            <a:r>
              <a:rPr lang="en-US" dirty="0"/>
              <a:t>When most electric utilities were vertically integrated monopolies the costs and benefits associated with operating and expanding the transmission system did not need to be precisely determined since a single entity controllable all aspects of electricity supply, and could do joint generation, load and transmission planning</a:t>
            </a:r>
          </a:p>
          <a:p>
            <a:r>
              <a:rPr lang="en-US" dirty="0"/>
              <a:t>There could still be (and were) disputes between adjoining utilities since loop flows still existed</a:t>
            </a:r>
          </a:p>
          <a:p>
            <a:r>
              <a:rPr lang="en-US" dirty="0"/>
              <a:t>The most common way of providing another utility access to the transmission to transact with more distant utilities was through a notion known as the “contract path”</a:t>
            </a:r>
          </a:p>
        </p:txBody>
      </p:sp>
      <p:sp>
        <p:nvSpPr>
          <p:cNvPr id="4" name="Slide Number Placeholder 3">
            <a:extLst>
              <a:ext uri="{FF2B5EF4-FFF2-40B4-BE49-F238E27FC236}">
                <a16:creationId xmlns:a16="http://schemas.microsoft.com/office/drawing/2014/main" id="{C97413F8-6A00-C2F0-9F42-5588782A61D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21</a:t>
            </a:fld>
            <a:endParaRPr lang="en-US" dirty="0">
              <a:solidFill>
                <a:schemeClr val="tx1">
                  <a:lumMod val="50000"/>
                </a:schemeClr>
              </a:solidFill>
            </a:endParaRPr>
          </a:p>
        </p:txBody>
      </p:sp>
    </p:spTree>
    <p:extLst>
      <p:ext uri="{BB962C8B-B14F-4D97-AF65-F5344CB8AC3E}">
        <p14:creationId xmlns:p14="http://schemas.microsoft.com/office/powerpoint/2010/main" val="2755640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A78EA-33DD-1E67-43D0-AFF288BFF3D5}"/>
              </a:ext>
            </a:extLst>
          </p:cNvPr>
          <p:cNvSpPr>
            <a:spLocks noGrp="1"/>
          </p:cNvSpPr>
          <p:nvPr>
            <p:ph type="title"/>
          </p:nvPr>
        </p:nvSpPr>
        <p:spPr/>
        <p:txBody>
          <a:bodyPr/>
          <a:lstStyle/>
          <a:p>
            <a:r>
              <a:rPr lang="en-US" dirty="0"/>
              <a:t>Contract Path Nine Bus Example</a:t>
            </a:r>
          </a:p>
        </p:txBody>
      </p:sp>
      <p:sp>
        <p:nvSpPr>
          <p:cNvPr id="3" name="Content Placeholder 2">
            <a:extLst>
              <a:ext uri="{FF2B5EF4-FFF2-40B4-BE49-F238E27FC236}">
                <a16:creationId xmlns:a16="http://schemas.microsoft.com/office/drawing/2014/main" id="{B2F1A29E-F490-E7F7-E6F3-2E1C5D905BF6}"/>
              </a:ext>
            </a:extLst>
          </p:cNvPr>
          <p:cNvSpPr>
            <a:spLocks noGrp="1"/>
          </p:cNvSpPr>
          <p:nvPr>
            <p:ph idx="1"/>
          </p:nvPr>
        </p:nvSpPr>
        <p:spPr>
          <a:xfrm>
            <a:off x="457200" y="1280160"/>
            <a:ext cx="3886200" cy="3733800"/>
          </a:xfrm>
        </p:spPr>
        <p:txBody>
          <a:bodyPr/>
          <a:lstStyle/>
          <a:p>
            <a:r>
              <a:rPr lang="en-US" dirty="0"/>
              <a:t>If </a:t>
            </a:r>
            <a:r>
              <a:rPr lang="en-US" b="1" dirty="0"/>
              <a:t>A</a:t>
            </a:r>
            <a:r>
              <a:rPr lang="en-US" dirty="0"/>
              <a:t> wished to transact with </a:t>
            </a:r>
            <a:r>
              <a:rPr lang="en-US" b="1" dirty="0"/>
              <a:t>I</a:t>
            </a:r>
            <a:r>
              <a:rPr lang="en-US" dirty="0"/>
              <a:t>, using the contract path approach they just needed to get some of the intermediate areas to agree (say </a:t>
            </a:r>
            <a:r>
              <a:rPr lang="en-US" b="1" dirty="0"/>
              <a:t>G</a:t>
            </a:r>
            <a:r>
              <a:rPr lang="en-US" dirty="0"/>
              <a:t> and </a:t>
            </a:r>
            <a:r>
              <a:rPr lang="en-US" b="1" dirty="0"/>
              <a:t>H</a:t>
            </a:r>
            <a:r>
              <a:rPr lang="en-US" dirty="0"/>
              <a:t>)</a:t>
            </a:r>
          </a:p>
          <a:p>
            <a:r>
              <a:rPr lang="en-US" dirty="0"/>
              <a:t>This did not account</a:t>
            </a:r>
            <a:br>
              <a:rPr lang="en-US" dirty="0"/>
            </a:br>
            <a:r>
              <a:rPr lang="en-US" dirty="0"/>
              <a:t>for the loop flows</a:t>
            </a:r>
          </a:p>
          <a:p>
            <a:r>
              <a:rPr lang="en-US" dirty="0"/>
              <a:t>This led to the creation of larger ISOs to manage issues</a:t>
            </a:r>
          </a:p>
        </p:txBody>
      </p:sp>
      <p:pic>
        <p:nvPicPr>
          <p:cNvPr id="4" name="Picture 2">
            <a:extLst>
              <a:ext uri="{FF2B5EF4-FFF2-40B4-BE49-F238E27FC236}">
                <a16:creationId xmlns:a16="http://schemas.microsoft.com/office/drawing/2014/main" id="{96AEC1ED-F252-A6FD-A44B-A44A61EF4D2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571" r="27353"/>
          <a:stretch/>
        </p:blipFill>
        <p:spPr bwMode="auto">
          <a:xfrm>
            <a:off x="4800600" y="1219200"/>
            <a:ext cx="5791200" cy="539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a:extLst>
              <a:ext uri="{FF2B5EF4-FFF2-40B4-BE49-F238E27FC236}">
                <a16:creationId xmlns:a16="http://schemas.microsoft.com/office/drawing/2014/main" id="{760044FF-9533-4CEA-C4E6-C8EDCC432E1E}"/>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22</a:t>
            </a:fld>
            <a:endParaRPr lang="en-US" dirty="0">
              <a:solidFill>
                <a:schemeClr val="tx1">
                  <a:lumMod val="50000"/>
                </a:schemeClr>
              </a:solidFill>
            </a:endParaRPr>
          </a:p>
        </p:txBody>
      </p:sp>
    </p:spTree>
    <p:extLst>
      <p:ext uri="{BB962C8B-B14F-4D97-AF65-F5344CB8AC3E}">
        <p14:creationId xmlns:p14="http://schemas.microsoft.com/office/powerpoint/2010/main" val="153921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E4AF6-0E30-54A7-2121-226CCC10A4D9}"/>
              </a:ext>
            </a:extLst>
          </p:cNvPr>
          <p:cNvSpPr>
            <a:spLocks noGrp="1"/>
          </p:cNvSpPr>
          <p:nvPr>
            <p:ph type="title"/>
          </p:nvPr>
        </p:nvSpPr>
        <p:spPr/>
        <p:txBody>
          <a:bodyPr/>
          <a:lstStyle/>
          <a:p>
            <a:r>
              <a:rPr lang="en-US" dirty="0"/>
              <a:t>Transmission Challenges</a:t>
            </a:r>
          </a:p>
        </p:txBody>
      </p:sp>
      <p:sp>
        <p:nvSpPr>
          <p:cNvPr id="3" name="Content Placeholder 2">
            <a:extLst>
              <a:ext uri="{FF2B5EF4-FFF2-40B4-BE49-F238E27FC236}">
                <a16:creationId xmlns:a16="http://schemas.microsoft.com/office/drawing/2014/main" id="{852D84EB-3C2F-98C2-6F8A-783AE085C691}"/>
              </a:ext>
            </a:extLst>
          </p:cNvPr>
          <p:cNvSpPr>
            <a:spLocks noGrp="1"/>
          </p:cNvSpPr>
          <p:nvPr>
            <p:ph idx="1"/>
          </p:nvPr>
        </p:nvSpPr>
        <p:spPr/>
        <p:txBody>
          <a:bodyPr/>
          <a:lstStyle/>
          <a:p>
            <a:r>
              <a:rPr lang="en-US" dirty="0"/>
              <a:t>The main challenges with transmission are</a:t>
            </a:r>
          </a:p>
          <a:p>
            <a:pPr lvl="1"/>
            <a:r>
              <a:rPr lang="en-US" dirty="0"/>
              <a:t>Compensating existing transmission line owners</a:t>
            </a:r>
          </a:p>
          <a:p>
            <a:pPr lvl="1"/>
            <a:r>
              <a:rPr lang="en-US" dirty="0"/>
              <a:t>Ensuring sufficient new transmission is constructed</a:t>
            </a:r>
          </a:p>
          <a:p>
            <a:r>
              <a:rPr lang="en-US" dirty="0"/>
              <a:t>Different markets use different rules to achieve this</a:t>
            </a:r>
          </a:p>
          <a:p>
            <a:r>
              <a:rPr lang="en-US" dirty="0"/>
              <a:t>For current transmission there are 1) maintenance costs, 2) operating costs, 3) depreciation expenses, and 4) financing costs; state regulators usually approve these charges </a:t>
            </a:r>
          </a:p>
          <a:p>
            <a:r>
              <a:rPr lang="en-US" dirty="0"/>
              <a:t>New transmission needs are usually determined by a regional planning organization (e.g., ERCOT) working with existing transmission line owners with the states approving the new transmission lines</a:t>
            </a:r>
          </a:p>
        </p:txBody>
      </p:sp>
      <p:sp>
        <p:nvSpPr>
          <p:cNvPr id="4" name="Slide Number Placeholder 3">
            <a:extLst>
              <a:ext uri="{FF2B5EF4-FFF2-40B4-BE49-F238E27FC236}">
                <a16:creationId xmlns:a16="http://schemas.microsoft.com/office/drawing/2014/main" id="{FDB47B2E-71AB-67B1-BFE9-C729F7E07C98}"/>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23</a:t>
            </a:fld>
            <a:endParaRPr lang="en-US" dirty="0">
              <a:solidFill>
                <a:schemeClr val="tx1">
                  <a:lumMod val="50000"/>
                </a:schemeClr>
              </a:solidFill>
            </a:endParaRPr>
          </a:p>
        </p:txBody>
      </p:sp>
    </p:spTree>
    <p:extLst>
      <p:ext uri="{BB962C8B-B14F-4D97-AF65-F5344CB8AC3E}">
        <p14:creationId xmlns:p14="http://schemas.microsoft.com/office/powerpoint/2010/main" val="2022105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A4AF3-5858-6AD4-B574-5865D8C2D188}"/>
              </a:ext>
            </a:extLst>
          </p:cNvPr>
          <p:cNvSpPr>
            <a:spLocks noGrp="1"/>
          </p:cNvSpPr>
          <p:nvPr>
            <p:ph type="title"/>
          </p:nvPr>
        </p:nvSpPr>
        <p:spPr/>
        <p:txBody>
          <a:bodyPr/>
          <a:lstStyle/>
          <a:p>
            <a:r>
              <a:rPr lang="en-US" dirty="0"/>
              <a:t>General Economics: Types of Goods</a:t>
            </a:r>
          </a:p>
        </p:txBody>
      </p:sp>
      <p:sp>
        <p:nvSpPr>
          <p:cNvPr id="3" name="Content Placeholder 2">
            <a:extLst>
              <a:ext uri="{FF2B5EF4-FFF2-40B4-BE49-F238E27FC236}">
                <a16:creationId xmlns:a16="http://schemas.microsoft.com/office/drawing/2014/main" id="{F85AF2C9-66E3-5FBE-EA1E-FE3B01E8293D}"/>
              </a:ext>
            </a:extLst>
          </p:cNvPr>
          <p:cNvSpPr>
            <a:spLocks noGrp="1"/>
          </p:cNvSpPr>
          <p:nvPr>
            <p:ph idx="1"/>
          </p:nvPr>
        </p:nvSpPr>
        <p:spPr>
          <a:xfrm>
            <a:off x="457200" y="1280160"/>
            <a:ext cx="11430000" cy="5120640"/>
          </a:xfrm>
        </p:spPr>
        <p:txBody>
          <a:bodyPr/>
          <a:lstStyle/>
          <a:p>
            <a:r>
              <a:rPr lang="en-US" dirty="0"/>
              <a:t>In economics goods (products or services) are often differentiated based on whether they are excludable and rivalrous</a:t>
            </a:r>
          </a:p>
          <a:p>
            <a:pPr lvl="1"/>
            <a:r>
              <a:rPr lang="en-US" dirty="0"/>
              <a:t>Excludable is the degree to which a good can be prevented from being used</a:t>
            </a:r>
          </a:p>
          <a:p>
            <a:pPr lvl="1"/>
            <a:r>
              <a:rPr lang="en-US" dirty="0"/>
              <a:t>Rivalrous is the degree to which consumption by one prevents consumption by others</a:t>
            </a:r>
          </a:p>
          <a:p>
            <a:pPr lvl="1"/>
            <a:r>
              <a:rPr lang="en-US" dirty="0"/>
              <a:t>Public goods are non-excludable and non-rivalrous; examples are official statistics, national defense, public radio and TV</a:t>
            </a:r>
          </a:p>
          <a:p>
            <a:pPr lvl="1"/>
            <a:r>
              <a:rPr lang="en-US" dirty="0"/>
              <a:t>Private goods are excludable and rivalrous; most things are in this category</a:t>
            </a:r>
          </a:p>
          <a:p>
            <a:pPr lvl="1"/>
            <a:r>
              <a:rPr lang="en-US" dirty="0"/>
              <a:t>Common goods are non-excludable and rivalrous; many free public services fall in this category, like roads and electric transmission access; the “tragedy of the commons” refers to common goods.</a:t>
            </a:r>
          </a:p>
          <a:p>
            <a:pPr lvl="1"/>
            <a:r>
              <a:rPr lang="en-US" dirty="0"/>
              <a:t>Club goods are excludable and non-rivalrous; examples are private parks and satellite TV</a:t>
            </a:r>
          </a:p>
          <a:p>
            <a:pPr lvl="1"/>
            <a:endParaRPr lang="en-US" dirty="0"/>
          </a:p>
          <a:p>
            <a:endParaRPr lang="en-US" dirty="0"/>
          </a:p>
        </p:txBody>
      </p:sp>
      <p:sp>
        <p:nvSpPr>
          <p:cNvPr id="4" name="Slide Number Placeholder 3">
            <a:extLst>
              <a:ext uri="{FF2B5EF4-FFF2-40B4-BE49-F238E27FC236}">
                <a16:creationId xmlns:a16="http://schemas.microsoft.com/office/drawing/2014/main" id="{B118A175-3C7B-12E4-F704-CCA3E955F053}"/>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24</a:t>
            </a:fld>
            <a:endParaRPr lang="en-US" dirty="0">
              <a:solidFill>
                <a:schemeClr val="tx1">
                  <a:lumMod val="50000"/>
                </a:schemeClr>
              </a:solidFill>
            </a:endParaRPr>
          </a:p>
        </p:txBody>
      </p:sp>
    </p:spTree>
    <p:extLst>
      <p:ext uri="{BB962C8B-B14F-4D97-AF65-F5344CB8AC3E}">
        <p14:creationId xmlns:p14="http://schemas.microsoft.com/office/powerpoint/2010/main" val="3589139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66D6D-B522-0812-D75F-7D9490AB9896}"/>
              </a:ext>
            </a:extLst>
          </p:cNvPr>
          <p:cNvSpPr>
            <a:spLocks noGrp="1"/>
          </p:cNvSpPr>
          <p:nvPr>
            <p:ph type="title"/>
          </p:nvPr>
        </p:nvSpPr>
        <p:spPr/>
        <p:txBody>
          <a:bodyPr/>
          <a:lstStyle/>
          <a:p>
            <a:r>
              <a:rPr lang="en-US" dirty="0"/>
              <a:t>Paying for the Transmission Grid</a:t>
            </a:r>
          </a:p>
        </p:txBody>
      </p:sp>
      <p:sp>
        <p:nvSpPr>
          <p:cNvPr id="3" name="Content Placeholder 2">
            <a:extLst>
              <a:ext uri="{FF2B5EF4-FFF2-40B4-BE49-F238E27FC236}">
                <a16:creationId xmlns:a16="http://schemas.microsoft.com/office/drawing/2014/main" id="{D2470B0E-6A32-2587-2621-41916E71C54F}"/>
              </a:ext>
            </a:extLst>
          </p:cNvPr>
          <p:cNvSpPr>
            <a:spLocks noGrp="1"/>
          </p:cNvSpPr>
          <p:nvPr>
            <p:ph idx="1"/>
          </p:nvPr>
        </p:nvSpPr>
        <p:spPr/>
        <p:txBody>
          <a:bodyPr/>
          <a:lstStyle/>
          <a:p>
            <a:r>
              <a:rPr lang="en-US" dirty="0"/>
              <a:t>Paying for the transmission grid involves a number of different factors, including perceived fairness and simplicity</a:t>
            </a:r>
          </a:p>
          <a:p>
            <a:r>
              <a:rPr lang="en-US" dirty="0"/>
              <a:t>ERCOT uses a “postage stamp” approach, in which the total transmission costs are paid by each of the load serving entities (LSEs) based on their load usage during the 15 minute period in which ERCOT sets its maximum demand during each of the four summer months (the 4CP approach) (June, July, August, September)</a:t>
            </a:r>
          </a:p>
          <a:p>
            <a:pPr lvl="1"/>
            <a:r>
              <a:rPr lang="en-US" dirty="0"/>
              <a:t>This is a relatively simple approach, and benefits from just having a single state involved</a:t>
            </a:r>
          </a:p>
          <a:p>
            <a:pPr lvl="1"/>
            <a:r>
              <a:rPr lang="en-US" dirty="0"/>
              <a:t>A criticism of this approach is it could certainly be possible for larger loads to deliberately reduce their demand during these periods</a:t>
            </a:r>
          </a:p>
          <a:p>
            <a:endParaRPr lang="en-US" dirty="0"/>
          </a:p>
        </p:txBody>
      </p:sp>
      <p:sp>
        <p:nvSpPr>
          <p:cNvPr id="4" name="Slide Number Placeholder 3">
            <a:extLst>
              <a:ext uri="{FF2B5EF4-FFF2-40B4-BE49-F238E27FC236}">
                <a16:creationId xmlns:a16="http://schemas.microsoft.com/office/drawing/2014/main" id="{F5883CEA-CC1D-AE22-B0AD-7C1A525CC544}"/>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25</a:t>
            </a:fld>
            <a:endParaRPr lang="en-US" dirty="0">
              <a:solidFill>
                <a:schemeClr val="tx1">
                  <a:lumMod val="50000"/>
                </a:schemeClr>
              </a:solidFill>
            </a:endParaRPr>
          </a:p>
        </p:txBody>
      </p:sp>
    </p:spTree>
    <p:extLst>
      <p:ext uri="{BB962C8B-B14F-4D97-AF65-F5344CB8AC3E}">
        <p14:creationId xmlns:p14="http://schemas.microsoft.com/office/powerpoint/2010/main" val="1629343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F0B0-3391-7C62-0312-B1EE6E71ACAC}"/>
              </a:ext>
            </a:extLst>
          </p:cNvPr>
          <p:cNvSpPr>
            <a:spLocks noGrp="1"/>
          </p:cNvSpPr>
          <p:nvPr>
            <p:ph type="title"/>
          </p:nvPr>
        </p:nvSpPr>
        <p:spPr/>
        <p:txBody>
          <a:bodyPr/>
          <a:lstStyle/>
          <a:p>
            <a:r>
              <a:rPr lang="en-US" dirty="0"/>
              <a:t>ERCOT Transmission Cost of Service (TCOS) </a:t>
            </a:r>
          </a:p>
        </p:txBody>
      </p:sp>
      <p:pic>
        <p:nvPicPr>
          <p:cNvPr id="5" name="Picture 4">
            <a:extLst>
              <a:ext uri="{FF2B5EF4-FFF2-40B4-BE49-F238E27FC236}">
                <a16:creationId xmlns:a16="http://schemas.microsoft.com/office/drawing/2014/main" id="{7176CE3F-2A6E-A192-5127-7E88E3EF3B8D}"/>
              </a:ext>
            </a:extLst>
          </p:cNvPr>
          <p:cNvPicPr>
            <a:picLocks noChangeAspect="1"/>
          </p:cNvPicPr>
          <p:nvPr/>
        </p:nvPicPr>
        <p:blipFill>
          <a:blip r:embed="rId2"/>
          <a:srcRect l="13167" t="15107" r="12582" b="894"/>
          <a:stretch/>
        </p:blipFill>
        <p:spPr>
          <a:xfrm>
            <a:off x="914400" y="1280160"/>
            <a:ext cx="9067800" cy="5237018"/>
          </a:xfrm>
          <a:prstGeom prst="rect">
            <a:avLst/>
          </a:prstGeom>
        </p:spPr>
      </p:pic>
      <p:sp>
        <p:nvSpPr>
          <p:cNvPr id="3" name="Slide Number Placeholder 3">
            <a:extLst>
              <a:ext uri="{FF2B5EF4-FFF2-40B4-BE49-F238E27FC236}">
                <a16:creationId xmlns:a16="http://schemas.microsoft.com/office/drawing/2014/main" id="{D543E2B7-A3BD-00BF-A2B8-569F1ED22428}"/>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26</a:t>
            </a:fld>
            <a:endParaRPr lang="en-US" dirty="0">
              <a:solidFill>
                <a:schemeClr val="tx1">
                  <a:lumMod val="50000"/>
                </a:schemeClr>
              </a:solidFill>
            </a:endParaRPr>
          </a:p>
        </p:txBody>
      </p:sp>
    </p:spTree>
    <p:extLst>
      <p:ext uri="{BB962C8B-B14F-4D97-AF65-F5344CB8AC3E}">
        <p14:creationId xmlns:p14="http://schemas.microsoft.com/office/powerpoint/2010/main" val="3532166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48AE5-5D87-3240-786E-9BC56E76A011}"/>
              </a:ext>
            </a:extLst>
          </p:cNvPr>
          <p:cNvSpPr>
            <a:spLocks noGrp="1"/>
          </p:cNvSpPr>
          <p:nvPr>
            <p:ph type="title"/>
          </p:nvPr>
        </p:nvSpPr>
        <p:spPr/>
        <p:txBody>
          <a:bodyPr/>
          <a:lstStyle/>
          <a:p>
            <a:r>
              <a:rPr lang="en-US" dirty="0"/>
              <a:t>Congestion Revenue Rights (CRRs)</a:t>
            </a:r>
          </a:p>
        </p:txBody>
      </p:sp>
      <p:sp>
        <p:nvSpPr>
          <p:cNvPr id="3" name="Content Placeholder 2">
            <a:extLst>
              <a:ext uri="{FF2B5EF4-FFF2-40B4-BE49-F238E27FC236}">
                <a16:creationId xmlns:a16="http://schemas.microsoft.com/office/drawing/2014/main" id="{651972A7-665B-D2E4-BB8A-08F0150342CB}"/>
              </a:ext>
            </a:extLst>
          </p:cNvPr>
          <p:cNvSpPr>
            <a:spLocks noGrp="1"/>
          </p:cNvSpPr>
          <p:nvPr>
            <p:ph idx="1"/>
          </p:nvPr>
        </p:nvSpPr>
        <p:spPr/>
        <p:txBody>
          <a:bodyPr/>
          <a:lstStyle/>
          <a:p>
            <a:r>
              <a:rPr lang="en-US" dirty="0"/>
              <a:t>In LMP markets congestion causes price differences. Markets provide financial instruments to hedge against the uncertainty associated with these price differences</a:t>
            </a:r>
          </a:p>
          <a:p>
            <a:pPr lvl="1"/>
            <a:r>
              <a:rPr lang="en-US" dirty="0"/>
              <a:t>In ERCOT and CAISO (California) they are known as Congestion Revenue Rights (CRRs); in PJM, MISO and ISO-NE they are Financial Transmission Rights (FTRs)</a:t>
            </a:r>
          </a:p>
          <a:p>
            <a:pPr lvl="1"/>
            <a:r>
              <a:rPr lang="en-US" dirty="0"/>
              <a:t>They are not a right to deliver physical electric energy</a:t>
            </a:r>
          </a:p>
          <a:p>
            <a:pPr lvl="1"/>
            <a:r>
              <a:rPr lang="en-US" dirty="0"/>
              <a:t>In ERCOT they apply in the day ahead market</a:t>
            </a:r>
          </a:p>
          <a:p>
            <a:r>
              <a:rPr lang="en-US" dirty="0"/>
              <a:t>In ERCOT there are two types</a:t>
            </a:r>
          </a:p>
          <a:p>
            <a:pPr lvl="1"/>
            <a:r>
              <a:rPr lang="en-US" dirty="0"/>
              <a:t>Point-to-Point Options</a:t>
            </a:r>
          </a:p>
          <a:p>
            <a:pPr lvl="2"/>
            <a:r>
              <a:rPr lang="en-US" dirty="0"/>
              <a:t>Owners only get paid based upon the </a:t>
            </a:r>
            <a:br>
              <a:rPr lang="en-US" dirty="0"/>
            </a:br>
            <a:r>
              <a:rPr lang="en-US" dirty="0"/>
              <a:t>price difference</a:t>
            </a:r>
          </a:p>
          <a:p>
            <a:pPr lvl="1"/>
            <a:r>
              <a:rPr lang="en-US" dirty="0"/>
              <a:t>Point-to-Point Obligations</a:t>
            </a:r>
          </a:p>
          <a:p>
            <a:pPr lvl="2"/>
            <a:r>
              <a:rPr lang="en-US" dirty="0"/>
              <a:t>Owners might have to pay</a:t>
            </a:r>
          </a:p>
          <a:p>
            <a:pPr lvl="1"/>
            <a:endParaRPr lang="en-US" dirty="0"/>
          </a:p>
          <a:p>
            <a:endParaRPr lang="en-US" dirty="0"/>
          </a:p>
        </p:txBody>
      </p:sp>
      <p:pic>
        <p:nvPicPr>
          <p:cNvPr id="4" name="Picture 2">
            <a:extLst>
              <a:ext uri="{FF2B5EF4-FFF2-40B4-BE49-F238E27FC236}">
                <a16:creationId xmlns:a16="http://schemas.microsoft.com/office/drawing/2014/main" id="{83B6036C-BE95-F651-D971-47FC5B53218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962400"/>
            <a:ext cx="3886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314EDEFB-912B-28BC-60D4-2B321F416C29}"/>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27</a:t>
            </a:fld>
            <a:endParaRPr lang="en-US" dirty="0">
              <a:solidFill>
                <a:schemeClr val="tx1">
                  <a:lumMod val="50000"/>
                </a:schemeClr>
              </a:solidFill>
            </a:endParaRPr>
          </a:p>
        </p:txBody>
      </p:sp>
    </p:spTree>
    <p:extLst>
      <p:ext uri="{BB962C8B-B14F-4D97-AF65-F5344CB8AC3E}">
        <p14:creationId xmlns:p14="http://schemas.microsoft.com/office/powerpoint/2010/main" val="2433622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3644-1EE0-C74F-7F6E-76605B6F9442}"/>
              </a:ext>
            </a:extLst>
          </p:cNvPr>
          <p:cNvSpPr>
            <a:spLocks noGrp="1"/>
          </p:cNvSpPr>
          <p:nvPr>
            <p:ph type="title"/>
          </p:nvPr>
        </p:nvSpPr>
        <p:spPr/>
        <p:txBody>
          <a:bodyPr/>
          <a:lstStyle/>
          <a:p>
            <a:r>
              <a:rPr lang="en-US" dirty="0"/>
              <a:t>Congestion Revenue Rights (CRRs), cont.</a:t>
            </a:r>
          </a:p>
        </p:txBody>
      </p:sp>
      <p:sp>
        <p:nvSpPr>
          <p:cNvPr id="3" name="Content Placeholder 2">
            <a:extLst>
              <a:ext uri="{FF2B5EF4-FFF2-40B4-BE49-F238E27FC236}">
                <a16:creationId xmlns:a16="http://schemas.microsoft.com/office/drawing/2014/main" id="{F3E7C33E-ADB4-2DBE-BEA3-D01A8A6A035D}"/>
              </a:ext>
            </a:extLst>
          </p:cNvPr>
          <p:cNvSpPr>
            <a:spLocks noGrp="1"/>
          </p:cNvSpPr>
          <p:nvPr>
            <p:ph idx="1"/>
          </p:nvPr>
        </p:nvSpPr>
        <p:spPr/>
        <p:txBody>
          <a:bodyPr/>
          <a:lstStyle/>
          <a:p>
            <a:r>
              <a:rPr lang="en-US" dirty="0"/>
              <a:t>CRRs can be bought in the CRR auction, traded, or awarded by allocation</a:t>
            </a:r>
          </a:p>
          <a:p>
            <a:pPr lvl="1"/>
            <a:r>
              <a:rPr lang="en-US" dirty="0"/>
              <a:t>Allocations are given to Non-Opt-In Entities (NOIEs) are municipally owned utilities or electric cooperatives that have chosen not to participate in the competitive retail electricity markets</a:t>
            </a:r>
          </a:p>
          <a:p>
            <a:pPr lvl="1"/>
            <a:r>
              <a:rPr lang="en-US" dirty="0"/>
              <a:t>There are monthly auctions and auctions for six-month periods; CRRs have different time periods including off-peak, peak weekday and peak weekend</a:t>
            </a:r>
          </a:p>
          <a:p>
            <a:r>
              <a:rPr lang="en-US" dirty="0"/>
              <a:t>Information on ERCOTs CRRs is available at www.ercot.com/mktinfo/crr</a:t>
            </a:r>
          </a:p>
          <a:p>
            <a:pPr lvl="1"/>
            <a:r>
              <a:rPr lang="en-US" dirty="0"/>
              <a:t>As of March 1, 2025 there were about 685,000 open CRRs! Many are for just a few MWs </a:t>
            </a:r>
          </a:p>
          <a:p>
            <a:r>
              <a:rPr lang="en-US" dirty="0"/>
              <a:t>Additional information is available from the ERCOT State of the Market Report; the value of congestion in 2023 for ERCOT is $2.3 billion</a:t>
            </a:r>
          </a:p>
          <a:p>
            <a:r>
              <a:rPr lang="en-US" dirty="0"/>
              <a:t>Nationwide an estimate of congestion costs is about $12 billion in 2023</a:t>
            </a:r>
          </a:p>
          <a:p>
            <a:endParaRPr lang="en-US" dirty="0"/>
          </a:p>
        </p:txBody>
      </p:sp>
      <p:sp>
        <p:nvSpPr>
          <p:cNvPr id="4" name="Slide Number Placeholder 3">
            <a:extLst>
              <a:ext uri="{FF2B5EF4-FFF2-40B4-BE49-F238E27FC236}">
                <a16:creationId xmlns:a16="http://schemas.microsoft.com/office/drawing/2014/main" id="{4ADBDCA5-1480-4A9C-F836-B18D13C3D126}"/>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28</a:t>
            </a:fld>
            <a:endParaRPr lang="en-US" dirty="0">
              <a:solidFill>
                <a:schemeClr val="tx1">
                  <a:lumMod val="50000"/>
                </a:schemeClr>
              </a:solidFill>
            </a:endParaRPr>
          </a:p>
        </p:txBody>
      </p:sp>
    </p:spTree>
    <p:extLst>
      <p:ext uri="{BB962C8B-B14F-4D97-AF65-F5344CB8AC3E}">
        <p14:creationId xmlns:p14="http://schemas.microsoft.com/office/powerpoint/2010/main" val="309556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41ECC-D7CE-5C22-597E-A75DF1D609A6}"/>
              </a:ext>
            </a:extLst>
          </p:cNvPr>
          <p:cNvSpPr>
            <a:spLocks noGrp="1"/>
          </p:cNvSpPr>
          <p:nvPr>
            <p:ph type="title"/>
          </p:nvPr>
        </p:nvSpPr>
        <p:spPr/>
        <p:txBody>
          <a:bodyPr/>
          <a:lstStyle/>
          <a:p>
            <a:r>
              <a:rPr lang="en-US" dirty="0"/>
              <a:t>ERCOT Real-Time Dispatch and Pricing</a:t>
            </a:r>
          </a:p>
        </p:txBody>
      </p:sp>
      <p:sp>
        <p:nvSpPr>
          <p:cNvPr id="3" name="Content Placeholder 2">
            <a:extLst>
              <a:ext uri="{FF2B5EF4-FFF2-40B4-BE49-F238E27FC236}">
                <a16:creationId xmlns:a16="http://schemas.microsoft.com/office/drawing/2014/main" id="{9C120902-8C17-A741-F0DF-3B557A0ED481}"/>
              </a:ext>
            </a:extLst>
          </p:cNvPr>
          <p:cNvSpPr>
            <a:spLocks noGrp="1"/>
          </p:cNvSpPr>
          <p:nvPr>
            <p:ph idx="1"/>
          </p:nvPr>
        </p:nvSpPr>
        <p:spPr/>
        <p:txBody>
          <a:bodyPr/>
          <a:lstStyle/>
          <a:p>
            <a:r>
              <a:rPr lang="en-US" dirty="0"/>
              <a:t>The goal of real-time dispatch is to manage reliability, matching the generation with the load, </a:t>
            </a:r>
            <a:br>
              <a:rPr lang="en-US" dirty="0"/>
            </a:br>
            <a:r>
              <a:rPr lang="en-US" dirty="0"/>
              <a:t>ensuring the transmission </a:t>
            </a:r>
            <a:br>
              <a:rPr lang="en-US" dirty="0"/>
            </a:br>
            <a:r>
              <a:rPr lang="en-US" dirty="0"/>
              <a:t>flows and voltages stay </a:t>
            </a:r>
            <a:br>
              <a:rPr lang="en-US" dirty="0"/>
            </a:br>
            <a:r>
              <a:rPr lang="en-US" dirty="0"/>
              <a:t>within limits, and operate </a:t>
            </a:r>
            <a:br>
              <a:rPr lang="en-US" dirty="0"/>
            </a:br>
            <a:r>
              <a:rPr lang="en-US" dirty="0"/>
              <a:t>the system at least cost </a:t>
            </a:r>
          </a:p>
        </p:txBody>
      </p:sp>
      <p:sp>
        <p:nvSpPr>
          <p:cNvPr id="4" name="TextBox 3">
            <a:extLst>
              <a:ext uri="{FF2B5EF4-FFF2-40B4-BE49-F238E27FC236}">
                <a16:creationId xmlns:a16="http://schemas.microsoft.com/office/drawing/2014/main" id="{92EEB5BC-2BE7-95C8-574B-14D20F8D97B3}"/>
              </a:ext>
            </a:extLst>
          </p:cNvPr>
          <p:cNvSpPr txBox="1"/>
          <p:nvPr/>
        </p:nvSpPr>
        <p:spPr bwMode="auto">
          <a:xfrm>
            <a:off x="381000" y="6206244"/>
            <a:ext cx="11049000" cy="400110"/>
          </a:xfrm>
          <a:prstGeom prst="rect">
            <a:avLst/>
          </a:prstGeom>
          <a:noFill/>
          <a:ln>
            <a:noFill/>
          </a:ln>
        </p:spPr>
        <p:txBody>
          <a:bodyPr wrap="square">
            <a:spAutoFit/>
          </a:bodyPr>
          <a:lstStyle/>
          <a:p>
            <a:r>
              <a:rPr lang="en-US" sz="2000" dirty="0">
                <a:solidFill>
                  <a:schemeClr val="tx1">
                    <a:lumMod val="50000"/>
                  </a:schemeClr>
                </a:solidFill>
              </a:rPr>
              <a:t>Material partially from www.ercot.com/files/docs/2023/07/07/2023_07-wholesale-101.pdf</a:t>
            </a:r>
          </a:p>
        </p:txBody>
      </p:sp>
      <p:pic>
        <p:nvPicPr>
          <p:cNvPr id="6" name="Picture 5">
            <a:extLst>
              <a:ext uri="{FF2B5EF4-FFF2-40B4-BE49-F238E27FC236}">
                <a16:creationId xmlns:a16="http://schemas.microsoft.com/office/drawing/2014/main" id="{48B6ACC4-33D2-4CCE-674E-78B94D23B3C1}"/>
              </a:ext>
            </a:extLst>
          </p:cNvPr>
          <p:cNvPicPr>
            <a:picLocks noChangeAspect="1"/>
          </p:cNvPicPr>
          <p:nvPr/>
        </p:nvPicPr>
        <p:blipFill>
          <a:blip r:embed="rId2"/>
          <a:stretch>
            <a:fillRect/>
          </a:stretch>
        </p:blipFill>
        <p:spPr>
          <a:xfrm>
            <a:off x="5486400" y="1752600"/>
            <a:ext cx="5941968" cy="4114800"/>
          </a:xfrm>
          <a:prstGeom prst="rect">
            <a:avLst/>
          </a:prstGeom>
        </p:spPr>
      </p:pic>
      <p:sp>
        <p:nvSpPr>
          <p:cNvPr id="5" name="Slide Number Placeholder 3">
            <a:extLst>
              <a:ext uri="{FF2B5EF4-FFF2-40B4-BE49-F238E27FC236}">
                <a16:creationId xmlns:a16="http://schemas.microsoft.com/office/drawing/2014/main" id="{D68B3D29-D0AA-95AE-FC04-17584DD607EB}"/>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a:t>
            </a:fld>
            <a:endParaRPr lang="en-US" dirty="0">
              <a:solidFill>
                <a:schemeClr val="tx1">
                  <a:lumMod val="50000"/>
                </a:schemeClr>
              </a:solidFill>
            </a:endParaRPr>
          </a:p>
        </p:txBody>
      </p:sp>
    </p:spTree>
    <p:extLst>
      <p:ext uri="{BB962C8B-B14F-4D97-AF65-F5344CB8AC3E}">
        <p14:creationId xmlns:p14="http://schemas.microsoft.com/office/powerpoint/2010/main" val="2460251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C1488-1457-DC5C-1A16-8099E7F153B8}"/>
              </a:ext>
            </a:extLst>
          </p:cNvPr>
          <p:cNvSpPr>
            <a:spLocks noGrp="1"/>
          </p:cNvSpPr>
          <p:nvPr>
            <p:ph type="title"/>
          </p:nvPr>
        </p:nvSpPr>
        <p:spPr/>
        <p:txBody>
          <a:bodyPr/>
          <a:lstStyle/>
          <a:p>
            <a:r>
              <a:rPr lang="en-US" dirty="0"/>
              <a:t>Building New Transmission Lines</a:t>
            </a:r>
          </a:p>
        </p:txBody>
      </p:sp>
      <p:sp>
        <p:nvSpPr>
          <p:cNvPr id="3" name="Content Placeholder 2">
            <a:extLst>
              <a:ext uri="{FF2B5EF4-FFF2-40B4-BE49-F238E27FC236}">
                <a16:creationId xmlns:a16="http://schemas.microsoft.com/office/drawing/2014/main" id="{D95AEE56-51ED-9F4E-E9A8-C89965C5DDA1}"/>
              </a:ext>
            </a:extLst>
          </p:cNvPr>
          <p:cNvSpPr>
            <a:spLocks noGrp="1"/>
          </p:cNvSpPr>
          <p:nvPr>
            <p:ph idx="1"/>
          </p:nvPr>
        </p:nvSpPr>
        <p:spPr>
          <a:xfrm>
            <a:off x="457200" y="1280160"/>
            <a:ext cx="11734800" cy="3733800"/>
          </a:xfrm>
        </p:spPr>
        <p:txBody>
          <a:bodyPr/>
          <a:lstStyle/>
          <a:p>
            <a:r>
              <a:rPr lang="en-US" dirty="0"/>
              <a:t>In general, getting new transmission build can be a very involved process, particularly if it crosses state lines; the below image summarizes the process</a:t>
            </a:r>
          </a:p>
        </p:txBody>
      </p:sp>
      <p:sp>
        <p:nvSpPr>
          <p:cNvPr id="5" name="TextBox 4">
            <a:extLst>
              <a:ext uri="{FF2B5EF4-FFF2-40B4-BE49-F238E27FC236}">
                <a16:creationId xmlns:a16="http://schemas.microsoft.com/office/drawing/2014/main" id="{620645B2-AC91-C787-3C00-09815B81B481}"/>
              </a:ext>
            </a:extLst>
          </p:cNvPr>
          <p:cNvSpPr txBox="1"/>
          <p:nvPr/>
        </p:nvSpPr>
        <p:spPr bwMode="auto">
          <a:xfrm>
            <a:off x="457200" y="6248400"/>
            <a:ext cx="8915400" cy="338554"/>
          </a:xfrm>
          <a:prstGeom prst="rect">
            <a:avLst/>
          </a:prstGeom>
          <a:solidFill>
            <a:schemeClr val="bg1"/>
          </a:solidFill>
          <a:ln>
            <a:noFill/>
          </a:ln>
        </p:spPr>
        <p:txBody>
          <a:bodyPr wrap="square">
            <a:spAutoFit/>
          </a:bodyPr>
          <a:lstStyle/>
          <a:p>
            <a:r>
              <a:rPr lang="en-US" sz="1600" dirty="0">
                <a:solidFill>
                  <a:schemeClr val="tx1">
                    <a:lumMod val="50000"/>
                  </a:schemeClr>
                </a:solidFill>
              </a:rPr>
              <a:t>Image source: www.breakthroughenergy.org/newsroom/articles/transmissiondeployment/</a:t>
            </a:r>
          </a:p>
        </p:txBody>
      </p:sp>
      <p:pic>
        <p:nvPicPr>
          <p:cNvPr id="7" name="Picture 6">
            <a:extLst>
              <a:ext uri="{FF2B5EF4-FFF2-40B4-BE49-F238E27FC236}">
                <a16:creationId xmlns:a16="http://schemas.microsoft.com/office/drawing/2014/main" id="{C06FC198-CB98-D2F1-FB06-138FCE46E7F5}"/>
              </a:ext>
            </a:extLst>
          </p:cNvPr>
          <p:cNvPicPr>
            <a:picLocks noChangeAspect="1"/>
          </p:cNvPicPr>
          <p:nvPr/>
        </p:nvPicPr>
        <p:blipFill>
          <a:blip r:embed="rId2"/>
          <a:stretch>
            <a:fillRect/>
          </a:stretch>
        </p:blipFill>
        <p:spPr>
          <a:xfrm>
            <a:off x="762000" y="2286000"/>
            <a:ext cx="7219346" cy="3886200"/>
          </a:xfrm>
          <a:prstGeom prst="rect">
            <a:avLst/>
          </a:prstGeom>
        </p:spPr>
      </p:pic>
      <p:sp>
        <p:nvSpPr>
          <p:cNvPr id="8" name="Rectangle 7">
            <a:extLst>
              <a:ext uri="{FF2B5EF4-FFF2-40B4-BE49-F238E27FC236}">
                <a16:creationId xmlns:a16="http://schemas.microsoft.com/office/drawing/2014/main" id="{7135DED6-B3D5-8E25-FDDE-E430CA07C501}"/>
              </a:ext>
            </a:extLst>
          </p:cNvPr>
          <p:cNvSpPr/>
          <p:nvPr/>
        </p:nvSpPr>
        <p:spPr>
          <a:xfrm>
            <a:off x="8296828" y="2514600"/>
            <a:ext cx="3514172" cy="3416320"/>
          </a:xfrm>
          <a:prstGeom prst="rect">
            <a:avLst/>
          </a:prstGeom>
          <a:solidFill>
            <a:schemeClr val="bg1">
              <a:lumMod val="95000"/>
            </a:schemeClr>
          </a:solidFill>
        </p:spPr>
        <p:txBody>
          <a:bodyPr wrap="square">
            <a:spAutoFit/>
          </a:bodyPr>
          <a:lstStyle/>
          <a:p>
            <a:r>
              <a:rPr lang="en-US" altLang="en-US" sz="2400" dirty="0">
                <a:solidFill>
                  <a:srgbClr val="1E0000"/>
                </a:solidFill>
              </a:rPr>
              <a:t>The process is somewhat similar in Texas since just a single state is involved, with the Public Utility Commission of Texas (PUCT) approving new lines by issuing a Certificate of Convenience and Necessity (CCN)</a:t>
            </a:r>
          </a:p>
        </p:txBody>
      </p:sp>
      <p:sp>
        <p:nvSpPr>
          <p:cNvPr id="9" name="Slide Number Placeholder 3">
            <a:extLst>
              <a:ext uri="{FF2B5EF4-FFF2-40B4-BE49-F238E27FC236}">
                <a16:creationId xmlns:a16="http://schemas.microsoft.com/office/drawing/2014/main" id="{0E7E3AE0-78CF-5D6D-F313-EDF050617AE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29</a:t>
            </a:fld>
            <a:endParaRPr lang="en-US" dirty="0">
              <a:solidFill>
                <a:schemeClr val="tx1">
                  <a:lumMod val="50000"/>
                </a:schemeClr>
              </a:solidFill>
            </a:endParaRPr>
          </a:p>
        </p:txBody>
      </p:sp>
    </p:spTree>
    <p:extLst>
      <p:ext uri="{BB962C8B-B14F-4D97-AF65-F5344CB8AC3E}">
        <p14:creationId xmlns:p14="http://schemas.microsoft.com/office/powerpoint/2010/main" val="3750204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7AF13-CD81-57E8-6A73-ED03D1CE17E7}"/>
              </a:ext>
            </a:extLst>
          </p:cNvPr>
          <p:cNvSpPr>
            <a:spLocks noGrp="1"/>
          </p:cNvSpPr>
          <p:nvPr>
            <p:ph type="title"/>
          </p:nvPr>
        </p:nvSpPr>
        <p:spPr/>
        <p:txBody>
          <a:bodyPr/>
          <a:lstStyle/>
          <a:p>
            <a:r>
              <a:rPr lang="en-US" dirty="0"/>
              <a:t>Who Gets to Build New Transmission</a:t>
            </a:r>
          </a:p>
        </p:txBody>
      </p:sp>
      <p:sp>
        <p:nvSpPr>
          <p:cNvPr id="3" name="Content Placeholder 2">
            <a:extLst>
              <a:ext uri="{FF2B5EF4-FFF2-40B4-BE49-F238E27FC236}">
                <a16:creationId xmlns:a16="http://schemas.microsoft.com/office/drawing/2014/main" id="{9C9A719A-6D4B-2ADE-A228-D23AC68EE1E6}"/>
              </a:ext>
            </a:extLst>
          </p:cNvPr>
          <p:cNvSpPr>
            <a:spLocks noGrp="1"/>
          </p:cNvSpPr>
          <p:nvPr>
            <p:ph idx="1"/>
          </p:nvPr>
        </p:nvSpPr>
        <p:spPr>
          <a:xfrm>
            <a:off x="457200" y="1280160"/>
            <a:ext cx="10820400" cy="3733800"/>
          </a:xfrm>
        </p:spPr>
        <p:txBody>
          <a:bodyPr/>
          <a:lstStyle/>
          <a:p>
            <a:r>
              <a:rPr lang="en-US" dirty="0"/>
              <a:t>In many locations, including Texas, Right of First Refusal (ROFR) laws give the incumbent utilities the first right to construct and operate new transmission lines</a:t>
            </a:r>
          </a:p>
          <a:p>
            <a:r>
              <a:rPr lang="en-US" dirty="0"/>
              <a:t>In October 2024 a US district court ruled that this Texas law was invalid because if violated the Dormant Commerce Clause of the US Constitution since the court viewed the Texas law as restricting interstate commerce</a:t>
            </a:r>
          </a:p>
          <a:p>
            <a:pPr lvl="1"/>
            <a:r>
              <a:rPr lang="en-US" dirty="0"/>
              <a:t>This ruling did not apply to the ERCOT portion of Texas since its electricity is not considered interstate commerce </a:t>
            </a:r>
          </a:p>
        </p:txBody>
      </p:sp>
      <p:sp>
        <p:nvSpPr>
          <p:cNvPr id="4" name="Slide Number Placeholder 3">
            <a:extLst>
              <a:ext uri="{FF2B5EF4-FFF2-40B4-BE49-F238E27FC236}">
                <a16:creationId xmlns:a16="http://schemas.microsoft.com/office/drawing/2014/main" id="{08B36A14-8D89-11FD-0ADA-7EDD1D60D94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30</a:t>
            </a:fld>
            <a:endParaRPr lang="en-US" dirty="0">
              <a:solidFill>
                <a:schemeClr val="tx1">
                  <a:lumMod val="50000"/>
                </a:schemeClr>
              </a:solidFill>
            </a:endParaRPr>
          </a:p>
        </p:txBody>
      </p:sp>
    </p:spTree>
    <p:extLst>
      <p:ext uri="{BB962C8B-B14F-4D97-AF65-F5344CB8AC3E}">
        <p14:creationId xmlns:p14="http://schemas.microsoft.com/office/powerpoint/2010/main" val="3340712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98F8-A9E2-29F2-7E55-CE063E8C9D0F}"/>
              </a:ext>
            </a:extLst>
          </p:cNvPr>
          <p:cNvSpPr>
            <a:spLocks noGrp="1"/>
          </p:cNvSpPr>
          <p:nvPr>
            <p:ph type="title"/>
          </p:nvPr>
        </p:nvSpPr>
        <p:spPr/>
        <p:txBody>
          <a:bodyPr/>
          <a:lstStyle/>
          <a:p>
            <a:r>
              <a:rPr lang="en-US" dirty="0"/>
              <a:t>Getting Transmission Line Right-of-Ways</a:t>
            </a:r>
          </a:p>
        </p:txBody>
      </p:sp>
      <p:sp>
        <p:nvSpPr>
          <p:cNvPr id="3" name="Content Placeholder 2">
            <a:extLst>
              <a:ext uri="{FF2B5EF4-FFF2-40B4-BE49-F238E27FC236}">
                <a16:creationId xmlns:a16="http://schemas.microsoft.com/office/drawing/2014/main" id="{C57A1CC3-4C50-16CE-3844-A3703246805A}"/>
              </a:ext>
            </a:extLst>
          </p:cNvPr>
          <p:cNvSpPr>
            <a:spLocks noGrp="1"/>
          </p:cNvSpPr>
          <p:nvPr>
            <p:ph idx="1"/>
          </p:nvPr>
        </p:nvSpPr>
        <p:spPr/>
        <p:txBody>
          <a:bodyPr/>
          <a:lstStyle/>
          <a:p>
            <a:r>
              <a:rPr lang="en-US" dirty="0"/>
              <a:t>Determining the path for a new transmission line is an involved process, with the PUCT ultimately giving final approval</a:t>
            </a:r>
          </a:p>
          <a:p>
            <a:r>
              <a:rPr lang="en-US" dirty="0"/>
              <a:t>For new </a:t>
            </a:r>
            <a:r>
              <a:rPr lang="en-US" dirty="0" err="1"/>
              <a:t>right-of-ways</a:t>
            </a:r>
            <a:r>
              <a:rPr lang="en-US" dirty="0"/>
              <a:t> that involve private land, the entity constructing the line (usually a utility) contacts the landowners to obtain easements</a:t>
            </a:r>
          </a:p>
          <a:p>
            <a:pPr lvl="1"/>
            <a:r>
              <a:rPr lang="en-US" dirty="0"/>
              <a:t>An easement provides rights for the utility to use the land for the transmission line, and restricts what the property owner can do with the land; payment is usually up front, though annual payments are common with wind turbines; the price is negotiable</a:t>
            </a:r>
          </a:p>
          <a:p>
            <a:r>
              <a:rPr lang="en-US" dirty="0"/>
              <a:t>In an easement agreement cannot be obtained, it can be obtained through eminent domain, which is ultimately a legal process in which the landowner gets a court determined payment </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9A59428F-F9B5-3C66-7C09-B3B78BAFD07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31</a:t>
            </a:fld>
            <a:endParaRPr lang="en-US" dirty="0">
              <a:solidFill>
                <a:schemeClr val="tx1">
                  <a:lumMod val="50000"/>
                </a:schemeClr>
              </a:solidFill>
            </a:endParaRPr>
          </a:p>
        </p:txBody>
      </p:sp>
    </p:spTree>
    <p:extLst>
      <p:ext uri="{BB962C8B-B14F-4D97-AF65-F5344CB8AC3E}">
        <p14:creationId xmlns:p14="http://schemas.microsoft.com/office/powerpoint/2010/main" val="3014568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1E8FD-ABA8-0C9C-169B-86659526EE12}"/>
              </a:ext>
            </a:extLst>
          </p:cNvPr>
          <p:cNvSpPr>
            <a:spLocks noGrp="1"/>
          </p:cNvSpPr>
          <p:nvPr>
            <p:ph type="title"/>
          </p:nvPr>
        </p:nvSpPr>
        <p:spPr/>
        <p:txBody>
          <a:bodyPr/>
          <a:lstStyle/>
          <a:p>
            <a:r>
              <a:rPr lang="en-US" dirty="0"/>
              <a:t>EIA US Real-Time Electric Grid Information</a:t>
            </a:r>
          </a:p>
        </p:txBody>
      </p:sp>
      <p:sp>
        <p:nvSpPr>
          <p:cNvPr id="3" name="Content Placeholder 2">
            <a:extLst>
              <a:ext uri="{FF2B5EF4-FFF2-40B4-BE49-F238E27FC236}">
                <a16:creationId xmlns:a16="http://schemas.microsoft.com/office/drawing/2014/main" id="{2E386944-38D4-D0A8-6788-79C19CD19C12}"/>
              </a:ext>
            </a:extLst>
          </p:cNvPr>
          <p:cNvSpPr>
            <a:spLocks noGrp="1"/>
          </p:cNvSpPr>
          <p:nvPr>
            <p:ph idx="1"/>
          </p:nvPr>
        </p:nvSpPr>
        <p:spPr>
          <a:xfrm>
            <a:off x="457200" y="1280160"/>
            <a:ext cx="11582400" cy="1005840"/>
          </a:xfrm>
        </p:spPr>
        <p:txBody>
          <a:bodyPr/>
          <a:lstStyle/>
          <a:p>
            <a:r>
              <a:rPr lang="en-US" dirty="0"/>
              <a:t>Information about the real-time status of the US electric grid is available at</a:t>
            </a:r>
            <a:br>
              <a:rPr lang="en-US" dirty="0"/>
            </a:br>
            <a:r>
              <a:rPr lang="en-US" sz="2400" dirty="0"/>
              <a:t>www.eia.gov/electricity/gridmonitor/dashboard/electric_overview/US48/US48</a:t>
            </a:r>
          </a:p>
        </p:txBody>
      </p:sp>
      <p:pic>
        <p:nvPicPr>
          <p:cNvPr id="5" name="Picture 4">
            <a:extLst>
              <a:ext uri="{FF2B5EF4-FFF2-40B4-BE49-F238E27FC236}">
                <a16:creationId xmlns:a16="http://schemas.microsoft.com/office/drawing/2014/main" id="{35FF4E53-2796-1FE1-8DAD-764D39D8DFC9}"/>
              </a:ext>
            </a:extLst>
          </p:cNvPr>
          <p:cNvPicPr>
            <a:picLocks noChangeAspect="1"/>
          </p:cNvPicPr>
          <p:nvPr/>
        </p:nvPicPr>
        <p:blipFill>
          <a:blip r:embed="rId2"/>
          <a:stretch>
            <a:fillRect/>
          </a:stretch>
        </p:blipFill>
        <p:spPr>
          <a:xfrm>
            <a:off x="761999" y="2286000"/>
            <a:ext cx="4748981" cy="4267200"/>
          </a:xfrm>
          <a:prstGeom prst="rect">
            <a:avLst/>
          </a:prstGeom>
        </p:spPr>
      </p:pic>
      <p:pic>
        <p:nvPicPr>
          <p:cNvPr id="7" name="Picture 6">
            <a:extLst>
              <a:ext uri="{FF2B5EF4-FFF2-40B4-BE49-F238E27FC236}">
                <a16:creationId xmlns:a16="http://schemas.microsoft.com/office/drawing/2014/main" id="{45680B80-6CC6-810B-4916-A8C3E1064D82}"/>
              </a:ext>
            </a:extLst>
          </p:cNvPr>
          <p:cNvPicPr>
            <a:picLocks noChangeAspect="1"/>
          </p:cNvPicPr>
          <p:nvPr/>
        </p:nvPicPr>
        <p:blipFill>
          <a:blip r:embed="rId3"/>
          <a:stretch>
            <a:fillRect/>
          </a:stretch>
        </p:blipFill>
        <p:spPr>
          <a:xfrm>
            <a:off x="5492464" y="2286000"/>
            <a:ext cx="4495800" cy="4239337"/>
          </a:xfrm>
          <a:prstGeom prst="rect">
            <a:avLst/>
          </a:prstGeom>
        </p:spPr>
      </p:pic>
      <p:sp>
        <p:nvSpPr>
          <p:cNvPr id="8" name="Slide Number Placeholder 3">
            <a:extLst>
              <a:ext uri="{FF2B5EF4-FFF2-40B4-BE49-F238E27FC236}">
                <a16:creationId xmlns:a16="http://schemas.microsoft.com/office/drawing/2014/main" id="{98D7C402-BF40-1511-32DE-9EBB7155605E}"/>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32</a:t>
            </a:fld>
            <a:endParaRPr lang="en-US" dirty="0">
              <a:solidFill>
                <a:schemeClr val="tx1">
                  <a:lumMod val="50000"/>
                </a:schemeClr>
              </a:solidFill>
            </a:endParaRPr>
          </a:p>
        </p:txBody>
      </p:sp>
    </p:spTree>
    <p:extLst>
      <p:ext uri="{BB962C8B-B14F-4D97-AF65-F5344CB8AC3E}">
        <p14:creationId xmlns:p14="http://schemas.microsoft.com/office/powerpoint/2010/main" val="1890961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3AFD-E7C1-C95B-ED0D-BDA8ABF684FD}"/>
              </a:ext>
            </a:extLst>
          </p:cNvPr>
          <p:cNvSpPr>
            <a:spLocks noGrp="1"/>
          </p:cNvSpPr>
          <p:nvPr>
            <p:ph type="title"/>
          </p:nvPr>
        </p:nvSpPr>
        <p:spPr/>
        <p:txBody>
          <a:bodyPr/>
          <a:lstStyle/>
          <a:p>
            <a:r>
              <a:rPr lang="en-US" dirty="0"/>
              <a:t>ERCOT Forward Markets</a:t>
            </a:r>
          </a:p>
        </p:txBody>
      </p:sp>
      <p:sp>
        <p:nvSpPr>
          <p:cNvPr id="3" name="Content Placeholder 2">
            <a:extLst>
              <a:ext uri="{FF2B5EF4-FFF2-40B4-BE49-F238E27FC236}">
                <a16:creationId xmlns:a16="http://schemas.microsoft.com/office/drawing/2014/main" id="{4FCBFCBF-17A3-8417-A008-404F8C0D6BE1}"/>
              </a:ext>
            </a:extLst>
          </p:cNvPr>
          <p:cNvSpPr>
            <a:spLocks noGrp="1"/>
          </p:cNvSpPr>
          <p:nvPr>
            <p:ph idx="1"/>
          </p:nvPr>
        </p:nvSpPr>
        <p:spPr>
          <a:xfrm>
            <a:off x="457200" y="1280160"/>
            <a:ext cx="11297920" cy="2758440"/>
          </a:xfrm>
        </p:spPr>
        <p:txBody>
          <a:bodyPr/>
          <a:lstStyle/>
          <a:p>
            <a:r>
              <a:rPr lang="en-US" dirty="0"/>
              <a:t>Since the electric load for tomorrow can be well estimated, the goal is to determine next day dispatch as accurately as possible</a:t>
            </a:r>
          </a:p>
          <a:p>
            <a:pPr lvl="1"/>
            <a:r>
              <a:rPr lang="en-US" dirty="0"/>
              <a:t>Hedging is transacting at a known price now to protect from having to transact at an unknown price later</a:t>
            </a:r>
          </a:p>
          <a:p>
            <a:r>
              <a:rPr lang="en-US" dirty="0"/>
              <a:t>Forward energy markets in ERCOT include a centralized day-ahead market (DAM) conducted by ERCOT and bilateral trades</a:t>
            </a:r>
          </a:p>
          <a:p>
            <a:r>
              <a:rPr lang="en-US" dirty="0"/>
              <a:t>An offer to sell energy in</a:t>
            </a:r>
            <a:br>
              <a:rPr lang="en-US" dirty="0"/>
            </a:br>
            <a:r>
              <a:rPr lang="en-US" dirty="0"/>
              <a:t>the DAM includes three</a:t>
            </a:r>
            <a:br>
              <a:rPr lang="en-US" dirty="0"/>
            </a:br>
            <a:r>
              <a:rPr lang="en-US" dirty="0"/>
              <a:t>parts</a:t>
            </a:r>
            <a:br>
              <a:rPr lang="en-US" dirty="0"/>
            </a:br>
            <a:endParaRPr lang="en-US" dirty="0"/>
          </a:p>
          <a:p>
            <a:endParaRPr lang="en-US" dirty="0"/>
          </a:p>
        </p:txBody>
      </p:sp>
      <p:sp>
        <p:nvSpPr>
          <p:cNvPr id="4" name="TextBox 3">
            <a:extLst>
              <a:ext uri="{FF2B5EF4-FFF2-40B4-BE49-F238E27FC236}">
                <a16:creationId xmlns:a16="http://schemas.microsoft.com/office/drawing/2014/main" id="{C8A2286C-7FBA-0FA7-70E4-A788409F8435}"/>
              </a:ext>
            </a:extLst>
          </p:cNvPr>
          <p:cNvSpPr txBox="1"/>
          <p:nvPr/>
        </p:nvSpPr>
        <p:spPr bwMode="auto">
          <a:xfrm>
            <a:off x="381000" y="6206244"/>
            <a:ext cx="11049000" cy="400110"/>
          </a:xfrm>
          <a:prstGeom prst="rect">
            <a:avLst/>
          </a:prstGeom>
          <a:noFill/>
          <a:ln>
            <a:noFill/>
          </a:ln>
        </p:spPr>
        <p:txBody>
          <a:bodyPr wrap="square">
            <a:spAutoFit/>
          </a:bodyPr>
          <a:lstStyle/>
          <a:p>
            <a:r>
              <a:rPr lang="en-US" sz="2000" dirty="0">
                <a:solidFill>
                  <a:schemeClr val="tx1">
                    <a:lumMod val="50000"/>
                  </a:schemeClr>
                </a:solidFill>
              </a:rPr>
              <a:t>Material partially from www.ercot.com/files/docs/2023/07/07/2023_07-wholesale-101.pdf</a:t>
            </a:r>
          </a:p>
        </p:txBody>
      </p:sp>
      <p:pic>
        <p:nvPicPr>
          <p:cNvPr id="6" name="Picture 5">
            <a:extLst>
              <a:ext uri="{FF2B5EF4-FFF2-40B4-BE49-F238E27FC236}">
                <a16:creationId xmlns:a16="http://schemas.microsoft.com/office/drawing/2014/main" id="{345458F8-D0E1-22AF-3AB8-558C61594AE0}"/>
              </a:ext>
            </a:extLst>
          </p:cNvPr>
          <p:cNvPicPr>
            <a:picLocks noChangeAspect="1"/>
          </p:cNvPicPr>
          <p:nvPr/>
        </p:nvPicPr>
        <p:blipFill>
          <a:blip r:embed="rId2"/>
          <a:stretch>
            <a:fillRect/>
          </a:stretch>
        </p:blipFill>
        <p:spPr>
          <a:xfrm>
            <a:off x="5257800" y="4034087"/>
            <a:ext cx="5562600" cy="2176670"/>
          </a:xfrm>
          <a:prstGeom prst="rect">
            <a:avLst/>
          </a:prstGeom>
        </p:spPr>
      </p:pic>
      <p:sp>
        <p:nvSpPr>
          <p:cNvPr id="5" name="Slide Number Placeholder 3">
            <a:extLst>
              <a:ext uri="{FF2B5EF4-FFF2-40B4-BE49-F238E27FC236}">
                <a16:creationId xmlns:a16="http://schemas.microsoft.com/office/drawing/2014/main" id="{C071A527-E55C-C506-F0D3-DC3ED379CB32}"/>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3</a:t>
            </a:fld>
            <a:endParaRPr lang="en-US" dirty="0">
              <a:solidFill>
                <a:schemeClr val="tx1">
                  <a:lumMod val="50000"/>
                </a:schemeClr>
              </a:solidFill>
            </a:endParaRPr>
          </a:p>
        </p:txBody>
      </p:sp>
    </p:spTree>
    <p:extLst>
      <p:ext uri="{BB962C8B-B14F-4D97-AF65-F5344CB8AC3E}">
        <p14:creationId xmlns:p14="http://schemas.microsoft.com/office/powerpoint/2010/main" val="1970338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86D04-052F-88F5-90FA-093B661F4A3F}"/>
              </a:ext>
            </a:extLst>
          </p:cNvPr>
          <p:cNvSpPr>
            <a:spLocks noGrp="1"/>
          </p:cNvSpPr>
          <p:nvPr>
            <p:ph type="title"/>
          </p:nvPr>
        </p:nvSpPr>
        <p:spPr/>
        <p:txBody>
          <a:bodyPr/>
          <a:lstStyle/>
          <a:p>
            <a:r>
              <a:rPr lang="en-US" dirty="0"/>
              <a:t>ERCOT Energy Settlements</a:t>
            </a:r>
          </a:p>
        </p:txBody>
      </p:sp>
      <p:sp>
        <p:nvSpPr>
          <p:cNvPr id="3" name="Content Placeholder 2">
            <a:extLst>
              <a:ext uri="{FF2B5EF4-FFF2-40B4-BE49-F238E27FC236}">
                <a16:creationId xmlns:a16="http://schemas.microsoft.com/office/drawing/2014/main" id="{5CD2CA3F-8FCC-3ABD-94B5-2DC1CF46EE5B}"/>
              </a:ext>
            </a:extLst>
          </p:cNvPr>
          <p:cNvSpPr>
            <a:spLocks noGrp="1"/>
          </p:cNvSpPr>
          <p:nvPr>
            <p:ph idx="1"/>
          </p:nvPr>
        </p:nvSpPr>
        <p:spPr/>
        <p:txBody>
          <a:bodyPr/>
          <a:lstStyle/>
          <a:p>
            <a:r>
              <a:rPr lang="en-US" dirty="0"/>
              <a:t>The energy settlements provides the dollars to the entities that provided electric energy</a:t>
            </a:r>
          </a:p>
          <a:p>
            <a:r>
              <a:rPr lang="en-US" dirty="0"/>
              <a:t>It consist of three parts: 1) the bilateral trades, 2) the day-ahead market (DAM), and 3) real—time</a:t>
            </a:r>
          </a:p>
          <a:p>
            <a:r>
              <a:rPr lang="en-US" dirty="0"/>
              <a:t>In the DAM, the settlement is based on the Day-Ahead Settlement Point Price (DASPP) and the amount of power</a:t>
            </a:r>
          </a:p>
          <a:p>
            <a:r>
              <a:rPr lang="en-US" dirty="0"/>
              <a:t>The real-time energy settlement is based on the difference between what is scheduled in the DAM, and the actual metered generation and load</a:t>
            </a:r>
          </a:p>
          <a:p>
            <a:pPr lvl="1"/>
            <a:r>
              <a:rPr lang="en-US" dirty="0"/>
              <a:t>The price is based on the Real-Time Settlement Point Price (RTSPP)</a:t>
            </a:r>
          </a:p>
          <a:p>
            <a:r>
              <a:rPr lang="en-US" dirty="0"/>
              <a:t>We’ll talk about the impact of congestion after the test </a:t>
            </a:r>
          </a:p>
        </p:txBody>
      </p:sp>
      <p:sp>
        <p:nvSpPr>
          <p:cNvPr id="4" name="TextBox 3">
            <a:extLst>
              <a:ext uri="{FF2B5EF4-FFF2-40B4-BE49-F238E27FC236}">
                <a16:creationId xmlns:a16="http://schemas.microsoft.com/office/drawing/2014/main" id="{04774669-B8E1-CDA2-8293-0F6380A9BA2F}"/>
              </a:ext>
            </a:extLst>
          </p:cNvPr>
          <p:cNvSpPr txBox="1"/>
          <p:nvPr/>
        </p:nvSpPr>
        <p:spPr bwMode="auto">
          <a:xfrm>
            <a:off x="381000" y="6206244"/>
            <a:ext cx="11049000" cy="400110"/>
          </a:xfrm>
          <a:prstGeom prst="rect">
            <a:avLst/>
          </a:prstGeom>
          <a:noFill/>
          <a:ln>
            <a:noFill/>
          </a:ln>
        </p:spPr>
        <p:txBody>
          <a:bodyPr wrap="square">
            <a:spAutoFit/>
          </a:bodyPr>
          <a:lstStyle/>
          <a:p>
            <a:r>
              <a:rPr lang="en-US" sz="2000" dirty="0">
                <a:solidFill>
                  <a:schemeClr val="tx1">
                    <a:lumMod val="50000"/>
                  </a:schemeClr>
                </a:solidFill>
              </a:rPr>
              <a:t>Material partially from www.ercot.com/files/docs/2023/07/07/2023_07-wholesale-101.pdf</a:t>
            </a:r>
          </a:p>
        </p:txBody>
      </p:sp>
      <p:sp>
        <p:nvSpPr>
          <p:cNvPr id="5" name="Slide Number Placeholder 3">
            <a:extLst>
              <a:ext uri="{FF2B5EF4-FFF2-40B4-BE49-F238E27FC236}">
                <a16:creationId xmlns:a16="http://schemas.microsoft.com/office/drawing/2014/main" id="{4E9F1234-8D10-FBFD-27EE-E3202168034D}"/>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4</a:t>
            </a:fld>
            <a:endParaRPr lang="en-US" dirty="0">
              <a:solidFill>
                <a:schemeClr val="tx1">
                  <a:lumMod val="50000"/>
                </a:schemeClr>
              </a:solidFill>
            </a:endParaRPr>
          </a:p>
        </p:txBody>
      </p:sp>
    </p:spTree>
    <p:extLst>
      <p:ext uri="{BB962C8B-B14F-4D97-AF65-F5344CB8AC3E}">
        <p14:creationId xmlns:p14="http://schemas.microsoft.com/office/powerpoint/2010/main" val="889858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D1B2-DC31-4825-883F-B5B6DD0B1994}"/>
              </a:ext>
            </a:extLst>
          </p:cNvPr>
          <p:cNvSpPr>
            <a:spLocks noGrp="1"/>
          </p:cNvSpPr>
          <p:nvPr>
            <p:ph type="title"/>
          </p:nvPr>
        </p:nvSpPr>
        <p:spPr/>
        <p:txBody>
          <a:bodyPr/>
          <a:lstStyle/>
          <a:p>
            <a:r>
              <a:rPr lang="en-US" altLang="en-US" dirty="0"/>
              <a:t>Power System Control and Sensitivities</a:t>
            </a:r>
            <a:endParaRPr lang="en-US" dirty="0"/>
          </a:p>
        </p:txBody>
      </p:sp>
      <p:sp>
        <p:nvSpPr>
          <p:cNvPr id="3" name="Content Placeholder 2">
            <a:extLst>
              <a:ext uri="{FF2B5EF4-FFF2-40B4-BE49-F238E27FC236}">
                <a16:creationId xmlns:a16="http://schemas.microsoft.com/office/drawing/2014/main" id="{8EDD1705-493A-4020-9ED0-4B7B72FD78CF}"/>
              </a:ext>
            </a:extLst>
          </p:cNvPr>
          <p:cNvSpPr>
            <a:spLocks noGrp="1"/>
          </p:cNvSpPr>
          <p:nvPr>
            <p:ph idx="1"/>
          </p:nvPr>
        </p:nvSpPr>
        <p:spPr>
          <a:xfrm>
            <a:off x="457200" y="1280160"/>
            <a:ext cx="11430000" cy="1844040"/>
          </a:xfrm>
        </p:spPr>
        <p:txBody>
          <a:bodyPr/>
          <a:lstStyle/>
          <a:p>
            <a:pPr eaLnBrk="1" hangingPunct="1"/>
            <a:r>
              <a:rPr lang="en-US" altLang="en-US" dirty="0"/>
              <a:t>In order to optimize the grid, the OPF and SCOPF need to have sensitivity information on how a change in control affects a constraint</a:t>
            </a:r>
          </a:p>
          <a:p>
            <a:pPr eaLnBrk="1" hangingPunct="1"/>
            <a:r>
              <a:rPr lang="en-US" altLang="en-US" dirty="0"/>
              <a:t>An example would be to determine is how a change in generation at bus k affects the power flow on a line from bus i to bus j.  </a:t>
            </a:r>
          </a:p>
          <a:p>
            <a:endParaRPr lang="en-US" dirty="0"/>
          </a:p>
        </p:txBody>
      </p:sp>
      <p:pic>
        <p:nvPicPr>
          <p:cNvPr id="4" name="Picture 3" descr="Fig105">
            <a:extLst>
              <a:ext uri="{FF2B5EF4-FFF2-40B4-BE49-F238E27FC236}">
                <a16:creationId xmlns:a16="http://schemas.microsoft.com/office/drawing/2014/main" id="{F727DFD3-5E7E-4312-9900-CC06F17549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3529" t="1726" r="11765" b="64693"/>
          <a:stretch>
            <a:fillRect/>
          </a:stretch>
        </p:blipFill>
        <p:spPr bwMode="auto">
          <a:xfrm>
            <a:off x="838200" y="3292695"/>
            <a:ext cx="4479636" cy="317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AB5381BF-7783-403A-AADC-7BE886D39E8F}"/>
              </a:ext>
            </a:extLst>
          </p:cNvPr>
          <p:cNvSpPr txBox="1">
            <a:spLocks noChangeArrowheads="1"/>
          </p:cNvSpPr>
          <p:nvPr/>
        </p:nvSpPr>
        <p:spPr bwMode="auto">
          <a:xfrm>
            <a:off x="5975020" y="3962400"/>
            <a:ext cx="4091214" cy="1200329"/>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400" dirty="0">
                <a:solidFill>
                  <a:srgbClr val="1E0000"/>
                </a:solidFill>
              </a:rPr>
              <a:t>The assumption is that the change in generation is absorbed by the slack bus</a:t>
            </a:r>
          </a:p>
        </p:txBody>
      </p:sp>
      <p:sp>
        <p:nvSpPr>
          <p:cNvPr id="6" name="Slide Number Placeholder 3">
            <a:extLst>
              <a:ext uri="{FF2B5EF4-FFF2-40B4-BE49-F238E27FC236}">
                <a16:creationId xmlns:a16="http://schemas.microsoft.com/office/drawing/2014/main" id="{2CFDD26F-1153-BAA3-DA39-BED6E0494D7F}"/>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5</a:t>
            </a:fld>
            <a:endParaRPr lang="en-US" dirty="0">
              <a:solidFill>
                <a:schemeClr val="tx1">
                  <a:lumMod val="50000"/>
                </a:schemeClr>
              </a:solidFill>
            </a:endParaRPr>
          </a:p>
        </p:txBody>
      </p:sp>
    </p:spTree>
    <p:extLst>
      <p:ext uri="{BB962C8B-B14F-4D97-AF65-F5344CB8AC3E}">
        <p14:creationId xmlns:p14="http://schemas.microsoft.com/office/powerpoint/2010/main" val="45398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47C8-65D0-4BF0-814A-F79F6AC339AA}"/>
              </a:ext>
            </a:extLst>
          </p:cNvPr>
          <p:cNvSpPr>
            <a:spLocks noGrp="1"/>
          </p:cNvSpPr>
          <p:nvPr>
            <p:ph type="title"/>
          </p:nvPr>
        </p:nvSpPr>
        <p:spPr/>
        <p:txBody>
          <a:bodyPr/>
          <a:lstStyle/>
          <a:p>
            <a:r>
              <a:rPr lang="en-US" altLang="en-US" dirty="0"/>
              <a:t>Power Flow Simulation - Before</a:t>
            </a:r>
            <a:endParaRPr lang="en-US" dirty="0"/>
          </a:p>
        </p:txBody>
      </p:sp>
      <p:sp>
        <p:nvSpPr>
          <p:cNvPr id="3" name="Content Placeholder 2">
            <a:extLst>
              <a:ext uri="{FF2B5EF4-FFF2-40B4-BE49-F238E27FC236}">
                <a16:creationId xmlns:a16="http://schemas.microsoft.com/office/drawing/2014/main" id="{8E1D301B-3FA7-4661-A45B-2376B462D1EF}"/>
              </a:ext>
            </a:extLst>
          </p:cNvPr>
          <p:cNvSpPr>
            <a:spLocks noGrp="1"/>
          </p:cNvSpPr>
          <p:nvPr>
            <p:ph idx="1"/>
          </p:nvPr>
        </p:nvSpPr>
        <p:spPr/>
        <p:txBody>
          <a:bodyPr/>
          <a:lstStyle/>
          <a:p>
            <a:pPr eaLnBrk="1" hangingPunct="1"/>
            <a:r>
              <a:rPr lang="en-US" altLang="en-US" dirty="0"/>
              <a:t>One way to determine the impact of a generator change is to compare a before/after power flow.</a:t>
            </a:r>
          </a:p>
          <a:p>
            <a:pPr eaLnBrk="1" hangingPunct="1"/>
            <a:r>
              <a:rPr lang="en-US" altLang="en-US" dirty="0"/>
              <a:t>For example below is a three bus case with an overload</a:t>
            </a:r>
          </a:p>
          <a:p>
            <a:endParaRPr lang="en-US" dirty="0"/>
          </a:p>
        </p:txBody>
      </p:sp>
      <p:pic>
        <p:nvPicPr>
          <p:cNvPr id="4" name="Picture 4">
            <a:extLst>
              <a:ext uri="{FF2B5EF4-FFF2-40B4-BE49-F238E27FC236}">
                <a16:creationId xmlns:a16="http://schemas.microsoft.com/office/drawing/2014/main" id="{36ACA4A0-4C72-4C0D-A11D-42511FEBE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782" b="37227"/>
          <a:stretch>
            <a:fillRect/>
          </a:stretch>
        </p:blipFill>
        <p:spPr bwMode="auto">
          <a:xfrm>
            <a:off x="1752600" y="3048000"/>
            <a:ext cx="5943600" cy="330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a16="http://schemas.microsoft.com/office/drawing/2014/main" id="{F0E2555C-48A0-24BE-1B55-1FD99F2182AC}"/>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6</a:t>
            </a:fld>
            <a:endParaRPr lang="en-US" dirty="0">
              <a:solidFill>
                <a:schemeClr val="tx1">
                  <a:lumMod val="50000"/>
                </a:schemeClr>
              </a:solidFill>
            </a:endParaRPr>
          </a:p>
        </p:txBody>
      </p:sp>
    </p:spTree>
    <p:extLst>
      <p:ext uri="{BB962C8B-B14F-4D97-AF65-F5344CB8AC3E}">
        <p14:creationId xmlns:p14="http://schemas.microsoft.com/office/powerpoint/2010/main" val="310221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A5E45-6396-4BC2-8D8B-772024C43CEC}"/>
              </a:ext>
            </a:extLst>
          </p:cNvPr>
          <p:cNvSpPr>
            <a:spLocks noGrp="1"/>
          </p:cNvSpPr>
          <p:nvPr>
            <p:ph type="title"/>
          </p:nvPr>
        </p:nvSpPr>
        <p:spPr/>
        <p:txBody>
          <a:bodyPr/>
          <a:lstStyle/>
          <a:p>
            <a:r>
              <a:rPr lang="en-US" altLang="en-US" dirty="0"/>
              <a:t>Power Flow Simulation - After</a:t>
            </a:r>
            <a:endParaRPr lang="en-US" dirty="0"/>
          </a:p>
        </p:txBody>
      </p:sp>
      <p:sp>
        <p:nvSpPr>
          <p:cNvPr id="3" name="Content Placeholder 2">
            <a:extLst>
              <a:ext uri="{FF2B5EF4-FFF2-40B4-BE49-F238E27FC236}">
                <a16:creationId xmlns:a16="http://schemas.microsoft.com/office/drawing/2014/main" id="{31878810-3E27-4722-9F9A-7CB227A3B252}"/>
              </a:ext>
            </a:extLst>
          </p:cNvPr>
          <p:cNvSpPr>
            <a:spLocks noGrp="1"/>
          </p:cNvSpPr>
          <p:nvPr>
            <p:ph idx="1"/>
          </p:nvPr>
        </p:nvSpPr>
        <p:spPr>
          <a:xfrm>
            <a:off x="457200" y="1280160"/>
            <a:ext cx="10591800" cy="2377440"/>
          </a:xfrm>
        </p:spPr>
        <p:txBody>
          <a:bodyPr/>
          <a:lstStyle/>
          <a:p>
            <a:r>
              <a:rPr lang="en-US" altLang="en-US" dirty="0"/>
              <a:t>Increasing the generation at bus 3 by 95 MW (and hence decreasing it at bus 1 by a corresponding amount), results in a 30.3 MW drop in the MW flow on the line from bus 1 to 2, and a  64.7 MW drop</a:t>
            </a:r>
            <a:br>
              <a:rPr lang="en-US" altLang="en-US" dirty="0"/>
            </a:br>
            <a:r>
              <a:rPr lang="en-US" altLang="en-US" dirty="0"/>
              <a:t>on the flow from 1 to 3.  </a:t>
            </a:r>
          </a:p>
          <a:p>
            <a:endParaRPr lang="en-US" dirty="0"/>
          </a:p>
        </p:txBody>
      </p:sp>
      <p:pic>
        <p:nvPicPr>
          <p:cNvPr id="4" name="Picture 3">
            <a:extLst>
              <a:ext uri="{FF2B5EF4-FFF2-40B4-BE49-F238E27FC236}">
                <a16:creationId xmlns:a16="http://schemas.microsoft.com/office/drawing/2014/main" id="{480DDA11-C352-4313-AD37-FC9783262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782" b="37227"/>
          <a:stretch>
            <a:fillRect/>
          </a:stretch>
        </p:blipFill>
        <p:spPr bwMode="auto">
          <a:xfrm>
            <a:off x="1600200" y="3051233"/>
            <a:ext cx="6477000" cy="360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3C8B7960-C23C-4250-8A6C-849B47D7EC47}"/>
              </a:ext>
            </a:extLst>
          </p:cNvPr>
          <p:cNvSpPr txBox="1">
            <a:spLocks noChangeArrowheads="1"/>
          </p:cNvSpPr>
          <p:nvPr/>
        </p:nvSpPr>
        <p:spPr bwMode="auto">
          <a:xfrm>
            <a:off x="8140488" y="3429000"/>
            <a:ext cx="3213312" cy="1200329"/>
          </a:xfrm>
          <a:prstGeom prst="rect">
            <a:avLst/>
          </a:prstGeom>
          <a:solidFill>
            <a:schemeClr val="bg1">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400" dirty="0">
                <a:solidFill>
                  <a:srgbClr val="1E0000"/>
                </a:solidFill>
              </a:rPr>
              <a:t>Expressed as a percent, 30.3/95 =32% and 64.7/95=68%</a:t>
            </a:r>
          </a:p>
        </p:txBody>
      </p:sp>
      <p:sp>
        <p:nvSpPr>
          <p:cNvPr id="6" name="Slide Number Placeholder 3">
            <a:extLst>
              <a:ext uri="{FF2B5EF4-FFF2-40B4-BE49-F238E27FC236}">
                <a16:creationId xmlns:a16="http://schemas.microsoft.com/office/drawing/2014/main" id="{BA562449-257E-AC94-86D7-B5331374AC45}"/>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7</a:t>
            </a:fld>
            <a:endParaRPr lang="en-US" dirty="0">
              <a:solidFill>
                <a:schemeClr val="tx1">
                  <a:lumMod val="50000"/>
                </a:schemeClr>
              </a:solidFill>
            </a:endParaRPr>
          </a:p>
        </p:txBody>
      </p:sp>
    </p:spTree>
    <p:extLst>
      <p:ext uri="{BB962C8B-B14F-4D97-AF65-F5344CB8AC3E}">
        <p14:creationId xmlns:p14="http://schemas.microsoft.com/office/powerpoint/2010/main" val="224362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156D5-F130-45D8-9ECE-5DB0675CC03B}"/>
              </a:ext>
            </a:extLst>
          </p:cNvPr>
          <p:cNvSpPr>
            <a:spLocks noGrp="1"/>
          </p:cNvSpPr>
          <p:nvPr>
            <p:ph type="title"/>
          </p:nvPr>
        </p:nvSpPr>
        <p:spPr/>
        <p:txBody>
          <a:bodyPr/>
          <a:lstStyle/>
          <a:p>
            <a:r>
              <a:rPr lang="en-US" altLang="en-US" dirty="0"/>
              <a:t>Analytic Calculation of Sensitivities</a:t>
            </a:r>
            <a:endParaRPr lang="en-US" dirty="0"/>
          </a:p>
        </p:txBody>
      </p:sp>
      <p:sp>
        <p:nvSpPr>
          <p:cNvPr id="3" name="Content Placeholder 2">
            <a:extLst>
              <a:ext uri="{FF2B5EF4-FFF2-40B4-BE49-F238E27FC236}">
                <a16:creationId xmlns:a16="http://schemas.microsoft.com/office/drawing/2014/main" id="{B84520B8-74BC-4511-BEF6-E3C0C7A50DD6}"/>
              </a:ext>
            </a:extLst>
          </p:cNvPr>
          <p:cNvSpPr>
            <a:spLocks noGrp="1"/>
          </p:cNvSpPr>
          <p:nvPr>
            <p:ph idx="1"/>
          </p:nvPr>
        </p:nvSpPr>
        <p:spPr>
          <a:xfrm>
            <a:off x="457200" y="1280160"/>
            <a:ext cx="11049000" cy="3733800"/>
          </a:xfrm>
        </p:spPr>
        <p:txBody>
          <a:bodyPr/>
          <a:lstStyle/>
          <a:p>
            <a:r>
              <a:rPr lang="en-US" altLang="en-US" dirty="0"/>
              <a:t>Calculating control sensitivities by repeat power flow solutions is tedious and would require many power flow solutions.  An alternative approach is to analytically calculate these values</a:t>
            </a:r>
          </a:p>
          <a:p>
            <a:endParaRPr lang="en-US" dirty="0"/>
          </a:p>
        </p:txBody>
      </p:sp>
      <p:graphicFrame>
        <p:nvGraphicFramePr>
          <p:cNvPr id="4" name="Object 4">
            <a:extLst>
              <a:ext uri="{FF2B5EF4-FFF2-40B4-BE49-F238E27FC236}">
                <a16:creationId xmlns:a16="http://schemas.microsoft.com/office/drawing/2014/main" id="{1CED913E-2ADD-44E4-BF29-14CDA0DECF07}"/>
              </a:ext>
            </a:extLst>
          </p:cNvPr>
          <p:cNvGraphicFramePr>
            <a:graphicFrameLocks noChangeAspect="1"/>
          </p:cNvGraphicFramePr>
          <p:nvPr/>
        </p:nvGraphicFramePr>
        <p:xfrm>
          <a:off x="1219200" y="2913380"/>
          <a:ext cx="7353300" cy="2755900"/>
        </p:xfrm>
        <a:graphic>
          <a:graphicData uri="http://schemas.openxmlformats.org/presentationml/2006/ole">
            <mc:AlternateContent xmlns:mc="http://schemas.openxmlformats.org/markup-compatibility/2006">
              <mc:Choice xmlns:v="urn:schemas-microsoft-com:vml" Requires="v">
                <p:oleObj name="Equation" r:id="rId2" imgW="7353000" imgH="2755800" progId="Equation.DSMT4">
                  <p:embed/>
                </p:oleObj>
              </mc:Choice>
              <mc:Fallback>
                <p:oleObj name="Equation" r:id="rId2" imgW="7353000" imgH="2755800" progId="Equation.DSMT4">
                  <p:embed/>
                  <p:pic>
                    <p:nvPicPr>
                      <p:cNvPr id="4" name="Object 4">
                        <a:extLst>
                          <a:ext uri="{FF2B5EF4-FFF2-40B4-BE49-F238E27FC236}">
                            <a16:creationId xmlns:a16="http://schemas.microsoft.com/office/drawing/2014/main" id="{1CED913E-2ADD-44E4-BF29-14CDA0DECF07}"/>
                          </a:ext>
                        </a:extLst>
                      </p:cNvPr>
                      <p:cNvPicPr>
                        <a:picLocks noChangeAspect="1" noChangeArrowheads="1"/>
                      </p:cNvPicPr>
                      <p:nvPr/>
                    </p:nvPicPr>
                    <p:blipFill>
                      <a:blip r:embed="rId3"/>
                      <a:srcRect/>
                      <a:stretch>
                        <a:fillRect/>
                      </a:stretch>
                    </p:blipFill>
                    <p:spPr bwMode="auto">
                      <a:xfrm>
                        <a:off x="1219200" y="2913380"/>
                        <a:ext cx="7353300" cy="275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id="{8297BDD3-ACDB-664A-D077-5EC31C9D8BE1}"/>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8</a:t>
            </a:fld>
            <a:endParaRPr lang="en-US" dirty="0">
              <a:solidFill>
                <a:schemeClr val="tx1">
                  <a:lumMod val="50000"/>
                </a:schemeClr>
              </a:solidFill>
            </a:endParaRPr>
          </a:p>
        </p:txBody>
      </p:sp>
    </p:spTree>
    <p:extLst>
      <p:ext uri="{BB962C8B-B14F-4D97-AF65-F5344CB8AC3E}">
        <p14:creationId xmlns:p14="http://schemas.microsoft.com/office/powerpoint/2010/main" val="1841390576"/>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bg1">
            <a:lumMod val="95000"/>
          </a:schemeClr>
        </a:solidFill>
        <a:ln>
          <a:noFill/>
        </a:ln>
      </a:spPr>
      <a:bodyPr wrap="square">
        <a:spAutoFit/>
      </a:bodyPr>
      <a:lstStyle>
        <a:defPPr algn="l" eaLnBrk="1" hangingPunct="1">
          <a:spcBef>
            <a:spcPct val="50000"/>
          </a:spcBef>
          <a:defRPr sz="2400" dirty="0">
            <a:solidFill>
              <a:schemeClr val="tx1">
                <a:lumMod val="50000"/>
              </a:schemeClr>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12491</TotalTime>
  <Words>2535</Words>
  <Application>Microsoft Office PowerPoint</Application>
  <PresentationFormat>Widescreen</PresentationFormat>
  <Paragraphs>187</Paragraphs>
  <Slides>33</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Arial</vt:lpstr>
      <vt:lpstr>Calibri</vt:lpstr>
      <vt:lpstr>Helvetica</vt:lpstr>
      <vt:lpstr>Symbol</vt:lpstr>
      <vt:lpstr>Times New Roman</vt:lpstr>
      <vt:lpstr>Wingdings</vt:lpstr>
      <vt:lpstr>Capsules</vt:lpstr>
      <vt:lpstr>Equation</vt:lpstr>
      <vt:lpstr>ECEN 460 Power System Operation and Control Spring 2025</vt:lpstr>
      <vt:lpstr>The ERCOT Wholesale Markets</vt:lpstr>
      <vt:lpstr>ERCOT Real-Time Dispatch and Pricing</vt:lpstr>
      <vt:lpstr>ERCOT Forward Markets</vt:lpstr>
      <vt:lpstr>ERCOT Energy Settlements</vt:lpstr>
      <vt:lpstr>Power System Control and Sensitivities</vt:lpstr>
      <vt:lpstr>Power Flow Simulation - Before</vt:lpstr>
      <vt:lpstr>Power Flow Simulation - After</vt:lpstr>
      <vt:lpstr>Analytic Calculation of Sensitivities</vt:lpstr>
      <vt:lpstr>Analytic Sensitivities</vt:lpstr>
      <vt:lpstr>Three Bus Sensitivity Example</vt:lpstr>
      <vt:lpstr>Sensitivity Comments</vt:lpstr>
      <vt:lpstr>A Sensitivity Example in Simulator</vt:lpstr>
      <vt:lpstr>Lab 2 37 Bus Case Difference Flows</vt:lpstr>
      <vt:lpstr>Showing Sensitivities in PowerWorld  </vt:lpstr>
      <vt:lpstr>Power Transfer Distribution Factors (PTDFs)</vt:lpstr>
      <vt:lpstr>PTDFs</vt:lpstr>
      <vt:lpstr>Nine Bus PTDF Example</vt:lpstr>
      <vt:lpstr>Eastern Interconnect Example: Wisconsin Utility to TVA PTDFs</vt:lpstr>
      <vt:lpstr>Calculating PTDFs in PowerWorld</vt:lpstr>
      <vt:lpstr>Transmission Ownership</vt:lpstr>
      <vt:lpstr>Historical Transmission Usage and Expansion</vt:lpstr>
      <vt:lpstr>Contract Path Nine Bus Example</vt:lpstr>
      <vt:lpstr>Transmission Challenges</vt:lpstr>
      <vt:lpstr>General Economics: Types of Goods</vt:lpstr>
      <vt:lpstr>Paying for the Transmission Grid</vt:lpstr>
      <vt:lpstr>ERCOT Transmission Cost of Service (TCOS) </vt:lpstr>
      <vt:lpstr>Congestion Revenue Rights (CRRs)</vt:lpstr>
      <vt:lpstr>Congestion Revenue Rights (CRRs), cont.</vt:lpstr>
      <vt:lpstr>Building New Transmission Lines</vt:lpstr>
      <vt:lpstr>Who Gets to Build New Transmission</vt:lpstr>
      <vt:lpstr>Getting Transmission Line Right-of-Ways</vt:lpstr>
      <vt:lpstr>EIA US Real-Time Electric Grid Information</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Nicole LoGiudice</cp:lastModifiedBy>
  <cp:revision>606</cp:revision>
  <cp:lastPrinted>2020-08-20T12:26:33Z</cp:lastPrinted>
  <dcterms:created xsi:type="dcterms:W3CDTF">2000-05-11T14:27:08Z</dcterms:created>
  <dcterms:modified xsi:type="dcterms:W3CDTF">2025-03-19T21:43:34Z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6cd4b9-6f4c-455c-8ae4-9b982b2953c8_Enabled">
    <vt:lpwstr>true</vt:lpwstr>
  </property>
  <property fmtid="{D5CDD505-2E9C-101B-9397-08002B2CF9AE}" pid="3" name="MSIP_Label_5f6cd4b9-6f4c-455c-8ae4-9b982b2953c8_SetDate">
    <vt:lpwstr>2025-01-28T16:40:33Z</vt:lpwstr>
  </property>
  <property fmtid="{D5CDD505-2E9C-101B-9397-08002B2CF9AE}" pid="4" name="MSIP_Label_5f6cd4b9-6f4c-455c-8ae4-9b982b2953c8_Method">
    <vt:lpwstr>Privileged</vt:lpwstr>
  </property>
  <property fmtid="{D5CDD505-2E9C-101B-9397-08002B2CF9AE}" pid="5" name="MSIP_Label_5f6cd4b9-6f4c-455c-8ae4-9b982b2953c8_Name">
    <vt:lpwstr>Public​</vt:lpwstr>
  </property>
  <property fmtid="{D5CDD505-2E9C-101B-9397-08002B2CF9AE}" pid="6" name="MSIP_Label_5f6cd4b9-6f4c-455c-8ae4-9b982b2953c8_SiteId">
    <vt:lpwstr>68f381e3-46da-47b9-ba57-6f322b8f0da1</vt:lpwstr>
  </property>
  <property fmtid="{D5CDD505-2E9C-101B-9397-08002B2CF9AE}" pid="7" name="MSIP_Label_5f6cd4b9-6f4c-455c-8ae4-9b982b2953c8_ActionId">
    <vt:lpwstr>7be36586-bff5-4528-b125-2ca04d21d634</vt:lpwstr>
  </property>
  <property fmtid="{D5CDD505-2E9C-101B-9397-08002B2CF9AE}" pid="8" name="MSIP_Label_5f6cd4b9-6f4c-455c-8ae4-9b982b2953c8_ContentBits">
    <vt:lpwstr>0</vt:lpwstr>
  </property>
</Properties>
</file>