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3"/>
  </p:notesMasterIdLst>
  <p:handoutMasterIdLst>
    <p:handoutMasterId r:id="rId34"/>
  </p:handoutMasterIdLst>
  <p:sldIdLst>
    <p:sldId id="258" r:id="rId2"/>
    <p:sldId id="1363" r:id="rId3"/>
    <p:sldId id="1364" r:id="rId4"/>
    <p:sldId id="1365" r:id="rId5"/>
    <p:sldId id="1366" r:id="rId6"/>
    <p:sldId id="1367" r:id="rId7"/>
    <p:sldId id="1368" r:id="rId8"/>
    <p:sldId id="1369" r:id="rId9"/>
    <p:sldId id="1370" r:id="rId10"/>
    <p:sldId id="1371" r:id="rId11"/>
    <p:sldId id="1372" r:id="rId12"/>
    <p:sldId id="1373" r:id="rId13"/>
    <p:sldId id="1374" r:id="rId14"/>
    <p:sldId id="1376" r:id="rId15"/>
    <p:sldId id="1377" r:id="rId16"/>
    <p:sldId id="1378" r:id="rId17"/>
    <p:sldId id="1379" r:id="rId18"/>
    <p:sldId id="1380" r:id="rId19"/>
    <p:sldId id="1381" r:id="rId20"/>
    <p:sldId id="1382" r:id="rId21"/>
    <p:sldId id="1383" r:id="rId22"/>
    <p:sldId id="1384" r:id="rId23"/>
    <p:sldId id="1385" r:id="rId24"/>
    <p:sldId id="1386" r:id="rId25"/>
    <p:sldId id="1387" r:id="rId26"/>
    <p:sldId id="1388" r:id="rId27"/>
    <p:sldId id="1389" r:id="rId28"/>
    <p:sldId id="1390" r:id="rId29"/>
    <p:sldId id="1391" r:id="rId30"/>
    <p:sldId id="1392" r:id="rId31"/>
    <p:sldId id="1393" r:id="rId32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66"/>
    <a:srgbClr val="1E0000"/>
    <a:srgbClr val="FFE6E6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118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486400"/>
            <a:ext cx="388620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6680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5568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67055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3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ECEN 460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Power System Operation and Control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Spring 2025</a:t>
            </a:r>
            <a:endParaRPr lang="en-US" alt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902352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16: Power System Stability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 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Dynamics Example 3: Arizona-Southern CA 2011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00112" y="6443246"/>
            <a:ext cx="10004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1E0000"/>
                </a:solidFill>
                <a:latin typeface="+mn-lt"/>
              </a:rPr>
              <a:t>Source: </a:t>
            </a:r>
            <a:r>
              <a:rPr lang="en-US" altLang="en-US" sz="1600" i="1" dirty="0">
                <a:solidFill>
                  <a:srgbClr val="1E0000"/>
                </a:solidFill>
                <a:latin typeface="+mn-lt"/>
              </a:rPr>
              <a:t>Arizona-Southern California Outages n September 8, 2011 Report</a:t>
            </a:r>
            <a:r>
              <a:rPr lang="en-US" altLang="en-US" sz="1600" dirty="0">
                <a:solidFill>
                  <a:srgbClr val="1E0000"/>
                </a:solidFill>
                <a:latin typeface="+mn-lt"/>
              </a:rPr>
              <a:t>,  FERC and NERC, April 2012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61268"/>
            <a:ext cx="6172200" cy="505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287404" y="1308894"/>
            <a:ext cx="4599796" cy="267765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We’ve come a long ways since 1996 towards improved simulations. Still,</a:t>
            </a:r>
            <a:br>
              <a:rPr lang="en-US" altLang="en-US" sz="24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a finding from the 2011 Blackout is the simulations</a:t>
            </a:r>
            <a:br>
              <a:rPr lang="en-US" altLang="en-US" sz="24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didn’t match the actual system response and need to be improved.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F488731-A647-6DCA-66DE-19D570E1D19C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3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1D3D-7BC6-6894-6A8D-74C599595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Stability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38BF7-56E0-319B-0CA9-41F09FF6A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terms continue to evolve, but a good reference is [a]; the image shows Figure 4 from this reference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D1531-4548-97E5-2CF4-199EAF60078D}"/>
              </a:ext>
            </a:extLst>
          </p:cNvPr>
          <p:cNvSpPr txBox="1"/>
          <p:nvPr/>
        </p:nvSpPr>
        <p:spPr>
          <a:xfrm>
            <a:off x="457200" y="6096000"/>
            <a:ext cx="1120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E0000"/>
                </a:solidFill>
              </a:rPr>
              <a:t>[a] IEEE/PES Power System Dynamic Performance Committee,  “Stability definitions and characterization of dynamic behavior in systems with high penetration of power electronic interfaced technologies”, PES-TR77, April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1CB90B-BA5A-CEE4-368B-7879D8BC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09800"/>
            <a:ext cx="8486368" cy="3676207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63FA661-F0E0-B43F-DB92-2FE8AC1B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9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87A8-2F00-27EF-D9BF-C5DE6A9E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658600" cy="1066800"/>
          </a:xfrm>
        </p:spPr>
        <p:txBody>
          <a:bodyPr/>
          <a:lstStyle/>
          <a:p>
            <a:r>
              <a:rPr lang="en-US" dirty="0"/>
              <a:t>An Example: Lightning Striking a Transmission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1527B-00F8-E17B-E107-160A73CF7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sequence of events might be as follows</a:t>
            </a:r>
          </a:p>
          <a:p>
            <a:pPr lvl="1"/>
            <a:r>
              <a:rPr lang="en-US" dirty="0"/>
              <a:t>Lightning hits a transmission line, setting up an ionized path to ground</a:t>
            </a:r>
          </a:p>
          <a:p>
            <a:pPr lvl="2"/>
            <a:r>
              <a:rPr lang="en-US" dirty="0"/>
              <a:t>There are at least 30 million lightning strikes per year in the US; a typical stroke might have 25,000 amps with a rise time of</a:t>
            </a:r>
            <a:r>
              <a:rPr lang="en-US" altLang="en-US" dirty="0"/>
              <a:t> 10 </a:t>
            </a:r>
            <a:r>
              <a:rPr lang="en-US" altLang="en-US" dirty="0">
                <a:sym typeface="Symbol" pitchFamily="18" charset="2"/>
              </a:rPr>
              <a:t>s, dissipated in 200 s; multiple strokes can occur in a single flash, causing the lightning appear to flick with a total event lasting a second</a:t>
            </a:r>
          </a:p>
          <a:p>
            <a:pPr lvl="1"/>
            <a:r>
              <a:rPr lang="en-US" dirty="0">
                <a:sym typeface="Symbol" pitchFamily="18" charset="2"/>
              </a:rPr>
              <a:t>After the strike a conduction path is maintained by ionized air after the lightning strike has dissipated, resulting in high fault current (often &gt; 25,000 amps); if this current is not removed it can cause high heating and mechanical stresses</a:t>
            </a:r>
          </a:p>
          <a:p>
            <a:pPr lvl="1"/>
            <a:r>
              <a:rPr lang="en-US" dirty="0">
                <a:sym typeface="Symbol" pitchFamily="18" charset="2"/>
              </a:rPr>
              <a:t>Within one to three cycles (16-50 ms) relays at both ends of the line detect high currents, signaling circuit breakers to open the line</a:t>
            </a:r>
          </a:p>
          <a:p>
            <a:pPr lvl="2"/>
            <a:r>
              <a:rPr lang="en-US" dirty="0">
                <a:sym typeface="Symbol" pitchFamily="18" charset="2"/>
              </a:rPr>
              <a:t>Nearby locations see decreased voltages</a:t>
            </a:r>
          </a:p>
          <a:p>
            <a:pPr lvl="1"/>
            <a:r>
              <a:rPr lang="en-US" dirty="0">
                <a:sym typeface="Symbol" pitchFamily="18" charset="2"/>
              </a:rPr>
              <a:t>The circuit breakers open to de-energize the line in an additional one to two cycles</a:t>
            </a:r>
          </a:p>
          <a:p>
            <a:pPr lvl="1"/>
            <a:r>
              <a:rPr lang="en-US" dirty="0">
                <a:sym typeface="Symbol" pitchFamily="18" charset="2"/>
              </a:rPr>
              <a:t>Circuit breakers may reclose after several seconds to restore service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3939052-45D3-15E3-F03B-E3BDD66F3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6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E78A-02D8-02A9-27B3-81635F5D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Worldwide Map of Lighting Strikes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490F1-7F92-92FE-A974-354529CAF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10581"/>
            <a:ext cx="8001000" cy="3785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8D2BA2-C6CA-0EF6-8586-602DA60EE52F}"/>
              </a:ext>
            </a:extLst>
          </p:cNvPr>
          <p:cNvSpPr txBox="1"/>
          <p:nvPr/>
        </p:nvSpPr>
        <p:spPr>
          <a:xfrm>
            <a:off x="685800" y="6096000"/>
            <a:ext cx="5029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Image source: en.wikipedia.org/wiki/Distribution_of_lightning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B145D-D924-7E2C-EEAC-8A2B3C10D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393" y="2741990"/>
            <a:ext cx="3581400" cy="335401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85A61CDB-6ED2-6CBB-BE27-03767CE43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08" y="1269937"/>
            <a:ext cx="11370892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Lightning is a major issue in many locations, but not everywhere; where lightning is common transmission lines have ground wires for lightning protection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337E8-0DB0-8D5A-9E65-2A62AFB2E91D}"/>
              </a:ext>
            </a:extLst>
          </p:cNvPr>
          <p:cNvCxnSpPr>
            <a:cxnSpLocks/>
          </p:cNvCxnSpPr>
          <p:nvPr/>
        </p:nvCxnSpPr>
        <p:spPr bwMode="auto">
          <a:xfrm>
            <a:off x="9601200" y="2089540"/>
            <a:ext cx="457200" cy="1339460"/>
          </a:xfrm>
          <a:prstGeom prst="straightConnector1">
            <a:avLst/>
          </a:prstGeom>
          <a:noFill/>
          <a:ln w="63500" cap="flat" cmpd="sng" algn="ctr">
            <a:solidFill>
              <a:srgbClr val="F082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4789FEE7-354C-2552-1740-F31437301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6A57-7554-8F24-C30B-3A6D03E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Types of Simulations for Lightning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93ADC-EAD6-C18C-4043-E9D350814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853440"/>
          </a:xfrm>
        </p:spPr>
        <p:txBody>
          <a:bodyPr/>
          <a:lstStyle/>
          <a:p>
            <a:r>
              <a:rPr lang="en-US" dirty="0"/>
              <a:t>Faults caused by lightning are simulated using two different approaches for two different purposes</a:t>
            </a:r>
          </a:p>
          <a:p>
            <a:r>
              <a:rPr lang="en-US" dirty="0"/>
              <a:t>Simulations using very fast time steps are done for insulation coordination studies; the goal is to design the grid so it can withstand the initial lightning strike; these simulations packages are known electromagnetic transients program (EMTP)</a:t>
            </a:r>
          </a:p>
          <a:p>
            <a:pPr lvl="1"/>
            <a:r>
              <a:rPr lang="en-US" dirty="0"/>
              <a:t>They can use simulation time steps </a:t>
            </a:r>
            <a:br>
              <a:rPr lang="en-US" dirty="0"/>
            </a:br>
            <a:r>
              <a:rPr lang="en-US" dirty="0"/>
              <a:t>of less than 1 </a:t>
            </a:r>
            <a:r>
              <a:rPr lang="en-US" altLang="en-US" dirty="0">
                <a:sym typeface="Symbol" pitchFamily="18" charset="2"/>
              </a:rPr>
              <a:t>s, and light only travels 300m in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dirty="0">
                <a:sym typeface="Symbol" pitchFamily="18" charset="2"/>
              </a:rPr>
              <a:t>a microsecond</a:t>
            </a:r>
          </a:p>
          <a:p>
            <a:pPr lvl="1"/>
            <a:r>
              <a:rPr lang="en-US" dirty="0">
                <a:sym typeface="Symbol" pitchFamily="18" charset="2"/>
              </a:rPr>
              <a:t>The small timesteps means either they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solve relatively small systems or use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lots of computer hardware to do the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simulations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77835-8772-060C-6B33-DDBE7F8F1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733800"/>
            <a:ext cx="5410200" cy="284127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A3027C-F2ED-F0D4-5D48-4044CBE0C294}"/>
              </a:ext>
            </a:extLst>
          </p:cNvPr>
          <p:cNvCxnSpPr>
            <a:cxnSpLocks/>
          </p:cNvCxnSpPr>
          <p:nvPr/>
        </p:nvCxnSpPr>
        <p:spPr bwMode="auto">
          <a:xfrm>
            <a:off x="5029200" y="3810000"/>
            <a:ext cx="1295400" cy="152400"/>
          </a:xfrm>
          <a:prstGeom prst="straightConnector1">
            <a:avLst/>
          </a:prstGeom>
          <a:noFill/>
          <a:ln w="63500" cap="flat" cmpd="sng" algn="ctr">
            <a:solidFill>
              <a:srgbClr val="F082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B5333B5-71E0-7DDE-B5E1-D458E9AD6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2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C49C-C245-CC47-F7CE-DE1C392C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 Switching Surge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4614-E756-54B3-D98B-D5CFE30C9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1844040"/>
          </a:xfrm>
        </p:spPr>
        <p:txBody>
          <a:bodyPr/>
          <a:lstStyle/>
          <a:p>
            <a:r>
              <a:rPr lang="en-US" dirty="0"/>
              <a:t>On a very fast time-scale, when a transmission line is closed there is a traveling voltage wave that goes down the line, and reflects off the far end; this high frequency oscillations damp out quickly, but need to be considered in the protection system design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55C7F6F-4B0A-2F77-A453-965CED96FD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279164"/>
          <a:ext cx="5389120" cy="2833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7161905" imgH="14289495" progId="PBrush">
                  <p:embed/>
                </p:oleObj>
              </mc:Choice>
              <mc:Fallback>
                <p:oleObj name="Bitmap Image" r:id="rId2" imgW="27161905" imgH="14289495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55C7F6F-4B0A-2F77-A453-965CED96FD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79164"/>
                        <a:ext cx="5389120" cy="2833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>
            <a:extLst>
              <a:ext uri="{FF2B5EF4-FFF2-40B4-BE49-F238E27FC236}">
                <a16:creationId xmlns:a16="http://schemas.microsoft.com/office/drawing/2014/main" id="{22A695AD-E129-A1F7-9461-D494C43E9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907990"/>
            <a:ext cx="4572000" cy="322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0BF7864C-5BC1-663D-0F39-E9155CFD2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8400"/>
            <a:ext cx="2861892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Time in seconds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0050E5A-BA4C-7706-D9D9-5E1D6D58A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160" y="4105402"/>
            <a:ext cx="11430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Voltage in kV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C3B0AB9-FBBC-0DA6-D0EA-C35C5882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47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12DD-F54D-50C5-E4A0-4067CAA5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Simulations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2C924-F8F0-3E88-2061-4B3722AC1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second type of studies are known as stability simulations (or sometimes transient stability) with a focus on determining whether the system will stay together after the fault</a:t>
            </a:r>
          </a:p>
          <a:p>
            <a:pPr lvl="1"/>
            <a:r>
              <a:rPr lang="en-US" dirty="0"/>
              <a:t>A traditional focus has been on whether the generators will maintain synchronism </a:t>
            </a:r>
          </a:p>
          <a:p>
            <a:pPr lvl="1"/>
            <a:r>
              <a:rPr lang="en-US" dirty="0"/>
              <a:t>These studies typically use</a:t>
            </a:r>
            <a:br>
              <a:rPr lang="en-US" dirty="0"/>
            </a:br>
            <a:r>
              <a:rPr lang="en-US" dirty="0"/>
              <a:t>time steps on the order</a:t>
            </a:r>
            <a:br>
              <a:rPr lang="en-US" dirty="0"/>
            </a:br>
            <a:r>
              <a:rPr lang="en-US" dirty="0"/>
              <a:t>of about ¼ to ½ electrical</a:t>
            </a:r>
            <a:br>
              <a:rPr lang="en-US" dirty="0"/>
            </a:br>
            <a:r>
              <a:rPr lang="en-US" dirty="0"/>
              <a:t>cycle (so around 0.004</a:t>
            </a:r>
            <a:br>
              <a:rPr lang="en-US" dirty="0"/>
            </a:br>
            <a:r>
              <a:rPr lang="en-US" dirty="0"/>
              <a:t>to 0.008 seconds)</a:t>
            </a:r>
          </a:p>
          <a:p>
            <a:pPr lvl="1"/>
            <a:r>
              <a:rPr lang="en-US" dirty="0"/>
              <a:t>The larger time step allows</a:t>
            </a:r>
            <a:br>
              <a:rPr lang="en-US" dirty="0"/>
            </a:br>
            <a:r>
              <a:rPr lang="en-US" dirty="0"/>
              <a:t>the study of large systems,</a:t>
            </a:r>
            <a:br>
              <a:rPr lang="en-US" dirty="0"/>
            </a:br>
            <a:r>
              <a:rPr lang="en-US" dirty="0"/>
              <a:t>often up to an entire interconnect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A37F54-3BD4-A690-1215-7AF432DEA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9" y="3505200"/>
            <a:ext cx="6332561" cy="27432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62D37D-6CA6-258D-7891-93BB58C8FB2B}"/>
              </a:ext>
            </a:extLst>
          </p:cNvPr>
          <p:cNvCxnSpPr>
            <a:cxnSpLocks/>
          </p:cNvCxnSpPr>
          <p:nvPr/>
        </p:nvCxnSpPr>
        <p:spPr bwMode="auto">
          <a:xfrm>
            <a:off x="7086600" y="3200400"/>
            <a:ext cx="1143000" cy="974530"/>
          </a:xfrm>
          <a:prstGeom prst="straightConnector1">
            <a:avLst/>
          </a:prstGeom>
          <a:noFill/>
          <a:ln w="63500" cap="flat" cmpd="sng" algn="ctr">
            <a:solidFill>
              <a:srgbClr val="F082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261D4D-27D6-D631-BD6D-BFBFE1709A6D}"/>
              </a:ext>
            </a:extLst>
          </p:cNvPr>
          <p:cNvCxnSpPr>
            <a:cxnSpLocks/>
          </p:cNvCxnSpPr>
          <p:nvPr/>
        </p:nvCxnSpPr>
        <p:spPr bwMode="auto">
          <a:xfrm flipH="1">
            <a:off x="9833780" y="3276600"/>
            <a:ext cx="76200" cy="745930"/>
          </a:xfrm>
          <a:prstGeom prst="straightConnector1">
            <a:avLst/>
          </a:prstGeom>
          <a:noFill/>
          <a:ln w="63500" cap="flat" cmpd="sng" algn="ctr">
            <a:solidFill>
              <a:srgbClr val="F082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C0AD0A-7ECE-BA8E-8E26-A406930F4687}"/>
              </a:ext>
            </a:extLst>
          </p:cNvPr>
          <p:cNvCxnSpPr>
            <a:cxnSpLocks/>
          </p:cNvCxnSpPr>
          <p:nvPr/>
        </p:nvCxnSpPr>
        <p:spPr bwMode="auto">
          <a:xfrm>
            <a:off x="10744200" y="3200400"/>
            <a:ext cx="152400" cy="822130"/>
          </a:xfrm>
          <a:prstGeom prst="straightConnector1">
            <a:avLst/>
          </a:prstGeom>
          <a:noFill/>
          <a:ln w="63500" cap="flat" cmpd="sng" algn="ctr">
            <a:solidFill>
              <a:srgbClr val="F082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0645636-4208-5FA4-53CA-ED90D1F5F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89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ECC04C-317B-9C8A-25EA-651CC220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51" t="11991" r="30251" b="36004"/>
          <a:stretch/>
        </p:blipFill>
        <p:spPr>
          <a:xfrm>
            <a:off x="5509096" y="3339511"/>
            <a:ext cx="6429422" cy="2985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7671F-2681-9C59-EBCF-FBAC7802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a Stability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51624-6BF5-E4DB-154C-E978C4812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way to introduce stability studies is to do one in PowerWorld using a case that is very similar to the previous 37 bus case, augmented to include dynamic models (which we’ll get to in the next few slides)</a:t>
            </a:r>
          </a:p>
          <a:p>
            <a:r>
              <a:rPr lang="en-US" dirty="0"/>
              <a:t>Open the case </a:t>
            </a:r>
            <a:r>
              <a:rPr lang="en-US" b="1" dirty="0"/>
              <a:t>AGL_TS</a:t>
            </a:r>
            <a:r>
              <a:rPr lang="en-US" dirty="0"/>
              <a:t>, and select </a:t>
            </a:r>
            <a:r>
              <a:rPr lang="en-US" b="1" dirty="0"/>
              <a:t>Add Ons, Transient Stability</a:t>
            </a:r>
          </a:p>
          <a:p>
            <a:r>
              <a:rPr lang="en-US" dirty="0"/>
              <a:t>This displays the</a:t>
            </a:r>
            <a:br>
              <a:rPr lang="en-US" dirty="0"/>
            </a:br>
            <a:r>
              <a:rPr lang="en-US" b="1" dirty="0"/>
              <a:t>Transient Stability Analysis</a:t>
            </a:r>
            <a:br>
              <a:rPr lang="en-US" b="1" dirty="0"/>
            </a:br>
            <a:r>
              <a:rPr lang="en-US" b="1" dirty="0"/>
              <a:t>Form</a:t>
            </a:r>
            <a:r>
              <a:rPr lang="en-US" dirty="0"/>
              <a:t>, which is what we’ll </a:t>
            </a:r>
            <a:br>
              <a:rPr lang="en-US" dirty="0"/>
            </a:br>
            <a:r>
              <a:rPr lang="en-US" dirty="0"/>
              <a:t>use to do simulations</a:t>
            </a:r>
          </a:p>
          <a:p>
            <a:r>
              <a:rPr lang="en-US" dirty="0"/>
              <a:t>Key to a simulation is defining</a:t>
            </a:r>
            <a:br>
              <a:rPr lang="en-US" dirty="0"/>
            </a:br>
            <a:r>
              <a:rPr lang="en-US" dirty="0"/>
              <a:t>the sequence of events </a:t>
            </a:r>
            <a:br>
              <a:rPr lang="en-US" dirty="0"/>
            </a:br>
            <a:r>
              <a:rPr lang="en-US" dirty="0"/>
              <a:t>(contingency elements)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DAE855-DF10-92D2-E1AA-322A590828AE}"/>
              </a:ext>
            </a:extLst>
          </p:cNvPr>
          <p:cNvCxnSpPr>
            <a:cxnSpLocks/>
          </p:cNvCxnSpPr>
          <p:nvPr/>
        </p:nvCxnSpPr>
        <p:spPr bwMode="auto">
          <a:xfrm>
            <a:off x="4800600" y="5715000"/>
            <a:ext cx="1905000" cy="228600"/>
          </a:xfrm>
          <a:prstGeom prst="straightConnector1">
            <a:avLst/>
          </a:prstGeom>
          <a:noFill/>
          <a:ln w="63500" cap="flat" cmpd="sng" algn="ctr">
            <a:solidFill>
              <a:srgbClr val="F082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D685A7A-A662-2F7D-5189-1912812BF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18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AA4B-62A6-03EF-D5C2-70613958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a Stability Simulation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6D508F-6A41-9D0D-F14C-E38CA0200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929640"/>
          </a:xfrm>
        </p:spPr>
        <p:txBody>
          <a:bodyPr/>
          <a:lstStyle/>
          <a:p>
            <a:r>
              <a:rPr lang="en-US" dirty="0"/>
              <a:t>Doing a stability simulation also involves setting a number of other values, such as the start/end time, a time step size, and what to save. Assuming these are set (which</a:t>
            </a:r>
            <a:br>
              <a:rPr lang="en-US" dirty="0"/>
            </a:br>
            <a:r>
              <a:rPr lang="en-US" dirty="0"/>
              <a:t>they are here), then</a:t>
            </a:r>
            <a:br>
              <a:rPr lang="en-US" dirty="0"/>
            </a:br>
            <a:r>
              <a:rPr lang="en-US" dirty="0"/>
              <a:t>doing the simulation</a:t>
            </a:r>
            <a:br>
              <a:rPr lang="en-US" dirty="0"/>
            </a:br>
            <a:r>
              <a:rPr lang="en-US" dirty="0"/>
              <a:t>just involves </a:t>
            </a:r>
            <a:br>
              <a:rPr lang="en-US" dirty="0"/>
            </a:br>
            <a:r>
              <a:rPr lang="en-US" dirty="0"/>
              <a:t>pressing the </a:t>
            </a:r>
            <a:r>
              <a:rPr lang="en-US" b="1" dirty="0"/>
              <a:t>Run</a:t>
            </a:r>
            <a:br>
              <a:rPr lang="en-US" b="1" dirty="0"/>
            </a:br>
            <a:r>
              <a:rPr lang="en-US" b="1" dirty="0"/>
              <a:t>Transient Stability</a:t>
            </a:r>
            <a:br>
              <a:rPr lang="en-US" dirty="0"/>
            </a:br>
            <a:r>
              <a:rPr lang="en-US" dirty="0"/>
              <a:t>button</a:t>
            </a:r>
          </a:p>
          <a:p>
            <a:r>
              <a:rPr lang="en-US" dirty="0"/>
              <a:t>There are many options</a:t>
            </a:r>
            <a:br>
              <a:rPr lang="en-US" dirty="0"/>
            </a:br>
            <a:r>
              <a:rPr lang="en-US" dirty="0"/>
              <a:t>for showing the results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4E6CDB-E49D-4A2F-5E13-EABA3D6042B0}"/>
              </a:ext>
            </a:extLst>
          </p:cNvPr>
          <p:cNvCxnSpPr>
            <a:cxnSpLocks/>
          </p:cNvCxnSpPr>
          <p:nvPr/>
        </p:nvCxnSpPr>
        <p:spPr bwMode="auto">
          <a:xfrm flipV="1">
            <a:off x="3657600" y="3048000"/>
            <a:ext cx="762000" cy="1143000"/>
          </a:xfrm>
          <a:prstGeom prst="straightConnector1">
            <a:avLst/>
          </a:prstGeom>
          <a:noFill/>
          <a:ln w="63500" cap="flat" cmpd="sng" algn="ctr">
            <a:solidFill>
              <a:srgbClr val="F082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AB736BF-F680-1933-BF46-3A7D85CE0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09735-DB8E-ECD6-9B1D-7CD09302EC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51" t="11991" r="30251" b="36004"/>
          <a:stretch/>
        </p:blipFill>
        <p:spPr>
          <a:xfrm>
            <a:off x="4593326" y="2353180"/>
            <a:ext cx="7039874" cy="32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0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2620-355E-6BD4-B1A8-209EB8A6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the Stability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445B-6C12-CBD1-4229-2BDE4FD51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1234440"/>
          </a:xfrm>
        </p:spPr>
        <p:txBody>
          <a:bodyPr/>
          <a:lstStyle/>
          <a:p>
            <a:r>
              <a:rPr lang="en-US" dirty="0"/>
              <a:t>A common way to look at the results is using plots of the time-variation of values, with the below graphs showing two examples</a:t>
            </a:r>
          </a:p>
          <a:p>
            <a:pPr lvl="1"/>
            <a:r>
              <a:rPr lang="en-US" dirty="0"/>
              <a:t>A detailed consideration of the plots is beyond the scope of this class, but these plots do show normal (desired) behavior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717FD78-C01D-A022-B54D-84240376A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96FB6A-E170-7A3B-2B99-3A6F02F64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8" y="2992948"/>
            <a:ext cx="6328630" cy="36364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CFAE9E-0A06-027A-AB5A-756F0846D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292" y="2697480"/>
            <a:ext cx="4724400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9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3C43-6013-CB6C-BAE2-979C3CF3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5780-BA31-3397-DF5F-1A53B5801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focus of the next part of the class is on power system dynamics, with a focus on time frames shorter than steady-state (power flow)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E6D4B-2BFE-97FE-8E3D-CC713B508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0800"/>
            <a:ext cx="7772400" cy="4081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F7806B-FE0D-EF40-1A81-F96085023D71}"/>
              </a:ext>
            </a:extLst>
          </p:cNvPr>
          <p:cNvSpPr txBox="1"/>
          <p:nvPr/>
        </p:nvSpPr>
        <p:spPr>
          <a:xfrm>
            <a:off x="8170490" y="3147060"/>
            <a:ext cx="3216069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Times New Roman"/>
              </a:rPr>
              <a:t>Our focus will mostly be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37F846-9692-83A1-9E02-029B1F82F1DB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9400" y="3562558"/>
            <a:ext cx="1371600" cy="450394"/>
          </a:xfrm>
          <a:prstGeom prst="straightConnector1">
            <a:avLst/>
          </a:prstGeom>
          <a:noFill/>
          <a:ln w="63500" cap="flat" cmpd="sng" algn="ctr">
            <a:solidFill>
              <a:srgbClr val="F082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5528640-0034-A668-6C0C-42C4305AE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06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4D30FB-D2DC-4C07-EB1C-91B92CCDAF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3" r="36252" b="46665"/>
          <a:stretch/>
        </p:blipFill>
        <p:spPr>
          <a:xfrm>
            <a:off x="329785" y="2514600"/>
            <a:ext cx="6648838" cy="3128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785B9A-1BBE-6D26-0683-4CC814A8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Unstable Case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D10B2-F814-6707-5F95-301C4FAA5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1386840"/>
          </a:xfrm>
        </p:spPr>
        <p:txBody>
          <a:bodyPr/>
          <a:lstStyle/>
          <a:p>
            <a:r>
              <a:rPr lang="en-US" dirty="0"/>
              <a:t>Change the fault clearing from being at time 1.1 seconds (0.1 seconds after the fault) to being at 1.5 seconds; then re-run; this gives an unstable result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8ED7B2-1E03-F92F-619D-1C9C817C470F}"/>
              </a:ext>
            </a:extLst>
          </p:cNvPr>
          <p:cNvCxnSpPr>
            <a:cxnSpLocks/>
          </p:cNvCxnSpPr>
          <p:nvPr/>
        </p:nvCxnSpPr>
        <p:spPr bwMode="auto">
          <a:xfrm>
            <a:off x="2971800" y="2377440"/>
            <a:ext cx="990600" cy="2651760"/>
          </a:xfrm>
          <a:prstGeom prst="straightConnector1">
            <a:avLst/>
          </a:prstGeom>
          <a:noFill/>
          <a:ln w="63500" cap="flat" cmpd="sng" algn="ctr">
            <a:solidFill>
              <a:srgbClr val="F082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CAFAB5D-CFC0-7D76-2909-6493185A7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29D13-B096-02E6-8D6E-3FF1B0A58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035" y="2438400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44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CFFC-C0F9-5768-ABCE-739F0096B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Individual Time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7936-7B1A-818D-6D7D-54058A332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see the simulation results at a particular on the Transient Stability Form select </a:t>
            </a:r>
            <a:r>
              <a:rPr lang="en-US" b="1" dirty="0"/>
              <a:t>States/Manual Control </a:t>
            </a:r>
            <a:r>
              <a:rPr lang="en-US" dirty="0"/>
              <a:t>set the </a:t>
            </a:r>
            <a:r>
              <a:rPr lang="en-US" b="1" dirty="0"/>
              <a:t>Run Until Specified Time </a:t>
            </a:r>
            <a:r>
              <a:rPr lang="en-US" dirty="0"/>
              <a:t>to 1.02 seconds and click on the </a:t>
            </a:r>
            <a:r>
              <a:rPr lang="en-US" b="1" dirty="0"/>
              <a:t>Run Until Specified Time </a:t>
            </a:r>
            <a:r>
              <a:rPr lang="en-US" dirty="0"/>
              <a:t>button</a:t>
            </a:r>
          </a:p>
          <a:p>
            <a:pPr lvl="1"/>
            <a:r>
              <a:rPr lang="en-US" dirty="0"/>
              <a:t>The contour shows very low voltages across much of the system; this is why lights “blink” during a fault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25CF6-2C61-9ECD-C35F-36BDF99A8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869" y="3463834"/>
            <a:ext cx="4663440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DAA25-035C-5966-B361-962B8A49D9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2256"/>
          <a:stretch/>
        </p:blipFill>
        <p:spPr>
          <a:xfrm>
            <a:off x="6172200" y="3409406"/>
            <a:ext cx="5334000" cy="331943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022BEB-B0B1-5F02-8D2C-DC188B6F80F0}"/>
              </a:ext>
            </a:extLst>
          </p:cNvPr>
          <p:cNvCxnSpPr>
            <a:cxnSpLocks/>
          </p:cNvCxnSpPr>
          <p:nvPr/>
        </p:nvCxnSpPr>
        <p:spPr bwMode="auto">
          <a:xfrm>
            <a:off x="2514600" y="2575560"/>
            <a:ext cx="228600" cy="1386840"/>
          </a:xfrm>
          <a:prstGeom prst="straightConnector1">
            <a:avLst/>
          </a:prstGeom>
          <a:noFill/>
          <a:ln w="63500" cap="flat" cmpd="sng" algn="ctr">
            <a:solidFill>
              <a:srgbClr val="F082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A14023-8292-8DA4-D031-1BD9EB1CDF7D}"/>
              </a:ext>
            </a:extLst>
          </p:cNvPr>
          <p:cNvCxnSpPr>
            <a:cxnSpLocks/>
          </p:cNvCxnSpPr>
          <p:nvPr/>
        </p:nvCxnSpPr>
        <p:spPr bwMode="auto">
          <a:xfrm flipH="1">
            <a:off x="1219200" y="2209800"/>
            <a:ext cx="1143000" cy="2148840"/>
          </a:xfrm>
          <a:prstGeom prst="straightConnector1">
            <a:avLst/>
          </a:prstGeom>
          <a:noFill/>
          <a:ln w="63500" cap="flat" cmpd="sng" algn="ctr">
            <a:solidFill>
              <a:srgbClr val="F082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DD7CC7C-901C-18BD-6077-2508218B6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38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8C0B-9D85-5748-2F3F-E584ACEA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Structure Power System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B0996-BC81-470F-D35E-E72F67C8A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853440"/>
          </a:xfrm>
        </p:spPr>
        <p:txBody>
          <a:bodyPr/>
          <a:lstStyle/>
          <a:p>
            <a:r>
              <a:rPr lang="en-US" dirty="0"/>
              <a:t>Doing these simulations requires more detailed models than for the power flow; below are of the devices that need models for a synchronous generator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C7BE9-CA20-9455-E11F-8474A8829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09800"/>
            <a:ext cx="8077200" cy="4212303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93F6720-87F9-2AAF-CA19-8E7D92E3B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29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9195-6708-9824-4ED9-6DA1C3F0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Models in the Physical Structure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FD4845-A54B-78E5-15D2-90A9C8E5B542}"/>
              </a:ext>
            </a:extLst>
          </p:cNvPr>
          <p:cNvGrpSpPr/>
          <p:nvPr/>
        </p:nvGrpSpPr>
        <p:grpSpPr>
          <a:xfrm>
            <a:off x="685800" y="1371600"/>
            <a:ext cx="9525000" cy="4876800"/>
            <a:chOff x="304800" y="1910834"/>
            <a:chExt cx="8305800" cy="42613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F194631-7071-4BAD-A13C-CA4F433C4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2281238"/>
              <a:ext cx="2457450" cy="2209800"/>
            </a:xfrm>
            <a:custGeom>
              <a:avLst/>
              <a:gdLst>
                <a:gd name="T0" fmla="*/ 2457450 w 2457450"/>
                <a:gd name="T1" fmla="*/ 2925982 h 2133600"/>
                <a:gd name="T2" fmla="*/ 2457450 w 2457450"/>
                <a:gd name="T3" fmla="*/ 1985491 h 2133600"/>
                <a:gd name="T4" fmla="*/ 2228850 w 2457450"/>
                <a:gd name="T5" fmla="*/ 2017920 h 2133600"/>
                <a:gd name="T6" fmla="*/ 2228850 w 2457450"/>
                <a:gd name="T7" fmla="*/ 0 h 2133600"/>
                <a:gd name="T8" fmla="*/ 0 w 2457450"/>
                <a:gd name="T9" fmla="*/ 0 h 2133600"/>
                <a:gd name="T10" fmla="*/ 19050 w 2457450"/>
                <a:gd name="T11" fmla="*/ 2925982 h 2133600"/>
                <a:gd name="T12" fmla="*/ 2457450 w 2457450"/>
                <a:gd name="T13" fmla="*/ 2925982 h 2133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57450"/>
                <a:gd name="T22" fmla="*/ 0 h 2133600"/>
                <a:gd name="T23" fmla="*/ 2457450 w 2457450"/>
                <a:gd name="T24" fmla="*/ 2133600 h 2133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57450" h="2133600">
                  <a:moveTo>
                    <a:pt x="2457450" y="2133600"/>
                  </a:moveTo>
                  <a:lnTo>
                    <a:pt x="2457450" y="1447800"/>
                  </a:lnTo>
                  <a:lnTo>
                    <a:pt x="2228850" y="1471448"/>
                  </a:lnTo>
                  <a:lnTo>
                    <a:pt x="2228850" y="0"/>
                  </a:lnTo>
                  <a:lnTo>
                    <a:pt x="0" y="0"/>
                  </a:lnTo>
                  <a:lnTo>
                    <a:pt x="19050" y="2133600"/>
                  </a:lnTo>
                  <a:lnTo>
                    <a:pt x="2457450" y="2133600"/>
                  </a:lnTo>
                </a:path>
              </a:pathLst>
            </a:custGeom>
            <a:solidFill>
              <a:srgbClr val="FF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222261-0E0D-EA41-7821-AA49D7B8A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3805238"/>
              <a:ext cx="1447800" cy="914400"/>
            </a:xfrm>
            <a:prstGeom prst="rect">
              <a:avLst/>
            </a:prstGeom>
            <a:solidFill>
              <a:srgbClr val="FFCC99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hangingPunct="0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76">
              <a:extLst>
                <a:ext uri="{FF2B5EF4-FFF2-40B4-BE49-F238E27FC236}">
                  <a16:creationId xmlns:a16="http://schemas.microsoft.com/office/drawing/2014/main" id="{0184793B-20CD-190D-EB0F-955B73855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4251325"/>
              <a:ext cx="1295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b="1" dirty="0">
                  <a:solidFill>
                    <a:schemeClr val="tx1"/>
                  </a:solidFill>
                  <a:latin typeface="Calibri" pitchFamily="34" charset="0"/>
                </a:rPr>
                <a:t>Machine</a:t>
              </a:r>
              <a:endParaRPr lang="en-US" sz="1800" b="1" baseline="-25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371A6-C11E-7679-05CE-55FB599AE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2357438"/>
              <a:ext cx="990600" cy="1371600"/>
            </a:xfrm>
            <a:prstGeom prst="rect">
              <a:avLst/>
            </a:prstGeom>
            <a:solidFill>
              <a:srgbClr val="D1B2E8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hangingPunct="0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68BB9E-9B9A-9F59-F21D-7F64E6057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357438"/>
              <a:ext cx="1066800" cy="1371600"/>
            </a:xfrm>
            <a:prstGeom prst="rect">
              <a:avLst/>
            </a:prstGeom>
            <a:solidFill>
              <a:srgbClr val="CCFFCC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hangingPunct="0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53DBC2-A096-F821-54F3-030616077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3805238"/>
              <a:ext cx="1066800" cy="1295400"/>
            </a:xfrm>
            <a:prstGeom prst="rect">
              <a:avLst/>
            </a:prstGeom>
            <a:solidFill>
              <a:srgbClr val="CCFFFF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hangingPunct="0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FA6FE8-CA5F-8571-E55A-15B36245FD33}"/>
                </a:ext>
              </a:extLst>
            </p:cNvPr>
            <p:cNvSpPr/>
            <p:nvPr/>
          </p:nvSpPr>
          <p:spPr bwMode="auto">
            <a:xfrm>
              <a:off x="1371600" y="3119438"/>
              <a:ext cx="2667000" cy="2286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hangingPunct="0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F8E248-9368-B292-CFDC-3AFB30E3B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2662238"/>
              <a:ext cx="1524000" cy="1066800"/>
            </a:xfrm>
            <a:prstGeom prst="rect">
              <a:avLst/>
            </a:prstGeom>
            <a:solidFill>
              <a:srgbClr val="FFFF99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hangingPunct="0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76">
              <a:extLst>
                <a:ext uri="{FF2B5EF4-FFF2-40B4-BE49-F238E27FC236}">
                  <a16:creationId xmlns:a16="http://schemas.microsoft.com/office/drawing/2014/main" id="{EA20B601-4E6B-5C27-E1F9-0A68E1979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4948238"/>
              <a:ext cx="20574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b="1" dirty="0">
                  <a:solidFill>
                    <a:schemeClr val="tx1"/>
                  </a:solidFill>
                  <a:latin typeface="Calibri" pitchFamily="34" charset="0"/>
                </a:rPr>
                <a:t>Governor</a:t>
              </a:r>
              <a:endParaRPr lang="en-US" sz="1800" b="1" baseline="-25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4" name="TextBox 76">
              <a:extLst>
                <a:ext uri="{FF2B5EF4-FFF2-40B4-BE49-F238E27FC236}">
                  <a16:creationId xmlns:a16="http://schemas.microsoft.com/office/drawing/2014/main" id="{5E85FFA4-3F82-BA29-B3A1-3719B27F7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662238"/>
              <a:ext cx="12954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b="1" dirty="0">
                  <a:solidFill>
                    <a:schemeClr val="tx1"/>
                  </a:solidFill>
                  <a:latin typeface="Calibri" pitchFamily="34" charset="0"/>
                </a:rPr>
                <a:t>Exciter</a:t>
              </a:r>
              <a:endParaRPr lang="en-US" sz="1800" b="1" baseline="-25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5" name="TextBox 76">
              <a:extLst>
                <a:ext uri="{FF2B5EF4-FFF2-40B4-BE49-F238E27FC236}">
                  <a16:creationId xmlns:a16="http://schemas.microsoft.com/office/drawing/2014/main" id="{7DD9D3D4-2604-3C1E-C207-828D7959C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262438"/>
              <a:ext cx="914400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b="1" dirty="0">
                  <a:solidFill>
                    <a:schemeClr val="tx1"/>
                  </a:solidFill>
                  <a:latin typeface="Calibri" pitchFamily="34" charset="0"/>
                </a:rPr>
                <a:t>Load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b="1" dirty="0">
                  <a:solidFill>
                    <a:schemeClr val="tx1"/>
                  </a:solidFill>
                  <a:latin typeface="Calibri" pitchFamily="34" charset="0"/>
                </a:rPr>
                <a:t>Char.</a:t>
              </a:r>
              <a:endParaRPr lang="en-US" sz="1800" b="1" baseline="-25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6" name="TextBox 76">
              <a:extLst>
                <a:ext uri="{FF2B5EF4-FFF2-40B4-BE49-F238E27FC236}">
                  <a16:creationId xmlns:a16="http://schemas.microsoft.com/office/drawing/2014/main" id="{F9234BAE-FF51-5D05-0EDC-96346A87B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2281238"/>
              <a:ext cx="914400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b="1" dirty="0">
                  <a:solidFill>
                    <a:schemeClr val="tx1"/>
                  </a:solidFill>
                  <a:latin typeface="Calibri" pitchFamily="34" charset="0"/>
                </a:rPr>
                <a:t>Load 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b="1" dirty="0">
                  <a:solidFill>
                    <a:schemeClr val="tx1"/>
                  </a:solidFill>
                  <a:latin typeface="Calibri" pitchFamily="34" charset="0"/>
                </a:rPr>
                <a:t>Relay</a:t>
              </a:r>
              <a:endParaRPr lang="en-US" sz="1800" b="1" baseline="-25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7" name="TextBox 76">
              <a:extLst>
                <a:ext uri="{FF2B5EF4-FFF2-40B4-BE49-F238E27FC236}">
                  <a16:creationId xmlns:a16="http://schemas.microsoft.com/office/drawing/2014/main" id="{FF6FD679-CD52-6663-BF81-F8C5CF158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2357438"/>
              <a:ext cx="762000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b="1" dirty="0">
                  <a:solidFill>
                    <a:schemeClr val="tx1"/>
                  </a:solidFill>
                  <a:latin typeface="Calibri" pitchFamily="34" charset="0"/>
                </a:rPr>
                <a:t>Line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b="1" dirty="0">
                  <a:solidFill>
                    <a:schemeClr val="tx1"/>
                  </a:solidFill>
                  <a:latin typeface="Calibri" pitchFamily="34" charset="0"/>
                </a:rPr>
                <a:t>Relay</a:t>
              </a:r>
            </a:p>
          </p:txBody>
        </p:sp>
        <p:sp>
          <p:nvSpPr>
            <p:cNvPr id="18" name="TextBox 76">
              <a:extLst>
                <a:ext uri="{FF2B5EF4-FFF2-40B4-BE49-F238E27FC236}">
                  <a16:creationId xmlns:a16="http://schemas.microsoft.com/office/drawing/2014/main" id="{1E25F7B4-AF9E-7971-064F-3266B1885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2205038"/>
              <a:ext cx="14478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b="1" dirty="0">
                  <a:solidFill>
                    <a:schemeClr val="tx1"/>
                  </a:solidFill>
                  <a:latin typeface="Calibri" pitchFamily="34" charset="0"/>
                </a:rPr>
                <a:t>Stabilizer</a:t>
              </a:r>
              <a:endParaRPr lang="en-US" sz="1800" b="1" baseline="-25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A98E15F7-A510-E225-62F9-D3599AEAC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871912"/>
              <a:ext cx="1295400" cy="369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800" dirty="0">
                  <a:solidFill>
                    <a:schemeClr val="tx1"/>
                  </a:solidFill>
                </a:rPr>
                <a:t>Generator</a:t>
              </a: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7BA32DAA-AE5A-1983-B037-0665478B4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4724400"/>
              <a:ext cx="609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800" i="1" dirty="0">
                  <a:solidFill>
                    <a:schemeClr val="accent2"/>
                  </a:solidFill>
                </a:rPr>
                <a:t>P, Q</a:t>
              </a:r>
              <a:endParaRPr lang="en-US" sz="1800" i="1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id="{5204A74E-873B-BBD9-BCAE-2C8EEAAF0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871912"/>
              <a:ext cx="990600" cy="369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800" dirty="0">
                  <a:solidFill>
                    <a:schemeClr val="tx1"/>
                  </a:solidFill>
                </a:rPr>
                <a:t>Network</a:t>
              </a:r>
            </a:p>
          </p:txBody>
        </p:sp>
        <p:sp>
          <p:nvSpPr>
            <p:cNvPr id="22" name="TextBox 40">
              <a:extLst>
                <a:ext uri="{FF2B5EF4-FFF2-40B4-BE49-F238E27FC236}">
                  <a16:creationId xmlns:a16="http://schemas.microsoft.com/office/drawing/2014/main" id="{97DEC1E8-0FF3-DF47-B653-7B5CE0F83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124200"/>
              <a:ext cx="9906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i="1" dirty="0">
                  <a:solidFill>
                    <a:schemeClr val="tx1"/>
                  </a:solidFill>
                </a:rPr>
                <a:t>Network control</a:t>
              </a:r>
              <a:endParaRPr lang="en-US" sz="16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42">
              <a:extLst>
                <a:ext uri="{FF2B5EF4-FFF2-40B4-BE49-F238E27FC236}">
                  <a16:creationId xmlns:a16="http://schemas.microsoft.com/office/drawing/2014/main" id="{BE2859A3-4C92-E456-79D1-156095964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3872190"/>
              <a:ext cx="83820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800" dirty="0">
                  <a:solidFill>
                    <a:schemeClr val="tx1"/>
                  </a:solidFill>
                </a:rPr>
                <a:t>Loads</a:t>
              </a: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F56ACC80-7446-DA75-9DC7-212CBE215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3149600"/>
              <a:ext cx="9144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i="1" dirty="0">
                  <a:solidFill>
                    <a:schemeClr val="tx1"/>
                  </a:solidFill>
                </a:rPr>
                <a:t>Load control</a:t>
              </a:r>
              <a:endParaRPr lang="en-US" sz="16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45">
              <a:extLst>
                <a:ext uri="{FF2B5EF4-FFF2-40B4-BE49-F238E27FC236}">
                  <a16:creationId xmlns:a16="http://schemas.microsoft.com/office/drawing/2014/main" id="{D981E8FA-B912-9C77-A5F9-8DB309443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914400" cy="6461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800" dirty="0">
                  <a:solidFill>
                    <a:schemeClr val="tx1"/>
                  </a:solidFill>
                </a:rPr>
                <a:t>Fuel 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800" dirty="0">
                  <a:solidFill>
                    <a:schemeClr val="tx1"/>
                  </a:solidFill>
                </a:rPr>
                <a:t>Source</a:t>
              </a:r>
            </a:p>
          </p:txBody>
        </p:sp>
        <p:sp>
          <p:nvSpPr>
            <p:cNvPr id="26" name="TextBox 46">
              <a:extLst>
                <a:ext uri="{FF2B5EF4-FFF2-40B4-BE49-F238E27FC236}">
                  <a16:creationId xmlns:a16="http://schemas.microsoft.com/office/drawing/2014/main" id="{87AC33A6-A12B-5099-A81C-1F70BF559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149600"/>
              <a:ext cx="9144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i="1" dirty="0">
                  <a:solidFill>
                    <a:schemeClr val="tx1"/>
                  </a:solidFill>
                </a:rPr>
                <a:t>Supply control</a:t>
              </a:r>
              <a:endParaRPr lang="en-US" sz="16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0B805AC4-250F-A528-E05A-1A762AB3F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3733800"/>
              <a:ext cx="1143000" cy="6461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800" dirty="0">
                  <a:solidFill>
                    <a:schemeClr val="tx1"/>
                  </a:solidFill>
                </a:rPr>
                <a:t>Furnace and Boiler</a:t>
              </a:r>
            </a:p>
          </p:txBody>
        </p:sp>
        <p:sp>
          <p:nvSpPr>
            <p:cNvPr id="28" name="TextBox 49">
              <a:extLst>
                <a:ext uri="{FF2B5EF4-FFF2-40B4-BE49-F238E27FC236}">
                  <a16:creationId xmlns:a16="http://schemas.microsoft.com/office/drawing/2014/main" id="{96782890-0976-B9E5-CD18-4B7AFD822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3149600"/>
              <a:ext cx="1143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i="1" dirty="0">
                  <a:solidFill>
                    <a:schemeClr val="tx1"/>
                  </a:solidFill>
                </a:rPr>
                <a:t>Pressure control</a:t>
              </a:r>
              <a:endParaRPr lang="en-US" sz="16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51">
              <a:extLst>
                <a:ext uri="{FF2B5EF4-FFF2-40B4-BE49-F238E27FC236}">
                  <a16:creationId xmlns:a16="http://schemas.microsoft.com/office/drawing/2014/main" id="{1FEBCA11-C56E-23D8-AB9A-06684E1CA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3871912"/>
              <a:ext cx="914400" cy="369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800" dirty="0">
                  <a:solidFill>
                    <a:schemeClr val="tx1"/>
                  </a:solidFill>
                </a:rPr>
                <a:t>Turbine</a:t>
              </a:r>
            </a:p>
          </p:txBody>
        </p:sp>
        <p:sp>
          <p:nvSpPr>
            <p:cNvPr id="30" name="TextBox 52">
              <a:extLst>
                <a:ext uri="{FF2B5EF4-FFF2-40B4-BE49-F238E27FC236}">
                  <a16:creationId xmlns:a16="http://schemas.microsoft.com/office/drawing/2014/main" id="{F4BFA959-D4C5-646B-EA07-84F3BD563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3149600"/>
              <a:ext cx="9144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i="1" dirty="0">
                  <a:solidFill>
                    <a:schemeClr val="tx1"/>
                  </a:solidFill>
                </a:rPr>
                <a:t>Speed control</a:t>
              </a:r>
              <a:endParaRPr lang="en-US" sz="16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53">
              <a:extLst>
                <a:ext uri="{FF2B5EF4-FFF2-40B4-BE49-F238E27FC236}">
                  <a16:creationId xmlns:a16="http://schemas.microsoft.com/office/drawing/2014/main" id="{280122ED-2443-B126-DEF9-2FC227F97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724400"/>
              <a:ext cx="609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800" i="1" dirty="0">
                  <a:solidFill>
                    <a:schemeClr val="accent2"/>
                  </a:solidFill>
                </a:rPr>
                <a:t>V, I</a:t>
              </a:r>
              <a:endParaRPr lang="en-US" sz="1800" i="1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32" name="TextBox 54">
              <a:extLst>
                <a:ext uri="{FF2B5EF4-FFF2-40B4-BE49-F238E27FC236}">
                  <a16:creationId xmlns:a16="http://schemas.microsoft.com/office/drawing/2014/main" id="{00E2EAE8-640B-3662-6AC7-B3D32FC62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4735513"/>
              <a:ext cx="8382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800" i="1" dirty="0">
                  <a:solidFill>
                    <a:schemeClr val="accent2"/>
                  </a:solidFill>
                </a:rPr>
                <a:t>Torque</a:t>
              </a:r>
              <a:endParaRPr lang="en-US" sz="1800" i="1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33" name="TextBox 55">
              <a:extLst>
                <a:ext uri="{FF2B5EF4-FFF2-40B4-BE49-F238E27FC236}">
                  <a16:creationId xmlns:a16="http://schemas.microsoft.com/office/drawing/2014/main" id="{3DDAE593-2C20-AA0A-3CA7-290FB8899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4735513"/>
              <a:ext cx="8382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800" i="1" dirty="0">
                  <a:solidFill>
                    <a:schemeClr val="accent2"/>
                  </a:solidFill>
                </a:rPr>
                <a:t>Steam</a:t>
              </a:r>
              <a:endParaRPr lang="en-US" sz="1800" i="1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56">
              <a:extLst>
                <a:ext uri="{FF2B5EF4-FFF2-40B4-BE49-F238E27FC236}">
                  <a16:creationId xmlns:a16="http://schemas.microsoft.com/office/drawing/2014/main" id="{469617E4-CA64-615A-AF73-9D9822C3C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4735513"/>
              <a:ext cx="8382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800" i="1" dirty="0">
                  <a:solidFill>
                    <a:schemeClr val="accent2"/>
                  </a:solidFill>
                </a:rPr>
                <a:t>Fuel</a:t>
              </a:r>
              <a:endParaRPr lang="en-US" sz="1800" i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3C4733-35D5-40F2-B6CA-ADBC39C7CB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280568" y="2986882"/>
              <a:ext cx="2011363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</p:spPr>
        </p:cxnSp>
        <p:sp>
          <p:nvSpPr>
            <p:cNvPr id="36" name="TextBox 75">
              <a:extLst>
                <a:ext uri="{FF2B5EF4-FFF2-40B4-BE49-F238E27FC236}">
                  <a16:creationId xmlns:a16="http://schemas.microsoft.com/office/drawing/2014/main" id="{BD02E1B9-5A8A-7EC3-B769-3F5BE5BFC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1910834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Electrical System</a:t>
              </a:r>
              <a:endParaRPr lang="en-US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76">
              <a:extLst>
                <a:ext uri="{FF2B5EF4-FFF2-40B4-BE49-F238E27FC236}">
                  <a16:creationId xmlns:a16="http://schemas.microsoft.com/office/drawing/2014/main" id="{1CC8D6F9-0291-0331-EE57-1D52213B5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910834"/>
              <a:ext cx="1905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Mechanical System</a:t>
              </a:r>
              <a:endParaRPr lang="en-US" sz="18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16975CB-D974-0E65-F419-6B086FEAB0F1}"/>
                </a:ext>
              </a:extLst>
            </p:cNvPr>
            <p:cNvCxnSpPr>
              <a:cxnSpLocks noChangeShapeType="1"/>
              <a:stCxn id="37" idx="3"/>
              <a:endCxn id="36" idx="1"/>
            </p:cNvCxnSpPr>
            <p:nvPr/>
          </p:nvCxnSpPr>
          <p:spPr bwMode="auto">
            <a:xfrm>
              <a:off x="3733800" y="2095500"/>
              <a:ext cx="1066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7A96443-C43F-4E9A-E033-A74F3ACA8B55}"/>
                </a:ext>
              </a:extLst>
            </p:cNvPr>
            <p:cNvCxnSpPr>
              <a:cxnSpLocks noChangeShapeType="1"/>
              <a:stCxn id="25" idx="3"/>
              <a:endCxn id="27" idx="1"/>
            </p:cNvCxnSpPr>
            <p:nvPr/>
          </p:nvCxnSpPr>
          <p:spPr bwMode="auto">
            <a:xfrm>
              <a:off x="1371600" y="4056857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271ED20-BC48-0688-C9B4-086AD4B67F86}"/>
                </a:ext>
              </a:extLst>
            </p:cNvPr>
            <p:cNvCxnSpPr>
              <a:cxnSpLocks noChangeShapeType="1"/>
              <a:stCxn id="27" idx="3"/>
              <a:endCxn id="29" idx="1"/>
            </p:cNvCxnSpPr>
            <p:nvPr/>
          </p:nvCxnSpPr>
          <p:spPr bwMode="auto">
            <a:xfrm flipV="1">
              <a:off x="2819400" y="4056856"/>
              <a:ext cx="2286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EEF6CC1-F746-5391-87FE-7524CE56E1D9}"/>
                </a:ext>
              </a:extLst>
            </p:cNvPr>
            <p:cNvCxnSpPr>
              <a:cxnSpLocks noChangeShapeType="1"/>
              <a:stCxn id="29" idx="3"/>
              <a:endCxn id="19" idx="1"/>
            </p:cNvCxnSpPr>
            <p:nvPr/>
          </p:nvCxnSpPr>
          <p:spPr bwMode="auto">
            <a:xfrm>
              <a:off x="3962400" y="4056856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BAC5044-FBE7-4C81-9ECE-AA5B21892DA4}"/>
                </a:ext>
              </a:extLst>
            </p:cNvPr>
            <p:cNvCxnSpPr>
              <a:cxnSpLocks noChangeShapeType="1"/>
              <a:stCxn id="19" idx="3"/>
              <a:endCxn id="21" idx="1"/>
            </p:cNvCxnSpPr>
            <p:nvPr/>
          </p:nvCxnSpPr>
          <p:spPr bwMode="auto">
            <a:xfrm>
              <a:off x="5867400" y="4056856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232C86A-AD7E-2C9C-6131-9C0DFC95C18F}"/>
                </a:ext>
              </a:extLst>
            </p:cNvPr>
            <p:cNvCxnSpPr>
              <a:cxnSpLocks noChangeShapeType="1"/>
              <a:stCxn id="21" idx="3"/>
              <a:endCxn id="23" idx="1"/>
            </p:cNvCxnSpPr>
            <p:nvPr/>
          </p:nvCxnSpPr>
          <p:spPr bwMode="auto">
            <a:xfrm>
              <a:off x="7162800" y="405685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B47CCF1-A9CE-C7E4-39F8-4C3E1CAB3B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6896894" y="4418806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2D61E10-F179-930F-5B8F-E5687D450A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677694" y="4418806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F0D16D9-D314-5041-FB60-0169E0911D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925094" y="4418806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C5C86A9-3500-2F20-F80A-D056D08358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553494" y="4418806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59B0E0A-21E3-7964-B8F3-BA6EB0D79E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181894" y="4418806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none" w="sm" len="sm"/>
              <a:tailEnd/>
            </a:ln>
          </p:spPr>
        </p:cxn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187C55D5-7E66-4B88-4EAF-8F748757366B}"/>
                </a:ext>
              </a:extLst>
            </p:cNvPr>
            <p:cNvSpPr/>
            <p:nvPr/>
          </p:nvSpPr>
          <p:spPr bwMode="auto">
            <a:xfrm>
              <a:off x="4114800" y="3924300"/>
              <a:ext cx="304800" cy="304800"/>
            </a:xfrm>
            <a:prstGeom prst="arc">
              <a:avLst>
                <a:gd name="adj1" fmla="val 2521309"/>
                <a:gd name="adj2" fmla="val 19286422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sm" len="sm"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hangingPunct="0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16">
              <a:extLst>
                <a:ext uri="{FF2B5EF4-FFF2-40B4-BE49-F238E27FC236}">
                  <a16:creationId xmlns:a16="http://schemas.microsoft.com/office/drawing/2014/main" id="{92F3C803-B82C-C8FB-36F4-90DC3B985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149600"/>
              <a:ext cx="12954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i="1" dirty="0">
                  <a:solidFill>
                    <a:schemeClr val="tx1"/>
                  </a:solidFill>
                </a:rPr>
                <a:t>Voltage Control</a:t>
              </a:r>
              <a:endParaRPr lang="en-US" sz="16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F36A0A54-E6D8-FB3E-0076-5DED47452ECF}"/>
                </a:ext>
              </a:extLst>
            </p:cNvPr>
            <p:cNvSpPr txBox="1">
              <a:spLocks/>
            </p:cNvSpPr>
            <p:nvPr/>
          </p:nvSpPr>
          <p:spPr>
            <a:xfrm>
              <a:off x="304800" y="5791200"/>
              <a:ext cx="8305800" cy="38100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1E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P. Sauer and M. Pai, </a:t>
              </a:r>
              <a:r>
                <a:rPr kumimoji="0" lang="en-US" sz="1800" b="0" i="1" u="none" strike="noStrike" kern="1200" cap="none" spc="0" normalizeH="0" noProof="0" dirty="0">
                  <a:ln>
                    <a:noFill/>
                  </a:ln>
                  <a:solidFill>
                    <a:srgbClr val="1E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Power System Dynamics and Stability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1E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, Stipes Publishing, 2006.</a:t>
              </a:r>
            </a:p>
          </p:txBody>
        </p: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9F32485-5488-2834-6EAA-3C3CB9D1B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03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EFDB9-CB3A-A304-2103-585F443D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Generator Models</a:t>
            </a:r>
          </a:p>
        </p:txBody>
      </p:sp>
      <p:pic>
        <p:nvPicPr>
          <p:cNvPr id="4" name="Picture 2" descr="C:\pw\version.150\SimulatorHelp\Content\image\Transient_Overview_Generator_Model_Relationships.gif">
            <a:extLst>
              <a:ext uri="{FF2B5EF4-FFF2-40B4-BE49-F238E27FC236}">
                <a16:creationId xmlns:a16="http://schemas.microsoft.com/office/drawing/2014/main" id="{430CC84D-FFF0-94F0-E695-3D548A7B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53497"/>
            <a:ext cx="64770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pw\version.150\SimulatorHelp\Content\image\Transient_Overview_Generator_Model_Relationships_Equations.gif">
            <a:extLst>
              <a:ext uri="{FF2B5EF4-FFF2-40B4-BE49-F238E27FC236}">
                <a16:creationId xmlns:a16="http://schemas.microsoft.com/office/drawing/2014/main" id="{AB9FFD18-27BC-5598-631D-DE697B8D4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186" b="50920"/>
          <a:stretch>
            <a:fillRect/>
          </a:stretch>
        </p:blipFill>
        <p:spPr bwMode="auto">
          <a:xfrm>
            <a:off x="7391400" y="1447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w\version.150\SimulatorHelp\Content\image\Transient_Overview_Generator_Model_Relationships_Equations.gif">
            <a:extLst>
              <a:ext uri="{FF2B5EF4-FFF2-40B4-BE49-F238E27FC236}">
                <a16:creationId xmlns:a16="http://schemas.microsoft.com/office/drawing/2014/main" id="{641EF168-D119-9625-A2E6-6BA5EE39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80"/>
          <a:stretch>
            <a:fillRect/>
          </a:stretch>
        </p:blipFill>
        <p:spPr bwMode="auto">
          <a:xfrm>
            <a:off x="6781800" y="3429000"/>
            <a:ext cx="4914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B695C64-2C40-6054-F6BF-24F2371C4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20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E934-F088-02FB-FBE1-28DD89B4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r>
              <a:rPr lang="en-US" dirty="0"/>
              <a:t>There can be Hundreds of Different Types of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8BBD2-801E-AAB2-65BB-145EF66E3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5334000" cy="3733800"/>
          </a:xfrm>
        </p:spPr>
        <p:txBody>
          <a:bodyPr/>
          <a:lstStyle/>
          <a:p>
            <a:r>
              <a:rPr lang="en-US" dirty="0"/>
              <a:t>In a project we are doing looking at connecting the North American Eastern and Western grids we have a case with 120,000 buses, and 248 different types of dynamic models, and a total of 64,500 different dynamic model instances</a:t>
            </a:r>
          </a:p>
          <a:p>
            <a:pPr lvl="1"/>
            <a:r>
              <a:rPr lang="en-US" dirty="0"/>
              <a:t>Each instance can have many different parameters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F91722-478E-DCF8-A99A-710F85CEFC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280160"/>
            <a:ext cx="5257800" cy="5500468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291C3B3-77FE-86F2-1660-0884D6D65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17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C39-30D9-BCC7-55CF-8E3482D44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Bus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F900-6EC4-4C13-79F2-71BDF7463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An infinite bus is assumed to have a fixed voltage magnitude and angle; hence its frequency is also fixed at the nominal value.</a:t>
            </a:r>
          </a:p>
          <a:p>
            <a:pPr lvl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Infinite buses obviously do not exist, but at least one (e.g., a slack bus) is needed in every power flow island</a:t>
            </a:r>
          </a:p>
          <a:p>
            <a:pPr lvl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Infinite buses can be a useful concept when learning about transient stability and when “debugging models”</a:t>
            </a:r>
          </a:p>
          <a:p>
            <a:pPr lvl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By default PowerWorld Simulator does NOT treat the slack bus as an infinite bus, but does provide an option.</a:t>
            </a:r>
          </a:p>
          <a:p>
            <a:pPr lvl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Here we will use this option in creating a simple case by selecting </a:t>
            </a:r>
            <a:r>
              <a:rPr lang="en-US" altLang="en-US" b="1" dirty="0">
                <a:solidFill>
                  <a:srgbClr val="000000"/>
                </a:solidFill>
              </a:rPr>
              <a:t>Options </a:t>
            </a:r>
            <a:r>
              <a:rPr lang="en-US" altLang="en-US" dirty="0">
                <a:solidFill>
                  <a:srgbClr val="000000"/>
                </a:solidFill>
              </a:rPr>
              <a:t>and the </a:t>
            </a:r>
            <a:r>
              <a:rPr lang="en-US" altLang="en-US" b="1" dirty="0">
                <a:solidFill>
                  <a:srgbClr val="000000"/>
                </a:solidFill>
              </a:rPr>
              <a:t>Power System Model</a:t>
            </a:r>
            <a:r>
              <a:rPr lang="en-US" altLang="en-US" dirty="0">
                <a:solidFill>
                  <a:srgbClr val="000000"/>
                </a:solidFill>
              </a:rPr>
              <a:t> tab; set </a:t>
            </a:r>
            <a:r>
              <a:rPr lang="en-US" altLang="en-US" b="1" dirty="0">
                <a:solidFill>
                  <a:srgbClr val="000000"/>
                </a:solidFill>
              </a:rPr>
              <a:t>Infinite Bus Modeling</a:t>
            </a:r>
            <a:r>
              <a:rPr lang="en-US" altLang="en-US" dirty="0">
                <a:solidFill>
                  <a:srgbClr val="000000"/>
                </a:solidFill>
              </a:rPr>
              <a:t> to “Model the power flow slack bus(es) as infinite buses”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8C1013E-D7A0-15A2-872A-18D932ABA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9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3DD5-FE6A-304E-8D86-705051F5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Quickly Setting Up a Dynamics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CEAAC-7169-E721-5743-0448856C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the case Example_12_4_NoModels; this is a four bus power flow case with no dynamic models</a:t>
            </a:r>
          </a:p>
          <a:p>
            <a:r>
              <a:rPr lang="en-US" dirty="0"/>
              <a:t>To add a model, right-click on the Bus 4 generator, select </a:t>
            </a:r>
            <a:r>
              <a:rPr lang="en-US" b="1" dirty="0"/>
              <a:t>Generator Information Dialog</a:t>
            </a:r>
            <a:r>
              <a:rPr lang="en-US" dirty="0"/>
              <a:t>; go to the </a:t>
            </a:r>
            <a:r>
              <a:rPr lang="en-US" b="1" dirty="0"/>
              <a:t>Stability page</a:t>
            </a:r>
            <a:r>
              <a:rPr lang="en-US" dirty="0"/>
              <a:t>; on the Machine Models tab click </a:t>
            </a:r>
            <a:r>
              <a:rPr lang="en-US" b="1" dirty="0"/>
              <a:t>Insert</a:t>
            </a:r>
            <a:r>
              <a:rPr lang="en-US" dirty="0"/>
              <a:t> and select GENCLS; click </a:t>
            </a:r>
            <a:r>
              <a:rPr lang="en-US" b="1" dirty="0"/>
              <a:t>OK</a:t>
            </a:r>
          </a:p>
          <a:p>
            <a:pPr lvl="1"/>
            <a:r>
              <a:rPr lang="en-US" dirty="0"/>
              <a:t>This added a very simple dynamic model for the generator</a:t>
            </a:r>
          </a:p>
          <a:p>
            <a:r>
              <a:rPr lang="en-US" dirty="0"/>
              <a:t>Select </a:t>
            </a:r>
            <a:r>
              <a:rPr lang="en-US" b="1" dirty="0"/>
              <a:t>Add Ons, Transient Stability</a:t>
            </a:r>
            <a:r>
              <a:rPr lang="en-US" dirty="0"/>
              <a:t>; click </a:t>
            </a:r>
            <a:r>
              <a:rPr lang="en-US" b="1" dirty="0"/>
              <a:t>Run Transient Stability</a:t>
            </a:r>
          </a:p>
          <a:p>
            <a:pPr lvl="1"/>
            <a:r>
              <a:rPr lang="en-US" dirty="0"/>
              <a:t>This does the simulation, but nothing occurs because no contingency events have been defined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2EE7F66-5AA6-F2CC-60E4-49B7FAB30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34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10FF-A91B-AFB4-0860-0204D4091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Quickly Setting Up a Dynamics Case,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1FAE2-495A-9E1B-F8AA-660D39D2A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363200" cy="3733800"/>
          </a:xfrm>
        </p:spPr>
        <p:txBody>
          <a:bodyPr/>
          <a:lstStyle/>
          <a:p>
            <a:r>
              <a:rPr lang="en-US" dirty="0"/>
              <a:t>On the </a:t>
            </a:r>
            <a:r>
              <a:rPr lang="en-US" b="1" dirty="0"/>
              <a:t>Transient Contingency Elements </a:t>
            </a:r>
            <a:r>
              <a:rPr lang="en-US" dirty="0"/>
              <a:t>tab click </a:t>
            </a:r>
            <a:r>
              <a:rPr lang="en-US" b="1" dirty="0"/>
              <a:t>Insert/Apply/Clear/Open </a:t>
            </a:r>
            <a:r>
              <a:rPr lang="en-US" dirty="0"/>
              <a:t>to put in a fault that is subsequently cleared; pick Bus 3 rerun the simulation</a:t>
            </a:r>
          </a:p>
          <a:p>
            <a:r>
              <a:rPr lang="en-US" dirty="0"/>
              <a:t> Got to the </a:t>
            </a:r>
            <a:r>
              <a:rPr lang="en-US" b="1" dirty="0"/>
              <a:t>Results from RAM </a:t>
            </a:r>
            <a:r>
              <a:rPr lang="en-US" dirty="0"/>
              <a:t>page and view the generator results</a:t>
            </a:r>
          </a:p>
          <a:p>
            <a:pPr lvl="1"/>
            <a:r>
              <a:rPr lang="en-US" dirty="0"/>
              <a:t>To see a plot of the results, right-click on any result column, and select </a:t>
            </a:r>
            <a:r>
              <a:rPr lang="en-US" b="1" dirty="0"/>
              <a:t>Plot Column</a:t>
            </a:r>
          </a:p>
          <a:p>
            <a:pPr lvl="1"/>
            <a:r>
              <a:rPr lang="en-US" dirty="0"/>
              <a:t>The result shows the generator oscillating</a:t>
            </a:r>
            <a:br>
              <a:rPr lang="en-US" dirty="0"/>
            </a:br>
            <a:r>
              <a:rPr lang="en-US" dirty="0"/>
              <a:t>as a result of the fault (the GENCLS </a:t>
            </a:r>
            <a:br>
              <a:rPr lang="en-US" dirty="0"/>
            </a:br>
            <a:r>
              <a:rPr lang="en-US" dirty="0"/>
              <a:t>model does not have implicit damping)</a:t>
            </a:r>
          </a:p>
          <a:p>
            <a:r>
              <a:rPr lang="en-US" dirty="0"/>
              <a:t>In PowerWorld there are many</a:t>
            </a:r>
            <a:br>
              <a:rPr lang="en-US" dirty="0"/>
            </a:br>
            <a:r>
              <a:rPr lang="en-US" dirty="0"/>
              <a:t>ways to further customize and</a:t>
            </a:r>
            <a:br>
              <a:rPr lang="en-US" dirty="0"/>
            </a:br>
            <a:r>
              <a:rPr lang="en-US" dirty="0"/>
              <a:t>expand the simulation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BF060-C429-FB24-6A91-795FA9018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810000"/>
            <a:ext cx="3581400" cy="2825262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847791E-8242-6611-8011-52E764D69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36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613D-16DE-A0D7-0292-7755B684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Frequency Response for Generation Loss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96B5-2C85-B25B-DCDF-44588C4E6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658600" cy="3733800"/>
          </a:xfrm>
        </p:spPr>
        <p:txBody>
          <a:bodyPr/>
          <a:lstStyle/>
          <a:p>
            <a:r>
              <a:rPr lang="en-US" altLang="en-US" dirty="0"/>
              <a:t>A common contingency is the response of the grid to the loss of a large generator</a:t>
            </a:r>
          </a:p>
          <a:p>
            <a:r>
              <a:rPr lang="en-US" altLang="en-US" dirty="0"/>
              <a:t>In response to a rapid loss of generation, in the initial seconds the system frequency will decrease as energy stored in the rotating masses is transformed into electric energy</a:t>
            </a:r>
          </a:p>
          <a:p>
            <a:pPr lvl="1"/>
            <a:r>
              <a:rPr lang="en-US" altLang="en-US" dirty="0"/>
              <a:t>Some generation, such as solar PV has no inertia, and for most new wind turbines the inertia is not seen by the system </a:t>
            </a:r>
          </a:p>
          <a:p>
            <a:r>
              <a:rPr lang="en-US" altLang="en-US" dirty="0"/>
              <a:t>Within seconds governors respond, increasing the power output of controllable generation</a:t>
            </a:r>
          </a:p>
          <a:p>
            <a:pPr lvl="1"/>
            <a:r>
              <a:rPr lang="en-US" altLang="en-US" dirty="0"/>
              <a:t>Many conventional units are operated so they only respond to over frequency situations</a:t>
            </a:r>
          </a:p>
          <a:p>
            <a:pPr lvl="1"/>
            <a:r>
              <a:rPr lang="en-US" altLang="en-US" dirty="0"/>
              <a:t>Solar PV and wind are usually operated in North America at maximum power so they have no reserves to contribute  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288AF46-2361-8501-24C3-53479C3E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5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89DD-18CB-B48D-985C-DF477FAA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7EF42-3906-732C-2085-1BB10EE58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3733800"/>
          </a:xfrm>
        </p:spPr>
        <p:txBody>
          <a:bodyPr/>
          <a:lstStyle/>
          <a:p>
            <a:r>
              <a:rPr lang="en-US" dirty="0"/>
              <a:t>The words model or modeling have lots of definitions.  A germane one is </a:t>
            </a:r>
          </a:p>
          <a:p>
            <a:pPr lvl="1"/>
            <a:r>
              <a:rPr lang="en-US" dirty="0"/>
              <a:t>"Modeling and simulation (M&amp;S) is the use of a physical or logical representation of a given system to generate data and help determine decisions or make predictions about the system.”</a:t>
            </a:r>
          </a:p>
          <a:p>
            <a:r>
              <a:rPr lang="en-US" dirty="0"/>
              <a:t>Modeling is crucial for power system dynamics and stability since we can’t (easily) physically build the system being considered</a:t>
            </a:r>
          </a:p>
          <a:p>
            <a:r>
              <a:rPr lang="en-US" i="1" dirty="0"/>
              <a:t>Dynamics </a:t>
            </a:r>
            <a:r>
              <a:rPr lang="en-US" dirty="0"/>
              <a:t>also has several definitions, with a common one “the study of how moving objects behave” (here the “moving objects” includes electrical values</a:t>
            </a:r>
          </a:p>
          <a:p>
            <a:r>
              <a:rPr lang="en-US" dirty="0"/>
              <a:t>Likewise </a:t>
            </a:r>
            <a:r>
              <a:rPr lang="en-US" i="1" dirty="0"/>
              <a:t>Stability</a:t>
            </a:r>
            <a:r>
              <a:rPr lang="en-US" dirty="0"/>
              <a:t> has several definitions, with a germane one here is “the property of a body (or system) that causes it to return to its original condition when disturbed.”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0129A67-57E5-801C-6BE0-F5B2E8084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75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DE19-28A3-88FB-BE34-75B8CC42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(20 Seconds)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44088-0A22-231E-03E8-38A388B2A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1005840"/>
          </a:xfrm>
        </p:spPr>
        <p:txBody>
          <a:bodyPr/>
          <a:lstStyle/>
          <a:p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Figures show the frequency change as a result of the sudden  loss of a large amount of generation in the Southern WECC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2285D-27BE-147F-F925-193C8B36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112557"/>
            <a:ext cx="224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1E0000"/>
                </a:solidFill>
                <a:latin typeface="+mn-lt"/>
              </a:rPr>
              <a:t>Time in Seconds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986CF69-69A9-AA43-5ED4-40A62979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4876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CFB7D8-3958-1BC8-C9B1-8D531E2BD565}"/>
              </a:ext>
            </a:extLst>
          </p:cNvPr>
          <p:cNvSpPr txBox="1"/>
          <p:nvPr/>
        </p:nvSpPr>
        <p:spPr>
          <a:xfrm>
            <a:off x="583905" y="3852571"/>
            <a:ext cx="1600200" cy="4616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E0000"/>
                </a:solidFill>
              </a:rPr>
              <a:t>Freq. Hz)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54D6C74-96A7-3B35-F505-B0395390A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752350"/>
            <a:ext cx="2568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1E0000"/>
                </a:solidFill>
                <a:latin typeface="+mn-lt"/>
              </a:rPr>
              <a:t>Frequency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6CFEFC-0F21-EA54-E0D5-7EFFD94D5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09800"/>
            <a:ext cx="3124200" cy="35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8ABC5B2-4C1E-073D-455E-9FAA20393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18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3D44-814C-EAA1-CF0C-8A488A09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Contour Videos for the West and East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8469F-B5EB-9707-71BB-0BC9F37DC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280160"/>
            <a:ext cx="4419600" cy="5340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4CFF99-0A30-E98C-B617-BC56CE2D6C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244" y="1302949"/>
            <a:ext cx="4953000" cy="5359590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21E592D-D6D0-08CF-3F07-C6371BD3C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BB7A92A7-6A6D-7D29-5D8D-A4678E42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188" y="6108627"/>
            <a:ext cx="4028440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Video is FreqMovie_WECC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F2309D29-4932-165B-C92D-16F95DD17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147451"/>
            <a:ext cx="4028440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Video is FreqMovie_East</a:t>
            </a:r>
          </a:p>
        </p:txBody>
      </p:sp>
    </p:spTree>
    <p:extLst>
      <p:ext uri="{BB962C8B-B14F-4D97-AF65-F5344CB8AC3E}">
        <p14:creationId xmlns:p14="http://schemas.microsoft.com/office/powerpoint/2010/main" val="342662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06200" cy="10668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E0000"/>
                </a:solidFill>
              </a:rPr>
              <a:t>As Before Keepin</a:t>
            </a:r>
            <a:r>
              <a:rPr lang="en-US" dirty="0"/>
              <a:t>g in Mind the </a:t>
            </a:r>
            <a:r>
              <a:rPr lang="en-US" dirty="0">
                <a:solidFill>
                  <a:srgbClr val="1E0000"/>
                </a:solidFill>
              </a:rPr>
              <a:t>Modeling Cautions!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"All models are wrong</a:t>
            </a:r>
            <a:r>
              <a:rPr lang="en-US" dirty="0"/>
              <a:t>, </a:t>
            </a:r>
            <a:r>
              <a:rPr lang="en-US" dirty="0">
                <a:solidFill>
                  <a:srgbClr val="1E0000"/>
                </a:solidFill>
              </a:rPr>
              <a:t>but some are useful," George Box, </a:t>
            </a:r>
            <a:r>
              <a:rPr lang="en-US" i="1" dirty="0">
                <a:solidFill>
                  <a:srgbClr val="1E0000"/>
                </a:solidFill>
              </a:rPr>
              <a:t>Empirical Model-Building and Response Surfaces</a:t>
            </a:r>
            <a:r>
              <a:rPr lang="en-US" dirty="0">
                <a:solidFill>
                  <a:srgbClr val="1E0000"/>
                </a:solidFill>
              </a:rPr>
              <a:t>, (1987, p. 424)</a:t>
            </a:r>
          </a:p>
          <a:p>
            <a:pPr lvl="1"/>
            <a:r>
              <a:rPr lang="en-US" dirty="0">
                <a:solidFill>
                  <a:srgbClr val="1E0000"/>
                </a:solidFill>
              </a:rPr>
              <a:t>Models are an approximation to reality, not reality, so they always have some degree of approximation</a:t>
            </a:r>
          </a:p>
          <a:p>
            <a:pPr lvl="1"/>
            <a:r>
              <a:rPr lang="en-US" dirty="0">
                <a:solidFill>
                  <a:srgbClr val="1E0000"/>
                </a:solidFill>
              </a:rPr>
              <a:t>Box went on to say that the practical question is how wrong to they have to be to not be useful</a:t>
            </a:r>
          </a:p>
          <a:p>
            <a:r>
              <a:rPr lang="en-US" dirty="0">
                <a:solidFill>
                  <a:srgbClr val="1E0000"/>
                </a:solidFill>
              </a:rPr>
              <a:t>A good part of engineering is deciding what is the appropriate level of modeling, and knowing under what conditions the model will fail</a:t>
            </a:r>
          </a:p>
          <a:p>
            <a:r>
              <a:rPr lang="en-US" dirty="0">
                <a:solidFill>
                  <a:srgbClr val="1E0000"/>
                </a:solidFill>
              </a:rPr>
              <a:t>Always keep in mind what problem you are trying to solve!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C8D49ED-8528-CE4D-2646-657D8FEC7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3398F-20D6-C0CA-F631-C02F72A4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Definitions,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0089-0EF0-24D4-A2D3-7313D508B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i="1" dirty="0"/>
              <a:t>equilibrium point</a:t>
            </a:r>
            <a:r>
              <a:rPr lang="en-US" dirty="0"/>
              <a:t> (ep) of a dynamic systems is a point in which the  system doesn’t change with time</a:t>
            </a:r>
          </a:p>
          <a:p>
            <a:r>
              <a:rPr lang="en-US" dirty="0"/>
              <a:t>Large-scale electric grids are never really at an equilibrium point because something is always changing with time. Here we can talk about a quasi-static ep, which is how the system </a:t>
            </a:r>
            <a:br>
              <a:rPr lang="en-US" dirty="0"/>
            </a:br>
            <a:r>
              <a:rPr lang="en-US" dirty="0"/>
              <a:t>would appear on the power flow time </a:t>
            </a:r>
            <a:br>
              <a:rPr lang="en-US" dirty="0"/>
            </a:br>
            <a:r>
              <a:rPr lang="en-US" dirty="0"/>
              <a:t>frame</a:t>
            </a:r>
          </a:p>
          <a:p>
            <a:pPr lvl="1"/>
            <a:r>
              <a:rPr lang="en-US" dirty="0"/>
              <a:t>This is what you would observe if you</a:t>
            </a:r>
            <a:br>
              <a:rPr lang="en-US" dirty="0"/>
            </a:br>
            <a:r>
              <a:rPr lang="en-US" dirty="0"/>
              <a:t>went into a control room and looked at</a:t>
            </a:r>
            <a:br>
              <a:rPr lang="en-US" dirty="0"/>
            </a:br>
            <a:r>
              <a:rPr lang="en-US" dirty="0"/>
              <a:t>the displays; usually things would appear</a:t>
            </a:r>
            <a:br>
              <a:rPr lang="en-US" dirty="0"/>
            </a:br>
            <a:r>
              <a:rPr lang="en-US" dirty="0"/>
              <a:t>to be pretty constant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0C6ED-1866-3384-DA13-DE19E3AEF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276600"/>
            <a:ext cx="4953000" cy="2994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CD1EBE-8587-8181-FD03-FEBCEBB8AD59}"/>
              </a:ext>
            </a:extLst>
          </p:cNvPr>
          <p:cNvSpPr txBox="1"/>
          <p:nvPr/>
        </p:nvSpPr>
        <p:spPr>
          <a:xfrm>
            <a:off x="609600" y="6347637"/>
            <a:ext cx="6095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Image Source: why.org from 3/17/20 of PJM control room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AF28167-0B65-EA9F-A8FB-858C28BC9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2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Slow versus Fast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Key analysis question in setting up and solving models is to determine the time frame of interest</a:t>
            </a:r>
          </a:p>
          <a:p>
            <a:r>
              <a:rPr lang="en-US" dirty="0">
                <a:solidFill>
                  <a:srgbClr val="1E0000"/>
                </a:solidFill>
              </a:rPr>
              <a:t>Values that change slowing (relative to the time frame of interest) can be assumed as constant</a:t>
            </a:r>
          </a:p>
          <a:p>
            <a:pPr lvl="1"/>
            <a:r>
              <a:rPr lang="en-US" dirty="0">
                <a:solidFill>
                  <a:srgbClr val="1E0000"/>
                </a:solidFill>
              </a:rPr>
              <a:t>Power flow example is the load real and reactive values are assumed constant (sometimes voltage dependence is included)</a:t>
            </a:r>
          </a:p>
          <a:p>
            <a:r>
              <a:rPr lang="en-US" dirty="0">
                <a:solidFill>
                  <a:srgbClr val="1E0000"/>
                </a:solidFill>
              </a:rPr>
              <a:t>Values that change quickly (relative to the time frame of interest) can be assumed to be algebraic</a:t>
            </a:r>
          </a:p>
          <a:p>
            <a:pPr lvl="1"/>
            <a:r>
              <a:rPr lang="en-US" dirty="0">
                <a:solidFill>
                  <a:srgbClr val="1E0000"/>
                </a:solidFill>
              </a:rPr>
              <a:t>A generator's terminal voltage in power flow is an algebraic constraint, but not in transient stability</a:t>
            </a:r>
          </a:p>
          <a:p>
            <a:pPr lvl="1"/>
            <a:r>
              <a:rPr lang="en-US" dirty="0">
                <a:solidFill>
                  <a:srgbClr val="1E0000"/>
                </a:solidFill>
              </a:rPr>
              <a:t>In power flow and transient stability the network power balance equations are assumed algebraic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153E40A-9523-E416-BE7D-9D7FFE117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2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8118-DE95-D874-3B76-0AC1F6B4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Contingencies (in a Dynamic Sense)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9AA2D-FE21-531A-C864-B5A230398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Contingencies (or sometimes known as events) perturb (kick) the system operating point away from its equilibrium point; power system stability analysis looks at whether the system returns to a new equilibrium point</a:t>
            </a:r>
          </a:p>
          <a:p>
            <a:pPr lvl="1"/>
            <a:r>
              <a:rPr lang="en-US" dirty="0"/>
              <a:t>Best case is a new ep </a:t>
            </a:r>
            <a:br>
              <a:rPr lang="en-US" dirty="0"/>
            </a:br>
            <a:r>
              <a:rPr lang="en-US" dirty="0"/>
              <a:t>exists and the system</a:t>
            </a:r>
            <a:br>
              <a:rPr lang="en-US" dirty="0"/>
            </a:br>
            <a:r>
              <a:rPr lang="en-US" dirty="0"/>
              <a:t>is able to reach this </a:t>
            </a:r>
            <a:br>
              <a:rPr lang="en-US" dirty="0"/>
            </a:br>
            <a:r>
              <a:rPr lang="en-US" dirty="0"/>
              <a:t>new ep. </a:t>
            </a:r>
          </a:p>
          <a:p>
            <a:pPr lvl="1"/>
            <a:r>
              <a:rPr lang="en-US" dirty="0"/>
              <a:t>However, a new ep may</a:t>
            </a:r>
            <a:br>
              <a:rPr lang="en-US" dirty="0"/>
            </a:br>
            <a:r>
              <a:rPr lang="en-US" dirty="0"/>
              <a:t>exist, but the system</a:t>
            </a:r>
            <a:br>
              <a:rPr lang="en-US" dirty="0"/>
            </a:br>
            <a:r>
              <a:rPr lang="en-US" dirty="0"/>
              <a:t>can’t get there</a:t>
            </a:r>
          </a:p>
          <a:p>
            <a:pPr lvl="1"/>
            <a:r>
              <a:rPr lang="en-US" dirty="0"/>
              <a:t>Or a new ep doesn’t exist</a:t>
            </a:r>
          </a:p>
          <a:p>
            <a:r>
              <a:rPr lang="en-US" dirty="0"/>
              <a:t>The electric grid protection system plays a major role in how the system results to different contingencies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0B01E-FF45-9FE3-3808-0F1637C41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717065"/>
            <a:ext cx="5867400" cy="2976752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5E7880C-4833-60D4-FE77-DD50C6576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1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Example 1: WECC 1996 Blackout</a:t>
            </a:r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10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90600" y="1295400"/>
            <a:ext cx="800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1E0000"/>
                </a:solidFill>
              </a:rPr>
              <a:t>1996: Transient Stability Model Errors Lead to Blackouts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C9B1926-5A29-9918-D0F4-86D9B905173D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2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94B7-C614-4D14-BF6C-8F429111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Dynamics Example 2: August 14 Blackout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F6CC7-8FC8-4293-93FA-BE8AC09262E2}"/>
              </a:ext>
            </a:extLst>
          </p:cNvPr>
          <p:cNvSpPr txBox="1"/>
          <p:nvPr/>
        </p:nvSpPr>
        <p:spPr>
          <a:xfrm>
            <a:off x="8077200" y="3429000"/>
            <a:ext cx="3687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E0000"/>
                </a:solidFill>
              </a:rPr>
              <a:t>Image from August 14, 2003 Blackout Final Report, energy.gov, Figure 6.26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1332577"/>
            <a:ext cx="6781800" cy="53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7CF163E-A04E-31DD-528A-452A217E1B0B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2870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bg1">
            <a:lumMod val="95000"/>
          </a:schemeClr>
        </a:solidFill>
        <a:ln>
          <a:noFill/>
        </a:ln>
      </a:spPr>
      <a:bodyPr wrap="square">
        <a:spAutoFit/>
      </a:bodyPr>
      <a:lstStyle>
        <a:defPPr algn="l" eaLnBrk="1" hangingPunct="1">
          <a:spcBef>
            <a:spcPct val="50000"/>
          </a:spcBef>
          <a:defRPr sz="2400" dirty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12463</TotalTime>
  <Words>2329</Words>
  <Application>Microsoft Office PowerPoint</Application>
  <PresentationFormat>Widescreen</PresentationFormat>
  <Paragraphs>196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Helvetica</vt:lpstr>
      <vt:lpstr>Symbol</vt:lpstr>
      <vt:lpstr>Times New Roman</vt:lpstr>
      <vt:lpstr>Wingdings</vt:lpstr>
      <vt:lpstr>Capsules</vt:lpstr>
      <vt:lpstr>Bitmap Image</vt:lpstr>
      <vt:lpstr>ECEN 460 Power System Operation and Control Spring 2025</vt:lpstr>
      <vt:lpstr>Power System Stability</vt:lpstr>
      <vt:lpstr>A Few Definitions</vt:lpstr>
      <vt:lpstr>As Before Keeping in Mind the Modeling Cautions!</vt:lpstr>
      <vt:lpstr>A Few Definitions, cont.</vt:lpstr>
      <vt:lpstr>Slow versus Fast Dynamics</vt:lpstr>
      <vt:lpstr>Contingencies (in a Dynamic Sense)</vt:lpstr>
      <vt:lpstr>Dynamics Example 1: WECC 1996 Blackout</vt:lpstr>
      <vt:lpstr>Dynamics Example 2: August 14 Blackout</vt:lpstr>
      <vt:lpstr>Dynamics Example 3: Arizona-Southern CA 2011</vt:lpstr>
      <vt:lpstr>Power System Stability Terms</vt:lpstr>
      <vt:lpstr>An Example: Lightning Striking a Transmission Line</vt:lpstr>
      <vt:lpstr>Worldwide Map of Lighting Strikes</vt:lpstr>
      <vt:lpstr>Two Different Types of Simulations for Lightning</vt:lpstr>
      <vt:lpstr>An Example of a Switching Surge</vt:lpstr>
      <vt:lpstr>Stability Simulations </vt:lpstr>
      <vt:lpstr>Doing a Stability Simulation</vt:lpstr>
      <vt:lpstr>Doing a Stability Simulation</vt:lpstr>
      <vt:lpstr>Looking at the Stability Results</vt:lpstr>
      <vt:lpstr>An Unstable Case Example</vt:lpstr>
      <vt:lpstr>Visualizing Individual Time Points</vt:lpstr>
      <vt:lpstr>Physical Structure Power System Components</vt:lpstr>
      <vt:lpstr>Dynamic Models in the Physical Structure</vt:lpstr>
      <vt:lpstr>Synchronous Generator Models</vt:lpstr>
      <vt:lpstr>There can be Hundreds of Different Types of Models</vt:lpstr>
      <vt:lpstr>Infinite Bus Modeling</vt:lpstr>
      <vt:lpstr>Quickly Setting Up a Dynamics Case</vt:lpstr>
      <vt:lpstr>Quickly Setting Up a Dynamics Case, cont.</vt:lpstr>
      <vt:lpstr>Frequency Response for Generation Loss</vt:lpstr>
      <vt:lpstr>Short Term (20 Seconds) Example</vt:lpstr>
      <vt:lpstr>Frequency Contour Videos for the West and East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Nicole LoGiudice</cp:lastModifiedBy>
  <cp:revision>608</cp:revision>
  <cp:lastPrinted>2020-08-20T12:26:33Z</cp:lastPrinted>
  <dcterms:created xsi:type="dcterms:W3CDTF">2000-05-11T14:27:08Z</dcterms:created>
  <dcterms:modified xsi:type="dcterms:W3CDTF">2025-03-31T16:34:16Z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6cd4b9-6f4c-455c-8ae4-9b982b2953c8_Enabled">
    <vt:lpwstr>true</vt:lpwstr>
  </property>
  <property fmtid="{D5CDD505-2E9C-101B-9397-08002B2CF9AE}" pid="3" name="MSIP_Label_5f6cd4b9-6f4c-455c-8ae4-9b982b2953c8_SetDate">
    <vt:lpwstr>2025-01-28T16:40:33Z</vt:lpwstr>
  </property>
  <property fmtid="{D5CDD505-2E9C-101B-9397-08002B2CF9AE}" pid="4" name="MSIP_Label_5f6cd4b9-6f4c-455c-8ae4-9b982b2953c8_Method">
    <vt:lpwstr>Privileged</vt:lpwstr>
  </property>
  <property fmtid="{D5CDD505-2E9C-101B-9397-08002B2CF9AE}" pid="5" name="MSIP_Label_5f6cd4b9-6f4c-455c-8ae4-9b982b2953c8_Name">
    <vt:lpwstr>Public​</vt:lpwstr>
  </property>
  <property fmtid="{D5CDD505-2E9C-101B-9397-08002B2CF9AE}" pid="6" name="MSIP_Label_5f6cd4b9-6f4c-455c-8ae4-9b982b2953c8_SiteId">
    <vt:lpwstr>68f381e3-46da-47b9-ba57-6f322b8f0da1</vt:lpwstr>
  </property>
  <property fmtid="{D5CDD505-2E9C-101B-9397-08002B2CF9AE}" pid="7" name="MSIP_Label_5f6cd4b9-6f4c-455c-8ae4-9b982b2953c8_ActionId">
    <vt:lpwstr>7be36586-bff5-4528-b125-2ca04d21d634</vt:lpwstr>
  </property>
  <property fmtid="{D5CDD505-2E9C-101B-9397-08002B2CF9AE}" pid="8" name="MSIP_Label_5f6cd4b9-6f4c-455c-8ae4-9b982b2953c8_ContentBits">
    <vt:lpwstr>0</vt:lpwstr>
  </property>
</Properties>
</file>