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46"/>
  </p:notesMasterIdLst>
  <p:handoutMasterIdLst>
    <p:handoutMasterId r:id="rId47"/>
  </p:handoutMasterIdLst>
  <p:sldIdLst>
    <p:sldId id="258" r:id="rId2"/>
    <p:sldId id="1497" r:id="rId3"/>
    <p:sldId id="1498" r:id="rId4"/>
    <p:sldId id="1495" r:id="rId5"/>
    <p:sldId id="1496" r:id="rId6"/>
    <p:sldId id="1499" r:id="rId7"/>
    <p:sldId id="1501" r:id="rId8"/>
    <p:sldId id="1502" r:id="rId9"/>
    <p:sldId id="1503" r:id="rId10"/>
    <p:sldId id="1504" r:id="rId11"/>
    <p:sldId id="1505" r:id="rId12"/>
    <p:sldId id="1507" r:id="rId13"/>
    <p:sldId id="1506" r:id="rId14"/>
    <p:sldId id="1500" r:id="rId15"/>
    <p:sldId id="1508" r:id="rId16"/>
    <p:sldId id="1449" r:id="rId17"/>
    <p:sldId id="1450" r:id="rId18"/>
    <p:sldId id="1451" r:id="rId19"/>
    <p:sldId id="1452" r:id="rId20"/>
    <p:sldId id="1453" r:id="rId21"/>
    <p:sldId id="1454" r:id="rId22"/>
    <p:sldId id="1455" r:id="rId23"/>
    <p:sldId id="1456" r:id="rId24"/>
    <p:sldId id="1458" r:id="rId25"/>
    <p:sldId id="1459" r:id="rId26"/>
    <p:sldId id="1460" r:id="rId27"/>
    <p:sldId id="1461" r:id="rId28"/>
    <p:sldId id="1463" r:id="rId29"/>
    <p:sldId id="1489" r:id="rId30"/>
    <p:sldId id="1490" r:id="rId31"/>
    <p:sldId id="1464" r:id="rId32"/>
    <p:sldId id="1491" r:id="rId33"/>
    <p:sldId id="1493" r:id="rId34"/>
    <p:sldId id="1492" r:id="rId35"/>
    <p:sldId id="1494" r:id="rId36"/>
    <p:sldId id="1465" r:id="rId37"/>
    <p:sldId id="1466" r:id="rId38"/>
    <p:sldId id="1469" r:id="rId39"/>
    <p:sldId id="1470" r:id="rId40"/>
    <p:sldId id="1544" r:id="rId41"/>
    <p:sldId id="1545" r:id="rId42"/>
    <p:sldId id="1546" r:id="rId43"/>
    <p:sldId id="1547" r:id="rId44"/>
    <p:sldId id="1554" r:id="rId45"/>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266"/>
    <a:srgbClr val="1E0000"/>
    <a:srgbClr val="FFE6E6"/>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812" autoAdjust="0"/>
    <p:restoredTop sz="94660" autoAdjust="0"/>
  </p:normalViewPr>
  <p:slideViewPr>
    <p:cSldViewPr>
      <p:cViewPr varScale="1">
        <p:scale>
          <a:sx n="149" d="100"/>
          <a:sy n="149" d="100"/>
        </p:scale>
        <p:origin x="1388"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3/31/2025</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423863" y="704850"/>
            <a:ext cx="6254750" cy="3519488"/>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423863" y="704850"/>
            <a:ext cx="6254750" cy="3519488"/>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91844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423863" y="704850"/>
            <a:ext cx="6254750" cy="3519488"/>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68321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23863" y="704850"/>
            <a:ext cx="6254750" cy="3519488"/>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eaLnBrk="1" hangingPunct="1"/>
            <a:fld id="{74238A23-61D2-4A7D-9A23-D738E132F37F}" type="slidenum">
              <a:rPr lang="en-US" altLang="en-US" sz="1200"/>
              <a:pPr eaLnBrk="1" hangingPunct="1"/>
              <a:t>39</a:t>
            </a:fld>
            <a:endParaRPr lang="en-US" altLang="en-US" sz="1200"/>
          </a:p>
        </p:txBody>
      </p:sp>
    </p:spTree>
    <p:extLst>
      <p:ext uri="{BB962C8B-B14F-4D97-AF65-F5344CB8AC3E}">
        <p14:creationId xmlns:p14="http://schemas.microsoft.com/office/powerpoint/2010/main" val="1719411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423863" y="704850"/>
            <a:ext cx="6254750" cy="3519488"/>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eaLnBrk="1" hangingPunct="1"/>
            <a:fld id="{E3099A21-57B4-4B6B-8664-16464714F95C}" type="slidenum">
              <a:rPr lang="en-US" altLang="en-US" sz="1200"/>
              <a:pPr eaLnBrk="1" hangingPunct="1"/>
              <a:t>42</a:t>
            </a:fld>
            <a:endParaRPr lang="en-US" altLang="en-US" sz="1200"/>
          </a:p>
        </p:txBody>
      </p:sp>
    </p:spTree>
    <p:extLst>
      <p:ext uri="{BB962C8B-B14F-4D97-AF65-F5344CB8AC3E}">
        <p14:creationId xmlns:p14="http://schemas.microsoft.com/office/powerpoint/2010/main" val="2068543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423863" y="704850"/>
            <a:ext cx="6254750" cy="3519488"/>
          </a:xfrm>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5541" indent="-294439" eaLnBrk="0" hangingPunct="0">
              <a:defRPr sz="2400">
                <a:solidFill>
                  <a:schemeClr val="tx1"/>
                </a:solidFill>
                <a:latin typeface="Times New Roman" pitchFamily="18" charset="0"/>
              </a:defRPr>
            </a:lvl2pPr>
            <a:lvl3pPr marL="1177755" indent="-235552" eaLnBrk="0" hangingPunct="0">
              <a:defRPr sz="2400">
                <a:solidFill>
                  <a:schemeClr val="tx1"/>
                </a:solidFill>
                <a:latin typeface="Times New Roman" pitchFamily="18" charset="0"/>
              </a:defRPr>
            </a:lvl3pPr>
            <a:lvl4pPr marL="1648857" indent="-235552" eaLnBrk="0" hangingPunct="0">
              <a:defRPr sz="2400">
                <a:solidFill>
                  <a:schemeClr val="tx1"/>
                </a:solidFill>
                <a:latin typeface="Times New Roman" pitchFamily="18" charset="0"/>
              </a:defRPr>
            </a:lvl4pPr>
            <a:lvl5pPr marL="2119958" indent="-235552" eaLnBrk="0" hangingPunct="0">
              <a:defRPr sz="2400">
                <a:solidFill>
                  <a:schemeClr val="tx1"/>
                </a:solidFill>
                <a:latin typeface="Times New Roman" pitchFamily="18" charset="0"/>
              </a:defRPr>
            </a:lvl5pPr>
            <a:lvl6pPr marL="2591061" indent="-235552" eaLnBrk="0" fontAlgn="base" hangingPunct="0">
              <a:spcBef>
                <a:spcPct val="0"/>
              </a:spcBef>
              <a:spcAft>
                <a:spcPct val="0"/>
              </a:spcAft>
              <a:defRPr sz="2400">
                <a:solidFill>
                  <a:schemeClr val="tx1"/>
                </a:solidFill>
                <a:latin typeface="Times New Roman" pitchFamily="18" charset="0"/>
              </a:defRPr>
            </a:lvl6pPr>
            <a:lvl7pPr marL="3062163" indent="-235552" eaLnBrk="0" fontAlgn="base" hangingPunct="0">
              <a:spcBef>
                <a:spcPct val="0"/>
              </a:spcBef>
              <a:spcAft>
                <a:spcPct val="0"/>
              </a:spcAft>
              <a:defRPr sz="2400">
                <a:solidFill>
                  <a:schemeClr val="tx1"/>
                </a:solidFill>
                <a:latin typeface="Times New Roman" pitchFamily="18" charset="0"/>
              </a:defRPr>
            </a:lvl7pPr>
            <a:lvl8pPr marL="3533265" indent="-235552" eaLnBrk="0" fontAlgn="base" hangingPunct="0">
              <a:spcBef>
                <a:spcPct val="0"/>
              </a:spcBef>
              <a:spcAft>
                <a:spcPct val="0"/>
              </a:spcAft>
              <a:defRPr sz="2400">
                <a:solidFill>
                  <a:schemeClr val="tx1"/>
                </a:solidFill>
                <a:latin typeface="Times New Roman" pitchFamily="18" charset="0"/>
              </a:defRPr>
            </a:lvl8pPr>
            <a:lvl9pPr marL="4004367" indent="-235552" eaLnBrk="0" fontAlgn="base" hangingPunct="0">
              <a:spcBef>
                <a:spcPct val="0"/>
              </a:spcBef>
              <a:spcAft>
                <a:spcPct val="0"/>
              </a:spcAft>
              <a:defRPr sz="2400">
                <a:solidFill>
                  <a:schemeClr val="tx1"/>
                </a:solidFill>
                <a:latin typeface="Times New Roman" pitchFamily="18" charset="0"/>
              </a:defRPr>
            </a:lvl9pPr>
          </a:lstStyle>
          <a:p>
            <a:pPr eaLnBrk="1" hangingPunct="1"/>
            <a:fld id="{27DD81DE-3129-4D26-A818-BACF2AD0E2B1}" type="slidenum">
              <a:rPr lang="en-US" altLang="en-US" sz="1200"/>
              <a:pPr eaLnBrk="1" hangingPunct="1"/>
              <a:t>17</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23863" y="704850"/>
            <a:ext cx="6254750" cy="3519488"/>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eaLnBrk="1" hangingPunct="1"/>
            <a:fld id="{8E01269D-8924-4571-95D7-46780089F73B}" type="slidenum">
              <a:rPr lang="en-US" altLang="en-US" sz="1200"/>
              <a:pPr eaLnBrk="1" hangingPunct="1"/>
              <a:t>21</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423863" y="704850"/>
            <a:ext cx="6254750" cy="3519488"/>
          </a:xfr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5541" indent="-294439" eaLnBrk="0" hangingPunct="0">
              <a:defRPr sz="2400">
                <a:solidFill>
                  <a:schemeClr val="tx1"/>
                </a:solidFill>
                <a:latin typeface="Times New Roman" pitchFamily="18" charset="0"/>
              </a:defRPr>
            </a:lvl2pPr>
            <a:lvl3pPr marL="1177755" indent="-235552" eaLnBrk="0" hangingPunct="0">
              <a:defRPr sz="2400">
                <a:solidFill>
                  <a:schemeClr val="tx1"/>
                </a:solidFill>
                <a:latin typeface="Times New Roman" pitchFamily="18" charset="0"/>
              </a:defRPr>
            </a:lvl3pPr>
            <a:lvl4pPr marL="1648857" indent="-235552" eaLnBrk="0" hangingPunct="0">
              <a:defRPr sz="2400">
                <a:solidFill>
                  <a:schemeClr val="tx1"/>
                </a:solidFill>
                <a:latin typeface="Times New Roman" pitchFamily="18" charset="0"/>
              </a:defRPr>
            </a:lvl4pPr>
            <a:lvl5pPr marL="2119958" indent="-235552" eaLnBrk="0" hangingPunct="0">
              <a:defRPr sz="2400">
                <a:solidFill>
                  <a:schemeClr val="tx1"/>
                </a:solidFill>
                <a:latin typeface="Times New Roman" pitchFamily="18" charset="0"/>
              </a:defRPr>
            </a:lvl5pPr>
            <a:lvl6pPr marL="2591061" indent="-235552" eaLnBrk="0" fontAlgn="base" hangingPunct="0">
              <a:spcBef>
                <a:spcPct val="0"/>
              </a:spcBef>
              <a:spcAft>
                <a:spcPct val="0"/>
              </a:spcAft>
              <a:defRPr sz="2400">
                <a:solidFill>
                  <a:schemeClr val="tx1"/>
                </a:solidFill>
                <a:latin typeface="Times New Roman" pitchFamily="18" charset="0"/>
              </a:defRPr>
            </a:lvl6pPr>
            <a:lvl7pPr marL="3062163" indent="-235552" eaLnBrk="0" fontAlgn="base" hangingPunct="0">
              <a:spcBef>
                <a:spcPct val="0"/>
              </a:spcBef>
              <a:spcAft>
                <a:spcPct val="0"/>
              </a:spcAft>
              <a:defRPr sz="2400">
                <a:solidFill>
                  <a:schemeClr val="tx1"/>
                </a:solidFill>
                <a:latin typeface="Times New Roman" pitchFamily="18" charset="0"/>
              </a:defRPr>
            </a:lvl7pPr>
            <a:lvl8pPr marL="3533265" indent="-235552" eaLnBrk="0" fontAlgn="base" hangingPunct="0">
              <a:spcBef>
                <a:spcPct val="0"/>
              </a:spcBef>
              <a:spcAft>
                <a:spcPct val="0"/>
              </a:spcAft>
              <a:defRPr sz="2400">
                <a:solidFill>
                  <a:schemeClr val="tx1"/>
                </a:solidFill>
                <a:latin typeface="Times New Roman" pitchFamily="18" charset="0"/>
              </a:defRPr>
            </a:lvl8pPr>
            <a:lvl9pPr marL="4004367" indent="-235552" eaLnBrk="0" fontAlgn="base" hangingPunct="0">
              <a:spcBef>
                <a:spcPct val="0"/>
              </a:spcBef>
              <a:spcAft>
                <a:spcPct val="0"/>
              </a:spcAft>
              <a:defRPr sz="2400">
                <a:solidFill>
                  <a:schemeClr val="tx1"/>
                </a:solidFill>
                <a:latin typeface="Times New Roman" pitchFamily="18" charset="0"/>
              </a:defRPr>
            </a:lvl9pPr>
          </a:lstStyle>
          <a:p>
            <a:pPr eaLnBrk="1" hangingPunct="1"/>
            <a:fld id="{1452C927-495E-49B2-80CF-63D250367758}" type="slidenum">
              <a:rPr lang="en-US" altLang="en-US" sz="1200"/>
              <a:pPr eaLnBrk="1" hangingPunct="1"/>
              <a:t>22</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423863" y="704850"/>
            <a:ext cx="6254750" cy="3519488"/>
          </a:xfrm>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5541" indent="-294439" eaLnBrk="0" hangingPunct="0">
              <a:defRPr sz="2400">
                <a:solidFill>
                  <a:schemeClr val="tx1"/>
                </a:solidFill>
                <a:latin typeface="Times New Roman" pitchFamily="18" charset="0"/>
              </a:defRPr>
            </a:lvl2pPr>
            <a:lvl3pPr marL="1177755" indent="-235552" eaLnBrk="0" hangingPunct="0">
              <a:defRPr sz="2400">
                <a:solidFill>
                  <a:schemeClr val="tx1"/>
                </a:solidFill>
                <a:latin typeface="Times New Roman" pitchFamily="18" charset="0"/>
              </a:defRPr>
            </a:lvl3pPr>
            <a:lvl4pPr marL="1648857" indent="-235552" eaLnBrk="0" hangingPunct="0">
              <a:defRPr sz="2400">
                <a:solidFill>
                  <a:schemeClr val="tx1"/>
                </a:solidFill>
                <a:latin typeface="Times New Roman" pitchFamily="18" charset="0"/>
              </a:defRPr>
            </a:lvl4pPr>
            <a:lvl5pPr marL="2119958" indent="-235552" eaLnBrk="0" hangingPunct="0">
              <a:defRPr sz="2400">
                <a:solidFill>
                  <a:schemeClr val="tx1"/>
                </a:solidFill>
                <a:latin typeface="Times New Roman" pitchFamily="18" charset="0"/>
              </a:defRPr>
            </a:lvl5pPr>
            <a:lvl6pPr marL="2591061" indent="-235552" eaLnBrk="0" fontAlgn="base" hangingPunct="0">
              <a:spcBef>
                <a:spcPct val="0"/>
              </a:spcBef>
              <a:spcAft>
                <a:spcPct val="0"/>
              </a:spcAft>
              <a:defRPr sz="2400">
                <a:solidFill>
                  <a:schemeClr val="tx1"/>
                </a:solidFill>
                <a:latin typeface="Times New Roman" pitchFamily="18" charset="0"/>
              </a:defRPr>
            </a:lvl6pPr>
            <a:lvl7pPr marL="3062163" indent="-235552" eaLnBrk="0" fontAlgn="base" hangingPunct="0">
              <a:spcBef>
                <a:spcPct val="0"/>
              </a:spcBef>
              <a:spcAft>
                <a:spcPct val="0"/>
              </a:spcAft>
              <a:defRPr sz="2400">
                <a:solidFill>
                  <a:schemeClr val="tx1"/>
                </a:solidFill>
                <a:latin typeface="Times New Roman" pitchFamily="18" charset="0"/>
              </a:defRPr>
            </a:lvl7pPr>
            <a:lvl8pPr marL="3533265" indent="-235552" eaLnBrk="0" fontAlgn="base" hangingPunct="0">
              <a:spcBef>
                <a:spcPct val="0"/>
              </a:spcBef>
              <a:spcAft>
                <a:spcPct val="0"/>
              </a:spcAft>
              <a:defRPr sz="2400">
                <a:solidFill>
                  <a:schemeClr val="tx1"/>
                </a:solidFill>
                <a:latin typeface="Times New Roman" pitchFamily="18" charset="0"/>
              </a:defRPr>
            </a:lvl8pPr>
            <a:lvl9pPr marL="4004367" indent="-235552" eaLnBrk="0" fontAlgn="base" hangingPunct="0">
              <a:spcBef>
                <a:spcPct val="0"/>
              </a:spcBef>
              <a:spcAft>
                <a:spcPct val="0"/>
              </a:spcAft>
              <a:defRPr sz="2400">
                <a:solidFill>
                  <a:schemeClr val="tx1"/>
                </a:solidFill>
                <a:latin typeface="Times New Roman" pitchFamily="18" charset="0"/>
              </a:defRPr>
            </a:lvl9pPr>
          </a:lstStyle>
          <a:p>
            <a:pPr eaLnBrk="1" hangingPunct="1"/>
            <a:fld id="{85051657-A59C-4009-9DC3-91E60F4FF644}" type="slidenum">
              <a:rPr lang="en-US" altLang="en-US" sz="1200"/>
              <a:pPr eaLnBrk="1" hangingPunct="1"/>
              <a:t>23</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423863" y="704850"/>
            <a:ext cx="6254750" cy="3519488"/>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5541" indent="-294439" eaLnBrk="0" hangingPunct="0">
              <a:defRPr sz="2400">
                <a:solidFill>
                  <a:schemeClr val="tx1"/>
                </a:solidFill>
                <a:latin typeface="Times New Roman" pitchFamily="18" charset="0"/>
              </a:defRPr>
            </a:lvl2pPr>
            <a:lvl3pPr marL="1177755" indent="-235552" eaLnBrk="0" hangingPunct="0">
              <a:defRPr sz="2400">
                <a:solidFill>
                  <a:schemeClr val="tx1"/>
                </a:solidFill>
                <a:latin typeface="Times New Roman" pitchFamily="18" charset="0"/>
              </a:defRPr>
            </a:lvl3pPr>
            <a:lvl4pPr marL="1648857" indent="-235552" eaLnBrk="0" hangingPunct="0">
              <a:defRPr sz="2400">
                <a:solidFill>
                  <a:schemeClr val="tx1"/>
                </a:solidFill>
                <a:latin typeface="Times New Roman" pitchFamily="18" charset="0"/>
              </a:defRPr>
            </a:lvl4pPr>
            <a:lvl5pPr marL="2119958" indent="-235552" eaLnBrk="0" hangingPunct="0">
              <a:defRPr sz="2400">
                <a:solidFill>
                  <a:schemeClr val="tx1"/>
                </a:solidFill>
                <a:latin typeface="Times New Roman" pitchFamily="18" charset="0"/>
              </a:defRPr>
            </a:lvl5pPr>
            <a:lvl6pPr marL="2591061" indent="-235552" eaLnBrk="0" fontAlgn="base" hangingPunct="0">
              <a:spcBef>
                <a:spcPct val="0"/>
              </a:spcBef>
              <a:spcAft>
                <a:spcPct val="0"/>
              </a:spcAft>
              <a:defRPr sz="2400">
                <a:solidFill>
                  <a:schemeClr val="tx1"/>
                </a:solidFill>
                <a:latin typeface="Times New Roman" pitchFamily="18" charset="0"/>
              </a:defRPr>
            </a:lvl6pPr>
            <a:lvl7pPr marL="3062163" indent="-235552" eaLnBrk="0" fontAlgn="base" hangingPunct="0">
              <a:spcBef>
                <a:spcPct val="0"/>
              </a:spcBef>
              <a:spcAft>
                <a:spcPct val="0"/>
              </a:spcAft>
              <a:defRPr sz="2400">
                <a:solidFill>
                  <a:schemeClr val="tx1"/>
                </a:solidFill>
                <a:latin typeface="Times New Roman" pitchFamily="18" charset="0"/>
              </a:defRPr>
            </a:lvl7pPr>
            <a:lvl8pPr marL="3533265" indent="-235552" eaLnBrk="0" fontAlgn="base" hangingPunct="0">
              <a:spcBef>
                <a:spcPct val="0"/>
              </a:spcBef>
              <a:spcAft>
                <a:spcPct val="0"/>
              </a:spcAft>
              <a:defRPr sz="2400">
                <a:solidFill>
                  <a:schemeClr val="tx1"/>
                </a:solidFill>
                <a:latin typeface="Times New Roman" pitchFamily="18" charset="0"/>
              </a:defRPr>
            </a:lvl8pPr>
            <a:lvl9pPr marL="4004367" indent="-235552" eaLnBrk="0" fontAlgn="base" hangingPunct="0">
              <a:spcBef>
                <a:spcPct val="0"/>
              </a:spcBef>
              <a:spcAft>
                <a:spcPct val="0"/>
              </a:spcAft>
              <a:defRPr sz="2400">
                <a:solidFill>
                  <a:schemeClr val="tx1"/>
                </a:solidFill>
                <a:latin typeface="Times New Roman" pitchFamily="18" charset="0"/>
              </a:defRPr>
            </a:lvl9pPr>
          </a:lstStyle>
          <a:p>
            <a:pPr eaLnBrk="1" hangingPunct="1"/>
            <a:fld id="{27279D17-9A1E-4AAC-A357-EEFEEB979AE3}" type="slidenum">
              <a:rPr lang="en-US" altLang="en-US" sz="1200"/>
              <a:pPr eaLnBrk="1" hangingPunct="1"/>
              <a:t>24</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423863" y="704850"/>
            <a:ext cx="6254750" cy="3519488"/>
          </a:xfrm>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5541" indent="-294439" eaLnBrk="0" hangingPunct="0">
              <a:defRPr sz="2400">
                <a:solidFill>
                  <a:schemeClr val="tx1"/>
                </a:solidFill>
                <a:latin typeface="Times New Roman" pitchFamily="18" charset="0"/>
              </a:defRPr>
            </a:lvl2pPr>
            <a:lvl3pPr marL="1177755" indent="-235552" eaLnBrk="0" hangingPunct="0">
              <a:defRPr sz="2400">
                <a:solidFill>
                  <a:schemeClr val="tx1"/>
                </a:solidFill>
                <a:latin typeface="Times New Roman" pitchFamily="18" charset="0"/>
              </a:defRPr>
            </a:lvl3pPr>
            <a:lvl4pPr marL="1648857" indent="-235552" eaLnBrk="0" hangingPunct="0">
              <a:defRPr sz="2400">
                <a:solidFill>
                  <a:schemeClr val="tx1"/>
                </a:solidFill>
                <a:latin typeface="Times New Roman" pitchFamily="18" charset="0"/>
              </a:defRPr>
            </a:lvl4pPr>
            <a:lvl5pPr marL="2119958" indent="-235552" eaLnBrk="0" hangingPunct="0">
              <a:defRPr sz="2400">
                <a:solidFill>
                  <a:schemeClr val="tx1"/>
                </a:solidFill>
                <a:latin typeface="Times New Roman" pitchFamily="18" charset="0"/>
              </a:defRPr>
            </a:lvl5pPr>
            <a:lvl6pPr marL="2591061" indent="-235552" eaLnBrk="0" fontAlgn="base" hangingPunct="0">
              <a:spcBef>
                <a:spcPct val="0"/>
              </a:spcBef>
              <a:spcAft>
                <a:spcPct val="0"/>
              </a:spcAft>
              <a:defRPr sz="2400">
                <a:solidFill>
                  <a:schemeClr val="tx1"/>
                </a:solidFill>
                <a:latin typeface="Times New Roman" pitchFamily="18" charset="0"/>
              </a:defRPr>
            </a:lvl6pPr>
            <a:lvl7pPr marL="3062163" indent="-235552" eaLnBrk="0" fontAlgn="base" hangingPunct="0">
              <a:spcBef>
                <a:spcPct val="0"/>
              </a:spcBef>
              <a:spcAft>
                <a:spcPct val="0"/>
              </a:spcAft>
              <a:defRPr sz="2400">
                <a:solidFill>
                  <a:schemeClr val="tx1"/>
                </a:solidFill>
                <a:latin typeface="Times New Roman" pitchFamily="18" charset="0"/>
              </a:defRPr>
            </a:lvl7pPr>
            <a:lvl8pPr marL="3533265" indent="-235552" eaLnBrk="0" fontAlgn="base" hangingPunct="0">
              <a:spcBef>
                <a:spcPct val="0"/>
              </a:spcBef>
              <a:spcAft>
                <a:spcPct val="0"/>
              </a:spcAft>
              <a:defRPr sz="2400">
                <a:solidFill>
                  <a:schemeClr val="tx1"/>
                </a:solidFill>
                <a:latin typeface="Times New Roman" pitchFamily="18" charset="0"/>
              </a:defRPr>
            </a:lvl8pPr>
            <a:lvl9pPr marL="4004367" indent="-235552" eaLnBrk="0" fontAlgn="base" hangingPunct="0">
              <a:spcBef>
                <a:spcPct val="0"/>
              </a:spcBef>
              <a:spcAft>
                <a:spcPct val="0"/>
              </a:spcAft>
              <a:defRPr sz="2400">
                <a:solidFill>
                  <a:schemeClr val="tx1"/>
                </a:solidFill>
                <a:latin typeface="Times New Roman" pitchFamily="18" charset="0"/>
              </a:defRPr>
            </a:lvl9pPr>
          </a:lstStyle>
          <a:p>
            <a:pPr eaLnBrk="1" hangingPunct="1"/>
            <a:fld id="{1F3E6262-B355-4E84-A0AC-0FDEB8448957}" type="slidenum">
              <a:rPr lang="en-US" altLang="en-US" sz="1200"/>
              <a:pPr eaLnBrk="1" hangingPunct="1"/>
              <a:t>25</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423863" y="704850"/>
            <a:ext cx="6254750" cy="3519488"/>
          </a:xfrm>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5541" indent="-294439" eaLnBrk="0" hangingPunct="0">
              <a:defRPr sz="2400">
                <a:solidFill>
                  <a:schemeClr val="tx1"/>
                </a:solidFill>
                <a:latin typeface="Times New Roman" pitchFamily="18" charset="0"/>
              </a:defRPr>
            </a:lvl2pPr>
            <a:lvl3pPr marL="1177755" indent="-235552" eaLnBrk="0" hangingPunct="0">
              <a:defRPr sz="2400">
                <a:solidFill>
                  <a:schemeClr val="tx1"/>
                </a:solidFill>
                <a:latin typeface="Times New Roman" pitchFamily="18" charset="0"/>
              </a:defRPr>
            </a:lvl3pPr>
            <a:lvl4pPr marL="1648857" indent="-235552" eaLnBrk="0" hangingPunct="0">
              <a:defRPr sz="2400">
                <a:solidFill>
                  <a:schemeClr val="tx1"/>
                </a:solidFill>
                <a:latin typeface="Times New Roman" pitchFamily="18" charset="0"/>
              </a:defRPr>
            </a:lvl4pPr>
            <a:lvl5pPr marL="2119958" indent="-235552" eaLnBrk="0" hangingPunct="0">
              <a:defRPr sz="2400">
                <a:solidFill>
                  <a:schemeClr val="tx1"/>
                </a:solidFill>
                <a:latin typeface="Times New Roman" pitchFamily="18" charset="0"/>
              </a:defRPr>
            </a:lvl5pPr>
            <a:lvl6pPr marL="2591061" indent="-235552" eaLnBrk="0" fontAlgn="base" hangingPunct="0">
              <a:spcBef>
                <a:spcPct val="0"/>
              </a:spcBef>
              <a:spcAft>
                <a:spcPct val="0"/>
              </a:spcAft>
              <a:defRPr sz="2400">
                <a:solidFill>
                  <a:schemeClr val="tx1"/>
                </a:solidFill>
                <a:latin typeface="Times New Roman" pitchFamily="18" charset="0"/>
              </a:defRPr>
            </a:lvl6pPr>
            <a:lvl7pPr marL="3062163" indent="-235552" eaLnBrk="0" fontAlgn="base" hangingPunct="0">
              <a:spcBef>
                <a:spcPct val="0"/>
              </a:spcBef>
              <a:spcAft>
                <a:spcPct val="0"/>
              </a:spcAft>
              <a:defRPr sz="2400">
                <a:solidFill>
                  <a:schemeClr val="tx1"/>
                </a:solidFill>
                <a:latin typeface="Times New Roman" pitchFamily="18" charset="0"/>
              </a:defRPr>
            </a:lvl7pPr>
            <a:lvl8pPr marL="3533265" indent="-235552" eaLnBrk="0" fontAlgn="base" hangingPunct="0">
              <a:spcBef>
                <a:spcPct val="0"/>
              </a:spcBef>
              <a:spcAft>
                <a:spcPct val="0"/>
              </a:spcAft>
              <a:defRPr sz="2400">
                <a:solidFill>
                  <a:schemeClr val="tx1"/>
                </a:solidFill>
                <a:latin typeface="Times New Roman" pitchFamily="18" charset="0"/>
              </a:defRPr>
            </a:lvl8pPr>
            <a:lvl9pPr marL="4004367" indent="-235552" eaLnBrk="0" fontAlgn="base" hangingPunct="0">
              <a:spcBef>
                <a:spcPct val="0"/>
              </a:spcBef>
              <a:spcAft>
                <a:spcPct val="0"/>
              </a:spcAft>
              <a:defRPr sz="2400">
                <a:solidFill>
                  <a:schemeClr val="tx1"/>
                </a:solidFill>
                <a:latin typeface="Times New Roman" pitchFamily="18" charset="0"/>
              </a:defRPr>
            </a:lvl9pPr>
          </a:lstStyle>
          <a:p>
            <a:pPr eaLnBrk="1" hangingPunct="1"/>
            <a:fld id="{31EF3554-010F-415C-89AA-30D85EBDEECC}" type="slidenum">
              <a:rPr lang="en-US" altLang="en-US" sz="1200"/>
              <a:pPr eaLnBrk="1" hangingPunct="1"/>
              <a:t>26</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423863" y="704850"/>
            <a:ext cx="6254750" cy="3519488"/>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eaLnBrk="1" hangingPunct="1"/>
            <a:fld id="{7C542A57-9DCC-49E2-8D99-3EA06EBDA1B4}" type="slidenum">
              <a:rPr lang="en-US" altLang="en-US" sz="1200"/>
              <a:pPr eaLnBrk="1" hangingPunct="1"/>
              <a:t>35</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6200" y="5486400"/>
            <a:ext cx="3886200" cy="1036320"/>
          </a:xfrm>
          <a:prstGeom prst="rect">
            <a:avLst/>
          </a:prstGeom>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668000" cy="106984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155680" cy="1069848"/>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2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4572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15" name="Rectangle 7"/>
          <p:cNvSpPr>
            <a:spLocks noGrp="1" noChangeArrowheads="1"/>
          </p:cNvSpPr>
          <p:nvPr>
            <p:ph type="body" idx="1"/>
          </p:nvPr>
        </p:nvSpPr>
        <p:spPr bwMode="auto">
          <a:xfrm>
            <a:off x="45720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1318241" y="838200"/>
            <a:ext cx="670559"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 id="2147483734" r:id="rId6"/>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oleObject" Target="../embeddings/oleObject6.bin"/><Relationship Id="rId4" Type="http://schemas.openxmlformats.org/officeDocument/2006/relationships/image" Target="../media/image24.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8.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9.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3.w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32.wmf"/><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9.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0.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1.w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oleObject" Target="../embeddings/oleObject21.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wmf"/><Relationship Id="rId5" Type="http://schemas.openxmlformats.org/officeDocument/2006/relationships/oleObject" Target="../embeddings/oleObject23.bin"/><Relationship Id="rId4" Type="http://schemas.openxmlformats.org/officeDocument/2006/relationships/image" Target="../media/image44.wmf"/></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1524000" y="76201"/>
            <a:ext cx="9144000" cy="1646237"/>
          </a:xfrm>
          <a:noFill/>
        </p:spPr>
        <p:txBody>
          <a:bodyPr anchor="ctr"/>
          <a:lstStyle/>
          <a:p>
            <a:pPr algn="ctr" eaLnBrk="1" hangingPunct="1">
              <a:spcBef>
                <a:spcPct val="50000"/>
              </a:spcBef>
            </a:pPr>
            <a:r>
              <a:rPr lang="en-US" b="1" dirty="0">
                <a:solidFill>
                  <a:srgbClr val="000000"/>
                </a:solidFill>
                <a:effectLst/>
                <a:latin typeface="+mj-lt"/>
                <a:ea typeface="Times New Roman" panose="02020603050405020304" pitchFamily="18" charset="0"/>
              </a:rPr>
              <a:t>ECEN 460</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Power System Operation and Control</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Spring 2025</a:t>
            </a:r>
            <a:endParaRPr lang="en-US" altLang="en-US" dirty="0">
              <a:latin typeface="+mj-lt"/>
            </a:endParaRPr>
          </a:p>
        </p:txBody>
      </p:sp>
      <p:sp>
        <p:nvSpPr>
          <p:cNvPr id="6" name="Rectangle 5"/>
          <p:cNvSpPr/>
          <p:nvPr/>
        </p:nvSpPr>
        <p:spPr>
          <a:xfrm>
            <a:off x="1828800" y="1902352"/>
            <a:ext cx="8686800" cy="1077218"/>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18: Design Project,</a:t>
            </a:r>
            <a:br>
              <a:rPr lang="en-US" sz="3200" b="1" kern="0" dirty="0">
                <a:solidFill>
                  <a:srgbClr val="1E0000"/>
                </a:solidFill>
                <a:latin typeface="Arial" pitchFamily="34" charset="0"/>
                <a:cs typeface="Arial" pitchFamily="34" charset="0"/>
              </a:rPr>
            </a:br>
            <a:r>
              <a:rPr lang="en-US" sz="3200" b="1" kern="0" dirty="0">
                <a:solidFill>
                  <a:srgbClr val="1E0000"/>
                </a:solidFill>
                <a:latin typeface="Arial" pitchFamily="34" charset="0"/>
                <a:cs typeface="Arial" pitchFamily="34" charset="0"/>
              </a:rPr>
              <a:t>Power System Stability</a:t>
            </a:r>
          </a:p>
        </p:txBody>
      </p:sp>
      <p:sp>
        <p:nvSpPr>
          <p:cNvPr id="7" name="Subtitle 2"/>
          <p:cNvSpPr>
            <a:spLocks noGrp="1"/>
          </p:cNvSpPr>
          <p:nvPr>
            <p:ph type="subTitle" sz="quarter" idx="1"/>
          </p:nvPr>
        </p:nvSpPr>
        <p:spPr>
          <a:xfrm>
            <a:off x="1752600" y="3251817"/>
            <a:ext cx="8534400" cy="1752600"/>
          </a:xfrm>
        </p:spPr>
        <p:txBody>
          <a:bodyPr/>
          <a:lstStyle/>
          <a:p>
            <a:r>
              <a:rPr lang="en-US" dirty="0"/>
              <a:t>Prof. Tom Overbye </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5F8B-A59B-887E-5B7F-17CCD8E27106}"/>
              </a:ext>
            </a:extLst>
          </p:cNvPr>
          <p:cNvSpPr>
            <a:spLocks noGrp="1"/>
          </p:cNvSpPr>
          <p:nvPr>
            <p:ph type="title"/>
          </p:nvPr>
        </p:nvSpPr>
        <p:spPr/>
        <p:txBody>
          <a:bodyPr/>
          <a:lstStyle/>
          <a:p>
            <a:r>
              <a:rPr lang="en-US" dirty="0"/>
              <a:t>Adding New Simulator Objects via Spreadsheet</a:t>
            </a:r>
          </a:p>
        </p:txBody>
      </p:sp>
      <p:sp>
        <p:nvSpPr>
          <p:cNvPr id="3" name="Content Placeholder 2">
            <a:extLst>
              <a:ext uri="{FF2B5EF4-FFF2-40B4-BE49-F238E27FC236}">
                <a16:creationId xmlns:a16="http://schemas.microsoft.com/office/drawing/2014/main" id="{57B1ACB8-559F-B48A-385F-003AA3D317B4}"/>
              </a:ext>
            </a:extLst>
          </p:cNvPr>
          <p:cNvSpPr>
            <a:spLocks noGrp="1"/>
          </p:cNvSpPr>
          <p:nvPr>
            <p:ph idx="1"/>
          </p:nvPr>
        </p:nvSpPr>
        <p:spPr/>
        <p:txBody>
          <a:bodyPr/>
          <a:lstStyle/>
          <a:p>
            <a:r>
              <a:rPr lang="en-US" dirty="0"/>
              <a:t>Simulator has a number of ways to automate the addition of new objects (e.g., lines, transformers, buses and substations) or modifying existing objects</a:t>
            </a:r>
          </a:p>
          <a:p>
            <a:r>
              <a:rPr lang="en-US" dirty="0"/>
              <a:t>One approach is in the </a:t>
            </a:r>
            <a:r>
              <a:rPr lang="en-US" b="1" dirty="0"/>
              <a:t>Edit Mode</a:t>
            </a:r>
            <a:r>
              <a:rPr lang="en-US" dirty="0"/>
              <a:t> to paste new objects into a </a:t>
            </a:r>
            <a:r>
              <a:rPr lang="en-US" b="1" dirty="0"/>
              <a:t>Case Information Display </a:t>
            </a:r>
            <a:r>
              <a:rPr lang="en-US" dirty="0"/>
              <a:t>from a spreadsheet </a:t>
            </a:r>
          </a:p>
          <a:p>
            <a:r>
              <a:rPr lang="en-US" dirty="0"/>
              <a:t>Pasting requires 1) the spreadsheet has a description of the data in the first row and column (e.g., </a:t>
            </a:r>
            <a:r>
              <a:rPr lang="en-US" b="1" dirty="0"/>
              <a:t>Substation</a:t>
            </a:r>
            <a:r>
              <a:rPr lang="en-US" dirty="0"/>
              <a:t>, </a:t>
            </a:r>
            <a:r>
              <a:rPr lang="en-US" b="1" dirty="0"/>
              <a:t>Bus</a:t>
            </a:r>
            <a:r>
              <a:rPr lang="en-US" dirty="0"/>
              <a:t>, </a:t>
            </a:r>
            <a:r>
              <a:rPr lang="en-US" b="1" dirty="0"/>
              <a:t>Branch</a:t>
            </a:r>
            <a:r>
              <a:rPr lang="en-US" dirty="0"/>
              <a:t>), 2) Key and Required field headers in the second row, and then 3) data in subsequent rows</a:t>
            </a:r>
          </a:p>
          <a:p>
            <a:pPr lvl="1"/>
            <a:r>
              <a:rPr lang="en-US" dirty="0"/>
              <a:t>Examples are included in the </a:t>
            </a:r>
            <a:r>
              <a:rPr lang="en-US" b="1" dirty="0" err="1"/>
              <a:t>Example_Design_Changes</a:t>
            </a:r>
            <a:r>
              <a:rPr lang="en-US" b="1" dirty="0"/>
              <a:t> .xls</a:t>
            </a:r>
            <a:r>
              <a:rPr lang="en-US" dirty="0"/>
              <a:t> file</a:t>
            </a:r>
          </a:p>
        </p:txBody>
      </p:sp>
      <p:sp>
        <p:nvSpPr>
          <p:cNvPr id="4" name="Slide Number Placeholder 3">
            <a:extLst>
              <a:ext uri="{FF2B5EF4-FFF2-40B4-BE49-F238E27FC236}">
                <a16:creationId xmlns:a16="http://schemas.microsoft.com/office/drawing/2014/main" id="{D3196589-0C16-4DEA-2B35-E9A0A97E5C6B}"/>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9</a:t>
            </a:fld>
            <a:endParaRPr lang="en-US" dirty="0">
              <a:solidFill>
                <a:schemeClr val="tx1">
                  <a:lumMod val="50000"/>
                </a:schemeClr>
              </a:solidFill>
            </a:endParaRPr>
          </a:p>
        </p:txBody>
      </p:sp>
    </p:spTree>
    <p:extLst>
      <p:ext uri="{BB962C8B-B14F-4D97-AF65-F5344CB8AC3E}">
        <p14:creationId xmlns:p14="http://schemas.microsoft.com/office/powerpoint/2010/main" val="564364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618E0-CF96-7D3A-0B36-44BC7B06BE10}"/>
              </a:ext>
            </a:extLst>
          </p:cNvPr>
          <p:cNvSpPr>
            <a:spLocks noGrp="1"/>
          </p:cNvSpPr>
          <p:nvPr>
            <p:ph type="title"/>
          </p:nvPr>
        </p:nvSpPr>
        <p:spPr/>
        <p:txBody>
          <a:bodyPr/>
          <a:lstStyle/>
          <a:p>
            <a:r>
              <a:rPr lang="en-US" dirty="0" err="1"/>
              <a:t>Example_Design_Changes</a:t>
            </a:r>
            <a:r>
              <a:rPr lang="en-US" dirty="0"/>
              <a:t> File</a:t>
            </a:r>
          </a:p>
        </p:txBody>
      </p:sp>
      <p:sp>
        <p:nvSpPr>
          <p:cNvPr id="3" name="Content Placeholder 2">
            <a:extLst>
              <a:ext uri="{FF2B5EF4-FFF2-40B4-BE49-F238E27FC236}">
                <a16:creationId xmlns:a16="http://schemas.microsoft.com/office/drawing/2014/main" id="{DBA9B276-7E14-9C05-7BE4-70FE7E243391}"/>
              </a:ext>
            </a:extLst>
          </p:cNvPr>
          <p:cNvSpPr>
            <a:spLocks noGrp="1"/>
          </p:cNvSpPr>
          <p:nvPr>
            <p:ph idx="1"/>
          </p:nvPr>
        </p:nvSpPr>
        <p:spPr>
          <a:xfrm>
            <a:off x="457200" y="1280160"/>
            <a:ext cx="11297920" cy="1767840"/>
          </a:xfrm>
        </p:spPr>
        <p:txBody>
          <a:bodyPr/>
          <a:lstStyle/>
          <a:p>
            <a:r>
              <a:rPr lang="en-US" dirty="0"/>
              <a:t>This file is used to create a new 500/230 kV substation, adding two new buses, a transformer between the buses, and two transmission lines connecting it to other buses; first paste in the substation data, then the buses, then the lines </a:t>
            </a:r>
          </a:p>
        </p:txBody>
      </p:sp>
      <p:pic>
        <p:nvPicPr>
          <p:cNvPr id="5" name="Picture 4">
            <a:extLst>
              <a:ext uri="{FF2B5EF4-FFF2-40B4-BE49-F238E27FC236}">
                <a16:creationId xmlns:a16="http://schemas.microsoft.com/office/drawing/2014/main" id="{8648847D-BCF5-B008-0D8F-B15A66272591}"/>
              </a:ext>
            </a:extLst>
          </p:cNvPr>
          <p:cNvPicPr>
            <a:picLocks noChangeAspect="1"/>
          </p:cNvPicPr>
          <p:nvPr/>
        </p:nvPicPr>
        <p:blipFill>
          <a:blip r:embed="rId2"/>
          <a:stretch>
            <a:fillRect/>
          </a:stretch>
        </p:blipFill>
        <p:spPr>
          <a:xfrm>
            <a:off x="990601" y="3185160"/>
            <a:ext cx="4190999" cy="916529"/>
          </a:xfrm>
          <a:prstGeom prst="rect">
            <a:avLst/>
          </a:prstGeom>
        </p:spPr>
      </p:pic>
      <p:pic>
        <p:nvPicPr>
          <p:cNvPr id="7" name="Picture 6">
            <a:extLst>
              <a:ext uri="{FF2B5EF4-FFF2-40B4-BE49-F238E27FC236}">
                <a16:creationId xmlns:a16="http://schemas.microsoft.com/office/drawing/2014/main" id="{56AC66BE-B3CE-E064-53FF-DB602414EB6A}"/>
              </a:ext>
            </a:extLst>
          </p:cNvPr>
          <p:cNvPicPr>
            <a:picLocks noChangeAspect="1"/>
          </p:cNvPicPr>
          <p:nvPr/>
        </p:nvPicPr>
        <p:blipFill>
          <a:blip r:embed="rId3"/>
          <a:stretch>
            <a:fillRect/>
          </a:stretch>
        </p:blipFill>
        <p:spPr>
          <a:xfrm>
            <a:off x="990599" y="4238849"/>
            <a:ext cx="6096000" cy="991438"/>
          </a:xfrm>
          <a:prstGeom prst="rect">
            <a:avLst/>
          </a:prstGeom>
        </p:spPr>
      </p:pic>
      <p:pic>
        <p:nvPicPr>
          <p:cNvPr id="9" name="Picture 8">
            <a:extLst>
              <a:ext uri="{FF2B5EF4-FFF2-40B4-BE49-F238E27FC236}">
                <a16:creationId xmlns:a16="http://schemas.microsoft.com/office/drawing/2014/main" id="{C87CB579-A6BD-FDC8-6822-0B81F0953EB9}"/>
              </a:ext>
            </a:extLst>
          </p:cNvPr>
          <p:cNvPicPr>
            <a:picLocks noChangeAspect="1"/>
          </p:cNvPicPr>
          <p:nvPr/>
        </p:nvPicPr>
        <p:blipFill>
          <a:blip r:embed="rId4"/>
          <a:stretch>
            <a:fillRect/>
          </a:stretch>
        </p:blipFill>
        <p:spPr>
          <a:xfrm>
            <a:off x="990599" y="5486400"/>
            <a:ext cx="6618661" cy="1031245"/>
          </a:xfrm>
          <a:prstGeom prst="rect">
            <a:avLst/>
          </a:prstGeom>
        </p:spPr>
      </p:pic>
      <p:sp>
        <p:nvSpPr>
          <p:cNvPr id="4" name="Slide Number Placeholder 3">
            <a:extLst>
              <a:ext uri="{FF2B5EF4-FFF2-40B4-BE49-F238E27FC236}">
                <a16:creationId xmlns:a16="http://schemas.microsoft.com/office/drawing/2014/main" id="{DFE0AFAC-1D43-E2FE-0E13-CC038F8B5B6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10</a:t>
            </a:fld>
            <a:endParaRPr lang="en-US" dirty="0">
              <a:solidFill>
                <a:schemeClr val="tx1">
                  <a:lumMod val="50000"/>
                </a:schemeClr>
              </a:solidFill>
            </a:endParaRPr>
          </a:p>
        </p:txBody>
      </p:sp>
    </p:spTree>
    <p:extLst>
      <p:ext uri="{BB962C8B-B14F-4D97-AF65-F5344CB8AC3E}">
        <p14:creationId xmlns:p14="http://schemas.microsoft.com/office/powerpoint/2010/main" val="642024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BE94D-EF68-370D-84C6-1526F73E2534}"/>
              </a:ext>
            </a:extLst>
          </p:cNvPr>
          <p:cNvSpPr>
            <a:spLocks noGrp="1"/>
          </p:cNvSpPr>
          <p:nvPr>
            <p:ph type="title"/>
          </p:nvPr>
        </p:nvSpPr>
        <p:spPr/>
        <p:txBody>
          <a:bodyPr/>
          <a:lstStyle/>
          <a:p>
            <a:r>
              <a:rPr lang="en-US" dirty="0"/>
              <a:t>DC OPF Solutions</a:t>
            </a:r>
          </a:p>
        </p:txBody>
      </p:sp>
      <p:sp>
        <p:nvSpPr>
          <p:cNvPr id="3" name="Content Placeholder 2">
            <a:extLst>
              <a:ext uri="{FF2B5EF4-FFF2-40B4-BE49-F238E27FC236}">
                <a16:creationId xmlns:a16="http://schemas.microsoft.com/office/drawing/2014/main" id="{E42AA728-4155-7322-D0B7-8FBC69FC9605}"/>
              </a:ext>
            </a:extLst>
          </p:cNvPr>
          <p:cNvSpPr>
            <a:spLocks noGrp="1"/>
          </p:cNvSpPr>
          <p:nvPr>
            <p:ph idx="1"/>
          </p:nvPr>
        </p:nvSpPr>
        <p:spPr/>
        <p:txBody>
          <a:bodyPr/>
          <a:lstStyle/>
          <a:p>
            <a:r>
              <a:rPr lang="en-US" dirty="0"/>
              <a:t>With the new transmission grid additions, for each scenario you’ll ultimately be solving a DC OPF solution</a:t>
            </a:r>
          </a:p>
          <a:p>
            <a:r>
              <a:rPr lang="en-US" dirty="0"/>
              <a:t>A key value from the solution is the Final Total Cost Value in $/hr</a:t>
            </a:r>
          </a:p>
          <a:p>
            <a:pPr lvl="1"/>
            <a:r>
              <a:rPr lang="en-US" dirty="0"/>
              <a:t>This is shown on the </a:t>
            </a:r>
            <a:r>
              <a:rPr lang="en-US" b="1" dirty="0"/>
              <a:t>Add Ons, OPF Case Info, OPF Options and Results </a:t>
            </a:r>
            <a:r>
              <a:rPr lang="en-US" dirty="0"/>
              <a:t>dialog, </a:t>
            </a:r>
            <a:r>
              <a:rPr lang="en-US" b="1" dirty="0"/>
              <a:t>Solution Summary Page</a:t>
            </a:r>
          </a:p>
        </p:txBody>
      </p:sp>
      <p:pic>
        <p:nvPicPr>
          <p:cNvPr id="5" name="Picture 4">
            <a:extLst>
              <a:ext uri="{FF2B5EF4-FFF2-40B4-BE49-F238E27FC236}">
                <a16:creationId xmlns:a16="http://schemas.microsoft.com/office/drawing/2014/main" id="{53C4CA4A-88A2-4790-011F-12CF743D6C81}"/>
              </a:ext>
            </a:extLst>
          </p:cNvPr>
          <p:cNvPicPr>
            <a:picLocks noChangeAspect="1"/>
          </p:cNvPicPr>
          <p:nvPr/>
        </p:nvPicPr>
        <p:blipFill>
          <a:blip r:embed="rId2"/>
          <a:stretch>
            <a:fillRect/>
          </a:stretch>
        </p:blipFill>
        <p:spPr>
          <a:xfrm>
            <a:off x="4876800" y="3352799"/>
            <a:ext cx="6934200" cy="3119085"/>
          </a:xfrm>
          <a:prstGeom prst="rect">
            <a:avLst/>
          </a:prstGeom>
        </p:spPr>
      </p:pic>
      <p:cxnSp>
        <p:nvCxnSpPr>
          <p:cNvPr id="6" name="Straight Arrow Connector 5">
            <a:extLst>
              <a:ext uri="{FF2B5EF4-FFF2-40B4-BE49-F238E27FC236}">
                <a16:creationId xmlns:a16="http://schemas.microsoft.com/office/drawing/2014/main" id="{1EB98F39-3F2B-D640-EBC5-CF8606D1B71D}"/>
              </a:ext>
            </a:extLst>
          </p:cNvPr>
          <p:cNvCxnSpPr>
            <a:cxnSpLocks/>
          </p:cNvCxnSpPr>
          <p:nvPr/>
        </p:nvCxnSpPr>
        <p:spPr bwMode="auto">
          <a:xfrm>
            <a:off x="3733800" y="4648200"/>
            <a:ext cx="2514600" cy="365760"/>
          </a:xfrm>
          <a:prstGeom prst="straightConnector1">
            <a:avLst/>
          </a:prstGeom>
          <a:noFill/>
          <a:ln w="63500" cap="flat" cmpd="sng" algn="ctr">
            <a:solidFill>
              <a:srgbClr val="F08200"/>
            </a:solidFill>
            <a:prstDash val="solid"/>
            <a:round/>
            <a:headEnd type="none" w="med" len="med"/>
            <a:tailEnd type="triangle"/>
          </a:ln>
          <a:effectLst/>
        </p:spPr>
      </p:cxnSp>
      <p:sp>
        <p:nvSpPr>
          <p:cNvPr id="10" name="TextBox 9">
            <a:extLst>
              <a:ext uri="{FF2B5EF4-FFF2-40B4-BE49-F238E27FC236}">
                <a16:creationId xmlns:a16="http://schemas.microsoft.com/office/drawing/2014/main" id="{2EE489B0-3C5B-8E47-902E-DE77EB064E04}"/>
              </a:ext>
            </a:extLst>
          </p:cNvPr>
          <p:cNvSpPr txBox="1">
            <a:spLocks noChangeArrowheads="1"/>
          </p:cNvSpPr>
          <p:nvPr/>
        </p:nvSpPr>
        <p:spPr bwMode="auto">
          <a:xfrm>
            <a:off x="685800" y="3675132"/>
            <a:ext cx="2819400" cy="1938992"/>
          </a:xfrm>
          <a:prstGeom prst="rect">
            <a:avLst/>
          </a:prstGeom>
          <a:solidFill>
            <a:schemeClr val="accent3">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rgbClr val="1E0000"/>
                </a:solidFill>
              </a:rPr>
              <a:t>It is OK to have some congestions, but there should be no unenforceable constraints</a:t>
            </a:r>
            <a:endParaRPr lang="en-US" altLang="en-US" sz="2400" dirty="0">
              <a:solidFill>
                <a:srgbClr val="1E0000"/>
              </a:solidFill>
            </a:endParaRPr>
          </a:p>
        </p:txBody>
      </p:sp>
      <p:sp>
        <p:nvSpPr>
          <p:cNvPr id="4" name="Slide Number Placeholder 3">
            <a:extLst>
              <a:ext uri="{FF2B5EF4-FFF2-40B4-BE49-F238E27FC236}">
                <a16:creationId xmlns:a16="http://schemas.microsoft.com/office/drawing/2014/main" id="{A5111537-2293-8BC4-CA0F-BE279EC4D28A}"/>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11</a:t>
            </a:fld>
            <a:endParaRPr lang="en-US" dirty="0">
              <a:solidFill>
                <a:schemeClr val="tx1">
                  <a:lumMod val="50000"/>
                </a:schemeClr>
              </a:solidFill>
            </a:endParaRPr>
          </a:p>
        </p:txBody>
      </p:sp>
    </p:spTree>
    <p:extLst>
      <p:ext uri="{BB962C8B-B14F-4D97-AF65-F5344CB8AC3E}">
        <p14:creationId xmlns:p14="http://schemas.microsoft.com/office/powerpoint/2010/main" val="3699674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D0D6F-638A-B979-A461-BA296CFA6F92}"/>
              </a:ext>
            </a:extLst>
          </p:cNvPr>
          <p:cNvSpPr>
            <a:spLocks noGrp="1"/>
          </p:cNvSpPr>
          <p:nvPr>
            <p:ph type="title"/>
          </p:nvPr>
        </p:nvSpPr>
        <p:spPr/>
        <p:txBody>
          <a:bodyPr/>
          <a:lstStyle/>
          <a:p>
            <a:r>
              <a:rPr lang="en-US" dirty="0"/>
              <a:t>Your Goal</a:t>
            </a:r>
          </a:p>
        </p:txBody>
      </p:sp>
      <p:sp>
        <p:nvSpPr>
          <p:cNvPr id="3" name="Content Placeholder 2">
            <a:extLst>
              <a:ext uri="{FF2B5EF4-FFF2-40B4-BE49-F238E27FC236}">
                <a16:creationId xmlns:a16="http://schemas.microsoft.com/office/drawing/2014/main" id="{E8FF3992-1021-D767-DD4B-766ADD966997}"/>
              </a:ext>
            </a:extLst>
          </p:cNvPr>
          <p:cNvSpPr>
            <a:spLocks noGrp="1"/>
          </p:cNvSpPr>
          <p:nvPr>
            <p:ph idx="1"/>
          </p:nvPr>
        </p:nvSpPr>
        <p:spPr>
          <a:xfrm>
            <a:off x="457200" y="1280160"/>
            <a:ext cx="11297920" cy="701040"/>
          </a:xfrm>
        </p:spPr>
        <p:txBody>
          <a:bodyPr/>
          <a:lstStyle/>
          <a:p>
            <a:r>
              <a:rPr lang="en-US" dirty="0"/>
              <a:t>The overall goal is to minimize the sum of the </a:t>
            </a:r>
            <a:r>
              <a:rPr lang="en-US" b="1" dirty="0"/>
              <a:t>total yearly production cost </a:t>
            </a:r>
            <a:r>
              <a:rPr lang="en-US" dirty="0"/>
              <a:t>plus 0.129 times the new transmission costs</a:t>
            </a:r>
          </a:p>
          <a:p>
            <a:pPr lvl="1"/>
            <a:r>
              <a:rPr lang="en-US" dirty="0"/>
              <a:t>The </a:t>
            </a:r>
            <a:r>
              <a:rPr lang="en-US" b="1" dirty="0"/>
              <a:t>total yearly production cost </a:t>
            </a:r>
            <a:r>
              <a:rPr lang="en-US" dirty="0"/>
              <a:t>is calculated assuming the grid operates in each of the four scenarios for 25% of the time over a year (i.e., 2190 hours each). So, to get the </a:t>
            </a:r>
            <a:r>
              <a:rPr lang="en-US" b="1" dirty="0"/>
              <a:t>total yearly production cost </a:t>
            </a:r>
            <a:r>
              <a:rPr lang="en-US" dirty="0"/>
              <a:t>sum the </a:t>
            </a:r>
            <a:r>
              <a:rPr lang="en-US" b="1" dirty="0"/>
              <a:t>Total Final Cost Values </a:t>
            </a:r>
            <a:r>
              <a:rPr lang="en-US" dirty="0"/>
              <a:t>for each of the four scenarios and multiply by 2190.  </a:t>
            </a:r>
          </a:p>
          <a:p>
            <a:pPr lvl="1"/>
            <a:r>
              <a:rPr lang="en-US" dirty="0"/>
              <a:t>The 0.129 (12.9%) is based on the value ERCOT uses in their production cost savings test associated with the first-year annual revenue requirement</a:t>
            </a:r>
          </a:p>
          <a:p>
            <a:r>
              <a:rPr lang="en-US" dirty="0"/>
              <a:t>Example: if the </a:t>
            </a:r>
            <a:r>
              <a:rPr lang="en-US" dirty="0" err="1"/>
              <a:t>hoursly</a:t>
            </a:r>
            <a:r>
              <a:rPr lang="en-US" dirty="0"/>
              <a:t> costs for the scenarios are 1.6, 1.4, 1.2 and 1.0 million dollars per hour, and your total transmission costs are two billion dollars, then the total value in million dollars is </a:t>
            </a:r>
            <a:br>
              <a:rPr lang="en-US" dirty="0"/>
            </a:br>
            <a:r>
              <a:rPr lang="en-US" dirty="0"/>
              <a:t>2190*(1.6 + 1.4 + 1.2 + 1.0) + 0.129*2000 = $11.646 billion</a:t>
            </a:r>
            <a:br>
              <a:rPr lang="en-US" dirty="0"/>
            </a:br>
            <a:br>
              <a:rPr lang="en-US" dirty="0"/>
            </a:br>
            <a:br>
              <a:rPr lang="en-US" dirty="0"/>
            </a:br>
            <a:endParaRPr lang="en-US" dirty="0"/>
          </a:p>
        </p:txBody>
      </p:sp>
      <p:sp>
        <p:nvSpPr>
          <p:cNvPr id="4" name="Slide Number Placeholder 3">
            <a:extLst>
              <a:ext uri="{FF2B5EF4-FFF2-40B4-BE49-F238E27FC236}">
                <a16:creationId xmlns:a16="http://schemas.microsoft.com/office/drawing/2014/main" id="{D2B34976-3713-322E-5C87-8C00B5F1B49A}"/>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12</a:t>
            </a:fld>
            <a:endParaRPr lang="en-US" dirty="0">
              <a:solidFill>
                <a:schemeClr val="tx1">
                  <a:lumMod val="50000"/>
                </a:schemeClr>
              </a:solidFill>
            </a:endParaRPr>
          </a:p>
        </p:txBody>
      </p:sp>
    </p:spTree>
    <p:extLst>
      <p:ext uri="{BB962C8B-B14F-4D97-AF65-F5344CB8AC3E}">
        <p14:creationId xmlns:p14="http://schemas.microsoft.com/office/powerpoint/2010/main" val="1781359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F278A-1529-5C6C-6B3A-D9AE28C4E55D}"/>
              </a:ext>
            </a:extLst>
          </p:cNvPr>
          <p:cNvSpPr>
            <a:spLocks noGrp="1"/>
          </p:cNvSpPr>
          <p:nvPr>
            <p:ph type="title"/>
          </p:nvPr>
        </p:nvSpPr>
        <p:spPr/>
        <p:txBody>
          <a:bodyPr/>
          <a:lstStyle/>
          <a:p>
            <a:r>
              <a:rPr lang="en-US" dirty="0"/>
              <a:t>You are Encouraged to Read the ERCOT Report</a:t>
            </a:r>
          </a:p>
        </p:txBody>
      </p:sp>
      <p:sp>
        <p:nvSpPr>
          <p:cNvPr id="3" name="Content Placeholder 2">
            <a:extLst>
              <a:ext uri="{FF2B5EF4-FFF2-40B4-BE49-F238E27FC236}">
                <a16:creationId xmlns:a16="http://schemas.microsoft.com/office/drawing/2014/main" id="{32395A4A-10A9-0950-55B9-6AFD899E686E}"/>
              </a:ext>
            </a:extLst>
          </p:cNvPr>
          <p:cNvSpPr>
            <a:spLocks noGrp="1"/>
          </p:cNvSpPr>
          <p:nvPr>
            <p:ph idx="1"/>
          </p:nvPr>
        </p:nvSpPr>
        <p:spPr>
          <a:xfrm>
            <a:off x="457200" y="1280160"/>
            <a:ext cx="11297920" cy="548640"/>
          </a:xfrm>
        </p:spPr>
        <p:txBody>
          <a:bodyPr/>
          <a:lstStyle/>
          <a:p>
            <a:r>
              <a:rPr lang="en-US" dirty="0"/>
              <a:t>It will be included with the design project. This image is a solution presented in the report. However,</a:t>
            </a:r>
            <a:br>
              <a:rPr lang="en-US" dirty="0"/>
            </a:br>
            <a:r>
              <a:rPr lang="en-US" dirty="0"/>
              <a:t>they are designing for the existing</a:t>
            </a:r>
            <a:br>
              <a:rPr lang="en-US" dirty="0"/>
            </a:br>
            <a:r>
              <a:rPr lang="en-US" dirty="0"/>
              <a:t>345/138 kV grid, not your</a:t>
            </a:r>
            <a:br>
              <a:rPr lang="en-US" dirty="0"/>
            </a:br>
            <a:r>
              <a:rPr lang="en-US" dirty="0"/>
              <a:t>500/161 kV grid</a:t>
            </a:r>
          </a:p>
          <a:p>
            <a:r>
              <a:rPr lang="en-US" dirty="0"/>
              <a:t>The ERCOT report is estimating</a:t>
            </a:r>
            <a:br>
              <a:rPr lang="en-US" dirty="0"/>
            </a:br>
            <a:r>
              <a:rPr lang="en-US" dirty="0"/>
              <a:t>costs on the order of $ 13 billion</a:t>
            </a:r>
          </a:p>
        </p:txBody>
      </p:sp>
      <p:pic>
        <p:nvPicPr>
          <p:cNvPr id="5" name="Picture 4">
            <a:extLst>
              <a:ext uri="{FF2B5EF4-FFF2-40B4-BE49-F238E27FC236}">
                <a16:creationId xmlns:a16="http://schemas.microsoft.com/office/drawing/2014/main" id="{83063CB4-F262-616B-BBED-62B1D071294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867400" y="1905000"/>
            <a:ext cx="5181600" cy="4605867"/>
          </a:xfrm>
          <a:prstGeom prst="rect">
            <a:avLst/>
          </a:prstGeom>
        </p:spPr>
      </p:pic>
      <p:sp>
        <p:nvSpPr>
          <p:cNvPr id="6" name="Slide Number Placeholder 1">
            <a:extLst>
              <a:ext uri="{FF2B5EF4-FFF2-40B4-BE49-F238E27FC236}">
                <a16:creationId xmlns:a16="http://schemas.microsoft.com/office/drawing/2014/main" id="{0928C0FB-3C55-9E8E-10AB-FC285A031027}"/>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13</a:t>
            </a:fld>
            <a:endParaRPr lang="en-US" dirty="0">
              <a:solidFill>
                <a:srgbClr val="1E0000"/>
              </a:solidFill>
            </a:endParaRPr>
          </a:p>
        </p:txBody>
      </p:sp>
    </p:spTree>
    <p:extLst>
      <p:ext uri="{BB962C8B-B14F-4D97-AF65-F5344CB8AC3E}">
        <p14:creationId xmlns:p14="http://schemas.microsoft.com/office/powerpoint/2010/main" val="715234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4778-20C3-1541-DAF2-4DE072EE212D}"/>
              </a:ext>
            </a:extLst>
          </p:cNvPr>
          <p:cNvSpPr>
            <a:spLocks noGrp="1"/>
          </p:cNvSpPr>
          <p:nvPr>
            <p:ph type="title"/>
          </p:nvPr>
        </p:nvSpPr>
        <p:spPr/>
        <p:txBody>
          <a:bodyPr/>
          <a:lstStyle/>
          <a:p>
            <a:r>
              <a:rPr lang="en-US" dirty="0"/>
              <a:t>Quickly Auto-Drawing a Transmission Grid </a:t>
            </a:r>
          </a:p>
        </p:txBody>
      </p:sp>
      <p:sp>
        <p:nvSpPr>
          <p:cNvPr id="3" name="Content Placeholder 2">
            <a:extLst>
              <a:ext uri="{FF2B5EF4-FFF2-40B4-BE49-F238E27FC236}">
                <a16:creationId xmlns:a16="http://schemas.microsoft.com/office/drawing/2014/main" id="{A4766AFF-FC05-1F03-82F2-09EB5480F405}"/>
              </a:ext>
            </a:extLst>
          </p:cNvPr>
          <p:cNvSpPr>
            <a:spLocks noGrp="1"/>
          </p:cNvSpPr>
          <p:nvPr>
            <p:ph idx="1"/>
          </p:nvPr>
        </p:nvSpPr>
        <p:spPr>
          <a:xfrm>
            <a:off x="457200" y="1280160"/>
            <a:ext cx="11297920" cy="1310640"/>
          </a:xfrm>
        </p:spPr>
        <p:txBody>
          <a:bodyPr/>
          <a:lstStyle/>
          <a:p>
            <a:r>
              <a:rPr lang="en-US" dirty="0"/>
              <a:t>Simulator does make it extremely easy to auto-draw a transmission grid. To do this with one of the design project cases open, open the oneline </a:t>
            </a:r>
            <a:r>
              <a:rPr lang="en-US" b="1" dirty="0"/>
              <a:t>Texas_2K_SubGDVDesign</a:t>
            </a:r>
            <a:r>
              <a:rPr lang="en-US" dirty="0"/>
              <a:t>; then in the </a:t>
            </a:r>
            <a:r>
              <a:rPr lang="en-US" b="1" dirty="0"/>
              <a:t>Edit Mode </a:t>
            </a:r>
            <a:r>
              <a:rPr lang="en-US" dirty="0"/>
              <a:t>select </a:t>
            </a:r>
            <a:r>
              <a:rPr lang="en-US" b="1" dirty="0"/>
              <a:t>Draw, Auto Insert, Lines </a:t>
            </a:r>
            <a:r>
              <a:rPr lang="en-US" dirty="0"/>
              <a:t>(click </a:t>
            </a:r>
            <a:r>
              <a:rPr lang="en-US" b="1" dirty="0"/>
              <a:t>Default Drawing Values </a:t>
            </a:r>
            <a:r>
              <a:rPr lang="en-US" dirty="0"/>
              <a:t>to Customize), click </a:t>
            </a:r>
            <a:r>
              <a:rPr lang="en-US" b="1" dirty="0"/>
              <a:t>OK</a:t>
            </a:r>
          </a:p>
        </p:txBody>
      </p:sp>
      <p:pic>
        <p:nvPicPr>
          <p:cNvPr id="5" name="Picture 4">
            <a:extLst>
              <a:ext uri="{FF2B5EF4-FFF2-40B4-BE49-F238E27FC236}">
                <a16:creationId xmlns:a16="http://schemas.microsoft.com/office/drawing/2014/main" id="{4A083383-F376-8D52-C2F4-95371016A8B3}"/>
              </a:ext>
            </a:extLst>
          </p:cNvPr>
          <p:cNvPicPr>
            <a:picLocks noChangeAspect="1"/>
          </p:cNvPicPr>
          <p:nvPr/>
        </p:nvPicPr>
        <p:blipFill>
          <a:blip r:embed="rId2"/>
          <a:srcRect l="11342" r="31674"/>
          <a:stretch/>
        </p:blipFill>
        <p:spPr>
          <a:xfrm>
            <a:off x="914400" y="3152193"/>
            <a:ext cx="4180835" cy="3505200"/>
          </a:xfrm>
          <a:prstGeom prst="rect">
            <a:avLst/>
          </a:prstGeom>
        </p:spPr>
      </p:pic>
      <p:pic>
        <p:nvPicPr>
          <p:cNvPr id="7" name="Picture 6">
            <a:extLst>
              <a:ext uri="{FF2B5EF4-FFF2-40B4-BE49-F238E27FC236}">
                <a16:creationId xmlns:a16="http://schemas.microsoft.com/office/drawing/2014/main" id="{DB2F89C4-2054-72CB-233A-F2BAD6F2BAD7}"/>
              </a:ext>
            </a:extLst>
          </p:cNvPr>
          <p:cNvPicPr>
            <a:picLocks noChangeAspect="1"/>
          </p:cNvPicPr>
          <p:nvPr/>
        </p:nvPicPr>
        <p:blipFill>
          <a:blip r:embed="rId3"/>
          <a:srcRect l="14128" r="31872"/>
          <a:stretch/>
        </p:blipFill>
        <p:spPr>
          <a:xfrm>
            <a:off x="5410200" y="3182673"/>
            <a:ext cx="3657600" cy="3235854"/>
          </a:xfrm>
          <a:prstGeom prst="rect">
            <a:avLst/>
          </a:prstGeom>
        </p:spPr>
      </p:pic>
      <p:sp>
        <p:nvSpPr>
          <p:cNvPr id="4" name="Slide Number Placeholder 3">
            <a:extLst>
              <a:ext uri="{FF2B5EF4-FFF2-40B4-BE49-F238E27FC236}">
                <a16:creationId xmlns:a16="http://schemas.microsoft.com/office/drawing/2014/main" id="{BA809087-9B31-17CC-F008-7C2EE52C7BB8}"/>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14</a:t>
            </a:fld>
            <a:endParaRPr lang="en-US" dirty="0">
              <a:solidFill>
                <a:schemeClr val="tx1">
                  <a:lumMod val="50000"/>
                </a:schemeClr>
              </a:solidFill>
            </a:endParaRPr>
          </a:p>
        </p:txBody>
      </p:sp>
    </p:spTree>
    <p:extLst>
      <p:ext uri="{BB962C8B-B14F-4D97-AF65-F5344CB8AC3E}">
        <p14:creationId xmlns:p14="http://schemas.microsoft.com/office/powerpoint/2010/main" val="648500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Switching Back to Dynamics: </a:t>
            </a:r>
            <a:br>
              <a:rPr lang="en-US" dirty="0"/>
            </a:br>
            <a:r>
              <a:rPr lang="en-US" dirty="0"/>
              <a:t>Differential Algebraic Equations</a:t>
            </a:r>
          </a:p>
        </p:txBody>
      </p:sp>
      <p:sp>
        <p:nvSpPr>
          <p:cNvPr id="3" name="Content Placeholder 2"/>
          <p:cNvSpPr>
            <a:spLocks noGrp="1"/>
          </p:cNvSpPr>
          <p:nvPr>
            <p:ph idx="1"/>
          </p:nvPr>
        </p:nvSpPr>
        <p:spPr/>
        <p:txBody>
          <a:bodyPr/>
          <a:lstStyle/>
          <a:p>
            <a:r>
              <a:rPr lang="en-US" dirty="0"/>
              <a:t>Because of the complexity of modern electric grid, stability is determined using numerical techniques. Many problems, including many in the power area, can be formulated as a set of differential, algebraic equations (DAE) of the form</a:t>
            </a:r>
            <a:br>
              <a:rPr lang="en-US" dirty="0"/>
            </a:br>
            <a:br>
              <a:rPr lang="en-US" dirty="0"/>
            </a:br>
            <a:br>
              <a:rPr lang="en-US" dirty="0"/>
            </a:br>
            <a:endParaRPr lang="en-US" dirty="0"/>
          </a:p>
          <a:p>
            <a:r>
              <a:rPr lang="en-US" dirty="0"/>
              <a:t>A power example is transient stability, in which </a:t>
            </a:r>
            <a:r>
              <a:rPr lang="en-US" b="1" dirty="0"/>
              <a:t>f</a:t>
            </a:r>
            <a:r>
              <a:rPr lang="en-US" dirty="0"/>
              <a:t> represents (primarily) the generator dynamics, and </a:t>
            </a:r>
            <a:r>
              <a:rPr lang="en-US" b="1" dirty="0"/>
              <a:t>g</a:t>
            </a:r>
            <a:r>
              <a:rPr lang="en-US" dirty="0"/>
              <a:t> (primarily) the bus power balance equations</a:t>
            </a:r>
          </a:p>
          <a:p>
            <a:r>
              <a:rPr lang="en-US" dirty="0"/>
              <a:t>We'll initially consider the simpler problem of just </a:t>
            </a:r>
          </a:p>
        </p:txBody>
      </p:sp>
      <p:graphicFrame>
        <p:nvGraphicFramePr>
          <p:cNvPr id="5" name="Object 4"/>
          <p:cNvGraphicFramePr>
            <a:graphicFrameLocks noChangeAspect="1"/>
          </p:cNvGraphicFramePr>
          <p:nvPr>
            <p:extLst>
              <p:ext uri="{D42A27DB-BD31-4B8C-83A1-F6EECF244321}">
                <p14:modId xmlns:p14="http://schemas.microsoft.com/office/powerpoint/2010/main" val="1628982554"/>
              </p:ext>
            </p:extLst>
          </p:nvPr>
        </p:nvGraphicFramePr>
        <p:xfrm>
          <a:off x="1066800" y="3276600"/>
          <a:ext cx="1879600" cy="914400"/>
        </p:xfrm>
        <a:graphic>
          <a:graphicData uri="http://schemas.openxmlformats.org/presentationml/2006/ole">
            <mc:AlternateContent xmlns:mc="http://schemas.openxmlformats.org/markup-compatibility/2006">
              <mc:Choice xmlns:v="urn:schemas-microsoft-com:vml" Requires="v">
                <p:oleObj name="Equation" r:id="rId2" imgW="1879560" imgH="914400" progId="Equation.DSMT4">
                  <p:embed/>
                </p:oleObj>
              </mc:Choice>
              <mc:Fallback>
                <p:oleObj name="Equation" r:id="rId2" imgW="1879560" imgH="914400" progId="Equation.DSMT4">
                  <p:embed/>
                  <p:pic>
                    <p:nvPicPr>
                      <p:cNvPr id="5" name="Object 4"/>
                      <p:cNvPicPr>
                        <a:picLocks noChangeAspect="1" noChangeArrowheads="1"/>
                      </p:cNvPicPr>
                      <p:nvPr/>
                    </p:nvPicPr>
                    <p:blipFill>
                      <a:blip r:embed="rId3"/>
                      <a:srcRect/>
                      <a:stretch>
                        <a:fillRect/>
                      </a:stretch>
                    </p:blipFill>
                    <p:spPr bwMode="auto">
                      <a:xfrm>
                        <a:off x="1066800" y="3276600"/>
                        <a:ext cx="1879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83673591"/>
              </p:ext>
            </p:extLst>
          </p:nvPr>
        </p:nvGraphicFramePr>
        <p:xfrm>
          <a:off x="1066800" y="5943600"/>
          <a:ext cx="1879600" cy="393700"/>
        </p:xfrm>
        <a:graphic>
          <a:graphicData uri="http://schemas.openxmlformats.org/presentationml/2006/ole">
            <mc:AlternateContent xmlns:mc="http://schemas.openxmlformats.org/markup-compatibility/2006">
              <mc:Choice xmlns:v="urn:schemas-microsoft-com:vml" Requires="v">
                <p:oleObj name="Equation" r:id="rId4" imgW="1879560" imgH="393480" progId="Equation.DSMT4">
                  <p:embed/>
                </p:oleObj>
              </mc:Choice>
              <mc:Fallback>
                <p:oleObj name="Equation" r:id="rId4" imgW="1879560" imgH="393480" progId="Equation.DSMT4">
                  <p:embed/>
                  <p:pic>
                    <p:nvPicPr>
                      <p:cNvPr id="6" name="Object 5"/>
                      <p:cNvPicPr>
                        <a:picLocks noChangeAspect="1" noChangeArrowheads="1"/>
                      </p:cNvPicPr>
                      <p:nvPr/>
                    </p:nvPicPr>
                    <p:blipFill>
                      <a:blip r:embed="rId5"/>
                      <a:srcRect/>
                      <a:stretch>
                        <a:fillRect/>
                      </a:stretch>
                    </p:blipFill>
                    <p:spPr bwMode="auto">
                      <a:xfrm>
                        <a:off x="1066800" y="5943600"/>
                        <a:ext cx="18796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3">
            <a:extLst>
              <a:ext uri="{FF2B5EF4-FFF2-40B4-BE49-F238E27FC236}">
                <a16:creationId xmlns:a16="http://schemas.microsoft.com/office/drawing/2014/main" id="{C3CC6717-7F69-47A4-C92E-BDA91B0EFA82}"/>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15</a:t>
            </a:fld>
            <a:endParaRPr lang="en-US" dirty="0">
              <a:solidFill>
                <a:schemeClr val="tx1">
                  <a:lumMod val="50000"/>
                </a:schemeClr>
              </a:solidFill>
            </a:endParaRPr>
          </a:p>
        </p:txBody>
      </p:sp>
    </p:spTree>
    <p:extLst>
      <p:ext uri="{BB962C8B-B14F-4D97-AF65-F5344CB8AC3E}">
        <p14:creationId xmlns:p14="http://schemas.microsoft.com/office/powerpoint/2010/main" val="3575530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Ordinary Differential Equations (ODEs) </a:t>
            </a:r>
          </a:p>
        </p:txBody>
      </p:sp>
      <p:sp>
        <p:nvSpPr>
          <p:cNvPr id="3" name="Content Placeholder 2"/>
          <p:cNvSpPr>
            <a:spLocks noGrp="1"/>
          </p:cNvSpPr>
          <p:nvPr>
            <p:ph idx="1"/>
          </p:nvPr>
        </p:nvSpPr>
        <p:spPr/>
        <p:txBody>
          <a:bodyPr/>
          <a:lstStyle/>
          <a:p>
            <a:r>
              <a:rPr lang="en-US" dirty="0"/>
              <a:t>Assume we have a problem of the form</a:t>
            </a:r>
            <a:br>
              <a:rPr lang="en-US" dirty="0"/>
            </a:br>
            <a:br>
              <a:rPr lang="en-US" dirty="0"/>
            </a:br>
            <a:endParaRPr lang="en-US" dirty="0"/>
          </a:p>
          <a:p>
            <a:r>
              <a:rPr lang="en-US" dirty="0"/>
              <a:t>This is known as an initial value problem, since the initial value of </a:t>
            </a:r>
            <a:r>
              <a:rPr lang="en-US" b="1" dirty="0"/>
              <a:t>x</a:t>
            </a:r>
            <a:r>
              <a:rPr lang="en-US" dirty="0"/>
              <a:t> is given at some time t</a:t>
            </a:r>
            <a:r>
              <a:rPr lang="en-US" baseline="-25000" dirty="0"/>
              <a:t>0</a:t>
            </a:r>
          </a:p>
          <a:p>
            <a:pPr lvl="1"/>
            <a:r>
              <a:rPr lang="en-US" dirty="0"/>
              <a:t>We need to determine </a:t>
            </a:r>
            <a:r>
              <a:rPr lang="en-US" b="1" dirty="0"/>
              <a:t>x</a:t>
            </a:r>
            <a:r>
              <a:rPr lang="en-US" dirty="0"/>
              <a:t>(t) for future time</a:t>
            </a:r>
          </a:p>
          <a:p>
            <a:pPr lvl="1"/>
            <a:r>
              <a:rPr lang="en-US" dirty="0"/>
              <a:t>Initial value, </a:t>
            </a:r>
            <a:r>
              <a:rPr lang="en-US" b="1" dirty="0"/>
              <a:t>x</a:t>
            </a:r>
            <a:r>
              <a:rPr lang="en-US" baseline="-25000" dirty="0"/>
              <a:t>0</a:t>
            </a:r>
            <a:r>
              <a:rPr lang="en-US" dirty="0"/>
              <a:t>, must be either be given or determined by solving for an equilibrium point, </a:t>
            </a:r>
            <a:r>
              <a:rPr lang="en-US" b="1" dirty="0"/>
              <a:t>f</a:t>
            </a:r>
            <a:r>
              <a:rPr lang="en-US" dirty="0"/>
              <a:t>(</a:t>
            </a:r>
            <a:r>
              <a:rPr lang="en-US" b="1" dirty="0"/>
              <a:t>x</a:t>
            </a:r>
            <a:r>
              <a:rPr lang="en-US" dirty="0"/>
              <a:t>) = </a:t>
            </a:r>
            <a:r>
              <a:rPr lang="en-US" b="1" dirty="0"/>
              <a:t>0</a:t>
            </a:r>
          </a:p>
          <a:p>
            <a:pPr lvl="1"/>
            <a:r>
              <a:rPr lang="en-US" dirty="0"/>
              <a:t>Higher-order systems can be put into this first order form</a:t>
            </a:r>
          </a:p>
          <a:p>
            <a:r>
              <a:rPr lang="en-US" dirty="0"/>
              <a:t>Except for special cases, such as linear systems, an analytic solution is usually not possible – numerical methods must be used</a:t>
            </a:r>
          </a:p>
        </p:txBody>
      </p:sp>
      <p:graphicFrame>
        <p:nvGraphicFramePr>
          <p:cNvPr id="5" name="Object 4"/>
          <p:cNvGraphicFramePr>
            <a:graphicFrameLocks noChangeAspect="1"/>
          </p:cNvGraphicFramePr>
          <p:nvPr>
            <p:extLst>
              <p:ext uri="{D42A27DB-BD31-4B8C-83A1-F6EECF244321}">
                <p14:modId xmlns:p14="http://schemas.microsoft.com/office/powerpoint/2010/main" val="1218457225"/>
              </p:ext>
            </p:extLst>
          </p:nvPr>
        </p:nvGraphicFramePr>
        <p:xfrm>
          <a:off x="1066800" y="1981200"/>
          <a:ext cx="3543300" cy="431800"/>
        </p:xfrm>
        <a:graphic>
          <a:graphicData uri="http://schemas.openxmlformats.org/presentationml/2006/ole">
            <mc:AlternateContent xmlns:mc="http://schemas.openxmlformats.org/markup-compatibility/2006">
              <mc:Choice xmlns:v="urn:schemas-microsoft-com:vml" Requires="v">
                <p:oleObj name="Equation" r:id="rId2" imgW="3543120" imgH="431640" progId="Equation.DSMT4">
                  <p:embed/>
                </p:oleObj>
              </mc:Choice>
              <mc:Fallback>
                <p:oleObj name="Equation" r:id="rId2" imgW="3543120" imgH="431640" progId="Equation.DSMT4">
                  <p:embed/>
                  <p:pic>
                    <p:nvPicPr>
                      <p:cNvPr id="5" name="Object 4"/>
                      <p:cNvPicPr>
                        <a:picLocks noChangeAspect="1" noChangeArrowheads="1"/>
                      </p:cNvPicPr>
                      <p:nvPr/>
                    </p:nvPicPr>
                    <p:blipFill>
                      <a:blip r:embed="rId3"/>
                      <a:srcRect/>
                      <a:stretch>
                        <a:fillRect/>
                      </a:stretch>
                    </p:blipFill>
                    <p:spPr bwMode="auto">
                      <a:xfrm>
                        <a:off x="1066800" y="1981200"/>
                        <a:ext cx="35433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3">
            <a:extLst>
              <a:ext uri="{FF2B5EF4-FFF2-40B4-BE49-F238E27FC236}">
                <a16:creationId xmlns:a16="http://schemas.microsoft.com/office/drawing/2014/main" id="{BC9EF151-1EFC-8B0B-DC3F-0A2694C6CA6F}"/>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16</a:t>
            </a:fld>
            <a:endParaRPr lang="en-US" dirty="0">
              <a:solidFill>
                <a:schemeClr val="tx1">
                  <a:lumMod val="50000"/>
                </a:schemeClr>
              </a:solidFill>
            </a:endParaRPr>
          </a:p>
        </p:txBody>
      </p:sp>
    </p:spTree>
    <p:extLst>
      <p:ext uri="{BB962C8B-B14F-4D97-AF65-F5344CB8AC3E}">
        <p14:creationId xmlns:p14="http://schemas.microsoft.com/office/powerpoint/2010/main" val="3947075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a:t>Initial value Problem Examples</a:t>
            </a:r>
          </a:p>
        </p:txBody>
      </p:sp>
      <p:graphicFrame>
        <p:nvGraphicFramePr>
          <p:cNvPr id="28675" name="Object 3"/>
          <p:cNvGraphicFramePr>
            <a:graphicFrameLocks noChangeAspect="1"/>
          </p:cNvGraphicFramePr>
          <p:nvPr>
            <p:extLst>
              <p:ext uri="{D42A27DB-BD31-4B8C-83A1-F6EECF244321}">
                <p14:modId xmlns:p14="http://schemas.microsoft.com/office/powerpoint/2010/main" val="3030583154"/>
              </p:ext>
            </p:extLst>
          </p:nvPr>
        </p:nvGraphicFramePr>
        <p:xfrm>
          <a:off x="914400" y="1371600"/>
          <a:ext cx="8191500" cy="5638800"/>
        </p:xfrm>
        <a:graphic>
          <a:graphicData uri="http://schemas.openxmlformats.org/presentationml/2006/ole">
            <mc:AlternateContent xmlns:mc="http://schemas.openxmlformats.org/markup-compatibility/2006">
              <mc:Choice xmlns:v="urn:schemas-microsoft-com:vml" Requires="v">
                <p:oleObj name="Equation" r:id="rId3" imgW="8191440" imgH="5638680" progId="Equation.DSMT4">
                  <p:embed/>
                </p:oleObj>
              </mc:Choice>
              <mc:Fallback>
                <p:oleObj name="Equation" r:id="rId3" imgW="8191440" imgH="5638680" progId="Equation.DSMT4">
                  <p:embed/>
                  <p:pic>
                    <p:nvPicPr>
                      <p:cNvPr id="28675" name="Object 3"/>
                      <p:cNvPicPr>
                        <a:picLocks noChangeAspect="1" noChangeArrowheads="1"/>
                      </p:cNvPicPr>
                      <p:nvPr/>
                    </p:nvPicPr>
                    <p:blipFill>
                      <a:blip r:embed="rId4"/>
                      <a:srcRect/>
                      <a:stretch>
                        <a:fillRect/>
                      </a:stretch>
                    </p:blipFill>
                    <p:spPr bwMode="auto">
                      <a:xfrm>
                        <a:off x="914400" y="1371600"/>
                        <a:ext cx="8191500" cy="563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8676" name="Picture 4" descr="fig16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30752" y="4419600"/>
            <a:ext cx="33528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848600" y="2590800"/>
            <a:ext cx="3412648" cy="830997"/>
          </a:xfrm>
          <a:prstGeom prst="rect">
            <a:avLst/>
          </a:prstGeom>
          <a:solidFill>
            <a:schemeClr val="bg1">
              <a:lumMod val="95000"/>
            </a:schemeClr>
          </a:solidFill>
        </p:spPr>
        <p:txBody>
          <a:bodyPr wrap="square" rtlCol="0">
            <a:spAutoFit/>
          </a:bodyPr>
          <a:lstStyle/>
          <a:p>
            <a:r>
              <a:rPr lang="en-US" sz="2400" dirty="0">
                <a:solidFill>
                  <a:schemeClr val="tx1">
                    <a:lumMod val="50000"/>
                  </a:schemeClr>
                </a:solidFill>
              </a:rPr>
              <a:t>Example 2 is similar to the SMIB swing equation</a:t>
            </a:r>
          </a:p>
        </p:txBody>
      </p:sp>
      <p:sp>
        <p:nvSpPr>
          <p:cNvPr id="2" name="Slide Number Placeholder 3">
            <a:extLst>
              <a:ext uri="{FF2B5EF4-FFF2-40B4-BE49-F238E27FC236}">
                <a16:creationId xmlns:a16="http://schemas.microsoft.com/office/drawing/2014/main" id="{BB8C9E61-96A3-5A09-BFC3-520A7016FB3B}"/>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17</a:t>
            </a:fld>
            <a:endParaRPr lang="en-US" dirty="0">
              <a:solidFill>
                <a:schemeClr val="tx1">
                  <a:lumMod val="50000"/>
                </a:schemeClr>
              </a:solidFill>
            </a:endParaRPr>
          </a:p>
        </p:txBody>
      </p:sp>
    </p:spTree>
    <p:extLst>
      <p:ext uri="{BB962C8B-B14F-4D97-AF65-F5344CB8AC3E}">
        <p14:creationId xmlns:p14="http://schemas.microsoft.com/office/powerpoint/2010/main" val="1271251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Numerical Solution Methods</a:t>
            </a:r>
          </a:p>
        </p:txBody>
      </p:sp>
      <p:sp>
        <p:nvSpPr>
          <p:cNvPr id="3" name="Content Placeholder 2"/>
          <p:cNvSpPr>
            <a:spLocks noGrp="1"/>
          </p:cNvSpPr>
          <p:nvPr>
            <p:ph idx="1"/>
          </p:nvPr>
        </p:nvSpPr>
        <p:spPr/>
        <p:txBody>
          <a:bodyPr/>
          <a:lstStyle/>
          <a:p>
            <a:r>
              <a:rPr lang="en-US" dirty="0"/>
              <a:t>Numerical solution methods do not generate exact solutions; they practically always introduce some error</a:t>
            </a:r>
          </a:p>
          <a:p>
            <a:pPr lvl="1"/>
            <a:r>
              <a:rPr lang="en-US" dirty="0"/>
              <a:t>Methods assume time advances in discrete increments, called a </a:t>
            </a:r>
            <a:r>
              <a:rPr lang="en-US" dirty="0" err="1"/>
              <a:t>stepsize</a:t>
            </a:r>
            <a:r>
              <a:rPr lang="en-US" dirty="0"/>
              <a:t> (or time step), </a:t>
            </a:r>
            <a:r>
              <a:rPr lang="en-US" dirty="0" err="1">
                <a:latin typeface="Symbol" panose="05050102010706020507" pitchFamily="18" charset="2"/>
              </a:rPr>
              <a:t>D</a:t>
            </a:r>
            <a:r>
              <a:rPr lang="en-US" dirty="0" err="1"/>
              <a:t>t</a:t>
            </a:r>
            <a:endParaRPr lang="en-US" dirty="0"/>
          </a:p>
          <a:p>
            <a:pPr lvl="1"/>
            <a:r>
              <a:rPr lang="en-US" dirty="0"/>
              <a:t>Speed accuracy tradeoff: a smaller </a:t>
            </a:r>
            <a:r>
              <a:rPr lang="en-US" dirty="0" err="1">
                <a:latin typeface="Symbol" panose="05050102010706020507" pitchFamily="18" charset="2"/>
              </a:rPr>
              <a:t>D</a:t>
            </a:r>
            <a:r>
              <a:rPr lang="en-US" dirty="0" err="1"/>
              <a:t>t</a:t>
            </a:r>
            <a:r>
              <a:rPr lang="en-US" dirty="0"/>
              <a:t> usually gives a better solution, but it takes longer to compute </a:t>
            </a:r>
          </a:p>
          <a:p>
            <a:pPr lvl="1"/>
            <a:r>
              <a:rPr lang="en-US" dirty="0"/>
              <a:t>Numeric round-off error due to finite computer word size</a:t>
            </a:r>
          </a:p>
          <a:p>
            <a:r>
              <a:rPr lang="en-US" dirty="0"/>
              <a:t>Key issue is the derivative of </a:t>
            </a:r>
            <a:r>
              <a:rPr lang="en-US" b="1" dirty="0"/>
              <a:t>x, f(x)</a:t>
            </a:r>
            <a:r>
              <a:rPr lang="en-US" dirty="0"/>
              <a:t> depends on </a:t>
            </a:r>
            <a:r>
              <a:rPr lang="en-US" b="1" dirty="0"/>
              <a:t>x</a:t>
            </a:r>
            <a:r>
              <a:rPr lang="en-US" dirty="0"/>
              <a:t>, the value we are trying to determine</a:t>
            </a:r>
          </a:p>
          <a:p>
            <a:r>
              <a:rPr lang="en-US" dirty="0"/>
              <a:t>A solution exists as long as </a:t>
            </a:r>
            <a:r>
              <a:rPr lang="en-US" b="1" dirty="0"/>
              <a:t>f</a:t>
            </a:r>
            <a:r>
              <a:rPr lang="en-US" dirty="0"/>
              <a:t>(</a:t>
            </a:r>
            <a:r>
              <a:rPr lang="en-US" b="1" dirty="0"/>
              <a:t>x</a:t>
            </a:r>
            <a:r>
              <a:rPr lang="en-US" dirty="0"/>
              <a:t>) is continuously differentiable</a:t>
            </a:r>
          </a:p>
        </p:txBody>
      </p:sp>
      <p:sp>
        <p:nvSpPr>
          <p:cNvPr id="4" name="Slide Number Placeholder 3">
            <a:extLst>
              <a:ext uri="{FF2B5EF4-FFF2-40B4-BE49-F238E27FC236}">
                <a16:creationId xmlns:a16="http://schemas.microsoft.com/office/drawing/2014/main" id="{85BBB714-9F0C-0F4B-91AD-E362F88A518D}"/>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18</a:t>
            </a:fld>
            <a:endParaRPr lang="en-US" dirty="0">
              <a:solidFill>
                <a:schemeClr val="tx1">
                  <a:lumMod val="50000"/>
                </a:schemeClr>
              </a:solidFill>
            </a:endParaRPr>
          </a:p>
        </p:txBody>
      </p:sp>
    </p:spTree>
    <p:extLst>
      <p:ext uri="{BB962C8B-B14F-4D97-AF65-F5344CB8AC3E}">
        <p14:creationId xmlns:p14="http://schemas.microsoft.com/office/powerpoint/2010/main" val="193688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3A814-F0C4-1C80-7947-AC809FA658E4}"/>
              </a:ext>
            </a:extLst>
          </p:cNvPr>
          <p:cNvSpPr>
            <a:spLocks noGrp="1"/>
          </p:cNvSpPr>
          <p:nvPr>
            <p:ph type="title"/>
          </p:nvPr>
        </p:nvSpPr>
        <p:spPr/>
        <p:txBody>
          <a:bodyPr/>
          <a:lstStyle/>
          <a:p>
            <a:r>
              <a:rPr lang="en-US" dirty="0"/>
              <a:t>Design Project Overview</a:t>
            </a:r>
          </a:p>
        </p:txBody>
      </p:sp>
      <p:sp>
        <p:nvSpPr>
          <p:cNvPr id="3" name="Content Placeholder 2">
            <a:extLst>
              <a:ext uri="{FF2B5EF4-FFF2-40B4-BE49-F238E27FC236}">
                <a16:creationId xmlns:a16="http://schemas.microsoft.com/office/drawing/2014/main" id="{54E9431B-29D5-7318-037F-61425A9D1C25}"/>
              </a:ext>
            </a:extLst>
          </p:cNvPr>
          <p:cNvSpPr>
            <a:spLocks noGrp="1"/>
          </p:cNvSpPr>
          <p:nvPr>
            <p:ph idx="1"/>
          </p:nvPr>
        </p:nvSpPr>
        <p:spPr/>
        <p:txBody>
          <a:bodyPr/>
          <a:lstStyle/>
          <a:p>
            <a:r>
              <a:rPr lang="en-US" dirty="0"/>
              <a:t>The goal of the project is to give experience in planning new transmission for a relatively large-scale electric grid while working as part of a four person engineering design team</a:t>
            </a:r>
          </a:p>
          <a:p>
            <a:r>
              <a:rPr lang="en-US" dirty="0"/>
              <a:t>Project is motivated by the July 2024 </a:t>
            </a:r>
            <a:br>
              <a:rPr lang="en-US" dirty="0"/>
            </a:br>
            <a:r>
              <a:rPr lang="en-US" dirty="0"/>
              <a:t>ERCOT report to plan for new </a:t>
            </a:r>
            <a:br>
              <a:rPr lang="en-US" dirty="0"/>
            </a:br>
            <a:r>
              <a:rPr lang="en-US" dirty="0"/>
              <a:t>transmission in the Permian Basin to </a:t>
            </a:r>
            <a:br>
              <a:rPr lang="en-US" dirty="0"/>
            </a:br>
            <a:r>
              <a:rPr lang="en-US" dirty="0"/>
              <a:t>accommodate large amounts of new load  </a:t>
            </a:r>
          </a:p>
        </p:txBody>
      </p:sp>
      <p:pic>
        <p:nvPicPr>
          <p:cNvPr id="5" name="Picture 4">
            <a:extLst>
              <a:ext uri="{FF2B5EF4-FFF2-40B4-BE49-F238E27FC236}">
                <a16:creationId xmlns:a16="http://schemas.microsoft.com/office/drawing/2014/main" id="{6980F001-B83D-2A64-7568-95BA200A5D7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934200" y="2286000"/>
            <a:ext cx="4312920" cy="4025392"/>
          </a:xfrm>
          <a:prstGeom prst="rect">
            <a:avLst/>
          </a:prstGeom>
        </p:spPr>
      </p:pic>
      <p:pic>
        <p:nvPicPr>
          <p:cNvPr id="9" name="Picture 8">
            <a:extLst>
              <a:ext uri="{FF2B5EF4-FFF2-40B4-BE49-F238E27FC236}">
                <a16:creationId xmlns:a16="http://schemas.microsoft.com/office/drawing/2014/main" id="{7053DC3B-5BE5-E8A0-CD72-0B3C5344A382}"/>
              </a:ext>
            </a:extLst>
          </p:cNvPr>
          <p:cNvPicPr>
            <a:picLocks noChangeAspect="1"/>
          </p:cNvPicPr>
          <p:nvPr/>
        </p:nvPicPr>
        <p:blipFill>
          <a:blip r:embed="rId3" cstate="screen">
            <a:extLst>
              <a:ext uri="{28A0092B-C50C-407E-A947-70E740481C1C}">
                <a14:useLocalDpi xmlns:a14="http://schemas.microsoft.com/office/drawing/2010/main"/>
              </a:ext>
            </a:extLst>
          </a:blip>
          <a:srcRect r="-4428"/>
          <a:stretch/>
        </p:blipFill>
        <p:spPr>
          <a:xfrm>
            <a:off x="1554480" y="4495800"/>
            <a:ext cx="4312920" cy="1990578"/>
          </a:xfrm>
          <a:prstGeom prst="rect">
            <a:avLst/>
          </a:prstGeom>
        </p:spPr>
      </p:pic>
      <p:sp>
        <p:nvSpPr>
          <p:cNvPr id="10" name="Slide Number Placeholder 1">
            <a:extLst>
              <a:ext uri="{FF2B5EF4-FFF2-40B4-BE49-F238E27FC236}">
                <a16:creationId xmlns:a16="http://schemas.microsoft.com/office/drawing/2014/main" id="{C56DE75B-C75A-C865-94AB-4702F84EB5B2}"/>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1</a:t>
            </a:fld>
            <a:endParaRPr lang="en-US" dirty="0">
              <a:solidFill>
                <a:srgbClr val="1E0000"/>
              </a:solidFill>
            </a:endParaRPr>
          </a:p>
        </p:txBody>
      </p:sp>
    </p:spTree>
    <p:extLst>
      <p:ext uri="{BB962C8B-B14F-4D97-AF65-F5344CB8AC3E}">
        <p14:creationId xmlns:p14="http://schemas.microsoft.com/office/powerpoint/2010/main" val="3180284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Numerical Solution Methods</a:t>
            </a:r>
          </a:p>
        </p:txBody>
      </p:sp>
      <p:sp>
        <p:nvSpPr>
          <p:cNvPr id="3" name="Content Placeholder 2"/>
          <p:cNvSpPr>
            <a:spLocks noGrp="1"/>
          </p:cNvSpPr>
          <p:nvPr>
            <p:ph idx="1"/>
          </p:nvPr>
        </p:nvSpPr>
        <p:spPr>
          <a:xfrm>
            <a:off x="457200" y="1280160"/>
            <a:ext cx="11430000" cy="3733800"/>
          </a:xfrm>
        </p:spPr>
        <p:txBody>
          <a:bodyPr/>
          <a:lstStyle/>
          <a:p>
            <a:r>
              <a:rPr lang="en-US" dirty="0"/>
              <a:t>There are a wide variety of different solution approaches, we will only touch on two</a:t>
            </a:r>
          </a:p>
          <a:p>
            <a:r>
              <a:rPr lang="en-US" dirty="0"/>
              <a:t>One-step methods: require information about solution just at one point, </a:t>
            </a:r>
            <a:r>
              <a:rPr lang="en-US" b="1" dirty="0"/>
              <a:t>x</a:t>
            </a:r>
            <a:r>
              <a:rPr lang="en-US" dirty="0"/>
              <a:t>(t)</a:t>
            </a:r>
          </a:p>
          <a:p>
            <a:pPr lvl="1"/>
            <a:r>
              <a:rPr lang="en-US" dirty="0"/>
              <a:t>Forward Euler </a:t>
            </a:r>
          </a:p>
          <a:p>
            <a:pPr lvl="1"/>
            <a:r>
              <a:rPr lang="en-US" dirty="0" err="1"/>
              <a:t>Runge-Kutta</a:t>
            </a:r>
            <a:endParaRPr lang="en-US" dirty="0"/>
          </a:p>
          <a:p>
            <a:r>
              <a:rPr lang="en-US" dirty="0"/>
              <a:t>Multi-step methods: make use of information at more than one point, </a:t>
            </a:r>
            <a:r>
              <a:rPr lang="en-US" b="1" dirty="0"/>
              <a:t>x</a:t>
            </a:r>
            <a:r>
              <a:rPr lang="en-US" dirty="0"/>
              <a:t>(t), </a:t>
            </a:r>
            <a:r>
              <a:rPr lang="en-US" b="1" dirty="0"/>
              <a:t>x</a:t>
            </a:r>
            <a:r>
              <a:rPr lang="en-US" dirty="0"/>
              <a:t>(t-</a:t>
            </a:r>
            <a:r>
              <a:rPr lang="en-US" dirty="0" err="1">
                <a:latin typeface="Symbol" panose="05050102010706020507" pitchFamily="18" charset="2"/>
              </a:rPr>
              <a:t>D</a:t>
            </a:r>
            <a:r>
              <a:rPr lang="en-US" dirty="0" err="1"/>
              <a:t>t</a:t>
            </a:r>
            <a:r>
              <a:rPr lang="en-US" dirty="0"/>
              <a:t>), </a:t>
            </a:r>
            <a:r>
              <a:rPr lang="en-US" b="1" dirty="0"/>
              <a:t>x</a:t>
            </a:r>
            <a:r>
              <a:rPr lang="en-US" dirty="0"/>
              <a:t>(t-</a:t>
            </a:r>
            <a:r>
              <a:rPr lang="en-US" dirty="0">
                <a:latin typeface="Symbol" panose="05050102010706020507" pitchFamily="18" charset="2"/>
              </a:rPr>
              <a:t>D2</a:t>
            </a:r>
            <a:r>
              <a:rPr lang="en-US" dirty="0"/>
              <a:t>t)…</a:t>
            </a:r>
          </a:p>
          <a:p>
            <a:pPr lvl="1"/>
            <a:r>
              <a:rPr lang="en-US" dirty="0"/>
              <a:t>Adams-</a:t>
            </a:r>
            <a:r>
              <a:rPr lang="en-US" dirty="0" err="1"/>
              <a:t>Bashforth</a:t>
            </a:r>
            <a:endParaRPr lang="en-US" dirty="0"/>
          </a:p>
          <a:p>
            <a:r>
              <a:rPr lang="en-US" dirty="0"/>
              <a:t>Predictor-Corrector Methods: implicit</a:t>
            </a:r>
          </a:p>
          <a:p>
            <a:pPr lvl="1"/>
            <a:r>
              <a:rPr lang="en-US" dirty="0"/>
              <a:t>Backward Euler</a:t>
            </a:r>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68431790-D4A7-F4B1-B952-C34EE2656544}"/>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19</a:t>
            </a:fld>
            <a:endParaRPr lang="en-US" dirty="0">
              <a:solidFill>
                <a:schemeClr val="tx1">
                  <a:lumMod val="50000"/>
                </a:schemeClr>
              </a:solidFill>
            </a:endParaRPr>
          </a:p>
        </p:txBody>
      </p:sp>
    </p:spTree>
    <p:extLst>
      <p:ext uri="{BB962C8B-B14F-4D97-AF65-F5344CB8AC3E}">
        <p14:creationId xmlns:p14="http://schemas.microsoft.com/office/powerpoint/2010/main" val="63986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Propagation</a:t>
            </a:r>
          </a:p>
        </p:txBody>
      </p:sp>
      <p:sp>
        <p:nvSpPr>
          <p:cNvPr id="3" name="Content Placeholder 2"/>
          <p:cNvSpPr>
            <a:spLocks noGrp="1"/>
          </p:cNvSpPr>
          <p:nvPr>
            <p:ph idx="1"/>
          </p:nvPr>
        </p:nvSpPr>
        <p:spPr/>
        <p:txBody>
          <a:bodyPr/>
          <a:lstStyle/>
          <a:p>
            <a:r>
              <a:rPr lang="en-US" dirty="0"/>
              <a:t>At each time step the total round-off error is the sum of the local round-off at time and the propagated error from steps 1, 2 ,  … , k − 1</a:t>
            </a:r>
          </a:p>
          <a:p>
            <a:r>
              <a:rPr lang="en-US" dirty="0"/>
              <a:t>An algorithm with the desirable property that local round-off error decays with increasing number of steps is said to be numerically stable</a:t>
            </a:r>
          </a:p>
          <a:p>
            <a:r>
              <a:rPr lang="en-US" dirty="0"/>
              <a:t>Otherwise, the algorithm is numerically unstable</a:t>
            </a:r>
          </a:p>
          <a:p>
            <a:r>
              <a:rPr lang="en-US" dirty="0"/>
              <a:t>Numerically unstable algorithms can nevertheless give quite good performance if appropriate time steps are used</a:t>
            </a:r>
          </a:p>
          <a:p>
            <a:pPr lvl="1"/>
            <a:r>
              <a:rPr lang="en-US" dirty="0"/>
              <a:t>This is particularly true when coupled with algebraic equations</a:t>
            </a:r>
          </a:p>
        </p:txBody>
      </p:sp>
      <p:sp>
        <p:nvSpPr>
          <p:cNvPr id="4" name="Slide Number Placeholder 3">
            <a:extLst>
              <a:ext uri="{FF2B5EF4-FFF2-40B4-BE49-F238E27FC236}">
                <a16:creationId xmlns:a16="http://schemas.microsoft.com/office/drawing/2014/main" id="{2DDCE2D9-4427-8A55-1BF9-D9C728D0F275}"/>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20</a:t>
            </a:fld>
            <a:endParaRPr lang="en-US" dirty="0">
              <a:solidFill>
                <a:schemeClr val="tx1">
                  <a:lumMod val="50000"/>
                </a:schemeClr>
              </a:solidFill>
            </a:endParaRPr>
          </a:p>
        </p:txBody>
      </p:sp>
    </p:spTree>
    <p:extLst>
      <p:ext uri="{BB962C8B-B14F-4D97-AF65-F5344CB8AC3E}">
        <p14:creationId xmlns:p14="http://schemas.microsoft.com/office/powerpoint/2010/main" val="2472075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a:t>Euler’s Method</a:t>
            </a:r>
          </a:p>
        </p:txBody>
      </p:sp>
      <p:sp>
        <p:nvSpPr>
          <p:cNvPr id="2" name="Content Placeholder 1">
            <a:extLst>
              <a:ext uri="{FF2B5EF4-FFF2-40B4-BE49-F238E27FC236}">
                <a16:creationId xmlns:a16="http://schemas.microsoft.com/office/drawing/2014/main" id="{8111003C-A833-C377-F66A-3D0A8F4D260E}"/>
              </a:ext>
            </a:extLst>
          </p:cNvPr>
          <p:cNvSpPr>
            <a:spLocks noGrp="1"/>
          </p:cNvSpPr>
          <p:nvPr>
            <p:ph idx="1"/>
          </p:nvPr>
        </p:nvSpPr>
        <p:spPr/>
        <p:txBody>
          <a:bodyPr/>
          <a:lstStyle/>
          <a:p>
            <a:r>
              <a:rPr lang="en-US" dirty="0"/>
              <a:t>The simplest technique for numerically integrating these equations is known as Euler’s method, which dates to about 1768</a:t>
            </a:r>
          </a:p>
          <a:p>
            <a:r>
              <a:rPr lang="en-US" dirty="0"/>
              <a:t>The key idea is to approximate</a:t>
            </a:r>
          </a:p>
          <a:p>
            <a:endParaRPr lang="en-US" dirty="0"/>
          </a:p>
          <a:p>
            <a:endParaRPr lang="en-US" dirty="0"/>
          </a:p>
          <a:p>
            <a:r>
              <a:rPr lang="en-US" dirty="0"/>
              <a:t>Then </a:t>
            </a:r>
          </a:p>
          <a:p>
            <a:endParaRPr lang="en-US" dirty="0"/>
          </a:p>
          <a:p>
            <a:endParaRPr lang="en-US" dirty="0"/>
          </a:p>
          <a:p>
            <a:r>
              <a:rPr lang="en-US" dirty="0"/>
              <a:t>In general, the smaller the time step, </a:t>
            </a:r>
            <a:r>
              <a:rPr lang="en-US" dirty="0">
                <a:latin typeface="Symbol" panose="05050102010706020507" pitchFamily="18" charset="2"/>
              </a:rPr>
              <a:t>D</a:t>
            </a:r>
            <a:r>
              <a:rPr lang="en-US" i="1" dirty="0"/>
              <a:t>t</a:t>
            </a:r>
            <a:r>
              <a:rPr lang="en-US" dirty="0"/>
              <a:t>, the better the approximation </a:t>
            </a:r>
          </a:p>
        </p:txBody>
      </p:sp>
      <p:graphicFrame>
        <p:nvGraphicFramePr>
          <p:cNvPr id="13314" name="Object 3"/>
          <p:cNvGraphicFramePr>
            <a:graphicFrameLocks noChangeAspect="1"/>
          </p:cNvGraphicFramePr>
          <p:nvPr>
            <p:extLst>
              <p:ext uri="{D42A27DB-BD31-4B8C-83A1-F6EECF244321}">
                <p14:modId xmlns:p14="http://schemas.microsoft.com/office/powerpoint/2010/main" val="1195836535"/>
              </p:ext>
            </p:extLst>
          </p:nvPr>
        </p:nvGraphicFramePr>
        <p:xfrm>
          <a:off x="990600" y="2819400"/>
          <a:ext cx="3810000" cy="825500"/>
        </p:xfrm>
        <a:graphic>
          <a:graphicData uri="http://schemas.openxmlformats.org/presentationml/2006/ole">
            <mc:AlternateContent xmlns:mc="http://schemas.openxmlformats.org/markup-compatibility/2006">
              <mc:Choice xmlns:v="urn:schemas-microsoft-com:vml" Requires="v">
                <p:oleObj name="Equation" r:id="rId3" imgW="3809880" imgH="825480" progId="Equation.DSMT4">
                  <p:embed/>
                </p:oleObj>
              </mc:Choice>
              <mc:Fallback>
                <p:oleObj name="Equation" r:id="rId3" imgW="3809880" imgH="825480" progId="Equation.DSMT4">
                  <p:embed/>
                  <p:pic>
                    <p:nvPicPr>
                      <p:cNvPr id="13314" name="Object 3"/>
                      <p:cNvPicPr>
                        <a:picLocks noChangeAspect="1" noChangeArrowheads="1"/>
                      </p:cNvPicPr>
                      <p:nvPr/>
                    </p:nvPicPr>
                    <p:blipFill>
                      <a:blip r:embed="rId4"/>
                      <a:srcRect/>
                      <a:stretch>
                        <a:fillRect/>
                      </a:stretch>
                    </p:blipFill>
                    <p:spPr bwMode="auto">
                      <a:xfrm>
                        <a:off x="990600" y="2819400"/>
                        <a:ext cx="3810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3">
            <a:extLst>
              <a:ext uri="{FF2B5EF4-FFF2-40B4-BE49-F238E27FC236}">
                <a16:creationId xmlns:a16="http://schemas.microsoft.com/office/drawing/2014/main" id="{CF70E5A3-10A5-BC87-BDB8-A8828873B74C}"/>
              </a:ext>
            </a:extLst>
          </p:cNvPr>
          <p:cNvGraphicFramePr>
            <a:graphicFrameLocks noChangeAspect="1"/>
          </p:cNvGraphicFramePr>
          <p:nvPr>
            <p:extLst>
              <p:ext uri="{D42A27DB-BD31-4B8C-83A1-F6EECF244321}">
                <p14:modId xmlns:p14="http://schemas.microsoft.com/office/powerpoint/2010/main" val="1939807549"/>
              </p:ext>
            </p:extLst>
          </p:nvPr>
        </p:nvGraphicFramePr>
        <p:xfrm>
          <a:off x="480701" y="4419600"/>
          <a:ext cx="4533900" cy="393700"/>
        </p:xfrm>
        <a:graphic>
          <a:graphicData uri="http://schemas.openxmlformats.org/presentationml/2006/ole">
            <mc:AlternateContent xmlns:mc="http://schemas.openxmlformats.org/markup-compatibility/2006">
              <mc:Choice xmlns:v="urn:schemas-microsoft-com:vml" Requires="v">
                <p:oleObj name="Equation" r:id="rId5" imgW="4533840" imgH="393480" progId="Equation.DSMT4">
                  <p:embed/>
                </p:oleObj>
              </mc:Choice>
              <mc:Fallback>
                <p:oleObj name="Equation" r:id="rId5" imgW="4533840" imgH="393480" progId="Equation.DSMT4">
                  <p:embed/>
                  <p:pic>
                    <p:nvPicPr>
                      <p:cNvPr id="13314" name="Object 3"/>
                      <p:cNvPicPr>
                        <a:picLocks noChangeAspect="1" noChangeArrowheads="1"/>
                      </p:cNvPicPr>
                      <p:nvPr/>
                    </p:nvPicPr>
                    <p:blipFill>
                      <a:blip r:embed="rId6"/>
                      <a:srcRect/>
                      <a:stretch>
                        <a:fillRect/>
                      </a:stretch>
                    </p:blipFill>
                    <p:spPr bwMode="auto">
                      <a:xfrm>
                        <a:off x="480701" y="4419600"/>
                        <a:ext cx="45339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3">
            <a:extLst>
              <a:ext uri="{FF2B5EF4-FFF2-40B4-BE49-F238E27FC236}">
                <a16:creationId xmlns:a16="http://schemas.microsoft.com/office/drawing/2014/main" id="{D2414A4D-2AF4-38F5-E2CD-69C311A6D3C3}"/>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21</a:t>
            </a:fld>
            <a:endParaRPr lang="en-US" dirty="0">
              <a:solidFill>
                <a:schemeClr val="tx1">
                  <a:lumMod val="50000"/>
                </a:schemeClr>
              </a:solidFill>
            </a:endParaRPr>
          </a:p>
        </p:txBody>
      </p:sp>
    </p:spTree>
    <p:extLst>
      <p:ext uri="{BB962C8B-B14F-4D97-AF65-F5344CB8AC3E}">
        <p14:creationId xmlns:p14="http://schemas.microsoft.com/office/powerpoint/2010/main" val="3058459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Euler’s Method Algorithm</a:t>
            </a:r>
          </a:p>
        </p:txBody>
      </p:sp>
      <p:graphicFrame>
        <p:nvGraphicFramePr>
          <p:cNvPr id="30723" name="Object 3"/>
          <p:cNvGraphicFramePr>
            <a:graphicFrameLocks noChangeAspect="1"/>
          </p:cNvGraphicFramePr>
          <p:nvPr>
            <p:extLst>
              <p:ext uri="{D42A27DB-BD31-4B8C-83A1-F6EECF244321}">
                <p14:modId xmlns:p14="http://schemas.microsoft.com/office/powerpoint/2010/main" val="29092548"/>
              </p:ext>
            </p:extLst>
          </p:nvPr>
        </p:nvGraphicFramePr>
        <p:xfrm>
          <a:off x="914400" y="1280160"/>
          <a:ext cx="6807200" cy="3657600"/>
        </p:xfrm>
        <a:graphic>
          <a:graphicData uri="http://schemas.openxmlformats.org/presentationml/2006/ole">
            <mc:AlternateContent xmlns:mc="http://schemas.openxmlformats.org/markup-compatibility/2006">
              <mc:Choice xmlns:v="urn:schemas-microsoft-com:vml" Requires="v">
                <p:oleObj name="Equation" r:id="rId3" imgW="6806880" imgH="3657600" progId="Equation.DSMT4">
                  <p:embed/>
                </p:oleObj>
              </mc:Choice>
              <mc:Fallback>
                <p:oleObj name="Equation" r:id="rId3" imgW="6806880" imgH="3657600" progId="Equation.DSMT4">
                  <p:embed/>
                  <p:pic>
                    <p:nvPicPr>
                      <p:cNvPr id="30723" name="Object 3"/>
                      <p:cNvPicPr>
                        <a:picLocks noChangeAspect="1" noChangeArrowheads="1"/>
                      </p:cNvPicPr>
                      <p:nvPr/>
                    </p:nvPicPr>
                    <p:blipFill>
                      <a:blip r:embed="rId4"/>
                      <a:srcRect/>
                      <a:stretch>
                        <a:fillRect/>
                      </a:stretch>
                    </p:blipFill>
                    <p:spPr bwMode="auto">
                      <a:xfrm>
                        <a:off x="914400" y="1280160"/>
                        <a:ext cx="6807200" cy="365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4CE5C716-8D3C-318D-CE61-2DA2E94C5F4D}"/>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22</a:t>
            </a:fld>
            <a:endParaRPr lang="en-US" dirty="0">
              <a:solidFill>
                <a:schemeClr val="tx1">
                  <a:lumMod val="50000"/>
                </a:schemeClr>
              </a:solidFill>
            </a:endParaRPr>
          </a:p>
        </p:txBody>
      </p:sp>
    </p:spTree>
    <p:extLst>
      <p:ext uri="{BB962C8B-B14F-4D97-AF65-F5344CB8AC3E}">
        <p14:creationId xmlns:p14="http://schemas.microsoft.com/office/powerpoint/2010/main" val="3956901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Euler’s Method Example 1, cont’d</a:t>
            </a:r>
          </a:p>
        </p:txBody>
      </p:sp>
      <p:sp>
        <p:nvSpPr>
          <p:cNvPr id="2" name="Content Placeholder 1">
            <a:extLst>
              <a:ext uri="{FF2B5EF4-FFF2-40B4-BE49-F238E27FC236}">
                <a16:creationId xmlns:a16="http://schemas.microsoft.com/office/drawing/2014/main" id="{6DA3A786-95E7-E020-1572-B5C03ED3299C}"/>
              </a:ext>
            </a:extLst>
          </p:cNvPr>
          <p:cNvSpPr>
            <a:spLocks noGrp="1"/>
          </p:cNvSpPr>
          <p:nvPr>
            <p:ph idx="1"/>
          </p:nvPr>
        </p:nvSpPr>
        <p:spPr>
          <a:xfrm>
            <a:off x="457200" y="1280160"/>
            <a:ext cx="11297920" cy="1066800"/>
          </a:xfrm>
        </p:spPr>
        <p:txBody>
          <a:bodyPr/>
          <a:lstStyle/>
          <a:p>
            <a:r>
              <a:rPr lang="en-US" dirty="0"/>
              <a:t>Consider the exponential decay</a:t>
            </a:r>
            <a:br>
              <a:rPr lang="en-US" dirty="0"/>
            </a:br>
            <a:r>
              <a:rPr lang="en-US" dirty="0"/>
              <a:t>example with</a:t>
            </a:r>
          </a:p>
          <a:p>
            <a:endParaRPr lang="en-US" dirty="0"/>
          </a:p>
          <a:p>
            <a:endParaRPr lang="en-US" dirty="0"/>
          </a:p>
          <a:p>
            <a:pPr marL="0" indent="0">
              <a:buNone/>
            </a:pPr>
            <a:endParaRPr lang="en-US" dirty="0"/>
          </a:p>
          <a:p>
            <a:r>
              <a:rPr lang="en-US" dirty="0"/>
              <a:t>Since we know the solution, we</a:t>
            </a:r>
            <a:br>
              <a:rPr lang="en-US" dirty="0"/>
            </a:br>
            <a:r>
              <a:rPr lang="en-US" dirty="0"/>
              <a:t>can compare the accuracy of</a:t>
            </a:r>
            <a:br>
              <a:rPr lang="en-US" dirty="0"/>
            </a:br>
            <a:r>
              <a:rPr lang="en-US" dirty="0"/>
              <a:t>Euler’s method for different </a:t>
            </a:r>
            <a:br>
              <a:rPr lang="en-US" dirty="0"/>
            </a:br>
            <a:r>
              <a:rPr lang="en-US" dirty="0"/>
              <a:t>time steps</a:t>
            </a:r>
            <a:br>
              <a:rPr lang="en-US" dirty="0"/>
            </a:br>
            <a:br>
              <a:rPr lang="en-US" dirty="0"/>
            </a:br>
            <a:br>
              <a:rPr lang="en-US" dirty="0"/>
            </a:br>
            <a:br>
              <a:rPr lang="en-US" dirty="0"/>
            </a:br>
            <a:br>
              <a:rPr lang="en-US" dirty="0"/>
            </a:br>
            <a:endParaRPr lang="en-US" dirty="0"/>
          </a:p>
          <a:p>
            <a:endParaRPr lang="en-US" dirty="0"/>
          </a:p>
        </p:txBody>
      </p:sp>
      <p:graphicFrame>
        <p:nvGraphicFramePr>
          <p:cNvPr id="87043" name="Group 3"/>
          <p:cNvGraphicFramePr>
            <a:graphicFrameLocks noGrp="1"/>
          </p:cNvGraphicFramePr>
          <p:nvPr>
            <p:extLst>
              <p:ext uri="{D42A27DB-BD31-4B8C-83A1-F6EECF244321}">
                <p14:modId xmlns:p14="http://schemas.microsoft.com/office/powerpoint/2010/main" val="3203208587"/>
              </p:ext>
            </p:extLst>
          </p:nvPr>
        </p:nvGraphicFramePr>
        <p:xfrm>
          <a:off x="6376255" y="1447800"/>
          <a:ext cx="5410200" cy="4683466"/>
        </p:xfrm>
        <a:graphic>
          <a:graphicData uri="http://schemas.openxmlformats.org/drawingml/2006/table">
            <a:tbl>
              <a:tblPr/>
              <a:tblGrid>
                <a:gridCol w="1243724">
                  <a:extLst>
                    <a:ext uri="{9D8B030D-6E8A-4147-A177-3AD203B41FA5}">
                      <a16:colId xmlns:a16="http://schemas.microsoft.com/office/drawing/2014/main" val="20000"/>
                    </a:ext>
                  </a:extLst>
                </a:gridCol>
                <a:gridCol w="1243724">
                  <a:extLst>
                    <a:ext uri="{9D8B030D-6E8A-4147-A177-3AD203B41FA5}">
                      <a16:colId xmlns:a16="http://schemas.microsoft.com/office/drawing/2014/main" val="20001"/>
                    </a:ext>
                  </a:extLst>
                </a:gridCol>
                <a:gridCol w="1430283">
                  <a:extLst>
                    <a:ext uri="{9D8B030D-6E8A-4147-A177-3AD203B41FA5}">
                      <a16:colId xmlns:a16="http://schemas.microsoft.com/office/drawing/2014/main" val="20002"/>
                    </a:ext>
                  </a:extLst>
                </a:gridCol>
                <a:gridCol w="1492469">
                  <a:extLst>
                    <a:ext uri="{9D8B030D-6E8A-4147-A177-3AD203B41FA5}">
                      <a16:colId xmlns:a16="http://schemas.microsoft.com/office/drawing/2014/main" val="20003"/>
                    </a:ext>
                  </a:extLst>
                </a:gridCol>
              </a:tblGrid>
              <a:tr h="482893">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t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x</a:t>
                      </a:r>
                      <a:r>
                        <a:rPr kumimoji="0" lang="en-US" sz="2400" b="1" i="0" u="none" strike="noStrike" cap="none" normalizeH="0" baseline="30000">
                          <a:ln>
                            <a:noFill/>
                          </a:ln>
                          <a:solidFill>
                            <a:srgbClr val="1E0000"/>
                          </a:solidFill>
                          <a:effectLst/>
                          <a:latin typeface="Times New Roman" pitchFamily="18" charset="0"/>
                        </a:rPr>
                        <a:t>actual</a:t>
                      </a:r>
                      <a:r>
                        <a:rPr kumimoji="0" lang="en-US" sz="2400" b="1" i="0" u="none" strike="noStrike" cap="none" normalizeH="0" baseline="0">
                          <a:ln>
                            <a:noFill/>
                          </a:ln>
                          <a:solidFill>
                            <a:srgbClr val="1E0000"/>
                          </a:solidFill>
                          <a:effectLst/>
                          <a:latin typeface="Times New Roman" pitchFamily="18" charset="0"/>
                        </a:rPr>
                        <a:t>(t)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x(t)  </a:t>
                      </a:r>
                      <a:r>
                        <a:rPr kumimoji="0" lang="en-US" sz="2400" b="1" i="0" u="none" strike="noStrike" cap="none" normalizeH="0" baseline="0">
                          <a:ln>
                            <a:noFill/>
                          </a:ln>
                          <a:solidFill>
                            <a:srgbClr val="1E0000"/>
                          </a:solidFill>
                          <a:effectLst/>
                          <a:latin typeface="Symbol" pitchFamily="18" charset="2"/>
                        </a:rPr>
                        <a:t>D</a:t>
                      </a:r>
                      <a:r>
                        <a:rPr kumimoji="0" lang="en-US" sz="2400" b="1" i="0" u="none" strike="noStrike" cap="none" normalizeH="0" baseline="0">
                          <a:ln>
                            <a:noFill/>
                          </a:ln>
                          <a:solidFill>
                            <a:srgbClr val="1E0000"/>
                          </a:solidFill>
                          <a:effectLst/>
                          <a:latin typeface="Times New Roman" pitchFamily="18" charset="0"/>
                        </a:rPr>
                        <a:t>t=0.1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x(t)  </a:t>
                      </a:r>
                      <a:r>
                        <a:rPr kumimoji="0" lang="en-US" sz="2400" b="1" i="0" u="none" strike="noStrike" cap="none" normalizeH="0" baseline="0">
                          <a:ln>
                            <a:noFill/>
                          </a:ln>
                          <a:solidFill>
                            <a:srgbClr val="1E0000"/>
                          </a:solidFill>
                          <a:effectLst/>
                          <a:latin typeface="Symbol" pitchFamily="18" charset="2"/>
                        </a:rPr>
                        <a:t>D</a:t>
                      </a:r>
                      <a:r>
                        <a:rPr kumimoji="0" lang="en-US" sz="2400" b="1" i="0" u="none" strike="noStrike" cap="none" normalizeH="0" baseline="0">
                          <a:ln>
                            <a:noFill/>
                          </a:ln>
                          <a:solidFill>
                            <a:srgbClr val="1E0000"/>
                          </a:solidFill>
                          <a:effectLst/>
                          <a:latin typeface="Times New Roman" pitchFamily="18" charset="0"/>
                        </a:rPr>
                        <a:t>t=0.05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1574">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893">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9.048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9.02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2893">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8.187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8.10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8.15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2893">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7.408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7.29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7.35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1574">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2893">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1.0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3.678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3.49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3.58</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2893">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82893">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2.0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1.353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1.22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1.29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3" name="Object 3">
            <a:extLst>
              <a:ext uri="{FF2B5EF4-FFF2-40B4-BE49-F238E27FC236}">
                <a16:creationId xmlns:a16="http://schemas.microsoft.com/office/drawing/2014/main" id="{21A96014-7E35-29D2-EDB9-01BB62DDE598}"/>
              </a:ext>
            </a:extLst>
          </p:cNvPr>
          <p:cNvGraphicFramePr>
            <a:graphicFrameLocks noChangeAspect="1"/>
          </p:cNvGraphicFramePr>
          <p:nvPr>
            <p:extLst>
              <p:ext uri="{D42A27DB-BD31-4B8C-83A1-F6EECF244321}">
                <p14:modId xmlns:p14="http://schemas.microsoft.com/office/powerpoint/2010/main" val="1401842030"/>
              </p:ext>
            </p:extLst>
          </p:nvPr>
        </p:nvGraphicFramePr>
        <p:xfrm>
          <a:off x="533400" y="2590800"/>
          <a:ext cx="5092700" cy="1066800"/>
        </p:xfrm>
        <a:graphic>
          <a:graphicData uri="http://schemas.openxmlformats.org/presentationml/2006/ole">
            <mc:AlternateContent xmlns:mc="http://schemas.openxmlformats.org/markup-compatibility/2006">
              <mc:Choice xmlns:v="urn:schemas-microsoft-com:vml" Requires="v">
                <p:oleObj name="Equation" r:id="rId3" imgW="5092560" imgH="1066680" progId="Equation.DSMT4">
                  <p:embed/>
                </p:oleObj>
              </mc:Choice>
              <mc:Fallback>
                <p:oleObj name="Equation" r:id="rId3" imgW="5092560" imgH="1066680" progId="Equation.DSMT4">
                  <p:embed/>
                  <p:pic>
                    <p:nvPicPr>
                      <p:cNvPr id="31747" name="Object 3"/>
                      <p:cNvPicPr>
                        <a:picLocks noChangeAspect="1" noChangeArrowheads="1"/>
                      </p:cNvPicPr>
                      <p:nvPr/>
                    </p:nvPicPr>
                    <p:blipFill>
                      <a:blip r:embed="rId4"/>
                      <a:srcRect/>
                      <a:stretch>
                        <a:fillRect/>
                      </a:stretch>
                    </p:blipFill>
                    <p:spPr bwMode="auto">
                      <a:xfrm>
                        <a:off x="533400" y="2590800"/>
                        <a:ext cx="50927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Slide Number Placeholder 3">
            <a:extLst>
              <a:ext uri="{FF2B5EF4-FFF2-40B4-BE49-F238E27FC236}">
                <a16:creationId xmlns:a16="http://schemas.microsoft.com/office/drawing/2014/main" id="{1EED54F5-4B1C-622D-F19C-39BABFFF5E6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23</a:t>
            </a:fld>
            <a:endParaRPr lang="en-US" dirty="0">
              <a:solidFill>
                <a:schemeClr val="tx1">
                  <a:lumMod val="50000"/>
                </a:schemeClr>
              </a:solidFill>
            </a:endParaRPr>
          </a:p>
        </p:txBody>
      </p:sp>
    </p:spTree>
    <p:extLst>
      <p:ext uri="{BB962C8B-B14F-4D97-AF65-F5344CB8AC3E}">
        <p14:creationId xmlns:p14="http://schemas.microsoft.com/office/powerpoint/2010/main" val="1842604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Euler’s Method Example 2</a:t>
            </a:r>
          </a:p>
        </p:txBody>
      </p:sp>
      <p:graphicFrame>
        <p:nvGraphicFramePr>
          <p:cNvPr id="33795" name="Object 3"/>
          <p:cNvGraphicFramePr>
            <a:graphicFrameLocks noChangeAspect="1"/>
          </p:cNvGraphicFramePr>
          <p:nvPr>
            <p:extLst>
              <p:ext uri="{D42A27DB-BD31-4B8C-83A1-F6EECF244321}">
                <p14:modId xmlns:p14="http://schemas.microsoft.com/office/powerpoint/2010/main" val="885965839"/>
              </p:ext>
            </p:extLst>
          </p:nvPr>
        </p:nvGraphicFramePr>
        <p:xfrm>
          <a:off x="914400" y="1280160"/>
          <a:ext cx="7683500" cy="4622800"/>
        </p:xfrm>
        <a:graphic>
          <a:graphicData uri="http://schemas.openxmlformats.org/presentationml/2006/ole">
            <mc:AlternateContent xmlns:mc="http://schemas.openxmlformats.org/markup-compatibility/2006">
              <mc:Choice xmlns:v="urn:schemas-microsoft-com:vml" Requires="v">
                <p:oleObj name="Equation" r:id="rId3" imgW="7683480" imgH="4622760" progId="Equation.DSMT4">
                  <p:embed/>
                </p:oleObj>
              </mc:Choice>
              <mc:Fallback>
                <p:oleObj name="Equation" r:id="rId3" imgW="7683480" imgH="4622760" progId="Equation.DSMT4">
                  <p:embed/>
                  <p:pic>
                    <p:nvPicPr>
                      <p:cNvPr id="33795" name="Object 3"/>
                      <p:cNvPicPr>
                        <a:picLocks noChangeAspect="1" noChangeArrowheads="1"/>
                      </p:cNvPicPr>
                      <p:nvPr/>
                    </p:nvPicPr>
                    <p:blipFill>
                      <a:blip r:embed="rId4"/>
                      <a:srcRect/>
                      <a:stretch>
                        <a:fillRect/>
                      </a:stretch>
                    </p:blipFill>
                    <p:spPr bwMode="auto">
                      <a:xfrm>
                        <a:off x="914400" y="1280160"/>
                        <a:ext cx="7683500" cy="462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DB448B04-B2A5-55DC-6953-4DE9D6CF4856}"/>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24</a:t>
            </a:fld>
            <a:endParaRPr lang="en-US" dirty="0">
              <a:solidFill>
                <a:schemeClr val="tx1">
                  <a:lumMod val="50000"/>
                </a:schemeClr>
              </a:solidFill>
            </a:endParaRPr>
          </a:p>
        </p:txBody>
      </p:sp>
    </p:spTree>
    <p:extLst>
      <p:ext uri="{BB962C8B-B14F-4D97-AF65-F5344CB8AC3E}">
        <p14:creationId xmlns:p14="http://schemas.microsoft.com/office/powerpoint/2010/main" val="1409105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Euler's Method Example 2, cont'd</a:t>
            </a:r>
          </a:p>
        </p:txBody>
      </p:sp>
      <p:graphicFrame>
        <p:nvGraphicFramePr>
          <p:cNvPr id="34819" name="Object 3"/>
          <p:cNvGraphicFramePr>
            <a:graphicFrameLocks noChangeAspect="1"/>
          </p:cNvGraphicFramePr>
          <p:nvPr>
            <p:extLst>
              <p:ext uri="{D42A27DB-BD31-4B8C-83A1-F6EECF244321}">
                <p14:modId xmlns:p14="http://schemas.microsoft.com/office/powerpoint/2010/main" val="3090996393"/>
              </p:ext>
            </p:extLst>
          </p:nvPr>
        </p:nvGraphicFramePr>
        <p:xfrm>
          <a:off x="914400" y="1280160"/>
          <a:ext cx="7429500" cy="4699000"/>
        </p:xfrm>
        <a:graphic>
          <a:graphicData uri="http://schemas.openxmlformats.org/presentationml/2006/ole">
            <mc:AlternateContent xmlns:mc="http://schemas.openxmlformats.org/markup-compatibility/2006">
              <mc:Choice xmlns:v="urn:schemas-microsoft-com:vml" Requires="v">
                <p:oleObj name="Equation" r:id="rId3" imgW="7429320" imgH="4698720" progId="Equation.DSMT4">
                  <p:embed/>
                </p:oleObj>
              </mc:Choice>
              <mc:Fallback>
                <p:oleObj name="Equation" r:id="rId3" imgW="7429320" imgH="4698720" progId="Equation.DSMT4">
                  <p:embed/>
                  <p:pic>
                    <p:nvPicPr>
                      <p:cNvPr id="34819" name="Object 3"/>
                      <p:cNvPicPr>
                        <a:picLocks noChangeAspect="1" noChangeArrowheads="1"/>
                      </p:cNvPicPr>
                      <p:nvPr/>
                    </p:nvPicPr>
                    <p:blipFill>
                      <a:blip r:embed="rId4"/>
                      <a:srcRect/>
                      <a:stretch>
                        <a:fillRect/>
                      </a:stretch>
                    </p:blipFill>
                    <p:spPr bwMode="auto">
                      <a:xfrm>
                        <a:off x="914400" y="1280160"/>
                        <a:ext cx="7429500" cy="469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9BEF7DDC-BCA6-5116-C4E9-B82EA69F58D0}"/>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25</a:t>
            </a:fld>
            <a:endParaRPr lang="en-US" dirty="0">
              <a:solidFill>
                <a:schemeClr val="tx1">
                  <a:lumMod val="50000"/>
                </a:schemeClr>
              </a:solidFill>
            </a:endParaRPr>
          </a:p>
        </p:txBody>
      </p:sp>
    </p:spTree>
    <p:extLst>
      <p:ext uri="{BB962C8B-B14F-4D97-AF65-F5344CB8AC3E}">
        <p14:creationId xmlns:p14="http://schemas.microsoft.com/office/powerpoint/2010/main" val="3022017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Euler's Method Example 2, cont'd</a:t>
            </a:r>
          </a:p>
        </p:txBody>
      </p:sp>
      <p:graphicFrame>
        <p:nvGraphicFramePr>
          <p:cNvPr id="90115" name="Group 3"/>
          <p:cNvGraphicFramePr>
            <a:graphicFrameLocks noGrp="1"/>
          </p:cNvGraphicFramePr>
          <p:nvPr>
            <p:extLst>
              <p:ext uri="{D42A27DB-BD31-4B8C-83A1-F6EECF244321}">
                <p14:modId xmlns:p14="http://schemas.microsoft.com/office/powerpoint/2010/main" val="2446186473"/>
              </p:ext>
            </p:extLst>
          </p:nvPr>
        </p:nvGraphicFramePr>
        <p:xfrm>
          <a:off x="533400" y="1280160"/>
          <a:ext cx="4953000" cy="4358639"/>
        </p:xfrm>
        <a:graphic>
          <a:graphicData uri="http://schemas.openxmlformats.org/drawingml/2006/table">
            <a:tbl>
              <a:tblPr/>
              <a:tblGrid>
                <a:gridCol w="1353193">
                  <a:extLst>
                    <a:ext uri="{9D8B030D-6E8A-4147-A177-3AD203B41FA5}">
                      <a16:colId xmlns:a16="http://schemas.microsoft.com/office/drawing/2014/main" val="20000"/>
                    </a:ext>
                  </a:extLst>
                </a:gridCol>
                <a:gridCol w="1353193">
                  <a:extLst>
                    <a:ext uri="{9D8B030D-6E8A-4147-A177-3AD203B41FA5}">
                      <a16:colId xmlns:a16="http://schemas.microsoft.com/office/drawing/2014/main" val="20001"/>
                    </a:ext>
                  </a:extLst>
                </a:gridCol>
                <a:gridCol w="2246614">
                  <a:extLst>
                    <a:ext uri="{9D8B030D-6E8A-4147-A177-3AD203B41FA5}">
                      <a16:colId xmlns:a16="http://schemas.microsoft.com/office/drawing/2014/main" val="20002"/>
                    </a:ext>
                  </a:extLst>
                </a:gridCol>
              </a:tblGrid>
              <a:tr h="484587">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t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x</a:t>
                      </a:r>
                      <a:r>
                        <a:rPr kumimoji="0" lang="en-US" sz="2400" b="1" i="0" u="none" strike="noStrike" cap="none" normalizeH="0" baseline="-25000" dirty="0">
                          <a:ln>
                            <a:noFill/>
                          </a:ln>
                          <a:solidFill>
                            <a:srgbClr val="1E0000"/>
                          </a:solidFill>
                          <a:effectLst/>
                          <a:latin typeface="Times New Roman" pitchFamily="18" charset="0"/>
                        </a:rPr>
                        <a:t>1</a:t>
                      </a:r>
                      <a:r>
                        <a:rPr kumimoji="0" lang="en-US" sz="2400" b="1" i="0" u="none" strike="noStrike" cap="none" normalizeH="0" baseline="30000" dirty="0">
                          <a:ln>
                            <a:noFill/>
                          </a:ln>
                          <a:solidFill>
                            <a:srgbClr val="1E0000"/>
                          </a:solidFill>
                          <a:effectLst/>
                          <a:latin typeface="Times New Roman" pitchFamily="18" charset="0"/>
                        </a:rPr>
                        <a:t>actual</a:t>
                      </a:r>
                      <a:r>
                        <a:rPr kumimoji="0" lang="en-US" sz="2400" b="1" i="0" u="none" strike="noStrike" cap="none" normalizeH="0" baseline="0" dirty="0">
                          <a:ln>
                            <a:noFill/>
                          </a:ln>
                          <a:solidFill>
                            <a:srgbClr val="1E0000"/>
                          </a:solidFill>
                          <a:effectLst/>
                          <a:latin typeface="Times New Roman" pitchFamily="18" charset="0"/>
                        </a:rPr>
                        <a:t>(t)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x</a:t>
                      </a:r>
                      <a:r>
                        <a:rPr kumimoji="0" lang="en-US" sz="2400" b="1" i="0" u="none" strike="noStrike" cap="none" normalizeH="0" baseline="-25000" dirty="0">
                          <a:ln>
                            <a:noFill/>
                          </a:ln>
                          <a:solidFill>
                            <a:srgbClr val="1E0000"/>
                          </a:solidFill>
                          <a:effectLst/>
                          <a:latin typeface="Times New Roman" pitchFamily="18" charset="0"/>
                        </a:rPr>
                        <a:t>1</a:t>
                      </a:r>
                      <a:r>
                        <a:rPr kumimoji="0" lang="en-US" sz="2400" b="1" i="0" u="none" strike="noStrike" cap="none" normalizeH="0" baseline="0" dirty="0">
                          <a:ln>
                            <a:noFill/>
                          </a:ln>
                          <a:solidFill>
                            <a:srgbClr val="1E0000"/>
                          </a:solidFill>
                          <a:effectLst/>
                          <a:latin typeface="Times New Roman" pitchFamily="18" charset="0"/>
                        </a:rPr>
                        <a:t>(t)  </a:t>
                      </a:r>
                      <a:r>
                        <a:rPr kumimoji="0" lang="en-US" sz="2400" b="1" i="0" u="none" strike="noStrike" cap="none" normalizeH="0" baseline="0" dirty="0">
                          <a:ln>
                            <a:noFill/>
                          </a:ln>
                          <a:solidFill>
                            <a:srgbClr val="1E0000"/>
                          </a:solidFill>
                          <a:effectLst/>
                          <a:latin typeface="Symbol" pitchFamily="18" charset="2"/>
                        </a:rPr>
                        <a:t>D</a:t>
                      </a:r>
                      <a:r>
                        <a:rPr kumimoji="0" lang="en-US" sz="2400" b="1" i="0" u="none" strike="noStrike" cap="none" normalizeH="0" baseline="0" dirty="0">
                          <a:ln>
                            <a:noFill/>
                          </a:ln>
                          <a:solidFill>
                            <a:srgbClr val="1E0000"/>
                          </a:solidFill>
                          <a:effectLst/>
                          <a:latin typeface="Times New Roman" pitchFamily="18" charset="0"/>
                        </a:rPr>
                        <a:t>t=0.25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326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4587">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0.25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0.9689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4587">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0.50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0.8776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0.9375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4587">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0.75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0.7317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0.8125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326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1.00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0.5403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0.6289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4587">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4587">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10.0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-0.8391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-3.129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84587">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100.0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0.8623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-151,983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TextBox 1"/>
          <p:cNvSpPr txBox="1"/>
          <p:nvPr/>
        </p:nvSpPr>
        <p:spPr>
          <a:xfrm>
            <a:off x="5638800" y="1280160"/>
            <a:ext cx="6096000" cy="1938992"/>
          </a:xfrm>
          <a:prstGeom prst="rect">
            <a:avLst/>
          </a:prstGeom>
          <a:solidFill>
            <a:schemeClr val="bg1">
              <a:lumMod val="95000"/>
            </a:schemeClr>
          </a:solidFill>
        </p:spPr>
        <p:txBody>
          <a:bodyPr wrap="square" rtlCol="0">
            <a:spAutoFit/>
          </a:bodyPr>
          <a:lstStyle/>
          <a:p>
            <a:pPr eaLnBrk="1" hangingPunct="1"/>
            <a:r>
              <a:rPr lang="en-US" sz="2400" dirty="0">
                <a:solidFill>
                  <a:srgbClr val="1E0000"/>
                </a:solidFill>
              </a:rPr>
              <a:t>Since we know from the exact solution that x</a:t>
            </a:r>
            <a:r>
              <a:rPr lang="en-US" sz="2400" baseline="-25000" dirty="0">
                <a:solidFill>
                  <a:srgbClr val="1E0000"/>
                </a:solidFill>
              </a:rPr>
              <a:t>1</a:t>
            </a:r>
            <a:r>
              <a:rPr lang="en-US" sz="2400" dirty="0">
                <a:solidFill>
                  <a:srgbClr val="1E0000"/>
                </a:solidFill>
              </a:rPr>
              <a:t> is bounded between -1 and 1,  clearly the method is not working well, and is actually numerically unstable. </a:t>
            </a:r>
            <a:r>
              <a:rPr lang="en-US" altLang="en-US" sz="2400" dirty="0">
                <a:solidFill>
                  <a:srgbClr val="1E0000"/>
                </a:solidFill>
              </a:rPr>
              <a:t>Below is a comparison of the solution values for x</a:t>
            </a:r>
            <a:r>
              <a:rPr lang="en-US" altLang="en-US" sz="2400" baseline="-25000" dirty="0">
                <a:solidFill>
                  <a:srgbClr val="1E0000"/>
                </a:solidFill>
              </a:rPr>
              <a:t>1</a:t>
            </a:r>
            <a:r>
              <a:rPr lang="en-US" altLang="en-US" sz="2400" dirty="0">
                <a:solidFill>
                  <a:srgbClr val="1E0000"/>
                </a:solidFill>
                <a:latin typeface="Times" charset="0"/>
              </a:rPr>
              <a:t>(t) at time t = 10 seconds</a:t>
            </a:r>
            <a:endParaRPr lang="en-US" altLang="en-US" sz="2400" dirty="0">
              <a:solidFill>
                <a:srgbClr val="1E0000"/>
              </a:solidFill>
            </a:endParaRPr>
          </a:p>
        </p:txBody>
      </p:sp>
      <p:graphicFrame>
        <p:nvGraphicFramePr>
          <p:cNvPr id="3" name="Group 3">
            <a:extLst>
              <a:ext uri="{FF2B5EF4-FFF2-40B4-BE49-F238E27FC236}">
                <a16:creationId xmlns:a16="http://schemas.microsoft.com/office/drawing/2014/main" id="{14766B0D-5BFE-2F82-EB9B-215E327B56D4}"/>
              </a:ext>
            </a:extLst>
          </p:cNvPr>
          <p:cNvGraphicFramePr>
            <a:graphicFrameLocks noGrp="1"/>
          </p:cNvGraphicFramePr>
          <p:nvPr>
            <p:extLst>
              <p:ext uri="{D42A27DB-BD31-4B8C-83A1-F6EECF244321}">
                <p14:modId xmlns:p14="http://schemas.microsoft.com/office/powerpoint/2010/main" val="2227789263"/>
              </p:ext>
            </p:extLst>
          </p:nvPr>
        </p:nvGraphicFramePr>
        <p:xfrm>
          <a:off x="6400800" y="3459480"/>
          <a:ext cx="3657600" cy="2933476"/>
        </p:xfrm>
        <a:graphic>
          <a:graphicData uri="http://schemas.openxmlformats.org/drawingml/2006/table">
            <a:tbl>
              <a:tblPr/>
              <a:tblGrid>
                <a:gridCol w="1795549">
                  <a:extLst>
                    <a:ext uri="{9D8B030D-6E8A-4147-A177-3AD203B41FA5}">
                      <a16:colId xmlns:a16="http://schemas.microsoft.com/office/drawing/2014/main" val="20000"/>
                    </a:ext>
                  </a:extLst>
                </a:gridCol>
                <a:gridCol w="1862051">
                  <a:extLst>
                    <a:ext uri="{9D8B030D-6E8A-4147-A177-3AD203B41FA5}">
                      <a16:colId xmlns:a16="http://schemas.microsoft.com/office/drawing/2014/main" val="20001"/>
                    </a:ext>
                  </a:extLst>
                </a:gridCol>
              </a:tblGrid>
              <a:tr h="190727">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chemeClr val="tx1">
                              <a:lumMod val="50000"/>
                            </a:schemeClr>
                          </a:solidFill>
                          <a:effectLst/>
                          <a:latin typeface="Symbol" pitchFamily="18" charset="2"/>
                        </a:rPr>
                        <a:t>D</a:t>
                      </a:r>
                      <a:r>
                        <a:rPr kumimoji="0" lang="en-US" sz="2400" b="1" i="0" u="none" strike="noStrike" cap="none" normalizeH="0" baseline="0" dirty="0">
                          <a:ln>
                            <a:noFill/>
                          </a:ln>
                          <a:solidFill>
                            <a:schemeClr val="tx1">
                              <a:lumMod val="50000"/>
                            </a:schemeClr>
                          </a:solidFill>
                          <a:effectLst/>
                          <a:latin typeface="Times New Roman" pitchFamily="18" charset="0"/>
                        </a:rPr>
                        <a:t>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tx1">
                              <a:lumMod val="50000"/>
                            </a:schemeClr>
                          </a:solidFill>
                          <a:effectLst/>
                          <a:latin typeface="Times New Roman" pitchFamily="18" charset="0"/>
                        </a:rPr>
                        <a:t>x</a:t>
                      </a:r>
                      <a:r>
                        <a:rPr kumimoji="0" lang="en-US" sz="2400" b="1" i="0" u="none" strike="noStrike" cap="none" normalizeH="0" baseline="-25000">
                          <a:ln>
                            <a:noFill/>
                          </a:ln>
                          <a:solidFill>
                            <a:schemeClr val="tx1">
                              <a:lumMod val="50000"/>
                            </a:schemeClr>
                          </a:solidFill>
                          <a:effectLst/>
                          <a:latin typeface="Times New Roman" pitchFamily="18" charset="0"/>
                        </a:rPr>
                        <a:t>1</a:t>
                      </a:r>
                      <a:r>
                        <a:rPr kumimoji="0" lang="en-US" sz="2400" b="1" i="0" u="none" strike="noStrike" cap="none" normalizeH="0" baseline="0">
                          <a:ln>
                            <a:noFill/>
                          </a:ln>
                          <a:solidFill>
                            <a:schemeClr val="tx1">
                              <a:lumMod val="50000"/>
                            </a:schemeClr>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4172">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chemeClr val="tx1">
                              <a:lumMod val="50000"/>
                            </a:schemeClr>
                          </a:solidFill>
                          <a:effectLst/>
                          <a:latin typeface="Times New Roman" pitchFamily="18" charset="0"/>
                        </a:rPr>
                        <a:t>actual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chemeClr val="tx1">
                              <a:lumMod val="50000"/>
                            </a:schemeClr>
                          </a:solidFill>
                          <a:effectLst/>
                          <a:latin typeface="Times New Roman" pitchFamily="18" charset="0"/>
                        </a:rPr>
                        <a:t>-0.8391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526">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tx1">
                              <a:lumMod val="50000"/>
                            </a:schemeClr>
                          </a:solidFill>
                          <a:effectLst/>
                          <a:latin typeface="Times New Roman" pitchFamily="18" charset="0"/>
                        </a:rPr>
                        <a:t>0.25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chemeClr val="tx1">
                              <a:lumMod val="50000"/>
                            </a:schemeClr>
                          </a:solidFill>
                          <a:effectLst/>
                          <a:latin typeface="Times New Roman" pitchFamily="18" charset="0"/>
                        </a:rPr>
                        <a:t>-3.129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526">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tx1">
                              <a:lumMod val="50000"/>
                            </a:schemeClr>
                          </a:solidFill>
                          <a:effectLst/>
                          <a:latin typeface="Times New Roman" pitchFamily="18" charset="0"/>
                        </a:rPr>
                        <a:t>0.10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chemeClr val="tx1">
                              <a:lumMod val="50000"/>
                            </a:schemeClr>
                          </a:solidFill>
                          <a:effectLst/>
                          <a:latin typeface="Times New Roman" pitchFamily="18" charset="0"/>
                        </a:rPr>
                        <a:t>-1.4088</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5526">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tx1">
                              <a:lumMod val="50000"/>
                            </a:schemeClr>
                          </a:solidFill>
                          <a:effectLst/>
                          <a:latin typeface="Times New Roman" pitchFamily="18" charset="0"/>
                        </a:rPr>
                        <a:t>0.01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chemeClr val="tx1">
                              <a:lumMod val="50000"/>
                            </a:schemeClr>
                          </a:solidFill>
                          <a:effectLst/>
                          <a:latin typeface="Times New Roman" pitchFamily="18" charset="0"/>
                        </a:rPr>
                        <a:t>-0.8823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5526">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tx1">
                              <a:lumMod val="50000"/>
                            </a:schemeClr>
                          </a:solidFill>
                          <a:effectLst/>
                          <a:latin typeface="Times New Roman" pitchFamily="18" charset="0"/>
                        </a:rPr>
                        <a:t>0.001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chemeClr val="tx1">
                              <a:lumMod val="50000"/>
                            </a:schemeClr>
                          </a:solidFill>
                          <a:effectLst/>
                          <a:latin typeface="Times New Roman" pitchFamily="18" charset="0"/>
                        </a:rPr>
                        <a:t>-0.8423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Slide Number Placeholder 3">
            <a:extLst>
              <a:ext uri="{FF2B5EF4-FFF2-40B4-BE49-F238E27FC236}">
                <a16:creationId xmlns:a16="http://schemas.microsoft.com/office/drawing/2014/main" id="{000C206E-8F2B-4767-4760-FD5D4620279E}"/>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26</a:t>
            </a:fld>
            <a:endParaRPr lang="en-US" dirty="0">
              <a:solidFill>
                <a:schemeClr val="tx1">
                  <a:lumMod val="50000"/>
                </a:schemeClr>
              </a:solidFill>
            </a:endParaRPr>
          </a:p>
        </p:txBody>
      </p:sp>
    </p:spTree>
    <p:extLst>
      <p:ext uri="{BB962C8B-B14F-4D97-AF65-F5344CB8AC3E}">
        <p14:creationId xmlns:p14="http://schemas.microsoft.com/office/powerpoint/2010/main" val="3318919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Order </a:t>
            </a:r>
            <a:r>
              <a:rPr lang="en-US" dirty="0" err="1"/>
              <a:t>Runge-Kutta</a:t>
            </a:r>
            <a:r>
              <a:rPr lang="en-US" dirty="0"/>
              <a:t> Method</a:t>
            </a:r>
          </a:p>
        </p:txBody>
      </p:sp>
      <p:sp>
        <p:nvSpPr>
          <p:cNvPr id="3" name="Content Placeholder 2"/>
          <p:cNvSpPr>
            <a:spLocks noGrp="1"/>
          </p:cNvSpPr>
          <p:nvPr>
            <p:ph idx="1"/>
          </p:nvPr>
        </p:nvSpPr>
        <p:spPr/>
        <p:txBody>
          <a:bodyPr/>
          <a:lstStyle/>
          <a:p>
            <a:r>
              <a:rPr lang="en-US" dirty="0"/>
              <a:t>Runge-Kutta methods improve on Euler's method by evaluating </a:t>
            </a:r>
            <a:r>
              <a:rPr lang="en-US" b="1" dirty="0"/>
              <a:t>f</a:t>
            </a:r>
            <a:r>
              <a:rPr lang="en-US" dirty="0"/>
              <a:t>(</a:t>
            </a:r>
            <a:r>
              <a:rPr lang="en-US" b="1" dirty="0"/>
              <a:t>x</a:t>
            </a:r>
            <a:r>
              <a:rPr lang="en-US" dirty="0"/>
              <a:t>) at selected points over the time step</a:t>
            </a:r>
          </a:p>
          <a:p>
            <a:r>
              <a:rPr lang="en-US" dirty="0"/>
              <a:t>Simplest method is the second order method in which</a:t>
            </a:r>
            <a:br>
              <a:rPr lang="en-US" dirty="0"/>
            </a:br>
            <a:br>
              <a:rPr lang="en-US" dirty="0"/>
            </a:br>
            <a:br>
              <a:rPr lang="en-US" dirty="0"/>
            </a:br>
            <a:br>
              <a:rPr lang="en-US" dirty="0"/>
            </a:br>
            <a:br>
              <a:rPr lang="en-US" dirty="0"/>
            </a:br>
            <a:br>
              <a:rPr lang="en-US" dirty="0"/>
            </a:br>
            <a:endParaRPr lang="en-US" dirty="0"/>
          </a:p>
          <a:p>
            <a:r>
              <a:rPr lang="en-US" dirty="0"/>
              <a:t>That is, </a:t>
            </a:r>
            <a:r>
              <a:rPr lang="en-US" b="1" dirty="0"/>
              <a:t>k</a:t>
            </a:r>
            <a:r>
              <a:rPr lang="en-US" baseline="-25000" dirty="0"/>
              <a:t>1</a:t>
            </a:r>
            <a:r>
              <a:rPr lang="en-US" dirty="0"/>
              <a:t> is what we get from Euler's; </a:t>
            </a:r>
            <a:r>
              <a:rPr lang="en-US" b="1" dirty="0"/>
              <a:t>k</a:t>
            </a:r>
            <a:r>
              <a:rPr lang="en-US" baseline="-25000" dirty="0"/>
              <a:t>2 </a:t>
            </a:r>
            <a:r>
              <a:rPr lang="en-US" dirty="0"/>
              <a:t>improves on this by reevaluating at the estimated end of the time step</a:t>
            </a:r>
            <a:br>
              <a:rPr lang="en-US" dirty="0"/>
            </a:br>
            <a:br>
              <a:rPr lang="en-US" dirty="0"/>
            </a:br>
            <a:br>
              <a:rPr lang="en-US" dirty="0"/>
            </a:br>
            <a:br>
              <a:rPr lang="en-US" dirty="0"/>
            </a:br>
            <a:br>
              <a:rPr lang="en-US" dirty="0"/>
            </a:br>
            <a:br>
              <a:rPr lang="en-US" dirty="0"/>
            </a:br>
            <a:br>
              <a:rPr lang="en-US" dirty="0"/>
            </a:br>
            <a:r>
              <a:rPr lang="en-US" dirty="0"/>
              <a:t> </a:t>
            </a:r>
          </a:p>
        </p:txBody>
      </p:sp>
      <p:graphicFrame>
        <p:nvGraphicFramePr>
          <p:cNvPr id="5" name="Object 4"/>
          <p:cNvGraphicFramePr>
            <a:graphicFrameLocks noChangeAspect="1"/>
          </p:cNvGraphicFramePr>
          <p:nvPr>
            <p:extLst>
              <p:ext uri="{D42A27DB-BD31-4B8C-83A1-F6EECF244321}">
                <p14:modId xmlns:p14="http://schemas.microsoft.com/office/powerpoint/2010/main" val="2029644549"/>
              </p:ext>
            </p:extLst>
          </p:nvPr>
        </p:nvGraphicFramePr>
        <p:xfrm>
          <a:off x="1143000" y="2692431"/>
          <a:ext cx="3962400" cy="2446582"/>
        </p:xfrm>
        <a:graphic>
          <a:graphicData uri="http://schemas.openxmlformats.org/presentationml/2006/ole">
            <mc:AlternateContent xmlns:mc="http://schemas.openxmlformats.org/markup-compatibility/2006">
              <mc:Choice xmlns:v="urn:schemas-microsoft-com:vml" Requires="v">
                <p:oleObj name="Equation" r:id="rId2" imgW="1892160" imgH="1168200" progId="Equation.DSMT4">
                  <p:embed/>
                </p:oleObj>
              </mc:Choice>
              <mc:Fallback>
                <p:oleObj name="Equation" r:id="rId2" imgW="1892160" imgH="1168200" progId="Equation.DSMT4">
                  <p:embed/>
                  <p:pic>
                    <p:nvPicPr>
                      <p:cNvPr id="5" name="Object 4"/>
                      <p:cNvPicPr/>
                      <p:nvPr/>
                    </p:nvPicPr>
                    <p:blipFill>
                      <a:blip r:embed="rId3"/>
                      <a:stretch>
                        <a:fillRect/>
                      </a:stretch>
                    </p:blipFill>
                    <p:spPr>
                      <a:xfrm>
                        <a:off x="1143000" y="2692431"/>
                        <a:ext cx="3962400" cy="2446582"/>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DBFBAFD8-4B9E-98E6-705C-49AD38F036D9}"/>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27</a:t>
            </a:fld>
            <a:endParaRPr lang="en-US" dirty="0">
              <a:solidFill>
                <a:schemeClr val="tx1">
                  <a:lumMod val="50000"/>
                </a:schemeClr>
              </a:solidFill>
            </a:endParaRPr>
          </a:p>
        </p:txBody>
      </p:sp>
    </p:spTree>
    <p:extLst>
      <p:ext uri="{BB962C8B-B14F-4D97-AF65-F5344CB8AC3E}">
        <p14:creationId xmlns:p14="http://schemas.microsoft.com/office/powerpoint/2010/main" val="1459172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D51E9-E25A-7E8C-1CDE-8545B9E31B98}"/>
              </a:ext>
            </a:extLst>
          </p:cNvPr>
          <p:cNvSpPr>
            <a:spLocks noGrp="1"/>
          </p:cNvSpPr>
          <p:nvPr>
            <p:ph type="title"/>
          </p:nvPr>
        </p:nvSpPr>
        <p:spPr/>
        <p:txBody>
          <a:bodyPr/>
          <a:lstStyle/>
          <a:p>
            <a:r>
              <a:rPr lang="en-US" dirty="0">
                <a:solidFill>
                  <a:srgbClr val="1E0000"/>
                </a:solidFill>
              </a:rPr>
              <a:t>RK2 Oscillating Cart</a:t>
            </a:r>
            <a:endParaRPr lang="en-US" dirty="0"/>
          </a:p>
        </p:txBody>
      </p:sp>
      <p:sp>
        <p:nvSpPr>
          <p:cNvPr id="3" name="Content Placeholder 2">
            <a:extLst>
              <a:ext uri="{FF2B5EF4-FFF2-40B4-BE49-F238E27FC236}">
                <a16:creationId xmlns:a16="http://schemas.microsoft.com/office/drawing/2014/main" id="{D3EB7EBA-E790-5361-1230-704D8B4973DF}"/>
              </a:ext>
            </a:extLst>
          </p:cNvPr>
          <p:cNvSpPr>
            <a:spLocks noGrp="1"/>
          </p:cNvSpPr>
          <p:nvPr>
            <p:ph idx="1"/>
          </p:nvPr>
        </p:nvSpPr>
        <p:spPr/>
        <p:txBody>
          <a:bodyPr/>
          <a:lstStyle/>
          <a:p>
            <a:r>
              <a:rPr lang="en-US" dirty="0">
                <a:solidFill>
                  <a:srgbClr val="1E0000"/>
                </a:solidFill>
              </a:rPr>
              <a:t>Consider the same example from before the position of a cart attached to a lossless spring.  Again, with initial conditions of x</a:t>
            </a:r>
            <a:r>
              <a:rPr lang="en-US" baseline="-25000" dirty="0">
                <a:solidFill>
                  <a:srgbClr val="1E0000"/>
                </a:solidFill>
              </a:rPr>
              <a:t>1</a:t>
            </a:r>
            <a:r>
              <a:rPr lang="en-US" dirty="0">
                <a:solidFill>
                  <a:srgbClr val="1E0000"/>
                </a:solidFill>
              </a:rPr>
              <a:t>(0) =1 and x</a:t>
            </a:r>
            <a:r>
              <a:rPr lang="en-US" baseline="-25000" dirty="0">
                <a:solidFill>
                  <a:srgbClr val="1E0000"/>
                </a:solidFill>
              </a:rPr>
              <a:t>2</a:t>
            </a:r>
            <a:r>
              <a:rPr lang="en-US" dirty="0">
                <a:solidFill>
                  <a:srgbClr val="1E0000"/>
                </a:solidFill>
              </a:rPr>
              <a:t>(0) = 0, the analytic solution is x</a:t>
            </a:r>
            <a:r>
              <a:rPr lang="en-US" baseline="-25000" dirty="0">
                <a:solidFill>
                  <a:srgbClr val="1E0000"/>
                </a:solidFill>
              </a:rPr>
              <a:t>1</a:t>
            </a:r>
            <a:r>
              <a:rPr lang="en-US" dirty="0">
                <a:solidFill>
                  <a:srgbClr val="1E0000"/>
                </a:solidFill>
              </a:rPr>
              <a:t>(t) = cos(t) </a:t>
            </a:r>
            <a:br>
              <a:rPr lang="en-US" dirty="0"/>
            </a:br>
            <a:br>
              <a:rPr lang="en-US" dirty="0"/>
            </a:br>
            <a:br>
              <a:rPr lang="en-US" dirty="0"/>
            </a:br>
            <a:endParaRPr lang="en-US" dirty="0"/>
          </a:p>
          <a:p>
            <a:r>
              <a:rPr lang="en-US" dirty="0">
                <a:solidFill>
                  <a:srgbClr val="1E0000"/>
                </a:solidFill>
              </a:rPr>
              <a:t>With </a:t>
            </a:r>
            <a:r>
              <a:rPr lang="en-US" dirty="0">
                <a:solidFill>
                  <a:srgbClr val="1E0000"/>
                </a:solidFill>
                <a:latin typeface="Symbol" panose="05050102010706020507" pitchFamily="18" charset="2"/>
              </a:rPr>
              <a:t>D</a:t>
            </a:r>
            <a:r>
              <a:rPr lang="en-US" dirty="0">
                <a:solidFill>
                  <a:srgbClr val="1E0000"/>
                </a:solidFill>
              </a:rPr>
              <a:t>t=0.25 </a:t>
            </a:r>
            <a:br>
              <a:rPr lang="en-US" dirty="0">
                <a:solidFill>
                  <a:srgbClr val="1E0000"/>
                </a:solidFill>
              </a:rPr>
            </a:br>
            <a:r>
              <a:rPr lang="en-US" dirty="0">
                <a:solidFill>
                  <a:srgbClr val="1E0000"/>
                </a:solidFill>
              </a:rPr>
              <a:t>at t = 0</a:t>
            </a:r>
          </a:p>
          <a:p>
            <a:endParaRPr lang="en-US" dirty="0"/>
          </a:p>
        </p:txBody>
      </p:sp>
      <p:graphicFrame>
        <p:nvGraphicFramePr>
          <p:cNvPr id="4" name="Object 3">
            <a:extLst>
              <a:ext uri="{FF2B5EF4-FFF2-40B4-BE49-F238E27FC236}">
                <a16:creationId xmlns:a16="http://schemas.microsoft.com/office/drawing/2014/main" id="{D3842357-02F0-5C6D-B4A1-AB6D82652283}"/>
              </a:ext>
            </a:extLst>
          </p:cNvPr>
          <p:cNvGraphicFramePr>
            <a:graphicFrameLocks noChangeAspect="1"/>
          </p:cNvGraphicFramePr>
          <p:nvPr>
            <p:extLst>
              <p:ext uri="{D42A27DB-BD31-4B8C-83A1-F6EECF244321}">
                <p14:modId xmlns:p14="http://schemas.microsoft.com/office/powerpoint/2010/main" val="46559342"/>
              </p:ext>
            </p:extLst>
          </p:nvPr>
        </p:nvGraphicFramePr>
        <p:xfrm>
          <a:off x="1066800" y="2819400"/>
          <a:ext cx="1435100" cy="965200"/>
        </p:xfrm>
        <a:graphic>
          <a:graphicData uri="http://schemas.openxmlformats.org/presentationml/2006/ole">
            <mc:AlternateContent xmlns:mc="http://schemas.openxmlformats.org/markup-compatibility/2006">
              <mc:Choice xmlns:v="urn:schemas-microsoft-com:vml" Requires="v">
                <p:oleObj name="Equation" r:id="rId2" imgW="1434960" imgH="965160" progId="Equation.DSMT4">
                  <p:embed/>
                </p:oleObj>
              </mc:Choice>
              <mc:Fallback>
                <p:oleObj name="Equation" r:id="rId2" imgW="1434960" imgH="965160" progId="Equation.DSMT4">
                  <p:embed/>
                  <p:pic>
                    <p:nvPicPr>
                      <p:cNvPr id="5" name="Object 4"/>
                      <p:cNvPicPr>
                        <a:picLocks noChangeAspect="1" noChangeArrowheads="1"/>
                      </p:cNvPicPr>
                      <p:nvPr/>
                    </p:nvPicPr>
                    <p:blipFill>
                      <a:blip r:embed="rId3"/>
                      <a:srcRect/>
                      <a:stretch>
                        <a:fillRect/>
                      </a:stretch>
                    </p:blipFill>
                    <p:spPr bwMode="auto">
                      <a:xfrm>
                        <a:off x="1066800" y="2819400"/>
                        <a:ext cx="1435100"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a:extLst>
              <a:ext uri="{FF2B5EF4-FFF2-40B4-BE49-F238E27FC236}">
                <a16:creationId xmlns:a16="http://schemas.microsoft.com/office/drawing/2014/main" id="{2A6F7811-A711-BA0A-BF6D-1D1F870A0540}"/>
              </a:ext>
            </a:extLst>
          </p:cNvPr>
          <p:cNvGraphicFramePr>
            <a:graphicFrameLocks noChangeAspect="1"/>
          </p:cNvGraphicFramePr>
          <p:nvPr>
            <p:extLst>
              <p:ext uri="{D42A27DB-BD31-4B8C-83A1-F6EECF244321}">
                <p14:modId xmlns:p14="http://schemas.microsoft.com/office/powerpoint/2010/main" val="3085392539"/>
              </p:ext>
            </p:extLst>
          </p:nvPr>
        </p:nvGraphicFramePr>
        <p:xfrm>
          <a:off x="3505200" y="4038600"/>
          <a:ext cx="7905442" cy="1182122"/>
        </p:xfrm>
        <a:graphic>
          <a:graphicData uri="http://schemas.openxmlformats.org/presentationml/2006/ole">
            <mc:AlternateContent xmlns:mc="http://schemas.openxmlformats.org/markup-compatibility/2006">
              <mc:Choice xmlns:v="urn:schemas-microsoft-com:vml" Requires="v">
                <p:oleObj name="Equation" r:id="rId4" imgW="9512280" imgH="1422360" progId="Equation.DSMT4">
                  <p:embed/>
                </p:oleObj>
              </mc:Choice>
              <mc:Fallback>
                <p:oleObj name="Equation" r:id="rId4" imgW="9512280" imgH="1422360" progId="Equation.DSMT4">
                  <p:embed/>
                  <p:pic>
                    <p:nvPicPr>
                      <p:cNvPr id="6" name="Object 5"/>
                      <p:cNvPicPr>
                        <a:picLocks noChangeAspect="1" noChangeArrowheads="1"/>
                      </p:cNvPicPr>
                      <p:nvPr/>
                    </p:nvPicPr>
                    <p:blipFill>
                      <a:blip r:embed="rId5"/>
                      <a:srcRect/>
                      <a:stretch>
                        <a:fillRect/>
                      </a:stretch>
                    </p:blipFill>
                    <p:spPr bwMode="auto">
                      <a:xfrm>
                        <a:off x="3505200" y="4038600"/>
                        <a:ext cx="7905442" cy="1182122"/>
                      </a:xfrm>
                      <a:prstGeom prst="rect">
                        <a:avLst/>
                      </a:prstGeom>
                      <a:noFill/>
                      <a:ln>
                        <a:noFill/>
                      </a:ln>
                      <a:effectLst/>
                    </p:spPr>
                  </p:pic>
                </p:oleObj>
              </mc:Fallback>
            </mc:AlternateContent>
          </a:graphicData>
        </a:graphic>
      </p:graphicFrame>
      <p:graphicFrame>
        <p:nvGraphicFramePr>
          <p:cNvPr id="6" name="Object 5">
            <a:extLst>
              <a:ext uri="{FF2B5EF4-FFF2-40B4-BE49-F238E27FC236}">
                <a16:creationId xmlns:a16="http://schemas.microsoft.com/office/drawing/2014/main" id="{0EB57545-3258-B1B5-7F68-0C296EA63107}"/>
              </a:ext>
            </a:extLst>
          </p:cNvPr>
          <p:cNvGraphicFramePr>
            <a:graphicFrameLocks noChangeAspect="1"/>
          </p:cNvGraphicFramePr>
          <p:nvPr>
            <p:extLst>
              <p:ext uri="{D42A27DB-BD31-4B8C-83A1-F6EECF244321}">
                <p14:modId xmlns:p14="http://schemas.microsoft.com/office/powerpoint/2010/main" val="2243718351"/>
              </p:ext>
            </p:extLst>
          </p:nvPr>
        </p:nvGraphicFramePr>
        <p:xfrm>
          <a:off x="1053269" y="5220722"/>
          <a:ext cx="8607271" cy="1064033"/>
        </p:xfrm>
        <a:graphic>
          <a:graphicData uri="http://schemas.openxmlformats.org/presentationml/2006/ole">
            <mc:AlternateContent xmlns:mc="http://schemas.openxmlformats.org/markup-compatibility/2006">
              <mc:Choice xmlns:v="urn:schemas-microsoft-com:vml" Requires="v">
                <p:oleObj name="Equation" r:id="rId6" imgW="11505960" imgH="1422360" progId="Equation.DSMT4">
                  <p:embed/>
                </p:oleObj>
              </mc:Choice>
              <mc:Fallback>
                <p:oleObj name="Equation" r:id="rId6" imgW="11505960" imgH="1422360" progId="Equation.DSMT4">
                  <p:embed/>
                  <p:pic>
                    <p:nvPicPr>
                      <p:cNvPr id="4" name="Object 3">
                        <a:extLst>
                          <a:ext uri="{FF2B5EF4-FFF2-40B4-BE49-F238E27FC236}">
                            <a16:creationId xmlns:a16="http://schemas.microsoft.com/office/drawing/2014/main" id="{D3E4356A-911C-4683-728D-0FEDFFC7EFFD}"/>
                          </a:ext>
                        </a:extLst>
                      </p:cNvPr>
                      <p:cNvPicPr>
                        <a:picLocks noChangeAspect="1" noChangeArrowheads="1"/>
                      </p:cNvPicPr>
                      <p:nvPr/>
                    </p:nvPicPr>
                    <p:blipFill>
                      <a:blip r:embed="rId7"/>
                      <a:srcRect/>
                      <a:stretch>
                        <a:fillRect/>
                      </a:stretch>
                    </p:blipFill>
                    <p:spPr bwMode="auto">
                      <a:xfrm>
                        <a:off x="1053269" y="5220722"/>
                        <a:ext cx="8607271" cy="1064033"/>
                      </a:xfrm>
                      <a:prstGeom prst="rect">
                        <a:avLst/>
                      </a:prstGeom>
                      <a:noFill/>
                      <a:ln>
                        <a:noFill/>
                      </a:ln>
                      <a:effectLst/>
                    </p:spPr>
                  </p:pic>
                </p:oleObj>
              </mc:Fallback>
            </mc:AlternateContent>
          </a:graphicData>
        </a:graphic>
      </p:graphicFrame>
      <p:sp>
        <p:nvSpPr>
          <p:cNvPr id="7" name="Slide Number Placeholder 3">
            <a:extLst>
              <a:ext uri="{FF2B5EF4-FFF2-40B4-BE49-F238E27FC236}">
                <a16:creationId xmlns:a16="http://schemas.microsoft.com/office/drawing/2014/main" id="{5D178096-2561-E906-61B0-555287EB97E3}"/>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28</a:t>
            </a:fld>
            <a:endParaRPr lang="en-US" dirty="0">
              <a:solidFill>
                <a:schemeClr val="tx1">
                  <a:lumMod val="50000"/>
                </a:schemeClr>
              </a:solidFill>
            </a:endParaRPr>
          </a:p>
        </p:txBody>
      </p:sp>
    </p:spTree>
    <p:extLst>
      <p:ext uri="{BB962C8B-B14F-4D97-AF65-F5344CB8AC3E}">
        <p14:creationId xmlns:p14="http://schemas.microsoft.com/office/powerpoint/2010/main" val="1029826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9DA10-D4E4-3BEE-B1CF-4E158BEFF17A}"/>
              </a:ext>
            </a:extLst>
          </p:cNvPr>
          <p:cNvSpPr>
            <a:spLocks noGrp="1"/>
          </p:cNvSpPr>
          <p:nvPr>
            <p:ph type="title"/>
          </p:nvPr>
        </p:nvSpPr>
        <p:spPr/>
        <p:txBody>
          <a:bodyPr/>
          <a:lstStyle/>
          <a:p>
            <a:r>
              <a:rPr lang="en-US" dirty="0"/>
              <a:t>Design Project Overview, cont.</a:t>
            </a:r>
          </a:p>
        </p:txBody>
      </p:sp>
      <p:sp>
        <p:nvSpPr>
          <p:cNvPr id="3" name="Content Placeholder 2">
            <a:extLst>
              <a:ext uri="{FF2B5EF4-FFF2-40B4-BE49-F238E27FC236}">
                <a16:creationId xmlns:a16="http://schemas.microsoft.com/office/drawing/2014/main" id="{879A5417-20E7-C3B0-AFB6-2E727F74133D}"/>
              </a:ext>
            </a:extLst>
          </p:cNvPr>
          <p:cNvSpPr>
            <a:spLocks noGrp="1"/>
          </p:cNvSpPr>
          <p:nvPr>
            <p:ph idx="1"/>
          </p:nvPr>
        </p:nvSpPr>
        <p:spPr/>
        <p:txBody>
          <a:bodyPr/>
          <a:lstStyle/>
          <a:p>
            <a:r>
              <a:rPr lang="en-US" dirty="0"/>
              <a:t>Since the actual grid models are not publicly available due to them being CEII, you’ll be working with an enhanced version of the 2000 bus grid we’ve been using in 460</a:t>
            </a:r>
          </a:p>
          <a:p>
            <a:pPr lvl="1"/>
            <a:r>
              <a:rPr lang="en-US" dirty="0"/>
              <a:t>This enhanced grid has much more wind and solar and a higher load; this grid uses at 500/230/161/115 kV transmission grid</a:t>
            </a:r>
          </a:p>
          <a:p>
            <a:r>
              <a:rPr lang="en-US" dirty="0"/>
              <a:t>Your design goal is to optimally provide reliable electricity to 5 new loads in (or close to) the Permian Basin, with each load requiring 1000 MW at 230 kV</a:t>
            </a:r>
          </a:p>
          <a:p>
            <a:r>
              <a:rPr lang="en-US" dirty="0"/>
              <a:t>There will be a number of assumptions to simplify the project, including using a DC OPF, only considering four distinct operating points, and ignoring all contingencies except those associated with your new transmission lines and transformers</a:t>
            </a:r>
          </a:p>
          <a:p>
            <a:pPr lvl="1"/>
            <a:endParaRPr lang="en-US" dirty="0"/>
          </a:p>
          <a:p>
            <a:pPr lvl="1"/>
            <a:endParaRPr lang="en-US" dirty="0"/>
          </a:p>
          <a:p>
            <a:endParaRPr lang="en-US" dirty="0"/>
          </a:p>
        </p:txBody>
      </p:sp>
      <p:sp>
        <p:nvSpPr>
          <p:cNvPr id="4" name="Slide Number Placeholder 1">
            <a:extLst>
              <a:ext uri="{FF2B5EF4-FFF2-40B4-BE49-F238E27FC236}">
                <a16:creationId xmlns:a16="http://schemas.microsoft.com/office/drawing/2014/main" id="{9FF2EE0A-42C0-FBCB-96D6-FC61F4A69299}"/>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2</a:t>
            </a:fld>
            <a:endParaRPr lang="en-US" dirty="0">
              <a:solidFill>
                <a:srgbClr val="1E0000"/>
              </a:solidFill>
            </a:endParaRPr>
          </a:p>
        </p:txBody>
      </p:sp>
    </p:spTree>
    <p:extLst>
      <p:ext uri="{BB962C8B-B14F-4D97-AF65-F5344CB8AC3E}">
        <p14:creationId xmlns:p14="http://schemas.microsoft.com/office/powerpoint/2010/main" val="1866830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A691D-D2A3-8860-5284-D95316C15289}"/>
              </a:ext>
            </a:extLst>
          </p:cNvPr>
          <p:cNvSpPr>
            <a:spLocks noGrp="1"/>
          </p:cNvSpPr>
          <p:nvPr>
            <p:ph type="title"/>
          </p:nvPr>
        </p:nvSpPr>
        <p:spPr/>
        <p:txBody>
          <a:bodyPr/>
          <a:lstStyle/>
          <a:p>
            <a:r>
              <a:rPr lang="en-US" dirty="0">
                <a:solidFill>
                  <a:srgbClr val="1E0000"/>
                </a:solidFill>
              </a:rPr>
              <a:t>Comparison</a:t>
            </a:r>
            <a:endParaRPr lang="en-US" dirty="0"/>
          </a:p>
        </p:txBody>
      </p:sp>
      <p:sp>
        <p:nvSpPr>
          <p:cNvPr id="3" name="Content Placeholder 2">
            <a:extLst>
              <a:ext uri="{FF2B5EF4-FFF2-40B4-BE49-F238E27FC236}">
                <a16:creationId xmlns:a16="http://schemas.microsoft.com/office/drawing/2014/main" id="{64680BF1-7207-424A-4FFC-91FD4A904787}"/>
              </a:ext>
            </a:extLst>
          </p:cNvPr>
          <p:cNvSpPr>
            <a:spLocks noGrp="1"/>
          </p:cNvSpPr>
          <p:nvPr>
            <p:ph idx="1"/>
          </p:nvPr>
        </p:nvSpPr>
        <p:spPr>
          <a:xfrm>
            <a:off x="457200" y="1280160"/>
            <a:ext cx="11297920" cy="1005840"/>
          </a:xfrm>
        </p:spPr>
        <p:txBody>
          <a:bodyPr/>
          <a:lstStyle/>
          <a:p>
            <a:r>
              <a:rPr lang="en-US" dirty="0">
                <a:solidFill>
                  <a:srgbClr val="1E0000"/>
                </a:solidFill>
              </a:rPr>
              <a:t>The below table compares the numeric and exact solutions for x</a:t>
            </a:r>
            <a:r>
              <a:rPr lang="en-US" baseline="-25000" dirty="0">
                <a:solidFill>
                  <a:srgbClr val="1E0000"/>
                </a:solidFill>
              </a:rPr>
              <a:t>1</a:t>
            </a:r>
            <a:r>
              <a:rPr lang="en-US" dirty="0">
                <a:solidFill>
                  <a:srgbClr val="1E0000"/>
                </a:solidFill>
              </a:rPr>
              <a:t>(t) using the RK2 algorithm</a:t>
            </a:r>
          </a:p>
          <a:p>
            <a:endParaRPr lang="en-US" dirty="0"/>
          </a:p>
        </p:txBody>
      </p:sp>
      <p:graphicFrame>
        <p:nvGraphicFramePr>
          <p:cNvPr id="6" name="Table 5">
            <a:extLst>
              <a:ext uri="{FF2B5EF4-FFF2-40B4-BE49-F238E27FC236}">
                <a16:creationId xmlns:a16="http://schemas.microsoft.com/office/drawing/2014/main" id="{45E4B810-B6B7-D0FC-BF1B-5BBEBF2BECD3}"/>
              </a:ext>
            </a:extLst>
          </p:cNvPr>
          <p:cNvGraphicFramePr>
            <a:graphicFrameLocks noGrp="1"/>
          </p:cNvGraphicFramePr>
          <p:nvPr>
            <p:extLst>
              <p:ext uri="{D42A27DB-BD31-4B8C-83A1-F6EECF244321}">
                <p14:modId xmlns:p14="http://schemas.microsoft.com/office/powerpoint/2010/main" val="698406654"/>
              </p:ext>
            </p:extLst>
          </p:nvPr>
        </p:nvGraphicFramePr>
        <p:xfrm>
          <a:off x="685800" y="2362200"/>
          <a:ext cx="5791199" cy="3566160"/>
        </p:xfrm>
        <a:graphic>
          <a:graphicData uri="http://schemas.openxmlformats.org/drawingml/2006/table">
            <a:tbl>
              <a:tblPr>
                <a:tableStyleId>{5C22544A-7EE6-4342-B048-85BDC9FD1C3A}</a:tableStyleId>
              </a:tblPr>
              <a:tblGrid>
                <a:gridCol w="1956311">
                  <a:extLst>
                    <a:ext uri="{9D8B030D-6E8A-4147-A177-3AD203B41FA5}">
                      <a16:colId xmlns:a16="http://schemas.microsoft.com/office/drawing/2014/main" val="20000"/>
                    </a:ext>
                  </a:extLst>
                </a:gridCol>
                <a:gridCol w="1697197">
                  <a:extLst>
                    <a:ext uri="{9D8B030D-6E8A-4147-A177-3AD203B41FA5}">
                      <a16:colId xmlns:a16="http://schemas.microsoft.com/office/drawing/2014/main" val="20001"/>
                    </a:ext>
                  </a:extLst>
                </a:gridCol>
                <a:gridCol w="2137691">
                  <a:extLst>
                    <a:ext uri="{9D8B030D-6E8A-4147-A177-3AD203B41FA5}">
                      <a16:colId xmlns:a16="http://schemas.microsoft.com/office/drawing/2014/main" val="20002"/>
                    </a:ext>
                  </a:extLst>
                </a:gridCol>
              </a:tblGrid>
              <a:tr h="762000">
                <a:tc>
                  <a:txBody>
                    <a:bodyPr/>
                    <a:lstStyle/>
                    <a:p>
                      <a:pPr marL="0" marR="0" algn="ctr" hangingPunct="0">
                        <a:spcBef>
                          <a:spcPts val="0"/>
                        </a:spcBef>
                        <a:spcAft>
                          <a:spcPts val="0"/>
                        </a:spcAft>
                      </a:pPr>
                      <a:r>
                        <a:rPr lang="en-US" sz="2600" dirty="0">
                          <a:solidFill>
                            <a:srgbClr val="000000"/>
                          </a:solidFill>
                          <a:effectLst/>
                        </a:rPr>
                        <a:t>time</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actual x</a:t>
                      </a:r>
                      <a:r>
                        <a:rPr lang="en-US" sz="2400" baseline="-25000" dirty="0">
                          <a:solidFill>
                            <a:srgbClr val="000000"/>
                          </a:solidFill>
                          <a:effectLst/>
                        </a:rPr>
                        <a:t>1</a:t>
                      </a:r>
                      <a:r>
                        <a:rPr lang="en-US" sz="2600" dirty="0">
                          <a:solidFill>
                            <a:srgbClr val="000000"/>
                          </a:solidFill>
                          <a:effectLst/>
                        </a:rPr>
                        <a:t>(t)</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x</a:t>
                      </a:r>
                      <a:r>
                        <a:rPr lang="en-US" sz="2400" baseline="-25000" dirty="0">
                          <a:solidFill>
                            <a:srgbClr val="000000"/>
                          </a:solidFill>
                          <a:effectLst/>
                        </a:rPr>
                        <a:t>1</a:t>
                      </a:r>
                      <a:r>
                        <a:rPr lang="en-US" sz="2600" dirty="0">
                          <a:solidFill>
                            <a:srgbClr val="000000"/>
                          </a:solidFill>
                          <a:effectLst/>
                        </a:rPr>
                        <a:t>(t) with RK2</a:t>
                      </a:r>
                    </a:p>
                    <a:p>
                      <a:pPr marL="0" marR="0" algn="ctr" hangingPunct="0">
                        <a:spcBef>
                          <a:spcPts val="0"/>
                        </a:spcBef>
                        <a:spcAft>
                          <a:spcPts val="0"/>
                        </a:spcAft>
                      </a:pPr>
                      <a:r>
                        <a:rPr lang="en-US" sz="2600" dirty="0">
                          <a:solidFill>
                            <a:srgbClr val="000000"/>
                          </a:solidFill>
                          <a:effectLst/>
                          <a:latin typeface="Symbol" panose="05050102010706020507" pitchFamily="18" charset="2"/>
                        </a:rPr>
                        <a:t>D</a:t>
                      </a:r>
                      <a:r>
                        <a:rPr lang="en-US" sz="2600" dirty="0">
                          <a:solidFill>
                            <a:srgbClr val="000000"/>
                          </a:solidFill>
                          <a:effectLst/>
                        </a:rPr>
                        <a:t>t=0.25</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0"/>
                  </a:ext>
                </a:extLst>
              </a:tr>
              <a:tr h="381000">
                <a:tc>
                  <a:txBody>
                    <a:bodyPr/>
                    <a:lstStyle/>
                    <a:p>
                      <a:pPr marL="0" marR="0" algn="ctr" hangingPunct="0">
                        <a:spcBef>
                          <a:spcPts val="0"/>
                        </a:spcBef>
                        <a:spcAft>
                          <a:spcPts val="0"/>
                        </a:spcAft>
                      </a:pPr>
                      <a:r>
                        <a:rPr lang="en-US" sz="2600" dirty="0">
                          <a:solidFill>
                            <a:srgbClr val="000000"/>
                          </a:solidFill>
                          <a:effectLst/>
                        </a:rPr>
                        <a:t>0</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1</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1</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1"/>
                  </a:ext>
                </a:extLst>
              </a:tr>
              <a:tr h="381000">
                <a:tc>
                  <a:txBody>
                    <a:bodyPr/>
                    <a:lstStyle/>
                    <a:p>
                      <a:pPr marL="0" marR="0" algn="ctr" hangingPunct="0">
                        <a:spcBef>
                          <a:spcPts val="0"/>
                        </a:spcBef>
                        <a:spcAft>
                          <a:spcPts val="0"/>
                        </a:spcAft>
                      </a:pPr>
                      <a:r>
                        <a:rPr lang="en-US" sz="2600" dirty="0">
                          <a:solidFill>
                            <a:srgbClr val="000000"/>
                          </a:solidFill>
                          <a:effectLst/>
                        </a:rPr>
                        <a:t>0.25</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0.9689</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0.969</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2"/>
                  </a:ext>
                </a:extLst>
              </a:tr>
              <a:tr h="381000">
                <a:tc>
                  <a:txBody>
                    <a:bodyPr/>
                    <a:lstStyle/>
                    <a:p>
                      <a:pPr marL="0" marR="0" algn="ctr" hangingPunct="0">
                        <a:spcBef>
                          <a:spcPts val="0"/>
                        </a:spcBef>
                        <a:spcAft>
                          <a:spcPts val="0"/>
                        </a:spcAft>
                      </a:pPr>
                      <a:r>
                        <a:rPr lang="en-US" sz="2600" dirty="0">
                          <a:solidFill>
                            <a:srgbClr val="000000"/>
                          </a:solidFill>
                          <a:effectLst/>
                        </a:rPr>
                        <a:t>0.50</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0.8776</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0.876</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3"/>
                  </a:ext>
                </a:extLst>
              </a:tr>
              <a:tr h="381000">
                <a:tc>
                  <a:txBody>
                    <a:bodyPr/>
                    <a:lstStyle/>
                    <a:p>
                      <a:pPr marL="0" marR="0" algn="ctr" hangingPunct="0">
                        <a:spcBef>
                          <a:spcPts val="0"/>
                        </a:spcBef>
                        <a:spcAft>
                          <a:spcPts val="0"/>
                        </a:spcAft>
                      </a:pPr>
                      <a:r>
                        <a:rPr lang="en-US" sz="2600" dirty="0">
                          <a:solidFill>
                            <a:srgbClr val="000000"/>
                          </a:solidFill>
                          <a:effectLst/>
                        </a:rPr>
                        <a:t>0.75</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0.7317</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0.728</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4"/>
                  </a:ext>
                </a:extLst>
              </a:tr>
              <a:tr h="381000">
                <a:tc>
                  <a:txBody>
                    <a:bodyPr/>
                    <a:lstStyle/>
                    <a:p>
                      <a:pPr marL="0" marR="0" algn="ctr" hangingPunct="0">
                        <a:spcBef>
                          <a:spcPts val="0"/>
                        </a:spcBef>
                        <a:spcAft>
                          <a:spcPts val="0"/>
                        </a:spcAft>
                      </a:pPr>
                      <a:r>
                        <a:rPr lang="en-US" sz="2600" dirty="0">
                          <a:solidFill>
                            <a:srgbClr val="000000"/>
                          </a:solidFill>
                          <a:effectLst/>
                        </a:rPr>
                        <a:t>1.00</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0.5403</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0.533</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5"/>
                  </a:ext>
                </a:extLst>
              </a:tr>
              <a:tr h="381000">
                <a:tc>
                  <a:txBody>
                    <a:bodyPr/>
                    <a:lstStyle/>
                    <a:p>
                      <a:pPr marL="0" marR="0" algn="ctr" hangingPunct="0">
                        <a:spcBef>
                          <a:spcPts val="0"/>
                        </a:spcBef>
                        <a:spcAft>
                          <a:spcPts val="0"/>
                        </a:spcAft>
                      </a:pPr>
                      <a:r>
                        <a:rPr lang="en-US" sz="2600" dirty="0">
                          <a:solidFill>
                            <a:srgbClr val="000000"/>
                          </a:solidFill>
                          <a:effectLst/>
                        </a:rPr>
                        <a:t>10.0</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-0.8391</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-0.795</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6"/>
                  </a:ext>
                </a:extLst>
              </a:tr>
              <a:tr h="381000">
                <a:tc>
                  <a:txBody>
                    <a:bodyPr/>
                    <a:lstStyle/>
                    <a:p>
                      <a:pPr marL="0" marR="0" algn="ctr" hangingPunct="0">
                        <a:spcBef>
                          <a:spcPts val="0"/>
                        </a:spcBef>
                        <a:spcAft>
                          <a:spcPts val="0"/>
                        </a:spcAft>
                      </a:pPr>
                      <a:r>
                        <a:rPr lang="en-US" sz="2600" dirty="0">
                          <a:solidFill>
                            <a:srgbClr val="000000"/>
                          </a:solidFill>
                          <a:effectLst/>
                        </a:rPr>
                        <a:t>100.0</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0.8623</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1.072</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7"/>
                  </a:ext>
                </a:extLst>
              </a:tr>
            </a:tbl>
          </a:graphicData>
        </a:graphic>
      </p:graphicFrame>
      <p:graphicFrame>
        <p:nvGraphicFramePr>
          <p:cNvPr id="7" name="Table 6">
            <a:extLst>
              <a:ext uri="{FF2B5EF4-FFF2-40B4-BE49-F238E27FC236}">
                <a16:creationId xmlns:a16="http://schemas.microsoft.com/office/drawing/2014/main" id="{939D8FC4-174A-500A-0E53-73952D713B25}"/>
              </a:ext>
            </a:extLst>
          </p:cNvPr>
          <p:cNvGraphicFramePr>
            <a:graphicFrameLocks noGrp="1"/>
          </p:cNvGraphicFramePr>
          <p:nvPr>
            <p:extLst>
              <p:ext uri="{D42A27DB-BD31-4B8C-83A1-F6EECF244321}">
                <p14:modId xmlns:p14="http://schemas.microsoft.com/office/powerpoint/2010/main" val="225441383"/>
              </p:ext>
            </p:extLst>
          </p:nvPr>
        </p:nvGraphicFramePr>
        <p:xfrm>
          <a:off x="7152829" y="4114800"/>
          <a:ext cx="4317051" cy="2377440"/>
        </p:xfrm>
        <a:graphic>
          <a:graphicData uri="http://schemas.openxmlformats.org/drawingml/2006/table">
            <a:tbl>
              <a:tblPr>
                <a:tableStyleId>{5C22544A-7EE6-4342-B048-85BDC9FD1C3A}</a:tableStyleId>
              </a:tblPr>
              <a:tblGrid>
                <a:gridCol w="1924618">
                  <a:extLst>
                    <a:ext uri="{9D8B030D-6E8A-4147-A177-3AD203B41FA5}">
                      <a16:colId xmlns:a16="http://schemas.microsoft.com/office/drawing/2014/main" val="20000"/>
                    </a:ext>
                  </a:extLst>
                </a:gridCol>
                <a:gridCol w="2392433">
                  <a:extLst>
                    <a:ext uri="{9D8B030D-6E8A-4147-A177-3AD203B41FA5}">
                      <a16:colId xmlns:a16="http://schemas.microsoft.com/office/drawing/2014/main" val="20001"/>
                    </a:ext>
                  </a:extLst>
                </a:gridCol>
              </a:tblGrid>
              <a:tr h="320040">
                <a:tc>
                  <a:txBody>
                    <a:bodyPr/>
                    <a:lstStyle/>
                    <a:p>
                      <a:pPr marL="0" marR="0" algn="ctr" hangingPunct="0">
                        <a:spcBef>
                          <a:spcPts val="0"/>
                        </a:spcBef>
                        <a:spcAft>
                          <a:spcPts val="0"/>
                        </a:spcAft>
                      </a:pPr>
                      <a:r>
                        <a:rPr lang="en-US" sz="2600" dirty="0">
                          <a:solidFill>
                            <a:schemeClr val="tx1">
                              <a:lumMod val="50000"/>
                            </a:schemeClr>
                          </a:solidFill>
                          <a:effectLst/>
                          <a:latin typeface="Symbol" panose="05050102010706020507" pitchFamily="18" charset="2"/>
                        </a:rPr>
                        <a:t>D</a:t>
                      </a:r>
                      <a:r>
                        <a:rPr lang="en-US" sz="2600" dirty="0">
                          <a:solidFill>
                            <a:schemeClr val="tx1">
                              <a:lumMod val="50000"/>
                            </a:schemeClr>
                          </a:solidFill>
                          <a:effectLst/>
                        </a:rPr>
                        <a:t>t</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x</a:t>
                      </a:r>
                      <a:r>
                        <a:rPr lang="en-US" sz="2400" baseline="-25000" dirty="0">
                          <a:solidFill>
                            <a:schemeClr val="tx1">
                              <a:lumMod val="50000"/>
                            </a:schemeClr>
                          </a:solidFill>
                          <a:effectLst/>
                        </a:rPr>
                        <a:t>1</a:t>
                      </a:r>
                      <a:r>
                        <a:rPr lang="en-US" sz="2600" dirty="0">
                          <a:solidFill>
                            <a:schemeClr val="tx1">
                              <a:lumMod val="50000"/>
                            </a:schemeClr>
                          </a:solidFill>
                          <a:effectLst/>
                        </a:rPr>
                        <a:t>(10)</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0"/>
                  </a:ext>
                </a:extLst>
              </a:tr>
              <a:tr h="320040">
                <a:tc>
                  <a:txBody>
                    <a:bodyPr/>
                    <a:lstStyle/>
                    <a:p>
                      <a:pPr marL="0" marR="0" algn="ctr" hangingPunct="0">
                        <a:spcBef>
                          <a:spcPts val="0"/>
                        </a:spcBef>
                        <a:spcAft>
                          <a:spcPts val="0"/>
                        </a:spcAft>
                      </a:pPr>
                      <a:r>
                        <a:rPr lang="en-US" sz="2600" dirty="0">
                          <a:solidFill>
                            <a:schemeClr val="tx1">
                              <a:lumMod val="50000"/>
                            </a:schemeClr>
                          </a:solidFill>
                          <a:effectLst/>
                        </a:rPr>
                        <a:t>actual</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-0.8391</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1"/>
                  </a:ext>
                </a:extLst>
              </a:tr>
              <a:tr h="320040">
                <a:tc>
                  <a:txBody>
                    <a:bodyPr/>
                    <a:lstStyle/>
                    <a:p>
                      <a:pPr marL="0" marR="0" algn="ctr" hangingPunct="0">
                        <a:spcBef>
                          <a:spcPts val="0"/>
                        </a:spcBef>
                        <a:spcAft>
                          <a:spcPts val="0"/>
                        </a:spcAft>
                      </a:pPr>
                      <a:r>
                        <a:rPr lang="en-US" sz="2600" dirty="0">
                          <a:solidFill>
                            <a:schemeClr val="tx1">
                              <a:lumMod val="50000"/>
                            </a:schemeClr>
                          </a:solidFill>
                          <a:effectLst/>
                        </a:rPr>
                        <a:t>0.25</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-0.7946</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2"/>
                  </a:ext>
                </a:extLst>
              </a:tr>
              <a:tr h="320040">
                <a:tc>
                  <a:txBody>
                    <a:bodyPr/>
                    <a:lstStyle/>
                    <a:p>
                      <a:pPr marL="0" marR="0" algn="ctr" hangingPunct="0">
                        <a:spcBef>
                          <a:spcPts val="0"/>
                        </a:spcBef>
                        <a:spcAft>
                          <a:spcPts val="0"/>
                        </a:spcAft>
                      </a:pPr>
                      <a:r>
                        <a:rPr lang="en-US" sz="2600" dirty="0">
                          <a:solidFill>
                            <a:schemeClr val="tx1">
                              <a:lumMod val="50000"/>
                            </a:schemeClr>
                          </a:solidFill>
                          <a:effectLst/>
                        </a:rPr>
                        <a:t>0.10</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-0.8310</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3"/>
                  </a:ext>
                </a:extLst>
              </a:tr>
              <a:tr h="320040">
                <a:tc>
                  <a:txBody>
                    <a:bodyPr/>
                    <a:lstStyle/>
                    <a:p>
                      <a:pPr marL="0" marR="0" algn="ctr" hangingPunct="0">
                        <a:spcBef>
                          <a:spcPts val="0"/>
                        </a:spcBef>
                        <a:spcAft>
                          <a:spcPts val="0"/>
                        </a:spcAft>
                      </a:pPr>
                      <a:r>
                        <a:rPr lang="en-US" sz="2600" dirty="0">
                          <a:solidFill>
                            <a:schemeClr val="tx1">
                              <a:lumMod val="50000"/>
                            </a:schemeClr>
                          </a:solidFill>
                          <a:effectLst/>
                        </a:rPr>
                        <a:t>0.01</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-0.8390</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4"/>
                  </a:ext>
                </a:extLst>
              </a:tr>
              <a:tr h="320040">
                <a:tc>
                  <a:txBody>
                    <a:bodyPr/>
                    <a:lstStyle/>
                    <a:p>
                      <a:pPr marL="0" marR="0" algn="ctr" hangingPunct="0">
                        <a:spcBef>
                          <a:spcPts val="0"/>
                        </a:spcBef>
                        <a:spcAft>
                          <a:spcPts val="0"/>
                        </a:spcAft>
                      </a:pPr>
                      <a:r>
                        <a:rPr lang="en-US" sz="2600" dirty="0">
                          <a:solidFill>
                            <a:schemeClr val="tx1">
                              <a:lumMod val="50000"/>
                            </a:schemeClr>
                          </a:solidFill>
                          <a:effectLst/>
                        </a:rPr>
                        <a:t>0.001</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-0.8391</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5"/>
                  </a:ext>
                </a:extLst>
              </a:tr>
            </a:tbl>
          </a:graphicData>
        </a:graphic>
      </p:graphicFrame>
      <p:sp>
        <p:nvSpPr>
          <p:cNvPr id="9" name="TextBox 8">
            <a:extLst>
              <a:ext uri="{FF2B5EF4-FFF2-40B4-BE49-F238E27FC236}">
                <a16:creationId xmlns:a16="http://schemas.microsoft.com/office/drawing/2014/main" id="{E09F2EF1-D7ED-F178-8A65-554F1DDA7A89}"/>
              </a:ext>
            </a:extLst>
          </p:cNvPr>
          <p:cNvSpPr txBox="1"/>
          <p:nvPr/>
        </p:nvSpPr>
        <p:spPr bwMode="auto">
          <a:xfrm>
            <a:off x="6934200" y="2286000"/>
            <a:ext cx="4952644" cy="1569660"/>
          </a:xfrm>
          <a:prstGeom prst="rect">
            <a:avLst/>
          </a:prstGeom>
          <a:solidFill>
            <a:schemeClr val="bg1">
              <a:lumMod val="95000"/>
            </a:schemeClr>
          </a:solidFill>
          <a:ln>
            <a:noFill/>
          </a:ln>
        </p:spPr>
        <p:txBody>
          <a:bodyPr wrap="square">
            <a:spAutoFit/>
          </a:bodyPr>
          <a:lstStyle/>
          <a:p>
            <a:pPr marR="0" lvl="0" algn="l" defTabSz="914400" rtl="0" eaLnBrk="0" fontAlgn="base" latinLnBrk="0" hangingPunct="0">
              <a:lnSpc>
                <a:spcPct val="100000"/>
              </a:lnSpc>
              <a:spcBef>
                <a:spcPct val="20000"/>
              </a:spcBef>
              <a:spcAft>
                <a:spcPct val="0"/>
              </a:spcAft>
              <a:buClr>
                <a:srgbClr val="1E0000"/>
              </a:buClr>
              <a:buSzPct val="100000"/>
              <a:tabLst/>
              <a:defRPr/>
            </a:pPr>
            <a:r>
              <a:rPr kumimoji="0" lang="en-US" sz="2400" b="0" i="0" u="none" strike="noStrike" kern="0" cap="none" spc="0" normalizeH="0" baseline="0" noProof="0" dirty="0">
                <a:ln>
                  <a:noFill/>
                </a:ln>
                <a:solidFill>
                  <a:srgbClr val="1E0000"/>
                </a:solidFill>
                <a:effectLst/>
                <a:uLnTx/>
                <a:uFillTx/>
                <a:latin typeface="Times New Roman"/>
                <a:ea typeface="+mn-ea"/>
                <a:cs typeface="+mn-cs"/>
              </a:rPr>
              <a:t>The below table compares the x</a:t>
            </a:r>
            <a:r>
              <a:rPr kumimoji="0" lang="en-US" sz="2400" b="0" i="0" u="none" strike="noStrike" kern="0" cap="none" spc="0" normalizeH="0" baseline="-25000" noProof="0" dirty="0">
                <a:ln>
                  <a:noFill/>
                </a:ln>
                <a:solidFill>
                  <a:srgbClr val="1E0000"/>
                </a:solidFill>
                <a:effectLst/>
                <a:uLnTx/>
                <a:uFillTx/>
                <a:latin typeface="Times New Roman"/>
                <a:ea typeface="+mn-ea"/>
                <a:cs typeface="+mn-cs"/>
              </a:rPr>
              <a:t>1</a:t>
            </a:r>
            <a:r>
              <a:rPr kumimoji="0" lang="en-US" sz="2400" b="0" i="0" u="none" strike="noStrike" kern="0" cap="none" spc="0" normalizeH="0" baseline="0" noProof="0" dirty="0">
                <a:ln>
                  <a:noFill/>
                </a:ln>
                <a:solidFill>
                  <a:srgbClr val="1E0000"/>
                </a:solidFill>
                <a:effectLst/>
                <a:uLnTx/>
                <a:uFillTx/>
                <a:latin typeface="Times New Roman"/>
                <a:ea typeface="+mn-ea"/>
                <a:cs typeface="+mn-cs"/>
              </a:rPr>
              <a:t>(10) values for different values of </a:t>
            </a:r>
            <a:r>
              <a:rPr kumimoji="0" lang="en-US" sz="2400" b="0" i="0" u="none" strike="noStrike" kern="0" cap="none" spc="0" normalizeH="0" baseline="0" noProof="0" dirty="0">
                <a:ln>
                  <a:noFill/>
                </a:ln>
                <a:solidFill>
                  <a:srgbClr val="1E0000"/>
                </a:solidFill>
                <a:effectLst/>
                <a:uLnTx/>
                <a:uFillTx/>
                <a:latin typeface="Symbol" panose="05050102010706020507" pitchFamily="18" charset="2"/>
                <a:ea typeface="+mn-ea"/>
                <a:cs typeface="+mn-cs"/>
              </a:rPr>
              <a:t>D</a:t>
            </a:r>
            <a:r>
              <a:rPr kumimoji="0" lang="en-US" sz="2400" b="0" i="0" u="none" strike="noStrike" kern="0" cap="none" spc="0" normalizeH="0" baseline="0" noProof="0" dirty="0">
                <a:ln>
                  <a:noFill/>
                </a:ln>
                <a:solidFill>
                  <a:srgbClr val="1E0000"/>
                </a:solidFill>
                <a:effectLst/>
                <a:uLnTx/>
                <a:uFillTx/>
                <a:latin typeface="Times New Roman"/>
                <a:ea typeface="+mn-ea"/>
                <a:cs typeface="+mn-cs"/>
              </a:rPr>
              <a:t>t; recall with Euler's with </a:t>
            </a:r>
            <a:r>
              <a:rPr kumimoji="0" lang="en-US" sz="2400" b="0" i="0" u="none" strike="noStrike" kern="0" cap="none" spc="0" normalizeH="0" baseline="0" noProof="0" dirty="0">
                <a:ln>
                  <a:noFill/>
                </a:ln>
                <a:solidFill>
                  <a:srgbClr val="1E0000"/>
                </a:solidFill>
                <a:effectLst/>
                <a:uLnTx/>
                <a:uFillTx/>
                <a:latin typeface="Symbol" panose="05050102010706020507" pitchFamily="18" charset="2"/>
                <a:ea typeface="+mn-ea"/>
                <a:cs typeface="+mn-cs"/>
              </a:rPr>
              <a:t>D</a:t>
            </a:r>
            <a:r>
              <a:rPr kumimoji="0" lang="en-US" sz="2400" b="0" i="0" u="none" strike="noStrike" kern="0" cap="none" spc="0" normalizeH="0" baseline="0" noProof="0" dirty="0">
                <a:ln>
                  <a:noFill/>
                </a:ln>
                <a:solidFill>
                  <a:srgbClr val="1E0000"/>
                </a:solidFill>
                <a:effectLst/>
                <a:uLnTx/>
                <a:uFillTx/>
                <a:latin typeface="Times New Roman"/>
                <a:ea typeface="+mn-ea"/>
                <a:cs typeface="+mn-cs"/>
              </a:rPr>
              <a:t>t=0.1 was -1.41 and with 0.01 was -0.8823</a:t>
            </a:r>
          </a:p>
        </p:txBody>
      </p:sp>
      <p:sp>
        <p:nvSpPr>
          <p:cNvPr id="10" name="Slide Number Placeholder 3">
            <a:extLst>
              <a:ext uri="{FF2B5EF4-FFF2-40B4-BE49-F238E27FC236}">
                <a16:creationId xmlns:a16="http://schemas.microsoft.com/office/drawing/2014/main" id="{36C2A591-8377-6C36-7146-73AB765E6782}"/>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29</a:t>
            </a:fld>
            <a:endParaRPr lang="en-US" dirty="0">
              <a:solidFill>
                <a:schemeClr val="tx1">
                  <a:lumMod val="50000"/>
                </a:schemeClr>
              </a:solidFill>
            </a:endParaRPr>
          </a:p>
        </p:txBody>
      </p:sp>
    </p:spTree>
    <p:extLst>
      <p:ext uri="{BB962C8B-B14F-4D97-AF65-F5344CB8AC3E}">
        <p14:creationId xmlns:p14="http://schemas.microsoft.com/office/powerpoint/2010/main" val="3592717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RK2 Versus Euler's</a:t>
            </a:r>
          </a:p>
        </p:txBody>
      </p:sp>
      <p:sp>
        <p:nvSpPr>
          <p:cNvPr id="3" name="Content Placeholder 2"/>
          <p:cNvSpPr>
            <a:spLocks noGrp="1"/>
          </p:cNvSpPr>
          <p:nvPr>
            <p:ph idx="1"/>
          </p:nvPr>
        </p:nvSpPr>
        <p:spPr/>
        <p:txBody>
          <a:bodyPr/>
          <a:lstStyle/>
          <a:p>
            <a:r>
              <a:rPr lang="en-US" dirty="0"/>
              <a:t>RK2 requires twice the function evaluations per iteration, but gives much better results</a:t>
            </a:r>
          </a:p>
          <a:p>
            <a:r>
              <a:rPr lang="en-US" dirty="0"/>
              <a:t>With RK2 the error tends to vary with the cube of the step size, compared with the square of the step size for Euler's</a:t>
            </a:r>
          </a:p>
          <a:p>
            <a:r>
              <a:rPr lang="en-US" dirty="0"/>
              <a:t>The smaller error allows for larger step sizes compared to the Euler Method</a:t>
            </a:r>
          </a:p>
        </p:txBody>
      </p:sp>
      <p:sp>
        <p:nvSpPr>
          <p:cNvPr id="4" name="Slide Number Placeholder 3">
            <a:extLst>
              <a:ext uri="{FF2B5EF4-FFF2-40B4-BE49-F238E27FC236}">
                <a16:creationId xmlns:a16="http://schemas.microsoft.com/office/drawing/2014/main" id="{FC51C659-DAFB-401C-60DC-86E12B067420}"/>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30</a:t>
            </a:fld>
            <a:endParaRPr lang="en-US" dirty="0">
              <a:solidFill>
                <a:schemeClr val="tx1">
                  <a:lumMod val="50000"/>
                </a:schemeClr>
              </a:solidFill>
            </a:endParaRPr>
          </a:p>
        </p:txBody>
      </p:sp>
    </p:spTree>
    <p:extLst>
      <p:ext uri="{BB962C8B-B14F-4D97-AF65-F5344CB8AC3E}">
        <p14:creationId xmlns:p14="http://schemas.microsoft.com/office/powerpoint/2010/main" val="1341602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E445E-A5F0-E4B1-F429-AF85C9666EC9}"/>
              </a:ext>
            </a:extLst>
          </p:cNvPr>
          <p:cNvSpPr>
            <a:spLocks noGrp="1"/>
          </p:cNvSpPr>
          <p:nvPr>
            <p:ph type="title"/>
          </p:nvPr>
        </p:nvSpPr>
        <p:spPr/>
        <p:txBody>
          <a:bodyPr/>
          <a:lstStyle/>
          <a:p>
            <a:r>
              <a:rPr lang="en-US" dirty="0"/>
              <a:t>Multistep Methods</a:t>
            </a:r>
          </a:p>
        </p:txBody>
      </p:sp>
      <p:sp>
        <p:nvSpPr>
          <p:cNvPr id="3" name="Content Placeholder 2">
            <a:extLst>
              <a:ext uri="{FF2B5EF4-FFF2-40B4-BE49-F238E27FC236}">
                <a16:creationId xmlns:a16="http://schemas.microsoft.com/office/drawing/2014/main" id="{8563E860-F9E3-8312-284A-A817CA992831}"/>
              </a:ext>
            </a:extLst>
          </p:cNvPr>
          <p:cNvSpPr>
            <a:spLocks noGrp="1"/>
          </p:cNvSpPr>
          <p:nvPr>
            <p:ph idx="1"/>
          </p:nvPr>
        </p:nvSpPr>
        <p:spPr>
          <a:xfrm>
            <a:off x="457200" y="1280160"/>
            <a:ext cx="11297920" cy="2910840"/>
          </a:xfrm>
        </p:spPr>
        <p:txBody>
          <a:bodyPr/>
          <a:lstStyle/>
          <a:p>
            <a:r>
              <a:rPr lang="en-US" dirty="0"/>
              <a:t>Euler's and Runge-</a:t>
            </a:r>
            <a:r>
              <a:rPr lang="en-US" dirty="0" err="1"/>
              <a:t>Kutta</a:t>
            </a:r>
            <a:r>
              <a:rPr lang="en-US" dirty="0"/>
              <a:t> methods are single step approaches, in that they only use information at </a:t>
            </a:r>
            <a:r>
              <a:rPr lang="en-US" b="1" dirty="0"/>
              <a:t>x</a:t>
            </a:r>
            <a:r>
              <a:rPr lang="en-US" dirty="0"/>
              <a:t>(t) to determine its value at the next time step</a:t>
            </a:r>
          </a:p>
          <a:p>
            <a:r>
              <a:rPr lang="en-US" dirty="0"/>
              <a:t>Multistep methods take advantage of the fact that using we have information about previous time steps </a:t>
            </a:r>
            <a:r>
              <a:rPr lang="en-US" b="1" dirty="0"/>
              <a:t>x</a:t>
            </a:r>
            <a:r>
              <a:rPr lang="en-US" dirty="0"/>
              <a:t>(t-</a:t>
            </a:r>
            <a:r>
              <a:rPr lang="en-US" dirty="0">
                <a:latin typeface="Symbol" panose="05050102010706020507" pitchFamily="18" charset="2"/>
              </a:rPr>
              <a:t>D</a:t>
            </a:r>
            <a:r>
              <a:rPr lang="en-US" dirty="0"/>
              <a:t>t), </a:t>
            </a:r>
            <a:r>
              <a:rPr lang="en-US" b="1" dirty="0"/>
              <a:t>x</a:t>
            </a:r>
            <a:r>
              <a:rPr lang="en-US" dirty="0"/>
              <a:t>(t-2</a:t>
            </a:r>
            <a:r>
              <a:rPr lang="en-US" dirty="0">
                <a:latin typeface="Symbol" panose="05050102010706020507" pitchFamily="18" charset="2"/>
              </a:rPr>
              <a:t>D</a:t>
            </a:r>
            <a:r>
              <a:rPr lang="en-US" dirty="0"/>
              <a:t>t), </a:t>
            </a:r>
            <a:r>
              <a:rPr lang="en-US" dirty="0" err="1"/>
              <a:t>etc</a:t>
            </a:r>
            <a:endParaRPr lang="en-US" dirty="0"/>
          </a:p>
          <a:p>
            <a:r>
              <a:rPr lang="en-US" dirty="0"/>
              <a:t>These methods can be explicit or implicit (dependent on </a:t>
            </a:r>
            <a:r>
              <a:rPr lang="en-US" b="1" dirty="0"/>
              <a:t>x</a:t>
            </a:r>
            <a:r>
              <a:rPr lang="en-US" dirty="0"/>
              <a:t>(</a:t>
            </a:r>
            <a:r>
              <a:rPr lang="en-US" dirty="0" err="1"/>
              <a:t>t+</a:t>
            </a:r>
            <a:r>
              <a:rPr lang="en-US" dirty="0" err="1">
                <a:latin typeface="Symbol" panose="05050102010706020507" pitchFamily="18" charset="2"/>
              </a:rPr>
              <a:t>D</a:t>
            </a:r>
            <a:r>
              <a:rPr lang="en-US" dirty="0" err="1"/>
              <a:t>t</a:t>
            </a:r>
            <a:r>
              <a:rPr lang="en-US" dirty="0"/>
              <a:t>) values; we'll just consider the explicit Adams-</a:t>
            </a:r>
            <a:r>
              <a:rPr lang="en-US" dirty="0" err="1"/>
              <a:t>Bashforth</a:t>
            </a:r>
            <a:r>
              <a:rPr lang="en-US" dirty="0"/>
              <a:t> approach </a:t>
            </a:r>
          </a:p>
          <a:p>
            <a:endParaRPr lang="en-US" dirty="0"/>
          </a:p>
        </p:txBody>
      </p:sp>
      <p:graphicFrame>
        <p:nvGraphicFramePr>
          <p:cNvPr id="4" name="Object 3">
            <a:extLst>
              <a:ext uri="{FF2B5EF4-FFF2-40B4-BE49-F238E27FC236}">
                <a16:creationId xmlns:a16="http://schemas.microsoft.com/office/drawing/2014/main" id="{77507FE8-834A-E4AA-FDF7-0976F6EB9448}"/>
              </a:ext>
            </a:extLst>
          </p:cNvPr>
          <p:cNvGraphicFramePr>
            <a:graphicFrameLocks noChangeAspect="1"/>
          </p:cNvGraphicFramePr>
          <p:nvPr>
            <p:extLst>
              <p:ext uri="{D42A27DB-BD31-4B8C-83A1-F6EECF244321}">
                <p14:modId xmlns:p14="http://schemas.microsoft.com/office/powerpoint/2010/main" val="2978714645"/>
              </p:ext>
            </p:extLst>
          </p:nvPr>
        </p:nvGraphicFramePr>
        <p:xfrm>
          <a:off x="1143000" y="4198834"/>
          <a:ext cx="9166123" cy="2514600"/>
        </p:xfrm>
        <a:graphic>
          <a:graphicData uri="http://schemas.openxmlformats.org/presentationml/2006/ole">
            <mc:AlternateContent xmlns:mc="http://schemas.openxmlformats.org/markup-compatibility/2006">
              <mc:Choice xmlns:v="urn:schemas-microsoft-com:vml" Requires="v">
                <p:oleObj name="Equation" r:id="rId2" imgW="10274040" imgH="2819160" progId="Equation.DSMT4">
                  <p:embed/>
                </p:oleObj>
              </mc:Choice>
              <mc:Fallback>
                <p:oleObj name="Equation" r:id="rId2" imgW="10274040" imgH="2819160" progId="Equation.DSMT4">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198834"/>
                        <a:ext cx="9166123" cy="2514600"/>
                      </a:xfrm>
                      <a:prstGeom prst="rect">
                        <a:avLst/>
                      </a:prstGeom>
                      <a:noFill/>
                      <a:ln>
                        <a:noFill/>
                      </a:ln>
                    </p:spPr>
                  </p:pic>
                </p:oleObj>
              </mc:Fallback>
            </mc:AlternateContent>
          </a:graphicData>
        </a:graphic>
      </p:graphicFrame>
      <p:sp>
        <p:nvSpPr>
          <p:cNvPr id="5" name="Slide Number Placeholder 3">
            <a:extLst>
              <a:ext uri="{FF2B5EF4-FFF2-40B4-BE49-F238E27FC236}">
                <a16:creationId xmlns:a16="http://schemas.microsoft.com/office/drawing/2014/main" id="{4C407AEC-87F9-F0D2-BAB7-9E89281D1FF6}"/>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31</a:t>
            </a:fld>
            <a:endParaRPr lang="en-US" dirty="0">
              <a:solidFill>
                <a:schemeClr val="tx1">
                  <a:lumMod val="50000"/>
                </a:schemeClr>
              </a:solidFill>
            </a:endParaRPr>
          </a:p>
        </p:txBody>
      </p:sp>
    </p:spTree>
    <p:extLst>
      <p:ext uri="{BB962C8B-B14F-4D97-AF65-F5344CB8AC3E}">
        <p14:creationId xmlns:p14="http://schemas.microsoft.com/office/powerpoint/2010/main" val="2975572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9D3AE-C6B5-9D2E-603E-E0B353D7883A}"/>
              </a:ext>
            </a:extLst>
          </p:cNvPr>
          <p:cNvSpPr>
            <a:spLocks noGrp="1"/>
          </p:cNvSpPr>
          <p:nvPr>
            <p:ph type="title"/>
          </p:nvPr>
        </p:nvSpPr>
        <p:spPr/>
        <p:txBody>
          <a:bodyPr/>
          <a:lstStyle/>
          <a:p>
            <a:r>
              <a:rPr lang="en-US" dirty="0"/>
              <a:t>Numerical Instability</a:t>
            </a:r>
          </a:p>
        </p:txBody>
      </p:sp>
      <p:sp>
        <p:nvSpPr>
          <p:cNvPr id="3" name="Content Placeholder 2">
            <a:extLst>
              <a:ext uri="{FF2B5EF4-FFF2-40B4-BE49-F238E27FC236}">
                <a16:creationId xmlns:a16="http://schemas.microsoft.com/office/drawing/2014/main" id="{A79A22B8-7A1E-E94F-5925-017733383F63}"/>
              </a:ext>
            </a:extLst>
          </p:cNvPr>
          <p:cNvSpPr>
            <a:spLocks noGrp="1"/>
          </p:cNvSpPr>
          <p:nvPr>
            <p:ph idx="1"/>
          </p:nvPr>
        </p:nvSpPr>
        <p:spPr>
          <a:xfrm>
            <a:off x="457200" y="1280160"/>
            <a:ext cx="11297920" cy="1082040"/>
          </a:xfrm>
        </p:spPr>
        <p:txBody>
          <a:bodyPr/>
          <a:lstStyle/>
          <a:p>
            <a:r>
              <a:rPr lang="en-US" dirty="0"/>
              <a:t>All explicit methods can suffer from numerical instability if the time step is not correctly chosen for the problem eigenvalues</a:t>
            </a:r>
          </a:p>
          <a:p>
            <a:endParaRPr lang="en-US" dirty="0"/>
          </a:p>
        </p:txBody>
      </p:sp>
      <p:pic>
        <p:nvPicPr>
          <p:cNvPr id="4" name="Picture 2">
            <a:extLst>
              <a:ext uri="{FF2B5EF4-FFF2-40B4-BE49-F238E27FC236}">
                <a16:creationId xmlns:a16="http://schemas.microsoft.com/office/drawing/2014/main" id="{BE445768-9DCC-4D37-8F26-0A6F643C6F8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62000" y="2370746"/>
            <a:ext cx="4114800" cy="356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39057B57-7DDA-20A8-94C9-A6BA697CCDCB}"/>
              </a:ext>
            </a:extLst>
          </p:cNvPr>
          <p:cNvSpPr/>
          <p:nvPr/>
        </p:nvSpPr>
        <p:spPr>
          <a:xfrm>
            <a:off x="1968500" y="6266608"/>
            <a:ext cx="7848600" cy="276999"/>
          </a:xfrm>
          <a:prstGeom prst="rect">
            <a:avLst/>
          </a:prstGeom>
        </p:spPr>
        <p:txBody>
          <a:bodyPr wrap="square">
            <a:spAutoFit/>
          </a:bodyPr>
          <a:lstStyle/>
          <a:p>
            <a:r>
              <a:rPr lang="en-US" sz="1200" dirty="0">
                <a:solidFill>
                  <a:srgbClr val="1E0000"/>
                </a:solidFill>
              </a:rPr>
              <a:t>Image source: http://www.staff.science.uu.nl/~frank011/Classes/numwisk/ch10.pdf</a:t>
            </a:r>
          </a:p>
        </p:txBody>
      </p:sp>
      <p:sp>
        <p:nvSpPr>
          <p:cNvPr id="6" name="TextBox 5">
            <a:extLst>
              <a:ext uri="{FF2B5EF4-FFF2-40B4-BE49-F238E27FC236}">
                <a16:creationId xmlns:a16="http://schemas.microsoft.com/office/drawing/2014/main" id="{B22F8866-0012-FD95-DC20-1712E4A9581C}"/>
              </a:ext>
            </a:extLst>
          </p:cNvPr>
          <p:cNvSpPr txBox="1"/>
          <p:nvPr/>
        </p:nvSpPr>
        <p:spPr>
          <a:xfrm>
            <a:off x="5216348" y="2581419"/>
            <a:ext cx="6061251" cy="1569660"/>
          </a:xfrm>
          <a:prstGeom prst="rect">
            <a:avLst/>
          </a:prstGeom>
          <a:solidFill>
            <a:schemeClr val="accent3">
              <a:lumMod val="95000"/>
            </a:schemeClr>
          </a:solidFill>
        </p:spPr>
        <p:txBody>
          <a:bodyPr wrap="square" rtlCol="0">
            <a:spAutoFit/>
          </a:bodyPr>
          <a:lstStyle/>
          <a:p>
            <a:r>
              <a:rPr lang="en-US" sz="2400" dirty="0">
                <a:solidFill>
                  <a:srgbClr val="000000"/>
                </a:solidFill>
              </a:rPr>
              <a:t>Values are scaled by the time step;  the shape for RK2 has similar dimensions but is closer to a square.  Key point is to make sure the time step is small enough relative to the eigenvalues.</a:t>
            </a:r>
          </a:p>
        </p:txBody>
      </p:sp>
      <p:sp>
        <p:nvSpPr>
          <p:cNvPr id="7" name="Slide Number Placeholder 3">
            <a:extLst>
              <a:ext uri="{FF2B5EF4-FFF2-40B4-BE49-F238E27FC236}">
                <a16:creationId xmlns:a16="http://schemas.microsoft.com/office/drawing/2014/main" id="{DE7A75EC-62D7-22E1-5ED5-CFDD79E3F788}"/>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32</a:t>
            </a:fld>
            <a:endParaRPr lang="en-US" dirty="0">
              <a:solidFill>
                <a:schemeClr val="tx1">
                  <a:lumMod val="50000"/>
                </a:schemeClr>
              </a:solidFill>
            </a:endParaRPr>
          </a:p>
        </p:txBody>
      </p:sp>
    </p:spTree>
    <p:extLst>
      <p:ext uri="{BB962C8B-B14F-4D97-AF65-F5344CB8AC3E}">
        <p14:creationId xmlns:p14="http://schemas.microsoft.com/office/powerpoint/2010/main" val="306218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E0DF6-7409-AA26-0B5E-D9E25386F5BE}"/>
              </a:ext>
            </a:extLst>
          </p:cNvPr>
          <p:cNvSpPr>
            <a:spLocks noGrp="1"/>
          </p:cNvSpPr>
          <p:nvPr>
            <p:ph type="title"/>
          </p:nvPr>
        </p:nvSpPr>
        <p:spPr/>
        <p:txBody>
          <a:bodyPr/>
          <a:lstStyle/>
          <a:p>
            <a:r>
              <a:rPr lang="en-US" dirty="0"/>
              <a:t>Implicit</a:t>
            </a:r>
          </a:p>
        </p:txBody>
      </p:sp>
      <p:sp>
        <p:nvSpPr>
          <p:cNvPr id="3" name="Content Placeholder 2">
            <a:extLst>
              <a:ext uri="{FF2B5EF4-FFF2-40B4-BE49-F238E27FC236}">
                <a16:creationId xmlns:a16="http://schemas.microsoft.com/office/drawing/2014/main" id="{14D47BF0-DAB3-D7BD-986C-9C5A17892267}"/>
              </a:ext>
            </a:extLst>
          </p:cNvPr>
          <p:cNvSpPr>
            <a:spLocks noGrp="1"/>
          </p:cNvSpPr>
          <p:nvPr>
            <p:ph idx="1"/>
          </p:nvPr>
        </p:nvSpPr>
        <p:spPr>
          <a:xfrm>
            <a:off x="457200" y="1280160"/>
            <a:ext cx="11297920" cy="1615440"/>
          </a:xfrm>
        </p:spPr>
        <p:txBody>
          <a:bodyPr/>
          <a:lstStyle/>
          <a:p>
            <a:r>
              <a:rPr lang="en-US" dirty="0"/>
              <a:t>Implicit solution methods have the advantage of being numerically stable over the entire left half plane</a:t>
            </a:r>
          </a:p>
          <a:p>
            <a:r>
              <a:rPr lang="en-US" dirty="0"/>
              <a:t>Only method considered here is the Backward Euler</a:t>
            </a:r>
          </a:p>
          <a:p>
            <a:endParaRPr lang="en-US" dirty="0"/>
          </a:p>
        </p:txBody>
      </p:sp>
      <p:graphicFrame>
        <p:nvGraphicFramePr>
          <p:cNvPr id="4" name="Object 3">
            <a:extLst>
              <a:ext uri="{FF2B5EF4-FFF2-40B4-BE49-F238E27FC236}">
                <a16:creationId xmlns:a16="http://schemas.microsoft.com/office/drawing/2014/main" id="{09ED73AF-4F0C-5589-4213-2EE695761216}"/>
              </a:ext>
            </a:extLst>
          </p:cNvPr>
          <p:cNvGraphicFramePr>
            <a:graphicFrameLocks noChangeAspect="1"/>
          </p:cNvGraphicFramePr>
          <p:nvPr>
            <p:extLst>
              <p:ext uri="{D42A27DB-BD31-4B8C-83A1-F6EECF244321}">
                <p14:modId xmlns:p14="http://schemas.microsoft.com/office/powerpoint/2010/main" val="4276107184"/>
              </p:ext>
            </p:extLst>
          </p:nvPr>
        </p:nvGraphicFramePr>
        <p:xfrm>
          <a:off x="1066800" y="3166110"/>
          <a:ext cx="4572000" cy="2705100"/>
        </p:xfrm>
        <a:graphic>
          <a:graphicData uri="http://schemas.openxmlformats.org/presentationml/2006/ole">
            <mc:AlternateContent xmlns:mc="http://schemas.openxmlformats.org/markup-compatibility/2006">
              <mc:Choice xmlns:v="urn:schemas-microsoft-com:vml" Requires="v">
                <p:oleObj name="Equation" r:id="rId2" imgW="4572000" imgH="2705040" progId="Equation.DSMT4">
                  <p:embed/>
                </p:oleObj>
              </mc:Choice>
              <mc:Fallback>
                <p:oleObj name="Equation" r:id="rId2" imgW="4572000" imgH="2705040" progId="Equation.DSMT4">
                  <p:embed/>
                  <p:pic>
                    <p:nvPicPr>
                      <p:cNvPr id="7" name="Object 6">
                        <a:extLst>
                          <a:ext uri="{FF2B5EF4-FFF2-40B4-BE49-F238E27FC236}">
                            <a16:creationId xmlns:a16="http://schemas.microsoft.com/office/drawing/2014/main" id="{89B9B948-8AC2-4532-B6E7-A5B36CF12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166110"/>
                        <a:ext cx="4572000" cy="270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a:extLst>
              <a:ext uri="{FF2B5EF4-FFF2-40B4-BE49-F238E27FC236}">
                <a16:creationId xmlns:a16="http://schemas.microsoft.com/office/drawing/2014/main" id="{55481667-2085-7DE9-E701-7B4DF45D5DC9}"/>
              </a:ext>
            </a:extLst>
          </p:cNvPr>
          <p:cNvSpPr txBox="1"/>
          <p:nvPr/>
        </p:nvSpPr>
        <p:spPr>
          <a:xfrm>
            <a:off x="7802579" y="3276600"/>
            <a:ext cx="3291286" cy="954107"/>
          </a:xfrm>
          <a:prstGeom prst="rect">
            <a:avLst/>
          </a:prstGeom>
          <a:solidFill>
            <a:schemeClr val="accent3">
              <a:lumMod val="95000"/>
            </a:schemeClr>
          </a:solidFill>
        </p:spPr>
        <p:txBody>
          <a:bodyPr wrap="square" rtlCol="0">
            <a:spAutoFit/>
          </a:bodyPr>
          <a:lstStyle/>
          <a:p>
            <a:r>
              <a:rPr lang="en-US" dirty="0">
                <a:solidFill>
                  <a:srgbClr val="000000"/>
                </a:solidFill>
              </a:rPr>
              <a:t>W</a:t>
            </a:r>
            <a:r>
              <a:rPr lang="en-US" sz="2800" dirty="0">
                <a:solidFill>
                  <a:srgbClr val="000000"/>
                </a:solidFill>
              </a:rPr>
              <a:t>e’ll only consider </a:t>
            </a:r>
            <a:br>
              <a:rPr lang="en-US" sz="2800" dirty="0">
                <a:solidFill>
                  <a:srgbClr val="000000"/>
                </a:solidFill>
              </a:rPr>
            </a:br>
            <a:r>
              <a:rPr lang="en-US" sz="2800" dirty="0">
                <a:solidFill>
                  <a:srgbClr val="000000"/>
                </a:solidFill>
              </a:rPr>
              <a:t>linear equations</a:t>
            </a:r>
          </a:p>
        </p:txBody>
      </p:sp>
      <p:sp>
        <p:nvSpPr>
          <p:cNvPr id="6" name="Slide Number Placeholder 3">
            <a:extLst>
              <a:ext uri="{FF2B5EF4-FFF2-40B4-BE49-F238E27FC236}">
                <a16:creationId xmlns:a16="http://schemas.microsoft.com/office/drawing/2014/main" id="{FA4F9301-5F88-BD07-9A48-F5B3348082A0}"/>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33</a:t>
            </a:fld>
            <a:endParaRPr lang="en-US" dirty="0">
              <a:solidFill>
                <a:schemeClr val="tx1">
                  <a:lumMod val="50000"/>
                </a:schemeClr>
              </a:solidFill>
            </a:endParaRPr>
          </a:p>
        </p:txBody>
      </p:sp>
    </p:spTree>
    <p:extLst>
      <p:ext uri="{BB962C8B-B14F-4D97-AF65-F5344CB8AC3E}">
        <p14:creationId xmlns:p14="http://schemas.microsoft.com/office/powerpoint/2010/main" val="3043919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CDC64-09AE-B08B-DE4D-39821F2295D5}"/>
              </a:ext>
            </a:extLst>
          </p:cNvPr>
          <p:cNvSpPr>
            <a:spLocks noGrp="1"/>
          </p:cNvSpPr>
          <p:nvPr>
            <p:ph type="title"/>
          </p:nvPr>
        </p:nvSpPr>
        <p:spPr/>
        <p:txBody>
          <a:bodyPr/>
          <a:lstStyle/>
          <a:p>
            <a:r>
              <a:rPr lang="en-US" dirty="0"/>
              <a:t>Backward Euler Cart Example</a:t>
            </a:r>
          </a:p>
        </p:txBody>
      </p:sp>
      <p:sp>
        <p:nvSpPr>
          <p:cNvPr id="3" name="Content Placeholder 2">
            <a:extLst>
              <a:ext uri="{FF2B5EF4-FFF2-40B4-BE49-F238E27FC236}">
                <a16:creationId xmlns:a16="http://schemas.microsoft.com/office/drawing/2014/main" id="{5D431C46-72EA-123A-95D2-8FB6E652C91E}"/>
              </a:ext>
            </a:extLst>
          </p:cNvPr>
          <p:cNvSpPr>
            <a:spLocks noGrp="1"/>
          </p:cNvSpPr>
          <p:nvPr>
            <p:ph idx="1"/>
          </p:nvPr>
        </p:nvSpPr>
        <p:spPr>
          <a:xfrm>
            <a:off x="457200" y="1280160"/>
            <a:ext cx="11297920" cy="624840"/>
          </a:xfrm>
        </p:spPr>
        <p:txBody>
          <a:bodyPr/>
          <a:lstStyle/>
          <a:p>
            <a:r>
              <a:rPr lang="en-US" dirty="0"/>
              <a:t>Returning to the cart example </a:t>
            </a:r>
          </a:p>
          <a:p>
            <a:endParaRPr lang="en-US" dirty="0"/>
          </a:p>
        </p:txBody>
      </p:sp>
      <p:graphicFrame>
        <p:nvGraphicFramePr>
          <p:cNvPr id="4" name="Object 3">
            <a:extLst>
              <a:ext uri="{FF2B5EF4-FFF2-40B4-BE49-F238E27FC236}">
                <a16:creationId xmlns:a16="http://schemas.microsoft.com/office/drawing/2014/main" id="{5907CFFD-2EBC-2618-76FA-D8E220E95FCB}"/>
              </a:ext>
            </a:extLst>
          </p:cNvPr>
          <p:cNvGraphicFramePr>
            <a:graphicFrameLocks noChangeAspect="1"/>
          </p:cNvGraphicFramePr>
          <p:nvPr>
            <p:extLst>
              <p:ext uri="{D42A27DB-BD31-4B8C-83A1-F6EECF244321}">
                <p14:modId xmlns:p14="http://schemas.microsoft.com/office/powerpoint/2010/main" val="2287214983"/>
              </p:ext>
            </p:extLst>
          </p:nvPr>
        </p:nvGraphicFramePr>
        <p:xfrm>
          <a:off x="762000" y="1981200"/>
          <a:ext cx="5820177" cy="2209800"/>
        </p:xfrm>
        <a:graphic>
          <a:graphicData uri="http://schemas.openxmlformats.org/presentationml/2006/ole">
            <mc:AlternateContent xmlns:mc="http://schemas.openxmlformats.org/markup-compatibility/2006">
              <mc:Choice xmlns:v="urn:schemas-microsoft-com:vml" Requires="v">
                <p:oleObj name="Equation" r:id="rId2" imgW="7124400" imgH="2705040" progId="Equation.DSMT4">
                  <p:embed/>
                </p:oleObj>
              </mc:Choice>
              <mc:Fallback>
                <p:oleObj name="Equation" r:id="rId2" imgW="7124400" imgH="2705040" progId="Equation.DSMT4">
                  <p:embed/>
                  <p:pic>
                    <p:nvPicPr>
                      <p:cNvPr id="5" name="Object 4"/>
                      <p:cNvPicPr>
                        <a:picLocks noChangeAspect="1" noChangeArrowheads="1"/>
                      </p:cNvPicPr>
                      <p:nvPr/>
                    </p:nvPicPr>
                    <p:blipFill>
                      <a:blip r:embed="rId3"/>
                      <a:srcRect/>
                      <a:stretch>
                        <a:fillRect/>
                      </a:stretch>
                    </p:blipFill>
                    <p:spPr bwMode="auto">
                      <a:xfrm>
                        <a:off x="762000" y="1981200"/>
                        <a:ext cx="5820177" cy="2209800"/>
                      </a:xfrm>
                      <a:prstGeom prst="rect">
                        <a:avLst/>
                      </a:prstGeom>
                      <a:noFill/>
                      <a:ln>
                        <a:noFill/>
                      </a:ln>
                      <a:effectLst/>
                    </p:spPr>
                  </p:pic>
                </p:oleObj>
              </mc:Fallback>
            </mc:AlternateContent>
          </a:graphicData>
        </a:graphic>
      </p:graphicFrame>
      <p:sp>
        <p:nvSpPr>
          <p:cNvPr id="6" name="TextBox 5">
            <a:extLst>
              <a:ext uri="{FF2B5EF4-FFF2-40B4-BE49-F238E27FC236}">
                <a16:creationId xmlns:a16="http://schemas.microsoft.com/office/drawing/2014/main" id="{FD407ABC-170D-40BB-3009-05F643D46EBA}"/>
              </a:ext>
            </a:extLst>
          </p:cNvPr>
          <p:cNvSpPr txBox="1"/>
          <p:nvPr/>
        </p:nvSpPr>
        <p:spPr bwMode="auto">
          <a:xfrm>
            <a:off x="7315200" y="2967335"/>
            <a:ext cx="4191000" cy="461665"/>
          </a:xfrm>
          <a:prstGeom prst="rect">
            <a:avLst/>
          </a:prstGeom>
          <a:solidFill>
            <a:schemeClr val="bg1">
              <a:lumMod val="95000"/>
            </a:schemeClr>
          </a:solidFill>
          <a:ln>
            <a:noFill/>
          </a:ln>
        </p:spPr>
        <p:txBody>
          <a:bodyPr wrap="square">
            <a:spAutoFit/>
          </a:bodyPr>
          <a:lstStyle/>
          <a:p>
            <a:pPr marR="0" lvl="0" algn="l" defTabSz="914400" rtl="0" eaLnBrk="0" fontAlgn="base" latinLnBrk="0" hangingPunct="0">
              <a:lnSpc>
                <a:spcPct val="100000"/>
              </a:lnSpc>
              <a:spcBef>
                <a:spcPct val="20000"/>
              </a:spcBef>
              <a:spcAft>
                <a:spcPct val="0"/>
              </a:spcAft>
              <a:buClr>
                <a:srgbClr val="1E0000"/>
              </a:buClr>
              <a:buSzPct val="100000"/>
              <a:tabLst/>
              <a:defRPr/>
            </a:pPr>
            <a:r>
              <a:rPr kumimoji="0" lang="en-US" sz="2400" b="0" i="0" u="none" strike="noStrike" kern="0" cap="none" spc="0" normalizeH="0" baseline="0" noProof="0" dirty="0">
                <a:ln>
                  <a:noFill/>
                </a:ln>
                <a:solidFill>
                  <a:srgbClr val="1E0000"/>
                </a:solidFill>
                <a:effectLst/>
                <a:uLnTx/>
                <a:uFillTx/>
                <a:latin typeface="Times New Roman"/>
                <a:ea typeface="+mn-ea"/>
                <a:cs typeface="+mn-cs"/>
              </a:rPr>
              <a:t>Results with </a:t>
            </a:r>
            <a:r>
              <a:rPr kumimoji="0" lang="en-US" sz="2400" b="0" i="0" u="none" strike="noStrike" kern="0" cap="none" spc="0" normalizeH="0" baseline="0" noProof="0" dirty="0">
                <a:ln>
                  <a:noFill/>
                </a:ln>
                <a:solidFill>
                  <a:srgbClr val="1E0000"/>
                </a:solidFill>
                <a:effectLst/>
                <a:uLnTx/>
                <a:uFillTx/>
                <a:latin typeface="Symbol" panose="05050102010706020507" pitchFamily="18" charset="2"/>
                <a:ea typeface="+mn-ea"/>
                <a:cs typeface="+mn-cs"/>
              </a:rPr>
              <a:t>D</a:t>
            </a:r>
            <a:r>
              <a:rPr kumimoji="0" lang="en-US" sz="2400" b="0" i="0" u="none" strike="noStrike" kern="0" cap="none" spc="0" normalizeH="0" baseline="0" noProof="0" dirty="0">
                <a:ln>
                  <a:noFill/>
                </a:ln>
                <a:solidFill>
                  <a:srgbClr val="1E0000"/>
                </a:solidFill>
                <a:effectLst/>
                <a:uLnTx/>
                <a:uFillTx/>
                <a:latin typeface="Times New Roman"/>
                <a:ea typeface="+mn-ea"/>
                <a:cs typeface="+mn-cs"/>
              </a:rPr>
              <a:t>t = 0.25 and 0.05  </a:t>
            </a:r>
          </a:p>
        </p:txBody>
      </p:sp>
      <p:graphicFrame>
        <p:nvGraphicFramePr>
          <p:cNvPr id="7" name="Table 6">
            <a:extLst>
              <a:ext uri="{FF2B5EF4-FFF2-40B4-BE49-F238E27FC236}">
                <a16:creationId xmlns:a16="http://schemas.microsoft.com/office/drawing/2014/main" id="{28FB40F5-E1A2-50C2-D84C-ECE463B2471B}"/>
              </a:ext>
            </a:extLst>
          </p:cNvPr>
          <p:cNvGraphicFramePr>
            <a:graphicFrameLocks noGrp="1"/>
          </p:cNvGraphicFramePr>
          <p:nvPr>
            <p:extLst>
              <p:ext uri="{D42A27DB-BD31-4B8C-83A1-F6EECF244321}">
                <p14:modId xmlns:p14="http://schemas.microsoft.com/office/powerpoint/2010/main" val="709111299"/>
              </p:ext>
            </p:extLst>
          </p:nvPr>
        </p:nvGraphicFramePr>
        <p:xfrm>
          <a:off x="6705600" y="3495040"/>
          <a:ext cx="5410200" cy="2682240"/>
        </p:xfrm>
        <a:graphic>
          <a:graphicData uri="http://schemas.openxmlformats.org/drawingml/2006/table">
            <a:tbl>
              <a:tblPr>
                <a:tableStyleId>{5C22544A-7EE6-4342-B048-85BDC9FD1C3A}</a:tableStyleId>
              </a:tblPr>
              <a:tblGrid>
                <a:gridCol w="1334870">
                  <a:extLst>
                    <a:ext uri="{9D8B030D-6E8A-4147-A177-3AD203B41FA5}">
                      <a16:colId xmlns:a16="http://schemas.microsoft.com/office/drawing/2014/main" val="20000"/>
                    </a:ext>
                  </a:extLst>
                </a:gridCol>
                <a:gridCol w="1158066">
                  <a:extLst>
                    <a:ext uri="{9D8B030D-6E8A-4147-A177-3AD203B41FA5}">
                      <a16:colId xmlns:a16="http://schemas.microsoft.com/office/drawing/2014/main" val="20001"/>
                    </a:ext>
                  </a:extLst>
                </a:gridCol>
                <a:gridCol w="1458632">
                  <a:extLst>
                    <a:ext uri="{9D8B030D-6E8A-4147-A177-3AD203B41FA5}">
                      <a16:colId xmlns:a16="http://schemas.microsoft.com/office/drawing/2014/main" val="20002"/>
                    </a:ext>
                  </a:extLst>
                </a:gridCol>
                <a:gridCol w="1458632">
                  <a:extLst>
                    <a:ext uri="{9D8B030D-6E8A-4147-A177-3AD203B41FA5}">
                      <a16:colId xmlns:a16="http://schemas.microsoft.com/office/drawing/2014/main" val="20003"/>
                    </a:ext>
                  </a:extLst>
                </a:gridCol>
              </a:tblGrid>
              <a:tr h="0">
                <a:tc>
                  <a:txBody>
                    <a:bodyPr/>
                    <a:lstStyle/>
                    <a:p>
                      <a:pPr marL="0" marR="0" algn="ctr" hangingPunct="0">
                        <a:spcBef>
                          <a:spcPts val="0"/>
                        </a:spcBef>
                        <a:spcAft>
                          <a:spcPts val="0"/>
                        </a:spcAft>
                      </a:pPr>
                      <a:r>
                        <a:rPr lang="en-US" sz="2200" baseline="0" dirty="0">
                          <a:solidFill>
                            <a:srgbClr val="000000"/>
                          </a:solidFill>
                          <a:effectLst/>
                        </a:rPr>
                        <a:t>time</a:t>
                      </a:r>
                      <a:endParaRPr lang="en-US" sz="2200" b="1" baseline="0"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200" baseline="0" dirty="0">
                          <a:solidFill>
                            <a:srgbClr val="000000"/>
                          </a:solidFill>
                          <a:effectLst/>
                        </a:rPr>
                        <a:t>actual x</a:t>
                      </a:r>
                      <a:r>
                        <a:rPr lang="en-US" sz="2200" baseline="-25000" dirty="0">
                          <a:solidFill>
                            <a:srgbClr val="000000"/>
                          </a:solidFill>
                          <a:effectLst/>
                        </a:rPr>
                        <a:t>1</a:t>
                      </a:r>
                      <a:r>
                        <a:rPr lang="en-US" sz="2200" baseline="0" dirty="0">
                          <a:solidFill>
                            <a:srgbClr val="000000"/>
                          </a:solidFill>
                          <a:effectLst/>
                        </a:rPr>
                        <a:t>(t)</a:t>
                      </a:r>
                      <a:endParaRPr lang="en-US" sz="2200" b="1" baseline="0"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200" baseline="0" dirty="0">
                          <a:solidFill>
                            <a:srgbClr val="000000"/>
                          </a:solidFill>
                          <a:effectLst/>
                        </a:rPr>
                        <a:t>x</a:t>
                      </a:r>
                      <a:r>
                        <a:rPr lang="en-US" sz="2200" baseline="-25000" dirty="0">
                          <a:solidFill>
                            <a:srgbClr val="000000"/>
                          </a:solidFill>
                          <a:effectLst/>
                        </a:rPr>
                        <a:t>1</a:t>
                      </a:r>
                      <a:r>
                        <a:rPr lang="en-US" sz="2200" baseline="0" dirty="0">
                          <a:solidFill>
                            <a:srgbClr val="000000"/>
                          </a:solidFill>
                          <a:effectLst/>
                        </a:rPr>
                        <a:t>(t) with </a:t>
                      </a:r>
                      <a:r>
                        <a:rPr lang="en-US" sz="2200" baseline="0" dirty="0">
                          <a:solidFill>
                            <a:srgbClr val="000000"/>
                          </a:solidFill>
                          <a:effectLst/>
                          <a:latin typeface="Symbol" panose="05050102010706020507" pitchFamily="18" charset="2"/>
                        </a:rPr>
                        <a:t>D</a:t>
                      </a:r>
                      <a:r>
                        <a:rPr lang="en-US" sz="2200" baseline="0" dirty="0">
                          <a:solidFill>
                            <a:srgbClr val="000000"/>
                          </a:solidFill>
                          <a:effectLst/>
                        </a:rPr>
                        <a:t>t=0.25</a:t>
                      </a:r>
                      <a:endParaRPr lang="en-US" sz="2200" b="1" baseline="0"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200" baseline="0" dirty="0">
                          <a:solidFill>
                            <a:srgbClr val="000000"/>
                          </a:solidFill>
                          <a:effectLst/>
                        </a:rPr>
                        <a:t>x</a:t>
                      </a:r>
                      <a:r>
                        <a:rPr lang="en-US" sz="2200" baseline="-25000" dirty="0">
                          <a:solidFill>
                            <a:srgbClr val="000000"/>
                          </a:solidFill>
                          <a:effectLst/>
                        </a:rPr>
                        <a:t>1</a:t>
                      </a:r>
                      <a:r>
                        <a:rPr lang="en-US" sz="2200" baseline="0" dirty="0">
                          <a:solidFill>
                            <a:srgbClr val="000000"/>
                          </a:solidFill>
                          <a:effectLst/>
                        </a:rPr>
                        <a:t>(t) with </a:t>
                      </a:r>
                      <a:r>
                        <a:rPr lang="en-US" sz="2200" baseline="0" dirty="0">
                          <a:solidFill>
                            <a:srgbClr val="000000"/>
                          </a:solidFill>
                          <a:effectLst/>
                          <a:latin typeface="Symbol" panose="05050102010706020507" pitchFamily="18" charset="2"/>
                        </a:rPr>
                        <a:t>D</a:t>
                      </a:r>
                      <a:r>
                        <a:rPr lang="en-US" sz="2200" baseline="0" dirty="0">
                          <a:solidFill>
                            <a:srgbClr val="000000"/>
                          </a:solidFill>
                          <a:effectLst/>
                        </a:rPr>
                        <a:t>t=0.05</a:t>
                      </a:r>
                      <a:endParaRPr lang="en-US" sz="2200" b="1" baseline="0"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0"/>
                  </a:ext>
                </a:extLst>
              </a:tr>
              <a:tr h="298977">
                <a:tc>
                  <a:txBody>
                    <a:bodyPr/>
                    <a:lstStyle/>
                    <a:p>
                      <a:pPr marL="0" marR="0" algn="ctr" hangingPunct="0">
                        <a:spcBef>
                          <a:spcPts val="0"/>
                        </a:spcBef>
                        <a:spcAft>
                          <a:spcPts val="0"/>
                        </a:spcAft>
                      </a:pPr>
                      <a:r>
                        <a:rPr lang="en-US" sz="2200" baseline="0">
                          <a:solidFill>
                            <a:srgbClr val="000000"/>
                          </a:solidFill>
                          <a:effectLst/>
                        </a:rPr>
                        <a:t>0</a:t>
                      </a:r>
                      <a:endParaRPr lang="en-US" sz="2200" b="1" baseline="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200" baseline="0" dirty="0">
                          <a:solidFill>
                            <a:srgbClr val="000000"/>
                          </a:solidFill>
                          <a:effectLst/>
                        </a:rPr>
                        <a:t>1</a:t>
                      </a:r>
                      <a:endParaRPr lang="en-US" sz="2200" b="1" baseline="0"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200" baseline="0" dirty="0">
                          <a:solidFill>
                            <a:srgbClr val="000000"/>
                          </a:solidFill>
                          <a:effectLst/>
                        </a:rPr>
                        <a:t>1</a:t>
                      </a:r>
                      <a:endParaRPr lang="en-US" sz="2200" b="1" baseline="0"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200" b="0" baseline="0" dirty="0">
                          <a:solidFill>
                            <a:srgbClr val="000000"/>
                          </a:solidFill>
                          <a:effectLst/>
                          <a:latin typeface="Times"/>
                          <a:ea typeface="Times New Roman"/>
                          <a:cs typeface="Times New Roman"/>
                        </a:rPr>
                        <a:t>1</a:t>
                      </a:r>
                    </a:p>
                  </a:txBody>
                  <a:tcPr marL="68580" marR="68580" marT="0" marB="0">
                    <a:solidFill>
                      <a:schemeClr val="accent3">
                        <a:lumMod val="95000"/>
                      </a:schemeClr>
                    </a:solidFill>
                  </a:tcPr>
                </a:tc>
                <a:extLst>
                  <a:ext uri="{0D108BD9-81ED-4DB2-BD59-A6C34878D82A}">
                    <a16:rowId xmlns:a16="http://schemas.microsoft.com/office/drawing/2014/main" val="10001"/>
                  </a:ext>
                </a:extLst>
              </a:tr>
              <a:tr h="298977">
                <a:tc>
                  <a:txBody>
                    <a:bodyPr/>
                    <a:lstStyle/>
                    <a:p>
                      <a:pPr marL="0" marR="0" algn="ctr" hangingPunct="0">
                        <a:spcBef>
                          <a:spcPts val="0"/>
                        </a:spcBef>
                        <a:spcAft>
                          <a:spcPts val="0"/>
                        </a:spcAft>
                      </a:pPr>
                      <a:r>
                        <a:rPr lang="en-US" sz="2200" baseline="0">
                          <a:solidFill>
                            <a:srgbClr val="000000"/>
                          </a:solidFill>
                          <a:effectLst/>
                        </a:rPr>
                        <a:t>0.25</a:t>
                      </a:r>
                      <a:endParaRPr lang="en-US" sz="2200" b="1" baseline="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200" baseline="0">
                          <a:solidFill>
                            <a:srgbClr val="000000"/>
                          </a:solidFill>
                          <a:effectLst/>
                        </a:rPr>
                        <a:t>0.9689</a:t>
                      </a:r>
                      <a:endParaRPr lang="en-US" sz="2200" b="1" baseline="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200" baseline="0" dirty="0">
                          <a:solidFill>
                            <a:srgbClr val="000000"/>
                          </a:solidFill>
                          <a:effectLst/>
                        </a:rPr>
                        <a:t>0.9411</a:t>
                      </a:r>
                      <a:endParaRPr lang="en-US" sz="2200" b="1" baseline="0"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200" b="0" baseline="0" dirty="0">
                          <a:solidFill>
                            <a:srgbClr val="000000"/>
                          </a:solidFill>
                          <a:effectLst/>
                          <a:latin typeface="Times"/>
                          <a:ea typeface="Times New Roman"/>
                          <a:cs typeface="Times New Roman"/>
                        </a:rPr>
                        <a:t>0.9629</a:t>
                      </a:r>
                    </a:p>
                  </a:txBody>
                  <a:tcPr marL="68580" marR="68580" marT="0" marB="0">
                    <a:solidFill>
                      <a:schemeClr val="accent3">
                        <a:lumMod val="95000"/>
                      </a:schemeClr>
                    </a:solidFill>
                  </a:tcPr>
                </a:tc>
                <a:extLst>
                  <a:ext uri="{0D108BD9-81ED-4DB2-BD59-A6C34878D82A}">
                    <a16:rowId xmlns:a16="http://schemas.microsoft.com/office/drawing/2014/main" val="10002"/>
                  </a:ext>
                </a:extLst>
              </a:tr>
              <a:tr h="298977">
                <a:tc>
                  <a:txBody>
                    <a:bodyPr/>
                    <a:lstStyle/>
                    <a:p>
                      <a:pPr marL="0" marR="0" algn="ctr" hangingPunct="0">
                        <a:spcBef>
                          <a:spcPts val="0"/>
                        </a:spcBef>
                        <a:spcAft>
                          <a:spcPts val="0"/>
                        </a:spcAft>
                      </a:pPr>
                      <a:r>
                        <a:rPr lang="en-US" sz="2200" baseline="0" dirty="0">
                          <a:solidFill>
                            <a:srgbClr val="000000"/>
                          </a:solidFill>
                          <a:effectLst/>
                        </a:rPr>
                        <a:t>0.50</a:t>
                      </a:r>
                      <a:endParaRPr lang="en-US" sz="2200" b="1" baseline="0"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200" baseline="0">
                          <a:solidFill>
                            <a:srgbClr val="000000"/>
                          </a:solidFill>
                          <a:effectLst/>
                        </a:rPr>
                        <a:t>0.8776</a:t>
                      </a:r>
                      <a:endParaRPr lang="en-US" sz="2200" b="1" baseline="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200" baseline="0" dirty="0">
                          <a:solidFill>
                            <a:srgbClr val="000000"/>
                          </a:solidFill>
                          <a:effectLst/>
                        </a:rPr>
                        <a:t>0.8304</a:t>
                      </a:r>
                      <a:endParaRPr lang="en-US" sz="2200" b="1" baseline="0"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200" b="0" baseline="0" dirty="0">
                          <a:solidFill>
                            <a:srgbClr val="000000"/>
                          </a:solidFill>
                          <a:effectLst/>
                          <a:latin typeface="Times"/>
                          <a:ea typeface="Times New Roman"/>
                          <a:cs typeface="Times New Roman"/>
                        </a:rPr>
                        <a:t>0.8700</a:t>
                      </a:r>
                    </a:p>
                  </a:txBody>
                  <a:tcPr marL="68580" marR="68580" marT="0" marB="0">
                    <a:solidFill>
                      <a:schemeClr val="accent3">
                        <a:lumMod val="95000"/>
                      </a:schemeClr>
                    </a:solidFill>
                  </a:tcPr>
                </a:tc>
                <a:extLst>
                  <a:ext uri="{0D108BD9-81ED-4DB2-BD59-A6C34878D82A}">
                    <a16:rowId xmlns:a16="http://schemas.microsoft.com/office/drawing/2014/main" val="10003"/>
                  </a:ext>
                </a:extLst>
              </a:tr>
              <a:tr h="298977">
                <a:tc>
                  <a:txBody>
                    <a:bodyPr/>
                    <a:lstStyle/>
                    <a:p>
                      <a:pPr marL="0" marR="0" algn="ctr" hangingPunct="0">
                        <a:spcBef>
                          <a:spcPts val="0"/>
                        </a:spcBef>
                        <a:spcAft>
                          <a:spcPts val="0"/>
                        </a:spcAft>
                      </a:pPr>
                      <a:r>
                        <a:rPr lang="en-US" sz="2200" baseline="0">
                          <a:solidFill>
                            <a:srgbClr val="000000"/>
                          </a:solidFill>
                          <a:effectLst/>
                        </a:rPr>
                        <a:t>0.75</a:t>
                      </a:r>
                      <a:endParaRPr lang="en-US" sz="2200" b="1" baseline="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200" baseline="0" dirty="0">
                          <a:solidFill>
                            <a:srgbClr val="000000"/>
                          </a:solidFill>
                          <a:effectLst/>
                        </a:rPr>
                        <a:t>0.7317</a:t>
                      </a:r>
                      <a:endParaRPr lang="en-US" sz="2200" b="1" baseline="0"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200" baseline="0" dirty="0">
                          <a:solidFill>
                            <a:srgbClr val="000000"/>
                          </a:solidFill>
                          <a:effectLst/>
                        </a:rPr>
                        <a:t>0.6774</a:t>
                      </a:r>
                      <a:endParaRPr lang="en-US" sz="2200" b="1" baseline="0"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200" b="0" baseline="0" dirty="0">
                          <a:solidFill>
                            <a:srgbClr val="000000"/>
                          </a:solidFill>
                          <a:effectLst/>
                          <a:latin typeface="Times"/>
                          <a:ea typeface="Times New Roman"/>
                          <a:cs typeface="Times New Roman"/>
                        </a:rPr>
                        <a:t>0.7185</a:t>
                      </a:r>
                    </a:p>
                  </a:txBody>
                  <a:tcPr marL="68580" marR="68580" marT="0" marB="0">
                    <a:solidFill>
                      <a:schemeClr val="accent3">
                        <a:lumMod val="95000"/>
                      </a:schemeClr>
                    </a:solidFill>
                  </a:tcPr>
                </a:tc>
                <a:extLst>
                  <a:ext uri="{0D108BD9-81ED-4DB2-BD59-A6C34878D82A}">
                    <a16:rowId xmlns:a16="http://schemas.microsoft.com/office/drawing/2014/main" val="10004"/>
                  </a:ext>
                </a:extLst>
              </a:tr>
              <a:tr h="298977">
                <a:tc>
                  <a:txBody>
                    <a:bodyPr/>
                    <a:lstStyle/>
                    <a:p>
                      <a:pPr marL="0" marR="0" algn="ctr" hangingPunct="0">
                        <a:spcBef>
                          <a:spcPts val="0"/>
                        </a:spcBef>
                        <a:spcAft>
                          <a:spcPts val="0"/>
                        </a:spcAft>
                      </a:pPr>
                      <a:r>
                        <a:rPr lang="en-US" sz="2200" baseline="0">
                          <a:solidFill>
                            <a:srgbClr val="000000"/>
                          </a:solidFill>
                          <a:effectLst/>
                        </a:rPr>
                        <a:t>1.00</a:t>
                      </a:r>
                      <a:endParaRPr lang="en-US" sz="2200" b="1" baseline="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200" baseline="0">
                          <a:solidFill>
                            <a:srgbClr val="000000"/>
                          </a:solidFill>
                          <a:effectLst/>
                        </a:rPr>
                        <a:t>0.5403</a:t>
                      </a:r>
                      <a:endParaRPr lang="en-US" sz="2200" b="1" baseline="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200" baseline="0" dirty="0">
                          <a:solidFill>
                            <a:srgbClr val="000000"/>
                          </a:solidFill>
                          <a:effectLst/>
                        </a:rPr>
                        <a:t>0.4935</a:t>
                      </a:r>
                      <a:endParaRPr lang="en-US" sz="2200" b="1" baseline="0"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200" b="0" baseline="0" dirty="0">
                          <a:solidFill>
                            <a:srgbClr val="000000"/>
                          </a:solidFill>
                          <a:effectLst/>
                          <a:latin typeface="Times"/>
                          <a:ea typeface="Times New Roman"/>
                          <a:cs typeface="Times New Roman"/>
                        </a:rPr>
                        <a:t>0.5277</a:t>
                      </a:r>
                    </a:p>
                  </a:txBody>
                  <a:tcPr marL="68580" marR="68580" marT="0" marB="0">
                    <a:solidFill>
                      <a:schemeClr val="accent3">
                        <a:lumMod val="95000"/>
                      </a:schemeClr>
                    </a:solidFill>
                  </a:tcPr>
                </a:tc>
                <a:extLst>
                  <a:ext uri="{0D108BD9-81ED-4DB2-BD59-A6C34878D82A}">
                    <a16:rowId xmlns:a16="http://schemas.microsoft.com/office/drawing/2014/main" val="10005"/>
                  </a:ext>
                </a:extLst>
              </a:tr>
              <a:tr h="298977">
                <a:tc>
                  <a:txBody>
                    <a:bodyPr/>
                    <a:lstStyle/>
                    <a:p>
                      <a:pPr marL="0" marR="0" algn="ctr" hangingPunct="0">
                        <a:spcBef>
                          <a:spcPts val="0"/>
                        </a:spcBef>
                        <a:spcAft>
                          <a:spcPts val="0"/>
                        </a:spcAft>
                      </a:pPr>
                      <a:r>
                        <a:rPr lang="en-US" sz="2200" baseline="0" dirty="0">
                          <a:solidFill>
                            <a:srgbClr val="000000"/>
                          </a:solidFill>
                          <a:effectLst/>
                        </a:rPr>
                        <a:t>2.00</a:t>
                      </a:r>
                      <a:endParaRPr lang="en-US" sz="2200" b="1" baseline="0"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200" baseline="0" dirty="0">
                          <a:solidFill>
                            <a:srgbClr val="000000"/>
                          </a:solidFill>
                          <a:effectLst/>
                        </a:rPr>
                        <a:t>-0.416</a:t>
                      </a:r>
                      <a:endParaRPr lang="en-US" sz="2200" b="1" baseline="0"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200" baseline="0" dirty="0">
                          <a:solidFill>
                            <a:srgbClr val="000000"/>
                          </a:solidFill>
                          <a:effectLst/>
                        </a:rPr>
                        <a:t>-0.298</a:t>
                      </a:r>
                      <a:endParaRPr lang="en-US" sz="2200" b="1" baseline="0"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200" b="0" baseline="0" dirty="0">
                          <a:solidFill>
                            <a:srgbClr val="000000"/>
                          </a:solidFill>
                          <a:effectLst/>
                          <a:latin typeface="Times"/>
                          <a:ea typeface="Times New Roman"/>
                          <a:cs typeface="Times New Roman"/>
                        </a:rPr>
                        <a:t>-0.3944</a:t>
                      </a:r>
                    </a:p>
                  </a:txBody>
                  <a:tcPr marL="68580" marR="68580" marT="0" marB="0">
                    <a:solidFill>
                      <a:schemeClr val="accent3">
                        <a:lumMod val="95000"/>
                      </a:schemeClr>
                    </a:solidFill>
                  </a:tcPr>
                </a:tc>
                <a:extLst>
                  <a:ext uri="{0D108BD9-81ED-4DB2-BD59-A6C34878D82A}">
                    <a16:rowId xmlns:a16="http://schemas.microsoft.com/office/drawing/2014/main" val="10006"/>
                  </a:ext>
                </a:extLst>
              </a:tr>
            </a:tbl>
          </a:graphicData>
        </a:graphic>
      </p:graphicFrame>
      <p:sp>
        <p:nvSpPr>
          <p:cNvPr id="9" name="TextBox 8">
            <a:extLst>
              <a:ext uri="{FF2B5EF4-FFF2-40B4-BE49-F238E27FC236}">
                <a16:creationId xmlns:a16="http://schemas.microsoft.com/office/drawing/2014/main" id="{6C88296E-9D11-5BA7-5CC6-3273E17885C5}"/>
              </a:ext>
            </a:extLst>
          </p:cNvPr>
          <p:cNvSpPr txBox="1"/>
          <p:nvPr/>
        </p:nvSpPr>
        <p:spPr bwMode="auto">
          <a:xfrm>
            <a:off x="533400" y="4419600"/>
            <a:ext cx="5867399" cy="1569660"/>
          </a:xfrm>
          <a:prstGeom prst="rect">
            <a:avLst/>
          </a:prstGeom>
          <a:solidFill>
            <a:schemeClr val="bg1">
              <a:lumMod val="95000"/>
            </a:schemeClr>
          </a:solidFill>
          <a:ln>
            <a:noFill/>
          </a:ln>
        </p:spPr>
        <p:txBody>
          <a:bodyPr wrap="square">
            <a:spAutoFit/>
          </a:bodyPr>
          <a:lstStyle/>
          <a:p>
            <a:r>
              <a:rPr lang="en-US" sz="2400" dirty="0">
                <a:solidFill>
                  <a:schemeClr val="tx1">
                    <a:lumMod val="50000"/>
                  </a:schemeClr>
                </a:solidFill>
              </a:rPr>
              <a:t>Note: Just because the method is numerically stable doesn't mean it is error free!  RK2 is more accurate than backward Euler with a small enough timestep.</a:t>
            </a:r>
          </a:p>
        </p:txBody>
      </p:sp>
      <p:sp>
        <p:nvSpPr>
          <p:cNvPr id="10" name="Slide Number Placeholder 3">
            <a:extLst>
              <a:ext uri="{FF2B5EF4-FFF2-40B4-BE49-F238E27FC236}">
                <a16:creationId xmlns:a16="http://schemas.microsoft.com/office/drawing/2014/main" id="{F38EAC50-B970-FF59-18B1-F6A9E4FC7A25}"/>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34</a:t>
            </a:fld>
            <a:endParaRPr lang="en-US" dirty="0">
              <a:solidFill>
                <a:schemeClr val="tx1">
                  <a:lumMod val="50000"/>
                </a:schemeClr>
              </a:solidFill>
            </a:endParaRPr>
          </a:p>
        </p:txBody>
      </p:sp>
    </p:spTree>
    <p:extLst>
      <p:ext uri="{BB962C8B-B14F-4D97-AF65-F5344CB8AC3E}">
        <p14:creationId xmlns:p14="http://schemas.microsoft.com/office/powerpoint/2010/main" val="3068514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Transient Stability Example</a:t>
            </a:r>
          </a:p>
        </p:txBody>
      </p:sp>
      <p:sp>
        <p:nvSpPr>
          <p:cNvPr id="8195" name="Rectangle 3"/>
          <p:cNvSpPr>
            <a:spLocks noGrp="1" noChangeArrowheads="1"/>
          </p:cNvSpPr>
          <p:nvPr>
            <p:ph idx="1"/>
          </p:nvPr>
        </p:nvSpPr>
        <p:spPr/>
        <p:txBody>
          <a:bodyPr/>
          <a:lstStyle/>
          <a:p>
            <a:r>
              <a:rPr lang="en-US" altLang="en-US" dirty="0">
                <a:latin typeface="Times" charset="0"/>
                <a:cs typeface="Times New Roman" pitchFamily="18" charset="0"/>
              </a:rPr>
              <a:t>A 60 Hz generator is supplying 550 MW to an infinite bus (with 1.0 per unit voltage) through two parallel transmission lines.  Determine initial angle change for a fault midway down one of the lines.</a:t>
            </a:r>
            <a:br>
              <a:rPr lang="en-US" altLang="en-US" dirty="0">
                <a:latin typeface="Times" charset="0"/>
                <a:cs typeface="Times New Roman" pitchFamily="18" charset="0"/>
              </a:rPr>
            </a:br>
            <a:r>
              <a:rPr lang="en-US" altLang="en-US" dirty="0">
                <a:latin typeface="Times" charset="0"/>
                <a:cs typeface="Times New Roman" pitchFamily="18" charset="0"/>
              </a:rPr>
              <a:t>H = 20 seconds, D = 0.1.  Use </a:t>
            </a:r>
            <a:r>
              <a:rPr lang="en-US" altLang="en-US" dirty="0">
                <a:latin typeface="Symbol" pitchFamily="18" charset="2"/>
                <a:cs typeface="Times New Roman" pitchFamily="18" charset="0"/>
              </a:rPr>
              <a:t>D</a:t>
            </a:r>
            <a:r>
              <a:rPr lang="en-US" altLang="en-US" dirty="0">
                <a:latin typeface="Times" charset="0"/>
                <a:cs typeface="Times New Roman" pitchFamily="18" charset="0"/>
              </a:rPr>
              <a:t>t = 0.01 second.</a:t>
            </a:r>
          </a:p>
        </p:txBody>
      </p:sp>
      <p:pic>
        <p:nvPicPr>
          <p:cNvPr id="8196" name="Picture 4" descr="fig17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0600" y="3276600"/>
            <a:ext cx="4954587"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3641726" y="4613275"/>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a:t>E</a:t>
            </a:r>
            <a:r>
              <a:rPr lang="en-US" altLang="en-US" sz="2400" baseline="-25000"/>
              <a:t>a</a:t>
            </a:r>
            <a:endParaRPr lang="en-US" altLang="en-US" sz="2400"/>
          </a:p>
        </p:txBody>
      </p:sp>
      <p:sp>
        <p:nvSpPr>
          <p:cNvPr id="2" name="Slide Number Placeholder 3">
            <a:extLst>
              <a:ext uri="{FF2B5EF4-FFF2-40B4-BE49-F238E27FC236}">
                <a16:creationId xmlns:a16="http://schemas.microsoft.com/office/drawing/2014/main" id="{1E32FC42-C6E7-5B43-673B-F629C9289FEC}"/>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35</a:t>
            </a:fld>
            <a:endParaRPr lang="en-US" dirty="0">
              <a:solidFill>
                <a:schemeClr val="tx1">
                  <a:lumMod val="50000"/>
                </a:schemeClr>
              </a:solidFill>
            </a:endParaRPr>
          </a:p>
        </p:txBody>
      </p:sp>
    </p:spTree>
    <p:extLst>
      <p:ext uri="{BB962C8B-B14F-4D97-AF65-F5344CB8AC3E}">
        <p14:creationId xmlns:p14="http://schemas.microsoft.com/office/powerpoint/2010/main" val="99544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Transient Stability Example, cont'd</a:t>
            </a:r>
          </a:p>
        </p:txBody>
      </p:sp>
      <p:graphicFrame>
        <p:nvGraphicFramePr>
          <p:cNvPr id="9219" name="Object 3"/>
          <p:cNvGraphicFramePr>
            <a:graphicFrameLocks noChangeAspect="1"/>
          </p:cNvGraphicFramePr>
          <p:nvPr>
            <p:extLst>
              <p:ext uri="{D42A27DB-BD31-4B8C-83A1-F6EECF244321}">
                <p14:modId xmlns:p14="http://schemas.microsoft.com/office/powerpoint/2010/main" val="3747913869"/>
              </p:ext>
            </p:extLst>
          </p:nvPr>
        </p:nvGraphicFramePr>
        <p:xfrm>
          <a:off x="914400" y="1280160"/>
          <a:ext cx="7010400" cy="4711700"/>
        </p:xfrm>
        <a:graphic>
          <a:graphicData uri="http://schemas.openxmlformats.org/presentationml/2006/ole">
            <mc:AlternateContent xmlns:mc="http://schemas.openxmlformats.org/markup-compatibility/2006">
              <mc:Choice xmlns:v="urn:schemas-microsoft-com:vml" Requires="v">
                <p:oleObj name="Equation" r:id="rId3" imgW="7010280" imgH="4711680" progId="Equation.DSMT4">
                  <p:embed/>
                </p:oleObj>
              </mc:Choice>
              <mc:Fallback>
                <p:oleObj name="Equation" r:id="rId3" imgW="7010280" imgH="4711680" progId="Equation.DSMT4">
                  <p:embed/>
                  <p:pic>
                    <p:nvPicPr>
                      <p:cNvPr id="9219" name="Object 3"/>
                      <p:cNvPicPr>
                        <a:picLocks noChangeAspect="1" noChangeArrowheads="1"/>
                      </p:cNvPicPr>
                      <p:nvPr/>
                    </p:nvPicPr>
                    <p:blipFill>
                      <a:blip r:embed="rId4"/>
                      <a:srcRect/>
                      <a:stretch>
                        <a:fillRect/>
                      </a:stretch>
                    </p:blipFill>
                    <p:spPr bwMode="auto">
                      <a:xfrm>
                        <a:off x="914400" y="1280160"/>
                        <a:ext cx="7010400" cy="471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5D718BC8-3051-CCD8-7CAC-FD755374F37D}"/>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36</a:t>
            </a:fld>
            <a:endParaRPr lang="en-US" dirty="0">
              <a:solidFill>
                <a:schemeClr val="tx1">
                  <a:lumMod val="50000"/>
                </a:schemeClr>
              </a:solidFill>
            </a:endParaRPr>
          </a:p>
        </p:txBody>
      </p:sp>
    </p:spTree>
    <p:extLst>
      <p:ext uri="{BB962C8B-B14F-4D97-AF65-F5344CB8AC3E}">
        <p14:creationId xmlns:p14="http://schemas.microsoft.com/office/powerpoint/2010/main" val="896971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Transient Stability Example, cont'd</a:t>
            </a:r>
          </a:p>
        </p:txBody>
      </p:sp>
      <p:graphicFrame>
        <p:nvGraphicFramePr>
          <p:cNvPr id="10243" name="Object 3"/>
          <p:cNvGraphicFramePr>
            <a:graphicFrameLocks noChangeAspect="1"/>
          </p:cNvGraphicFramePr>
          <p:nvPr>
            <p:extLst>
              <p:ext uri="{D42A27DB-BD31-4B8C-83A1-F6EECF244321}">
                <p14:modId xmlns:p14="http://schemas.microsoft.com/office/powerpoint/2010/main" val="1324584999"/>
              </p:ext>
            </p:extLst>
          </p:nvPr>
        </p:nvGraphicFramePr>
        <p:xfrm>
          <a:off x="914400" y="1279525"/>
          <a:ext cx="7950200" cy="4965700"/>
        </p:xfrm>
        <a:graphic>
          <a:graphicData uri="http://schemas.openxmlformats.org/presentationml/2006/ole">
            <mc:AlternateContent xmlns:mc="http://schemas.openxmlformats.org/markup-compatibility/2006">
              <mc:Choice xmlns:v="urn:schemas-microsoft-com:vml" Requires="v">
                <p:oleObj name="Equation" r:id="rId3" imgW="7949880" imgH="4965480" progId="Equation.DSMT4">
                  <p:embed/>
                </p:oleObj>
              </mc:Choice>
              <mc:Fallback>
                <p:oleObj name="Equation" r:id="rId3" imgW="7949880" imgH="4965480" progId="Equation.DSMT4">
                  <p:embed/>
                  <p:pic>
                    <p:nvPicPr>
                      <p:cNvPr id="10243" name="Object 3"/>
                      <p:cNvPicPr>
                        <a:picLocks noChangeAspect="1" noChangeArrowheads="1"/>
                      </p:cNvPicPr>
                      <p:nvPr/>
                    </p:nvPicPr>
                    <p:blipFill>
                      <a:blip r:embed="rId4"/>
                      <a:srcRect/>
                      <a:stretch>
                        <a:fillRect/>
                      </a:stretch>
                    </p:blipFill>
                    <p:spPr bwMode="auto">
                      <a:xfrm>
                        <a:off x="914400" y="1279525"/>
                        <a:ext cx="7950200" cy="496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BA962CA8-94FC-846F-46A2-CBEF1AF2910C}"/>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37</a:t>
            </a:fld>
            <a:endParaRPr lang="en-US" dirty="0">
              <a:solidFill>
                <a:schemeClr val="tx1">
                  <a:lumMod val="50000"/>
                </a:schemeClr>
              </a:solidFill>
            </a:endParaRPr>
          </a:p>
        </p:txBody>
      </p:sp>
    </p:spTree>
    <p:extLst>
      <p:ext uri="{BB962C8B-B14F-4D97-AF65-F5344CB8AC3E}">
        <p14:creationId xmlns:p14="http://schemas.microsoft.com/office/powerpoint/2010/main" val="252116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Transient Stability Example, cont'd</a:t>
            </a:r>
          </a:p>
        </p:txBody>
      </p:sp>
      <p:graphicFrame>
        <p:nvGraphicFramePr>
          <p:cNvPr id="11267" name="Object 3"/>
          <p:cNvGraphicFramePr>
            <a:graphicFrameLocks noChangeAspect="1"/>
          </p:cNvGraphicFramePr>
          <p:nvPr>
            <p:extLst>
              <p:ext uri="{D42A27DB-BD31-4B8C-83A1-F6EECF244321}">
                <p14:modId xmlns:p14="http://schemas.microsoft.com/office/powerpoint/2010/main" val="3437538494"/>
              </p:ext>
            </p:extLst>
          </p:nvPr>
        </p:nvGraphicFramePr>
        <p:xfrm>
          <a:off x="914400" y="1279525"/>
          <a:ext cx="7645400" cy="4800600"/>
        </p:xfrm>
        <a:graphic>
          <a:graphicData uri="http://schemas.openxmlformats.org/presentationml/2006/ole">
            <mc:AlternateContent xmlns:mc="http://schemas.openxmlformats.org/markup-compatibility/2006">
              <mc:Choice xmlns:v="urn:schemas-microsoft-com:vml" Requires="v">
                <p:oleObj name="Equation" r:id="rId3" imgW="7645320" imgH="4800600" progId="Equation.DSMT4">
                  <p:embed/>
                </p:oleObj>
              </mc:Choice>
              <mc:Fallback>
                <p:oleObj name="Equation" r:id="rId3" imgW="7645320" imgH="4800600" progId="Equation.DSMT4">
                  <p:embed/>
                  <p:pic>
                    <p:nvPicPr>
                      <p:cNvPr id="11267" name="Object 3"/>
                      <p:cNvPicPr>
                        <a:picLocks noChangeAspect="1" noChangeArrowheads="1"/>
                      </p:cNvPicPr>
                      <p:nvPr/>
                    </p:nvPicPr>
                    <p:blipFill>
                      <a:blip r:embed="rId4"/>
                      <a:srcRect/>
                      <a:stretch>
                        <a:fillRect/>
                      </a:stretch>
                    </p:blipFill>
                    <p:spPr bwMode="auto">
                      <a:xfrm>
                        <a:off x="914400" y="1279525"/>
                        <a:ext cx="76454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E0D8761C-42D4-3334-41C1-C64947872908}"/>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38</a:t>
            </a:fld>
            <a:endParaRPr lang="en-US" dirty="0">
              <a:solidFill>
                <a:schemeClr val="tx1">
                  <a:lumMod val="50000"/>
                </a:schemeClr>
              </a:solidFill>
            </a:endParaRPr>
          </a:p>
        </p:txBody>
      </p:sp>
    </p:spTree>
    <p:extLst>
      <p:ext uri="{BB962C8B-B14F-4D97-AF65-F5344CB8AC3E}">
        <p14:creationId xmlns:p14="http://schemas.microsoft.com/office/powerpoint/2010/main" val="1200142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46C01-646D-F5DF-9703-0D33143EEB2F}"/>
              </a:ext>
            </a:extLst>
          </p:cNvPr>
          <p:cNvSpPr>
            <a:spLocks noGrp="1"/>
          </p:cNvSpPr>
          <p:nvPr>
            <p:ph type="title"/>
          </p:nvPr>
        </p:nvSpPr>
        <p:spPr/>
        <p:txBody>
          <a:bodyPr/>
          <a:lstStyle/>
          <a:p>
            <a:r>
              <a:rPr lang="en-US" dirty="0"/>
              <a:t>Design Project Overview: Starting Grid Flows and Generation by Fuel Type </a:t>
            </a:r>
          </a:p>
        </p:txBody>
      </p:sp>
      <p:sp>
        <p:nvSpPr>
          <p:cNvPr id="6" name="Slide Number Placeholder 3">
            <a:extLst>
              <a:ext uri="{FF2B5EF4-FFF2-40B4-BE49-F238E27FC236}">
                <a16:creationId xmlns:a16="http://schemas.microsoft.com/office/drawing/2014/main" id="{4C978C6C-55EF-DDE3-3336-C9B9D3807F39}"/>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a:t>
            </a:fld>
            <a:endParaRPr lang="en-US" dirty="0">
              <a:solidFill>
                <a:schemeClr val="tx1">
                  <a:lumMod val="50000"/>
                </a:schemeClr>
              </a:solidFill>
            </a:endParaRPr>
          </a:p>
        </p:txBody>
      </p:sp>
      <p:pic>
        <p:nvPicPr>
          <p:cNvPr id="4" name="Picture 3">
            <a:extLst>
              <a:ext uri="{FF2B5EF4-FFF2-40B4-BE49-F238E27FC236}">
                <a16:creationId xmlns:a16="http://schemas.microsoft.com/office/drawing/2014/main" id="{C621591C-D334-E1E5-43AD-1DAF50E274EE}"/>
              </a:ext>
            </a:extLst>
          </p:cNvPr>
          <p:cNvPicPr>
            <a:picLocks noChangeAspect="1"/>
          </p:cNvPicPr>
          <p:nvPr/>
        </p:nvPicPr>
        <p:blipFill>
          <a:blip r:embed="rId2" cstate="screen">
            <a:extLst>
              <a:ext uri="{28A0092B-C50C-407E-A947-70E740481C1C}">
                <a14:useLocalDpi xmlns:a14="http://schemas.microsoft.com/office/drawing/2010/main"/>
              </a:ext>
            </a:extLst>
          </a:blip>
          <a:srcRect l="9710" r="37453"/>
          <a:stretch/>
        </p:blipFill>
        <p:spPr>
          <a:xfrm>
            <a:off x="381000" y="1371600"/>
            <a:ext cx="5394960" cy="4878051"/>
          </a:xfrm>
          <a:prstGeom prst="rect">
            <a:avLst/>
          </a:prstGeom>
        </p:spPr>
      </p:pic>
      <p:sp>
        <p:nvSpPr>
          <p:cNvPr id="8" name="TextBox 7">
            <a:extLst>
              <a:ext uri="{FF2B5EF4-FFF2-40B4-BE49-F238E27FC236}">
                <a16:creationId xmlns:a16="http://schemas.microsoft.com/office/drawing/2014/main" id="{50790FE4-D557-C321-6BEF-FC32F0248692}"/>
              </a:ext>
            </a:extLst>
          </p:cNvPr>
          <p:cNvSpPr txBox="1">
            <a:spLocks noChangeArrowheads="1"/>
          </p:cNvSpPr>
          <p:nvPr/>
        </p:nvSpPr>
        <p:spPr bwMode="auto">
          <a:xfrm>
            <a:off x="6477000" y="1307318"/>
            <a:ext cx="4397244" cy="461665"/>
          </a:xfrm>
          <a:prstGeom prst="rect">
            <a:avLst/>
          </a:prstGeom>
          <a:solidFill>
            <a:schemeClr val="accent3">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rgbClr val="1E0000"/>
                </a:solidFill>
              </a:rPr>
              <a:t>Available generation by fuel type</a:t>
            </a:r>
            <a:endParaRPr lang="en-US" altLang="en-US" sz="2400" dirty="0">
              <a:solidFill>
                <a:srgbClr val="1E0000"/>
              </a:solidFill>
            </a:endParaRPr>
          </a:p>
        </p:txBody>
      </p:sp>
      <p:pic>
        <p:nvPicPr>
          <p:cNvPr id="5" name="Picture 4">
            <a:extLst>
              <a:ext uri="{FF2B5EF4-FFF2-40B4-BE49-F238E27FC236}">
                <a16:creationId xmlns:a16="http://schemas.microsoft.com/office/drawing/2014/main" id="{113B9E10-60D4-D944-BE1F-A1ECAA30C150}"/>
              </a:ext>
            </a:extLst>
          </p:cNvPr>
          <p:cNvPicPr>
            <a:picLocks noChangeAspect="1"/>
          </p:cNvPicPr>
          <p:nvPr/>
        </p:nvPicPr>
        <p:blipFill>
          <a:blip r:embed="rId3"/>
          <a:srcRect l="23624" r="27627" b="4235"/>
          <a:stretch/>
        </p:blipFill>
        <p:spPr>
          <a:xfrm>
            <a:off x="6324600" y="1828800"/>
            <a:ext cx="5105400" cy="4791222"/>
          </a:xfrm>
          <a:prstGeom prst="rect">
            <a:avLst/>
          </a:prstGeom>
        </p:spPr>
      </p:pic>
    </p:spTree>
    <p:extLst>
      <p:ext uri="{BB962C8B-B14F-4D97-AF65-F5344CB8AC3E}">
        <p14:creationId xmlns:p14="http://schemas.microsoft.com/office/powerpoint/2010/main" val="2558987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Two-Axis Synchronous Machine Model</a:t>
            </a:r>
          </a:p>
        </p:txBody>
      </p:sp>
      <p:sp>
        <p:nvSpPr>
          <p:cNvPr id="17411" name="Content Placeholder 2"/>
          <p:cNvSpPr>
            <a:spLocks noGrp="1"/>
          </p:cNvSpPr>
          <p:nvPr>
            <p:ph idx="1"/>
          </p:nvPr>
        </p:nvSpPr>
        <p:spPr/>
        <p:txBody>
          <a:bodyPr/>
          <a:lstStyle/>
          <a:p>
            <a:pPr>
              <a:buFont typeface="Arial" charset="0"/>
              <a:buChar char="•"/>
            </a:pPr>
            <a:r>
              <a:rPr lang="en-US" altLang="en-US" dirty="0"/>
              <a:t>Classical model is appropriate only for the most basic studies; no longer widely used in practice</a:t>
            </a:r>
          </a:p>
          <a:p>
            <a:pPr>
              <a:buFont typeface="Arial" charset="0"/>
              <a:buChar char="•"/>
            </a:pPr>
            <a:r>
              <a:rPr lang="en-US" altLang="en-US" dirty="0"/>
              <a:t>More realistic models are required to couple in other devices such as exciters and governors</a:t>
            </a:r>
          </a:p>
          <a:p>
            <a:pPr>
              <a:buFont typeface="Arial" charset="0"/>
              <a:buChar char="•"/>
            </a:pPr>
            <a:r>
              <a:rPr lang="en-US" altLang="en-US" dirty="0"/>
              <a:t>A more realistic synchronous machine model requires that the machine be expressed in a reference frame that rotates at rotor speed</a:t>
            </a:r>
          </a:p>
          <a:p>
            <a:pPr>
              <a:buFont typeface="Arial" charset="0"/>
              <a:buChar char="•"/>
            </a:pPr>
            <a:r>
              <a:rPr lang="en-US" altLang="en-US" dirty="0"/>
              <a:t>Standard approach is d-q reference frame, in which the major (direct or d-axis) is aligned with the rotor poles and the quadrature (q-axis) leads the direct axis by 90</a:t>
            </a:r>
            <a:r>
              <a:rPr lang="en-US" altLang="en-US" dirty="0">
                <a:sym typeface="Symbol" pitchFamily="18" charset="2"/>
              </a:rPr>
              <a:t></a:t>
            </a:r>
            <a:endParaRPr lang="en-US" altLang="en-US" dirty="0"/>
          </a:p>
        </p:txBody>
      </p:sp>
      <p:sp>
        <p:nvSpPr>
          <p:cNvPr id="2" name="Slide Number Placeholder 3">
            <a:extLst>
              <a:ext uri="{FF2B5EF4-FFF2-40B4-BE49-F238E27FC236}">
                <a16:creationId xmlns:a16="http://schemas.microsoft.com/office/drawing/2014/main" id="{22C2B834-6519-6A69-95E2-64E770767AC3}"/>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39</a:t>
            </a:fld>
            <a:endParaRPr lang="en-US" dirty="0">
              <a:solidFill>
                <a:schemeClr val="tx1">
                  <a:lumMod val="50000"/>
                </a:schemeClr>
              </a:solidFill>
            </a:endParaRPr>
          </a:p>
        </p:txBody>
      </p:sp>
    </p:spTree>
    <p:extLst>
      <p:ext uri="{BB962C8B-B14F-4D97-AF65-F5344CB8AC3E}">
        <p14:creationId xmlns:p14="http://schemas.microsoft.com/office/powerpoint/2010/main" val="1377712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Synchronous Machine Modeling</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71872929"/>
              </p:ext>
            </p:extLst>
          </p:nvPr>
        </p:nvGraphicFramePr>
        <p:xfrm>
          <a:off x="609600" y="1600200"/>
          <a:ext cx="5184693" cy="4703763"/>
        </p:xfrm>
        <a:graphic>
          <a:graphicData uri="http://schemas.openxmlformats.org/presentationml/2006/ole">
            <mc:AlternateContent xmlns:mc="http://schemas.openxmlformats.org/markup-compatibility/2006">
              <mc:Choice xmlns:v="urn:schemas-microsoft-com:vml" Requires="v">
                <p:oleObj name="Bitmap Image" r:id="rId2" imgW="13238095" imgH="13180952" progId="Paint.Picture">
                  <p:embed/>
                </p:oleObj>
              </mc:Choice>
              <mc:Fallback>
                <p:oleObj name="Bitmap Image" r:id="rId2" imgW="13238095" imgH="13180952" progId="Paint.Picture">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5184693" cy="4703763"/>
                      </a:xfrm>
                      <a:prstGeom prst="rect">
                        <a:avLst/>
                      </a:prstGeom>
                      <a:noFill/>
                      <a:ln>
                        <a:noFill/>
                      </a:ln>
                      <a:effectLst/>
                    </p:spPr>
                  </p:pic>
                </p:oleObj>
              </mc:Fallback>
            </mc:AlternateContent>
          </a:graphicData>
        </a:graphic>
      </p:graphicFrame>
      <p:sp>
        <p:nvSpPr>
          <p:cNvPr id="5" name="Rectangle 5"/>
          <p:cNvSpPr>
            <a:spLocks noChangeArrowheads="1"/>
          </p:cNvSpPr>
          <p:nvPr/>
        </p:nvSpPr>
        <p:spPr bwMode="auto">
          <a:xfrm>
            <a:off x="1905000" y="1447801"/>
            <a:ext cx="5149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a:t>3</a:t>
            </a:r>
            <a:r>
              <a:rPr lang="en-US" altLang="en-US" sz="2800" dirty="0">
                <a:sym typeface="Symbol" pitchFamily="18" charset="2"/>
              </a:rPr>
              <a:t> bal. windings (</a:t>
            </a:r>
            <a:r>
              <a:rPr lang="en-US" altLang="en-US" sz="2800" dirty="0" err="1">
                <a:sym typeface="Symbol" pitchFamily="18" charset="2"/>
              </a:rPr>
              <a:t>a,b,c</a:t>
            </a:r>
            <a:r>
              <a:rPr lang="en-US" altLang="en-US" sz="2800" dirty="0">
                <a:sym typeface="Symbol" pitchFamily="18" charset="2"/>
              </a:rPr>
              <a:t>) – stator</a:t>
            </a:r>
          </a:p>
        </p:txBody>
      </p:sp>
      <p:sp>
        <p:nvSpPr>
          <p:cNvPr id="6" name="Rectangle 6"/>
          <p:cNvSpPr>
            <a:spLocks noChangeArrowheads="1"/>
          </p:cNvSpPr>
          <p:nvPr/>
        </p:nvSpPr>
        <p:spPr bwMode="auto">
          <a:xfrm>
            <a:off x="5653396" y="2850600"/>
            <a:ext cx="4409429"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a:sym typeface="Symbol" pitchFamily="18" charset="2"/>
              </a:rPr>
              <a:t>Field winding (</a:t>
            </a:r>
            <a:r>
              <a:rPr lang="en-US" altLang="en-US" sz="2800" dirty="0" err="1">
                <a:sym typeface="Symbol" pitchFamily="18" charset="2"/>
              </a:rPr>
              <a:t>fd</a:t>
            </a:r>
            <a:r>
              <a:rPr lang="en-US" altLang="en-US" sz="2800" dirty="0">
                <a:sym typeface="Symbol" pitchFamily="18" charset="2"/>
              </a:rPr>
              <a:t>) on rotor</a:t>
            </a:r>
          </a:p>
        </p:txBody>
      </p:sp>
      <p:sp>
        <p:nvSpPr>
          <p:cNvPr id="7" name="Rectangle 7"/>
          <p:cNvSpPr>
            <a:spLocks noChangeArrowheads="1"/>
          </p:cNvSpPr>
          <p:nvPr/>
        </p:nvSpPr>
        <p:spPr bwMode="auto">
          <a:xfrm>
            <a:off x="5794293" y="3523142"/>
            <a:ext cx="3221270"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a:sym typeface="Symbol" pitchFamily="18" charset="2"/>
              </a:rPr>
              <a:t>Damper in “d” axis</a:t>
            </a:r>
          </a:p>
          <a:p>
            <a:r>
              <a:rPr lang="en-US" altLang="en-US" sz="2800" dirty="0">
                <a:sym typeface="Symbol" pitchFamily="18" charset="2"/>
              </a:rPr>
              <a:t>(1d) on rotor</a:t>
            </a:r>
          </a:p>
        </p:txBody>
      </p:sp>
      <p:sp>
        <p:nvSpPr>
          <p:cNvPr id="8" name="Rectangle 8"/>
          <p:cNvSpPr>
            <a:spLocks noChangeArrowheads="1"/>
          </p:cNvSpPr>
          <p:nvPr/>
        </p:nvSpPr>
        <p:spPr bwMode="auto">
          <a:xfrm>
            <a:off x="4697302" y="4742660"/>
            <a:ext cx="3578414"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a:sym typeface="Symbol" pitchFamily="18" charset="2"/>
              </a:rPr>
              <a:t>2 dampers in “q” axis</a:t>
            </a:r>
          </a:p>
          <a:p>
            <a:r>
              <a:rPr lang="en-US" altLang="en-US" sz="2800" dirty="0">
                <a:sym typeface="Symbol" pitchFamily="18" charset="2"/>
              </a:rPr>
              <a:t>(1q, 2q) on rotor</a:t>
            </a:r>
          </a:p>
        </p:txBody>
      </p:sp>
      <p:sp>
        <p:nvSpPr>
          <p:cNvPr id="9" name="TextBox 8"/>
          <p:cNvSpPr txBox="1"/>
          <p:nvPr/>
        </p:nvSpPr>
        <p:spPr>
          <a:xfrm>
            <a:off x="6858001" y="1307906"/>
            <a:ext cx="4343399" cy="954107"/>
          </a:xfrm>
          <a:prstGeom prst="rect">
            <a:avLst/>
          </a:prstGeom>
          <a:solidFill>
            <a:schemeClr val="bg1">
              <a:lumMod val="95000"/>
            </a:schemeClr>
          </a:solidFill>
        </p:spPr>
        <p:txBody>
          <a:bodyPr wrap="square" rtlCol="0">
            <a:spAutoFit/>
          </a:bodyPr>
          <a:lstStyle/>
          <a:p>
            <a:r>
              <a:rPr lang="en-US" sz="2800" dirty="0">
                <a:solidFill>
                  <a:schemeClr val="tx1">
                    <a:lumMod val="50000"/>
                  </a:schemeClr>
                </a:solidFill>
              </a:rPr>
              <a:t>Damper windings are added to help damp out oscillations</a:t>
            </a:r>
          </a:p>
        </p:txBody>
      </p:sp>
      <p:sp>
        <p:nvSpPr>
          <p:cNvPr id="3" name="Slide Number Placeholder 3">
            <a:extLst>
              <a:ext uri="{FF2B5EF4-FFF2-40B4-BE49-F238E27FC236}">
                <a16:creationId xmlns:a16="http://schemas.microsoft.com/office/drawing/2014/main" id="{33420673-9C53-E1DD-6AD3-CD0D7E6CED69}"/>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40</a:t>
            </a:fld>
            <a:endParaRPr lang="en-US" dirty="0">
              <a:solidFill>
                <a:schemeClr val="tx1">
                  <a:lumMod val="50000"/>
                </a:schemeClr>
              </a:solidFill>
            </a:endParaRPr>
          </a:p>
        </p:txBody>
      </p:sp>
    </p:spTree>
    <p:extLst>
      <p:ext uri="{BB962C8B-B14F-4D97-AF65-F5344CB8AC3E}">
        <p14:creationId xmlns:p14="http://schemas.microsoft.com/office/powerpoint/2010/main" val="1139247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Round Rotor</a:t>
            </a:r>
          </a:p>
          <a:p>
            <a:pPr lvl="1"/>
            <a:r>
              <a:rPr lang="en-US" dirty="0"/>
              <a:t>Air-gap is constant, used with higher </a:t>
            </a:r>
            <a:br>
              <a:rPr lang="en-US" dirty="0"/>
            </a:br>
            <a:r>
              <a:rPr lang="en-US" dirty="0"/>
              <a:t>speed machines</a:t>
            </a:r>
          </a:p>
          <a:p>
            <a:r>
              <a:rPr lang="en-US" dirty="0"/>
              <a:t>Salient Rotor (often called Salient Pole) </a:t>
            </a:r>
          </a:p>
          <a:p>
            <a:pPr lvl="1"/>
            <a:r>
              <a:rPr lang="en-US" dirty="0"/>
              <a:t>Air-gap varies circumferentially</a:t>
            </a:r>
          </a:p>
          <a:p>
            <a:pPr lvl="1"/>
            <a:r>
              <a:rPr lang="en-US" dirty="0"/>
              <a:t>Used with many pole, slower machines </a:t>
            </a:r>
            <a:br>
              <a:rPr lang="en-US" dirty="0"/>
            </a:br>
            <a:r>
              <a:rPr lang="en-US" dirty="0"/>
              <a:t>such as hydro</a:t>
            </a:r>
          </a:p>
          <a:p>
            <a:pPr lvl="1"/>
            <a:r>
              <a:rPr lang="en-US" dirty="0"/>
              <a:t>Narrowest part of gap in the d-axis and </a:t>
            </a:r>
            <a:br>
              <a:rPr lang="en-US" dirty="0"/>
            </a:br>
            <a:r>
              <a:rPr lang="en-US" dirty="0"/>
              <a:t>the widest along the q-axis</a:t>
            </a:r>
          </a:p>
        </p:txBody>
      </p:sp>
      <p:sp>
        <p:nvSpPr>
          <p:cNvPr id="4" name="Title 1"/>
          <p:cNvSpPr>
            <a:spLocks noGrp="1"/>
          </p:cNvSpPr>
          <p:nvPr>
            <p:ph type="title"/>
          </p:nvPr>
        </p:nvSpPr>
        <p:spPr/>
        <p:txBody>
          <a:bodyPr/>
          <a:lstStyle/>
          <a:p>
            <a:r>
              <a:rPr lang="en-US" dirty="0"/>
              <a:t>Two Main Types of Synchronous Machines</a:t>
            </a:r>
          </a:p>
        </p:txBody>
      </p:sp>
      <p:pic>
        <p:nvPicPr>
          <p:cNvPr id="6" name="Picture 5">
            <a:extLst>
              <a:ext uri="{FF2B5EF4-FFF2-40B4-BE49-F238E27FC236}">
                <a16:creationId xmlns:a16="http://schemas.microsoft.com/office/drawing/2014/main" id="{4DAD56C3-7693-FD60-CAB2-376F5B572D5B}"/>
              </a:ext>
            </a:extLst>
          </p:cNvPr>
          <p:cNvPicPr>
            <a:picLocks noChangeAspect="1"/>
          </p:cNvPicPr>
          <p:nvPr/>
        </p:nvPicPr>
        <p:blipFill>
          <a:blip r:embed="rId2"/>
          <a:srcRect l="8058" r="8608"/>
          <a:stretch/>
        </p:blipFill>
        <p:spPr>
          <a:xfrm>
            <a:off x="6743700" y="1622560"/>
            <a:ext cx="4724400" cy="4819721"/>
          </a:xfrm>
          <a:prstGeom prst="rect">
            <a:avLst/>
          </a:prstGeom>
        </p:spPr>
      </p:pic>
      <p:sp>
        <p:nvSpPr>
          <p:cNvPr id="7" name="TextBox 6">
            <a:extLst>
              <a:ext uri="{FF2B5EF4-FFF2-40B4-BE49-F238E27FC236}">
                <a16:creationId xmlns:a16="http://schemas.microsoft.com/office/drawing/2014/main" id="{D4A585AE-8AB6-0BE4-9DD6-F9DAD8B784C3}"/>
              </a:ext>
            </a:extLst>
          </p:cNvPr>
          <p:cNvSpPr txBox="1"/>
          <p:nvPr/>
        </p:nvSpPr>
        <p:spPr bwMode="auto">
          <a:xfrm>
            <a:off x="7620000" y="1384607"/>
            <a:ext cx="2971800" cy="461665"/>
          </a:xfrm>
          <a:prstGeom prst="rect">
            <a:avLst/>
          </a:prstGeom>
          <a:solidFill>
            <a:schemeClr val="bg1">
              <a:lumMod val="95000"/>
            </a:schemeClr>
          </a:solidFill>
          <a:ln>
            <a:noFill/>
          </a:ln>
        </p:spPr>
        <p:txBody>
          <a:bodyPr wrap="square">
            <a:spAutoFit/>
          </a:bodyPr>
          <a:lstStyle/>
          <a:p>
            <a:pPr marR="0" lvl="0" algn="l" defTabSz="914400" rtl="0" eaLnBrk="0" fontAlgn="base" latinLnBrk="0" hangingPunct="0">
              <a:lnSpc>
                <a:spcPct val="100000"/>
              </a:lnSpc>
              <a:spcBef>
                <a:spcPct val="20000"/>
              </a:spcBef>
              <a:spcAft>
                <a:spcPct val="0"/>
              </a:spcAft>
              <a:buClr>
                <a:srgbClr val="1E0000"/>
              </a:buClr>
              <a:buSzPct val="100000"/>
              <a:tabLst/>
              <a:defRPr/>
            </a:pPr>
            <a:r>
              <a:rPr kumimoji="0" lang="en-US" sz="2400" b="0" i="0" u="none" strike="noStrike" kern="0" cap="none" spc="0" normalizeH="0" baseline="0" noProof="0" dirty="0">
                <a:ln>
                  <a:noFill/>
                </a:ln>
                <a:solidFill>
                  <a:srgbClr val="1E0000"/>
                </a:solidFill>
                <a:effectLst/>
                <a:uLnTx/>
                <a:uFillTx/>
                <a:latin typeface="Times New Roman"/>
                <a:ea typeface="+mn-ea"/>
                <a:cs typeface="+mn-cs"/>
              </a:rPr>
              <a:t>Book Chapter 9 Photo</a:t>
            </a:r>
          </a:p>
        </p:txBody>
      </p:sp>
      <p:sp>
        <p:nvSpPr>
          <p:cNvPr id="8" name="Slide Number Placeholder 3">
            <a:extLst>
              <a:ext uri="{FF2B5EF4-FFF2-40B4-BE49-F238E27FC236}">
                <a16:creationId xmlns:a16="http://schemas.microsoft.com/office/drawing/2014/main" id="{3D875F2C-99D8-2ED6-FD8F-2EEE894B2C5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41</a:t>
            </a:fld>
            <a:endParaRPr lang="en-US" dirty="0">
              <a:solidFill>
                <a:schemeClr val="tx1">
                  <a:lumMod val="50000"/>
                </a:schemeClr>
              </a:solidFill>
            </a:endParaRPr>
          </a:p>
        </p:txBody>
      </p:sp>
    </p:spTree>
    <p:extLst>
      <p:ext uri="{BB962C8B-B14F-4D97-AF65-F5344CB8AC3E}">
        <p14:creationId xmlns:p14="http://schemas.microsoft.com/office/powerpoint/2010/main" val="39669386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D-q Reference Frame </a:t>
            </a:r>
          </a:p>
        </p:txBody>
      </p:sp>
      <p:sp>
        <p:nvSpPr>
          <p:cNvPr id="18435" name="Content Placeholder 2"/>
          <p:cNvSpPr>
            <a:spLocks noGrp="1"/>
          </p:cNvSpPr>
          <p:nvPr>
            <p:ph idx="1"/>
          </p:nvPr>
        </p:nvSpPr>
        <p:spPr>
          <a:xfrm>
            <a:off x="457200" y="1280160"/>
            <a:ext cx="11582400" cy="3733800"/>
          </a:xfrm>
        </p:spPr>
        <p:txBody>
          <a:bodyPr/>
          <a:lstStyle/>
          <a:p>
            <a:pPr>
              <a:buFont typeface="Arial" charset="0"/>
              <a:buChar char="•"/>
            </a:pPr>
            <a:r>
              <a:rPr lang="en-US" altLang="en-US" dirty="0"/>
              <a:t>Analyzing synchronous machines is done using Park’s transformation (from 1929) to change the machine differential equations with time-varying components into a set of equations with time invariant components</a:t>
            </a:r>
          </a:p>
          <a:p>
            <a:pPr>
              <a:buFont typeface="Arial" charset="0"/>
              <a:buChar char="•"/>
            </a:pPr>
            <a:r>
              <a:rPr lang="en-US" altLang="en-US" dirty="0"/>
              <a:t>That is, the machine voltages and currents are “transformed” into what is known as the d-q reference frame using the rotor angle, </a:t>
            </a:r>
            <a:r>
              <a:rPr lang="en-US" altLang="en-US" dirty="0">
                <a:sym typeface="Symbol" pitchFamily="18" charset="2"/>
              </a:rPr>
              <a:t></a:t>
            </a:r>
          </a:p>
          <a:p>
            <a:pPr lvl="1">
              <a:buFont typeface="Arial" charset="0"/>
              <a:buChar char="•"/>
            </a:pPr>
            <a:r>
              <a:rPr lang="en-US" altLang="en-US" dirty="0">
                <a:sym typeface="Symbol" pitchFamily="18" charset="2"/>
              </a:rPr>
              <a:t>Terminal voltage in network (power flow) reference frame are V</a:t>
            </a:r>
            <a:r>
              <a:rPr lang="en-US" altLang="en-US" baseline="-25000" dirty="0">
                <a:sym typeface="Symbol" pitchFamily="18" charset="2"/>
              </a:rPr>
              <a:t>T</a:t>
            </a:r>
            <a:r>
              <a:rPr lang="en-US" altLang="en-US" dirty="0">
                <a:sym typeface="Symbol" pitchFamily="18" charset="2"/>
              </a:rPr>
              <a:t> = </a:t>
            </a:r>
            <a:r>
              <a:rPr lang="en-US" altLang="en-US" dirty="0" err="1">
                <a:sym typeface="Symbol" pitchFamily="18" charset="2"/>
              </a:rPr>
              <a:t>V</a:t>
            </a:r>
            <a:r>
              <a:rPr lang="en-US" altLang="en-US" baseline="-25000" dirty="0" err="1">
                <a:sym typeface="Symbol" pitchFamily="18" charset="2"/>
              </a:rPr>
              <a:t>r</a:t>
            </a:r>
            <a:r>
              <a:rPr lang="en-US" altLang="en-US" dirty="0">
                <a:sym typeface="Symbol" pitchFamily="18" charset="2"/>
              </a:rPr>
              <a:t> - V</a:t>
            </a:r>
            <a:r>
              <a:rPr lang="en-US" altLang="en-US" baseline="-25000" dirty="0">
                <a:sym typeface="Symbol" pitchFamily="18" charset="2"/>
              </a:rPr>
              <a:t>i</a:t>
            </a:r>
            <a:endParaRPr lang="en-US" altLang="en-US" baseline="-25000" dirty="0"/>
          </a:p>
          <a:p>
            <a:endParaRPr lang="en-US" altLang="en-US" dirty="0"/>
          </a:p>
        </p:txBody>
      </p:sp>
      <p:sp>
        <p:nvSpPr>
          <p:cNvPr id="18436" name="Rectangle 2"/>
          <p:cNvSpPr>
            <a:spLocks noChangeArrowheads="1"/>
          </p:cNvSpPr>
          <p:nvPr/>
        </p:nvSpPr>
        <p:spPr bwMode="auto">
          <a:xfrm>
            <a:off x="152400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400"/>
          </a:p>
        </p:txBody>
      </p:sp>
      <p:graphicFrame>
        <p:nvGraphicFramePr>
          <p:cNvPr id="18437" name="Object 1"/>
          <p:cNvGraphicFramePr>
            <a:graphicFrameLocks noChangeAspect="1"/>
          </p:cNvGraphicFramePr>
          <p:nvPr>
            <p:extLst>
              <p:ext uri="{D42A27DB-BD31-4B8C-83A1-F6EECF244321}">
                <p14:modId xmlns:p14="http://schemas.microsoft.com/office/powerpoint/2010/main" val="2263758289"/>
              </p:ext>
            </p:extLst>
          </p:nvPr>
        </p:nvGraphicFramePr>
        <p:xfrm>
          <a:off x="1371600" y="4039312"/>
          <a:ext cx="4168775" cy="1143000"/>
        </p:xfrm>
        <a:graphic>
          <a:graphicData uri="http://schemas.openxmlformats.org/presentationml/2006/ole">
            <mc:AlternateContent xmlns:mc="http://schemas.openxmlformats.org/markup-compatibility/2006">
              <mc:Choice xmlns:v="urn:schemas-microsoft-com:vml" Requires="v">
                <p:oleObj name="Equation" r:id="rId3" imgW="1777229" imgH="482391" progId="Equation.DSMT4">
                  <p:embed/>
                </p:oleObj>
              </mc:Choice>
              <mc:Fallback>
                <p:oleObj name="Equation" r:id="rId3" imgW="1777229" imgH="482391" progId="Equation.DSMT4">
                  <p:embed/>
                  <p:pic>
                    <p:nvPicPr>
                      <p:cNvPr id="1843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039312"/>
                        <a:ext cx="4168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8" name="Rectangle 4"/>
          <p:cNvSpPr>
            <a:spLocks noChangeArrowheads="1"/>
          </p:cNvSpPr>
          <p:nvPr/>
        </p:nvSpPr>
        <p:spPr bwMode="auto">
          <a:xfrm>
            <a:off x="152400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400"/>
          </a:p>
        </p:txBody>
      </p:sp>
      <p:graphicFrame>
        <p:nvGraphicFramePr>
          <p:cNvPr id="18439" name="Object 3"/>
          <p:cNvGraphicFramePr>
            <a:graphicFrameLocks noChangeAspect="1"/>
          </p:cNvGraphicFramePr>
          <p:nvPr>
            <p:extLst>
              <p:ext uri="{D42A27DB-BD31-4B8C-83A1-F6EECF244321}">
                <p14:modId xmlns:p14="http://schemas.microsoft.com/office/powerpoint/2010/main" val="2699032677"/>
              </p:ext>
            </p:extLst>
          </p:nvPr>
        </p:nvGraphicFramePr>
        <p:xfrm>
          <a:off x="1266643" y="5332658"/>
          <a:ext cx="4505325" cy="1143000"/>
        </p:xfrm>
        <a:graphic>
          <a:graphicData uri="http://schemas.openxmlformats.org/presentationml/2006/ole">
            <mc:AlternateContent xmlns:mc="http://schemas.openxmlformats.org/markup-compatibility/2006">
              <mc:Choice xmlns:v="urn:schemas-microsoft-com:vml" Requires="v">
                <p:oleObj name="Equation" r:id="rId5" imgW="1916868" imgH="482391" progId="Equation.DSMT4">
                  <p:embed/>
                </p:oleObj>
              </mc:Choice>
              <mc:Fallback>
                <p:oleObj name="Equation" r:id="rId5" imgW="1916868" imgH="482391" progId="Equation.DSMT4">
                  <p:embed/>
                  <p:pic>
                    <p:nvPicPr>
                      <p:cNvPr id="1843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6643" y="5332658"/>
                        <a:ext cx="4505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440" name="Picture 7" descr="Fig_11_16.jpg"/>
          <p:cNvPicPr>
            <a:picLocks noChangeAspect="1" noChangeArrowheads="1"/>
          </p:cNvPicPr>
          <p:nvPr/>
        </p:nvPicPr>
        <p:blipFill>
          <a:blip r:embed="rId7" cstate="print">
            <a:extLst>
              <a:ext uri="{28A0092B-C50C-407E-A947-70E740481C1C}">
                <a14:useLocalDpi xmlns:a14="http://schemas.microsoft.com/office/drawing/2010/main" val="0"/>
              </a:ext>
            </a:extLst>
          </a:blip>
          <a:srcRect l="30588" t="18820" r="29411" b="56459"/>
          <a:stretch>
            <a:fillRect/>
          </a:stretch>
        </p:blipFill>
        <p:spPr bwMode="auto">
          <a:xfrm rot="21360000">
            <a:off x="6468495" y="4119189"/>
            <a:ext cx="238125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3">
            <a:extLst>
              <a:ext uri="{FF2B5EF4-FFF2-40B4-BE49-F238E27FC236}">
                <a16:creationId xmlns:a16="http://schemas.microsoft.com/office/drawing/2014/main" id="{9B856731-50A9-F1A0-BD6C-AB3C5EE41025}"/>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42</a:t>
            </a:fld>
            <a:endParaRPr lang="en-US" dirty="0">
              <a:solidFill>
                <a:schemeClr val="tx1">
                  <a:lumMod val="50000"/>
                </a:schemeClr>
              </a:solidFill>
            </a:endParaRPr>
          </a:p>
        </p:txBody>
      </p:sp>
    </p:spTree>
    <p:extLst>
      <p:ext uri="{BB962C8B-B14F-4D97-AF65-F5344CB8AC3E}">
        <p14:creationId xmlns:p14="http://schemas.microsoft.com/office/powerpoint/2010/main" val="3117885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068A-AC1E-8F83-5168-E4478FF0F6F6}"/>
              </a:ext>
            </a:extLst>
          </p:cNvPr>
          <p:cNvSpPr>
            <a:spLocks noGrp="1"/>
          </p:cNvSpPr>
          <p:nvPr>
            <p:ph type="title"/>
          </p:nvPr>
        </p:nvSpPr>
        <p:spPr/>
        <p:txBody>
          <a:bodyPr/>
          <a:lstStyle/>
          <a:p>
            <a:r>
              <a:rPr lang="en-US" dirty="0"/>
              <a:t>Top Electric Power Papers of the 20</a:t>
            </a:r>
            <a:r>
              <a:rPr lang="en-US" baseline="30000" dirty="0"/>
              <a:t>th</a:t>
            </a:r>
            <a:r>
              <a:rPr lang="en-US" dirty="0"/>
              <a:t> Century</a:t>
            </a:r>
          </a:p>
        </p:txBody>
      </p:sp>
      <p:sp>
        <p:nvSpPr>
          <p:cNvPr id="3" name="Content Placeholder 2">
            <a:extLst>
              <a:ext uri="{FF2B5EF4-FFF2-40B4-BE49-F238E27FC236}">
                <a16:creationId xmlns:a16="http://schemas.microsoft.com/office/drawing/2014/main" id="{59ACDEEB-5F4A-30FC-0950-023BEB0BF595}"/>
              </a:ext>
            </a:extLst>
          </p:cNvPr>
          <p:cNvSpPr>
            <a:spLocks noGrp="1"/>
          </p:cNvSpPr>
          <p:nvPr>
            <p:ph idx="1"/>
          </p:nvPr>
        </p:nvSpPr>
        <p:spPr>
          <a:xfrm>
            <a:off x="457200" y="1280160"/>
            <a:ext cx="11297920" cy="929640"/>
          </a:xfrm>
        </p:spPr>
        <p:txBody>
          <a:bodyPr/>
          <a:lstStyle/>
          <a:p>
            <a:r>
              <a:rPr lang="en-US" dirty="0"/>
              <a:t>In 2000 Park’s paper was voted the second most important power paper of the 20</a:t>
            </a:r>
            <a:r>
              <a:rPr lang="en-US" baseline="30000" dirty="0"/>
              <a:t>th</a:t>
            </a:r>
            <a:r>
              <a:rPr lang="en-US" dirty="0"/>
              <a:t> Century</a:t>
            </a:r>
          </a:p>
        </p:txBody>
      </p:sp>
      <p:pic>
        <p:nvPicPr>
          <p:cNvPr id="11" name="Picture 10">
            <a:extLst>
              <a:ext uri="{FF2B5EF4-FFF2-40B4-BE49-F238E27FC236}">
                <a16:creationId xmlns:a16="http://schemas.microsoft.com/office/drawing/2014/main" id="{498BDC28-549A-2B1A-C887-DE04DB351C69}"/>
              </a:ext>
            </a:extLst>
          </p:cNvPr>
          <p:cNvPicPr>
            <a:picLocks noChangeAspect="1"/>
          </p:cNvPicPr>
          <p:nvPr/>
        </p:nvPicPr>
        <p:blipFill>
          <a:blip r:embed="rId2"/>
          <a:stretch>
            <a:fillRect/>
          </a:stretch>
        </p:blipFill>
        <p:spPr>
          <a:xfrm>
            <a:off x="609600" y="2209800"/>
            <a:ext cx="3276600" cy="4556182"/>
          </a:xfrm>
          <a:prstGeom prst="rect">
            <a:avLst/>
          </a:prstGeom>
        </p:spPr>
      </p:pic>
      <p:pic>
        <p:nvPicPr>
          <p:cNvPr id="13" name="Picture 12">
            <a:extLst>
              <a:ext uri="{FF2B5EF4-FFF2-40B4-BE49-F238E27FC236}">
                <a16:creationId xmlns:a16="http://schemas.microsoft.com/office/drawing/2014/main" id="{6F2FF167-7CEA-0337-F3AB-6F342232C42D}"/>
              </a:ext>
            </a:extLst>
          </p:cNvPr>
          <p:cNvPicPr>
            <a:picLocks noChangeAspect="1"/>
          </p:cNvPicPr>
          <p:nvPr/>
        </p:nvPicPr>
        <p:blipFill>
          <a:blip r:embed="rId3"/>
          <a:stretch>
            <a:fillRect/>
          </a:stretch>
        </p:blipFill>
        <p:spPr>
          <a:xfrm>
            <a:off x="3810000" y="1744980"/>
            <a:ext cx="3723011" cy="4948120"/>
          </a:xfrm>
          <a:prstGeom prst="rect">
            <a:avLst/>
          </a:prstGeom>
        </p:spPr>
      </p:pic>
      <p:pic>
        <p:nvPicPr>
          <p:cNvPr id="15" name="Picture 14">
            <a:extLst>
              <a:ext uri="{FF2B5EF4-FFF2-40B4-BE49-F238E27FC236}">
                <a16:creationId xmlns:a16="http://schemas.microsoft.com/office/drawing/2014/main" id="{5B3779DA-2A52-A548-4856-3BEEB8BD2524}"/>
              </a:ext>
            </a:extLst>
          </p:cNvPr>
          <p:cNvPicPr>
            <a:picLocks noChangeAspect="1"/>
          </p:cNvPicPr>
          <p:nvPr/>
        </p:nvPicPr>
        <p:blipFill>
          <a:blip r:embed="rId4"/>
          <a:stretch>
            <a:fillRect/>
          </a:stretch>
        </p:blipFill>
        <p:spPr>
          <a:xfrm>
            <a:off x="7555088" y="1981199"/>
            <a:ext cx="3570112" cy="4813401"/>
          </a:xfrm>
          <a:prstGeom prst="rect">
            <a:avLst/>
          </a:prstGeom>
        </p:spPr>
      </p:pic>
      <p:sp>
        <p:nvSpPr>
          <p:cNvPr id="16" name="Slide Number Placeholder 3">
            <a:extLst>
              <a:ext uri="{FF2B5EF4-FFF2-40B4-BE49-F238E27FC236}">
                <a16:creationId xmlns:a16="http://schemas.microsoft.com/office/drawing/2014/main" id="{BD09553C-B146-1D19-3A6C-DBA2A59873B6}"/>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43</a:t>
            </a:fld>
            <a:endParaRPr lang="en-US" dirty="0">
              <a:solidFill>
                <a:schemeClr val="tx1">
                  <a:lumMod val="50000"/>
                </a:schemeClr>
              </a:solidFill>
            </a:endParaRPr>
          </a:p>
        </p:txBody>
      </p:sp>
    </p:spTree>
    <p:extLst>
      <p:ext uri="{BB962C8B-B14F-4D97-AF65-F5344CB8AC3E}">
        <p14:creationId xmlns:p14="http://schemas.microsoft.com/office/powerpoint/2010/main" val="2303387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AAE7-3D69-28F2-6C79-DF1A6BD879D4}"/>
              </a:ext>
            </a:extLst>
          </p:cNvPr>
          <p:cNvSpPr>
            <a:spLocks noGrp="1"/>
          </p:cNvSpPr>
          <p:nvPr>
            <p:ph type="title"/>
          </p:nvPr>
        </p:nvSpPr>
        <p:spPr/>
        <p:txBody>
          <a:bodyPr/>
          <a:lstStyle/>
          <a:p>
            <a:r>
              <a:rPr lang="en-US" dirty="0"/>
              <a:t>Design Project Overview: Generation by Fuel Type and Total Generation Supply Curve</a:t>
            </a:r>
          </a:p>
        </p:txBody>
      </p:sp>
      <p:pic>
        <p:nvPicPr>
          <p:cNvPr id="5" name="Picture 4">
            <a:extLst>
              <a:ext uri="{FF2B5EF4-FFF2-40B4-BE49-F238E27FC236}">
                <a16:creationId xmlns:a16="http://schemas.microsoft.com/office/drawing/2014/main" id="{420341FF-1855-18FA-C94E-CEC0203B0140}"/>
              </a:ext>
            </a:extLst>
          </p:cNvPr>
          <p:cNvPicPr>
            <a:picLocks noChangeAspect="1"/>
          </p:cNvPicPr>
          <p:nvPr/>
        </p:nvPicPr>
        <p:blipFill>
          <a:blip r:embed="rId2"/>
          <a:stretch>
            <a:fillRect/>
          </a:stretch>
        </p:blipFill>
        <p:spPr>
          <a:xfrm>
            <a:off x="485975" y="1371600"/>
            <a:ext cx="3105456" cy="4293630"/>
          </a:xfrm>
          <a:prstGeom prst="rect">
            <a:avLst/>
          </a:prstGeom>
        </p:spPr>
      </p:pic>
      <p:sp>
        <p:nvSpPr>
          <p:cNvPr id="4" name="TextBox 3">
            <a:extLst>
              <a:ext uri="{FF2B5EF4-FFF2-40B4-BE49-F238E27FC236}">
                <a16:creationId xmlns:a16="http://schemas.microsoft.com/office/drawing/2014/main" id="{829D97C0-D01E-4FA2-933B-498D94E088CA}"/>
              </a:ext>
            </a:extLst>
          </p:cNvPr>
          <p:cNvSpPr txBox="1">
            <a:spLocks noChangeArrowheads="1"/>
          </p:cNvSpPr>
          <p:nvPr/>
        </p:nvSpPr>
        <p:spPr bwMode="auto">
          <a:xfrm>
            <a:off x="6248400" y="1371600"/>
            <a:ext cx="2035044" cy="461665"/>
          </a:xfrm>
          <a:prstGeom prst="rect">
            <a:avLst/>
          </a:prstGeom>
          <a:solidFill>
            <a:schemeClr val="accent3">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rgbClr val="1E0000"/>
                </a:solidFill>
              </a:rPr>
              <a:t>Supply Curve</a:t>
            </a:r>
            <a:endParaRPr lang="en-US" altLang="en-US" sz="2400" dirty="0">
              <a:solidFill>
                <a:srgbClr val="1E0000"/>
              </a:solidFill>
            </a:endParaRPr>
          </a:p>
        </p:txBody>
      </p:sp>
      <p:sp>
        <p:nvSpPr>
          <p:cNvPr id="6" name="Slide Number Placeholder 1">
            <a:extLst>
              <a:ext uri="{FF2B5EF4-FFF2-40B4-BE49-F238E27FC236}">
                <a16:creationId xmlns:a16="http://schemas.microsoft.com/office/drawing/2014/main" id="{4EB6FA82-E227-2323-9C01-18A62CF48812}"/>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4</a:t>
            </a:fld>
            <a:endParaRPr lang="en-US" dirty="0">
              <a:solidFill>
                <a:srgbClr val="1E0000"/>
              </a:solidFill>
            </a:endParaRPr>
          </a:p>
        </p:txBody>
      </p:sp>
      <p:pic>
        <p:nvPicPr>
          <p:cNvPr id="8" name="Picture 7">
            <a:extLst>
              <a:ext uri="{FF2B5EF4-FFF2-40B4-BE49-F238E27FC236}">
                <a16:creationId xmlns:a16="http://schemas.microsoft.com/office/drawing/2014/main" id="{A6F0CD6C-62FA-5B86-0648-3AAC31C06CA9}"/>
              </a:ext>
            </a:extLst>
          </p:cNvPr>
          <p:cNvPicPr>
            <a:picLocks noChangeAspect="1"/>
          </p:cNvPicPr>
          <p:nvPr/>
        </p:nvPicPr>
        <p:blipFill>
          <a:blip r:embed="rId3"/>
          <a:stretch>
            <a:fillRect/>
          </a:stretch>
        </p:blipFill>
        <p:spPr>
          <a:xfrm>
            <a:off x="4343400" y="1949522"/>
            <a:ext cx="6629400" cy="4849695"/>
          </a:xfrm>
          <a:prstGeom prst="rect">
            <a:avLst/>
          </a:prstGeom>
        </p:spPr>
      </p:pic>
    </p:spTree>
    <p:extLst>
      <p:ext uri="{BB962C8B-B14F-4D97-AF65-F5344CB8AC3E}">
        <p14:creationId xmlns:p14="http://schemas.microsoft.com/office/powerpoint/2010/main" val="298681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464A-53A4-187B-3B86-D0D1D9FEF7D0}"/>
              </a:ext>
            </a:extLst>
          </p:cNvPr>
          <p:cNvSpPr>
            <a:spLocks noGrp="1"/>
          </p:cNvSpPr>
          <p:nvPr>
            <p:ph type="title"/>
          </p:nvPr>
        </p:nvSpPr>
        <p:spPr/>
        <p:txBody>
          <a:bodyPr/>
          <a:lstStyle/>
          <a:p>
            <a:r>
              <a:rPr lang="en-US" dirty="0"/>
              <a:t>Existing and New Load</a:t>
            </a:r>
          </a:p>
        </p:txBody>
      </p:sp>
      <p:sp>
        <p:nvSpPr>
          <p:cNvPr id="3" name="Content Placeholder 2">
            <a:extLst>
              <a:ext uri="{FF2B5EF4-FFF2-40B4-BE49-F238E27FC236}">
                <a16:creationId xmlns:a16="http://schemas.microsoft.com/office/drawing/2014/main" id="{C935CE5D-BBE7-55B3-7733-C220A9FA8BE2}"/>
              </a:ext>
            </a:extLst>
          </p:cNvPr>
          <p:cNvSpPr>
            <a:spLocks noGrp="1"/>
          </p:cNvSpPr>
          <p:nvPr>
            <p:ph idx="1"/>
          </p:nvPr>
        </p:nvSpPr>
        <p:spPr>
          <a:xfrm>
            <a:off x="457200" y="1280160"/>
            <a:ext cx="4953000" cy="701040"/>
          </a:xfrm>
        </p:spPr>
        <p:txBody>
          <a:bodyPr/>
          <a:lstStyle/>
          <a:p>
            <a:r>
              <a:rPr lang="en-US" dirty="0"/>
              <a:t>This image shows the existing loads, with the ovals proportional to the load</a:t>
            </a:r>
          </a:p>
          <a:p>
            <a:pPr lvl="1"/>
            <a:r>
              <a:rPr lang="en-US" dirty="0"/>
              <a:t>A layout algorithm has been used to remove overlap, somewhat expanding the large metro areas</a:t>
            </a:r>
          </a:p>
          <a:p>
            <a:r>
              <a:rPr lang="en-US" dirty="0"/>
              <a:t>The five large ovals towards the left represent the new, currently not connected, load</a:t>
            </a:r>
          </a:p>
        </p:txBody>
      </p:sp>
      <p:sp>
        <p:nvSpPr>
          <p:cNvPr id="5" name="Slide Number Placeholder 1">
            <a:extLst>
              <a:ext uri="{FF2B5EF4-FFF2-40B4-BE49-F238E27FC236}">
                <a16:creationId xmlns:a16="http://schemas.microsoft.com/office/drawing/2014/main" id="{9EBE9365-CDBA-BF59-3A3B-9D0913E737EC}"/>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5</a:t>
            </a:fld>
            <a:endParaRPr lang="en-US" dirty="0">
              <a:solidFill>
                <a:srgbClr val="1E0000"/>
              </a:solidFill>
            </a:endParaRPr>
          </a:p>
        </p:txBody>
      </p:sp>
      <p:pic>
        <p:nvPicPr>
          <p:cNvPr id="7" name="Picture 6">
            <a:extLst>
              <a:ext uri="{FF2B5EF4-FFF2-40B4-BE49-F238E27FC236}">
                <a16:creationId xmlns:a16="http://schemas.microsoft.com/office/drawing/2014/main" id="{C1D29CC1-2EE7-F1DC-BABD-6B15D8D56495}"/>
              </a:ext>
            </a:extLst>
          </p:cNvPr>
          <p:cNvPicPr>
            <a:picLocks noChangeAspect="1"/>
          </p:cNvPicPr>
          <p:nvPr/>
        </p:nvPicPr>
        <p:blipFill>
          <a:blip r:embed="rId2"/>
          <a:srcRect l="23003" r="28251"/>
          <a:stretch/>
        </p:blipFill>
        <p:spPr>
          <a:xfrm>
            <a:off x="5867400" y="1258389"/>
            <a:ext cx="5410200" cy="5301824"/>
          </a:xfrm>
          <a:prstGeom prst="rect">
            <a:avLst/>
          </a:prstGeom>
        </p:spPr>
      </p:pic>
    </p:spTree>
    <p:extLst>
      <p:ext uri="{BB962C8B-B14F-4D97-AF65-F5344CB8AC3E}">
        <p14:creationId xmlns:p14="http://schemas.microsoft.com/office/powerpoint/2010/main" val="615501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1CF6-29A0-BD15-3533-A786E46CE343}"/>
              </a:ext>
            </a:extLst>
          </p:cNvPr>
          <p:cNvSpPr>
            <a:spLocks noGrp="1"/>
          </p:cNvSpPr>
          <p:nvPr>
            <p:ph type="title"/>
          </p:nvPr>
        </p:nvSpPr>
        <p:spPr/>
        <p:txBody>
          <a:bodyPr/>
          <a:lstStyle/>
          <a:p>
            <a:r>
              <a:rPr lang="en-US" dirty="0"/>
              <a:t>Design Project Scenarios	</a:t>
            </a:r>
          </a:p>
        </p:txBody>
      </p:sp>
      <p:sp>
        <p:nvSpPr>
          <p:cNvPr id="3" name="Content Placeholder 2">
            <a:extLst>
              <a:ext uri="{FF2B5EF4-FFF2-40B4-BE49-F238E27FC236}">
                <a16:creationId xmlns:a16="http://schemas.microsoft.com/office/drawing/2014/main" id="{5983F522-8EC2-DA35-BDC5-DAF8E2BA8891}"/>
              </a:ext>
            </a:extLst>
          </p:cNvPr>
          <p:cNvSpPr>
            <a:spLocks noGrp="1"/>
          </p:cNvSpPr>
          <p:nvPr>
            <p:ph idx="1"/>
          </p:nvPr>
        </p:nvSpPr>
        <p:spPr/>
        <p:txBody>
          <a:bodyPr/>
          <a:lstStyle/>
          <a:p>
            <a:r>
              <a:rPr lang="en-US" dirty="0"/>
              <a:t>A transmission system design needs to work well under varying system conditions. In ERCOT key system variations are due to 1) the changing load, and 2) varying amounts of wind and solar generation </a:t>
            </a:r>
          </a:p>
        </p:txBody>
      </p:sp>
      <p:pic>
        <p:nvPicPr>
          <p:cNvPr id="5" name="Picture 4">
            <a:extLst>
              <a:ext uri="{FF2B5EF4-FFF2-40B4-BE49-F238E27FC236}">
                <a16:creationId xmlns:a16="http://schemas.microsoft.com/office/drawing/2014/main" id="{F2196EE3-082A-B854-1A2E-38618CDA40EF}"/>
              </a:ext>
            </a:extLst>
          </p:cNvPr>
          <p:cNvPicPr>
            <a:picLocks noChangeAspect="1"/>
          </p:cNvPicPr>
          <p:nvPr/>
        </p:nvPicPr>
        <p:blipFill>
          <a:blip r:embed="rId2"/>
          <a:stretch>
            <a:fillRect/>
          </a:stretch>
        </p:blipFill>
        <p:spPr>
          <a:xfrm>
            <a:off x="533400" y="2819400"/>
            <a:ext cx="5342046" cy="3048000"/>
          </a:xfrm>
          <a:prstGeom prst="rect">
            <a:avLst/>
          </a:prstGeom>
        </p:spPr>
      </p:pic>
      <p:pic>
        <p:nvPicPr>
          <p:cNvPr id="7" name="Picture 6">
            <a:extLst>
              <a:ext uri="{FF2B5EF4-FFF2-40B4-BE49-F238E27FC236}">
                <a16:creationId xmlns:a16="http://schemas.microsoft.com/office/drawing/2014/main" id="{BB401795-3467-EA4B-4468-47A49C8BD302}"/>
              </a:ext>
            </a:extLst>
          </p:cNvPr>
          <p:cNvPicPr>
            <a:picLocks noChangeAspect="1"/>
          </p:cNvPicPr>
          <p:nvPr/>
        </p:nvPicPr>
        <p:blipFill>
          <a:blip r:embed="rId3"/>
          <a:stretch>
            <a:fillRect/>
          </a:stretch>
        </p:blipFill>
        <p:spPr>
          <a:xfrm>
            <a:off x="6253977" y="2667000"/>
            <a:ext cx="5182432" cy="3739419"/>
          </a:xfrm>
          <a:prstGeom prst="rect">
            <a:avLst/>
          </a:prstGeom>
        </p:spPr>
      </p:pic>
      <p:sp>
        <p:nvSpPr>
          <p:cNvPr id="4" name="Slide Number Placeholder 3">
            <a:extLst>
              <a:ext uri="{FF2B5EF4-FFF2-40B4-BE49-F238E27FC236}">
                <a16:creationId xmlns:a16="http://schemas.microsoft.com/office/drawing/2014/main" id="{D8B43361-BBC7-3495-6255-76CFBBB74052}"/>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6</a:t>
            </a:fld>
            <a:endParaRPr lang="en-US" dirty="0">
              <a:solidFill>
                <a:schemeClr val="tx1">
                  <a:lumMod val="50000"/>
                </a:schemeClr>
              </a:solidFill>
            </a:endParaRPr>
          </a:p>
        </p:txBody>
      </p:sp>
    </p:spTree>
    <p:extLst>
      <p:ext uri="{BB962C8B-B14F-4D97-AF65-F5344CB8AC3E}">
        <p14:creationId xmlns:p14="http://schemas.microsoft.com/office/powerpoint/2010/main" val="176895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993CD-4B0A-C3F6-5246-3BCFB94295F7}"/>
              </a:ext>
            </a:extLst>
          </p:cNvPr>
          <p:cNvSpPr>
            <a:spLocks noGrp="1"/>
          </p:cNvSpPr>
          <p:nvPr>
            <p:ph type="title"/>
          </p:nvPr>
        </p:nvSpPr>
        <p:spPr/>
        <p:txBody>
          <a:bodyPr/>
          <a:lstStyle/>
          <a:p>
            <a:r>
              <a:rPr lang="en-US" dirty="0"/>
              <a:t>Design Project Scenarios, Cont.</a:t>
            </a:r>
          </a:p>
        </p:txBody>
      </p:sp>
      <p:sp>
        <p:nvSpPr>
          <p:cNvPr id="3" name="Content Placeholder 2">
            <a:extLst>
              <a:ext uri="{FF2B5EF4-FFF2-40B4-BE49-F238E27FC236}">
                <a16:creationId xmlns:a16="http://schemas.microsoft.com/office/drawing/2014/main" id="{F085471C-3DC9-9980-0D16-CD6CBB12500C}"/>
              </a:ext>
            </a:extLst>
          </p:cNvPr>
          <p:cNvSpPr>
            <a:spLocks noGrp="1"/>
          </p:cNvSpPr>
          <p:nvPr>
            <p:ph idx="1"/>
          </p:nvPr>
        </p:nvSpPr>
        <p:spPr>
          <a:xfrm>
            <a:off x="457200" y="1280160"/>
            <a:ext cx="11506200" cy="3733800"/>
          </a:xfrm>
        </p:spPr>
        <p:txBody>
          <a:bodyPr/>
          <a:lstStyle/>
          <a:p>
            <a:r>
              <a:rPr lang="en-US" dirty="0"/>
              <a:t>To simplify the design project, we’ll just be considering four scenarios, with the assumption that the system operates in each scenario for 25% of the time</a:t>
            </a:r>
          </a:p>
          <a:p>
            <a:pPr lvl="1"/>
            <a:r>
              <a:rPr lang="en-US" dirty="0"/>
              <a:t>Maximum load, with maximum wind and solar available (</a:t>
            </a:r>
            <a:r>
              <a:rPr lang="en-US" b="1" dirty="0"/>
              <a:t>Texas2K_ScenarioA</a:t>
            </a:r>
            <a:r>
              <a:rPr lang="en-US" dirty="0"/>
              <a:t>)</a:t>
            </a:r>
          </a:p>
          <a:p>
            <a:pPr lvl="1"/>
            <a:r>
              <a:rPr lang="en-US" dirty="0"/>
              <a:t>80% load with high solar, low wind (August 15, 2023 at 4 pm) (</a:t>
            </a:r>
            <a:r>
              <a:rPr lang="en-US" b="1" dirty="0"/>
              <a:t>Texas2K_ScenarioB)</a:t>
            </a:r>
            <a:endParaRPr lang="en-US" dirty="0"/>
          </a:p>
          <a:p>
            <a:pPr lvl="1"/>
            <a:r>
              <a:rPr lang="en-US" dirty="0"/>
              <a:t>70% load with low solar, low wind (August 25, 2022 at 9 am) (</a:t>
            </a:r>
            <a:r>
              <a:rPr lang="en-US" b="1" dirty="0"/>
              <a:t>Texas2K_ScenarioC)</a:t>
            </a:r>
            <a:endParaRPr lang="en-US" dirty="0"/>
          </a:p>
          <a:p>
            <a:pPr lvl="1"/>
            <a:r>
              <a:rPr lang="en-US" dirty="0"/>
              <a:t>60% load with medium wind, no solar (May 2, 2023 at 2 am) (</a:t>
            </a:r>
            <a:r>
              <a:rPr lang="en-US" b="1" dirty="0"/>
              <a:t>Texas2K_ScenarioD)</a:t>
            </a:r>
            <a:endParaRPr lang="en-US" dirty="0"/>
          </a:p>
          <a:p>
            <a:pPr lvl="1"/>
            <a:r>
              <a:rPr lang="en-US" dirty="0"/>
              <a:t> In all scenarios the five new loads stay fixed at 1000 MW each </a:t>
            </a:r>
          </a:p>
          <a:p>
            <a:r>
              <a:rPr lang="en-US" dirty="0"/>
              <a:t>Assume transmission right-of-way (ROW) lengths are 120% of the geographic distance between the substations; </a:t>
            </a:r>
          </a:p>
          <a:p>
            <a:pPr lvl="1"/>
            <a:r>
              <a:rPr lang="en-US" dirty="0"/>
              <a:t>there are many online tools to allow you to calculate geographic distance </a:t>
            </a:r>
            <a:br>
              <a:rPr lang="en-US" dirty="0"/>
            </a:br>
            <a:r>
              <a:rPr lang="en-US" dirty="0"/>
              <a:t>(e.g., www.nhc.noaa.gov/gccalc.shtml)</a:t>
            </a:r>
          </a:p>
          <a:p>
            <a:pPr lvl="1"/>
            <a:endParaRPr lang="en-US" dirty="0"/>
          </a:p>
        </p:txBody>
      </p:sp>
      <p:sp>
        <p:nvSpPr>
          <p:cNvPr id="4" name="Slide Number Placeholder 3">
            <a:extLst>
              <a:ext uri="{FF2B5EF4-FFF2-40B4-BE49-F238E27FC236}">
                <a16:creationId xmlns:a16="http://schemas.microsoft.com/office/drawing/2014/main" id="{6DDC422B-4CCF-E2E1-F520-6B78694C5FC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7</a:t>
            </a:fld>
            <a:endParaRPr lang="en-US" dirty="0">
              <a:solidFill>
                <a:schemeClr val="tx1">
                  <a:lumMod val="50000"/>
                </a:schemeClr>
              </a:solidFill>
            </a:endParaRPr>
          </a:p>
        </p:txBody>
      </p:sp>
    </p:spTree>
    <p:extLst>
      <p:ext uri="{BB962C8B-B14F-4D97-AF65-F5344CB8AC3E}">
        <p14:creationId xmlns:p14="http://schemas.microsoft.com/office/powerpoint/2010/main" val="845427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A2EED-C4C5-382C-4A46-0E3603077D7B}"/>
              </a:ext>
            </a:extLst>
          </p:cNvPr>
          <p:cNvSpPr>
            <a:spLocks noGrp="1"/>
          </p:cNvSpPr>
          <p:nvPr>
            <p:ph type="title"/>
          </p:nvPr>
        </p:nvSpPr>
        <p:spPr/>
        <p:txBody>
          <a:bodyPr/>
          <a:lstStyle/>
          <a:p>
            <a:r>
              <a:rPr lang="en-US" dirty="0"/>
              <a:t>Design Project Lines and Transformers</a:t>
            </a:r>
          </a:p>
        </p:txBody>
      </p:sp>
      <p:sp>
        <p:nvSpPr>
          <p:cNvPr id="3" name="Content Placeholder 2">
            <a:extLst>
              <a:ext uri="{FF2B5EF4-FFF2-40B4-BE49-F238E27FC236}">
                <a16:creationId xmlns:a16="http://schemas.microsoft.com/office/drawing/2014/main" id="{3EEA746B-940A-1B01-90AC-DD8FDCA53B8F}"/>
              </a:ext>
            </a:extLst>
          </p:cNvPr>
          <p:cNvSpPr>
            <a:spLocks noGrp="1"/>
          </p:cNvSpPr>
          <p:nvPr>
            <p:ph idx="1"/>
          </p:nvPr>
        </p:nvSpPr>
        <p:spPr>
          <a:xfrm>
            <a:off x="457200" y="1280160"/>
            <a:ext cx="11506200" cy="3733800"/>
          </a:xfrm>
        </p:spPr>
        <p:txBody>
          <a:bodyPr/>
          <a:lstStyle/>
          <a:p>
            <a:r>
              <a:rPr lang="en-US" dirty="0"/>
              <a:t>To serve the new loads you’ll need to modify the grids by adding some combination of </a:t>
            </a:r>
          </a:p>
          <a:p>
            <a:pPr lvl="1"/>
            <a:r>
              <a:rPr lang="en-US" dirty="0"/>
              <a:t>500 kV lines with a fixed cost of $15 million and variable costs of $3 million per mile; X=0.0002 pu per mile, rating of 1600 MVA, max ROW length of 200 miles</a:t>
            </a:r>
          </a:p>
          <a:p>
            <a:pPr lvl="1"/>
            <a:r>
              <a:rPr lang="en-US" dirty="0"/>
              <a:t>230 kV lines with a fixed cost of $8 million and variable costs of $1.3 million per mile, X=0.0012 pu per mile, rating of 400 MVA, max ROW length of 115 miles</a:t>
            </a:r>
          </a:p>
          <a:p>
            <a:pPr lvl="1"/>
            <a:r>
              <a:rPr lang="en-US" dirty="0"/>
              <a:t>500 kV/230 kV transformers with a total cost of $12 million, X=0.015, MVA of 1100</a:t>
            </a:r>
          </a:p>
          <a:p>
            <a:pPr lvl="1"/>
            <a:r>
              <a:rPr lang="en-US" dirty="0"/>
              <a:t>230/115 kV transformers with a total cost of $1.8 million, X=0.05, MVA of 200</a:t>
            </a:r>
          </a:p>
          <a:p>
            <a:pPr lvl="1"/>
            <a:r>
              <a:rPr lang="en-US" dirty="0"/>
              <a:t>Upgrading a 230 kV substation to 500KV is $8 million; a new 500 kV substations costs $11 million plus an extra $2.5 million to also include 230 kV. A new 230 kV substation costs $ 6 million.  </a:t>
            </a:r>
          </a:p>
          <a:p>
            <a:pPr lvl="1"/>
            <a:r>
              <a:rPr lang="en-US" dirty="0"/>
              <a:t>Existing lines cannot be modified except you can open them if desired. Do not make any new connections with the existing 161 kV lines   </a:t>
            </a:r>
          </a:p>
        </p:txBody>
      </p:sp>
      <p:sp>
        <p:nvSpPr>
          <p:cNvPr id="4" name="Slide Number Placeholder 3">
            <a:extLst>
              <a:ext uri="{FF2B5EF4-FFF2-40B4-BE49-F238E27FC236}">
                <a16:creationId xmlns:a16="http://schemas.microsoft.com/office/drawing/2014/main" id="{13842F93-CED6-5910-9352-E76F0A9C3D25}"/>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8</a:t>
            </a:fld>
            <a:endParaRPr lang="en-US" dirty="0">
              <a:solidFill>
                <a:schemeClr val="tx1">
                  <a:lumMod val="50000"/>
                </a:schemeClr>
              </a:solidFill>
            </a:endParaRPr>
          </a:p>
        </p:txBody>
      </p:sp>
    </p:spTree>
    <p:extLst>
      <p:ext uri="{BB962C8B-B14F-4D97-AF65-F5344CB8AC3E}">
        <p14:creationId xmlns:p14="http://schemas.microsoft.com/office/powerpoint/2010/main" val="3884524689"/>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bwMode="auto">
        <a:solidFill>
          <a:schemeClr val="bg1">
            <a:lumMod val="95000"/>
          </a:schemeClr>
        </a:solidFill>
        <a:ln>
          <a:noFill/>
        </a:ln>
      </a:spPr>
      <a:bodyPr wrap="square">
        <a:spAutoFit/>
      </a:bodyPr>
      <a:lstStyle>
        <a:defPPr algn="l" eaLnBrk="1" hangingPunct="1">
          <a:spcBef>
            <a:spcPct val="50000"/>
          </a:spcBef>
          <a:defRPr sz="2400" dirty="0">
            <a:solidFill>
              <a:schemeClr val="tx1">
                <a:lumMod val="50000"/>
              </a:schemeClr>
            </a:solidFill>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14169</TotalTime>
  <Words>3023</Words>
  <Application>Microsoft Office PowerPoint</Application>
  <PresentationFormat>Widescreen</PresentationFormat>
  <Paragraphs>377</Paragraphs>
  <Slides>44</Slides>
  <Notes>14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4" baseType="lpstr">
      <vt:lpstr>Arial</vt:lpstr>
      <vt:lpstr>Calibri</vt:lpstr>
      <vt:lpstr>Helvetica</vt:lpstr>
      <vt:lpstr>Symbol</vt:lpstr>
      <vt:lpstr>Times</vt:lpstr>
      <vt:lpstr>Times New Roman</vt:lpstr>
      <vt:lpstr>Wingdings</vt:lpstr>
      <vt:lpstr>Capsules</vt:lpstr>
      <vt:lpstr>Equation</vt:lpstr>
      <vt:lpstr>Bitmap Image</vt:lpstr>
      <vt:lpstr>ECEN 460 Power System Operation and Control Spring 2025</vt:lpstr>
      <vt:lpstr>Design Project Overview</vt:lpstr>
      <vt:lpstr>Design Project Overview, cont.</vt:lpstr>
      <vt:lpstr>Design Project Overview: Starting Grid Flows and Generation by Fuel Type </vt:lpstr>
      <vt:lpstr>Design Project Overview: Generation by Fuel Type and Total Generation Supply Curve</vt:lpstr>
      <vt:lpstr>Existing and New Load</vt:lpstr>
      <vt:lpstr>Design Project Scenarios </vt:lpstr>
      <vt:lpstr>Design Project Scenarios, Cont.</vt:lpstr>
      <vt:lpstr>Design Project Lines and Transformers</vt:lpstr>
      <vt:lpstr>Adding New Simulator Objects via Spreadsheet</vt:lpstr>
      <vt:lpstr>Example_Design_Changes File</vt:lpstr>
      <vt:lpstr>DC OPF Solutions</vt:lpstr>
      <vt:lpstr>Your Goal</vt:lpstr>
      <vt:lpstr>You are Encouraged to Read the ERCOT Report</vt:lpstr>
      <vt:lpstr>Quickly Auto-Drawing a Transmission Grid </vt:lpstr>
      <vt:lpstr>Switching Back to Dynamics:  Differential Algebraic Equations</vt:lpstr>
      <vt:lpstr>Ordinary Differential Equations (ODEs) </vt:lpstr>
      <vt:lpstr>Initial value Problem Examples</vt:lpstr>
      <vt:lpstr>Numerical Solution Methods</vt:lpstr>
      <vt:lpstr>Numerical Solution Methods</vt:lpstr>
      <vt:lpstr>Error Propagation</vt:lpstr>
      <vt:lpstr>Euler’s Method</vt:lpstr>
      <vt:lpstr>Euler’s Method Algorithm</vt:lpstr>
      <vt:lpstr>Euler’s Method Example 1, cont’d</vt:lpstr>
      <vt:lpstr>Euler’s Method Example 2</vt:lpstr>
      <vt:lpstr>Euler's Method Example 2, cont'd</vt:lpstr>
      <vt:lpstr>Euler's Method Example 2, cont'd</vt:lpstr>
      <vt:lpstr>Second Order Runge-Kutta Method</vt:lpstr>
      <vt:lpstr>RK2 Oscillating Cart</vt:lpstr>
      <vt:lpstr>Comparison</vt:lpstr>
      <vt:lpstr>RK2 Versus Euler's</vt:lpstr>
      <vt:lpstr>Multistep Methods</vt:lpstr>
      <vt:lpstr>Numerical Instability</vt:lpstr>
      <vt:lpstr>Implicit</vt:lpstr>
      <vt:lpstr>Backward Euler Cart Example</vt:lpstr>
      <vt:lpstr>Transient Stability Example</vt:lpstr>
      <vt:lpstr>Transient Stability Example, cont'd</vt:lpstr>
      <vt:lpstr>Transient Stability Example, cont'd</vt:lpstr>
      <vt:lpstr>Transient Stability Example, cont'd</vt:lpstr>
      <vt:lpstr>Two-Axis Synchronous Machine Model</vt:lpstr>
      <vt:lpstr>Synchronous Machine Modeling</vt:lpstr>
      <vt:lpstr>Two Main Types of Synchronous Machines</vt:lpstr>
      <vt:lpstr>D-q Reference Frame </vt:lpstr>
      <vt:lpstr>Top Electric Power Papers of the 20th Century</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Nicole LoGiudice</cp:lastModifiedBy>
  <cp:revision>636</cp:revision>
  <cp:lastPrinted>2020-08-20T12:26:33Z</cp:lastPrinted>
  <dcterms:created xsi:type="dcterms:W3CDTF">2000-05-11T14:27:08Z</dcterms:created>
  <dcterms:modified xsi:type="dcterms:W3CDTF">2025-03-31T16:41:36Z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f6cd4b9-6f4c-455c-8ae4-9b982b2953c8_Enabled">
    <vt:lpwstr>true</vt:lpwstr>
  </property>
  <property fmtid="{D5CDD505-2E9C-101B-9397-08002B2CF9AE}" pid="3" name="MSIP_Label_5f6cd4b9-6f4c-455c-8ae4-9b982b2953c8_SetDate">
    <vt:lpwstr>2025-01-28T16:40:33Z</vt:lpwstr>
  </property>
  <property fmtid="{D5CDD505-2E9C-101B-9397-08002B2CF9AE}" pid="4" name="MSIP_Label_5f6cd4b9-6f4c-455c-8ae4-9b982b2953c8_Method">
    <vt:lpwstr>Privileged</vt:lpwstr>
  </property>
  <property fmtid="{D5CDD505-2E9C-101B-9397-08002B2CF9AE}" pid="5" name="MSIP_Label_5f6cd4b9-6f4c-455c-8ae4-9b982b2953c8_Name">
    <vt:lpwstr>Public​</vt:lpwstr>
  </property>
  <property fmtid="{D5CDD505-2E9C-101B-9397-08002B2CF9AE}" pid="6" name="MSIP_Label_5f6cd4b9-6f4c-455c-8ae4-9b982b2953c8_SiteId">
    <vt:lpwstr>68f381e3-46da-47b9-ba57-6f322b8f0da1</vt:lpwstr>
  </property>
  <property fmtid="{D5CDD505-2E9C-101B-9397-08002B2CF9AE}" pid="7" name="MSIP_Label_5f6cd4b9-6f4c-455c-8ae4-9b982b2953c8_ActionId">
    <vt:lpwstr>7be36586-bff5-4528-b125-2ca04d21d634</vt:lpwstr>
  </property>
  <property fmtid="{D5CDD505-2E9C-101B-9397-08002B2CF9AE}" pid="8" name="MSIP_Label_5f6cd4b9-6f4c-455c-8ae4-9b982b2953c8_ContentBits">
    <vt:lpwstr>0</vt:lpwstr>
  </property>
</Properties>
</file>