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2" r:id="rId1"/>
  </p:sldMasterIdLst>
  <p:notesMasterIdLst>
    <p:notesMasterId r:id="rId57"/>
  </p:notesMasterIdLst>
  <p:handoutMasterIdLst>
    <p:handoutMasterId r:id="rId58"/>
  </p:handoutMasterIdLst>
  <p:sldIdLst>
    <p:sldId id="356" r:id="rId2"/>
    <p:sldId id="639" r:id="rId3"/>
    <p:sldId id="665" r:id="rId4"/>
    <p:sldId id="640" r:id="rId5"/>
    <p:sldId id="641" r:id="rId6"/>
    <p:sldId id="663" r:id="rId7"/>
    <p:sldId id="666" r:id="rId8"/>
    <p:sldId id="667" r:id="rId9"/>
    <p:sldId id="668" r:id="rId10"/>
    <p:sldId id="696" r:id="rId11"/>
    <p:sldId id="669" r:id="rId12"/>
    <p:sldId id="670" r:id="rId13"/>
    <p:sldId id="672" r:id="rId14"/>
    <p:sldId id="673" r:id="rId15"/>
    <p:sldId id="676" r:id="rId16"/>
    <p:sldId id="677" r:id="rId17"/>
    <p:sldId id="674" r:id="rId18"/>
    <p:sldId id="695" r:id="rId19"/>
    <p:sldId id="605" r:id="rId20"/>
    <p:sldId id="642" r:id="rId21"/>
    <p:sldId id="643" r:id="rId22"/>
    <p:sldId id="692" r:id="rId23"/>
    <p:sldId id="678" r:id="rId24"/>
    <p:sldId id="679" r:id="rId25"/>
    <p:sldId id="681" r:id="rId26"/>
    <p:sldId id="682" r:id="rId27"/>
    <p:sldId id="683" r:id="rId28"/>
    <p:sldId id="644" r:id="rId29"/>
    <p:sldId id="684" r:id="rId30"/>
    <p:sldId id="557" r:id="rId31"/>
    <p:sldId id="558" r:id="rId32"/>
    <p:sldId id="685" r:id="rId33"/>
    <p:sldId id="686" r:id="rId34"/>
    <p:sldId id="652" r:id="rId35"/>
    <p:sldId id="653" r:id="rId36"/>
    <p:sldId id="613" r:id="rId37"/>
    <p:sldId id="614" r:id="rId38"/>
    <p:sldId id="687" r:id="rId39"/>
    <p:sldId id="688" r:id="rId40"/>
    <p:sldId id="689" r:id="rId41"/>
    <p:sldId id="697" r:id="rId42"/>
    <p:sldId id="698" r:id="rId43"/>
    <p:sldId id="552" r:id="rId44"/>
    <p:sldId id="690" r:id="rId45"/>
    <p:sldId id="691" r:id="rId46"/>
    <p:sldId id="634" r:id="rId47"/>
    <p:sldId id="616" r:id="rId48"/>
    <p:sldId id="617" r:id="rId49"/>
    <p:sldId id="693" r:id="rId50"/>
    <p:sldId id="568" r:id="rId51"/>
    <p:sldId id="660" r:id="rId52"/>
    <p:sldId id="608" r:id="rId53"/>
    <p:sldId id="565" r:id="rId54"/>
    <p:sldId id="590" r:id="rId55"/>
    <p:sldId id="533" r:id="rId56"/>
  </p:sldIdLst>
  <p:sldSz cx="12192000" cy="6858000"/>
  <p:notesSz cx="7102475" cy="9388475"/>
  <p:defaultTex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oria dehghanian" initials="p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5CA7"/>
    <a:srgbClr val="500000"/>
    <a:srgbClr val="FF33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5" autoAdjust="0"/>
    <p:restoredTop sz="86429" autoAdjust="0"/>
  </p:normalViewPr>
  <p:slideViewPr>
    <p:cSldViewPr>
      <p:cViewPr varScale="1">
        <p:scale>
          <a:sx n="113" d="100"/>
          <a:sy n="113" d="100"/>
        </p:scale>
        <p:origin x="76" y="576"/>
      </p:cViewPr>
      <p:guideLst>
        <p:guide orient="horz" pos="2160"/>
        <p:guide pos="3840"/>
      </p:guideLst>
    </p:cSldViewPr>
  </p:slideViewPr>
  <p:outlineViewPr>
    <p:cViewPr>
      <p:scale>
        <a:sx n="33" d="100"/>
        <a:sy n="33" d="100"/>
      </p:scale>
      <p:origin x="0" y="-4582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83" d="100"/>
          <a:sy n="83" d="100"/>
        </p:scale>
        <p:origin x="-3768" y="-96"/>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078163" cy="469900"/>
          </a:xfrm>
          <a:prstGeom prst="rect">
            <a:avLst/>
          </a:prstGeom>
          <a:noFill/>
          <a:ln w="9525">
            <a:noFill/>
            <a:miter lim="800000"/>
            <a:headEnd/>
            <a:tailEnd/>
          </a:ln>
          <a:effectLst/>
        </p:spPr>
        <p:txBody>
          <a:bodyPr vert="horz" wrap="square" lIns="94229" tIns="47114" rIns="94229" bIns="47114" numCol="1" anchor="t" anchorCtr="0" compatLnSpc="1">
            <a:prstTxWarp prst="textNoShape">
              <a:avLst/>
            </a:prstTxWarp>
          </a:bodyPr>
          <a:lstStyle>
            <a:lvl1pPr>
              <a:spcBef>
                <a:spcPct val="0"/>
              </a:spcBef>
              <a:buClrTx/>
              <a:buSzTx/>
              <a:buFontTx/>
              <a:buNone/>
              <a:defRPr sz="1200"/>
            </a:lvl1pPr>
          </a:lstStyle>
          <a:p>
            <a:pPr>
              <a:defRPr/>
            </a:pPr>
            <a:endParaRPr lang="en-US" dirty="0"/>
          </a:p>
        </p:txBody>
      </p:sp>
      <p:sp>
        <p:nvSpPr>
          <p:cNvPr id="28675" name="Rectangle 3"/>
          <p:cNvSpPr>
            <a:spLocks noGrp="1" noChangeArrowheads="1"/>
          </p:cNvSpPr>
          <p:nvPr>
            <p:ph type="dt" sz="quarter" idx="1"/>
          </p:nvPr>
        </p:nvSpPr>
        <p:spPr bwMode="auto">
          <a:xfrm>
            <a:off x="4024313" y="0"/>
            <a:ext cx="3078162" cy="469900"/>
          </a:xfrm>
          <a:prstGeom prst="rect">
            <a:avLst/>
          </a:prstGeom>
          <a:noFill/>
          <a:ln w="9525">
            <a:noFill/>
            <a:miter lim="800000"/>
            <a:headEnd/>
            <a:tailEnd/>
          </a:ln>
          <a:effectLst/>
        </p:spPr>
        <p:txBody>
          <a:bodyPr vert="horz" wrap="square" lIns="94229" tIns="47114" rIns="94229" bIns="47114" numCol="1" anchor="t" anchorCtr="0" compatLnSpc="1">
            <a:prstTxWarp prst="textNoShape">
              <a:avLst/>
            </a:prstTxWarp>
          </a:bodyPr>
          <a:lstStyle>
            <a:lvl1pPr algn="r">
              <a:spcBef>
                <a:spcPct val="0"/>
              </a:spcBef>
              <a:buClrTx/>
              <a:buSzTx/>
              <a:buFontTx/>
              <a:buNone/>
              <a:defRPr sz="1200"/>
            </a:lvl1pPr>
          </a:lstStyle>
          <a:p>
            <a:pPr>
              <a:defRPr/>
            </a:pPr>
            <a:endParaRPr lang="en-US" dirty="0"/>
          </a:p>
        </p:txBody>
      </p:sp>
      <p:sp>
        <p:nvSpPr>
          <p:cNvPr id="28676" name="Rectangle 4"/>
          <p:cNvSpPr>
            <a:spLocks noGrp="1" noChangeArrowheads="1"/>
          </p:cNvSpPr>
          <p:nvPr>
            <p:ph type="ftr" sz="quarter" idx="2"/>
          </p:nvPr>
        </p:nvSpPr>
        <p:spPr bwMode="auto">
          <a:xfrm>
            <a:off x="0" y="8918575"/>
            <a:ext cx="3078163" cy="469900"/>
          </a:xfrm>
          <a:prstGeom prst="rect">
            <a:avLst/>
          </a:prstGeom>
          <a:noFill/>
          <a:ln w="9525">
            <a:noFill/>
            <a:miter lim="800000"/>
            <a:headEnd/>
            <a:tailEnd/>
          </a:ln>
          <a:effectLst/>
        </p:spPr>
        <p:txBody>
          <a:bodyPr vert="horz" wrap="square" lIns="94229" tIns="47114" rIns="94229" bIns="47114" numCol="1" anchor="b" anchorCtr="0" compatLnSpc="1">
            <a:prstTxWarp prst="textNoShape">
              <a:avLst/>
            </a:prstTxWarp>
          </a:bodyPr>
          <a:lstStyle>
            <a:lvl1pPr>
              <a:spcBef>
                <a:spcPct val="0"/>
              </a:spcBef>
              <a:buClrTx/>
              <a:buSzTx/>
              <a:buFontTx/>
              <a:buNone/>
              <a:defRPr sz="1200"/>
            </a:lvl1pPr>
          </a:lstStyle>
          <a:p>
            <a:pPr>
              <a:defRPr/>
            </a:pPr>
            <a:endParaRPr lang="en-US" dirty="0"/>
          </a:p>
        </p:txBody>
      </p:sp>
      <p:sp>
        <p:nvSpPr>
          <p:cNvPr id="28677" name="Rectangle 5"/>
          <p:cNvSpPr>
            <a:spLocks noGrp="1" noChangeArrowheads="1"/>
          </p:cNvSpPr>
          <p:nvPr>
            <p:ph type="sldNum" sz="quarter" idx="3"/>
          </p:nvPr>
        </p:nvSpPr>
        <p:spPr bwMode="auto">
          <a:xfrm>
            <a:off x="4024313" y="8918575"/>
            <a:ext cx="3078162" cy="469900"/>
          </a:xfrm>
          <a:prstGeom prst="rect">
            <a:avLst/>
          </a:prstGeom>
          <a:noFill/>
          <a:ln w="9525">
            <a:noFill/>
            <a:miter lim="800000"/>
            <a:headEnd/>
            <a:tailEnd/>
          </a:ln>
          <a:effectLst/>
        </p:spPr>
        <p:txBody>
          <a:bodyPr vert="horz" wrap="square" lIns="94229" tIns="47114" rIns="94229" bIns="47114" numCol="1" anchor="b" anchorCtr="0" compatLnSpc="1">
            <a:prstTxWarp prst="textNoShape">
              <a:avLst/>
            </a:prstTxWarp>
          </a:bodyPr>
          <a:lstStyle>
            <a:lvl1pPr algn="r">
              <a:spcBef>
                <a:spcPct val="0"/>
              </a:spcBef>
              <a:buClrTx/>
              <a:buSzTx/>
              <a:buFontTx/>
              <a:buNone/>
              <a:defRPr sz="1200"/>
            </a:lvl1pPr>
          </a:lstStyle>
          <a:p>
            <a:pPr>
              <a:defRPr/>
            </a:pPr>
            <a:fld id="{3B7227E4-51F8-45C2-83C1-D251491FB81E}" type="slidenum">
              <a:rPr lang="en-US"/>
              <a:pPr>
                <a:defRPr/>
              </a:pPr>
              <a:t>‹#›</a:t>
            </a:fld>
            <a:endParaRPr lang="en-US" dirty="0"/>
          </a:p>
        </p:txBody>
      </p:sp>
    </p:spTree>
    <p:extLst>
      <p:ext uri="{BB962C8B-B14F-4D97-AF65-F5344CB8AC3E}">
        <p14:creationId xmlns:p14="http://schemas.microsoft.com/office/powerpoint/2010/main" val="1714397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wrap="square" lIns="94229" tIns="47114" rIns="94229" bIns="47114" numCol="1" anchor="t" anchorCtr="0" compatLnSpc="1">
            <a:prstTxWarp prst="textNoShape">
              <a:avLst/>
            </a:prstTxWarp>
          </a:bodyPr>
          <a:lstStyle>
            <a:lvl1pPr>
              <a:defRPr sz="1200"/>
            </a:lvl1pPr>
          </a:lstStyle>
          <a:p>
            <a:pPr>
              <a:defRPr/>
            </a:pPr>
            <a:endParaRPr lang="en-US" dirty="0"/>
          </a:p>
        </p:txBody>
      </p:sp>
      <p:sp>
        <p:nvSpPr>
          <p:cNvPr id="3" name="Date Placeholder 2"/>
          <p:cNvSpPr>
            <a:spLocks noGrp="1"/>
          </p:cNvSpPr>
          <p:nvPr>
            <p:ph type="dt" idx="1"/>
          </p:nvPr>
        </p:nvSpPr>
        <p:spPr>
          <a:xfrm>
            <a:off x="4022725" y="0"/>
            <a:ext cx="3078163" cy="469900"/>
          </a:xfrm>
          <a:prstGeom prst="rect">
            <a:avLst/>
          </a:prstGeom>
        </p:spPr>
        <p:txBody>
          <a:bodyPr vert="horz" wrap="square" lIns="94229" tIns="47114" rIns="94229" bIns="47114" numCol="1" anchor="t" anchorCtr="0" compatLnSpc="1">
            <a:prstTxWarp prst="textNoShape">
              <a:avLst/>
            </a:prstTxWarp>
          </a:bodyPr>
          <a:lstStyle>
            <a:lvl1pPr algn="r">
              <a:defRPr sz="1200"/>
            </a:lvl1pPr>
          </a:lstStyle>
          <a:p>
            <a:pPr>
              <a:defRPr/>
            </a:pPr>
            <a:fld id="{24C5774C-03E1-499A-B4E4-895282C04360}" type="datetimeFigureOut">
              <a:rPr lang="en-US"/>
              <a:pPr>
                <a:defRPr/>
              </a:pPr>
              <a:t>3/13/2025</a:t>
            </a:fld>
            <a:endParaRPr lang="en-US" dirty="0"/>
          </a:p>
        </p:txBody>
      </p:sp>
      <p:sp>
        <p:nvSpPr>
          <p:cNvPr id="4" name="Slide Image Placeholder 3"/>
          <p:cNvSpPr>
            <a:spLocks noGrp="1" noRot="1" noChangeAspect="1"/>
          </p:cNvSpPr>
          <p:nvPr>
            <p:ph type="sldImg" idx="2"/>
          </p:nvPr>
        </p:nvSpPr>
        <p:spPr>
          <a:xfrm>
            <a:off x="423863" y="704850"/>
            <a:ext cx="6254750" cy="3519488"/>
          </a:xfrm>
          <a:prstGeom prst="rect">
            <a:avLst/>
          </a:prstGeom>
          <a:noFill/>
          <a:ln w="12700">
            <a:solidFill>
              <a:prstClr val="black"/>
            </a:solidFill>
          </a:ln>
        </p:spPr>
        <p:txBody>
          <a:bodyPr vert="horz" lIns="94229" tIns="47114" rIns="94229" bIns="47114" rtlCol="0" anchor="ctr"/>
          <a:lstStyle/>
          <a:p>
            <a:pPr lvl="0"/>
            <a:endParaRPr lang="en-US" noProof="0" dirty="0"/>
          </a:p>
        </p:txBody>
      </p:sp>
      <p:sp>
        <p:nvSpPr>
          <p:cNvPr id="5" name="Notes Placeholder 4"/>
          <p:cNvSpPr>
            <a:spLocks noGrp="1"/>
          </p:cNvSpPr>
          <p:nvPr>
            <p:ph type="body" sz="quarter" idx="3"/>
          </p:nvPr>
        </p:nvSpPr>
        <p:spPr>
          <a:xfrm>
            <a:off x="709613" y="4459288"/>
            <a:ext cx="5683250" cy="4224337"/>
          </a:xfrm>
          <a:prstGeom prst="rect">
            <a:avLst/>
          </a:prstGeom>
        </p:spPr>
        <p:txBody>
          <a:bodyPr vert="horz" lIns="94229" tIns="47114" rIns="94229" bIns="4711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916988"/>
            <a:ext cx="3078163" cy="469900"/>
          </a:xfrm>
          <a:prstGeom prst="rect">
            <a:avLst/>
          </a:prstGeom>
        </p:spPr>
        <p:txBody>
          <a:bodyPr vert="horz" wrap="square" lIns="94229" tIns="47114" rIns="94229" bIns="47114" numCol="1" anchor="b" anchorCtr="0" compatLnSpc="1">
            <a:prstTxWarp prst="textNoShape">
              <a:avLst/>
            </a:prstTxWarp>
          </a:bodyPr>
          <a:lstStyle>
            <a:lvl1pPr>
              <a:defRPr sz="1200"/>
            </a:lvl1pPr>
          </a:lstStyle>
          <a:p>
            <a:pPr>
              <a:defRPr/>
            </a:pPr>
            <a:endParaRPr lang="en-US" dirty="0"/>
          </a:p>
        </p:txBody>
      </p:sp>
      <p:sp>
        <p:nvSpPr>
          <p:cNvPr id="7" name="Slide Number Placeholder 6"/>
          <p:cNvSpPr>
            <a:spLocks noGrp="1"/>
          </p:cNvSpPr>
          <p:nvPr>
            <p:ph type="sldNum" sz="quarter" idx="5"/>
          </p:nvPr>
        </p:nvSpPr>
        <p:spPr>
          <a:xfrm>
            <a:off x="4022725" y="8916988"/>
            <a:ext cx="3078163" cy="469900"/>
          </a:xfrm>
          <a:prstGeom prst="rect">
            <a:avLst/>
          </a:prstGeom>
        </p:spPr>
        <p:txBody>
          <a:bodyPr vert="horz" wrap="square" lIns="94229" tIns="47114" rIns="94229" bIns="47114" numCol="1" anchor="b" anchorCtr="0" compatLnSpc="1">
            <a:prstTxWarp prst="textNoShape">
              <a:avLst/>
            </a:prstTxWarp>
          </a:bodyPr>
          <a:lstStyle>
            <a:lvl1pPr algn="r">
              <a:defRPr sz="1200"/>
            </a:lvl1pPr>
          </a:lstStyle>
          <a:p>
            <a:pPr>
              <a:defRPr/>
            </a:pPr>
            <a:fld id="{169181FC-D85A-4591-8BD1-5E6A6B17461A}" type="slidenum">
              <a:rPr lang="en-US"/>
              <a:pPr>
                <a:defRPr/>
              </a:pPr>
              <a:t>‹#›</a:t>
            </a:fld>
            <a:endParaRPr lang="en-US" dirty="0"/>
          </a:p>
        </p:txBody>
      </p:sp>
    </p:spTree>
    <p:extLst>
      <p:ext uri="{BB962C8B-B14F-4D97-AF65-F5344CB8AC3E}">
        <p14:creationId xmlns:p14="http://schemas.microsoft.com/office/powerpoint/2010/main" val="35706096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423863" y="704850"/>
            <a:ext cx="6254750" cy="3519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9pPr>
          </a:lstStyle>
          <a:p>
            <a:pPr eaLnBrk="1" hangingPunct="1"/>
            <a:fld id="{FFA44757-FF1F-42D8-B2CA-5FE2A078B1AB}" type="slidenum">
              <a:rPr lang="en-US" altLang="en-US" sz="1200" smtClean="0"/>
              <a:pPr eaLnBrk="1" hangingPunct="1"/>
              <a:t>1</a:t>
            </a:fld>
            <a:endParaRPr lang="en-US" altLang="en-US" sz="1200" dirty="0"/>
          </a:p>
        </p:txBody>
      </p:sp>
    </p:spTree>
    <p:extLst>
      <p:ext uri="{BB962C8B-B14F-4D97-AF65-F5344CB8AC3E}">
        <p14:creationId xmlns:p14="http://schemas.microsoft.com/office/powerpoint/2010/main" val="818213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69181FC-D85A-4591-8BD1-5E6A6B17461A}" type="slidenum">
              <a:rPr lang="en-US" smtClean="0"/>
              <a:pPr>
                <a:defRPr/>
              </a:pPr>
              <a:t>15</a:t>
            </a:fld>
            <a:endParaRPr lang="en-US" dirty="0"/>
          </a:p>
        </p:txBody>
      </p:sp>
    </p:spTree>
    <p:extLst>
      <p:ext uri="{BB962C8B-B14F-4D97-AF65-F5344CB8AC3E}">
        <p14:creationId xmlns:p14="http://schemas.microsoft.com/office/powerpoint/2010/main" val="25043309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AutoShape 1027"/>
          <p:cNvSpPr>
            <a:spLocks noChangeArrowheads="1"/>
          </p:cNvSpPr>
          <p:nvPr/>
        </p:nvSpPr>
        <p:spPr bwMode="auto">
          <a:xfrm>
            <a:off x="914400" y="990600"/>
            <a:ext cx="6908800" cy="1905000"/>
          </a:xfrm>
          <a:prstGeom prst="roundRect">
            <a:avLst>
              <a:gd name="adj" fmla="val 50000"/>
            </a:avLst>
          </a:prstGeom>
          <a:solidFill>
            <a:schemeClr val="bg1"/>
          </a:solidFill>
          <a:ln w="9525">
            <a:noFill/>
            <a:round/>
            <a:headEnd/>
            <a:tailEnd/>
          </a:ln>
        </p:spPr>
        <p:txBody>
          <a:bodyPr wrap="none" anchor="ctr"/>
          <a:lstStyle/>
          <a:p>
            <a:pPr algn="ctr">
              <a:spcBef>
                <a:spcPct val="0"/>
              </a:spcBef>
              <a:buClrTx/>
              <a:buSzTx/>
              <a:buFontTx/>
              <a:buNone/>
              <a:defRPr/>
            </a:pPr>
            <a:endParaRPr kumimoji="1" lang="en-US" sz="2400" dirty="0"/>
          </a:p>
        </p:txBody>
      </p:sp>
      <p:sp>
        <p:nvSpPr>
          <p:cNvPr id="9" name="Line 4103"/>
          <p:cNvSpPr>
            <a:spLocks noChangeShapeType="1"/>
          </p:cNvSpPr>
          <p:nvPr userDrawn="1"/>
        </p:nvSpPr>
        <p:spPr bwMode="auto">
          <a:xfrm>
            <a:off x="0" y="2590800"/>
            <a:ext cx="11988800" cy="0"/>
          </a:xfrm>
          <a:prstGeom prst="line">
            <a:avLst/>
          </a:prstGeom>
          <a:noFill/>
          <a:ln w="76200">
            <a:solidFill>
              <a:srgbClr val="0E5CA7"/>
            </a:solidFill>
            <a:round/>
            <a:headEnd type="none" w="sm" len="sm"/>
            <a:tailEnd type="none" w="sm" len="sm"/>
          </a:ln>
          <a:effectLst/>
        </p:spPr>
        <p:txBody>
          <a:bodyPr wrap="none" anchor="ctr"/>
          <a:lstStyle/>
          <a:p>
            <a:pPr>
              <a:defRPr/>
            </a:pPr>
            <a:endParaRPr lang="en-US" sz="2800" dirty="0"/>
          </a:p>
        </p:txBody>
      </p:sp>
      <p:sp>
        <p:nvSpPr>
          <p:cNvPr id="10" name="Rectangle 4098"/>
          <p:cNvSpPr>
            <a:spLocks noGrp="1" noChangeArrowheads="1"/>
          </p:cNvSpPr>
          <p:nvPr>
            <p:ph type="ctrTitle" sz="quarter"/>
          </p:nvPr>
        </p:nvSpPr>
        <p:spPr>
          <a:xfrm>
            <a:off x="908358" y="533400"/>
            <a:ext cx="10363200" cy="1143000"/>
          </a:xfrm>
        </p:spPr>
        <p:txBody>
          <a:bodyPr/>
          <a:lstStyle>
            <a:lvl1pPr>
              <a:defRPr sz="3600">
                <a:latin typeface="Arial" pitchFamily="34" charset="0"/>
                <a:cs typeface="Arial" pitchFamily="34" charset="0"/>
              </a:defRPr>
            </a:lvl1pPr>
          </a:lstStyle>
          <a:p>
            <a:r>
              <a:rPr lang="en-US" dirty="0"/>
              <a:t>Click to edit Master title style</a:t>
            </a:r>
          </a:p>
        </p:txBody>
      </p:sp>
      <p:sp>
        <p:nvSpPr>
          <p:cNvPr id="11" name="Rectangle 4099"/>
          <p:cNvSpPr>
            <a:spLocks noGrp="1" noChangeArrowheads="1"/>
          </p:cNvSpPr>
          <p:nvPr>
            <p:ph type="subTitle" sz="quarter" idx="1"/>
          </p:nvPr>
        </p:nvSpPr>
        <p:spPr>
          <a:xfrm>
            <a:off x="1981200" y="2933700"/>
            <a:ext cx="8534400" cy="1752600"/>
          </a:xfrm>
        </p:spPr>
        <p:txBody>
          <a:bodyPr/>
          <a:lstStyle>
            <a:lvl1pPr marL="0" indent="0" algn="ctr">
              <a:buFontTx/>
              <a:buNone/>
              <a:defRPr>
                <a:latin typeface="Arial" pitchFamily="34" charset="0"/>
                <a:cs typeface="Arial" pitchFamily="34" charset="0"/>
              </a:defRPr>
            </a:lvl1pPr>
          </a:lstStyle>
          <a:p>
            <a:r>
              <a:rPr lang="en-US" dirty="0"/>
              <a:t>Click to edit Master subtitle style</a:t>
            </a:r>
          </a:p>
        </p:txBody>
      </p:sp>
      <p:pic>
        <p:nvPicPr>
          <p:cNvPr id="7" name="Picture 2" descr="http://brandguide.tamu.edu/downloads/logos/TAM-PrimaryMarkA.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228600" y="5587253"/>
            <a:ext cx="3733800" cy="10509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9" descr="Pwlogoco 428 Wide">
            <a:extLst>
              <a:ext uri="{FF2B5EF4-FFF2-40B4-BE49-F238E27FC236}">
                <a16:creationId xmlns:a16="http://schemas.microsoft.com/office/drawing/2014/main" id="{41540527-5E9E-981F-FF22-FE9FBF3DB2DD}"/>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696200" y="5691749"/>
            <a:ext cx="4191000" cy="841942"/>
          </a:xfrm>
          <a:prstGeom prst="rect">
            <a:avLst/>
          </a:prstGeom>
          <a:noFill/>
          <a:ln w="9525">
            <a:noFill/>
            <a:miter lim="800000"/>
            <a:headEnd/>
            <a:tailEnd/>
          </a:ln>
        </p:spPr>
      </p:pic>
    </p:spTree>
    <p:extLst>
      <p:ext uri="{BB962C8B-B14F-4D97-AF65-F5344CB8AC3E}">
        <p14:creationId xmlns:p14="http://schemas.microsoft.com/office/powerpoint/2010/main" val="4216950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228600" y="76200"/>
            <a:ext cx="11049000" cy="1066800"/>
          </a:xfrm>
        </p:spPr>
        <p:txBody>
          <a:bodyPr/>
          <a:lstStyle/>
          <a:p>
            <a:r>
              <a:rPr lang="en-US" dirty="0"/>
              <a:t>Click to edit Master title style</a:t>
            </a:r>
          </a:p>
        </p:txBody>
      </p:sp>
      <p:sp>
        <p:nvSpPr>
          <p:cNvPr id="5" name="Content Placeholder 2"/>
          <p:cNvSpPr>
            <a:spLocks noGrp="1"/>
          </p:cNvSpPr>
          <p:nvPr>
            <p:ph idx="1" hasCustomPrompt="1"/>
          </p:nvPr>
        </p:nvSpPr>
        <p:spPr>
          <a:xfrm>
            <a:off x="228600" y="1280160"/>
            <a:ext cx="11201400" cy="5196840"/>
          </a:xfrm>
        </p:spPr>
        <p:txBody>
          <a:bodyPr/>
          <a:lstStyle>
            <a:lvl1pPr marL="457200" indent="-457200">
              <a:buSzPct val="100000"/>
              <a:buFont typeface="Arial" panose="020B0604020202020204" pitchFamily="34" charset="0"/>
              <a:buChar char="•"/>
              <a:defRPr/>
            </a:lvl1pPr>
            <a:lvl2pPr marL="742950" marR="0" indent="-285750" algn="l" defTabSz="914400" rtl="0" eaLnBrk="0" fontAlgn="base" latinLnBrk="0" hangingPunct="0">
              <a:lnSpc>
                <a:spcPct val="100000"/>
              </a:lnSpc>
              <a:spcBef>
                <a:spcPct val="20000"/>
              </a:spcBef>
              <a:spcAft>
                <a:spcPct val="0"/>
              </a:spcAft>
              <a:buClr>
                <a:schemeClr val="tx1"/>
              </a:buClr>
              <a:buSzPct val="75000"/>
              <a:buFontTx/>
              <a:buChar char="–"/>
              <a:tabLst/>
              <a:defRPr/>
            </a:lvl2pPr>
            <a:lvl3pPr marL="1257300" indent="-342900">
              <a:buSzPct val="90000"/>
              <a:buFont typeface="Arial" panose="020B0604020202020204" pitchFamily="34" charset="0"/>
              <a:buChar char="•"/>
              <a:defRPr/>
            </a:lvl3pPr>
          </a:lstStyle>
          <a:p>
            <a:pPr marL="742950" marR="0" lvl="1" indent="-285750" algn="l" defTabSz="914400" rtl="0" eaLnBrk="0" fontAlgn="base" latinLnBrk="0" hangingPunct="0">
              <a:lnSpc>
                <a:spcPct val="100000"/>
              </a:lnSpc>
              <a:spcBef>
                <a:spcPct val="20000"/>
              </a:spcBef>
              <a:spcAft>
                <a:spcPct val="0"/>
              </a:spcAft>
              <a:buClr>
                <a:schemeClr val="tx1"/>
              </a:buClr>
              <a:buSzPct val="75000"/>
              <a:buFontTx/>
              <a:buChar char="–"/>
              <a:tabLst/>
              <a:defRPr/>
            </a:pPr>
            <a:r>
              <a:rPr lang="en-US" dirty="0" err="1"/>
              <a:t>SeconClick</a:t>
            </a:r>
            <a:r>
              <a:rPr lang="en-US" dirty="0"/>
              <a:t> to edit Master text styles</a:t>
            </a:r>
          </a:p>
          <a:p>
            <a:pPr lvl="1"/>
            <a:r>
              <a:rPr lang="en-US" dirty="0"/>
              <a:t>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4020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46007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11045952" cy="1069848"/>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609600" y="1524000"/>
            <a:ext cx="5232400" cy="3733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0" y="1524000"/>
            <a:ext cx="5232400" cy="3733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3174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11045952" cy="10698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5024227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AutoShape 5"/>
          <p:cNvSpPr>
            <a:spLocks noChangeArrowheads="1"/>
          </p:cNvSpPr>
          <p:nvPr/>
        </p:nvSpPr>
        <p:spPr bwMode="auto">
          <a:xfrm>
            <a:off x="1016000" y="1143000"/>
            <a:ext cx="6807200" cy="609600"/>
          </a:xfrm>
          <a:prstGeom prst="roundRect">
            <a:avLst>
              <a:gd name="adj" fmla="val 50000"/>
            </a:avLst>
          </a:prstGeom>
          <a:solidFill>
            <a:schemeClr val="bg1"/>
          </a:solidFill>
          <a:ln w="9525">
            <a:noFill/>
            <a:round/>
            <a:headEnd/>
            <a:tailEnd/>
          </a:ln>
        </p:spPr>
        <p:txBody>
          <a:bodyPr wrap="none" anchor="ctr"/>
          <a:lstStyle/>
          <a:p>
            <a:pPr algn="ctr">
              <a:spcBef>
                <a:spcPct val="0"/>
              </a:spcBef>
              <a:buClrTx/>
              <a:buSzTx/>
              <a:buFontTx/>
              <a:buNone/>
              <a:defRPr/>
            </a:pPr>
            <a:endParaRPr kumimoji="1" lang="en-US" sz="2400" dirty="0"/>
          </a:p>
        </p:txBody>
      </p:sp>
      <p:sp>
        <p:nvSpPr>
          <p:cNvPr id="11" name="Line 8"/>
          <p:cNvSpPr>
            <a:spLocks noChangeShapeType="1"/>
          </p:cNvSpPr>
          <p:nvPr userDrawn="1"/>
        </p:nvSpPr>
        <p:spPr bwMode="auto">
          <a:xfrm>
            <a:off x="0" y="1143000"/>
            <a:ext cx="11176000" cy="0"/>
          </a:xfrm>
          <a:prstGeom prst="line">
            <a:avLst/>
          </a:prstGeom>
          <a:noFill/>
          <a:ln w="76200">
            <a:solidFill>
              <a:srgbClr val="0E5CA7"/>
            </a:solidFill>
            <a:round/>
            <a:headEnd type="none" w="sm" len="sm"/>
            <a:tailEnd type="none" w="sm" len="sm"/>
          </a:ln>
          <a:effectLst/>
        </p:spPr>
        <p:txBody>
          <a:bodyPr wrap="none" anchor="ctr"/>
          <a:lstStyle/>
          <a:p>
            <a:pPr>
              <a:defRPr/>
            </a:pPr>
            <a:endParaRPr lang="en-US" sz="2800" dirty="0"/>
          </a:p>
        </p:txBody>
      </p:sp>
      <p:sp>
        <p:nvSpPr>
          <p:cNvPr id="12" name="Rectangle 6"/>
          <p:cNvSpPr>
            <a:spLocks noGrp="1" noChangeArrowheads="1"/>
          </p:cNvSpPr>
          <p:nvPr>
            <p:ph type="title"/>
          </p:nvPr>
        </p:nvSpPr>
        <p:spPr bwMode="auto">
          <a:xfrm>
            <a:off x="228600" y="91440"/>
            <a:ext cx="110490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 name="Rectangle 7"/>
          <p:cNvSpPr>
            <a:spLocks noGrp="1" noChangeArrowheads="1"/>
          </p:cNvSpPr>
          <p:nvPr>
            <p:ph type="body" idx="1"/>
          </p:nvPr>
        </p:nvSpPr>
        <p:spPr bwMode="auto">
          <a:xfrm>
            <a:off x="228600" y="1295400"/>
            <a:ext cx="11201400" cy="5120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43347023-713F-4E2A-B7AB-E48E430AAFEB}"/>
              </a:ext>
            </a:extLst>
          </p:cNvPr>
          <p:cNvSpPr txBox="1"/>
          <p:nvPr userDrawn="1"/>
        </p:nvSpPr>
        <p:spPr>
          <a:xfrm>
            <a:off x="11095827" y="-66675"/>
            <a:ext cx="1096172" cy="369332"/>
          </a:xfrm>
          <a:prstGeom prst="rect">
            <a:avLst/>
          </a:prstGeom>
          <a:noFill/>
          <a:ln w="12700">
            <a:noFill/>
          </a:ln>
        </p:spPr>
        <p:txBody>
          <a:bodyPr wrap="square" rtlCol="0">
            <a:spAutoFit/>
          </a:bodyPr>
          <a:lstStyle/>
          <a:p>
            <a:pPr algn="r"/>
            <a:fld id="{CBFC0AEE-5787-421D-938D-D26A4A374780}" type="slidenum">
              <a:rPr lang="en-US" sz="1800" baseline="0" smtClean="0">
                <a:solidFill>
                  <a:schemeClr val="tx1">
                    <a:lumMod val="95000"/>
                    <a:lumOff val="5000"/>
                  </a:schemeClr>
                </a:solidFill>
                <a:latin typeface="+mj-lt"/>
              </a:rPr>
              <a:pPr algn="r"/>
              <a:t>‹#›</a:t>
            </a:fld>
            <a:endParaRPr lang="en-US" sz="1800" baseline="0" dirty="0">
              <a:solidFill>
                <a:schemeClr val="tx1">
                  <a:lumMod val="95000"/>
                  <a:lumOff val="5000"/>
                </a:schemeClr>
              </a:solidFill>
              <a:latin typeface="+mj-lt"/>
            </a:endParaRPr>
          </a:p>
        </p:txBody>
      </p:sp>
    </p:spTree>
  </p:cSld>
  <p:clrMap bg1="lt1" tx1="dk1" bg2="lt2" tx2="dk2" accent1="accent1" accent2="accent2" accent3="accent3" accent4="accent4" accent5="accent5" accent6="accent6" hlink="hlink" folHlink="folHlink"/>
  <p:sldLayoutIdLst>
    <p:sldLayoutId id="2147483733" r:id="rId1"/>
    <p:sldLayoutId id="2147483723" r:id="rId2"/>
    <p:sldLayoutId id="2147483724" r:id="rId3"/>
    <p:sldLayoutId id="2147483725" r:id="rId4"/>
    <p:sldLayoutId id="2147483727" r:id="rId5"/>
  </p:sldLayoutIdLst>
  <p:hf hdr="0" ftr="0" dt="0"/>
  <p:txStyles>
    <p:titleStyle>
      <a:lvl1pPr algn="l" rtl="0" eaLnBrk="0" fontAlgn="base" hangingPunct="0">
        <a:lnSpc>
          <a:spcPct val="90000"/>
        </a:lnSpc>
        <a:spcBef>
          <a:spcPct val="0"/>
        </a:spcBef>
        <a:spcAft>
          <a:spcPct val="0"/>
        </a:spcAft>
        <a:defRPr sz="3600" b="1" baseline="0">
          <a:solidFill>
            <a:schemeClr val="tx1">
              <a:lumMod val="95000"/>
              <a:lumOff val="5000"/>
            </a:schemeClr>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457200" indent="-457200" algn="l" rtl="0" eaLnBrk="0" fontAlgn="base" hangingPunct="0">
        <a:spcBef>
          <a:spcPct val="20000"/>
        </a:spcBef>
        <a:spcAft>
          <a:spcPct val="0"/>
        </a:spcAft>
        <a:buClr>
          <a:schemeClr val="tx1"/>
        </a:buClr>
        <a:buSzPct val="100000"/>
        <a:buFont typeface="Arial" panose="020B0604020202020204" pitchFamily="34" charset="0"/>
        <a:buChar char="•"/>
        <a:defRPr sz="2800">
          <a:solidFill>
            <a:schemeClr val="tx1"/>
          </a:solidFill>
          <a:latin typeface="+mj-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j-lt"/>
        </a:defRPr>
      </a:lvl2pPr>
      <a:lvl3pPr marL="1257300" indent="-342900" algn="l" rtl="0" eaLnBrk="0" fontAlgn="base" hangingPunct="0">
        <a:spcBef>
          <a:spcPct val="20000"/>
        </a:spcBef>
        <a:spcAft>
          <a:spcPct val="0"/>
        </a:spcAft>
        <a:buClr>
          <a:schemeClr val="tx1"/>
        </a:buClr>
        <a:buSzPct val="90000"/>
        <a:buFont typeface="Arial" panose="020B0604020202020204" pitchFamily="34" charset="0"/>
        <a:buChar char="•"/>
        <a:defRPr sz="2400">
          <a:solidFill>
            <a:schemeClr val="tx1"/>
          </a:solidFill>
          <a:latin typeface="+mj-lt"/>
        </a:defRPr>
      </a:lvl3pPr>
      <a:lvl4pPr marL="1600200" indent="-228600" algn="l" rtl="0" eaLnBrk="0" fontAlgn="base" hangingPunct="0">
        <a:spcBef>
          <a:spcPct val="20000"/>
        </a:spcBef>
        <a:spcAft>
          <a:spcPct val="0"/>
        </a:spcAft>
        <a:buClr>
          <a:schemeClr val="tx1"/>
        </a:buClr>
        <a:buSzPct val="80000"/>
        <a:buChar char="–"/>
        <a:defRPr sz="2400">
          <a:solidFill>
            <a:schemeClr val="tx1"/>
          </a:solidFill>
          <a:latin typeface="+mj-lt"/>
        </a:defRPr>
      </a:lvl4pPr>
      <a:lvl5pPr marL="2057400" indent="-228600" algn="l" rtl="0" eaLnBrk="0" fontAlgn="base" hangingPunct="0">
        <a:spcBef>
          <a:spcPct val="20000"/>
        </a:spcBef>
        <a:spcAft>
          <a:spcPct val="0"/>
        </a:spcAft>
        <a:buClr>
          <a:schemeClr val="tx1"/>
        </a:buClr>
        <a:buSzPct val="65000"/>
        <a:buFont typeface="Wingdings" pitchFamily="2" charset="2"/>
        <a:buChar char="»"/>
        <a:defRPr sz="2400">
          <a:solidFill>
            <a:schemeClr val="tx1"/>
          </a:solidFill>
          <a:latin typeface="+mj-lt"/>
        </a:defRPr>
      </a:lvl5pPr>
      <a:lvl6pPr marL="25146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Grp="1" noChangeArrowheads="1"/>
          </p:cNvSpPr>
          <p:nvPr>
            <p:ph type="ctrTitle"/>
          </p:nvPr>
        </p:nvSpPr>
        <p:spPr>
          <a:xfrm>
            <a:off x="228600" y="533400"/>
            <a:ext cx="11887200" cy="1828799"/>
          </a:xfrm>
          <a:noFill/>
        </p:spPr>
        <p:txBody>
          <a:bodyPr anchor="ctr"/>
          <a:lstStyle/>
          <a:p>
            <a:pPr algn="ctr" eaLnBrk="1" hangingPunct="1">
              <a:spcBef>
                <a:spcPts val="0"/>
              </a:spcBef>
              <a:spcAft>
                <a:spcPts val="1200"/>
              </a:spcAft>
            </a:pPr>
            <a:r>
              <a:rPr lang="en-US" sz="4000" dirty="0">
                <a:effectLst/>
                <a:latin typeface="Calibri" panose="020F0502020204030204" pitchFamily="34" charset="0"/>
                <a:ea typeface="Calibri" panose="020F0502020204030204" pitchFamily="34" charset="0"/>
              </a:rPr>
              <a:t>Application of Weather and Other Environmental Inputs in PowerWorld Simulator Version 24</a:t>
            </a:r>
            <a:br>
              <a:rPr lang="en-US" dirty="0">
                <a:effectLst/>
                <a:latin typeface="Calibri" panose="020F0502020204030204" pitchFamily="34" charset="0"/>
                <a:ea typeface="Calibri" panose="020F0502020204030204" pitchFamily="34" charset="0"/>
              </a:rPr>
            </a:br>
            <a:endParaRPr lang="en-US" altLang="en-US" dirty="0"/>
          </a:p>
        </p:txBody>
      </p:sp>
      <p:sp>
        <p:nvSpPr>
          <p:cNvPr id="7" name="Subtitle 2"/>
          <p:cNvSpPr>
            <a:spLocks noGrp="1"/>
          </p:cNvSpPr>
          <p:nvPr>
            <p:ph type="subTitle" sz="quarter" idx="1"/>
          </p:nvPr>
        </p:nvSpPr>
        <p:spPr>
          <a:xfrm>
            <a:off x="609600" y="2743200"/>
            <a:ext cx="10591800" cy="1752600"/>
          </a:xfrm>
        </p:spPr>
        <p:txBody>
          <a:bodyPr/>
          <a:lstStyle/>
          <a:p>
            <a:pPr>
              <a:spcBef>
                <a:spcPts val="0"/>
              </a:spcBef>
            </a:pPr>
            <a:r>
              <a:rPr lang="en-US" b="1" dirty="0"/>
              <a:t>Thomas J. Overbye</a:t>
            </a:r>
          </a:p>
          <a:p>
            <a:pPr>
              <a:spcBef>
                <a:spcPts val="0"/>
              </a:spcBef>
            </a:pPr>
            <a:r>
              <a:rPr lang="en-US" b="1" dirty="0"/>
              <a:t>O’Donnell Foundation Chair III </a:t>
            </a:r>
          </a:p>
          <a:p>
            <a:pPr>
              <a:spcBef>
                <a:spcPts val="0"/>
              </a:spcBef>
            </a:pPr>
            <a:r>
              <a:rPr lang="en-US" b="1" dirty="0"/>
              <a:t>Texas A&amp;M University</a:t>
            </a:r>
            <a:br>
              <a:rPr lang="en-US" b="1" dirty="0"/>
            </a:br>
            <a:r>
              <a:rPr lang="en-US" b="1" dirty="0"/>
              <a:t>overbye@tamu.edu</a:t>
            </a:r>
            <a:br>
              <a:rPr lang="en-US" b="1" dirty="0"/>
            </a:br>
            <a:br>
              <a:rPr lang="en-US" sz="3200" b="1" dirty="0"/>
            </a:br>
            <a:r>
              <a:rPr lang="en-US" b="1" dirty="0"/>
              <a:t>March 13, 2025</a:t>
            </a:r>
            <a:br>
              <a:rPr lang="en-US" sz="3200" b="1" dirty="0"/>
            </a:br>
            <a:endParaRPr lang="en-US" sz="3200" b="1" dirty="0"/>
          </a:p>
        </p:txBody>
      </p:sp>
    </p:spTree>
    <p:extLst>
      <p:ext uri="{BB962C8B-B14F-4D97-AF65-F5344CB8AC3E}">
        <p14:creationId xmlns:p14="http://schemas.microsoft.com/office/powerpoint/2010/main" val="345848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BE542-9628-B0CD-1F91-D63DBD5A76A3}"/>
              </a:ext>
            </a:extLst>
          </p:cNvPr>
          <p:cNvSpPr>
            <a:spLocks noGrp="1"/>
          </p:cNvSpPr>
          <p:nvPr>
            <p:ph type="title"/>
          </p:nvPr>
        </p:nvSpPr>
        <p:spPr/>
        <p:txBody>
          <a:bodyPr/>
          <a:lstStyle/>
          <a:p>
            <a:r>
              <a:rPr lang="en-US" dirty="0"/>
              <a:t>Aside: Rapidly Finding Files Using Simulator</a:t>
            </a:r>
          </a:p>
        </p:txBody>
      </p:sp>
      <p:sp>
        <p:nvSpPr>
          <p:cNvPr id="3" name="Content Placeholder 2">
            <a:extLst>
              <a:ext uri="{FF2B5EF4-FFF2-40B4-BE49-F238E27FC236}">
                <a16:creationId xmlns:a16="http://schemas.microsoft.com/office/drawing/2014/main" id="{93E2E2EB-AC2B-43D6-1060-BFCC596B77BF}"/>
              </a:ext>
            </a:extLst>
          </p:cNvPr>
          <p:cNvSpPr>
            <a:spLocks noGrp="1"/>
          </p:cNvSpPr>
          <p:nvPr>
            <p:ph idx="1"/>
          </p:nvPr>
        </p:nvSpPr>
        <p:spPr>
          <a:xfrm>
            <a:off x="228600" y="1280160"/>
            <a:ext cx="11201400" cy="701040"/>
          </a:xfrm>
        </p:spPr>
        <p:txBody>
          <a:bodyPr/>
          <a:lstStyle/>
          <a:p>
            <a:r>
              <a:rPr lang="en-US" dirty="0"/>
              <a:t>To quickly find stored files, select </a:t>
            </a:r>
            <a:r>
              <a:rPr lang="en-US" b="1" dirty="0"/>
              <a:t>File, General File Browser </a:t>
            </a:r>
          </a:p>
        </p:txBody>
      </p:sp>
      <p:pic>
        <p:nvPicPr>
          <p:cNvPr id="5" name="Picture 4">
            <a:extLst>
              <a:ext uri="{FF2B5EF4-FFF2-40B4-BE49-F238E27FC236}">
                <a16:creationId xmlns:a16="http://schemas.microsoft.com/office/drawing/2014/main" id="{197BE8E1-56FB-33C5-C56B-C8F6020C4D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1828800"/>
            <a:ext cx="9323108" cy="4332058"/>
          </a:xfrm>
          <a:prstGeom prst="rect">
            <a:avLst/>
          </a:prstGeom>
        </p:spPr>
      </p:pic>
      <p:sp>
        <p:nvSpPr>
          <p:cNvPr id="6" name="Rectangle 5">
            <a:extLst>
              <a:ext uri="{FF2B5EF4-FFF2-40B4-BE49-F238E27FC236}">
                <a16:creationId xmlns:a16="http://schemas.microsoft.com/office/drawing/2014/main" id="{1FA34207-58B8-B310-9A5E-7C10F101D70B}"/>
              </a:ext>
            </a:extLst>
          </p:cNvPr>
          <p:cNvSpPr/>
          <p:nvPr/>
        </p:nvSpPr>
        <p:spPr>
          <a:xfrm>
            <a:off x="9296400" y="2285925"/>
            <a:ext cx="2667000" cy="1785104"/>
          </a:xfrm>
          <a:prstGeom prst="rect">
            <a:avLst/>
          </a:prstGeom>
          <a:solidFill>
            <a:schemeClr val="accent2">
              <a:lumMod val="20000"/>
              <a:lumOff val="80000"/>
            </a:schemeClr>
          </a:solidFill>
        </p:spPr>
        <p:txBody>
          <a:bodyPr wrap="square">
            <a:spAutoFit/>
          </a:bodyPr>
          <a:lstStyle/>
          <a:p>
            <a:pPr marL="0" lvl="1"/>
            <a:r>
              <a:rPr lang="en-US" sz="2200" dirty="0"/>
              <a:t>Extra information is shown for *.pwb files, and the right-click menu can used to open the file</a:t>
            </a:r>
          </a:p>
        </p:txBody>
      </p:sp>
      <p:cxnSp>
        <p:nvCxnSpPr>
          <p:cNvPr id="7" name="Straight Arrow Connector 6">
            <a:extLst>
              <a:ext uri="{FF2B5EF4-FFF2-40B4-BE49-F238E27FC236}">
                <a16:creationId xmlns:a16="http://schemas.microsoft.com/office/drawing/2014/main" id="{DA98EEE7-4DDC-470C-44ED-85A7D92B1CC4}"/>
              </a:ext>
            </a:extLst>
          </p:cNvPr>
          <p:cNvCxnSpPr>
            <a:cxnSpLocks/>
          </p:cNvCxnSpPr>
          <p:nvPr/>
        </p:nvCxnSpPr>
        <p:spPr bwMode="auto">
          <a:xfrm flipH="1">
            <a:off x="8229600" y="3352800"/>
            <a:ext cx="990600" cy="76200"/>
          </a:xfrm>
          <a:prstGeom prst="straightConnector1">
            <a:avLst/>
          </a:prstGeom>
          <a:noFill/>
          <a:ln w="69850" cap="flat" cmpd="sng" algn="ctr">
            <a:solidFill>
              <a:srgbClr val="F08200"/>
            </a:solidFill>
            <a:prstDash val="solid"/>
            <a:round/>
            <a:headEnd type="none" w="med" len="med"/>
            <a:tailEnd type="arrow"/>
          </a:ln>
          <a:effectLst/>
        </p:spPr>
      </p:cxnSp>
      <p:sp>
        <p:nvSpPr>
          <p:cNvPr id="10" name="Rectangle 9">
            <a:extLst>
              <a:ext uri="{FF2B5EF4-FFF2-40B4-BE49-F238E27FC236}">
                <a16:creationId xmlns:a16="http://schemas.microsoft.com/office/drawing/2014/main" id="{8F353761-CF97-AA93-56D7-B5860AAB0E34}"/>
              </a:ext>
            </a:extLst>
          </p:cNvPr>
          <p:cNvSpPr/>
          <p:nvPr/>
        </p:nvSpPr>
        <p:spPr>
          <a:xfrm>
            <a:off x="762000" y="6160858"/>
            <a:ext cx="9729028" cy="430887"/>
          </a:xfrm>
          <a:prstGeom prst="rect">
            <a:avLst/>
          </a:prstGeom>
          <a:solidFill>
            <a:schemeClr val="accent2">
              <a:lumMod val="20000"/>
              <a:lumOff val="80000"/>
            </a:schemeClr>
          </a:solidFill>
        </p:spPr>
        <p:txBody>
          <a:bodyPr wrap="square">
            <a:spAutoFit/>
          </a:bodyPr>
          <a:lstStyle/>
          <a:p>
            <a:pPr marL="0" lvl="1"/>
            <a:r>
              <a:rPr lang="en-US" sz="2200" dirty="0"/>
              <a:t>This display can be used to find and open files of any time (e.g., *.ppt, *.xls, etc.)</a:t>
            </a:r>
          </a:p>
        </p:txBody>
      </p:sp>
      <p:cxnSp>
        <p:nvCxnSpPr>
          <p:cNvPr id="11" name="Straight Arrow Connector 10">
            <a:extLst>
              <a:ext uri="{FF2B5EF4-FFF2-40B4-BE49-F238E27FC236}">
                <a16:creationId xmlns:a16="http://schemas.microsoft.com/office/drawing/2014/main" id="{2DBF09A8-3C0E-CFC8-FE55-EAEC19400A24}"/>
              </a:ext>
            </a:extLst>
          </p:cNvPr>
          <p:cNvCxnSpPr>
            <a:cxnSpLocks/>
          </p:cNvCxnSpPr>
          <p:nvPr/>
        </p:nvCxnSpPr>
        <p:spPr bwMode="auto">
          <a:xfrm flipH="1" flipV="1">
            <a:off x="838200" y="4953000"/>
            <a:ext cx="228600" cy="1143000"/>
          </a:xfrm>
          <a:prstGeom prst="straightConnector1">
            <a:avLst/>
          </a:prstGeom>
          <a:noFill/>
          <a:ln w="69850" cap="flat" cmpd="sng" algn="ctr">
            <a:solidFill>
              <a:srgbClr val="F08200"/>
            </a:solidFill>
            <a:prstDash val="solid"/>
            <a:round/>
            <a:headEnd type="none" w="med" len="med"/>
            <a:tailEnd type="arrow"/>
          </a:ln>
          <a:effectLst/>
        </p:spPr>
      </p:cxnSp>
    </p:spTree>
    <p:extLst>
      <p:ext uri="{BB962C8B-B14F-4D97-AF65-F5344CB8AC3E}">
        <p14:creationId xmlns:p14="http://schemas.microsoft.com/office/powerpoint/2010/main" val="662176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E4F0C-5CF7-98A0-FB64-C8276775317F}"/>
              </a:ext>
            </a:extLst>
          </p:cNvPr>
          <p:cNvSpPr>
            <a:spLocks noGrp="1"/>
          </p:cNvSpPr>
          <p:nvPr>
            <p:ph type="title"/>
          </p:nvPr>
        </p:nvSpPr>
        <p:spPr/>
        <p:txBody>
          <a:bodyPr/>
          <a:lstStyle/>
          <a:p>
            <a:r>
              <a:rPr lang="en-US" dirty="0"/>
              <a:t>Availability of Weather Information</a:t>
            </a:r>
          </a:p>
        </p:txBody>
      </p:sp>
      <p:sp>
        <p:nvSpPr>
          <p:cNvPr id="3" name="Content Placeholder 2">
            <a:extLst>
              <a:ext uri="{FF2B5EF4-FFF2-40B4-BE49-F238E27FC236}">
                <a16:creationId xmlns:a16="http://schemas.microsoft.com/office/drawing/2014/main" id="{6D953761-654E-F3CB-8956-85AC76CF4045}"/>
              </a:ext>
            </a:extLst>
          </p:cNvPr>
          <p:cNvSpPr>
            <a:spLocks noGrp="1"/>
          </p:cNvSpPr>
          <p:nvPr>
            <p:ph idx="1"/>
          </p:nvPr>
        </p:nvSpPr>
        <p:spPr>
          <a:xfrm>
            <a:off x="228600" y="1280160"/>
            <a:ext cx="11582400" cy="5196840"/>
          </a:xfrm>
        </p:spPr>
        <p:txBody>
          <a:bodyPr/>
          <a:lstStyle/>
          <a:p>
            <a:r>
              <a:rPr lang="en-US" dirty="0"/>
              <a:t>We started this effort three years back by using historical weather station measurements (mostly identified by their ICAOs [International Civil Aviation Organization], e.g. KLIT, KCLL)</a:t>
            </a:r>
          </a:p>
          <a:p>
            <a:pPr lvl="1"/>
            <a:r>
              <a:rPr lang="en-US" sz="2200" dirty="0"/>
              <a:t>We had lots of data, but much of it had missing values; we also only had surface wind values and no direct solar measurements</a:t>
            </a:r>
          </a:p>
          <a:p>
            <a:pPr lvl="1"/>
            <a:r>
              <a:rPr lang="en-US" sz="2200" dirty="0"/>
              <a:t>Such measurements at specific locations can still be very useful (e.g., at electrical substations)</a:t>
            </a:r>
          </a:p>
          <a:p>
            <a:r>
              <a:rPr lang="en-US" sz="2600" dirty="0"/>
              <a:t>There are many other sources of free weather information, with good coverage provided by </a:t>
            </a:r>
            <a:r>
              <a:rPr lang="en-US" i="1" dirty="0"/>
              <a:t>Weather DataSet Needs for Planning and Analyzing Modern Power Systems</a:t>
            </a:r>
            <a:r>
              <a:rPr lang="en-US" dirty="0"/>
              <a:t>, Energy Systems Integration Group (ESIG), October 2023 </a:t>
            </a:r>
          </a:p>
          <a:p>
            <a:pPr lvl="1"/>
            <a:r>
              <a:rPr lang="en-US" dirty="0"/>
              <a:t>www.esig.energy/wp-content/uploads/2023/10/ESIG-Weather-Datasets-summary-report-2023.pdf</a:t>
            </a:r>
          </a:p>
          <a:p>
            <a:endParaRPr lang="en-US" dirty="0"/>
          </a:p>
        </p:txBody>
      </p:sp>
    </p:spTree>
    <p:extLst>
      <p:ext uri="{BB962C8B-B14F-4D97-AF65-F5344CB8AC3E}">
        <p14:creationId xmlns:p14="http://schemas.microsoft.com/office/powerpoint/2010/main" val="1713937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66C13-92F2-77B0-7FD7-0F7AA8A71001}"/>
              </a:ext>
            </a:extLst>
          </p:cNvPr>
          <p:cNvSpPr>
            <a:spLocks noGrp="1"/>
          </p:cNvSpPr>
          <p:nvPr>
            <p:ph type="title"/>
          </p:nvPr>
        </p:nvSpPr>
        <p:spPr/>
        <p:txBody>
          <a:bodyPr/>
          <a:lstStyle/>
          <a:p>
            <a:r>
              <a:rPr lang="en-US" dirty="0"/>
              <a:t>ESIG Report (10/2023)</a:t>
            </a:r>
          </a:p>
        </p:txBody>
      </p:sp>
      <p:sp>
        <p:nvSpPr>
          <p:cNvPr id="3" name="Content Placeholder 2">
            <a:extLst>
              <a:ext uri="{FF2B5EF4-FFF2-40B4-BE49-F238E27FC236}">
                <a16:creationId xmlns:a16="http://schemas.microsoft.com/office/drawing/2014/main" id="{D618CC26-15B7-4ACF-BEC1-53730740CAE9}"/>
              </a:ext>
            </a:extLst>
          </p:cNvPr>
          <p:cNvSpPr>
            <a:spLocks noGrp="1"/>
          </p:cNvSpPr>
          <p:nvPr>
            <p:ph idx="1"/>
          </p:nvPr>
        </p:nvSpPr>
        <p:spPr>
          <a:xfrm>
            <a:off x="228600" y="1280160"/>
            <a:ext cx="5791200" cy="5196840"/>
          </a:xfrm>
        </p:spPr>
        <p:txBody>
          <a:bodyPr/>
          <a:lstStyle/>
          <a:p>
            <a:r>
              <a:rPr lang="en-US" sz="2000" dirty="0"/>
              <a:t>“These widespread changes lead to the increasing weather-dependence of supply and demand, making power system planning dramatically more complex and requiring much more comprehensive weather data for robust system planning.”</a:t>
            </a:r>
          </a:p>
          <a:p>
            <a:r>
              <a:rPr lang="en-US" sz="2000" dirty="0"/>
              <a:t>“The work required to achieve a long-term solution to weather data needs is not trivial, but it is manageable and is much less costly than blindly building trillions of dollars of infrastructure without the basic tools to cost effectively optimize it and assess its reliability.”</a:t>
            </a:r>
          </a:p>
          <a:p>
            <a:r>
              <a:rPr lang="en-US" sz="2000" dirty="0"/>
              <a:t>PowerWorld had started working in planning weather integration about a year before the ESIG report appeared, but much progress has been made in the last 18 months</a:t>
            </a:r>
          </a:p>
          <a:p>
            <a:endParaRPr lang="en-US" dirty="0"/>
          </a:p>
        </p:txBody>
      </p:sp>
      <p:pic>
        <p:nvPicPr>
          <p:cNvPr id="4" name="Picture 3">
            <a:extLst>
              <a:ext uri="{FF2B5EF4-FFF2-40B4-BE49-F238E27FC236}">
                <a16:creationId xmlns:a16="http://schemas.microsoft.com/office/drawing/2014/main" id="{42A21373-9965-5F1E-994D-8A8787D112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423558"/>
            <a:ext cx="6096000" cy="6053442"/>
          </a:xfrm>
          <a:prstGeom prst="rect">
            <a:avLst/>
          </a:prstGeom>
        </p:spPr>
      </p:pic>
    </p:spTree>
    <p:extLst>
      <p:ext uri="{BB962C8B-B14F-4D97-AF65-F5344CB8AC3E}">
        <p14:creationId xmlns:p14="http://schemas.microsoft.com/office/powerpoint/2010/main" val="3373741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4157F-CAF6-4EDE-5929-DFF66829E204}"/>
              </a:ext>
            </a:extLst>
          </p:cNvPr>
          <p:cNvSpPr>
            <a:spLocks noGrp="1"/>
          </p:cNvSpPr>
          <p:nvPr>
            <p:ph type="title"/>
          </p:nvPr>
        </p:nvSpPr>
        <p:spPr>
          <a:xfrm>
            <a:off x="228600" y="76200"/>
            <a:ext cx="11887200" cy="1066800"/>
          </a:xfrm>
        </p:spPr>
        <p:txBody>
          <a:bodyPr/>
          <a:lstStyle/>
          <a:p>
            <a:r>
              <a:rPr lang="en-US" dirty="0"/>
              <a:t>HICSS 2025 Paper on Power Flow Weather Modeling</a:t>
            </a:r>
          </a:p>
        </p:txBody>
      </p:sp>
      <p:sp>
        <p:nvSpPr>
          <p:cNvPr id="3" name="Content Placeholder 2">
            <a:extLst>
              <a:ext uri="{FF2B5EF4-FFF2-40B4-BE49-F238E27FC236}">
                <a16:creationId xmlns:a16="http://schemas.microsoft.com/office/drawing/2014/main" id="{B920F779-A053-5060-193B-3D41EF6B6FBB}"/>
              </a:ext>
            </a:extLst>
          </p:cNvPr>
          <p:cNvSpPr>
            <a:spLocks noGrp="1"/>
          </p:cNvSpPr>
          <p:nvPr>
            <p:ph idx="1"/>
          </p:nvPr>
        </p:nvSpPr>
        <p:spPr>
          <a:xfrm>
            <a:off x="228600" y="1280160"/>
            <a:ext cx="12039600" cy="5196840"/>
          </a:xfrm>
        </p:spPr>
        <p:txBody>
          <a:bodyPr/>
          <a:lstStyle/>
          <a:p>
            <a:r>
              <a:rPr lang="en-US" sz="2000" dirty="0"/>
              <a:t>I have a paper in the 59</a:t>
            </a:r>
            <a:r>
              <a:rPr lang="en-US" sz="2000" baseline="30000" dirty="0"/>
              <a:t>th</a:t>
            </a:r>
            <a:r>
              <a:rPr lang="en-US" sz="2000" dirty="0"/>
              <a:t> Hawaii International Conference on System Sciences (HICSS) titled, “Power Flow Modeling of the Impacts of Weather and Other Resiliency Hazards With a Focus on Transmission Planning,”; available at overbye.engr.tamu.edu/publications</a:t>
            </a:r>
          </a:p>
        </p:txBody>
      </p:sp>
      <p:pic>
        <p:nvPicPr>
          <p:cNvPr id="6" name="Picture 5">
            <a:extLst>
              <a:ext uri="{FF2B5EF4-FFF2-40B4-BE49-F238E27FC236}">
                <a16:creationId xmlns:a16="http://schemas.microsoft.com/office/drawing/2014/main" id="{D1D4E843-8A15-1236-5CCA-5FDFBBFF04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5400" y="2286000"/>
            <a:ext cx="9220200" cy="4433714"/>
          </a:xfrm>
          <a:prstGeom prst="rect">
            <a:avLst/>
          </a:prstGeom>
        </p:spPr>
      </p:pic>
    </p:spTree>
    <p:extLst>
      <p:ext uri="{BB962C8B-B14F-4D97-AF65-F5344CB8AC3E}">
        <p14:creationId xmlns:p14="http://schemas.microsoft.com/office/powerpoint/2010/main" val="2201627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40EB1-C1D1-EE76-BEF4-CF43B801AEFB}"/>
              </a:ext>
            </a:extLst>
          </p:cNvPr>
          <p:cNvSpPr>
            <a:spLocks noGrp="1"/>
          </p:cNvSpPr>
          <p:nvPr>
            <p:ph type="title"/>
          </p:nvPr>
        </p:nvSpPr>
        <p:spPr/>
        <p:txBody>
          <a:bodyPr/>
          <a:lstStyle/>
          <a:p>
            <a:r>
              <a:rPr lang="en-US" dirty="0"/>
              <a:t>Simulator Weather Data Access</a:t>
            </a:r>
          </a:p>
        </p:txBody>
      </p:sp>
      <p:sp>
        <p:nvSpPr>
          <p:cNvPr id="3" name="Content Placeholder 2">
            <a:extLst>
              <a:ext uri="{FF2B5EF4-FFF2-40B4-BE49-F238E27FC236}">
                <a16:creationId xmlns:a16="http://schemas.microsoft.com/office/drawing/2014/main" id="{DFE96829-30A3-0D27-179B-EA1C39CB1D3D}"/>
              </a:ext>
            </a:extLst>
          </p:cNvPr>
          <p:cNvSpPr>
            <a:spLocks noGrp="1"/>
          </p:cNvSpPr>
          <p:nvPr>
            <p:ph idx="1"/>
          </p:nvPr>
        </p:nvSpPr>
        <p:spPr>
          <a:xfrm>
            <a:off x="228600" y="1280160"/>
            <a:ext cx="11582400" cy="5196840"/>
          </a:xfrm>
        </p:spPr>
        <p:txBody>
          <a:bodyPr/>
          <a:lstStyle/>
          <a:p>
            <a:r>
              <a:rPr lang="en-US" dirty="0"/>
              <a:t>With respect to weather, PowerWorld’s goal is to make it easy to use a wide variety of weather information in all power system planning timeframes, ranging from near real-time to long duration</a:t>
            </a:r>
          </a:p>
          <a:p>
            <a:r>
              <a:rPr lang="en-US" dirty="0"/>
              <a:t>We’re working on a variety of ways to make weather information available</a:t>
            </a:r>
          </a:p>
          <a:p>
            <a:r>
              <a:rPr lang="en-US" dirty="0"/>
              <a:t>The Power Weather (*.pww) files use a binary format to store weather information and potentially other environmental inputs for a set of time points and a set of locations (e.g., weather stations); the format is relatively general</a:t>
            </a:r>
          </a:p>
          <a:p>
            <a:pPr lvl="1"/>
            <a:r>
              <a:rPr lang="en-US" dirty="0"/>
              <a:t>The timepoints can be either uniformly spaced (e.g., hourly) or individually specified (as is the case with forecasts)</a:t>
            </a:r>
          </a:p>
          <a:p>
            <a:pPr lvl="1"/>
            <a:r>
              <a:rPr lang="en-US" dirty="0"/>
              <a:t>The weather stations </a:t>
            </a:r>
            <a:r>
              <a:rPr lang="en-US" b="1" dirty="0"/>
              <a:t>do</a:t>
            </a:r>
            <a:r>
              <a:rPr lang="en-US" dirty="0"/>
              <a:t> </a:t>
            </a:r>
            <a:r>
              <a:rPr lang="en-US" b="1" dirty="0"/>
              <a:t>not</a:t>
            </a:r>
            <a:r>
              <a:rPr lang="en-US" dirty="0"/>
              <a:t> need to be on a uniform grid</a:t>
            </a:r>
          </a:p>
          <a:p>
            <a:endParaRPr lang="en-US" dirty="0"/>
          </a:p>
          <a:p>
            <a:endParaRPr lang="en-US" dirty="0"/>
          </a:p>
        </p:txBody>
      </p:sp>
    </p:spTree>
    <p:extLst>
      <p:ext uri="{BB962C8B-B14F-4D97-AF65-F5344CB8AC3E}">
        <p14:creationId xmlns:p14="http://schemas.microsoft.com/office/powerpoint/2010/main" val="1138891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2511A-5303-AF7A-00C7-B119C7B19D04}"/>
              </a:ext>
            </a:extLst>
          </p:cNvPr>
          <p:cNvSpPr>
            <a:spLocks noGrp="1"/>
          </p:cNvSpPr>
          <p:nvPr>
            <p:ph type="title"/>
          </p:nvPr>
        </p:nvSpPr>
        <p:spPr/>
        <p:txBody>
          <a:bodyPr/>
          <a:lstStyle/>
          <a:p>
            <a:r>
              <a:rPr lang="en-US" dirty="0"/>
              <a:t>ERA5 </a:t>
            </a:r>
          </a:p>
        </p:txBody>
      </p:sp>
      <p:sp>
        <p:nvSpPr>
          <p:cNvPr id="3" name="Content Placeholder 2">
            <a:extLst>
              <a:ext uri="{FF2B5EF4-FFF2-40B4-BE49-F238E27FC236}">
                <a16:creationId xmlns:a16="http://schemas.microsoft.com/office/drawing/2014/main" id="{01523882-A774-D593-9F99-4EDD8C259A23}"/>
              </a:ext>
            </a:extLst>
          </p:cNvPr>
          <p:cNvSpPr>
            <a:spLocks noGrp="1"/>
          </p:cNvSpPr>
          <p:nvPr>
            <p:ph idx="1"/>
          </p:nvPr>
        </p:nvSpPr>
        <p:spPr/>
        <p:txBody>
          <a:bodyPr/>
          <a:lstStyle/>
          <a:p>
            <a:r>
              <a:rPr lang="en-US" dirty="0"/>
              <a:t>One of the datasets we use is ERA5, which is state-of-the art (fifth generation) reanalysis of global climate and weather since 1940</a:t>
            </a:r>
          </a:p>
          <a:p>
            <a:pPr lvl="1"/>
            <a:r>
              <a:rPr lang="en-US" sz="2200" dirty="0"/>
              <a:t>It is available hourly on a 0.25 degree grid and includes 10m and 100m wind, and solar global horizontal irradiance and direct horizontal irradiance</a:t>
            </a:r>
          </a:p>
          <a:p>
            <a:pPr lvl="1"/>
            <a:r>
              <a:rPr lang="en-US" sz="2200" dirty="0"/>
              <a:t>ERA5 comes from E</a:t>
            </a:r>
            <a:r>
              <a:rPr lang="en-US" sz="2200" b="0" i="0" dirty="0">
                <a:solidFill>
                  <a:srgbClr val="212529"/>
                </a:solidFill>
                <a:effectLst/>
              </a:rPr>
              <a:t>uropean Centre for Medium-Range Weather Forecasts (ECMWF), </a:t>
            </a:r>
            <a:r>
              <a:rPr lang="en-US" sz="2200" dirty="0">
                <a:solidFill>
                  <a:srgbClr val="212529"/>
                </a:solidFill>
              </a:rPr>
              <a:t>(ERA = ECMWF Re-Analysis) </a:t>
            </a:r>
            <a:r>
              <a:rPr lang="en-US" sz="2200" b="0" i="0" dirty="0">
                <a:solidFill>
                  <a:srgbClr val="212529"/>
                </a:solidFill>
                <a:effectLst/>
              </a:rPr>
              <a:t>with more d</a:t>
            </a:r>
            <a:r>
              <a:rPr lang="en-US" sz="2200" dirty="0"/>
              <a:t>etails on ERA5 available at rmets.onlinelibrary.wiley.com/doi/10.1002/qj.3803; available in GRIB and GRIB2</a:t>
            </a:r>
          </a:p>
          <a:p>
            <a:r>
              <a:rPr lang="en-US" sz="2600" dirty="0"/>
              <a:t> The ESIG comment on ERA5 is, </a:t>
            </a:r>
          </a:p>
          <a:p>
            <a:pPr lvl="1"/>
            <a:r>
              <a:rPr lang="en-US" sz="2200" dirty="0"/>
              <a:t>“However, while ERA5 is unquestionably the best global reanalysis dataset currently available, it is not a panacea. Average validation statistics are very good, but the horizontal grid spacing of 30 km is insufficient to produce detailed meteorological fields present in complex topography, fields that are crucial to resolve for estimating renewable generation in these areas.”</a:t>
            </a:r>
          </a:p>
          <a:p>
            <a:endParaRPr lang="en-US" dirty="0"/>
          </a:p>
        </p:txBody>
      </p:sp>
    </p:spTree>
    <p:extLst>
      <p:ext uri="{BB962C8B-B14F-4D97-AF65-F5344CB8AC3E}">
        <p14:creationId xmlns:p14="http://schemas.microsoft.com/office/powerpoint/2010/main" val="669889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5694B-A045-6BBB-2A78-06272684CF7D}"/>
              </a:ext>
            </a:extLst>
          </p:cNvPr>
          <p:cNvSpPr>
            <a:spLocks noGrp="1"/>
          </p:cNvSpPr>
          <p:nvPr>
            <p:ph type="title"/>
          </p:nvPr>
        </p:nvSpPr>
        <p:spPr/>
        <p:txBody>
          <a:bodyPr/>
          <a:lstStyle/>
          <a:p>
            <a:r>
              <a:rPr lang="en-US" dirty="0"/>
              <a:t>HRRR</a:t>
            </a:r>
          </a:p>
        </p:txBody>
      </p:sp>
      <p:sp>
        <p:nvSpPr>
          <p:cNvPr id="3" name="Content Placeholder 2">
            <a:extLst>
              <a:ext uri="{FF2B5EF4-FFF2-40B4-BE49-F238E27FC236}">
                <a16:creationId xmlns:a16="http://schemas.microsoft.com/office/drawing/2014/main" id="{545F012C-7A06-6543-761B-57F51FF1F979}"/>
              </a:ext>
            </a:extLst>
          </p:cNvPr>
          <p:cNvSpPr>
            <a:spLocks noGrp="1"/>
          </p:cNvSpPr>
          <p:nvPr>
            <p:ph idx="1"/>
          </p:nvPr>
        </p:nvSpPr>
        <p:spPr/>
        <p:txBody>
          <a:bodyPr/>
          <a:lstStyle/>
          <a:p>
            <a:r>
              <a:rPr lang="en-US" dirty="0"/>
              <a:t>A second dataset is the HRRR (High-Resolution Rapid Refresh), which is provided by the US National Oceanic and Atmospheric Administration (NOAA)</a:t>
            </a:r>
          </a:p>
          <a:p>
            <a:r>
              <a:rPr lang="en-US" dirty="0"/>
              <a:t>HRRR is a 3-km resolution,</a:t>
            </a:r>
            <a:br>
              <a:rPr lang="en-US" dirty="0"/>
            </a:br>
            <a:r>
              <a:rPr lang="en-US" dirty="0"/>
              <a:t>hourly-updated assimilation/</a:t>
            </a:r>
            <a:br>
              <a:rPr lang="en-US" dirty="0"/>
            </a:br>
            <a:r>
              <a:rPr lang="en-US" dirty="0"/>
              <a:t>modeling system provided</a:t>
            </a:r>
            <a:br>
              <a:rPr lang="en-US" dirty="0"/>
            </a:br>
            <a:r>
              <a:rPr lang="en-US" dirty="0"/>
              <a:t>by the NOAA National</a:t>
            </a:r>
            <a:br>
              <a:rPr lang="en-US" dirty="0"/>
            </a:br>
            <a:r>
              <a:rPr lang="en-US" dirty="0"/>
              <a:t>Center for Environmental </a:t>
            </a:r>
            <a:br>
              <a:rPr lang="en-US" dirty="0"/>
            </a:br>
            <a:r>
              <a:rPr lang="en-US" dirty="0"/>
              <a:t>Prediction (NCEP)</a:t>
            </a:r>
          </a:p>
          <a:p>
            <a:pPr lvl="1"/>
            <a:r>
              <a:rPr lang="en-US" dirty="0"/>
              <a:t>Data is provided on a grid with</a:t>
            </a:r>
            <a:br>
              <a:rPr lang="en-US" dirty="0"/>
            </a:br>
            <a:r>
              <a:rPr lang="en-US" dirty="0"/>
              <a:t>a total of 1.9 million elements</a:t>
            </a:r>
          </a:p>
          <a:p>
            <a:endParaRPr lang="en-US" dirty="0"/>
          </a:p>
        </p:txBody>
      </p:sp>
      <p:pic>
        <p:nvPicPr>
          <p:cNvPr id="5" name="Picture 4">
            <a:extLst>
              <a:ext uri="{FF2B5EF4-FFF2-40B4-BE49-F238E27FC236}">
                <a16:creationId xmlns:a16="http://schemas.microsoft.com/office/drawing/2014/main" id="{61474172-200D-E9E9-4A01-64D4A76264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34000" y="2913102"/>
            <a:ext cx="6018440" cy="3276600"/>
          </a:xfrm>
          <a:prstGeom prst="rect">
            <a:avLst/>
          </a:prstGeom>
        </p:spPr>
      </p:pic>
      <p:sp>
        <p:nvSpPr>
          <p:cNvPr id="7" name="TextBox 6">
            <a:extLst>
              <a:ext uri="{FF2B5EF4-FFF2-40B4-BE49-F238E27FC236}">
                <a16:creationId xmlns:a16="http://schemas.microsoft.com/office/drawing/2014/main" id="{EC2DAF0D-3FE0-531B-B6E7-1F791153B199}"/>
              </a:ext>
            </a:extLst>
          </p:cNvPr>
          <p:cNvSpPr txBox="1"/>
          <p:nvPr/>
        </p:nvSpPr>
        <p:spPr>
          <a:xfrm>
            <a:off x="533400" y="6189702"/>
            <a:ext cx="6119282" cy="369332"/>
          </a:xfrm>
          <a:prstGeom prst="rect">
            <a:avLst/>
          </a:prstGeom>
          <a:noFill/>
        </p:spPr>
        <p:txBody>
          <a:bodyPr wrap="square">
            <a:spAutoFit/>
          </a:bodyPr>
          <a:lstStyle/>
          <a:p>
            <a:r>
              <a:rPr lang="en-US" sz="1800" dirty="0"/>
              <a:t>Ref: rapidrefresh.noaa.gov/hrrr/</a:t>
            </a:r>
          </a:p>
        </p:txBody>
      </p:sp>
      <p:sp>
        <p:nvSpPr>
          <p:cNvPr id="8" name="Rectangle 7">
            <a:extLst>
              <a:ext uri="{FF2B5EF4-FFF2-40B4-BE49-F238E27FC236}">
                <a16:creationId xmlns:a16="http://schemas.microsoft.com/office/drawing/2014/main" id="{9E040EE4-C90C-1B04-6CA4-159AD64B6741}"/>
              </a:ext>
            </a:extLst>
          </p:cNvPr>
          <p:cNvSpPr/>
          <p:nvPr/>
        </p:nvSpPr>
        <p:spPr>
          <a:xfrm>
            <a:off x="5753100" y="2241083"/>
            <a:ext cx="5105400" cy="769441"/>
          </a:xfrm>
          <a:prstGeom prst="rect">
            <a:avLst/>
          </a:prstGeom>
          <a:solidFill>
            <a:schemeClr val="accent6">
              <a:lumMod val="20000"/>
              <a:lumOff val="80000"/>
            </a:schemeClr>
          </a:solidFill>
        </p:spPr>
        <p:txBody>
          <a:bodyPr wrap="square">
            <a:spAutoFit/>
          </a:bodyPr>
          <a:lstStyle/>
          <a:p>
            <a:pPr marL="0" lvl="1"/>
            <a:r>
              <a:rPr lang="en-US" sz="2200" dirty="0"/>
              <a:t>Simulator Contour of HRRR 100m Wind Data (converted from 80m data)</a:t>
            </a:r>
          </a:p>
        </p:txBody>
      </p:sp>
      <p:sp>
        <p:nvSpPr>
          <p:cNvPr id="9" name="Rectangle 8">
            <a:extLst>
              <a:ext uri="{FF2B5EF4-FFF2-40B4-BE49-F238E27FC236}">
                <a16:creationId xmlns:a16="http://schemas.microsoft.com/office/drawing/2014/main" id="{79126B63-C32E-689E-B7A1-2BB1B47DEF57}"/>
              </a:ext>
            </a:extLst>
          </p:cNvPr>
          <p:cNvSpPr/>
          <p:nvPr/>
        </p:nvSpPr>
        <p:spPr>
          <a:xfrm>
            <a:off x="5049007" y="6158924"/>
            <a:ext cx="6897460" cy="400110"/>
          </a:xfrm>
          <a:prstGeom prst="rect">
            <a:avLst/>
          </a:prstGeom>
          <a:solidFill>
            <a:schemeClr val="accent6">
              <a:lumMod val="20000"/>
              <a:lumOff val="80000"/>
            </a:schemeClr>
          </a:solidFill>
        </p:spPr>
        <p:txBody>
          <a:bodyPr wrap="square">
            <a:spAutoFit/>
          </a:bodyPr>
          <a:lstStyle/>
          <a:p>
            <a:pPr marL="0" lvl="1"/>
            <a:r>
              <a:rPr lang="en-US" sz="2000" dirty="0"/>
              <a:t>HRRR uses a Lambert Conformal projection (a conic projection) </a:t>
            </a:r>
          </a:p>
        </p:txBody>
      </p:sp>
    </p:spTree>
    <p:extLst>
      <p:ext uri="{BB962C8B-B14F-4D97-AF65-F5344CB8AC3E}">
        <p14:creationId xmlns:p14="http://schemas.microsoft.com/office/powerpoint/2010/main" val="1197563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097CD-A588-B73B-4402-A7EA7A3B9085}"/>
              </a:ext>
            </a:extLst>
          </p:cNvPr>
          <p:cNvSpPr>
            <a:spLocks noGrp="1"/>
          </p:cNvSpPr>
          <p:nvPr>
            <p:ph type="title"/>
          </p:nvPr>
        </p:nvSpPr>
        <p:spPr>
          <a:xfrm>
            <a:off x="228600" y="76200"/>
            <a:ext cx="11430000" cy="1066800"/>
          </a:xfrm>
        </p:spPr>
        <p:txBody>
          <a:bodyPr/>
          <a:lstStyle/>
          <a:p>
            <a:r>
              <a:rPr lang="en-US" dirty="0"/>
              <a:t>Simulator Weather Data Access, cont.</a:t>
            </a:r>
          </a:p>
        </p:txBody>
      </p:sp>
      <p:sp>
        <p:nvSpPr>
          <p:cNvPr id="3" name="Content Placeholder 2">
            <a:extLst>
              <a:ext uri="{FF2B5EF4-FFF2-40B4-BE49-F238E27FC236}">
                <a16:creationId xmlns:a16="http://schemas.microsoft.com/office/drawing/2014/main" id="{8B34F909-7E56-D5A3-FF76-9DB5C2A1103A}"/>
              </a:ext>
            </a:extLst>
          </p:cNvPr>
          <p:cNvSpPr>
            <a:spLocks noGrp="1"/>
          </p:cNvSpPr>
          <p:nvPr>
            <p:ph idx="1"/>
          </p:nvPr>
        </p:nvSpPr>
        <p:spPr/>
        <p:txBody>
          <a:bodyPr/>
          <a:lstStyle/>
          <a:p>
            <a:r>
              <a:rPr lang="en-US" dirty="0"/>
              <a:t>Coming soon to a Version 24 patch, Simulator will be able to directly load power system planning related weather information from GRIB or GRIB2 format files</a:t>
            </a:r>
          </a:p>
          <a:p>
            <a:r>
              <a:rPr lang="en-US" dirty="0"/>
              <a:t>GRIB (Gridded Binary or General-Regularly-distributed Information in Binary form) is a very common format for the storage and exchange of historical and forecast weather data</a:t>
            </a:r>
          </a:p>
          <a:p>
            <a:pPr lvl="1"/>
            <a:r>
              <a:rPr lang="en-US" dirty="0"/>
              <a:t>It is standardized by the World Meteorological Organization (WMO), with GRIB released in 1994 and GRIB2 initially 2003</a:t>
            </a:r>
          </a:p>
          <a:p>
            <a:pPr lvl="1"/>
            <a:r>
              <a:rPr lang="en-US" dirty="0"/>
              <a:t>Both GRIB and GRIB2 are widely used, including for the ERA5 and HRRR datasets</a:t>
            </a:r>
          </a:p>
          <a:p>
            <a:endParaRPr lang="en-US" dirty="0"/>
          </a:p>
          <a:p>
            <a:endParaRPr lang="en-US" dirty="0"/>
          </a:p>
        </p:txBody>
      </p:sp>
      <p:sp>
        <p:nvSpPr>
          <p:cNvPr id="5" name="TextBox 4">
            <a:extLst>
              <a:ext uri="{FF2B5EF4-FFF2-40B4-BE49-F238E27FC236}">
                <a16:creationId xmlns:a16="http://schemas.microsoft.com/office/drawing/2014/main" id="{50768A52-73CD-2595-1504-0F78F110FE65}"/>
              </a:ext>
            </a:extLst>
          </p:cNvPr>
          <p:cNvSpPr txBox="1"/>
          <p:nvPr/>
        </p:nvSpPr>
        <p:spPr>
          <a:xfrm>
            <a:off x="228600" y="6172200"/>
            <a:ext cx="10668000" cy="307777"/>
          </a:xfrm>
          <a:prstGeom prst="rect">
            <a:avLst/>
          </a:prstGeom>
          <a:noFill/>
        </p:spPr>
        <p:txBody>
          <a:bodyPr wrap="square">
            <a:spAutoFit/>
          </a:bodyPr>
          <a:lstStyle/>
          <a:p>
            <a:r>
              <a:rPr lang="en-US" sz="1400" dirty="0"/>
              <a:t>References: en.wikipedia.org/wiki/GRIB, climatedataguide.ucar.edu/climate-tools/common-climate-data-formats-overview</a:t>
            </a:r>
          </a:p>
        </p:txBody>
      </p:sp>
    </p:spTree>
    <p:extLst>
      <p:ext uri="{BB962C8B-B14F-4D97-AF65-F5344CB8AC3E}">
        <p14:creationId xmlns:p14="http://schemas.microsoft.com/office/powerpoint/2010/main" val="700148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F6F84-E79E-8A39-80FA-E1DEE22C919A}"/>
              </a:ext>
            </a:extLst>
          </p:cNvPr>
          <p:cNvSpPr>
            <a:spLocks noGrp="1"/>
          </p:cNvSpPr>
          <p:nvPr>
            <p:ph type="title"/>
          </p:nvPr>
        </p:nvSpPr>
        <p:spPr/>
        <p:txBody>
          <a:bodyPr/>
          <a:lstStyle/>
          <a:p>
            <a:r>
              <a:rPr lang="en-US" dirty="0"/>
              <a:t>Simulator Weather Data Access, cont.</a:t>
            </a:r>
          </a:p>
        </p:txBody>
      </p:sp>
      <p:sp>
        <p:nvSpPr>
          <p:cNvPr id="3" name="Content Placeholder 2">
            <a:extLst>
              <a:ext uri="{FF2B5EF4-FFF2-40B4-BE49-F238E27FC236}">
                <a16:creationId xmlns:a16="http://schemas.microsoft.com/office/drawing/2014/main" id="{569D5CA2-4F2C-769D-DD69-E1931DF04EAE}"/>
              </a:ext>
            </a:extLst>
          </p:cNvPr>
          <p:cNvSpPr>
            <a:spLocks noGrp="1"/>
          </p:cNvSpPr>
          <p:nvPr>
            <p:ph idx="1"/>
          </p:nvPr>
        </p:nvSpPr>
        <p:spPr>
          <a:xfrm>
            <a:off x="228600" y="1280160"/>
            <a:ext cx="11658600" cy="1005840"/>
          </a:xfrm>
        </p:spPr>
        <p:txBody>
          <a:bodyPr/>
          <a:lstStyle/>
          <a:p>
            <a:r>
              <a:rPr lang="en-US" dirty="0"/>
              <a:t>Image shows soon to be released functionality to directly load GRIB and GRIB2 data</a:t>
            </a:r>
          </a:p>
          <a:p>
            <a:pPr lvl="1"/>
            <a:r>
              <a:rPr lang="en-US" dirty="0"/>
              <a:t>Current HRRR data is available at www.nco.ncep.noaa.gov/pmb/products/hrrr/</a:t>
            </a:r>
          </a:p>
        </p:txBody>
      </p:sp>
      <p:pic>
        <p:nvPicPr>
          <p:cNvPr id="5" name="Picture 4">
            <a:extLst>
              <a:ext uri="{FF2B5EF4-FFF2-40B4-BE49-F238E27FC236}">
                <a16:creationId xmlns:a16="http://schemas.microsoft.com/office/drawing/2014/main" id="{16081D24-4C08-420C-5C69-0917298CA83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62000" y="2743200"/>
            <a:ext cx="10471216" cy="3733800"/>
          </a:xfrm>
          <a:prstGeom prst="rect">
            <a:avLst/>
          </a:prstGeom>
        </p:spPr>
      </p:pic>
    </p:spTree>
    <p:extLst>
      <p:ext uri="{BB962C8B-B14F-4D97-AF65-F5344CB8AC3E}">
        <p14:creationId xmlns:p14="http://schemas.microsoft.com/office/powerpoint/2010/main" val="2783705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BDC2-3B69-BE75-9FC7-1E94EA27D4D5}"/>
              </a:ext>
            </a:extLst>
          </p:cNvPr>
          <p:cNvSpPr>
            <a:spLocks noGrp="1"/>
          </p:cNvSpPr>
          <p:nvPr>
            <p:ph type="title"/>
          </p:nvPr>
        </p:nvSpPr>
        <p:spPr/>
        <p:txBody>
          <a:bodyPr/>
          <a:lstStyle/>
          <a:p>
            <a:r>
              <a:rPr lang="en-US" dirty="0"/>
              <a:t>Easy Power Flow Access to ERA5</a:t>
            </a:r>
          </a:p>
        </p:txBody>
      </p:sp>
      <p:sp>
        <p:nvSpPr>
          <p:cNvPr id="3" name="Content Placeholder 2">
            <a:extLst>
              <a:ext uri="{FF2B5EF4-FFF2-40B4-BE49-F238E27FC236}">
                <a16:creationId xmlns:a16="http://schemas.microsoft.com/office/drawing/2014/main" id="{84997408-7E7C-2522-4CC5-3EBC422B8D09}"/>
              </a:ext>
            </a:extLst>
          </p:cNvPr>
          <p:cNvSpPr>
            <a:spLocks noGrp="1"/>
          </p:cNvSpPr>
          <p:nvPr>
            <p:ph idx="1"/>
          </p:nvPr>
        </p:nvSpPr>
        <p:spPr>
          <a:xfrm>
            <a:off x="228599" y="1280160"/>
            <a:ext cx="11741605" cy="5196840"/>
          </a:xfrm>
        </p:spPr>
        <p:txBody>
          <a:bodyPr/>
          <a:lstStyle/>
          <a:p>
            <a:r>
              <a:rPr lang="en-US" dirty="0"/>
              <a:t>ERA5 is available worldwide about five days behind real-time</a:t>
            </a:r>
          </a:p>
          <a:p>
            <a:r>
              <a:rPr lang="en-US" dirty="0"/>
              <a:t>We convert it to pww format files, and place it at</a:t>
            </a:r>
            <a:br>
              <a:rPr lang="en-US" dirty="0"/>
            </a:br>
            <a:r>
              <a:rPr lang="en-US" dirty="0"/>
              <a:t>electricgrids.engr.tamu.edu/weather-data/</a:t>
            </a:r>
          </a:p>
          <a:p>
            <a:r>
              <a:rPr lang="en-US" dirty="0"/>
              <a:t>Currently we provided data for most of North </a:t>
            </a:r>
            <a:br>
              <a:rPr lang="en-US" dirty="0"/>
            </a:br>
            <a:r>
              <a:rPr lang="en-US" dirty="0"/>
              <a:t>America and then smaller files for just Texas</a:t>
            </a:r>
          </a:p>
          <a:p>
            <a:pPr lvl="1"/>
            <a:r>
              <a:rPr lang="en-US" dirty="0"/>
              <a:t>For each hour the pww files store eight weather </a:t>
            </a:r>
            <a:br>
              <a:rPr lang="en-US" dirty="0"/>
            </a:br>
            <a:r>
              <a:rPr lang="en-US" dirty="0"/>
              <a:t>values (temperature, dew point, cloud cover percent,</a:t>
            </a:r>
            <a:br>
              <a:rPr lang="en-US" dirty="0"/>
            </a:br>
            <a:r>
              <a:rPr lang="en-US" dirty="0"/>
              <a:t>wind speed (10m), wind direction (10m), wind speed</a:t>
            </a:r>
            <a:br>
              <a:rPr lang="en-US" dirty="0"/>
            </a:br>
            <a:r>
              <a:rPr lang="en-US" dirty="0"/>
              <a:t>(100m), global horizontal irradiance, direct horizontal irradiance, wind gusts</a:t>
            </a:r>
          </a:p>
          <a:p>
            <a:pPr lvl="1"/>
            <a:r>
              <a:rPr lang="en-US" dirty="0"/>
              <a:t>The North America pww files have 38,497 data points; with 9 values per hour, this is about 247 MB per month, or about 250 GB for the total set</a:t>
            </a:r>
          </a:p>
          <a:p>
            <a:r>
              <a:rPr lang="en-US" dirty="0"/>
              <a:t>This data is public so it can be freely used and shared</a:t>
            </a:r>
          </a:p>
        </p:txBody>
      </p:sp>
      <p:pic>
        <p:nvPicPr>
          <p:cNvPr id="4" name="Picture 3">
            <a:extLst>
              <a:ext uri="{FF2B5EF4-FFF2-40B4-BE49-F238E27FC236}">
                <a16:creationId xmlns:a16="http://schemas.microsoft.com/office/drawing/2014/main" id="{47DF7AFC-D143-0B8A-15C7-A2E6F4CF1C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05800" y="2286000"/>
            <a:ext cx="3512005" cy="2146225"/>
          </a:xfrm>
          <a:prstGeom prst="rect">
            <a:avLst/>
          </a:prstGeom>
        </p:spPr>
      </p:pic>
    </p:spTree>
    <p:extLst>
      <p:ext uri="{BB962C8B-B14F-4D97-AF65-F5344CB8AC3E}">
        <p14:creationId xmlns:p14="http://schemas.microsoft.com/office/powerpoint/2010/main" val="65547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83655-FF0B-934E-8CBF-490842422214}"/>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BECEAB89-3C5B-F79F-D8F6-6D7D9B52EB40}"/>
              </a:ext>
            </a:extLst>
          </p:cNvPr>
          <p:cNvSpPr>
            <a:spLocks noGrp="1"/>
          </p:cNvSpPr>
          <p:nvPr>
            <p:ph idx="1"/>
          </p:nvPr>
        </p:nvSpPr>
        <p:spPr>
          <a:xfrm>
            <a:off x="228600" y="1280160"/>
            <a:ext cx="11658600" cy="5196840"/>
          </a:xfrm>
        </p:spPr>
        <p:txBody>
          <a:bodyPr/>
          <a:lstStyle/>
          <a:p>
            <a:r>
              <a:rPr lang="en-US" dirty="0"/>
              <a:t>The purpose of this presentation is to show the benefits of having weather information become a standard part of power flow analysis and more broadly electric grid planning,  and to show how everyone can easily begin using weather data today (at least for North America)</a:t>
            </a:r>
          </a:p>
          <a:p>
            <a:pPr lvl="1"/>
            <a:r>
              <a:rPr lang="en-US" dirty="0"/>
              <a:t>The results also apply to related  applications such as optimal power flow (OPF), contingency analysis, security-constrained OPF</a:t>
            </a:r>
          </a:p>
          <a:p>
            <a:r>
              <a:rPr lang="en-US" dirty="0"/>
              <a:t>This presentation builds on the one I gave in April 2024, covering some of the many recent developments with a tutorial focus </a:t>
            </a:r>
          </a:p>
          <a:p>
            <a:pPr lvl="1"/>
            <a:r>
              <a:rPr lang="en-US" dirty="0"/>
              <a:t>A few of the more recent PowerWorld developments are covered, including what is in the newly released Version 24 (March 2025)</a:t>
            </a:r>
            <a:br>
              <a:rPr lang="en-US" dirty="0"/>
            </a:br>
            <a:endParaRPr lang="en-US" b="1" dirty="0"/>
          </a:p>
        </p:txBody>
      </p:sp>
    </p:spTree>
    <p:extLst>
      <p:ext uri="{BB962C8B-B14F-4D97-AF65-F5344CB8AC3E}">
        <p14:creationId xmlns:p14="http://schemas.microsoft.com/office/powerpoint/2010/main" val="4153903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9D3594-3B14-6961-8C9D-C5F8707713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54109" y="1325572"/>
            <a:ext cx="3166363" cy="1722428"/>
          </a:xfrm>
          <a:prstGeom prst="rect">
            <a:avLst/>
          </a:prstGeom>
        </p:spPr>
      </p:pic>
      <p:pic>
        <p:nvPicPr>
          <p:cNvPr id="5" name="Picture 4">
            <a:extLst>
              <a:ext uri="{FF2B5EF4-FFF2-40B4-BE49-F238E27FC236}">
                <a16:creationId xmlns:a16="http://schemas.microsoft.com/office/drawing/2014/main" id="{1E36D5AE-5C72-DA15-4B92-074CD9D585B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92125" y="3200400"/>
            <a:ext cx="2285999" cy="3540880"/>
          </a:xfrm>
          <a:prstGeom prst="rect">
            <a:avLst/>
          </a:prstGeom>
        </p:spPr>
      </p:pic>
      <p:sp>
        <p:nvSpPr>
          <p:cNvPr id="2" name="Title 1">
            <a:extLst>
              <a:ext uri="{FF2B5EF4-FFF2-40B4-BE49-F238E27FC236}">
                <a16:creationId xmlns:a16="http://schemas.microsoft.com/office/drawing/2014/main" id="{4555B16E-CCC5-A78C-5A4A-80A39D1523EC}"/>
              </a:ext>
            </a:extLst>
          </p:cNvPr>
          <p:cNvSpPr>
            <a:spLocks noGrp="1"/>
          </p:cNvSpPr>
          <p:nvPr>
            <p:ph type="title"/>
          </p:nvPr>
        </p:nvSpPr>
        <p:spPr/>
        <p:txBody>
          <a:bodyPr/>
          <a:lstStyle/>
          <a:p>
            <a:r>
              <a:rPr lang="en-US" dirty="0"/>
              <a:t>Electricgrids.engr.tamu.edu/weather-data/</a:t>
            </a:r>
          </a:p>
        </p:txBody>
      </p:sp>
      <p:sp>
        <p:nvSpPr>
          <p:cNvPr id="14" name="Rectangle 13">
            <a:extLst>
              <a:ext uri="{FF2B5EF4-FFF2-40B4-BE49-F238E27FC236}">
                <a16:creationId xmlns:a16="http://schemas.microsoft.com/office/drawing/2014/main" id="{C0B63E0C-28B2-225C-740B-B64F41265C11}"/>
              </a:ext>
            </a:extLst>
          </p:cNvPr>
          <p:cNvSpPr/>
          <p:nvPr/>
        </p:nvSpPr>
        <p:spPr>
          <a:xfrm>
            <a:off x="8740140" y="1752600"/>
            <a:ext cx="2689859" cy="1107996"/>
          </a:xfrm>
          <a:prstGeom prst="rect">
            <a:avLst/>
          </a:prstGeom>
          <a:solidFill>
            <a:schemeClr val="accent2">
              <a:lumMod val="20000"/>
              <a:lumOff val="80000"/>
            </a:schemeClr>
          </a:solidFill>
        </p:spPr>
        <p:txBody>
          <a:bodyPr wrap="square">
            <a:spAutoFit/>
          </a:bodyPr>
          <a:lstStyle/>
          <a:p>
            <a:pPr marL="0" lvl="1"/>
            <a:r>
              <a:rPr lang="en-US" sz="2200" dirty="0"/>
              <a:t>Only get the 3-month data if your download speed is slow</a:t>
            </a:r>
          </a:p>
        </p:txBody>
      </p:sp>
      <p:sp>
        <p:nvSpPr>
          <p:cNvPr id="17" name="Rectangle 16">
            <a:extLst>
              <a:ext uri="{FF2B5EF4-FFF2-40B4-BE49-F238E27FC236}">
                <a16:creationId xmlns:a16="http://schemas.microsoft.com/office/drawing/2014/main" id="{1659D3D8-C478-6C54-6100-12DEA73A1113}"/>
              </a:ext>
            </a:extLst>
          </p:cNvPr>
          <p:cNvSpPr/>
          <p:nvPr/>
        </p:nvSpPr>
        <p:spPr>
          <a:xfrm>
            <a:off x="9137470" y="3627120"/>
            <a:ext cx="2444930" cy="769441"/>
          </a:xfrm>
          <a:prstGeom prst="rect">
            <a:avLst/>
          </a:prstGeom>
          <a:solidFill>
            <a:schemeClr val="accent2">
              <a:lumMod val="20000"/>
              <a:lumOff val="80000"/>
            </a:schemeClr>
          </a:solidFill>
        </p:spPr>
        <p:txBody>
          <a:bodyPr wrap="square">
            <a:spAutoFit/>
          </a:bodyPr>
          <a:lstStyle/>
          <a:p>
            <a:pPr marL="0" lvl="1"/>
            <a:r>
              <a:rPr lang="en-US" sz="2200" dirty="0"/>
              <a:t>Data for current year, updated daily</a:t>
            </a:r>
          </a:p>
        </p:txBody>
      </p:sp>
      <p:sp>
        <p:nvSpPr>
          <p:cNvPr id="20" name="Rectangle 19">
            <a:extLst>
              <a:ext uri="{FF2B5EF4-FFF2-40B4-BE49-F238E27FC236}">
                <a16:creationId xmlns:a16="http://schemas.microsoft.com/office/drawing/2014/main" id="{DC1457B7-3A1F-5CC1-C27D-19285E64FC98}"/>
              </a:ext>
            </a:extLst>
          </p:cNvPr>
          <p:cNvSpPr/>
          <p:nvPr/>
        </p:nvSpPr>
        <p:spPr>
          <a:xfrm>
            <a:off x="8242300" y="4925524"/>
            <a:ext cx="3048000" cy="1446550"/>
          </a:xfrm>
          <a:prstGeom prst="rect">
            <a:avLst/>
          </a:prstGeom>
          <a:solidFill>
            <a:schemeClr val="accent2">
              <a:lumMod val="20000"/>
              <a:lumOff val="80000"/>
            </a:schemeClr>
          </a:solidFill>
        </p:spPr>
        <p:txBody>
          <a:bodyPr wrap="square">
            <a:spAutoFit/>
          </a:bodyPr>
          <a:lstStyle/>
          <a:p>
            <a:pPr marL="0" lvl="1"/>
            <a:r>
              <a:rPr lang="en-US" sz="2200" dirty="0"/>
              <a:t>Historical data; that is, a onetime download; getting a decade took me about 4 minutes</a:t>
            </a:r>
          </a:p>
        </p:txBody>
      </p:sp>
      <p:pic>
        <p:nvPicPr>
          <p:cNvPr id="7" name="Picture 6">
            <a:extLst>
              <a:ext uri="{FF2B5EF4-FFF2-40B4-BE49-F238E27FC236}">
                <a16:creationId xmlns:a16="http://schemas.microsoft.com/office/drawing/2014/main" id="{B31ADBFC-1624-8E48-2297-3404822F7D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923" y="1461790"/>
            <a:ext cx="4949825" cy="4876800"/>
          </a:xfrm>
          <a:prstGeom prst="rect">
            <a:avLst/>
          </a:prstGeom>
        </p:spPr>
      </p:pic>
      <p:cxnSp>
        <p:nvCxnSpPr>
          <p:cNvPr id="13" name="Straight Arrow Connector 12">
            <a:extLst>
              <a:ext uri="{FF2B5EF4-FFF2-40B4-BE49-F238E27FC236}">
                <a16:creationId xmlns:a16="http://schemas.microsoft.com/office/drawing/2014/main" id="{57DD6B4C-E961-5B8A-A7CB-38CAC9B0D659}"/>
              </a:ext>
            </a:extLst>
          </p:cNvPr>
          <p:cNvCxnSpPr>
            <a:cxnSpLocks/>
          </p:cNvCxnSpPr>
          <p:nvPr/>
        </p:nvCxnSpPr>
        <p:spPr bwMode="auto">
          <a:xfrm flipH="1">
            <a:off x="6781800" y="2689235"/>
            <a:ext cx="1795677" cy="1081838"/>
          </a:xfrm>
          <a:prstGeom prst="straightConnector1">
            <a:avLst/>
          </a:prstGeom>
          <a:noFill/>
          <a:ln w="69850" cap="flat" cmpd="sng" algn="ctr">
            <a:solidFill>
              <a:srgbClr val="F08200"/>
            </a:solidFill>
            <a:prstDash val="solid"/>
            <a:round/>
            <a:headEnd type="none" w="med" len="med"/>
            <a:tailEnd type="arrow"/>
          </a:ln>
          <a:effectLst/>
        </p:spPr>
      </p:cxnSp>
      <p:cxnSp>
        <p:nvCxnSpPr>
          <p:cNvPr id="21" name="Straight Arrow Connector 20">
            <a:extLst>
              <a:ext uri="{FF2B5EF4-FFF2-40B4-BE49-F238E27FC236}">
                <a16:creationId xmlns:a16="http://schemas.microsoft.com/office/drawing/2014/main" id="{7F82FA3F-6D87-0313-131E-92CD47192E49}"/>
              </a:ext>
            </a:extLst>
          </p:cNvPr>
          <p:cNvCxnSpPr>
            <a:cxnSpLocks/>
          </p:cNvCxnSpPr>
          <p:nvPr/>
        </p:nvCxnSpPr>
        <p:spPr bwMode="auto">
          <a:xfrm flipH="1">
            <a:off x="7239000" y="4036061"/>
            <a:ext cx="1719477" cy="248010"/>
          </a:xfrm>
          <a:prstGeom prst="straightConnector1">
            <a:avLst/>
          </a:prstGeom>
          <a:noFill/>
          <a:ln w="69850" cap="flat" cmpd="sng" algn="ctr">
            <a:solidFill>
              <a:srgbClr val="F08200"/>
            </a:solidFill>
            <a:prstDash val="solid"/>
            <a:round/>
            <a:headEnd type="none" w="med" len="med"/>
            <a:tailEnd type="arrow"/>
          </a:ln>
          <a:effectLst/>
        </p:spPr>
      </p:cxnSp>
      <p:cxnSp>
        <p:nvCxnSpPr>
          <p:cNvPr id="24" name="Straight Arrow Connector 23">
            <a:extLst>
              <a:ext uri="{FF2B5EF4-FFF2-40B4-BE49-F238E27FC236}">
                <a16:creationId xmlns:a16="http://schemas.microsoft.com/office/drawing/2014/main" id="{1C4AD7B8-17C5-E1E1-15D8-69732202638C}"/>
              </a:ext>
            </a:extLst>
          </p:cNvPr>
          <p:cNvCxnSpPr>
            <a:cxnSpLocks/>
          </p:cNvCxnSpPr>
          <p:nvPr/>
        </p:nvCxnSpPr>
        <p:spPr bwMode="auto">
          <a:xfrm flipH="1">
            <a:off x="6781800" y="5486400"/>
            <a:ext cx="1334685" cy="78812"/>
          </a:xfrm>
          <a:prstGeom prst="straightConnector1">
            <a:avLst/>
          </a:prstGeom>
          <a:noFill/>
          <a:ln w="69850" cap="flat" cmpd="sng" algn="ctr">
            <a:solidFill>
              <a:srgbClr val="F08200"/>
            </a:solidFill>
            <a:prstDash val="solid"/>
            <a:round/>
            <a:headEnd type="none" w="med" len="med"/>
            <a:tailEnd type="arrow"/>
          </a:ln>
          <a:effectLst/>
        </p:spPr>
      </p:cxnSp>
    </p:spTree>
    <p:extLst>
      <p:ext uri="{BB962C8B-B14F-4D97-AF65-F5344CB8AC3E}">
        <p14:creationId xmlns:p14="http://schemas.microsoft.com/office/powerpoint/2010/main" val="3295926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04DB80-F490-1C36-6E45-5B600DAF51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041" y="2234861"/>
            <a:ext cx="7219427" cy="4470727"/>
          </a:xfrm>
          <a:prstGeom prst="rect">
            <a:avLst/>
          </a:prstGeom>
        </p:spPr>
      </p:pic>
      <p:sp>
        <p:nvSpPr>
          <p:cNvPr id="2" name="Title 1">
            <a:extLst>
              <a:ext uri="{FF2B5EF4-FFF2-40B4-BE49-F238E27FC236}">
                <a16:creationId xmlns:a16="http://schemas.microsoft.com/office/drawing/2014/main" id="{E0419730-F5C3-EDC6-8FBE-E3D452196950}"/>
              </a:ext>
            </a:extLst>
          </p:cNvPr>
          <p:cNvSpPr>
            <a:spLocks noGrp="1"/>
          </p:cNvSpPr>
          <p:nvPr>
            <p:ph type="title"/>
          </p:nvPr>
        </p:nvSpPr>
        <p:spPr/>
        <p:txBody>
          <a:bodyPr/>
          <a:lstStyle/>
          <a:p>
            <a:r>
              <a:rPr lang="en-US" dirty="0"/>
              <a:t>Viewing Weather for an Hour</a:t>
            </a:r>
          </a:p>
        </p:txBody>
      </p:sp>
      <p:sp>
        <p:nvSpPr>
          <p:cNvPr id="3" name="Content Placeholder 2">
            <a:extLst>
              <a:ext uri="{FF2B5EF4-FFF2-40B4-BE49-F238E27FC236}">
                <a16:creationId xmlns:a16="http://schemas.microsoft.com/office/drawing/2014/main" id="{D237BEA6-0C05-E574-BC27-EF6CAB38C9C8}"/>
              </a:ext>
            </a:extLst>
          </p:cNvPr>
          <p:cNvSpPr>
            <a:spLocks noGrp="1"/>
          </p:cNvSpPr>
          <p:nvPr>
            <p:ph idx="1"/>
          </p:nvPr>
        </p:nvSpPr>
        <p:spPr/>
        <p:txBody>
          <a:bodyPr/>
          <a:lstStyle/>
          <a:p>
            <a:r>
              <a:rPr lang="en-US" dirty="0"/>
              <a:t>Goto </a:t>
            </a:r>
            <a:r>
              <a:rPr lang="en-US" b="1" dirty="0"/>
              <a:t>Tools, Weather, Weather Models and Information</a:t>
            </a:r>
            <a:r>
              <a:rPr lang="en-US" dirty="0"/>
              <a:t>, </a:t>
            </a:r>
            <a:r>
              <a:rPr lang="en-US" b="1" dirty="0"/>
              <a:t>Weather Stations </a:t>
            </a:r>
            <a:r>
              <a:rPr lang="en-US" dirty="0"/>
              <a:t>Page to view the weather for any valid time</a:t>
            </a:r>
          </a:p>
        </p:txBody>
      </p:sp>
      <p:sp>
        <p:nvSpPr>
          <p:cNvPr id="10" name="TextBox 9">
            <a:extLst>
              <a:ext uri="{FF2B5EF4-FFF2-40B4-BE49-F238E27FC236}">
                <a16:creationId xmlns:a16="http://schemas.microsoft.com/office/drawing/2014/main" id="{4CC0A6A6-18A3-BB61-4F8D-AA6C3832BBB1}"/>
              </a:ext>
            </a:extLst>
          </p:cNvPr>
          <p:cNvSpPr txBox="1"/>
          <p:nvPr/>
        </p:nvSpPr>
        <p:spPr>
          <a:xfrm>
            <a:off x="7093132" y="2282014"/>
            <a:ext cx="3200400" cy="461665"/>
          </a:xfrm>
          <a:prstGeom prst="rect">
            <a:avLst/>
          </a:prstGeom>
          <a:solidFill>
            <a:schemeClr val="accent2">
              <a:lumMod val="20000"/>
              <a:lumOff val="80000"/>
            </a:schemeClr>
          </a:solidFill>
        </p:spPr>
        <p:txBody>
          <a:bodyPr wrap="square" rtlCol="0">
            <a:spAutoFit/>
          </a:bodyPr>
          <a:lstStyle/>
          <a:p>
            <a:r>
              <a:rPr lang="en-US" sz="2400" dirty="0"/>
              <a:t>Directory for pww files</a:t>
            </a:r>
          </a:p>
        </p:txBody>
      </p:sp>
      <p:sp>
        <p:nvSpPr>
          <p:cNvPr id="13" name="TextBox 12">
            <a:extLst>
              <a:ext uri="{FF2B5EF4-FFF2-40B4-BE49-F238E27FC236}">
                <a16:creationId xmlns:a16="http://schemas.microsoft.com/office/drawing/2014/main" id="{BB8B154C-5DD0-94CC-F480-C15F3E248695}"/>
              </a:ext>
            </a:extLst>
          </p:cNvPr>
          <p:cNvSpPr txBox="1"/>
          <p:nvPr/>
        </p:nvSpPr>
        <p:spPr>
          <a:xfrm>
            <a:off x="8000997" y="2779132"/>
            <a:ext cx="3352800" cy="1569660"/>
          </a:xfrm>
          <a:prstGeom prst="rect">
            <a:avLst/>
          </a:prstGeom>
          <a:solidFill>
            <a:schemeClr val="accent2">
              <a:lumMod val="20000"/>
              <a:lumOff val="80000"/>
            </a:schemeClr>
          </a:solidFill>
        </p:spPr>
        <p:txBody>
          <a:bodyPr wrap="square" rtlCol="0">
            <a:spAutoFit/>
          </a:bodyPr>
          <a:lstStyle/>
          <a:p>
            <a:r>
              <a:rPr lang="en-US" sz="2400" dirty="0"/>
              <a:t>Enter the day and hour;</a:t>
            </a:r>
            <a:br>
              <a:rPr lang="en-US" sz="2400" dirty="0"/>
            </a:br>
            <a:r>
              <a:rPr lang="en-US" sz="2400" dirty="0"/>
              <a:t>in either Coordinated Universal Time (UTC) or local time</a:t>
            </a:r>
          </a:p>
        </p:txBody>
      </p:sp>
      <p:sp>
        <p:nvSpPr>
          <p:cNvPr id="16" name="TextBox 15">
            <a:extLst>
              <a:ext uri="{FF2B5EF4-FFF2-40B4-BE49-F238E27FC236}">
                <a16:creationId xmlns:a16="http://schemas.microsoft.com/office/drawing/2014/main" id="{FE307D3E-251D-6E10-4417-4F06F79C17DC}"/>
              </a:ext>
            </a:extLst>
          </p:cNvPr>
          <p:cNvSpPr txBox="1"/>
          <p:nvPr/>
        </p:nvSpPr>
        <p:spPr>
          <a:xfrm>
            <a:off x="7754166" y="4536046"/>
            <a:ext cx="4090308" cy="1200329"/>
          </a:xfrm>
          <a:prstGeom prst="rect">
            <a:avLst/>
          </a:prstGeom>
          <a:solidFill>
            <a:schemeClr val="accent2">
              <a:lumMod val="20000"/>
              <a:lumOff val="80000"/>
            </a:schemeClr>
          </a:solidFill>
        </p:spPr>
        <p:txBody>
          <a:bodyPr wrap="square" rtlCol="0">
            <a:spAutoFit/>
          </a:bodyPr>
          <a:lstStyle/>
          <a:p>
            <a:r>
              <a:rPr lang="en-US" sz="2400" dirty="0"/>
              <a:t>Click </a:t>
            </a:r>
            <a:r>
              <a:rPr lang="en-US" sz="2400" b="1" dirty="0"/>
              <a:t>Just Get Weather for Desired Date </a:t>
            </a:r>
            <a:r>
              <a:rPr lang="en-US" sz="2400" dirty="0"/>
              <a:t>to get the weather; it takes about a second</a:t>
            </a:r>
          </a:p>
        </p:txBody>
      </p:sp>
      <p:cxnSp>
        <p:nvCxnSpPr>
          <p:cNvPr id="22" name="Straight Arrow Connector 21">
            <a:extLst>
              <a:ext uri="{FF2B5EF4-FFF2-40B4-BE49-F238E27FC236}">
                <a16:creationId xmlns:a16="http://schemas.microsoft.com/office/drawing/2014/main" id="{CB8CF922-F480-DA6F-0A4A-ABE6C526A78A}"/>
              </a:ext>
            </a:extLst>
          </p:cNvPr>
          <p:cNvCxnSpPr>
            <a:cxnSpLocks/>
          </p:cNvCxnSpPr>
          <p:nvPr/>
        </p:nvCxnSpPr>
        <p:spPr bwMode="auto">
          <a:xfrm flipH="1">
            <a:off x="5337266" y="2512846"/>
            <a:ext cx="1578006" cy="0"/>
          </a:xfrm>
          <a:prstGeom prst="straightConnector1">
            <a:avLst/>
          </a:prstGeom>
          <a:noFill/>
          <a:ln w="69850" cap="flat" cmpd="sng" algn="ctr">
            <a:solidFill>
              <a:srgbClr val="F08200"/>
            </a:solidFill>
            <a:prstDash val="solid"/>
            <a:round/>
            <a:headEnd type="none" w="med" len="med"/>
            <a:tailEnd type="arrow"/>
          </a:ln>
          <a:effectLst/>
        </p:spPr>
      </p:cxnSp>
      <p:cxnSp>
        <p:nvCxnSpPr>
          <p:cNvPr id="25" name="Straight Arrow Connector 24">
            <a:extLst>
              <a:ext uri="{FF2B5EF4-FFF2-40B4-BE49-F238E27FC236}">
                <a16:creationId xmlns:a16="http://schemas.microsoft.com/office/drawing/2014/main" id="{61A78568-FE33-29C3-0B86-6215590E864B}"/>
              </a:ext>
            </a:extLst>
          </p:cNvPr>
          <p:cNvCxnSpPr>
            <a:cxnSpLocks/>
          </p:cNvCxnSpPr>
          <p:nvPr/>
        </p:nvCxnSpPr>
        <p:spPr bwMode="auto">
          <a:xfrm flipH="1">
            <a:off x="3962400" y="3233374"/>
            <a:ext cx="3810000" cy="0"/>
          </a:xfrm>
          <a:prstGeom prst="straightConnector1">
            <a:avLst/>
          </a:prstGeom>
          <a:noFill/>
          <a:ln w="69850" cap="flat" cmpd="sng" algn="ctr">
            <a:solidFill>
              <a:srgbClr val="F08200"/>
            </a:solidFill>
            <a:prstDash val="solid"/>
            <a:round/>
            <a:headEnd type="none" w="med" len="med"/>
            <a:tailEnd type="arrow"/>
          </a:ln>
          <a:effectLst/>
        </p:spPr>
      </p:cxnSp>
      <p:cxnSp>
        <p:nvCxnSpPr>
          <p:cNvPr id="28" name="Straight Arrow Connector 27">
            <a:extLst>
              <a:ext uri="{FF2B5EF4-FFF2-40B4-BE49-F238E27FC236}">
                <a16:creationId xmlns:a16="http://schemas.microsoft.com/office/drawing/2014/main" id="{59038047-EA04-E054-8620-9F135D91FF8D}"/>
              </a:ext>
            </a:extLst>
          </p:cNvPr>
          <p:cNvCxnSpPr>
            <a:cxnSpLocks/>
          </p:cNvCxnSpPr>
          <p:nvPr/>
        </p:nvCxnSpPr>
        <p:spPr bwMode="auto">
          <a:xfrm flipH="1" flipV="1">
            <a:off x="4267200" y="3624626"/>
            <a:ext cx="3319323" cy="1118135"/>
          </a:xfrm>
          <a:prstGeom prst="straightConnector1">
            <a:avLst/>
          </a:prstGeom>
          <a:noFill/>
          <a:ln w="69850" cap="flat" cmpd="sng" algn="ctr">
            <a:solidFill>
              <a:srgbClr val="F08200"/>
            </a:solidFill>
            <a:prstDash val="solid"/>
            <a:round/>
            <a:headEnd type="none" w="med" len="med"/>
            <a:tailEnd type="arrow"/>
          </a:ln>
          <a:effectLst/>
        </p:spPr>
      </p:cxnSp>
      <p:cxnSp>
        <p:nvCxnSpPr>
          <p:cNvPr id="30" name="Straight Arrow Connector 29">
            <a:extLst>
              <a:ext uri="{FF2B5EF4-FFF2-40B4-BE49-F238E27FC236}">
                <a16:creationId xmlns:a16="http://schemas.microsoft.com/office/drawing/2014/main" id="{C8579DC9-DAFD-A281-7A65-4746F7BDC3E5}"/>
              </a:ext>
            </a:extLst>
          </p:cNvPr>
          <p:cNvCxnSpPr>
            <a:cxnSpLocks/>
          </p:cNvCxnSpPr>
          <p:nvPr/>
        </p:nvCxnSpPr>
        <p:spPr bwMode="auto">
          <a:xfrm flipH="1">
            <a:off x="5181600" y="6096000"/>
            <a:ext cx="2743200" cy="0"/>
          </a:xfrm>
          <a:prstGeom prst="straightConnector1">
            <a:avLst/>
          </a:prstGeom>
          <a:noFill/>
          <a:ln w="69850" cap="flat" cmpd="sng" algn="ctr">
            <a:solidFill>
              <a:srgbClr val="F08200"/>
            </a:solidFill>
            <a:prstDash val="solid"/>
            <a:round/>
            <a:headEnd type="none" w="med" len="med"/>
            <a:tailEnd type="arrow"/>
          </a:ln>
          <a:effectLst/>
        </p:spPr>
      </p:cxnSp>
      <p:sp>
        <p:nvSpPr>
          <p:cNvPr id="32" name="TextBox 31">
            <a:extLst>
              <a:ext uri="{FF2B5EF4-FFF2-40B4-BE49-F238E27FC236}">
                <a16:creationId xmlns:a16="http://schemas.microsoft.com/office/drawing/2014/main" id="{F91E92EC-3339-5431-AE76-69299F446A76}"/>
              </a:ext>
            </a:extLst>
          </p:cNvPr>
          <p:cNvSpPr txBox="1"/>
          <p:nvPr/>
        </p:nvSpPr>
        <p:spPr>
          <a:xfrm>
            <a:off x="8094133" y="5910326"/>
            <a:ext cx="3200400" cy="830997"/>
          </a:xfrm>
          <a:prstGeom prst="rect">
            <a:avLst/>
          </a:prstGeom>
          <a:solidFill>
            <a:schemeClr val="accent2">
              <a:lumMod val="20000"/>
              <a:lumOff val="80000"/>
            </a:schemeClr>
          </a:solidFill>
        </p:spPr>
        <p:txBody>
          <a:bodyPr wrap="square" rtlCol="0">
            <a:spAutoFit/>
          </a:bodyPr>
          <a:lstStyle/>
          <a:p>
            <a:r>
              <a:rPr lang="en-US" sz="2400" dirty="0"/>
              <a:t>Right-click to see weather station dialog</a:t>
            </a:r>
          </a:p>
        </p:txBody>
      </p:sp>
    </p:spTree>
    <p:extLst>
      <p:ext uri="{BB962C8B-B14F-4D97-AF65-F5344CB8AC3E}">
        <p14:creationId xmlns:p14="http://schemas.microsoft.com/office/powerpoint/2010/main" val="1533611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AD708-7D22-D24B-4FC0-6F8EA5BA7C5B}"/>
              </a:ext>
            </a:extLst>
          </p:cNvPr>
          <p:cNvSpPr>
            <a:spLocks noGrp="1"/>
          </p:cNvSpPr>
          <p:nvPr>
            <p:ph type="title"/>
          </p:nvPr>
        </p:nvSpPr>
        <p:spPr/>
        <p:txBody>
          <a:bodyPr/>
          <a:lstStyle/>
          <a:p>
            <a:r>
              <a:rPr lang="en-US" dirty="0"/>
              <a:t>Viewing Weather for an Hour, HRRR</a:t>
            </a:r>
          </a:p>
        </p:txBody>
      </p:sp>
      <p:sp>
        <p:nvSpPr>
          <p:cNvPr id="3" name="Content Placeholder 2">
            <a:extLst>
              <a:ext uri="{FF2B5EF4-FFF2-40B4-BE49-F238E27FC236}">
                <a16:creationId xmlns:a16="http://schemas.microsoft.com/office/drawing/2014/main" id="{F554D134-4BA4-D467-1CF4-72CFD68EF929}"/>
              </a:ext>
            </a:extLst>
          </p:cNvPr>
          <p:cNvSpPr>
            <a:spLocks noGrp="1"/>
          </p:cNvSpPr>
          <p:nvPr>
            <p:ph idx="1"/>
          </p:nvPr>
        </p:nvSpPr>
        <p:spPr>
          <a:xfrm>
            <a:off x="228600" y="1280160"/>
            <a:ext cx="11582400" cy="1066800"/>
          </a:xfrm>
        </p:spPr>
        <p:txBody>
          <a:bodyPr/>
          <a:lstStyle/>
          <a:p>
            <a:r>
              <a:rPr lang="en-US" dirty="0"/>
              <a:t>Even the full HRRR data can be viewed this way (1.9 million weather stations!); it can also be sorted or plotted</a:t>
            </a:r>
          </a:p>
          <a:p>
            <a:pPr lvl="1"/>
            <a:r>
              <a:rPr lang="en-US" dirty="0"/>
              <a:t>In contrast Excel 2024 maxes out at about 1 million rows and 16,000 columns  </a:t>
            </a:r>
          </a:p>
        </p:txBody>
      </p:sp>
      <p:pic>
        <p:nvPicPr>
          <p:cNvPr id="5" name="Picture 4">
            <a:extLst>
              <a:ext uri="{FF2B5EF4-FFF2-40B4-BE49-F238E27FC236}">
                <a16:creationId xmlns:a16="http://schemas.microsoft.com/office/drawing/2014/main" id="{B081409D-B6DC-8299-130B-4B2DA35643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62400" y="3048000"/>
            <a:ext cx="3505200" cy="3377084"/>
          </a:xfrm>
          <a:prstGeom prst="rect">
            <a:avLst/>
          </a:prstGeom>
        </p:spPr>
      </p:pic>
      <p:pic>
        <p:nvPicPr>
          <p:cNvPr id="7" name="Picture 6">
            <a:extLst>
              <a:ext uri="{FF2B5EF4-FFF2-40B4-BE49-F238E27FC236}">
                <a16:creationId xmlns:a16="http://schemas.microsoft.com/office/drawing/2014/main" id="{3399DF03-62BC-CF11-9A2E-70FABB5013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9000" y="2667000"/>
            <a:ext cx="4800600" cy="3914508"/>
          </a:xfrm>
          <a:prstGeom prst="rect">
            <a:avLst/>
          </a:prstGeom>
        </p:spPr>
      </p:pic>
      <p:pic>
        <p:nvPicPr>
          <p:cNvPr id="13" name="Picture 12">
            <a:extLst>
              <a:ext uri="{FF2B5EF4-FFF2-40B4-BE49-F238E27FC236}">
                <a16:creationId xmlns:a16="http://schemas.microsoft.com/office/drawing/2014/main" id="{59C07B2F-8190-5ED1-84D4-0DA5F3B119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9079" y="2895600"/>
            <a:ext cx="3753321" cy="3376929"/>
          </a:xfrm>
          <a:prstGeom prst="rect">
            <a:avLst/>
          </a:prstGeom>
        </p:spPr>
      </p:pic>
    </p:spTree>
    <p:extLst>
      <p:ext uri="{BB962C8B-B14F-4D97-AF65-F5344CB8AC3E}">
        <p14:creationId xmlns:p14="http://schemas.microsoft.com/office/powerpoint/2010/main" val="295729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222BB9-4B19-DB07-205E-BF71CF66A5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7980" y="3634080"/>
            <a:ext cx="4433431" cy="3092737"/>
          </a:xfrm>
          <a:prstGeom prst="rect">
            <a:avLst/>
          </a:prstGeom>
        </p:spPr>
      </p:pic>
      <p:sp>
        <p:nvSpPr>
          <p:cNvPr id="2" name="Title 1">
            <a:extLst>
              <a:ext uri="{FF2B5EF4-FFF2-40B4-BE49-F238E27FC236}">
                <a16:creationId xmlns:a16="http://schemas.microsoft.com/office/drawing/2014/main" id="{75C546DB-B932-489F-4B1A-9793F6795122}"/>
              </a:ext>
            </a:extLst>
          </p:cNvPr>
          <p:cNvSpPr>
            <a:spLocks noGrp="1"/>
          </p:cNvSpPr>
          <p:nvPr>
            <p:ph type="title"/>
          </p:nvPr>
        </p:nvSpPr>
        <p:spPr/>
        <p:txBody>
          <a:bodyPr/>
          <a:lstStyle/>
          <a:p>
            <a:r>
              <a:rPr lang="en-US" dirty="0"/>
              <a:t>Date and Times in Simulator</a:t>
            </a:r>
          </a:p>
        </p:txBody>
      </p:sp>
      <p:sp>
        <p:nvSpPr>
          <p:cNvPr id="3" name="Content Placeholder 2">
            <a:extLst>
              <a:ext uri="{FF2B5EF4-FFF2-40B4-BE49-F238E27FC236}">
                <a16:creationId xmlns:a16="http://schemas.microsoft.com/office/drawing/2014/main" id="{5BF95CEB-4C96-6DC6-C421-CD7F50EE892C}"/>
              </a:ext>
            </a:extLst>
          </p:cNvPr>
          <p:cNvSpPr>
            <a:spLocks noGrp="1"/>
          </p:cNvSpPr>
          <p:nvPr>
            <p:ph idx="1"/>
          </p:nvPr>
        </p:nvSpPr>
        <p:spPr>
          <a:xfrm>
            <a:off x="228600" y="1280160"/>
            <a:ext cx="11582400" cy="5196840"/>
          </a:xfrm>
        </p:spPr>
        <p:txBody>
          <a:bodyPr/>
          <a:lstStyle/>
          <a:p>
            <a:r>
              <a:rPr lang="en-US" dirty="0"/>
              <a:t>In general power flow cases do not need to have an associated date and time, however sometimes these values are useful </a:t>
            </a:r>
          </a:p>
          <a:p>
            <a:r>
              <a:rPr lang="en-US" dirty="0"/>
              <a:t>When including weather almost always a date/time is needed, but it may be different from the case date/time</a:t>
            </a:r>
          </a:p>
          <a:p>
            <a:r>
              <a:rPr lang="en-US" dirty="0"/>
              <a:t>Values can be seen with </a:t>
            </a:r>
            <a:r>
              <a:rPr lang="en-US" b="1" dirty="0"/>
              <a:t>Case Information, Case Description </a:t>
            </a:r>
          </a:p>
        </p:txBody>
      </p:sp>
      <p:cxnSp>
        <p:nvCxnSpPr>
          <p:cNvPr id="7" name="Straight Arrow Connector 6">
            <a:extLst>
              <a:ext uri="{FF2B5EF4-FFF2-40B4-BE49-F238E27FC236}">
                <a16:creationId xmlns:a16="http://schemas.microsoft.com/office/drawing/2014/main" id="{456DD33D-1B5A-9611-4F23-C5606F8BC17E}"/>
              </a:ext>
            </a:extLst>
          </p:cNvPr>
          <p:cNvCxnSpPr>
            <a:cxnSpLocks/>
          </p:cNvCxnSpPr>
          <p:nvPr/>
        </p:nvCxnSpPr>
        <p:spPr bwMode="auto">
          <a:xfrm flipH="1">
            <a:off x="6248400" y="5343768"/>
            <a:ext cx="2938462" cy="828432"/>
          </a:xfrm>
          <a:prstGeom prst="straightConnector1">
            <a:avLst/>
          </a:prstGeom>
          <a:noFill/>
          <a:ln w="69850" cap="flat" cmpd="sng" algn="ctr">
            <a:solidFill>
              <a:srgbClr val="F08200"/>
            </a:solidFill>
            <a:prstDash val="solid"/>
            <a:round/>
            <a:headEnd type="none" w="med" len="med"/>
            <a:tailEnd type="arrow"/>
          </a:ln>
          <a:effectLst/>
        </p:spPr>
      </p:cxnSp>
      <p:sp>
        <p:nvSpPr>
          <p:cNvPr id="9" name="TextBox 8">
            <a:extLst>
              <a:ext uri="{FF2B5EF4-FFF2-40B4-BE49-F238E27FC236}">
                <a16:creationId xmlns:a16="http://schemas.microsoft.com/office/drawing/2014/main" id="{D6013FD6-74C6-540F-CC0E-91A4977F1D24}"/>
              </a:ext>
            </a:extLst>
          </p:cNvPr>
          <p:cNvSpPr txBox="1"/>
          <p:nvPr/>
        </p:nvSpPr>
        <p:spPr>
          <a:xfrm>
            <a:off x="9293225" y="5095417"/>
            <a:ext cx="2279468" cy="830997"/>
          </a:xfrm>
          <a:prstGeom prst="rect">
            <a:avLst/>
          </a:prstGeom>
          <a:solidFill>
            <a:schemeClr val="accent2">
              <a:lumMod val="20000"/>
              <a:lumOff val="80000"/>
            </a:schemeClr>
          </a:solidFill>
        </p:spPr>
        <p:txBody>
          <a:bodyPr wrap="square" rtlCol="0">
            <a:spAutoFit/>
          </a:bodyPr>
          <a:lstStyle/>
          <a:p>
            <a:r>
              <a:rPr lang="en-US" sz="2400" dirty="0"/>
              <a:t>Weather date in ISO8601 format</a:t>
            </a:r>
          </a:p>
        </p:txBody>
      </p:sp>
      <p:sp>
        <p:nvSpPr>
          <p:cNvPr id="10" name="TextBox 9">
            <a:extLst>
              <a:ext uri="{FF2B5EF4-FFF2-40B4-BE49-F238E27FC236}">
                <a16:creationId xmlns:a16="http://schemas.microsoft.com/office/drawing/2014/main" id="{0BA2111C-CEEC-8CB7-A140-4C3C003F1239}"/>
              </a:ext>
            </a:extLst>
          </p:cNvPr>
          <p:cNvSpPr txBox="1"/>
          <p:nvPr/>
        </p:nvSpPr>
        <p:spPr>
          <a:xfrm>
            <a:off x="152400" y="3962400"/>
            <a:ext cx="2286000" cy="461665"/>
          </a:xfrm>
          <a:prstGeom prst="rect">
            <a:avLst/>
          </a:prstGeom>
          <a:solidFill>
            <a:schemeClr val="accent2">
              <a:lumMod val="20000"/>
              <a:lumOff val="80000"/>
            </a:schemeClr>
          </a:solidFill>
        </p:spPr>
        <p:txBody>
          <a:bodyPr wrap="square" rtlCol="0">
            <a:spAutoFit/>
          </a:bodyPr>
          <a:lstStyle/>
          <a:p>
            <a:r>
              <a:rPr lang="en-US" sz="2400" dirty="0"/>
              <a:t>Case date/time</a:t>
            </a:r>
          </a:p>
        </p:txBody>
      </p:sp>
      <p:cxnSp>
        <p:nvCxnSpPr>
          <p:cNvPr id="12" name="Straight Arrow Connector 11">
            <a:extLst>
              <a:ext uri="{FF2B5EF4-FFF2-40B4-BE49-F238E27FC236}">
                <a16:creationId xmlns:a16="http://schemas.microsoft.com/office/drawing/2014/main" id="{A7C86AC7-E3AA-19C1-5649-4C6CA61D26BC}"/>
              </a:ext>
            </a:extLst>
          </p:cNvPr>
          <p:cNvCxnSpPr>
            <a:cxnSpLocks/>
          </p:cNvCxnSpPr>
          <p:nvPr/>
        </p:nvCxnSpPr>
        <p:spPr bwMode="auto">
          <a:xfrm>
            <a:off x="2468033" y="4168603"/>
            <a:ext cx="1113367" cy="610108"/>
          </a:xfrm>
          <a:prstGeom prst="straightConnector1">
            <a:avLst/>
          </a:prstGeom>
          <a:noFill/>
          <a:ln w="69850" cap="flat" cmpd="sng" algn="ctr">
            <a:solidFill>
              <a:srgbClr val="F08200"/>
            </a:solidFill>
            <a:prstDash val="solid"/>
            <a:round/>
            <a:headEnd type="none" w="med" len="med"/>
            <a:tailEnd type="arrow"/>
          </a:ln>
          <a:effectLst/>
        </p:spPr>
      </p:cxnSp>
      <p:cxnSp>
        <p:nvCxnSpPr>
          <p:cNvPr id="15" name="Straight Arrow Connector 14">
            <a:extLst>
              <a:ext uri="{FF2B5EF4-FFF2-40B4-BE49-F238E27FC236}">
                <a16:creationId xmlns:a16="http://schemas.microsoft.com/office/drawing/2014/main" id="{EB7E1BED-ED08-45A5-6D56-4C9880D9CA24}"/>
              </a:ext>
            </a:extLst>
          </p:cNvPr>
          <p:cNvCxnSpPr>
            <a:cxnSpLocks/>
          </p:cNvCxnSpPr>
          <p:nvPr/>
        </p:nvCxnSpPr>
        <p:spPr bwMode="auto">
          <a:xfrm>
            <a:off x="2048933" y="5180449"/>
            <a:ext cx="1322684" cy="839351"/>
          </a:xfrm>
          <a:prstGeom prst="straightConnector1">
            <a:avLst/>
          </a:prstGeom>
          <a:noFill/>
          <a:ln w="69850" cap="flat" cmpd="sng" algn="ctr">
            <a:solidFill>
              <a:srgbClr val="F08200"/>
            </a:solidFill>
            <a:prstDash val="solid"/>
            <a:round/>
            <a:headEnd type="none" w="med" len="med"/>
            <a:tailEnd type="arrow"/>
          </a:ln>
          <a:effectLst/>
        </p:spPr>
      </p:cxnSp>
      <p:cxnSp>
        <p:nvCxnSpPr>
          <p:cNvPr id="17" name="Straight Arrow Connector 16">
            <a:extLst>
              <a:ext uri="{FF2B5EF4-FFF2-40B4-BE49-F238E27FC236}">
                <a16:creationId xmlns:a16="http://schemas.microsoft.com/office/drawing/2014/main" id="{72720FCB-1BED-DF07-6DC5-BDFBE251212B}"/>
              </a:ext>
            </a:extLst>
          </p:cNvPr>
          <p:cNvCxnSpPr>
            <a:cxnSpLocks/>
          </p:cNvCxnSpPr>
          <p:nvPr/>
        </p:nvCxnSpPr>
        <p:spPr bwMode="auto">
          <a:xfrm flipH="1">
            <a:off x="7391400" y="4364567"/>
            <a:ext cx="1795462" cy="512233"/>
          </a:xfrm>
          <a:prstGeom prst="straightConnector1">
            <a:avLst/>
          </a:prstGeom>
          <a:noFill/>
          <a:ln w="69850" cap="flat" cmpd="sng" algn="ctr">
            <a:solidFill>
              <a:srgbClr val="F08200"/>
            </a:solidFill>
            <a:prstDash val="solid"/>
            <a:round/>
            <a:headEnd type="none" w="med" len="med"/>
            <a:tailEnd type="arrow"/>
          </a:ln>
          <a:effectLst/>
        </p:spPr>
      </p:cxnSp>
      <p:sp>
        <p:nvSpPr>
          <p:cNvPr id="18" name="TextBox 17">
            <a:extLst>
              <a:ext uri="{FF2B5EF4-FFF2-40B4-BE49-F238E27FC236}">
                <a16:creationId xmlns:a16="http://schemas.microsoft.com/office/drawing/2014/main" id="{8A29C570-9FFB-AB92-2532-7DB21B7AFFF6}"/>
              </a:ext>
            </a:extLst>
          </p:cNvPr>
          <p:cNvSpPr txBox="1"/>
          <p:nvPr/>
        </p:nvSpPr>
        <p:spPr>
          <a:xfrm>
            <a:off x="9263062" y="3927901"/>
            <a:ext cx="2279468" cy="830997"/>
          </a:xfrm>
          <a:prstGeom prst="rect">
            <a:avLst/>
          </a:prstGeom>
          <a:solidFill>
            <a:schemeClr val="accent2">
              <a:lumMod val="20000"/>
              <a:lumOff val="80000"/>
            </a:schemeClr>
          </a:solidFill>
        </p:spPr>
        <p:txBody>
          <a:bodyPr wrap="square" rtlCol="0">
            <a:spAutoFit/>
          </a:bodyPr>
          <a:lstStyle/>
          <a:p>
            <a:r>
              <a:rPr lang="en-US" sz="2400" dirty="0"/>
              <a:t>Assumed time zone</a:t>
            </a:r>
          </a:p>
        </p:txBody>
      </p:sp>
      <p:sp>
        <p:nvSpPr>
          <p:cNvPr id="22" name="TextBox 21">
            <a:extLst>
              <a:ext uri="{FF2B5EF4-FFF2-40B4-BE49-F238E27FC236}">
                <a16:creationId xmlns:a16="http://schemas.microsoft.com/office/drawing/2014/main" id="{E0C8D1FC-3D11-E072-47B3-C0AD1A7A3FB4}"/>
              </a:ext>
            </a:extLst>
          </p:cNvPr>
          <p:cNvSpPr txBox="1"/>
          <p:nvPr/>
        </p:nvSpPr>
        <p:spPr>
          <a:xfrm>
            <a:off x="299773" y="4917925"/>
            <a:ext cx="1634596" cy="830997"/>
          </a:xfrm>
          <a:prstGeom prst="rect">
            <a:avLst/>
          </a:prstGeom>
          <a:solidFill>
            <a:schemeClr val="accent2">
              <a:lumMod val="20000"/>
              <a:lumOff val="80000"/>
            </a:schemeClr>
          </a:solidFill>
        </p:spPr>
        <p:txBody>
          <a:bodyPr wrap="square" rtlCol="0">
            <a:spAutoFit/>
          </a:bodyPr>
          <a:lstStyle/>
          <a:p>
            <a:r>
              <a:rPr lang="en-US" sz="2400" dirty="0"/>
              <a:t>Weather date/time</a:t>
            </a:r>
          </a:p>
        </p:txBody>
      </p:sp>
    </p:spTree>
    <p:extLst>
      <p:ext uri="{BB962C8B-B14F-4D97-AF65-F5344CB8AC3E}">
        <p14:creationId xmlns:p14="http://schemas.microsoft.com/office/powerpoint/2010/main" val="4008024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1DDD5-5912-0AED-4827-AAE053BA985E}"/>
              </a:ext>
            </a:extLst>
          </p:cNvPr>
          <p:cNvSpPr>
            <a:spLocks noGrp="1"/>
          </p:cNvSpPr>
          <p:nvPr>
            <p:ph type="title"/>
          </p:nvPr>
        </p:nvSpPr>
        <p:spPr/>
        <p:txBody>
          <a:bodyPr/>
          <a:lstStyle/>
          <a:p>
            <a:r>
              <a:rPr lang="en-US" dirty="0"/>
              <a:t>Simulator Weather Stations </a:t>
            </a:r>
          </a:p>
        </p:txBody>
      </p:sp>
      <p:sp>
        <p:nvSpPr>
          <p:cNvPr id="3" name="Content Placeholder 2">
            <a:extLst>
              <a:ext uri="{FF2B5EF4-FFF2-40B4-BE49-F238E27FC236}">
                <a16:creationId xmlns:a16="http://schemas.microsoft.com/office/drawing/2014/main" id="{0265ACC1-7E91-C9BB-6D77-AD59D6921E46}"/>
              </a:ext>
            </a:extLst>
          </p:cNvPr>
          <p:cNvSpPr>
            <a:spLocks noGrp="1"/>
          </p:cNvSpPr>
          <p:nvPr>
            <p:ph idx="1"/>
          </p:nvPr>
        </p:nvSpPr>
        <p:spPr>
          <a:xfrm>
            <a:off x="228600" y="1280160"/>
            <a:ext cx="11201400" cy="1386840"/>
          </a:xfrm>
        </p:spPr>
        <p:txBody>
          <a:bodyPr/>
          <a:lstStyle/>
          <a:p>
            <a:r>
              <a:rPr lang="en-US" dirty="0"/>
              <a:t>Simulator uses weather station objects to store the weather data</a:t>
            </a:r>
          </a:p>
          <a:p>
            <a:r>
              <a:rPr lang="en-US" dirty="0"/>
              <a:t>A weather station object must have a latitude and longitude; they usually have an elevation, and can have other identifiers</a:t>
            </a:r>
          </a:p>
          <a:p>
            <a:r>
              <a:rPr lang="en-US" dirty="0"/>
              <a:t>A weather station</a:t>
            </a:r>
            <a:br>
              <a:rPr lang="en-US" dirty="0"/>
            </a:br>
            <a:r>
              <a:rPr lang="en-US" dirty="0"/>
              <a:t>may be an actual</a:t>
            </a:r>
            <a:br>
              <a:rPr lang="en-US" dirty="0"/>
            </a:br>
            <a:r>
              <a:rPr lang="en-US" dirty="0"/>
              <a:t>weather measuring</a:t>
            </a:r>
            <a:br>
              <a:rPr lang="en-US" dirty="0"/>
            </a:br>
            <a:r>
              <a:rPr lang="en-US" dirty="0"/>
              <a:t>location, but it could </a:t>
            </a:r>
            <a:br>
              <a:rPr lang="en-US" dirty="0"/>
            </a:br>
            <a:r>
              <a:rPr lang="en-US" dirty="0"/>
              <a:t>also just be a point</a:t>
            </a:r>
            <a:br>
              <a:rPr lang="en-US" dirty="0"/>
            </a:br>
            <a:r>
              <a:rPr lang="en-US" dirty="0"/>
              <a:t>in a weather model</a:t>
            </a:r>
            <a:br>
              <a:rPr lang="en-US" dirty="0"/>
            </a:br>
            <a:r>
              <a:rPr lang="en-US" dirty="0"/>
              <a:t>(e.g., ERA5 and </a:t>
            </a:r>
            <a:br>
              <a:rPr lang="en-US" dirty="0"/>
            </a:br>
            <a:r>
              <a:rPr lang="en-US" dirty="0"/>
              <a:t>HRRR) </a:t>
            </a:r>
          </a:p>
        </p:txBody>
      </p:sp>
      <p:pic>
        <p:nvPicPr>
          <p:cNvPr id="5" name="Picture 4">
            <a:extLst>
              <a:ext uri="{FF2B5EF4-FFF2-40B4-BE49-F238E27FC236}">
                <a16:creationId xmlns:a16="http://schemas.microsoft.com/office/drawing/2014/main" id="{8333BAD3-E22E-07A5-F0CE-FF4250042F84}"/>
              </a:ext>
            </a:extLst>
          </p:cNvPr>
          <p:cNvPicPr>
            <a:picLocks noChangeAspect="1"/>
          </p:cNvPicPr>
          <p:nvPr/>
        </p:nvPicPr>
        <p:blipFill>
          <a:blip r:embed="rId2"/>
          <a:stretch>
            <a:fillRect/>
          </a:stretch>
        </p:blipFill>
        <p:spPr>
          <a:xfrm>
            <a:off x="4038599" y="2743200"/>
            <a:ext cx="7262293" cy="3886200"/>
          </a:xfrm>
          <a:prstGeom prst="rect">
            <a:avLst/>
          </a:prstGeom>
        </p:spPr>
      </p:pic>
    </p:spTree>
    <p:extLst>
      <p:ext uri="{BB962C8B-B14F-4D97-AF65-F5344CB8AC3E}">
        <p14:creationId xmlns:p14="http://schemas.microsoft.com/office/powerpoint/2010/main" val="2376280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9267C62-B238-FB87-D6D5-8D2D9A2307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07179" y="2209800"/>
            <a:ext cx="4340487" cy="2362200"/>
          </a:xfrm>
          <a:prstGeom prst="rect">
            <a:avLst/>
          </a:prstGeom>
        </p:spPr>
      </p:pic>
      <p:cxnSp>
        <p:nvCxnSpPr>
          <p:cNvPr id="11" name="Straight Arrow Connector 10">
            <a:extLst>
              <a:ext uri="{FF2B5EF4-FFF2-40B4-BE49-F238E27FC236}">
                <a16:creationId xmlns:a16="http://schemas.microsoft.com/office/drawing/2014/main" id="{C569CC02-4E3F-41F9-8D7D-48312023C3A8}"/>
              </a:ext>
            </a:extLst>
          </p:cNvPr>
          <p:cNvCxnSpPr>
            <a:cxnSpLocks/>
          </p:cNvCxnSpPr>
          <p:nvPr/>
        </p:nvCxnSpPr>
        <p:spPr bwMode="auto">
          <a:xfrm flipV="1">
            <a:off x="8458200" y="3657600"/>
            <a:ext cx="762000" cy="1713669"/>
          </a:xfrm>
          <a:prstGeom prst="straightConnector1">
            <a:avLst/>
          </a:prstGeom>
          <a:noFill/>
          <a:ln w="69850" cap="flat" cmpd="sng" algn="ctr">
            <a:solidFill>
              <a:srgbClr val="F08200"/>
            </a:solidFill>
            <a:prstDash val="solid"/>
            <a:round/>
            <a:headEnd type="none" w="med" len="med"/>
            <a:tailEnd type="arrow"/>
          </a:ln>
          <a:effectLst/>
        </p:spPr>
      </p:cxnSp>
      <p:pic>
        <p:nvPicPr>
          <p:cNvPr id="6" name="Picture 5">
            <a:extLst>
              <a:ext uri="{FF2B5EF4-FFF2-40B4-BE49-F238E27FC236}">
                <a16:creationId xmlns:a16="http://schemas.microsoft.com/office/drawing/2014/main" id="{27644B45-CCA4-6BB4-1645-756AC441AD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1347" y="2209800"/>
            <a:ext cx="3429078" cy="3276600"/>
          </a:xfrm>
          <a:prstGeom prst="rect">
            <a:avLst/>
          </a:prstGeom>
        </p:spPr>
      </p:pic>
      <p:sp>
        <p:nvSpPr>
          <p:cNvPr id="2" name="Title 1">
            <a:extLst>
              <a:ext uri="{FF2B5EF4-FFF2-40B4-BE49-F238E27FC236}">
                <a16:creationId xmlns:a16="http://schemas.microsoft.com/office/drawing/2014/main" id="{DE71CE83-26A1-5BFD-7992-665448DB791E}"/>
              </a:ext>
            </a:extLst>
          </p:cNvPr>
          <p:cNvSpPr>
            <a:spLocks noGrp="1"/>
          </p:cNvSpPr>
          <p:nvPr>
            <p:ph type="title"/>
          </p:nvPr>
        </p:nvSpPr>
        <p:spPr/>
        <p:txBody>
          <a:bodyPr/>
          <a:lstStyle/>
          <a:p>
            <a:r>
              <a:rPr lang="en-US" dirty="0"/>
              <a:t>Visualizing the Weather </a:t>
            </a:r>
          </a:p>
        </p:txBody>
      </p:sp>
      <p:sp>
        <p:nvSpPr>
          <p:cNvPr id="3" name="Content Placeholder 2">
            <a:extLst>
              <a:ext uri="{FF2B5EF4-FFF2-40B4-BE49-F238E27FC236}">
                <a16:creationId xmlns:a16="http://schemas.microsoft.com/office/drawing/2014/main" id="{B738513E-B107-23B3-D186-59E82C9C858F}"/>
              </a:ext>
            </a:extLst>
          </p:cNvPr>
          <p:cNvSpPr>
            <a:spLocks noGrp="1"/>
          </p:cNvSpPr>
          <p:nvPr>
            <p:ph idx="1"/>
          </p:nvPr>
        </p:nvSpPr>
        <p:spPr>
          <a:xfrm>
            <a:off x="228600" y="1280160"/>
            <a:ext cx="11582400" cy="5196840"/>
          </a:xfrm>
        </p:spPr>
        <p:txBody>
          <a:bodyPr/>
          <a:lstStyle/>
          <a:p>
            <a:r>
              <a:rPr lang="en-US" dirty="0"/>
              <a:t>Weather information can be contoured on a geographic oneline by right-clicking on the oneline background and selecting </a:t>
            </a:r>
            <a:r>
              <a:rPr lang="en-US" b="1" dirty="0"/>
              <a:t>Contouring…</a:t>
            </a:r>
          </a:p>
          <a:p>
            <a:r>
              <a:rPr lang="en-US" dirty="0"/>
              <a:t>The weather values </a:t>
            </a:r>
            <a:br>
              <a:rPr lang="en-US" dirty="0"/>
            </a:br>
            <a:r>
              <a:rPr lang="en-US" dirty="0"/>
              <a:t>can be contoured </a:t>
            </a:r>
            <a:br>
              <a:rPr lang="en-US" dirty="0"/>
            </a:br>
            <a:r>
              <a:rPr lang="en-US" dirty="0"/>
              <a:t>using the </a:t>
            </a:r>
            <a:r>
              <a:rPr lang="en-US" b="1" dirty="0"/>
              <a:t>Spatial </a:t>
            </a:r>
            <a:br>
              <a:rPr lang="en-US" b="1" dirty="0"/>
            </a:br>
            <a:r>
              <a:rPr lang="en-US" b="1" dirty="0"/>
              <a:t>Data </a:t>
            </a:r>
            <a:r>
              <a:rPr lang="en-US" dirty="0"/>
              <a:t>object, which </a:t>
            </a:r>
            <a:br>
              <a:rPr lang="en-US" dirty="0"/>
            </a:br>
            <a:r>
              <a:rPr lang="en-US" dirty="0"/>
              <a:t>does not require </a:t>
            </a:r>
            <a:br>
              <a:rPr lang="en-US" dirty="0"/>
            </a:br>
            <a:r>
              <a:rPr lang="en-US" dirty="0"/>
              <a:t>objects to actually </a:t>
            </a:r>
            <a:br>
              <a:rPr lang="en-US" dirty="0"/>
            </a:br>
            <a:r>
              <a:rPr lang="en-US" dirty="0"/>
              <a:t>be on the oneline</a:t>
            </a:r>
          </a:p>
        </p:txBody>
      </p:sp>
      <p:cxnSp>
        <p:nvCxnSpPr>
          <p:cNvPr id="8" name="Straight Arrow Connector 7">
            <a:extLst>
              <a:ext uri="{FF2B5EF4-FFF2-40B4-BE49-F238E27FC236}">
                <a16:creationId xmlns:a16="http://schemas.microsoft.com/office/drawing/2014/main" id="{F926C08E-DC6D-217B-BD3B-4CEAFE18F214}"/>
              </a:ext>
            </a:extLst>
          </p:cNvPr>
          <p:cNvCxnSpPr>
            <a:cxnSpLocks/>
          </p:cNvCxnSpPr>
          <p:nvPr/>
        </p:nvCxnSpPr>
        <p:spPr bwMode="auto">
          <a:xfrm flipV="1">
            <a:off x="3657600" y="3048000"/>
            <a:ext cx="914400" cy="381000"/>
          </a:xfrm>
          <a:prstGeom prst="straightConnector1">
            <a:avLst/>
          </a:prstGeom>
          <a:noFill/>
          <a:ln w="69850" cap="flat" cmpd="sng" algn="ctr">
            <a:solidFill>
              <a:srgbClr val="F08200"/>
            </a:solidFill>
            <a:prstDash val="solid"/>
            <a:round/>
            <a:headEnd type="none" w="med" len="med"/>
            <a:tailEnd type="arrow"/>
          </a:ln>
          <a:effectLst/>
        </p:spPr>
      </p:cxnSp>
      <p:sp>
        <p:nvSpPr>
          <p:cNvPr id="13" name="TextBox 12">
            <a:extLst>
              <a:ext uri="{FF2B5EF4-FFF2-40B4-BE49-F238E27FC236}">
                <a16:creationId xmlns:a16="http://schemas.microsoft.com/office/drawing/2014/main" id="{1A2B4DDF-C5BD-DBBC-7736-41EC3C477E27}"/>
              </a:ext>
            </a:extLst>
          </p:cNvPr>
          <p:cNvSpPr txBox="1"/>
          <p:nvPr/>
        </p:nvSpPr>
        <p:spPr>
          <a:xfrm>
            <a:off x="7619999" y="5476240"/>
            <a:ext cx="4267200" cy="1200329"/>
          </a:xfrm>
          <a:prstGeom prst="rect">
            <a:avLst/>
          </a:prstGeom>
          <a:solidFill>
            <a:schemeClr val="accent2">
              <a:lumMod val="20000"/>
              <a:lumOff val="80000"/>
            </a:schemeClr>
          </a:solidFill>
        </p:spPr>
        <p:txBody>
          <a:bodyPr wrap="square" rtlCol="0">
            <a:spAutoFit/>
          </a:bodyPr>
          <a:lstStyle/>
          <a:p>
            <a:r>
              <a:rPr lang="en-US" sz="2400" dirty="0"/>
              <a:t>Use to select whether the contour is shown on the background, which is often ocean</a:t>
            </a:r>
          </a:p>
        </p:txBody>
      </p:sp>
    </p:spTree>
    <p:extLst>
      <p:ext uri="{BB962C8B-B14F-4D97-AF65-F5344CB8AC3E}">
        <p14:creationId xmlns:p14="http://schemas.microsoft.com/office/powerpoint/2010/main" val="3458369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F9481-6425-DABF-7786-6C8E6B077C97}"/>
              </a:ext>
            </a:extLst>
          </p:cNvPr>
          <p:cNvSpPr>
            <a:spLocks noGrp="1"/>
          </p:cNvSpPr>
          <p:nvPr>
            <p:ph type="title"/>
          </p:nvPr>
        </p:nvSpPr>
        <p:spPr/>
        <p:txBody>
          <a:bodyPr/>
          <a:lstStyle/>
          <a:p>
            <a:r>
              <a:rPr lang="en-US" dirty="0"/>
              <a:t>Example Contour</a:t>
            </a:r>
          </a:p>
        </p:txBody>
      </p:sp>
      <p:pic>
        <p:nvPicPr>
          <p:cNvPr id="4" name="Picture 3">
            <a:extLst>
              <a:ext uri="{FF2B5EF4-FFF2-40B4-BE49-F238E27FC236}">
                <a16:creationId xmlns:a16="http://schemas.microsoft.com/office/drawing/2014/main" id="{7DAB83B6-2B93-67B5-F210-CA529743D5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447800"/>
            <a:ext cx="9601200" cy="5153499"/>
          </a:xfrm>
          <a:prstGeom prst="rect">
            <a:avLst/>
          </a:prstGeom>
        </p:spPr>
      </p:pic>
    </p:spTree>
    <p:extLst>
      <p:ext uri="{BB962C8B-B14F-4D97-AF65-F5344CB8AC3E}">
        <p14:creationId xmlns:p14="http://schemas.microsoft.com/office/powerpoint/2010/main" val="2122607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9B57341-ABC2-A18B-6FA3-D2DADFFC83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36632" y="2819400"/>
            <a:ext cx="6307668" cy="3467129"/>
          </a:xfrm>
          <a:prstGeom prst="rect">
            <a:avLst/>
          </a:prstGeom>
        </p:spPr>
      </p:pic>
      <p:sp>
        <p:nvSpPr>
          <p:cNvPr id="2" name="Title 1">
            <a:extLst>
              <a:ext uri="{FF2B5EF4-FFF2-40B4-BE49-F238E27FC236}">
                <a16:creationId xmlns:a16="http://schemas.microsoft.com/office/drawing/2014/main" id="{B2108871-FFF2-AA47-4788-58BB9A900A76}"/>
              </a:ext>
            </a:extLst>
          </p:cNvPr>
          <p:cNvSpPr>
            <a:spLocks noGrp="1"/>
          </p:cNvSpPr>
          <p:nvPr>
            <p:ph type="title"/>
          </p:nvPr>
        </p:nvSpPr>
        <p:spPr/>
        <p:txBody>
          <a:bodyPr/>
          <a:lstStyle/>
          <a:p>
            <a:r>
              <a:rPr lang="en-US" dirty="0"/>
              <a:t>Showing Contour Data Symbols</a:t>
            </a:r>
          </a:p>
        </p:txBody>
      </p:sp>
      <p:sp>
        <p:nvSpPr>
          <p:cNvPr id="3" name="Content Placeholder 2">
            <a:extLst>
              <a:ext uri="{FF2B5EF4-FFF2-40B4-BE49-F238E27FC236}">
                <a16:creationId xmlns:a16="http://schemas.microsoft.com/office/drawing/2014/main" id="{24F4FCA3-7073-D396-1C34-B288BE1F4E50}"/>
              </a:ext>
            </a:extLst>
          </p:cNvPr>
          <p:cNvSpPr>
            <a:spLocks noGrp="1"/>
          </p:cNvSpPr>
          <p:nvPr>
            <p:ph idx="1"/>
          </p:nvPr>
        </p:nvSpPr>
        <p:spPr/>
        <p:txBody>
          <a:bodyPr/>
          <a:lstStyle/>
          <a:p>
            <a:r>
              <a:rPr lang="en-US" dirty="0"/>
              <a:t>Data symbols can be easily added to the contour, and then also easily modified later by just right-clicking on one of them </a:t>
            </a:r>
          </a:p>
        </p:txBody>
      </p:sp>
      <p:sp>
        <p:nvSpPr>
          <p:cNvPr id="8" name="TextBox 7">
            <a:extLst>
              <a:ext uri="{FF2B5EF4-FFF2-40B4-BE49-F238E27FC236}">
                <a16:creationId xmlns:a16="http://schemas.microsoft.com/office/drawing/2014/main" id="{955F5DEF-9E00-B19B-44DA-437EF50A2448}"/>
              </a:ext>
            </a:extLst>
          </p:cNvPr>
          <p:cNvSpPr txBox="1"/>
          <p:nvPr/>
        </p:nvSpPr>
        <p:spPr>
          <a:xfrm>
            <a:off x="5350933" y="2353733"/>
            <a:ext cx="6307667" cy="830997"/>
          </a:xfrm>
          <a:prstGeom prst="rect">
            <a:avLst/>
          </a:prstGeom>
          <a:solidFill>
            <a:schemeClr val="accent2">
              <a:lumMod val="20000"/>
              <a:lumOff val="80000"/>
            </a:schemeClr>
          </a:solidFill>
        </p:spPr>
        <p:txBody>
          <a:bodyPr wrap="square" rtlCol="0">
            <a:spAutoFit/>
          </a:bodyPr>
          <a:lstStyle/>
          <a:p>
            <a:r>
              <a:rPr lang="en-US" sz="2400" dirty="0"/>
              <a:t>In Version 24 they can be used with any contour type, not just spatial data ones</a:t>
            </a:r>
          </a:p>
        </p:txBody>
      </p:sp>
      <p:pic>
        <p:nvPicPr>
          <p:cNvPr id="6" name="Picture 5">
            <a:extLst>
              <a:ext uri="{FF2B5EF4-FFF2-40B4-BE49-F238E27FC236}">
                <a16:creationId xmlns:a16="http://schemas.microsoft.com/office/drawing/2014/main" id="{281C9CF9-629C-5979-6AAB-AE37591818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811" y="2346960"/>
            <a:ext cx="4793414" cy="4267200"/>
          </a:xfrm>
          <a:prstGeom prst="rect">
            <a:avLst/>
          </a:prstGeom>
        </p:spPr>
      </p:pic>
    </p:spTree>
    <p:extLst>
      <p:ext uri="{BB962C8B-B14F-4D97-AF65-F5344CB8AC3E}">
        <p14:creationId xmlns:p14="http://schemas.microsoft.com/office/powerpoint/2010/main" val="2819171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62738-44F7-B46D-F6E6-8B16AE8B55D4}"/>
              </a:ext>
            </a:extLst>
          </p:cNvPr>
          <p:cNvSpPr>
            <a:spLocks noGrp="1"/>
          </p:cNvSpPr>
          <p:nvPr>
            <p:ph type="title"/>
          </p:nvPr>
        </p:nvSpPr>
        <p:spPr/>
        <p:txBody>
          <a:bodyPr/>
          <a:lstStyle/>
          <a:p>
            <a:r>
              <a:rPr lang="en-US" dirty="0"/>
              <a:t>Available ERA5 Fields in Simulator</a:t>
            </a:r>
          </a:p>
        </p:txBody>
      </p:sp>
      <p:sp>
        <p:nvSpPr>
          <p:cNvPr id="3" name="Content Placeholder 2">
            <a:extLst>
              <a:ext uri="{FF2B5EF4-FFF2-40B4-BE49-F238E27FC236}">
                <a16:creationId xmlns:a16="http://schemas.microsoft.com/office/drawing/2014/main" id="{3CA3B949-6E2C-8992-5FB9-5CC1CEFEA8A9}"/>
              </a:ext>
            </a:extLst>
          </p:cNvPr>
          <p:cNvSpPr>
            <a:spLocks noGrp="1"/>
          </p:cNvSpPr>
          <p:nvPr>
            <p:ph idx="1"/>
          </p:nvPr>
        </p:nvSpPr>
        <p:spPr/>
        <p:txBody>
          <a:bodyPr/>
          <a:lstStyle/>
          <a:p>
            <a:r>
              <a:rPr lang="en-US" dirty="0"/>
              <a:t>The ERA5 dataset has hundreds of different values; currently we are using nine of them</a:t>
            </a:r>
          </a:p>
          <a:p>
            <a:pPr lvl="1"/>
            <a:r>
              <a:rPr lang="en-US" dirty="0"/>
              <a:t>Surface temperature, surface dew point</a:t>
            </a:r>
          </a:p>
          <a:p>
            <a:pPr lvl="1"/>
            <a:r>
              <a:rPr lang="en-US" dirty="0"/>
              <a:t>Wind speed at 10m, wind direction at 10m</a:t>
            </a:r>
          </a:p>
          <a:p>
            <a:pPr lvl="1"/>
            <a:r>
              <a:rPr lang="en-US" dirty="0"/>
              <a:t>Wind speed at 100m</a:t>
            </a:r>
          </a:p>
          <a:p>
            <a:pPr lvl="1"/>
            <a:r>
              <a:rPr lang="en-US" dirty="0"/>
              <a:t>Wind gusts</a:t>
            </a:r>
          </a:p>
          <a:p>
            <a:pPr lvl="1"/>
            <a:r>
              <a:rPr lang="en-US" dirty="0"/>
              <a:t>Total cloud cover (which takes into account all the layers)</a:t>
            </a:r>
          </a:p>
          <a:p>
            <a:pPr lvl="1"/>
            <a:r>
              <a:rPr lang="en-US" dirty="0"/>
              <a:t>Total sky direct short-wave (solar) radiation at surface (fdir); used to get the direct horizontal irradiance and the Direct Normal Irradiance (DNI)</a:t>
            </a:r>
            <a:endParaRPr lang="en-US" kern="0" dirty="0">
              <a:effectLst/>
              <a:ea typeface="Calibri" panose="020F0502020204030204" pitchFamily="34" charset="0"/>
            </a:endParaRPr>
          </a:p>
          <a:p>
            <a:pPr lvl="1"/>
            <a:r>
              <a:rPr lang="en-US" kern="0" dirty="0">
                <a:effectLst/>
                <a:ea typeface="Calibri" panose="020F0502020204030204" pitchFamily="34" charset="0"/>
              </a:rPr>
              <a:t>Surface short-wave (solar) radiation downwards (</a:t>
            </a:r>
            <a:r>
              <a:rPr lang="en-US" dirty="0">
                <a:ea typeface="Calibri" panose="020F0502020204030204" pitchFamily="34" charset="0"/>
              </a:rPr>
              <a:t>ssrd</a:t>
            </a:r>
            <a:r>
              <a:rPr lang="en-US" kern="0" dirty="0">
                <a:effectLst/>
                <a:ea typeface="Calibri" panose="020F0502020204030204" pitchFamily="34" charset="0"/>
              </a:rPr>
              <a:t>)</a:t>
            </a:r>
            <a:r>
              <a:rPr lang="en-US" dirty="0">
                <a:ea typeface="Calibri" panose="020F0502020204030204" pitchFamily="34" charset="0"/>
              </a:rPr>
              <a:t>; this is used with the direct horizontal irradiance to get the Diffuse Horizontal Irradiance</a:t>
            </a:r>
          </a:p>
          <a:p>
            <a:pPr lvl="1"/>
            <a:r>
              <a:rPr lang="en-US" dirty="0">
                <a:ea typeface="Calibri" panose="020F0502020204030204" pitchFamily="34" charset="0"/>
              </a:rPr>
              <a:t>Derived values, like humidity and wind chill, are also available</a:t>
            </a:r>
          </a:p>
          <a:p>
            <a:pPr marL="457200" lvl="1" indent="0">
              <a:buNone/>
            </a:pPr>
            <a:endParaRPr lang="en-US" dirty="0"/>
          </a:p>
        </p:txBody>
      </p:sp>
    </p:spTree>
    <p:extLst>
      <p:ext uri="{BB962C8B-B14F-4D97-AF65-F5344CB8AC3E}">
        <p14:creationId xmlns:p14="http://schemas.microsoft.com/office/powerpoint/2010/main" val="4026771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BE39F-B199-001A-72D1-A652DA533B94}"/>
              </a:ext>
            </a:extLst>
          </p:cNvPr>
          <p:cNvSpPr>
            <a:spLocks noGrp="1"/>
          </p:cNvSpPr>
          <p:nvPr>
            <p:ph type="title"/>
          </p:nvPr>
        </p:nvSpPr>
        <p:spPr/>
        <p:txBody>
          <a:bodyPr/>
          <a:lstStyle/>
          <a:p>
            <a:r>
              <a:rPr lang="en-US" dirty="0"/>
              <a:t>Available HRRR Fields in Simulator </a:t>
            </a:r>
          </a:p>
        </p:txBody>
      </p:sp>
      <p:sp>
        <p:nvSpPr>
          <p:cNvPr id="3" name="Content Placeholder 2">
            <a:extLst>
              <a:ext uri="{FF2B5EF4-FFF2-40B4-BE49-F238E27FC236}">
                <a16:creationId xmlns:a16="http://schemas.microsoft.com/office/drawing/2014/main" id="{F24FD2D1-FBC2-B0E9-97FD-3553117579B8}"/>
              </a:ext>
            </a:extLst>
          </p:cNvPr>
          <p:cNvSpPr>
            <a:spLocks noGrp="1"/>
          </p:cNvSpPr>
          <p:nvPr>
            <p:ph idx="1"/>
          </p:nvPr>
        </p:nvSpPr>
        <p:spPr>
          <a:xfrm>
            <a:off x="228600" y="1280160"/>
            <a:ext cx="11811000" cy="5196840"/>
          </a:xfrm>
        </p:spPr>
        <p:txBody>
          <a:bodyPr/>
          <a:lstStyle/>
          <a:p>
            <a:r>
              <a:rPr lang="en-US" dirty="0"/>
              <a:t>Likewise, HRRR has many values; currently we are using 11 of them</a:t>
            </a:r>
          </a:p>
          <a:p>
            <a:pPr lvl="1"/>
            <a:r>
              <a:rPr lang="en-US" dirty="0"/>
              <a:t>Surface temperature, surface dew point</a:t>
            </a:r>
          </a:p>
          <a:p>
            <a:pPr lvl="1"/>
            <a:r>
              <a:rPr lang="en-US" dirty="0"/>
              <a:t>Wind speed at 10m, wind direction at 10m</a:t>
            </a:r>
          </a:p>
          <a:p>
            <a:pPr lvl="1"/>
            <a:r>
              <a:rPr lang="en-US" dirty="0"/>
              <a:t>Wind speed at 80m (converted to 100m when stored)</a:t>
            </a:r>
          </a:p>
          <a:p>
            <a:pPr lvl="1"/>
            <a:r>
              <a:rPr lang="en-US" dirty="0"/>
              <a:t>Total cloud cover (which takes into account all the layers)</a:t>
            </a:r>
          </a:p>
          <a:p>
            <a:pPr lvl="1"/>
            <a:r>
              <a:rPr lang="en-US" dirty="0"/>
              <a:t>Total sky direct short-wave (solar) radiation at surface (fdir); used to get the direct horizontal irradiance and the Direct Normal Irradiance (DNI)</a:t>
            </a:r>
            <a:endParaRPr lang="en-US" kern="0" dirty="0">
              <a:effectLst/>
              <a:ea typeface="Calibri" panose="020F0502020204030204" pitchFamily="34" charset="0"/>
            </a:endParaRPr>
          </a:p>
          <a:p>
            <a:pPr lvl="1"/>
            <a:r>
              <a:rPr lang="en-US" dirty="0"/>
              <a:t>Wind gusts </a:t>
            </a:r>
          </a:p>
          <a:p>
            <a:pPr lvl="1"/>
            <a:r>
              <a:rPr lang="en-US" dirty="0"/>
              <a:t>Hourly precipitation (mm/hr)</a:t>
            </a:r>
          </a:p>
          <a:p>
            <a:pPr lvl="1"/>
            <a:r>
              <a:rPr lang="en-US" dirty="0"/>
              <a:t>Percent frozen precipitation </a:t>
            </a:r>
          </a:p>
          <a:p>
            <a:pPr lvl="1"/>
            <a:r>
              <a:rPr lang="en-US" dirty="0"/>
              <a:t>Vertically-integrated total smoke (mg/m^2)</a:t>
            </a:r>
          </a:p>
          <a:p>
            <a:pPr lvl="1"/>
            <a:r>
              <a:rPr lang="en-US" dirty="0">
                <a:ea typeface="Calibri" panose="020F0502020204030204" pitchFamily="34" charset="0"/>
              </a:rPr>
              <a:t>Derived values like humidity are also available</a:t>
            </a:r>
          </a:p>
          <a:p>
            <a:endParaRPr lang="en-US" dirty="0"/>
          </a:p>
        </p:txBody>
      </p:sp>
    </p:spTree>
    <p:extLst>
      <p:ext uri="{BB962C8B-B14F-4D97-AF65-F5344CB8AC3E}">
        <p14:creationId xmlns:p14="http://schemas.microsoft.com/office/powerpoint/2010/main" val="4089513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EE5B6-4133-DDFF-8D60-61737DBD46DA}"/>
              </a:ext>
            </a:extLst>
          </p:cNvPr>
          <p:cNvSpPr>
            <a:spLocks noGrp="1"/>
          </p:cNvSpPr>
          <p:nvPr>
            <p:ph type="title"/>
          </p:nvPr>
        </p:nvSpPr>
        <p:spPr/>
        <p:txBody>
          <a:bodyPr/>
          <a:lstStyle/>
          <a:p>
            <a:r>
              <a:rPr lang="en-US" dirty="0"/>
              <a:t>Aside: Upcoming Short Courses</a:t>
            </a:r>
          </a:p>
        </p:txBody>
      </p:sp>
      <p:sp>
        <p:nvSpPr>
          <p:cNvPr id="3" name="Content Placeholder 2">
            <a:extLst>
              <a:ext uri="{FF2B5EF4-FFF2-40B4-BE49-F238E27FC236}">
                <a16:creationId xmlns:a16="http://schemas.microsoft.com/office/drawing/2014/main" id="{0D718F35-CF2C-3BFE-1C93-28EDD6A69E8F}"/>
              </a:ext>
            </a:extLst>
          </p:cNvPr>
          <p:cNvSpPr>
            <a:spLocks noGrp="1"/>
          </p:cNvSpPr>
          <p:nvPr>
            <p:ph idx="1"/>
          </p:nvPr>
        </p:nvSpPr>
        <p:spPr>
          <a:xfrm>
            <a:off x="228600" y="1280160"/>
            <a:ext cx="11887200" cy="5196840"/>
          </a:xfrm>
        </p:spPr>
        <p:txBody>
          <a:bodyPr/>
          <a:lstStyle/>
          <a:p>
            <a:r>
              <a:rPr lang="en-US" dirty="0">
                <a:solidFill>
                  <a:srgbClr val="333333"/>
                </a:solidFill>
              </a:rPr>
              <a:t>At Texas A&amp;M in College Station TX in 2025</a:t>
            </a:r>
          </a:p>
          <a:p>
            <a:pPr lvl="1"/>
            <a:r>
              <a:rPr lang="en-US" dirty="0">
                <a:solidFill>
                  <a:srgbClr val="333333"/>
                </a:solidFill>
              </a:rPr>
              <a:t>Full </a:t>
            </a:r>
            <a:r>
              <a:rPr lang="en-US" b="0" i="0" dirty="0">
                <a:solidFill>
                  <a:srgbClr val="333333"/>
                </a:solidFill>
                <a:effectLst/>
              </a:rPr>
              <a:t>details at </a:t>
            </a:r>
            <a:r>
              <a:rPr lang="en-US" b="1" i="0" dirty="0">
                <a:solidFill>
                  <a:srgbClr val="333333"/>
                </a:solidFill>
                <a:effectLst/>
              </a:rPr>
              <a:t>epg.engr.tamu.edu/short-courses-main/</a:t>
            </a:r>
            <a:endParaRPr lang="en-US" dirty="0">
              <a:solidFill>
                <a:srgbClr val="333333"/>
              </a:solidFill>
            </a:endParaRPr>
          </a:p>
          <a:p>
            <a:pPr lvl="1"/>
            <a:r>
              <a:rPr lang="en-US" b="1" i="0" dirty="0">
                <a:solidFill>
                  <a:srgbClr val="333333"/>
                </a:solidFill>
                <a:effectLst/>
                <a:highlight>
                  <a:srgbClr val="FFFFFF"/>
                </a:highlight>
              </a:rPr>
              <a:t>Electric Grid Impacts of Geomagnetic Disturbances </a:t>
            </a:r>
            <a:r>
              <a:rPr lang="en-US" i="0" dirty="0">
                <a:solidFill>
                  <a:srgbClr val="333333"/>
                </a:solidFill>
                <a:effectLst/>
                <a:highlight>
                  <a:srgbClr val="FFFFFF"/>
                </a:highlight>
              </a:rPr>
              <a:t>(March 18-19)</a:t>
            </a:r>
            <a:endParaRPr lang="en-US" dirty="0">
              <a:solidFill>
                <a:srgbClr val="333333"/>
              </a:solidFill>
            </a:endParaRPr>
          </a:p>
          <a:p>
            <a:pPr lvl="1"/>
            <a:r>
              <a:rPr lang="en-US" b="1" i="0" dirty="0">
                <a:solidFill>
                  <a:srgbClr val="333333"/>
                </a:solidFill>
                <a:effectLst/>
                <a:highlight>
                  <a:srgbClr val="FFFFFF"/>
                </a:highlight>
              </a:rPr>
              <a:t>Primer on the Planning </a:t>
            </a:r>
            <a:br>
              <a:rPr lang="en-US" b="1" i="0" dirty="0">
                <a:solidFill>
                  <a:srgbClr val="333333"/>
                </a:solidFill>
                <a:effectLst/>
                <a:highlight>
                  <a:srgbClr val="FFFFFF"/>
                </a:highlight>
              </a:rPr>
            </a:br>
            <a:r>
              <a:rPr lang="en-US" b="1" i="0" dirty="0">
                <a:solidFill>
                  <a:srgbClr val="333333"/>
                </a:solidFill>
                <a:effectLst/>
                <a:highlight>
                  <a:srgbClr val="FFFFFF"/>
                </a:highlight>
              </a:rPr>
              <a:t>and Operation of Large-</a:t>
            </a:r>
            <a:br>
              <a:rPr lang="en-US" b="1" i="0" dirty="0">
                <a:solidFill>
                  <a:srgbClr val="333333"/>
                </a:solidFill>
                <a:effectLst/>
                <a:highlight>
                  <a:srgbClr val="FFFFFF"/>
                </a:highlight>
              </a:rPr>
            </a:br>
            <a:r>
              <a:rPr lang="en-US" b="1" i="0" dirty="0">
                <a:solidFill>
                  <a:srgbClr val="333333"/>
                </a:solidFill>
                <a:effectLst/>
                <a:highlight>
                  <a:srgbClr val="FFFFFF"/>
                </a:highlight>
              </a:rPr>
              <a:t>Scale Electric Grids </a:t>
            </a:r>
            <a:br>
              <a:rPr lang="en-US" b="1" i="0" dirty="0">
                <a:solidFill>
                  <a:srgbClr val="333333"/>
                </a:solidFill>
                <a:effectLst/>
                <a:highlight>
                  <a:srgbClr val="FFFFFF"/>
                </a:highlight>
              </a:rPr>
            </a:br>
            <a:r>
              <a:rPr lang="en-US" i="0" dirty="0">
                <a:solidFill>
                  <a:srgbClr val="333333"/>
                </a:solidFill>
                <a:effectLst/>
                <a:highlight>
                  <a:srgbClr val="FFFFFF"/>
                </a:highlight>
              </a:rPr>
              <a:t>(Sept 9-11)</a:t>
            </a:r>
          </a:p>
          <a:p>
            <a:pPr lvl="1"/>
            <a:r>
              <a:rPr lang="en-US" b="1" i="0" dirty="0">
                <a:solidFill>
                  <a:srgbClr val="333333"/>
                </a:solidFill>
                <a:effectLst/>
                <a:highlight>
                  <a:srgbClr val="FFFFFF"/>
                </a:highlight>
              </a:rPr>
              <a:t>Fundamentals of Electric</a:t>
            </a:r>
            <a:br>
              <a:rPr lang="en-US" b="1" i="0" dirty="0">
                <a:solidFill>
                  <a:srgbClr val="333333"/>
                </a:solidFill>
                <a:effectLst/>
                <a:highlight>
                  <a:srgbClr val="FFFFFF"/>
                </a:highlight>
              </a:rPr>
            </a:br>
            <a:r>
              <a:rPr lang="en-US" b="1" i="0" dirty="0">
                <a:solidFill>
                  <a:srgbClr val="333333"/>
                </a:solidFill>
                <a:effectLst/>
                <a:highlight>
                  <a:srgbClr val="FFFFFF"/>
                </a:highlight>
              </a:rPr>
              <a:t>Transmission System </a:t>
            </a:r>
            <a:br>
              <a:rPr lang="en-US" b="1" i="0" dirty="0">
                <a:solidFill>
                  <a:srgbClr val="333333"/>
                </a:solidFill>
                <a:effectLst/>
                <a:highlight>
                  <a:srgbClr val="FFFFFF"/>
                </a:highlight>
              </a:rPr>
            </a:br>
            <a:r>
              <a:rPr lang="en-US" b="1" i="0" dirty="0">
                <a:solidFill>
                  <a:srgbClr val="333333"/>
                </a:solidFill>
                <a:effectLst/>
                <a:highlight>
                  <a:srgbClr val="FFFFFF"/>
                </a:highlight>
              </a:rPr>
              <a:t>Planning </a:t>
            </a:r>
            <a:r>
              <a:rPr lang="en-US" i="0" dirty="0">
                <a:solidFill>
                  <a:srgbClr val="333333"/>
                </a:solidFill>
                <a:effectLst/>
                <a:highlight>
                  <a:srgbClr val="FFFFFF"/>
                </a:highlight>
              </a:rPr>
              <a:t>(Oct 7-9)</a:t>
            </a:r>
          </a:p>
          <a:p>
            <a:pPr lvl="1"/>
            <a:r>
              <a:rPr lang="en-US" b="1" dirty="0">
                <a:effectLst/>
                <a:ea typeface="Aptos" panose="020B0004020202020204" pitchFamily="34" charset="0"/>
                <a:cs typeface="Aptos" panose="020B0004020202020204" pitchFamily="34" charset="0"/>
              </a:rPr>
              <a:t>Introduction of </a:t>
            </a:r>
            <a:br>
              <a:rPr lang="en-US" b="1" dirty="0">
                <a:effectLst/>
                <a:ea typeface="Aptos" panose="020B0004020202020204" pitchFamily="34" charset="0"/>
                <a:cs typeface="Aptos" panose="020B0004020202020204" pitchFamily="34" charset="0"/>
              </a:rPr>
            </a:br>
            <a:r>
              <a:rPr lang="en-US" b="1" dirty="0">
                <a:effectLst/>
                <a:ea typeface="Aptos" panose="020B0004020202020204" pitchFamily="34" charset="0"/>
                <a:cs typeface="Aptos" panose="020B0004020202020204" pitchFamily="34" charset="0"/>
              </a:rPr>
              <a:t>Artificial Intelligence in</a:t>
            </a:r>
            <a:br>
              <a:rPr lang="en-US" b="1" dirty="0">
                <a:effectLst/>
                <a:ea typeface="Aptos" panose="020B0004020202020204" pitchFamily="34" charset="0"/>
                <a:cs typeface="Aptos" panose="020B0004020202020204" pitchFamily="34" charset="0"/>
              </a:rPr>
            </a:br>
            <a:r>
              <a:rPr lang="en-US" b="1" dirty="0">
                <a:effectLst/>
                <a:ea typeface="Aptos" panose="020B0004020202020204" pitchFamily="34" charset="0"/>
                <a:cs typeface="Aptos" panose="020B0004020202020204" pitchFamily="34" charset="0"/>
              </a:rPr>
              <a:t>Power Systems (</a:t>
            </a:r>
            <a:r>
              <a:rPr lang="en-US" dirty="0">
                <a:effectLst/>
                <a:ea typeface="Aptos" panose="020B0004020202020204" pitchFamily="34" charset="0"/>
                <a:cs typeface="Aptos" panose="020B0004020202020204" pitchFamily="34" charset="0"/>
              </a:rPr>
              <a:t>Nov 4-6</a:t>
            </a:r>
            <a:r>
              <a:rPr lang="en-US" b="1" dirty="0">
                <a:effectLst/>
                <a:ea typeface="Aptos" panose="020B0004020202020204" pitchFamily="34" charset="0"/>
                <a:cs typeface="Aptos" panose="020B0004020202020204" pitchFamily="34" charset="0"/>
              </a:rPr>
              <a:t>)</a:t>
            </a:r>
            <a:endParaRPr lang="en-US" b="1" i="0" dirty="0">
              <a:solidFill>
                <a:srgbClr val="333333"/>
              </a:solidFill>
              <a:effectLst/>
              <a:highlight>
                <a:srgbClr val="FFFFFF"/>
              </a:highlight>
            </a:endParaRPr>
          </a:p>
          <a:p>
            <a:pPr lvl="1"/>
            <a:endParaRPr lang="en-US" dirty="0">
              <a:solidFill>
                <a:srgbClr val="333333"/>
              </a:solidFill>
              <a:highlight>
                <a:srgbClr val="FFFFFF"/>
              </a:highlight>
            </a:endParaRPr>
          </a:p>
          <a:p>
            <a:pPr lvl="1"/>
            <a:endParaRPr lang="en-US" b="0" i="0" dirty="0">
              <a:solidFill>
                <a:srgbClr val="333333"/>
              </a:solidFill>
              <a:effectLst/>
              <a:latin typeface="Varela"/>
            </a:endParaRPr>
          </a:p>
          <a:p>
            <a:endParaRPr lang="en-US" dirty="0"/>
          </a:p>
          <a:p>
            <a:pPr marL="0" indent="0">
              <a:buNone/>
            </a:pPr>
            <a:endParaRPr lang="en-US" dirty="0"/>
          </a:p>
        </p:txBody>
      </p:sp>
      <p:pic>
        <p:nvPicPr>
          <p:cNvPr id="4" name="Picture 3" descr="A group of people sitting in a room with computers&#10;&#10;Description automatically generated">
            <a:extLst>
              <a:ext uri="{FF2B5EF4-FFF2-40B4-BE49-F238E27FC236}">
                <a16:creationId xmlns:a16="http://schemas.microsoft.com/office/drawing/2014/main" id="{9997D465-281F-7D08-C74F-04449EF868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53000" y="2743200"/>
            <a:ext cx="7047947" cy="3581400"/>
          </a:xfrm>
          <a:prstGeom prst="rect">
            <a:avLst/>
          </a:prstGeom>
        </p:spPr>
      </p:pic>
    </p:spTree>
    <p:extLst>
      <p:ext uri="{BB962C8B-B14F-4D97-AF65-F5344CB8AC3E}">
        <p14:creationId xmlns:p14="http://schemas.microsoft.com/office/powerpoint/2010/main" val="498991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Models of Grid Weather Impacts</a:t>
            </a:r>
          </a:p>
        </p:txBody>
      </p:sp>
      <p:sp>
        <p:nvSpPr>
          <p:cNvPr id="3" name="Content Placeholder 2"/>
          <p:cNvSpPr>
            <a:spLocks noGrp="1"/>
          </p:cNvSpPr>
          <p:nvPr>
            <p:ph idx="1"/>
          </p:nvPr>
        </p:nvSpPr>
        <p:spPr>
          <a:xfrm>
            <a:off x="228600" y="1280160"/>
            <a:ext cx="11353800" cy="1844040"/>
          </a:xfrm>
        </p:spPr>
        <p:txBody>
          <a:bodyPr/>
          <a:lstStyle/>
          <a:p>
            <a:r>
              <a:rPr lang="en-US" dirty="0"/>
              <a:t>Key focus here isn’t weather per se, but modeling the impacts of weather on electric grid components (e.g., generators, lines)</a:t>
            </a:r>
          </a:p>
          <a:p>
            <a:r>
              <a:rPr lang="en-US" dirty="0"/>
              <a:t>Certainly, a number of models already exist, and undoubtedly more will be created given that weather data is now conveniently available</a:t>
            </a:r>
          </a:p>
          <a:p>
            <a:r>
              <a:rPr lang="en-US" dirty="0"/>
              <a:t>The approach used here for handling a growing list of models is to mimic what has been done with power system stability – start small and expand</a:t>
            </a:r>
          </a:p>
          <a:p>
            <a:pPr lvl="1"/>
            <a:r>
              <a:rPr lang="en-US" dirty="0"/>
              <a:t>Early (1960) stability codes just had a handful of models, whereas current codes support many hundreds of different model types</a:t>
            </a:r>
          </a:p>
          <a:p>
            <a:r>
              <a:rPr lang="en-US" dirty="0"/>
              <a:t>PowerWorld implements this using PFW Models</a:t>
            </a:r>
          </a:p>
          <a:p>
            <a:pPr lvl="1"/>
            <a:r>
              <a:rPr lang="en-US" dirty="0"/>
              <a:t>PFW = Power Flow Weather or Power Flow Whatever models</a:t>
            </a:r>
          </a:p>
        </p:txBody>
      </p:sp>
    </p:spTree>
    <p:extLst>
      <p:ext uri="{BB962C8B-B14F-4D97-AF65-F5344CB8AC3E}">
        <p14:creationId xmlns:p14="http://schemas.microsoft.com/office/powerpoint/2010/main" val="32427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11811000" cy="1066800"/>
          </a:xfrm>
        </p:spPr>
        <p:txBody>
          <a:bodyPr/>
          <a:lstStyle/>
          <a:p>
            <a:r>
              <a:rPr lang="en-US" dirty="0"/>
              <a:t>Example: Gen MaxMW Wind and Solar</a:t>
            </a:r>
          </a:p>
        </p:txBody>
      </p:sp>
      <p:sp>
        <p:nvSpPr>
          <p:cNvPr id="3" name="Content Placeholder 2"/>
          <p:cNvSpPr>
            <a:spLocks noGrp="1"/>
          </p:cNvSpPr>
          <p:nvPr>
            <p:ph idx="1"/>
          </p:nvPr>
        </p:nvSpPr>
        <p:spPr>
          <a:xfrm>
            <a:off x="228600" y="1280160"/>
            <a:ext cx="11582400" cy="1539240"/>
          </a:xfrm>
        </p:spPr>
        <p:txBody>
          <a:bodyPr/>
          <a:lstStyle/>
          <a:p>
            <a:r>
              <a:rPr lang="en-US" dirty="0"/>
              <a:t>An example is modeling the impact of wind speed on wind turbine output, or solar irradiation on PV output</a:t>
            </a:r>
          </a:p>
          <a:p>
            <a:pPr lvl="1"/>
            <a:r>
              <a:rPr lang="en-US" dirty="0"/>
              <a:t>The image on the right shows</a:t>
            </a:r>
            <a:br>
              <a:rPr lang="en-US" dirty="0"/>
            </a:br>
            <a:r>
              <a:rPr lang="en-US" dirty="0"/>
              <a:t>several of the generic wind turbine </a:t>
            </a:r>
            <a:br>
              <a:rPr lang="en-US" dirty="0"/>
            </a:br>
            <a:r>
              <a:rPr lang="en-US" dirty="0"/>
              <a:t>models are based on the turbine </a:t>
            </a:r>
            <a:br>
              <a:rPr lang="en-US" dirty="0"/>
            </a:br>
            <a:r>
              <a:rPr lang="en-US" dirty="0"/>
              <a:t>classes using data from [a]</a:t>
            </a:r>
          </a:p>
          <a:p>
            <a:pPr lvl="1"/>
            <a:r>
              <a:rPr lang="en-US" dirty="0"/>
              <a:t>A simple solar PV model uses either</a:t>
            </a:r>
            <a:br>
              <a:rPr lang="en-US" dirty="0"/>
            </a:br>
            <a:r>
              <a:rPr lang="en-US" dirty="0"/>
              <a:t>provided solar irradiation or the </a:t>
            </a:r>
            <a:br>
              <a:rPr lang="en-US" dirty="0"/>
            </a:br>
            <a:r>
              <a:rPr lang="en-US" dirty="0"/>
              <a:t>standard equations for insolation </a:t>
            </a:r>
            <a:br>
              <a:rPr lang="en-US" dirty="0"/>
            </a:br>
            <a:r>
              <a:rPr lang="en-US" dirty="0"/>
              <a:t>based on location and time of day</a:t>
            </a:r>
            <a:br>
              <a:rPr lang="en-US" dirty="0"/>
            </a:br>
            <a:r>
              <a:rPr lang="en-US" dirty="0"/>
              <a:t>including cloud cover; this is </a:t>
            </a:r>
            <a:br>
              <a:rPr lang="en-US" dirty="0"/>
            </a:br>
            <a:r>
              <a:rPr lang="en-US" dirty="0"/>
              <a:t>combined with whether the solar </a:t>
            </a:r>
            <a:br>
              <a:rPr lang="en-US" dirty="0"/>
            </a:br>
            <a:r>
              <a:rPr lang="en-US" dirty="0"/>
              <a:t>has tracking and, if needed, its tilt </a:t>
            </a:r>
            <a:br>
              <a:rPr lang="en-US" dirty="0"/>
            </a:br>
            <a:r>
              <a:rPr lang="en-US" dirty="0"/>
              <a:t>and azimuth</a:t>
            </a:r>
          </a:p>
        </p:txBody>
      </p:sp>
      <p:pic>
        <p:nvPicPr>
          <p:cNvPr id="4" name="Picture 3"/>
          <p:cNvPicPr/>
          <p:nvPr/>
        </p:nvPicPr>
        <p:blipFill rotWithShape="1">
          <a:blip r:embed="rId2" cstate="print">
            <a:extLst>
              <a:ext uri="{28A0092B-C50C-407E-A947-70E740481C1C}">
                <a14:useLocalDpi xmlns:a14="http://schemas.microsoft.com/office/drawing/2010/main"/>
              </a:ext>
            </a:extLst>
          </a:blip>
          <a:srcRect/>
          <a:stretch/>
        </p:blipFill>
        <p:spPr bwMode="auto">
          <a:xfrm>
            <a:off x="6062708" y="2286000"/>
            <a:ext cx="5648417" cy="3429000"/>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6044213" y="5626779"/>
            <a:ext cx="6096000" cy="830997"/>
          </a:xfrm>
          <a:prstGeom prst="rect">
            <a:avLst/>
          </a:prstGeom>
        </p:spPr>
        <p:txBody>
          <a:bodyPr>
            <a:spAutoFit/>
          </a:bodyPr>
          <a:lstStyle/>
          <a:p>
            <a:r>
              <a:rPr lang="en-US" sz="1400" dirty="0"/>
              <a:t>[</a:t>
            </a:r>
            <a:r>
              <a:rPr lang="en-US" sz="1600" dirty="0"/>
              <a:t>a] C. Draxl, A. Clifton, B. Hodge, J. McCaa, “The Wind Integration National Dataset (WIND) Toolkit,” </a:t>
            </a:r>
            <a:r>
              <a:rPr lang="en-US" sz="1600" i="1" dirty="0"/>
              <a:t>Applied Energy</a:t>
            </a:r>
            <a:r>
              <a:rPr lang="en-US" sz="1600" dirty="0"/>
              <a:t>, vol. 151, pp. 355-366, 2015. </a:t>
            </a:r>
          </a:p>
        </p:txBody>
      </p:sp>
    </p:spTree>
    <p:extLst>
      <p:ext uri="{BB962C8B-B14F-4D97-AF65-F5344CB8AC3E}">
        <p14:creationId xmlns:p14="http://schemas.microsoft.com/office/powerpoint/2010/main" val="448232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7DBF-621C-2442-85E9-D7C0A173ABBC}"/>
              </a:ext>
            </a:extLst>
          </p:cNvPr>
          <p:cNvSpPr>
            <a:spLocks noGrp="1"/>
          </p:cNvSpPr>
          <p:nvPr>
            <p:ph type="title"/>
          </p:nvPr>
        </p:nvSpPr>
        <p:spPr/>
        <p:txBody>
          <a:bodyPr/>
          <a:lstStyle/>
          <a:p>
            <a:r>
              <a:rPr lang="en-US" dirty="0"/>
              <a:t>Example: Customized Wind Power Curve Model</a:t>
            </a:r>
          </a:p>
        </p:txBody>
      </p:sp>
      <p:sp>
        <p:nvSpPr>
          <p:cNvPr id="3" name="Content Placeholder 2">
            <a:extLst>
              <a:ext uri="{FF2B5EF4-FFF2-40B4-BE49-F238E27FC236}">
                <a16:creationId xmlns:a16="http://schemas.microsoft.com/office/drawing/2014/main" id="{E77D901D-F6AE-E0D1-6AFB-4B8BE12CCE80}"/>
              </a:ext>
            </a:extLst>
          </p:cNvPr>
          <p:cNvSpPr>
            <a:spLocks noGrp="1"/>
          </p:cNvSpPr>
          <p:nvPr>
            <p:ph idx="1"/>
          </p:nvPr>
        </p:nvSpPr>
        <p:spPr>
          <a:xfrm>
            <a:off x="228600" y="1280160"/>
            <a:ext cx="11201400" cy="1066800"/>
          </a:xfrm>
        </p:spPr>
        <p:txBody>
          <a:bodyPr/>
          <a:lstStyle/>
          <a:p>
            <a:r>
              <a:rPr lang="en-US" dirty="0"/>
              <a:t>Customized wind power curve models can also be defined; this only needs to be done once per wind generator</a:t>
            </a:r>
          </a:p>
        </p:txBody>
      </p:sp>
      <p:pic>
        <p:nvPicPr>
          <p:cNvPr id="4" name="Picture 3">
            <a:extLst>
              <a:ext uri="{FF2B5EF4-FFF2-40B4-BE49-F238E27FC236}">
                <a16:creationId xmlns:a16="http://schemas.microsoft.com/office/drawing/2014/main" id="{4B645FD4-E4D6-8214-48CB-46FA1382E9CE}"/>
              </a:ext>
            </a:extLst>
          </p:cNvPr>
          <p:cNvPicPr>
            <a:picLocks noChangeAspect="1"/>
          </p:cNvPicPr>
          <p:nvPr/>
        </p:nvPicPr>
        <p:blipFill>
          <a:blip r:embed="rId2"/>
          <a:stretch>
            <a:fillRect/>
          </a:stretch>
        </p:blipFill>
        <p:spPr>
          <a:xfrm>
            <a:off x="304800" y="2346960"/>
            <a:ext cx="5276309" cy="3818934"/>
          </a:xfrm>
          <a:prstGeom prst="rect">
            <a:avLst/>
          </a:prstGeom>
        </p:spPr>
      </p:pic>
      <p:pic>
        <p:nvPicPr>
          <p:cNvPr id="5" name="Picture 4">
            <a:extLst>
              <a:ext uri="{FF2B5EF4-FFF2-40B4-BE49-F238E27FC236}">
                <a16:creationId xmlns:a16="http://schemas.microsoft.com/office/drawing/2014/main" id="{1C232D0F-DD67-CE7F-E9DE-823FF822E2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130" t="5202" r="2439" b="5844"/>
          <a:stretch/>
        </p:blipFill>
        <p:spPr bwMode="auto">
          <a:xfrm>
            <a:off x="5962109" y="2575560"/>
            <a:ext cx="5802094" cy="3287439"/>
          </a:xfrm>
          <a:prstGeom prst="rect">
            <a:avLst/>
          </a:prstGeom>
          <a:solidFill>
            <a:sysClr val="windowText" lastClr="000000"/>
          </a:solid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033955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D7CF3-6B9E-2D56-F674-32E858A6995E}"/>
              </a:ext>
            </a:extLst>
          </p:cNvPr>
          <p:cNvSpPr>
            <a:spLocks noGrp="1"/>
          </p:cNvSpPr>
          <p:nvPr>
            <p:ph type="title"/>
          </p:nvPr>
        </p:nvSpPr>
        <p:spPr/>
        <p:txBody>
          <a:bodyPr/>
          <a:lstStyle/>
          <a:p>
            <a:r>
              <a:rPr lang="en-US" dirty="0"/>
              <a:t>Additional PFWs, Including Stochastic Models</a:t>
            </a:r>
          </a:p>
        </p:txBody>
      </p:sp>
      <p:sp>
        <p:nvSpPr>
          <p:cNvPr id="3" name="Content Placeholder 2">
            <a:extLst>
              <a:ext uri="{FF2B5EF4-FFF2-40B4-BE49-F238E27FC236}">
                <a16:creationId xmlns:a16="http://schemas.microsoft.com/office/drawing/2014/main" id="{E81546B6-927E-FDFB-37EE-8BE63171860D}"/>
              </a:ext>
            </a:extLst>
          </p:cNvPr>
          <p:cNvSpPr>
            <a:spLocks noGrp="1"/>
          </p:cNvSpPr>
          <p:nvPr>
            <p:ph idx="1"/>
          </p:nvPr>
        </p:nvSpPr>
        <p:spPr/>
        <p:txBody>
          <a:bodyPr/>
          <a:lstStyle/>
          <a:p>
            <a:r>
              <a:rPr lang="en-US" dirty="0"/>
              <a:t>Many different PFW models are possible, and they could certainly be stochastic</a:t>
            </a:r>
          </a:p>
          <a:p>
            <a:r>
              <a:rPr lang="en-US" dirty="0"/>
              <a:t>Examples include ambient-adjusted line ratings, dynamic line ratings, thermal generator output variation with temperature, line outage due to wind gusts, asset failure during </a:t>
            </a:r>
            <a:br>
              <a:rPr lang="en-US" dirty="0"/>
            </a:br>
            <a:r>
              <a:rPr lang="en-US" dirty="0"/>
              <a:t>earthquakes (see figure with pga=Peak Ground </a:t>
            </a:r>
            <a:br>
              <a:rPr lang="en-US" dirty="0"/>
            </a:br>
            <a:r>
              <a:rPr lang="en-US" dirty="0"/>
              <a:t>Acceleration), incremental impacts of</a:t>
            </a:r>
            <a:br>
              <a:rPr lang="en-US" dirty="0"/>
            </a:br>
            <a:r>
              <a:rPr lang="en-US" dirty="0"/>
              <a:t>temperature on load, etc. </a:t>
            </a:r>
          </a:p>
          <a:p>
            <a:r>
              <a:rPr lang="en-US" dirty="0"/>
              <a:t>Many such models exist in the literature, with</a:t>
            </a:r>
            <a:br>
              <a:rPr lang="en-US" dirty="0"/>
            </a:br>
            <a:r>
              <a:rPr lang="en-US" dirty="0"/>
              <a:t>others needing to be developed; </a:t>
            </a:r>
          </a:p>
          <a:p>
            <a:endParaRPr lang="en-US" dirty="0"/>
          </a:p>
        </p:txBody>
      </p:sp>
      <p:pic>
        <p:nvPicPr>
          <p:cNvPr id="4" name="Picture 3">
            <a:extLst>
              <a:ext uri="{FF2B5EF4-FFF2-40B4-BE49-F238E27FC236}">
                <a16:creationId xmlns:a16="http://schemas.microsoft.com/office/drawing/2014/main" id="{3E059493-F842-7A64-2A6B-17D2CFF0C2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05800" y="3276600"/>
            <a:ext cx="3474720" cy="2011680"/>
          </a:xfrm>
          <a:prstGeom prst="rect">
            <a:avLst/>
          </a:prstGeom>
        </p:spPr>
      </p:pic>
      <p:sp>
        <p:nvSpPr>
          <p:cNvPr id="5" name="TextBox 4">
            <a:extLst>
              <a:ext uri="{FF2B5EF4-FFF2-40B4-BE49-F238E27FC236}">
                <a16:creationId xmlns:a16="http://schemas.microsoft.com/office/drawing/2014/main" id="{1518D110-BA88-001C-7CBF-C9402EE37F00}"/>
              </a:ext>
            </a:extLst>
          </p:cNvPr>
          <p:cNvSpPr txBox="1"/>
          <p:nvPr/>
        </p:nvSpPr>
        <p:spPr>
          <a:xfrm>
            <a:off x="152400" y="6096000"/>
            <a:ext cx="11277600" cy="523220"/>
          </a:xfrm>
          <a:prstGeom prst="rect">
            <a:avLst/>
          </a:prstGeom>
          <a:noFill/>
        </p:spPr>
        <p:txBody>
          <a:bodyPr wrap="square">
            <a:spAutoFit/>
          </a:bodyPr>
          <a:lstStyle/>
          <a:p>
            <a:r>
              <a:rPr lang="en-US" sz="1400" dirty="0">
                <a:effectLst/>
                <a:latin typeface="Times New Roman" panose="02020603050405020304" pitchFamily="18" charset="0"/>
                <a:ea typeface="SimSun" panose="02010600030101010101" pitchFamily="2" charset="-122"/>
              </a:rPr>
              <a:t>Image source: Figure 2.1 of  A. Veeramany, G.A. Coles, S.D. Unwin, T.B. Nguyen, J.E Dagle, “Trial Implementation of the High Impact, Low-Frequency Power Grid Event Risk Framework to Support Informed Decision-Making,” PNNL-25667, October 2016. </a:t>
            </a:r>
            <a:endParaRPr lang="en-US" sz="1400" dirty="0"/>
          </a:p>
        </p:txBody>
      </p:sp>
    </p:spTree>
    <p:extLst>
      <p:ext uri="{BB962C8B-B14F-4D97-AF65-F5344CB8AC3E}">
        <p14:creationId xmlns:p14="http://schemas.microsoft.com/office/powerpoint/2010/main" val="25892072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ACC49-6A43-756C-A045-94B7E6C103B7}"/>
              </a:ext>
            </a:extLst>
          </p:cNvPr>
          <p:cNvSpPr>
            <a:spLocks noGrp="1"/>
          </p:cNvSpPr>
          <p:nvPr>
            <p:ph type="title"/>
          </p:nvPr>
        </p:nvSpPr>
        <p:spPr/>
        <p:txBody>
          <a:bodyPr/>
          <a:lstStyle/>
          <a:p>
            <a:r>
              <a:rPr lang="en-US" dirty="0"/>
              <a:t>Example: Gen MaxMW PFW Model</a:t>
            </a:r>
          </a:p>
        </p:txBody>
      </p:sp>
      <p:sp>
        <p:nvSpPr>
          <p:cNvPr id="3" name="Content Placeholder 2">
            <a:extLst>
              <a:ext uri="{FF2B5EF4-FFF2-40B4-BE49-F238E27FC236}">
                <a16:creationId xmlns:a16="http://schemas.microsoft.com/office/drawing/2014/main" id="{7CEFFF5F-B54E-5C9A-ED8D-15DCD91CE4BF}"/>
              </a:ext>
            </a:extLst>
          </p:cNvPr>
          <p:cNvSpPr>
            <a:spLocks noGrp="1"/>
          </p:cNvSpPr>
          <p:nvPr>
            <p:ph idx="1"/>
          </p:nvPr>
        </p:nvSpPr>
        <p:spPr/>
        <p:txBody>
          <a:bodyPr/>
          <a:lstStyle/>
          <a:p>
            <a:r>
              <a:rPr lang="en-US" dirty="0"/>
              <a:t>Individual generator PFW models can be entered or viewed using the generator dialog</a:t>
            </a:r>
          </a:p>
        </p:txBody>
      </p:sp>
      <p:pic>
        <p:nvPicPr>
          <p:cNvPr id="5" name="Picture 4">
            <a:extLst>
              <a:ext uri="{FF2B5EF4-FFF2-40B4-BE49-F238E27FC236}">
                <a16:creationId xmlns:a16="http://schemas.microsoft.com/office/drawing/2014/main" id="{A907578B-8E2E-1A89-D5D1-5BF3B6AFCC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2231571"/>
            <a:ext cx="3841865" cy="4175760"/>
          </a:xfrm>
          <a:prstGeom prst="rect">
            <a:avLst/>
          </a:prstGeom>
        </p:spPr>
      </p:pic>
      <p:pic>
        <p:nvPicPr>
          <p:cNvPr id="7" name="Picture 6">
            <a:extLst>
              <a:ext uri="{FF2B5EF4-FFF2-40B4-BE49-F238E27FC236}">
                <a16:creationId xmlns:a16="http://schemas.microsoft.com/office/drawing/2014/main" id="{A59B03CA-BEEC-321B-CB44-93B2087E68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53400" y="2248987"/>
            <a:ext cx="3825840" cy="4158343"/>
          </a:xfrm>
          <a:prstGeom prst="rect">
            <a:avLst/>
          </a:prstGeom>
        </p:spPr>
      </p:pic>
      <p:pic>
        <p:nvPicPr>
          <p:cNvPr id="9" name="Picture 8">
            <a:extLst>
              <a:ext uri="{FF2B5EF4-FFF2-40B4-BE49-F238E27FC236}">
                <a16:creationId xmlns:a16="http://schemas.microsoft.com/office/drawing/2014/main" id="{1A6FA404-079D-E610-E385-8D464DA7DB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7200" y="2246811"/>
            <a:ext cx="3827843" cy="4160520"/>
          </a:xfrm>
          <a:prstGeom prst="rect">
            <a:avLst/>
          </a:prstGeom>
        </p:spPr>
      </p:pic>
    </p:spTree>
    <p:extLst>
      <p:ext uri="{BB962C8B-B14F-4D97-AF65-F5344CB8AC3E}">
        <p14:creationId xmlns:p14="http://schemas.microsoft.com/office/powerpoint/2010/main" val="3866523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09A77-39C2-B92E-B7A5-29799A4A8951}"/>
              </a:ext>
            </a:extLst>
          </p:cNvPr>
          <p:cNvSpPr>
            <a:spLocks noGrp="1"/>
          </p:cNvSpPr>
          <p:nvPr>
            <p:ph type="title"/>
          </p:nvPr>
        </p:nvSpPr>
        <p:spPr/>
        <p:txBody>
          <a:bodyPr/>
          <a:lstStyle/>
          <a:p>
            <a:r>
              <a:rPr lang="en-US" dirty="0"/>
              <a:t>Entering Large Number of PFW Models</a:t>
            </a:r>
          </a:p>
        </p:txBody>
      </p:sp>
      <p:sp>
        <p:nvSpPr>
          <p:cNvPr id="3" name="Content Placeholder 2">
            <a:extLst>
              <a:ext uri="{FF2B5EF4-FFF2-40B4-BE49-F238E27FC236}">
                <a16:creationId xmlns:a16="http://schemas.microsoft.com/office/drawing/2014/main" id="{708EA3C4-E4F8-894E-0CDF-27D833815D04}"/>
              </a:ext>
            </a:extLst>
          </p:cNvPr>
          <p:cNvSpPr>
            <a:spLocks noGrp="1"/>
          </p:cNvSpPr>
          <p:nvPr>
            <p:ph idx="1"/>
          </p:nvPr>
        </p:nvSpPr>
        <p:spPr/>
        <p:txBody>
          <a:bodyPr/>
          <a:lstStyle/>
          <a:p>
            <a:r>
              <a:rPr lang="en-US" dirty="0"/>
              <a:t>A large number of PFW models can be entered by going to the </a:t>
            </a:r>
            <a:r>
              <a:rPr lang="en-US" b="1" dirty="0"/>
              <a:t>Weather, Weather Models and Information</a:t>
            </a:r>
            <a:r>
              <a:rPr lang="en-US" dirty="0"/>
              <a:t>, </a:t>
            </a:r>
            <a:r>
              <a:rPr lang="en-US" b="1" dirty="0"/>
              <a:t>PFW Models </a:t>
            </a:r>
            <a:r>
              <a:rPr lang="en-US" dirty="0"/>
              <a:t>page</a:t>
            </a:r>
          </a:p>
          <a:p>
            <a:pPr lvl="1"/>
            <a:r>
              <a:rPr lang="en-US" dirty="0"/>
              <a:t>The Generator PFW </a:t>
            </a:r>
            <a:br>
              <a:rPr lang="en-US" dirty="0"/>
            </a:br>
            <a:r>
              <a:rPr lang="en-US" dirty="0"/>
              <a:t>Models list shows all the </a:t>
            </a:r>
            <a:br>
              <a:rPr lang="en-US" dirty="0"/>
            </a:br>
            <a:r>
              <a:rPr lang="en-US" dirty="0"/>
              <a:t>generators in the case</a:t>
            </a:r>
          </a:p>
          <a:p>
            <a:pPr lvl="1"/>
            <a:r>
              <a:rPr lang="en-US" dirty="0"/>
              <a:t>Select the desired</a:t>
            </a:r>
            <a:br>
              <a:rPr lang="en-US" dirty="0"/>
            </a:br>
            <a:r>
              <a:rPr lang="en-US" dirty="0"/>
              <a:t>ones, right-click</a:t>
            </a:r>
            <a:br>
              <a:rPr lang="en-US" dirty="0"/>
            </a:br>
            <a:r>
              <a:rPr lang="en-US" dirty="0"/>
              <a:t>and select </a:t>
            </a:r>
            <a:br>
              <a:rPr lang="en-US" dirty="0"/>
            </a:br>
            <a:r>
              <a:rPr lang="en-US" b="1" dirty="0"/>
              <a:t>Insert New PFW</a:t>
            </a:r>
            <a:br>
              <a:rPr lang="en-US" b="1" dirty="0"/>
            </a:br>
            <a:r>
              <a:rPr lang="en-US" b="1" dirty="0"/>
              <a:t>Models</a:t>
            </a:r>
          </a:p>
          <a:p>
            <a:r>
              <a:rPr lang="en-US" dirty="0"/>
              <a:t>They can also be added</a:t>
            </a:r>
            <a:br>
              <a:rPr lang="en-US" dirty="0"/>
            </a:br>
            <a:r>
              <a:rPr lang="en-US" dirty="0"/>
              <a:t>with aux files or by </a:t>
            </a:r>
            <a:br>
              <a:rPr lang="en-US" dirty="0"/>
            </a:br>
            <a:r>
              <a:rPr lang="en-US" dirty="0"/>
              <a:t>pasting them in</a:t>
            </a:r>
          </a:p>
        </p:txBody>
      </p:sp>
      <p:pic>
        <p:nvPicPr>
          <p:cNvPr id="11" name="Picture 10">
            <a:extLst>
              <a:ext uri="{FF2B5EF4-FFF2-40B4-BE49-F238E27FC236}">
                <a16:creationId xmlns:a16="http://schemas.microsoft.com/office/drawing/2014/main" id="{850995B3-91DE-10BB-466F-6D6FA61EEC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 t="-2172"/>
          <a:stretch/>
        </p:blipFill>
        <p:spPr>
          <a:xfrm>
            <a:off x="4724400" y="2209800"/>
            <a:ext cx="7239000" cy="4170293"/>
          </a:xfrm>
          <a:prstGeom prst="rect">
            <a:avLst/>
          </a:prstGeom>
        </p:spPr>
      </p:pic>
    </p:spTree>
    <p:extLst>
      <p:ext uri="{BB962C8B-B14F-4D97-AF65-F5344CB8AC3E}">
        <p14:creationId xmlns:p14="http://schemas.microsoft.com/office/powerpoint/2010/main" val="1626576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000C6-5DE9-50F2-0035-2BCE82B46C5C}"/>
              </a:ext>
            </a:extLst>
          </p:cNvPr>
          <p:cNvSpPr>
            <a:spLocks noGrp="1"/>
          </p:cNvSpPr>
          <p:nvPr>
            <p:ph type="title"/>
          </p:nvPr>
        </p:nvSpPr>
        <p:spPr>
          <a:xfrm>
            <a:off x="228600" y="76200"/>
            <a:ext cx="11887200" cy="1066800"/>
          </a:xfrm>
        </p:spPr>
        <p:txBody>
          <a:bodyPr/>
          <a:lstStyle/>
          <a:p>
            <a:r>
              <a:rPr lang="en-US" dirty="0"/>
              <a:t>Making it Easy to Get Started: Using EIA-860 Data</a:t>
            </a:r>
          </a:p>
        </p:txBody>
      </p:sp>
      <p:sp>
        <p:nvSpPr>
          <p:cNvPr id="3" name="Content Placeholder 2">
            <a:extLst>
              <a:ext uri="{FF2B5EF4-FFF2-40B4-BE49-F238E27FC236}">
                <a16:creationId xmlns:a16="http://schemas.microsoft.com/office/drawing/2014/main" id="{81F8DA44-D11A-1E1D-B531-F247DF8F1A18}"/>
              </a:ext>
            </a:extLst>
          </p:cNvPr>
          <p:cNvSpPr>
            <a:spLocks noGrp="1"/>
          </p:cNvSpPr>
          <p:nvPr>
            <p:ph idx="1"/>
          </p:nvPr>
        </p:nvSpPr>
        <p:spPr>
          <a:xfrm>
            <a:off x="228600" y="1280160"/>
            <a:ext cx="11811000" cy="5196840"/>
          </a:xfrm>
        </p:spPr>
        <p:txBody>
          <a:bodyPr/>
          <a:lstStyle/>
          <a:p>
            <a:r>
              <a:rPr lang="en-US" dirty="0"/>
              <a:t>To make it easy to get started we’ve setup copper plate (i.e., no transmission) power flow cases with PFW models based the data provided by the US Energy Information Administration (EIA) in their Form EIA-860  datasets</a:t>
            </a:r>
          </a:p>
          <a:p>
            <a:pPr lvl="1"/>
            <a:r>
              <a:rPr lang="en-US" dirty="0"/>
              <a:t>EIA-860 provides data on every generator in the US with 1 MW or more capacity</a:t>
            </a:r>
          </a:p>
          <a:p>
            <a:pPr lvl="1"/>
            <a:r>
              <a:rPr lang="en-US" dirty="0"/>
              <a:t>Available at www.eia.gov/electricity/data/eia860/; it is released yearly with monthly updates available</a:t>
            </a:r>
          </a:p>
          <a:p>
            <a:r>
              <a:rPr lang="en-US" dirty="0"/>
              <a:t>We take this data and convert it into a copper plate power flow model, with the resultant cases publicly available at </a:t>
            </a:r>
          </a:p>
          <a:p>
            <a:pPr lvl="1"/>
            <a:r>
              <a:rPr lang="en-US" dirty="0"/>
              <a:t>electricgrids.engr.tamu.edu/eia-860-generator-data-cases/ </a:t>
            </a:r>
          </a:p>
          <a:p>
            <a:pPr lvl="1"/>
            <a:r>
              <a:rPr lang="en-US" dirty="0"/>
              <a:t>Details on this process are in a 2024 TPEC paper (available as a 2024 paper at </a:t>
            </a:r>
            <a:r>
              <a:rPr lang="en-US" b="1" dirty="0"/>
              <a:t>overbye.engr.tamu.edu/publications</a:t>
            </a:r>
            <a:r>
              <a:rPr lang="en-US" dirty="0"/>
              <a:t>/)</a:t>
            </a:r>
          </a:p>
          <a:p>
            <a:endParaRPr lang="en-US" dirty="0"/>
          </a:p>
        </p:txBody>
      </p:sp>
    </p:spTree>
    <p:extLst>
      <p:ext uri="{BB962C8B-B14F-4D97-AF65-F5344CB8AC3E}">
        <p14:creationId xmlns:p14="http://schemas.microsoft.com/office/powerpoint/2010/main" val="25266636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4DEB8-969A-52B2-5D62-7DC765A81C8D}"/>
              </a:ext>
            </a:extLst>
          </p:cNvPr>
          <p:cNvSpPr>
            <a:spLocks noGrp="1"/>
          </p:cNvSpPr>
          <p:nvPr>
            <p:ph type="title"/>
          </p:nvPr>
        </p:nvSpPr>
        <p:spPr/>
        <p:txBody>
          <a:bodyPr/>
          <a:lstStyle/>
          <a:p>
            <a:r>
              <a:rPr lang="en-US" dirty="0"/>
              <a:t>Example EIA-860 Wind Generator Data</a:t>
            </a:r>
          </a:p>
        </p:txBody>
      </p:sp>
      <p:sp>
        <p:nvSpPr>
          <p:cNvPr id="3" name="Content Placeholder 2">
            <a:extLst>
              <a:ext uri="{FF2B5EF4-FFF2-40B4-BE49-F238E27FC236}">
                <a16:creationId xmlns:a16="http://schemas.microsoft.com/office/drawing/2014/main" id="{25D9F989-FDE5-39C9-0D97-A16D9A4A476F}"/>
              </a:ext>
            </a:extLst>
          </p:cNvPr>
          <p:cNvSpPr>
            <a:spLocks noGrp="1"/>
          </p:cNvSpPr>
          <p:nvPr>
            <p:ph idx="1"/>
          </p:nvPr>
        </p:nvSpPr>
        <p:spPr>
          <a:xfrm>
            <a:off x="228600" y="1280160"/>
            <a:ext cx="11201400" cy="1615440"/>
          </a:xfrm>
        </p:spPr>
        <p:txBody>
          <a:bodyPr/>
          <a:lstStyle/>
          <a:p>
            <a:r>
              <a:rPr lang="en-US" dirty="0"/>
              <a:t>Right image shows the PFW models to</a:t>
            </a:r>
            <a:br>
              <a:rPr lang="en-US" dirty="0"/>
            </a:br>
            <a:r>
              <a:rPr lang="en-US" dirty="0"/>
              <a:t>map weather (wind speed) to MW Max </a:t>
            </a:r>
          </a:p>
          <a:p>
            <a:pPr lvl="1"/>
            <a:r>
              <a:rPr lang="en-US" dirty="0"/>
              <a:t>From the </a:t>
            </a:r>
            <a:r>
              <a:rPr lang="en-US" b="1" dirty="0"/>
              <a:t>Weather, Weather Models and </a:t>
            </a:r>
            <a:br>
              <a:rPr lang="en-US" b="1" dirty="0"/>
            </a:br>
            <a:r>
              <a:rPr lang="en-US" b="1" dirty="0"/>
              <a:t>Information</a:t>
            </a:r>
            <a:r>
              <a:rPr lang="en-US" dirty="0"/>
              <a:t> display</a:t>
            </a:r>
          </a:p>
          <a:p>
            <a:r>
              <a:rPr lang="en-US" dirty="0"/>
              <a:t>Bottom image shows some EIA-860</a:t>
            </a:r>
            <a:br>
              <a:rPr lang="en-US" dirty="0"/>
            </a:br>
            <a:r>
              <a:rPr lang="en-US" dirty="0"/>
              <a:t>wind generators with turbine information</a:t>
            </a:r>
          </a:p>
        </p:txBody>
      </p:sp>
      <p:sp>
        <p:nvSpPr>
          <p:cNvPr id="8" name="Rectangle 7">
            <a:extLst>
              <a:ext uri="{FF2B5EF4-FFF2-40B4-BE49-F238E27FC236}">
                <a16:creationId xmlns:a16="http://schemas.microsoft.com/office/drawing/2014/main" id="{DBA4669F-CEFA-8E9F-A656-9ABBA4EB3C5C}"/>
              </a:ext>
            </a:extLst>
          </p:cNvPr>
          <p:cNvSpPr/>
          <p:nvPr/>
        </p:nvSpPr>
        <p:spPr>
          <a:xfrm>
            <a:off x="8305800" y="4114800"/>
            <a:ext cx="3200400" cy="1569660"/>
          </a:xfrm>
          <a:prstGeom prst="rect">
            <a:avLst/>
          </a:prstGeom>
          <a:solidFill>
            <a:schemeClr val="accent2">
              <a:lumMod val="20000"/>
              <a:lumOff val="80000"/>
            </a:schemeClr>
          </a:solidFill>
        </p:spPr>
        <p:txBody>
          <a:bodyPr wrap="square">
            <a:spAutoFit/>
          </a:bodyPr>
          <a:lstStyle/>
          <a:p>
            <a:pPr marL="0" lvl="1"/>
            <a:r>
              <a:rPr lang="en-US" sz="2400" dirty="0"/>
              <a:t>For the CEII grids we have bus mapping for more than 95% of the generator capacity</a:t>
            </a:r>
          </a:p>
        </p:txBody>
      </p:sp>
      <p:pic>
        <p:nvPicPr>
          <p:cNvPr id="6" name="Picture 5">
            <a:extLst>
              <a:ext uri="{FF2B5EF4-FFF2-40B4-BE49-F238E27FC236}">
                <a16:creationId xmlns:a16="http://schemas.microsoft.com/office/drawing/2014/main" id="{DEFDD6DD-AA89-9A70-A139-15C7A0683D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715"/>
          <a:stretch/>
        </p:blipFill>
        <p:spPr>
          <a:xfrm>
            <a:off x="7391400" y="1291046"/>
            <a:ext cx="4114800" cy="2624959"/>
          </a:xfrm>
          <a:prstGeom prst="rect">
            <a:avLst/>
          </a:prstGeom>
        </p:spPr>
      </p:pic>
      <p:pic>
        <p:nvPicPr>
          <p:cNvPr id="5" name="Picture 4">
            <a:extLst>
              <a:ext uri="{FF2B5EF4-FFF2-40B4-BE49-F238E27FC236}">
                <a16:creationId xmlns:a16="http://schemas.microsoft.com/office/drawing/2014/main" id="{E0B3D08D-6B55-7F4F-3E75-13D358A65B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799" y="4039274"/>
            <a:ext cx="7541775" cy="2513925"/>
          </a:xfrm>
          <a:prstGeom prst="rect">
            <a:avLst/>
          </a:prstGeom>
        </p:spPr>
      </p:pic>
    </p:spTree>
    <p:extLst>
      <p:ext uri="{BB962C8B-B14F-4D97-AF65-F5344CB8AC3E}">
        <p14:creationId xmlns:p14="http://schemas.microsoft.com/office/powerpoint/2010/main" val="22172513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B1DBC-3260-33A7-E300-1FAA84973E6C}"/>
              </a:ext>
            </a:extLst>
          </p:cNvPr>
          <p:cNvSpPr>
            <a:spLocks noGrp="1"/>
          </p:cNvSpPr>
          <p:nvPr>
            <p:ph type="title"/>
          </p:nvPr>
        </p:nvSpPr>
        <p:spPr>
          <a:xfrm>
            <a:off x="228600" y="76200"/>
            <a:ext cx="11506200" cy="1066800"/>
          </a:xfrm>
        </p:spPr>
        <p:txBody>
          <a:bodyPr/>
          <a:lstStyle/>
          <a:p>
            <a:r>
              <a:rPr lang="en-US" dirty="0"/>
              <a:t>Convenient Access to Wind Turbine Power Curves</a:t>
            </a:r>
          </a:p>
        </p:txBody>
      </p:sp>
      <p:sp>
        <p:nvSpPr>
          <p:cNvPr id="3" name="Content Placeholder 2">
            <a:extLst>
              <a:ext uri="{FF2B5EF4-FFF2-40B4-BE49-F238E27FC236}">
                <a16:creationId xmlns:a16="http://schemas.microsoft.com/office/drawing/2014/main" id="{A1DFE66D-AC41-7139-6053-58AA92191AC6}"/>
              </a:ext>
            </a:extLst>
          </p:cNvPr>
          <p:cNvSpPr>
            <a:spLocks noGrp="1"/>
          </p:cNvSpPr>
          <p:nvPr>
            <p:ph idx="1"/>
          </p:nvPr>
        </p:nvSpPr>
        <p:spPr/>
        <p:txBody>
          <a:bodyPr/>
          <a:lstStyle/>
          <a:p>
            <a:r>
              <a:rPr lang="en-US" dirty="0"/>
              <a:t>Reference [a], from PNNL, provides good access to power curves for all the wind turbines in CONUS as of end of 2020</a:t>
            </a:r>
          </a:p>
          <a:p>
            <a:r>
              <a:rPr lang="en-US" dirty="0"/>
              <a:t>The data they provide can be directly pasted into Simulator  </a:t>
            </a:r>
          </a:p>
        </p:txBody>
      </p:sp>
      <p:sp>
        <p:nvSpPr>
          <p:cNvPr id="5" name="TextBox 4">
            <a:extLst>
              <a:ext uri="{FF2B5EF4-FFF2-40B4-BE49-F238E27FC236}">
                <a16:creationId xmlns:a16="http://schemas.microsoft.com/office/drawing/2014/main" id="{029D659B-0174-3B89-7684-5CAB8B43B7DE}"/>
              </a:ext>
            </a:extLst>
          </p:cNvPr>
          <p:cNvSpPr txBox="1"/>
          <p:nvPr/>
        </p:nvSpPr>
        <p:spPr>
          <a:xfrm>
            <a:off x="457200" y="6019800"/>
            <a:ext cx="10668000" cy="646331"/>
          </a:xfrm>
          <a:prstGeom prst="rect">
            <a:avLst/>
          </a:prstGeom>
          <a:noFill/>
        </p:spPr>
        <p:txBody>
          <a:bodyPr wrap="square">
            <a:spAutoFit/>
          </a:bodyPr>
          <a:lstStyle/>
          <a:p>
            <a:r>
              <a:rPr lang="en-US" sz="1800" dirty="0">
                <a:solidFill>
                  <a:srgbClr val="000000"/>
                </a:solidFill>
                <a:effectLst/>
                <a:latin typeface="Times New Roman" panose="02020603050405020304" pitchFamily="18" charset="0"/>
                <a:ea typeface="SimSun" panose="02010600030101010101" pitchFamily="2" charset="-122"/>
              </a:rPr>
              <a:t>[a] C. Bracken, S. Underwood, A. Campbell, T.B. Thurber, N. Voisin, Hourly wind and solar generation profiles for every EIA 2020 plant in the CONUS, 2023, dx.doi.org/10.5281/zenodo.7901615</a:t>
            </a:r>
            <a:endParaRPr lang="en-US" sz="1800" dirty="0"/>
          </a:p>
        </p:txBody>
      </p:sp>
      <p:pic>
        <p:nvPicPr>
          <p:cNvPr id="7" name="Picture 6">
            <a:extLst>
              <a:ext uri="{FF2B5EF4-FFF2-40B4-BE49-F238E27FC236}">
                <a16:creationId xmlns:a16="http://schemas.microsoft.com/office/drawing/2014/main" id="{0C7EE604-31DE-A866-1872-58A0A3927B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400" y="2725844"/>
            <a:ext cx="10744200" cy="3104825"/>
          </a:xfrm>
          <a:prstGeom prst="rect">
            <a:avLst/>
          </a:prstGeom>
        </p:spPr>
      </p:pic>
    </p:spTree>
    <p:extLst>
      <p:ext uri="{BB962C8B-B14F-4D97-AF65-F5344CB8AC3E}">
        <p14:creationId xmlns:p14="http://schemas.microsoft.com/office/powerpoint/2010/main" val="41672972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782F18A-1DC8-8542-5B18-2053D1B97D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82733" y="4154944"/>
            <a:ext cx="4351867" cy="2479121"/>
          </a:xfrm>
          <a:prstGeom prst="rect">
            <a:avLst/>
          </a:prstGeom>
        </p:spPr>
      </p:pic>
      <p:sp>
        <p:nvSpPr>
          <p:cNvPr id="2" name="Title 1">
            <a:extLst>
              <a:ext uri="{FF2B5EF4-FFF2-40B4-BE49-F238E27FC236}">
                <a16:creationId xmlns:a16="http://schemas.microsoft.com/office/drawing/2014/main" id="{2DBCA11F-6F1B-79C8-942A-5582EA97D7DD}"/>
              </a:ext>
            </a:extLst>
          </p:cNvPr>
          <p:cNvSpPr>
            <a:spLocks noGrp="1"/>
          </p:cNvSpPr>
          <p:nvPr>
            <p:ph type="title"/>
          </p:nvPr>
        </p:nvSpPr>
        <p:spPr/>
        <p:txBody>
          <a:bodyPr/>
          <a:lstStyle/>
          <a:p>
            <a:r>
              <a:rPr lang="en-US" dirty="0"/>
              <a:t>Pasting in the Wind Power Curves</a:t>
            </a:r>
          </a:p>
        </p:txBody>
      </p:sp>
      <p:sp>
        <p:nvSpPr>
          <p:cNvPr id="3" name="Content Placeholder 2">
            <a:extLst>
              <a:ext uri="{FF2B5EF4-FFF2-40B4-BE49-F238E27FC236}">
                <a16:creationId xmlns:a16="http://schemas.microsoft.com/office/drawing/2014/main" id="{9DCB2E1E-9E78-A75E-8C75-4D142DDEAE11}"/>
              </a:ext>
            </a:extLst>
          </p:cNvPr>
          <p:cNvSpPr>
            <a:spLocks noGrp="1"/>
          </p:cNvSpPr>
          <p:nvPr>
            <p:ph idx="1"/>
          </p:nvPr>
        </p:nvSpPr>
        <p:spPr/>
        <p:txBody>
          <a:bodyPr/>
          <a:lstStyle/>
          <a:p>
            <a:r>
              <a:rPr lang="en-US" dirty="0"/>
              <a:t>Select all the data on the previous slide data in Excel, and copy it</a:t>
            </a:r>
          </a:p>
          <a:p>
            <a:r>
              <a:rPr lang="en-US" dirty="0"/>
              <a:t>In Simulator open </a:t>
            </a:r>
            <a:r>
              <a:rPr lang="en-US" b="1" dirty="0"/>
              <a:t>Tools, Weather, Weather Models and Information</a:t>
            </a:r>
            <a:r>
              <a:rPr lang="en-US" dirty="0"/>
              <a:t>; select the PFW Model Summary page, and right-click on the WindGeneral object type</a:t>
            </a:r>
          </a:p>
        </p:txBody>
      </p:sp>
      <p:pic>
        <p:nvPicPr>
          <p:cNvPr id="5" name="Picture 4">
            <a:extLst>
              <a:ext uri="{FF2B5EF4-FFF2-40B4-BE49-F238E27FC236}">
                <a16:creationId xmlns:a16="http://schemas.microsoft.com/office/drawing/2014/main" id="{36009572-7972-04A0-53DF-DA97C8A72E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3200400"/>
            <a:ext cx="4936322" cy="3124200"/>
          </a:xfrm>
          <a:prstGeom prst="rect">
            <a:avLst/>
          </a:prstGeom>
        </p:spPr>
      </p:pic>
      <p:pic>
        <p:nvPicPr>
          <p:cNvPr id="7" name="Picture 6">
            <a:extLst>
              <a:ext uri="{FF2B5EF4-FFF2-40B4-BE49-F238E27FC236}">
                <a16:creationId xmlns:a16="http://schemas.microsoft.com/office/drawing/2014/main" id="{2A5FECE7-5C87-EA36-6613-5D98FC57E6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61182" y="2819400"/>
            <a:ext cx="5739624" cy="1005840"/>
          </a:xfrm>
          <a:prstGeom prst="rect">
            <a:avLst/>
          </a:prstGeom>
        </p:spPr>
      </p:pic>
      <p:cxnSp>
        <p:nvCxnSpPr>
          <p:cNvPr id="8" name="Straight Arrow Connector 7">
            <a:extLst>
              <a:ext uri="{FF2B5EF4-FFF2-40B4-BE49-F238E27FC236}">
                <a16:creationId xmlns:a16="http://schemas.microsoft.com/office/drawing/2014/main" id="{A99ACE1F-F17F-8635-DBBE-B87C87C241D7}"/>
              </a:ext>
            </a:extLst>
          </p:cNvPr>
          <p:cNvCxnSpPr>
            <a:cxnSpLocks/>
          </p:cNvCxnSpPr>
          <p:nvPr/>
        </p:nvCxnSpPr>
        <p:spPr bwMode="auto">
          <a:xfrm>
            <a:off x="762000" y="3200400"/>
            <a:ext cx="495300" cy="2758440"/>
          </a:xfrm>
          <a:prstGeom prst="straightConnector1">
            <a:avLst/>
          </a:prstGeom>
          <a:noFill/>
          <a:ln w="69850" cap="flat" cmpd="sng" algn="ctr">
            <a:solidFill>
              <a:srgbClr val="F08200"/>
            </a:solidFill>
            <a:prstDash val="solid"/>
            <a:round/>
            <a:headEnd type="none" w="med" len="med"/>
            <a:tailEnd type="arrow"/>
          </a:ln>
          <a:effectLst/>
        </p:spPr>
      </p:cxnSp>
      <p:cxnSp>
        <p:nvCxnSpPr>
          <p:cNvPr id="12" name="Straight Arrow Connector 11">
            <a:extLst>
              <a:ext uri="{FF2B5EF4-FFF2-40B4-BE49-F238E27FC236}">
                <a16:creationId xmlns:a16="http://schemas.microsoft.com/office/drawing/2014/main" id="{89617DC1-7200-CB45-35B5-C16B0FCACBB3}"/>
              </a:ext>
            </a:extLst>
          </p:cNvPr>
          <p:cNvCxnSpPr>
            <a:cxnSpLocks/>
          </p:cNvCxnSpPr>
          <p:nvPr/>
        </p:nvCxnSpPr>
        <p:spPr bwMode="auto">
          <a:xfrm flipV="1">
            <a:off x="3657600" y="3825240"/>
            <a:ext cx="2095500" cy="2146300"/>
          </a:xfrm>
          <a:prstGeom prst="straightConnector1">
            <a:avLst/>
          </a:prstGeom>
          <a:noFill/>
          <a:ln w="69850" cap="flat" cmpd="sng" algn="ctr">
            <a:solidFill>
              <a:srgbClr val="F08200"/>
            </a:solidFill>
            <a:prstDash val="solid"/>
            <a:round/>
            <a:headEnd type="none" w="med" len="med"/>
            <a:tailEnd type="arrow"/>
          </a:ln>
          <a:effectLst/>
        </p:spPr>
      </p:cxnSp>
      <p:cxnSp>
        <p:nvCxnSpPr>
          <p:cNvPr id="16" name="Straight Arrow Connector 15">
            <a:extLst>
              <a:ext uri="{FF2B5EF4-FFF2-40B4-BE49-F238E27FC236}">
                <a16:creationId xmlns:a16="http://schemas.microsoft.com/office/drawing/2014/main" id="{C0D36F58-FB18-5AA1-1515-9C918F04A6B9}"/>
              </a:ext>
            </a:extLst>
          </p:cNvPr>
          <p:cNvCxnSpPr>
            <a:cxnSpLocks/>
          </p:cNvCxnSpPr>
          <p:nvPr/>
        </p:nvCxnSpPr>
        <p:spPr bwMode="auto">
          <a:xfrm>
            <a:off x="7047021" y="3672840"/>
            <a:ext cx="186011" cy="1110827"/>
          </a:xfrm>
          <a:prstGeom prst="straightConnector1">
            <a:avLst/>
          </a:prstGeom>
          <a:noFill/>
          <a:ln w="69850" cap="flat" cmpd="sng" algn="ctr">
            <a:solidFill>
              <a:srgbClr val="F08200"/>
            </a:solidFill>
            <a:prstDash val="solid"/>
            <a:round/>
            <a:headEnd type="none" w="med" len="med"/>
            <a:tailEnd type="arrow"/>
          </a:ln>
          <a:effectLst/>
        </p:spPr>
      </p:cxnSp>
    </p:spTree>
    <p:extLst>
      <p:ext uri="{BB962C8B-B14F-4D97-AF65-F5344CB8AC3E}">
        <p14:creationId xmlns:p14="http://schemas.microsoft.com/office/powerpoint/2010/main" val="3310903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09525-0DE1-7BDD-786E-2E16FF9CBD01}"/>
              </a:ext>
            </a:extLst>
          </p:cNvPr>
          <p:cNvSpPr>
            <a:spLocks noGrp="1"/>
          </p:cNvSpPr>
          <p:nvPr>
            <p:ph type="title"/>
          </p:nvPr>
        </p:nvSpPr>
        <p:spPr/>
        <p:txBody>
          <a:bodyPr/>
          <a:lstStyle/>
          <a:p>
            <a:r>
              <a:rPr lang="en-US" dirty="0"/>
              <a:t>Using Weather with PowerWorld Simulator </a:t>
            </a:r>
          </a:p>
        </p:txBody>
      </p:sp>
      <p:sp>
        <p:nvSpPr>
          <p:cNvPr id="3" name="Content Placeholder 2">
            <a:extLst>
              <a:ext uri="{FF2B5EF4-FFF2-40B4-BE49-F238E27FC236}">
                <a16:creationId xmlns:a16="http://schemas.microsoft.com/office/drawing/2014/main" id="{732AF51A-97D8-047E-A55B-C92CB30D4635}"/>
              </a:ext>
            </a:extLst>
          </p:cNvPr>
          <p:cNvSpPr>
            <a:spLocks noGrp="1"/>
          </p:cNvSpPr>
          <p:nvPr>
            <p:ph idx="1"/>
          </p:nvPr>
        </p:nvSpPr>
        <p:spPr>
          <a:xfrm>
            <a:off x="228600" y="1280160"/>
            <a:ext cx="11658600" cy="5196840"/>
          </a:xfrm>
        </p:spPr>
        <p:txBody>
          <a:bodyPr/>
          <a:lstStyle/>
          <a:p>
            <a:r>
              <a:rPr lang="en-US" dirty="0"/>
              <a:t>Over the last three years PowerWorld has gained a lot of weather modeling related capability, and is continuing to gain more</a:t>
            </a:r>
          </a:p>
          <a:p>
            <a:r>
              <a:rPr lang="en-US" dirty="0"/>
              <a:t>Currently</a:t>
            </a:r>
          </a:p>
          <a:p>
            <a:pPr lvl="1"/>
            <a:r>
              <a:rPr lang="en-US" dirty="0"/>
              <a:t>Past, present and future weather data can be loaded into Simulator</a:t>
            </a:r>
          </a:p>
          <a:p>
            <a:pPr lvl="2"/>
            <a:r>
              <a:rPr lang="en-US" dirty="0"/>
              <a:t>This can be done using *.pww, *.aux, or *.csv files</a:t>
            </a:r>
          </a:p>
          <a:p>
            <a:pPr lvl="2"/>
            <a:r>
              <a:rPr lang="en-US" dirty="0"/>
              <a:t>Hourly past data is available from 1940 to five days behind real time; present data is available from measurements; future is hourly up to 16 days</a:t>
            </a:r>
          </a:p>
          <a:p>
            <a:pPr lvl="1"/>
            <a:r>
              <a:rPr lang="en-US" dirty="0"/>
              <a:t>The weather impacts the power system models using PFW (Power Flow Weather or Power Flow Whatever) models; PFW models can be thought of like the stability models: they are applied to power system objects (e.g., a generator or line) and different classes of models can be defined</a:t>
            </a:r>
          </a:p>
          <a:p>
            <a:pPr lvl="1"/>
            <a:r>
              <a:rPr lang="en-US" dirty="0"/>
              <a:t>PFW models can be applied automatically in the </a:t>
            </a:r>
            <a:r>
              <a:rPr lang="en-US" b="1" dirty="0"/>
              <a:t>Time Step Simulation</a:t>
            </a:r>
            <a:r>
              <a:rPr lang="en-US" dirty="0"/>
              <a:t>, and applied (currently) on demand in the other applications like power flow</a:t>
            </a:r>
          </a:p>
        </p:txBody>
      </p:sp>
    </p:spTree>
    <p:extLst>
      <p:ext uri="{BB962C8B-B14F-4D97-AF65-F5344CB8AC3E}">
        <p14:creationId xmlns:p14="http://schemas.microsoft.com/office/powerpoint/2010/main" val="23602802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A315D-55C8-B906-65E0-CAC4894098D6}"/>
              </a:ext>
            </a:extLst>
          </p:cNvPr>
          <p:cNvSpPr>
            <a:spLocks noGrp="1"/>
          </p:cNvSpPr>
          <p:nvPr>
            <p:ph type="title"/>
          </p:nvPr>
        </p:nvSpPr>
        <p:spPr>
          <a:xfrm>
            <a:off x="228600" y="76200"/>
            <a:ext cx="11811000" cy="1066800"/>
          </a:xfrm>
        </p:spPr>
        <p:txBody>
          <a:bodyPr/>
          <a:lstStyle/>
          <a:p>
            <a:r>
              <a:rPr lang="en-US" dirty="0"/>
              <a:t>One Wind Turbine Example, Full CONUS Wind/Solar</a:t>
            </a:r>
          </a:p>
        </p:txBody>
      </p:sp>
      <p:pic>
        <p:nvPicPr>
          <p:cNvPr id="7" name="Picture 6">
            <a:extLst>
              <a:ext uri="{FF2B5EF4-FFF2-40B4-BE49-F238E27FC236}">
                <a16:creationId xmlns:a16="http://schemas.microsoft.com/office/drawing/2014/main" id="{0DF8E8A3-0128-3FE5-C982-A7B50FF469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1632778"/>
            <a:ext cx="3748585" cy="4094922"/>
          </a:xfrm>
          <a:prstGeom prst="rect">
            <a:avLst/>
          </a:prstGeom>
        </p:spPr>
      </p:pic>
      <p:sp>
        <p:nvSpPr>
          <p:cNvPr id="12" name="Rectangle 11">
            <a:extLst>
              <a:ext uri="{FF2B5EF4-FFF2-40B4-BE49-F238E27FC236}">
                <a16:creationId xmlns:a16="http://schemas.microsoft.com/office/drawing/2014/main" id="{C15614EB-6229-40E8-54B8-81804BB63DBC}"/>
              </a:ext>
            </a:extLst>
          </p:cNvPr>
          <p:cNvSpPr/>
          <p:nvPr/>
        </p:nvSpPr>
        <p:spPr>
          <a:xfrm>
            <a:off x="4191000" y="1219200"/>
            <a:ext cx="7772400" cy="830997"/>
          </a:xfrm>
          <a:prstGeom prst="rect">
            <a:avLst/>
          </a:prstGeom>
          <a:solidFill>
            <a:schemeClr val="accent2">
              <a:lumMod val="20000"/>
              <a:lumOff val="80000"/>
            </a:schemeClr>
          </a:solidFill>
        </p:spPr>
        <p:txBody>
          <a:bodyPr wrap="square">
            <a:spAutoFit/>
          </a:bodyPr>
          <a:lstStyle/>
          <a:p>
            <a:pPr marL="0" lvl="1"/>
            <a:r>
              <a:rPr lang="en-US" sz="2400" dirty="0"/>
              <a:t>The below display shows the wind (green) and solar (yellow) installed capacity; applying the weather modifies these</a:t>
            </a:r>
          </a:p>
        </p:txBody>
      </p:sp>
      <p:pic>
        <p:nvPicPr>
          <p:cNvPr id="6" name="Picture 5">
            <a:extLst>
              <a:ext uri="{FF2B5EF4-FFF2-40B4-BE49-F238E27FC236}">
                <a16:creationId xmlns:a16="http://schemas.microsoft.com/office/drawing/2014/main" id="{62FBE0BF-69B5-396B-5D92-0052BC6C35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91000" y="2131838"/>
            <a:ext cx="7629966" cy="4116562"/>
          </a:xfrm>
          <a:prstGeom prst="rect">
            <a:avLst/>
          </a:prstGeom>
        </p:spPr>
      </p:pic>
    </p:spTree>
    <p:extLst>
      <p:ext uri="{BB962C8B-B14F-4D97-AF65-F5344CB8AC3E}">
        <p14:creationId xmlns:p14="http://schemas.microsoft.com/office/powerpoint/2010/main" val="16944937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6DF3F-7C44-9D7C-AEB2-B1A030744A59}"/>
              </a:ext>
            </a:extLst>
          </p:cNvPr>
          <p:cNvSpPr>
            <a:spLocks noGrp="1"/>
          </p:cNvSpPr>
          <p:nvPr>
            <p:ph type="title"/>
          </p:nvPr>
        </p:nvSpPr>
        <p:spPr>
          <a:xfrm>
            <a:off x="228600" y="76200"/>
            <a:ext cx="11734800" cy="1066800"/>
          </a:xfrm>
        </p:spPr>
        <p:txBody>
          <a:bodyPr/>
          <a:lstStyle/>
          <a:p>
            <a:r>
              <a:rPr lang="en-US" dirty="0"/>
              <a:t>Aside: Geographic Regions in Simulator Version 24</a:t>
            </a:r>
          </a:p>
        </p:txBody>
      </p:sp>
      <p:sp>
        <p:nvSpPr>
          <p:cNvPr id="3" name="Content Placeholder 2">
            <a:extLst>
              <a:ext uri="{FF2B5EF4-FFF2-40B4-BE49-F238E27FC236}">
                <a16:creationId xmlns:a16="http://schemas.microsoft.com/office/drawing/2014/main" id="{31A54316-9870-F57E-6409-2FD25B9E7746}"/>
              </a:ext>
            </a:extLst>
          </p:cNvPr>
          <p:cNvSpPr>
            <a:spLocks noGrp="1"/>
          </p:cNvSpPr>
          <p:nvPr>
            <p:ph idx="1"/>
          </p:nvPr>
        </p:nvSpPr>
        <p:spPr/>
        <p:txBody>
          <a:bodyPr/>
          <a:lstStyle/>
          <a:p>
            <a:r>
              <a:rPr lang="en-US" dirty="0"/>
              <a:t>New with version 24, Simulator can directly model geographic regions, including showing a summary and details on the buses in regions; results can also be visualized</a:t>
            </a:r>
          </a:p>
          <a:p>
            <a:r>
              <a:rPr lang="en-US" dirty="0"/>
              <a:t>The functionality is available by selecting </a:t>
            </a:r>
            <a:r>
              <a:rPr lang="en-US" b="1" dirty="0"/>
              <a:t>Tools, Weather and Geography, Regions</a:t>
            </a:r>
          </a:p>
          <a:p>
            <a:r>
              <a:rPr lang="en-US" dirty="0"/>
              <a:t>Regions can be either stored in aux files, imported using shape files, or setup manually </a:t>
            </a:r>
          </a:p>
        </p:txBody>
      </p:sp>
      <p:pic>
        <p:nvPicPr>
          <p:cNvPr id="5" name="Picture 4">
            <a:extLst>
              <a:ext uri="{FF2B5EF4-FFF2-40B4-BE49-F238E27FC236}">
                <a16:creationId xmlns:a16="http://schemas.microsoft.com/office/drawing/2014/main" id="{671BCCB9-EB41-97DB-F2FC-5D87F71EE8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3210" y="4572000"/>
            <a:ext cx="7696200" cy="2112539"/>
          </a:xfrm>
          <a:prstGeom prst="rect">
            <a:avLst/>
          </a:prstGeom>
        </p:spPr>
      </p:pic>
      <p:cxnSp>
        <p:nvCxnSpPr>
          <p:cNvPr id="6" name="Straight Arrow Connector 5">
            <a:extLst>
              <a:ext uri="{FF2B5EF4-FFF2-40B4-BE49-F238E27FC236}">
                <a16:creationId xmlns:a16="http://schemas.microsoft.com/office/drawing/2014/main" id="{5A9BA0DC-5069-F380-16F1-0CC4168F6D84}"/>
              </a:ext>
            </a:extLst>
          </p:cNvPr>
          <p:cNvCxnSpPr>
            <a:cxnSpLocks/>
          </p:cNvCxnSpPr>
          <p:nvPr/>
        </p:nvCxnSpPr>
        <p:spPr bwMode="auto">
          <a:xfrm flipH="1">
            <a:off x="6629400" y="5257800"/>
            <a:ext cx="1981200" cy="320040"/>
          </a:xfrm>
          <a:prstGeom prst="straightConnector1">
            <a:avLst/>
          </a:prstGeom>
          <a:noFill/>
          <a:ln w="69850" cap="flat" cmpd="sng" algn="ctr">
            <a:solidFill>
              <a:srgbClr val="F08200"/>
            </a:solidFill>
            <a:prstDash val="solid"/>
            <a:round/>
            <a:headEnd type="none" w="med" len="med"/>
            <a:tailEnd type="arrow"/>
          </a:ln>
          <a:effectLst/>
        </p:spPr>
      </p:cxnSp>
      <p:sp>
        <p:nvSpPr>
          <p:cNvPr id="10" name="Rectangle 9">
            <a:extLst>
              <a:ext uri="{FF2B5EF4-FFF2-40B4-BE49-F238E27FC236}">
                <a16:creationId xmlns:a16="http://schemas.microsoft.com/office/drawing/2014/main" id="{6DBEC651-1775-F4A5-EF3D-09578EEF7E96}"/>
              </a:ext>
            </a:extLst>
          </p:cNvPr>
          <p:cNvSpPr/>
          <p:nvPr/>
        </p:nvSpPr>
        <p:spPr>
          <a:xfrm>
            <a:off x="8839200" y="4724400"/>
            <a:ext cx="2590800" cy="1200329"/>
          </a:xfrm>
          <a:prstGeom prst="rect">
            <a:avLst/>
          </a:prstGeom>
          <a:solidFill>
            <a:schemeClr val="accent2">
              <a:lumMod val="20000"/>
              <a:lumOff val="80000"/>
            </a:schemeClr>
          </a:solidFill>
        </p:spPr>
        <p:txBody>
          <a:bodyPr wrap="square">
            <a:spAutoFit/>
          </a:bodyPr>
          <a:lstStyle/>
          <a:p>
            <a:pPr marL="0" lvl="1"/>
            <a:r>
              <a:rPr lang="en-US" sz="2400" dirty="0"/>
              <a:t>Shows the wind generation by county</a:t>
            </a:r>
          </a:p>
        </p:txBody>
      </p:sp>
    </p:spTree>
    <p:extLst>
      <p:ext uri="{BB962C8B-B14F-4D97-AF65-F5344CB8AC3E}">
        <p14:creationId xmlns:p14="http://schemas.microsoft.com/office/powerpoint/2010/main" val="802730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4D821-31C8-0489-C9DF-66F8F60AEFF6}"/>
              </a:ext>
            </a:extLst>
          </p:cNvPr>
          <p:cNvSpPr>
            <a:spLocks noGrp="1"/>
          </p:cNvSpPr>
          <p:nvPr>
            <p:ph type="title"/>
          </p:nvPr>
        </p:nvSpPr>
        <p:spPr/>
        <p:txBody>
          <a:bodyPr/>
          <a:lstStyle/>
          <a:p>
            <a:r>
              <a:rPr lang="en-US" dirty="0"/>
              <a:t>Aside: Geographic Regions Showing Wind Generation by County</a:t>
            </a:r>
          </a:p>
        </p:txBody>
      </p:sp>
      <p:pic>
        <p:nvPicPr>
          <p:cNvPr id="7" name="Picture 6">
            <a:extLst>
              <a:ext uri="{FF2B5EF4-FFF2-40B4-BE49-F238E27FC236}">
                <a16:creationId xmlns:a16="http://schemas.microsoft.com/office/drawing/2014/main" id="{605E2FCF-04DE-8BB4-D06C-B5224EEB54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3900" y="1295400"/>
            <a:ext cx="10248900" cy="5339936"/>
          </a:xfrm>
          <a:prstGeom prst="rect">
            <a:avLst/>
          </a:prstGeom>
        </p:spPr>
      </p:pic>
    </p:spTree>
    <p:extLst>
      <p:ext uri="{BB962C8B-B14F-4D97-AF65-F5344CB8AC3E}">
        <p14:creationId xmlns:p14="http://schemas.microsoft.com/office/powerpoint/2010/main" val="2634629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11658600" cy="1066800"/>
          </a:xfrm>
        </p:spPr>
        <p:txBody>
          <a:bodyPr/>
          <a:lstStyle/>
          <a:p>
            <a:r>
              <a:rPr lang="en-US" dirty="0"/>
              <a:t>Mapping Weather to the Electric Grid Components</a:t>
            </a:r>
          </a:p>
        </p:txBody>
      </p:sp>
      <p:sp>
        <p:nvSpPr>
          <p:cNvPr id="3" name="Content Placeholder 2"/>
          <p:cNvSpPr>
            <a:spLocks noGrp="1"/>
          </p:cNvSpPr>
          <p:nvPr>
            <p:ph idx="1"/>
          </p:nvPr>
        </p:nvSpPr>
        <p:spPr>
          <a:xfrm>
            <a:off x="228600" y="1280160"/>
            <a:ext cx="11887200" cy="5196840"/>
          </a:xfrm>
        </p:spPr>
        <p:txBody>
          <a:bodyPr/>
          <a:lstStyle/>
          <a:p>
            <a:r>
              <a:rPr lang="en-US" dirty="0"/>
              <a:t>While the newer weather datasets have lots of points, there is still usually at least some distance between power grid components and the nearest weather measurement, requiring interpolation</a:t>
            </a:r>
          </a:p>
          <a:p>
            <a:r>
              <a:rPr lang="en-US" dirty="0"/>
              <a:t>There is no single best algorithm for doing the needed 2D scattered data interpolation, but there are a number of good and fast algorithms (grid-based, closest neighbor, Delaunay Triangulation, Shepherd’s)</a:t>
            </a:r>
          </a:p>
          <a:p>
            <a:pPr lvl="1"/>
            <a:r>
              <a:rPr lang="en-US" dirty="0"/>
              <a:t>Since the weather values have an associated elevation, if the power grid component’s elevation (or profile for a line) is known this could be considered</a:t>
            </a:r>
          </a:p>
          <a:p>
            <a:r>
              <a:rPr lang="en-US" dirty="0"/>
              <a:t>If high resolution is needed, then HRRR data can be quite useful</a:t>
            </a:r>
          </a:p>
        </p:txBody>
      </p:sp>
    </p:spTree>
    <p:extLst>
      <p:ext uri="{BB962C8B-B14F-4D97-AF65-F5344CB8AC3E}">
        <p14:creationId xmlns:p14="http://schemas.microsoft.com/office/powerpoint/2010/main" val="3955723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ECF46-4023-8521-269B-ECF56EDB1A77}"/>
              </a:ext>
            </a:extLst>
          </p:cNvPr>
          <p:cNvSpPr>
            <a:spLocks noGrp="1"/>
          </p:cNvSpPr>
          <p:nvPr>
            <p:ph type="title"/>
          </p:nvPr>
        </p:nvSpPr>
        <p:spPr/>
        <p:txBody>
          <a:bodyPr/>
          <a:lstStyle/>
          <a:p>
            <a:r>
              <a:rPr lang="en-US" dirty="0"/>
              <a:t>Dealing with Local Terrain</a:t>
            </a:r>
          </a:p>
        </p:txBody>
      </p:sp>
      <p:sp>
        <p:nvSpPr>
          <p:cNvPr id="3" name="Content Placeholder 2">
            <a:extLst>
              <a:ext uri="{FF2B5EF4-FFF2-40B4-BE49-F238E27FC236}">
                <a16:creationId xmlns:a16="http://schemas.microsoft.com/office/drawing/2014/main" id="{E444F01E-B4AF-D98D-CAFD-3F9F47EF97A8}"/>
              </a:ext>
            </a:extLst>
          </p:cNvPr>
          <p:cNvSpPr>
            <a:spLocks noGrp="1"/>
          </p:cNvSpPr>
          <p:nvPr>
            <p:ph idx="1"/>
          </p:nvPr>
        </p:nvSpPr>
        <p:spPr>
          <a:xfrm>
            <a:off x="228600" y="1280160"/>
            <a:ext cx="7848600" cy="5196840"/>
          </a:xfrm>
        </p:spPr>
        <p:txBody>
          <a:bodyPr/>
          <a:lstStyle/>
          <a:p>
            <a:r>
              <a:rPr lang="en-US" dirty="0"/>
              <a:t>In some situations, particularly wind, the local</a:t>
            </a:r>
            <a:br>
              <a:rPr lang="en-US" dirty="0"/>
            </a:br>
            <a:r>
              <a:rPr lang="en-US" dirty="0"/>
              <a:t>terrain variation can be significant, meaning that by themselves datasets like ERA5 may not be sufficient</a:t>
            </a:r>
          </a:p>
          <a:p>
            <a:pPr lvl="1"/>
            <a:r>
              <a:rPr lang="en-US" dirty="0"/>
              <a:t>High resolution datasets like HRRR can certainly help in these situations</a:t>
            </a:r>
          </a:p>
          <a:p>
            <a:r>
              <a:rPr lang="en-US" dirty="0"/>
              <a:t>It is important to keep in mind the ultimate goal of using weather in planning; often quite acceptable results can be obtained including compensation terms in the PFW models that only need to be set once  </a:t>
            </a:r>
          </a:p>
          <a:p>
            <a:endParaRPr lang="en-US" dirty="0"/>
          </a:p>
        </p:txBody>
      </p:sp>
      <p:pic>
        <p:nvPicPr>
          <p:cNvPr id="4" name="Picture 3">
            <a:extLst>
              <a:ext uri="{FF2B5EF4-FFF2-40B4-BE49-F238E27FC236}">
                <a16:creationId xmlns:a16="http://schemas.microsoft.com/office/drawing/2014/main" id="{ABD78793-10B7-113B-2797-BA722F641A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29600" y="304800"/>
            <a:ext cx="3599155" cy="6477000"/>
          </a:xfrm>
          <a:prstGeom prst="rect">
            <a:avLst/>
          </a:prstGeom>
        </p:spPr>
      </p:pic>
    </p:spTree>
    <p:extLst>
      <p:ext uri="{BB962C8B-B14F-4D97-AF65-F5344CB8AC3E}">
        <p14:creationId xmlns:p14="http://schemas.microsoft.com/office/powerpoint/2010/main" val="1728601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F9B4E-C936-F857-0CEC-10C669648849}"/>
              </a:ext>
            </a:extLst>
          </p:cNvPr>
          <p:cNvSpPr>
            <a:spLocks noGrp="1"/>
          </p:cNvSpPr>
          <p:nvPr>
            <p:ph type="title"/>
          </p:nvPr>
        </p:nvSpPr>
        <p:spPr>
          <a:xfrm>
            <a:off x="228600" y="76200"/>
            <a:ext cx="11887200" cy="1066800"/>
          </a:xfrm>
        </p:spPr>
        <p:txBody>
          <a:bodyPr/>
          <a:lstStyle/>
          <a:p>
            <a:r>
              <a:rPr lang="en-US" dirty="0"/>
              <a:t>Simulator HRRR 100m Wind Contour Columbia River</a:t>
            </a:r>
          </a:p>
        </p:txBody>
      </p:sp>
      <p:pic>
        <p:nvPicPr>
          <p:cNvPr id="8" name="Picture 7">
            <a:extLst>
              <a:ext uri="{FF2B5EF4-FFF2-40B4-BE49-F238E27FC236}">
                <a16:creationId xmlns:a16="http://schemas.microsoft.com/office/drawing/2014/main" id="{777C0313-AF95-0725-CE52-2045FBB52C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371600"/>
            <a:ext cx="10527188" cy="5029200"/>
          </a:xfrm>
          <a:prstGeom prst="rect">
            <a:avLst/>
          </a:prstGeom>
        </p:spPr>
      </p:pic>
      <p:sp>
        <p:nvSpPr>
          <p:cNvPr id="9" name="Rectangle 8">
            <a:extLst>
              <a:ext uri="{FF2B5EF4-FFF2-40B4-BE49-F238E27FC236}">
                <a16:creationId xmlns:a16="http://schemas.microsoft.com/office/drawing/2014/main" id="{F1B3C838-A212-25AC-69D2-155CABFEFD87}"/>
              </a:ext>
            </a:extLst>
          </p:cNvPr>
          <p:cNvSpPr/>
          <p:nvPr/>
        </p:nvSpPr>
        <p:spPr>
          <a:xfrm>
            <a:off x="6400800" y="1219200"/>
            <a:ext cx="4648200" cy="830997"/>
          </a:xfrm>
          <a:prstGeom prst="rect">
            <a:avLst/>
          </a:prstGeom>
          <a:solidFill>
            <a:schemeClr val="accent2">
              <a:lumMod val="20000"/>
              <a:lumOff val="80000"/>
            </a:schemeClr>
          </a:solidFill>
        </p:spPr>
        <p:txBody>
          <a:bodyPr wrap="square">
            <a:spAutoFit/>
          </a:bodyPr>
          <a:lstStyle/>
          <a:p>
            <a:pPr marL="0" lvl="1"/>
            <a:r>
              <a:rPr lang="en-US" sz="2400" dirty="0"/>
              <a:t>This was created using the nearest neighbor contour algorithm</a:t>
            </a:r>
          </a:p>
        </p:txBody>
      </p:sp>
    </p:spTree>
    <p:extLst>
      <p:ext uri="{BB962C8B-B14F-4D97-AF65-F5344CB8AC3E}">
        <p14:creationId xmlns:p14="http://schemas.microsoft.com/office/powerpoint/2010/main" val="968789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EDA4B-D174-E396-5A1C-AC8B4B38F589}"/>
              </a:ext>
            </a:extLst>
          </p:cNvPr>
          <p:cNvSpPr>
            <a:spLocks noGrp="1"/>
          </p:cNvSpPr>
          <p:nvPr>
            <p:ph type="title"/>
          </p:nvPr>
        </p:nvSpPr>
        <p:spPr/>
        <p:txBody>
          <a:bodyPr/>
          <a:lstStyle/>
          <a:p>
            <a:r>
              <a:rPr lang="en-US" dirty="0"/>
              <a:t>Reducing the Geographic Footprint </a:t>
            </a:r>
          </a:p>
        </p:txBody>
      </p:sp>
      <p:sp>
        <p:nvSpPr>
          <p:cNvPr id="3" name="Content Placeholder 2">
            <a:extLst>
              <a:ext uri="{FF2B5EF4-FFF2-40B4-BE49-F238E27FC236}">
                <a16:creationId xmlns:a16="http://schemas.microsoft.com/office/drawing/2014/main" id="{A855122D-283D-F056-BB52-DAE670299A52}"/>
              </a:ext>
            </a:extLst>
          </p:cNvPr>
          <p:cNvSpPr>
            <a:spLocks noGrp="1"/>
          </p:cNvSpPr>
          <p:nvPr>
            <p:ph idx="1"/>
          </p:nvPr>
        </p:nvSpPr>
        <p:spPr>
          <a:xfrm>
            <a:off x="228600" y="1280160"/>
            <a:ext cx="11811000" cy="5196840"/>
          </a:xfrm>
        </p:spPr>
        <p:txBody>
          <a:bodyPr/>
          <a:lstStyle/>
          <a:p>
            <a:r>
              <a:rPr lang="en-US" dirty="0"/>
              <a:t>Using data for all of North America is not usually recommended</a:t>
            </a:r>
          </a:p>
          <a:p>
            <a:pPr lvl="1"/>
            <a:r>
              <a:rPr lang="en-US" dirty="0"/>
              <a:t>Smaller footprints use less memory, down quicker and require less computation</a:t>
            </a:r>
          </a:p>
          <a:p>
            <a:pPr lvl="1"/>
            <a:r>
              <a:rPr lang="en-US" dirty="0"/>
              <a:t>We are supplying data more most of North America to make sure all data is available for subsequent reduction</a:t>
            </a:r>
          </a:p>
          <a:p>
            <a:r>
              <a:rPr lang="en-US" dirty="0"/>
              <a:t>PowerWorld has a tool to</a:t>
            </a:r>
            <a:br>
              <a:rPr lang="en-US" dirty="0"/>
            </a:br>
            <a:r>
              <a:rPr lang="en-US" dirty="0"/>
              <a:t>make it easy to reduce </a:t>
            </a:r>
            <a:br>
              <a:rPr lang="en-US" dirty="0"/>
            </a:br>
            <a:r>
              <a:rPr lang="en-US" dirty="0"/>
              <a:t>the footprint by specifying </a:t>
            </a:r>
            <a:br>
              <a:rPr lang="en-US" dirty="0"/>
            </a:br>
            <a:r>
              <a:rPr lang="en-US" dirty="0"/>
              <a:t>a new geographic rectangle</a:t>
            </a:r>
          </a:p>
          <a:p>
            <a:r>
              <a:rPr lang="en-US" dirty="0"/>
              <a:t>At </a:t>
            </a:r>
            <a:r>
              <a:rPr lang="en-US" b="1" dirty="0"/>
              <a:t>Tools, Weather, Weather </a:t>
            </a:r>
            <a:br>
              <a:rPr lang="en-US" b="1" dirty="0"/>
            </a:br>
            <a:r>
              <a:rPr lang="en-US" b="1" dirty="0"/>
              <a:t>Models and Information </a:t>
            </a:r>
            <a:r>
              <a:rPr lang="en-US" dirty="0"/>
              <a:t>on </a:t>
            </a:r>
            <a:br>
              <a:rPr lang="en-US" dirty="0"/>
            </a:br>
            <a:r>
              <a:rPr lang="en-US" dirty="0"/>
              <a:t>the Weather PWW File</a:t>
            </a:r>
            <a:br>
              <a:rPr lang="en-US" dirty="0"/>
            </a:br>
            <a:r>
              <a:rPr lang="en-US" dirty="0"/>
              <a:t>Management page</a:t>
            </a:r>
            <a:endParaRPr lang="en-US" b="1" dirty="0"/>
          </a:p>
        </p:txBody>
      </p:sp>
      <p:pic>
        <p:nvPicPr>
          <p:cNvPr id="8" name="Picture 7">
            <a:extLst>
              <a:ext uri="{FF2B5EF4-FFF2-40B4-BE49-F238E27FC236}">
                <a16:creationId xmlns:a16="http://schemas.microsoft.com/office/drawing/2014/main" id="{7F194B30-9F49-C70E-A521-8594AE042E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19799" y="2667000"/>
            <a:ext cx="5365967" cy="3810000"/>
          </a:xfrm>
          <a:prstGeom prst="rect">
            <a:avLst/>
          </a:prstGeom>
        </p:spPr>
      </p:pic>
    </p:spTree>
    <p:extLst>
      <p:ext uri="{BB962C8B-B14F-4D97-AF65-F5344CB8AC3E}">
        <p14:creationId xmlns:p14="http://schemas.microsoft.com/office/powerpoint/2010/main" val="8190776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739DE-69A0-54C5-6177-0360A1EC9553}"/>
              </a:ext>
            </a:extLst>
          </p:cNvPr>
          <p:cNvSpPr>
            <a:spLocks noGrp="1"/>
          </p:cNvSpPr>
          <p:nvPr>
            <p:ph type="title"/>
          </p:nvPr>
        </p:nvSpPr>
        <p:spPr/>
        <p:txBody>
          <a:bodyPr/>
          <a:lstStyle/>
          <a:p>
            <a:r>
              <a:rPr lang="en-US" dirty="0"/>
              <a:t>Applying the Weather</a:t>
            </a:r>
          </a:p>
        </p:txBody>
      </p:sp>
      <p:sp>
        <p:nvSpPr>
          <p:cNvPr id="3" name="Content Placeholder 2">
            <a:extLst>
              <a:ext uri="{FF2B5EF4-FFF2-40B4-BE49-F238E27FC236}">
                <a16:creationId xmlns:a16="http://schemas.microsoft.com/office/drawing/2014/main" id="{AAD25DC6-F591-6BD9-8D4B-6FA032BF8429}"/>
              </a:ext>
            </a:extLst>
          </p:cNvPr>
          <p:cNvSpPr>
            <a:spLocks noGrp="1"/>
          </p:cNvSpPr>
          <p:nvPr>
            <p:ph idx="1"/>
          </p:nvPr>
        </p:nvSpPr>
        <p:spPr/>
        <p:txBody>
          <a:bodyPr/>
          <a:lstStyle/>
          <a:p>
            <a:r>
              <a:rPr lang="en-US" dirty="0"/>
              <a:t>Weather can be applied to a power flow case using the pww files in multiple ways</a:t>
            </a:r>
          </a:p>
          <a:p>
            <a:pPr lvl="1"/>
            <a:r>
              <a:rPr lang="en-US" dirty="0"/>
              <a:t>At a specified point in time</a:t>
            </a:r>
          </a:p>
          <a:p>
            <a:pPr lvl="1"/>
            <a:r>
              <a:rPr lang="en-US" dirty="0"/>
              <a:t>As a summary of a large amount of weather at a single location (e.g., a generator) or at a few locations (a transmission line)</a:t>
            </a:r>
          </a:p>
          <a:p>
            <a:pPr lvl="1"/>
            <a:r>
              <a:rPr lang="en-US" dirty="0"/>
              <a:t>As a time series, sequentially </a:t>
            </a:r>
            <a:br>
              <a:rPr lang="en-US" dirty="0"/>
            </a:br>
            <a:r>
              <a:rPr lang="en-US" dirty="0"/>
              <a:t>solving lots of different time points</a:t>
            </a:r>
          </a:p>
          <a:p>
            <a:r>
              <a:rPr lang="en-US" dirty="0"/>
              <a:t>The next few slides</a:t>
            </a:r>
            <a:br>
              <a:rPr lang="en-US" dirty="0"/>
            </a:br>
            <a:r>
              <a:rPr lang="en-US" dirty="0"/>
              <a:t>give an overview of these, </a:t>
            </a:r>
            <a:br>
              <a:rPr lang="en-US" dirty="0"/>
            </a:br>
            <a:r>
              <a:rPr lang="en-US" dirty="0"/>
              <a:t>showing the changes</a:t>
            </a:r>
            <a:br>
              <a:rPr lang="en-US" dirty="0"/>
            </a:br>
            <a:r>
              <a:rPr lang="en-US" dirty="0"/>
              <a:t>in the wind and solar outputs </a:t>
            </a:r>
          </a:p>
        </p:txBody>
      </p:sp>
      <p:pic>
        <p:nvPicPr>
          <p:cNvPr id="5" name="Picture 4">
            <a:extLst>
              <a:ext uri="{FF2B5EF4-FFF2-40B4-BE49-F238E27FC236}">
                <a16:creationId xmlns:a16="http://schemas.microsoft.com/office/drawing/2014/main" id="{E2A7AF47-E38B-C759-C2E0-026CCE5B858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943600" y="3505199"/>
            <a:ext cx="5486400" cy="3072283"/>
          </a:xfrm>
          <a:prstGeom prst="rect">
            <a:avLst/>
          </a:prstGeom>
        </p:spPr>
      </p:pic>
    </p:spTree>
    <p:extLst>
      <p:ext uri="{BB962C8B-B14F-4D97-AF65-F5344CB8AC3E}">
        <p14:creationId xmlns:p14="http://schemas.microsoft.com/office/powerpoint/2010/main" val="7662192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AEB4D4-A842-08FE-7E2E-A4A0BD3B77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56300" y="3581400"/>
            <a:ext cx="5257800" cy="3024094"/>
          </a:xfrm>
          <a:prstGeom prst="rect">
            <a:avLst/>
          </a:prstGeom>
        </p:spPr>
      </p:pic>
      <p:sp>
        <p:nvSpPr>
          <p:cNvPr id="2" name="Title 1">
            <a:extLst>
              <a:ext uri="{FF2B5EF4-FFF2-40B4-BE49-F238E27FC236}">
                <a16:creationId xmlns:a16="http://schemas.microsoft.com/office/drawing/2014/main" id="{B72479D4-FF9C-493D-B293-9472BA7BB63D}"/>
              </a:ext>
            </a:extLst>
          </p:cNvPr>
          <p:cNvSpPr>
            <a:spLocks noGrp="1"/>
          </p:cNvSpPr>
          <p:nvPr>
            <p:ph type="title"/>
          </p:nvPr>
        </p:nvSpPr>
        <p:spPr>
          <a:xfrm>
            <a:off x="203200" y="76200"/>
            <a:ext cx="11049000" cy="1066800"/>
          </a:xfrm>
        </p:spPr>
        <p:txBody>
          <a:bodyPr/>
          <a:lstStyle/>
          <a:p>
            <a:r>
              <a:rPr lang="en-US" dirty="0"/>
              <a:t>Applying Weather for a Single Time Point</a:t>
            </a:r>
          </a:p>
        </p:txBody>
      </p:sp>
      <p:sp>
        <p:nvSpPr>
          <p:cNvPr id="3" name="Content Placeholder 2">
            <a:extLst>
              <a:ext uri="{FF2B5EF4-FFF2-40B4-BE49-F238E27FC236}">
                <a16:creationId xmlns:a16="http://schemas.microsoft.com/office/drawing/2014/main" id="{7D8DCAAE-4A0B-BD3F-C82A-47E096B9BEB5}"/>
              </a:ext>
            </a:extLst>
          </p:cNvPr>
          <p:cNvSpPr>
            <a:spLocks noGrp="1"/>
          </p:cNvSpPr>
          <p:nvPr>
            <p:ph idx="1"/>
          </p:nvPr>
        </p:nvSpPr>
        <p:spPr>
          <a:xfrm>
            <a:off x="228600" y="1280160"/>
            <a:ext cx="11734800" cy="2758440"/>
          </a:xfrm>
        </p:spPr>
        <p:txBody>
          <a:bodyPr/>
          <a:lstStyle/>
          <a:p>
            <a:r>
              <a:rPr lang="en-US" dirty="0"/>
              <a:t>With the provided pww files, any time going back to 1940 can be simulated. The pww files are designed for quick searching, and for providing direct access to all the data for a particular time. </a:t>
            </a:r>
          </a:p>
          <a:p>
            <a:r>
              <a:rPr lang="en-US" dirty="0"/>
              <a:t>Getting the access to the weather for all of North America with ERA5 takes about a second; optionally the weather can also be applied to the power flow</a:t>
            </a:r>
          </a:p>
          <a:p>
            <a:r>
              <a:rPr lang="en-US" dirty="0"/>
              <a:t>Once applied the power </a:t>
            </a:r>
            <a:br>
              <a:rPr lang="en-US" dirty="0"/>
            </a:br>
            <a:r>
              <a:rPr lang="en-US" dirty="0"/>
              <a:t>flow (and other </a:t>
            </a:r>
            <a:br>
              <a:rPr lang="en-US" dirty="0"/>
            </a:br>
            <a:r>
              <a:rPr lang="en-US" dirty="0"/>
              <a:t>applications) can be </a:t>
            </a:r>
            <a:br>
              <a:rPr lang="en-US" dirty="0"/>
            </a:br>
            <a:r>
              <a:rPr lang="en-US" dirty="0"/>
              <a:t>solved as normal</a:t>
            </a:r>
          </a:p>
          <a:p>
            <a:r>
              <a:rPr lang="en-US" dirty="0"/>
              <a:t>Restore values at the end</a:t>
            </a:r>
          </a:p>
        </p:txBody>
      </p:sp>
      <p:cxnSp>
        <p:nvCxnSpPr>
          <p:cNvPr id="6" name="Straight Arrow Connector 5">
            <a:extLst>
              <a:ext uri="{FF2B5EF4-FFF2-40B4-BE49-F238E27FC236}">
                <a16:creationId xmlns:a16="http://schemas.microsoft.com/office/drawing/2014/main" id="{05CEC292-6094-B0B9-3084-DE2E16B8FF64}"/>
              </a:ext>
            </a:extLst>
          </p:cNvPr>
          <p:cNvCxnSpPr>
            <a:cxnSpLocks/>
          </p:cNvCxnSpPr>
          <p:nvPr/>
        </p:nvCxnSpPr>
        <p:spPr bwMode="auto">
          <a:xfrm>
            <a:off x="3733800" y="3657600"/>
            <a:ext cx="3733800" cy="838200"/>
          </a:xfrm>
          <a:prstGeom prst="straightConnector1">
            <a:avLst/>
          </a:prstGeom>
          <a:noFill/>
          <a:ln w="69850" cap="flat" cmpd="sng" algn="ctr">
            <a:solidFill>
              <a:srgbClr val="F08200"/>
            </a:solidFill>
            <a:prstDash val="solid"/>
            <a:round/>
            <a:headEnd type="none" w="med" len="med"/>
            <a:tailEnd type="arrow"/>
          </a:ln>
          <a:effectLst/>
        </p:spPr>
      </p:cxnSp>
      <p:cxnSp>
        <p:nvCxnSpPr>
          <p:cNvPr id="12" name="Straight Arrow Connector 11">
            <a:extLst>
              <a:ext uri="{FF2B5EF4-FFF2-40B4-BE49-F238E27FC236}">
                <a16:creationId xmlns:a16="http://schemas.microsoft.com/office/drawing/2014/main" id="{3DD0FFFE-E6FF-119A-5E6C-0363D2EBBEFC}"/>
              </a:ext>
            </a:extLst>
          </p:cNvPr>
          <p:cNvCxnSpPr>
            <a:cxnSpLocks/>
          </p:cNvCxnSpPr>
          <p:nvPr/>
        </p:nvCxnSpPr>
        <p:spPr bwMode="auto">
          <a:xfrm flipV="1">
            <a:off x="5105400" y="4876800"/>
            <a:ext cx="2514600" cy="990600"/>
          </a:xfrm>
          <a:prstGeom prst="straightConnector1">
            <a:avLst/>
          </a:prstGeom>
          <a:noFill/>
          <a:ln w="69850" cap="flat" cmpd="sng" algn="ctr">
            <a:solidFill>
              <a:srgbClr val="F08200"/>
            </a:solidFill>
            <a:prstDash val="solid"/>
            <a:round/>
            <a:headEnd type="none" w="med" len="med"/>
            <a:tailEnd type="arrow"/>
          </a:ln>
          <a:effectLst/>
        </p:spPr>
      </p:cxnSp>
    </p:spTree>
    <p:extLst>
      <p:ext uri="{BB962C8B-B14F-4D97-AF65-F5344CB8AC3E}">
        <p14:creationId xmlns:p14="http://schemas.microsoft.com/office/powerpoint/2010/main" val="38720529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A2098-B176-07A9-9359-F3E9AC5A6C81}"/>
              </a:ext>
            </a:extLst>
          </p:cNvPr>
          <p:cNvSpPr>
            <a:spLocks noGrp="1"/>
          </p:cNvSpPr>
          <p:nvPr>
            <p:ph type="title"/>
          </p:nvPr>
        </p:nvSpPr>
        <p:spPr/>
        <p:txBody>
          <a:bodyPr/>
          <a:lstStyle/>
          <a:p>
            <a:r>
              <a:rPr lang="en-US" dirty="0"/>
              <a:t>Visualization of Weather from 12/24/1993</a:t>
            </a:r>
          </a:p>
        </p:txBody>
      </p:sp>
      <p:pic>
        <p:nvPicPr>
          <p:cNvPr id="5" name="Picture 4">
            <a:extLst>
              <a:ext uri="{FF2B5EF4-FFF2-40B4-BE49-F238E27FC236}">
                <a16:creationId xmlns:a16="http://schemas.microsoft.com/office/drawing/2014/main" id="{05A6C1E1-5B3F-550D-444F-3616BFA9C9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1676400"/>
            <a:ext cx="10363201" cy="4950857"/>
          </a:xfrm>
          <a:prstGeom prst="rect">
            <a:avLst/>
          </a:prstGeom>
        </p:spPr>
      </p:pic>
      <p:sp>
        <p:nvSpPr>
          <p:cNvPr id="6" name="Rectangle 5">
            <a:extLst>
              <a:ext uri="{FF2B5EF4-FFF2-40B4-BE49-F238E27FC236}">
                <a16:creationId xmlns:a16="http://schemas.microsoft.com/office/drawing/2014/main" id="{BD81968B-6C47-8B2D-8FA3-F7F0E475ECB5}"/>
              </a:ext>
            </a:extLst>
          </p:cNvPr>
          <p:cNvSpPr/>
          <p:nvPr/>
        </p:nvSpPr>
        <p:spPr>
          <a:xfrm>
            <a:off x="914400" y="1130300"/>
            <a:ext cx="11353800" cy="461665"/>
          </a:xfrm>
          <a:prstGeom prst="rect">
            <a:avLst/>
          </a:prstGeom>
          <a:solidFill>
            <a:schemeClr val="accent2">
              <a:lumMod val="20000"/>
              <a:lumOff val="80000"/>
            </a:schemeClr>
          </a:solidFill>
        </p:spPr>
        <p:txBody>
          <a:bodyPr wrap="square">
            <a:spAutoFit/>
          </a:bodyPr>
          <a:lstStyle/>
          <a:p>
            <a:pPr marL="0" lvl="1"/>
            <a:r>
              <a:rPr lang="en-US" sz="2400" dirty="0"/>
              <a:t>Historical weather is being applied to 2024 wind and solar generation </a:t>
            </a:r>
          </a:p>
        </p:txBody>
      </p:sp>
    </p:spTree>
    <p:extLst>
      <p:ext uri="{BB962C8B-B14F-4D97-AF65-F5344CB8AC3E}">
        <p14:creationId xmlns:p14="http://schemas.microsoft.com/office/powerpoint/2010/main" val="442947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A9198-0175-CD5E-52DD-D01A6CE71D7D}"/>
              </a:ext>
            </a:extLst>
          </p:cNvPr>
          <p:cNvSpPr>
            <a:spLocks noGrp="1"/>
          </p:cNvSpPr>
          <p:nvPr>
            <p:ph type="title"/>
          </p:nvPr>
        </p:nvSpPr>
        <p:spPr/>
        <p:txBody>
          <a:bodyPr/>
          <a:lstStyle/>
          <a:p>
            <a:r>
              <a:rPr lang="en-US" dirty="0"/>
              <a:t>PowerWorld Simulator Version and Build Date</a:t>
            </a:r>
          </a:p>
        </p:txBody>
      </p:sp>
      <p:sp>
        <p:nvSpPr>
          <p:cNvPr id="3" name="Content Placeholder 2">
            <a:extLst>
              <a:ext uri="{FF2B5EF4-FFF2-40B4-BE49-F238E27FC236}">
                <a16:creationId xmlns:a16="http://schemas.microsoft.com/office/drawing/2014/main" id="{32B76873-CC05-7181-6C55-A9DA08DF470E}"/>
              </a:ext>
            </a:extLst>
          </p:cNvPr>
          <p:cNvSpPr>
            <a:spLocks noGrp="1"/>
          </p:cNvSpPr>
          <p:nvPr>
            <p:ph idx="1"/>
          </p:nvPr>
        </p:nvSpPr>
        <p:spPr>
          <a:xfrm>
            <a:off x="228600" y="1280160"/>
            <a:ext cx="11811000" cy="5196840"/>
          </a:xfrm>
        </p:spPr>
        <p:txBody>
          <a:bodyPr/>
          <a:lstStyle/>
          <a:p>
            <a:r>
              <a:rPr lang="en-US" dirty="0"/>
              <a:t>The weather functionality started being available in Version 23, particularly ones with later build dates, with much more now in 24 Currently available as an add-on included in the base package</a:t>
            </a:r>
          </a:p>
          <a:p>
            <a:r>
              <a:rPr lang="en-US" dirty="0"/>
              <a:t>Much of the weather does not require cases with geographic values, but more can be done when available </a:t>
            </a:r>
          </a:p>
          <a:p>
            <a:r>
              <a:rPr lang="en-US" dirty="0"/>
              <a:t>Since new Version 24 patches are</a:t>
            </a:r>
            <a:br>
              <a:rPr lang="en-US" dirty="0"/>
            </a:br>
            <a:r>
              <a:rPr lang="en-US" dirty="0"/>
              <a:t>frequently released, what is available </a:t>
            </a:r>
            <a:br>
              <a:rPr lang="en-US" dirty="0"/>
            </a:br>
            <a:r>
              <a:rPr lang="en-US" dirty="0"/>
              <a:t>depends on the build date; the Simulator </a:t>
            </a:r>
            <a:br>
              <a:rPr lang="en-US" dirty="0"/>
            </a:br>
            <a:r>
              <a:rPr lang="en-US" dirty="0"/>
              <a:t>version and build date </a:t>
            </a:r>
            <a:br>
              <a:rPr lang="en-US" dirty="0"/>
            </a:br>
            <a:r>
              <a:rPr lang="en-US" dirty="0"/>
              <a:t>are available by selecting </a:t>
            </a:r>
            <a:r>
              <a:rPr lang="en-US" b="1" dirty="0"/>
              <a:t>Window, About</a:t>
            </a:r>
          </a:p>
          <a:p>
            <a:r>
              <a:rPr lang="en-US" dirty="0"/>
              <a:t>We desire your suggestions on what </a:t>
            </a:r>
            <a:br>
              <a:rPr lang="en-US" dirty="0"/>
            </a:br>
            <a:r>
              <a:rPr lang="en-US" dirty="0"/>
              <a:t>should be included moving forward</a:t>
            </a:r>
          </a:p>
        </p:txBody>
      </p:sp>
      <p:pic>
        <p:nvPicPr>
          <p:cNvPr id="5" name="Picture 4">
            <a:extLst>
              <a:ext uri="{FF2B5EF4-FFF2-40B4-BE49-F238E27FC236}">
                <a16:creationId xmlns:a16="http://schemas.microsoft.com/office/drawing/2014/main" id="{BABFCB6B-CFBB-FBF2-B9AB-4AD66AD4F1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96200" y="3200400"/>
            <a:ext cx="3505200" cy="3565757"/>
          </a:xfrm>
          <a:prstGeom prst="rect">
            <a:avLst/>
          </a:prstGeom>
        </p:spPr>
      </p:pic>
    </p:spTree>
    <p:extLst>
      <p:ext uri="{BB962C8B-B14F-4D97-AF65-F5344CB8AC3E}">
        <p14:creationId xmlns:p14="http://schemas.microsoft.com/office/powerpoint/2010/main" val="35730484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11353800" cy="1066800"/>
          </a:xfrm>
        </p:spPr>
        <p:txBody>
          <a:bodyPr/>
          <a:lstStyle/>
          <a:p>
            <a:r>
              <a:rPr lang="en-US" dirty="0"/>
              <a:t>Simulating Large Amounts of Weather Information</a:t>
            </a:r>
          </a:p>
        </p:txBody>
      </p:sp>
      <p:sp>
        <p:nvSpPr>
          <p:cNvPr id="3" name="Content Placeholder 2"/>
          <p:cNvSpPr>
            <a:spLocks noGrp="1"/>
          </p:cNvSpPr>
          <p:nvPr>
            <p:ph idx="1"/>
          </p:nvPr>
        </p:nvSpPr>
        <p:spPr>
          <a:xfrm>
            <a:off x="228600" y="1280160"/>
            <a:ext cx="11734800" cy="1615440"/>
          </a:xfrm>
        </p:spPr>
        <p:txBody>
          <a:bodyPr/>
          <a:lstStyle/>
          <a:p>
            <a:r>
              <a:rPr lang="en-US" dirty="0"/>
              <a:t>To easily view and simulate many time values, the pww files can be loaded into the Time Step simulation (</a:t>
            </a:r>
            <a:r>
              <a:rPr lang="en-US" b="1" dirty="0"/>
              <a:t>Tools, Time Step Simulation</a:t>
            </a:r>
            <a:r>
              <a:rPr lang="en-US" dirty="0"/>
              <a:t>)</a:t>
            </a:r>
          </a:p>
          <a:p>
            <a:pPr lvl="1"/>
            <a:r>
              <a:rPr lang="en-US" dirty="0"/>
              <a:t>Select </a:t>
            </a:r>
            <a:r>
              <a:rPr lang="en-US" b="1" dirty="0"/>
              <a:t>Read PWW File </a:t>
            </a:r>
            <a:r>
              <a:rPr lang="en-US" dirty="0"/>
              <a:t>to load the desired file</a:t>
            </a:r>
          </a:p>
        </p:txBody>
      </p:sp>
      <p:sp>
        <p:nvSpPr>
          <p:cNvPr id="7" name="TextBox 6">
            <a:extLst>
              <a:ext uri="{FF2B5EF4-FFF2-40B4-BE49-F238E27FC236}">
                <a16:creationId xmlns:a16="http://schemas.microsoft.com/office/drawing/2014/main" id="{137A56E9-3229-FF37-A23A-24C0504A55DB}"/>
              </a:ext>
            </a:extLst>
          </p:cNvPr>
          <p:cNvSpPr txBox="1"/>
          <p:nvPr/>
        </p:nvSpPr>
        <p:spPr>
          <a:xfrm>
            <a:off x="8305800" y="3962400"/>
            <a:ext cx="3048000" cy="1569660"/>
          </a:xfrm>
          <a:prstGeom prst="rect">
            <a:avLst/>
          </a:prstGeom>
          <a:solidFill>
            <a:schemeClr val="accent2">
              <a:lumMod val="20000"/>
              <a:lumOff val="80000"/>
            </a:schemeClr>
          </a:solidFill>
        </p:spPr>
        <p:txBody>
          <a:bodyPr wrap="square" rtlCol="0">
            <a:spAutoFit/>
          </a:bodyPr>
          <a:lstStyle/>
          <a:p>
            <a:r>
              <a:rPr lang="en-US" sz="2400" dirty="0"/>
              <a:t>Like any Simulator case information grid, the data can be easily plotted and exported</a:t>
            </a:r>
          </a:p>
        </p:txBody>
      </p:sp>
      <p:sp>
        <p:nvSpPr>
          <p:cNvPr id="17" name="TextBox 16">
            <a:extLst>
              <a:ext uri="{FF2B5EF4-FFF2-40B4-BE49-F238E27FC236}">
                <a16:creationId xmlns:a16="http://schemas.microsoft.com/office/drawing/2014/main" id="{CBB0D01B-A678-6E4F-82BD-8E97A137CF08}"/>
              </a:ext>
            </a:extLst>
          </p:cNvPr>
          <p:cNvSpPr txBox="1"/>
          <p:nvPr/>
        </p:nvSpPr>
        <p:spPr>
          <a:xfrm>
            <a:off x="8001000" y="2401208"/>
            <a:ext cx="3429000" cy="1200329"/>
          </a:xfrm>
          <a:prstGeom prst="rect">
            <a:avLst/>
          </a:prstGeom>
          <a:solidFill>
            <a:schemeClr val="accent2">
              <a:lumMod val="20000"/>
              <a:lumOff val="80000"/>
            </a:schemeClr>
          </a:solidFill>
        </p:spPr>
        <p:txBody>
          <a:bodyPr wrap="square" rtlCol="0">
            <a:spAutoFit/>
          </a:bodyPr>
          <a:lstStyle/>
          <a:p>
            <a:r>
              <a:rPr lang="en-US" sz="2400" dirty="0"/>
              <a:t>Allows a weather location to be easily located (Seattle here)</a:t>
            </a:r>
          </a:p>
        </p:txBody>
      </p:sp>
      <p:pic>
        <p:nvPicPr>
          <p:cNvPr id="5" name="Picture 4">
            <a:extLst>
              <a:ext uri="{FF2B5EF4-FFF2-40B4-BE49-F238E27FC236}">
                <a16:creationId xmlns:a16="http://schemas.microsoft.com/office/drawing/2014/main" id="{B7910B6F-091C-0B93-C002-B64E647AB5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5899" y="2743200"/>
            <a:ext cx="6921799" cy="4038600"/>
          </a:xfrm>
          <a:prstGeom prst="rect">
            <a:avLst/>
          </a:prstGeom>
        </p:spPr>
      </p:pic>
      <p:cxnSp>
        <p:nvCxnSpPr>
          <p:cNvPr id="9" name="Straight Arrow Connector 8">
            <a:extLst>
              <a:ext uri="{FF2B5EF4-FFF2-40B4-BE49-F238E27FC236}">
                <a16:creationId xmlns:a16="http://schemas.microsoft.com/office/drawing/2014/main" id="{DDCE209C-1DDA-F677-572E-19A18EABE417}"/>
              </a:ext>
            </a:extLst>
          </p:cNvPr>
          <p:cNvCxnSpPr>
            <a:cxnSpLocks/>
          </p:cNvCxnSpPr>
          <p:nvPr/>
        </p:nvCxnSpPr>
        <p:spPr bwMode="auto">
          <a:xfrm>
            <a:off x="3048000" y="2606040"/>
            <a:ext cx="762000" cy="282394"/>
          </a:xfrm>
          <a:prstGeom prst="straightConnector1">
            <a:avLst/>
          </a:prstGeom>
          <a:noFill/>
          <a:ln w="69850" cap="flat" cmpd="sng" algn="ctr">
            <a:solidFill>
              <a:srgbClr val="F08200"/>
            </a:solidFill>
            <a:prstDash val="solid"/>
            <a:round/>
            <a:headEnd type="none" w="med" len="med"/>
            <a:tailEnd type="arrow"/>
          </a:ln>
          <a:effectLst/>
        </p:spPr>
      </p:cxnSp>
      <p:cxnSp>
        <p:nvCxnSpPr>
          <p:cNvPr id="15" name="Straight Arrow Connector 14">
            <a:extLst>
              <a:ext uri="{FF2B5EF4-FFF2-40B4-BE49-F238E27FC236}">
                <a16:creationId xmlns:a16="http://schemas.microsoft.com/office/drawing/2014/main" id="{072D044D-5101-89ED-8BC1-FFD262C9863D}"/>
              </a:ext>
            </a:extLst>
          </p:cNvPr>
          <p:cNvCxnSpPr>
            <a:cxnSpLocks/>
          </p:cNvCxnSpPr>
          <p:nvPr/>
        </p:nvCxnSpPr>
        <p:spPr bwMode="auto">
          <a:xfrm flipH="1">
            <a:off x="4038600" y="2819400"/>
            <a:ext cx="3810000" cy="685800"/>
          </a:xfrm>
          <a:prstGeom prst="straightConnector1">
            <a:avLst/>
          </a:prstGeom>
          <a:noFill/>
          <a:ln w="69850" cap="flat" cmpd="sng" algn="ctr">
            <a:solidFill>
              <a:srgbClr val="F08200"/>
            </a:solidFill>
            <a:prstDash val="solid"/>
            <a:round/>
            <a:headEnd type="none" w="med" len="med"/>
            <a:tailEnd type="arrow"/>
          </a:ln>
          <a:effectLst/>
        </p:spPr>
      </p:cxnSp>
    </p:spTree>
    <p:extLst>
      <p:ext uri="{BB962C8B-B14F-4D97-AF65-F5344CB8AC3E}">
        <p14:creationId xmlns:p14="http://schemas.microsoft.com/office/powerpoint/2010/main" val="37496979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1E61-08DD-3575-1083-9B883A7CACC6}"/>
              </a:ext>
            </a:extLst>
          </p:cNvPr>
          <p:cNvSpPr>
            <a:spLocks noGrp="1"/>
          </p:cNvSpPr>
          <p:nvPr>
            <p:ph type="title"/>
          </p:nvPr>
        </p:nvSpPr>
        <p:spPr/>
        <p:txBody>
          <a:bodyPr/>
          <a:lstStyle/>
          <a:p>
            <a:r>
              <a:rPr lang="en-US" dirty="0"/>
              <a:t>Seeing All Weather Data for a Location</a:t>
            </a:r>
          </a:p>
        </p:txBody>
      </p:sp>
      <p:sp>
        <p:nvSpPr>
          <p:cNvPr id="3" name="Content Placeholder 2">
            <a:extLst>
              <a:ext uri="{FF2B5EF4-FFF2-40B4-BE49-F238E27FC236}">
                <a16:creationId xmlns:a16="http://schemas.microsoft.com/office/drawing/2014/main" id="{74EB8034-F9FD-8E65-4C3F-6DBD99D70543}"/>
              </a:ext>
            </a:extLst>
          </p:cNvPr>
          <p:cNvSpPr>
            <a:spLocks noGrp="1"/>
          </p:cNvSpPr>
          <p:nvPr>
            <p:ph idx="1"/>
          </p:nvPr>
        </p:nvSpPr>
        <p:spPr>
          <a:xfrm>
            <a:off x="228600" y="1280160"/>
            <a:ext cx="11201400" cy="929640"/>
          </a:xfrm>
        </p:spPr>
        <p:txBody>
          <a:bodyPr/>
          <a:lstStyle/>
          <a:p>
            <a:r>
              <a:rPr lang="en-US" dirty="0"/>
              <a:t>To see all the weather data for a location, just right-click on the column and select </a:t>
            </a:r>
            <a:r>
              <a:rPr lang="en-US" b="1" dirty="0"/>
              <a:t>Show Dialog with All Times for Location</a:t>
            </a:r>
          </a:p>
        </p:txBody>
      </p:sp>
      <p:pic>
        <p:nvPicPr>
          <p:cNvPr id="6" name="Picture 5">
            <a:extLst>
              <a:ext uri="{FF2B5EF4-FFF2-40B4-BE49-F238E27FC236}">
                <a16:creationId xmlns:a16="http://schemas.microsoft.com/office/drawing/2014/main" id="{7FC8B615-791C-FDC4-5A79-24E036BCD8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9099" y="2363893"/>
            <a:ext cx="6873475" cy="4113107"/>
          </a:xfrm>
          <a:prstGeom prst="rect">
            <a:avLst/>
          </a:prstGeom>
        </p:spPr>
      </p:pic>
      <p:pic>
        <p:nvPicPr>
          <p:cNvPr id="8" name="Picture 7">
            <a:extLst>
              <a:ext uri="{FF2B5EF4-FFF2-40B4-BE49-F238E27FC236}">
                <a16:creationId xmlns:a16="http://schemas.microsoft.com/office/drawing/2014/main" id="{5B088A6C-1DEC-B2E0-E161-13A4F97F1E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7600" y="2289560"/>
            <a:ext cx="2438400" cy="2043866"/>
          </a:xfrm>
          <a:prstGeom prst="rect">
            <a:avLst/>
          </a:prstGeom>
        </p:spPr>
      </p:pic>
      <p:pic>
        <p:nvPicPr>
          <p:cNvPr id="10" name="Picture 9">
            <a:extLst>
              <a:ext uri="{FF2B5EF4-FFF2-40B4-BE49-F238E27FC236}">
                <a16:creationId xmlns:a16="http://schemas.microsoft.com/office/drawing/2014/main" id="{2CCFC5DD-D304-90F2-FCAF-AA7BBC747EA5}"/>
              </a:ext>
            </a:extLst>
          </p:cNvPr>
          <p:cNvPicPr>
            <a:picLocks noChangeAspect="1"/>
          </p:cNvPicPr>
          <p:nvPr/>
        </p:nvPicPr>
        <p:blipFill>
          <a:blip r:embed="rId4"/>
          <a:stretch>
            <a:fillRect/>
          </a:stretch>
        </p:blipFill>
        <p:spPr>
          <a:xfrm>
            <a:off x="7488767" y="4424679"/>
            <a:ext cx="4076701" cy="2091157"/>
          </a:xfrm>
          <a:prstGeom prst="rect">
            <a:avLst/>
          </a:prstGeom>
        </p:spPr>
      </p:pic>
      <p:sp>
        <p:nvSpPr>
          <p:cNvPr id="11" name="TextBox 10">
            <a:extLst>
              <a:ext uri="{FF2B5EF4-FFF2-40B4-BE49-F238E27FC236}">
                <a16:creationId xmlns:a16="http://schemas.microsoft.com/office/drawing/2014/main" id="{2C9C2DC4-FAF7-BFDD-B355-DE5150FB2A9C}"/>
              </a:ext>
            </a:extLst>
          </p:cNvPr>
          <p:cNvSpPr txBox="1"/>
          <p:nvPr/>
        </p:nvSpPr>
        <p:spPr>
          <a:xfrm>
            <a:off x="9982200" y="2394434"/>
            <a:ext cx="1905000" cy="1938992"/>
          </a:xfrm>
          <a:prstGeom prst="rect">
            <a:avLst/>
          </a:prstGeom>
          <a:solidFill>
            <a:schemeClr val="accent2">
              <a:lumMod val="20000"/>
              <a:lumOff val="80000"/>
            </a:schemeClr>
          </a:solidFill>
        </p:spPr>
        <p:txBody>
          <a:bodyPr wrap="square" rtlCol="0">
            <a:spAutoFit/>
          </a:bodyPr>
          <a:lstStyle/>
          <a:p>
            <a:r>
              <a:rPr lang="en-US" sz="2400" dirty="0"/>
              <a:t>Global irradiance values (histogram neglects 0)</a:t>
            </a:r>
          </a:p>
        </p:txBody>
      </p:sp>
    </p:spTree>
    <p:extLst>
      <p:ext uri="{BB962C8B-B14F-4D97-AF65-F5344CB8AC3E}">
        <p14:creationId xmlns:p14="http://schemas.microsoft.com/office/powerpoint/2010/main" val="16864608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96BAE-6D23-D404-97B0-E0B50A057DF5}"/>
              </a:ext>
            </a:extLst>
          </p:cNvPr>
          <p:cNvSpPr>
            <a:spLocks noGrp="1"/>
          </p:cNvSpPr>
          <p:nvPr>
            <p:ph type="title"/>
          </p:nvPr>
        </p:nvSpPr>
        <p:spPr/>
        <p:txBody>
          <a:bodyPr/>
          <a:lstStyle/>
          <a:p>
            <a:r>
              <a:rPr lang="en-US" dirty="0"/>
              <a:t>Availability of Forecasted Weather Information</a:t>
            </a:r>
          </a:p>
        </p:txBody>
      </p:sp>
      <p:sp>
        <p:nvSpPr>
          <p:cNvPr id="3" name="Content Placeholder 2">
            <a:extLst>
              <a:ext uri="{FF2B5EF4-FFF2-40B4-BE49-F238E27FC236}">
                <a16:creationId xmlns:a16="http://schemas.microsoft.com/office/drawing/2014/main" id="{494ADB77-F2A3-66D3-7896-60B6C1195CE2}"/>
              </a:ext>
            </a:extLst>
          </p:cNvPr>
          <p:cNvSpPr>
            <a:spLocks noGrp="1"/>
          </p:cNvSpPr>
          <p:nvPr>
            <p:ph idx="1"/>
          </p:nvPr>
        </p:nvSpPr>
        <p:spPr>
          <a:xfrm>
            <a:off x="228600" y="1280160"/>
            <a:ext cx="11658600" cy="5196840"/>
          </a:xfrm>
        </p:spPr>
        <p:txBody>
          <a:bodyPr/>
          <a:lstStyle/>
          <a:p>
            <a:r>
              <a:rPr lang="en-US" dirty="0"/>
              <a:t>Forecasted weather information is also available from a variety of sources; here we use the free forecasts provided by US National Oceanic and Atmospheric Administration (NOAA) National Centers for Environmental Prediction (NCEP) NCEP Central Operations </a:t>
            </a:r>
          </a:p>
          <a:p>
            <a:pPr lvl="1"/>
            <a:r>
              <a:rPr lang="en-US" dirty="0"/>
              <a:t>nco.ncep.noaa.gov/pmb/products/gfs/</a:t>
            </a:r>
          </a:p>
          <a:p>
            <a:pPr lvl="1"/>
            <a:r>
              <a:rPr lang="en-US" dirty="0"/>
              <a:t>Specifically we’re using the 0.25 degree resolution GFS results, which provide four global forecasts per day going out for 16 days (hourly for the first five days, then every three hours)</a:t>
            </a:r>
          </a:p>
          <a:p>
            <a:pPr lvl="1"/>
            <a:r>
              <a:rPr lang="en-US" dirty="0"/>
              <a:t>Forecasts are also pww files, so all of the existing tools can be used, though the forecasts to not have the solar irradiance values</a:t>
            </a:r>
          </a:p>
          <a:p>
            <a:r>
              <a:rPr lang="en-US" dirty="0"/>
              <a:t>We hope to soon get access to longer-term forecasts</a:t>
            </a:r>
          </a:p>
        </p:txBody>
      </p:sp>
    </p:spTree>
    <p:extLst>
      <p:ext uri="{BB962C8B-B14F-4D97-AF65-F5344CB8AC3E}">
        <p14:creationId xmlns:p14="http://schemas.microsoft.com/office/powerpoint/2010/main" val="2676429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Potential Additional Models</a:t>
            </a:r>
          </a:p>
        </p:txBody>
      </p:sp>
      <p:sp>
        <p:nvSpPr>
          <p:cNvPr id="3" name="Content Placeholder 2"/>
          <p:cNvSpPr>
            <a:spLocks noGrp="1"/>
          </p:cNvSpPr>
          <p:nvPr>
            <p:ph idx="1"/>
          </p:nvPr>
        </p:nvSpPr>
        <p:spPr>
          <a:xfrm>
            <a:off x="228600" y="1280160"/>
            <a:ext cx="11734800" cy="5196840"/>
          </a:xfrm>
        </p:spPr>
        <p:txBody>
          <a:bodyPr/>
          <a:lstStyle/>
          <a:p>
            <a:r>
              <a:rPr lang="en-US" dirty="0"/>
              <a:t>With weather information a part of the power flow a wide variety of additional power flow model enhancements become possible.  Some examples are given below, recognizing that many are already done using external analysis </a:t>
            </a:r>
          </a:p>
          <a:p>
            <a:pPr lvl="1"/>
            <a:r>
              <a:rPr lang="en-US" dirty="0"/>
              <a:t>Transmission line limits that depend on temperature, wind and insolation along the right-of-way; working with industry we already have some quite sophisticated models </a:t>
            </a:r>
          </a:p>
          <a:p>
            <a:pPr lvl="1"/>
            <a:r>
              <a:rPr lang="en-US" dirty="0"/>
              <a:t>Transformer limits</a:t>
            </a:r>
          </a:p>
          <a:p>
            <a:pPr lvl="1"/>
            <a:r>
              <a:rPr lang="en-US" dirty="0"/>
              <a:t>Load models (recognizing that the load depends on many factors, initial models could be linearizations about a specified value)</a:t>
            </a:r>
          </a:p>
          <a:p>
            <a:pPr lvl="1"/>
            <a:r>
              <a:rPr lang="en-US" dirty="0"/>
              <a:t>Line resistance (though this would be more complex since it is operating point dependent</a:t>
            </a:r>
          </a:p>
          <a:p>
            <a:pPr lvl="1"/>
            <a:r>
              <a:rPr lang="en-US" dirty="0"/>
              <a:t>Etc.</a:t>
            </a:r>
          </a:p>
        </p:txBody>
      </p:sp>
    </p:spTree>
    <p:extLst>
      <p:ext uri="{BB962C8B-B14F-4D97-AF65-F5344CB8AC3E}">
        <p14:creationId xmlns:p14="http://schemas.microsoft.com/office/powerpoint/2010/main" val="34834098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Directions</a:t>
            </a:r>
          </a:p>
        </p:txBody>
      </p:sp>
      <p:sp>
        <p:nvSpPr>
          <p:cNvPr id="3" name="Content Placeholder 2"/>
          <p:cNvSpPr>
            <a:spLocks noGrp="1"/>
          </p:cNvSpPr>
          <p:nvPr>
            <p:ph idx="1"/>
          </p:nvPr>
        </p:nvSpPr>
        <p:spPr>
          <a:xfrm>
            <a:off x="228600" y="1280160"/>
            <a:ext cx="10744200" cy="5196840"/>
          </a:xfrm>
        </p:spPr>
        <p:txBody>
          <a:bodyPr/>
          <a:lstStyle/>
          <a:p>
            <a:pPr>
              <a:spcBef>
                <a:spcPts val="0"/>
              </a:spcBef>
            </a:pPr>
            <a:r>
              <a:rPr lang="en-US" dirty="0"/>
              <a:t>There are many future directions to pursue</a:t>
            </a:r>
          </a:p>
          <a:p>
            <a:pPr lvl="1">
              <a:spcBef>
                <a:spcPts val="0"/>
              </a:spcBef>
            </a:pPr>
            <a:r>
              <a:rPr lang="en-US" dirty="0"/>
              <a:t>A number of models that relate weather to electric grid values already exist, but many more certainly need to be developed</a:t>
            </a:r>
          </a:p>
          <a:p>
            <a:pPr lvl="1">
              <a:spcBef>
                <a:spcPts val="0"/>
              </a:spcBef>
            </a:pPr>
            <a:r>
              <a:rPr lang="en-US" dirty="0"/>
              <a:t>Integration of weather into tools such as contingency analysis; better tools for dealing with stochastic models </a:t>
            </a:r>
          </a:p>
          <a:p>
            <a:pPr lvl="1">
              <a:spcBef>
                <a:spcPts val="0"/>
              </a:spcBef>
            </a:pPr>
            <a:r>
              <a:rPr lang="en-US" dirty="0"/>
              <a:t>Support for more weather types, greater integration of reading primary sources such as GRIB and GRIB2 files </a:t>
            </a:r>
          </a:p>
          <a:p>
            <a:pPr lvl="1">
              <a:spcBef>
                <a:spcPts val="0"/>
              </a:spcBef>
            </a:pPr>
            <a:r>
              <a:rPr lang="en-US" dirty="0"/>
              <a:t>Determining the required level of weather details; higher resolution datasets are available; also other potentially severe resiliency events</a:t>
            </a:r>
          </a:p>
          <a:p>
            <a:pPr lvl="1">
              <a:spcBef>
                <a:spcPts val="0"/>
              </a:spcBef>
            </a:pPr>
            <a:r>
              <a:rPr lang="en-US" dirty="0"/>
              <a:t>More validation!! </a:t>
            </a:r>
          </a:p>
          <a:p>
            <a:pPr lvl="1">
              <a:spcBef>
                <a:spcPts val="0"/>
              </a:spcBef>
            </a:pPr>
            <a:r>
              <a:rPr lang="en-US" dirty="0"/>
              <a:t>Increased automation of the updating process; maybe more footprints</a:t>
            </a:r>
          </a:p>
          <a:p>
            <a:pPr lvl="1">
              <a:spcBef>
                <a:spcPts val="0"/>
              </a:spcBef>
            </a:pPr>
            <a:r>
              <a:rPr lang="en-US" dirty="0"/>
              <a:t>Machine learning applications given lots of potential operating points</a:t>
            </a:r>
          </a:p>
          <a:p>
            <a:endParaRPr lang="en-US" dirty="0"/>
          </a:p>
        </p:txBody>
      </p:sp>
    </p:spTree>
    <p:extLst>
      <p:ext uri="{BB962C8B-B14F-4D97-AF65-F5344CB8AC3E}">
        <p14:creationId xmlns:p14="http://schemas.microsoft.com/office/powerpoint/2010/main" val="9725004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a room with computers&#10;&#10;Description automatically generated">
            <a:extLst>
              <a:ext uri="{FF2B5EF4-FFF2-40B4-BE49-F238E27FC236}">
                <a16:creationId xmlns:a16="http://schemas.microsoft.com/office/drawing/2014/main" id="{0B92441A-9EBC-2BFF-D488-024A4C59E89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5800" y="1295400"/>
            <a:ext cx="10416561" cy="5293155"/>
          </a:xfrm>
          <a:prstGeom prst="rect">
            <a:avLst/>
          </a:prstGeom>
        </p:spPr>
      </p:pic>
      <p:sp>
        <p:nvSpPr>
          <p:cNvPr id="2" name="Title 1"/>
          <p:cNvSpPr>
            <a:spLocks noGrp="1"/>
          </p:cNvSpPr>
          <p:nvPr>
            <p:ph type="title"/>
          </p:nvPr>
        </p:nvSpPr>
        <p:spPr/>
        <p:txBody>
          <a:bodyPr/>
          <a:lstStyle/>
          <a:p>
            <a:r>
              <a:rPr lang="en-US" dirty="0"/>
              <a:t>Thank You! Questions?</a:t>
            </a:r>
          </a:p>
        </p:txBody>
      </p:sp>
      <p:sp>
        <p:nvSpPr>
          <p:cNvPr id="6" name="Rectangle 5">
            <a:extLst>
              <a:ext uri="{FF2B5EF4-FFF2-40B4-BE49-F238E27FC236}">
                <a16:creationId xmlns:a16="http://schemas.microsoft.com/office/drawing/2014/main" id="{EC505FE2-7964-FB90-D4EC-3DE1B6471F86}"/>
              </a:ext>
            </a:extLst>
          </p:cNvPr>
          <p:cNvSpPr/>
          <p:nvPr/>
        </p:nvSpPr>
        <p:spPr>
          <a:xfrm>
            <a:off x="381000" y="914400"/>
            <a:ext cx="11658600" cy="954107"/>
          </a:xfrm>
          <a:prstGeom prst="rect">
            <a:avLst/>
          </a:prstGeom>
          <a:solidFill>
            <a:schemeClr val="accent2">
              <a:lumMod val="20000"/>
              <a:lumOff val="80000"/>
            </a:schemeClr>
          </a:solidFill>
        </p:spPr>
        <p:txBody>
          <a:bodyPr wrap="square">
            <a:spAutoFit/>
          </a:bodyPr>
          <a:lstStyle/>
          <a:p>
            <a:r>
              <a:rPr lang="en-US" dirty="0"/>
              <a:t>Recent papers are at overbye.engr.tamu.edu/publications/  For questions afterwards email at overbye@tamu.edu or overbye@powerworld.com</a:t>
            </a:r>
          </a:p>
        </p:txBody>
      </p:sp>
    </p:spTree>
    <p:extLst>
      <p:ext uri="{BB962C8B-B14F-4D97-AF65-F5344CB8AC3E}">
        <p14:creationId xmlns:p14="http://schemas.microsoft.com/office/powerpoint/2010/main" val="289071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678B7-7582-96C0-0B85-5038CC6F0A69}"/>
              </a:ext>
            </a:extLst>
          </p:cNvPr>
          <p:cNvSpPr>
            <a:spLocks noGrp="1"/>
          </p:cNvSpPr>
          <p:nvPr>
            <p:ph type="title"/>
          </p:nvPr>
        </p:nvSpPr>
        <p:spPr/>
        <p:txBody>
          <a:bodyPr/>
          <a:lstStyle/>
          <a:p>
            <a:r>
              <a:rPr lang="en-US" dirty="0"/>
              <a:t>The Power Flow and Weather</a:t>
            </a:r>
          </a:p>
        </p:txBody>
      </p:sp>
      <p:sp>
        <p:nvSpPr>
          <p:cNvPr id="3" name="Content Placeholder 2">
            <a:extLst>
              <a:ext uri="{FF2B5EF4-FFF2-40B4-BE49-F238E27FC236}">
                <a16:creationId xmlns:a16="http://schemas.microsoft.com/office/drawing/2014/main" id="{69088BE3-FFED-6617-6578-8A73E1A3AAED}"/>
              </a:ext>
            </a:extLst>
          </p:cNvPr>
          <p:cNvSpPr>
            <a:spLocks noGrp="1"/>
          </p:cNvSpPr>
          <p:nvPr>
            <p:ph idx="1"/>
          </p:nvPr>
        </p:nvSpPr>
        <p:spPr>
          <a:xfrm>
            <a:off x="228600" y="1280160"/>
            <a:ext cx="11658600" cy="5196840"/>
          </a:xfrm>
        </p:spPr>
        <p:txBody>
          <a:bodyPr/>
          <a:lstStyle/>
          <a:p>
            <a:r>
              <a:rPr lang="en-US" dirty="0"/>
              <a:t>Human activity depends on the weather, and this has always been reflected in the electric load</a:t>
            </a:r>
          </a:p>
          <a:p>
            <a:r>
              <a:rPr lang="en-US" dirty="0"/>
              <a:t>Traditionally some power flow parameters have depended on the weather (e.g., line ratings, turbine max MW, line resistance)</a:t>
            </a:r>
          </a:p>
          <a:p>
            <a:r>
              <a:rPr lang="en-US" dirty="0"/>
              <a:t>Over the last several decades this dependence has grown substantially with the increase in wind and solar generation</a:t>
            </a:r>
          </a:p>
          <a:p>
            <a:pPr lvl="1"/>
            <a:r>
              <a:rPr lang="en-US" dirty="0"/>
              <a:t>They now (all of 2024) provide about 17% of US electric energy; there are times when most of the electricity in regions is supplied by these sources</a:t>
            </a:r>
          </a:p>
          <a:p>
            <a:pPr lvl="1"/>
            <a:r>
              <a:rPr lang="en-US" dirty="0"/>
              <a:t>They are extremely dependent on the weather</a:t>
            </a:r>
          </a:p>
          <a:p>
            <a:r>
              <a:rPr lang="en-US" dirty="0"/>
              <a:t>Major power system input parameters are now heavily weather dependent (e.g., wind and solar generator Max MW) </a:t>
            </a:r>
          </a:p>
          <a:p>
            <a:endParaRPr lang="en-US" dirty="0"/>
          </a:p>
        </p:txBody>
      </p:sp>
    </p:spTree>
    <p:extLst>
      <p:ext uri="{BB962C8B-B14F-4D97-AF65-F5344CB8AC3E}">
        <p14:creationId xmlns:p14="http://schemas.microsoft.com/office/powerpoint/2010/main" val="2098607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15F7B-E5B3-DF65-0C96-DA1F0CE2C678}"/>
              </a:ext>
            </a:extLst>
          </p:cNvPr>
          <p:cNvSpPr>
            <a:spLocks noGrp="1"/>
          </p:cNvSpPr>
          <p:nvPr>
            <p:ph type="title"/>
          </p:nvPr>
        </p:nvSpPr>
        <p:spPr/>
        <p:txBody>
          <a:bodyPr/>
          <a:lstStyle/>
          <a:p>
            <a:r>
              <a:rPr lang="en-US" dirty="0"/>
              <a:t>Planning, Weather and Other Resiliency Events</a:t>
            </a:r>
          </a:p>
        </p:txBody>
      </p:sp>
      <p:sp>
        <p:nvSpPr>
          <p:cNvPr id="3" name="Content Placeholder 2">
            <a:extLst>
              <a:ext uri="{FF2B5EF4-FFF2-40B4-BE49-F238E27FC236}">
                <a16:creationId xmlns:a16="http://schemas.microsoft.com/office/drawing/2014/main" id="{2D5F1B54-3947-4361-DDE5-5AA80AA4446C}"/>
              </a:ext>
            </a:extLst>
          </p:cNvPr>
          <p:cNvSpPr>
            <a:spLocks noGrp="1"/>
          </p:cNvSpPr>
          <p:nvPr>
            <p:ph idx="1"/>
          </p:nvPr>
        </p:nvSpPr>
        <p:spPr>
          <a:xfrm>
            <a:off x="228600" y="1280160"/>
            <a:ext cx="11734800" cy="5196840"/>
          </a:xfrm>
        </p:spPr>
        <p:txBody>
          <a:bodyPr/>
          <a:lstStyle/>
          <a:p>
            <a:r>
              <a:rPr lang="en-US" dirty="0"/>
              <a:t>As defined by NERC, planning assessment for large-scale grids is, “Documented evaluation of future transmission system performance and corrective action plans to remedy identified deficiencies”</a:t>
            </a:r>
          </a:p>
          <a:p>
            <a:pPr lvl="1"/>
            <a:r>
              <a:rPr lang="en-US" dirty="0"/>
              <a:t>Planning is forward looking, leveraging historical information</a:t>
            </a:r>
          </a:p>
          <a:p>
            <a:r>
              <a:rPr lang="en-US" dirty="0"/>
              <a:t>Planning can consider timeframes from near real-time to decades</a:t>
            </a:r>
          </a:p>
          <a:p>
            <a:r>
              <a:rPr lang="en-US" dirty="0"/>
              <a:t>Weather and other resiliency considerations can include</a:t>
            </a:r>
          </a:p>
          <a:p>
            <a:pPr lvl="1"/>
            <a:r>
              <a:rPr lang="en-US" dirty="0"/>
              <a:t>Inputs to set weather dependent power flow values such as wind, solar (irradiation), temperature for transmission line and transfer limits</a:t>
            </a:r>
          </a:p>
          <a:p>
            <a:pPr lvl="1"/>
            <a:r>
              <a:rPr lang="en-US" dirty="0"/>
              <a:t>Extreme weather including hurricanes, ice storms, derechos, tornados</a:t>
            </a:r>
          </a:p>
          <a:p>
            <a:pPr lvl="1"/>
            <a:r>
              <a:rPr lang="en-US" dirty="0"/>
              <a:t>Other events such as earthquakes, wildfires, geomagnetic disturbances (GMDs), volcanic events, eclipses </a:t>
            </a:r>
          </a:p>
          <a:p>
            <a:pPr lvl="1"/>
            <a:r>
              <a:rPr lang="en-US" dirty="0"/>
              <a:t>This are collectively referred to here as Environmental Inputs (ENIs)</a:t>
            </a:r>
          </a:p>
          <a:p>
            <a:endParaRPr lang="en-US" dirty="0"/>
          </a:p>
        </p:txBody>
      </p:sp>
    </p:spTree>
    <p:extLst>
      <p:ext uri="{BB962C8B-B14F-4D97-AF65-F5344CB8AC3E}">
        <p14:creationId xmlns:p14="http://schemas.microsoft.com/office/powerpoint/2010/main" val="1828568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4DF67-1737-1240-D258-22F7CDF4F7E4}"/>
              </a:ext>
            </a:extLst>
          </p:cNvPr>
          <p:cNvSpPr>
            <a:spLocks noGrp="1"/>
          </p:cNvSpPr>
          <p:nvPr>
            <p:ph type="title"/>
          </p:nvPr>
        </p:nvSpPr>
        <p:spPr>
          <a:xfrm>
            <a:off x="228600" y="76200"/>
            <a:ext cx="11582400" cy="1066800"/>
          </a:xfrm>
        </p:spPr>
        <p:txBody>
          <a:bodyPr/>
          <a:lstStyle/>
          <a:p>
            <a:r>
              <a:rPr lang="en-US" dirty="0"/>
              <a:t>Using Weather and Related Data in the Power Flow</a:t>
            </a:r>
          </a:p>
        </p:txBody>
      </p:sp>
      <p:sp>
        <p:nvSpPr>
          <p:cNvPr id="3" name="Content Placeholder 2">
            <a:extLst>
              <a:ext uri="{FF2B5EF4-FFF2-40B4-BE49-F238E27FC236}">
                <a16:creationId xmlns:a16="http://schemas.microsoft.com/office/drawing/2014/main" id="{9BB91D4D-B530-545B-0F3B-CAB69CBF9354}"/>
              </a:ext>
            </a:extLst>
          </p:cNvPr>
          <p:cNvSpPr>
            <a:spLocks noGrp="1"/>
          </p:cNvSpPr>
          <p:nvPr>
            <p:ph idx="1"/>
          </p:nvPr>
        </p:nvSpPr>
        <p:spPr/>
        <p:txBody>
          <a:bodyPr/>
          <a:lstStyle/>
          <a:p>
            <a:r>
              <a:rPr lang="en-US" dirty="0"/>
              <a:t>To use weather data and other ENIs in the power flow requires</a:t>
            </a:r>
          </a:p>
          <a:p>
            <a:pPr lvl="1"/>
            <a:r>
              <a:rPr lang="en-US" dirty="0"/>
              <a:t>The availability of geographic information mapping buses to substations, and then geocoordinates for the substations</a:t>
            </a:r>
          </a:p>
          <a:p>
            <a:pPr lvl="2"/>
            <a:r>
              <a:rPr lang="en-US" dirty="0"/>
              <a:t>This is now mostly available for North American grids; PowerWorld has long stored it mostly with the substation records (sometimes the buses)</a:t>
            </a:r>
          </a:p>
          <a:p>
            <a:pPr lvl="2"/>
            <a:r>
              <a:rPr lang="en-US" dirty="0"/>
              <a:t>Large-scale synthetic grids with geographic information are also available</a:t>
            </a:r>
          </a:p>
          <a:p>
            <a:pPr lvl="1"/>
            <a:r>
              <a:rPr lang="en-US" dirty="0"/>
              <a:t>Convenient access to available ENIs (e.g., weather information) over the footprint of interest</a:t>
            </a:r>
          </a:p>
          <a:p>
            <a:pPr lvl="2"/>
            <a:r>
              <a:rPr lang="en-US" dirty="0"/>
              <a:t>For planning often the footprint is large, beyond a single utility</a:t>
            </a:r>
          </a:p>
          <a:p>
            <a:pPr lvl="1"/>
            <a:r>
              <a:rPr lang="en-US" dirty="0"/>
              <a:t>The availability of models that represent the impact of weather and other ENIs on electric grid components</a:t>
            </a:r>
          </a:p>
          <a:p>
            <a:endParaRPr lang="en-US" dirty="0"/>
          </a:p>
        </p:txBody>
      </p:sp>
    </p:spTree>
    <p:extLst>
      <p:ext uri="{BB962C8B-B14F-4D97-AF65-F5344CB8AC3E}">
        <p14:creationId xmlns:p14="http://schemas.microsoft.com/office/powerpoint/2010/main" val="581919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BEB36-ADBA-5AB7-59AC-FF96E86EFFB7}"/>
              </a:ext>
            </a:extLst>
          </p:cNvPr>
          <p:cNvSpPr>
            <a:spLocks noGrp="1"/>
          </p:cNvSpPr>
          <p:nvPr>
            <p:ph type="title"/>
          </p:nvPr>
        </p:nvSpPr>
        <p:spPr/>
        <p:txBody>
          <a:bodyPr/>
          <a:lstStyle/>
          <a:p>
            <a:r>
              <a:rPr lang="en-US" dirty="0"/>
              <a:t>Example Simulator Geographic Displays</a:t>
            </a:r>
          </a:p>
        </p:txBody>
      </p:sp>
      <p:sp>
        <p:nvSpPr>
          <p:cNvPr id="3" name="Content Placeholder 2">
            <a:extLst>
              <a:ext uri="{FF2B5EF4-FFF2-40B4-BE49-F238E27FC236}">
                <a16:creationId xmlns:a16="http://schemas.microsoft.com/office/drawing/2014/main" id="{C11F94DD-E018-9ED2-A9C3-2009A332769A}"/>
              </a:ext>
            </a:extLst>
          </p:cNvPr>
          <p:cNvSpPr>
            <a:spLocks noGrp="1"/>
          </p:cNvSpPr>
          <p:nvPr>
            <p:ph idx="1"/>
          </p:nvPr>
        </p:nvSpPr>
        <p:spPr>
          <a:xfrm>
            <a:off x="228600" y="1295400"/>
            <a:ext cx="11201400" cy="5196840"/>
          </a:xfrm>
        </p:spPr>
        <p:txBody>
          <a:bodyPr/>
          <a:lstStyle/>
          <a:p>
            <a:r>
              <a:rPr lang="en-US" dirty="0"/>
              <a:t>Starting with version 24, external maps can easily be displayed using the right-click menu</a:t>
            </a:r>
          </a:p>
        </p:txBody>
      </p:sp>
      <p:pic>
        <p:nvPicPr>
          <p:cNvPr id="5" name="Picture 4">
            <a:extLst>
              <a:ext uri="{FF2B5EF4-FFF2-40B4-BE49-F238E27FC236}">
                <a16:creationId xmlns:a16="http://schemas.microsoft.com/office/drawing/2014/main" id="{304563C2-99B3-17A7-16B6-83DA1D47BB4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816314" y="4752227"/>
            <a:ext cx="3925017" cy="2029573"/>
          </a:xfrm>
          <a:prstGeom prst="rect">
            <a:avLst/>
          </a:prstGeom>
        </p:spPr>
      </p:pic>
      <p:pic>
        <p:nvPicPr>
          <p:cNvPr id="7" name="Picture 6">
            <a:extLst>
              <a:ext uri="{FF2B5EF4-FFF2-40B4-BE49-F238E27FC236}">
                <a16:creationId xmlns:a16="http://schemas.microsoft.com/office/drawing/2014/main" id="{42F42E6C-0590-76D0-0CCB-B0C3FC3AC3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 y="2590800"/>
            <a:ext cx="3275792" cy="2891006"/>
          </a:xfrm>
          <a:prstGeom prst="rect">
            <a:avLst/>
          </a:prstGeom>
        </p:spPr>
      </p:pic>
      <p:pic>
        <p:nvPicPr>
          <p:cNvPr id="9" name="Picture 8">
            <a:extLst>
              <a:ext uri="{FF2B5EF4-FFF2-40B4-BE49-F238E27FC236}">
                <a16:creationId xmlns:a16="http://schemas.microsoft.com/office/drawing/2014/main" id="{86EF1BB1-2FAA-297F-682B-B85839FB7A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92840" y="3352800"/>
            <a:ext cx="3461155" cy="2305223"/>
          </a:xfrm>
          <a:prstGeom prst="rect">
            <a:avLst/>
          </a:prstGeom>
        </p:spPr>
      </p:pic>
      <p:cxnSp>
        <p:nvCxnSpPr>
          <p:cNvPr id="10" name="Straight Arrow Connector 9">
            <a:extLst>
              <a:ext uri="{FF2B5EF4-FFF2-40B4-BE49-F238E27FC236}">
                <a16:creationId xmlns:a16="http://schemas.microsoft.com/office/drawing/2014/main" id="{1595BCD2-5DCE-4D70-C94C-EBE63D7DE1C4}"/>
              </a:ext>
            </a:extLst>
          </p:cNvPr>
          <p:cNvCxnSpPr>
            <a:cxnSpLocks/>
          </p:cNvCxnSpPr>
          <p:nvPr/>
        </p:nvCxnSpPr>
        <p:spPr bwMode="auto">
          <a:xfrm flipH="1">
            <a:off x="1678607" y="2743200"/>
            <a:ext cx="381000" cy="914400"/>
          </a:xfrm>
          <a:prstGeom prst="straightConnector1">
            <a:avLst/>
          </a:prstGeom>
          <a:noFill/>
          <a:ln w="69850" cap="flat" cmpd="sng" algn="ctr">
            <a:solidFill>
              <a:srgbClr val="F08200"/>
            </a:solidFill>
            <a:prstDash val="solid"/>
            <a:round/>
            <a:headEnd type="none" w="med" len="med"/>
            <a:tailEnd type="arrow"/>
          </a:ln>
          <a:effectLst/>
        </p:spPr>
      </p:cxnSp>
      <p:cxnSp>
        <p:nvCxnSpPr>
          <p:cNvPr id="12" name="Straight Arrow Connector 11">
            <a:extLst>
              <a:ext uri="{FF2B5EF4-FFF2-40B4-BE49-F238E27FC236}">
                <a16:creationId xmlns:a16="http://schemas.microsoft.com/office/drawing/2014/main" id="{8EA0C970-EC2D-5695-2843-766EFF676824}"/>
              </a:ext>
            </a:extLst>
          </p:cNvPr>
          <p:cNvCxnSpPr>
            <a:cxnSpLocks/>
          </p:cNvCxnSpPr>
          <p:nvPr/>
        </p:nvCxnSpPr>
        <p:spPr bwMode="auto">
          <a:xfrm>
            <a:off x="3581400" y="4036303"/>
            <a:ext cx="1219200" cy="307097"/>
          </a:xfrm>
          <a:prstGeom prst="straightConnector1">
            <a:avLst/>
          </a:prstGeom>
          <a:noFill/>
          <a:ln w="69850" cap="flat" cmpd="sng" algn="ctr">
            <a:solidFill>
              <a:srgbClr val="F08200"/>
            </a:solidFill>
            <a:prstDash val="solid"/>
            <a:round/>
            <a:headEnd type="none" w="med" len="med"/>
            <a:tailEnd type="arrow"/>
          </a:ln>
          <a:effectLst/>
        </p:spPr>
      </p:cxnSp>
      <p:cxnSp>
        <p:nvCxnSpPr>
          <p:cNvPr id="13" name="Straight Arrow Connector 12">
            <a:extLst>
              <a:ext uri="{FF2B5EF4-FFF2-40B4-BE49-F238E27FC236}">
                <a16:creationId xmlns:a16="http://schemas.microsoft.com/office/drawing/2014/main" id="{BA3222E3-FDB6-5D57-18DF-F06AF92D7698}"/>
              </a:ext>
            </a:extLst>
          </p:cNvPr>
          <p:cNvCxnSpPr>
            <a:cxnSpLocks/>
          </p:cNvCxnSpPr>
          <p:nvPr/>
        </p:nvCxnSpPr>
        <p:spPr bwMode="auto">
          <a:xfrm flipH="1">
            <a:off x="2286000" y="3458210"/>
            <a:ext cx="304800" cy="412689"/>
          </a:xfrm>
          <a:prstGeom prst="straightConnector1">
            <a:avLst/>
          </a:prstGeom>
          <a:noFill/>
          <a:ln w="69850" cap="flat" cmpd="sng" algn="ctr">
            <a:solidFill>
              <a:srgbClr val="F08200"/>
            </a:solidFill>
            <a:prstDash val="solid"/>
            <a:round/>
            <a:headEnd type="none" w="med" len="med"/>
            <a:tailEnd type="arrow"/>
          </a:ln>
          <a:effectLst/>
        </p:spPr>
      </p:cxnSp>
      <p:pic>
        <p:nvPicPr>
          <p:cNvPr id="16" name="Picture 15">
            <a:extLst>
              <a:ext uri="{FF2B5EF4-FFF2-40B4-BE49-F238E27FC236}">
                <a16:creationId xmlns:a16="http://schemas.microsoft.com/office/drawing/2014/main" id="{35485E52-34E2-3014-D835-47BE021AE2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24800" y="2167156"/>
            <a:ext cx="3020264" cy="2582108"/>
          </a:xfrm>
          <a:prstGeom prst="rect">
            <a:avLst/>
          </a:prstGeom>
        </p:spPr>
      </p:pic>
      <p:sp>
        <p:nvSpPr>
          <p:cNvPr id="17" name="Rectangle 16">
            <a:extLst>
              <a:ext uri="{FF2B5EF4-FFF2-40B4-BE49-F238E27FC236}">
                <a16:creationId xmlns:a16="http://schemas.microsoft.com/office/drawing/2014/main" id="{E27B2F05-9E22-AC65-2771-ADA9C7CB50AF}"/>
              </a:ext>
            </a:extLst>
          </p:cNvPr>
          <p:cNvSpPr/>
          <p:nvPr/>
        </p:nvSpPr>
        <p:spPr>
          <a:xfrm>
            <a:off x="4113992" y="2293799"/>
            <a:ext cx="3275792" cy="769441"/>
          </a:xfrm>
          <a:prstGeom prst="rect">
            <a:avLst/>
          </a:prstGeom>
          <a:solidFill>
            <a:schemeClr val="accent2">
              <a:lumMod val="20000"/>
              <a:lumOff val="80000"/>
            </a:schemeClr>
          </a:solidFill>
        </p:spPr>
        <p:txBody>
          <a:bodyPr wrap="square">
            <a:spAutoFit/>
          </a:bodyPr>
          <a:lstStyle/>
          <a:p>
            <a:pPr marL="0" lvl="1"/>
            <a:r>
              <a:rPr lang="en-US" sz="2200" dirty="0"/>
              <a:t>Geography page from the substation objects</a:t>
            </a:r>
          </a:p>
        </p:txBody>
      </p:sp>
      <p:cxnSp>
        <p:nvCxnSpPr>
          <p:cNvPr id="19" name="Straight Arrow Connector 18">
            <a:extLst>
              <a:ext uri="{FF2B5EF4-FFF2-40B4-BE49-F238E27FC236}">
                <a16:creationId xmlns:a16="http://schemas.microsoft.com/office/drawing/2014/main" id="{E0018784-5311-4667-683B-5E79BD4592C0}"/>
              </a:ext>
            </a:extLst>
          </p:cNvPr>
          <p:cNvCxnSpPr>
            <a:cxnSpLocks/>
          </p:cNvCxnSpPr>
          <p:nvPr/>
        </p:nvCxnSpPr>
        <p:spPr bwMode="auto">
          <a:xfrm>
            <a:off x="7496898" y="2802951"/>
            <a:ext cx="2637702" cy="92649"/>
          </a:xfrm>
          <a:prstGeom prst="straightConnector1">
            <a:avLst/>
          </a:prstGeom>
          <a:noFill/>
          <a:ln w="69850" cap="flat" cmpd="sng" algn="ctr">
            <a:solidFill>
              <a:srgbClr val="F08200"/>
            </a:solidFill>
            <a:prstDash val="solid"/>
            <a:round/>
            <a:headEnd type="none" w="med" len="med"/>
            <a:tailEnd type="arrow"/>
          </a:ln>
          <a:effectLst/>
        </p:spPr>
      </p:cxnSp>
      <p:sp>
        <p:nvSpPr>
          <p:cNvPr id="21" name="Rectangle 20">
            <a:extLst>
              <a:ext uri="{FF2B5EF4-FFF2-40B4-BE49-F238E27FC236}">
                <a16:creationId xmlns:a16="http://schemas.microsoft.com/office/drawing/2014/main" id="{14C804D0-8545-DAA0-1746-095357F6675A}"/>
              </a:ext>
            </a:extLst>
          </p:cNvPr>
          <p:cNvSpPr/>
          <p:nvPr/>
        </p:nvSpPr>
        <p:spPr>
          <a:xfrm>
            <a:off x="1143000" y="5926260"/>
            <a:ext cx="5105400" cy="769441"/>
          </a:xfrm>
          <a:prstGeom prst="rect">
            <a:avLst/>
          </a:prstGeom>
          <a:solidFill>
            <a:schemeClr val="accent2">
              <a:lumMod val="20000"/>
              <a:lumOff val="80000"/>
            </a:schemeClr>
          </a:solidFill>
        </p:spPr>
        <p:txBody>
          <a:bodyPr wrap="square">
            <a:spAutoFit/>
          </a:bodyPr>
          <a:lstStyle/>
          <a:p>
            <a:pPr marL="0" lvl="1"/>
            <a:r>
              <a:rPr lang="en-US" sz="2200" dirty="0"/>
              <a:t>Power flow load density contour created leveraging geographic information </a:t>
            </a:r>
          </a:p>
        </p:txBody>
      </p:sp>
      <p:cxnSp>
        <p:nvCxnSpPr>
          <p:cNvPr id="22" name="Straight Arrow Connector 21">
            <a:extLst>
              <a:ext uri="{FF2B5EF4-FFF2-40B4-BE49-F238E27FC236}">
                <a16:creationId xmlns:a16="http://schemas.microsoft.com/office/drawing/2014/main" id="{58004753-F9A4-C4EF-864B-267DF0DE602C}"/>
              </a:ext>
            </a:extLst>
          </p:cNvPr>
          <p:cNvCxnSpPr>
            <a:cxnSpLocks/>
            <a:endCxn id="5" idx="1"/>
          </p:cNvCxnSpPr>
          <p:nvPr/>
        </p:nvCxnSpPr>
        <p:spPr bwMode="auto">
          <a:xfrm flipV="1">
            <a:off x="6170584" y="5767014"/>
            <a:ext cx="1645730" cy="335463"/>
          </a:xfrm>
          <a:prstGeom prst="straightConnector1">
            <a:avLst/>
          </a:prstGeom>
          <a:noFill/>
          <a:ln w="69850" cap="flat" cmpd="sng" algn="ctr">
            <a:solidFill>
              <a:srgbClr val="F08200"/>
            </a:solidFill>
            <a:prstDash val="solid"/>
            <a:round/>
            <a:headEnd type="none" w="med" len="med"/>
            <a:tailEnd type="arrow"/>
          </a:ln>
          <a:effectLst/>
        </p:spPr>
      </p:cxnSp>
    </p:spTree>
    <p:extLst>
      <p:ext uri="{BB962C8B-B14F-4D97-AF65-F5344CB8AC3E}">
        <p14:creationId xmlns:p14="http://schemas.microsoft.com/office/powerpoint/2010/main" val="988368498"/>
      </p:ext>
    </p:extLst>
  </p:cSld>
  <p:clrMapOvr>
    <a:masterClrMapping/>
  </p:clrMapOvr>
</p:sld>
</file>

<file path=ppt/theme/theme1.xml><?xml version="1.0" encoding="utf-8"?>
<a:theme xmlns:a="http://schemas.openxmlformats.org/drawingml/2006/main" name="Capsules">
  <a:themeElements>
    <a:clrScheme name="Custom 5">
      <a:dk1>
        <a:srgbClr val="000000"/>
      </a:dk1>
      <a:lt1>
        <a:srgbClr val="FFFFFF"/>
      </a:lt1>
      <a:dk2>
        <a:srgbClr val="500000"/>
      </a:dk2>
      <a:lt2>
        <a:srgbClr val="D1C394"/>
      </a:lt2>
      <a:accent1>
        <a:srgbClr val="99CC99"/>
      </a:accent1>
      <a:accent2>
        <a:srgbClr val="33CCCC"/>
      </a:accent2>
      <a:accent3>
        <a:srgbClr val="FFFFFF"/>
      </a:accent3>
      <a:accent4>
        <a:srgbClr val="002A56"/>
      </a:accent4>
      <a:accent5>
        <a:srgbClr val="CAE2CA"/>
      </a:accent5>
      <a:accent6>
        <a:srgbClr val="2DB9B9"/>
      </a:accent6>
      <a:hlink>
        <a:srgbClr val="500000"/>
      </a:hlink>
      <a:folHlink>
        <a:srgbClr val="500000"/>
      </a:folHlink>
    </a:clrScheme>
    <a:fontScheme name="Custom 2">
      <a:majorFont>
        <a:latin typeface="Arial"/>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1"/>
          </a:buClr>
          <a:buSzPct val="100000"/>
          <a:buFont typeface="Wingdings" pitchFamily="2" charset="2"/>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1"/>
          </a:buClr>
          <a:buSzPct val="100000"/>
          <a:buFont typeface="Wingdings" pitchFamily="2" charset="2"/>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D:\Program Files\Microsoft Office\Templates\Presentation Designs\Capsules.pot</Template>
  <TotalTime>14377</TotalTime>
  <Words>4624</Words>
  <Application>Microsoft Office PowerPoint</Application>
  <PresentationFormat>Widescreen</PresentationFormat>
  <Paragraphs>282</Paragraphs>
  <Slides>55</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Aptos</vt:lpstr>
      <vt:lpstr>Arial</vt:lpstr>
      <vt:lpstr>Calibri</vt:lpstr>
      <vt:lpstr>Times New Roman</vt:lpstr>
      <vt:lpstr>Varela</vt:lpstr>
      <vt:lpstr>Wingdings</vt:lpstr>
      <vt:lpstr>Capsules</vt:lpstr>
      <vt:lpstr>Application of Weather and Other Environmental Inputs in PowerWorld Simulator Version 24 </vt:lpstr>
      <vt:lpstr>Overview</vt:lpstr>
      <vt:lpstr>Aside: Upcoming Short Courses</vt:lpstr>
      <vt:lpstr>Using Weather with PowerWorld Simulator </vt:lpstr>
      <vt:lpstr>PowerWorld Simulator Version and Build Date</vt:lpstr>
      <vt:lpstr>The Power Flow and Weather</vt:lpstr>
      <vt:lpstr>Planning, Weather and Other Resiliency Events</vt:lpstr>
      <vt:lpstr>Using Weather and Related Data in the Power Flow</vt:lpstr>
      <vt:lpstr>Example Simulator Geographic Displays</vt:lpstr>
      <vt:lpstr>Aside: Rapidly Finding Files Using Simulator</vt:lpstr>
      <vt:lpstr>Availability of Weather Information</vt:lpstr>
      <vt:lpstr>ESIG Report (10/2023)</vt:lpstr>
      <vt:lpstr>HICSS 2025 Paper on Power Flow Weather Modeling</vt:lpstr>
      <vt:lpstr>Simulator Weather Data Access</vt:lpstr>
      <vt:lpstr>ERA5 </vt:lpstr>
      <vt:lpstr>HRRR</vt:lpstr>
      <vt:lpstr>Simulator Weather Data Access, cont.</vt:lpstr>
      <vt:lpstr>Simulator Weather Data Access, cont.</vt:lpstr>
      <vt:lpstr>Easy Power Flow Access to ERA5</vt:lpstr>
      <vt:lpstr>Electricgrids.engr.tamu.edu/weather-data/</vt:lpstr>
      <vt:lpstr>Viewing Weather for an Hour</vt:lpstr>
      <vt:lpstr>Viewing Weather for an Hour, HRRR</vt:lpstr>
      <vt:lpstr>Date and Times in Simulator</vt:lpstr>
      <vt:lpstr>Simulator Weather Stations </vt:lpstr>
      <vt:lpstr>Visualizing the Weather </vt:lpstr>
      <vt:lpstr>Example Contour</vt:lpstr>
      <vt:lpstr>Showing Contour Data Symbols</vt:lpstr>
      <vt:lpstr>Available ERA5 Fields in Simulator</vt:lpstr>
      <vt:lpstr>Available HRRR Fields in Simulator </vt:lpstr>
      <vt:lpstr>Models of Grid Weather Impacts</vt:lpstr>
      <vt:lpstr>Example: Gen MaxMW Wind and Solar</vt:lpstr>
      <vt:lpstr>Example: Customized Wind Power Curve Model</vt:lpstr>
      <vt:lpstr>Additional PFWs, Including Stochastic Models</vt:lpstr>
      <vt:lpstr>Example: Gen MaxMW PFW Model</vt:lpstr>
      <vt:lpstr>Entering Large Number of PFW Models</vt:lpstr>
      <vt:lpstr>Making it Easy to Get Started: Using EIA-860 Data</vt:lpstr>
      <vt:lpstr>Example EIA-860 Wind Generator Data</vt:lpstr>
      <vt:lpstr>Convenient Access to Wind Turbine Power Curves</vt:lpstr>
      <vt:lpstr>Pasting in the Wind Power Curves</vt:lpstr>
      <vt:lpstr>One Wind Turbine Example, Full CONUS Wind/Solar</vt:lpstr>
      <vt:lpstr>Aside: Geographic Regions in Simulator Version 24</vt:lpstr>
      <vt:lpstr>Aside: Geographic Regions Showing Wind Generation by County</vt:lpstr>
      <vt:lpstr>Mapping Weather to the Electric Grid Components</vt:lpstr>
      <vt:lpstr>Dealing with Local Terrain</vt:lpstr>
      <vt:lpstr>Simulator HRRR 100m Wind Contour Columbia River</vt:lpstr>
      <vt:lpstr>Reducing the Geographic Footprint </vt:lpstr>
      <vt:lpstr>Applying the Weather</vt:lpstr>
      <vt:lpstr>Applying Weather for a Single Time Point</vt:lpstr>
      <vt:lpstr>Visualization of Weather from 12/24/1993</vt:lpstr>
      <vt:lpstr>Simulating Large Amounts of Weather Information</vt:lpstr>
      <vt:lpstr>Seeing All Weather Data for a Location</vt:lpstr>
      <vt:lpstr>Availability of Forecasted Weather Information</vt:lpstr>
      <vt:lpstr>Some Potential Additional Models</vt:lpstr>
      <vt:lpstr>Future Directions</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ECEN 460 Power System Operation and Control</dc:title>
  <dc:creator>Tom</dc:creator>
  <cp:lastModifiedBy>Tom Overbye</cp:lastModifiedBy>
  <cp:revision>699</cp:revision>
  <cp:lastPrinted>2011-08-22T16:49:24Z</cp:lastPrinted>
  <dcterms:created xsi:type="dcterms:W3CDTF">2000-05-11T14:27:08Z</dcterms:created>
  <dcterms:modified xsi:type="dcterms:W3CDTF">2025-03-13T16:38:53Z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f6cd4b9-6f4c-455c-8ae4-9b982b2953c8_Enabled">
    <vt:lpwstr>true</vt:lpwstr>
  </property>
  <property fmtid="{D5CDD505-2E9C-101B-9397-08002B2CF9AE}" pid="3" name="MSIP_Label_5f6cd4b9-6f4c-455c-8ae4-9b982b2953c8_SetDate">
    <vt:lpwstr>2025-01-24T15:03:01Z</vt:lpwstr>
  </property>
  <property fmtid="{D5CDD505-2E9C-101B-9397-08002B2CF9AE}" pid="4" name="MSIP_Label_5f6cd4b9-6f4c-455c-8ae4-9b982b2953c8_Method">
    <vt:lpwstr>Privileged</vt:lpwstr>
  </property>
  <property fmtid="{D5CDD505-2E9C-101B-9397-08002B2CF9AE}" pid="5" name="MSIP_Label_5f6cd4b9-6f4c-455c-8ae4-9b982b2953c8_Name">
    <vt:lpwstr>Public​</vt:lpwstr>
  </property>
  <property fmtid="{D5CDD505-2E9C-101B-9397-08002B2CF9AE}" pid="6" name="MSIP_Label_5f6cd4b9-6f4c-455c-8ae4-9b982b2953c8_SiteId">
    <vt:lpwstr>68f381e3-46da-47b9-ba57-6f322b8f0da1</vt:lpwstr>
  </property>
  <property fmtid="{D5CDD505-2E9C-101B-9397-08002B2CF9AE}" pid="7" name="MSIP_Label_5f6cd4b9-6f4c-455c-8ae4-9b982b2953c8_ActionId">
    <vt:lpwstr>db4b7c5b-5d79-4907-9764-e5b20f536588</vt:lpwstr>
  </property>
  <property fmtid="{D5CDD505-2E9C-101B-9397-08002B2CF9AE}" pid="8" name="MSIP_Label_5f6cd4b9-6f4c-455c-8ae4-9b982b2953c8_ContentBits">
    <vt:lpwstr>0</vt:lpwstr>
  </property>
</Properties>
</file>