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62" r:id="rId1"/>
  </p:sldMasterIdLst>
  <p:notesMasterIdLst>
    <p:notesMasterId r:id="rId54"/>
  </p:notesMasterIdLst>
  <p:handoutMasterIdLst>
    <p:handoutMasterId r:id="rId55"/>
  </p:handoutMasterIdLst>
  <p:sldIdLst>
    <p:sldId id="258" r:id="rId2"/>
    <p:sldId id="562" r:id="rId3"/>
    <p:sldId id="1619" r:id="rId4"/>
    <p:sldId id="1620" r:id="rId5"/>
    <p:sldId id="807" r:id="rId6"/>
    <p:sldId id="1621" r:id="rId7"/>
    <p:sldId id="1544" r:id="rId8"/>
    <p:sldId id="1545" r:id="rId9"/>
    <p:sldId id="1546" r:id="rId10"/>
    <p:sldId id="1547" r:id="rId11"/>
    <p:sldId id="1483" r:id="rId12"/>
    <p:sldId id="1484" r:id="rId13"/>
    <p:sldId id="1485" r:id="rId14"/>
    <p:sldId id="1486" r:id="rId15"/>
    <p:sldId id="1487" r:id="rId16"/>
    <p:sldId id="1488" r:id="rId17"/>
    <p:sldId id="1549" r:id="rId18"/>
    <p:sldId id="1551" r:id="rId19"/>
    <p:sldId id="1552" r:id="rId20"/>
    <p:sldId id="1554" r:id="rId21"/>
    <p:sldId id="1555" r:id="rId22"/>
    <p:sldId id="1556" r:id="rId23"/>
    <p:sldId id="1557" r:id="rId24"/>
    <p:sldId id="1558" r:id="rId25"/>
    <p:sldId id="1559" r:id="rId26"/>
    <p:sldId id="1560" r:id="rId27"/>
    <p:sldId id="1561" r:id="rId28"/>
    <p:sldId id="1562" r:id="rId29"/>
    <p:sldId id="1563" r:id="rId30"/>
    <p:sldId id="1564" r:id="rId31"/>
    <p:sldId id="1565" r:id="rId32"/>
    <p:sldId id="1573" r:id="rId33"/>
    <p:sldId id="1574" r:id="rId34"/>
    <p:sldId id="1575" r:id="rId35"/>
    <p:sldId id="1576" r:id="rId36"/>
    <p:sldId id="1577" r:id="rId37"/>
    <p:sldId id="1578" r:id="rId38"/>
    <p:sldId id="1579" r:id="rId39"/>
    <p:sldId id="1580" r:id="rId40"/>
    <p:sldId id="1581" r:id="rId41"/>
    <p:sldId id="1582" r:id="rId42"/>
    <p:sldId id="1583" r:id="rId43"/>
    <p:sldId id="1587" r:id="rId44"/>
    <p:sldId id="1588" r:id="rId45"/>
    <p:sldId id="1589" r:id="rId46"/>
    <p:sldId id="1590" r:id="rId47"/>
    <p:sldId id="1591" r:id="rId48"/>
    <p:sldId id="1592" r:id="rId49"/>
    <p:sldId id="1598" r:id="rId50"/>
    <p:sldId id="1599" r:id="rId51"/>
    <p:sldId id="1600" r:id="rId52"/>
    <p:sldId id="1602" r:id="rId53"/>
  </p:sldIdLst>
  <p:sldSz cx="12192000" cy="6858000"/>
  <p:notesSz cx="7077075" cy="9363075"/>
  <p:defaultTex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266"/>
    <a:srgbClr val="1E0000"/>
    <a:srgbClr val="FFE6E6"/>
    <a:srgbClr val="500000"/>
    <a:srgbClr val="0099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812" autoAdjust="0"/>
    <p:restoredTop sz="94660" autoAdjust="0"/>
  </p:normalViewPr>
  <p:slideViewPr>
    <p:cSldViewPr>
      <p:cViewPr varScale="1">
        <p:scale>
          <a:sx n="149" d="100"/>
          <a:sy n="149" d="100"/>
        </p:scale>
        <p:origin x="1388" y="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67155" cy="468629"/>
          </a:xfrm>
          <a:prstGeom prst="rect">
            <a:avLst/>
          </a:prstGeom>
          <a:noFill/>
          <a:ln w="9525">
            <a:noFill/>
            <a:miter lim="800000"/>
            <a:headEnd/>
            <a:tailEnd/>
          </a:ln>
          <a:effectLst/>
        </p:spPr>
        <p:txBody>
          <a:bodyPr vert="horz" wrap="square" lIns="93937" tIns="46968" rIns="93937" bIns="46968" numCol="1" anchor="t" anchorCtr="0" compatLnSpc="1">
            <a:prstTxWarp prst="textNoShape">
              <a:avLst/>
            </a:prstTxWarp>
          </a:bodyPr>
          <a:lstStyle>
            <a:lvl1pPr>
              <a:spcBef>
                <a:spcPct val="0"/>
              </a:spcBef>
              <a:buClrTx/>
              <a:buSzTx/>
              <a:buFontTx/>
              <a:buNone/>
              <a:defRPr sz="1200"/>
            </a:lvl1pPr>
          </a:lstStyle>
          <a:p>
            <a:pPr>
              <a:defRPr/>
            </a:pPr>
            <a:endParaRPr lang="en-US"/>
          </a:p>
        </p:txBody>
      </p:sp>
      <p:sp>
        <p:nvSpPr>
          <p:cNvPr id="28675" name="Rectangle 3"/>
          <p:cNvSpPr>
            <a:spLocks noGrp="1" noChangeArrowheads="1"/>
          </p:cNvSpPr>
          <p:nvPr>
            <p:ph type="dt" sz="quarter" idx="1"/>
          </p:nvPr>
        </p:nvSpPr>
        <p:spPr bwMode="auto">
          <a:xfrm>
            <a:off x="4009921" y="0"/>
            <a:ext cx="3067154" cy="468629"/>
          </a:xfrm>
          <a:prstGeom prst="rect">
            <a:avLst/>
          </a:prstGeom>
          <a:noFill/>
          <a:ln w="9525">
            <a:noFill/>
            <a:miter lim="800000"/>
            <a:headEnd/>
            <a:tailEnd/>
          </a:ln>
          <a:effectLst/>
        </p:spPr>
        <p:txBody>
          <a:bodyPr vert="horz" wrap="square" lIns="93937" tIns="46968" rIns="93937" bIns="46968" numCol="1" anchor="t" anchorCtr="0" compatLnSpc="1">
            <a:prstTxWarp prst="textNoShape">
              <a:avLst/>
            </a:prstTxWarp>
          </a:bodyPr>
          <a:lstStyle>
            <a:lvl1pPr algn="r">
              <a:spcBef>
                <a:spcPct val="0"/>
              </a:spcBef>
              <a:buClrTx/>
              <a:buSzTx/>
              <a:buFontTx/>
              <a:buNone/>
              <a:defRPr sz="1200"/>
            </a:lvl1pPr>
          </a:lstStyle>
          <a:p>
            <a:pPr>
              <a:defRPr/>
            </a:pPr>
            <a:endParaRPr lang="en-US"/>
          </a:p>
        </p:txBody>
      </p:sp>
      <p:sp>
        <p:nvSpPr>
          <p:cNvPr id="28676" name="Rectangle 4"/>
          <p:cNvSpPr>
            <a:spLocks noGrp="1" noChangeArrowheads="1"/>
          </p:cNvSpPr>
          <p:nvPr>
            <p:ph type="ftr" sz="quarter" idx="2"/>
          </p:nvPr>
        </p:nvSpPr>
        <p:spPr bwMode="auto">
          <a:xfrm>
            <a:off x="0" y="8894446"/>
            <a:ext cx="3067155" cy="468629"/>
          </a:xfrm>
          <a:prstGeom prst="rect">
            <a:avLst/>
          </a:prstGeom>
          <a:noFill/>
          <a:ln w="9525">
            <a:noFill/>
            <a:miter lim="800000"/>
            <a:headEnd/>
            <a:tailEnd/>
          </a:ln>
          <a:effectLst/>
        </p:spPr>
        <p:txBody>
          <a:bodyPr vert="horz" wrap="square" lIns="93937" tIns="46968" rIns="93937" bIns="46968" numCol="1" anchor="b" anchorCtr="0" compatLnSpc="1">
            <a:prstTxWarp prst="textNoShape">
              <a:avLst/>
            </a:prstTxWarp>
          </a:bodyPr>
          <a:lstStyle>
            <a:lvl1pPr>
              <a:spcBef>
                <a:spcPct val="0"/>
              </a:spcBef>
              <a:buClrTx/>
              <a:buSzTx/>
              <a:buFontTx/>
              <a:buNone/>
              <a:defRPr sz="1200"/>
            </a:lvl1pPr>
          </a:lstStyle>
          <a:p>
            <a:pPr>
              <a:defRPr/>
            </a:pPr>
            <a:endParaRPr lang="en-US"/>
          </a:p>
        </p:txBody>
      </p:sp>
      <p:sp>
        <p:nvSpPr>
          <p:cNvPr id="28677" name="Rectangle 5"/>
          <p:cNvSpPr>
            <a:spLocks noGrp="1" noChangeArrowheads="1"/>
          </p:cNvSpPr>
          <p:nvPr>
            <p:ph type="sldNum" sz="quarter" idx="3"/>
          </p:nvPr>
        </p:nvSpPr>
        <p:spPr bwMode="auto">
          <a:xfrm>
            <a:off x="4009921" y="8894446"/>
            <a:ext cx="3067154" cy="468629"/>
          </a:xfrm>
          <a:prstGeom prst="rect">
            <a:avLst/>
          </a:prstGeom>
          <a:noFill/>
          <a:ln w="9525">
            <a:noFill/>
            <a:miter lim="800000"/>
            <a:headEnd/>
            <a:tailEnd/>
          </a:ln>
          <a:effectLst/>
        </p:spPr>
        <p:txBody>
          <a:bodyPr vert="horz" wrap="square" lIns="93937" tIns="46968" rIns="93937" bIns="46968" numCol="1" anchor="b" anchorCtr="0" compatLnSpc="1">
            <a:prstTxWarp prst="textNoShape">
              <a:avLst/>
            </a:prstTxWarp>
          </a:bodyPr>
          <a:lstStyle>
            <a:lvl1pPr algn="r">
              <a:spcBef>
                <a:spcPct val="0"/>
              </a:spcBef>
              <a:buClrTx/>
              <a:buSzTx/>
              <a:buFontTx/>
              <a:buNone/>
              <a:defRPr sz="1200"/>
            </a:lvl1pPr>
          </a:lstStyle>
          <a:p>
            <a:pPr>
              <a:defRPr/>
            </a:pPr>
            <a:fld id="{3B7227E4-51F8-45C2-83C1-D251491FB81E}" type="slidenum">
              <a:rPr lang="en-US"/>
              <a:pPr>
                <a:defRPr/>
              </a:pPr>
              <a:t>‹#›</a:t>
            </a:fld>
            <a:endParaRPr lang="en-US"/>
          </a:p>
        </p:txBody>
      </p:sp>
    </p:spTree>
    <p:extLst>
      <p:ext uri="{BB962C8B-B14F-4D97-AF65-F5344CB8AC3E}">
        <p14:creationId xmlns:p14="http://schemas.microsoft.com/office/powerpoint/2010/main" val="1714397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155" cy="468629"/>
          </a:xfrm>
          <a:prstGeom prst="rect">
            <a:avLst/>
          </a:prstGeom>
        </p:spPr>
        <p:txBody>
          <a:bodyPr vert="horz" wrap="square" lIns="93937" tIns="46968" rIns="93937" bIns="46968"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4008339" y="0"/>
            <a:ext cx="3067155" cy="468629"/>
          </a:xfrm>
          <a:prstGeom prst="rect">
            <a:avLst/>
          </a:prstGeom>
        </p:spPr>
        <p:txBody>
          <a:bodyPr vert="horz" wrap="square" lIns="93937" tIns="46968" rIns="93937" bIns="46968" numCol="1" anchor="t" anchorCtr="0" compatLnSpc="1">
            <a:prstTxWarp prst="textNoShape">
              <a:avLst/>
            </a:prstTxWarp>
          </a:bodyPr>
          <a:lstStyle>
            <a:lvl1pPr algn="r">
              <a:defRPr sz="1200"/>
            </a:lvl1pPr>
          </a:lstStyle>
          <a:p>
            <a:pPr>
              <a:defRPr/>
            </a:pPr>
            <a:fld id="{24C5774C-03E1-499A-B4E4-895282C04360}" type="datetimeFigureOut">
              <a:rPr lang="en-US"/>
              <a:pPr>
                <a:defRPr/>
              </a:pPr>
              <a:t>4/17/2025</a:t>
            </a:fld>
            <a:endParaRPr lang="en-US"/>
          </a:p>
        </p:txBody>
      </p:sp>
      <p:sp>
        <p:nvSpPr>
          <p:cNvPr id="4" name="Slide Image Placeholder 3"/>
          <p:cNvSpPr>
            <a:spLocks noGrp="1" noRot="1" noChangeAspect="1"/>
          </p:cNvSpPr>
          <p:nvPr>
            <p:ph type="sldImg" idx="2"/>
          </p:nvPr>
        </p:nvSpPr>
        <p:spPr>
          <a:xfrm>
            <a:off x="419100" y="703263"/>
            <a:ext cx="6238875" cy="3509962"/>
          </a:xfrm>
          <a:prstGeom prst="rect">
            <a:avLst/>
          </a:prstGeom>
          <a:noFill/>
          <a:ln w="12700">
            <a:solidFill>
              <a:prstClr val="black"/>
            </a:solidFill>
          </a:ln>
        </p:spPr>
        <p:txBody>
          <a:bodyPr vert="horz" lIns="93937" tIns="46968" rIns="93937" bIns="46968" rtlCol="0" anchor="ctr"/>
          <a:lstStyle/>
          <a:p>
            <a:pPr lvl="0"/>
            <a:endParaRPr lang="en-US" noProof="0"/>
          </a:p>
        </p:txBody>
      </p:sp>
      <p:sp>
        <p:nvSpPr>
          <p:cNvPr id="5" name="Notes Placeholder 4"/>
          <p:cNvSpPr>
            <a:spLocks noGrp="1"/>
          </p:cNvSpPr>
          <p:nvPr>
            <p:ph type="body" sz="quarter" idx="3"/>
          </p:nvPr>
        </p:nvSpPr>
        <p:spPr>
          <a:xfrm>
            <a:off x="707075" y="4447224"/>
            <a:ext cx="5662925" cy="4212908"/>
          </a:xfrm>
          <a:prstGeom prst="rect">
            <a:avLst/>
          </a:prstGeom>
        </p:spPr>
        <p:txBody>
          <a:bodyPr vert="horz" lIns="93937" tIns="46968" rIns="93937" bIns="4696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92863"/>
            <a:ext cx="3067155" cy="468629"/>
          </a:xfrm>
          <a:prstGeom prst="rect">
            <a:avLst/>
          </a:prstGeom>
        </p:spPr>
        <p:txBody>
          <a:bodyPr vert="horz" wrap="square" lIns="93937" tIns="46968" rIns="93937" bIns="46968"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4008339" y="8892863"/>
            <a:ext cx="3067155" cy="468629"/>
          </a:xfrm>
          <a:prstGeom prst="rect">
            <a:avLst/>
          </a:prstGeom>
        </p:spPr>
        <p:txBody>
          <a:bodyPr vert="horz" wrap="square" lIns="93937" tIns="46968" rIns="93937" bIns="46968" numCol="1" anchor="b" anchorCtr="0" compatLnSpc="1">
            <a:prstTxWarp prst="textNoShape">
              <a:avLst/>
            </a:prstTxWarp>
          </a:bodyPr>
          <a:lstStyle>
            <a:lvl1pPr algn="r">
              <a:defRPr sz="1200"/>
            </a:lvl1pPr>
          </a:lstStyle>
          <a:p>
            <a:pPr>
              <a:defRPr/>
            </a:pPr>
            <a:fld id="{169181FC-D85A-4591-8BD1-5E6A6B17461A}" type="slidenum">
              <a:rPr lang="en-US"/>
              <a:pPr>
                <a:defRPr/>
              </a:pPr>
              <a:t>‹#›</a:t>
            </a:fld>
            <a:endParaRPr lang="en-US"/>
          </a:p>
        </p:txBody>
      </p:sp>
    </p:spTree>
    <p:extLst>
      <p:ext uri="{BB962C8B-B14F-4D97-AF65-F5344CB8AC3E}">
        <p14:creationId xmlns:p14="http://schemas.microsoft.com/office/powerpoint/2010/main" val="35706096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419100" y="703263"/>
            <a:ext cx="6238875" cy="3509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0647" indent="-284864" eaLnBrk="0" hangingPunct="0">
              <a:defRPr sz="2800">
                <a:solidFill>
                  <a:schemeClr val="tx1"/>
                </a:solidFill>
                <a:latin typeface="Times New Roman" pitchFamily="18" charset="0"/>
              </a:defRPr>
            </a:lvl2pPr>
            <a:lvl3pPr marL="1139457" indent="-227891" eaLnBrk="0" hangingPunct="0">
              <a:defRPr sz="2800">
                <a:solidFill>
                  <a:schemeClr val="tx1"/>
                </a:solidFill>
                <a:latin typeface="Times New Roman" pitchFamily="18" charset="0"/>
              </a:defRPr>
            </a:lvl3pPr>
            <a:lvl4pPr marL="1595239" indent="-227891" eaLnBrk="0" hangingPunct="0">
              <a:defRPr sz="2800">
                <a:solidFill>
                  <a:schemeClr val="tx1"/>
                </a:solidFill>
                <a:latin typeface="Times New Roman" pitchFamily="18" charset="0"/>
              </a:defRPr>
            </a:lvl4pPr>
            <a:lvl5pPr marL="2051022" indent="-227891" eaLnBrk="0" hangingPunct="0">
              <a:defRPr sz="2800">
                <a:solidFill>
                  <a:schemeClr val="tx1"/>
                </a:solidFill>
                <a:latin typeface="Times New Roman" pitchFamily="18" charset="0"/>
              </a:defRPr>
            </a:lvl5pPr>
            <a:lvl6pPr marL="2506805"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62587"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18370"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74153"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fld id="{FFA44757-FF1F-42D8-B2CA-5FE2A078B1AB}" type="slidenum">
              <a:rPr lang="en-US" altLang="en-US" sz="1200"/>
              <a:pPr eaLnBrk="1" hangingPunct="1"/>
              <a:t>0</a:t>
            </a:fld>
            <a:endParaRPr lang="en-US" altLang="en-US" sz="1200" dirty="0"/>
          </a:p>
        </p:txBody>
      </p:sp>
    </p:spTree>
    <p:extLst>
      <p:ext uri="{BB962C8B-B14F-4D97-AF65-F5344CB8AC3E}">
        <p14:creationId xmlns:p14="http://schemas.microsoft.com/office/powerpoint/2010/main" val="1770369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423863" y="704850"/>
            <a:ext cx="6254750" cy="3519488"/>
          </a:xfrm>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5538" indent="-294438" eaLnBrk="0" hangingPunct="0">
              <a:defRPr sz="2500">
                <a:solidFill>
                  <a:schemeClr val="tx1"/>
                </a:solidFill>
                <a:latin typeface="Times New Roman" pitchFamily="18" charset="0"/>
              </a:defRPr>
            </a:lvl2pPr>
            <a:lvl3pPr marL="1177751" indent="-235550" eaLnBrk="0" hangingPunct="0">
              <a:defRPr sz="2500">
                <a:solidFill>
                  <a:schemeClr val="tx1"/>
                </a:solidFill>
                <a:latin typeface="Times New Roman" pitchFamily="18" charset="0"/>
              </a:defRPr>
            </a:lvl3pPr>
            <a:lvl4pPr marL="1648851" indent="-235550" eaLnBrk="0" hangingPunct="0">
              <a:defRPr sz="2500">
                <a:solidFill>
                  <a:schemeClr val="tx1"/>
                </a:solidFill>
                <a:latin typeface="Times New Roman" pitchFamily="18" charset="0"/>
              </a:defRPr>
            </a:lvl4pPr>
            <a:lvl5pPr marL="2119952" indent="-235550" eaLnBrk="0" hangingPunct="0">
              <a:defRPr sz="2500">
                <a:solidFill>
                  <a:schemeClr val="tx1"/>
                </a:solidFill>
                <a:latin typeface="Times New Roman" pitchFamily="18" charset="0"/>
              </a:defRPr>
            </a:lvl5pPr>
            <a:lvl6pPr marL="2591051" indent="-235550" eaLnBrk="0" fontAlgn="base" hangingPunct="0">
              <a:spcBef>
                <a:spcPct val="0"/>
              </a:spcBef>
              <a:spcAft>
                <a:spcPct val="0"/>
              </a:spcAft>
              <a:defRPr sz="2500">
                <a:solidFill>
                  <a:schemeClr val="tx1"/>
                </a:solidFill>
                <a:latin typeface="Times New Roman" pitchFamily="18" charset="0"/>
              </a:defRPr>
            </a:lvl6pPr>
            <a:lvl7pPr marL="3062152" indent="-235550" eaLnBrk="0" fontAlgn="base" hangingPunct="0">
              <a:spcBef>
                <a:spcPct val="0"/>
              </a:spcBef>
              <a:spcAft>
                <a:spcPct val="0"/>
              </a:spcAft>
              <a:defRPr sz="2500">
                <a:solidFill>
                  <a:schemeClr val="tx1"/>
                </a:solidFill>
                <a:latin typeface="Times New Roman" pitchFamily="18" charset="0"/>
              </a:defRPr>
            </a:lvl7pPr>
            <a:lvl8pPr marL="3533252" indent="-235550" eaLnBrk="0" fontAlgn="base" hangingPunct="0">
              <a:spcBef>
                <a:spcPct val="0"/>
              </a:spcBef>
              <a:spcAft>
                <a:spcPct val="0"/>
              </a:spcAft>
              <a:defRPr sz="2500">
                <a:solidFill>
                  <a:schemeClr val="tx1"/>
                </a:solidFill>
                <a:latin typeface="Times New Roman" pitchFamily="18" charset="0"/>
              </a:defRPr>
            </a:lvl8pPr>
            <a:lvl9pPr marL="4004352" indent="-235550" eaLnBrk="0" fontAlgn="base" hangingPunct="0">
              <a:spcBef>
                <a:spcPct val="0"/>
              </a:spcBef>
              <a:spcAft>
                <a:spcPct val="0"/>
              </a:spcAft>
              <a:defRPr sz="2500">
                <a:solidFill>
                  <a:schemeClr val="tx1"/>
                </a:solidFill>
                <a:latin typeface="Times New Roman" pitchFamily="18" charset="0"/>
              </a:defRPr>
            </a:lvl9pPr>
          </a:lstStyle>
          <a:p>
            <a:pPr eaLnBrk="1" hangingPunct="1"/>
            <a:fld id="{9F3FCD2D-F771-4029-A6B8-DE5ED63813A0}" type="slidenum">
              <a:rPr lang="en-US" altLang="en-US" sz="1200"/>
              <a:pPr eaLnBrk="1" hangingPunct="1"/>
              <a:t>15</a:t>
            </a:fld>
            <a:endParaRPr lang="en-US" altLang="en-US" sz="1200"/>
          </a:p>
        </p:txBody>
      </p:sp>
    </p:spTree>
    <p:extLst>
      <p:ext uri="{BB962C8B-B14F-4D97-AF65-F5344CB8AC3E}">
        <p14:creationId xmlns:p14="http://schemas.microsoft.com/office/powerpoint/2010/main" val="1664974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8184" indent="-291609" eaLnBrk="0" hangingPunct="0">
              <a:defRPr sz="2500">
                <a:solidFill>
                  <a:schemeClr val="tx1"/>
                </a:solidFill>
                <a:latin typeface="Times New Roman" pitchFamily="18" charset="0"/>
              </a:defRPr>
            </a:lvl2pPr>
            <a:lvl3pPr marL="1166437" indent="-233287" eaLnBrk="0" hangingPunct="0">
              <a:defRPr sz="2500">
                <a:solidFill>
                  <a:schemeClr val="tx1"/>
                </a:solidFill>
                <a:latin typeface="Times New Roman" pitchFamily="18" charset="0"/>
              </a:defRPr>
            </a:lvl3pPr>
            <a:lvl4pPr marL="1633011" indent="-233287" eaLnBrk="0" hangingPunct="0">
              <a:defRPr sz="2500">
                <a:solidFill>
                  <a:schemeClr val="tx1"/>
                </a:solidFill>
                <a:latin typeface="Times New Roman" pitchFamily="18" charset="0"/>
              </a:defRPr>
            </a:lvl4pPr>
            <a:lvl5pPr marL="2099586" indent="-233287" eaLnBrk="0" hangingPunct="0">
              <a:defRPr sz="2500">
                <a:solidFill>
                  <a:schemeClr val="tx1"/>
                </a:solidFill>
                <a:latin typeface="Times New Roman" pitchFamily="18" charset="0"/>
              </a:defRPr>
            </a:lvl5pPr>
            <a:lvl6pPr marL="2566159" indent="-233287" eaLnBrk="0" fontAlgn="base" hangingPunct="0">
              <a:spcBef>
                <a:spcPct val="0"/>
              </a:spcBef>
              <a:spcAft>
                <a:spcPct val="0"/>
              </a:spcAft>
              <a:defRPr sz="2500">
                <a:solidFill>
                  <a:schemeClr val="tx1"/>
                </a:solidFill>
                <a:latin typeface="Times New Roman" pitchFamily="18" charset="0"/>
              </a:defRPr>
            </a:lvl6pPr>
            <a:lvl7pPr marL="3032734" indent="-233287" eaLnBrk="0" fontAlgn="base" hangingPunct="0">
              <a:spcBef>
                <a:spcPct val="0"/>
              </a:spcBef>
              <a:spcAft>
                <a:spcPct val="0"/>
              </a:spcAft>
              <a:defRPr sz="2500">
                <a:solidFill>
                  <a:schemeClr val="tx1"/>
                </a:solidFill>
                <a:latin typeface="Times New Roman" pitchFamily="18" charset="0"/>
              </a:defRPr>
            </a:lvl7pPr>
            <a:lvl8pPr marL="3499309" indent="-233287" eaLnBrk="0" fontAlgn="base" hangingPunct="0">
              <a:spcBef>
                <a:spcPct val="0"/>
              </a:spcBef>
              <a:spcAft>
                <a:spcPct val="0"/>
              </a:spcAft>
              <a:defRPr sz="2500">
                <a:solidFill>
                  <a:schemeClr val="tx1"/>
                </a:solidFill>
                <a:latin typeface="Times New Roman" pitchFamily="18" charset="0"/>
              </a:defRPr>
            </a:lvl8pPr>
            <a:lvl9pPr marL="3965883" indent="-233287" eaLnBrk="0" fontAlgn="base" hangingPunct="0">
              <a:spcBef>
                <a:spcPct val="0"/>
              </a:spcBef>
              <a:spcAft>
                <a:spcPct val="0"/>
              </a:spcAft>
              <a:defRPr sz="2500">
                <a:solidFill>
                  <a:schemeClr val="tx1"/>
                </a:solidFill>
                <a:latin typeface="Times New Roman" pitchFamily="18" charset="0"/>
              </a:defRPr>
            </a:lvl9pPr>
          </a:lstStyle>
          <a:p>
            <a:pPr eaLnBrk="1" hangingPunct="1"/>
            <a:fld id="{0CC862EE-67EE-44FE-9EBC-137FCDE7A35D}" type="slidenum">
              <a:rPr lang="en-US" altLang="en-US" sz="1200"/>
              <a:pPr eaLnBrk="1" hangingPunct="1"/>
              <a:t>4</a:t>
            </a:fld>
            <a:endParaRPr lang="en-US" altLang="en-US" sz="1200"/>
          </a:p>
        </p:txBody>
      </p:sp>
    </p:spTree>
    <p:extLst>
      <p:ext uri="{BB962C8B-B14F-4D97-AF65-F5344CB8AC3E}">
        <p14:creationId xmlns:p14="http://schemas.microsoft.com/office/powerpoint/2010/main" val="3405353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423863" y="704850"/>
            <a:ext cx="6254750" cy="3519488"/>
          </a:xfrm>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5538" indent="-294438" eaLnBrk="0" hangingPunct="0">
              <a:defRPr sz="2500">
                <a:solidFill>
                  <a:schemeClr val="tx1"/>
                </a:solidFill>
                <a:latin typeface="Times New Roman" pitchFamily="18" charset="0"/>
              </a:defRPr>
            </a:lvl2pPr>
            <a:lvl3pPr marL="1177751" indent="-235550" eaLnBrk="0" hangingPunct="0">
              <a:defRPr sz="2500">
                <a:solidFill>
                  <a:schemeClr val="tx1"/>
                </a:solidFill>
                <a:latin typeface="Times New Roman" pitchFamily="18" charset="0"/>
              </a:defRPr>
            </a:lvl3pPr>
            <a:lvl4pPr marL="1648851" indent="-235550" eaLnBrk="0" hangingPunct="0">
              <a:defRPr sz="2500">
                <a:solidFill>
                  <a:schemeClr val="tx1"/>
                </a:solidFill>
                <a:latin typeface="Times New Roman" pitchFamily="18" charset="0"/>
              </a:defRPr>
            </a:lvl4pPr>
            <a:lvl5pPr marL="2119952" indent="-235550" eaLnBrk="0" hangingPunct="0">
              <a:defRPr sz="2500">
                <a:solidFill>
                  <a:schemeClr val="tx1"/>
                </a:solidFill>
                <a:latin typeface="Times New Roman" pitchFamily="18" charset="0"/>
              </a:defRPr>
            </a:lvl5pPr>
            <a:lvl6pPr marL="2591051" indent="-235550" eaLnBrk="0" fontAlgn="base" hangingPunct="0">
              <a:spcBef>
                <a:spcPct val="0"/>
              </a:spcBef>
              <a:spcAft>
                <a:spcPct val="0"/>
              </a:spcAft>
              <a:defRPr sz="2500">
                <a:solidFill>
                  <a:schemeClr val="tx1"/>
                </a:solidFill>
                <a:latin typeface="Times New Roman" pitchFamily="18" charset="0"/>
              </a:defRPr>
            </a:lvl6pPr>
            <a:lvl7pPr marL="3062152" indent="-235550" eaLnBrk="0" fontAlgn="base" hangingPunct="0">
              <a:spcBef>
                <a:spcPct val="0"/>
              </a:spcBef>
              <a:spcAft>
                <a:spcPct val="0"/>
              </a:spcAft>
              <a:defRPr sz="2500">
                <a:solidFill>
                  <a:schemeClr val="tx1"/>
                </a:solidFill>
                <a:latin typeface="Times New Roman" pitchFamily="18" charset="0"/>
              </a:defRPr>
            </a:lvl7pPr>
            <a:lvl8pPr marL="3533252" indent="-235550" eaLnBrk="0" fontAlgn="base" hangingPunct="0">
              <a:spcBef>
                <a:spcPct val="0"/>
              </a:spcBef>
              <a:spcAft>
                <a:spcPct val="0"/>
              </a:spcAft>
              <a:defRPr sz="2500">
                <a:solidFill>
                  <a:schemeClr val="tx1"/>
                </a:solidFill>
                <a:latin typeface="Times New Roman" pitchFamily="18" charset="0"/>
              </a:defRPr>
            </a:lvl8pPr>
            <a:lvl9pPr marL="4004352" indent="-235550" eaLnBrk="0" fontAlgn="base" hangingPunct="0">
              <a:spcBef>
                <a:spcPct val="0"/>
              </a:spcBef>
              <a:spcAft>
                <a:spcPct val="0"/>
              </a:spcAft>
              <a:defRPr sz="2500">
                <a:solidFill>
                  <a:schemeClr val="tx1"/>
                </a:solidFill>
                <a:latin typeface="Times New Roman" pitchFamily="18" charset="0"/>
              </a:defRPr>
            </a:lvl9pPr>
          </a:lstStyle>
          <a:p>
            <a:pPr eaLnBrk="1" hangingPunct="1"/>
            <a:fld id="{74238A23-61D2-4A7D-9A23-D738E132F37F}" type="slidenum">
              <a:rPr lang="en-US" altLang="en-US" sz="1200"/>
              <a:pPr eaLnBrk="1" hangingPunct="1"/>
              <a:t>6</a:t>
            </a:fld>
            <a:endParaRPr lang="en-US" altLang="en-US" sz="1200"/>
          </a:p>
        </p:txBody>
      </p:sp>
    </p:spTree>
    <p:extLst>
      <p:ext uri="{BB962C8B-B14F-4D97-AF65-F5344CB8AC3E}">
        <p14:creationId xmlns:p14="http://schemas.microsoft.com/office/powerpoint/2010/main" val="1719411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423863" y="704850"/>
            <a:ext cx="6254750" cy="3519488"/>
          </a:xfrm>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5538" indent="-294438" eaLnBrk="0" hangingPunct="0">
              <a:defRPr sz="2500">
                <a:solidFill>
                  <a:schemeClr val="tx1"/>
                </a:solidFill>
                <a:latin typeface="Times New Roman" pitchFamily="18" charset="0"/>
              </a:defRPr>
            </a:lvl2pPr>
            <a:lvl3pPr marL="1177751" indent="-235550" eaLnBrk="0" hangingPunct="0">
              <a:defRPr sz="2500">
                <a:solidFill>
                  <a:schemeClr val="tx1"/>
                </a:solidFill>
                <a:latin typeface="Times New Roman" pitchFamily="18" charset="0"/>
              </a:defRPr>
            </a:lvl3pPr>
            <a:lvl4pPr marL="1648851" indent="-235550" eaLnBrk="0" hangingPunct="0">
              <a:defRPr sz="2500">
                <a:solidFill>
                  <a:schemeClr val="tx1"/>
                </a:solidFill>
                <a:latin typeface="Times New Roman" pitchFamily="18" charset="0"/>
              </a:defRPr>
            </a:lvl4pPr>
            <a:lvl5pPr marL="2119952" indent="-235550" eaLnBrk="0" hangingPunct="0">
              <a:defRPr sz="2500">
                <a:solidFill>
                  <a:schemeClr val="tx1"/>
                </a:solidFill>
                <a:latin typeface="Times New Roman" pitchFamily="18" charset="0"/>
              </a:defRPr>
            </a:lvl5pPr>
            <a:lvl6pPr marL="2591051" indent="-235550" eaLnBrk="0" fontAlgn="base" hangingPunct="0">
              <a:spcBef>
                <a:spcPct val="0"/>
              </a:spcBef>
              <a:spcAft>
                <a:spcPct val="0"/>
              </a:spcAft>
              <a:defRPr sz="2500">
                <a:solidFill>
                  <a:schemeClr val="tx1"/>
                </a:solidFill>
                <a:latin typeface="Times New Roman" pitchFamily="18" charset="0"/>
              </a:defRPr>
            </a:lvl6pPr>
            <a:lvl7pPr marL="3062152" indent="-235550" eaLnBrk="0" fontAlgn="base" hangingPunct="0">
              <a:spcBef>
                <a:spcPct val="0"/>
              </a:spcBef>
              <a:spcAft>
                <a:spcPct val="0"/>
              </a:spcAft>
              <a:defRPr sz="2500">
                <a:solidFill>
                  <a:schemeClr val="tx1"/>
                </a:solidFill>
                <a:latin typeface="Times New Roman" pitchFamily="18" charset="0"/>
              </a:defRPr>
            </a:lvl7pPr>
            <a:lvl8pPr marL="3533252" indent="-235550" eaLnBrk="0" fontAlgn="base" hangingPunct="0">
              <a:spcBef>
                <a:spcPct val="0"/>
              </a:spcBef>
              <a:spcAft>
                <a:spcPct val="0"/>
              </a:spcAft>
              <a:defRPr sz="2500">
                <a:solidFill>
                  <a:schemeClr val="tx1"/>
                </a:solidFill>
                <a:latin typeface="Times New Roman" pitchFamily="18" charset="0"/>
              </a:defRPr>
            </a:lvl8pPr>
            <a:lvl9pPr marL="4004352" indent="-235550" eaLnBrk="0" fontAlgn="base" hangingPunct="0">
              <a:spcBef>
                <a:spcPct val="0"/>
              </a:spcBef>
              <a:spcAft>
                <a:spcPct val="0"/>
              </a:spcAft>
              <a:defRPr sz="2500">
                <a:solidFill>
                  <a:schemeClr val="tx1"/>
                </a:solidFill>
                <a:latin typeface="Times New Roman" pitchFamily="18" charset="0"/>
              </a:defRPr>
            </a:lvl9pPr>
          </a:lstStyle>
          <a:p>
            <a:pPr eaLnBrk="1" hangingPunct="1"/>
            <a:fld id="{E3099A21-57B4-4B6B-8664-16464714F95C}" type="slidenum">
              <a:rPr lang="en-US" altLang="en-US" sz="1200"/>
              <a:pPr eaLnBrk="1" hangingPunct="1"/>
              <a:t>9</a:t>
            </a:fld>
            <a:endParaRPr lang="en-US" altLang="en-US" sz="1200"/>
          </a:p>
        </p:txBody>
      </p:sp>
    </p:spTree>
    <p:extLst>
      <p:ext uri="{BB962C8B-B14F-4D97-AF65-F5344CB8AC3E}">
        <p14:creationId xmlns:p14="http://schemas.microsoft.com/office/powerpoint/2010/main" val="2068543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423863" y="704850"/>
            <a:ext cx="6254750" cy="3519488"/>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5538" indent="-294438" eaLnBrk="0" hangingPunct="0">
              <a:defRPr sz="2500">
                <a:solidFill>
                  <a:schemeClr val="tx1"/>
                </a:solidFill>
                <a:latin typeface="Times New Roman" pitchFamily="18" charset="0"/>
              </a:defRPr>
            </a:lvl2pPr>
            <a:lvl3pPr marL="1177751" indent="-235550" eaLnBrk="0" hangingPunct="0">
              <a:defRPr sz="2500">
                <a:solidFill>
                  <a:schemeClr val="tx1"/>
                </a:solidFill>
                <a:latin typeface="Times New Roman" pitchFamily="18" charset="0"/>
              </a:defRPr>
            </a:lvl3pPr>
            <a:lvl4pPr marL="1648851" indent="-235550" eaLnBrk="0" hangingPunct="0">
              <a:defRPr sz="2500">
                <a:solidFill>
                  <a:schemeClr val="tx1"/>
                </a:solidFill>
                <a:latin typeface="Times New Roman" pitchFamily="18" charset="0"/>
              </a:defRPr>
            </a:lvl4pPr>
            <a:lvl5pPr marL="2119952" indent="-235550" eaLnBrk="0" hangingPunct="0">
              <a:defRPr sz="2500">
                <a:solidFill>
                  <a:schemeClr val="tx1"/>
                </a:solidFill>
                <a:latin typeface="Times New Roman" pitchFamily="18" charset="0"/>
              </a:defRPr>
            </a:lvl5pPr>
            <a:lvl6pPr marL="2591051" indent="-235550" eaLnBrk="0" fontAlgn="base" hangingPunct="0">
              <a:spcBef>
                <a:spcPct val="0"/>
              </a:spcBef>
              <a:spcAft>
                <a:spcPct val="0"/>
              </a:spcAft>
              <a:defRPr sz="2500">
                <a:solidFill>
                  <a:schemeClr val="tx1"/>
                </a:solidFill>
                <a:latin typeface="Times New Roman" pitchFamily="18" charset="0"/>
              </a:defRPr>
            </a:lvl6pPr>
            <a:lvl7pPr marL="3062152" indent="-235550" eaLnBrk="0" fontAlgn="base" hangingPunct="0">
              <a:spcBef>
                <a:spcPct val="0"/>
              </a:spcBef>
              <a:spcAft>
                <a:spcPct val="0"/>
              </a:spcAft>
              <a:defRPr sz="2500">
                <a:solidFill>
                  <a:schemeClr val="tx1"/>
                </a:solidFill>
                <a:latin typeface="Times New Roman" pitchFamily="18" charset="0"/>
              </a:defRPr>
            </a:lvl7pPr>
            <a:lvl8pPr marL="3533252" indent="-235550" eaLnBrk="0" fontAlgn="base" hangingPunct="0">
              <a:spcBef>
                <a:spcPct val="0"/>
              </a:spcBef>
              <a:spcAft>
                <a:spcPct val="0"/>
              </a:spcAft>
              <a:defRPr sz="2500">
                <a:solidFill>
                  <a:schemeClr val="tx1"/>
                </a:solidFill>
                <a:latin typeface="Times New Roman" pitchFamily="18" charset="0"/>
              </a:defRPr>
            </a:lvl8pPr>
            <a:lvl9pPr marL="4004352" indent="-235550" eaLnBrk="0" fontAlgn="base" hangingPunct="0">
              <a:spcBef>
                <a:spcPct val="0"/>
              </a:spcBef>
              <a:spcAft>
                <a:spcPct val="0"/>
              </a:spcAft>
              <a:defRPr sz="2500">
                <a:solidFill>
                  <a:schemeClr val="tx1"/>
                </a:solidFill>
                <a:latin typeface="Times New Roman" pitchFamily="18" charset="0"/>
              </a:defRPr>
            </a:lvl9pPr>
          </a:lstStyle>
          <a:p>
            <a:pPr eaLnBrk="1" hangingPunct="1"/>
            <a:fld id="{F12EE052-F2B1-40F4-9272-03CBF77B3598}" type="slidenum">
              <a:rPr lang="en-US" altLang="en-US" sz="1200"/>
              <a:pPr eaLnBrk="1" hangingPunct="1"/>
              <a:t>10</a:t>
            </a:fld>
            <a:endParaRPr lang="en-US" altLang="en-US" sz="1200"/>
          </a:p>
        </p:txBody>
      </p:sp>
    </p:spTree>
    <p:extLst>
      <p:ext uri="{BB962C8B-B14F-4D97-AF65-F5344CB8AC3E}">
        <p14:creationId xmlns:p14="http://schemas.microsoft.com/office/powerpoint/2010/main" val="2908838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423863" y="704850"/>
            <a:ext cx="6254750" cy="3519488"/>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5538" indent="-294438" eaLnBrk="0" hangingPunct="0">
              <a:defRPr sz="2500">
                <a:solidFill>
                  <a:schemeClr val="tx1"/>
                </a:solidFill>
                <a:latin typeface="Times New Roman" pitchFamily="18" charset="0"/>
              </a:defRPr>
            </a:lvl2pPr>
            <a:lvl3pPr marL="1177751" indent="-235550" eaLnBrk="0" hangingPunct="0">
              <a:defRPr sz="2500">
                <a:solidFill>
                  <a:schemeClr val="tx1"/>
                </a:solidFill>
                <a:latin typeface="Times New Roman" pitchFamily="18" charset="0"/>
              </a:defRPr>
            </a:lvl3pPr>
            <a:lvl4pPr marL="1648851" indent="-235550" eaLnBrk="0" hangingPunct="0">
              <a:defRPr sz="2500">
                <a:solidFill>
                  <a:schemeClr val="tx1"/>
                </a:solidFill>
                <a:latin typeface="Times New Roman" pitchFamily="18" charset="0"/>
              </a:defRPr>
            </a:lvl4pPr>
            <a:lvl5pPr marL="2119952" indent="-235550" eaLnBrk="0" hangingPunct="0">
              <a:defRPr sz="2500">
                <a:solidFill>
                  <a:schemeClr val="tx1"/>
                </a:solidFill>
                <a:latin typeface="Times New Roman" pitchFamily="18" charset="0"/>
              </a:defRPr>
            </a:lvl5pPr>
            <a:lvl6pPr marL="2591051" indent="-235550" eaLnBrk="0" fontAlgn="base" hangingPunct="0">
              <a:spcBef>
                <a:spcPct val="0"/>
              </a:spcBef>
              <a:spcAft>
                <a:spcPct val="0"/>
              </a:spcAft>
              <a:defRPr sz="2500">
                <a:solidFill>
                  <a:schemeClr val="tx1"/>
                </a:solidFill>
                <a:latin typeface="Times New Roman" pitchFamily="18" charset="0"/>
              </a:defRPr>
            </a:lvl6pPr>
            <a:lvl7pPr marL="3062152" indent="-235550" eaLnBrk="0" fontAlgn="base" hangingPunct="0">
              <a:spcBef>
                <a:spcPct val="0"/>
              </a:spcBef>
              <a:spcAft>
                <a:spcPct val="0"/>
              </a:spcAft>
              <a:defRPr sz="2500">
                <a:solidFill>
                  <a:schemeClr val="tx1"/>
                </a:solidFill>
                <a:latin typeface="Times New Roman" pitchFamily="18" charset="0"/>
              </a:defRPr>
            </a:lvl7pPr>
            <a:lvl8pPr marL="3533252" indent="-235550" eaLnBrk="0" fontAlgn="base" hangingPunct="0">
              <a:spcBef>
                <a:spcPct val="0"/>
              </a:spcBef>
              <a:spcAft>
                <a:spcPct val="0"/>
              </a:spcAft>
              <a:defRPr sz="2500">
                <a:solidFill>
                  <a:schemeClr val="tx1"/>
                </a:solidFill>
                <a:latin typeface="Times New Roman" pitchFamily="18" charset="0"/>
              </a:defRPr>
            </a:lvl8pPr>
            <a:lvl9pPr marL="4004352" indent="-235550" eaLnBrk="0" fontAlgn="base" hangingPunct="0">
              <a:spcBef>
                <a:spcPct val="0"/>
              </a:spcBef>
              <a:spcAft>
                <a:spcPct val="0"/>
              </a:spcAft>
              <a:defRPr sz="2500">
                <a:solidFill>
                  <a:schemeClr val="tx1"/>
                </a:solidFill>
                <a:latin typeface="Times New Roman" pitchFamily="18" charset="0"/>
              </a:defRPr>
            </a:lvl9pPr>
          </a:lstStyle>
          <a:p>
            <a:pPr eaLnBrk="1" hangingPunct="1"/>
            <a:fld id="{714CC850-BD1B-4CD2-9A2C-B3EDF19F7E88}" type="slidenum">
              <a:rPr lang="en-US" altLang="en-US" sz="1200"/>
              <a:pPr eaLnBrk="1" hangingPunct="1"/>
              <a:t>11</a:t>
            </a:fld>
            <a:endParaRPr lang="en-US" altLang="en-US" sz="1200"/>
          </a:p>
        </p:txBody>
      </p:sp>
    </p:spTree>
    <p:extLst>
      <p:ext uri="{BB962C8B-B14F-4D97-AF65-F5344CB8AC3E}">
        <p14:creationId xmlns:p14="http://schemas.microsoft.com/office/powerpoint/2010/main" val="2198250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423863" y="704850"/>
            <a:ext cx="6254750" cy="3519488"/>
          </a:xfrm>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5538" indent="-294438" eaLnBrk="0" hangingPunct="0">
              <a:defRPr sz="2500">
                <a:solidFill>
                  <a:schemeClr val="tx1"/>
                </a:solidFill>
                <a:latin typeface="Times New Roman" pitchFamily="18" charset="0"/>
              </a:defRPr>
            </a:lvl2pPr>
            <a:lvl3pPr marL="1177751" indent="-235550" eaLnBrk="0" hangingPunct="0">
              <a:defRPr sz="2500">
                <a:solidFill>
                  <a:schemeClr val="tx1"/>
                </a:solidFill>
                <a:latin typeface="Times New Roman" pitchFamily="18" charset="0"/>
              </a:defRPr>
            </a:lvl3pPr>
            <a:lvl4pPr marL="1648851" indent="-235550" eaLnBrk="0" hangingPunct="0">
              <a:defRPr sz="2500">
                <a:solidFill>
                  <a:schemeClr val="tx1"/>
                </a:solidFill>
                <a:latin typeface="Times New Roman" pitchFamily="18" charset="0"/>
              </a:defRPr>
            </a:lvl4pPr>
            <a:lvl5pPr marL="2119952" indent="-235550" eaLnBrk="0" hangingPunct="0">
              <a:defRPr sz="2500">
                <a:solidFill>
                  <a:schemeClr val="tx1"/>
                </a:solidFill>
                <a:latin typeface="Times New Roman" pitchFamily="18" charset="0"/>
              </a:defRPr>
            </a:lvl5pPr>
            <a:lvl6pPr marL="2591051" indent="-235550" eaLnBrk="0" fontAlgn="base" hangingPunct="0">
              <a:spcBef>
                <a:spcPct val="0"/>
              </a:spcBef>
              <a:spcAft>
                <a:spcPct val="0"/>
              </a:spcAft>
              <a:defRPr sz="2500">
                <a:solidFill>
                  <a:schemeClr val="tx1"/>
                </a:solidFill>
                <a:latin typeface="Times New Roman" pitchFamily="18" charset="0"/>
              </a:defRPr>
            </a:lvl6pPr>
            <a:lvl7pPr marL="3062152" indent="-235550" eaLnBrk="0" fontAlgn="base" hangingPunct="0">
              <a:spcBef>
                <a:spcPct val="0"/>
              </a:spcBef>
              <a:spcAft>
                <a:spcPct val="0"/>
              </a:spcAft>
              <a:defRPr sz="2500">
                <a:solidFill>
                  <a:schemeClr val="tx1"/>
                </a:solidFill>
                <a:latin typeface="Times New Roman" pitchFamily="18" charset="0"/>
              </a:defRPr>
            </a:lvl7pPr>
            <a:lvl8pPr marL="3533252" indent="-235550" eaLnBrk="0" fontAlgn="base" hangingPunct="0">
              <a:spcBef>
                <a:spcPct val="0"/>
              </a:spcBef>
              <a:spcAft>
                <a:spcPct val="0"/>
              </a:spcAft>
              <a:defRPr sz="2500">
                <a:solidFill>
                  <a:schemeClr val="tx1"/>
                </a:solidFill>
                <a:latin typeface="Times New Roman" pitchFamily="18" charset="0"/>
              </a:defRPr>
            </a:lvl8pPr>
            <a:lvl9pPr marL="4004352" indent="-235550" eaLnBrk="0" fontAlgn="base" hangingPunct="0">
              <a:spcBef>
                <a:spcPct val="0"/>
              </a:spcBef>
              <a:spcAft>
                <a:spcPct val="0"/>
              </a:spcAft>
              <a:defRPr sz="2500">
                <a:solidFill>
                  <a:schemeClr val="tx1"/>
                </a:solidFill>
                <a:latin typeface="Times New Roman" pitchFamily="18" charset="0"/>
              </a:defRPr>
            </a:lvl9pPr>
          </a:lstStyle>
          <a:p>
            <a:pPr eaLnBrk="1" hangingPunct="1"/>
            <a:fld id="{8DD491A3-74BC-4F26-9E0E-3812FE0DD087}" type="slidenum">
              <a:rPr lang="en-US" altLang="en-US" sz="1200"/>
              <a:pPr eaLnBrk="1" hangingPunct="1"/>
              <a:t>12</a:t>
            </a:fld>
            <a:endParaRPr lang="en-US" altLang="en-US" sz="1200"/>
          </a:p>
        </p:txBody>
      </p:sp>
    </p:spTree>
    <p:extLst>
      <p:ext uri="{BB962C8B-B14F-4D97-AF65-F5344CB8AC3E}">
        <p14:creationId xmlns:p14="http://schemas.microsoft.com/office/powerpoint/2010/main" val="4255440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423863" y="704850"/>
            <a:ext cx="6254750" cy="3519488"/>
          </a:xfrm>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5538" indent="-294438" eaLnBrk="0" hangingPunct="0">
              <a:defRPr sz="2500">
                <a:solidFill>
                  <a:schemeClr val="tx1"/>
                </a:solidFill>
                <a:latin typeface="Times New Roman" pitchFamily="18" charset="0"/>
              </a:defRPr>
            </a:lvl2pPr>
            <a:lvl3pPr marL="1177751" indent="-235550" eaLnBrk="0" hangingPunct="0">
              <a:defRPr sz="2500">
                <a:solidFill>
                  <a:schemeClr val="tx1"/>
                </a:solidFill>
                <a:latin typeface="Times New Roman" pitchFamily="18" charset="0"/>
              </a:defRPr>
            </a:lvl3pPr>
            <a:lvl4pPr marL="1648851" indent="-235550" eaLnBrk="0" hangingPunct="0">
              <a:defRPr sz="2500">
                <a:solidFill>
                  <a:schemeClr val="tx1"/>
                </a:solidFill>
                <a:latin typeface="Times New Roman" pitchFamily="18" charset="0"/>
              </a:defRPr>
            </a:lvl4pPr>
            <a:lvl5pPr marL="2119952" indent="-235550" eaLnBrk="0" hangingPunct="0">
              <a:defRPr sz="2500">
                <a:solidFill>
                  <a:schemeClr val="tx1"/>
                </a:solidFill>
                <a:latin typeface="Times New Roman" pitchFamily="18" charset="0"/>
              </a:defRPr>
            </a:lvl5pPr>
            <a:lvl6pPr marL="2591051" indent="-235550" eaLnBrk="0" fontAlgn="base" hangingPunct="0">
              <a:spcBef>
                <a:spcPct val="0"/>
              </a:spcBef>
              <a:spcAft>
                <a:spcPct val="0"/>
              </a:spcAft>
              <a:defRPr sz="2500">
                <a:solidFill>
                  <a:schemeClr val="tx1"/>
                </a:solidFill>
                <a:latin typeface="Times New Roman" pitchFamily="18" charset="0"/>
              </a:defRPr>
            </a:lvl6pPr>
            <a:lvl7pPr marL="3062152" indent="-235550" eaLnBrk="0" fontAlgn="base" hangingPunct="0">
              <a:spcBef>
                <a:spcPct val="0"/>
              </a:spcBef>
              <a:spcAft>
                <a:spcPct val="0"/>
              </a:spcAft>
              <a:defRPr sz="2500">
                <a:solidFill>
                  <a:schemeClr val="tx1"/>
                </a:solidFill>
                <a:latin typeface="Times New Roman" pitchFamily="18" charset="0"/>
              </a:defRPr>
            </a:lvl7pPr>
            <a:lvl8pPr marL="3533252" indent="-235550" eaLnBrk="0" fontAlgn="base" hangingPunct="0">
              <a:spcBef>
                <a:spcPct val="0"/>
              </a:spcBef>
              <a:spcAft>
                <a:spcPct val="0"/>
              </a:spcAft>
              <a:defRPr sz="2500">
                <a:solidFill>
                  <a:schemeClr val="tx1"/>
                </a:solidFill>
                <a:latin typeface="Times New Roman" pitchFamily="18" charset="0"/>
              </a:defRPr>
            </a:lvl8pPr>
            <a:lvl9pPr marL="4004352" indent="-235550" eaLnBrk="0" fontAlgn="base" hangingPunct="0">
              <a:spcBef>
                <a:spcPct val="0"/>
              </a:spcBef>
              <a:spcAft>
                <a:spcPct val="0"/>
              </a:spcAft>
              <a:defRPr sz="2500">
                <a:solidFill>
                  <a:schemeClr val="tx1"/>
                </a:solidFill>
                <a:latin typeface="Times New Roman" pitchFamily="18" charset="0"/>
              </a:defRPr>
            </a:lvl9pPr>
          </a:lstStyle>
          <a:p>
            <a:pPr eaLnBrk="1" hangingPunct="1"/>
            <a:fld id="{20CC6DFB-5070-40E7-B358-B517D5113859}" type="slidenum">
              <a:rPr lang="en-US" altLang="en-US" sz="1200"/>
              <a:pPr eaLnBrk="1" hangingPunct="1"/>
              <a:t>13</a:t>
            </a:fld>
            <a:endParaRPr lang="en-US" altLang="en-US" sz="1200"/>
          </a:p>
        </p:txBody>
      </p:sp>
    </p:spTree>
    <p:extLst>
      <p:ext uri="{BB962C8B-B14F-4D97-AF65-F5344CB8AC3E}">
        <p14:creationId xmlns:p14="http://schemas.microsoft.com/office/powerpoint/2010/main" val="2763519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423863" y="704850"/>
            <a:ext cx="6254750" cy="351948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5538" indent="-294438" eaLnBrk="0" hangingPunct="0">
              <a:defRPr sz="2500">
                <a:solidFill>
                  <a:schemeClr val="tx1"/>
                </a:solidFill>
                <a:latin typeface="Times New Roman" pitchFamily="18" charset="0"/>
              </a:defRPr>
            </a:lvl2pPr>
            <a:lvl3pPr marL="1177751" indent="-235550" eaLnBrk="0" hangingPunct="0">
              <a:defRPr sz="2500">
                <a:solidFill>
                  <a:schemeClr val="tx1"/>
                </a:solidFill>
                <a:latin typeface="Times New Roman" pitchFamily="18" charset="0"/>
              </a:defRPr>
            </a:lvl3pPr>
            <a:lvl4pPr marL="1648851" indent="-235550" eaLnBrk="0" hangingPunct="0">
              <a:defRPr sz="2500">
                <a:solidFill>
                  <a:schemeClr val="tx1"/>
                </a:solidFill>
                <a:latin typeface="Times New Roman" pitchFamily="18" charset="0"/>
              </a:defRPr>
            </a:lvl4pPr>
            <a:lvl5pPr marL="2119952" indent="-235550" eaLnBrk="0" hangingPunct="0">
              <a:defRPr sz="2500">
                <a:solidFill>
                  <a:schemeClr val="tx1"/>
                </a:solidFill>
                <a:latin typeface="Times New Roman" pitchFamily="18" charset="0"/>
              </a:defRPr>
            </a:lvl5pPr>
            <a:lvl6pPr marL="2591051" indent="-235550" eaLnBrk="0" fontAlgn="base" hangingPunct="0">
              <a:spcBef>
                <a:spcPct val="0"/>
              </a:spcBef>
              <a:spcAft>
                <a:spcPct val="0"/>
              </a:spcAft>
              <a:defRPr sz="2500">
                <a:solidFill>
                  <a:schemeClr val="tx1"/>
                </a:solidFill>
                <a:latin typeface="Times New Roman" pitchFamily="18" charset="0"/>
              </a:defRPr>
            </a:lvl6pPr>
            <a:lvl7pPr marL="3062152" indent="-235550" eaLnBrk="0" fontAlgn="base" hangingPunct="0">
              <a:spcBef>
                <a:spcPct val="0"/>
              </a:spcBef>
              <a:spcAft>
                <a:spcPct val="0"/>
              </a:spcAft>
              <a:defRPr sz="2500">
                <a:solidFill>
                  <a:schemeClr val="tx1"/>
                </a:solidFill>
                <a:latin typeface="Times New Roman" pitchFamily="18" charset="0"/>
              </a:defRPr>
            </a:lvl7pPr>
            <a:lvl8pPr marL="3533252" indent="-235550" eaLnBrk="0" fontAlgn="base" hangingPunct="0">
              <a:spcBef>
                <a:spcPct val="0"/>
              </a:spcBef>
              <a:spcAft>
                <a:spcPct val="0"/>
              </a:spcAft>
              <a:defRPr sz="2500">
                <a:solidFill>
                  <a:schemeClr val="tx1"/>
                </a:solidFill>
                <a:latin typeface="Times New Roman" pitchFamily="18" charset="0"/>
              </a:defRPr>
            </a:lvl8pPr>
            <a:lvl9pPr marL="4004352" indent="-235550" eaLnBrk="0" fontAlgn="base" hangingPunct="0">
              <a:spcBef>
                <a:spcPct val="0"/>
              </a:spcBef>
              <a:spcAft>
                <a:spcPct val="0"/>
              </a:spcAft>
              <a:defRPr sz="2500">
                <a:solidFill>
                  <a:schemeClr val="tx1"/>
                </a:solidFill>
                <a:latin typeface="Times New Roman" pitchFamily="18" charset="0"/>
              </a:defRPr>
            </a:lvl9pPr>
          </a:lstStyle>
          <a:p>
            <a:pPr eaLnBrk="1" hangingPunct="1"/>
            <a:fld id="{B0B8D90E-EEC4-4664-900F-4B3D0ECFC382}" type="slidenum">
              <a:rPr lang="en-US" altLang="en-US" sz="1200"/>
              <a:pPr eaLnBrk="1" hangingPunct="1"/>
              <a:t>14</a:t>
            </a:fld>
            <a:endParaRPr lang="en-US" altLang="en-US" sz="1200"/>
          </a:p>
        </p:txBody>
      </p:sp>
    </p:spTree>
    <p:extLst>
      <p:ext uri="{BB962C8B-B14F-4D97-AF65-F5344CB8AC3E}">
        <p14:creationId xmlns:p14="http://schemas.microsoft.com/office/powerpoint/2010/main" val="2243505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AutoShape 1027"/>
          <p:cNvSpPr>
            <a:spLocks noChangeArrowheads="1"/>
          </p:cNvSpPr>
          <p:nvPr/>
        </p:nvSpPr>
        <p:spPr bwMode="auto">
          <a:xfrm>
            <a:off x="914400" y="990600"/>
            <a:ext cx="6908800" cy="19050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a:p>
        </p:txBody>
      </p:sp>
      <p:sp>
        <p:nvSpPr>
          <p:cNvPr id="9" name="Line 4103"/>
          <p:cNvSpPr>
            <a:spLocks noChangeShapeType="1"/>
          </p:cNvSpPr>
          <p:nvPr userDrawn="1"/>
        </p:nvSpPr>
        <p:spPr bwMode="auto">
          <a:xfrm>
            <a:off x="0" y="3048000"/>
            <a:ext cx="11988800" cy="0"/>
          </a:xfrm>
          <a:prstGeom prst="line">
            <a:avLst/>
          </a:prstGeom>
          <a:noFill/>
          <a:ln w="50800">
            <a:solidFill>
              <a:srgbClr val="500000"/>
            </a:solidFill>
            <a:round/>
            <a:headEnd type="none" w="sm" len="sm"/>
            <a:tailEnd type="none" w="sm" len="sm"/>
          </a:ln>
          <a:effectLst/>
        </p:spPr>
        <p:txBody>
          <a:bodyPr wrap="none" anchor="ctr"/>
          <a:lstStyle/>
          <a:p>
            <a:pPr>
              <a:defRPr/>
            </a:pPr>
            <a:endParaRPr lang="en-US" sz="2800" dirty="0"/>
          </a:p>
        </p:txBody>
      </p:sp>
      <p:sp>
        <p:nvSpPr>
          <p:cNvPr id="10" name="Rectangle 4098"/>
          <p:cNvSpPr>
            <a:spLocks noGrp="1" noChangeArrowheads="1"/>
          </p:cNvSpPr>
          <p:nvPr>
            <p:ph type="ctrTitle" sz="quarter"/>
          </p:nvPr>
        </p:nvSpPr>
        <p:spPr>
          <a:xfrm>
            <a:off x="914400" y="228600"/>
            <a:ext cx="10363200" cy="1143000"/>
          </a:xfrm>
        </p:spPr>
        <p:txBody>
          <a:bodyPr/>
          <a:lstStyle>
            <a:lvl1pPr>
              <a:defRPr sz="3600" baseline="0">
                <a:solidFill>
                  <a:srgbClr val="1E0000"/>
                </a:solidFill>
                <a:latin typeface="Arial" pitchFamily="34" charset="0"/>
                <a:cs typeface="Arial" pitchFamily="34" charset="0"/>
              </a:defRPr>
            </a:lvl1pPr>
          </a:lstStyle>
          <a:p>
            <a:r>
              <a:rPr lang="en-US" dirty="0"/>
              <a:t>Click to edit Master title style</a:t>
            </a:r>
          </a:p>
        </p:txBody>
      </p:sp>
      <p:sp>
        <p:nvSpPr>
          <p:cNvPr id="11" name="Rectangle 4099"/>
          <p:cNvSpPr>
            <a:spLocks noGrp="1" noChangeArrowheads="1"/>
          </p:cNvSpPr>
          <p:nvPr>
            <p:ph type="subTitle" sz="quarter" idx="1"/>
          </p:nvPr>
        </p:nvSpPr>
        <p:spPr>
          <a:xfrm>
            <a:off x="1930400" y="3124200"/>
            <a:ext cx="8534400" cy="1752600"/>
          </a:xfrm>
        </p:spPr>
        <p:txBody>
          <a:bodyPr/>
          <a:lstStyle>
            <a:lvl1pPr marL="0" indent="0" algn="ctr">
              <a:buFontTx/>
              <a:buNone/>
              <a:defRPr baseline="0">
                <a:solidFill>
                  <a:srgbClr val="1E0000"/>
                </a:solidFill>
                <a:latin typeface="Arial" pitchFamily="34" charset="0"/>
                <a:cs typeface="Arial" pitchFamily="34" charset="0"/>
              </a:defRPr>
            </a:lvl1pPr>
          </a:lstStyle>
          <a:p>
            <a:r>
              <a:rPr lang="en-US" dirty="0"/>
              <a:t>Click to edit Master subtitle style</a:t>
            </a:r>
          </a:p>
        </p:txBody>
      </p:sp>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6200" y="5486400"/>
            <a:ext cx="3886200" cy="1036320"/>
          </a:xfrm>
          <a:prstGeom prst="rect">
            <a:avLst/>
          </a:prstGeom>
        </p:spPr>
      </p:pic>
    </p:spTree>
    <p:extLst>
      <p:ext uri="{BB962C8B-B14F-4D97-AF65-F5344CB8AC3E}">
        <p14:creationId xmlns:p14="http://schemas.microsoft.com/office/powerpoint/2010/main" val="421695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11176000" cy="1066800"/>
          </a:xfrm>
        </p:spPr>
        <p:txBody>
          <a:bodyPr/>
          <a:lstStyle>
            <a:lvl1pPr>
              <a:defRPr baseline="0">
                <a:solidFill>
                  <a:srgbClr val="1E0000"/>
                </a:solidFill>
              </a:defRPr>
            </a:lvl1pPr>
          </a:lstStyle>
          <a:p>
            <a:r>
              <a:rPr lang="en-US" dirty="0"/>
              <a:t>Click to edit Master title style</a:t>
            </a:r>
          </a:p>
        </p:txBody>
      </p:sp>
      <p:sp>
        <p:nvSpPr>
          <p:cNvPr id="5" name="Content Placeholder 2"/>
          <p:cNvSpPr>
            <a:spLocks noGrp="1"/>
          </p:cNvSpPr>
          <p:nvPr>
            <p:ph idx="1"/>
          </p:nvPr>
        </p:nvSpPr>
        <p:spPr>
          <a:xfrm>
            <a:off x="457200" y="1280160"/>
            <a:ext cx="11297920" cy="3733800"/>
          </a:xfrm>
        </p:spPr>
        <p:txBody>
          <a:bodyPr/>
          <a:lstStyle>
            <a:lvl1pPr marL="457200" indent="-457200">
              <a:buClr>
                <a:srgbClr val="1E0000"/>
              </a:buClr>
              <a:buSzPct val="100000"/>
              <a:buFont typeface="Arial" panose="020B0604020202020204" pitchFamily="34" charset="0"/>
              <a:buChar char="•"/>
              <a:defRPr baseline="0">
                <a:solidFill>
                  <a:srgbClr val="1E0000"/>
                </a:solidFill>
              </a:defRPr>
            </a:lvl1pPr>
            <a:lvl2pPr>
              <a:buClr>
                <a:srgbClr val="1E0000"/>
              </a:buClr>
              <a:defRPr baseline="0">
                <a:solidFill>
                  <a:srgbClr val="1E0000"/>
                </a:solidFill>
              </a:defRPr>
            </a:lvl2pPr>
            <a:lvl3pPr marL="1257300" indent="-342900">
              <a:buClr>
                <a:srgbClr val="1E0000"/>
              </a:buClr>
              <a:buSzPct val="90000"/>
              <a:buFont typeface="Arial" panose="020B0604020202020204" pitchFamily="34" charset="0"/>
              <a:buChar char="•"/>
              <a:defRPr baseline="0">
                <a:solidFill>
                  <a:srgbClr val="1E0000"/>
                </a:solidFill>
              </a:defRPr>
            </a:lvl3pPr>
            <a:lvl4pPr>
              <a:buClr>
                <a:srgbClr val="1E0000"/>
              </a:buClr>
              <a:defRPr baseline="0">
                <a:solidFill>
                  <a:srgbClr val="1E0000"/>
                </a:solidFill>
              </a:defRPr>
            </a:lvl4pPr>
            <a:lvl5pPr>
              <a:buClr>
                <a:srgbClr val="1E0000"/>
              </a:buClr>
              <a:defRPr baseline="0">
                <a:solidFill>
                  <a:srgbClr val="1E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4"/>
          </p:nvPr>
        </p:nvSpPr>
        <p:spPr bwMode="auto">
          <a:xfrm>
            <a:off x="94488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Tree>
    <p:extLst>
      <p:ext uri="{BB962C8B-B14F-4D97-AF65-F5344CB8AC3E}">
        <p14:creationId xmlns:p14="http://schemas.microsoft.com/office/powerpoint/2010/main" val="65402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4600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10668000" cy="106984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317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11155680" cy="1069848"/>
          </a:xfrm>
          <a:prstGeom prst="rect">
            <a:avLst/>
          </a:prstGeom>
        </p:spPr>
        <p:txBody>
          <a:bodyPr/>
          <a:lstStyle/>
          <a:p>
            <a:r>
              <a:rPr lang="en-US" dirty="0"/>
              <a:t>Click to edit Master title style</a:t>
            </a:r>
          </a:p>
        </p:txBody>
      </p:sp>
      <p:sp>
        <p:nvSpPr>
          <p:cNvPr id="3" name="Rectangle 6"/>
          <p:cNvSpPr>
            <a:spLocks noGrp="1" noChangeArrowheads="1"/>
          </p:cNvSpPr>
          <p:nvPr>
            <p:ph type="sldNum" sz="quarter" idx="4"/>
          </p:nvPr>
        </p:nvSpPr>
        <p:spPr bwMode="auto">
          <a:xfrm>
            <a:off x="94488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Tree>
    <p:extLst>
      <p:ext uri="{BB962C8B-B14F-4D97-AF65-F5344CB8AC3E}">
        <p14:creationId xmlns:p14="http://schemas.microsoft.com/office/powerpoint/2010/main" val="15024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21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AutoShape 5"/>
          <p:cNvSpPr>
            <a:spLocks noChangeArrowheads="1"/>
          </p:cNvSpPr>
          <p:nvPr/>
        </p:nvSpPr>
        <p:spPr bwMode="auto">
          <a:xfrm>
            <a:off x="1016000" y="1143000"/>
            <a:ext cx="6807200" cy="6096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a:p>
        </p:txBody>
      </p:sp>
      <p:sp>
        <p:nvSpPr>
          <p:cNvPr id="25615" name="Rectangle 15"/>
          <p:cNvSpPr>
            <a:spLocks noChangeArrowheads="1"/>
          </p:cNvSpPr>
          <p:nvPr userDrawn="1"/>
        </p:nvSpPr>
        <p:spPr bwMode="auto">
          <a:xfrm>
            <a:off x="304801" y="6629401"/>
            <a:ext cx="11578167" cy="9525"/>
          </a:xfrm>
          <a:prstGeom prst="rect">
            <a:avLst/>
          </a:prstGeom>
          <a:gradFill rotWithShape="0">
            <a:gsLst>
              <a:gs pos="0">
                <a:schemeClr val="folHlink"/>
              </a:gs>
              <a:gs pos="100000">
                <a:schemeClr val="folHlink">
                  <a:gamma/>
                  <a:tint val="25098"/>
                  <a:invGamma/>
                </a:schemeClr>
              </a:gs>
            </a:gsLst>
            <a:path path="shape">
              <a:fillToRect l="50000" t="50000" r="50000" b="50000"/>
            </a:path>
          </a:gradFill>
          <a:ln w="19050">
            <a:noFill/>
            <a:miter lim="800000"/>
            <a:headEnd/>
            <a:tailEnd/>
          </a:ln>
          <a:effectLst/>
        </p:spPr>
        <p:txBody>
          <a:bodyPr wrap="none" anchor="ctr"/>
          <a:lstStyle/>
          <a:p>
            <a:pPr algn="ctr">
              <a:spcBef>
                <a:spcPct val="0"/>
              </a:spcBef>
              <a:buClrTx/>
              <a:buSzTx/>
              <a:buFontTx/>
              <a:buNone/>
              <a:defRPr/>
            </a:pPr>
            <a:endParaRPr lang="en-US" sz="2400">
              <a:latin typeface="Helvetica" charset="0"/>
            </a:endParaRPr>
          </a:p>
        </p:txBody>
      </p:sp>
      <p:sp>
        <p:nvSpPr>
          <p:cNvPr id="11" name="Line 8"/>
          <p:cNvSpPr>
            <a:spLocks noChangeShapeType="1"/>
          </p:cNvSpPr>
          <p:nvPr userDrawn="1"/>
        </p:nvSpPr>
        <p:spPr bwMode="auto">
          <a:xfrm>
            <a:off x="0" y="1143000"/>
            <a:ext cx="11176000" cy="0"/>
          </a:xfrm>
          <a:prstGeom prst="line">
            <a:avLst/>
          </a:prstGeom>
          <a:noFill/>
          <a:ln w="50800">
            <a:solidFill>
              <a:srgbClr val="500000"/>
            </a:solidFill>
            <a:round/>
            <a:headEnd type="none" w="sm" len="sm"/>
            <a:tailEnd type="none" w="sm" len="sm"/>
          </a:ln>
          <a:effectLst/>
        </p:spPr>
        <p:txBody>
          <a:bodyPr wrap="none" anchor="ctr"/>
          <a:lstStyle/>
          <a:p>
            <a:pPr>
              <a:defRPr/>
            </a:pPr>
            <a:endParaRPr lang="en-US" sz="2800" dirty="0"/>
          </a:p>
        </p:txBody>
      </p:sp>
      <p:sp>
        <p:nvSpPr>
          <p:cNvPr id="12" name="Rectangle 6"/>
          <p:cNvSpPr>
            <a:spLocks noGrp="1" noChangeArrowheads="1"/>
          </p:cNvSpPr>
          <p:nvPr>
            <p:ph type="title"/>
          </p:nvPr>
        </p:nvSpPr>
        <p:spPr bwMode="auto">
          <a:xfrm>
            <a:off x="457200" y="76200"/>
            <a:ext cx="10668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 name="Rectangle 6"/>
          <p:cNvSpPr>
            <a:spLocks noGrp="1" noChangeArrowheads="1"/>
          </p:cNvSpPr>
          <p:nvPr>
            <p:ph type="sldNum" sz="quarter" idx="4"/>
          </p:nvPr>
        </p:nvSpPr>
        <p:spPr bwMode="auto">
          <a:xfrm>
            <a:off x="94488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
        <p:nvSpPr>
          <p:cNvPr id="15" name="Rectangle 7"/>
          <p:cNvSpPr>
            <a:spLocks noGrp="1" noChangeArrowheads="1"/>
          </p:cNvSpPr>
          <p:nvPr>
            <p:ph type="body" idx="1"/>
          </p:nvPr>
        </p:nvSpPr>
        <p:spPr bwMode="auto">
          <a:xfrm>
            <a:off x="457200" y="1280160"/>
            <a:ext cx="106680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74" name="Picture 2" descr="Related image"/>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11318241" y="838200"/>
            <a:ext cx="670559" cy="6096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33" r:id="rId1"/>
    <p:sldLayoutId id="2147483723" r:id="rId2"/>
    <p:sldLayoutId id="2147483724" r:id="rId3"/>
    <p:sldLayoutId id="2147483725" r:id="rId4"/>
    <p:sldLayoutId id="2147483727" r:id="rId5"/>
    <p:sldLayoutId id="2147483734" r:id="rId6"/>
  </p:sldLayoutIdLst>
  <p:txStyles>
    <p:titleStyle>
      <a:lvl1pPr algn="l" rtl="0" eaLnBrk="0" fontAlgn="base" hangingPunct="0">
        <a:lnSpc>
          <a:spcPct val="90000"/>
        </a:lnSpc>
        <a:spcBef>
          <a:spcPct val="0"/>
        </a:spcBef>
        <a:spcAft>
          <a:spcPct val="0"/>
        </a:spcAft>
        <a:defRPr sz="3600" b="1" baseline="0">
          <a:solidFill>
            <a:srgbClr val="3C0000"/>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1"/>
        </a:buClr>
        <a:buSzPct val="100000"/>
        <a:buFont typeface="Arial" panose="020B0604020202020204" pitchFamily="34" charset="0"/>
        <a:buChar char="•"/>
        <a:defRPr sz="2800" baseline="0">
          <a:solidFill>
            <a:srgbClr val="280000"/>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baseline="0">
          <a:solidFill>
            <a:srgbClr val="280000"/>
          </a:solidFill>
          <a:latin typeface="+mn-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000" baseline="0">
          <a:solidFill>
            <a:srgbClr val="280000"/>
          </a:solidFill>
          <a:latin typeface="+mn-lt"/>
        </a:defRPr>
      </a:lvl3pPr>
      <a:lvl4pPr marL="1600200" indent="-228600" algn="l" rtl="0" eaLnBrk="0" fontAlgn="base" hangingPunct="0">
        <a:spcBef>
          <a:spcPct val="20000"/>
        </a:spcBef>
        <a:spcAft>
          <a:spcPct val="0"/>
        </a:spcAft>
        <a:buClr>
          <a:schemeClr val="tx1"/>
        </a:buClr>
        <a:buSzPct val="80000"/>
        <a:buChar char="–"/>
        <a:defRPr sz="2000" baseline="0">
          <a:solidFill>
            <a:srgbClr val="280000"/>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000" baseline="0">
          <a:solidFill>
            <a:srgbClr val="280000"/>
          </a:solidFill>
          <a:latin typeface="+mn-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verbye@tam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wmf"/><Relationship Id="rId5" Type="http://schemas.openxmlformats.org/officeDocument/2006/relationships/oleObject" Target="../embeddings/oleObject3.bin"/><Relationship Id="rId4" Type="http://schemas.openxmlformats.org/officeDocument/2006/relationships/image" Target="../media/image10.wmf"/></Relationships>
</file>

<file path=ppt/slides/_rels/slide11.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wmf"/><Relationship Id="rId5" Type="http://schemas.openxmlformats.org/officeDocument/2006/relationships/oleObject" Target="../embeddings/oleObject5.bin"/><Relationship Id="rId10" Type="http://schemas.openxmlformats.org/officeDocument/2006/relationships/image" Target="../media/image16.wmf"/><Relationship Id="rId4" Type="http://schemas.openxmlformats.org/officeDocument/2006/relationships/image" Target="../media/image13.wmf"/><Relationship Id="rId9"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wmf"/><Relationship Id="rId5" Type="http://schemas.openxmlformats.org/officeDocument/2006/relationships/oleObject" Target="../embeddings/oleObject9.bin"/><Relationship Id="rId4" Type="http://schemas.openxmlformats.org/officeDocument/2006/relationships/image" Target="../media/image17.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oleObject" Target="../embeddings/oleObject11.bin"/><Relationship Id="rId4" Type="http://schemas.openxmlformats.org/officeDocument/2006/relationships/image" Target="../media/image19.wmf"/></Relationships>
</file>

<file path=ppt/slides/_rels/slide14.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wmf"/><Relationship Id="rId5" Type="http://schemas.openxmlformats.org/officeDocument/2006/relationships/oleObject" Target="../embeddings/oleObject13.bin"/><Relationship Id="rId4" Type="http://schemas.openxmlformats.org/officeDocument/2006/relationships/image" Target="../media/image21.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w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oleObject" Target="../embeddings/oleObject16.bin"/><Relationship Id="rId1" Type="http://schemas.openxmlformats.org/officeDocument/2006/relationships/slideLayout" Target="../slideLayouts/slideLayout2.xml"/><Relationship Id="rId4" Type="http://schemas.openxmlformats.org/officeDocument/2006/relationships/image" Target="../media/image30.wmf"/></Relationships>
</file>

<file path=ppt/slides/_rels/slide2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oleObject" Target="../embeddings/oleObject17.bin"/><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2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oleObject" Target="../embeddings/oleObject18.bin"/><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oleObject" Target="../embeddings/oleObject19.bin"/><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oleObject" Target="../embeddings/oleObject20.bin"/><Relationship Id="rId1" Type="http://schemas.openxmlformats.org/officeDocument/2006/relationships/slideLayout" Target="../slideLayouts/slideLayout2.xml"/><Relationship Id="rId5" Type="http://schemas.openxmlformats.org/officeDocument/2006/relationships/image" Target="../media/image36.wmf"/><Relationship Id="rId4" Type="http://schemas.openxmlformats.org/officeDocument/2006/relationships/oleObject" Target="../embeddings/oleObject21.bin"/></Relationships>
</file>

<file path=ppt/slides/_rels/slide28.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oleObject" Target="../embeddings/oleObject22.bin"/><Relationship Id="rId1" Type="http://schemas.openxmlformats.org/officeDocument/2006/relationships/slideLayout" Target="../slideLayouts/slideLayout2.xml"/><Relationship Id="rId5" Type="http://schemas.openxmlformats.org/officeDocument/2006/relationships/image" Target="../media/image38.wmf"/><Relationship Id="rId4" Type="http://schemas.openxmlformats.org/officeDocument/2006/relationships/oleObject" Target="../embeddings/oleObject23.bin"/></Relationships>
</file>

<file path=ppt/slides/_rels/slide29.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oleObject" Target="../embeddings/oleObject24.bin"/><Relationship Id="rId1" Type="http://schemas.openxmlformats.org/officeDocument/2006/relationships/slideLayout" Target="../slideLayouts/slideLayout2.xml"/><Relationship Id="rId5" Type="http://schemas.openxmlformats.org/officeDocument/2006/relationships/image" Target="../media/image40.wmf"/><Relationship Id="rId4" Type="http://schemas.openxmlformats.org/officeDocument/2006/relationships/oleObject" Target="../embeddings/oleObject25.bin"/></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wmf"/><Relationship Id="rId7" Type="http://schemas.openxmlformats.org/officeDocument/2006/relationships/image" Target="../media/image43.wmf"/><Relationship Id="rId2" Type="http://schemas.openxmlformats.org/officeDocument/2006/relationships/oleObject" Target="../embeddings/oleObject26.bin"/><Relationship Id="rId1" Type="http://schemas.openxmlformats.org/officeDocument/2006/relationships/slideLayout" Target="../slideLayouts/slideLayout2.xml"/><Relationship Id="rId6" Type="http://schemas.openxmlformats.org/officeDocument/2006/relationships/oleObject" Target="../embeddings/oleObject28.bin"/><Relationship Id="rId5" Type="http://schemas.openxmlformats.org/officeDocument/2006/relationships/image" Target="../media/image42.wmf"/><Relationship Id="rId4" Type="http://schemas.openxmlformats.org/officeDocument/2006/relationships/oleObject" Target="../embeddings/oleObject27.bin"/></Relationships>
</file>

<file path=ppt/slides/_rels/slide31.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oleObject" Target="../embeddings/oleObject24.bin"/><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oleObject" Target="../embeddings/oleObject29.bin"/><Relationship Id="rId1" Type="http://schemas.openxmlformats.org/officeDocument/2006/relationships/slideLayout" Target="../slideLayouts/slideLayout2.xml"/><Relationship Id="rId5" Type="http://schemas.openxmlformats.org/officeDocument/2006/relationships/image" Target="../media/image45.wmf"/><Relationship Id="rId4" Type="http://schemas.openxmlformats.org/officeDocument/2006/relationships/oleObject" Target="../embeddings/oleObject30.bin"/></Relationships>
</file>

<file path=ppt/slides/_rels/slide33.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slideLayout" Target="../slideLayouts/slideLayout2.xml"/><Relationship Id="rId4" Type="http://schemas.openxmlformats.org/officeDocument/2006/relationships/image" Target="../media/image48.wmf"/></Relationships>
</file>

<file path=ppt/slides/_rels/slide34.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image" Target="../media/image49.png"/><Relationship Id="rId7" Type="http://schemas.openxmlformats.org/officeDocument/2006/relationships/oleObject" Target="../embeddings/oleObject33.bin"/><Relationship Id="rId12" Type="http://schemas.openxmlformats.org/officeDocument/2006/relationships/image" Target="../media/image54.wmf"/><Relationship Id="rId2" Type="http://schemas.openxmlformats.org/officeDocument/2006/relationships/oleObject" Target="../embeddings/oleObject31.bin"/><Relationship Id="rId1" Type="http://schemas.openxmlformats.org/officeDocument/2006/relationships/slideLayout" Target="../slideLayouts/slideLayout2.xml"/><Relationship Id="rId6" Type="http://schemas.openxmlformats.org/officeDocument/2006/relationships/image" Target="../media/image51.wmf"/><Relationship Id="rId11" Type="http://schemas.openxmlformats.org/officeDocument/2006/relationships/oleObject" Target="../embeddings/oleObject35.bin"/><Relationship Id="rId5" Type="http://schemas.openxmlformats.org/officeDocument/2006/relationships/oleObject" Target="../embeddings/oleObject32.bin"/><Relationship Id="rId10" Type="http://schemas.openxmlformats.org/officeDocument/2006/relationships/image" Target="../media/image53.wmf"/><Relationship Id="rId4" Type="http://schemas.openxmlformats.org/officeDocument/2006/relationships/image" Target="../media/image50.wmf"/><Relationship Id="rId9" Type="http://schemas.openxmlformats.org/officeDocument/2006/relationships/oleObject" Target="../embeddings/oleObject34.bin"/></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oleObject" Target="../embeddings/oleObject36.bin"/><Relationship Id="rId1" Type="http://schemas.openxmlformats.org/officeDocument/2006/relationships/slideLayout" Target="../slideLayouts/slideLayout2.xml"/><Relationship Id="rId5" Type="http://schemas.openxmlformats.org/officeDocument/2006/relationships/image" Target="../media/image75.wmf"/><Relationship Id="rId4" Type="http://schemas.openxmlformats.org/officeDocument/2006/relationships/oleObject" Target="../embeddings/oleObject37.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ctrTitle"/>
          </p:nvPr>
        </p:nvSpPr>
        <p:spPr>
          <a:xfrm>
            <a:off x="1524000" y="76201"/>
            <a:ext cx="9144000" cy="1646237"/>
          </a:xfrm>
          <a:noFill/>
        </p:spPr>
        <p:txBody>
          <a:bodyPr anchor="ctr"/>
          <a:lstStyle/>
          <a:p>
            <a:pPr algn="ctr" eaLnBrk="1" hangingPunct="1">
              <a:spcBef>
                <a:spcPct val="50000"/>
              </a:spcBef>
            </a:pPr>
            <a:r>
              <a:rPr lang="en-US" b="1" dirty="0">
                <a:solidFill>
                  <a:srgbClr val="000000"/>
                </a:solidFill>
                <a:effectLst/>
                <a:latin typeface="+mj-lt"/>
                <a:ea typeface="Times New Roman" panose="02020603050405020304" pitchFamily="18" charset="0"/>
              </a:rPr>
              <a:t>ECEN 460</a:t>
            </a:r>
            <a:br>
              <a:rPr lang="en-US" dirty="0">
                <a:solidFill>
                  <a:srgbClr val="000000"/>
                </a:solidFill>
                <a:latin typeface="+mj-lt"/>
                <a:ea typeface="Calibri" panose="020F0502020204030204" pitchFamily="34" charset="0"/>
                <a:cs typeface="Times New Roman" panose="02020603050405020304" pitchFamily="18" charset="0"/>
              </a:rPr>
            </a:br>
            <a:r>
              <a:rPr lang="en-US" dirty="0">
                <a:solidFill>
                  <a:srgbClr val="000000"/>
                </a:solidFill>
                <a:latin typeface="+mj-lt"/>
                <a:ea typeface="Calibri" panose="020F0502020204030204" pitchFamily="34" charset="0"/>
                <a:cs typeface="Times New Roman" panose="02020603050405020304" pitchFamily="18" charset="0"/>
              </a:rPr>
              <a:t>Power System Operation and Control</a:t>
            </a:r>
            <a:br>
              <a:rPr lang="en-US" dirty="0">
                <a:solidFill>
                  <a:srgbClr val="000000"/>
                </a:solidFill>
                <a:latin typeface="+mj-lt"/>
                <a:ea typeface="Calibri" panose="020F0502020204030204" pitchFamily="34" charset="0"/>
                <a:cs typeface="Times New Roman" panose="02020603050405020304" pitchFamily="18" charset="0"/>
              </a:rPr>
            </a:br>
            <a:r>
              <a:rPr lang="en-US" dirty="0">
                <a:solidFill>
                  <a:srgbClr val="000000"/>
                </a:solidFill>
                <a:latin typeface="+mj-lt"/>
                <a:ea typeface="Calibri" panose="020F0502020204030204" pitchFamily="34" charset="0"/>
                <a:cs typeface="Times New Roman" panose="02020603050405020304" pitchFamily="18" charset="0"/>
              </a:rPr>
              <a:t>Spring 2025</a:t>
            </a:r>
            <a:endParaRPr lang="en-US" altLang="en-US" dirty="0">
              <a:latin typeface="+mj-lt"/>
            </a:endParaRPr>
          </a:p>
        </p:txBody>
      </p:sp>
      <p:sp>
        <p:nvSpPr>
          <p:cNvPr id="6" name="Rectangle 5"/>
          <p:cNvSpPr/>
          <p:nvPr/>
        </p:nvSpPr>
        <p:spPr>
          <a:xfrm>
            <a:off x="1828800" y="1902352"/>
            <a:ext cx="8686800" cy="584775"/>
          </a:xfrm>
          <a:prstGeom prst="rect">
            <a:avLst/>
          </a:prstGeom>
        </p:spPr>
        <p:txBody>
          <a:bodyPr wrap="square">
            <a:spAutoFit/>
          </a:bodyPr>
          <a:lstStyle/>
          <a:p>
            <a:pPr algn="ctr"/>
            <a:r>
              <a:rPr lang="en-US" sz="3200" b="1" kern="0" dirty="0">
                <a:solidFill>
                  <a:srgbClr val="1E0000"/>
                </a:solidFill>
                <a:latin typeface="Arial" pitchFamily="34" charset="0"/>
                <a:cs typeface="Arial" pitchFamily="34" charset="0"/>
              </a:rPr>
              <a:t>Lecture 19: Power System Stability</a:t>
            </a:r>
          </a:p>
        </p:txBody>
      </p:sp>
      <p:sp>
        <p:nvSpPr>
          <p:cNvPr id="7" name="Subtitle 2"/>
          <p:cNvSpPr>
            <a:spLocks noGrp="1"/>
          </p:cNvSpPr>
          <p:nvPr>
            <p:ph type="subTitle" sz="quarter" idx="1"/>
          </p:nvPr>
        </p:nvSpPr>
        <p:spPr>
          <a:xfrm>
            <a:off x="1752600" y="3251817"/>
            <a:ext cx="8534400" cy="1752600"/>
          </a:xfrm>
        </p:spPr>
        <p:txBody>
          <a:bodyPr/>
          <a:lstStyle/>
          <a:p>
            <a:r>
              <a:rPr lang="en-US" dirty="0"/>
              <a:t>Prof. Tom Overbye </a:t>
            </a:r>
          </a:p>
          <a:p>
            <a:r>
              <a:rPr lang="en-US" dirty="0"/>
              <a:t>Dept. of Electrical and Computer Engineering</a:t>
            </a:r>
          </a:p>
          <a:p>
            <a:r>
              <a:rPr lang="en-US" dirty="0"/>
              <a:t>Texas A&amp;M University</a:t>
            </a:r>
          </a:p>
          <a:p>
            <a:r>
              <a:rPr lang="en-US" dirty="0">
                <a:hlinkClick r:id="rId3"/>
              </a:rPr>
              <a:t>overbye@tamu.edu</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D-q Reference Frame </a:t>
            </a:r>
          </a:p>
        </p:txBody>
      </p:sp>
      <p:sp>
        <p:nvSpPr>
          <p:cNvPr id="18435" name="Content Placeholder 2"/>
          <p:cNvSpPr>
            <a:spLocks noGrp="1"/>
          </p:cNvSpPr>
          <p:nvPr>
            <p:ph idx="1"/>
          </p:nvPr>
        </p:nvSpPr>
        <p:spPr>
          <a:xfrm>
            <a:off x="457200" y="1280160"/>
            <a:ext cx="11582400" cy="3733800"/>
          </a:xfrm>
        </p:spPr>
        <p:txBody>
          <a:bodyPr/>
          <a:lstStyle/>
          <a:p>
            <a:pPr>
              <a:buFont typeface="Arial" charset="0"/>
              <a:buChar char="•"/>
            </a:pPr>
            <a:r>
              <a:rPr lang="en-US" altLang="en-US" dirty="0"/>
              <a:t>Analyzing synchronous machines is done using Park’s transformation (from 1929) to change the machine differential equations with time-varying components into a set of equations with time invariant components</a:t>
            </a:r>
          </a:p>
          <a:p>
            <a:pPr>
              <a:buFont typeface="Arial" charset="0"/>
              <a:buChar char="•"/>
            </a:pPr>
            <a:r>
              <a:rPr lang="en-US" altLang="en-US" dirty="0"/>
              <a:t>That is, the machine voltages and currents are “transformed” into what is known as the d-q reference frame using the rotor angle, </a:t>
            </a:r>
            <a:r>
              <a:rPr lang="en-US" altLang="en-US" dirty="0">
                <a:sym typeface="Symbol" pitchFamily="18" charset="2"/>
              </a:rPr>
              <a:t></a:t>
            </a:r>
          </a:p>
          <a:p>
            <a:pPr lvl="1">
              <a:buFont typeface="Arial" charset="0"/>
              <a:buChar char="•"/>
            </a:pPr>
            <a:r>
              <a:rPr lang="en-US" altLang="en-US" dirty="0">
                <a:sym typeface="Symbol" pitchFamily="18" charset="2"/>
              </a:rPr>
              <a:t>Terminal voltage in network (power flow) reference frame are V</a:t>
            </a:r>
            <a:r>
              <a:rPr lang="en-US" altLang="en-US" baseline="-25000" dirty="0">
                <a:sym typeface="Symbol" pitchFamily="18" charset="2"/>
              </a:rPr>
              <a:t>T</a:t>
            </a:r>
            <a:r>
              <a:rPr lang="en-US" altLang="en-US" dirty="0">
                <a:sym typeface="Symbol" pitchFamily="18" charset="2"/>
              </a:rPr>
              <a:t> = </a:t>
            </a:r>
            <a:r>
              <a:rPr lang="en-US" altLang="en-US" dirty="0" err="1">
                <a:sym typeface="Symbol" pitchFamily="18" charset="2"/>
              </a:rPr>
              <a:t>V</a:t>
            </a:r>
            <a:r>
              <a:rPr lang="en-US" altLang="en-US" baseline="-25000" dirty="0" err="1">
                <a:sym typeface="Symbol" pitchFamily="18" charset="2"/>
              </a:rPr>
              <a:t>r</a:t>
            </a:r>
            <a:r>
              <a:rPr lang="en-US" altLang="en-US" dirty="0">
                <a:sym typeface="Symbol" pitchFamily="18" charset="2"/>
              </a:rPr>
              <a:t> - V</a:t>
            </a:r>
            <a:r>
              <a:rPr lang="en-US" altLang="en-US" baseline="-25000" dirty="0">
                <a:sym typeface="Symbol" pitchFamily="18" charset="2"/>
              </a:rPr>
              <a:t>i</a:t>
            </a:r>
            <a:endParaRPr lang="en-US" altLang="en-US" baseline="-25000" dirty="0"/>
          </a:p>
          <a:p>
            <a:endParaRPr lang="en-US" altLang="en-US" dirty="0"/>
          </a:p>
        </p:txBody>
      </p:sp>
      <p:sp>
        <p:nvSpPr>
          <p:cNvPr id="18436" name="Rectangle 2"/>
          <p:cNvSpPr>
            <a:spLocks noChangeArrowheads="1"/>
          </p:cNvSpPr>
          <p:nvPr/>
        </p:nvSpPr>
        <p:spPr bwMode="auto">
          <a:xfrm>
            <a:off x="1524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400"/>
          </a:p>
        </p:txBody>
      </p:sp>
      <p:graphicFrame>
        <p:nvGraphicFramePr>
          <p:cNvPr id="18437" name="Object 1"/>
          <p:cNvGraphicFramePr>
            <a:graphicFrameLocks noChangeAspect="1"/>
          </p:cNvGraphicFramePr>
          <p:nvPr/>
        </p:nvGraphicFramePr>
        <p:xfrm>
          <a:off x="1371600" y="4039312"/>
          <a:ext cx="4168775" cy="1143000"/>
        </p:xfrm>
        <a:graphic>
          <a:graphicData uri="http://schemas.openxmlformats.org/presentationml/2006/ole">
            <mc:AlternateContent xmlns:mc="http://schemas.openxmlformats.org/markup-compatibility/2006">
              <mc:Choice xmlns:v="urn:schemas-microsoft-com:vml" Requires="v">
                <p:oleObj name="Equation" r:id="rId3" imgW="1777229" imgH="482391" progId="Equation.DSMT4">
                  <p:embed/>
                </p:oleObj>
              </mc:Choice>
              <mc:Fallback>
                <p:oleObj name="Equation" r:id="rId3" imgW="1777229" imgH="482391" progId="Equation.DSMT4">
                  <p:embed/>
                  <p:pic>
                    <p:nvPicPr>
                      <p:cNvPr id="18437"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039312"/>
                        <a:ext cx="41687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8" name="Rectangle 4"/>
          <p:cNvSpPr>
            <a:spLocks noChangeArrowheads="1"/>
          </p:cNvSpPr>
          <p:nvPr/>
        </p:nvSpPr>
        <p:spPr bwMode="auto">
          <a:xfrm>
            <a:off x="1524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400"/>
          </a:p>
        </p:txBody>
      </p:sp>
      <p:graphicFrame>
        <p:nvGraphicFramePr>
          <p:cNvPr id="18439" name="Object 3"/>
          <p:cNvGraphicFramePr>
            <a:graphicFrameLocks noChangeAspect="1"/>
          </p:cNvGraphicFramePr>
          <p:nvPr/>
        </p:nvGraphicFramePr>
        <p:xfrm>
          <a:off x="1266643" y="5332658"/>
          <a:ext cx="4505325" cy="1143000"/>
        </p:xfrm>
        <a:graphic>
          <a:graphicData uri="http://schemas.openxmlformats.org/presentationml/2006/ole">
            <mc:AlternateContent xmlns:mc="http://schemas.openxmlformats.org/markup-compatibility/2006">
              <mc:Choice xmlns:v="urn:schemas-microsoft-com:vml" Requires="v">
                <p:oleObj name="Equation" r:id="rId5" imgW="1916868" imgH="482391" progId="Equation.DSMT4">
                  <p:embed/>
                </p:oleObj>
              </mc:Choice>
              <mc:Fallback>
                <p:oleObj name="Equation" r:id="rId5" imgW="1916868" imgH="482391" progId="Equation.DSMT4">
                  <p:embed/>
                  <p:pic>
                    <p:nvPicPr>
                      <p:cNvPr id="1843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6643" y="5332658"/>
                        <a:ext cx="4505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440" name="Picture 7" descr="Fig_11_16.jpg"/>
          <p:cNvPicPr>
            <a:picLocks noChangeAspect="1" noChangeArrowheads="1"/>
          </p:cNvPicPr>
          <p:nvPr/>
        </p:nvPicPr>
        <p:blipFill>
          <a:blip r:embed="rId7" cstate="print">
            <a:extLst>
              <a:ext uri="{28A0092B-C50C-407E-A947-70E740481C1C}">
                <a14:useLocalDpi xmlns:a14="http://schemas.microsoft.com/office/drawing/2010/main" val="0"/>
              </a:ext>
            </a:extLst>
          </a:blip>
          <a:srcRect l="30588" t="18820" r="29411" b="56459"/>
          <a:stretch>
            <a:fillRect/>
          </a:stretch>
        </p:blipFill>
        <p:spPr bwMode="auto">
          <a:xfrm rot="21360000">
            <a:off x="6468495" y="4119189"/>
            <a:ext cx="238125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3">
            <a:extLst>
              <a:ext uri="{FF2B5EF4-FFF2-40B4-BE49-F238E27FC236}">
                <a16:creationId xmlns:a16="http://schemas.microsoft.com/office/drawing/2014/main" id="{9B856731-50A9-F1A0-BD6C-AB3C5EE41025}"/>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9</a:t>
            </a:fld>
            <a:endParaRPr lang="en-US" dirty="0">
              <a:solidFill>
                <a:schemeClr val="tx1">
                  <a:lumMod val="50000"/>
                </a:schemeClr>
              </a:solidFill>
            </a:endParaRPr>
          </a:p>
        </p:txBody>
      </p:sp>
    </p:spTree>
    <p:extLst>
      <p:ext uri="{BB962C8B-B14F-4D97-AF65-F5344CB8AC3E}">
        <p14:creationId xmlns:p14="http://schemas.microsoft.com/office/powerpoint/2010/main" val="3117885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a:t>Two-Axis Model Equations</a:t>
            </a:r>
          </a:p>
        </p:txBody>
      </p:sp>
      <p:sp>
        <p:nvSpPr>
          <p:cNvPr id="19459" name="Content Placeholder 2"/>
          <p:cNvSpPr>
            <a:spLocks noGrp="1"/>
          </p:cNvSpPr>
          <p:nvPr>
            <p:ph idx="1"/>
          </p:nvPr>
        </p:nvSpPr>
        <p:spPr/>
        <p:txBody>
          <a:bodyPr/>
          <a:lstStyle/>
          <a:p>
            <a:pPr>
              <a:buFont typeface="Arial" charset="0"/>
              <a:buChar char="•"/>
            </a:pPr>
            <a:r>
              <a:rPr lang="en-US" altLang="en-US" dirty="0"/>
              <a:t>Numerous models exist for synchronous machines.  The following is a relatively simple model that represents the field winding and one damper winding; it also includes the generator swing eq.</a:t>
            </a:r>
          </a:p>
        </p:txBody>
      </p:sp>
      <p:sp>
        <p:nvSpPr>
          <p:cNvPr id="19460" name="Rectangle 2"/>
          <p:cNvSpPr>
            <a:spLocks noChangeArrowheads="1"/>
          </p:cNvSpPr>
          <p:nvPr/>
        </p:nvSpPr>
        <p:spPr bwMode="auto">
          <a:xfrm>
            <a:off x="1524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400"/>
          </a:p>
        </p:txBody>
      </p:sp>
      <p:graphicFrame>
        <p:nvGraphicFramePr>
          <p:cNvPr id="19461" name="Object 1"/>
          <p:cNvGraphicFramePr>
            <a:graphicFrameLocks noChangeAspect="1"/>
          </p:cNvGraphicFramePr>
          <p:nvPr>
            <p:extLst>
              <p:ext uri="{D42A27DB-BD31-4B8C-83A1-F6EECF244321}">
                <p14:modId xmlns:p14="http://schemas.microsoft.com/office/powerpoint/2010/main" val="123996678"/>
              </p:ext>
            </p:extLst>
          </p:nvPr>
        </p:nvGraphicFramePr>
        <p:xfrm>
          <a:off x="990600" y="2895600"/>
          <a:ext cx="3048000" cy="579438"/>
        </p:xfrm>
        <a:graphic>
          <a:graphicData uri="http://schemas.openxmlformats.org/presentationml/2006/ole">
            <mc:AlternateContent xmlns:mc="http://schemas.openxmlformats.org/markup-compatibility/2006">
              <mc:Choice xmlns:v="urn:schemas-microsoft-com:vml" Requires="v">
                <p:oleObj name="Equation" r:id="rId3" imgW="1346040" imgH="253800" progId="Equation.DSMT4">
                  <p:embed/>
                </p:oleObj>
              </mc:Choice>
              <mc:Fallback>
                <p:oleObj name="Equation" r:id="rId3" imgW="1346040" imgH="253800" progId="Equation.DSMT4">
                  <p:embed/>
                  <p:pic>
                    <p:nvPicPr>
                      <p:cNvPr id="19461" name="Object 1"/>
                      <p:cNvPicPr>
                        <a:picLocks noChangeAspect="1" noChangeArrowheads="1"/>
                      </p:cNvPicPr>
                      <p:nvPr/>
                    </p:nvPicPr>
                    <p:blipFill>
                      <a:blip r:embed="rId4"/>
                      <a:srcRect/>
                      <a:stretch>
                        <a:fillRect/>
                      </a:stretch>
                    </p:blipFill>
                    <p:spPr bwMode="auto">
                      <a:xfrm>
                        <a:off x="990600" y="2895600"/>
                        <a:ext cx="304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2" name="Rectangle 4"/>
          <p:cNvSpPr>
            <a:spLocks noChangeArrowheads="1"/>
          </p:cNvSpPr>
          <p:nvPr/>
        </p:nvSpPr>
        <p:spPr bwMode="auto">
          <a:xfrm>
            <a:off x="1524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400"/>
          </a:p>
        </p:txBody>
      </p:sp>
      <p:graphicFrame>
        <p:nvGraphicFramePr>
          <p:cNvPr id="19463" name="Object 3"/>
          <p:cNvGraphicFramePr>
            <a:graphicFrameLocks noChangeAspect="1"/>
          </p:cNvGraphicFramePr>
          <p:nvPr>
            <p:extLst>
              <p:ext uri="{D42A27DB-BD31-4B8C-83A1-F6EECF244321}">
                <p14:modId xmlns:p14="http://schemas.microsoft.com/office/powerpoint/2010/main" val="1848201137"/>
              </p:ext>
            </p:extLst>
          </p:nvPr>
        </p:nvGraphicFramePr>
        <p:xfrm>
          <a:off x="4648201" y="2895600"/>
          <a:ext cx="3224213" cy="609600"/>
        </p:xfrm>
        <a:graphic>
          <a:graphicData uri="http://schemas.openxmlformats.org/presentationml/2006/ole">
            <mc:AlternateContent xmlns:mc="http://schemas.openxmlformats.org/markup-compatibility/2006">
              <mc:Choice xmlns:v="urn:schemas-microsoft-com:vml" Requires="v">
                <p:oleObj name="Equation" r:id="rId5" imgW="1358640" imgH="253800" progId="Equation.DSMT4">
                  <p:embed/>
                </p:oleObj>
              </mc:Choice>
              <mc:Fallback>
                <p:oleObj name="Equation" r:id="rId5" imgW="1358640" imgH="253800" progId="Equation.DSMT4">
                  <p:embed/>
                  <p:pic>
                    <p:nvPicPr>
                      <p:cNvPr id="19463" name="Object 3"/>
                      <p:cNvPicPr>
                        <a:picLocks noChangeAspect="1" noChangeArrowheads="1"/>
                      </p:cNvPicPr>
                      <p:nvPr/>
                    </p:nvPicPr>
                    <p:blipFill>
                      <a:blip r:embed="rId6"/>
                      <a:srcRect/>
                      <a:stretch>
                        <a:fillRect/>
                      </a:stretch>
                    </p:blipFill>
                    <p:spPr bwMode="auto">
                      <a:xfrm>
                        <a:off x="4648201" y="2895600"/>
                        <a:ext cx="32242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4" name="Rectangle 6"/>
          <p:cNvSpPr>
            <a:spLocks noChangeArrowheads="1"/>
          </p:cNvSpPr>
          <p:nvPr/>
        </p:nvSpPr>
        <p:spPr bwMode="auto">
          <a:xfrm>
            <a:off x="1524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400"/>
          </a:p>
        </p:txBody>
      </p:sp>
      <p:graphicFrame>
        <p:nvGraphicFramePr>
          <p:cNvPr id="19465" name="Object 5"/>
          <p:cNvGraphicFramePr>
            <a:graphicFrameLocks noChangeAspect="1"/>
          </p:cNvGraphicFramePr>
          <p:nvPr>
            <p:extLst>
              <p:ext uri="{D42A27DB-BD31-4B8C-83A1-F6EECF244321}">
                <p14:modId xmlns:p14="http://schemas.microsoft.com/office/powerpoint/2010/main" val="2902156439"/>
              </p:ext>
            </p:extLst>
          </p:nvPr>
        </p:nvGraphicFramePr>
        <p:xfrm>
          <a:off x="990600" y="3657600"/>
          <a:ext cx="4508500" cy="914400"/>
        </p:xfrm>
        <a:graphic>
          <a:graphicData uri="http://schemas.openxmlformats.org/presentationml/2006/ole">
            <mc:AlternateContent xmlns:mc="http://schemas.openxmlformats.org/markup-compatibility/2006">
              <mc:Choice xmlns:v="urn:schemas-microsoft-com:vml" Requires="v">
                <p:oleObj name="Equation" r:id="rId7" imgW="2286000" imgH="469800" progId="Equation.DSMT4">
                  <p:embed/>
                </p:oleObj>
              </mc:Choice>
              <mc:Fallback>
                <p:oleObj name="Equation" r:id="rId7" imgW="2286000" imgH="469800" progId="Equation.DSMT4">
                  <p:embed/>
                  <p:pic>
                    <p:nvPicPr>
                      <p:cNvPr id="19465" name="Object 5"/>
                      <p:cNvPicPr>
                        <a:picLocks noChangeAspect="1" noChangeArrowheads="1"/>
                      </p:cNvPicPr>
                      <p:nvPr/>
                    </p:nvPicPr>
                    <p:blipFill>
                      <a:blip r:embed="rId8"/>
                      <a:srcRect/>
                      <a:stretch>
                        <a:fillRect/>
                      </a:stretch>
                    </p:blipFill>
                    <p:spPr bwMode="auto">
                      <a:xfrm>
                        <a:off x="990600" y="3657600"/>
                        <a:ext cx="4508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6" name="Rectangle 8"/>
          <p:cNvSpPr>
            <a:spLocks noChangeArrowheads="1"/>
          </p:cNvSpPr>
          <p:nvPr/>
        </p:nvSpPr>
        <p:spPr bwMode="auto">
          <a:xfrm>
            <a:off x="1524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400"/>
          </a:p>
        </p:txBody>
      </p:sp>
      <p:graphicFrame>
        <p:nvGraphicFramePr>
          <p:cNvPr id="19467" name="Object 7"/>
          <p:cNvGraphicFramePr>
            <a:graphicFrameLocks noChangeAspect="1"/>
          </p:cNvGraphicFramePr>
          <p:nvPr>
            <p:extLst>
              <p:ext uri="{D42A27DB-BD31-4B8C-83A1-F6EECF244321}">
                <p14:modId xmlns:p14="http://schemas.microsoft.com/office/powerpoint/2010/main" val="244868656"/>
              </p:ext>
            </p:extLst>
          </p:nvPr>
        </p:nvGraphicFramePr>
        <p:xfrm>
          <a:off x="990600" y="4655820"/>
          <a:ext cx="4098925" cy="990600"/>
        </p:xfrm>
        <a:graphic>
          <a:graphicData uri="http://schemas.openxmlformats.org/presentationml/2006/ole">
            <mc:AlternateContent xmlns:mc="http://schemas.openxmlformats.org/markup-compatibility/2006">
              <mc:Choice xmlns:v="urn:schemas-microsoft-com:vml" Requires="v">
                <p:oleObj name="Equation" r:id="rId9" imgW="1930320" imgH="469800" progId="Equation.DSMT4">
                  <p:embed/>
                </p:oleObj>
              </mc:Choice>
              <mc:Fallback>
                <p:oleObj name="Equation" r:id="rId9" imgW="1930320" imgH="469800" progId="Equation.DSMT4">
                  <p:embed/>
                  <p:pic>
                    <p:nvPicPr>
                      <p:cNvPr id="19467" name="Object 7"/>
                      <p:cNvPicPr>
                        <a:picLocks noChangeAspect="1" noChangeArrowheads="1"/>
                      </p:cNvPicPr>
                      <p:nvPr/>
                    </p:nvPicPr>
                    <p:blipFill>
                      <a:blip r:embed="rId10"/>
                      <a:srcRect/>
                      <a:stretch>
                        <a:fillRect/>
                      </a:stretch>
                    </p:blipFill>
                    <p:spPr bwMode="auto">
                      <a:xfrm>
                        <a:off x="990600" y="4655820"/>
                        <a:ext cx="4098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3">
            <a:extLst>
              <a:ext uri="{FF2B5EF4-FFF2-40B4-BE49-F238E27FC236}">
                <a16:creationId xmlns:a16="http://schemas.microsoft.com/office/drawing/2014/main" id="{5EE61548-2437-4F79-3DF0-AEB147268B64}"/>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10</a:t>
            </a:fld>
            <a:endParaRPr lang="en-US" dirty="0">
              <a:solidFill>
                <a:schemeClr val="tx1">
                  <a:lumMod val="50000"/>
                </a:schemeClr>
              </a:solidFill>
            </a:endParaRPr>
          </a:p>
        </p:txBody>
      </p:sp>
    </p:spTree>
    <p:extLst>
      <p:ext uri="{BB962C8B-B14F-4D97-AF65-F5344CB8AC3E}">
        <p14:creationId xmlns:p14="http://schemas.microsoft.com/office/powerpoint/2010/main" val="3178954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Generator Torque and Initial Conditions</a:t>
            </a:r>
          </a:p>
        </p:txBody>
      </p:sp>
      <p:sp>
        <p:nvSpPr>
          <p:cNvPr id="20483" name="Content Placeholder 2"/>
          <p:cNvSpPr>
            <a:spLocks noGrp="1"/>
          </p:cNvSpPr>
          <p:nvPr>
            <p:ph idx="1"/>
          </p:nvPr>
        </p:nvSpPr>
        <p:spPr/>
        <p:txBody>
          <a:bodyPr/>
          <a:lstStyle/>
          <a:p>
            <a:pPr>
              <a:buFont typeface="Arial" charset="0"/>
              <a:buChar char="•"/>
            </a:pPr>
            <a:r>
              <a:rPr lang="en-US" altLang="en-US" dirty="0"/>
              <a:t>The generator electrical torque is given by</a:t>
            </a:r>
            <a:br>
              <a:rPr lang="en-US" altLang="en-US" dirty="0"/>
            </a:br>
            <a:endParaRPr lang="en-US" altLang="en-US" dirty="0"/>
          </a:p>
          <a:p>
            <a:endParaRPr lang="en-US" altLang="en-US" dirty="0"/>
          </a:p>
          <a:p>
            <a:pPr>
              <a:buFont typeface="Arial" charset="0"/>
              <a:buChar char="•"/>
            </a:pPr>
            <a:r>
              <a:rPr lang="en-US" altLang="en-US" dirty="0"/>
              <a:t>Recall </a:t>
            </a:r>
            <a:r>
              <a:rPr lang="en-US" altLang="en-US" dirty="0" err="1"/>
              <a:t>p</a:t>
            </a:r>
            <a:r>
              <a:rPr lang="en-US" altLang="en-US" baseline="-25000" dirty="0" err="1"/>
              <a:t>e</a:t>
            </a:r>
            <a:r>
              <a:rPr lang="en-US" altLang="en-US" dirty="0"/>
              <a:t> = </a:t>
            </a:r>
            <a:r>
              <a:rPr lang="en-US" altLang="en-US" dirty="0" err="1"/>
              <a:t>T</a:t>
            </a:r>
            <a:r>
              <a:rPr lang="en-US" altLang="en-US" baseline="-25000" dirty="0" err="1"/>
              <a:t>e</a:t>
            </a:r>
            <a:r>
              <a:rPr lang="en-US" altLang="en-US" dirty="0" err="1">
                <a:sym typeface="Symbol" pitchFamily="18" charset="2"/>
              </a:rPr>
              <a:t></a:t>
            </a:r>
            <a:r>
              <a:rPr lang="en-US" altLang="en-US" baseline="-25000" dirty="0" err="1"/>
              <a:t>p.u</a:t>
            </a:r>
            <a:r>
              <a:rPr lang="en-US" altLang="en-US" baseline="-25000" dirty="0"/>
              <a:t> </a:t>
            </a:r>
            <a:r>
              <a:rPr lang="en-US" altLang="en-US" dirty="0"/>
              <a:t>(sometimes </a:t>
            </a:r>
            <a:r>
              <a:rPr lang="en-US" altLang="en-US" dirty="0">
                <a:sym typeface="Symbol" pitchFamily="18" charset="2"/>
              </a:rPr>
              <a:t></a:t>
            </a:r>
            <a:r>
              <a:rPr lang="en-US" altLang="en-US" baseline="-25000" dirty="0" err="1"/>
              <a:t>p.u</a:t>
            </a:r>
            <a:r>
              <a:rPr lang="en-US" altLang="en-US" baseline="-25000" dirty="0"/>
              <a:t> is</a:t>
            </a:r>
            <a:r>
              <a:rPr lang="en-US" altLang="en-US" dirty="0"/>
              <a:t> assumed=1.0)</a:t>
            </a:r>
          </a:p>
          <a:p>
            <a:pPr>
              <a:buFont typeface="Arial" charset="0"/>
              <a:buChar char="•"/>
            </a:pPr>
            <a:r>
              <a:rPr lang="en-US" altLang="en-US" dirty="0"/>
              <a:t>Solving the differential equations requires determining </a:t>
            </a:r>
            <a:r>
              <a:rPr lang="en-US" altLang="en-US" dirty="0">
                <a:latin typeface="Symbol" pitchFamily="18" charset="2"/>
              </a:rPr>
              <a:t>d</a:t>
            </a:r>
            <a:r>
              <a:rPr lang="en-US" altLang="en-US" dirty="0"/>
              <a:t>; it is determined by noting that in steady-state</a:t>
            </a:r>
            <a:br>
              <a:rPr lang="en-US" altLang="en-US" dirty="0"/>
            </a:br>
            <a:br>
              <a:rPr lang="en-US" altLang="en-US" dirty="0"/>
            </a:br>
            <a:br>
              <a:rPr lang="en-US" altLang="en-US" dirty="0"/>
            </a:br>
            <a:r>
              <a:rPr lang="en-US" altLang="en-US" dirty="0"/>
              <a:t>Then </a:t>
            </a:r>
            <a:r>
              <a:rPr lang="en-US" altLang="en-US" dirty="0">
                <a:latin typeface="Symbol" pitchFamily="18" charset="2"/>
              </a:rPr>
              <a:t>d</a:t>
            </a:r>
            <a:r>
              <a:rPr lang="en-US" altLang="en-US" dirty="0"/>
              <a:t> is the angle of </a:t>
            </a:r>
            <a:r>
              <a:rPr lang="en-US" altLang="en-US" i="1" dirty="0"/>
              <a:t>E</a:t>
            </a:r>
          </a:p>
          <a:p>
            <a:endParaRPr lang="en-US" altLang="en-US" dirty="0"/>
          </a:p>
          <a:p>
            <a:endParaRPr lang="en-US" altLang="en-US" dirty="0"/>
          </a:p>
        </p:txBody>
      </p:sp>
      <p:sp>
        <p:nvSpPr>
          <p:cNvPr id="20484" name="Rectangle 2"/>
          <p:cNvSpPr>
            <a:spLocks noChangeArrowheads="1"/>
          </p:cNvSpPr>
          <p:nvPr/>
        </p:nvSpPr>
        <p:spPr bwMode="auto">
          <a:xfrm>
            <a:off x="1524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400"/>
          </a:p>
        </p:txBody>
      </p:sp>
      <p:graphicFrame>
        <p:nvGraphicFramePr>
          <p:cNvPr id="20485" name="Object 1"/>
          <p:cNvGraphicFramePr>
            <a:graphicFrameLocks noChangeAspect="1"/>
          </p:cNvGraphicFramePr>
          <p:nvPr>
            <p:extLst>
              <p:ext uri="{D42A27DB-BD31-4B8C-83A1-F6EECF244321}">
                <p14:modId xmlns:p14="http://schemas.microsoft.com/office/powerpoint/2010/main" val="84453360"/>
              </p:ext>
            </p:extLst>
          </p:nvPr>
        </p:nvGraphicFramePr>
        <p:xfrm>
          <a:off x="990600" y="1828800"/>
          <a:ext cx="4267200" cy="609600"/>
        </p:xfrm>
        <a:graphic>
          <a:graphicData uri="http://schemas.openxmlformats.org/presentationml/2006/ole">
            <mc:AlternateContent xmlns:mc="http://schemas.openxmlformats.org/markup-compatibility/2006">
              <mc:Choice xmlns:v="urn:schemas-microsoft-com:vml" Requires="v">
                <p:oleObj name="Equation" r:id="rId3" imgW="1803240" imgH="253800" progId="Equation.DSMT4">
                  <p:embed/>
                </p:oleObj>
              </mc:Choice>
              <mc:Fallback>
                <p:oleObj name="Equation" r:id="rId3" imgW="1803240" imgH="253800" progId="Equation.DSMT4">
                  <p:embed/>
                  <p:pic>
                    <p:nvPicPr>
                      <p:cNvPr id="20485" name="Object 1"/>
                      <p:cNvPicPr>
                        <a:picLocks noChangeAspect="1" noChangeArrowheads="1"/>
                      </p:cNvPicPr>
                      <p:nvPr/>
                    </p:nvPicPr>
                    <p:blipFill>
                      <a:blip r:embed="rId4"/>
                      <a:srcRect/>
                      <a:stretch>
                        <a:fillRect/>
                      </a:stretch>
                    </p:blipFill>
                    <p:spPr bwMode="auto">
                      <a:xfrm>
                        <a:off x="990600" y="1828800"/>
                        <a:ext cx="426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6" name="Rectangle 4"/>
          <p:cNvSpPr>
            <a:spLocks noChangeArrowheads="1"/>
          </p:cNvSpPr>
          <p:nvPr/>
        </p:nvSpPr>
        <p:spPr bwMode="auto">
          <a:xfrm>
            <a:off x="1524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400"/>
          </a:p>
        </p:txBody>
      </p:sp>
      <p:graphicFrame>
        <p:nvGraphicFramePr>
          <p:cNvPr id="20487" name="Object 3"/>
          <p:cNvGraphicFramePr>
            <a:graphicFrameLocks noChangeAspect="1"/>
          </p:cNvGraphicFramePr>
          <p:nvPr>
            <p:extLst>
              <p:ext uri="{D42A27DB-BD31-4B8C-83A1-F6EECF244321}">
                <p14:modId xmlns:p14="http://schemas.microsoft.com/office/powerpoint/2010/main" val="2089272558"/>
              </p:ext>
            </p:extLst>
          </p:nvPr>
        </p:nvGraphicFramePr>
        <p:xfrm>
          <a:off x="969948" y="4267200"/>
          <a:ext cx="2286000" cy="631825"/>
        </p:xfrm>
        <a:graphic>
          <a:graphicData uri="http://schemas.openxmlformats.org/presentationml/2006/ole">
            <mc:AlternateContent xmlns:mc="http://schemas.openxmlformats.org/markup-compatibility/2006">
              <mc:Choice xmlns:v="urn:schemas-microsoft-com:vml" Requires="v">
                <p:oleObj name="Equation" r:id="rId5" imgW="901440" imgH="241200" progId="Equation.DSMT4">
                  <p:embed/>
                </p:oleObj>
              </mc:Choice>
              <mc:Fallback>
                <p:oleObj name="Equation" r:id="rId5" imgW="901440" imgH="241200" progId="Equation.DSMT4">
                  <p:embed/>
                  <p:pic>
                    <p:nvPicPr>
                      <p:cNvPr id="20487" name="Object 3"/>
                      <p:cNvPicPr>
                        <a:picLocks noChangeAspect="1" noChangeArrowheads="1"/>
                      </p:cNvPicPr>
                      <p:nvPr/>
                    </p:nvPicPr>
                    <p:blipFill>
                      <a:blip r:embed="rId6"/>
                      <a:srcRect/>
                      <a:stretch>
                        <a:fillRect/>
                      </a:stretch>
                    </p:blipFill>
                    <p:spPr bwMode="auto">
                      <a:xfrm>
                        <a:off x="969948" y="4267200"/>
                        <a:ext cx="2286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3">
            <a:extLst>
              <a:ext uri="{FF2B5EF4-FFF2-40B4-BE49-F238E27FC236}">
                <a16:creationId xmlns:a16="http://schemas.microsoft.com/office/drawing/2014/main" id="{217845DF-6303-B85B-178D-65A77964DDA4}"/>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11</a:t>
            </a:fld>
            <a:endParaRPr lang="en-US" dirty="0">
              <a:solidFill>
                <a:schemeClr val="tx1">
                  <a:lumMod val="50000"/>
                </a:schemeClr>
              </a:solidFill>
            </a:endParaRPr>
          </a:p>
        </p:txBody>
      </p:sp>
    </p:spTree>
    <p:extLst>
      <p:ext uri="{BB962C8B-B14F-4D97-AF65-F5344CB8AC3E}">
        <p14:creationId xmlns:p14="http://schemas.microsoft.com/office/powerpoint/2010/main" val="499339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a:t>Example 12.10</a:t>
            </a:r>
          </a:p>
        </p:txBody>
      </p:sp>
      <p:sp>
        <p:nvSpPr>
          <p:cNvPr id="21507" name="Content Placeholder 2"/>
          <p:cNvSpPr>
            <a:spLocks noGrp="1"/>
          </p:cNvSpPr>
          <p:nvPr>
            <p:ph idx="1"/>
          </p:nvPr>
        </p:nvSpPr>
        <p:spPr/>
        <p:txBody>
          <a:bodyPr/>
          <a:lstStyle/>
          <a:p>
            <a:pPr>
              <a:buFont typeface="Arial" charset="0"/>
              <a:buChar char="•"/>
            </a:pPr>
            <a:r>
              <a:rPr lang="en-US" altLang="en-US" dirty="0"/>
              <a:t>Determine the initial conditions for the Example 12.3 case with the classical generator replaced by a two-axis model with H = 3.0 per unit-seconds,  D = 0, = 2.1, = 2.0, = 0.3, = 0.5, all per unit using the 100 MVA system base</a:t>
            </a:r>
          </a:p>
          <a:p>
            <a:pPr>
              <a:buFont typeface="Arial" charset="0"/>
              <a:buChar char="•"/>
            </a:pPr>
            <a:r>
              <a:rPr lang="en-US" altLang="en-US" dirty="0"/>
              <a:t>First determine the current out of the generator from the initial conditions, then the terminal voltage</a:t>
            </a:r>
            <a:br>
              <a:rPr lang="en-US" altLang="en-US" dirty="0"/>
            </a:br>
            <a:endParaRPr lang="en-US" altLang="en-US" dirty="0"/>
          </a:p>
          <a:p>
            <a:pPr>
              <a:buFont typeface="Arial" charset="0"/>
              <a:buChar char="•"/>
            </a:pPr>
            <a:endParaRPr lang="en-US" altLang="en-US" dirty="0"/>
          </a:p>
          <a:p>
            <a:endParaRPr lang="en-US" altLang="en-US" dirty="0"/>
          </a:p>
        </p:txBody>
      </p:sp>
      <p:sp>
        <p:nvSpPr>
          <p:cNvPr id="21508" name="Rectangle 2"/>
          <p:cNvSpPr>
            <a:spLocks noChangeArrowheads="1"/>
          </p:cNvSpPr>
          <p:nvPr/>
        </p:nvSpPr>
        <p:spPr bwMode="auto">
          <a:xfrm>
            <a:off x="1524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400"/>
          </a:p>
        </p:txBody>
      </p:sp>
      <p:graphicFrame>
        <p:nvGraphicFramePr>
          <p:cNvPr id="21509" name="Object 1"/>
          <p:cNvGraphicFramePr>
            <a:graphicFrameLocks noChangeAspect="1"/>
          </p:cNvGraphicFramePr>
          <p:nvPr>
            <p:extLst>
              <p:ext uri="{D42A27DB-BD31-4B8C-83A1-F6EECF244321}">
                <p14:modId xmlns:p14="http://schemas.microsoft.com/office/powerpoint/2010/main" val="3922929946"/>
              </p:ext>
            </p:extLst>
          </p:nvPr>
        </p:nvGraphicFramePr>
        <p:xfrm>
          <a:off x="1066800" y="4183380"/>
          <a:ext cx="5486400" cy="523875"/>
        </p:xfrm>
        <a:graphic>
          <a:graphicData uri="http://schemas.openxmlformats.org/presentationml/2006/ole">
            <mc:AlternateContent xmlns:mc="http://schemas.openxmlformats.org/markup-compatibility/2006">
              <mc:Choice xmlns:v="urn:schemas-microsoft-com:vml" Requires="v">
                <p:oleObj name="Equation" r:id="rId3" imgW="2095200" imgH="203040" progId="Equation.DSMT4">
                  <p:embed/>
                </p:oleObj>
              </mc:Choice>
              <mc:Fallback>
                <p:oleObj name="Equation" r:id="rId3" imgW="2095200" imgH="203040" progId="Equation.DSMT4">
                  <p:embed/>
                  <p:pic>
                    <p:nvPicPr>
                      <p:cNvPr id="21509" name="Object 1"/>
                      <p:cNvPicPr>
                        <a:picLocks noChangeAspect="1" noChangeArrowheads="1"/>
                      </p:cNvPicPr>
                      <p:nvPr/>
                    </p:nvPicPr>
                    <p:blipFill>
                      <a:blip r:embed="rId4"/>
                      <a:srcRect/>
                      <a:stretch>
                        <a:fillRect/>
                      </a:stretch>
                    </p:blipFill>
                    <p:spPr bwMode="auto">
                      <a:xfrm>
                        <a:off x="1066800" y="4183380"/>
                        <a:ext cx="548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0" name="Rectangle 4"/>
          <p:cNvSpPr>
            <a:spLocks noChangeArrowheads="1"/>
          </p:cNvSpPr>
          <p:nvPr/>
        </p:nvSpPr>
        <p:spPr bwMode="auto">
          <a:xfrm>
            <a:off x="1524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400"/>
          </a:p>
        </p:txBody>
      </p:sp>
      <p:graphicFrame>
        <p:nvGraphicFramePr>
          <p:cNvPr id="21511" name="Object 3"/>
          <p:cNvGraphicFramePr>
            <a:graphicFrameLocks noChangeAspect="1"/>
          </p:cNvGraphicFramePr>
          <p:nvPr>
            <p:extLst>
              <p:ext uri="{D42A27DB-BD31-4B8C-83A1-F6EECF244321}">
                <p14:modId xmlns:p14="http://schemas.microsoft.com/office/powerpoint/2010/main" val="3504901756"/>
              </p:ext>
            </p:extLst>
          </p:nvPr>
        </p:nvGraphicFramePr>
        <p:xfrm>
          <a:off x="1066800" y="4800600"/>
          <a:ext cx="6477000" cy="1143000"/>
        </p:xfrm>
        <a:graphic>
          <a:graphicData uri="http://schemas.openxmlformats.org/presentationml/2006/ole">
            <mc:AlternateContent xmlns:mc="http://schemas.openxmlformats.org/markup-compatibility/2006">
              <mc:Choice xmlns:v="urn:schemas-microsoft-com:vml" Requires="v">
                <p:oleObj name="Equation" r:id="rId5" imgW="2539800" imgH="482400" progId="Equation.DSMT4">
                  <p:embed/>
                </p:oleObj>
              </mc:Choice>
              <mc:Fallback>
                <p:oleObj name="Equation" r:id="rId5" imgW="2539800" imgH="482400" progId="Equation.DSMT4">
                  <p:embed/>
                  <p:pic>
                    <p:nvPicPr>
                      <p:cNvPr id="21511" name="Object 3"/>
                      <p:cNvPicPr>
                        <a:picLocks noChangeAspect="1" noChangeArrowheads="1"/>
                      </p:cNvPicPr>
                      <p:nvPr/>
                    </p:nvPicPr>
                    <p:blipFill>
                      <a:blip r:embed="rId6"/>
                      <a:srcRect/>
                      <a:stretch>
                        <a:fillRect/>
                      </a:stretch>
                    </p:blipFill>
                    <p:spPr bwMode="auto">
                      <a:xfrm>
                        <a:off x="1066800" y="4800600"/>
                        <a:ext cx="6477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3">
            <a:extLst>
              <a:ext uri="{FF2B5EF4-FFF2-40B4-BE49-F238E27FC236}">
                <a16:creationId xmlns:a16="http://schemas.microsoft.com/office/drawing/2014/main" id="{4376A79F-7013-0108-D658-B84B23BFB51C}"/>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12</a:t>
            </a:fld>
            <a:endParaRPr lang="en-US" dirty="0">
              <a:solidFill>
                <a:schemeClr val="tx1">
                  <a:lumMod val="50000"/>
                </a:schemeClr>
              </a:solidFill>
            </a:endParaRPr>
          </a:p>
        </p:txBody>
      </p:sp>
    </p:spTree>
    <p:extLst>
      <p:ext uri="{BB962C8B-B14F-4D97-AF65-F5344CB8AC3E}">
        <p14:creationId xmlns:p14="http://schemas.microsoft.com/office/powerpoint/2010/main" val="3928268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Example 12.10, cont.  </a:t>
            </a:r>
          </a:p>
        </p:txBody>
      </p:sp>
      <p:sp>
        <p:nvSpPr>
          <p:cNvPr id="22531" name="Content Placeholder 2"/>
          <p:cNvSpPr>
            <a:spLocks noGrp="1"/>
          </p:cNvSpPr>
          <p:nvPr>
            <p:ph idx="1"/>
          </p:nvPr>
        </p:nvSpPr>
        <p:spPr/>
        <p:txBody>
          <a:bodyPr/>
          <a:lstStyle/>
          <a:p>
            <a:r>
              <a:rPr lang="en-US" altLang="en-US" dirty="0"/>
              <a:t>We can then get the initial angle, and initial </a:t>
            </a:r>
            <a:br>
              <a:rPr lang="en-US" altLang="en-US" dirty="0"/>
            </a:br>
            <a:r>
              <a:rPr lang="en-US" altLang="en-US" dirty="0"/>
              <a:t>d and q values</a:t>
            </a:r>
            <a:br>
              <a:rPr lang="en-US" altLang="en-US" dirty="0"/>
            </a:br>
            <a:br>
              <a:rPr lang="en-US" altLang="en-US" dirty="0"/>
            </a:br>
            <a:br>
              <a:rPr lang="en-US" altLang="en-US" dirty="0"/>
            </a:br>
            <a:br>
              <a:rPr lang="en-US" altLang="en-US" dirty="0"/>
            </a:br>
            <a:endParaRPr lang="en-US" altLang="en-US" dirty="0"/>
          </a:p>
          <a:p>
            <a:endParaRPr lang="en-US" altLang="en-US" dirty="0"/>
          </a:p>
        </p:txBody>
      </p:sp>
      <p:sp>
        <p:nvSpPr>
          <p:cNvPr id="22532" name="Rectangle 2"/>
          <p:cNvSpPr>
            <a:spLocks noChangeArrowheads="1"/>
          </p:cNvSpPr>
          <p:nvPr/>
        </p:nvSpPr>
        <p:spPr bwMode="auto">
          <a:xfrm>
            <a:off x="1524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400"/>
          </a:p>
        </p:txBody>
      </p:sp>
      <p:graphicFrame>
        <p:nvGraphicFramePr>
          <p:cNvPr id="22533" name="Object 1"/>
          <p:cNvGraphicFramePr>
            <a:graphicFrameLocks noChangeAspect="1"/>
          </p:cNvGraphicFramePr>
          <p:nvPr>
            <p:extLst>
              <p:ext uri="{D42A27DB-BD31-4B8C-83A1-F6EECF244321}">
                <p14:modId xmlns:p14="http://schemas.microsoft.com/office/powerpoint/2010/main" val="4001762189"/>
              </p:ext>
            </p:extLst>
          </p:nvPr>
        </p:nvGraphicFramePr>
        <p:xfrm>
          <a:off x="1066800" y="2423159"/>
          <a:ext cx="7857590" cy="911225"/>
        </p:xfrm>
        <a:graphic>
          <a:graphicData uri="http://schemas.openxmlformats.org/presentationml/2006/ole">
            <mc:AlternateContent xmlns:mc="http://schemas.openxmlformats.org/markup-compatibility/2006">
              <mc:Choice xmlns:v="urn:schemas-microsoft-com:vml" Requires="v">
                <p:oleObj name="Equation" r:id="rId3" imgW="3695400" imgH="431640" progId="Equation.DSMT4">
                  <p:embed/>
                </p:oleObj>
              </mc:Choice>
              <mc:Fallback>
                <p:oleObj name="Equation" r:id="rId3" imgW="3695400" imgH="431640" progId="Equation.DSMT4">
                  <p:embed/>
                  <p:pic>
                    <p:nvPicPr>
                      <p:cNvPr id="22533" name="Object 1"/>
                      <p:cNvPicPr>
                        <a:picLocks noChangeAspect="1" noChangeArrowheads="1"/>
                      </p:cNvPicPr>
                      <p:nvPr/>
                    </p:nvPicPr>
                    <p:blipFill>
                      <a:blip r:embed="rId4"/>
                      <a:srcRect/>
                      <a:stretch>
                        <a:fillRect/>
                      </a:stretch>
                    </p:blipFill>
                    <p:spPr bwMode="auto">
                      <a:xfrm>
                        <a:off x="1066800" y="2423159"/>
                        <a:ext cx="7857590" cy="911225"/>
                      </a:xfrm>
                      <a:prstGeom prst="rect">
                        <a:avLst/>
                      </a:prstGeom>
                      <a:noFill/>
                      <a:ln>
                        <a:noFill/>
                      </a:ln>
                    </p:spPr>
                  </p:pic>
                </p:oleObj>
              </mc:Fallback>
            </mc:AlternateContent>
          </a:graphicData>
        </a:graphic>
      </p:graphicFrame>
      <p:sp>
        <p:nvSpPr>
          <p:cNvPr id="22534" name="Rectangle 4"/>
          <p:cNvSpPr>
            <a:spLocks noChangeArrowheads="1"/>
          </p:cNvSpPr>
          <p:nvPr/>
        </p:nvSpPr>
        <p:spPr bwMode="auto">
          <a:xfrm>
            <a:off x="1524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400"/>
          </a:p>
        </p:txBody>
      </p:sp>
      <p:graphicFrame>
        <p:nvGraphicFramePr>
          <p:cNvPr id="22535" name="Object 3"/>
          <p:cNvGraphicFramePr>
            <a:graphicFrameLocks noChangeAspect="1"/>
          </p:cNvGraphicFramePr>
          <p:nvPr>
            <p:extLst>
              <p:ext uri="{D42A27DB-BD31-4B8C-83A1-F6EECF244321}">
                <p14:modId xmlns:p14="http://schemas.microsoft.com/office/powerpoint/2010/main" val="398141540"/>
              </p:ext>
            </p:extLst>
          </p:nvPr>
        </p:nvGraphicFramePr>
        <p:xfrm>
          <a:off x="1032617" y="3487183"/>
          <a:ext cx="6473212" cy="1069001"/>
        </p:xfrm>
        <a:graphic>
          <a:graphicData uri="http://schemas.openxmlformats.org/presentationml/2006/ole">
            <mc:AlternateContent xmlns:mc="http://schemas.openxmlformats.org/markup-compatibility/2006">
              <mc:Choice xmlns:v="urn:schemas-microsoft-com:vml" Requires="v">
                <p:oleObj name="Equation" r:id="rId5" imgW="2946240" imgH="482400" progId="Equation.DSMT4">
                  <p:embed/>
                </p:oleObj>
              </mc:Choice>
              <mc:Fallback>
                <p:oleObj name="Equation" r:id="rId5" imgW="2946240" imgH="482400" progId="Equation.DSMT4">
                  <p:embed/>
                  <p:pic>
                    <p:nvPicPr>
                      <p:cNvPr id="22535" name="Object 3"/>
                      <p:cNvPicPr>
                        <a:picLocks noChangeAspect="1" noChangeArrowheads="1"/>
                      </p:cNvPicPr>
                      <p:nvPr/>
                    </p:nvPicPr>
                    <p:blipFill>
                      <a:blip r:embed="rId6"/>
                      <a:srcRect/>
                      <a:stretch>
                        <a:fillRect/>
                      </a:stretch>
                    </p:blipFill>
                    <p:spPr bwMode="auto">
                      <a:xfrm>
                        <a:off x="1032617" y="3487183"/>
                        <a:ext cx="6473212" cy="1069001"/>
                      </a:xfrm>
                      <a:prstGeom prst="rect">
                        <a:avLst/>
                      </a:prstGeom>
                      <a:noFill/>
                      <a:ln>
                        <a:noFill/>
                      </a:ln>
                    </p:spPr>
                  </p:pic>
                </p:oleObj>
              </mc:Fallback>
            </mc:AlternateContent>
          </a:graphicData>
        </a:graphic>
      </p:graphicFrame>
      <p:sp>
        <p:nvSpPr>
          <p:cNvPr id="22536" name="Rectangle 6"/>
          <p:cNvSpPr>
            <a:spLocks noChangeArrowheads="1"/>
          </p:cNvSpPr>
          <p:nvPr/>
        </p:nvSpPr>
        <p:spPr bwMode="auto">
          <a:xfrm>
            <a:off x="1524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400"/>
          </a:p>
        </p:txBody>
      </p:sp>
      <p:graphicFrame>
        <p:nvGraphicFramePr>
          <p:cNvPr id="22537" name="Object 5"/>
          <p:cNvGraphicFramePr>
            <a:graphicFrameLocks noChangeAspect="1"/>
          </p:cNvGraphicFramePr>
          <p:nvPr>
            <p:extLst>
              <p:ext uri="{D42A27DB-BD31-4B8C-83A1-F6EECF244321}">
                <p14:modId xmlns:p14="http://schemas.microsoft.com/office/powerpoint/2010/main" val="198628265"/>
              </p:ext>
            </p:extLst>
          </p:nvPr>
        </p:nvGraphicFramePr>
        <p:xfrm>
          <a:off x="1042587" y="4722514"/>
          <a:ext cx="6781800" cy="1084254"/>
        </p:xfrm>
        <a:graphic>
          <a:graphicData uri="http://schemas.openxmlformats.org/presentationml/2006/ole">
            <mc:AlternateContent xmlns:mc="http://schemas.openxmlformats.org/markup-compatibility/2006">
              <mc:Choice xmlns:v="urn:schemas-microsoft-com:vml" Requires="v">
                <p:oleObj name="Equation" r:id="rId7" imgW="3035160" imgH="482400" progId="Equation.DSMT4">
                  <p:embed/>
                </p:oleObj>
              </mc:Choice>
              <mc:Fallback>
                <p:oleObj name="Equation" r:id="rId7" imgW="3035160" imgH="482400" progId="Equation.DSMT4">
                  <p:embed/>
                  <p:pic>
                    <p:nvPicPr>
                      <p:cNvPr id="22537" name="Object 5"/>
                      <p:cNvPicPr>
                        <a:picLocks noChangeAspect="1" noChangeArrowheads="1"/>
                      </p:cNvPicPr>
                      <p:nvPr/>
                    </p:nvPicPr>
                    <p:blipFill>
                      <a:blip r:embed="rId8"/>
                      <a:srcRect/>
                      <a:stretch>
                        <a:fillRect/>
                      </a:stretch>
                    </p:blipFill>
                    <p:spPr bwMode="auto">
                      <a:xfrm>
                        <a:off x="1042587" y="4722514"/>
                        <a:ext cx="6781800" cy="1084254"/>
                      </a:xfrm>
                      <a:prstGeom prst="rect">
                        <a:avLst/>
                      </a:prstGeom>
                      <a:noFill/>
                      <a:ln>
                        <a:noFill/>
                      </a:ln>
                    </p:spPr>
                  </p:pic>
                </p:oleObj>
              </mc:Fallback>
            </mc:AlternateContent>
          </a:graphicData>
        </a:graphic>
      </p:graphicFrame>
      <p:sp>
        <p:nvSpPr>
          <p:cNvPr id="2" name="Slide Number Placeholder 3">
            <a:extLst>
              <a:ext uri="{FF2B5EF4-FFF2-40B4-BE49-F238E27FC236}">
                <a16:creationId xmlns:a16="http://schemas.microsoft.com/office/drawing/2014/main" id="{5DA14FD2-3B4A-9E77-7F29-DF3EB906DB4B}"/>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13</a:t>
            </a:fld>
            <a:endParaRPr lang="en-US" dirty="0">
              <a:solidFill>
                <a:schemeClr val="tx1">
                  <a:lumMod val="50000"/>
                </a:schemeClr>
              </a:solidFill>
            </a:endParaRPr>
          </a:p>
        </p:txBody>
      </p:sp>
    </p:spTree>
    <p:extLst>
      <p:ext uri="{BB962C8B-B14F-4D97-AF65-F5344CB8AC3E}">
        <p14:creationId xmlns:p14="http://schemas.microsoft.com/office/powerpoint/2010/main" val="3155379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Example 12.10, cont.</a:t>
            </a:r>
          </a:p>
        </p:txBody>
      </p:sp>
      <p:sp>
        <p:nvSpPr>
          <p:cNvPr id="23555" name="Content Placeholder 2"/>
          <p:cNvSpPr>
            <a:spLocks noGrp="1"/>
          </p:cNvSpPr>
          <p:nvPr>
            <p:ph idx="1"/>
          </p:nvPr>
        </p:nvSpPr>
        <p:spPr/>
        <p:txBody>
          <a:bodyPr/>
          <a:lstStyle/>
          <a:p>
            <a:pPr>
              <a:buFont typeface="Arial" charset="0"/>
              <a:buChar char="•"/>
            </a:pPr>
            <a:r>
              <a:rPr lang="en-US" altLang="en-US" dirty="0"/>
              <a:t>The initial state variable are determined by solving with the differential equations equal to zero.</a:t>
            </a:r>
          </a:p>
          <a:p>
            <a:pPr>
              <a:buFont typeface="Arial" charset="0"/>
              <a:buChar char="•"/>
            </a:pPr>
            <a:endParaRPr lang="en-US" altLang="en-US" dirty="0"/>
          </a:p>
          <a:p>
            <a:pPr>
              <a:buFont typeface="Arial" charset="0"/>
              <a:buChar char="•"/>
            </a:pPr>
            <a:endParaRPr lang="en-US" altLang="en-US" dirty="0"/>
          </a:p>
          <a:p>
            <a:pPr>
              <a:buFont typeface="Arial" charset="0"/>
              <a:buChar char="•"/>
            </a:pPr>
            <a:endParaRPr lang="en-US" altLang="en-US" dirty="0"/>
          </a:p>
          <a:p>
            <a:pPr>
              <a:buFont typeface="Arial" charset="0"/>
              <a:buChar char="•"/>
            </a:pPr>
            <a:endParaRPr lang="en-US" altLang="en-US" dirty="0"/>
          </a:p>
          <a:p>
            <a:pPr>
              <a:buFont typeface="Arial" charset="0"/>
              <a:buChar char="•"/>
            </a:pPr>
            <a:r>
              <a:rPr lang="en-US" altLang="en-US" dirty="0"/>
              <a:t>The transient stability solution is then solved by numerically integrating the differential equations, coupled with solving the algebraic equations  </a:t>
            </a:r>
          </a:p>
        </p:txBody>
      </p:sp>
      <p:sp>
        <p:nvSpPr>
          <p:cNvPr id="23556" name="Rectangle 2"/>
          <p:cNvSpPr>
            <a:spLocks noChangeArrowheads="1"/>
          </p:cNvSpPr>
          <p:nvPr/>
        </p:nvSpPr>
        <p:spPr bwMode="auto">
          <a:xfrm>
            <a:off x="152400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400"/>
          </a:p>
        </p:txBody>
      </p:sp>
      <p:graphicFrame>
        <p:nvGraphicFramePr>
          <p:cNvPr id="23557" name="Object 1"/>
          <p:cNvGraphicFramePr>
            <a:graphicFrameLocks noChangeAspect="1"/>
          </p:cNvGraphicFramePr>
          <p:nvPr>
            <p:extLst>
              <p:ext uri="{D42A27DB-BD31-4B8C-83A1-F6EECF244321}">
                <p14:modId xmlns:p14="http://schemas.microsoft.com/office/powerpoint/2010/main" val="2405063388"/>
              </p:ext>
            </p:extLst>
          </p:nvPr>
        </p:nvGraphicFramePr>
        <p:xfrm>
          <a:off x="1066800" y="2346960"/>
          <a:ext cx="6120795" cy="1767840"/>
        </p:xfrm>
        <a:graphic>
          <a:graphicData uri="http://schemas.openxmlformats.org/presentationml/2006/ole">
            <mc:AlternateContent xmlns:mc="http://schemas.openxmlformats.org/markup-compatibility/2006">
              <mc:Choice xmlns:v="urn:schemas-microsoft-com:vml" Requires="v">
                <p:oleObj name="Equation" r:id="rId3" imgW="2641320" imgH="761760" progId="Equation.DSMT4">
                  <p:embed/>
                </p:oleObj>
              </mc:Choice>
              <mc:Fallback>
                <p:oleObj name="Equation" r:id="rId3" imgW="2641320" imgH="761760" progId="Equation.DSMT4">
                  <p:embed/>
                  <p:pic>
                    <p:nvPicPr>
                      <p:cNvPr id="23557" name="Object 1"/>
                      <p:cNvPicPr>
                        <a:picLocks noChangeAspect="1" noChangeArrowheads="1"/>
                      </p:cNvPicPr>
                      <p:nvPr/>
                    </p:nvPicPr>
                    <p:blipFill>
                      <a:blip r:embed="rId4"/>
                      <a:srcRect/>
                      <a:stretch>
                        <a:fillRect/>
                      </a:stretch>
                    </p:blipFill>
                    <p:spPr bwMode="auto">
                      <a:xfrm>
                        <a:off x="1066800" y="2346960"/>
                        <a:ext cx="6120795" cy="1767840"/>
                      </a:xfrm>
                      <a:prstGeom prst="rect">
                        <a:avLst/>
                      </a:prstGeom>
                      <a:noFill/>
                      <a:ln>
                        <a:noFill/>
                      </a:ln>
                    </p:spPr>
                  </p:pic>
                </p:oleObj>
              </mc:Fallback>
            </mc:AlternateContent>
          </a:graphicData>
        </a:graphic>
      </p:graphicFrame>
      <p:sp>
        <p:nvSpPr>
          <p:cNvPr id="2" name="Slide Number Placeholder 3">
            <a:extLst>
              <a:ext uri="{FF2B5EF4-FFF2-40B4-BE49-F238E27FC236}">
                <a16:creationId xmlns:a16="http://schemas.microsoft.com/office/drawing/2014/main" id="{F40C7C08-8172-0F37-615D-89FF66EA355E}"/>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14</a:t>
            </a:fld>
            <a:endParaRPr lang="en-US" dirty="0">
              <a:solidFill>
                <a:schemeClr val="tx1">
                  <a:lumMod val="50000"/>
                </a:schemeClr>
              </a:solidFill>
            </a:endParaRPr>
          </a:p>
        </p:txBody>
      </p:sp>
    </p:spTree>
    <p:extLst>
      <p:ext uri="{BB962C8B-B14F-4D97-AF65-F5344CB8AC3E}">
        <p14:creationId xmlns:p14="http://schemas.microsoft.com/office/powerpoint/2010/main" val="181130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a:t>PowerWorld Solution of 12.10</a:t>
            </a:r>
          </a:p>
        </p:txBody>
      </p:sp>
      <p:pic>
        <p:nvPicPr>
          <p:cNvPr id="3" name="Picture 2">
            <a:extLst>
              <a:ext uri="{FF2B5EF4-FFF2-40B4-BE49-F238E27FC236}">
                <a16:creationId xmlns:a16="http://schemas.microsoft.com/office/drawing/2014/main" id="{6C981771-9836-3D10-A8EE-B2B10584A065}"/>
              </a:ext>
            </a:extLst>
          </p:cNvPr>
          <p:cNvPicPr>
            <a:picLocks noChangeAspect="1"/>
          </p:cNvPicPr>
          <p:nvPr/>
        </p:nvPicPr>
        <p:blipFill>
          <a:blip r:embed="rId3"/>
          <a:stretch>
            <a:fillRect/>
          </a:stretch>
        </p:blipFill>
        <p:spPr>
          <a:xfrm>
            <a:off x="457200" y="1280160"/>
            <a:ext cx="10777421" cy="5262758"/>
          </a:xfrm>
          <a:prstGeom prst="rect">
            <a:avLst/>
          </a:prstGeom>
        </p:spPr>
      </p:pic>
      <p:sp>
        <p:nvSpPr>
          <p:cNvPr id="5" name="Slide Number Placeholder 3">
            <a:extLst>
              <a:ext uri="{FF2B5EF4-FFF2-40B4-BE49-F238E27FC236}">
                <a16:creationId xmlns:a16="http://schemas.microsoft.com/office/drawing/2014/main" id="{0B22F85C-7BFB-E438-A411-0206BCB80CC2}"/>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15</a:t>
            </a:fld>
            <a:endParaRPr lang="en-US" dirty="0">
              <a:solidFill>
                <a:schemeClr val="tx1">
                  <a:lumMod val="50000"/>
                </a:schemeClr>
              </a:solidFill>
            </a:endParaRPr>
          </a:p>
        </p:txBody>
      </p:sp>
    </p:spTree>
    <p:extLst>
      <p:ext uri="{BB962C8B-B14F-4D97-AF65-F5344CB8AC3E}">
        <p14:creationId xmlns:p14="http://schemas.microsoft.com/office/powerpoint/2010/main" val="1029578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133CD64F-DE9C-FDBD-60DD-737F8CC0152C}"/>
              </a:ext>
            </a:extLst>
          </p:cNvPr>
          <p:cNvSpPr>
            <a:spLocks noGrp="1" noChangeArrowheads="1"/>
          </p:cNvSpPr>
          <p:nvPr>
            <p:ph type="title"/>
          </p:nvPr>
        </p:nvSpPr>
        <p:spPr/>
        <p:txBody>
          <a:bodyPr/>
          <a:lstStyle/>
          <a:p>
            <a:r>
              <a:rPr lang="en-US" altLang="en-US"/>
              <a:t>Dynamic Models </a:t>
            </a:r>
            <a:br>
              <a:rPr lang="en-US" altLang="en-US"/>
            </a:br>
            <a:r>
              <a:rPr lang="en-US" altLang="en-US"/>
              <a:t>in the Physical Structure: Exciters</a:t>
            </a:r>
          </a:p>
        </p:txBody>
      </p:sp>
      <p:grpSp>
        <p:nvGrpSpPr>
          <p:cNvPr id="53251" name="Group 4">
            <a:extLst>
              <a:ext uri="{FF2B5EF4-FFF2-40B4-BE49-F238E27FC236}">
                <a16:creationId xmlns:a16="http://schemas.microsoft.com/office/drawing/2014/main" id="{4217583D-855E-FC9C-D88D-4BC43075C8E4}"/>
              </a:ext>
            </a:extLst>
          </p:cNvPr>
          <p:cNvGrpSpPr>
            <a:grpSpLocks/>
          </p:cNvGrpSpPr>
          <p:nvPr/>
        </p:nvGrpSpPr>
        <p:grpSpPr bwMode="auto">
          <a:xfrm>
            <a:off x="762000" y="1447800"/>
            <a:ext cx="8305800" cy="4260850"/>
            <a:chOff x="304800" y="1910834"/>
            <a:chExt cx="8305800" cy="4261366"/>
          </a:xfrm>
        </p:grpSpPr>
        <p:sp>
          <p:nvSpPr>
            <p:cNvPr id="53253" name="Freeform 5">
              <a:extLst>
                <a:ext uri="{FF2B5EF4-FFF2-40B4-BE49-F238E27FC236}">
                  <a16:creationId xmlns:a16="http://schemas.microsoft.com/office/drawing/2014/main" id="{9F193AD9-EA4A-FE89-0D07-8C7FCF5C7F65}"/>
                </a:ext>
              </a:extLst>
            </p:cNvPr>
            <p:cNvSpPr>
              <a:spLocks/>
            </p:cNvSpPr>
            <p:nvPr/>
          </p:nvSpPr>
          <p:spPr bwMode="auto">
            <a:xfrm>
              <a:off x="3790950" y="2281238"/>
              <a:ext cx="2457450" cy="2209800"/>
            </a:xfrm>
            <a:custGeom>
              <a:avLst/>
              <a:gdLst>
                <a:gd name="T0" fmla="*/ 2457450 w 2457450"/>
                <a:gd name="T1" fmla="*/ 3030481 h 2133600"/>
                <a:gd name="T2" fmla="*/ 2457450 w 2457450"/>
                <a:gd name="T3" fmla="*/ 2056401 h 2133600"/>
                <a:gd name="T4" fmla="*/ 2228850 w 2457450"/>
                <a:gd name="T5" fmla="*/ 2089989 h 2133600"/>
                <a:gd name="T6" fmla="*/ 2228850 w 2457450"/>
                <a:gd name="T7" fmla="*/ 0 h 2133600"/>
                <a:gd name="T8" fmla="*/ 0 w 2457450"/>
                <a:gd name="T9" fmla="*/ 0 h 2133600"/>
                <a:gd name="T10" fmla="*/ 19050 w 2457450"/>
                <a:gd name="T11" fmla="*/ 3030481 h 2133600"/>
                <a:gd name="T12" fmla="*/ 2457450 w 2457450"/>
                <a:gd name="T13" fmla="*/ 3030481 h 2133600"/>
                <a:gd name="T14" fmla="*/ 0 60000 65536"/>
                <a:gd name="T15" fmla="*/ 0 60000 65536"/>
                <a:gd name="T16" fmla="*/ 0 60000 65536"/>
                <a:gd name="T17" fmla="*/ 0 60000 65536"/>
                <a:gd name="T18" fmla="*/ 0 60000 65536"/>
                <a:gd name="T19" fmla="*/ 0 60000 65536"/>
                <a:gd name="T20" fmla="*/ 0 60000 65536"/>
                <a:gd name="T21" fmla="*/ 0 w 2457450"/>
                <a:gd name="T22" fmla="*/ 0 h 2133600"/>
                <a:gd name="T23" fmla="*/ 2457450 w 2457450"/>
                <a:gd name="T24" fmla="*/ 2133600 h 2133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57450" h="2133600">
                  <a:moveTo>
                    <a:pt x="2457450" y="2133600"/>
                  </a:moveTo>
                  <a:lnTo>
                    <a:pt x="2457450" y="1447800"/>
                  </a:lnTo>
                  <a:lnTo>
                    <a:pt x="2228850" y="1471448"/>
                  </a:lnTo>
                  <a:lnTo>
                    <a:pt x="2228850" y="0"/>
                  </a:lnTo>
                  <a:lnTo>
                    <a:pt x="0" y="0"/>
                  </a:lnTo>
                  <a:lnTo>
                    <a:pt x="19050" y="2133600"/>
                  </a:lnTo>
                  <a:lnTo>
                    <a:pt x="2457450" y="2133600"/>
                  </a:lnTo>
                </a:path>
              </a:pathLst>
            </a:custGeom>
            <a:solidFill>
              <a:srgbClr val="FFCCFF"/>
            </a:solidFill>
            <a:ln>
              <a:noFill/>
            </a:ln>
            <a:extLst>
              <a:ext uri="{91240B29-F687-4F45-9708-019B960494DF}">
                <a14:hiddenLine xmlns:a14="http://schemas.microsoft.com/office/drawing/2010/main" w="12700" cap="flat" cmpd="sng" algn="ctr">
                  <a:solidFill>
                    <a:srgbClr val="000000"/>
                  </a:solidFill>
                  <a:prstDash val="solid"/>
                  <a:round/>
                  <a:headEnd type="none" w="sm" len="sm"/>
                  <a:tailEnd type="none" w="sm" len="sm"/>
                </a14:hiddenLine>
              </a:ext>
            </a:extLst>
          </p:spPr>
          <p:txBody>
            <a:bodyPr wrap="none"/>
            <a:lstStyle/>
            <a:p>
              <a:endParaRPr lang="en-US"/>
            </a:p>
          </p:txBody>
        </p:sp>
        <p:sp>
          <p:nvSpPr>
            <p:cNvPr id="53254" name="Rectangle 6">
              <a:extLst>
                <a:ext uri="{FF2B5EF4-FFF2-40B4-BE49-F238E27FC236}">
                  <a16:creationId xmlns:a16="http://schemas.microsoft.com/office/drawing/2014/main" id="{68D10942-4E5F-95C0-05DA-557070AF1DC2}"/>
                </a:ext>
              </a:extLst>
            </p:cNvPr>
            <p:cNvSpPr>
              <a:spLocks noChangeArrowheads="1"/>
            </p:cNvSpPr>
            <p:nvPr/>
          </p:nvSpPr>
          <p:spPr bwMode="auto">
            <a:xfrm>
              <a:off x="4495800" y="3805238"/>
              <a:ext cx="1447800" cy="914400"/>
            </a:xfrm>
            <a:prstGeom prst="rect">
              <a:avLst/>
            </a:prstGeom>
            <a:solidFill>
              <a:srgbClr val="FFCC99"/>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Font typeface="Wingdings" panose="05000000000000000000" pitchFamily="2" charset="2"/>
                <a:buNone/>
              </a:pPr>
              <a:endParaRPr lang="en-US" altLang="en-US" sz="1800">
                <a:solidFill>
                  <a:schemeClr val="tx1"/>
                </a:solidFill>
              </a:endParaRPr>
            </a:p>
          </p:txBody>
        </p:sp>
        <p:sp>
          <p:nvSpPr>
            <p:cNvPr id="53255" name="TextBox 76">
              <a:extLst>
                <a:ext uri="{FF2B5EF4-FFF2-40B4-BE49-F238E27FC236}">
                  <a16:creationId xmlns:a16="http://schemas.microsoft.com/office/drawing/2014/main" id="{E561016C-6F84-1BF0-31F6-8A96C9C5962D}"/>
                </a:ext>
              </a:extLst>
            </p:cNvPr>
            <p:cNvSpPr txBox="1">
              <a:spLocks noChangeArrowheads="1"/>
            </p:cNvSpPr>
            <p:nvPr/>
          </p:nvSpPr>
          <p:spPr bwMode="auto">
            <a:xfrm>
              <a:off x="4572000" y="4251325"/>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800" b="1">
                  <a:solidFill>
                    <a:schemeClr val="tx1"/>
                  </a:solidFill>
                  <a:latin typeface="Calibri" panose="020F0502020204030204" pitchFamily="34" charset="0"/>
                </a:rPr>
                <a:t>Machine</a:t>
              </a:r>
              <a:endParaRPr lang="en-US" altLang="en-US" sz="1800" b="1" baseline="-25000">
                <a:solidFill>
                  <a:schemeClr val="tx1"/>
                </a:solidFill>
                <a:latin typeface="Calibri" panose="020F0502020204030204" pitchFamily="34" charset="0"/>
              </a:endParaRPr>
            </a:p>
          </p:txBody>
        </p:sp>
        <p:sp>
          <p:nvSpPr>
            <p:cNvPr id="53256" name="Rectangle 8">
              <a:extLst>
                <a:ext uri="{FF2B5EF4-FFF2-40B4-BE49-F238E27FC236}">
                  <a16:creationId xmlns:a16="http://schemas.microsoft.com/office/drawing/2014/main" id="{239D50BE-B126-323F-095D-B15905DF97D9}"/>
                </a:ext>
              </a:extLst>
            </p:cNvPr>
            <p:cNvSpPr>
              <a:spLocks noChangeArrowheads="1"/>
            </p:cNvSpPr>
            <p:nvPr/>
          </p:nvSpPr>
          <p:spPr bwMode="auto">
            <a:xfrm>
              <a:off x="6172200" y="2357438"/>
              <a:ext cx="990600" cy="1371600"/>
            </a:xfrm>
            <a:prstGeom prst="rect">
              <a:avLst/>
            </a:prstGeom>
            <a:solidFill>
              <a:srgbClr val="D1B2E8"/>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Font typeface="Wingdings" panose="05000000000000000000" pitchFamily="2" charset="2"/>
                <a:buNone/>
              </a:pPr>
              <a:endParaRPr lang="en-US" altLang="en-US" sz="1800">
                <a:solidFill>
                  <a:schemeClr val="tx1"/>
                </a:solidFill>
              </a:endParaRPr>
            </a:p>
          </p:txBody>
        </p:sp>
        <p:sp>
          <p:nvSpPr>
            <p:cNvPr id="53257" name="Rectangle 9">
              <a:extLst>
                <a:ext uri="{FF2B5EF4-FFF2-40B4-BE49-F238E27FC236}">
                  <a16:creationId xmlns:a16="http://schemas.microsoft.com/office/drawing/2014/main" id="{63B81CBD-52A4-3A20-EDE0-F17E9CABBB24}"/>
                </a:ext>
              </a:extLst>
            </p:cNvPr>
            <p:cNvSpPr>
              <a:spLocks noChangeArrowheads="1"/>
            </p:cNvSpPr>
            <p:nvPr/>
          </p:nvSpPr>
          <p:spPr bwMode="auto">
            <a:xfrm>
              <a:off x="7543800" y="2357438"/>
              <a:ext cx="1066800" cy="1371600"/>
            </a:xfrm>
            <a:prstGeom prst="rect">
              <a:avLst/>
            </a:prstGeom>
            <a:solidFill>
              <a:srgbClr val="CCFFCC"/>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Font typeface="Wingdings" panose="05000000000000000000" pitchFamily="2" charset="2"/>
                <a:buNone/>
              </a:pPr>
              <a:endParaRPr lang="en-US" altLang="en-US" sz="1800">
                <a:solidFill>
                  <a:schemeClr val="tx1"/>
                </a:solidFill>
              </a:endParaRPr>
            </a:p>
          </p:txBody>
        </p:sp>
        <p:sp>
          <p:nvSpPr>
            <p:cNvPr id="53258" name="Rectangle 10">
              <a:extLst>
                <a:ext uri="{FF2B5EF4-FFF2-40B4-BE49-F238E27FC236}">
                  <a16:creationId xmlns:a16="http://schemas.microsoft.com/office/drawing/2014/main" id="{811939A2-B87A-4521-B570-95621482CAB1}"/>
                </a:ext>
              </a:extLst>
            </p:cNvPr>
            <p:cNvSpPr>
              <a:spLocks noChangeArrowheads="1"/>
            </p:cNvSpPr>
            <p:nvPr/>
          </p:nvSpPr>
          <p:spPr bwMode="auto">
            <a:xfrm>
              <a:off x="7543800" y="3805238"/>
              <a:ext cx="1066800" cy="1295400"/>
            </a:xfrm>
            <a:prstGeom prst="rect">
              <a:avLst/>
            </a:prstGeom>
            <a:solidFill>
              <a:srgbClr val="CCFFFF"/>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Font typeface="Wingdings" panose="05000000000000000000" pitchFamily="2" charset="2"/>
                <a:buNone/>
              </a:pPr>
              <a:endParaRPr lang="en-US" altLang="en-US" sz="1800">
                <a:solidFill>
                  <a:schemeClr val="tx1"/>
                </a:solidFill>
              </a:endParaRPr>
            </a:p>
          </p:txBody>
        </p:sp>
        <p:sp>
          <p:nvSpPr>
            <p:cNvPr id="12" name="Rectangle 11">
              <a:extLst>
                <a:ext uri="{FF2B5EF4-FFF2-40B4-BE49-F238E27FC236}">
                  <a16:creationId xmlns:a16="http://schemas.microsoft.com/office/drawing/2014/main" id="{ED8BAF09-7661-C984-4399-0DCD76A816A6}"/>
                </a:ext>
              </a:extLst>
            </p:cNvPr>
            <p:cNvSpPr/>
            <p:nvPr/>
          </p:nvSpPr>
          <p:spPr bwMode="auto">
            <a:xfrm>
              <a:off x="1371600" y="3119068"/>
              <a:ext cx="2667000" cy="2286277"/>
            </a:xfrm>
            <a:prstGeom prst="rect">
              <a:avLst/>
            </a:prstGeom>
            <a:solidFill>
              <a:schemeClr val="accent6">
                <a:lumMod val="20000"/>
                <a:lumOff val="80000"/>
              </a:schemeClr>
            </a:solidFill>
            <a:ln w="12700" cap="flat" cmpd="sng" algn="ctr">
              <a:noFill/>
              <a:prstDash val="solid"/>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20000"/>
                </a:spcBef>
                <a:buClr>
                  <a:schemeClr val="tx1"/>
                </a:buClr>
                <a:buSzPct val="100000"/>
                <a:buFont typeface="Wingdings" pitchFamily="2" charset="2"/>
                <a:buNone/>
                <a:defRPr/>
              </a:pPr>
              <a:endParaRPr lang="en-US" dirty="0"/>
            </a:p>
          </p:txBody>
        </p:sp>
        <p:sp>
          <p:nvSpPr>
            <p:cNvPr id="53260" name="Rectangle 12">
              <a:extLst>
                <a:ext uri="{FF2B5EF4-FFF2-40B4-BE49-F238E27FC236}">
                  <a16:creationId xmlns:a16="http://schemas.microsoft.com/office/drawing/2014/main" id="{B19791F3-BE3C-7EBA-2077-DBFB47FF736D}"/>
                </a:ext>
              </a:extLst>
            </p:cNvPr>
            <p:cNvSpPr>
              <a:spLocks noChangeArrowheads="1"/>
            </p:cNvSpPr>
            <p:nvPr/>
          </p:nvSpPr>
          <p:spPr bwMode="auto">
            <a:xfrm>
              <a:off x="4419600" y="2662238"/>
              <a:ext cx="1524000" cy="1066800"/>
            </a:xfrm>
            <a:prstGeom prst="rect">
              <a:avLst/>
            </a:prstGeom>
            <a:solidFill>
              <a:srgbClr val="FFFF99"/>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Font typeface="Wingdings" panose="05000000000000000000" pitchFamily="2" charset="2"/>
                <a:buNone/>
              </a:pPr>
              <a:endParaRPr lang="en-US" altLang="en-US" sz="1800">
                <a:solidFill>
                  <a:schemeClr val="tx1"/>
                </a:solidFill>
              </a:endParaRPr>
            </a:p>
          </p:txBody>
        </p:sp>
        <p:sp>
          <p:nvSpPr>
            <p:cNvPr id="53261" name="TextBox 76">
              <a:extLst>
                <a:ext uri="{FF2B5EF4-FFF2-40B4-BE49-F238E27FC236}">
                  <a16:creationId xmlns:a16="http://schemas.microsoft.com/office/drawing/2014/main" id="{10390EE1-51AF-6FDC-D14C-BD6B0F43E1D6}"/>
                </a:ext>
              </a:extLst>
            </p:cNvPr>
            <p:cNvSpPr txBox="1">
              <a:spLocks noChangeArrowheads="1"/>
            </p:cNvSpPr>
            <p:nvPr/>
          </p:nvSpPr>
          <p:spPr bwMode="auto">
            <a:xfrm>
              <a:off x="1828800" y="4948238"/>
              <a:ext cx="2057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800" b="1">
                  <a:solidFill>
                    <a:schemeClr val="tx1"/>
                  </a:solidFill>
                  <a:latin typeface="Calibri" panose="020F0502020204030204" pitchFamily="34" charset="0"/>
                </a:rPr>
                <a:t>Governor</a:t>
              </a:r>
              <a:endParaRPr lang="en-US" altLang="en-US" sz="1800" b="1" baseline="-25000">
                <a:solidFill>
                  <a:schemeClr val="tx1"/>
                </a:solidFill>
                <a:latin typeface="Calibri" panose="020F0502020204030204" pitchFamily="34" charset="0"/>
              </a:endParaRPr>
            </a:p>
          </p:txBody>
        </p:sp>
        <p:sp>
          <p:nvSpPr>
            <p:cNvPr id="53262" name="TextBox 76">
              <a:extLst>
                <a:ext uri="{FF2B5EF4-FFF2-40B4-BE49-F238E27FC236}">
                  <a16:creationId xmlns:a16="http://schemas.microsoft.com/office/drawing/2014/main" id="{154053EC-56F2-46A8-405A-3019245D60CC}"/>
                </a:ext>
              </a:extLst>
            </p:cNvPr>
            <p:cNvSpPr txBox="1">
              <a:spLocks noChangeArrowheads="1"/>
            </p:cNvSpPr>
            <p:nvPr/>
          </p:nvSpPr>
          <p:spPr bwMode="auto">
            <a:xfrm>
              <a:off x="4572000" y="2662238"/>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800" b="1">
                  <a:solidFill>
                    <a:schemeClr val="tx1"/>
                  </a:solidFill>
                  <a:latin typeface="Calibri" panose="020F0502020204030204" pitchFamily="34" charset="0"/>
                </a:rPr>
                <a:t>Exciter</a:t>
              </a:r>
              <a:endParaRPr lang="en-US" altLang="en-US" sz="1800" b="1" baseline="-25000">
                <a:solidFill>
                  <a:schemeClr val="tx1"/>
                </a:solidFill>
                <a:latin typeface="Calibri" panose="020F0502020204030204" pitchFamily="34" charset="0"/>
              </a:endParaRPr>
            </a:p>
          </p:txBody>
        </p:sp>
        <p:sp>
          <p:nvSpPr>
            <p:cNvPr id="53263" name="TextBox 76">
              <a:extLst>
                <a:ext uri="{FF2B5EF4-FFF2-40B4-BE49-F238E27FC236}">
                  <a16:creationId xmlns:a16="http://schemas.microsoft.com/office/drawing/2014/main" id="{863B3B03-1804-9B29-8752-521DE9CD38D2}"/>
                </a:ext>
              </a:extLst>
            </p:cNvPr>
            <p:cNvSpPr txBox="1">
              <a:spLocks noChangeArrowheads="1"/>
            </p:cNvSpPr>
            <p:nvPr/>
          </p:nvSpPr>
          <p:spPr bwMode="auto">
            <a:xfrm>
              <a:off x="7620000" y="4262438"/>
              <a:ext cx="914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800" b="1">
                  <a:solidFill>
                    <a:schemeClr val="tx1"/>
                  </a:solidFill>
                  <a:latin typeface="Calibri" panose="020F0502020204030204" pitchFamily="34" charset="0"/>
                </a:rPr>
                <a:t>Load</a:t>
              </a:r>
            </a:p>
            <a:p>
              <a:pPr>
                <a:buClr>
                  <a:srgbClr val="000000"/>
                </a:buClr>
                <a:buFont typeface="Times New Roman" panose="02020603050405020304" pitchFamily="18" charset="0"/>
                <a:buNone/>
              </a:pPr>
              <a:r>
                <a:rPr lang="en-US" altLang="en-US" sz="1800" b="1">
                  <a:solidFill>
                    <a:schemeClr val="tx1"/>
                  </a:solidFill>
                  <a:latin typeface="Calibri" panose="020F0502020204030204" pitchFamily="34" charset="0"/>
                </a:rPr>
                <a:t>Char.</a:t>
              </a:r>
              <a:endParaRPr lang="en-US" altLang="en-US" sz="1800" b="1" baseline="-25000">
                <a:solidFill>
                  <a:schemeClr val="tx1"/>
                </a:solidFill>
                <a:latin typeface="Calibri" panose="020F0502020204030204" pitchFamily="34" charset="0"/>
              </a:endParaRPr>
            </a:p>
          </p:txBody>
        </p:sp>
        <p:sp>
          <p:nvSpPr>
            <p:cNvPr id="53264" name="TextBox 76">
              <a:extLst>
                <a:ext uri="{FF2B5EF4-FFF2-40B4-BE49-F238E27FC236}">
                  <a16:creationId xmlns:a16="http://schemas.microsoft.com/office/drawing/2014/main" id="{F14AB744-5E07-DC6D-7C08-2627AC3C7CF3}"/>
                </a:ext>
              </a:extLst>
            </p:cNvPr>
            <p:cNvSpPr txBox="1">
              <a:spLocks noChangeArrowheads="1"/>
            </p:cNvSpPr>
            <p:nvPr/>
          </p:nvSpPr>
          <p:spPr bwMode="auto">
            <a:xfrm>
              <a:off x="7620000" y="2281238"/>
              <a:ext cx="914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800" b="1">
                  <a:solidFill>
                    <a:schemeClr val="tx1"/>
                  </a:solidFill>
                  <a:latin typeface="Calibri" panose="020F0502020204030204" pitchFamily="34" charset="0"/>
                </a:rPr>
                <a:t>Load </a:t>
              </a:r>
            </a:p>
            <a:p>
              <a:pPr>
                <a:buClr>
                  <a:srgbClr val="000000"/>
                </a:buClr>
                <a:buFont typeface="Times New Roman" panose="02020603050405020304" pitchFamily="18" charset="0"/>
                <a:buNone/>
              </a:pPr>
              <a:r>
                <a:rPr lang="en-US" altLang="en-US" sz="1800" b="1">
                  <a:solidFill>
                    <a:schemeClr val="tx1"/>
                  </a:solidFill>
                  <a:latin typeface="Calibri" panose="020F0502020204030204" pitchFamily="34" charset="0"/>
                </a:rPr>
                <a:t>Relay</a:t>
              </a:r>
              <a:endParaRPr lang="en-US" altLang="en-US" sz="1800" b="1" baseline="-25000">
                <a:solidFill>
                  <a:schemeClr val="tx1"/>
                </a:solidFill>
                <a:latin typeface="Calibri" panose="020F0502020204030204" pitchFamily="34" charset="0"/>
              </a:endParaRPr>
            </a:p>
          </p:txBody>
        </p:sp>
        <p:sp>
          <p:nvSpPr>
            <p:cNvPr id="53265" name="TextBox 76">
              <a:extLst>
                <a:ext uri="{FF2B5EF4-FFF2-40B4-BE49-F238E27FC236}">
                  <a16:creationId xmlns:a16="http://schemas.microsoft.com/office/drawing/2014/main" id="{967D29A7-895C-3673-0114-1CA2D5A24DD0}"/>
                </a:ext>
              </a:extLst>
            </p:cNvPr>
            <p:cNvSpPr txBox="1">
              <a:spLocks noChangeArrowheads="1"/>
            </p:cNvSpPr>
            <p:nvPr/>
          </p:nvSpPr>
          <p:spPr bwMode="auto">
            <a:xfrm>
              <a:off x="6248400" y="2357438"/>
              <a:ext cx="76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800" b="1">
                  <a:solidFill>
                    <a:schemeClr val="tx1"/>
                  </a:solidFill>
                  <a:latin typeface="Calibri" panose="020F0502020204030204" pitchFamily="34" charset="0"/>
                </a:rPr>
                <a:t>Line</a:t>
              </a:r>
            </a:p>
            <a:p>
              <a:pPr>
                <a:buClr>
                  <a:srgbClr val="000000"/>
                </a:buClr>
                <a:buFont typeface="Times New Roman" panose="02020603050405020304" pitchFamily="18" charset="0"/>
                <a:buNone/>
              </a:pPr>
              <a:r>
                <a:rPr lang="en-US" altLang="en-US" sz="1800" b="1">
                  <a:solidFill>
                    <a:schemeClr val="tx1"/>
                  </a:solidFill>
                  <a:latin typeface="Calibri" panose="020F0502020204030204" pitchFamily="34" charset="0"/>
                </a:rPr>
                <a:t>Relay</a:t>
              </a:r>
            </a:p>
          </p:txBody>
        </p:sp>
        <p:sp>
          <p:nvSpPr>
            <p:cNvPr id="53266" name="TextBox 76">
              <a:extLst>
                <a:ext uri="{FF2B5EF4-FFF2-40B4-BE49-F238E27FC236}">
                  <a16:creationId xmlns:a16="http://schemas.microsoft.com/office/drawing/2014/main" id="{1F1DDA28-459B-1952-DA8D-882B2F15F323}"/>
                </a:ext>
              </a:extLst>
            </p:cNvPr>
            <p:cNvSpPr txBox="1">
              <a:spLocks noChangeArrowheads="1"/>
            </p:cNvSpPr>
            <p:nvPr/>
          </p:nvSpPr>
          <p:spPr bwMode="auto">
            <a:xfrm>
              <a:off x="4343400" y="2205038"/>
              <a:ext cx="144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800" b="1">
                  <a:solidFill>
                    <a:schemeClr val="tx1"/>
                  </a:solidFill>
                  <a:latin typeface="Calibri" panose="020F0502020204030204" pitchFamily="34" charset="0"/>
                </a:rPr>
                <a:t>Stabilizer</a:t>
              </a:r>
              <a:endParaRPr lang="en-US" altLang="en-US" sz="1800" b="1" baseline="-25000">
                <a:solidFill>
                  <a:schemeClr val="tx1"/>
                </a:solidFill>
                <a:latin typeface="Calibri" panose="020F0502020204030204" pitchFamily="34" charset="0"/>
              </a:endParaRPr>
            </a:p>
          </p:txBody>
        </p:sp>
        <p:sp>
          <p:nvSpPr>
            <p:cNvPr id="20" name="TextBox 9">
              <a:extLst>
                <a:ext uri="{FF2B5EF4-FFF2-40B4-BE49-F238E27FC236}">
                  <a16:creationId xmlns:a16="http://schemas.microsoft.com/office/drawing/2014/main" id="{64B2C36D-0F51-9B1B-C9B8-75DF380004AC}"/>
                </a:ext>
              </a:extLst>
            </p:cNvPr>
            <p:cNvSpPr txBox="1">
              <a:spLocks noChangeArrowheads="1"/>
            </p:cNvSpPr>
            <p:nvPr/>
          </p:nvSpPr>
          <p:spPr bwMode="auto">
            <a:xfrm>
              <a:off x="4572000" y="3871634"/>
              <a:ext cx="1295400" cy="369932"/>
            </a:xfrm>
            <a:prstGeom prst="rect">
              <a:avLst/>
            </a:prstGeom>
            <a:solidFill>
              <a:schemeClr val="bg1">
                <a:lumMod val="95000"/>
              </a:schemeClr>
            </a:solidFill>
            <a:ln w="19050">
              <a:solidFill>
                <a:schemeClr val="tx1"/>
              </a:solid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20000"/>
                </a:spcBef>
                <a:buClr>
                  <a:srgbClr val="000000"/>
                </a:buClr>
                <a:buSzPct val="100000"/>
                <a:buFont typeface="Times New Roman" pitchFamily="18" charset="0"/>
                <a:buNone/>
                <a:defRPr/>
              </a:pPr>
              <a:r>
                <a:rPr lang="en-US" dirty="0"/>
                <a:t>Generator</a:t>
              </a:r>
            </a:p>
          </p:txBody>
        </p:sp>
        <p:sp>
          <p:nvSpPr>
            <p:cNvPr id="53268" name="TextBox 17">
              <a:extLst>
                <a:ext uri="{FF2B5EF4-FFF2-40B4-BE49-F238E27FC236}">
                  <a16:creationId xmlns:a16="http://schemas.microsoft.com/office/drawing/2014/main" id="{C984BF82-365D-CF11-8091-6B34F23BEACE}"/>
                </a:ext>
              </a:extLst>
            </p:cNvPr>
            <p:cNvSpPr txBox="1">
              <a:spLocks noChangeArrowheads="1"/>
            </p:cNvSpPr>
            <p:nvPr/>
          </p:nvSpPr>
          <p:spPr bwMode="auto">
            <a:xfrm>
              <a:off x="6934200" y="4724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800" i="1">
                  <a:solidFill>
                    <a:schemeClr val="accent2"/>
                  </a:solidFill>
                </a:rPr>
                <a:t>P, Q</a:t>
              </a:r>
              <a:endParaRPr lang="en-US" altLang="en-US" sz="1800" i="1" baseline="-25000">
                <a:solidFill>
                  <a:schemeClr val="accent2"/>
                </a:solidFill>
              </a:endParaRPr>
            </a:p>
          </p:txBody>
        </p:sp>
        <p:sp>
          <p:nvSpPr>
            <p:cNvPr id="22" name="TextBox 39">
              <a:extLst>
                <a:ext uri="{FF2B5EF4-FFF2-40B4-BE49-F238E27FC236}">
                  <a16:creationId xmlns:a16="http://schemas.microsoft.com/office/drawing/2014/main" id="{41E5E11D-0385-F0FE-5F8B-9BA5375594A5}"/>
                </a:ext>
              </a:extLst>
            </p:cNvPr>
            <p:cNvSpPr txBox="1">
              <a:spLocks noChangeArrowheads="1"/>
            </p:cNvSpPr>
            <p:nvPr/>
          </p:nvSpPr>
          <p:spPr bwMode="auto">
            <a:xfrm>
              <a:off x="6172200" y="3871634"/>
              <a:ext cx="990600" cy="369932"/>
            </a:xfrm>
            <a:prstGeom prst="rect">
              <a:avLst/>
            </a:prstGeom>
            <a:solidFill>
              <a:schemeClr val="bg1">
                <a:lumMod val="95000"/>
              </a:schemeClr>
            </a:solidFill>
            <a:ln w="19050">
              <a:solidFill>
                <a:schemeClr val="tx1"/>
              </a:solid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20000"/>
                </a:spcBef>
                <a:buClr>
                  <a:srgbClr val="000000"/>
                </a:buClr>
                <a:buSzPct val="100000"/>
                <a:buFont typeface="Times New Roman" pitchFamily="18" charset="0"/>
                <a:buNone/>
                <a:defRPr/>
              </a:pPr>
              <a:r>
                <a:rPr lang="en-US" dirty="0"/>
                <a:t>Network</a:t>
              </a:r>
            </a:p>
          </p:txBody>
        </p:sp>
        <p:sp>
          <p:nvSpPr>
            <p:cNvPr id="53270" name="TextBox 40">
              <a:extLst>
                <a:ext uri="{FF2B5EF4-FFF2-40B4-BE49-F238E27FC236}">
                  <a16:creationId xmlns:a16="http://schemas.microsoft.com/office/drawing/2014/main" id="{2A708D73-287C-3F16-7CC7-C4ACBAE7A84A}"/>
                </a:ext>
              </a:extLst>
            </p:cNvPr>
            <p:cNvSpPr txBox="1">
              <a:spLocks noChangeArrowheads="1"/>
            </p:cNvSpPr>
            <p:nvPr/>
          </p:nvSpPr>
          <p:spPr bwMode="auto">
            <a:xfrm>
              <a:off x="6172200" y="3124200"/>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600" i="1">
                  <a:solidFill>
                    <a:schemeClr val="tx1"/>
                  </a:solidFill>
                </a:rPr>
                <a:t>Network control</a:t>
              </a:r>
              <a:endParaRPr lang="en-US" altLang="en-US" sz="1600" i="1" baseline="-25000">
                <a:solidFill>
                  <a:schemeClr val="tx1"/>
                </a:solidFill>
              </a:endParaRPr>
            </a:p>
          </p:txBody>
        </p:sp>
        <p:sp>
          <p:nvSpPr>
            <p:cNvPr id="24" name="TextBox 42">
              <a:extLst>
                <a:ext uri="{FF2B5EF4-FFF2-40B4-BE49-F238E27FC236}">
                  <a16:creationId xmlns:a16="http://schemas.microsoft.com/office/drawing/2014/main" id="{29AEA9BD-2C4C-C3DF-0CDC-5FA12655130E}"/>
                </a:ext>
              </a:extLst>
            </p:cNvPr>
            <p:cNvSpPr txBox="1">
              <a:spLocks noChangeArrowheads="1"/>
            </p:cNvSpPr>
            <p:nvPr/>
          </p:nvSpPr>
          <p:spPr bwMode="auto">
            <a:xfrm>
              <a:off x="7620000" y="3871634"/>
              <a:ext cx="838200" cy="369932"/>
            </a:xfrm>
            <a:prstGeom prst="rect">
              <a:avLst/>
            </a:prstGeom>
            <a:solidFill>
              <a:schemeClr val="bg1">
                <a:lumMod val="95000"/>
              </a:schemeClr>
            </a:solidFill>
            <a:ln w="19050">
              <a:solidFill>
                <a:schemeClr val="tx1"/>
              </a:solid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20000"/>
                </a:spcBef>
                <a:buClr>
                  <a:srgbClr val="000000"/>
                </a:buClr>
                <a:buSzPct val="100000"/>
                <a:buFont typeface="Times New Roman" pitchFamily="18" charset="0"/>
                <a:buNone/>
                <a:defRPr/>
              </a:pPr>
              <a:r>
                <a:rPr lang="en-US" dirty="0"/>
                <a:t>Loads</a:t>
              </a:r>
            </a:p>
          </p:txBody>
        </p:sp>
        <p:sp>
          <p:nvSpPr>
            <p:cNvPr id="53272" name="TextBox 43">
              <a:extLst>
                <a:ext uri="{FF2B5EF4-FFF2-40B4-BE49-F238E27FC236}">
                  <a16:creationId xmlns:a16="http://schemas.microsoft.com/office/drawing/2014/main" id="{3CBEB725-509A-A0B3-6B0E-5F79CCE4199D}"/>
                </a:ext>
              </a:extLst>
            </p:cNvPr>
            <p:cNvSpPr txBox="1">
              <a:spLocks noChangeArrowheads="1"/>
            </p:cNvSpPr>
            <p:nvPr/>
          </p:nvSpPr>
          <p:spPr bwMode="auto">
            <a:xfrm>
              <a:off x="7620000" y="3149600"/>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600" i="1">
                  <a:solidFill>
                    <a:schemeClr val="tx1"/>
                  </a:solidFill>
                </a:rPr>
                <a:t>Load control</a:t>
              </a:r>
              <a:endParaRPr lang="en-US" altLang="en-US" sz="1600" i="1" baseline="-25000">
                <a:solidFill>
                  <a:schemeClr val="tx1"/>
                </a:solidFill>
              </a:endParaRPr>
            </a:p>
          </p:txBody>
        </p:sp>
        <p:sp>
          <p:nvSpPr>
            <p:cNvPr id="26" name="TextBox 45">
              <a:extLst>
                <a:ext uri="{FF2B5EF4-FFF2-40B4-BE49-F238E27FC236}">
                  <a16:creationId xmlns:a16="http://schemas.microsoft.com/office/drawing/2014/main" id="{9A166D99-F018-D379-3657-D79CFB95A651}"/>
                </a:ext>
              </a:extLst>
            </p:cNvPr>
            <p:cNvSpPr txBox="1">
              <a:spLocks noChangeArrowheads="1"/>
            </p:cNvSpPr>
            <p:nvPr/>
          </p:nvSpPr>
          <p:spPr bwMode="auto">
            <a:xfrm>
              <a:off x="457200" y="3733505"/>
              <a:ext cx="914400" cy="646191"/>
            </a:xfrm>
            <a:prstGeom prst="rect">
              <a:avLst/>
            </a:prstGeom>
            <a:solidFill>
              <a:schemeClr val="bg1">
                <a:lumMod val="95000"/>
              </a:schemeClr>
            </a:solidFill>
            <a:ln w="19050">
              <a:solidFill>
                <a:schemeClr val="tx1"/>
              </a:solid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20000"/>
                </a:spcBef>
                <a:buClr>
                  <a:srgbClr val="000000"/>
                </a:buClr>
                <a:buSzPct val="100000"/>
                <a:buFont typeface="Times New Roman" pitchFamily="18" charset="0"/>
                <a:buNone/>
                <a:defRPr/>
              </a:pPr>
              <a:r>
                <a:rPr lang="en-US" dirty="0"/>
                <a:t>Fuel </a:t>
              </a:r>
            </a:p>
            <a:p>
              <a:pPr eaLnBrk="0" hangingPunct="0">
                <a:spcBef>
                  <a:spcPct val="20000"/>
                </a:spcBef>
                <a:buClr>
                  <a:srgbClr val="000000"/>
                </a:buClr>
                <a:buSzPct val="100000"/>
                <a:buFont typeface="Times New Roman" pitchFamily="18" charset="0"/>
                <a:buNone/>
                <a:defRPr/>
              </a:pPr>
              <a:r>
                <a:rPr lang="en-US" dirty="0"/>
                <a:t>Source</a:t>
              </a:r>
            </a:p>
          </p:txBody>
        </p:sp>
        <p:sp>
          <p:nvSpPr>
            <p:cNvPr id="53274" name="TextBox 46">
              <a:extLst>
                <a:ext uri="{FF2B5EF4-FFF2-40B4-BE49-F238E27FC236}">
                  <a16:creationId xmlns:a16="http://schemas.microsoft.com/office/drawing/2014/main" id="{0596F051-4327-D3A7-026F-0FA89ACE1896}"/>
                </a:ext>
              </a:extLst>
            </p:cNvPr>
            <p:cNvSpPr txBox="1">
              <a:spLocks noChangeArrowheads="1"/>
            </p:cNvSpPr>
            <p:nvPr/>
          </p:nvSpPr>
          <p:spPr bwMode="auto">
            <a:xfrm>
              <a:off x="457200" y="3149600"/>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600" i="1">
                  <a:solidFill>
                    <a:schemeClr val="tx1"/>
                  </a:solidFill>
                </a:rPr>
                <a:t>Supply control</a:t>
              </a:r>
              <a:endParaRPr lang="en-US" altLang="en-US" sz="1600" i="1" baseline="-25000">
                <a:solidFill>
                  <a:schemeClr val="tx1"/>
                </a:solidFill>
              </a:endParaRPr>
            </a:p>
          </p:txBody>
        </p:sp>
        <p:sp>
          <p:nvSpPr>
            <p:cNvPr id="28" name="TextBox 48">
              <a:extLst>
                <a:ext uri="{FF2B5EF4-FFF2-40B4-BE49-F238E27FC236}">
                  <a16:creationId xmlns:a16="http://schemas.microsoft.com/office/drawing/2014/main" id="{90A0FD93-2B11-89FF-5E66-68BB17C8D3B3}"/>
                </a:ext>
              </a:extLst>
            </p:cNvPr>
            <p:cNvSpPr txBox="1">
              <a:spLocks noChangeArrowheads="1"/>
            </p:cNvSpPr>
            <p:nvPr/>
          </p:nvSpPr>
          <p:spPr bwMode="auto">
            <a:xfrm>
              <a:off x="1676400" y="3733505"/>
              <a:ext cx="1143000" cy="646191"/>
            </a:xfrm>
            <a:prstGeom prst="rect">
              <a:avLst/>
            </a:prstGeom>
            <a:solidFill>
              <a:schemeClr val="bg1">
                <a:lumMod val="95000"/>
              </a:schemeClr>
            </a:solidFill>
            <a:ln w="19050">
              <a:solidFill>
                <a:schemeClr val="tx1"/>
              </a:solid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20000"/>
                </a:spcBef>
                <a:buClr>
                  <a:srgbClr val="000000"/>
                </a:buClr>
                <a:buSzPct val="100000"/>
                <a:buFont typeface="Times New Roman" pitchFamily="18" charset="0"/>
                <a:buNone/>
                <a:defRPr/>
              </a:pPr>
              <a:r>
                <a:rPr lang="en-US" dirty="0"/>
                <a:t>Furnace and Boiler</a:t>
              </a:r>
            </a:p>
          </p:txBody>
        </p:sp>
        <p:sp>
          <p:nvSpPr>
            <p:cNvPr id="53276" name="TextBox 49">
              <a:extLst>
                <a:ext uri="{FF2B5EF4-FFF2-40B4-BE49-F238E27FC236}">
                  <a16:creationId xmlns:a16="http://schemas.microsoft.com/office/drawing/2014/main" id="{32F2D20A-19F5-CA28-3DEC-76D68CDBA8BD}"/>
                </a:ext>
              </a:extLst>
            </p:cNvPr>
            <p:cNvSpPr txBox="1">
              <a:spLocks noChangeArrowheads="1"/>
            </p:cNvSpPr>
            <p:nvPr/>
          </p:nvSpPr>
          <p:spPr bwMode="auto">
            <a:xfrm>
              <a:off x="1676400" y="3149600"/>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600" i="1">
                  <a:solidFill>
                    <a:schemeClr val="tx1"/>
                  </a:solidFill>
                </a:rPr>
                <a:t>Pressure control</a:t>
              </a:r>
              <a:endParaRPr lang="en-US" altLang="en-US" sz="1600" i="1" baseline="-25000">
                <a:solidFill>
                  <a:schemeClr val="tx1"/>
                </a:solidFill>
              </a:endParaRPr>
            </a:p>
          </p:txBody>
        </p:sp>
        <p:sp>
          <p:nvSpPr>
            <p:cNvPr id="30" name="TextBox 51">
              <a:extLst>
                <a:ext uri="{FF2B5EF4-FFF2-40B4-BE49-F238E27FC236}">
                  <a16:creationId xmlns:a16="http://schemas.microsoft.com/office/drawing/2014/main" id="{3478EE25-59AE-7764-0154-21F796E6B2DD}"/>
                </a:ext>
              </a:extLst>
            </p:cNvPr>
            <p:cNvSpPr txBox="1">
              <a:spLocks noChangeArrowheads="1"/>
            </p:cNvSpPr>
            <p:nvPr/>
          </p:nvSpPr>
          <p:spPr bwMode="auto">
            <a:xfrm>
              <a:off x="3048000" y="3871634"/>
              <a:ext cx="914400" cy="369932"/>
            </a:xfrm>
            <a:prstGeom prst="rect">
              <a:avLst/>
            </a:prstGeom>
            <a:solidFill>
              <a:schemeClr val="bg1">
                <a:lumMod val="95000"/>
              </a:schemeClr>
            </a:solidFill>
            <a:ln w="19050">
              <a:solidFill>
                <a:schemeClr val="tx1"/>
              </a:solid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20000"/>
                </a:spcBef>
                <a:buClr>
                  <a:srgbClr val="000000"/>
                </a:buClr>
                <a:buSzPct val="100000"/>
                <a:buFont typeface="Times New Roman" pitchFamily="18" charset="0"/>
                <a:buNone/>
                <a:defRPr/>
              </a:pPr>
              <a:r>
                <a:rPr lang="en-US" dirty="0"/>
                <a:t>Turbine</a:t>
              </a:r>
            </a:p>
          </p:txBody>
        </p:sp>
        <p:sp>
          <p:nvSpPr>
            <p:cNvPr id="53278" name="TextBox 52">
              <a:extLst>
                <a:ext uri="{FF2B5EF4-FFF2-40B4-BE49-F238E27FC236}">
                  <a16:creationId xmlns:a16="http://schemas.microsoft.com/office/drawing/2014/main" id="{D3CE8153-5BED-10E8-AC8F-08B5BEE2F9E7}"/>
                </a:ext>
              </a:extLst>
            </p:cNvPr>
            <p:cNvSpPr txBox="1">
              <a:spLocks noChangeArrowheads="1"/>
            </p:cNvSpPr>
            <p:nvPr/>
          </p:nvSpPr>
          <p:spPr bwMode="auto">
            <a:xfrm>
              <a:off x="3048000" y="3149600"/>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600" i="1">
                  <a:solidFill>
                    <a:schemeClr val="tx1"/>
                  </a:solidFill>
                </a:rPr>
                <a:t>Speed control</a:t>
              </a:r>
              <a:endParaRPr lang="en-US" altLang="en-US" sz="1600" i="1" baseline="-25000">
                <a:solidFill>
                  <a:schemeClr val="tx1"/>
                </a:solidFill>
              </a:endParaRPr>
            </a:p>
          </p:txBody>
        </p:sp>
        <p:sp>
          <p:nvSpPr>
            <p:cNvPr id="53279" name="TextBox 53">
              <a:extLst>
                <a:ext uri="{FF2B5EF4-FFF2-40B4-BE49-F238E27FC236}">
                  <a16:creationId xmlns:a16="http://schemas.microsoft.com/office/drawing/2014/main" id="{A9E15153-E87D-55DB-A5A7-9FBFE3B87737}"/>
                </a:ext>
              </a:extLst>
            </p:cNvPr>
            <p:cNvSpPr txBox="1">
              <a:spLocks noChangeArrowheads="1"/>
            </p:cNvSpPr>
            <p:nvPr/>
          </p:nvSpPr>
          <p:spPr bwMode="auto">
            <a:xfrm>
              <a:off x="5791200" y="4724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800" i="1">
                  <a:solidFill>
                    <a:schemeClr val="accent2"/>
                  </a:solidFill>
                </a:rPr>
                <a:t>V, I</a:t>
              </a:r>
              <a:endParaRPr lang="en-US" altLang="en-US" sz="1800" i="1" baseline="-25000">
                <a:solidFill>
                  <a:schemeClr val="accent2"/>
                </a:solidFill>
              </a:endParaRPr>
            </a:p>
          </p:txBody>
        </p:sp>
        <p:sp>
          <p:nvSpPr>
            <p:cNvPr id="53280" name="TextBox 54">
              <a:extLst>
                <a:ext uri="{FF2B5EF4-FFF2-40B4-BE49-F238E27FC236}">
                  <a16:creationId xmlns:a16="http://schemas.microsoft.com/office/drawing/2014/main" id="{1E06DBD0-A29A-3FCD-F87F-F56A0F238D90}"/>
                </a:ext>
              </a:extLst>
            </p:cNvPr>
            <p:cNvSpPr txBox="1">
              <a:spLocks noChangeArrowheads="1"/>
            </p:cNvSpPr>
            <p:nvPr/>
          </p:nvSpPr>
          <p:spPr bwMode="auto">
            <a:xfrm>
              <a:off x="4038600" y="4735513"/>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800" i="1">
                  <a:solidFill>
                    <a:schemeClr val="accent2"/>
                  </a:solidFill>
                </a:rPr>
                <a:t>Torque</a:t>
              </a:r>
              <a:endParaRPr lang="en-US" altLang="en-US" sz="1800" i="1" baseline="-25000">
                <a:solidFill>
                  <a:schemeClr val="accent2"/>
                </a:solidFill>
              </a:endParaRPr>
            </a:p>
          </p:txBody>
        </p:sp>
        <p:sp>
          <p:nvSpPr>
            <p:cNvPr id="53281" name="TextBox 55">
              <a:extLst>
                <a:ext uri="{FF2B5EF4-FFF2-40B4-BE49-F238E27FC236}">
                  <a16:creationId xmlns:a16="http://schemas.microsoft.com/office/drawing/2014/main" id="{F044BD07-BE8D-4ED9-C914-14B12BE741F2}"/>
                </a:ext>
              </a:extLst>
            </p:cNvPr>
            <p:cNvSpPr txBox="1">
              <a:spLocks noChangeArrowheads="1"/>
            </p:cNvSpPr>
            <p:nvPr/>
          </p:nvSpPr>
          <p:spPr bwMode="auto">
            <a:xfrm>
              <a:off x="2590800" y="4735513"/>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800" i="1">
                  <a:solidFill>
                    <a:schemeClr val="accent2"/>
                  </a:solidFill>
                </a:rPr>
                <a:t>Steam</a:t>
              </a:r>
              <a:endParaRPr lang="en-US" altLang="en-US" sz="1800" i="1" baseline="-25000">
                <a:solidFill>
                  <a:schemeClr val="accent2"/>
                </a:solidFill>
              </a:endParaRPr>
            </a:p>
          </p:txBody>
        </p:sp>
        <p:sp>
          <p:nvSpPr>
            <p:cNvPr id="53282" name="TextBox 56">
              <a:extLst>
                <a:ext uri="{FF2B5EF4-FFF2-40B4-BE49-F238E27FC236}">
                  <a16:creationId xmlns:a16="http://schemas.microsoft.com/office/drawing/2014/main" id="{5C549F4B-4533-93F0-367F-E176DB20ACC2}"/>
                </a:ext>
              </a:extLst>
            </p:cNvPr>
            <p:cNvSpPr txBox="1">
              <a:spLocks noChangeArrowheads="1"/>
            </p:cNvSpPr>
            <p:nvPr/>
          </p:nvSpPr>
          <p:spPr bwMode="auto">
            <a:xfrm>
              <a:off x="1295400" y="4735513"/>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800" i="1">
                  <a:solidFill>
                    <a:schemeClr val="accent2"/>
                  </a:solidFill>
                </a:rPr>
                <a:t>Fuel</a:t>
              </a:r>
              <a:endParaRPr lang="en-US" altLang="en-US" sz="1800" i="1" baseline="-25000">
                <a:solidFill>
                  <a:schemeClr val="accent2"/>
                </a:solidFill>
              </a:endParaRPr>
            </a:p>
          </p:txBody>
        </p:sp>
        <p:cxnSp>
          <p:nvCxnSpPr>
            <p:cNvPr id="53283" name="Straight Connector 35">
              <a:extLst>
                <a:ext uri="{FF2B5EF4-FFF2-40B4-BE49-F238E27FC236}">
                  <a16:creationId xmlns:a16="http://schemas.microsoft.com/office/drawing/2014/main" id="{291A5139-971A-AF57-20A7-BA786F021C2D}"/>
                </a:ext>
              </a:extLst>
            </p:cNvPr>
            <p:cNvCxnSpPr>
              <a:cxnSpLocks noChangeShapeType="1"/>
            </p:cNvCxnSpPr>
            <p:nvPr/>
          </p:nvCxnSpPr>
          <p:spPr bwMode="auto">
            <a:xfrm rot="5400000">
              <a:off x="3280568" y="2986882"/>
              <a:ext cx="2011363" cy="0"/>
            </a:xfrm>
            <a:prstGeom prst="line">
              <a:avLst/>
            </a:prstGeom>
            <a:noFill/>
            <a:ln w="28575" algn="ctr">
              <a:solidFill>
                <a:schemeClr val="tx1"/>
              </a:solidFill>
              <a:prstDash val="sysDash"/>
              <a:round/>
              <a:headEnd type="none" w="sm" len="sm"/>
              <a:tailEnd type="none" w="sm" len="sm"/>
            </a:ln>
            <a:extLst>
              <a:ext uri="{909E8E84-426E-40DD-AFC4-6F175D3DCCD1}">
                <a14:hiddenFill xmlns:a14="http://schemas.microsoft.com/office/drawing/2010/main">
                  <a:noFill/>
                </a14:hiddenFill>
              </a:ext>
            </a:extLst>
          </p:spPr>
        </p:cxnSp>
        <p:sp>
          <p:nvSpPr>
            <p:cNvPr id="53284" name="TextBox 75">
              <a:extLst>
                <a:ext uri="{FF2B5EF4-FFF2-40B4-BE49-F238E27FC236}">
                  <a16:creationId xmlns:a16="http://schemas.microsoft.com/office/drawing/2014/main" id="{425863D6-60EB-6E46-8B82-89A373491DD0}"/>
                </a:ext>
              </a:extLst>
            </p:cNvPr>
            <p:cNvSpPr txBox="1">
              <a:spLocks noChangeArrowheads="1"/>
            </p:cNvSpPr>
            <p:nvPr/>
          </p:nvSpPr>
          <p:spPr bwMode="auto">
            <a:xfrm>
              <a:off x="4800600" y="1910834"/>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800">
                  <a:solidFill>
                    <a:schemeClr val="tx1"/>
                  </a:solidFill>
                </a:rPr>
                <a:t>Electrical System</a:t>
              </a:r>
              <a:endParaRPr lang="en-US" altLang="en-US" sz="1800" baseline="-25000">
                <a:solidFill>
                  <a:schemeClr val="tx1"/>
                </a:solidFill>
              </a:endParaRPr>
            </a:p>
          </p:txBody>
        </p:sp>
        <p:sp>
          <p:nvSpPr>
            <p:cNvPr id="53285" name="TextBox 76">
              <a:extLst>
                <a:ext uri="{FF2B5EF4-FFF2-40B4-BE49-F238E27FC236}">
                  <a16:creationId xmlns:a16="http://schemas.microsoft.com/office/drawing/2014/main" id="{6F11C8B3-07D5-5B72-4DAE-675D4DA40CAA}"/>
                </a:ext>
              </a:extLst>
            </p:cNvPr>
            <p:cNvSpPr txBox="1">
              <a:spLocks noChangeArrowheads="1"/>
            </p:cNvSpPr>
            <p:nvPr/>
          </p:nvSpPr>
          <p:spPr bwMode="auto">
            <a:xfrm>
              <a:off x="1828800" y="1910834"/>
              <a:ext cx="190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a:buClr>
                  <a:srgbClr val="000000"/>
                </a:buClr>
                <a:buFont typeface="Times New Roman" panose="02020603050405020304" pitchFamily="18" charset="0"/>
                <a:buNone/>
              </a:pPr>
              <a:r>
                <a:rPr lang="en-US" altLang="en-US" sz="1800">
                  <a:solidFill>
                    <a:schemeClr val="tx1"/>
                  </a:solidFill>
                </a:rPr>
                <a:t>Mechanical System</a:t>
              </a:r>
              <a:endParaRPr lang="en-US" altLang="en-US" sz="1800" baseline="-25000">
                <a:solidFill>
                  <a:schemeClr val="tx1"/>
                </a:solidFill>
              </a:endParaRPr>
            </a:p>
          </p:txBody>
        </p:sp>
        <p:cxnSp>
          <p:nvCxnSpPr>
            <p:cNvPr id="39" name="Straight Arrow Connector 38">
              <a:extLst>
                <a:ext uri="{FF2B5EF4-FFF2-40B4-BE49-F238E27FC236}">
                  <a16:creationId xmlns:a16="http://schemas.microsoft.com/office/drawing/2014/main" id="{682F5246-4977-8065-A73B-8A1ED0633635}"/>
                </a:ext>
              </a:extLst>
            </p:cNvPr>
            <p:cNvCxnSpPr>
              <a:cxnSpLocks noChangeShapeType="1"/>
              <a:stCxn id="53285" idx="3"/>
              <a:endCxn id="53284" idx="1"/>
            </p:cNvCxnSpPr>
            <p:nvPr/>
          </p:nvCxnSpPr>
          <p:spPr bwMode="auto">
            <a:xfrm>
              <a:off x="3733800" y="2095006"/>
              <a:ext cx="10668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765739D7-C25F-5937-97AF-AFA7F4B474AA}"/>
                </a:ext>
              </a:extLst>
            </p:cNvPr>
            <p:cNvCxnSpPr>
              <a:cxnSpLocks noChangeShapeType="1"/>
              <a:stCxn id="26" idx="3"/>
              <a:endCxn id="28" idx="1"/>
            </p:cNvCxnSpPr>
            <p:nvPr/>
          </p:nvCxnSpPr>
          <p:spPr bwMode="auto">
            <a:xfrm>
              <a:off x="1371600" y="4057394"/>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09E74489-223E-ED18-94C7-9810D6E14B84}"/>
                </a:ext>
              </a:extLst>
            </p:cNvPr>
            <p:cNvCxnSpPr>
              <a:cxnSpLocks noChangeShapeType="1"/>
              <a:stCxn id="28" idx="3"/>
              <a:endCxn id="30" idx="1"/>
            </p:cNvCxnSpPr>
            <p:nvPr/>
          </p:nvCxnSpPr>
          <p:spPr bwMode="auto">
            <a:xfrm flipV="1">
              <a:off x="2819400" y="4057394"/>
              <a:ext cx="228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561C8D2A-78FD-1675-E6EC-B19B366A98FF}"/>
                </a:ext>
              </a:extLst>
            </p:cNvPr>
            <p:cNvCxnSpPr>
              <a:cxnSpLocks noChangeShapeType="1"/>
              <a:stCxn id="30" idx="3"/>
              <a:endCxn id="20" idx="1"/>
            </p:cNvCxnSpPr>
            <p:nvPr/>
          </p:nvCxnSpPr>
          <p:spPr bwMode="auto">
            <a:xfrm>
              <a:off x="3962400" y="4057394"/>
              <a:ext cx="609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DF051CFC-EB62-DA7C-E14A-EC85C7638603}"/>
                </a:ext>
              </a:extLst>
            </p:cNvPr>
            <p:cNvCxnSpPr>
              <a:cxnSpLocks noChangeShapeType="1"/>
              <a:stCxn id="20" idx="3"/>
              <a:endCxn id="22" idx="1"/>
            </p:cNvCxnSpPr>
            <p:nvPr/>
          </p:nvCxnSpPr>
          <p:spPr bwMode="auto">
            <a:xfrm>
              <a:off x="5867400" y="4057394"/>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C47773D4-8208-8BA3-4019-7A7F6CE1B9FD}"/>
                </a:ext>
              </a:extLst>
            </p:cNvPr>
            <p:cNvCxnSpPr>
              <a:cxnSpLocks noChangeShapeType="1"/>
              <a:stCxn id="22" idx="3"/>
              <a:endCxn id="24" idx="1"/>
            </p:cNvCxnSpPr>
            <p:nvPr/>
          </p:nvCxnSpPr>
          <p:spPr bwMode="auto">
            <a:xfrm>
              <a:off x="7162800" y="4057394"/>
              <a:ext cx="457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292" name="Straight Arrow Connector 44">
              <a:extLst>
                <a:ext uri="{FF2B5EF4-FFF2-40B4-BE49-F238E27FC236}">
                  <a16:creationId xmlns:a16="http://schemas.microsoft.com/office/drawing/2014/main" id="{85459BBD-7DB4-2F88-AF4B-56F06B3E99D2}"/>
                </a:ext>
              </a:extLst>
            </p:cNvPr>
            <p:cNvCxnSpPr>
              <a:cxnSpLocks noChangeShapeType="1"/>
            </p:cNvCxnSpPr>
            <p:nvPr/>
          </p:nvCxnSpPr>
          <p:spPr bwMode="auto">
            <a:xfrm rot="5400000" flipH="1" flipV="1">
              <a:off x="6896894" y="4418806"/>
              <a:ext cx="685800" cy="1588"/>
            </a:xfrm>
            <a:prstGeom prst="straightConnector1">
              <a:avLst/>
            </a:prstGeom>
            <a:noFill/>
            <a:ln w="9525" algn="ctr">
              <a:solidFill>
                <a:schemeClr val="tx1"/>
              </a:solidFill>
              <a:round/>
              <a:headEnd type="none" w="sm" len="sm"/>
              <a:tailEnd/>
            </a:ln>
            <a:extLst>
              <a:ext uri="{909E8E84-426E-40DD-AFC4-6F175D3DCCD1}">
                <a14:hiddenFill xmlns:a14="http://schemas.microsoft.com/office/drawing/2010/main">
                  <a:noFill/>
                </a14:hiddenFill>
              </a:ext>
            </a:extLst>
          </p:spPr>
        </p:cxnSp>
        <p:cxnSp>
          <p:nvCxnSpPr>
            <p:cNvPr id="53293" name="Straight Arrow Connector 45">
              <a:extLst>
                <a:ext uri="{FF2B5EF4-FFF2-40B4-BE49-F238E27FC236}">
                  <a16:creationId xmlns:a16="http://schemas.microsoft.com/office/drawing/2014/main" id="{3B4D909D-C3F5-C6EE-0645-6421D2AF6F92}"/>
                </a:ext>
              </a:extLst>
            </p:cNvPr>
            <p:cNvCxnSpPr>
              <a:cxnSpLocks noChangeShapeType="1"/>
            </p:cNvCxnSpPr>
            <p:nvPr/>
          </p:nvCxnSpPr>
          <p:spPr bwMode="auto">
            <a:xfrm rot="5400000" flipH="1" flipV="1">
              <a:off x="5677694" y="4418806"/>
              <a:ext cx="685800" cy="1588"/>
            </a:xfrm>
            <a:prstGeom prst="straightConnector1">
              <a:avLst/>
            </a:prstGeom>
            <a:noFill/>
            <a:ln w="9525" algn="ctr">
              <a:solidFill>
                <a:schemeClr val="tx1"/>
              </a:solidFill>
              <a:round/>
              <a:headEnd type="none" w="sm" len="sm"/>
              <a:tailEnd/>
            </a:ln>
            <a:extLst>
              <a:ext uri="{909E8E84-426E-40DD-AFC4-6F175D3DCCD1}">
                <a14:hiddenFill xmlns:a14="http://schemas.microsoft.com/office/drawing/2010/main">
                  <a:noFill/>
                </a14:hiddenFill>
              </a:ext>
            </a:extLst>
          </p:spPr>
        </p:cxnSp>
        <p:cxnSp>
          <p:nvCxnSpPr>
            <p:cNvPr id="53294" name="Straight Arrow Connector 46">
              <a:extLst>
                <a:ext uri="{FF2B5EF4-FFF2-40B4-BE49-F238E27FC236}">
                  <a16:creationId xmlns:a16="http://schemas.microsoft.com/office/drawing/2014/main" id="{59CE47D6-179A-7642-0807-55DD40E7400E}"/>
                </a:ext>
              </a:extLst>
            </p:cNvPr>
            <p:cNvCxnSpPr>
              <a:cxnSpLocks noChangeShapeType="1"/>
            </p:cNvCxnSpPr>
            <p:nvPr/>
          </p:nvCxnSpPr>
          <p:spPr bwMode="auto">
            <a:xfrm rot="5400000" flipH="1" flipV="1">
              <a:off x="3925094" y="4418806"/>
              <a:ext cx="685800" cy="1588"/>
            </a:xfrm>
            <a:prstGeom prst="straightConnector1">
              <a:avLst/>
            </a:prstGeom>
            <a:noFill/>
            <a:ln w="9525" algn="ctr">
              <a:solidFill>
                <a:schemeClr val="tx1"/>
              </a:solidFill>
              <a:round/>
              <a:headEnd type="none" w="sm" len="sm"/>
              <a:tailEnd/>
            </a:ln>
            <a:extLst>
              <a:ext uri="{909E8E84-426E-40DD-AFC4-6F175D3DCCD1}">
                <a14:hiddenFill xmlns:a14="http://schemas.microsoft.com/office/drawing/2010/main">
                  <a:noFill/>
                </a14:hiddenFill>
              </a:ext>
            </a:extLst>
          </p:spPr>
        </p:cxnSp>
        <p:cxnSp>
          <p:nvCxnSpPr>
            <p:cNvPr id="53295" name="Straight Arrow Connector 47">
              <a:extLst>
                <a:ext uri="{FF2B5EF4-FFF2-40B4-BE49-F238E27FC236}">
                  <a16:creationId xmlns:a16="http://schemas.microsoft.com/office/drawing/2014/main" id="{33676990-6085-2120-A080-34A669578EF1}"/>
                </a:ext>
              </a:extLst>
            </p:cNvPr>
            <p:cNvCxnSpPr>
              <a:cxnSpLocks noChangeShapeType="1"/>
            </p:cNvCxnSpPr>
            <p:nvPr/>
          </p:nvCxnSpPr>
          <p:spPr bwMode="auto">
            <a:xfrm rot="5400000" flipH="1" flipV="1">
              <a:off x="2553494" y="4418806"/>
              <a:ext cx="685800" cy="1588"/>
            </a:xfrm>
            <a:prstGeom prst="straightConnector1">
              <a:avLst/>
            </a:prstGeom>
            <a:noFill/>
            <a:ln w="9525" algn="ctr">
              <a:solidFill>
                <a:schemeClr val="tx1"/>
              </a:solidFill>
              <a:round/>
              <a:headEnd type="none" w="sm" len="sm"/>
              <a:tailEnd/>
            </a:ln>
            <a:extLst>
              <a:ext uri="{909E8E84-426E-40DD-AFC4-6F175D3DCCD1}">
                <a14:hiddenFill xmlns:a14="http://schemas.microsoft.com/office/drawing/2010/main">
                  <a:noFill/>
                </a14:hiddenFill>
              </a:ext>
            </a:extLst>
          </p:spPr>
        </p:cxnSp>
        <p:cxnSp>
          <p:nvCxnSpPr>
            <p:cNvPr id="53296" name="Straight Arrow Connector 48">
              <a:extLst>
                <a:ext uri="{FF2B5EF4-FFF2-40B4-BE49-F238E27FC236}">
                  <a16:creationId xmlns:a16="http://schemas.microsoft.com/office/drawing/2014/main" id="{B5602E5D-5616-25D1-75FF-9A2B36CA19BA}"/>
                </a:ext>
              </a:extLst>
            </p:cNvPr>
            <p:cNvCxnSpPr>
              <a:cxnSpLocks noChangeShapeType="1"/>
            </p:cNvCxnSpPr>
            <p:nvPr/>
          </p:nvCxnSpPr>
          <p:spPr bwMode="auto">
            <a:xfrm rot="5400000" flipH="1" flipV="1">
              <a:off x="1181894" y="4418806"/>
              <a:ext cx="685800" cy="1588"/>
            </a:xfrm>
            <a:prstGeom prst="straightConnector1">
              <a:avLst/>
            </a:prstGeom>
            <a:noFill/>
            <a:ln w="9525" algn="ctr">
              <a:solidFill>
                <a:schemeClr val="tx1"/>
              </a:solidFill>
              <a:round/>
              <a:headEnd type="none" w="sm" len="sm"/>
              <a:tailEnd/>
            </a:ln>
            <a:extLst>
              <a:ext uri="{909E8E84-426E-40DD-AFC4-6F175D3DCCD1}">
                <a14:hiddenFill xmlns:a14="http://schemas.microsoft.com/office/drawing/2010/main">
                  <a:noFill/>
                </a14:hiddenFill>
              </a:ext>
            </a:extLst>
          </p:spPr>
        </p:cxnSp>
        <p:sp>
          <p:nvSpPr>
            <p:cNvPr id="50" name="Arc 49">
              <a:extLst>
                <a:ext uri="{FF2B5EF4-FFF2-40B4-BE49-F238E27FC236}">
                  <a16:creationId xmlns:a16="http://schemas.microsoft.com/office/drawing/2014/main" id="{1C60A0F2-5798-A45E-7C21-BEA8CD5D7D89}"/>
                </a:ext>
              </a:extLst>
            </p:cNvPr>
            <p:cNvSpPr/>
            <p:nvPr/>
          </p:nvSpPr>
          <p:spPr bwMode="auto">
            <a:xfrm>
              <a:off x="4114800" y="3924028"/>
              <a:ext cx="304800" cy="304837"/>
            </a:xfrm>
            <a:prstGeom prst="arc">
              <a:avLst>
                <a:gd name="adj1" fmla="val 2521309"/>
                <a:gd name="adj2" fmla="val 19286422"/>
              </a:avLst>
            </a:prstGeom>
            <a:noFill/>
            <a:ln w="25400" cap="flat" cmpd="sng" algn="ctr">
              <a:solidFill>
                <a:schemeClr val="tx1"/>
              </a:solidFill>
              <a:prstDash val="solid"/>
              <a:round/>
              <a:headEnd type="triangle" w="lg" len="lg"/>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20000"/>
                </a:spcBef>
                <a:buClr>
                  <a:schemeClr val="tx1"/>
                </a:buClr>
                <a:buSzPct val="100000"/>
                <a:buFont typeface="Wingdings" pitchFamily="2" charset="2"/>
                <a:buNone/>
                <a:defRPr/>
              </a:pPr>
              <a:endParaRPr lang="en-US" dirty="0"/>
            </a:p>
          </p:txBody>
        </p:sp>
        <p:sp>
          <p:nvSpPr>
            <p:cNvPr id="53298" name="TextBox 16">
              <a:extLst>
                <a:ext uri="{FF2B5EF4-FFF2-40B4-BE49-F238E27FC236}">
                  <a16:creationId xmlns:a16="http://schemas.microsoft.com/office/drawing/2014/main" id="{8F5B423D-6A7F-62A2-433F-721D20E31335}"/>
                </a:ext>
              </a:extLst>
            </p:cNvPr>
            <p:cNvSpPr txBox="1">
              <a:spLocks noChangeArrowheads="1"/>
            </p:cNvSpPr>
            <p:nvPr/>
          </p:nvSpPr>
          <p:spPr bwMode="auto">
            <a:xfrm>
              <a:off x="4572000" y="3149600"/>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Clr>
                  <a:srgbClr val="000000"/>
                </a:buClr>
                <a:buFont typeface="Times New Roman" panose="02020603050405020304" pitchFamily="18" charset="0"/>
                <a:buNone/>
              </a:pPr>
              <a:r>
                <a:rPr lang="en-US" altLang="en-US" sz="1600" i="1">
                  <a:solidFill>
                    <a:schemeClr val="tx1"/>
                  </a:solidFill>
                </a:rPr>
                <a:t>Voltage Control</a:t>
              </a:r>
              <a:endParaRPr lang="en-US" altLang="en-US" sz="1600" i="1" baseline="-25000">
                <a:solidFill>
                  <a:schemeClr val="tx1"/>
                </a:solidFill>
              </a:endParaRPr>
            </a:p>
          </p:txBody>
        </p:sp>
        <p:sp>
          <p:nvSpPr>
            <p:cNvPr id="53299" name="Content Placeholder 2">
              <a:extLst>
                <a:ext uri="{FF2B5EF4-FFF2-40B4-BE49-F238E27FC236}">
                  <a16:creationId xmlns:a16="http://schemas.microsoft.com/office/drawing/2014/main" id="{D3817885-0528-06BC-E2E8-0878AEB8E744}"/>
                </a:ext>
              </a:extLst>
            </p:cNvPr>
            <p:cNvSpPr txBox="1">
              <a:spLocks noChangeArrowheads="1"/>
            </p:cNvSpPr>
            <p:nvPr/>
          </p:nvSpPr>
          <p:spPr bwMode="auto">
            <a:xfrm>
              <a:off x="304800" y="5791200"/>
              <a:ext cx="830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ctr" eaLnBrk="1" hangingPunct="1">
                <a:buClrTx/>
                <a:buSzTx/>
                <a:buFontTx/>
                <a:buNone/>
              </a:pPr>
              <a:r>
                <a:rPr lang="en-US" altLang="en-US" sz="1800">
                  <a:solidFill>
                    <a:srgbClr val="1E0000"/>
                  </a:solidFill>
                </a:rPr>
                <a:t>    P. Sauer and M. Pai, </a:t>
              </a:r>
              <a:r>
                <a:rPr lang="en-US" altLang="en-US" sz="1800" i="1">
                  <a:solidFill>
                    <a:srgbClr val="1E0000"/>
                  </a:solidFill>
                </a:rPr>
                <a:t>Power System Dynamics and Stability</a:t>
              </a:r>
              <a:r>
                <a:rPr lang="en-US" altLang="en-US" sz="1800">
                  <a:solidFill>
                    <a:srgbClr val="1E0000"/>
                  </a:solidFill>
                </a:rPr>
                <a:t>, Stipes Publishing, 2006.</a:t>
              </a:r>
            </a:p>
          </p:txBody>
        </p:sp>
      </p:grpSp>
      <p:sp>
        <p:nvSpPr>
          <p:cNvPr id="53252" name="Slide Number Placeholder 1">
            <a:extLst>
              <a:ext uri="{FF2B5EF4-FFF2-40B4-BE49-F238E27FC236}">
                <a16:creationId xmlns:a16="http://schemas.microsoft.com/office/drawing/2014/main" id="{4A4F91B6-3627-3FDF-EC99-81EACFDCC524}"/>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A4DFFF5E-BF97-4926-A7C6-EBE2855DEC70}" type="slidenum">
              <a:rPr lang="en-US" altLang="en-US" sz="2000">
                <a:solidFill>
                  <a:srgbClr val="1E0000"/>
                </a:solidFill>
              </a:rPr>
              <a:pPr algn="r" eaLnBrk="1" hangingPunct="1">
                <a:buFont typeface="Wingdings" panose="05000000000000000000" pitchFamily="2" charset="2"/>
                <a:buNone/>
              </a:pPr>
              <a:t>16</a:t>
            </a:fld>
            <a:endParaRPr lang="en-US" altLang="en-US" sz="2000" dirty="0">
              <a:solidFill>
                <a:srgbClr val="1E0000"/>
              </a:solidFill>
            </a:endParaRPr>
          </a:p>
        </p:txBody>
      </p:sp>
    </p:spTree>
    <p:extLst>
      <p:ext uri="{BB962C8B-B14F-4D97-AF65-F5344CB8AC3E}">
        <p14:creationId xmlns:p14="http://schemas.microsoft.com/office/powerpoint/2010/main" val="922607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6CCEBADC-9B3B-63F8-EB39-A033E1E1B153}"/>
              </a:ext>
            </a:extLst>
          </p:cNvPr>
          <p:cNvSpPr>
            <a:spLocks noGrp="1" noChangeArrowheads="1"/>
          </p:cNvSpPr>
          <p:nvPr>
            <p:ph type="title"/>
          </p:nvPr>
        </p:nvSpPr>
        <p:spPr/>
        <p:txBody>
          <a:bodyPr/>
          <a:lstStyle/>
          <a:p>
            <a:r>
              <a:rPr lang="en-US" altLang="en-US"/>
              <a:t>Exciter Models</a:t>
            </a:r>
          </a:p>
        </p:txBody>
      </p:sp>
      <p:grpSp>
        <p:nvGrpSpPr>
          <p:cNvPr id="54275" name="Group 8">
            <a:extLst>
              <a:ext uri="{FF2B5EF4-FFF2-40B4-BE49-F238E27FC236}">
                <a16:creationId xmlns:a16="http://schemas.microsoft.com/office/drawing/2014/main" id="{3022371F-F6E9-B428-31F2-60FBFEF0E8DA}"/>
              </a:ext>
            </a:extLst>
          </p:cNvPr>
          <p:cNvGrpSpPr>
            <a:grpSpLocks/>
          </p:cNvGrpSpPr>
          <p:nvPr/>
        </p:nvGrpSpPr>
        <p:grpSpPr bwMode="auto">
          <a:xfrm>
            <a:off x="533400" y="1543050"/>
            <a:ext cx="8039100" cy="5010150"/>
            <a:chOff x="152400" y="1466850"/>
            <a:chExt cx="8039100" cy="5010150"/>
          </a:xfrm>
        </p:grpSpPr>
        <p:pic>
          <p:nvPicPr>
            <p:cNvPr id="54278" name="Picture 9" descr="C:\pw\version.150\SimulatorHelp\Content\image\Transient_Overview_Generator_Model_Relationships.gif">
              <a:extLst>
                <a:ext uri="{FF2B5EF4-FFF2-40B4-BE49-F238E27FC236}">
                  <a16:creationId xmlns:a16="http://schemas.microsoft.com/office/drawing/2014/main" id="{559841DC-68B4-0215-8B3A-356D40D31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66850"/>
              <a:ext cx="64770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9" name="Group 10">
              <a:extLst>
                <a:ext uri="{FF2B5EF4-FFF2-40B4-BE49-F238E27FC236}">
                  <a16:creationId xmlns:a16="http://schemas.microsoft.com/office/drawing/2014/main" id="{5D71260E-2A1C-340F-8688-8ACD5BEE4382}"/>
                </a:ext>
              </a:extLst>
            </p:cNvPr>
            <p:cNvGrpSpPr>
              <a:grpSpLocks/>
            </p:cNvGrpSpPr>
            <p:nvPr/>
          </p:nvGrpSpPr>
          <p:grpSpPr bwMode="auto">
            <a:xfrm>
              <a:off x="152400" y="4876800"/>
              <a:ext cx="8039100" cy="1600200"/>
              <a:chOff x="152400" y="4876800"/>
              <a:chExt cx="8039100" cy="1600200"/>
            </a:xfrm>
          </p:grpSpPr>
          <p:pic>
            <p:nvPicPr>
              <p:cNvPr id="54280" name="Picture 11" descr="C:\pw\version.150\SimulatorHelp\Content\image\Transient_Overview_Generator_Model_Relationships_Equations.gif">
                <a:extLst>
                  <a:ext uri="{FF2B5EF4-FFF2-40B4-BE49-F238E27FC236}">
                    <a16:creationId xmlns:a16="http://schemas.microsoft.com/office/drawing/2014/main" id="{57DC262A-B61C-4C33-5DC1-72B659CA7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4186" b="50920"/>
              <a:stretch>
                <a:fillRect/>
              </a:stretch>
            </p:blipFill>
            <p:spPr bwMode="auto">
              <a:xfrm>
                <a:off x="152400" y="4953000"/>
                <a:ext cx="2743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12" descr="C:\pw\version.150\SimulatorHelp\Content\image\Transient_Overview_Generator_Model_Relationships_Equations.gif">
                <a:extLst>
                  <a:ext uri="{FF2B5EF4-FFF2-40B4-BE49-F238E27FC236}">
                    <a16:creationId xmlns:a16="http://schemas.microsoft.com/office/drawing/2014/main" id="{B1584BC2-2413-A5AF-02CA-C558FAC17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080"/>
              <a:stretch>
                <a:fillRect/>
              </a:stretch>
            </p:blipFill>
            <p:spPr bwMode="auto">
              <a:xfrm>
                <a:off x="3276600" y="4876800"/>
                <a:ext cx="49149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4276" name="Oval 14">
            <a:extLst>
              <a:ext uri="{FF2B5EF4-FFF2-40B4-BE49-F238E27FC236}">
                <a16:creationId xmlns:a16="http://schemas.microsoft.com/office/drawing/2014/main" id="{622E5424-235B-8BF8-52B3-25DEE2A4437D}"/>
              </a:ext>
            </a:extLst>
          </p:cNvPr>
          <p:cNvSpPr>
            <a:spLocks noChangeArrowheads="1"/>
          </p:cNvSpPr>
          <p:nvPr/>
        </p:nvSpPr>
        <p:spPr bwMode="auto">
          <a:xfrm>
            <a:off x="4191000" y="2286000"/>
            <a:ext cx="2971800" cy="1600200"/>
          </a:xfrm>
          <a:prstGeom prst="ellipse">
            <a:avLst/>
          </a:prstGeom>
          <a:solidFill>
            <a:schemeClr val="accent1">
              <a:alpha val="30196"/>
            </a:schemeClr>
          </a:solidFill>
          <a:ln w="28575" algn="ctr">
            <a:solidFill>
              <a:schemeClr val="accent2"/>
            </a:solidFill>
            <a:round/>
            <a:headEnd type="none" w="sm" len="sm"/>
            <a:tailEnd type="none" w="sm" len="sm"/>
          </a:ln>
        </p:spPr>
        <p:txBody>
          <a:bodyPr wrap="square">
            <a:spAutoFit/>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buFont typeface="Wingdings" panose="05000000000000000000" pitchFamily="2" charset="2"/>
              <a:buNone/>
            </a:pPr>
            <a:endParaRPr lang="en-US" altLang="en-US" sz="1800">
              <a:solidFill>
                <a:schemeClr val="tx1"/>
              </a:solidFill>
            </a:endParaRPr>
          </a:p>
        </p:txBody>
      </p:sp>
      <p:sp>
        <p:nvSpPr>
          <p:cNvPr id="54277" name="Slide Number Placeholder 1">
            <a:extLst>
              <a:ext uri="{FF2B5EF4-FFF2-40B4-BE49-F238E27FC236}">
                <a16:creationId xmlns:a16="http://schemas.microsoft.com/office/drawing/2014/main" id="{FB2CC98F-BAEA-5549-B0E1-347380530656}"/>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C01E28D-0854-4EF1-8F85-EDE2DD50933A}" type="slidenum">
              <a:rPr lang="en-US" altLang="en-US" sz="2000">
                <a:solidFill>
                  <a:srgbClr val="1E0000"/>
                </a:solidFill>
              </a:rPr>
              <a:pPr algn="r" eaLnBrk="1" hangingPunct="1">
                <a:buFont typeface="Wingdings" panose="05000000000000000000" pitchFamily="2" charset="2"/>
                <a:buNone/>
              </a:pPr>
              <a:t>17</a:t>
            </a:fld>
            <a:endParaRPr lang="en-US" altLang="en-US" sz="2000">
              <a:solidFill>
                <a:srgbClr val="1E0000"/>
              </a:solidFill>
            </a:endParaRPr>
          </a:p>
        </p:txBody>
      </p:sp>
    </p:spTree>
    <p:extLst>
      <p:ext uri="{BB962C8B-B14F-4D97-AF65-F5344CB8AC3E}">
        <p14:creationId xmlns:p14="http://schemas.microsoft.com/office/powerpoint/2010/main" val="1596600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1BD17405-40D8-FE89-9DF2-1E7AE5B72776}"/>
              </a:ext>
            </a:extLst>
          </p:cNvPr>
          <p:cNvSpPr>
            <a:spLocks noGrp="1" noChangeArrowheads="1"/>
          </p:cNvSpPr>
          <p:nvPr>
            <p:ph type="title"/>
          </p:nvPr>
        </p:nvSpPr>
        <p:spPr/>
        <p:txBody>
          <a:bodyPr/>
          <a:lstStyle/>
          <a:p>
            <a:r>
              <a:rPr lang="en-US" altLang="en-US"/>
              <a:t>Exciters, Including AVR</a:t>
            </a:r>
          </a:p>
        </p:txBody>
      </p:sp>
      <p:sp>
        <p:nvSpPr>
          <p:cNvPr id="55299" name="Content Placeholder 2">
            <a:extLst>
              <a:ext uri="{FF2B5EF4-FFF2-40B4-BE49-F238E27FC236}">
                <a16:creationId xmlns:a16="http://schemas.microsoft.com/office/drawing/2014/main" id="{0D69BAC7-AFF4-322B-0CF2-B5E5D4A6793D}"/>
              </a:ext>
            </a:extLst>
          </p:cNvPr>
          <p:cNvSpPr>
            <a:spLocks noGrp="1" noChangeArrowheads="1"/>
          </p:cNvSpPr>
          <p:nvPr>
            <p:ph idx="1"/>
          </p:nvPr>
        </p:nvSpPr>
        <p:spPr>
          <a:xfrm>
            <a:off x="457200" y="1279525"/>
            <a:ext cx="10972800" cy="3733800"/>
          </a:xfrm>
        </p:spPr>
        <p:txBody>
          <a:bodyPr/>
          <a:lstStyle/>
          <a:p>
            <a:r>
              <a:rPr lang="en-US" altLang="en-US"/>
              <a:t>Exciters are used to control the synchronous machine field voltage and current</a:t>
            </a:r>
          </a:p>
          <a:p>
            <a:pPr lvl="1"/>
            <a:r>
              <a:rPr lang="en-US" altLang="en-US"/>
              <a:t>Usually modeled with automatic voltage regulator included</a:t>
            </a:r>
          </a:p>
          <a:p>
            <a:r>
              <a:rPr lang="en-US" altLang="en-US"/>
              <a:t>A useful reference is IEEE Std 421.5-2016 </a:t>
            </a:r>
          </a:p>
          <a:p>
            <a:pPr lvl="1"/>
            <a:r>
              <a:rPr lang="en-US" altLang="en-US"/>
              <a:t>Updated from the 2005 edition</a:t>
            </a:r>
          </a:p>
          <a:p>
            <a:pPr lvl="1"/>
            <a:r>
              <a:rPr lang="en-US" altLang="en-US"/>
              <a:t>Covers the major types of exciters used in transient stability</a:t>
            </a:r>
          </a:p>
          <a:p>
            <a:pPr lvl="1"/>
            <a:r>
              <a:rPr lang="en-US" altLang="en-US"/>
              <a:t>Continuation of standard designs started with  "Computer Representation of Excitation Systems," </a:t>
            </a:r>
            <a:r>
              <a:rPr lang="en-US" altLang="en-US" i="1"/>
              <a:t>IEEE Trans. Power App. and Syst.</a:t>
            </a:r>
            <a:r>
              <a:rPr lang="en-US" altLang="en-US"/>
              <a:t>, vol. pas-87, pp. 1460-1464, June 1968</a:t>
            </a:r>
          </a:p>
          <a:p>
            <a:r>
              <a:rPr lang="en-US" altLang="en-US"/>
              <a:t>Another reference is P. Kundur, </a:t>
            </a:r>
            <a:r>
              <a:rPr lang="en-US" altLang="en-US" i="1"/>
              <a:t>Power System Stability and Control</a:t>
            </a:r>
            <a:r>
              <a:rPr lang="en-US" altLang="en-US"/>
              <a:t>, EPRI, McGraw-Hill, 1994 </a:t>
            </a:r>
          </a:p>
          <a:p>
            <a:pPr lvl="1"/>
            <a:r>
              <a:rPr lang="en-US" altLang="en-US"/>
              <a:t>Exciters are covered in Chapter 8 as are block diagram basics</a:t>
            </a:r>
          </a:p>
        </p:txBody>
      </p:sp>
      <p:sp>
        <p:nvSpPr>
          <p:cNvPr id="55300" name="Slide Number Placeholder 1">
            <a:extLst>
              <a:ext uri="{FF2B5EF4-FFF2-40B4-BE49-F238E27FC236}">
                <a16:creationId xmlns:a16="http://schemas.microsoft.com/office/drawing/2014/main" id="{F552B316-B747-7E34-7C8D-7D3716562600}"/>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F4538096-AE31-40ED-9C89-29B9648404B4}" type="slidenum">
              <a:rPr lang="en-US" altLang="en-US" sz="2000">
                <a:solidFill>
                  <a:srgbClr val="1E0000"/>
                </a:solidFill>
              </a:rPr>
              <a:pPr algn="r" eaLnBrk="1" hangingPunct="1">
                <a:buFont typeface="Wingdings" panose="05000000000000000000" pitchFamily="2" charset="2"/>
                <a:buNone/>
              </a:pPr>
              <a:t>18</a:t>
            </a:fld>
            <a:endParaRPr lang="en-US" altLang="en-US" sz="2000">
              <a:solidFill>
                <a:srgbClr val="1E0000"/>
              </a:solidFill>
            </a:endParaRPr>
          </a:p>
        </p:txBody>
      </p:sp>
    </p:spTree>
    <p:extLst>
      <p:ext uri="{BB962C8B-B14F-4D97-AF65-F5344CB8AC3E}">
        <p14:creationId xmlns:p14="http://schemas.microsoft.com/office/powerpoint/2010/main" val="3907348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442B23-71AB-9E43-9684-E1B6CA1DAA8F}"/>
              </a:ext>
            </a:extLst>
          </p:cNvPr>
          <p:cNvSpPr>
            <a:spLocks noGrp="1"/>
          </p:cNvSpPr>
          <p:nvPr>
            <p:ph idx="1"/>
          </p:nvPr>
        </p:nvSpPr>
        <p:spPr>
          <a:xfrm>
            <a:off x="465746" y="1295400"/>
            <a:ext cx="11040454" cy="3733800"/>
          </a:xfrm>
        </p:spPr>
        <p:txBody>
          <a:bodyPr/>
          <a:lstStyle/>
          <a:p>
            <a:r>
              <a:rPr lang="en-US" dirty="0"/>
              <a:t>Please read Chapter 13</a:t>
            </a:r>
          </a:p>
          <a:p>
            <a:r>
              <a:rPr lang="en-US" dirty="0"/>
              <a:t>By March 31 do problems 12.1, 12.7, 12.10, 12.13, 12.18, 12.19, 12.21</a:t>
            </a:r>
          </a:p>
          <a:p>
            <a:r>
              <a:rPr lang="en-US" dirty="0"/>
              <a:t>By April 9 do Problem Set A</a:t>
            </a:r>
          </a:p>
          <a:p>
            <a:r>
              <a:rPr lang="en-US" dirty="0"/>
              <a:t>Schedule for the rest of the semester is </a:t>
            </a:r>
          </a:p>
          <a:p>
            <a:pPr lvl="1"/>
            <a:r>
              <a:rPr lang="en-US" dirty="0"/>
              <a:t>Lab 9 this week</a:t>
            </a:r>
          </a:p>
          <a:p>
            <a:pPr lvl="1"/>
            <a:r>
              <a:rPr lang="en-US" dirty="0"/>
              <a:t>Lab 10 week of April 7</a:t>
            </a:r>
          </a:p>
          <a:p>
            <a:pPr lvl="1"/>
            <a:r>
              <a:rPr lang="en-US" dirty="0"/>
              <a:t>Lab 3 week of April 14 (optional, ungraded machine lab)</a:t>
            </a:r>
          </a:p>
          <a:p>
            <a:pPr lvl="1"/>
            <a:r>
              <a:rPr lang="en-US" dirty="0"/>
              <a:t>Lab 11 (project presentations) by the individual teams to their TA before the end of classes (on or before April 29)</a:t>
            </a:r>
          </a:p>
          <a:p>
            <a:pPr lvl="1"/>
            <a:r>
              <a:rPr lang="en-US" dirty="0"/>
              <a:t>Exam 2 on Wednesday April 23 during class </a:t>
            </a:r>
          </a:p>
          <a:p>
            <a:pPr lvl="1"/>
            <a:r>
              <a:rPr lang="en-US" dirty="0"/>
              <a:t>Design project due at 9:30 am on May 1 (i.e., at the end of our final slot; no final)</a:t>
            </a:r>
          </a:p>
          <a:p>
            <a:endParaRPr lang="en-US" dirty="0"/>
          </a:p>
        </p:txBody>
      </p:sp>
      <p:sp>
        <p:nvSpPr>
          <p:cNvPr id="6" name="Title 5">
            <a:extLst>
              <a:ext uri="{FF2B5EF4-FFF2-40B4-BE49-F238E27FC236}">
                <a16:creationId xmlns:a16="http://schemas.microsoft.com/office/drawing/2014/main" id="{E6C12B43-9AA1-2F30-300B-45431DB9E64A}"/>
              </a:ext>
            </a:extLst>
          </p:cNvPr>
          <p:cNvSpPr>
            <a:spLocks noGrp="1"/>
          </p:cNvSpPr>
          <p:nvPr>
            <p:ph type="title"/>
          </p:nvPr>
        </p:nvSpPr>
        <p:spPr/>
        <p:txBody>
          <a:bodyPr/>
          <a:lstStyle/>
          <a:p>
            <a:r>
              <a:rPr lang="en-US" dirty="0"/>
              <a:t>Announcements</a:t>
            </a:r>
          </a:p>
        </p:txBody>
      </p:sp>
      <p:sp>
        <p:nvSpPr>
          <p:cNvPr id="2" name="Slide Number Placeholder 3">
            <a:extLst>
              <a:ext uri="{FF2B5EF4-FFF2-40B4-BE49-F238E27FC236}">
                <a16:creationId xmlns:a16="http://schemas.microsoft.com/office/drawing/2014/main" id="{93010877-B52C-380E-64E6-5B061637C927}"/>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a:t>
            </a:fld>
            <a:endParaRPr lang="en-US" dirty="0">
              <a:solidFill>
                <a:schemeClr val="tx1">
                  <a:lumMod val="50000"/>
                </a:schemeClr>
              </a:solidFill>
            </a:endParaRPr>
          </a:p>
        </p:txBody>
      </p:sp>
    </p:spTree>
    <p:extLst>
      <p:ext uri="{BB962C8B-B14F-4D97-AF65-F5344CB8AC3E}">
        <p14:creationId xmlns:p14="http://schemas.microsoft.com/office/powerpoint/2010/main" val="984518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D2F46C16-2CB5-5713-41E5-39AED2A5EA5B}"/>
              </a:ext>
            </a:extLst>
          </p:cNvPr>
          <p:cNvSpPr>
            <a:spLocks noGrp="1" noChangeArrowheads="1"/>
          </p:cNvSpPr>
          <p:nvPr>
            <p:ph type="title"/>
          </p:nvPr>
        </p:nvSpPr>
        <p:spPr/>
        <p:txBody>
          <a:bodyPr/>
          <a:lstStyle/>
          <a:p>
            <a:r>
              <a:rPr lang="en-US" altLang="en-US"/>
              <a:t>Potential Types of Exciters</a:t>
            </a:r>
          </a:p>
        </p:txBody>
      </p:sp>
      <p:sp>
        <p:nvSpPr>
          <p:cNvPr id="57347" name="Content Placeholder 2">
            <a:extLst>
              <a:ext uri="{FF2B5EF4-FFF2-40B4-BE49-F238E27FC236}">
                <a16:creationId xmlns:a16="http://schemas.microsoft.com/office/drawing/2014/main" id="{E7C03DE5-E535-E60D-E3FB-1E49F87C6A9C}"/>
              </a:ext>
            </a:extLst>
          </p:cNvPr>
          <p:cNvSpPr>
            <a:spLocks noGrp="1" noChangeArrowheads="1"/>
          </p:cNvSpPr>
          <p:nvPr>
            <p:ph idx="1"/>
          </p:nvPr>
        </p:nvSpPr>
        <p:spPr>
          <a:xfrm>
            <a:off x="457200" y="1279525"/>
            <a:ext cx="11298238" cy="3733800"/>
          </a:xfrm>
        </p:spPr>
        <p:txBody>
          <a:bodyPr/>
          <a:lstStyle/>
          <a:p>
            <a:r>
              <a:rPr lang="en-US" altLang="en-US"/>
              <a:t>None, which would be the case for a permanent magnet generator</a:t>
            </a:r>
          </a:p>
          <a:p>
            <a:pPr lvl="1"/>
            <a:r>
              <a:rPr lang="en-US" altLang="en-US"/>
              <a:t>primarily used with wind turbines with ac-dc-ac converters</a:t>
            </a:r>
          </a:p>
          <a:p>
            <a:r>
              <a:rPr lang="en-US" altLang="en-US"/>
              <a:t>DC: Utilize a dc generator as the source of the field voltage through slip rings</a:t>
            </a:r>
          </a:p>
          <a:p>
            <a:r>
              <a:rPr lang="en-US" altLang="en-US"/>
              <a:t>AC: Use an ac generator on the generator shaft, with output rectified to produce the dc field voltage; brushless with a rotating rectifier system</a:t>
            </a:r>
          </a:p>
          <a:p>
            <a:r>
              <a:rPr lang="en-US" altLang="en-US"/>
              <a:t>Static: Exciter is static, with field current supplied through slip rings</a:t>
            </a:r>
          </a:p>
          <a:p>
            <a:endParaRPr lang="en-US" altLang="en-US"/>
          </a:p>
        </p:txBody>
      </p:sp>
      <p:sp>
        <p:nvSpPr>
          <p:cNvPr id="57348" name="Slide Number Placeholder 1">
            <a:extLst>
              <a:ext uri="{FF2B5EF4-FFF2-40B4-BE49-F238E27FC236}">
                <a16:creationId xmlns:a16="http://schemas.microsoft.com/office/drawing/2014/main" id="{826AB8A0-CF64-ADDF-6668-F370F73F03B1}"/>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881E86F1-D05B-4AEA-B731-18ACAB5518EE}" type="slidenum">
              <a:rPr lang="en-US" altLang="en-US" sz="2000">
                <a:solidFill>
                  <a:srgbClr val="1E0000"/>
                </a:solidFill>
              </a:rPr>
              <a:pPr algn="r" eaLnBrk="1" hangingPunct="1">
                <a:buFont typeface="Wingdings" panose="05000000000000000000" pitchFamily="2" charset="2"/>
                <a:buNone/>
              </a:pPr>
              <a:t>19</a:t>
            </a:fld>
            <a:endParaRPr lang="en-US" altLang="en-US" sz="2000">
              <a:solidFill>
                <a:srgbClr val="1E0000"/>
              </a:solidFill>
            </a:endParaRPr>
          </a:p>
        </p:txBody>
      </p:sp>
    </p:spTree>
    <p:extLst>
      <p:ext uri="{BB962C8B-B14F-4D97-AF65-F5344CB8AC3E}">
        <p14:creationId xmlns:p14="http://schemas.microsoft.com/office/powerpoint/2010/main" val="39498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001BE4EF-8C92-5A59-1D94-4E271E7D7158}"/>
              </a:ext>
            </a:extLst>
          </p:cNvPr>
          <p:cNvSpPr>
            <a:spLocks noGrp="1" noChangeArrowheads="1"/>
          </p:cNvSpPr>
          <p:nvPr>
            <p:ph type="title"/>
          </p:nvPr>
        </p:nvSpPr>
        <p:spPr/>
        <p:txBody>
          <a:bodyPr/>
          <a:lstStyle/>
          <a:p>
            <a:r>
              <a:rPr lang="en-US" altLang="en-US"/>
              <a:t>IEEET1 Exciter</a:t>
            </a:r>
          </a:p>
        </p:txBody>
      </p:sp>
      <p:sp>
        <p:nvSpPr>
          <p:cNvPr id="58371" name="Content Placeholder 2">
            <a:extLst>
              <a:ext uri="{FF2B5EF4-FFF2-40B4-BE49-F238E27FC236}">
                <a16:creationId xmlns:a16="http://schemas.microsoft.com/office/drawing/2014/main" id="{1A59292D-05AF-720D-24F9-80C50F6516F6}"/>
              </a:ext>
            </a:extLst>
          </p:cNvPr>
          <p:cNvSpPr>
            <a:spLocks noGrp="1" noChangeArrowheads="1"/>
          </p:cNvSpPr>
          <p:nvPr>
            <p:ph idx="1"/>
          </p:nvPr>
        </p:nvSpPr>
        <p:spPr>
          <a:xfrm>
            <a:off x="457200" y="1279525"/>
            <a:ext cx="10668000" cy="1158875"/>
          </a:xfrm>
        </p:spPr>
        <p:txBody>
          <a:bodyPr/>
          <a:lstStyle/>
          <a:p>
            <a:r>
              <a:rPr lang="en-US" altLang="en-US" dirty="0"/>
              <a:t>We’ll start with a common exciter model, the IEEET1 based on a dc generator and briefly cover its structure</a:t>
            </a:r>
          </a:p>
          <a:p>
            <a:pPr lvl="1"/>
            <a:r>
              <a:rPr lang="en-US" altLang="en-US" dirty="0"/>
              <a:t>This model was standardized in a 1968 IEEE Committee Paper with Fig 1. from the paper shown below</a:t>
            </a:r>
          </a:p>
          <a:p>
            <a:endParaRPr lang="en-US" altLang="en-US" dirty="0"/>
          </a:p>
        </p:txBody>
      </p:sp>
      <p:pic>
        <p:nvPicPr>
          <p:cNvPr id="58372" name="Picture 3">
            <a:extLst>
              <a:ext uri="{FF2B5EF4-FFF2-40B4-BE49-F238E27FC236}">
                <a16:creationId xmlns:a16="http://schemas.microsoft.com/office/drawing/2014/main" id="{B9848A96-F1D9-E9F3-74FF-D51B044FF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36888"/>
            <a:ext cx="6967538" cy="3287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73" name="Slide Number Placeholder 1">
            <a:extLst>
              <a:ext uri="{FF2B5EF4-FFF2-40B4-BE49-F238E27FC236}">
                <a16:creationId xmlns:a16="http://schemas.microsoft.com/office/drawing/2014/main" id="{6BF17D81-B625-6EC4-D00A-3F40888C326B}"/>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54714EC4-AF3D-4735-AC55-663CB41337F9}" type="slidenum">
              <a:rPr lang="en-US" altLang="en-US" sz="2000">
                <a:solidFill>
                  <a:srgbClr val="1E0000"/>
                </a:solidFill>
              </a:rPr>
              <a:pPr algn="r" eaLnBrk="1" hangingPunct="1">
                <a:buFont typeface="Wingdings" panose="05000000000000000000" pitchFamily="2" charset="2"/>
                <a:buNone/>
              </a:pPr>
              <a:t>20</a:t>
            </a:fld>
            <a:endParaRPr lang="en-US" altLang="en-US" sz="2000">
              <a:solidFill>
                <a:srgbClr val="1E0000"/>
              </a:solidFill>
            </a:endParaRPr>
          </a:p>
        </p:txBody>
      </p:sp>
    </p:spTree>
    <p:extLst>
      <p:ext uri="{BB962C8B-B14F-4D97-AF65-F5344CB8AC3E}">
        <p14:creationId xmlns:p14="http://schemas.microsoft.com/office/powerpoint/2010/main" val="3072510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F720DAC9-496D-A122-2796-4EBCD6ACA5CF}"/>
              </a:ext>
            </a:extLst>
          </p:cNvPr>
          <p:cNvSpPr>
            <a:spLocks noGrp="1" noChangeArrowheads="1"/>
          </p:cNvSpPr>
          <p:nvPr>
            <p:ph type="title"/>
          </p:nvPr>
        </p:nvSpPr>
        <p:spPr/>
        <p:txBody>
          <a:bodyPr/>
          <a:lstStyle/>
          <a:p>
            <a:r>
              <a:rPr lang="en-US" altLang="en-US"/>
              <a:t>Block Diagram Basics</a:t>
            </a:r>
          </a:p>
        </p:txBody>
      </p:sp>
      <p:sp>
        <p:nvSpPr>
          <p:cNvPr id="59395" name="Content Placeholder 2">
            <a:extLst>
              <a:ext uri="{FF2B5EF4-FFF2-40B4-BE49-F238E27FC236}">
                <a16:creationId xmlns:a16="http://schemas.microsoft.com/office/drawing/2014/main" id="{AC7FCE87-F8D7-E204-4549-C1F9F68070EF}"/>
              </a:ext>
            </a:extLst>
          </p:cNvPr>
          <p:cNvSpPr>
            <a:spLocks noGrp="1" noChangeArrowheads="1"/>
          </p:cNvSpPr>
          <p:nvPr>
            <p:ph idx="1"/>
          </p:nvPr>
        </p:nvSpPr>
        <p:spPr>
          <a:xfrm>
            <a:off x="457200" y="1279525"/>
            <a:ext cx="11298238" cy="3733800"/>
          </a:xfrm>
        </p:spPr>
        <p:txBody>
          <a:bodyPr/>
          <a:lstStyle/>
          <a:p>
            <a:r>
              <a:rPr lang="en-US" altLang="en-US" dirty="0"/>
              <a:t>The following slides will make use of block diagrams to explain some of the models used in power system dynamic analysis.  The next few slides cover some of the block diagram basics.  </a:t>
            </a:r>
          </a:p>
          <a:p>
            <a:r>
              <a:rPr lang="en-US" altLang="en-US" dirty="0"/>
              <a:t>To simulate a model represented as a block diagram, the equations need to be represented as a set of first order differential equations</a:t>
            </a:r>
          </a:p>
          <a:p>
            <a:r>
              <a:rPr lang="en-US" altLang="en-US" dirty="0"/>
              <a:t>Also, the initial state variable and reference values need to be determined</a:t>
            </a:r>
          </a:p>
          <a:p>
            <a:endParaRPr lang="en-US" altLang="en-US" dirty="0"/>
          </a:p>
        </p:txBody>
      </p:sp>
      <p:sp>
        <p:nvSpPr>
          <p:cNvPr id="59396" name="Slide Number Placeholder 1">
            <a:extLst>
              <a:ext uri="{FF2B5EF4-FFF2-40B4-BE49-F238E27FC236}">
                <a16:creationId xmlns:a16="http://schemas.microsoft.com/office/drawing/2014/main" id="{864AF3B2-6E96-5CB1-7298-18EB2754012A}"/>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0A575CBC-F4B5-4AFB-9400-489C86C26784}" type="slidenum">
              <a:rPr lang="en-US" altLang="en-US" sz="2000">
                <a:solidFill>
                  <a:srgbClr val="1E0000"/>
                </a:solidFill>
              </a:rPr>
              <a:pPr algn="r" eaLnBrk="1" hangingPunct="1">
                <a:buFont typeface="Wingdings" panose="05000000000000000000" pitchFamily="2" charset="2"/>
                <a:buNone/>
              </a:pPr>
              <a:t>21</a:t>
            </a:fld>
            <a:endParaRPr lang="en-US" altLang="en-US" sz="2000">
              <a:solidFill>
                <a:srgbClr val="1E0000"/>
              </a:solidFill>
            </a:endParaRPr>
          </a:p>
        </p:txBody>
      </p:sp>
    </p:spTree>
    <p:extLst>
      <p:ext uri="{BB962C8B-B14F-4D97-AF65-F5344CB8AC3E}">
        <p14:creationId xmlns:p14="http://schemas.microsoft.com/office/powerpoint/2010/main" val="3227851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31855893-3914-4DD6-815F-7EC7A4B3F39B}"/>
              </a:ext>
            </a:extLst>
          </p:cNvPr>
          <p:cNvSpPr>
            <a:spLocks noGrp="1" noChangeArrowheads="1"/>
          </p:cNvSpPr>
          <p:nvPr>
            <p:ph type="title"/>
          </p:nvPr>
        </p:nvSpPr>
        <p:spPr/>
        <p:txBody>
          <a:bodyPr/>
          <a:lstStyle/>
          <a:p>
            <a:r>
              <a:rPr lang="en-US" altLang="en-US"/>
              <a:t>Integrator Block</a:t>
            </a:r>
          </a:p>
        </p:txBody>
      </p:sp>
      <p:sp>
        <p:nvSpPr>
          <p:cNvPr id="60419" name="Content Placeholder 2">
            <a:extLst>
              <a:ext uri="{FF2B5EF4-FFF2-40B4-BE49-F238E27FC236}">
                <a16:creationId xmlns:a16="http://schemas.microsoft.com/office/drawing/2014/main" id="{A527CDD3-C764-D7E6-B506-D7B3A7BC3221}"/>
              </a:ext>
            </a:extLst>
          </p:cNvPr>
          <p:cNvSpPr>
            <a:spLocks noGrp="1" noChangeArrowheads="1"/>
          </p:cNvSpPr>
          <p:nvPr>
            <p:ph idx="1"/>
          </p:nvPr>
        </p:nvSpPr>
        <p:spPr>
          <a:xfrm>
            <a:off x="457200" y="1279525"/>
            <a:ext cx="11298238" cy="3733800"/>
          </a:xfrm>
        </p:spPr>
        <p:txBody>
          <a:bodyPr/>
          <a:lstStyle/>
          <a:p>
            <a:endParaRPr lang="en-US" altLang="en-US"/>
          </a:p>
          <a:p>
            <a:endParaRPr lang="en-US" altLang="en-US"/>
          </a:p>
          <a:p>
            <a:endParaRPr lang="en-US" altLang="en-US"/>
          </a:p>
          <a:p>
            <a:r>
              <a:rPr lang="en-US" altLang="en-US"/>
              <a:t>Equation for an integrator with u as an input and y as an output is </a:t>
            </a:r>
            <a:br>
              <a:rPr lang="en-US" altLang="en-US"/>
            </a:br>
            <a:br>
              <a:rPr lang="en-US" altLang="en-US"/>
            </a:br>
            <a:br>
              <a:rPr lang="en-US" altLang="en-US"/>
            </a:br>
            <a:endParaRPr lang="en-US" altLang="en-US"/>
          </a:p>
          <a:p>
            <a:r>
              <a:rPr lang="en-US" altLang="en-US"/>
              <a:t>In steady-state with an initial output of y</a:t>
            </a:r>
            <a:r>
              <a:rPr lang="en-US" altLang="en-US" baseline="-25000"/>
              <a:t>0</a:t>
            </a:r>
            <a:r>
              <a:rPr lang="en-US" altLang="en-US"/>
              <a:t>, the initial state is y</a:t>
            </a:r>
            <a:r>
              <a:rPr lang="en-US" altLang="en-US" baseline="-25000"/>
              <a:t>0 </a:t>
            </a:r>
            <a:r>
              <a:rPr lang="en-US" altLang="en-US"/>
              <a:t>and the initial input is zero</a:t>
            </a:r>
          </a:p>
        </p:txBody>
      </p:sp>
      <p:graphicFrame>
        <p:nvGraphicFramePr>
          <p:cNvPr id="60420" name="Object 3">
            <a:extLst>
              <a:ext uri="{FF2B5EF4-FFF2-40B4-BE49-F238E27FC236}">
                <a16:creationId xmlns:a16="http://schemas.microsoft.com/office/drawing/2014/main" id="{1673968B-7F6C-1B84-3BF6-D071262EC294}"/>
              </a:ext>
            </a:extLst>
          </p:cNvPr>
          <p:cNvGraphicFramePr>
            <a:graphicFrameLocks noChangeAspect="1"/>
          </p:cNvGraphicFramePr>
          <p:nvPr/>
        </p:nvGraphicFramePr>
        <p:xfrm>
          <a:off x="990600" y="3505200"/>
          <a:ext cx="1566863" cy="990600"/>
        </p:xfrm>
        <a:graphic>
          <a:graphicData uri="http://schemas.openxmlformats.org/presentationml/2006/ole">
            <mc:AlternateContent xmlns:mc="http://schemas.openxmlformats.org/markup-compatibility/2006">
              <mc:Choice xmlns:v="urn:schemas-microsoft-com:vml" Requires="v">
                <p:oleObj name="Equation" r:id="rId2" imgW="622030" imgH="393529" progId="Equation.DSMT4">
                  <p:embed/>
                </p:oleObj>
              </mc:Choice>
              <mc:Fallback>
                <p:oleObj name="Equation" r:id="rId2" imgW="622030" imgH="393529" progId="Equation.DSMT4">
                  <p:embed/>
                  <p:pic>
                    <p:nvPicPr>
                      <p:cNvPr id="60420" name="Object 3">
                        <a:extLst>
                          <a:ext uri="{FF2B5EF4-FFF2-40B4-BE49-F238E27FC236}">
                            <a16:creationId xmlns:a16="http://schemas.microsoft.com/office/drawing/2014/main" id="{1673968B-7F6C-1B84-3BF6-D071262EC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505200"/>
                        <a:ext cx="15668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0421" name="Group 4">
            <a:extLst>
              <a:ext uri="{FF2B5EF4-FFF2-40B4-BE49-F238E27FC236}">
                <a16:creationId xmlns:a16="http://schemas.microsoft.com/office/drawing/2014/main" id="{D6D5ECE8-64D0-CD2E-FA2B-E8CD3E79088F}"/>
              </a:ext>
            </a:extLst>
          </p:cNvPr>
          <p:cNvGrpSpPr>
            <a:grpSpLocks/>
          </p:cNvGrpSpPr>
          <p:nvPr/>
        </p:nvGrpSpPr>
        <p:grpSpPr bwMode="auto">
          <a:xfrm>
            <a:off x="914400" y="1447800"/>
            <a:ext cx="2801938" cy="1143000"/>
            <a:chOff x="1777412" y="1524000"/>
            <a:chExt cx="2801767" cy="1143000"/>
          </a:xfrm>
        </p:grpSpPr>
        <p:pic>
          <p:nvPicPr>
            <p:cNvPr id="60423" name="Picture 5">
              <a:extLst>
                <a:ext uri="{FF2B5EF4-FFF2-40B4-BE49-F238E27FC236}">
                  <a16:creationId xmlns:a16="http://schemas.microsoft.com/office/drawing/2014/main" id="{6927DCF8-1215-3431-E86E-196F2A1BA1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5112" y="1524000"/>
              <a:ext cx="700088" cy="1143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0424" name="Straight Arrow Connector 6">
              <a:extLst>
                <a:ext uri="{FF2B5EF4-FFF2-40B4-BE49-F238E27FC236}">
                  <a16:creationId xmlns:a16="http://schemas.microsoft.com/office/drawing/2014/main" id="{F0F1A743-088E-D7A2-4401-0BE9AFFCAB61}"/>
                </a:ext>
              </a:extLst>
            </p:cNvPr>
            <p:cNvCxnSpPr>
              <a:cxnSpLocks noChangeShapeType="1"/>
            </p:cNvCxnSpPr>
            <p:nvPr/>
          </p:nvCxnSpPr>
          <p:spPr bwMode="auto">
            <a:xfrm flipV="1">
              <a:off x="2195512" y="2095500"/>
              <a:ext cx="609600" cy="6235"/>
            </a:xfrm>
            <a:prstGeom prst="straightConnector1">
              <a:avLst/>
            </a:prstGeom>
            <a:noFill/>
            <a:ln w="12700" algn="ctr">
              <a:solidFill>
                <a:schemeClr val="tx1"/>
              </a:solidFill>
              <a:round/>
              <a:headEnd type="none" w="sm" len="sm"/>
              <a:tailEnd type="arrow" w="med" len="med"/>
            </a:ln>
          </p:spPr>
        </p:cxnSp>
        <p:cxnSp>
          <p:nvCxnSpPr>
            <p:cNvPr id="60425" name="Straight Arrow Connector 7">
              <a:extLst>
                <a:ext uri="{FF2B5EF4-FFF2-40B4-BE49-F238E27FC236}">
                  <a16:creationId xmlns:a16="http://schemas.microsoft.com/office/drawing/2014/main" id="{205C9D94-347E-B22D-EDCB-FF8C2C502F23}"/>
                </a:ext>
              </a:extLst>
            </p:cNvPr>
            <p:cNvCxnSpPr>
              <a:cxnSpLocks noChangeShapeType="1"/>
            </p:cNvCxnSpPr>
            <p:nvPr/>
          </p:nvCxnSpPr>
          <p:spPr bwMode="auto">
            <a:xfrm flipV="1">
              <a:off x="3505200" y="2101735"/>
              <a:ext cx="609600" cy="6235"/>
            </a:xfrm>
            <a:prstGeom prst="straightConnector1">
              <a:avLst/>
            </a:prstGeom>
            <a:noFill/>
            <a:ln w="12700" algn="ctr">
              <a:solidFill>
                <a:schemeClr val="tx1"/>
              </a:solidFill>
              <a:round/>
              <a:headEnd type="none" w="sm" len="sm"/>
              <a:tailEnd type="arrow" w="med" len="med"/>
            </a:ln>
          </p:spPr>
        </p:cxnSp>
        <p:sp>
          <p:nvSpPr>
            <p:cNvPr id="9" name="TextBox 10">
              <a:extLst>
                <a:ext uri="{FF2B5EF4-FFF2-40B4-BE49-F238E27FC236}">
                  <a16:creationId xmlns:a16="http://schemas.microsoft.com/office/drawing/2014/main" id="{965512E8-E0BC-50D8-CA60-0B69228EE4AF}"/>
                </a:ext>
              </a:extLst>
            </p:cNvPr>
            <p:cNvSpPr txBox="1"/>
            <p:nvPr/>
          </p:nvSpPr>
          <p:spPr>
            <a:xfrm>
              <a:off x="1777412" y="1858963"/>
              <a:ext cx="355578" cy="461962"/>
            </a:xfrm>
            <a:prstGeom prst="rect">
              <a:avLst/>
            </a:prstGeom>
            <a:noFill/>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buClr>
                  <a:schemeClr val="tx1"/>
                </a:buClr>
                <a:buSzPct val="100000"/>
                <a:buFont typeface="Wingdings" pitchFamily="2" charset="2"/>
                <a:buNone/>
                <a:defRPr/>
              </a:pPr>
              <a:r>
                <a:rPr lang="en-US" dirty="0">
                  <a:solidFill>
                    <a:srgbClr val="1E0000"/>
                  </a:solidFill>
                  <a:latin typeface="+mj-lt"/>
                </a:rPr>
                <a:t>u</a:t>
              </a:r>
            </a:p>
          </p:txBody>
        </p:sp>
        <p:sp>
          <p:nvSpPr>
            <p:cNvPr id="10" name="TextBox 12">
              <a:extLst>
                <a:ext uri="{FF2B5EF4-FFF2-40B4-BE49-F238E27FC236}">
                  <a16:creationId xmlns:a16="http://schemas.microsoft.com/office/drawing/2014/main" id="{D0243E55-574C-71CF-AD4D-5605EC6E12DC}"/>
                </a:ext>
              </a:extLst>
            </p:cNvPr>
            <p:cNvSpPr txBox="1"/>
            <p:nvPr/>
          </p:nvSpPr>
          <p:spPr>
            <a:xfrm>
              <a:off x="4241062" y="1852613"/>
              <a:ext cx="338117" cy="460375"/>
            </a:xfrm>
            <a:prstGeom prst="rect">
              <a:avLst/>
            </a:prstGeom>
            <a:noFill/>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buClr>
                  <a:schemeClr val="tx1"/>
                </a:buClr>
                <a:buSzPct val="100000"/>
                <a:buFont typeface="Wingdings" pitchFamily="2" charset="2"/>
                <a:buNone/>
                <a:defRPr/>
              </a:pPr>
              <a:r>
                <a:rPr lang="en-US" dirty="0">
                  <a:solidFill>
                    <a:srgbClr val="1E0000"/>
                  </a:solidFill>
                  <a:latin typeface="+mj-lt"/>
                </a:rPr>
                <a:t>y</a:t>
              </a:r>
            </a:p>
          </p:txBody>
        </p:sp>
      </p:grpSp>
      <p:sp>
        <p:nvSpPr>
          <p:cNvPr id="60422" name="Slide Number Placeholder 1">
            <a:extLst>
              <a:ext uri="{FF2B5EF4-FFF2-40B4-BE49-F238E27FC236}">
                <a16:creationId xmlns:a16="http://schemas.microsoft.com/office/drawing/2014/main" id="{20109678-37C6-AA8C-4864-020ECF7C7DF2}"/>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3AD8BB9D-D0ED-4C95-8080-44394A0332A7}" type="slidenum">
              <a:rPr lang="en-US" altLang="en-US" sz="2000">
                <a:solidFill>
                  <a:srgbClr val="1E0000"/>
                </a:solidFill>
              </a:rPr>
              <a:pPr algn="r" eaLnBrk="1" hangingPunct="1">
                <a:buFont typeface="Wingdings" panose="05000000000000000000" pitchFamily="2" charset="2"/>
                <a:buNone/>
              </a:pPr>
              <a:t>22</a:t>
            </a:fld>
            <a:endParaRPr lang="en-US" altLang="en-US" sz="2000">
              <a:solidFill>
                <a:srgbClr val="1E0000"/>
              </a:solidFill>
            </a:endParaRPr>
          </a:p>
        </p:txBody>
      </p:sp>
    </p:spTree>
    <p:extLst>
      <p:ext uri="{BB962C8B-B14F-4D97-AF65-F5344CB8AC3E}">
        <p14:creationId xmlns:p14="http://schemas.microsoft.com/office/powerpoint/2010/main" val="3840016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8CE22B46-5C2A-5707-DD12-34AAC4842199}"/>
              </a:ext>
            </a:extLst>
          </p:cNvPr>
          <p:cNvSpPr>
            <a:spLocks noGrp="1" noChangeArrowheads="1"/>
          </p:cNvSpPr>
          <p:nvPr>
            <p:ph type="title"/>
          </p:nvPr>
        </p:nvSpPr>
        <p:spPr/>
        <p:txBody>
          <a:bodyPr/>
          <a:lstStyle/>
          <a:p>
            <a:r>
              <a:rPr lang="en-US" altLang="en-US"/>
              <a:t>First Order Lag Block</a:t>
            </a:r>
          </a:p>
        </p:txBody>
      </p:sp>
      <p:sp>
        <p:nvSpPr>
          <p:cNvPr id="61443" name="Content Placeholder 2">
            <a:extLst>
              <a:ext uri="{FF2B5EF4-FFF2-40B4-BE49-F238E27FC236}">
                <a16:creationId xmlns:a16="http://schemas.microsoft.com/office/drawing/2014/main" id="{901BBA72-E7DB-4A0A-383B-5D82E1375B7F}"/>
              </a:ext>
            </a:extLst>
          </p:cNvPr>
          <p:cNvSpPr>
            <a:spLocks noGrp="1" noChangeArrowheads="1"/>
          </p:cNvSpPr>
          <p:nvPr>
            <p:ph idx="1"/>
          </p:nvPr>
        </p:nvSpPr>
        <p:spPr>
          <a:xfrm>
            <a:off x="457200" y="1279525"/>
            <a:ext cx="11298238" cy="3733800"/>
          </a:xfrm>
        </p:spPr>
        <p:txBody>
          <a:bodyPr/>
          <a:lstStyle/>
          <a:p>
            <a:endParaRPr lang="en-US" altLang="en-US"/>
          </a:p>
          <a:p>
            <a:endParaRPr lang="en-US" altLang="en-US"/>
          </a:p>
          <a:p>
            <a:endParaRPr lang="en-US" altLang="en-US"/>
          </a:p>
          <a:p>
            <a:r>
              <a:rPr lang="en-US" altLang="en-US"/>
              <a:t>Equation with u as an input and y as an output is </a:t>
            </a:r>
            <a:br>
              <a:rPr lang="en-US" altLang="en-US"/>
            </a:br>
            <a:br>
              <a:rPr lang="en-US" altLang="en-US"/>
            </a:br>
            <a:br>
              <a:rPr lang="en-US" altLang="en-US"/>
            </a:br>
            <a:endParaRPr lang="en-US" altLang="en-US"/>
          </a:p>
          <a:p>
            <a:r>
              <a:rPr lang="en-US" altLang="en-US"/>
              <a:t>In steady-state with an initial output of y</a:t>
            </a:r>
            <a:r>
              <a:rPr lang="en-US" altLang="en-US" baseline="-25000"/>
              <a:t>0</a:t>
            </a:r>
            <a:r>
              <a:rPr lang="en-US" altLang="en-US"/>
              <a:t>, the initial state is y</a:t>
            </a:r>
            <a:r>
              <a:rPr lang="en-US" altLang="en-US" baseline="-25000"/>
              <a:t>0 </a:t>
            </a:r>
            <a:r>
              <a:rPr lang="en-US" altLang="en-US"/>
              <a:t>and the initial input is y</a:t>
            </a:r>
            <a:r>
              <a:rPr lang="en-US" altLang="en-US" baseline="-25000"/>
              <a:t>0</a:t>
            </a:r>
            <a:r>
              <a:rPr lang="en-US" altLang="en-US"/>
              <a:t>/K</a:t>
            </a:r>
          </a:p>
          <a:p>
            <a:r>
              <a:rPr lang="en-US" altLang="en-US"/>
              <a:t>Commonly used for measurement delay (e.g., T</a:t>
            </a:r>
            <a:r>
              <a:rPr lang="en-US" altLang="en-US" baseline="-25000"/>
              <a:t>R</a:t>
            </a:r>
            <a:r>
              <a:rPr lang="en-US" altLang="en-US"/>
              <a:t> block with IEEE T1)</a:t>
            </a:r>
          </a:p>
        </p:txBody>
      </p:sp>
      <p:graphicFrame>
        <p:nvGraphicFramePr>
          <p:cNvPr id="61444" name="Object 3">
            <a:extLst>
              <a:ext uri="{FF2B5EF4-FFF2-40B4-BE49-F238E27FC236}">
                <a16:creationId xmlns:a16="http://schemas.microsoft.com/office/drawing/2014/main" id="{C7D66081-DB30-133C-F37C-1E0BE0584247}"/>
              </a:ext>
            </a:extLst>
          </p:cNvPr>
          <p:cNvGraphicFramePr>
            <a:graphicFrameLocks noChangeAspect="1"/>
          </p:cNvGraphicFramePr>
          <p:nvPr/>
        </p:nvGraphicFramePr>
        <p:xfrm>
          <a:off x="1368425" y="3463925"/>
          <a:ext cx="2620963" cy="990600"/>
        </p:xfrm>
        <a:graphic>
          <a:graphicData uri="http://schemas.openxmlformats.org/presentationml/2006/ole">
            <mc:AlternateContent xmlns:mc="http://schemas.openxmlformats.org/markup-compatibility/2006">
              <mc:Choice xmlns:v="urn:schemas-microsoft-com:vml" Requires="v">
                <p:oleObj name="Equation" r:id="rId2" imgW="1040948" imgH="393529" progId="Equation.DSMT4">
                  <p:embed/>
                </p:oleObj>
              </mc:Choice>
              <mc:Fallback>
                <p:oleObj name="Equation" r:id="rId2" imgW="1040948" imgH="393529" progId="Equation.DSMT4">
                  <p:embed/>
                  <p:pic>
                    <p:nvPicPr>
                      <p:cNvPr id="61444" name="Object 3">
                        <a:extLst>
                          <a:ext uri="{FF2B5EF4-FFF2-40B4-BE49-F238E27FC236}">
                            <a16:creationId xmlns:a16="http://schemas.microsoft.com/office/drawing/2014/main" id="{C7D66081-DB30-133C-F37C-1E0BE0584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3463925"/>
                        <a:ext cx="26209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1445" name="Group 5">
            <a:extLst>
              <a:ext uri="{FF2B5EF4-FFF2-40B4-BE49-F238E27FC236}">
                <a16:creationId xmlns:a16="http://schemas.microsoft.com/office/drawing/2014/main" id="{779368DD-5A34-CD60-3730-33681671C16F}"/>
              </a:ext>
            </a:extLst>
          </p:cNvPr>
          <p:cNvGrpSpPr>
            <a:grpSpLocks/>
          </p:cNvGrpSpPr>
          <p:nvPr/>
        </p:nvGrpSpPr>
        <p:grpSpPr bwMode="auto">
          <a:xfrm>
            <a:off x="838200" y="1447800"/>
            <a:ext cx="3327400" cy="1143000"/>
            <a:chOff x="1421224" y="1524000"/>
            <a:chExt cx="3327232" cy="1143000"/>
          </a:xfrm>
        </p:grpSpPr>
        <p:pic>
          <p:nvPicPr>
            <p:cNvPr id="61453" name="Picture 6">
              <a:extLst>
                <a:ext uri="{FF2B5EF4-FFF2-40B4-BE49-F238E27FC236}">
                  <a16:creationId xmlns:a16="http://schemas.microsoft.com/office/drawing/2014/main" id="{8C69D018-E415-24CA-71E4-BBB0060149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3488" y="1524000"/>
              <a:ext cx="1179512" cy="1143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1454" name="Straight Arrow Connector 7">
              <a:extLst>
                <a:ext uri="{FF2B5EF4-FFF2-40B4-BE49-F238E27FC236}">
                  <a16:creationId xmlns:a16="http://schemas.microsoft.com/office/drawing/2014/main" id="{D1296903-3444-79A9-DF80-2E535E694158}"/>
                </a:ext>
              </a:extLst>
            </p:cNvPr>
            <p:cNvCxnSpPr>
              <a:cxnSpLocks noChangeShapeType="1"/>
            </p:cNvCxnSpPr>
            <p:nvPr/>
          </p:nvCxnSpPr>
          <p:spPr bwMode="auto">
            <a:xfrm flipV="1">
              <a:off x="1905000" y="2107970"/>
              <a:ext cx="609600" cy="6235"/>
            </a:xfrm>
            <a:prstGeom prst="straightConnector1">
              <a:avLst/>
            </a:prstGeom>
            <a:noFill/>
            <a:ln w="12700" algn="ctr">
              <a:solidFill>
                <a:schemeClr val="tx1"/>
              </a:solidFill>
              <a:round/>
              <a:headEnd type="none" w="sm" len="sm"/>
              <a:tailEnd type="arrow" w="med" len="med"/>
            </a:ln>
          </p:spPr>
        </p:cxnSp>
        <p:cxnSp>
          <p:nvCxnSpPr>
            <p:cNvPr id="61455" name="Straight Arrow Connector 8">
              <a:extLst>
                <a:ext uri="{FF2B5EF4-FFF2-40B4-BE49-F238E27FC236}">
                  <a16:creationId xmlns:a16="http://schemas.microsoft.com/office/drawing/2014/main" id="{08E08396-9413-380F-9C84-C9D67B0B9B4C}"/>
                </a:ext>
              </a:extLst>
            </p:cNvPr>
            <p:cNvCxnSpPr>
              <a:cxnSpLocks noChangeShapeType="1"/>
            </p:cNvCxnSpPr>
            <p:nvPr/>
          </p:nvCxnSpPr>
          <p:spPr bwMode="auto">
            <a:xfrm flipV="1">
              <a:off x="3733800" y="2109702"/>
              <a:ext cx="609600" cy="6235"/>
            </a:xfrm>
            <a:prstGeom prst="straightConnector1">
              <a:avLst/>
            </a:prstGeom>
            <a:noFill/>
            <a:ln w="12700" algn="ctr">
              <a:solidFill>
                <a:schemeClr val="tx1"/>
              </a:solidFill>
              <a:round/>
              <a:headEnd type="none" w="sm" len="sm"/>
              <a:tailEnd type="arrow" w="med" len="med"/>
            </a:ln>
          </p:spPr>
        </p:cxnSp>
        <p:sp>
          <p:nvSpPr>
            <p:cNvPr id="10" name="TextBox 7">
              <a:extLst>
                <a:ext uri="{FF2B5EF4-FFF2-40B4-BE49-F238E27FC236}">
                  <a16:creationId xmlns:a16="http://schemas.microsoft.com/office/drawing/2014/main" id="{0245AD40-2D2A-FAD9-24FE-71A95CDD83C7}"/>
                </a:ext>
              </a:extLst>
            </p:cNvPr>
            <p:cNvSpPr txBox="1"/>
            <p:nvPr/>
          </p:nvSpPr>
          <p:spPr>
            <a:xfrm>
              <a:off x="1421224" y="1839913"/>
              <a:ext cx="338121" cy="461962"/>
            </a:xfrm>
            <a:prstGeom prst="rect">
              <a:avLst/>
            </a:prstGeom>
            <a:noFill/>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buClr>
                  <a:schemeClr val="tx1"/>
                </a:buClr>
                <a:buSzPct val="100000"/>
                <a:buFont typeface="Wingdings" pitchFamily="2" charset="2"/>
                <a:buNone/>
                <a:defRPr/>
              </a:pPr>
              <a:r>
                <a:rPr lang="en-US" dirty="0">
                  <a:solidFill>
                    <a:srgbClr val="1E0000"/>
                  </a:solidFill>
                  <a:latin typeface="+mn-lt"/>
                </a:rPr>
                <a:t>u</a:t>
              </a:r>
            </a:p>
          </p:txBody>
        </p:sp>
        <p:sp>
          <p:nvSpPr>
            <p:cNvPr id="11" name="TextBox 8">
              <a:extLst>
                <a:ext uri="{FF2B5EF4-FFF2-40B4-BE49-F238E27FC236}">
                  <a16:creationId xmlns:a16="http://schemas.microsoft.com/office/drawing/2014/main" id="{DE9BDA90-1742-152E-AD07-A7A5822E2E40}"/>
                </a:ext>
              </a:extLst>
            </p:cNvPr>
            <p:cNvSpPr txBox="1"/>
            <p:nvPr/>
          </p:nvSpPr>
          <p:spPr>
            <a:xfrm>
              <a:off x="4410336" y="1882775"/>
              <a:ext cx="338120" cy="461963"/>
            </a:xfrm>
            <a:prstGeom prst="rect">
              <a:avLst/>
            </a:prstGeom>
            <a:noFill/>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buClr>
                  <a:schemeClr val="tx1"/>
                </a:buClr>
                <a:buSzPct val="100000"/>
                <a:buFont typeface="Wingdings" pitchFamily="2" charset="2"/>
                <a:buNone/>
                <a:defRPr/>
              </a:pPr>
              <a:r>
                <a:rPr lang="en-US" dirty="0">
                  <a:solidFill>
                    <a:srgbClr val="1E0000"/>
                  </a:solidFill>
                  <a:latin typeface="+mn-lt"/>
                </a:rPr>
                <a:t>y</a:t>
              </a:r>
            </a:p>
          </p:txBody>
        </p:sp>
      </p:grpSp>
      <p:grpSp>
        <p:nvGrpSpPr>
          <p:cNvPr id="61446" name="Group 11">
            <a:extLst>
              <a:ext uri="{FF2B5EF4-FFF2-40B4-BE49-F238E27FC236}">
                <a16:creationId xmlns:a16="http://schemas.microsoft.com/office/drawing/2014/main" id="{D58BA324-B6BD-EB9E-F343-E7B4997AC39E}"/>
              </a:ext>
            </a:extLst>
          </p:cNvPr>
          <p:cNvGrpSpPr>
            <a:grpSpLocks/>
          </p:cNvGrpSpPr>
          <p:nvPr/>
        </p:nvGrpSpPr>
        <p:grpSpPr bwMode="auto">
          <a:xfrm>
            <a:off x="4597400" y="1457325"/>
            <a:ext cx="2895600" cy="1047750"/>
            <a:chOff x="6019800" y="2948142"/>
            <a:chExt cx="2624001" cy="905792"/>
          </a:xfrm>
        </p:grpSpPr>
        <p:sp>
          <p:nvSpPr>
            <p:cNvPr id="13" name="TextBox 26">
              <a:extLst>
                <a:ext uri="{FF2B5EF4-FFF2-40B4-BE49-F238E27FC236}">
                  <a16:creationId xmlns:a16="http://schemas.microsoft.com/office/drawing/2014/main" id="{7BC095FA-4FFC-A355-146A-147D8C7E3F3E}"/>
                </a:ext>
              </a:extLst>
            </p:cNvPr>
            <p:cNvSpPr txBox="1"/>
            <p:nvPr/>
          </p:nvSpPr>
          <p:spPr>
            <a:xfrm>
              <a:off x="6542011" y="3339280"/>
              <a:ext cx="2101790" cy="369178"/>
            </a:xfrm>
            <a:prstGeom prst="rect">
              <a:avLst/>
            </a:prstGeom>
            <a:noFill/>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buClr>
                  <a:schemeClr val="tx1"/>
                </a:buClr>
                <a:buSzPct val="100000"/>
                <a:buFont typeface="Wingdings" pitchFamily="2" charset="2"/>
                <a:buNone/>
                <a:defRPr/>
              </a:pPr>
              <a:r>
                <a:rPr lang="en-US" dirty="0">
                  <a:solidFill>
                    <a:schemeClr val="accent5">
                      <a:lumMod val="50000"/>
                    </a:schemeClr>
                  </a:solidFill>
                </a:rPr>
                <a:t>Output of Lag Block</a:t>
              </a:r>
            </a:p>
          </p:txBody>
        </p:sp>
        <p:sp>
          <p:nvSpPr>
            <p:cNvPr id="14" name="Freeform 13">
              <a:extLst>
                <a:ext uri="{FF2B5EF4-FFF2-40B4-BE49-F238E27FC236}">
                  <a16:creationId xmlns:a16="http://schemas.microsoft.com/office/drawing/2014/main" id="{58933C1B-81A4-73DA-01BE-4C9AE68553DA}"/>
                </a:ext>
              </a:extLst>
            </p:cNvPr>
            <p:cNvSpPr/>
            <p:nvPr/>
          </p:nvSpPr>
          <p:spPr>
            <a:xfrm>
              <a:off x="6347800" y="3302224"/>
              <a:ext cx="1448668" cy="551710"/>
            </a:xfrm>
            <a:custGeom>
              <a:avLst/>
              <a:gdLst>
                <a:gd name="connsiteX0" fmla="*/ 0 w 2863272"/>
                <a:gd name="connsiteY0" fmla="*/ 1173018 h 1173018"/>
                <a:gd name="connsiteX1" fmla="*/ 0 w 2863272"/>
                <a:gd name="connsiteY1" fmla="*/ 9236 h 1173018"/>
                <a:gd name="connsiteX2" fmla="*/ 2863272 w 2863272"/>
                <a:gd name="connsiteY2" fmla="*/ 0 h 1173018"/>
              </a:gdLst>
              <a:ahLst/>
              <a:cxnLst>
                <a:cxn ang="0">
                  <a:pos x="connsiteX0" y="connsiteY0"/>
                </a:cxn>
                <a:cxn ang="0">
                  <a:pos x="connsiteX1" y="connsiteY1"/>
                </a:cxn>
                <a:cxn ang="0">
                  <a:pos x="connsiteX2" y="connsiteY2"/>
                </a:cxn>
              </a:cxnLst>
              <a:rect l="l" t="t" r="r" b="b"/>
              <a:pathLst>
                <a:path w="2863272" h="1173018">
                  <a:moveTo>
                    <a:pt x="0" y="1173018"/>
                  </a:moveTo>
                  <a:lnTo>
                    <a:pt x="0" y="9236"/>
                  </a:lnTo>
                  <a:lnTo>
                    <a:pt x="2863272" y="0"/>
                  </a:lnTo>
                </a:path>
              </a:pathLst>
            </a:custGeom>
            <a:noFill/>
            <a:ln w="1270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algn="l" rtl="0" eaLnBrk="0" fontAlgn="base" hangingPunct="0">
                <a:spcBef>
                  <a:spcPct val="0"/>
                </a:spcBef>
                <a:spcAft>
                  <a:spcPct val="0"/>
                </a:spcAft>
                <a:defRPr sz="2400" kern="1200">
                  <a:solidFill>
                    <a:schemeClr val="dk1"/>
                  </a:solidFill>
                  <a:latin typeface="+mn-lt"/>
                  <a:ea typeface="+mn-ea"/>
                  <a:cs typeface="+mn-cs"/>
                </a:defRPr>
              </a:lvl1pPr>
              <a:lvl2pPr marL="457200" algn="l" rtl="0" eaLnBrk="0" fontAlgn="base" hangingPunct="0">
                <a:spcBef>
                  <a:spcPct val="0"/>
                </a:spcBef>
                <a:spcAft>
                  <a:spcPct val="0"/>
                </a:spcAft>
                <a:defRPr sz="2400" kern="1200">
                  <a:solidFill>
                    <a:schemeClr val="dk1"/>
                  </a:solidFill>
                  <a:latin typeface="+mn-lt"/>
                  <a:ea typeface="+mn-ea"/>
                  <a:cs typeface="+mn-cs"/>
                </a:defRPr>
              </a:lvl2pPr>
              <a:lvl3pPr marL="914400" algn="l" rtl="0" eaLnBrk="0" fontAlgn="base" hangingPunct="0">
                <a:spcBef>
                  <a:spcPct val="0"/>
                </a:spcBef>
                <a:spcAft>
                  <a:spcPct val="0"/>
                </a:spcAft>
                <a:defRPr sz="2400" kern="1200">
                  <a:solidFill>
                    <a:schemeClr val="dk1"/>
                  </a:solidFill>
                  <a:latin typeface="+mn-lt"/>
                  <a:ea typeface="+mn-ea"/>
                  <a:cs typeface="+mn-cs"/>
                </a:defRPr>
              </a:lvl3pPr>
              <a:lvl4pPr marL="1371600" algn="l" rtl="0" eaLnBrk="0" fontAlgn="base" hangingPunct="0">
                <a:spcBef>
                  <a:spcPct val="0"/>
                </a:spcBef>
                <a:spcAft>
                  <a:spcPct val="0"/>
                </a:spcAft>
                <a:defRPr sz="2400" kern="1200">
                  <a:solidFill>
                    <a:schemeClr val="dk1"/>
                  </a:solidFill>
                  <a:latin typeface="+mn-lt"/>
                  <a:ea typeface="+mn-ea"/>
                  <a:cs typeface="+mn-cs"/>
                </a:defRPr>
              </a:lvl4pPr>
              <a:lvl5pPr marL="1828800" algn="l"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lgn="ctr">
                <a:buClr>
                  <a:schemeClr val="tx1"/>
                </a:buClr>
                <a:buSzPct val="100000"/>
                <a:buFont typeface="Wingdings" pitchFamily="2" charset="2"/>
                <a:buNone/>
                <a:defRPr/>
              </a:pPr>
              <a:endParaRPr lang="en-US"/>
            </a:p>
          </p:txBody>
        </p:sp>
        <p:sp>
          <p:nvSpPr>
            <p:cNvPr id="15" name="Freeform 14">
              <a:extLst>
                <a:ext uri="{FF2B5EF4-FFF2-40B4-BE49-F238E27FC236}">
                  <a16:creationId xmlns:a16="http://schemas.microsoft.com/office/drawing/2014/main" id="{9BA7E30B-0778-54BD-25C5-AA9F0A896DEB}"/>
                </a:ext>
              </a:extLst>
            </p:cNvPr>
            <p:cNvSpPr/>
            <p:nvPr/>
          </p:nvSpPr>
          <p:spPr>
            <a:xfrm>
              <a:off x="6019800" y="3123811"/>
              <a:ext cx="1904702" cy="721889"/>
            </a:xfrm>
            <a:custGeom>
              <a:avLst/>
              <a:gdLst>
                <a:gd name="connsiteX0" fmla="*/ 0 w 4775200"/>
                <a:gd name="connsiteY0" fmla="*/ 0 h 1533236"/>
                <a:gd name="connsiteX1" fmla="*/ 9236 w 4775200"/>
                <a:gd name="connsiteY1" fmla="*/ 1533236 h 1533236"/>
                <a:gd name="connsiteX2" fmla="*/ 4775200 w 4775200"/>
                <a:gd name="connsiteY2" fmla="*/ 1514763 h 1533236"/>
              </a:gdLst>
              <a:ahLst/>
              <a:cxnLst>
                <a:cxn ang="0">
                  <a:pos x="connsiteX0" y="connsiteY0"/>
                </a:cxn>
                <a:cxn ang="0">
                  <a:pos x="connsiteX1" y="connsiteY1"/>
                </a:cxn>
                <a:cxn ang="0">
                  <a:pos x="connsiteX2" y="connsiteY2"/>
                </a:cxn>
              </a:cxnLst>
              <a:rect l="l" t="t" r="r" b="b"/>
              <a:pathLst>
                <a:path w="4775200" h="1533236">
                  <a:moveTo>
                    <a:pt x="0" y="0"/>
                  </a:moveTo>
                  <a:cubicBezTo>
                    <a:pt x="3079" y="511079"/>
                    <a:pt x="6157" y="1022157"/>
                    <a:pt x="9236" y="1533236"/>
                  </a:cubicBezTo>
                  <a:lnTo>
                    <a:pt x="4775200" y="1514763"/>
                  </a:lnTo>
                </a:path>
              </a:pathLst>
            </a:custGeom>
            <a:noFill/>
            <a:ln w="3175">
              <a:solidFill>
                <a:schemeClr val="tx1"/>
              </a:solidFill>
              <a:headEnd type="triangle" w="med" len="med"/>
              <a:tailEnd type="triangle" w="med" len="med"/>
            </a:ln>
          </p:spPr>
          <p:style>
            <a:lnRef idx="2">
              <a:schemeClr val="accent1"/>
            </a:lnRef>
            <a:fillRef idx="1">
              <a:schemeClr val="lt1"/>
            </a:fillRef>
            <a:effectRef idx="0">
              <a:schemeClr val="accent1"/>
            </a:effectRef>
            <a:fontRef idx="minor">
              <a:schemeClr val="dk1"/>
            </a:fontRef>
          </p:style>
          <p:txBody>
            <a:bodyPr anchor="ctr"/>
            <a:lstStyle>
              <a:defPPr>
                <a:defRPr lang="en-US"/>
              </a:defPPr>
              <a:lvl1pPr algn="l" rtl="0" eaLnBrk="0" fontAlgn="base" hangingPunct="0">
                <a:spcBef>
                  <a:spcPct val="0"/>
                </a:spcBef>
                <a:spcAft>
                  <a:spcPct val="0"/>
                </a:spcAft>
                <a:defRPr sz="2400" kern="1200">
                  <a:solidFill>
                    <a:schemeClr val="dk1"/>
                  </a:solidFill>
                  <a:latin typeface="+mn-lt"/>
                  <a:ea typeface="+mn-ea"/>
                  <a:cs typeface="+mn-cs"/>
                </a:defRPr>
              </a:lvl1pPr>
              <a:lvl2pPr marL="457200" algn="l" rtl="0" eaLnBrk="0" fontAlgn="base" hangingPunct="0">
                <a:spcBef>
                  <a:spcPct val="0"/>
                </a:spcBef>
                <a:spcAft>
                  <a:spcPct val="0"/>
                </a:spcAft>
                <a:defRPr sz="2400" kern="1200">
                  <a:solidFill>
                    <a:schemeClr val="dk1"/>
                  </a:solidFill>
                  <a:latin typeface="+mn-lt"/>
                  <a:ea typeface="+mn-ea"/>
                  <a:cs typeface="+mn-cs"/>
                </a:defRPr>
              </a:lvl2pPr>
              <a:lvl3pPr marL="914400" algn="l" rtl="0" eaLnBrk="0" fontAlgn="base" hangingPunct="0">
                <a:spcBef>
                  <a:spcPct val="0"/>
                </a:spcBef>
                <a:spcAft>
                  <a:spcPct val="0"/>
                </a:spcAft>
                <a:defRPr sz="2400" kern="1200">
                  <a:solidFill>
                    <a:schemeClr val="dk1"/>
                  </a:solidFill>
                  <a:latin typeface="+mn-lt"/>
                  <a:ea typeface="+mn-ea"/>
                  <a:cs typeface="+mn-cs"/>
                </a:defRPr>
              </a:lvl3pPr>
              <a:lvl4pPr marL="1371600" algn="l" rtl="0" eaLnBrk="0" fontAlgn="base" hangingPunct="0">
                <a:spcBef>
                  <a:spcPct val="0"/>
                </a:spcBef>
                <a:spcAft>
                  <a:spcPct val="0"/>
                </a:spcAft>
                <a:defRPr sz="2400" kern="1200">
                  <a:solidFill>
                    <a:schemeClr val="dk1"/>
                  </a:solidFill>
                  <a:latin typeface="+mn-lt"/>
                  <a:ea typeface="+mn-ea"/>
                  <a:cs typeface="+mn-cs"/>
                </a:defRPr>
              </a:lvl4pPr>
              <a:lvl5pPr marL="1828800" algn="l"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lgn="ctr">
                <a:buClr>
                  <a:schemeClr val="tx1"/>
                </a:buClr>
                <a:buSzPct val="100000"/>
                <a:buFont typeface="Wingdings" pitchFamily="2" charset="2"/>
                <a:buNone/>
                <a:defRPr/>
              </a:pPr>
              <a:endParaRPr lang="en-US"/>
            </a:p>
          </p:txBody>
        </p:sp>
        <p:sp>
          <p:nvSpPr>
            <p:cNvPr id="16" name="TextBox 22">
              <a:extLst>
                <a:ext uri="{FF2B5EF4-FFF2-40B4-BE49-F238E27FC236}">
                  <a16:creationId xmlns:a16="http://schemas.microsoft.com/office/drawing/2014/main" id="{669868F0-3BF2-F164-E23B-64080D3CA30C}"/>
                </a:ext>
              </a:extLst>
            </p:cNvPr>
            <p:cNvSpPr txBox="1"/>
            <p:nvPr/>
          </p:nvSpPr>
          <p:spPr>
            <a:xfrm>
              <a:off x="6132011" y="2948142"/>
              <a:ext cx="1031475" cy="369179"/>
            </a:xfrm>
            <a:prstGeom prst="rect">
              <a:avLst/>
            </a:prstGeom>
            <a:noFill/>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buClr>
                  <a:schemeClr val="tx1"/>
                </a:buClr>
                <a:buSzPct val="100000"/>
                <a:buFont typeface="Wingdings" pitchFamily="2" charset="2"/>
                <a:buNone/>
                <a:defRPr/>
              </a:pPr>
              <a:r>
                <a:rPr lang="en-US" dirty="0">
                  <a:solidFill>
                    <a:schemeClr val="accent2">
                      <a:lumMod val="60000"/>
                      <a:lumOff val="40000"/>
                    </a:schemeClr>
                  </a:solidFill>
                </a:rPr>
                <a:t>Input</a:t>
              </a:r>
            </a:p>
          </p:txBody>
        </p:sp>
        <p:sp>
          <p:nvSpPr>
            <p:cNvPr id="17" name="Freeform 16">
              <a:extLst>
                <a:ext uri="{FF2B5EF4-FFF2-40B4-BE49-F238E27FC236}">
                  <a16:creationId xmlns:a16="http://schemas.microsoft.com/office/drawing/2014/main" id="{B4CA83DC-53F1-147E-170C-AB1B10921FA4}"/>
                </a:ext>
              </a:extLst>
            </p:cNvPr>
            <p:cNvSpPr/>
            <p:nvPr/>
          </p:nvSpPr>
          <p:spPr>
            <a:xfrm>
              <a:off x="6354994" y="3302224"/>
              <a:ext cx="1441474" cy="543475"/>
            </a:xfrm>
            <a:custGeom>
              <a:avLst/>
              <a:gdLst>
                <a:gd name="connsiteX0" fmla="*/ 0 w 2835563"/>
                <a:gd name="connsiteY0" fmla="*/ 1193098 h 1193098"/>
                <a:gd name="connsiteX1" fmla="*/ 295563 w 2835563"/>
                <a:gd name="connsiteY1" fmla="*/ 389535 h 1193098"/>
                <a:gd name="connsiteX2" fmla="*/ 720436 w 2835563"/>
                <a:gd name="connsiteY2" fmla="*/ 47789 h 1193098"/>
                <a:gd name="connsiteX3" fmla="*/ 2835563 w 2835563"/>
                <a:gd name="connsiteY3" fmla="*/ 10844 h 1193098"/>
                <a:gd name="connsiteX0" fmla="*/ 0 w 2835563"/>
                <a:gd name="connsiteY0" fmla="*/ 1196063 h 1196063"/>
                <a:gd name="connsiteX1" fmla="*/ 203199 w 2835563"/>
                <a:gd name="connsiteY1" fmla="*/ 447919 h 1196063"/>
                <a:gd name="connsiteX2" fmla="*/ 720436 w 2835563"/>
                <a:gd name="connsiteY2" fmla="*/ 50754 h 1196063"/>
                <a:gd name="connsiteX3" fmla="*/ 2835563 w 2835563"/>
                <a:gd name="connsiteY3" fmla="*/ 13809 h 1196063"/>
                <a:gd name="connsiteX0" fmla="*/ 0 w 2835563"/>
                <a:gd name="connsiteY0" fmla="*/ 1187863 h 1187863"/>
                <a:gd name="connsiteX1" fmla="*/ 203199 w 2835563"/>
                <a:gd name="connsiteY1" fmla="*/ 439719 h 1187863"/>
                <a:gd name="connsiteX2" fmla="*/ 544945 w 2835563"/>
                <a:gd name="connsiteY2" fmla="*/ 70263 h 1187863"/>
                <a:gd name="connsiteX3" fmla="*/ 2835563 w 2835563"/>
                <a:gd name="connsiteY3" fmla="*/ 5609 h 1187863"/>
                <a:gd name="connsiteX0" fmla="*/ 0 w 2835563"/>
                <a:gd name="connsiteY0" fmla="*/ 1183879 h 1183879"/>
                <a:gd name="connsiteX1" fmla="*/ 203199 w 2835563"/>
                <a:gd name="connsiteY1" fmla="*/ 435735 h 1183879"/>
                <a:gd name="connsiteX2" fmla="*/ 544945 w 2835563"/>
                <a:gd name="connsiteY2" fmla="*/ 66279 h 1183879"/>
                <a:gd name="connsiteX3" fmla="*/ 2835563 w 2835563"/>
                <a:gd name="connsiteY3" fmla="*/ 1625 h 1183879"/>
                <a:gd name="connsiteX0" fmla="*/ 0 w 2835563"/>
                <a:gd name="connsiteY0" fmla="*/ 1151902 h 1151902"/>
                <a:gd name="connsiteX1" fmla="*/ 203199 w 2835563"/>
                <a:gd name="connsiteY1" fmla="*/ 403758 h 1151902"/>
                <a:gd name="connsiteX2" fmla="*/ 544945 w 2835563"/>
                <a:gd name="connsiteY2" fmla="*/ 34302 h 1151902"/>
                <a:gd name="connsiteX3" fmla="*/ 2835563 w 2835563"/>
                <a:gd name="connsiteY3" fmla="*/ 25066 h 1151902"/>
                <a:gd name="connsiteX0" fmla="*/ 0 w 2835563"/>
                <a:gd name="connsiteY0" fmla="*/ 1166829 h 1166829"/>
                <a:gd name="connsiteX1" fmla="*/ 203199 w 2835563"/>
                <a:gd name="connsiteY1" fmla="*/ 418685 h 1166829"/>
                <a:gd name="connsiteX2" fmla="*/ 544945 w 2835563"/>
                <a:gd name="connsiteY2" fmla="*/ 49229 h 1166829"/>
                <a:gd name="connsiteX3" fmla="*/ 2835563 w 2835563"/>
                <a:gd name="connsiteY3" fmla="*/ 12284 h 1166829"/>
                <a:gd name="connsiteX0" fmla="*/ 0 w 2835568"/>
                <a:gd name="connsiteY0" fmla="*/ 1166829 h 1166829"/>
                <a:gd name="connsiteX1" fmla="*/ 203199 w 2835568"/>
                <a:gd name="connsiteY1" fmla="*/ 418685 h 1166829"/>
                <a:gd name="connsiteX2" fmla="*/ 544945 w 2835568"/>
                <a:gd name="connsiteY2" fmla="*/ 49229 h 1166829"/>
                <a:gd name="connsiteX3" fmla="*/ 2835563 w 2835568"/>
                <a:gd name="connsiteY3" fmla="*/ 12284 h 1166829"/>
                <a:gd name="connsiteX0" fmla="*/ 0 w 2835568"/>
                <a:gd name="connsiteY0" fmla="*/ 1158886 h 1158886"/>
                <a:gd name="connsiteX1" fmla="*/ 212435 w 2835568"/>
                <a:gd name="connsiteY1" fmla="*/ 198306 h 1158886"/>
                <a:gd name="connsiteX2" fmla="*/ 544945 w 2835568"/>
                <a:gd name="connsiteY2" fmla="*/ 41286 h 1158886"/>
                <a:gd name="connsiteX3" fmla="*/ 2835563 w 2835568"/>
                <a:gd name="connsiteY3" fmla="*/ 4341 h 1158886"/>
                <a:gd name="connsiteX0" fmla="*/ 41955 w 2877518"/>
                <a:gd name="connsiteY0" fmla="*/ 1154545 h 1154545"/>
                <a:gd name="connsiteX1" fmla="*/ 254390 w 2877518"/>
                <a:gd name="connsiteY1" fmla="*/ 193965 h 1154545"/>
                <a:gd name="connsiteX2" fmla="*/ 2877518 w 2877518"/>
                <a:gd name="connsiteY2" fmla="*/ 0 h 1154545"/>
                <a:gd name="connsiteX0" fmla="*/ 0 w 2835563"/>
                <a:gd name="connsiteY0" fmla="*/ 1156205 h 1156205"/>
                <a:gd name="connsiteX1" fmla="*/ 397163 w 2835563"/>
                <a:gd name="connsiteY1" fmla="*/ 112498 h 1156205"/>
                <a:gd name="connsiteX2" fmla="*/ 2835563 w 2835563"/>
                <a:gd name="connsiteY2" fmla="*/ 1660 h 1156205"/>
                <a:gd name="connsiteX0" fmla="*/ 6351 w 2841914"/>
                <a:gd name="connsiteY0" fmla="*/ 1156205 h 1156205"/>
                <a:gd name="connsiteX1" fmla="*/ 403514 w 2841914"/>
                <a:gd name="connsiteY1" fmla="*/ 112498 h 1156205"/>
                <a:gd name="connsiteX2" fmla="*/ 2841914 w 2841914"/>
                <a:gd name="connsiteY2" fmla="*/ 1660 h 1156205"/>
                <a:gd name="connsiteX0" fmla="*/ 7236 w 2879745"/>
                <a:gd name="connsiteY0" fmla="*/ 1173018 h 1173018"/>
                <a:gd name="connsiteX1" fmla="*/ 404399 w 2879745"/>
                <a:gd name="connsiteY1" fmla="*/ 129311 h 1173018"/>
                <a:gd name="connsiteX2" fmla="*/ 2879745 w 2879745"/>
                <a:gd name="connsiteY2" fmla="*/ 0 h 1173018"/>
                <a:gd name="connsiteX0" fmla="*/ 7236 w 2879996"/>
                <a:gd name="connsiteY0" fmla="*/ 1190306 h 1190306"/>
                <a:gd name="connsiteX1" fmla="*/ 404399 w 2879996"/>
                <a:gd name="connsiteY1" fmla="*/ 146599 h 1190306"/>
                <a:gd name="connsiteX2" fmla="*/ 2879745 w 2879996"/>
                <a:gd name="connsiteY2" fmla="*/ 17288 h 1190306"/>
                <a:gd name="connsiteX0" fmla="*/ 8876 w 2881635"/>
                <a:gd name="connsiteY0" fmla="*/ 1190306 h 1190306"/>
                <a:gd name="connsiteX1" fmla="*/ 396803 w 2881635"/>
                <a:gd name="connsiteY1" fmla="*/ 146599 h 1190306"/>
                <a:gd name="connsiteX2" fmla="*/ 2881385 w 2881635"/>
                <a:gd name="connsiteY2" fmla="*/ 17288 h 1190306"/>
              </a:gdLst>
              <a:ahLst/>
              <a:cxnLst>
                <a:cxn ang="0">
                  <a:pos x="connsiteX0" y="connsiteY0"/>
                </a:cxn>
                <a:cxn ang="0">
                  <a:pos x="connsiteX1" y="connsiteY1"/>
                </a:cxn>
                <a:cxn ang="0">
                  <a:pos x="connsiteX2" y="connsiteY2"/>
                </a:cxn>
              </a:cxnLst>
              <a:rect l="l" t="t" r="r" b="b"/>
              <a:pathLst>
                <a:path w="2881635" h="1190306">
                  <a:moveTo>
                    <a:pt x="8876" y="1190306"/>
                  </a:moveTo>
                  <a:cubicBezTo>
                    <a:pt x="4258" y="1161058"/>
                    <a:pt x="-81949" y="342102"/>
                    <a:pt x="396803" y="146599"/>
                  </a:cubicBezTo>
                  <a:cubicBezTo>
                    <a:pt x="875555" y="-48904"/>
                    <a:pt x="2907554" y="2279"/>
                    <a:pt x="2881385" y="17288"/>
                  </a:cubicBezTo>
                </a:path>
              </a:pathLst>
            </a:custGeom>
            <a:noFill/>
            <a:ln w="19050"/>
          </p:spPr>
          <p:style>
            <a:lnRef idx="2">
              <a:schemeClr val="accent1"/>
            </a:lnRef>
            <a:fillRef idx="1">
              <a:schemeClr val="lt1"/>
            </a:fillRef>
            <a:effectRef idx="0">
              <a:schemeClr val="accent1"/>
            </a:effectRef>
            <a:fontRef idx="minor">
              <a:schemeClr val="dk1"/>
            </a:fontRef>
          </p:style>
          <p:txBody>
            <a:bodyPr anchor="ctr"/>
            <a:lstStyle>
              <a:defPPr>
                <a:defRPr lang="en-US"/>
              </a:defPPr>
              <a:lvl1pPr algn="l" rtl="0" eaLnBrk="0" fontAlgn="base" hangingPunct="0">
                <a:spcBef>
                  <a:spcPct val="0"/>
                </a:spcBef>
                <a:spcAft>
                  <a:spcPct val="0"/>
                </a:spcAft>
                <a:defRPr sz="2400" kern="1200">
                  <a:solidFill>
                    <a:schemeClr val="dk1"/>
                  </a:solidFill>
                  <a:latin typeface="+mn-lt"/>
                  <a:ea typeface="+mn-ea"/>
                  <a:cs typeface="+mn-cs"/>
                </a:defRPr>
              </a:lvl1pPr>
              <a:lvl2pPr marL="457200" algn="l" rtl="0" eaLnBrk="0" fontAlgn="base" hangingPunct="0">
                <a:spcBef>
                  <a:spcPct val="0"/>
                </a:spcBef>
                <a:spcAft>
                  <a:spcPct val="0"/>
                </a:spcAft>
                <a:defRPr sz="2400" kern="1200">
                  <a:solidFill>
                    <a:schemeClr val="dk1"/>
                  </a:solidFill>
                  <a:latin typeface="+mn-lt"/>
                  <a:ea typeface="+mn-ea"/>
                  <a:cs typeface="+mn-cs"/>
                </a:defRPr>
              </a:lvl2pPr>
              <a:lvl3pPr marL="914400" algn="l" rtl="0" eaLnBrk="0" fontAlgn="base" hangingPunct="0">
                <a:spcBef>
                  <a:spcPct val="0"/>
                </a:spcBef>
                <a:spcAft>
                  <a:spcPct val="0"/>
                </a:spcAft>
                <a:defRPr sz="2400" kern="1200">
                  <a:solidFill>
                    <a:schemeClr val="dk1"/>
                  </a:solidFill>
                  <a:latin typeface="+mn-lt"/>
                  <a:ea typeface="+mn-ea"/>
                  <a:cs typeface="+mn-cs"/>
                </a:defRPr>
              </a:lvl3pPr>
              <a:lvl4pPr marL="1371600" algn="l" rtl="0" eaLnBrk="0" fontAlgn="base" hangingPunct="0">
                <a:spcBef>
                  <a:spcPct val="0"/>
                </a:spcBef>
                <a:spcAft>
                  <a:spcPct val="0"/>
                </a:spcAft>
                <a:defRPr sz="2400" kern="1200">
                  <a:solidFill>
                    <a:schemeClr val="dk1"/>
                  </a:solidFill>
                  <a:latin typeface="+mn-lt"/>
                  <a:ea typeface="+mn-ea"/>
                  <a:cs typeface="+mn-cs"/>
                </a:defRPr>
              </a:lvl4pPr>
              <a:lvl5pPr marL="1828800" algn="l"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lgn="ctr">
                <a:buClr>
                  <a:schemeClr val="tx1"/>
                </a:buClr>
                <a:buSzPct val="100000"/>
                <a:buFont typeface="Wingdings" pitchFamily="2" charset="2"/>
                <a:buNone/>
                <a:defRPr/>
              </a:pPr>
              <a:endParaRPr lang="en-US"/>
            </a:p>
          </p:txBody>
        </p:sp>
      </p:grpSp>
      <p:sp>
        <p:nvSpPr>
          <p:cNvPr id="61447" name="Slide Number Placeholder 1">
            <a:extLst>
              <a:ext uri="{FF2B5EF4-FFF2-40B4-BE49-F238E27FC236}">
                <a16:creationId xmlns:a16="http://schemas.microsoft.com/office/drawing/2014/main" id="{42A16230-B6F2-0BE6-3122-0A2A6D89D406}"/>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23</a:t>
            </a:fld>
            <a:endParaRPr lang="en-US" altLang="en-US" sz="2000" dirty="0">
              <a:solidFill>
                <a:srgbClr val="1E0000"/>
              </a:solidFill>
            </a:endParaRPr>
          </a:p>
        </p:txBody>
      </p:sp>
    </p:spTree>
    <p:extLst>
      <p:ext uri="{BB962C8B-B14F-4D97-AF65-F5344CB8AC3E}">
        <p14:creationId xmlns:p14="http://schemas.microsoft.com/office/powerpoint/2010/main" val="1253380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Derivative Block</a:t>
            </a:r>
          </a:p>
        </p:txBody>
      </p:sp>
      <p:sp>
        <p:nvSpPr>
          <p:cNvPr id="3" name="Content Placeholder 2"/>
          <p:cNvSpPr>
            <a:spLocks noGrp="1"/>
          </p:cNvSpPr>
          <p:nvPr>
            <p:ph idx="1"/>
          </p:nvPr>
        </p:nvSpPr>
        <p:spPr/>
        <p:txBody>
          <a:bodyPr/>
          <a:lstStyle/>
          <a:p>
            <a:endParaRPr lang="en-US" dirty="0"/>
          </a:p>
          <a:p>
            <a:endParaRPr lang="en-US" dirty="0"/>
          </a:p>
          <a:p>
            <a:endParaRPr lang="en-US" dirty="0"/>
          </a:p>
          <a:p>
            <a:r>
              <a:rPr lang="en-US" dirty="0"/>
              <a:t>Block takes the derivative of the input, with scaling K</a:t>
            </a:r>
            <a:r>
              <a:rPr lang="en-US" baseline="-25000" dirty="0"/>
              <a:t>D</a:t>
            </a:r>
            <a:r>
              <a:rPr lang="en-US" dirty="0"/>
              <a:t> and a first order lag with T</a:t>
            </a:r>
            <a:r>
              <a:rPr lang="en-US" baseline="-25000" dirty="0"/>
              <a:t>D</a:t>
            </a:r>
          </a:p>
          <a:p>
            <a:pPr lvl="1"/>
            <a:r>
              <a:rPr lang="en-US" dirty="0"/>
              <a:t>Physically we can't take the derivative without some lag</a:t>
            </a:r>
          </a:p>
          <a:p>
            <a:pPr lvl="1"/>
            <a:r>
              <a:rPr lang="en-US" dirty="0"/>
              <a:t>An example is the feedback block in the IEEET1 model</a:t>
            </a:r>
          </a:p>
          <a:p>
            <a:r>
              <a:rPr lang="en-US" dirty="0"/>
              <a:t>In steady-state the output of the block is zero</a:t>
            </a:r>
          </a:p>
          <a:p>
            <a:r>
              <a:rPr lang="en-US" dirty="0"/>
              <a:t>State equations require a more general approach </a:t>
            </a:r>
          </a:p>
          <a:p>
            <a:endParaRPr lang="en-US" dirty="0"/>
          </a:p>
        </p:txBody>
      </p:sp>
      <p:grpSp>
        <p:nvGrpSpPr>
          <p:cNvPr id="4" name="Group 3"/>
          <p:cNvGrpSpPr/>
          <p:nvPr/>
        </p:nvGrpSpPr>
        <p:grpSpPr>
          <a:xfrm>
            <a:off x="947859" y="1371600"/>
            <a:ext cx="3414612" cy="1254125"/>
            <a:chOff x="-576142" y="1371599"/>
            <a:chExt cx="3414612" cy="1254125"/>
          </a:xfrm>
        </p:grpSpPr>
        <p:graphicFrame>
          <p:nvGraphicFramePr>
            <p:cNvPr id="5" name="Object 4"/>
            <p:cNvGraphicFramePr>
              <a:graphicFrameLocks noChangeAspect="1"/>
            </p:cNvGraphicFramePr>
            <p:nvPr/>
          </p:nvGraphicFramePr>
          <p:xfrm>
            <a:off x="380999" y="1371599"/>
            <a:ext cx="1436688" cy="1254125"/>
          </p:xfrm>
          <a:graphic>
            <a:graphicData uri="http://schemas.openxmlformats.org/presentationml/2006/ole">
              <mc:AlternateContent xmlns:mc="http://schemas.openxmlformats.org/markup-compatibility/2006">
                <mc:Choice xmlns:v="urn:schemas-microsoft-com:vml" Requires="v">
                  <p:oleObj name="Equation" r:id="rId2" imgW="495000" imgH="431640" progId="Equation.DSMT4">
                    <p:embed/>
                  </p:oleObj>
                </mc:Choice>
                <mc:Fallback>
                  <p:oleObj name="Equation" r:id="rId2" imgW="495000" imgH="431640" progId="Equation.DSMT4">
                    <p:embed/>
                    <p:pic>
                      <p:nvPicPr>
                        <p:cNvPr id="5" name="Object 4"/>
                        <p:cNvPicPr/>
                        <p:nvPr/>
                      </p:nvPicPr>
                      <p:blipFill>
                        <a:blip r:embed="rId3"/>
                        <a:stretch>
                          <a:fillRect/>
                        </a:stretch>
                      </p:blipFill>
                      <p:spPr>
                        <a:xfrm>
                          <a:off x="380999" y="1371599"/>
                          <a:ext cx="1436688" cy="1254125"/>
                        </a:xfrm>
                        <a:prstGeom prst="rect">
                          <a:avLst/>
                        </a:prstGeom>
                        <a:ln w="19050">
                          <a:solidFill>
                            <a:schemeClr val="tx1"/>
                          </a:solidFill>
                        </a:ln>
                      </p:spPr>
                    </p:pic>
                  </p:oleObj>
                </mc:Fallback>
              </mc:AlternateContent>
            </a:graphicData>
          </a:graphic>
        </p:graphicFrame>
        <p:cxnSp>
          <p:nvCxnSpPr>
            <p:cNvPr id="6" name="Straight Arrow Connector 5"/>
            <p:cNvCxnSpPr/>
            <p:nvPr/>
          </p:nvCxnSpPr>
          <p:spPr bwMode="auto">
            <a:xfrm flipV="1">
              <a:off x="-216489" y="2015824"/>
              <a:ext cx="609600" cy="6235"/>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7" name="Straight Arrow Connector 6"/>
            <p:cNvCxnSpPr/>
            <p:nvPr/>
          </p:nvCxnSpPr>
          <p:spPr bwMode="auto">
            <a:xfrm flipV="1">
              <a:off x="1835761" y="1979801"/>
              <a:ext cx="609600" cy="6235"/>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8" name="TextBox 7"/>
            <p:cNvSpPr txBox="1"/>
            <p:nvPr/>
          </p:nvSpPr>
          <p:spPr>
            <a:xfrm>
              <a:off x="-576142" y="1718191"/>
              <a:ext cx="364202" cy="523220"/>
            </a:xfrm>
            <a:prstGeom prst="rect">
              <a:avLst/>
            </a:prstGeom>
            <a:noFill/>
          </p:spPr>
          <p:txBody>
            <a:bodyPr wrap="none" rtlCol="0">
              <a:spAutoFit/>
            </a:bodyPr>
            <a:lstStyle/>
            <a:p>
              <a:r>
                <a:rPr lang="en-US" sz="2800" dirty="0">
                  <a:solidFill>
                    <a:srgbClr val="1E0000"/>
                  </a:solidFill>
                </a:rPr>
                <a:t>u</a:t>
              </a:r>
            </a:p>
          </p:txBody>
        </p:sp>
        <p:sp>
          <p:nvSpPr>
            <p:cNvPr id="9" name="TextBox 8"/>
            <p:cNvSpPr txBox="1"/>
            <p:nvPr/>
          </p:nvSpPr>
          <p:spPr>
            <a:xfrm>
              <a:off x="2474268" y="1686346"/>
              <a:ext cx="364202" cy="523220"/>
            </a:xfrm>
            <a:prstGeom prst="rect">
              <a:avLst/>
            </a:prstGeom>
            <a:noFill/>
          </p:spPr>
          <p:txBody>
            <a:bodyPr wrap="none" rtlCol="0">
              <a:spAutoFit/>
            </a:bodyPr>
            <a:lstStyle/>
            <a:p>
              <a:r>
                <a:rPr lang="en-US" sz="2800" dirty="0">
                  <a:solidFill>
                    <a:srgbClr val="1E0000"/>
                  </a:solidFill>
                </a:rPr>
                <a:t>y</a:t>
              </a:r>
            </a:p>
          </p:txBody>
        </p:sp>
      </p:grpSp>
      <p:sp>
        <p:nvSpPr>
          <p:cNvPr id="10" name="Slide Number Placeholder 1">
            <a:extLst>
              <a:ext uri="{FF2B5EF4-FFF2-40B4-BE49-F238E27FC236}">
                <a16:creationId xmlns:a16="http://schemas.microsoft.com/office/drawing/2014/main" id="{020FF1F6-F990-C5F7-7784-9954DDF52D4D}"/>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24</a:t>
            </a:fld>
            <a:endParaRPr lang="en-US" altLang="en-US" sz="2000" dirty="0">
              <a:solidFill>
                <a:srgbClr val="1E0000"/>
              </a:solidFill>
            </a:endParaRPr>
          </a:p>
        </p:txBody>
      </p:sp>
    </p:spTree>
    <p:extLst>
      <p:ext uri="{BB962C8B-B14F-4D97-AF65-F5344CB8AC3E}">
        <p14:creationId xmlns:p14="http://schemas.microsoft.com/office/powerpoint/2010/main" val="1766544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Equations for More Complicated Functions</a:t>
            </a:r>
          </a:p>
        </p:txBody>
      </p:sp>
      <p:sp>
        <p:nvSpPr>
          <p:cNvPr id="3" name="Content Placeholder 2"/>
          <p:cNvSpPr>
            <a:spLocks noGrp="1"/>
          </p:cNvSpPr>
          <p:nvPr>
            <p:ph idx="1"/>
          </p:nvPr>
        </p:nvSpPr>
        <p:spPr/>
        <p:txBody>
          <a:bodyPr/>
          <a:lstStyle/>
          <a:p>
            <a:r>
              <a:rPr lang="en-US" dirty="0"/>
              <a:t>There is not a unique way of obtaining state equations for more complicated functions with a general form</a:t>
            </a:r>
            <a:br>
              <a:rPr lang="en-US" dirty="0"/>
            </a:br>
            <a:br>
              <a:rPr lang="en-US" dirty="0"/>
            </a:br>
            <a:br>
              <a:rPr lang="en-US" dirty="0"/>
            </a:br>
            <a:br>
              <a:rPr lang="en-US" dirty="0"/>
            </a:br>
            <a:endParaRPr lang="en-US" dirty="0"/>
          </a:p>
          <a:p>
            <a:endParaRPr lang="en-US" dirty="0"/>
          </a:p>
          <a:p>
            <a:r>
              <a:rPr lang="en-US" dirty="0"/>
              <a:t>To be physically realizable we need n &gt;= m</a:t>
            </a:r>
          </a:p>
          <a:p>
            <a:endParaRPr lang="en-US" dirty="0"/>
          </a:p>
        </p:txBody>
      </p:sp>
      <p:graphicFrame>
        <p:nvGraphicFramePr>
          <p:cNvPr id="4" name="Object 3"/>
          <p:cNvGraphicFramePr>
            <a:graphicFrameLocks noChangeAspect="1"/>
          </p:cNvGraphicFramePr>
          <p:nvPr/>
        </p:nvGraphicFramePr>
        <p:xfrm>
          <a:off x="1219200" y="2133066"/>
          <a:ext cx="5257800" cy="2027987"/>
        </p:xfrm>
        <a:graphic>
          <a:graphicData uri="http://schemas.openxmlformats.org/presentationml/2006/ole">
            <mc:AlternateContent xmlns:mc="http://schemas.openxmlformats.org/markup-compatibility/2006">
              <mc:Choice xmlns:v="urn:schemas-microsoft-com:vml" Requires="v">
                <p:oleObj name="Equation" r:id="rId2" imgW="2171520" imgH="838080" progId="Equation.DSMT4">
                  <p:embed/>
                </p:oleObj>
              </mc:Choice>
              <mc:Fallback>
                <p:oleObj name="Equation" r:id="rId2" imgW="2171520" imgH="838080" progId="Equation.DSMT4">
                  <p:embed/>
                  <p:pic>
                    <p:nvPicPr>
                      <p:cNvPr id="4" name="Object 3"/>
                      <p:cNvPicPr>
                        <a:picLocks noChangeAspect="1" noChangeArrowheads="1"/>
                      </p:cNvPicPr>
                      <p:nvPr/>
                    </p:nvPicPr>
                    <p:blipFill>
                      <a:blip r:embed="rId3"/>
                      <a:srcRect/>
                      <a:stretch>
                        <a:fillRect/>
                      </a:stretch>
                    </p:blipFill>
                    <p:spPr bwMode="auto">
                      <a:xfrm>
                        <a:off x="1219200" y="2133066"/>
                        <a:ext cx="5257800" cy="2027987"/>
                      </a:xfrm>
                      <a:prstGeom prst="rect">
                        <a:avLst/>
                      </a:prstGeom>
                      <a:noFill/>
                      <a:ln>
                        <a:noFill/>
                      </a:ln>
                    </p:spPr>
                  </p:pic>
                </p:oleObj>
              </mc:Fallback>
            </mc:AlternateContent>
          </a:graphicData>
        </a:graphic>
      </p:graphicFrame>
      <p:sp>
        <p:nvSpPr>
          <p:cNvPr id="5" name="Slide Number Placeholder 1">
            <a:extLst>
              <a:ext uri="{FF2B5EF4-FFF2-40B4-BE49-F238E27FC236}">
                <a16:creationId xmlns:a16="http://schemas.microsoft.com/office/drawing/2014/main" id="{4A3C9409-7604-A52A-26C9-E26DE68D8086}"/>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25</a:t>
            </a:fld>
            <a:endParaRPr lang="en-US" altLang="en-US" sz="2000" dirty="0">
              <a:solidFill>
                <a:srgbClr val="1E0000"/>
              </a:solidFill>
            </a:endParaRPr>
          </a:p>
        </p:txBody>
      </p:sp>
    </p:spTree>
    <p:extLst>
      <p:ext uri="{BB962C8B-B14F-4D97-AF65-F5344CB8AC3E}">
        <p14:creationId xmlns:p14="http://schemas.microsoft.com/office/powerpoint/2010/main" val="2010308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Lead-Lag Block</a:t>
            </a:r>
          </a:p>
        </p:txBody>
      </p:sp>
      <p:sp>
        <p:nvSpPr>
          <p:cNvPr id="3" name="Content Placeholder 2"/>
          <p:cNvSpPr>
            <a:spLocks noGrp="1"/>
          </p:cNvSpPr>
          <p:nvPr>
            <p:ph idx="1"/>
          </p:nvPr>
        </p:nvSpPr>
        <p:spPr>
          <a:xfrm>
            <a:off x="457200" y="1280160"/>
            <a:ext cx="9448800" cy="3733800"/>
          </a:xfrm>
        </p:spPr>
        <p:txBody>
          <a:bodyPr/>
          <a:lstStyle/>
          <a:p>
            <a:endParaRPr lang="en-US" dirty="0"/>
          </a:p>
          <a:p>
            <a:endParaRPr lang="en-US" dirty="0"/>
          </a:p>
          <a:p>
            <a:endParaRPr lang="en-US" dirty="0"/>
          </a:p>
          <a:p>
            <a:r>
              <a:rPr lang="en-US" dirty="0"/>
              <a:t>In exciters such as the EXDC1 the lead-lag block is used to model time constants inherent in the exciter; the values are often zero (or equivalently equal)</a:t>
            </a:r>
          </a:p>
          <a:p>
            <a:r>
              <a:rPr lang="en-US" dirty="0"/>
              <a:t>In steady-state the input is equal to the output</a:t>
            </a:r>
          </a:p>
          <a:p>
            <a:r>
              <a:rPr lang="en-US" dirty="0"/>
              <a:t>To get equations write</a:t>
            </a:r>
            <a:br>
              <a:rPr lang="en-US" dirty="0"/>
            </a:br>
            <a:r>
              <a:rPr lang="en-US" dirty="0"/>
              <a:t>in form with </a:t>
            </a:r>
            <a:r>
              <a:rPr lang="en-US" dirty="0">
                <a:latin typeface="Symbol" panose="05050102010706020507" pitchFamily="18" charset="2"/>
              </a:rPr>
              <a:t>b</a:t>
            </a:r>
            <a:r>
              <a:rPr lang="en-US" baseline="-25000" dirty="0"/>
              <a:t>0</a:t>
            </a:r>
            <a:r>
              <a:rPr lang="en-US" dirty="0"/>
              <a:t>=1/T</a:t>
            </a:r>
            <a:r>
              <a:rPr lang="en-US" baseline="-25000" dirty="0"/>
              <a:t>B</a:t>
            </a:r>
            <a:r>
              <a:rPr lang="en-US" dirty="0"/>
              <a:t>, </a:t>
            </a:r>
            <a:r>
              <a:rPr lang="en-US" dirty="0">
                <a:latin typeface="Symbol" panose="05050102010706020507" pitchFamily="18" charset="2"/>
              </a:rPr>
              <a:t>b</a:t>
            </a:r>
            <a:r>
              <a:rPr lang="en-US" baseline="-25000" dirty="0"/>
              <a:t>1</a:t>
            </a:r>
            <a:r>
              <a:rPr lang="en-US" dirty="0"/>
              <a:t>=T</a:t>
            </a:r>
            <a:r>
              <a:rPr lang="en-US" baseline="-25000" dirty="0"/>
              <a:t>A</a:t>
            </a:r>
            <a:r>
              <a:rPr lang="en-US" dirty="0"/>
              <a:t>/T</a:t>
            </a:r>
            <a:r>
              <a:rPr lang="en-US" baseline="-25000" dirty="0"/>
              <a:t>B</a:t>
            </a:r>
            <a:r>
              <a:rPr lang="en-US" dirty="0"/>
              <a:t>,</a:t>
            </a:r>
            <a:br>
              <a:rPr lang="en-US" dirty="0"/>
            </a:br>
            <a:r>
              <a:rPr lang="en-US" dirty="0">
                <a:latin typeface="Symbol" panose="05050102010706020507" pitchFamily="18" charset="2"/>
              </a:rPr>
              <a:t>a</a:t>
            </a:r>
            <a:r>
              <a:rPr lang="en-US" baseline="-25000" dirty="0"/>
              <a:t>0</a:t>
            </a:r>
            <a:r>
              <a:rPr lang="en-US" dirty="0"/>
              <a:t>=1/T</a:t>
            </a:r>
            <a:r>
              <a:rPr lang="en-US" baseline="-25000" dirty="0"/>
              <a:t>B</a:t>
            </a:r>
            <a:endParaRPr lang="en-US" dirty="0"/>
          </a:p>
          <a:p>
            <a:endParaRPr lang="en-US" dirty="0"/>
          </a:p>
        </p:txBody>
      </p:sp>
      <p:grpSp>
        <p:nvGrpSpPr>
          <p:cNvPr id="4" name="Group 3"/>
          <p:cNvGrpSpPr/>
          <p:nvPr/>
        </p:nvGrpSpPr>
        <p:grpSpPr>
          <a:xfrm>
            <a:off x="914400" y="1429046"/>
            <a:ext cx="3416359" cy="1105200"/>
            <a:chOff x="1421224" y="1566298"/>
            <a:chExt cx="3416359" cy="1105200"/>
          </a:xfrm>
        </p:grpSpPr>
        <p:cxnSp>
          <p:nvCxnSpPr>
            <p:cNvPr id="5" name="Straight Arrow Connector 4"/>
            <p:cNvCxnSpPr/>
            <p:nvPr/>
          </p:nvCxnSpPr>
          <p:spPr bwMode="auto">
            <a:xfrm flipV="1">
              <a:off x="1777412" y="2112663"/>
              <a:ext cx="609600" cy="6235"/>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6" name="Straight Arrow Connector 5"/>
            <p:cNvCxnSpPr/>
            <p:nvPr/>
          </p:nvCxnSpPr>
          <p:spPr bwMode="auto">
            <a:xfrm flipV="1">
              <a:off x="3810000" y="2076640"/>
              <a:ext cx="609600" cy="6235"/>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7" name="TextBox 6"/>
            <p:cNvSpPr txBox="1"/>
            <p:nvPr/>
          </p:nvSpPr>
          <p:spPr>
            <a:xfrm>
              <a:off x="1421224" y="1888065"/>
              <a:ext cx="364202" cy="523220"/>
            </a:xfrm>
            <a:prstGeom prst="rect">
              <a:avLst/>
            </a:prstGeom>
            <a:noFill/>
          </p:spPr>
          <p:txBody>
            <a:bodyPr wrap="none" rtlCol="0">
              <a:spAutoFit/>
            </a:bodyPr>
            <a:lstStyle/>
            <a:p>
              <a:r>
                <a:rPr lang="en-US" sz="2800" dirty="0">
                  <a:solidFill>
                    <a:srgbClr val="1E0000"/>
                  </a:solidFill>
                </a:rPr>
                <a:t>u</a:t>
              </a:r>
            </a:p>
          </p:txBody>
        </p:sp>
        <p:sp>
          <p:nvSpPr>
            <p:cNvPr id="8" name="TextBox 7"/>
            <p:cNvSpPr txBox="1"/>
            <p:nvPr/>
          </p:nvSpPr>
          <p:spPr>
            <a:xfrm>
              <a:off x="4473381" y="1842035"/>
              <a:ext cx="364202" cy="523220"/>
            </a:xfrm>
            <a:prstGeom prst="rect">
              <a:avLst/>
            </a:prstGeom>
            <a:noFill/>
          </p:spPr>
          <p:txBody>
            <a:bodyPr wrap="none" rtlCol="0">
              <a:spAutoFit/>
            </a:bodyPr>
            <a:lstStyle/>
            <a:p>
              <a:r>
                <a:rPr lang="en-US" sz="2800" dirty="0">
                  <a:solidFill>
                    <a:srgbClr val="1E0000"/>
                  </a:solidFill>
                </a:rPr>
                <a:t>y</a:t>
              </a:r>
            </a:p>
          </p:txBody>
        </p:sp>
        <p:graphicFrame>
          <p:nvGraphicFramePr>
            <p:cNvPr id="9" name="Object 8"/>
            <p:cNvGraphicFramePr>
              <a:graphicFrameLocks noChangeAspect="1"/>
            </p:cNvGraphicFramePr>
            <p:nvPr/>
          </p:nvGraphicFramePr>
          <p:xfrm>
            <a:off x="2416107" y="1566298"/>
            <a:ext cx="1233907" cy="1105200"/>
          </p:xfrm>
          <a:graphic>
            <a:graphicData uri="http://schemas.openxmlformats.org/presentationml/2006/ole">
              <mc:AlternateContent xmlns:mc="http://schemas.openxmlformats.org/markup-compatibility/2006">
                <mc:Choice xmlns:v="urn:schemas-microsoft-com:vml" Requires="v">
                  <p:oleObj name="Equation" r:id="rId2" imgW="482400" imgH="431640" progId="Equation.DSMT4">
                    <p:embed/>
                  </p:oleObj>
                </mc:Choice>
                <mc:Fallback>
                  <p:oleObj name="Equation" r:id="rId2" imgW="482400" imgH="431640" progId="Equation.DSMT4">
                    <p:embed/>
                    <p:pic>
                      <p:nvPicPr>
                        <p:cNvPr id="9" name="Object 8"/>
                        <p:cNvPicPr>
                          <a:picLocks noChangeAspect="1" noChangeArrowheads="1"/>
                        </p:cNvPicPr>
                        <p:nvPr/>
                      </p:nvPicPr>
                      <p:blipFill>
                        <a:blip r:embed="rId3"/>
                        <a:srcRect/>
                        <a:stretch>
                          <a:fillRect/>
                        </a:stretch>
                      </p:blipFill>
                      <p:spPr bwMode="auto">
                        <a:xfrm>
                          <a:off x="2416107" y="1566298"/>
                          <a:ext cx="1233907" cy="1105200"/>
                        </a:xfrm>
                        <a:prstGeom prst="rect">
                          <a:avLst/>
                        </a:prstGeom>
                        <a:noFill/>
                        <a:ln w="19050">
                          <a:solidFill>
                            <a:schemeClr val="tx1"/>
                          </a:solidFill>
                          <a:miter lim="800000"/>
                          <a:headEnd/>
                          <a:tailEnd/>
                        </a:ln>
                      </p:spPr>
                    </p:pic>
                  </p:oleObj>
                </mc:Fallback>
              </mc:AlternateContent>
            </a:graphicData>
          </a:graphic>
        </p:graphicFrame>
      </p:grpSp>
      <p:grpSp>
        <p:nvGrpSpPr>
          <p:cNvPr id="10" name="Group 9"/>
          <p:cNvGrpSpPr/>
          <p:nvPr/>
        </p:nvGrpSpPr>
        <p:grpSpPr>
          <a:xfrm>
            <a:off x="5029200" y="1307374"/>
            <a:ext cx="3048000" cy="1359626"/>
            <a:chOff x="6213764" y="3812777"/>
            <a:chExt cx="2529425" cy="905792"/>
          </a:xfrm>
        </p:grpSpPr>
        <p:sp>
          <p:nvSpPr>
            <p:cNvPr id="11" name="TextBox 33"/>
            <p:cNvSpPr txBox="1"/>
            <p:nvPr/>
          </p:nvSpPr>
          <p:spPr>
            <a:xfrm>
              <a:off x="6735908" y="4203500"/>
              <a:ext cx="200728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solidFill>
                    <a:schemeClr val="accent5">
                      <a:lumMod val="50000"/>
                    </a:schemeClr>
                  </a:solidFill>
                </a:rPr>
                <a:t>Output of Lead/Lag</a:t>
              </a:r>
            </a:p>
          </p:txBody>
        </p:sp>
        <p:sp>
          <p:nvSpPr>
            <p:cNvPr id="12" name="Freeform 11"/>
            <p:cNvSpPr/>
            <p:nvPr/>
          </p:nvSpPr>
          <p:spPr>
            <a:xfrm>
              <a:off x="6541956" y="4166925"/>
              <a:ext cx="1447803" cy="551644"/>
            </a:xfrm>
            <a:custGeom>
              <a:avLst/>
              <a:gdLst>
                <a:gd name="connsiteX0" fmla="*/ 0 w 2863272"/>
                <a:gd name="connsiteY0" fmla="*/ 1173018 h 1173018"/>
                <a:gd name="connsiteX1" fmla="*/ 0 w 2863272"/>
                <a:gd name="connsiteY1" fmla="*/ 9236 h 1173018"/>
                <a:gd name="connsiteX2" fmla="*/ 2863272 w 2863272"/>
                <a:gd name="connsiteY2" fmla="*/ 0 h 1173018"/>
              </a:gdLst>
              <a:ahLst/>
              <a:cxnLst>
                <a:cxn ang="0">
                  <a:pos x="connsiteX0" y="connsiteY0"/>
                </a:cxn>
                <a:cxn ang="0">
                  <a:pos x="connsiteX1" y="connsiteY1"/>
                </a:cxn>
                <a:cxn ang="0">
                  <a:pos x="connsiteX2" y="connsiteY2"/>
                </a:cxn>
              </a:cxnLst>
              <a:rect l="l" t="t" r="r" b="b"/>
              <a:pathLst>
                <a:path w="2863272" h="1173018">
                  <a:moveTo>
                    <a:pt x="0" y="1173018"/>
                  </a:moveTo>
                  <a:lnTo>
                    <a:pt x="0" y="9236"/>
                  </a:lnTo>
                  <a:lnTo>
                    <a:pt x="2863272" y="0"/>
                  </a:lnTo>
                </a:path>
              </a:pathLst>
            </a:custGeom>
            <a:noFill/>
            <a:ln w="1270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800"/>
            </a:p>
          </p:txBody>
        </p:sp>
        <p:sp>
          <p:nvSpPr>
            <p:cNvPr id="13" name="Freeform 12"/>
            <p:cNvSpPr/>
            <p:nvPr/>
          </p:nvSpPr>
          <p:spPr>
            <a:xfrm>
              <a:off x="6213764" y="3988835"/>
              <a:ext cx="1905000" cy="721047"/>
            </a:xfrm>
            <a:custGeom>
              <a:avLst/>
              <a:gdLst>
                <a:gd name="connsiteX0" fmla="*/ 0 w 4775200"/>
                <a:gd name="connsiteY0" fmla="*/ 0 h 1533236"/>
                <a:gd name="connsiteX1" fmla="*/ 9236 w 4775200"/>
                <a:gd name="connsiteY1" fmla="*/ 1533236 h 1533236"/>
                <a:gd name="connsiteX2" fmla="*/ 4775200 w 4775200"/>
                <a:gd name="connsiteY2" fmla="*/ 1514763 h 1533236"/>
              </a:gdLst>
              <a:ahLst/>
              <a:cxnLst>
                <a:cxn ang="0">
                  <a:pos x="connsiteX0" y="connsiteY0"/>
                </a:cxn>
                <a:cxn ang="0">
                  <a:pos x="connsiteX1" y="connsiteY1"/>
                </a:cxn>
                <a:cxn ang="0">
                  <a:pos x="connsiteX2" y="connsiteY2"/>
                </a:cxn>
              </a:cxnLst>
              <a:rect l="l" t="t" r="r" b="b"/>
              <a:pathLst>
                <a:path w="4775200" h="1533236">
                  <a:moveTo>
                    <a:pt x="0" y="0"/>
                  </a:moveTo>
                  <a:cubicBezTo>
                    <a:pt x="3079" y="511079"/>
                    <a:pt x="6157" y="1022157"/>
                    <a:pt x="9236" y="1533236"/>
                  </a:cubicBezTo>
                  <a:lnTo>
                    <a:pt x="4775200" y="1514763"/>
                  </a:lnTo>
                </a:path>
              </a:pathLst>
            </a:custGeom>
            <a:noFill/>
            <a:ln w="3175">
              <a:solidFill>
                <a:schemeClr val="tx1"/>
              </a:solidFill>
              <a:headEnd type="triangle" w="med" len="med"/>
              <a:tailEnd type="triangle" w="med" len="med"/>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800"/>
            </a:p>
          </p:txBody>
        </p:sp>
        <p:sp>
          <p:nvSpPr>
            <p:cNvPr id="14" name="TextBox 36"/>
            <p:cNvSpPr txBox="1"/>
            <p:nvPr/>
          </p:nvSpPr>
          <p:spPr>
            <a:xfrm>
              <a:off x="6326112" y="3812777"/>
              <a:ext cx="103065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solidFill>
                    <a:schemeClr val="accent2">
                      <a:lumMod val="60000"/>
                      <a:lumOff val="40000"/>
                    </a:schemeClr>
                  </a:solidFill>
                </a:rPr>
                <a:t>input</a:t>
              </a:r>
            </a:p>
          </p:txBody>
        </p:sp>
        <p:sp>
          <p:nvSpPr>
            <p:cNvPr id="15" name="Freeform 14"/>
            <p:cNvSpPr/>
            <p:nvPr/>
          </p:nvSpPr>
          <p:spPr>
            <a:xfrm>
              <a:off x="6553330" y="4088876"/>
              <a:ext cx="1436303" cy="621006"/>
            </a:xfrm>
            <a:custGeom>
              <a:avLst/>
              <a:gdLst>
                <a:gd name="connsiteX0" fmla="*/ 0 w 2835563"/>
                <a:gd name="connsiteY0" fmla="*/ 1193098 h 1193098"/>
                <a:gd name="connsiteX1" fmla="*/ 295563 w 2835563"/>
                <a:gd name="connsiteY1" fmla="*/ 389535 h 1193098"/>
                <a:gd name="connsiteX2" fmla="*/ 720436 w 2835563"/>
                <a:gd name="connsiteY2" fmla="*/ 47789 h 1193098"/>
                <a:gd name="connsiteX3" fmla="*/ 2835563 w 2835563"/>
                <a:gd name="connsiteY3" fmla="*/ 10844 h 1193098"/>
                <a:gd name="connsiteX0" fmla="*/ 0 w 2835563"/>
                <a:gd name="connsiteY0" fmla="*/ 1196063 h 1196063"/>
                <a:gd name="connsiteX1" fmla="*/ 203199 w 2835563"/>
                <a:gd name="connsiteY1" fmla="*/ 447919 h 1196063"/>
                <a:gd name="connsiteX2" fmla="*/ 720436 w 2835563"/>
                <a:gd name="connsiteY2" fmla="*/ 50754 h 1196063"/>
                <a:gd name="connsiteX3" fmla="*/ 2835563 w 2835563"/>
                <a:gd name="connsiteY3" fmla="*/ 13809 h 1196063"/>
                <a:gd name="connsiteX0" fmla="*/ 0 w 2835563"/>
                <a:gd name="connsiteY0" fmla="*/ 1187863 h 1187863"/>
                <a:gd name="connsiteX1" fmla="*/ 203199 w 2835563"/>
                <a:gd name="connsiteY1" fmla="*/ 439719 h 1187863"/>
                <a:gd name="connsiteX2" fmla="*/ 544945 w 2835563"/>
                <a:gd name="connsiteY2" fmla="*/ 70263 h 1187863"/>
                <a:gd name="connsiteX3" fmla="*/ 2835563 w 2835563"/>
                <a:gd name="connsiteY3" fmla="*/ 5609 h 1187863"/>
                <a:gd name="connsiteX0" fmla="*/ 0 w 2835563"/>
                <a:gd name="connsiteY0" fmla="*/ 1183879 h 1183879"/>
                <a:gd name="connsiteX1" fmla="*/ 203199 w 2835563"/>
                <a:gd name="connsiteY1" fmla="*/ 435735 h 1183879"/>
                <a:gd name="connsiteX2" fmla="*/ 544945 w 2835563"/>
                <a:gd name="connsiteY2" fmla="*/ 66279 h 1183879"/>
                <a:gd name="connsiteX3" fmla="*/ 2835563 w 2835563"/>
                <a:gd name="connsiteY3" fmla="*/ 1625 h 1183879"/>
                <a:gd name="connsiteX0" fmla="*/ 0 w 2835563"/>
                <a:gd name="connsiteY0" fmla="*/ 1151902 h 1151902"/>
                <a:gd name="connsiteX1" fmla="*/ 203199 w 2835563"/>
                <a:gd name="connsiteY1" fmla="*/ 403758 h 1151902"/>
                <a:gd name="connsiteX2" fmla="*/ 544945 w 2835563"/>
                <a:gd name="connsiteY2" fmla="*/ 34302 h 1151902"/>
                <a:gd name="connsiteX3" fmla="*/ 2835563 w 2835563"/>
                <a:gd name="connsiteY3" fmla="*/ 25066 h 1151902"/>
                <a:gd name="connsiteX0" fmla="*/ 0 w 2835563"/>
                <a:gd name="connsiteY0" fmla="*/ 1166829 h 1166829"/>
                <a:gd name="connsiteX1" fmla="*/ 203199 w 2835563"/>
                <a:gd name="connsiteY1" fmla="*/ 418685 h 1166829"/>
                <a:gd name="connsiteX2" fmla="*/ 544945 w 2835563"/>
                <a:gd name="connsiteY2" fmla="*/ 49229 h 1166829"/>
                <a:gd name="connsiteX3" fmla="*/ 2835563 w 2835563"/>
                <a:gd name="connsiteY3" fmla="*/ 12284 h 1166829"/>
                <a:gd name="connsiteX0" fmla="*/ 0 w 2835568"/>
                <a:gd name="connsiteY0" fmla="*/ 1166829 h 1166829"/>
                <a:gd name="connsiteX1" fmla="*/ 203199 w 2835568"/>
                <a:gd name="connsiteY1" fmla="*/ 418685 h 1166829"/>
                <a:gd name="connsiteX2" fmla="*/ 544945 w 2835568"/>
                <a:gd name="connsiteY2" fmla="*/ 49229 h 1166829"/>
                <a:gd name="connsiteX3" fmla="*/ 2835563 w 2835568"/>
                <a:gd name="connsiteY3" fmla="*/ 12284 h 1166829"/>
                <a:gd name="connsiteX0" fmla="*/ 0 w 2835568"/>
                <a:gd name="connsiteY0" fmla="*/ 1158886 h 1158886"/>
                <a:gd name="connsiteX1" fmla="*/ 212435 w 2835568"/>
                <a:gd name="connsiteY1" fmla="*/ 198306 h 1158886"/>
                <a:gd name="connsiteX2" fmla="*/ 544945 w 2835568"/>
                <a:gd name="connsiteY2" fmla="*/ 41286 h 1158886"/>
                <a:gd name="connsiteX3" fmla="*/ 2835563 w 2835568"/>
                <a:gd name="connsiteY3" fmla="*/ 4341 h 1158886"/>
                <a:gd name="connsiteX0" fmla="*/ 41955 w 2877518"/>
                <a:gd name="connsiteY0" fmla="*/ 1154545 h 1154545"/>
                <a:gd name="connsiteX1" fmla="*/ 254390 w 2877518"/>
                <a:gd name="connsiteY1" fmla="*/ 193965 h 1154545"/>
                <a:gd name="connsiteX2" fmla="*/ 2877518 w 2877518"/>
                <a:gd name="connsiteY2" fmla="*/ 0 h 1154545"/>
                <a:gd name="connsiteX0" fmla="*/ 0 w 2835563"/>
                <a:gd name="connsiteY0" fmla="*/ 1156205 h 1156205"/>
                <a:gd name="connsiteX1" fmla="*/ 397163 w 2835563"/>
                <a:gd name="connsiteY1" fmla="*/ 112498 h 1156205"/>
                <a:gd name="connsiteX2" fmla="*/ 2835563 w 2835563"/>
                <a:gd name="connsiteY2" fmla="*/ 1660 h 1156205"/>
                <a:gd name="connsiteX0" fmla="*/ 6351 w 2841914"/>
                <a:gd name="connsiteY0" fmla="*/ 1156205 h 1156205"/>
                <a:gd name="connsiteX1" fmla="*/ 403514 w 2841914"/>
                <a:gd name="connsiteY1" fmla="*/ 112498 h 1156205"/>
                <a:gd name="connsiteX2" fmla="*/ 2841914 w 2841914"/>
                <a:gd name="connsiteY2" fmla="*/ 1660 h 1156205"/>
                <a:gd name="connsiteX0" fmla="*/ 7236 w 2879745"/>
                <a:gd name="connsiteY0" fmla="*/ 1173018 h 1173018"/>
                <a:gd name="connsiteX1" fmla="*/ 404399 w 2879745"/>
                <a:gd name="connsiteY1" fmla="*/ 129311 h 1173018"/>
                <a:gd name="connsiteX2" fmla="*/ 2879745 w 2879745"/>
                <a:gd name="connsiteY2" fmla="*/ 0 h 1173018"/>
                <a:gd name="connsiteX0" fmla="*/ 7236 w 2879996"/>
                <a:gd name="connsiteY0" fmla="*/ 1190306 h 1190306"/>
                <a:gd name="connsiteX1" fmla="*/ 404399 w 2879996"/>
                <a:gd name="connsiteY1" fmla="*/ 146599 h 1190306"/>
                <a:gd name="connsiteX2" fmla="*/ 2879745 w 2879996"/>
                <a:gd name="connsiteY2" fmla="*/ 17288 h 1190306"/>
                <a:gd name="connsiteX0" fmla="*/ 8876 w 2881635"/>
                <a:gd name="connsiteY0" fmla="*/ 1190306 h 1190306"/>
                <a:gd name="connsiteX1" fmla="*/ 396803 w 2881635"/>
                <a:gd name="connsiteY1" fmla="*/ 146599 h 1190306"/>
                <a:gd name="connsiteX2" fmla="*/ 2881385 w 2881635"/>
                <a:gd name="connsiteY2" fmla="*/ 17288 h 1190306"/>
                <a:gd name="connsiteX0" fmla="*/ 8876 w 2881635"/>
                <a:gd name="connsiteY0" fmla="*/ 1442103 h 1442103"/>
                <a:gd name="connsiteX1" fmla="*/ 396802 w 2881635"/>
                <a:gd name="connsiteY1" fmla="*/ 54171 h 1442103"/>
                <a:gd name="connsiteX2" fmla="*/ 2881385 w 2881635"/>
                <a:gd name="connsiteY2" fmla="*/ 269085 h 1442103"/>
                <a:gd name="connsiteX0" fmla="*/ 8876 w 2881385"/>
                <a:gd name="connsiteY0" fmla="*/ 1518780 h 1518780"/>
                <a:gd name="connsiteX1" fmla="*/ 396802 w 2881385"/>
                <a:gd name="connsiteY1" fmla="*/ 130848 h 1518780"/>
                <a:gd name="connsiteX2" fmla="*/ 1089170 w 2881385"/>
                <a:gd name="connsiteY2" fmla="*/ 82590 h 1518780"/>
                <a:gd name="connsiteX3" fmla="*/ 2881385 w 2881385"/>
                <a:gd name="connsiteY3" fmla="*/ 345762 h 1518780"/>
                <a:gd name="connsiteX0" fmla="*/ 72 w 2872581"/>
                <a:gd name="connsiteY0" fmla="*/ 1424203 h 1424203"/>
                <a:gd name="connsiteX1" fmla="*/ 387998 w 2872581"/>
                <a:gd name="connsiteY1" fmla="*/ 36271 h 1424203"/>
                <a:gd name="connsiteX2" fmla="*/ 1024946 w 2872581"/>
                <a:gd name="connsiteY2" fmla="*/ 392985 h 1424203"/>
                <a:gd name="connsiteX3" fmla="*/ 2872581 w 2872581"/>
                <a:gd name="connsiteY3" fmla="*/ 251185 h 1424203"/>
                <a:gd name="connsiteX0" fmla="*/ 118 w 2872627"/>
                <a:gd name="connsiteY0" fmla="*/ 1348708 h 1348708"/>
                <a:gd name="connsiteX1" fmla="*/ 295680 w 2872627"/>
                <a:gd name="connsiteY1" fmla="*/ 41771 h 1348708"/>
                <a:gd name="connsiteX2" fmla="*/ 1024992 w 2872627"/>
                <a:gd name="connsiteY2" fmla="*/ 317490 h 1348708"/>
                <a:gd name="connsiteX3" fmla="*/ 2872627 w 2872627"/>
                <a:gd name="connsiteY3" fmla="*/ 175690 h 1348708"/>
                <a:gd name="connsiteX0" fmla="*/ 98 w 2872607"/>
                <a:gd name="connsiteY0" fmla="*/ 1361410 h 1361410"/>
                <a:gd name="connsiteX1" fmla="*/ 295660 w 2872607"/>
                <a:gd name="connsiteY1" fmla="*/ 54473 h 1361410"/>
                <a:gd name="connsiteX2" fmla="*/ 840244 w 2872607"/>
                <a:gd name="connsiteY2" fmla="*/ 249197 h 1361410"/>
                <a:gd name="connsiteX3" fmla="*/ 2872607 w 2872607"/>
                <a:gd name="connsiteY3" fmla="*/ 188392 h 1361410"/>
              </a:gdLst>
              <a:ahLst/>
              <a:cxnLst>
                <a:cxn ang="0">
                  <a:pos x="connsiteX0" y="connsiteY0"/>
                </a:cxn>
                <a:cxn ang="0">
                  <a:pos x="connsiteX1" y="connsiteY1"/>
                </a:cxn>
                <a:cxn ang="0">
                  <a:pos x="connsiteX2" y="connsiteY2"/>
                </a:cxn>
                <a:cxn ang="0">
                  <a:pos x="connsiteX3" y="connsiteY3"/>
                </a:cxn>
              </a:cxnLst>
              <a:rect l="l" t="t" r="r" b="b"/>
              <a:pathLst>
                <a:path w="2872607" h="1361410">
                  <a:moveTo>
                    <a:pt x="98" y="1361410"/>
                  </a:moveTo>
                  <a:cubicBezTo>
                    <a:pt x="-4520" y="1332162"/>
                    <a:pt x="155636" y="239842"/>
                    <a:pt x="295660" y="54473"/>
                  </a:cubicBezTo>
                  <a:cubicBezTo>
                    <a:pt x="435684" y="-130896"/>
                    <a:pt x="426147" y="213378"/>
                    <a:pt x="840244" y="249197"/>
                  </a:cubicBezTo>
                  <a:cubicBezTo>
                    <a:pt x="1254341" y="285016"/>
                    <a:pt x="2573905" y="144530"/>
                    <a:pt x="2872607" y="188392"/>
                  </a:cubicBezTo>
                </a:path>
              </a:pathLst>
            </a:custGeom>
            <a:noFill/>
            <a:ln w="19050"/>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800"/>
            </a:p>
          </p:txBody>
        </p:sp>
      </p:grpSp>
      <p:graphicFrame>
        <p:nvGraphicFramePr>
          <p:cNvPr id="16" name="Object 15"/>
          <p:cNvGraphicFramePr>
            <a:graphicFrameLocks noChangeAspect="1"/>
          </p:cNvGraphicFramePr>
          <p:nvPr/>
        </p:nvGraphicFramePr>
        <p:xfrm>
          <a:off x="8229600" y="4724400"/>
          <a:ext cx="2667000" cy="1418490"/>
        </p:xfrm>
        <a:graphic>
          <a:graphicData uri="http://schemas.openxmlformats.org/presentationml/2006/ole">
            <mc:AlternateContent xmlns:mc="http://schemas.openxmlformats.org/markup-compatibility/2006">
              <mc:Choice xmlns:v="urn:schemas-microsoft-com:vml" Requires="v">
                <p:oleObj name="Equation" r:id="rId4" imgW="1218960" imgH="647640" progId="Equation.DSMT4">
                  <p:embed/>
                </p:oleObj>
              </mc:Choice>
              <mc:Fallback>
                <p:oleObj name="Equation" r:id="rId4" imgW="1218960" imgH="647640" progId="Equation.DSMT4">
                  <p:embed/>
                  <p:pic>
                    <p:nvPicPr>
                      <p:cNvPr id="16" name="Object 15"/>
                      <p:cNvPicPr/>
                      <p:nvPr/>
                    </p:nvPicPr>
                    <p:blipFill>
                      <a:blip r:embed="rId5"/>
                      <a:stretch>
                        <a:fillRect/>
                      </a:stretch>
                    </p:blipFill>
                    <p:spPr>
                      <a:xfrm>
                        <a:off x="8229600" y="4724400"/>
                        <a:ext cx="2667000" cy="1418490"/>
                      </a:xfrm>
                      <a:prstGeom prst="rect">
                        <a:avLst/>
                      </a:prstGeom>
                      <a:ln w="19050">
                        <a:solidFill>
                          <a:schemeClr val="tx1"/>
                        </a:solidFill>
                      </a:ln>
                    </p:spPr>
                  </p:pic>
                </p:oleObj>
              </mc:Fallback>
            </mc:AlternateContent>
          </a:graphicData>
        </a:graphic>
      </p:graphicFrame>
      <p:sp>
        <p:nvSpPr>
          <p:cNvPr id="18" name="Rectangle 17">
            <a:extLst>
              <a:ext uri="{FF2B5EF4-FFF2-40B4-BE49-F238E27FC236}">
                <a16:creationId xmlns:a16="http://schemas.microsoft.com/office/drawing/2014/main" id="{C27F5B86-6B93-9466-8130-772451ACB7EA}"/>
              </a:ext>
            </a:extLst>
          </p:cNvPr>
          <p:cNvSpPr/>
          <p:nvPr/>
        </p:nvSpPr>
        <p:spPr>
          <a:xfrm>
            <a:off x="8137881" y="1466671"/>
            <a:ext cx="2971800" cy="1200329"/>
          </a:xfrm>
          <a:prstGeom prst="rect">
            <a:avLst/>
          </a:prstGeom>
          <a:solidFill>
            <a:schemeClr val="accent3">
              <a:lumMod val="95000"/>
            </a:schemeClr>
          </a:solidFill>
        </p:spPr>
        <p:txBody>
          <a:bodyPr wrap="square">
            <a:spAutoFit/>
          </a:bodyPr>
          <a:lstStyle/>
          <a:p>
            <a:r>
              <a:rPr lang="en-US" sz="2400" dirty="0">
                <a:solidFill>
                  <a:srgbClr val="1E0000"/>
                </a:solidFill>
              </a:rPr>
              <a:t>The steady-state requirement that u = y is readily apparent</a:t>
            </a:r>
          </a:p>
        </p:txBody>
      </p:sp>
      <p:sp>
        <p:nvSpPr>
          <p:cNvPr id="17" name="Slide Number Placeholder 1">
            <a:extLst>
              <a:ext uri="{FF2B5EF4-FFF2-40B4-BE49-F238E27FC236}">
                <a16:creationId xmlns:a16="http://schemas.microsoft.com/office/drawing/2014/main" id="{9BC1A89C-AF9C-49DB-8BB7-66D00E45581C}"/>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26</a:t>
            </a:fld>
            <a:endParaRPr lang="en-US" altLang="en-US" sz="2000" dirty="0">
              <a:solidFill>
                <a:srgbClr val="1E0000"/>
              </a:solidFill>
            </a:endParaRPr>
          </a:p>
        </p:txBody>
      </p:sp>
    </p:spTree>
    <p:extLst>
      <p:ext uri="{BB962C8B-B14F-4D97-AF65-F5344CB8AC3E}">
        <p14:creationId xmlns:p14="http://schemas.microsoft.com/office/powerpoint/2010/main" val="2642546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Limits: Windup versus </a:t>
            </a:r>
            <a:r>
              <a:rPr lang="en-US" dirty="0" err="1"/>
              <a:t>Nonwindup</a:t>
            </a:r>
            <a:endParaRPr lang="en-US" dirty="0"/>
          </a:p>
        </p:txBody>
      </p:sp>
      <p:sp>
        <p:nvSpPr>
          <p:cNvPr id="3" name="Content Placeholder 2"/>
          <p:cNvSpPr>
            <a:spLocks noGrp="1"/>
          </p:cNvSpPr>
          <p:nvPr>
            <p:ph idx="1"/>
          </p:nvPr>
        </p:nvSpPr>
        <p:spPr>
          <a:xfrm>
            <a:off x="457200" y="1280160"/>
            <a:ext cx="10668000" cy="1920240"/>
          </a:xfrm>
        </p:spPr>
        <p:txBody>
          <a:bodyPr/>
          <a:lstStyle/>
          <a:p>
            <a:r>
              <a:rPr lang="en-US" dirty="0"/>
              <a:t>When there is integration, how limits are enforced can have a major impact on simulation results</a:t>
            </a:r>
          </a:p>
          <a:p>
            <a:r>
              <a:rPr lang="en-US" dirty="0"/>
              <a:t>Two major flavors: windup and non-windup</a:t>
            </a:r>
          </a:p>
          <a:p>
            <a:r>
              <a:rPr lang="en-US" dirty="0"/>
              <a:t>Windup limit for an integrator block</a:t>
            </a:r>
          </a:p>
          <a:p>
            <a:endParaRPr lang="en-US" dirty="0"/>
          </a:p>
        </p:txBody>
      </p:sp>
      <p:sp>
        <p:nvSpPr>
          <p:cNvPr id="4" name="TextBox 3"/>
          <p:cNvSpPr txBox="1"/>
          <p:nvPr/>
        </p:nvSpPr>
        <p:spPr>
          <a:xfrm>
            <a:off x="2535147" y="5191221"/>
            <a:ext cx="3836307" cy="1274195"/>
          </a:xfrm>
          <a:prstGeom prst="rect">
            <a:avLst/>
          </a:prstGeom>
          <a:noFill/>
        </p:spPr>
        <p:txBody>
          <a:bodyPr wrap="square" rtlCol="0">
            <a:spAutoFit/>
          </a:bodyPr>
          <a:lstStyle/>
          <a:p>
            <a:r>
              <a:rPr lang="en-US" sz="2400" dirty="0">
                <a:solidFill>
                  <a:srgbClr val="1E0000"/>
                </a:solidFill>
              </a:rPr>
              <a:t>If </a:t>
            </a:r>
            <a:r>
              <a:rPr lang="en-US" sz="2400" dirty="0" err="1">
                <a:solidFill>
                  <a:srgbClr val="1E0000"/>
                </a:solidFill>
              </a:rPr>
              <a:t>L</a:t>
            </a:r>
            <a:r>
              <a:rPr lang="en-US" sz="2400" baseline="-25000" dirty="0" err="1">
                <a:solidFill>
                  <a:srgbClr val="1E0000"/>
                </a:solidFill>
              </a:rPr>
              <a:t>min</a:t>
            </a:r>
            <a:r>
              <a:rPr lang="en-US" sz="2400" baseline="-25000" dirty="0">
                <a:solidFill>
                  <a:srgbClr val="1E0000"/>
                </a:solidFill>
              </a:rPr>
              <a:t> </a:t>
            </a:r>
            <a:r>
              <a:rPr lang="en-US" sz="2400" dirty="0">
                <a:solidFill>
                  <a:srgbClr val="1E0000"/>
                </a:solidFill>
                <a:sym typeface="Symbol"/>
              </a:rPr>
              <a:t> </a:t>
            </a:r>
            <a:r>
              <a:rPr lang="en-US" sz="2400" dirty="0">
                <a:solidFill>
                  <a:srgbClr val="1E0000"/>
                </a:solidFill>
              </a:rPr>
              <a:t>v </a:t>
            </a:r>
            <a:r>
              <a:rPr lang="en-US" sz="2400" dirty="0">
                <a:solidFill>
                  <a:srgbClr val="1E0000"/>
                </a:solidFill>
                <a:sym typeface="Symbol"/>
              </a:rPr>
              <a:t> </a:t>
            </a:r>
            <a:r>
              <a:rPr lang="en-US" sz="2400" dirty="0" err="1">
                <a:solidFill>
                  <a:srgbClr val="1E0000"/>
                </a:solidFill>
              </a:rPr>
              <a:t>L</a:t>
            </a:r>
            <a:r>
              <a:rPr lang="en-US" sz="2400" baseline="-25000" dirty="0" err="1">
                <a:solidFill>
                  <a:srgbClr val="1E0000"/>
                </a:solidFill>
              </a:rPr>
              <a:t>max</a:t>
            </a:r>
            <a:r>
              <a:rPr lang="en-US" sz="2400" baseline="-25000" dirty="0">
                <a:solidFill>
                  <a:srgbClr val="1E0000"/>
                </a:solidFill>
              </a:rPr>
              <a:t> </a:t>
            </a:r>
            <a:r>
              <a:rPr lang="en-US" sz="2400" dirty="0">
                <a:solidFill>
                  <a:srgbClr val="1E0000"/>
                </a:solidFill>
              </a:rPr>
              <a:t>then y = v</a:t>
            </a:r>
          </a:p>
          <a:p>
            <a:r>
              <a:rPr lang="en-US" sz="2400" dirty="0">
                <a:solidFill>
                  <a:srgbClr val="1E0000"/>
                </a:solidFill>
              </a:rPr>
              <a:t>else If v &lt; </a:t>
            </a:r>
            <a:r>
              <a:rPr lang="en-US" sz="2400" dirty="0" err="1">
                <a:solidFill>
                  <a:srgbClr val="1E0000"/>
                </a:solidFill>
              </a:rPr>
              <a:t>L</a:t>
            </a:r>
            <a:r>
              <a:rPr lang="en-US" sz="2400" baseline="-25000" dirty="0" err="1">
                <a:solidFill>
                  <a:srgbClr val="1E0000"/>
                </a:solidFill>
              </a:rPr>
              <a:t>min</a:t>
            </a:r>
            <a:r>
              <a:rPr lang="en-US" sz="2400" dirty="0">
                <a:solidFill>
                  <a:srgbClr val="1E0000"/>
                </a:solidFill>
              </a:rPr>
              <a:t> then y = </a:t>
            </a:r>
            <a:r>
              <a:rPr lang="en-US" sz="2400" dirty="0" err="1">
                <a:solidFill>
                  <a:srgbClr val="1E0000"/>
                </a:solidFill>
              </a:rPr>
              <a:t>L</a:t>
            </a:r>
            <a:r>
              <a:rPr lang="en-US" sz="2400" baseline="-25000" dirty="0" err="1">
                <a:solidFill>
                  <a:srgbClr val="1E0000"/>
                </a:solidFill>
              </a:rPr>
              <a:t>min</a:t>
            </a:r>
            <a:r>
              <a:rPr lang="en-US" sz="2400" dirty="0">
                <a:solidFill>
                  <a:srgbClr val="1E0000"/>
                </a:solidFill>
              </a:rPr>
              <a:t>, </a:t>
            </a:r>
            <a:br>
              <a:rPr lang="en-US" sz="2400" dirty="0">
                <a:solidFill>
                  <a:srgbClr val="1E0000"/>
                </a:solidFill>
              </a:rPr>
            </a:br>
            <a:r>
              <a:rPr lang="en-US" sz="2400" dirty="0">
                <a:solidFill>
                  <a:srgbClr val="1E0000"/>
                </a:solidFill>
              </a:rPr>
              <a:t>else if v &gt; </a:t>
            </a:r>
            <a:r>
              <a:rPr lang="en-US" sz="2400" dirty="0" err="1">
                <a:solidFill>
                  <a:srgbClr val="1E0000"/>
                </a:solidFill>
              </a:rPr>
              <a:t>L</a:t>
            </a:r>
            <a:r>
              <a:rPr lang="en-US" sz="2400" baseline="-25000" dirty="0" err="1">
                <a:solidFill>
                  <a:srgbClr val="1E0000"/>
                </a:solidFill>
              </a:rPr>
              <a:t>max</a:t>
            </a:r>
            <a:r>
              <a:rPr lang="en-US" sz="2400" dirty="0">
                <a:solidFill>
                  <a:srgbClr val="1E0000"/>
                </a:solidFill>
              </a:rPr>
              <a:t> then y = </a:t>
            </a:r>
            <a:r>
              <a:rPr lang="en-US" sz="2400" dirty="0" err="1">
                <a:solidFill>
                  <a:srgbClr val="1E0000"/>
                </a:solidFill>
              </a:rPr>
              <a:t>L</a:t>
            </a:r>
            <a:r>
              <a:rPr lang="en-US" sz="2400" baseline="-25000" dirty="0" err="1">
                <a:solidFill>
                  <a:srgbClr val="1E0000"/>
                </a:solidFill>
              </a:rPr>
              <a:t>max</a:t>
            </a:r>
            <a:endParaRPr lang="en-US" sz="2400" dirty="0">
              <a:solidFill>
                <a:srgbClr val="1E0000"/>
              </a:solidFill>
            </a:endParaRPr>
          </a:p>
        </p:txBody>
      </p:sp>
      <p:graphicFrame>
        <p:nvGraphicFramePr>
          <p:cNvPr id="5" name="Object 4"/>
          <p:cNvGraphicFramePr>
            <a:graphicFrameLocks noChangeAspect="1"/>
          </p:cNvGraphicFramePr>
          <p:nvPr/>
        </p:nvGraphicFramePr>
        <p:xfrm>
          <a:off x="997687" y="5276813"/>
          <a:ext cx="1279525" cy="825670"/>
        </p:xfrm>
        <a:graphic>
          <a:graphicData uri="http://schemas.openxmlformats.org/presentationml/2006/ole">
            <mc:AlternateContent xmlns:mc="http://schemas.openxmlformats.org/markup-compatibility/2006">
              <mc:Choice xmlns:v="urn:schemas-microsoft-com:vml" Requires="v">
                <p:oleObj name="Equation" r:id="rId2" imgW="609480" imgH="393480" progId="Equation.DSMT4">
                  <p:embed/>
                </p:oleObj>
              </mc:Choice>
              <mc:Fallback>
                <p:oleObj name="Equation" r:id="rId2" imgW="609480" imgH="393480" progId="Equation.DSMT4">
                  <p:embed/>
                  <p:pic>
                    <p:nvPicPr>
                      <p:cNvPr id="5" name="Object 4"/>
                      <p:cNvPicPr>
                        <a:picLocks noChangeAspect="1" noChangeArrowheads="1"/>
                      </p:cNvPicPr>
                      <p:nvPr/>
                    </p:nvPicPr>
                    <p:blipFill>
                      <a:blip r:embed="rId3"/>
                      <a:srcRect/>
                      <a:stretch>
                        <a:fillRect/>
                      </a:stretch>
                    </p:blipFill>
                    <p:spPr bwMode="auto">
                      <a:xfrm>
                        <a:off x="997687" y="5276813"/>
                        <a:ext cx="1279525" cy="825670"/>
                      </a:xfrm>
                      <a:prstGeom prst="rect">
                        <a:avLst/>
                      </a:prstGeom>
                      <a:noFill/>
                      <a:ln>
                        <a:noFill/>
                      </a:ln>
                    </p:spPr>
                  </p:pic>
                </p:oleObj>
              </mc:Fallback>
            </mc:AlternateContent>
          </a:graphicData>
        </a:graphic>
      </p:graphicFrame>
      <p:grpSp>
        <p:nvGrpSpPr>
          <p:cNvPr id="6" name="Group 5"/>
          <p:cNvGrpSpPr/>
          <p:nvPr/>
        </p:nvGrpSpPr>
        <p:grpSpPr>
          <a:xfrm>
            <a:off x="1332242" y="3337560"/>
            <a:ext cx="3374438" cy="1707674"/>
            <a:chOff x="1839324" y="3318548"/>
            <a:chExt cx="3448785" cy="1822308"/>
          </a:xfrm>
        </p:grpSpPr>
        <p:graphicFrame>
          <p:nvGraphicFramePr>
            <p:cNvPr id="7" name="Object 6"/>
            <p:cNvGraphicFramePr>
              <a:graphicFrameLocks noChangeAspect="1"/>
            </p:cNvGraphicFramePr>
            <p:nvPr/>
          </p:nvGraphicFramePr>
          <p:xfrm>
            <a:off x="2805112" y="3683075"/>
            <a:ext cx="700088" cy="1143000"/>
          </p:xfrm>
          <a:graphic>
            <a:graphicData uri="http://schemas.openxmlformats.org/presentationml/2006/ole">
              <mc:AlternateContent xmlns:mc="http://schemas.openxmlformats.org/markup-compatibility/2006">
                <mc:Choice xmlns:v="urn:schemas-microsoft-com:vml" Requires="v">
                  <p:oleObj name="Equation" r:id="rId4" imgW="241200" imgH="393480" progId="Equation.DSMT4">
                    <p:embed/>
                  </p:oleObj>
                </mc:Choice>
                <mc:Fallback>
                  <p:oleObj name="Equation" r:id="rId4" imgW="241200" imgH="393480" progId="Equation.DSMT4">
                    <p:embed/>
                    <p:pic>
                      <p:nvPicPr>
                        <p:cNvPr id="7" name="Object 6"/>
                        <p:cNvPicPr/>
                        <p:nvPr/>
                      </p:nvPicPr>
                      <p:blipFill>
                        <a:blip r:embed="rId5"/>
                        <a:stretch>
                          <a:fillRect/>
                        </a:stretch>
                      </p:blipFill>
                      <p:spPr>
                        <a:xfrm>
                          <a:off x="2805112" y="3683075"/>
                          <a:ext cx="700088" cy="1143000"/>
                        </a:xfrm>
                        <a:prstGeom prst="rect">
                          <a:avLst/>
                        </a:prstGeom>
                        <a:ln w="19050">
                          <a:solidFill>
                            <a:schemeClr val="tx1"/>
                          </a:solidFill>
                        </a:ln>
                      </p:spPr>
                    </p:pic>
                  </p:oleObj>
                </mc:Fallback>
              </mc:AlternateContent>
            </a:graphicData>
          </a:graphic>
        </p:graphicFrame>
        <p:cxnSp>
          <p:nvCxnSpPr>
            <p:cNvPr id="8" name="Straight Arrow Connector 7"/>
            <p:cNvCxnSpPr>
              <a:endCxn id="7" idx="1"/>
            </p:cNvCxnSpPr>
            <p:nvPr/>
          </p:nvCxnSpPr>
          <p:spPr bwMode="auto">
            <a:xfrm flipV="1">
              <a:off x="2195512" y="4254575"/>
              <a:ext cx="609600" cy="6235"/>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9" name="Straight Arrow Connector 8"/>
            <p:cNvCxnSpPr/>
            <p:nvPr/>
          </p:nvCxnSpPr>
          <p:spPr bwMode="auto">
            <a:xfrm flipV="1">
              <a:off x="3515417" y="4273280"/>
              <a:ext cx="1285183" cy="1"/>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10" name="TextBox 9"/>
            <p:cNvSpPr txBox="1"/>
            <p:nvPr/>
          </p:nvSpPr>
          <p:spPr>
            <a:xfrm>
              <a:off x="1839324" y="4018046"/>
              <a:ext cx="346013" cy="492656"/>
            </a:xfrm>
            <a:prstGeom prst="rect">
              <a:avLst/>
            </a:prstGeom>
            <a:noFill/>
          </p:spPr>
          <p:txBody>
            <a:bodyPr wrap="none" rtlCol="0">
              <a:spAutoFit/>
            </a:bodyPr>
            <a:lstStyle/>
            <a:p>
              <a:r>
                <a:rPr lang="en-US" sz="2400" dirty="0">
                  <a:solidFill>
                    <a:srgbClr val="1E0000"/>
                  </a:solidFill>
                </a:rPr>
                <a:t>u</a:t>
              </a:r>
            </a:p>
          </p:txBody>
        </p:sp>
        <p:sp>
          <p:nvSpPr>
            <p:cNvPr id="11" name="TextBox 10"/>
            <p:cNvSpPr txBox="1"/>
            <p:nvPr/>
          </p:nvSpPr>
          <p:spPr>
            <a:xfrm>
              <a:off x="4876800" y="4026859"/>
              <a:ext cx="346013" cy="492656"/>
            </a:xfrm>
            <a:prstGeom prst="rect">
              <a:avLst/>
            </a:prstGeom>
            <a:noFill/>
          </p:spPr>
          <p:txBody>
            <a:bodyPr wrap="none" rtlCol="0">
              <a:spAutoFit/>
            </a:bodyPr>
            <a:lstStyle/>
            <a:p>
              <a:r>
                <a:rPr lang="en-US" sz="2400" dirty="0">
                  <a:solidFill>
                    <a:srgbClr val="1E0000"/>
                  </a:solidFill>
                </a:rPr>
                <a:t>y</a:t>
              </a:r>
            </a:p>
          </p:txBody>
        </p:sp>
        <p:grpSp>
          <p:nvGrpSpPr>
            <p:cNvPr id="12" name="Group 11"/>
            <p:cNvGrpSpPr/>
            <p:nvPr/>
          </p:nvGrpSpPr>
          <p:grpSpPr>
            <a:xfrm>
              <a:off x="3706661" y="3318548"/>
              <a:ext cx="1581448" cy="1822308"/>
              <a:chOff x="3706661" y="3318548"/>
              <a:chExt cx="1581448" cy="1822308"/>
            </a:xfrm>
          </p:grpSpPr>
          <p:grpSp>
            <p:nvGrpSpPr>
              <p:cNvPr id="14" name="Group 13"/>
              <p:cNvGrpSpPr/>
              <p:nvPr/>
            </p:nvGrpSpPr>
            <p:grpSpPr>
              <a:xfrm>
                <a:off x="3706661" y="3549381"/>
                <a:ext cx="838961" cy="1447800"/>
                <a:chOff x="3738526" y="3505200"/>
                <a:chExt cx="838961" cy="1447800"/>
              </a:xfrm>
            </p:grpSpPr>
            <p:cxnSp>
              <p:nvCxnSpPr>
                <p:cNvPr id="17" name="Straight Connector 16"/>
                <p:cNvCxnSpPr/>
                <p:nvPr/>
              </p:nvCxnSpPr>
              <p:spPr bwMode="auto">
                <a:xfrm flipV="1">
                  <a:off x="4022103" y="3505200"/>
                  <a:ext cx="284663" cy="144780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8" name="Straight Connector 17"/>
                <p:cNvCxnSpPr/>
                <p:nvPr/>
              </p:nvCxnSpPr>
              <p:spPr bwMode="auto">
                <a:xfrm>
                  <a:off x="4293910" y="3505200"/>
                  <a:ext cx="283577"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9" name="Straight Connector 18"/>
                <p:cNvCxnSpPr/>
                <p:nvPr/>
              </p:nvCxnSpPr>
              <p:spPr bwMode="auto">
                <a:xfrm>
                  <a:off x="3738526" y="4953000"/>
                  <a:ext cx="283577"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15" name="TextBox 14"/>
              <p:cNvSpPr txBox="1"/>
              <p:nvPr/>
            </p:nvSpPr>
            <p:spPr>
              <a:xfrm>
                <a:off x="4545622" y="3318548"/>
                <a:ext cx="742487" cy="492656"/>
              </a:xfrm>
              <a:prstGeom prst="rect">
                <a:avLst/>
              </a:prstGeom>
              <a:noFill/>
            </p:spPr>
            <p:txBody>
              <a:bodyPr wrap="none" rtlCol="0">
                <a:spAutoFit/>
              </a:bodyPr>
              <a:lstStyle/>
              <a:p>
                <a:r>
                  <a:rPr lang="en-US" sz="2400" dirty="0" err="1">
                    <a:solidFill>
                      <a:srgbClr val="1E0000"/>
                    </a:solidFill>
                  </a:rPr>
                  <a:t>L</a:t>
                </a:r>
                <a:r>
                  <a:rPr lang="en-US" sz="2400" baseline="-25000" dirty="0" err="1">
                    <a:solidFill>
                      <a:srgbClr val="1E0000"/>
                    </a:solidFill>
                  </a:rPr>
                  <a:t>max</a:t>
                </a:r>
                <a:endParaRPr lang="en-US" sz="2400" baseline="-25000" dirty="0">
                  <a:solidFill>
                    <a:srgbClr val="1E0000"/>
                  </a:solidFill>
                </a:endParaRPr>
              </a:p>
            </p:txBody>
          </p:sp>
          <p:sp>
            <p:nvSpPr>
              <p:cNvPr id="16" name="TextBox 15"/>
              <p:cNvSpPr txBox="1"/>
              <p:nvPr/>
            </p:nvSpPr>
            <p:spPr>
              <a:xfrm>
                <a:off x="4158008" y="4648200"/>
                <a:ext cx="708082" cy="492656"/>
              </a:xfrm>
              <a:prstGeom prst="rect">
                <a:avLst/>
              </a:prstGeom>
              <a:noFill/>
            </p:spPr>
            <p:txBody>
              <a:bodyPr wrap="none" rtlCol="0">
                <a:spAutoFit/>
              </a:bodyPr>
              <a:lstStyle/>
              <a:p>
                <a:r>
                  <a:rPr lang="en-US" sz="2400" dirty="0" err="1">
                    <a:solidFill>
                      <a:srgbClr val="1E0000"/>
                    </a:solidFill>
                  </a:rPr>
                  <a:t>L</a:t>
                </a:r>
                <a:r>
                  <a:rPr lang="en-US" sz="2400" baseline="-25000" dirty="0" err="1">
                    <a:solidFill>
                      <a:srgbClr val="1E0000"/>
                    </a:solidFill>
                  </a:rPr>
                  <a:t>min</a:t>
                </a:r>
                <a:endParaRPr lang="en-US" sz="2400" baseline="-25000" dirty="0">
                  <a:solidFill>
                    <a:srgbClr val="1E0000"/>
                  </a:solidFill>
                </a:endParaRPr>
              </a:p>
            </p:txBody>
          </p:sp>
        </p:grpSp>
        <p:sp>
          <p:nvSpPr>
            <p:cNvPr id="13" name="TextBox 12"/>
            <p:cNvSpPr txBox="1"/>
            <p:nvPr/>
          </p:nvSpPr>
          <p:spPr>
            <a:xfrm>
              <a:off x="3670355" y="3777669"/>
              <a:ext cx="346013" cy="492656"/>
            </a:xfrm>
            <a:prstGeom prst="rect">
              <a:avLst/>
            </a:prstGeom>
            <a:noFill/>
          </p:spPr>
          <p:txBody>
            <a:bodyPr wrap="none" rtlCol="0">
              <a:spAutoFit/>
            </a:bodyPr>
            <a:lstStyle/>
            <a:p>
              <a:r>
                <a:rPr lang="en-US" sz="2400" dirty="0">
                  <a:solidFill>
                    <a:srgbClr val="1E0000"/>
                  </a:solidFill>
                </a:rPr>
                <a:t>v</a:t>
              </a:r>
            </a:p>
          </p:txBody>
        </p:sp>
      </p:grpSp>
      <p:sp>
        <p:nvSpPr>
          <p:cNvPr id="20" name="TextBox 19"/>
          <p:cNvSpPr txBox="1"/>
          <p:nvPr/>
        </p:nvSpPr>
        <p:spPr>
          <a:xfrm>
            <a:off x="6629400" y="3124200"/>
            <a:ext cx="4191000" cy="1569660"/>
          </a:xfrm>
          <a:prstGeom prst="rect">
            <a:avLst/>
          </a:prstGeom>
          <a:solidFill>
            <a:schemeClr val="accent3">
              <a:lumMod val="95000"/>
            </a:schemeClr>
          </a:solidFill>
        </p:spPr>
        <p:txBody>
          <a:bodyPr wrap="square" rtlCol="0">
            <a:spAutoFit/>
          </a:bodyPr>
          <a:lstStyle/>
          <a:p>
            <a:r>
              <a:rPr lang="en-US" sz="2400" dirty="0">
                <a:solidFill>
                  <a:srgbClr val="1E0000"/>
                </a:solidFill>
              </a:rPr>
              <a:t>The value of v is NOT limited, so its value can "windup" beyond the limits, delaying backing off of the limit</a:t>
            </a:r>
          </a:p>
        </p:txBody>
      </p:sp>
      <p:sp>
        <p:nvSpPr>
          <p:cNvPr id="21" name="Slide Number Placeholder 1">
            <a:extLst>
              <a:ext uri="{FF2B5EF4-FFF2-40B4-BE49-F238E27FC236}">
                <a16:creationId xmlns:a16="http://schemas.microsoft.com/office/drawing/2014/main" id="{B741C1DC-8242-C1F7-11AF-D0E70D59E1F2}"/>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27</a:t>
            </a:fld>
            <a:endParaRPr lang="en-US" altLang="en-US" sz="2000" dirty="0">
              <a:solidFill>
                <a:srgbClr val="1E0000"/>
              </a:solidFill>
            </a:endParaRPr>
          </a:p>
        </p:txBody>
      </p:sp>
    </p:spTree>
    <p:extLst>
      <p:ext uri="{BB962C8B-B14F-4D97-AF65-F5344CB8AC3E}">
        <p14:creationId xmlns:p14="http://schemas.microsoft.com/office/powerpoint/2010/main" val="4272511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Limits on First Order Lag </a:t>
            </a:r>
          </a:p>
        </p:txBody>
      </p:sp>
      <p:sp>
        <p:nvSpPr>
          <p:cNvPr id="3" name="Content Placeholder 2"/>
          <p:cNvSpPr>
            <a:spLocks noGrp="1"/>
          </p:cNvSpPr>
          <p:nvPr>
            <p:ph idx="1"/>
          </p:nvPr>
        </p:nvSpPr>
        <p:spPr>
          <a:xfrm>
            <a:off x="457200" y="1280160"/>
            <a:ext cx="8001000" cy="929640"/>
          </a:xfrm>
        </p:spPr>
        <p:txBody>
          <a:bodyPr/>
          <a:lstStyle/>
          <a:p>
            <a:r>
              <a:rPr lang="en-US" dirty="0"/>
              <a:t>Windup and non-windup limits are handled in a similar manner for a first order lag</a:t>
            </a:r>
          </a:p>
          <a:p>
            <a:endParaRPr lang="en-US" dirty="0"/>
          </a:p>
        </p:txBody>
      </p:sp>
      <p:grpSp>
        <p:nvGrpSpPr>
          <p:cNvPr id="4" name="Group 3"/>
          <p:cNvGrpSpPr/>
          <p:nvPr/>
        </p:nvGrpSpPr>
        <p:grpSpPr>
          <a:xfrm>
            <a:off x="1071223" y="2350930"/>
            <a:ext cx="3855125" cy="1707674"/>
            <a:chOff x="1532166" y="3323843"/>
            <a:chExt cx="3940063" cy="1822308"/>
          </a:xfrm>
        </p:grpSpPr>
        <p:graphicFrame>
          <p:nvGraphicFramePr>
            <p:cNvPr id="5" name="Object 4"/>
            <p:cNvGraphicFramePr>
              <a:graphicFrameLocks noChangeAspect="1"/>
            </p:cNvGraphicFramePr>
            <p:nvPr/>
          </p:nvGraphicFramePr>
          <p:xfrm>
            <a:off x="2529990" y="3682807"/>
            <a:ext cx="1250929" cy="1143494"/>
          </p:xfrm>
          <a:graphic>
            <a:graphicData uri="http://schemas.openxmlformats.org/presentationml/2006/ole">
              <mc:AlternateContent xmlns:mc="http://schemas.openxmlformats.org/markup-compatibility/2006">
                <mc:Choice xmlns:v="urn:schemas-microsoft-com:vml" Requires="v">
                  <p:oleObj name="Equation" r:id="rId2" imgW="431640" imgH="393480" progId="Equation.DSMT4">
                    <p:embed/>
                  </p:oleObj>
                </mc:Choice>
                <mc:Fallback>
                  <p:oleObj name="Equation" r:id="rId2" imgW="431640" imgH="393480" progId="Equation.DSMT4">
                    <p:embed/>
                    <p:pic>
                      <p:nvPicPr>
                        <p:cNvPr id="5" name="Object 4"/>
                        <p:cNvPicPr/>
                        <p:nvPr/>
                      </p:nvPicPr>
                      <p:blipFill>
                        <a:blip r:embed="rId3"/>
                        <a:stretch>
                          <a:fillRect/>
                        </a:stretch>
                      </p:blipFill>
                      <p:spPr>
                        <a:xfrm>
                          <a:off x="2529990" y="3682807"/>
                          <a:ext cx="1250929" cy="1143494"/>
                        </a:xfrm>
                        <a:prstGeom prst="rect">
                          <a:avLst/>
                        </a:prstGeom>
                        <a:ln w="19050">
                          <a:solidFill>
                            <a:schemeClr val="tx1"/>
                          </a:solidFill>
                        </a:ln>
                      </p:spPr>
                    </p:pic>
                  </p:oleObj>
                </mc:Fallback>
              </mc:AlternateContent>
            </a:graphicData>
          </a:graphic>
        </p:graphicFrame>
        <p:cxnSp>
          <p:nvCxnSpPr>
            <p:cNvPr id="6" name="Straight Arrow Connector 5"/>
            <p:cNvCxnSpPr/>
            <p:nvPr/>
          </p:nvCxnSpPr>
          <p:spPr bwMode="auto">
            <a:xfrm flipV="1">
              <a:off x="1902040" y="4272341"/>
              <a:ext cx="609600" cy="6235"/>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7" name="Straight Arrow Connector 6"/>
            <p:cNvCxnSpPr/>
            <p:nvPr/>
          </p:nvCxnSpPr>
          <p:spPr bwMode="auto">
            <a:xfrm flipV="1">
              <a:off x="3515417" y="4273280"/>
              <a:ext cx="1285183" cy="1"/>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8" name="TextBox 7"/>
            <p:cNvSpPr txBox="1"/>
            <p:nvPr/>
          </p:nvSpPr>
          <p:spPr>
            <a:xfrm>
              <a:off x="1532166" y="4008502"/>
              <a:ext cx="372226" cy="558343"/>
            </a:xfrm>
            <a:prstGeom prst="rect">
              <a:avLst/>
            </a:prstGeom>
            <a:noFill/>
          </p:spPr>
          <p:txBody>
            <a:bodyPr wrap="none" rtlCol="0">
              <a:spAutoFit/>
            </a:bodyPr>
            <a:lstStyle/>
            <a:p>
              <a:r>
                <a:rPr lang="en-US" sz="2800" dirty="0">
                  <a:solidFill>
                    <a:srgbClr val="1E0000"/>
                  </a:solidFill>
                </a:rPr>
                <a:t>u</a:t>
              </a:r>
            </a:p>
          </p:txBody>
        </p:sp>
        <p:sp>
          <p:nvSpPr>
            <p:cNvPr id="9" name="TextBox 8"/>
            <p:cNvSpPr txBox="1"/>
            <p:nvPr/>
          </p:nvSpPr>
          <p:spPr>
            <a:xfrm>
              <a:off x="4876800" y="4026859"/>
              <a:ext cx="372226" cy="558343"/>
            </a:xfrm>
            <a:prstGeom prst="rect">
              <a:avLst/>
            </a:prstGeom>
            <a:noFill/>
          </p:spPr>
          <p:txBody>
            <a:bodyPr wrap="none" rtlCol="0">
              <a:spAutoFit/>
            </a:bodyPr>
            <a:lstStyle/>
            <a:p>
              <a:r>
                <a:rPr lang="en-US" sz="2800" dirty="0">
                  <a:solidFill>
                    <a:srgbClr val="1E0000"/>
                  </a:solidFill>
                </a:rPr>
                <a:t>y</a:t>
              </a:r>
            </a:p>
          </p:txBody>
        </p:sp>
        <p:grpSp>
          <p:nvGrpSpPr>
            <p:cNvPr id="10" name="Group 9"/>
            <p:cNvGrpSpPr/>
            <p:nvPr/>
          </p:nvGrpSpPr>
          <p:grpSpPr>
            <a:xfrm>
              <a:off x="3874432" y="3323843"/>
              <a:ext cx="1597797" cy="1822308"/>
              <a:chOff x="3874432" y="3323843"/>
              <a:chExt cx="1597797" cy="1822308"/>
            </a:xfrm>
          </p:grpSpPr>
          <p:grpSp>
            <p:nvGrpSpPr>
              <p:cNvPr id="12" name="Group 11"/>
              <p:cNvGrpSpPr/>
              <p:nvPr/>
            </p:nvGrpSpPr>
            <p:grpSpPr>
              <a:xfrm>
                <a:off x="3874432" y="3554676"/>
                <a:ext cx="838960" cy="1447800"/>
                <a:chOff x="3906297" y="3510495"/>
                <a:chExt cx="838960" cy="1447800"/>
              </a:xfrm>
            </p:grpSpPr>
            <p:cxnSp>
              <p:nvCxnSpPr>
                <p:cNvPr id="15" name="Straight Connector 14"/>
                <p:cNvCxnSpPr/>
                <p:nvPr/>
              </p:nvCxnSpPr>
              <p:spPr bwMode="auto">
                <a:xfrm flipV="1">
                  <a:off x="4189874" y="3510495"/>
                  <a:ext cx="284663" cy="144780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6" name="Straight Connector 15"/>
                <p:cNvCxnSpPr/>
                <p:nvPr/>
              </p:nvCxnSpPr>
              <p:spPr bwMode="auto">
                <a:xfrm>
                  <a:off x="4461680" y="3510495"/>
                  <a:ext cx="283577"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7" name="Straight Connector 16"/>
                <p:cNvCxnSpPr/>
                <p:nvPr/>
              </p:nvCxnSpPr>
              <p:spPr bwMode="auto">
                <a:xfrm>
                  <a:off x="3906297" y="4958295"/>
                  <a:ext cx="283577"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13" name="TextBox 12"/>
              <p:cNvSpPr txBox="1"/>
              <p:nvPr/>
            </p:nvSpPr>
            <p:spPr>
              <a:xfrm>
                <a:off x="4729742" y="3323843"/>
                <a:ext cx="742487" cy="492656"/>
              </a:xfrm>
              <a:prstGeom prst="rect">
                <a:avLst/>
              </a:prstGeom>
              <a:noFill/>
            </p:spPr>
            <p:txBody>
              <a:bodyPr wrap="none" rtlCol="0">
                <a:spAutoFit/>
              </a:bodyPr>
              <a:lstStyle/>
              <a:p>
                <a:r>
                  <a:rPr lang="en-US" sz="2400" dirty="0" err="1">
                    <a:solidFill>
                      <a:srgbClr val="1E0000"/>
                    </a:solidFill>
                  </a:rPr>
                  <a:t>L</a:t>
                </a:r>
                <a:r>
                  <a:rPr lang="en-US" sz="2400" baseline="-25000" dirty="0" err="1">
                    <a:solidFill>
                      <a:srgbClr val="1E0000"/>
                    </a:solidFill>
                  </a:rPr>
                  <a:t>max</a:t>
                </a:r>
                <a:endParaRPr lang="en-US" sz="2400" baseline="-25000" dirty="0">
                  <a:solidFill>
                    <a:srgbClr val="1E0000"/>
                  </a:solidFill>
                </a:endParaRPr>
              </a:p>
            </p:txBody>
          </p:sp>
          <p:sp>
            <p:nvSpPr>
              <p:cNvPr id="14" name="TextBox 13"/>
              <p:cNvSpPr txBox="1"/>
              <p:nvPr/>
            </p:nvSpPr>
            <p:spPr>
              <a:xfrm>
                <a:off x="4325779" y="4653495"/>
                <a:ext cx="708083" cy="492656"/>
              </a:xfrm>
              <a:prstGeom prst="rect">
                <a:avLst/>
              </a:prstGeom>
              <a:noFill/>
            </p:spPr>
            <p:txBody>
              <a:bodyPr wrap="none" rtlCol="0">
                <a:spAutoFit/>
              </a:bodyPr>
              <a:lstStyle/>
              <a:p>
                <a:r>
                  <a:rPr lang="en-US" sz="2400" dirty="0" err="1">
                    <a:solidFill>
                      <a:srgbClr val="1E0000"/>
                    </a:solidFill>
                  </a:rPr>
                  <a:t>L</a:t>
                </a:r>
                <a:r>
                  <a:rPr lang="en-US" sz="2400" baseline="-25000" dirty="0" err="1">
                    <a:solidFill>
                      <a:srgbClr val="1E0000"/>
                    </a:solidFill>
                  </a:rPr>
                  <a:t>min</a:t>
                </a:r>
                <a:endParaRPr lang="en-US" sz="2400" baseline="-25000" dirty="0">
                  <a:solidFill>
                    <a:srgbClr val="1E0000"/>
                  </a:solidFill>
                </a:endParaRPr>
              </a:p>
            </p:txBody>
          </p:sp>
        </p:grpSp>
        <p:sp>
          <p:nvSpPr>
            <p:cNvPr id="11" name="TextBox 10"/>
            <p:cNvSpPr txBox="1"/>
            <p:nvPr/>
          </p:nvSpPr>
          <p:spPr>
            <a:xfrm>
              <a:off x="3874432" y="3776849"/>
              <a:ext cx="372226" cy="558343"/>
            </a:xfrm>
            <a:prstGeom prst="rect">
              <a:avLst/>
            </a:prstGeom>
            <a:noFill/>
          </p:spPr>
          <p:txBody>
            <a:bodyPr wrap="none" rtlCol="0">
              <a:spAutoFit/>
            </a:bodyPr>
            <a:lstStyle/>
            <a:p>
              <a:r>
                <a:rPr lang="en-US" sz="2800" dirty="0">
                  <a:solidFill>
                    <a:srgbClr val="1E0000"/>
                  </a:solidFill>
                </a:rPr>
                <a:t>v</a:t>
              </a:r>
            </a:p>
          </p:txBody>
        </p:sp>
      </p:grpSp>
      <p:sp>
        <p:nvSpPr>
          <p:cNvPr id="18" name="TextBox 17"/>
          <p:cNvSpPr txBox="1"/>
          <p:nvPr/>
        </p:nvSpPr>
        <p:spPr>
          <a:xfrm>
            <a:off x="6384244" y="3271332"/>
            <a:ext cx="3836307" cy="1274195"/>
          </a:xfrm>
          <a:prstGeom prst="rect">
            <a:avLst/>
          </a:prstGeom>
          <a:noFill/>
        </p:spPr>
        <p:txBody>
          <a:bodyPr wrap="square" rtlCol="0">
            <a:spAutoFit/>
          </a:bodyPr>
          <a:lstStyle/>
          <a:p>
            <a:r>
              <a:rPr lang="en-US" sz="2400" dirty="0">
                <a:solidFill>
                  <a:srgbClr val="1E0000"/>
                </a:solidFill>
              </a:rPr>
              <a:t>If </a:t>
            </a:r>
            <a:r>
              <a:rPr lang="en-US" sz="2400" dirty="0" err="1">
                <a:solidFill>
                  <a:srgbClr val="1E0000"/>
                </a:solidFill>
              </a:rPr>
              <a:t>L</a:t>
            </a:r>
            <a:r>
              <a:rPr lang="en-US" sz="2400" baseline="-25000" dirty="0" err="1">
                <a:solidFill>
                  <a:srgbClr val="1E0000"/>
                </a:solidFill>
              </a:rPr>
              <a:t>min</a:t>
            </a:r>
            <a:r>
              <a:rPr lang="en-US" sz="2400" baseline="-25000" dirty="0">
                <a:solidFill>
                  <a:srgbClr val="1E0000"/>
                </a:solidFill>
              </a:rPr>
              <a:t> </a:t>
            </a:r>
            <a:r>
              <a:rPr lang="en-US" sz="2400" dirty="0">
                <a:solidFill>
                  <a:srgbClr val="1E0000"/>
                </a:solidFill>
                <a:sym typeface="Symbol"/>
              </a:rPr>
              <a:t> </a:t>
            </a:r>
            <a:r>
              <a:rPr lang="en-US" sz="2400" dirty="0">
                <a:solidFill>
                  <a:srgbClr val="1E0000"/>
                </a:solidFill>
              </a:rPr>
              <a:t>v </a:t>
            </a:r>
            <a:r>
              <a:rPr lang="en-US" sz="2400" dirty="0">
                <a:solidFill>
                  <a:srgbClr val="1E0000"/>
                </a:solidFill>
                <a:sym typeface="Symbol"/>
              </a:rPr>
              <a:t> </a:t>
            </a:r>
            <a:r>
              <a:rPr lang="en-US" sz="2400" dirty="0" err="1">
                <a:solidFill>
                  <a:srgbClr val="1E0000"/>
                </a:solidFill>
              </a:rPr>
              <a:t>L</a:t>
            </a:r>
            <a:r>
              <a:rPr lang="en-US" sz="2400" baseline="-25000" dirty="0" err="1">
                <a:solidFill>
                  <a:srgbClr val="1E0000"/>
                </a:solidFill>
              </a:rPr>
              <a:t>max</a:t>
            </a:r>
            <a:r>
              <a:rPr lang="en-US" sz="2400" baseline="-25000" dirty="0">
                <a:solidFill>
                  <a:srgbClr val="1E0000"/>
                </a:solidFill>
              </a:rPr>
              <a:t> </a:t>
            </a:r>
            <a:r>
              <a:rPr lang="en-US" sz="2400" dirty="0">
                <a:solidFill>
                  <a:srgbClr val="1E0000"/>
                </a:solidFill>
              </a:rPr>
              <a:t>then y = v</a:t>
            </a:r>
          </a:p>
          <a:p>
            <a:r>
              <a:rPr lang="en-US" sz="2400" dirty="0">
                <a:solidFill>
                  <a:srgbClr val="1E0000"/>
                </a:solidFill>
              </a:rPr>
              <a:t>else If v &lt; </a:t>
            </a:r>
            <a:r>
              <a:rPr lang="en-US" sz="2400" dirty="0" err="1">
                <a:solidFill>
                  <a:srgbClr val="1E0000"/>
                </a:solidFill>
              </a:rPr>
              <a:t>L</a:t>
            </a:r>
            <a:r>
              <a:rPr lang="en-US" sz="2400" baseline="-25000" dirty="0" err="1">
                <a:solidFill>
                  <a:srgbClr val="1E0000"/>
                </a:solidFill>
              </a:rPr>
              <a:t>min</a:t>
            </a:r>
            <a:r>
              <a:rPr lang="en-US" sz="2400" dirty="0">
                <a:solidFill>
                  <a:srgbClr val="1E0000"/>
                </a:solidFill>
              </a:rPr>
              <a:t> then y = </a:t>
            </a:r>
            <a:r>
              <a:rPr lang="en-US" sz="2400" dirty="0" err="1">
                <a:solidFill>
                  <a:srgbClr val="1E0000"/>
                </a:solidFill>
              </a:rPr>
              <a:t>L</a:t>
            </a:r>
            <a:r>
              <a:rPr lang="en-US" sz="2400" baseline="-25000" dirty="0" err="1">
                <a:solidFill>
                  <a:srgbClr val="1E0000"/>
                </a:solidFill>
              </a:rPr>
              <a:t>min</a:t>
            </a:r>
            <a:r>
              <a:rPr lang="en-US" sz="2400" dirty="0">
                <a:solidFill>
                  <a:srgbClr val="1E0000"/>
                </a:solidFill>
              </a:rPr>
              <a:t>, </a:t>
            </a:r>
            <a:br>
              <a:rPr lang="en-US" sz="2400" dirty="0">
                <a:solidFill>
                  <a:srgbClr val="1E0000"/>
                </a:solidFill>
              </a:rPr>
            </a:br>
            <a:r>
              <a:rPr lang="en-US" sz="2400" dirty="0">
                <a:solidFill>
                  <a:srgbClr val="1E0000"/>
                </a:solidFill>
              </a:rPr>
              <a:t>else if v &gt; </a:t>
            </a:r>
            <a:r>
              <a:rPr lang="en-US" sz="2400" dirty="0" err="1">
                <a:solidFill>
                  <a:srgbClr val="1E0000"/>
                </a:solidFill>
              </a:rPr>
              <a:t>L</a:t>
            </a:r>
            <a:r>
              <a:rPr lang="en-US" sz="2400" baseline="-25000" dirty="0" err="1">
                <a:solidFill>
                  <a:srgbClr val="1E0000"/>
                </a:solidFill>
              </a:rPr>
              <a:t>max</a:t>
            </a:r>
            <a:r>
              <a:rPr lang="en-US" sz="2400" dirty="0">
                <a:solidFill>
                  <a:srgbClr val="1E0000"/>
                </a:solidFill>
              </a:rPr>
              <a:t> then y = </a:t>
            </a:r>
            <a:r>
              <a:rPr lang="en-US" sz="2400" dirty="0" err="1">
                <a:solidFill>
                  <a:srgbClr val="1E0000"/>
                </a:solidFill>
              </a:rPr>
              <a:t>L</a:t>
            </a:r>
            <a:r>
              <a:rPr lang="en-US" sz="2400" baseline="-25000" dirty="0" err="1">
                <a:solidFill>
                  <a:srgbClr val="1E0000"/>
                </a:solidFill>
              </a:rPr>
              <a:t>max</a:t>
            </a:r>
            <a:r>
              <a:rPr lang="en-US" sz="2400" dirty="0">
                <a:solidFill>
                  <a:srgbClr val="1E0000"/>
                </a:solidFill>
              </a:rPr>
              <a:t> </a:t>
            </a:r>
          </a:p>
        </p:txBody>
      </p:sp>
      <p:graphicFrame>
        <p:nvGraphicFramePr>
          <p:cNvPr id="19" name="Object 18"/>
          <p:cNvGraphicFramePr>
            <a:graphicFrameLocks noChangeAspect="1"/>
          </p:cNvGraphicFramePr>
          <p:nvPr/>
        </p:nvGraphicFramePr>
        <p:xfrm>
          <a:off x="6351587" y="2211549"/>
          <a:ext cx="2106613" cy="825500"/>
        </p:xfrm>
        <a:graphic>
          <a:graphicData uri="http://schemas.openxmlformats.org/presentationml/2006/ole">
            <mc:AlternateContent xmlns:mc="http://schemas.openxmlformats.org/markup-compatibility/2006">
              <mc:Choice xmlns:v="urn:schemas-microsoft-com:vml" Requires="v">
                <p:oleObj name="Equation" r:id="rId4" imgW="1002960" imgH="393480" progId="Equation.DSMT4">
                  <p:embed/>
                </p:oleObj>
              </mc:Choice>
              <mc:Fallback>
                <p:oleObj name="Equation" r:id="rId4" imgW="1002960" imgH="393480" progId="Equation.DSMT4">
                  <p:embed/>
                  <p:pic>
                    <p:nvPicPr>
                      <p:cNvPr id="19" name="Object 18"/>
                      <p:cNvPicPr>
                        <a:picLocks noChangeAspect="1" noChangeArrowheads="1"/>
                      </p:cNvPicPr>
                      <p:nvPr/>
                    </p:nvPicPr>
                    <p:blipFill>
                      <a:blip r:embed="rId5"/>
                      <a:srcRect/>
                      <a:stretch>
                        <a:fillRect/>
                      </a:stretch>
                    </p:blipFill>
                    <p:spPr bwMode="auto">
                      <a:xfrm>
                        <a:off x="6351587" y="2211549"/>
                        <a:ext cx="2106613" cy="825500"/>
                      </a:xfrm>
                      <a:prstGeom prst="rect">
                        <a:avLst/>
                      </a:prstGeom>
                      <a:noFill/>
                      <a:ln>
                        <a:noFill/>
                      </a:ln>
                    </p:spPr>
                  </p:pic>
                </p:oleObj>
              </mc:Fallback>
            </mc:AlternateContent>
          </a:graphicData>
        </a:graphic>
      </p:graphicFrame>
      <p:sp>
        <p:nvSpPr>
          <p:cNvPr id="20" name="TextBox 19"/>
          <p:cNvSpPr txBox="1"/>
          <p:nvPr/>
        </p:nvSpPr>
        <p:spPr>
          <a:xfrm>
            <a:off x="914733" y="5051090"/>
            <a:ext cx="8686467" cy="830997"/>
          </a:xfrm>
          <a:prstGeom prst="rect">
            <a:avLst/>
          </a:prstGeom>
          <a:solidFill>
            <a:schemeClr val="accent3">
              <a:lumMod val="95000"/>
            </a:schemeClr>
          </a:solidFill>
        </p:spPr>
        <p:txBody>
          <a:bodyPr wrap="square" rtlCol="0">
            <a:spAutoFit/>
          </a:bodyPr>
          <a:lstStyle/>
          <a:p>
            <a:r>
              <a:rPr lang="en-US" sz="2400" dirty="0">
                <a:solidFill>
                  <a:srgbClr val="1E0000"/>
                </a:solidFill>
              </a:rPr>
              <a:t>Again the value of v is NOT limited, so its value can "windup" beyond the limits, delaying backing off of the limit</a:t>
            </a:r>
          </a:p>
        </p:txBody>
      </p:sp>
      <p:sp>
        <p:nvSpPr>
          <p:cNvPr id="21" name="Slide Number Placeholder 1">
            <a:extLst>
              <a:ext uri="{FF2B5EF4-FFF2-40B4-BE49-F238E27FC236}">
                <a16:creationId xmlns:a16="http://schemas.microsoft.com/office/drawing/2014/main" id="{C82ECBEC-E290-4C84-FEB4-D37E0139016D}"/>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28</a:t>
            </a:fld>
            <a:endParaRPr lang="en-US" altLang="en-US" sz="2000" dirty="0">
              <a:solidFill>
                <a:srgbClr val="1E0000"/>
              </a:solidFill>
            </a:endParaRPr>
          </a:p>
        </p:txBody>
      </p:sp>
    </p:spTree>
    <p:extLst>
      <p:ext uri="{BB962C8B-B14F-4D97-AF65-F5344CB8AC3E}">
        <p14:creationId xmlns:p14="http://schemas.microsoft.com/office/powerpoint/2010/main" val="146354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78B7E-BB00-D109-5E57-B72D4498DA15}"/>
              </a:ext>
            </a:extLst>
          </p:cNvPr>
          <p:cNvSpPr>
            <a:spLocks noGrp="1"/>
          </p:cNvSpPr>
          <p:nvPr>
            <p:ph type="title"/>
          </p:nvPr>
        </p:nvSpPr>
        <p:spPr/>
        <p:txBody>
          <a:bodyPr/>
          <a:lstStyle/>
          <a:p>
            <a:r>
              <a:rPr lang="en-US" dirty="0"/>
              <a:t>In the News: WSJ Article Titled, “Economic Growth Now Depends on Electricity Not Oil”</a:t>
            </a:r>
          </a:p>
        </p:txBody>
      </p:sp>
      <p:sp>
        <p:nvSpPr>
          <p:cNvPr id="3" name="Content Placeholder 2">
            <a:extLst>
              <a:ext uri="{FF2B5EF4-FFF2-40B4-BE49-F238E27FC236}">
                <a16:creationId xmlns:a16="http://schemas.microsoft.com/office/drawing/2014/main" id="{9A94A49A-1AA4-06AB-9F95-FB2096B9D56E}"/>
              </a:ext>
            </a:extLst>
          </p:cNvPr>
          <p:cNvSpPr>
            <a:spLocks noGrp="1"/>
          </p:cNvSpPr>
          <p:nvPr>
            <p:ph idx="1"/>
          </p:nvPr>
        </p:nvSpPr>
        <p:spPr>
          <a:xfrm>
            <a:off x="447040" y="1249680"/>
            <a:ext cx="11297920" cy="2072640"/>
          </a:xfrm>
        </p:spPr>
        <p:txBody>
          <a:bodyPr/>
          <a:lstStyle/>
          <a:p>
            <a:pPr algn="l"/>
            <a:r>
              <a:rPr lang="en-US" dirty="0"/>
              <a:t>The beginning of the article is, </a:t>
            </a:r>
            <a:br>
              <a:rPr lang="en-US" dirty="0"/>
            </a:br>
            <a:r>
              <a:rPr lang="en-US" sz="2000" dirty="0"/>
              <a:t>“</a:t>
            </a:r>
            <a:r>
              <a:rPr lang="en-US" sz="2000" b="0" i="0" dirty="0">
                <a:solidFill>
                  <a:srgbClr val="222222"/>
                </a:solidFill>
                <a:effectLst/>
              </a:rPr>
              <a:t>Americans have long equated energy security with oil. The country wanted as much as possible because of the havoc an interruption to supply—from wars, disasters and political convulsions—can cause. In coming years, though, energy security will mean electricity.”</a:t>
            </a:r>
          </a:p>
          <a:p>
            <a:r>
              <a:rPr lang="en-US" dirty="0"/>
              <a:t>Electricity growth is back to values from the 1980’s</a:t>
            </a:r>
          </a:p>
          <a:p>
            <a:r>
              <a:rPr lang="en-US" dirty="0"/>
              <a:t>From a security perspective </a:t>
            </a:r>
            <a:br>
              <a:rPr lang="en-US" dirty="0"/>
            </a:br>
            <a:r>
              <a:rPr lang="en-US" dirty="0"/>
              <a:t>a key advantage of electricity </a:t>
            </a:r>
            <a:br>
              <a:rPr lang="en-US" dirty="0"/>
            </a:br>
            <a:r>
              <a:rPr lang="en-US" dirty="0"/>
              <a:t>is its sources are almost 100% </a:t>
            </a:r>
            <a:br>
              <a:rPr lang="en-US" dirty="0"/>
            </a:br>
            <a:r>
              <a:rPr lang="en-US" dirty="0"/>
              <a:t>domestic</a:t>
            </a:r>
          </a:p>
          <a:p>
            <a:r>
              <a:rPr lang="en-US" dirty="0"/>
              <a:t>The article notes that with</a:t>
            </a:r>
            <a:br>
              <a:rPr lang="en-US" dirty="0"/>
            </a:br>
            <a:r>
              <a:rPr lang="en-US" dirty="0"/>
              <a:t>this growth electricity has</a:t>
            </a:r>
            <a:br>
              <a:rPr lang="en-US" dirty="0"/>
            </a:br>
            <a:r>
              <a:rPr lang="en-US" dirty="0"/>
              <a:t>become deeply politicized</a:t>
            </a:r>
          </a:p>
        </p:txBody>
      </p:sp>
      <p:sp>
        <p:nvSpPr>
          <p:cNvPr id="5" name="TextBox 4">
            <a:extLst>
              <a:ext uri="{FF2B5EF4-FFF2-40B4-BE49-F238E27FC236}">
                <a16:creationId xmlns:a16="http://schemas.microsoft.com/office/drawing/2014/main" id="{90EFFA9E-3830-D8C1-EAC7-5C4EB6852EC2}"/>
              </a:ext>
            </a:extLst>
          </p:cNvPr>
          <p:cNvSpPr txBox="1"/>
          <p:nvPr/>
        </p:nvSpPr>
        <p:spPr bwMode="auto">
          <a:xfrm>
            <a:off x="448654" y="6400800"/>
            <a:ext cx="9611360" cy="307777"/>
          </a:xfrm>
          <a:prstGeom prst="rect">
            <a:avLst/>
          </a:prstGeom>
          <a:noFill/>
          <a:ln>
            <a:noFill/>
          </a:ln>
        </p:spPr>
        <p:txBody>
          <a:bodyPr wrap="square">
            <a:spAutoFit/>
          </a:bodyPr>
          <a:lstStyle/>
          <a:p>
            <a:r>
              <a:rPr lang="en-US" sz="1400" dirty="0">
                <a:solidFill>
                  <a:schemeClr val="tx1">
                    <a:lumMod val="50000"/>
                  </a:schemeClr>
                </a:solidFill>
              </a:rPr>
              <a:t>Source: www.wsj.com/business/energy-oil/economic-growth-now-depends-on-electricity-not-oil-40250941?mod=hp_lead_pos5</a:t>
            </a:r>
          </a:p>
        </p:txBody>
      </p:sp>
      <p:pic>
        <p:nvPicPr>
          <p:cNvPr id="7" name="Picture 6">
            <a:extLst>
              <a:ext uri="{FF2B5EF4-FFF2-40B4-BE49-F238E27FC236}">
                <a16:creationId xmlns:a16="http://schemas.microsoft.com/office/drawing/2014/main" id="{64927B31-0C66-561B-B903-7724600C16DA}"/>
              </a:ext>
            </a:extLst>
          </p:cNvPr>
          <p:cNvPicPr>
            <a:picLocks noChangeAspect="1"/>
          </p:cNvPicPr>
          <p:nvPr/>
        </p:nvPicPr>
        <p:blipFill>
          <a:blip r:embed="rId2"/>
          <a:stretch>
            <a:fillRect/>
          </a:stretch>
        </p:blipFill>
        <p:spPr>
          <a:xfrm>
            <a:off x="5410200" y="3322320"/>
            <a:ext cx="3124200" cy="2975533"/>
          </a:xfrm>
          <a:prstGeom prst="rect">
            <a:avLst/>
          </a:prstGeom>
        </p:spPr>
      </p:pic>
      <p:pic>
        <p:nvPicPr>
          <p:cNvPr id="9" name="Picture 8">
            <a:extLst>
              <a:ext uri="{FF2B5EF4-FFF2-40B4-BE49-F238E27FC236}">
                <a16:creationId xmlns:a16="http://schemas.microsoft.com/office/drawing/2014/main" id="{0BE0E415-BA2C-39A3-82C2-DEA11704E3EF}"/>
              </a:ext>
            </a:extLst>
          </p:cNvPr>
          <p:cNvPicPr>
            <a:picLocks noChangeAspect="1"/>
          </p:cNvPicPr>
          <p:nvPr/>
        </p:nvPicPr>
        <p:blipFill>
          <a:blip r:embed="rId3"/>
          <a:stretch>
            <a:fillRect/>
          </a:stretch>
        </p:blipFill>
        <p:spPr>
          <a:xfrm>
            <a:off x="8533688" y="3292410"/>
            <a:ext cx="3505912" cy="3049328"/>
          </a:xfrm>
          <a:prstGeom prst="rect">
            <a:avLst/>
          </a:prstGeom>
        </p:spPr>
      </p:pic>
      <p:sp>
        <p:nvSpPr>
          <p:cNvPr id="4" name="Slide Number Placeholder 3">
            <a:extLst>
              <a:ext uri="{FF2B5EF4-FFF2-40B4-BE49-F238E27FC236}">
                <a16:creationId xmlns:a16="http://schemas.microsoft.com/office/drawing/2014/main" id="{28505983-6A05-ECFC-F3DF-3068AA37F283}"/>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2</a:t>
            </a:fld>
            <a:endParaRPr lang="en-US" dirty="0">
              <a:solidFill>
                <a:schemeClr val="tx1">
                  <a:lumMod val="50000"/>
                </a:schemeClr>
              </a:solidFill>
            </a:endParaRPr>
          </a:p>
        </p:txBody>
      </p:sp>
    </p:spTree>
    <p:extLst>
      <p:ext uri="{BB962C8B-B14F-4D97-AF65-F5344CB8AC3E}">
        <p14:creationId xmlns:p14="http://schemas.microsoft.com/office/powerpoint/2010/main" val="3341716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Non-Windup Limit First Order Lag</a:t>
            </a:r>
          </a:p>
        </p:txBody>
      </p:sp>
      <p:sp>
        <p:nvSpPr>
          <p:cNvPr id="3" name="Content Placeholder 2"/>
          <p:cNvSpPr>
            <a:spLocks noGrp="1"/>
          </p:cNvSpPr>
          <p:nvPr>
            <p:ph idx="1"/>
          </p:nvPr>
        </p:nvSpPr>
        <p:spPr>
          <a:xfrm>
            <a:off x="457200" y="1280160"/>
            <a:ext cx="9753600" cy="929640"/>
          </a:xfrm>
        </p:spPr>
        <p:txBody>
          <a:bodyPr/>
          <a:lstStyle/>
          <a:p>
            <a:r>
              <a:rPr lang="en-US" dirty="0"/>
              <a:t>With a non-windup limit, the value of y is prevented from exceeding its limit</a:t>
            </a:r>
          </a:p>
          <a:p>
            <a:endParaRPr lang="en-US" dirty="0"/>
          </a:p>
        </p:txBody>
      </p:sp>
      <p:grpSp>
        <p:nvGrpSpPr>
          <p:cNvPr id="4" name="Group 3"/>
          <p:cNvGrpSpPr/>
          <p:nvPr/>
        </p:nvGrpSpPr>
        <p:grpSpPr>
          <a:xfrm>
            <a:off x="838200" y="2310846"/>
            <a:ext cx="3326307" cy="1993359"/>
            <a:chOff x="1528772" y="3234654"/>
            <a:chExt cx="3257691" cy="1993359"/>
          </a:xfrm>
        </p:grpSpPr>
        <p:grpSp>
          <p:nvGrpSpPr>
            <p:cNvPr id="5" name="Group 4"/>
            <p:cNvGrpSpPr/>
            <p:nvPr/>
          </p:nvGrpSpPr>
          <p:grpSpPr>
            <a:xfrm>
              <a:off x="2687121" y="3234654"/>
              <a:ext cx="1550456" cy="1993359"/>
              <a:chOff x="3706661" y="3234654"/>
              <a:chExt cx="1550456" cy="1993359"/>
            </a:xfrm>
          </p:grpSpPr>
          <p:grpSp>
            <p:nvGrpSpPr>
              <p:cNvPr id="11" name="Group 10"/>
              <p:cNvGrpSpPr/>
              <p:nvPr/>
            </p:nvGrpSpPr>
            <p:grpSpPr>
              <a:xfrm>
                <a:off x="3706661" y="3549381"/>
                <a:ext cx="838961" cy="1447800"/>
                <a:chOff x="3738526" y="3505200"/>
                <a:chExt cx="838961" cy="1447800"/>
              </a:xfrm>
            </p:grpSpPr>
            <p:cxnSp>
              <p:nvCxnSpPr>
                <p:cNvPr id="14" name="Straight Connector 13"/>
                <p:cNvCxnSpPr/>
                <p:nvPr/>
              </p:nvCxnSpPr>
              <p:spPr bwMode="auto">
                <a:xfrm flipV="1">
                  <a:off x="4022103" y="3505200"/>
                  <a:ext cx="284663" cy="144780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5" name="Straight Connector 14"/>
                <p:cNvCxnSpPr/>
                <p:nvPr/>
              </p:nvCxnSpPr>
              <p:spPr bwMode="auto">
                <a:xfrm>
                  <a:off x="4293910" y="3505200"/>
                  <a:ext cx="283577"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6" name="Straight Connector 15"/>
                <p:cNvCxnSpPr/>
                <p:nvPr/>
              </p:nvCxnSpPr>
              <p:spPr bwMode="auto">
                <a:xfrm>
                  <a:off x="3738526" y="4953000"/>
                  <a:ext cx="283577"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12" name="TextBox 11"/>
              <p:cNvSpPr txBox="1"/>
              <p:nvPr/>
            </p:nvSpPr>
            <p:spPr>
              <a:xfrm>
                <a:off x="4545622" y="3234654"/>
                <a:ext cx="711495" cy="461665"/>
              </a:xfrm>
              <a:prstGeom prst="rect">
                <a:avLst/>
              </a:prstGeom>
              <a:noFill/>
            </p:spPr>
            <p:txBody>
              <a:bodyPr wrap="none" rtlCol="0">
                <a:spAutoFit/>
              </a:bodyPr>
              <a:lstStyle/>
              <a:p>
                <a:r>
                  <a:rPr lang="en-US" sz="2400" dirty="0" err="1">
                    <a:solidFill>
                      <a:srgbClr val="1E0000"/>
                    </a:solidFill>
                  </a:rPr>
                  <a:t>L</a:t>
                </a:r>
                <a:r>
                  <a:rPr lang="en-US" sz="2400" baseline="-25000" dirty="0" err="1">
                    <a:solidFill>
                      <a:srgbClr val="1E0000"/>
                    </a:solidFill>
                  </a:rPr>
                  <a:t>max</a:t>
                </a:r>
                <a:endParaRPr lang="en-US" sz="2400" baseline="-25000" dirty="0">
                  <a:solidFill>
                    <a:srgbClr val="1E0000"/>
                  </a:solidFill>
                </a:endParaRPr>
              </a:p>
            </p:txBody>
          </p:sp>
          <p:sp>
            <p:nvSpPr>
              <p:cNvPr id="13" name="TextBox 12"/>
              <p:cNvSpPr txBox="1"/>
              <p:nvPr/>
            </p:nvSpPr>
            <p:spPr>
              <a:xfrm>
                <a:off x="4158008" y="4766348"/>
                <a:ext cx="686406" cy="461665"/>
              </a:xfrm>
              <a:prstGeom prst="rect">
                <a:avLst/>
              </a:prstGeom>
              <a:noFill/>
            </p:spPr>
            <p:txBody>
              <a:bodyPr wrap="none" rtlCol="0">
                <a:spAutoFit/>
              </a:bodyPr>
              <a:lstStyle/>
              <a:p>
                <a:r>
                  <a:rPr lang="en-US" sz="2400" dirty="0" err="1">
                    <a:solidFill>
                      <a:srgbClr val="1E0000"/>
                    </a:solidFill>
                  </a:rPr>
                  <a:t>L</a:t>
                </a:r>
                <a:r>
                  <a:rPr lang="en-US" sz="2400" baseline="-25000" dirty="0" err="1">
                    <a:solidFill>
                      <a:srgbClr val="1E0000"/>
                    </a:solidFill>
                  </a:rPr>
                  <a:t>min</a:t>
                </a:r>
                <a:endParaRPr lang="en-US" sz="2400" baseline="-25000" dirty="0">
                  <a:solidFill>
                    <a:srgbClr val="1E0000"/>
                  </a:solidFill>
                </a:endParaRPr>
              </a:p>
            </p:txBody>
          </p:sp>
        </p:grpSp>
        <p:graphicFrame>
          <p:nvGraphicFramePr>
            <p:cNvPr id="6" name="Object 5"/>
            <p:cNvGraphicFramePr>
              <a:graphicFrameLocks noChangeAspect="1"/>
            </p:cNvGraphicFramePr>
            <p:nvPr/>
          </p:nvGraphicFramePr>
          <p:xfrm>
            <a:off x="2539645" y="3701203"/>
            <a:ext cx="1252538" cy="1143000"/>
          </p:xfrm>
          <a:graphic>
            <a:graphicData uri="http://schemas.openxmlformats.org/presentationml/2006/ole">
              <mc:AlternateContent xmlns:mc="http://schemas.openxmlformats.org/markup-compatibility/2006">
                <mc:Choice xmlns:v="urn:schemas-microsoft-com:vml" Requires="v">
                  <p:oleObj name="Equation" r:id="rId2" imgW="431640" imgH="393480" progId="Equation.DSMT4">
                    <p:embed/>
                  </p:oleObj>
                </mc:Choice>
                <mc:Fallback>
                  <p:oleObj name="Equation" r:id="rId2" imgW="431640" imgH="393480" progId="Equation.DSMT4">
                    <p:embed/>
                    <p:pic>
                      <p:nvPicPr>
                        <p:cNvPr id="6" name="Object 5"/>
                        <p:cNvPicPr/>
                        <p:nvPr/>
                      </p:nvPicPr>
                      <p:blipFill>
                        <a:blip r:embed="rId3"/>
                        <a:stretch>
                          <a:fillRect/>
                        </a:stretch>
                      </p:blipFill>
                      <p:spPr>
                        <a:xfrm>
                          <a:off x="2539645" y="3701203"/>
                          <a:ext cx="1252538" cy="1143000"/>
                        </a:xfrm>
                        <a:prstGeom prst="rect">
                          <a:avLst/>
                        </a:prstGeom>
                        <a:solidFill>
                          <a:schemeClr val="bg1"/>
                        </a:solidFill>
                        <a:ln w="19050">
                          <a:solidFill>
                            <a:schemeClr val="tx1"/>
                          </a:solidFill>
                        </a:ln>
                      </p:spPr>
                    </p:pic>
                  </p:oleObj>
                </mc:Fallback>
              </mc:AlternateContent>
            </a:graphicData>
          </a:graphic>
        </p:graphicFrame>
        <p:cxnSp>
          <p:nvCxnSpPr>
            <p:cNvPr id="7" name="Straight Arrow Connector 6"/>
            <p:cNvCxnSpPr/>
            <p:nvPr/>
          </p:nvCxnSpPr>
          <p:spPr bwMode="auto">
            <a:xfrm flipV="1">
              <a:off x="1900929" y="4266355"/>
              <a:ext cx="609600" cy="6235"/>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8" name="Straight Arrow Connector 7"/>
            <p:cNvCxnSpPr/>
            <p:nvPr/>
          </p:nvCxnSpPr>
          <p:spPr bwMode="auto">
            <a:xfrm flipV="1">
              <a:off x="3793353" y="4276281"/>
              <a:ext cx="599383" cy="1"/>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9" name="TextBox 8"/>
            <p:cNvSpPr txBox="1"/>
            <p:nvPr/>
          </p:nvSpPr>
          <p:spPr>
            <a:xfrm>
              <a:off x="1528772" y="4027590"/>
              <a:ext cx="356689" cy="523220"/>
            </a:xfrm>
            <a:prstGeom prst="rect">
              <a:avLst/>
            </a:prstGeom>
            <a:noFill/>
          </p:spPr>
          <p:txBody>
            <a:bodyPr wrap="none" rtlCol="0">
              <a:spAutoFit/>
            </a:bodyPr>
            <a:lstStyle/>
            <a:p>
              <a:r>
                <a:rPr lang="en-US" sz="2800" dirty="0">
                  <a:solidFill>
                    <a:srgbClr val="1E0000"/>
                  </a:solidFill>
                </a:rPr>
                <a:t>u</a:t>
              </a:r>
            </a:p>
          </p:txBody>
        </p:sp>
        <p:sp>
          <p:nvSpPr>
            <p:cNvPr id="10" name="TextBox 9"/>
            <p:cNvSpPr txBox="1"/>
            <p:nvPr/>
          </p:nvSpPr>
          <p:spPr>
            <a:xfrm>
              <a:off x="4429774" y="4045448"/>
              <a:ext cx="356689" cy="523220"/>
            </a:xfrm>
            <a:prstGeom prst="rect">
              <a:avLst/>
            </a:prstGeom>
            <a:noFill/>
          </p:spPr>
          <p:txBody>
            <a:bodyPr wrap="none" rtlCol="0">
              <a:spAutoFit/>
            </a:bodyPr>
            <a:lstStyle/>
            <a:p>
              <a:r>
                <a:rPr lang="en-US" sz="2800" dirty="0">
                  <a:solidFill>
                    <a:srgbClr val="1E0000"/>
                  </a:solidFill>
                </a:rPr>
                <a:t>y</a:t>
              </a:r>
            </a:p>
          </p:txBody>
        </p:sp>
      </p:grpSp>
      <p:graphicFrame>
        <p:nvGraphicFramePr>
          <p:cNvPr id="17" name="Object 16"/>
          <p:cNvGraphicFramePr>
            <a:graphicFrameLocks noChangeAspect="1"/>
          </p:cNvGraphicFramePr>
          <p:nvPr/>
        </p:nvGraphicFramePr>
        <p:xfrm>
          <a:off x="4489707" y="2730272"/>
          <a:ext cx="3598863" cy="1331912"/>
        </p:xfrm>
        <a:graphic>
          <a:graphicData uri="http://schemas.openxmlformats.org/presentationml/2006/ole">
            <mc:AlternateContent xmlns:mc="http://schemas.openxmlformats.org/markup-compatibility/2006">
              <mc:Choice xmlns:v="urn:schemas-microsoft-com:vml" Requires="v">
                <p:oleObj name="Equation" r:id="rId4" imgW="1714320" imgH="634680" progId="Equation.DSMT4">
                  <p:embed/>
                </p:oleObj>
              </mc:Choice>
              <mc:Fallback>
                <p:oleObj name="Equation" r:id="rId4" imgW="1714320" imgH="634680" progId="Equation.DSMT4">
                  <p:embed/>
                  <p:pic>
                    <p:nvPicPr>
                      <p:cNvPr id="17" name="Object 16"/>
                      <p:cNvPicPr>
                        <a:picLocks noChangeAspect="1" noChangeArrowheads="1"/>
                      </p:cNvPicPr>
                      <p:nvPr/>
                    </p:nvPicPr>
                    <p:blipFill>
                      <a:blip r:embed="rId5"/>
                      <a:srcRect/>
                      <a:stretch>
                        <a:fillRect/>
                      </a:stretch>
                    </p:blipFill>
                    <p:spPr bwMode="auto">
                      <a:xfrm>
                        <a:off x="4489707" y="2730272"/>
                        <a:ext cx="3598863" cy="1331912"/>
                      </a:xfrm>
                      <a:prstGeom prst="rect">
                        <a:avLst/>
                      </a:prstGeom>
                      <a:noFill/>
                      <a:ln>
                        <a:noFill/>
                      </a:ln>
                    </p:spPr>
                  </p:pic>
                </p:oleObj>
              </mc:Fallback>
            </mc:AlternateContent>
          </a:graphicData>
        </a:graphic>
      </p:graphicFrame>
      <p:graphicFrame>
        <p:nvGraphicFramePr>
          <p:cNvPr id="18" name="Object 17"/>
          <p:cNvGraphicFramePr>
            <a:graphicFrameLocks noChangeAspect="1"/>
          </p:cNvGraphicFramePr>
          <p:nvPr/>
        </p:nvGraphicFramePr>
        <p:xfrm>
          <a:off x="5006976" y="4191000"/>
          <a:ext cx="5400675" cy="2133600"/>
        </p:xfrm>
        <a:graphic>
          <a:graphicData uri="http://schemas.openxmlformats.org/presentationml/2006/ole">
            <mc:AlternateContent xmlns:mc="http://schemas.openxmlformats.org/markup-compatibility/2006">
              <mc:Choice xmlns:v="urn:schemas-microsoft-com:vml" Requires="v">
                <p:oleObj name="Equation" r:id="rId6" imgW="3085920" imgH="1218960" progId="Equation.DSMT4">
                  <p:embed/>
                </p:oleObj>
              </mc:Choice>
              <mc:Fallback>
                <p:oleObj name="Equation" r:id="rId6" imgW="3085920" imgH="1218960" progId="Equation.DSMT4">
                  <p:embed/>
                  <p:pic>
                    <p:nvPicPr>
                      <p:cNvPr id="18" name="Object 17"/>
                      <p:cNvPicPr/>
                      <p:nvPr/>
                    </p:nvPicPr>
                    <p:blipFill>
                      <a:blip r:embed="rId7"/>
                      <a:stretch>
                        <a:fillRect/>
                      </a:stretch>
                    </p:blipFill>
                    <p:spPr>
                      <a:xfrm>
                        <a:off x="5006976" y="4191000"/>
                        <a:ext cx="5400675" cy="2133600"/>
                      </a:xfrm>
                      <a:prstGeom prst="rect">
                        <a:avLst/>
                      </a:prstGeom>
                    </p:spPr>
                  </p:pic>
                </p:oleObj>
              </mc:Fallback>
            </mc:AlternateContent>
          </a:graphicData>
        </a:graphic>
      </p:graphicFrame>
      <p:sp>
        <p:nvSpPr>
          <p:cNvPr id="19" name="Slide Number Placeholder 1">
            <a:extLst>
              <a:ext uri="{FF2B5EF4-FFF2-40B4-BE49-F238E27FC236}">
                <a16:creationId xmlns:a16="http://schemas.microsoft.com/office/drawing/2014/main" id="{EA12F279-4532-7202-3B2F-B25014DF7C61}"/>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29</a:t>
            </a:fld>
            <a:endParaRPr lang="en-US" altLang="en-US" sz="2000" dirty="0">
              <a:solidFill>
                <a:srgbClr val="1E0000"/>
              </a:solidFill>
            </a:endParaRPr>
          </a:p>
        </p:txBody>
      </p:sp>
    </p:spTree>
    <p:extLst>
      <p:ext uri="{BB962C8B-B14F-4D97-AF65-F5344CB8AC3E}">
        <p14:creationId xmlns:p14="http://schemas.microsoft.com/office/powerpoint/2010/main" val="3327972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Ignored States</a:t>
            </a:r>
          </a:p>
        </p:txBody>
      </p:sp>
      <p:sp>
        <p:nvSpPr>
          <p:cNvPr id="3" name="Content Placeholder 2"/>
          <p:cNvSpPr>
            <a:spLocks noGrp="1"/>
          </p:cNvSpPr>
          <p:nvPr>
            <p:ph idx="1"/>
          </p:nvPr>
        </p:nvSpPr>
        <p:spPr>
          <a:xfrm>
            <a:off x="457200" y="1280160"/>
            <a:ext cx="10668000" cy="3733800"/>
          </a:xfrm>
        </p:spPr>
        <p:txBody>
          <a:bodyPr/>
          <a:lstStyle/>
          <a:p>
            <a:r>
              <a:rPr lang="en-US" dirty="0"/>
              <a:t>When integrating block diagrams often states are ignored, such as a measurement delay with T</a:t>
            </a:r>
            <a:r>
              <a:rPr lang="en-US" baseline="-25000" dirty="0"/>
              <a:t>R</a:t>
            </a:r>
            <a:r>
              <a:rPr lang="en-US" dirty="0"/>
              <a:t>=0</a:t>
            </a:r>
          </a:p>
          <a:p>
            <a:r>
              <a:rPr lang="en-US" dirty="0"/>
              <a:t>In this case the differential equations just become algebraic constraints</a:t>
            </a:r>
          </a:p>
          <a:p>
            <a:r>
              <a:rPr lang="en-US" dirty="0"/>
              <a:t>Example: For block at right,</a:t>
            </a:r>
            <a:br>
              <a:rPr lang="en-US" dirty="0"/>
            </a:br>
            <a:r>
              <a:rPr lang="en-US" dirty="0"/>
              <a:t>as T</a:t>
            </a:r>
            <a:r>
              <a:rPr lang="en-US" dirty="0">
                <a:sym typeface="Symbol"/>
              </a:rPr>
              <a:t>0, v=Ku</a:t>
            </a:r>
            <a:endParaRPr lang="en-US" dirty="0"/>
          </a:p>
          <a:p>
            <a:pPr marL="0" indent="0">
              <a:buNone/>
            </a:pPr>
            <a:br>
              <a:rPr lang="en-US" dirty="0"/>
            </a:br>
            <a:endParaRPr lang="en-US" dirty="0"/>
          </a:p>
          <a:p>
            <a:r>
              <a:rPr lang="en-US" dirty="0"/>
              <a:t>With lead-lag it is quite common for T</a:t>
            </a:r>
            <a:r>
              <a:rPr lang="en-US" baseline="-25000" dirty="0"/>
              <a:t>A</a:t>
            </a:r>
            <a:r>
              <a:rPr lang="en-US" dirty="0"/>
              <a:t>=T</a:t>
            </a:r>
            <a:r>
              <a:rPr lang="en-US" baseline="-25000" dirty="0"/>
              <a:t>B</a:t>
            </a:r>
            <a:r>
              <a:rPr lang="en-US" dirty="0"/>
              <a:t>, resulting in the block being ignored</a:t>
            </a:r>
          </a:p>
          <a:p>
            <a:endParaRPr lang="en-US" dirty="0"/>
          </a:p>
        </p:txBody>
      </p:sp>
      <p:grpSp>
        <p:nvGrpSpPr>
          <p:cNvPr id="4" name="Group 3"/>
          <p:cNvGrpSpPr/>
          <p:nvPr/>
        </p:nvGrpSpPr>
        <p:grpSpPr>
          <a:xfrm>
            <a:off x="5562600" y="2895600"/>
            <a:ext cx="3512880" cy="1547111"/>
            <a:chOff x="1532166" y="3323843"/>
            <a:chExt cx="4010649" cy="1895183"/>
          </a:xfrm>
        </p:grpSpPr>
        <p:graphicFrame>
          <p:nvGraphicFramePr>
            <p:cNvPr id="5" name="Object 4"/>
            <p:cNvGraphicFramePr>
              <a:graphicFrameLocks noChangeAspect="1"/>
            </p:cNvGraphicFramePr>
            <p:nvPr/>
          </p:nvGraphicFramePr>
          <p:xfrm>
            <a:off x="2529990" y="3682807"/>
            <a:ext cx="1250929" cy="1143494"/>
          </p:xfrm>
          <a:graphic>
            <a:graphicData uri="http://schemas.openxmlformats.org/presentationml/2006/ole">
              <mc:AlternateContent xmlns:mc="http://schemas.openxmlformats.org/markup-compatibility/2006">
                <mc:Choice xmlns:v="urn:schemas-microsoft-com:vml" Requires="v">
                  <p:oleObj name="Equation" r:id="rId2" imgW="431640" imgH="393480" progId="Equation.DSMT4">
                    <p:embed/>
                  </p:oleObj>
                </mc:Choice>
                <mc:Fallback>
                  <p:oleObj name="Equation" r:id="rId2" imgW="431640" imgH="393480" progId="Equation.DSMT4">
                    <p:embed/>
                    <p:pic>
                      <p:nvPicPr>
                        <p:cNvPr id="5" name="Object 4"/>
                        <p:cNvPicPr/>
                        <p:nvPr/>
                      </p:nvPicPr>
                      <p:blipFill>
                        <a:blip r:embed="rId3"/>
                        <a:stretch>
                          <a:fillRect/>
                        </a:stretch>
                      </p:blipFill>
                      <p:spPr>
                        <a:xfrm>
                          <a:off x="2529990" y="3682807"/>
                          <a:ext cx="1250929" cy="1143494"/>
                        </a:xfrm>
                        <a:prstGeom prst="rect">
                          <a:avLst/>
                        </a:prstGeom>
                        <a:ln w="19050">
                          <a:solidFill>
                            <a:schemeClr val="tx1"/>
                          </a:solidFill>
                        </a:ln>
                      </p:spPr>
                    </p:pic>
                  </p:oleObj>
                </mc:Fallback>
              </mc:AlternateContent>
            </a:graphicData>
          </a:graphic>
        </p:graphicFrame>
        <p:cxnSp>
          <p:nvCxnSpPr>
            <p:cNvPr id="6" name="Straight Arrow Connector 5"/>
            <p:cNvCxnSpPr/>
            <p:nvPr/>
          </p:nvCxnSpPr>
          <p:spPr bwMode="auto">
            <a:xfrm flipV="1">
              <a:off x="1902040" y="4272341"/>
              <a:ext cx="609600" cy="6235"/>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7" name="Straight Arrow Connector 6"/>
            <p:cNvCxnSpPr/>
            <p:nvPr/>
          </p:nvCxnSpPr>
          <p:spPr bwMode="auto">
            <a:xfrm flipV="1">
              <a:off x="3515417" y="4273280"/>
              <a:ext cx="1285183" cy="1"/>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8" name="TextBox 7"/>
            <p:cNvSpPr txBox="1"/>
            <p:nvPr/>
          </p:nvSpPr>
          <p:spPr>
            <a:xfrm>
              <a:off x="1532166" y="4008501"/>
              <a:ext cx="415809" cy="640935"/>
            </a:xfrm>
            <a:prstGeom prst="rect">
              <a:avLst/>
            </a:prstGeom>
            <a:noFill/>
          </p:spPr>
          <p:txBody>
            <a:bodyPr wrap="none" rtlCol="0">
              <a:spAutoFit/>
            </a:bodyPr>
            <a:lstStyle/>
            <a:p>
              <a:r>
                <a:rPr lang="en-US" sz="2800" dirty="0">
                  <a:solidFill>
                    <a:srgbClr val="1E0000"/>
                  </a:solidFill>
                </a:rPr>
                <a:t>u</a:t>
              </a:r>
            </a:p>
          </p:txBody>
        </p:sp>
        <p:sp>
          <p:nvSpPr>
            <p:cNvPr id="9" name="TextBox 8"/>
            <p:cNvSpPr txBox="1"/>
            <p:nvPr/>
          </p:nvSpPr>
          <p:spPr>
            <a:xfrm>
              <a:off x="4876800" y="4026859"/>
              <a:ext cx="415809" cy="640935"/>
            </a:xfrm>
            <a:prstGeom prst="rect">
              <a:avLst/>
            </a:prstGeom>
            <a:noFill/>
          </p:spPr>
          <p:txBody>
            <a:bodyPr wrap="none" rtlCol="0">
              <a:spAutoFit/>
            </a:bodyPr>
            <a:lstStyle/>
            <a:p>
              <a:r>
                <a:rPr lang="en-US" sz="2800" dirty="0">
                  <a:solidFill>
                    <a:srgbClr val="1E0000"/>
                  </a:solidFill>
                </a:rPr>
                <a:t>y</a:t>
              </a:r>
            </a:p>
          </p:txBody>
        </p:sp>
        <p:grpSp>
          <p:nvGrpSpPr>
            <p:cNvPr id="10" name="Group 9"/>
            <p:cNvGrpSpPr/>
            <p:nvPr/>
          </p:nvGrpSpPr>
          <p:grpSpPr>
            <a:xfrm>
              <a:off x="3874432" y="3323843"/>
              <a:ext cx="1668383" cy="1895183"/>
              <a:chOff x="3874432" y="3323843"/>
              <a:chExt cx="1668383" cy="1895183"/>
            </a:xfrm>
          </p:grpSpPr>
          <p:grpSp>
            <p:nvGrpSpPr>
              <p:cNvPr id="12" name="Group 11"/>
              <p:cNvGrpSpPr/>
              <p:nvPr/>
            </p:nvGrpSpPr>
            <p:grpSpPr>
              <a:xfrm>
                <a:off x="3874432" y="3554676"/>
                <a:ext cx="838960" cy="1447800"/>
                <a:chOff x="3906297" y="3510495"/>
                <a:chExt cx="838960" cy="1447800"/>
              </a:xfrm>
            </p:grpSpPr>
            <p:cxnSp>
              <p:nvCxnSpPr>
                <p:cNvPr id="15" name="Straight Connector 14"/>
                <p:cNvCxnSpPr/>
                <p:nvPr/>
              </p:nvCxnSpPr>
              <p:spPr bwMode="auto">
                <a:xfrm flipV="1">
                  <a:off x="4189874" y="3510495"/>
                  <a:ext cx="284663" cy="144780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6" name="Straight Connector 15"/>
                <p:cNvCxnSpPr/>
                <p:nvPr/>
              </p:nvCxnSpPr>
              <p:spPr bwMode="auto">
                <a:xfrm>
                  <a:off x="4461680" y="3510495"/>
                  <a:ext cx="283577"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7" name="Straight Connector 16"/>
                <p:cNvCxnSpPr/>
                <p:nvPr/>
              </p:nvCxnSpPr>
              <p:spPr bwMode="auto">
                <a:xfrm>
                  <a:off x="3906297" y="4958295"/>
                  <a:ext cx="283577" cy="0"/>
                </a:xfrm>
                <a:prstGeom prst="line">
                  <a:avLst/>
                </a:prstGeom>
                <a:solidFill>
                  <a:schemeClr val="accent1"/>
                </a:solidFill>
                <a:ln w="12700" cap="flat" cmpd="sng" algn="ctr">
                  <a:solidFill>
                    <a:schemeClr val="tx1"/>
                  </a:solidFill>
                  <a:prstDash val="solid"/>
                  <a:round/>
                  <a:headEnd type="none" w="sm" len="sm"/>
                  <a:tailEnd type="none" w="sm" len="sm"/>
                </a:ln>
                <a:effectLst/>
              </p:spPr>
            </p:cxnSp>
          </p:grpSp>
          <p:sp>
            <p:nvSpPr>
              <p:cNvPr id="13" name="TextBox 12"/>
              <p:cNvSpPr txBox="1"/>
              <p:nvPr/>
            </p:nvSpPr>
            <p:spPr>
              <a:xfrm>
                <a:off x="4713393" y="3323843"/>
                <a:ext cx="829422" cy="565531"/>
              </a:xfrm>
              <a:prstGeom prst="rect">
                <a:avLst/>
              </a:prstGeom>
              <a:noFill/>
            </p:spPr>
            <p:txBody>
              <a:bodyPr wrap="none" rtlCol="0">
                <a:spAutoFit/>
              </a:bodyPr>
              <a:lstStyle/>
              <a:p>
                <a:r>
                  <a:rPr lang="en-US" sz="2400" dirty="0" err="1">
                    <a:solidFill>
                      <a:srgbClr val="1E0000"/>
                    </a:solidFill>
                  </a:rPr>
                  <a:t>L</a:t>
                </a:r>
                <a:r>
                  <a:rPr lang="en-US" sz="2400" baseline="-25000" dirty="0" err="1">
                    <a:solidFill>
                      <a:srgbClr val="1E0000"/>
                    </a:solidFill>
                  </a:rPr>
                  <a:t>max</a:t>
                </a:r>
                <a:endParaRPr lang="en-US" sz="2400" baseline="-25000" dirty="0">
                  <a:solidFill>
                    <a:srgbClr val="1E0000"/>
                  </a:solidFill>
                </a:endParaRPr>
              </a:p>
            </p:txBody>
          </p:sp>
          <p:sp>
            <p:nvSpPr>
              <p:cNvPr id="14" name="TextBox 13"/>
              <p:cNvSpPr txBox="1"/>
              <p:nvPr/>
            </p:nvSpPr>
            <p:spPr>
              <a:xfrm>
                <a:off x="4325780" y="4653495"/>
                <a:ext cx="790989" cy="565531"/>
              </a:xfrm>
              <a:prstGeom prst="rect">
                <a:avLst/>
              </a:prstGeom>
              <a:noFill/>
            </p:spPr>
            <p:txBody>
              <a:bodyPr wrap="none" rtlCol="0">
                <a:spAutoFit/>
              </a:bodyPr>
              <a:lstStyle/>
              <a:p>
                <a:r>
                  <a:rPr lang="en-US" sz="2400" dirty="0" err="1">
                    <a:solidFill>
                      <a:srgbClr val="1E0000"/>
                    </a:solidFill>
                  </a:rPr>
                  <a:t>L</a:t>
                </a:r>
                <a:r>
                  <a:rPr lang="en-US" sz="2400" baseline="-25000" dirty="0" err="1">
                    <a:solidFill>
                      <a:srgbClr val="1E0000"/>
                    </a:solidFill>
                  </a:rPr>
                  <a:t>min</a:t>
                </a:r>
                <a:endParaRPr lang="en-US" sz="2400" baseline="-25000" dirty="0">
                  <a:solidFill>
                    <a:srgbClr val="1E0000"/>
                  </a:solidFill>
                </a:endParaRPr>
              </a:p>
            </p:txBody>
          </p:sp>
        </p:grpSp>
        <p:sp>
          <p:nvSpPr>
            <p:cNvPr id="11" name="TextBox 10"/>
            <p:cNvSpPr txBox="1"/>
            <p:nvPr/>
          </p:nvSpPr>
          <p:spPr>
            <a:xfrm>
              <a:off x="3874432" y="3776849"/>
              <a:ext cx="415809" cy="640935"/>
            </a:xfrm>
            <a:prstGeom prst="rect">
              <a:avLst/>
            </a:prstGeom>
            <a:noFill/>
          </p:spPr>
          <p:txBody>
            <a:bodyPr wrap="none" rtlCol="0">
              <a:spAutoFit/>
            </a:bodyPr>
            <a:lstStyle/>
            <a:p>
              <a:r>
                <a:rPr lang="en-US" sz="2800" dirty="0">
                  <a:solidFill>
                    <a:srgbClr val="1E0000"/>
                  </a:solidFill>
                </a:rPr>
                <a:t>v</a:t>
              </a:r>
            </a:p>
          </p:txBody>
        </p:sp>
      </p:grpSp>
      <p:sp>
        <p:nvSpPr>
          <p:cNvPr id="18" name="Slide Number Placeholder 1">
            <a:extLst>
              <a:ext uri="{FF2B5EF4-FFF2-40B4-BE49-F238E27FC236}">
                <a16:creationId xmlns:a16="http://schemas.microsoft.com/office/drawing/2014/main" id="{3C504927-7F2C-020E-402E-1496FF542A67}"/>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30</a:t>
            </a:fld>
            <a:endParaRPr lang="en-US" altLang="en-US" sz="2000" dirty="0">
              <a:solidFill>
                <a:srgbClr val="1E0000"/>
              </a:solidFill>
            </a:endParaRPr>
          </a:p>
        </p:txBody>
      </p:sp>
    </p:spTree>
    <p:extLst>
      <p:ext uri="{BB962C8B-B14F-4D97-AF65-F5344CB8AC3E}">
        <p14:creationId xmlns:p14="http://schemas.microsoft.com/office/powerpoint/2010/main" val="2116278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Saturation</a:t>
            </a:r>
          </a:p>
        </p:txBody>
      </p:sp>
      <p:sp>
        <p:nvSpPr>
          <p:cNvPr id="3" name="Content Placeholder 2"/>
          <p:cNvSpPr>
            <a:spLocks noGrp="1"/>
          </p:cNvSpPr>
          <p:nvPr>
            <p:ph idx="1"/>
          </p:nvPr>
        </p:nvSpPr>
        <p:spPr/>
        <p:txBody>
          <a:bodyPr/>
          <a:lstStyle/>
          <a:p>
            <a:r>
              <a:rPr lang="en-US" dirty="0"/>
              <a:t>A number of different functions can be used to represent the saturation</a:t>
            </a:r>
          </a:p>
          <a:p>
            <a:r>
              <a:rPr lang="en-US" dirty="0"/>
              <a:t>The quadratic approach is now quite common</a:t>
            </a:r>
            <a:br>
              <a:rPr lang="en-US" dirty="0"/>
            </a:br>
            <a:br>
              <a:rPr lang="en-US" dirty="0"/>
            </a:br>
            <a:br>
              <a:rPr lang="en-US" dirty="0"/>
            </a:br>
            <a:br>
              <a:rPr lang="en-US" dirty="0"/>
            </a:br>
            <a:br>
              <a:rPr lang="en-US" dirty="0"/>
            </a:br>
            <a:endParaRPr lang="en-US" dirty="0"/>
          </a:p>
          <a:p>
            <a:r>
              <a:rPr lang="en-US" dirty="0"/>
              <a:t>Exponential function could also be used</a:t>
            </a:r>
          </a:p>
        </p:txBody>
      </p:sp>
      <p:graphicFrame>
        <p:nvGraphicFramePr>
          <p:cNvPr id="4" name="Object 3"/>
          <p:cNvGraphicFramePr>
            <a:graphicFrameLocks noChangeAspect="1"/>
          </p:cNvGraphicFramePr>
          <p:nvPr/>
        </p:nvGraphicFramePr>
        <p:xfrm>
          <a:off x="1015804" y="2438400"/>
          <a:ext cx="5943600" cy="1574801"/>
        </p:xfrm>
        <a:graphic>
          <a:graphicData uri="http://schemas.openxmlformats.org/presentationml/2006/ole">
            <mc:AlternateContent xmlns:mc="http://schemas.openxmlformats.org/markup-compatibility/2006">
              <mc:Choice xmlns:v="urn:schemas-microsoft-com:vml" Requires="v">
                <p:oleObj name="Equation" r:id="rId2" imgW="2895480" imgH="761760" progId="Equation.DSMT4">
                  <p:embed/>
                </p:oleObj>
              </mc:Choice>
              <mc:Fallback>
                <p:oleObj name="Equation" r:id="rId2" imgW="2895480" imgH="761760" progId="Equation.DSMT4">
                  <p:embed/>
                  <p:pic>
                    <p:nvPicPr>
                      <p:cNvPr id="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804" y="2438400"/>
                        <a:ext cx="5943600" cy="157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6"/>
          <p:cNvSpPr txBox="1"/>
          <p:nvPr/>
        </p:nvSpPr>
        <p:spPr>
          <a:xfrm>
            <a:off x="7620000" y="3429000"/>
            <a:ext cx="3048000" cy="1200329"/>
          </a:xfrm>
          <a:prstGeom prst="rect">
            <a:avLst/>
          </a:prstGeom>
          <a:solidFill>
            <a:schemeClr val="accent3">
              <a:lumMod val="95000"/>
            </a:schemeClr>
          </a:solid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2400" dirty="0">
                <a:solidFill>
                  <a:srgbClr val="1E0000"/>
                </a:solidFill>
                <a:latin typeface="+mn-lt"/>
              </a:rPr>
              <a:t>This is the same </a:t>
            </a:r>
            <a:br>
              <a:rPr lang="en-US" sz="2400" dirty="0">
                <a:solidFill>
                  <a:srgbClr val="1E0000"/>
                </a:solidFill>
                <a:latin typeface="+mn-lt"/>
              </a:rPr>
            </a:br>
            <a:r>
              <a:rPr lang="en-US" sz="2400" dirty="0">
                <a:solidFill>
                  <a:srgbClr val="1E0000"/>
                </a:solidFill>
                <a:latin typeface="+mn-lt"/>
              </a:rPr>
              <a:t>function used with</a:t>
            </a:r>
            <a:br>
              <a:rPr lang="en-US" sz="2400" dirty="0">
                <a:solidFill>
                  <a:srgbClr val="1E0000"/>
                </a:solidFill>
                <a:latin typeface="+mn-lt"/>
              </a:rPr>
            </a:br>
            <a:r>
              <a:rPr lang="en-US" sz="2400" dirty="0">
                <a:solidFill>
                  <a:srgbClr val="1E0000"/>
                </a:solidFill>
                <a:latin typeface="+mn-lt"/>
              </a:rPr>
              <a:t>the machine models</a:t>
            </a:r>
          </a:p>
        </p:txBody>
      </p:sp>
      <p:graphicFrame>
        <p:nvGraphicFramePr>
          <p:cNvPr id="6" name="Object 5"/>
          <p:cNvGraphicFramePr>
            <a:graphicFrameLocks noChangeAspect="1"/>
          </p:cNvGraphicFramePr>
          <p:nvPr/>
        </p:nvGraphicFramePr>
        <p:xfrm>
          <a:off x="1277990" y="5257800"/>
          <a:ext cx="2743200" cy="669926"/>
        </p:xfrm>
        <a:graphic>
          <a:graphicData uri="http://schemas.openxmlformats.org/presentationml/2006/ole">
            <mc:AlternateContent xmlns:mc="http://schemas.openxmlformats.org/markup-compatibility/2006">
              <mc:Choice xmlns:v="urn:schemas-microsoft-com:vml" Requires="v">
                <p:oleObj name="Equation" r:id="rId4" imgW="1143000" imgH="279360" progId="Equation.DSMT4">
                  <p:embed/>
                </p:oleObj>
              </mc:Choice>
              <mc:Fallback>
                <p:oleObj name="Equation" r:id="rId4" imgW="1143000" imgH="279360" progId="Equation.DSMT4">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7990" y="5257800"/>
                        <a:ext cx="2743200" cy="66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Slide Number Placeholder 1">
            <a:extLst>
              <a:ext uri="{FF2B5EF4-FFF2-40B4-BE49-F238E27FC236}">
                <a16:creationId xmlns:a16="http://schemas.microsoft.com/office/drawing/2014/main" id="{85454D07-0749-62C5-C248-E1ED2DADFAA9}"/>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31</a:t>
            </a:fld>
            <a:endParaRPr lang="en-US" altLang="en-US" sz="2000" dirty="0">
              <a:solidFill>
                <a:srgbClr val="1E0000"/>
              </a:solidFill>
            </a:endParaRPr>
          </a:p>
        </p:txBody>
      </p:sp>
    </p:spTree>
    <p:extLst>
      <p:ext uri="{BB962C8B-B14F-4D97-AF65-F5344CB8AC3E}">
        <p14:creationId xmlns:p14="http://schemas.microsoft.com/office/powerpoint/2010/main" val="1386366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Voltage Regulator Model</a:t>
            </a:r>
            <a:endParaRPr lang="en-US" dirty="0"/>
          </a:p>
        </p:txBody>
      </p:sp>
      <p:sp>
        <p:nvSpPr>
          <p:cNvPr id="4" name="Text Box 4"/>
          <p:cNvSpPr txBox="1">
            <a:spLocks noChangeArrowheads="1"/>
          </p:cNvSpPr>
          <p:nvPr/>
        </p:nvSpPr>
        <p:spPr bwMode="auto">
          <a:xfrm>
            <a:off x="457200" y="1272757"/>
            <a:ext cx="1585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sz="2800" dirty="0">
                <a:solidFill>
                  <a:srgbClr val="1E0000"/>
                </a:solidFill>
                <a:latin typeface="+mn-lt"/>
              </a:rPr>
              <a:t>Amplifier</a:t>
            </a:r>
          </a:p>
        </p:txBody>
      </p:sp>
      <p:pic>
        <p:nvPicPr>
          <p:cNvPr id="5"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0164" y="1338683"/>
            <a:ext cx="313690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95600" y="3035721"/>
            <a:ext cx="29591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8"/>
          <p:cNvSpPr txBox="1">
            <a:spLocks noChangeArrowheads="1"/>
          </p:cNvSpPr>
          <p:nvPr/>
        </p:nvSpPr>
        <p:spPr bwMode="auto">
          <a:xfrm>
            <a:off x="457200" y="3101556"/>
            <a:ext cx="22349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sz="2800" dirty="0">
                <a:solidFill>
                  <a:srgbClr val="1E0000"/>
                </a:solidFill>
                <a:latin typeface="+mn-lt"/>
              </a:rPr>
              <a:t>In steady state</a:t>
            </a:r>
          </a:p>
        </p:txBody>
      </p:sp>
      <p:pic>
        <p:nvPicPr>
          <p:cNvPr id="8"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1429" y="4199359"/>
            <a:ext cx="22860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10"/>
          <p:cNvSpPr txBox="1">
            <a:spLocks noChangeArrowheads="1"/>
          </p:cNvSpPr>
          <p:nvPr/>
        </p:nvSpPr>
        <p:spPr bwMode="auto">
          <a:xfrm>
            <a:off x="457200" y="4106116"/>
            <a:ext cx="30342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sz="2800" dirty="0">
                <a:solidFill>
                  <a:srgbClr val="1E0000"/>
                </a:solidFill>
                <a:latin typeface="+mn-lt"/>
              </a:rPr>
              <a:t>As K</a:t>
            </a:r>
            <a:r>
              <a:rPr lang="en-US" altLang="en-US" sz="2800" baseline="-25000" dirty="0">
                <a:solidFill>
                  <a:srgbClr val="1E0000"/>
                </a:solidFill>
                <a:latin typeface="+mn-lt"/>
              </a:rPr>
              <a:t>A</a:t>
            </a:r>
            <a:r>
              <a:rPr lang="en-US" altLang="en-US" sz="2800" dirty="0">
                <a:solidFill>
                  <a:srgbClr val="1E0000"/>
                </a:solidFill>
                <a:latin typeface="+mn-lt"/>
              </a:rPr>
              <a:t> is increased </a:t>
            </a:r>
          </a:p>
        </p:txBody>
      </p:sp>
      <p:sp>
        <p:nvSpPr>
          <p:cNvPr id="10" name="Text Box 11"/>
          <p:cNvSpPr txBox="1">
            <a:spLocks noChangeArrowheads="1"/>
          </p:cNvSpPr>
          <p:nvPr/>
        </p:nvSpPr>
        <p:spPr bwMode="auto">
          <a:xfrm>
            <a:off x="457200" y="5110676"/>
            <a:ext cx="5266185" cy="523220"/>
          </a:xfrm>
          <a:prstGeom prst="rect">
            <a:avLst/>
          </a:prstGeom>
          <a:solidFill>
            <a:schemeClr val="accent3">
              <a:lumMod val="95000"/>
            </a:schemeClr>
          </a:solidFill>
          <a:ln>
            <a:noFill/>
          </a:ln>
          <a:effec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sz="2800" dirty="0">
                <a:solidFill>
                  <a:srgbClr val="1E0000"/>
                </a:solidFill>
                <a:latin typeface="+mn-lt"/>
              </a:rPr>
              <a:t>There is often a droop in regulation</a:t>
            </a:r>
          </a:p>
        </p:txBody>
      </p:sp>
      <p:sp>
        <p:nvSpPr>
          <p:cNvPr id="11" name="TextBox 1"/>
          <p:cNvSpPr txBox="1"/>
          <p:nvPr/>
        </p:nvSpPr>
        <p:spPr>
          <a:xfrm>
            <a:off x="7162800" y="1553929"/>
            <a:ext cx="3581400" cy="830997"/>
          </a:xfrm>
          <a:prstGeom prst="rect">
            <a:avLst/>
          </a:prstGeom>
          <a:solidFill>
            <a:schemeClr val="accent3">
              <a:lumMod val="95000"/>
            </a:schemeClr>
          </a:solid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2400" dirty="0">
                <a:solidFill>
                  <a:srgbClr val="1E0000"/>
                </a:solidFill>
                <a:latin typeface="+mn-lt"/>
              </a:rPr>
              <a:t>Modeled as a first</a:t>
            </a:r>
            <a:br>
              <a:rPr lang="en-US" sz="2400" dirty="0">
                <a:solidFill>
                  <a:srgbClr val="1E0000"/>
                </a:solidFill>
                <a:latin typeface="+mn-lt"/>
              </a:rPr>
            </a:br>
            <a:r>
              <a:rPr lang="en-US" sz="2400" dirty="0">
                <a:solidFill>
                  <a:srgbClr val="1E0000"/>
                </a:solidFill>
                <a:latin typeface="+mn-lt"/>
              </a:rPr>
              <a:t>order differential</a:t>
            </a:r>
            <a:r>
              <a:rPr lang="en-US" dirty="0">
                <a:solidFill>
                  <a:srgbClr val="1E0000"/>
                </a:solidFill>
                <a:latin typeface="+mn-lt"/>
              </a:rPr>
              <a:t> </a:t>
            </a:r>
            <a:r>
              <a:rPr lang="en-US" sz="2400" dirty="0">
                <a:solidFill>
                  <a:srgbClr val="1E0000"/>
                </a:solidFill>
                <a:latin typeface="+mn-lt"/>
              </a:rPr>
              <a:t>equation</a:t>
            </a:r>
          </a:p>
        </p:txBody>
      </p:sp>
      <p:sp>
        <p:nvSpPr>
          <p:cNvPr id="3" name="Slide Number Placeholder 1">
            <a:extLst>
              <a:ext uri="{FF2B5EF4-FFF2-40B4-BE49-F238E27FC236}">
                <a16:creationId xmlns:a16="http://schemas.microsoft.com/office/drawing/2014/main" id="{DAEFD13A-0B6A-8E5B-30ED-53E3E0423186}"/>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32</a:t>
            </a:fld>
            <a:endParaRPr lang="en-US" altLang="en-US" sz="2000" dirty="0">
              <a:solidFill>
                <a:srgbClr val="1E0000"/>
              </a:solidFill>
            </a:endParaRPr>
          </a:p>
        </p:txBody>
      </p:sp>
    </p:spTree>
    <p:extLst>
      <p:ext uri="{BB962C8B-B14F-4D97-AF65-F5344CB8AC3E}">
        <p14:creationId xmlns:p14="http://schemas.microsoft.com/office/powerpoint/2010/main" val="1654872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a:t>
            </a:r>
          </a:p>
        </p:txBody>
      </p:sp>
      <p:sp>
        <p:nvSpPr>
          <p:cNvPr id="3" name="Content Placeholder 2"/>
          <p:cNvSpPr>
            <a:spLocks noGrp="1"/>
          </p:cNvSpPr>
          <p:nvPr>
            <p:ph idx="1"/>
          </p:nvPr>
        </p:nvSpPr>
        <p:spPr>
          <a:xfrm>
            <a:off x="457200" y="1280160"/>
            <a:ext cx="8001000" cy="1767840"/>
          </a:xfrm>
        </p:spPr>
        <p:txBody>
          <a:bodyPr/>
          <a:lstStyle/>
          <a:p>
            <a:r>
              <a:rPr lang="en-US" dirty="0"/>
              <a:t>This control system can often exhibit instabilities, so some type of feedback is used</a:t>
            </a:r>
          </a:p>
          <a:p>
            <a:r>
              <a:rPr lang="en-US" dirty="0"/>
              <a:t>One approach is a stabilizing transformer</a:t>
            </a:r>
          </a:p>
        </p:txBody>
      </p:sp>
      <p:graphicFrame>
        <p:nvGraphicFramePr>
          <p:cNvPr id="4" name="Object 3"/>
          <p:cNvGraphicFramePr>
            <a:graphicFrameLocks noChangeAspect="1"/>
          </p:cNvGraphicFramePr>
          <p:nvPr/>
        </p:nvGraphicFramePr>
        <p:xfrm>
          <a:off x="533400" y="2803924"/>
          <a:ext cx="6096000" cy="2320925"/>
        </p:xfrm>
        <a:graphic>
          <a:graphicData uri="http://schemas.openxmlformats.org/presentationml/2006/ole">
            <mc:AlternateContent xmlns:mc="http://schemas.openxmlformats.org/markup-compatibility/2006">
              <mc:Choice xmlns:v="urn:schemas-microsoft-com:vml" Requires="v">
                <p:oleObj name="Bitmap Image" r:id="rId2" imgW="22114286" imgH="8419048" progId="Paint.Picture">
                  <p:embed/>
                </p:oleObj>
              </mc:Choice>
              <mc:Fallback>
                <p:oleObj name="Bitmap Image" r:id="rId2" imgW="22114286" imgH="8419048" progId="Paint.Picture">
                  <p:embed/>
                  <p:pic>
                    <p:nvPicPr>
                      <p:cNvPr id="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803924"/>
                        <a:ext cx="6096000" cy="232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3"/>
          <p:cNvSpPr txBox="1">
            <a:spLocks noChangeArrowheads="1"/>
          </p:cNvSpPr>
          <p:nvPr/>
        </p:nvSpPr>
        <p:spPr bwMode="auto">
          <a:xfrm>
            <a:off x="811782" y="4998811"/>
            <a:ext cx="58176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sz="2800" dirty="0">
                <a:solidFill>
                  <a:srgbClr val="1E0000"/>
                </a:solidFill>
                <a:latin typeface="+mn-lt"/>
              </a:rPr>
              <a:t>Designed with a large </a:t>
            </a:r>
            <a:r>
              <a:rPr lang="en-US" altLang="en-US" sz="2800" i="1" dirty="0">
                <a:solidFill>
                  <a:srgbClr val="1E0000"/>
                </a:solidFill>
                <a:latin typeface="+mn-lt"/>
              </a:rPr>
              <a:t>L</a:t>
            </a:r>
            <a:r>
              <a:rPr lang="en-US" altLang="en-US" sz="2800" i="1" baseline="-25000" dirty="0">
                <a:solidFill>
                  <a:srgbClr val="1E0000"/>
                </a:solidFill>
                <a:latin typeface="+mn-lt"/>
              </a:rPr>
              <a:t>t</a:t>
            </a:r>
            <a:r>
              <a:rPr lang="en-US" altLang="en-US" sz="2800" baseline="-25000" dirty="0">
                <a:solidFill>
                  <a:srgbClr val="1E0000"/>
                </a:solidFill>
                <a:latin typeface="+mn-lt"/>
              </a:rPr>
              <a:t>2</a:t>
            </a:r>
            <a:r>
              <a:rPr lang="en-US" altLang="en-US" sz="2800" dirty="0">
                <a:solidFill>
                  <a:srgbClr val="1E0000"/>
                </a:solidFill>
                <a:latin typeface="+mn-lt"/>
              </a:rPr>
              <a:t> so </a:t>
            </a:r>
            <a:r>
              <a:rPr lang="en-US" altLang="en-US" sz="2800" i="1" dirty="0">
                <a:solidFill>
                  <a:srgbClr val="1E0000"/>
                </a:solidFill>
                <a:latin typeface="+mn-lt"/>
              </a:rPr>
              <a:t>I</a:t>
            </a:r>
            <a:r>
              <a:rPr lang="en-US" altLang="en-US" sz="2800" i="1" baseline="-25000" dirty="0">
                <a:solidFill>
                  <a:srgbClr val="1E0000"/>
                </a:solidFill>
                <a:latin typeface="+mn-lt"/>
              </a:rPr>
              <a:t>t</a:t>
            </a:r>
            <a:r>
              <a:rPr lang="en-US" altLang="en-US" sz="2800" baseline="-25000" dirty="0">
                <a:solidFill>
                  <a:srgbClr val="1E0000"/>
                </a:solidFill>
                <a:latin typeface="+mn-lt"/>
              </a:rPr>
              <a:t>2</a:t>
            </a:r>
            <a:r>
              <a:rPr lang="en-US" altLang="en-US" sz="2800" dirty="0">
                <a:solidFill>
                  <a:srgbClr val="1E0000"/>
                </a:solidFill>
                <a:latin typeface="+mn-lt"/>
              </a:rPr>
              <a:t> </a:t>
            </a:r>
            <a:r>
              <a:rPr lang="en-US" altLang="en-US" sz="2800" i="1" dirty="0">
                <a:solidFill>
                  <a:srgbClr val="1E0000"/>
                </a:solidFill>
                <a:latin typeface="+mn-lt"/>
                <a:sym typeface="Symbol" pitchFamily="18" charset="2"/>
              </a:rPr>
              <a:t> </a:t>
            </a:r>
            <a:r>
              <a:rPr lang="en-US" altLang="en-US" sz="2800" dirty="0">
                <a:solidFill>
                  <a:srgbClr val="1E0000"/>
                </a:solidFill>
                <a:latin typeface="+mn-lt"/>
                <a:sym typeface="Symbol" pitchFamily="18" charset="2"/>
              </a:rPr>
              <a:t>0</a:t>
            </a:r>
            <a:endParaRPr lang="en-US" altLang="en-US" sz="2800" dirty="0">
              <a:solidFill>
                <a:srgbClr val="1E0000"/>
              </a:solidFill>
              <a:latin typeface="+mn-lt"/>
            </a:endParaRPr>
          </a:p>
        </p:txBody>
      </p:sp>
      <p:pic>
        <p:nvPicPr>
          <p:cNvPr id="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4091" y="5577840"/>
            <a:ext cx="24765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Slide Number Placeholder 1">
            <a:extLst>
              <a:ext uri="{FF2B5EF4-FFF2-40B4-BE49-F238E27FC236}">
                <a16:creationId xmlns:a16="http://schemas.microsoft.com/office/drawing/2014/main" id="{A057F8CB-BB56-023E-96F3-B23C20BE5168}"/>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33</a:t>
            </a:fld>
            <a:endParaRPr lang="en-US" altLang="en-US" sz="2000" dirty="0">
              <a:solidFill>
                <a:srgbClr val="1E0000"/>
              </a:solidFill>
            </a:endParaRPr>
          </a:p>
        </p:txBody>
      </p:sp>
      <p:graphicFrame>
        <p:nvGraphicFramePr>
          <p:cNvPr id="8" name="Object 7"/>
          <p:cNvGraphicFramePr>
            <a:graphicFrameLocks noChangeAspect="1"/>
          </p:cNvGraphicFramePr>
          <p:nvPr/>
        </p:nvGraphicFramePr>
        <p:xfrm>
          <a:off x="7010400" y="2446004"/>
          <a:ext cx="4724400" cy="1965992"/>
        </p:xfrm>
        <a:graphic>
          <a:graphicData uri="http://schemas.openxmlformats.org/presentationml/2006/ole">
            <mc:AlternateContent xmlns:mc="http://schemas.openxmlformats.org/markup-compatibility/2006">
              <mc:Choice xmlns:v="urn:schemas-microsoft-com:vml" Requires="v">
                <p:oleObj name="Equation" r:id="rId5" imgW="5981400" imgH="2489040" progId="Equation.3">
                  <p:embed/>
                </p:oleObj>
              </mc:Choice>
              <mc:Fallback>
                <p:oleObj name="Equation" r:id="rId5" imgW="5981400" imgH="248904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2446004"/>
                        <a:ext cx="4724400" cy="1965992"/>
                      </a:xfrm>
                      <a:prstGeom prst="rect">
                        <a:avLst/>
                      </a:prstGeom>
                      <a:noFill/>
                      <a:ln>
                        <a:noFill/>
                      </a:ln>
                      <a:effectLst/>
                    </p:spPr>
                  </p:pic>
                </p:oleObj>
              </mc:Fallback>
            </mc:AlternateContent>
          </a:graphicData>
        </a:graphic>
      </p:graphicFrame>
      <p:graphicFrame>
        <p:nvGraphicFramePr>
          <p:cNvPr id="9" name="Object 8"/>
          <p:cNvGraphicFramePr>
            <a:graphicFrameLocks noChangeAspect="1"/>
          </p:cNvGraphicFramePr>
          <p:nvPr/>
        </p:nvGraphicFramePr>
        <p:xfrm>
          <a:off x="8229600" y="4579686"/>
          <a:ext cx="240734" cy="380106"/>
        </p:xfrm>
        <a:graphic>
          <a:graphicData uri="http://schemas.openxmlformats.org/presentationml/2006/ole">
            <mc:AlternateContent xmlns:mc="http://schemas.openxmlformats.org/markup-compatibility/2006">
              <mc:Choice xmlns:v="urn:schemas-microsoft-com:vml" Requires="v">
                <p:oleObj name="Equation" r:id="rId7" imgW="241200" imgH="380880" progId="Equation.3">
                  <p:embed/>
                </p:oleObj>
              </mc:Choice>
              <mc:Fallback>
                <p:oleObj name="Equation" r:id="rId7" imgW="241200" imgH="380880"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4579686"/>
                        <a:ext cx="240734" cy="380106"/>
                      </a:xfrm>
                      <a:prstGeom prst="rect">
                        <a:avLst/>
                      </a:prstGeom>
                      <a:noFill/>
                      <a:ln w="34925">
                        <a:noFill/>
                      </a:ln>
                      <a:effectLst/>
                    </p:spPr>
                  </p:pic>
                </p:oleObj>
              </mc:Fallback>
            </mc:AlternateContent>
          </a:graphicData>
        </a:graphic>
      </p:graphicFrame>
      <p:graphicFrame>
        <p:nvGraphicFramePr>
          <p:cNvPr id="10" name="Object 9"/>
          <p:cNvGraphicFramePr>
            <a:graphicFrameLocks noChangeAspect="1"/>
          </p:cNvGraphicFramePr>
          <p:nvPr/>
        </p:nvGraphicFramePr>
        <p:xfrm>
          <a:off x="8153400" y="5160930"/>
          <a:ext cx="371131" cy="722201"/>
        </p:xfrm>
        <a:graphic>
          <a:graphicData uri="http://schemas.openxmlformats.org/presentationml/2006/ole">
            <mc:AlternateContent xmlns:mc="http://schemas.openxmlformats.org/markup-compatibility/2006">
              <mc:Choice xmlns:v="urn:schemas-microsoft-com:vml" Requires="v">
                <p:oleObj name="Equation" r:id="rId9" imgW="469800" imgH="914400" progId="Equation.3">
                  <p:embed/>
                </p:oleObj>
              </mc:Choice>
              <mc:Fallback>
                <p:oleObj name="Equation" r:id="rId9" imgW="469800" imgH="9144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3400" y="5160930"/>
                        <a:ext cx="371131" cy="722201"/>
                      </a:xfrm>
                      <a:prstGeom prst="rect">
                        <a:avLst/>
                      </a:prstGeom>
                      <a:noFill/>
                      <a:ln>
                        <a:noFill/>
                      </a:ln>
                      <a:effectLst/>
                    </p:spPr>
                  </p:pic>
                </p:oleObj>
              </mc:Fallback>
            </mc:AlternateContent>
          </a:graphicData>
        </a:graphic>
      </p:graphicFrame>
      <p:graphicFrame>
        <p:nvGraphicFramePr>
          <p:cNvPr id="11" name="Object 10"/>
          <p:cNvGraphicFramePr>
            <a:graphicFrameLocks noChangeAspect="1"/>
          </p:cNvGraphicFramePr>
          <p:nvPr/>
        </p:nvGraphicFramePr>
        <p:xfrm>
          <a:off x="10820400" y="4679668"/>
          <a:ext cx="240734" cy="380106"/>
        </p:xfrm>
        <a:graphic>
          <a:graphicData uri="http://schemas.openxmlformats.org/presentationml/2006/ole">
            <mc:AlternateContent xmlns:mc="http://schemas.openxmlformats.org/markup-compatibility/2006">
              <mc:Choice xmlns:v="urn:schemas-microsoft-com:vml" Requires="v">
                <p:oleObj name="Equation" r:id="rId7" imgW="241200" imgH="380880" progId="Equation.3">
                  <p:embed/>
                </p:oleObj>
              </mc:Choice>
              <mc:Fallback>
                <p:oleObj name="Equation" r:id="rId7" imgW="241200" imgH="380880"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0400" y="4679668"/>
                        <a:ext cx="240734" cy="380106"/>
                      </a:xfrm>
                      <a:prstGeom prst="rect">
                        <a:avLst/>
                      </a:prstGeom>
                      <a:noFill/>
                      <a:ln>
                        <a:noFill/>
                      </a:ln>
                      <a:effectLst/>
                    </p:spPr>
                  </p:pic>
                </p:oleObj>
              </mc:Fallback>
            </mc:AlternateContent>
          </a:graphicData>
        </a:graphic>
      </p:graphicFrame>
      <p:graphicFrame>
        <p:nvGraphicFramePr>
          <p:cNvPr id="12" name="Object 11"/>
          <p:cNvGraphicFramePr>
            <a:graphicFrameLocks noChangeAspect="1"/>
          </p:cNvGraphicFramePr>
          <p:nvPr/>
        </p:nvGraphicFramePr>
        <p:xfrm>
          <a:off x="10820400" y="5313330"/>
          <a:ext cx="421284" cy="331009"/>
        </p:xfrm>
        <a:graphic>
          <a:graphicData uri="http://schemas.openxmlformats.org/presentationml/2006/ole">
            <mc:AlternateContent xmlns:mc="http://schemas.openxmlformats.org/markup-compatibility/2006">
              <mc:Choice xmlns:v="urn:schemas-microsoft-com:vml" Requires="v">
                <p:oleObj name="Equation" r:id="rId11" imgW="533160" imgH="419040" progId="Equation.3">
                  <p:embed/>
                </p:oleObj>
              </mc:Choice>
              <mc:Fallback>
                <p:oleObj name="Equation" r:id="rId11" imgW="533160" imgH="419040" progId="Equation.3">
                  <p:embed/>
                  <p:pic>
                    <p:nvPicPr>
                      <p:cNvPr id="12"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20400" y="5313330"/>
                        <a:ext cx="421284" cy="33100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573771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IEEET1 Model Evolution</a:t>
            </a:r>
          </a:p>
        </p:txBody>
      </p:sp>
      <p:sp>
        <p:nvSpPr>
          <p:cNvPr id="3" name="Content Placeholder 2"/>
          <p:cNvSpPr>
            <a:spLocks noGrp="1"/>
          </p:cNvSpPr>
          <p:nvPr>
            <p:ph idx="1"/>
          </p:nvPr>
        </p:nvSpPr>
        <p:spPr>
          <a:xfrm>
            <a:off x="457200" y="1280160"/>
            <a:ext cx="10591800" cy="853440"/>
          </a:xfrm>
        </p:spPr>
        <p:txBody>
          <a:bodyPr/>
          <a:lstStyle/>
          <a:p>
            <a:r>
              <a:rPr lang="en-US" dirty="0"/>
              <a:t>The original IEEET1, from 1968, evolved into the EXDC1 in 1981</a:t>
            </a:r>
          </a:p>
        </p:txBody>
      </p:sp>
      <p:sp>
        <p:nvSpPr>
          <p:cNvPr id="4" name="TextBox 4"/>
          <p:cNvSpPr txBox="1"/>
          <p:nvPr/>
        </p:nvSpPr>
        <p:spPr>
          <a:xfrm>
            <a:off x="533400" y="6012460"/>
            <a:ext cx="9753600" cy="584775"/>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1600" dirty="0">
                <a:solidFill>
                  <a:srgbClr val="1E0000"/>
                </a:solidFill>
                <a:latin typeface="+mn-lt"/>
              </a:rPr>
              <a:t>Image Source: Fig 3 of "Excitation System Models for Power Stability Studies," </a:t>
            </a:r>
            <a:r>
              <a:rPr lang="en-US" sz="1600" i="1" dirty="0">
                <a:solidFill>
                  <a:srgbClr val="1E0000"/>
                </a:solidFill>
                <a:latin typeface="+mn-lt"/>
              </a:rPr>
              <a:t>IEEE Trans. Power App. and Syst.</a:t>
            </a:r>
            <a:r>
              <a:rPr lang="en-US" sz="1600" dirty="0">
                <a:solidFill>
                  <a:srgbClr val="1E0000"/>
                </a:solidFill>
                <a:latin typeface="+mn-lt"/>
              </a:rPr>
              <a:t>, vol. PAS-100, pp. 494-509, February 1981</a:t>
            </a:r>
          </a:p>
        </p:txBody>
      </p:sp>
      <p:pic>
        <p:nvPicPr>
          <p:cNvPr id="5"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82523" y="1905000"/>
            <a:ext cx="4359726" cy="217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5800" y="1965960"/>
            <a:ext cx="4405206" cy="184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11"/>
          <p:cNvSpPr txBox="1">
            <a:spLocks noChangeArrowheads="1"/>
          </p:cNvSpPr>
          <p:nvPr/>
        </p:nvSpPr>
        <p:spPr bwMode="auto">
          <a:xfrm>
            <a:off x="3102186" y="4320027"/>
            <a:ext cx="902811" cy="523220"/>
          </a:xfrm>
          <a:prstGeom prst="rect">
            <a:avLst/>
          </a:prstGeom>
          <a:solidFill>
            <a:schemeClr val="accent3">
              <a:lumMod val="95000"/>
            </a:schemeClr>
          </a:solidFill>
          <a:ln>
            <a:noFill/>
          </a:ln>
          <a:effec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sz="2800" dirty="0">
                <a:solidFill>
                  <a:srgbClr val="1E0000"/>
                </a:solidFill>
                <a:latin typeface="+mn-lt"/>
              </a:rPr>
              <a:t>1968</a:t>
            </a:r>
          </a:p>
        </p:txBody>
      </p:sp>
      <p:sp>
        <p:nvSpPr>
          <p:cNvPr id="8" name="Text Box 11"/>
          <p:cNvSpPr txBox="1">
            <a:spLocks noChangeArrowheads="1"/>
          </p:cNvSpPr>
          <p:nvPr/>
        </p:nvSpPr>
        <p:spPr bwMode="auto">
          <a:xfrm>
            <a:off x="6781801" y="4266657"/>
            <a:ext cx="902811" cy="523220"/>
          </a:xfrm>
          <a:prstGeom prst="rect">
            <a:avLst/>
          </a:prstGeom>
          <a:solidFill>
            <a:schemeClr val="accent3">
              <a:lumMod val="95000"/>
            </a:schemeClr>
          </a:solidFill>
          <a:ln>
            <a:noFill/>
          </a:ln>
          <a:effec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sz="2800" dirty="0">
                <a:solidFill>
                  <a:srgbClr val="1E0000"/>
                </a:solidFill>
                <a:latin typeface="+mn-lt"/>
              </a:rPr>
              <a:t>1981</a:t>
            </a:r>
          </a:p>
        </p:txBody>
      </p:sp>
      <p:sp>
        <p:nvSpPr>
          <p:cNvPr id="9" name="TextBox 5"/>
          <p:cNvSpPr txBox="1"/>
          <p:nvPr/>
        </p:nvSpPr>
        <p:spPr>
          <a:xfrm>
            <a:off x="1600200" y="5223521"/>
            <a:ext cx="6620691" cy="461665"/>
          </a:xfrm>
          <a:prstGeom prst="rect">
            <a:avLst/>
          </a:prstGeom>
          <a:solidFill>
            <a:schemeClr val="accent3">
              <a:lumMod val="95000"/>
            </a:schemeClr>
          </a:solid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2400" dirty="0">
                <a:solidFill>
                  <a:srgbClr val="1E0000"/>
                </a:solidFill>
                <a:latin typeface="+mn-lt"/>
              </a:rPr>
              <a:t>Note, K</a:t>
            </a:r>
            <a:r>
              <a:rPr lang="en-US" sz="2400" baseline="-25000" dirty="0">
                <a:solidFill>
                  <a:srgbClr val="1E0000"/>
                </a:solidFill>
                <a:latin typeface="+mn-lt"/>
              </a:rPr>
              <a:t>E</a:t>
            </a:r>
            <a:r>
              <a:rPr lang="en-US" sz="2400" dirty="0">
                <a:solidFill>
                  <a:srgbClr val="1E0000"/>
                </a:solidFill>
                <a:latin typeface="+mn-lt"/>
              </a:rPr>
              <a:t> in the feedback is the same in both models</a:t>
            </a:r>
          </a:p>
        </p:txBody>
      </p:sp>
      <p:sp>
        <p:nvSpPr>
          <p:cNvPr id="10" name="Slide Number Placeholder 1">
            <a:extLst>
              <a:ext uri="{FF2B5EF4-FFF2-40B4-BE49-F238E27FC236}">
                <a16:creationId xmlns:a16="http://schemas.microsoft.com/office/drawing/2014/main" id="{CFF9F617-E68C-3F02-A4CE-BAAAC4980BBA}"/>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34</a:t>
            </a:fld>
            <a:endParaRPr lang="en-US" altLang="en-US" sz="2000" dirty="0">
              <a:solidFill>
                <a:srgbClr val="1E0000"/>
              </a:solidFill>
            </a:endParaRPr>
          </a:p>
        </p:txBody>
      </p:sp>
    </p:spTree>
    <p:extLst>
      <p:ext uri="{BB962C8B-B14F-4D97-AF65-F5344CB8AC3E}">
        <p14:creationId xmlns:p14="http://schemas.microsoft.com/office/powerpoint/2010/main" val="2680817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IEEEX1</a:t>
            </a:r>
          </a:p>
        </p:txBody>
      </p:sp>
      <p:sp>
        <p:nvSpPr>
          <p:cNvPr id="3" name="Content Placeholder 2"/>
          <p:cNvSpPr>
            <a:spLocks noGrp="1"/>
          </p:cNvSpPr>
          <p:nvPr>
            <p:ph idx="1"/>
          </p:nvPr>
        </p:nvSpPr>
        <p:spPr>
          <a:xfrm>
            <a:off x="457200" y="1280160"/>
            <a:ext cx="10363200" cy="624840"/>
          </a:xfrm>
        </p:spPr>
        <p:txBody>
          <a:bodyPr/>
          <a:lstStyle/>
          <a:p>
            <a:r>
              <a:rPr lang="en-US" dirty="0"/>
              <a:t>This is from 1979, and is the EXDC1 with the potential for a measurement delay and inputs for under or over excitation limiters </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5800" y="2459346"/>
            <a:ext cx="8094616" cy="3113314"/>
          </a:xfrm>
          <a:prstGeom prst="rect">
            <a:avLst/>
          </a:prstGeom>
        </p:spPr>
      </p:pic>
      <p:sp>
        <p:nvSpPr>
          <p:cNvPr id="5" name="Slide Number Placeholder 1">
            <a:extLst>
              <a:ext uri="{FF2B5EF4-FFF2-40B4-BE49-F238E27FC236}">
                <a16:creationId xmlns:a16="http://schemas.microsoft.com/office/drawing/2014/main" id="{26FCB29B-796D-BB45-1944-4656FD2283D6}"/>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35</a:t>
            </a:fld>
            <a:endParaRPr lang="en-US" altLang="en-US" sz="2000" dirty="0">
              <a:solidFill>
                <a:srgbClr val="1E0000"/>
              </a:solidFill>
            </a:endParaRPr>
          </a:p>
        </p:txBody>
      </p:sp>
    </p:spTree>
    <p:extLst>
      <p:ext uri="{BB962C8B-B14F-4D97-AF65-F5344CB8AC3E}">
        <p14:creationId xmlns:p14="http://schemas.microsoft.com/office/powerpoint/2010/main" val="1250839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IEEET1 Evolution</a:t>
            </a:r>
          </a:p>
        </p:txBody>
      </p:sp>
      <p:sp>
        <p:nvSpPr>
          <p:cNvPr id="3" name="Content Placeholder 2"/>
          <p:cNvSpPr>
            <a:spLocks noGrp="1"/>
          </p:cNvSpPr>
          <p:nvPr>
            <p:ph idx="1"/>
          </p:nvPr>
        </p:nvSpPr>
        <p:spPr>
          <a:xfrm>
            <a:off x="457200" y="1280160"/>
            <a:ext cx="8001000" cy="1463040"/>
          </a:xfrm>
        </p:spPr>
        <p:txBody>
          <a:bodyPr/>
          <a:lstStyle/>
          <a:p>
            <a:r>
              <a:rPr lang="en-US" dirty="0"/>
              <a:t>In 1992 IEEE </a:t>
            </a:r>
            <a:r>
              <a:rPr lang="en-US" dirty="0" err="1"/>
              <a:t>Std</a:t>
            </a:r>
            <a:r>
              <a:rPr lang="en-US" dirty="0"/>
              <a:t> 421.5-1992 slightly modified the EXDC1, calling it the DC1A (modeled as ESDC1A)</a:t>
            </a:r>
          </a:p>
          <a:p>
            <a:endParaRPr lang="en-US" dirty="0"/>
          </a:p>
        </p:txBody>
      </p:sp>
      <p:sp>
        <p:nvSpPr>
          <p:cNvPr id="4" name="TextBox 4"/>
          <p:cNvSpPr txBox="1"/>
          <p:nvPr/>
        </p:nvSpPr>
        <p:spPr>
          <a:xfrm>
            <a:off x="2240281" y="6298276"/>
            <a:ext cx="3894015"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1600" dirty="0">
                <a:solidFill>
                  <a:srgbClr val="1E0000"/>
                </a:solidFill>
                <a:latin typeface="+mn-lt"/>
              </a:rPr>
              <a:t>Image Source: Fig 3 of IEEE Std 421.5-1992</a:t>
            </a:r>
          </a:p>
        </p:txBody>
      </p:sp>
      <p:pic>
        <p:nvPicPr>
          <p:cNvPr id="5"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62150" y="2743200"/>
            <a:ext cx="592531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7"/>
          <p:cNvSpPr txBox="1"/>
          <p:nvPr/>
        </p:nvSpPr>
        <p:spPr>
          <a:xfrm>
            <a:off x="7696200" y="2496373"/>
            <a:ext cx="3048000" cy="1938992"/>
          </a:xfrm>
          <a:prstGeom prst="rect">
            <a:avLst/>
          </a:prstGeom>
          <a:solidFill>
            <a:schemeClr val="accent3">
              <a:lumMod val="95000"/>
            </a:schemeClr>
          </a:solid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2400" dirty="0">
                <a:solidFill>
                  <a:srgbClr val="1E0000"/>
                </a:solidFill>
                <a:latin typeface="+mn-lt"/>
              </a:rPr>
              <a:t>V</a:t>
            </a:r>
            <a:r>
              <a:rPr lang="en-US" sz="2400" baseline="-25000" dirty="0">
                <a:solidFill>
                  <a:srgbClr val="1E0000"/>
                </a:solidFill>
                <a:latin typeface="+mn-lt"/>
              </a:rPr>
              <a:t>UEL</a:t>
            </a:r>
            <a:r>
              <a:rPr lang="en-US" sz="2400" dirty="0">
                <a:solidFill>
                  <a:srgbClr val="1E0000"/>
                </a:solidFill>
                <a:latin typeface="+mn-lt"/>
              </a:rPr>
              <a:t> is a signal</a:t>
            </a:r>
            <a:br>
              <a:rPr lang="en-US" sz="2400" dirty="0">
                <a:solidFill>
                  <a:srgbClr val="1E0000"/>
                </a:solidFill>
                <a:latin typeface="+mn-lt"/>
              </a:rPr>
            </a:br>
            <a:r>
              <a:rPr lang="en-US" sz="2400" dirty="0">
                <a:solidFill>
                  <a:srgbClr val="1E0000"/>
                </a:solidFill>
                <a:latin typeface="+mn-lt"/>
              </a:rPr>
              <a:t>from an under-</a:t>
            </a:r>
            <a:br>
              <a:rPr lang="en-US" sz="2400" dirty="0">
                <a:solidFill>
                  <a:srgbClr val="1E0000"/>
                </a:solidFill>
                <a:latin typeface="+mn-lt"/>
              </a:rPr>
            </a:br>
            <a:r>
              <a:rPr lang="en-US" sz="2400" dirty="0">
                <a:solidFill>
                  <a:srgbClr val="1E0000"/>
                </a:solidFill>
                <a:latin typeface="+mn-lt"/>
              </a:rPr>
              <a:t>excitation limiter,</a:t>
            </a:r>
            <a:br>
              <a:rPr lang="en-US" sz="2400" dirty="0">
                <a:solidFill>
                  <a:srgbClr val="1E0000"/>
                </a:solidFill>
                <a:latin typeface="+mn-lt"/>
              </a:rPr>
            </a:br>
            <a:r>
              <a:rPr lang="en-US" sz="2400" dirty="0">
                <a:solidFill>
                  <a:srgbClr val="1E0000"/>
                </a:solidFill>
                <a:latin typeface="+mn-lt"/>
              </a:rPr>
              <a:t>which </a:t>
            </a:r>
            <a:r>
              <a:rPr lang="en-US" sz="2400">
                <a:solidFill>
                  <a:srgbClr val="1E0000"/>
                </a:solidFill>
                <a:latin typeface="+mn-lt"/>
              </a:rPr>
              <a:t>we’ll briefly </a:t>
            </a:r>
            <a:r>
              <a:rPr lang="en-US" sz="2400" dirty="0">
                <a:solidFill>
                  <a:srgbClr val="1E0000"/>
                </a:solidFill>
                <a:latin typeface="+mn-lt"/>
              </a:rPr>
              <a:t>cover</a:t>
            </a:r>
            <a:r>
              <a:rPr lang="en-US" dirty="0">
                <a:solidFill>
                  <a:srgbClr val="1E0000"/>
                </a:solidFill>
                <a:latin typeface="+mn-lt"/>
              </a:rPr>
              <a:t> </a:t>
            </a:r>
            <a:r>
              <a:rPr lang="en-US" sz="2400" dirty="0">
                <a:solidFill>
                  <a:srgbClr val="1E0000"/>
                </a:solidFill>
                <a:latin typeface="+mn-lt"/>
              </a:rPr>
              <a:t>later</a:t>
            </a:r>
          </a:p>
        </p:txBody>
      </p:sp>
      <p:sp>
        <p:nvSpPr>
          <p:cNvPr id="7" name="TextBox 5"/>
          <p:cNvSpPr txBox="1"/>
          <p:nvPr/>
        </p:nvSpPr>
        <p:spPr>
          <a:xfrm>
            <a:off x="1219200" y="5661505"/>
            <a:ext cx="3797835" cy="461665"/>
          </a:xfrm>
          <a:prstGeom prst="rect">
            <a:avLst/>
          </a:prstGeom>
          <a:solidFill>
            <a:schemeClr val="accent3">
              <a:lumMod val="95000"/>
            </a:schemeClr>
          </a:solid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2400" dirty="0">
                <a:solidFill>
                  <a:srgbClr val="1E0000"/>
                </a:solidFill>
                <a:latin typeface="+mn-lt"/>
              </a:rPr>
              <a:t>Same model is in 421.5-2005</a:t>
            </a:r>
          </a:p>
        </p:txBody>
      </p:sp>
      <p:sp>
        <p:nvSpPr>
          <p:cNvPr id="8" name="Slide Number Placeholder 1">
            <a:extLst>
              <a:ext uri="{FF2B5EF4-FFF2-40B4-BE49-F238E27FC236}">
                <a16:creationId xmlns:a16="http://schemas.microsoft.com/office/drawing/2014/main" id="{9C7E0065-CE11-F8C0-9308-13458BD70EC6}"/>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36</a:t>
            </a:fld>
            <a:endParaRPr lang="en-US" altLang="en-US" sz="2000" dirty="0">
              <a:solidFill>
                <a:srgbClr val="1E0000"/>
              </a:solidFill>
            </a:endParaRPr>
          </a:p>
        </p:txBody>
      </p:sp>
    </p:spTree>
    <p:extLst>
      <p:ext uri="{BB962C8B-B14F-4D97-AF65-F5344CB8AC3E}">
        <p14:creationId xmlns:p14="http://schemas.microsoft.com/office/powerpoint/2010/main" val="1139163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IEEET1 Evolution</a:t>
            </a:r>
          </a:p>
        </p:txBody>
      </p:sp>
      <p:sp>
        <p:nvSpPr>
          <p:cNvPr id="3" name="Content Placeholder 2"/>
          <p:cNvSpPr>
            <a:spLocks noGrp="1"/>
          </p:cNvSpPr>
          <p:nvPr>
            <p:ph idx="1"/>
          </p:nvPr>
        </p:nvSpPr>
        <p:spPr>
          <a:xfrm>
            <a:off x="457200" y="1280160"/>
            <a:ext cx="8001000" cy="548640"/>
          </a:xfrm>
        </p:spPr>
        <p:txBody>
          <a:bodyPr/>
          <a:lstStyle/>
          <a:p>
            <a:r>
              <a:rPr lang="en-US" dirty="0"/>
              <a:t>Slightly modified in </a:t>
            </a:r>
            <a:r>
              <a:rPr lang="en-US" dirty="0" err="1"/>
              <a:t>Std</a:t>
            </a:r>
            <a:r>
              <a:rPr lang="en-US" dirty="0"/>
              <a:t> 421.5-2016</a:t>
            </a:r>
          </a:p>
          <a:p>
            <a:endParaRPr lang="en-US" dirty="0"/>
          </a:p>
        </p:txBody>
      </p:sp>
      <p:pic>
        <p:nvPicPr>
          <p:cNvPr id="4"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8200" y="1914750"/>
            <a:ext cx="6172200" cy="4575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5"/>
          <p:cNvSpPr txBox="1"/>
          <p:nvPr/>
        </p:nvSpPr>
        <p:spPr>
          <a:xfrm>
            <a:off x="7664628" y="1734672"/>
            <a:ext cx="2505814" cy="830997"/>
          </a:xfrm>
          <a:prstGeom prst="rect">
            <a:avLst/>
          </a:prstGeom>
          <a:solidFill>
            <a:schemeClr val="accent3">
              <a:lumMod val="95000"/>
            </a:schemeClr>
          </a:solid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2400" dirty="0">
                <a:solidFill>
                  <a:srgbClr val="1E0000"/>
                </a:solidFill>
                <a:latin typeface="+mn-lt"/>
              </a:rPr>
              <a:t>Note the minimum</a:t>
            </a:r>
            <a:br>
              <a:rPr lang="en-US" sz="2400" dirty="0">
                <a:solidFill>
                  <a:srgbClr val="1E0000"/>
                </a:solidFill>
                <a:latin typeface="+mn-lt"/>
              </a:rPr>
            </a:br>
            <a:r>
              <a:rPr lang="en-US" sz="2400" dirty="0">
                <a:solidFill>
                  <a:srgbClr val="1E0000"/>
                </a:solidFill>
                <a:latin typeface="+mn-lt"/>
              </a:rPr>
              <a:t>limit on E</a:t>
            </a:r>
            <a:r>
              <a:rPr lang="en-US" sz="2400" baseline="-25000" dirty="0">
                <a:solidFill>
                  <a:srgbClr val="1E0000"/>
                </a:solidFill>
                <a:latin typeface="+mn-lt"/>
              </a:rPr>
              <a:t>FD</a:t>
            </a:r>
          </a:p>
        </p:txBody>
      </p:sp>
      <p:sp>
        <p:nvSpPr>
          <p:cNvPr id="6" name="TextBox 6"/>
          <p:cNvSpPr txBox="1"/>
          <p:nvPr/>
        </p:nvSpPr>
        <p:spPr>
          <a:xfrm>
            <a:off x="7315200" y="2819400"/>
            <a:ext cx="3581400" cy="1938992"/>
          </a:xfrm>
          <a:prstGeom prst="rect">
            <a:avLst/>
          </a:prstGeom>
          <a:solidFill>
            <a:schemeClr val="accent3">
              <a:lumMod val="95000"/>
            </a:schemeClr>
          </a:solid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sz="2400" dirty="0">
                <a:solidFill>
                  <a:srgbClr val="1E0000"/>
                </a:solidFill>
                <a:latin typeface="+mn-lt"/>
              </a:rPr>
              <a:t>There is also the addition to the input of voltages from a stator current limiters (V</a:t>
            </a:r>
            <a:r>
              <a:rPr lang="en-US" sz="2400" baseline="-25000" dirty="0">
                <a:solidFill>
                  <a:srgbClr val="1E0000"/>
                </a:solidFill>
                <a:latin typeface="+mn-lt"/>
              </a:rPr>
              <a:t>SCL</a:t>
            </a:r>
            <a:r>
              <a:rPr lang="en-US" sz="2400" dirty="0">
                <a:solidFill>
                  <a:srgbClr val="1E0000"/>
                </a:solidFill>
                <a:latin typeface="+mn-lt"/>
              </a:rPr>
              <a:t>) or over excitation limiters (V</a:t>
            </a:r>
            <a:r>
              <a:rPr lang="en-US" sz="2400" baseline="-25000" dirty="0">
                <a:solidFill>
                  <a:srgbClr val="1E0000"/>
                </a:solidFill>
                <a:latin typeface="+mn-lt"/>
              </a:rPr>
              <a:t>OEL</a:t>
            </a:r>
            <a:r>
              <a:rPr lang="en-US" sz="2400" dirty="0">
                <a:solidFill>
                  <a:srgbClr val="1E0000"/>
                </a:solidFill>
                <a:latin typeface="+mn-lt"/>
              </a:rPr>
              <a:t>)</a:t>
            </a:r>
          </a:p>
        </p:txBody>
      </p:sp>
      <p:sp>
        <p:nvSpPr>
          <p:cNvPr id="7" name="Slide Number Placeholder 1">
            <a:extLst>
              <a:ext uri="{FF2B5EF4-FFF2-40B4-BE49-F238E27FC236}">
                <a16:creationId xmlns:a16="http://schemas.microsoft.com/office/drawing/2014/main" id="{346D574F-0B2E-5BF7-2D58-21E8AC43B8AF}"/>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37</a:t>
            </a:fld>
            <a:endParaRPr lang="en-US" altLang="en-US" sz="2000" dirty="0">
              <a:solidFill>
                <a:srgbClr val="1E0000"/>
              </a:solidFill>
            </a:endParaRPr>
          </a:p>
        </p:txBody>
      </p:sp>
    </p:spTree>
    <p:extLst>
      <p:ext uri="{BB962C8B-B14F-4D97-AF65-F5344CB8AC3E}">
        <p14:creationId xmlns:p14="http://schemas.microsoft.com/office/powerpoint/2010/main" val="1584624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IEEET1 Example</a:t>
            </a:r>
          </a:p>
        </p:txBody>
      </p:sp>
      <p:sp>
        <p:nvSpPr>
          <p:cNvPr id="3" name="Content Placeholder 2"/>
          <p:cNvSpPr>
            <a:spLocks noGrp="1"/>
          </p:cNvSpPr>
          <p:nvPr>
            <p:ph idx="1"/>
          </p:nvPr>
        </p:nvSpPr>
        <p:spPr/>
        <p:txBody>
          <a:bodyPr/>
          <a:lstStyle/>
          <a:p>
            <a:r>
              <a:rPr lang="en-US" dirty="0"/>
              <a:t>Assume previous GENROU case with saturation.  Then add a IEEE T1 exciter with K</a:t>
            </a:r>
            <a:r>
              <a:rPr lang="en-US" baseline="-25000" dirty="0"/>
              <a:t>A</a:t>
            </a:r>
            <a:r>
              <a:rPr lang="en-US" dirty="0"/>
              <a:t>=50, T</a:t>
            </a:r>
            <a:r>
              <a:rPr lang="en-US" baseline="-25000" dirty="0"/>
              <a:t>A</a:t>
            </a:r>
            <a:r>
              <a:rPr lang="en-US" dirty="0"/>
              <a:t>=0.04, K</a:t>
            </a:r>
            <a:r>
              <a:rPr lang="en-US" baseline="-25000" dirty="0"/>
              <a:t>E</a:t>
            </a:r>
            <a:r>
              <a:rPr lang="en-US" dirty="0"/>
              <a:t>=-0.06, T</a:t>
            </a:r>
            <a:r>
              <a:rPr lang="en-US" baseline="-25000" dirty="0"/>
              <a:t>E</a:t>
            </a:r>
            <a:r>
              <a:rPr lang="en-US" dirty="0"/>
              <a:t>=0.6, </a:t>
            </a:r>
            <a:r>
              <a:rPr lang="en-US" dirty="0" err="1"/>
              <a:t>V</a:t>
            </a:r>
            <a:r>
              <a:rPr lang="en-US" baseline="-25000" dirty="0" err="1"/>
              <a:t>R,max</a:t>
            </a:r>
            <a:r>
              <a:rPr lang="en-US" dirty="0"/>
              <a:t>=1.0, </a:t>
            </a:r>
            <a:r>
              <a:rPr lang="en-US" dirty="0" err="1"/>
              <a:t>V</a:t>
            </a:r>
            <a:r>
              <a:rPr lang="en-US" baseline="-25000" dirty="0" err="1"/>
              <a:t>R,min</a:t>
            </a:r>
            <a:r>
              <a:rPr lang="en-US" dirty="0"/>
              <a:t>= -1.0  For saturation assume S</a:t>
            </a:r>
            <a:r>
              <a:rPr lang="en-US" baseline="-25000" dirty="0"/>
              <a:t>E</a:t>
            </a:r>
            <a:r>
              <a:rPr lang="en-US" dirty="0"/>
              <a:t>(2.8) = 0.04, S</a:t>
            </a:r>
            <a:r>
              <a:rPr lang="en-US" baseline="-25000" dirty="0"/>
              <a:t>E</a:t>
            </a:r>
            <a:r>
              <a:rPr lang="en-US" dirty="0"/>
              <a:t>(3.73)=0.33</a:t>
            </a:r>
          </a:p>
          <a:p>
            <a:r>
              <a:rPr lang="en-US" dirty="0"/>
              <a:t>Saturation function is 0.1621(E</a:t>
            </a:r>
            <a:r>
              <a:rPr lang="en-US" baseline="-25000" dirty="0"/>
              <a:t>FD</a:t>
            </a:r>
            <a:r>
              <a:rPr lang="en-US" dirty="0"/>
              <a:t>-2.303)</a:t>
            </a:r>
            <a:r>
              <a:rPr lang="en-US" baseline="30000" dirty="0"/>
              <a:t>2</a:t>
            </a:r>
            <a:r>
              <a:rPr lang="en-US" dirty="0"/>
              <a:t> (for E</a:t>
            </a:r>
            <a:r>
              <a:rPr lang="en-US" baseline="-25000" dirty="0"/>
              <a:t>FD</a:t>
            </a:r>
            <a:r>
              <a:rPr lang="en-US" dirty="0"/>
              <a:t> &gt; 2.303); otherwise zero</a:t>
            </a:r>
          </a:p>
          <a:p>
            <a:r>
              <a:rPr lang="en-US" dirty="0"/>
              <a:t>E</a:t>
            </a:r>
            <a:r>
              <a:rPr lang="en-US" baseline="-25000" dirty="0"/>
              <a:t>FD</a:t>
            </a:r>
            <a:r>
              <a:rPr lang="en-US" dirty="0"/>
              <a:t> is initially 3.22</a:t>
            </a:r>
          </a:p>
          <a:p>
            <a:r>
              <a:rPr lang="en-US" dirty="0"/>
              <a:t>S</a:t>
            </a:r>
            <a:r>
              <a:rPr lang="en-US" baseline="-25000" dirty="0"/>
              <a:t>E</a:t>
            </a:r>
            <a:r>
              <a:rPr lang="en-US" dirty="0"/>
              <a:t>(3.22)*E</a:t>
            </a:r>
            <a:r>
              <a:rPr lang="en-US" baseline="-25000" dirty="0"/>
              <a:t>FD</a:t>
            </a:r>
            <a:r>
              <a:rPr lang="en-US" dirty="0"/>
              <a:t>=0.437</a:t>
            </a:r>
          </a:p>
          <a:p>
            <a:r>
              <a:rPr lang="en-US" dirty="0"/>
              <a:t>(V</a:t>
            </a:r>
            <a:r>
              <a:rPr lang="en-US" baseline="-25000" dirty="0"/>
              <a:t>R</a:t>
            </a:r>
            <a:r>
              <a:rPr lang="en-US" dirty="0"/>
              <a:t>-S</a:t>
            </a:r>
            <a:r>
              <a:rPr lang="en-US" baseline="-25000" dirty="0"/>
              <a:t>E</a:t>
            </a:r>
            <a:r>
              <a:rPr lang="en-US" dirty="0"/>
              <a:t>*E</a:t>
            </a:r>
            <a:r>
              <a:rPr lang="en-US" baseline="-25000" dirty="0"/>
              <a:t>FD</a:t>
            </a:r>
            <a:r>
              <a:rPr lang="en-US" dirty="0"/>
              <a:t>)/K</a:t>
            </a:r>
            <a:r>
              <a:rPr lang="en-US" baseline="-25000" dirty="0"/>
              <a:t>E</a:t>
            </a:r>
            <a:r>
              <a:rPr lang="en-US" dirty="0"/>
              <a:t>=E</a:t>
            </a:r>
            <a:r>
              <a:rPr lang="en-US" baseline="-25000" dirty="0"/>
              <a:t>FD</a:t>
            </a:r>
          </a:p>
          <a:p>
            <a:r>
              <a:rPr lang="en-US" dirty="0"/>
              <a:t>V</a:t>
            </a:r>
            <a:r>
              <a:rPr lang="en-US" baseline="-25000" dirty="0"/>
              <a:t>R</a:t>
            </a:r>
            <a:r>
              <a:rPr lang="en-US" dirty="0"/>
              <a:t> =0.244</a:t>
            </a:r>
          </a:p>
          <a:p>
            <a:r>
              <a:rPr lang="en-US" dirty="0"/>
              <a:t>V</a:t>
            </a:r>
            <a:r>
              <a:rPr lang="en-US" baseline="-25000" dirty="0"/>
              <a:t>REF</a:t>
            </a:r>
            <a:r>
              <a:rPr lang="en-US" dirty="0"/>
              <a:t> = 0.244/</a:t>
            </a:r>
            <a:r>
              <a:rPr lang="en-US" dirty="0" err="1"/>
              <a:t>Ka</a:t>
            </a:r>
            <a:r>
              <a:rPr lang="en-US" dirty="0"/>
              <a:t> +V</a:t>
            </a:r>
            <a:r>
              <a:rPr lang="en-US" baseline="-25000" dirty="0"/>
              <a:t>T</a:t>
            </a:r>
            <a:r>
              <a:rPr lang="en-US" dirty="0"/>
              <a:t> =0.0488 +1.0946=1.09948</a:t>
            </a:r>
          </a:p>
          <a:p>
            <a:pPr marL="0" indent="0">
              <a:buNone/>
            </a:pPr>
            <a:endParaRPr lang="en-US" dirty="0"/>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24400" y="3157533"/>
            <a:ext cx="4724400" cy="222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324600" y="6172200"/>
            <a:ext cx="4554452" cy="461665"/>
          </a:xfrm>
          <a:prstGeom prst="rect">
            <a:avLst/>
          </a:prstGeom>
          <a:solidFill>
            <a:schemeClr val="accent3">
              <a:lumMod val="95000"/>
            </a:schemeClr>
          </a:solidFill>
        </p:spPr>
        <p:txBody>
          <a:bodyPr wrap="square">
            <a:spAutoFit/>
          </a:bodyPr>
          <a:lstStyle/>
          <a:p>
            <a:r>
              <a:rPr lang="en-US" sz="2400" dirty="0">
                <a:solidFill>
                  <a:srgbClr val="1E0000"/>
                </a:solidFill>
              </a:rPr>
              <a:t>Case </a:t>
            </a:r>
            <a:r>
              <a:rPr lang="en-US" sz="2400" b="1" dirty="0">
                <a:solidFill>
                  <a:srgbClr val="1E0000"/>
                </a:solidFill>
              </a:rPr>
              <a:t>B4_GENROU_Sat_IEEET1</a:t>
            </a:r>
          </a:p>
        </p:txBody>
      </p:sp>
      <p:sp>
        <p:nvSpPr>
          <p:cNvPr id="6" name="Slide Number Placeholder 1">
            <a:extLst>
              <a:ext uri="{FF2B5EF4-FFF2-40B4-BE49-F238E27FC236}">
                <a16:creationId xmlns:a16="http://schemas.microsoft.com/office/drawing/2014/main" id="{DA26CE8B-DFC3-AA6B-26CD-7DE8AAF987ED}"/>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38</a:t>
            </a:fld>
            <a:endParaRPr lang="en-US" altLang="en-US" sz="2000" dirty="0">
              <a:solidFill>
                <a:srgbClr val="1E0000"/>
              </a:solidFill>
            </a:endParaRPr>
          </a:p>
        </p:txBody>
      </p:sp>
    </p:spTree>
    <p:extLst>
      <p:ext uri="{BB962C8B-B14F-4D97-AF65-F5344CB8AC3E}">
        <p14:creationId xmlns:p14="http://schemas.microsoft.com/office/powerpoint/2010/main" val="2186073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3767F-8958-39C1-ECDF-839CE42683C0}"/>
              </a:ext>
            </a:extLst>
          </p:cNvPr>
          <p:cNvSpPr>
            <a:spLocks noGrp="1"/>
          </p:cNvSpPr>
          <p:nvPr>
            <p:ph type="title"/>
          </p:nvPr>
        </p:nvSpPr>
        <p:spPr/>
        <p:txBody>
          <a:bodyPr/>
          <a:lstStyle/>
          <a:p>
            <a:r>
              <a:rPr lang="en-US" altLang="en-US" dirty="0"/>
              <a:t>2007 CWLP Dallman Accident</a:t>
            </a:r>
            <a:endParaRPr lang="en-US" dirty="0"/>
          </a:p>
        </p:txBody>
      </p:sp>
      <p:sp>
        <p:nvSpPr>
          <p:cNvPr id="3" name="Content Placeholder 2">
            <a:extLst>
              <a:ext uri="{FF2B5EF4-FFF2-40B4-BE49-F238E27FC236}">
                <a16:creationId xmlns:a16="http://schemas.microsoft.com/office/drawing/2014/main" id="{7B4EA115-6D32-3FB2-7545-3393CD349016}"/>
              </a:ext>
            </a:extLst>
          </p:cNvPr>
          <p:cNvSpPr>
            <a:spLocks noGrp="1"/>
          </p:cNvSpPr>
          <p:nvPr>
            <p:ph idx="1"/>
          </p:nvPr>
        </p:nvSpPr>
        <p:spPr/>
        <p:txBody>
          <a:bodyPr/>
          <a:lstStyle/>
          <a:p>
            <a:r>
              <a:rPr lang="en-US" altLang="en-US" dirty="0"/>
              <a:t>In 2007 there was an explosion at the CWLP 86 MW Dallman 1 generator.  The explosion was eventually determined to be caused by a sticky valve that prevented the cutoff of steam into the turbine when the generator went off line.  So the generator turbine continued to accelerate up to over 6000 rpm (3600 normal). </a:t>
            </a:r>
          </a:p>
          <a:p>
            <a:pPr lvl="1"/>
            <a:r>
              <a:rPr lang="en-US" altLang="en-US" dirty="0"/>
              <a:t>High speed caused parts of the generator to shoot out</a:t>
            </a:r>
          </a:p>
          <a:p>
            <a:pPr lvl="1"/>
            <a:r>
              <a:rPr lang="en-US" altLang="en-US" dirty="0"/>
              <a:t>Hydrogen escaped from the cooling system, and eventually escaped causing the explosion</a:t>
            </a:r>
          </a:p>
          <a:p>
            <a:pPr lvl="1"/>
            <a:r>
              <a:rPr lang="en-US" altLang="en-US" dirty="0"/>
              <a:t>Repairs took about 18 months, costing more than $52 million</a:t>
            </a:r>
          </a:p>
          <a:p>
            <a:endParaRPr lang="en-US" dirty="0"/>
          </a:p>
        </p:txBody>
      </p:sp>
      <p:sp>
        <p:nvSpPr>
          <p:cNvPr id="5" name="TextBox 4">
            <a:extLst>
              <a:ext uri="{FF2B5EF4-FFF2-40B4-BE49-F238E27FC236}">
                <a16:creationId xmlns:a16="http://schemas.microsoft.com/office/drawing/2014/main" id="{966A5499-029C-35BD-8F96-1B5D20259245}"/>
              </a:ext>
            </a:extLst>
          </p:cNvPr>
          <p:cNvSpPr txBox="1"/>
          <p:nvPr/>
        </p:nvSpPr>
        <p:spPr bwMode="auto">
          <a:xfrm>
            <a:off x="609600" y="6096000"/>
            <a:ext cx="9906000" cy="400110"/>
          </a:xfrm>
          <a:prstGeom prst="rect">
            <a:avLst/>
          </a:prstGeom>
          <a:noFill/>
          <a:ln>
            <a:noFill/>
          </a:ln>
        </p:spPr>
        <p:txBody>
          <a:bodyPr wrap="square">
            <a:spAutoFit/>
          </a:bodyPr>
          <a:lstStyle/>
          <a:p>
            <a:r>
              <a:rPr lang="en-US" sz="2000" dirty="0">
                <a:solidFill>
                  <a:schemeClr val="tx1">
                    <a:lumMod val="50000"/>
                  </a:schemeClr>
                </a:solidFill>
              </a:rPr>
              <a:t>https://www.dailyregister.com/20080508/news/dallman-explosion-blamed-on-valve-failures/</a:t>
            </a:r>
          </a:p>
        </p:txBody>
      </p:sp>
      <p:sp>
        <p:nvSpPr>
          <p:cNvPr id="6" name="Slide Number Placeholder 3">
            <a:extLst>
              <a:ext uri="{FF2B5EF4-FFF2-40B4-BE49-F238E27FC236}">
                <a16:creationId xmlns:a16="http://schemas.microsoft.com/office/drawing/2014/main" id="{954C1503-FE53-7503-400D-8C2664821902}"/>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3</a:t>
            </a:fld>
            <a:endParaRPr lang="en-US" dirty="0">
              <a:solidFill>
                <a:schemeClr val="tx1">
                  <a:lumMod val="50000"/>
                </a:schemeClr>
              </a:solidFill>
            </a:endParaRPr>
          </a:p>
        </p:txBody>
      </p:sp>
    </p:spTree>
    <p:extLst>
      <p:ext uri="{BB962C8B-B14F-4D97-AF65-F5344CB8AC3E}">
        <p14:creationId xmlns:p14="http://schemas.microsoft.com/office/powerpoint/2010/main" val="3902525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 T1 Example</a:t>
            </a:r>
          </a:p>
        </p:txBody>
      </p:sp>
      <p:sp>
        <p:nvSpPr>
          <p:cNvPr id="3" name="Content Placeholder 2"/>
          <p:cNvSpPr>
            <a:spLocks noGrp="1"/>
          </p:cNvSpPr>
          <p:nvPr>
            <p:ph idx="1"/>
          </p:nvPr>
        </p:nvSpPr>
        <p:spPr>
          <a:xfrm>
            <a:off x="457200" y="1280160"/>
            <a:ext cx="10591800" cy="1920240"/>
          </a:xfrm>
        </p:spPr>
        <p:txBody>
          <a:bodyPr/>
          <a:lstStyle/>
          <a:p>
            <a:r>
              <a:rPr lang="en-US" dirty="0"/>
              <a:t>For 0.1 second fault (from before), plot of E</a:t>
            </a:r>
            <a:r>
              <a:rPr lang="en-US" baseline="-25000" dirty="0"/>
              <a:t>FD</a:t>
            </a:r>
            <a:r>
              <a:rPr lang="en-US" dirty="0"/>
              <a:t> and the terminal voltage is given below</a:t>
            </a:r>
          </a:p>
          <a:p>
            <a:r>
              <a:rPr lang="en-US" dirty="0"/>
              <a:t>Initial V</a:t>
            </a:r>
            <a:r>
              <a:rPr lang="en-US" baseline="-25000" dirty="0"/>
              <a:t>4</a:t>
            </a:r>
            <a:r>
              <a:rPr lang="en-US" dirty="0"/>
              <a:t>=1.0946, final V</a:t>
            </a:r>
            <a:r>
              <a:rPr lang="en-US" baseline="-25000" dirty="0"/>
              <a:t>4</a:t>
            </a:r>
            <a:r>
              <a:rPr lang="en-US" dirty="0"/>
              <a:t>=1.0973</a:t>
            </a:r>
          </a:p>
          <a:p>
            <a:pPr lvl="1"/>
            <a:r>
              <a:rPr lang="en-US" dirty="0"/>
              <a:t>Steady-state error depends on the value of K</a:t>
            </a:r>
            <a:r>
              <a:rPr lang="en-US" baseline="-25000" dirty="0"/>
              <a:t>A</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3158060"/>
            <a:ext cx="4343400" cy="3426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176588"/>
            <a:ext cx="4343400" cy="3426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a:extLst>
              <a:ext uri="{FF2B5EF4-FFF2-40B4-BE49-F238E27FC236}">
                <a16:creationId xmlns:a16="http://schemas.microsoft.com/office/drawing/2014/main" id="{D3DC6F61-6C29-7AB7-8B6C-5C6DE1A30034}"/>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39</a:t>
            </a:fld>
            <a:endParaRPr lang="en-US" altLang="en-US" sz="2000" dirty="0">
              <a:solidFill>
                <a:srgbClr val="1E0000"/>
              </a:solidFill>
            </a:endParaRPr>
          </a:p>
        </p:txBody>
      </p:sp>
    </p:spTree>
    <p:extLst>
      <p:ext uri="{BB962C8B-B14F-4D97-AF65-F5344CB8AC3E}">
        <p14:creationId xmlns:p14="http://schemas.microsoft.com/office/powerpoint/2010/main" val="68554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IEEET1 Example</a:t>
            </a:r>
          </a:p>
        </p:txBody>
      </p:sp>
      <p:sp>
        <p:nvSpPr>
          <p:cNvPr id="3" name="Content Placeholder 2"/>
          <p:cNvSpPr>
            <a:spLocks noGrp="1"/>
          </p:cNvSpPr>
          <p:nvPr>
            <p:ph idx="1"/>
          </p:nvPr>
        </p:nvSpPr>
        <p:spPr>
          <a:xfrm>
            <a:off x="457200" y="1280160"/>
            <a:ext cx="8549640" cy="1005840"/>
          </a:xfrm>
        </p:spPr>
        <p:txBody>
          <a:bodyPr/>
          <a:lstStyle/>
          <a:p>
            <a:r>
              <a:rPr lang="en-US" dirty="0"/>
              <a:t>Same case, except with K</a:t>
            </a:r>
            <a:r>
              <a:rPr lang="en-US" baseline="-25000" dirty="0"/>
              <a:t>A</a:t>
            </a:r>
            <a:r>
              <a:rPr lang="en-US" dirty="0"/>
              <a:t>=500 to decrease steady-state error, no V</a:t>
            </a:r>
            <a:r>
              <a:rPr lang="en-US" baseline="-25000" dirty="0"/>
              <a:t>R</a:t>
            </a:r>
            <a:r>
              <a:rPr lang="en-US" dirty="0"/>
              <a:t> limits; this case is actually unstable</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5082" y="2286000"/>
            <a:ext cx="4658918" cy="367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8800" y="2285999"/>
            <a:ext cx="4658918" cy="3675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a:extLst>
              <a:ext uri="{FF2B5EF4-FFF2-40B4-BE49-F238E27FC236}">
                <a16:creationId xmlns:a16="http://schemas.microsoft.com/office/drawing/2014/main" id="{7BD7C953-1C70-1241-8BA0-7FC2777F5804}"/>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40</a:t>
            </a:fld>
            <a:endParaRPr lang="en-US" altLang="en-US" sz="2000" dirty="0">
              <a:solidFill>
                <a:srgbClr val="1E0000"/>
              </a:solidFill>
            </a:endParaRPr>
          </a:p>
        </p:txBody>
      </p:sp>
    </p:spTree>
    <p:extLst>
      <p:ext uri="{BB962C8B-B14F-4D97-AF65-F5344CB8AC3E}">
        <p14:creationId xmlns:p14="http://schemas.microsoft.com/office/powerpoint/2010/main" val="1706832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IEEET1 Example</a:t>
            </a:r>
          </a:p>
        </p:txBody>
      </p:sp>
      <p:sp>
        <p:nvSpPr>
          <p:cNvPr id="3" name="Content Placeholder 2"/>
          <p:cNvSpPr>
            <a:spLocks noGrp="1"/>
          </p:cNvSpPr>
          <p:nvPr>
            <p:ph idx="1"/>
          </p:nvPr>
        </p:nvSpPr>
        <p:spPr/>
        <p:txBody>
          <a:bodyPr/>
          <a:lstStyle/>
          <a:p>
            <a:r>
              <a:rPr lang="en-US" dirty="0"/>
              <a:t>With K</a:t>
            </a:r>
            <a:r>
              <a:rPr lang="en-US" baseline="-25000" dirty="0"/>
              <a:t>A</a:t>
            </a:r>
            <a:r>
              <a:rPr lang="en-US" dirty="0"/>
              <a:t>=500 and  rate feedback, K</a:t>
            </a:r>
            <a:r>
              <a:rPr lang="en-US" baseline="-25000" dirty="0"/>
              <a:t>F</a:t>
            </a:r>
            <a:r>
              <a:rPr lang="en-US" dirty="0"/>
              <a:t>=0.05, T</a:t>
            </a:r>
            <a:r>
              <a:rPr lang="en-US" baseline="-25000" dirty="0"/>
              <a:t>F</a:t>
            </a:r>
            <a:r>
              <a:rPr lang="en-US" dirty="0"/>
              <a:t>=0.5</a:t>
            </a:r>
          </a:p>
          <a:p>
            <a:r>
              <a:rPr lang="en-US" dirty="0"/>
              <a:t>Initial V</a:t>
            </a:r>
            <a:r>
              <a:rPr lang="en-US" baseline="-25000" dirty="0"/>
              <a:t>4</a:t>
            </a:r>
            <a:r>
              <a:rPr lang="en-US" dirty="0"/>
              <a:t>=1.0946, final V</a:t>
            </a:r>
            <a:r>
              <a:rPr lang="en-US" baseline="-25000" dirty="0"/>
              <a:t>4</a:t>
            </a:r>
            <a:r>
              <a:rPr lang="en-US" dirty="0"/>
              <a:t>=1.0957</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281" y="2377440"/>
            <a:ext cx="4686119" cy="369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7800" y="2438400"/>
            <a:ext cx="4648200" cy="3666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a:extLst>
              <a:ext uri="{FF2B5EF4-FFF2-40B4-BE49-F238E27FC236}">
                <a16:creationId xmlns:a16="http://schemas.microsoft.com/office/drawing/2014/main" id="{E160B3A6-07D6-0A8A-F1DE-A6D5021087E0}"/>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41</a:t>
            </a:fld>
            <a:endParaRPr lang="en-US" altLang="en-US" sz="2000" dirty="0">
              <a:solidFill>
                <a:srgbClr val="1E0000"/>
              </a:solidFill>
            </a:endParaRPr>
          </a:p>
        </p:txBody>
      </p:sp>
    </p:spTree>
    <p:extLst>
      <p:ext uri="{BB962C8B-B14F-4D97-AF65-F5344CB8AC3E}">
        <p14:creationId xmlns:p14="http://schemas.microsoft.com/office/powerpoint/2010/main" val="1374867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 Exciters</a:t>
            </a:r>
          </a:p>
        </p:txBody>
      </p:sp>
      <p:sp>
        <p:nvSpPr>
          <p:cNvPr id="3" name="Content Placeholder 2"/>
          <p:cNvSpPr>
            <a:spLocks noGrp="1"/>
          </p:cNvSpPr>
          <p:nvPr>
            <p:ph idx="1"/>
          </p:nvPr>
        </p:nvSpPr>
        <p:spPr>
          <a:xfrm>
            <a:off x="457200" y="1280160"/>
            <a:ext cx="10591800" cy="3733800"/>
          </a:xfrm>
        </p:spPr>
        <p:txBody>
          <a:bodyPr/>
          <a:lstStyle/>
          <a:p>
            <a:r>
              <a:rPr lang="en-US" dirty="0"/>
              <a:t>Almost all new exciters use an ac source with an associated rectifier (either from a machine or static)</a:t>
            </a:r>
          </a:p>
          <a:p>
            <a:r>
              <a:rPr lang="en-US" dirty="0"/>
              <a:t>AC exciters use an ac generator and either stationary or rotating rectifiers to produce the field current</a:t>
            </a:r>
          </a:p>
          <a:p>
            <a:pPr lvl="1"/>
            <a:r>
              <a:rPr lang="en-US" dirty="0"/>
              <a:t>In stationary systems the field current is provided through slip rings</a:t>
            </a:r>
          </a:p>
          <a:p>
            <a:pPr lvl="1"/>
            <a:r>
              <a:rPr lang="en-US" dirty="0"/>
              <a:t>In rotating systems since the rectifier is rotating there is no need for slip rings to provide the field current</a:t>
            </a:r>
          </a:p>
          <a:p>
            <a:pPr lvl="1"/>
            <a:r>
              <a:rPr lang="en-US" dirty="0"/>
              <a:t>Brushless systems avoid the anticipated problem of supplying high field current through brushes, but these problems have not really developed </a:t>
            </a:r>
          </a:p>
          <a:p>
            <a:endParaRPr lang="en-US" dirty="0"/>
          </a:p>
        </p:txBody>
      </p:sp>
      <p:sp>
        <p:nvSpPr>
          <p:cNvPr id="5" name="Slide Number Placeholder 1">
            <a:extLst>
              <a:ext uri="{FF2B5EF4-FFF2-40B4-BE49-F238E27FC236}">
                <a16:creationId xmlns:a16="http://schemas.microsoft.com/office/drawing/2014/main" id="{0A4AE01B-B73A-0B94-A452-5CAA6450E3DA}"/>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42</a:t>
            </a:fld>
            <a:endParaRPr lang="en-US" altLang="en-US" sz="2000" dirty="0">
              <a:solidFill>
                <a:srgbClr val="1E0000"/>
              </a:solidFill>
            </a:endParaRPr>
          </a:p>
        </p:txBody>
      </p:sp>
    </p:spTree>
    <p:extLst>
      <p:ext uri="{BB962C8B-B14F-4D97-AF65-F5344CB8AC3E}">
        <p14:creationId xmlns:p14="http://schemas.microsoft.com/office/powerpoint/2010/main" val="1189015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 Exciter Modeling</a:t>
            </a:r>
          </a:p>
        </p:txBody>
      </p:sp>
      <p:sp>
        <p:nvSpPr>
          <p:cNvPr id="3" name="Content Placeholder 2"/>
          <p:cNvSpPr>
            <a:spLocks noGrp="1"/>
          </p:cNvSpPr>
          <p:nvPr>
            <p:ph idx="1"/>
          </p:nvPr>
        </p:nvSpPr>
        <p:spPr>
          <a:xfrm>
            <a:off x="457200" y="1280160"/>
            <a:ext cx="8001000" cy="548640"/>
          </a:xfrm>
        </p:spPr>
        <p:txBody>
          <a:bodyPr/>
          <a:lstStyle/>
          <a:p>
            <a:pPr marL="457200" lvl="1" indent="-457200">
              <a:buSzPct val="100000"/>
              <a:buFont typeface="Arial" panose="020B0604020202020204" pitchFamily="34" charset="0"/>
              <a:buChar char="•"/>
            </a:pPr>
            <a:r>
              <a:rPr lang="en-US" dirty="0"/>
              <a:t>Originally represented by IEEE T2 shown below</a:t>
            </a:r>
          </a:p>
          <a:p>
            <a:endParaRPr lang="en-US" dirty="0"/>
          </a:p>
        </p:txBody>
      </p:sp>
      <p:sp>
        <p:nvSpPr>
          <p:cNvPr id="4" name="TextBox 3"/>
          <p:cNvSpPr txBox="1"/>
          <p:nvPr/>
        </p:nvSpPr>
        <p:spPr>
          <a:xfrm>
            <a:off x="381000" y="6032212"/>
            <a:ext cx="9372600" cy="584775"/>
          </a:xfrm>
          <a:prstGeom prst="rect">
            <a:avLst/>
          </a:prstGeom>
          <a:noFill/>
        </p:spPr>
        <p:txBody>
          <a:bodyPr wrap="square" rtlCol="0">
            <a:spAutoFit/>
          </a:bodyPr>
          <a:lstStyle/>
          <a:p>
            <a:r>
              <a:rPr lang="en-US" sz="1600" dirty="0">
                <a:solidFill>
                  <a:srgbClr val="1E0000"/>
                </a:solidFill>
              </a:rPr>
              <a:t>Image Source: Fig 2 of "Computer Representation of Excitation Systems," </a:t>
            </a:r>
            <a:r>
              <a:rPr lang="en-US" sz="1600" i="1" dirty="0">
                <a:solidFill>
                  <a:srgbClr val="1E0000"/>
                </a:solidFill>
              </a:rPr>
              <a:t>IEEE Trans. Power App. and Syst</a:t>
            </a:r>
            <a:r>
              <a:rPr lang="en-US" sz="1600" dirty="0">
                <a:solidFill>
                  <a:srgbClr val="1E0000"/>
                </a:solidFill>
              </a:rPr>
              <a:t>., vol. PAS-87, pp. 1460-1464, June 1968</a:t>
            </a:r>
          </a:p>
        </p:txBody>
      </p: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43" t="38333" r="2610" b="11667"/>
          <a:stretch/>
        </p:blipFill>
        <p:spPr bwMode="auto">
          <a:xfrm>
            <a:off x="533399" y="1965960"/>
            <a:ext cx="7143293"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077200" y="1965960"/>
            <a:ext cx="3200400" cy="1938992"/>
          </a:xfrm>
          <a:prstGeom prst="rect">
            <a:avLst/>
          </a:prstGeom>
          <a:solidFill>
            <a:schemeClr val="accent3">
              <a:lumMod val="95000"/>
            </a:schemeClr>
          </a:solidFill>
        </p:spPr>
        <p:txBody>
          <a:bodyPr wrap="square" rtlCol="0">
            <a:spAutoFit/>
          </a:bodyPr>
          <a:lstStyle/>
          <a:p>
            <a:r>
              <a:rPr lang="en-US" sz="2400" dirty="0">
                <a:solidFill>
                  <a:srgbClr val="1E0000"/>
                </a:solidFill>
              </a:rPr>
              <a:t>Exciter model is quite</a:t>
            </a:r>
            <a:br>
              <a:rPr lang="en-US" sz="2400" dirty="0">
                <a:solidFill>
                  <a:srgbClr val="1E0000"/>
                </a:solidFill>
              </a:rPr>
            </a:br>
            <a:r>
              <a:rPr lang="en-US" sz="2400" dirty="0">
                <a:solidFill>
                  <a:srgbClr val="1E0000"/>
                </a:solidFill>
              </a:rPr>
              <a:t>similar to IEEE T1; in the EI/WECC case there are 105 IEEE T2 exciters (about 1%)</a:t>
            </a:r>
          </a:p>
        </p:txBody>
      </p:sp>
      <p:sp>
        <p:nvSpPr>
          <p:cNvPr id="8" name="Slide Number Placeholder 1">
            <a:extLst>
              <a:ext uri="{FF2B5EF4-FFF2-40B4-BE49-F238E27FC236}">
                <a16:creationId xmlns:a16="http://schemas.microsoft.com/office/drawing/2014/main" id="{1949C83B-3668-C1DF-EA19-3339E05E391E}"/>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43</a:t>
            </a:fld>
            <a:endParaRPr lang="en-US" altLang="en-US" sz="2000" dirty="0">
              <a:solidFill>
                <a:srgbClr val="1E0000"/>
              </a:solidFill>
            </a:endParaRPr>
          </a:p>
        </p:txBody>
      </p:sp>
    </p:spTree>
    <p:extLst>
      <p:ext uri="{BB962C8B-B14F-4D97-AF65-F5344CB8AC3E}">
        <p14:creationId xmlns:p14="http://schemas.microsoft.com/office/powerpoint/2010/main" val="2849471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EXAC1 Exciter</a:t>
            </a:r>
          </a:p>
        </p:txBody>
      </p:sp>
      <p:sp>
        <p:nvSpPr>
          <p:cNvPr id="3" name="Content Placeholder 2"/>
          <p:cNvSpPr>
            <a:spLocks noGrp="1"/>
          </p:cNvSpPr>
          <p:nvPr>
            <p:ph idx="1"/>
          </p:nvPr>
        </p:nvSpPr>
        <p:spPr>
          <a:xfrm>
            <a:off x="457200" y="1280160"/>
            <a:ext cx="11125200" cy="1463040"/>
          </a:xfrm>
        </p:spPr>
        <p:txBody>
          <a:bodyPr/>
          <a:lstStyle/>
          <a:p>
            <a:r>
              <a:rPr lang="en-US" dirty="0"/>
              <a:t>The F</a:t>
            </a:r>
            <a:r>
              <a:rPr lang="en-US" baseline="-25000" dirty="0"/>
              <a:t>EX</a:t>
            </a:r>
            <a:r>
              <a:rPr lang="en-US" dirty="0"/>
              <a:t> function represent the rectifier regulation, which results in a decrease in output voltage as the field current is increased</a:t>
            </a:r>
          </a:p>
          <a:p>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82" t="17505" r="10185" b="39165"/>
          <a:stretch/>
        </p:blipFill>
        <p:spPr bwMode="auto">
          <a:xfrm>
            <a:off x="762000" y="2285999"/>
            <a:ext cx="7543800" cy="3064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6064119"/>
            <a:ext cx="9829800" cy="584775"/>
          </a:xfrm>
          <a:prstGeom prst="rect">
            <a:avLst/>
          </a:prstGeom>
          <a:noFill/>
        </p:spPr>
        <p:txBody>
          <a:bodyPr wrap="square" rtlCol="0">
            <a:spAutoFit/>
          </a:bodyPr>
          <a:lstStyle/>
          <a:p>
            <a:r>
              <a:rPr lang="en-US" sz="1600" dirty="0">
                <a:solidFill>
                  <a:srgbClr val="1E0000"/>
                </a:solidFill>
              </a:rPr>
              <a:t>Image Source: Fig 6 of "Excitation System Models for Power Stability Studies," </a:t>
            </a:r>
            <a:r>
              <a:rPr lang="en-US" sz="1600" i="1" dirty="0">
                <a:solidFill>
                  <a:srgbClr val="1E0000"/>
                </a:solidFill>
              </a:rPr>
              <a:t>IEEE Trans. Power App. and Syst</a:t>
            </a:r>
            <a:r>
              <a:rPr lang="en-US" sz="1600" dirty="0">
                <a:solidFill>
                  <a:srgbClr val="1E0000"/>
                </a:solidFill>
              </a:rPr>
              <a:t>., vol. PAS-100, pp. 494-509, February 1981</a:t>
            </a:r>
          </a:p>
        </p:txBody>
      </p:sp>
      <p:sp>
        <p:nvSpPr>
          <p:cNvPr id="6" name="TextBox 5"/>
          <p:cNvSpPr txBox="1"/>
          <p:nvPr/>
        </p:nvSpPr>
        <p:spPr>
          <a:xfrm>
            <a:off x="2209800" y="5410200"/>
            <a:ext cx="5237331" cy="461665"/>
          </a:xfrm>
          <a:prstGeom prst="rect">
            <a:avLst/>
          </a:prstGeom>
          <a:solidFill>
            <a:schemeClr val="accent3">
              <a:lumMod val="95000"/>
            </a:schemeClr>
          </a:solidFill>
        </p:spPr>
        <p:txBody>
          <a:bodyPr wrap="square" rtlCol="0">
            <a:spAutoFit/>
          </a:bodyPr>
          <a:lstStyle/>
          <a:p>
            <a:r>
              <a:rPr lang="en-US" sz="2400" dirty="0">
                <a:solidFill>
                  <a:srgbClr val="1E0000"/>
                </a:solidFill>
              </a:rPr>
              <a:t>K</a:t>
            </a:r>
            <a:r>
              <a:rPr lang="en-US" sz="2400" baseline="-25000" dirty="0">
                <a:solidFill>
                  <a:srgbClr val="1E0000"/>
                </a:solidFill>
              </a:rPr>
              <a:t>D</a:t>
            </a:r>
            <a:r>
              <a:rPr lang="en-US" sz="2400" dirty="0">
                <a:solidFill>
                  <a:srgbClr val="1E0000"/>
                </a:solidFill>
              </a:rPr>
              <a:t> models the exciter machine reactance</a:t>
            </a:r>
          </a:p>
        </p:txBody>
      </p:sp>
      <p:sp>
        <p:nvSpPr>
          <p:cNvPr id="7" name="TextBox 6"/>
          <p:cNvSpPr txBox="1"/>
          <p:nvPr/>
        </p:nvSpPr>
        <p:spPr>
          <a:xfrm>
            <a:off x="9090384" y="2664857"/>
            <a:ext cx="2644416" cy="1200329"/>
          </a:xfrm>
          <a:prstGeom prst="rect">
            <a:avLst/>
          </a:prstGeom>
          <a:solidFill>
            <a:schemeClr val="accent3">
              <a:lumMod val="95000"/>
            </a:schemeClr>
          </a:solidFill>
        </p:spPr>
        <p:txBody>
          <a:bodyPr wrap="square" rtlCol="0">
            <a:spAutoFit/>
          </a:bodyPr>
          <a:lstStyle/>
          <a:p>
            <a:r>
              <a:rPr lang="en-US" sz="2400" dirty="0">
                <a:solidFill>
                  <a:srgbClr val="1E0000"/>
                </a:solidFill>
              </a:rPr>
              <a:t>About 1% of the EI/WECC exciters</a:t>
            </a:r>
            <a:br>
              <a:rPr lang="en-US" sz="2400" dirty="0">
                <a:solidFill>
                  <a:srgbClr val="1E0000"/>
                </a:solidFill>
              </a:rPr>
            </a:br>
            <a:r>
              <a:rPr lang="en-US" sz="2400" dirty="0">
                <a:solidFill>
                  <a:srgbClr val="1E0000"/>
                </a:solidFill>
              </a:rPr>
              <a:t>are EXAC1</a:t>
            </a:r>
          </a:p>
        </p:txBody>
      </p:sp>
      <p:sp>
        <p:nvSpPr>
          <p:cNvPr id="9" name="Slide Number Placeholder 1">
            <a:extLst>
              <a:ext uri="{FF2B5EF4-FFF2-40B4-BE49-F238E27FC236}">
                <a16:creationId xmlns:a16="http://schemas.microsoft.com/office/drawing/2014/main" id="{2D6B4F87-B008-C6A7-0846-02C540E89BA7}"/>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44</a:t>
            </a:fld>
            <a:endParaRPr lang="en-US" altLang="en-US" sz="2000" dirty="0">
              <a:solidFill>
                <a:srgbClr val="1E0000"/>
              </a:solidFill>
            </a:endParaRPr>
          </a:p>
        </p:txBody>
      </p:sp>
    </p:spTree>
    <p:extLst>
      <p:ext uri="{BB962C8B-B14F-4D97-AF65-F5344CB8AC3E}">
        <p14:creationId xmlns:p14="http://schemas.microsoft.com/office/powerpoint/2010/main" val="1242272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EXAC1 Rectifier Regulation</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183" t="30840" r="8160" b="32495"/>
          <a:stretch/>
        </p:blipFill>
        <p:spPr bwMode="auto">
          <a:xfrm>
            <a:off x="609600" y="1329254"/>
            <a:ext cx="4297680" cy="429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685" t="76530" r="23024" b="7897"/>
          <a:stretch/>
        </p:blipFill>
        <p:spPr bwMode="auto">
          <a:xfrm>
            <a:off x="6008152" y="1371600"/>
            <a:ext cx="4037857"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3400" y="5925637"/>
            <a:ext cx="10363200" cy="584775"/>
          </a:xfrm>
          <a:prstGeom prst="rect">
            <a:avLst/>
          </a:prstGeom>
          <a:noFill/>
        </p:spPr>
        <p:txBody>
          <a:bodyPr wrap="square" rtlCol="0">
            <a:spAutoFit/>
          </a:bodyPr>
          <a:lstStyle/>
          <a:p>
            <a:r>
              <a:rPr lang="en-US" sz="1600" dirty="0">
                <a:solidFill>
                  <a:srgbClr val="1E0000"/>
                </a:solidFill>
              </a:rPr>
              <a:t>Image Source: Figures E.1 and E.2 of "Excitation System Models for Power Stability Studies," </a:t>
            </a:r>
            <a:r>
              <a:rPr lang="en-US" sz="1600" i="1" dirty="0">
                <a:solidFill>
                  <a:srgbClr val="1E0000"/>
                </a:solidFill>
              </a:rPr>
              <a:t>IEEE Trans. Power App. and Syst.</a:t>
            </a:r>
            <a:r>
              <a:rPr lang="en-US" sz="1600" dirty="0">
                <a:solidFill>
                  <a:srgbClr val="1E0000"/>
                </a:solidFill>
              </a:rPr>
              <a:t>, vol. PAS-100, pp. 494-509, February 1981</a:t>
            </a:r>
          </a:p>
        </p:txBody>
      </p:sp>
      <p:sp>
        <p:nvSpPr>
          <p:cNvPr id="7" name="TextBox 6"/>
          <p:cNvSpPr txBox="1"/>
          <p:nvPr/>
        </p:nvSpPr>
        <p:spPr>
          <a:xfrm>
            <a:off x="6629400" y="4191000"/>
            <a:ext cx="3657600" cy="830997"/>
          </a:xfrm>
          <a:prstGeom prst="rect">
            <a:avLst/>
          </a:prstGeom>
          <a:solidFill>
            <a:schemeClr val="accent3">
              <a:lumMod val="95000"/>
            </a:schemeClr>
          </a:solidFill>
        </p:spPr>
        <p:txBody>
          <a:bodyPr wrap="square" rtlCol="0">
            <a:spAutoFit/>
          </a:bodyPr>
          <a:lstStyle/>
          <a:p>
            <a:r>
              <a:rPr lang="en-US" sz="2400" dirty="0">
                <a:solidFill>
                  <a:srgbClr val="1E0000"/>
                </a:solidFill>
              </a:rPr>
              <a:t>There are about 6 or 7 main types  of ac exciter models</a:t>
            </a:r>
          </a:p>
        </p:txBody>
      </p:sp>
      <p:sp>
        <p:nvSpPr>
          <p:cNvPr id="8" name="TextBox 7"/>
          <p:cNvSpPr txBox="1"/>
          <p:nvPr/>
        </p:nvSpPr>
        <p:spPr>
          <a:xfrm>
            <a:off x="6553201" y="3200401"/>
            <a:ext cx="2820003" cy="830997"/>
          </a:xfrm>
          <a:prstGeom prst="rect">
            <a:avLst/>
          </a:prstGeom>
          <a:solidFill>
            <a:schemeClr val="accent3">
              <a:lumMod val="95000"/>
            </a:schemeClr>
          </a:solidFill>
        </p:spPr>
        <p:txBody>
          <a:bodyPr wrap="square" rtlCol="0">
            <a:spAutoFit/>
          </a:bodyPr>
          <a:lstStyle/>
          <a:p>
            <a:r>
              <a:rPr lang="en-US" sz="2400" dirty="0">
                <a:solidFill>
                  <a:srgbClr val="1E0000"/>
                </a:solidFill>
              </a:rPr>
              <a:t>Kc represents the </a:t>
            </a:r>
            <a:br>
              <a:rPr lang="en-US" sz="2400" dirty="0">
                <a:solidFill>
                  <a:srgbClr val="1E0000"/>
                </a:solidFill>
              </a:rPr>
            </a:br>
            <a:r>
              <a:rPr lang="en-US" sz="2400" dirty="0">
                <a:solidFill>
                  <a:srgbClr val="1E0000"/>
                </a:solidFill>
              </a:rPr>
              <a:t>commuting reactance</a:t>
            </a:r>
          </a:p>
        </p:txBody>
      </p:sp>
      <p:sp>
        <p:nvSpPr>
          <p:cNvPr id="3" name="Slide Number Placeholder 1">
            <a:extLst>
              <a:ext uri="{FF2B5EF4-FFF2-40B4-BE49-F238E27FC236}">
                <a16:creationId xmlns:a16="http://schemas.microsoft.com/office/drawing/2014/main" id="{F0FE2D8B-1093-8317-30C8-DC7325172AEC}"/>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45</a:t>
            </a:fld>
            <a:endParaRPr lang="en-US" altLang="en-US" sz="2000" dirty="0">
              <a:solidFill>
                <a:srgbClr val="1E0000"/>
              </a:solidFill>
            </a:endParaRPr>
          </a:p>
        </p:txBody>
      </p:sp>
    </p:spTree>
    <p:extLst>
      <p:ext uri="{BB962C8B-B14F-4D97-AF65-F5344CB8AC3E}">
        <p14:creationId xmlns:p14="http://schemas.microsoft.com/office/powerpoint/2010/main" val="3599848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Static Exciters</a:t>
            </a:r>
          </a:p>
        </p:txBody>
      </p:sp>
      <p:sp>
        <p:nvSpPr>
          <p:cNvPr id="3" name="Content Placeholder 2"/>
          <p:cNvSpPr>
            <a:spLocks noGrp="1"/>
          </p:cNvSpPr>
          <p:nvPr>
            <p:ph idx="1"/>
          </p:nvPr>
        </p:nvSpPr>
        <p:spPr/>
        <p:txBody>
          <a:bodyPr/>
          <a:lstStyle/>
          <a:p>
            <a:r>
              <a:rPr lang="en-US" dirty="0"/>
              <a:t>In static exciters the field current is supplied from a three phase source that is rectified (i.e., there is no separate machine)</a:t>
            </a:r>
          </a:p>
          <a:p>
            <a:r>
              <a:rPr lang="en-US" dirty="0"/>
              <a:t>Rectifier can be either controlled or uncontrolled</a:t>
            </a:r>
          </a:p>
          <a:p>
            <a:r>
              <a:rPr lang="en-US" dirty="0"/>
              <a:t>Current is supplied through slip rings</a:t>
            </a:r>
          </a:p>
          <a:p>
            <a:r>
              <a:rPr lang="en-US" dirty="0"/>
              <a:t>Response can be quite rapid</a:t>
            </a:r>
          </a:p>
        </p:txBody>
      </p:sp>
      <p:sp>
        <p:nvSpPr>
          <p:cNvPr id="5" name="Slide Number Placeholder 1">
            <a:extLst>
              <a:ext uri="{FF2B5EF4-FFF2-40B4-BE49-F238E27FC236}">
                <a16:creationId xmlns:a16="http://schemas.microsoft.com/office/drawing/2014/main" id="{AD23E226-4C0E-BD18-ECBD-0C719C0C2F6F}"/>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46</a:t>
            </a:fld>
            <a:endParaRPr lang="en-US" altLang="en-US" sz="2000" dirty="0">
              <a:solidFill>
                <a:srgbClr val="1E0000"/>
              </a:solidFill>
            </a:endParaRPr>
          </a:p>
        </p:txBody>
      </p:sp>
    </p:spTree>
    <p:extLst>
      <p:ext uri="{BB962C8B-B14F-4D97-AF65-F5344CB8AC3E}">
        <p14:creationId xmlns:p14="http://schemas.microsoft.com/office/powerpoint/2010/main" val="38368182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EXST1 Block Diagram</a:t>
            </a:r>
          </a:p>
        </p:txBody>
      </p:sp>
      <p:sp>
        <p:nvSpPr>
          <p:cNvPr id="3" name="Content Placeholder 2"/>
          <p:cNvSpPr>
            <a:spLocks noGrp="1"/>
          </p:cNvSpPr>
          <p:nvPr>
            <p:ph idx="1"/>
          </p:nvPr>
        </p:nvSpPr>
        <p:spPr>
          <a:xfrm>
            <a:off x="457200" y="1280160"/>
            <a:ext cx="10439400" cy="2826014"/>
          </a:xfrm>
        </p:spPr>
        <p:txBody>
          <a:bodyPr/>
          <a:lstStyle/>
          <a:p>
            <a:r>
              <a:rPr lang="en-US" dirty="0"/>
              <a:t>The EXST1 is intended to model rectifier in which the power is supplied by the generator's terminals via a transformer</a:t>
            </a:r>
          </a:p>
          <a:p>
            <a:pPr lvl="1"/>
            <a:r>
              <a:rPr lang="en-US" dirty="0"/>
              <a:t>Potential-source controlled-rectifier excitation system</a:t>
            </a:r>
          </a:p>
          <a:p>
            <a:r>
              <a:rPr lang="en-US" dirty="0"/>
              <a:t>The exciter time constants are assumed to be so small they are not represented</a:t>
            </a: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034" t="29740" r="27925" b="43595"/>
          <a:stretch/>
        </p:blipFill>
        <p:spPr bwMode="auto">
          <a:xfrm>
            <a:off x="990600" y="3657600"/>
            <a:ext cx="61722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72400" y="3505200"/>
            <a:ext cx="3429000" cy="1569660"/>
          </a:xfrm>
          <a:prstGeom prst="rect">
            <a:avLst/>
          </a:prstGeom>
          <a:solidFill>
            <a:schemeClr val="accent3">
              <a:lumMod val="95000"/>
            </a:schemeClr>
          </a:solidFill>
        </p:spPr>
        <p:txBody>
          <a:bodyPr wrap="square" rtlCol="0">
            <a:spAutoFit/>
          </a:bodyPr>
          <a:lstStyle/>
          <a:p>
            <a:r>
              <a:rPr lang="en-US" sz="2400" dirty="0">
                <a:solidFill>
                  <a:srgbClr val="1E0000"/>
                </a:solidFill>
              </a:rPr>
              <a:t>This (and the related ESST1A) is a very common exciter (about 14% of EI/WECC total)</a:t>
            </a:r>
          </a:p>
        </p:txBody>
      </p:sp>
      <p:sp>
        <p:nvSpPr>
          <p:cNvPr id="6" name="TextBox 5"/>
          <p:cNvSpPr txBox="1"/>
          <p:nvPr/>
        </p:nvSpPr>
        <p:spPr>
          <a:xfrm>
            <a:off x="1560626" y="5943600"/>
            <a:ext cx="5032147" cy="461665"/>
          </a:xfrm>
          <a:prstGeom prst="rect">
            <a:avLst/>
          </a:prstGeom>
          <a:solidFill>
            <a:schemeClr val="accent3">
              <a:lumMod val="95000"/>
            </a:schemeClr>
          </a:solidFill>
        </p:spPr>
        <p:txBody>
          <a:bodyPr wrap="square" rtlCol="0">
            <a:spAutoFit/>
          </a:bodyPr>
          <a:lstStyle/>
          <a:p>
            <a:r>
              <a:rPr lang="en-US" sz="2400" dirty="0">
                <a:solidFill>
                  <a:srgbClr val="1E0000"/>
                </a:solidFill>
              </a:rPr>
              <a:t>Kc represents the commuting reactance</a:t>
            </a:r>
          </a:p>
        </p:txBody>
      </p:sp>
      <p:sp>
        <p:nvSpPr>
          <p:cNvPr id="8" name="Slide Number Placeholder 1">
            <a:extLst>
              <a:ext uri="{FF2B5EF4-FFF2-40B4-BE49-F238E27FC236}">
                <a16:creationId xmlns:a16="http://schemas.microsoft.com/office/drawing/2014/main" id="{527442EB-3202-19C9-1E1B-AC2BCF501658}"/>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47</a:t>
            </a:fld>
            <a:endParaRPr lang="en-US" altLang="en-US" sz="2000" dirty="0">
              <a:solidFill>
                <a:srgbClr val="1E0000"/>
              </a:solidFill>
            </a:endParaRPr>
          </a:p>
        </p:txBody>
      </p:sp>
    </p:spTree>
    <p:extLst>
      <p:ext uri="{BB962C8B-B14F-4D97-AF65-F5344CB8AC3E}">
        <p14:creationId xmlns:p14="http://schemas.microsoft.com/office/powerpoint/2010/main" val="4166732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Exciter Upgrade Example: ABB UNICITER</a:t>
            </a:r>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8963" t="10003" r="25970" b="8330"/>
          <a:stretch/>
        </p:blipFill>
        <p:spPr bwMode="auto">
          <a:xfrm>
            <a:off x="483704" y="1219200"/>
            <a:ext cx="6400800" cy="5141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59222" y="6360827"/>
            <a:ext cx="7461534" cy="369332"/>
          </a:xfrm>
          <a:prstGeom prst="rect">
            <a:avLst/>
          </a:prstGeom>
        </p:spPr>
        <p:txBody>
          <a:bodyPr wrap="square">
            <a:spAutoFit/>
          </a:bodyPr>
          <a:lstStyle/>
          <a:p>
            <a:r>
              <a:rPr lang="en-US" sz="1800" dirty="0">
                <a:solidFill>
                  <a:schemeClr val="tx1">
                    <a:lumMod val="50000"/>
                  </a:schemeClr>
                </a:solidFill>
              </a:rPr>
              <a:t>Image Source: </a:t>
            </a:r>
            <a:r>
              <a:rPr lang="en-US" sz="1800" dirty="0" err="1">
                <a:solidFill>
                  <a:schemeClr val="tx1">
                    <a:lumMod val="50000"/>
                  </a:schemeClr>
                </a:solidFill>
              </a:rPr>
              <a:t>qdoc.tips</a:t>
            </a:r>
            <a:r>
              <a:rPr lang="en-US" sz="1800" dirty="0">
                <a:solidFill>
                  <a:schemeClr val="tx1">
                    <a:lumMod val="50000"/>
                  </a:schemeClr>
                </a:solidFill>
              </a:rPr>
              <a:t>/brushlessexcitationsystemsupgrade-pdf-free.html</a:t>
            </a:r>
          </a:p>
        </p:txBody>
      </p:sp>
      <p:sp>
        <p:nvSpPr>
          <p:cNvPr id="3" name="Slide Number Placeholder 1">
            <a:extLst>
              <a:ext uri="{FF2B5EF4-FFF2-40B4-BE49-F238E27FC236}">
                <a16:creationId xmlns:a16="http://schemas.microsoft.com/office/drawing/2014/main" id="{39929890-4C54-88F3-426D-8D9EA5F7EBEE}"/>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48</a:t>
            </a:fld>
            <a:endParaRPr lang="en-US" altLang="en-US" sz="2000" dirty="0">
              <a:solidFill>
                <a:srgbClr val="1E0000"/>
              </a:solidFill>
            </a:endParaRPr>
          </a:p>
        </p:txBody>
      </p:sp>
      <p:pic>
        <p:nvPicPr>
          <p:cNvPr id="5" name="Picture 2">
            <a:extLst>
              <a:ext uri="{FF2B5EF4-FFF2-40B4-BE49-F238E27FC236}">
                <a16:creationId xmlns:a16="http://schemas.microsoft.com/office/drawing/2014/main" id="{6944BFB8-2B91-8E21-E06E-23F4B8B3E56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20000" y="1066800"/>
            <a:ext cx="3810000" cy="2807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CB3FB138-ECAB-DCD5-DDD8-EC86BB2449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45238" y="3962400"/>
            <a:ext cx="3104322" cy="2451964"/>
          </a:xfrm>
          <a:prstGeom prst="rect">
            <a:avLst/>
          </a:prstGeom>
        </p:spPr>
      </p:pic>
      <p:sp>
        <p:nvSpPr>
          <p:cNvPr id="8" name="TextBox 7">
            <a:extLst>
              <a:ext uri="{FF2B5EF4-FFF2-40B4-BE49-F238E27FC236}">
                <a16:creationId xmlns:a16="http://schemas.microsoft.com/office/drawing/2014/main" id="{C3332FFF-AF7B-C067-58B3-5E7D47F2A048}"/>
              </a:ext>
            </a:extLst>
          </p:cNvPr>
          <p:cNvSpPr txBox="1"/>
          <p:nvPr/>
        </p:nvSpPr>
        <p:spPr>
          <a:xfrm>
            <a:off x="8605615" y="6358691"/>
            <a:ext cx="2743200" cy="461665"/>
          </a:xfrm>
          <a:prstGeom prst="rect">
            <a:avLst/>
          </a:prstGeom>
          <a:solidFill>
            <a:schemeClr val="accent3">
              <a:lumMod val="95000"/>
            </a:schemeClr>
          </a:solidFill>
        </p:spPr>
        <p:txBody>
          <a:bodyPr wrap="square" rtlCol="0">
            <a:spAutoFit/>
          </a:bodyPr>
          <a:lstStyle/>
          <a:p>
            <a:r>
              <a:rPr lang="en-US" sz="2400" dirty="0">
                <a:solidFill>
                  <a:srgbClr val="1E0000"/>
                </a:solidFill>
              </a:rPr>
              <a:t>Exciter Stator Field</a:t>
            </a:r>
          </a:p>
        </p:txBody>
      </p:sp>
    </p:spTree>
    <p:extLst>
      <p:ext uri="{BB962C8B-B14F-4D97-AF65-F5344CB8AC3E}">
        <p14:creationId xmlns:p14="http://schemas.microsoft.com/office/powerpoint/2010/main" val="1556058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2007 CWLP Dallman Accident</a:t>
            </a: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5730584" cy="429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953F4F6F-7A58-2585-039E-A84777AD35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308" y="1523999"/>
            <a:ext cx="5618492" cy="421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A017CB60-3E11-9D2F-B8A2-9814C8253BF3}"/>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4</a:t>
            </a:fld>
            <a:endParaRPr lang="en-US" dirty="0">
              <a:solidFill>
                <a:schemeClr val="tx1">
                  <a:lumMod val="50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Compensation</a:t>
            </a:r>
          </a:p>
        </p:txBody>
      </p:sp>
      <p:sp>
        <p:nvSpPr>
          <p:cNvPr id="3" name="Content Placeholder 2"/>
          <p:cNvSpPr>
            <a:spLocks noGrp="1"/>
          </p:cNvSpPr>
          <p:nvPr>
            <p:ph idx="1"/>
          </p:nvPr>
        </p:nvSpPr>
        <p:spPr>
          <a:xfrm>
            <a:off x="457200" y="1280160"/>
            <a:ext cx="10515600" cy="3733800"/>
          </a:xfrm>
        </p:spPr>
        <p:txBody>
          <a:bodyPr/>
          <a:lstStyle/>
          <a:p>
            <a:r>
              <a:rPr lang="en-US" dirty="0"/>
              <a:t>Often times it is useful to use a compensated voltage magnitude value as the input to the exciter</a:t>
            </a:r>
          </a:p>
          <a:p>
            <a:pPr lvl="1"/>
            <a:r>
              <a:rPr lang="en-US" dirty="0"/>
              <a:t>Compensated voltage depends on generator current; usually </a:t>
            </a:r>
            <a:r>
              <a:rPr lang="en-US" dirty="0" err="1"/>
              <a:t>Rc</a:t>
            </a:r>
            <a:r>
              <a:rPr lang="en-US" dirty="0"/>
              <a:t> is zero</a:t>
            </a:r>
          </a:p>
          <a:p>
            <a:pPr lvl="1"/>
            <a:endParaRPr lang="en-US" dirty="0"/>
          </a:p>
          <a:p>
            <a:pPr lvl="1"/>
            <a:endParaRPr lang="en-US" dirty="0"/>
          </a:p>
          <a:p>
            <a:r>
              <a:rPr lang="en-US" dirty="0"/>
              <a:t>PSLF and PowerWorld model compensation with the machine model using a minus sign (negative convention)</a:t>
            </a:r>
          </a:p>
          <a:p>
            <a:pPr lvl="1"/>
            <a:r>
              <a:rPr lang="en-US" dirty="0"/>
              <a:t>Specified on the machine base</a:t>
            </a:r>
          </a:p>
          <a:p>
            <a:r>
              <a:rPr lang="en-US" dirty="0"/>
              <a:t>PSSE requires a separate model with their COMP model also using a negative sign</a:t>
            </a:r>
          </a:p>
        </p:txBody>
      </p:sp>
      <p:graphicFrame>
        <p:nvGraphicFramePr>
          <p:cNvPr id="4" name="Object 3"/>
          <p:cNvGraphicFramePr>
            <a:graphicFrameLocks noChangeAspect="1"/>
          </p:cNvGraphicFramePr>
          <p:nvPr/>
        </p:nvGraphicFramePr>
        <p:xfrm>
          <a:off x="1371600" y="2743200"/>
          <a:ext cx="3200400" cy="617496"/>
        </p:xfrm>
        <a:graphic>
          <a:graphicData uri="http://schemas.openxmlformats.org/presentationml/2006/ole">
            <mc:AlternateContent xmlns:mc="http://schemas.openxmlformats.org/markup-compatibility/2006">
              <mc:Choice xmlns:v="urn:schemas-microsoft-com:vml" Requires="v">
                <p:oleObj name="Equation" r:id="rId2" imgW="1447560" imgH="279360" progId="Equation.DSMT4">
                  <p:embed/>
                </p:oleObj>
              </mc:Choice>
              <mc:Fallback>
                <p:oleObj name="Equation" r:id="rId2" imgW="1447560" imgH="279360" progId="Equation.DSMT4">
                  <p:embed/>
                  <p:pic>
                    <p:nvPicPr>
                      <p:cNvPr id="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743200"/>
                        <a:ext cx="3200400" cy="617496"/>
                      </a:xfrm>
                      <a:prstGeom prst="rect">
                        <a:avLst/>
                      </a:prstGeom>
                      <a:noFill/>
                      <a:ln>
                        <a:noFill/>
                      </a:ln>
                    </p:spPr>
                  </p:pic>
                </p:oleObj>
              </mc:Fallback>
            </mc:AlternateContent>
          </a:graphicData>
        </a:graphic>
      </p:graphicFrame>
      <p:sp>
        <p:nvSpPr>
          <p:cNvPr id="5" name="TextBox 4"/>
          <p:cNvSpPr txBox="1"/>
          <p:nvPr/>
        </p:nvSpPr>
        <p:spPr>
          <a:xfrm>
            <a:off x="5029200" y="2819400"/>
            <a:ext cx="4724400" cy="461665"/>
          </a:xfrm>
          <a:prstGeom prst="rect">
            <a:avLst/>
          </a:prstGeom>
          <a:solidFill>
            <a:schemeClr val="accent3">
              <a:lumMod val="95000"/>
            </a:schemeClr>
          </a:solidFill>
        </p:spPr>
        <p:txBody>
          <a:bodyPr wrap="square" rtlCol="0">
            <a:spAutoFit/>
          </a:bodyPr>
          <a:lstStyle/>
          <a:p>
            <a:r>
              <a:rPr lang="en-US" sz="2400" dirty="0">
                <a:solidFill>
                  <a:srgbClr val="1E0000"/>
                </a:solidFill>
              </a:rPr>
              <a:t>Sign convention is from IEEE 421.5 </a:t>
            </a:r>
          </a:p>
        </p:txBody>
      </p:sp>
      <p:graphicFrame>
        <p:nvGraphicFramePr>
          <p:cNvPr id="6" name="Object 5"/>
          <p:cNvGraphicFramePr>
            <a:graphicFrameLocks noChangeAspect="1"/>
          </p:cNvGraphicFramePr>
          <p:nvPr/>
        </p:nvGraphicFramePr>
        <p:xfrm>
          <a:off x="3301999" y="5638800"/>
          <a:ext cx="3554413" cy="685800"/>
        </p:xfrm>
        <a:graphic>
          <a:graphicData uri="http://schemas.openxmlformats.org/presentationml/2006/ole">
            <mc:AlternateContent xmlns:mc="http://schemas.openxmlformats.org/markup-compatibility/2006">
              <mc:Choice xmlns:v="urn:schemas-microsoft-com:vml" Requires="v">
                <p:oleObj name="Equation" r:id="rId4" imgW="1447560" imgH="279360" progId="Equation.DSMT4">
                  <p:embed/>
                </p:oleObj>
              </mc:Choice>
              <mc:Fallback>
                <p:oleObj name="Equation" r:id="rId4" imgW="1447560" imgH="279360" progId="Equation.DSMT4">
                  <p:embed/>
                  <p:pic>
                    <p:nvPicPr>
                      <p:cNvPr id="6" name="Object 5"/>
                      <p:cNvPicPr>
                        <a:picLocks noChangeAspect="1" noChangeArrowheads="1"/>
                      </p:cNvPicPr>
                      <p:nvPr/>
                    </p:nvPicPr>
                    <p:blipFill>
                      <a:blip r:embed="rId5"/>
                      <a:srcRect/>
                      <a:stretch>
                        <a:fillRect/>
                      </a:stretch>
                    </p:blipFill>
                    <p:spPr bwMode="auto">
                      <a:xfrm>
                        <a:off x="3301999" y="5638800"/>
                        <a:ext cx="3554413" cy="685800"/>
                      </a:xfrm>
                      <a:prstGeom prst="rect">
                        <a:avLst/>
                      </a:prstGeom>
                      <a:solidFill>
                        <a:schemeClr val="accent3">
                          <a:lumMod val="95000"/>
                        </a:schemeClr>
                      </a:solidFill>
                      <a:ln>
                        <a:noFill/>
                      </a:ln>
                    </p:spPr>
                  </p:pic>
                </p:oleObj>
              </mc:Fallback>
            </mc:AlternateContent>
          </a:graphicData>
        </a:graphic>
      </p:graphicFrame>
      <p:sp>
        <p:nvSpPr>
          <p:cNvPr id="8" name="Slide Number Placeholder 1">
            <a:extLst>
              <a:ext uri="{FF2B5EF4-FFF2-40B4-BE49-F238E27FC236}">
                <a16:creationId xmlns:a16="http://schemas.microsoft.com/office/drawing/2014/main" id="{4DBFE41B-EF1C-847D-01AA-ECC41CE52757}"/>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49</a:t>
            </a:fld>
            <a:endParaRPr lang="en-US" altLang="en-US" sz="2000" dirty="0">
              <a:solidFill>
                <a:srgbClr val="1E0000"/>
              </a:solidFill>
            </a:endParaRPr>
          </a:p>
        </p:txBody>
      </p:sp>
    </p:spTree>
    <p:extLst>
      <p:ext uri="{BB962C8B-B14F-4D97-AF65-F5344CB8AC3E}">
        <p14:creationId xmlns:p14="http://schemas.microsoft.com/office/powerpoint/2010/main" val="3453493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Compensation</a:t>
            </a:r>
          </a:p>
        </p:txBody>
      </p:sp>
      <p:sp>
        <p:nvSpPr>
          <p:cNvPr id="3" name="Content Placeholder 2"/>
          <p:cNvSpPr>
            <a:spLocks noGrp="1"/>
          </p:cNvSpPr>
          <p:nvPr>
            <p:ph idx="1"/>
          </p:nvPr>
        </p:nvSpPr>
        <p:spPr>
          <a:xfrm>
            <a:off x="457200" y="1280160"/>
            <a:ext cx="10591800" cy="3733800"/>
          </a:xfrm>
        </p:spPr>
        <p:txBody>
          <a:bodyPr/>
          <a:lstStyle/>
          <a:p>
            <a:pPr marL="457200" lvl="1" indent="-457200">
              <a:buSzPct val="100000"/>
              <a:buFont typeface="Arial" panose="020B0604020202020204" pitchFamily="34" charset="0"/>
              <a:buChar char="•"/>
            </a:pPr>
            <a:r>
              <a:rPr lang="en-US" sz="2800" dirty="0"/>
              <a:t>Using the negative sign convention </a:t>
            </a:r>
          </a:p>
          <a:p>
            <a:pPr lvl="1"/>
            <a:r>
              <a:rPr lang="en-US" dirty="0"/>
              <a:t>if </a:t>
            </a:r>
            <a:r>
              <a:rPr lang="en-US" dirty="0" err="1"/>
              <a:t>X</a:t>
            </a:r>
            <a:r>
              <a:rPr lang="en-US" baseline="-25000" dirty="0" err="1"/>
              <a:t>c</a:t>
            </a:r>
            <a:r>
              <a:rPr lang="en-US" dirty="0"/>
              <a:t> is negative then the compensated voltage is within the machine; this is known as droop compensation, which is used reactive power sharing among multiple generators at a bus</a:t>
            </a:r>
          </a:p>
          <a:p>
            <a:pPr lvl="1"/>
            <a:r>
              <a:rPr lang="en-US" dirty="0"/>
              <a:t>If </a:t>
            </a:r>
            <a:r>
              <a:rPr lang="en-US" dirty="0" err="1"/>
              <a:t>X</a:t>
            </a:r>
            <a:r>
              <a:rPr lang="en-US" baseline="-25000" dirty="0" err="1"/>
              <a:t>c</a:t>
            </a:r>
            <a:r>
              <a:rPr lang="en-US" dirty="0"/>
              <a:t> is positive then the compensated voltage is partially through the step-up transformer, allowing better voltage stability</a:t>
            </a:r>
          </a:p>
          <a:p>
            <a:pPr lvl="1"/>
            <a:r>
              <a:rPr lang="en-US" dirty="0"/>
              <a:t>A nice reference is C.W. Taylor, "Line drop compensation, high side voltage control, secondary voltage control – why not control a generator like a static var compensator," IEEE PES 2000 Summer Meeting</a:t>
            </a:r>
          </a:p>
          <a:p>
            <a:pPr marL="457200" lvl="1" indent="0">
              <a:buNone/>
            </a:pPr>
            <a:r>
              <a:rPr lang="en-US" dirty="0"/>
              <a:t> </a:t>
            </a:r>
          </a:p>
          <a:p>
            <a:pPr lvl="1"/>
            <a:endParaRPr lang="en-US" dirty="0"/>
          </a:p>
        </p:txBody>
      </p:sp>
      <p:sp>
        <p:nvSpPr>
          <p:cNvPr id="5" name="Slide Number Placeholder 1">
            <a:extLst>
              <a:ext uri="{FF2B5EF4-FFF2-40B4-BE49-F238E27FC236}">
                <a16:creationId xmlns:a16="http://schemas.microsoft.com/office/drawing/2014/main" id="{7C0592F0-4661-9108-4BE1-BF52A86D9DD1}"/>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50</a:t>
            </a:fld>
            <a:endParaRPr lang="en-US" altLang="en-US" sz="2000" dirty="0">
              <a:solidFill>
                <a:srgbClr val="1E0000"/>
              </a:solidFill>
            </a:endParaRPr>
          </a:p>
        </p:txBody>
      </p:sp>
    </p:spTree>
    <p:extLst>
      <p:ext uri="{BB962C8B-B14F-4D97-AF65-F5344CB8AC3E}">
        <p14:creationId xmlns:p14="http://schemas.microsoft.com/office/powerpoint/2010/main" val="11696153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Limit Violations</a:t>
            </a:r>
          </a:p>
        </p:txBody>
      </p:sp>
      <p:sp>
        <p:nvSpPr>
          <p:cNvPr id="3" name="Content Placeholder 2"/>
          <p:cNvSpPr>
            <a:spLocks noGrp="1"/>
          </p:cNvSpPr>
          <p:nvPr>
            <p:ph idx="1"/>
          </p:nvPr>
        </p:nvSpPr>
        <p:spPr>
          <a:xfrm>
            <a:off x="457200" y="1280160"/>
            <a:ext cx="10820400" cy="3733800"/>
          </a:xfrm>
        </p:spPr>
        <p:txBody>
          <a:bodyPr/>
          <a:lstStyle/>
          <a:p>
            <a:r>
              <a:rPr lang="en-US" dirty="0"/>
              <a:t>Since many models have limits and the initial state variables are dependent on power flow values, there is certainly no guarantee that there will not be initial limit violations</a:t>
            </a:r>
          </a:p>
          <a:p>
            <a:r>
              <a:rPr lang="en-US" dirty="0"/>
              <a:t>If limits are not changed, this does not result in an equilibrium point solution</a:t>
            </a:r>
          </a:p>
          <a:p>
            <a:r>
              <a:rPr lang="en-US" dirty="0"/>
              <a:t>PowerWorld has several options for dealing with this, with the default value to just modify the limits to match the initial operating point </a:t>
            </a:r>
          </a:p>
          <a:p>
            <a:pPr lvl="1"/>
            <a:r>
              <a:rPr lang="en-US" dirty="0"/>
              <a:t>If the steady-state power flow case is correct, then the limit must be different than what is modeled</a:t>
            </a:r>
          </a:p>
        </p:txBody>
      </p:sp>
      <p:sp>
        <p:nvSpPr>
          <p:cNvPr id="5" name="Slide Number Placeholder 1">
            <a:extLst>
              <a:ext uri="{FF2B5EF4-FFF2-40B4-BE49-F238E27FC236}">
                <a16:creationId xmlns:a16="http://schemas.microsoft.com/office/drawing/2014/main" id="{71744E17-5134-3738-7A67-F4F6A899AD5B}"/>
              </a:ext>
            </a:extLst>
          </p:cNvPr>
          <p:cNvSpPr txBox="1">
            <a:spLocks noChangeArrowheads="1"/>
          </p:cNvSpPr>
          <p:nvPr/>
        </p:nvSpPr>
        <p:spPr bwMode="auto">
          <a:xfrm>
            <a:off x="11353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100000"/>
              <a:buFont typeface="Arial" panose="020B0604020202020204" pitchFamily="34" charset="0"/>
              <a:buChar char="•"/>
              <a:defRPr sz="2800">
                <a:solidFill>
                  <a:srgbClr val="280000"/>
                </a:solidFill>
                <a:latin typeface="Times New Roman" panose="02020603050405020304" pitchFamily="18" charset="0"/>
              </a:defRPr>
            </a:lvl1pPr>
            <a:lvl2pPr indent="-285750">
              <a:spcBef>
                <a:spcPct val="20000"/>
              </a:spcBef>
              <a:buClr>
                <a:schemeClr val="tx1"/>
              </a:buClr>
              <a:buSzPct val="75000"/>
              <a:buChar char="–"/>
              <a:defRPr sz="2400">
                <a:solidFill>
                  <a:srgbClr val="280000"/>
                </a:solidFill>
                <a:latin typeface="Times New Roman" panose="02020603050405020304" pitchFamily="18" charset="0"/>
              </a:defRPr>
            </a:lvl2pPr>
            <a:lvl3pPr indent="-342900">
              <a:spcBef>
                <a:spcPct val="20000"/>
              </a:spcBef>
              <a:buClr>
                <a:schemeClr val="tx1"/>
              </a:buClr>
              <a:buSzPct val="90000"/>
              <a:buFont typeface="Arial" panose="020B0604020202020204" pitchFamily="34" charset="0"/>
              <a:buChar char="•"/>
              <a:defRPr sz="2000">
                <a:solidFill>
                  <a:srgbClr val="280000"/>
                </a:solidFill>
                <a:latin typeface="Times New Roman" panose="02020603050405020304" pitchFamily="18" charset="0"/>
              </a:defRPr>
            </a:lvl3pPr>
            <a:lvl4pPr indent="-228600">
              <a:spcBef>
                <a:spcPct val="20000"/>
              </a:spcBef>
              <a:buClr>
                <a:schemeClr val="tx1"/>
              </a:buClr>
              <a:buSzPct val="80000"/>
              <a:buChar char="–"/>
              <a:defRPr sz="2000">
                <a:solidFill>
                  <a:srgbClr val="280000"/>
                </a:solidFill>
                <a:latin typeface="Times New Roman" panose="02020603050405020304" pitchFamily="18" charset="0"/>
              </a:defRPr>
            </a:lvl4pPr>
            <a:lvl5pPr indent="-228600">
              <a:spcBef>
                <a:spcPct val="20000"/>
              </a:spcBef>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5pPr>
            <a:lvl6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6pPr>
            <a:lvl7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7pPr>
            <a:lvl8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8pPr>
            <a:lvl9pPr indent="-228600" eaLnBrk="0" fontAlgn="base" hangingPunct="0">
              <a:spcBef>
                <a:spcPct val="20000"/>
              </a:spcBef>
              <a:spcAft>
                <a:spcPct val="0"/>
              </a:spcAft>
              <a:buClr>
                <a:schemeClr val="tx1"/>
              </a:buClr>
              <a:buSzPct val="65000"/>
              <a:buFont typeface="Wingdings" panose="05000000000000000000" pitchFamily="2" charset="2"/>
              <a:buChar char="»"/>
              <a:defRPr sz="2000">
                <a:solidFill>
                  <a:srgbClr val="280000"/>
                </a:solidFill>
                <a:latin typeface="Times New Roman" panose="02020603050405020304" pitchFamily="18" charset="0"/>
              </a:defRPr>
            </a:lvl9pPr>
          </a:lstStyle>
          <a:p>
            <a:pPr algn="r" eaLnBrk="1" hangingPunct="1">
              <a:buFont typeface="Wingdings" panose="05000000000000000000" pitchFamily="2" charset="2"/>
              <a:buNone/>
            </a:pPr>
            <a:fld id="{C4F451A7-D8B3-4F77-B467-C9CF3612010A}" type="slidenum">
              <a:rPr lang="en-US" altLang="en-US" sz="2000">
                <a:solidFill>
                  <a:srgbClr val="1E0000"/>
                </a:solidFill>
              </a:rPr>
              <a:pPr algn="r" eaLnBrk="1" hangingPunct="1">
                <a:buFont typeface="Wingdings" panose="05000000000000000000" pitchFamily="2" charset="2"/>
                <a:buNone/>
              </a:pPr>
              <a:t>51</a:t>
            </a:fld>
            <a:endParaRPr lang="en-US" altLang="en-US" sz="2000" dirty="0">
              <a:solidFill>
                <a:srgbClr val="1E0000"/>
              </a:solidFill>
            </a:endParaRPr>
          </a:p>
        </p:txBody>
      </p:sp>
    </p:spTree>
    <p:extLst>
      <p:ext uri="{BB962C8B-B14F-4D97-AF65-F5344CB8AC3E}">
        <p14:creationId xmlns:p14="http://schemas.microsoft.com/office/powerpoint/2010/main" val="1386723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47CE-17CF-E67C-BA7F-D294289B545B}"/>
              </a:ext>
            </a:extLst>
          </p:cNvPr>
          <p:cNvSpPr>
            <a:spLocks noGrp="1"/>
          </p:cNvSpPr>
          <p:nvPr>
            <p:ph type="title"/>
          </p:nvPr>
        </p:nvSpPr>
        <p:spPr/>
        <p:txBody>
          <a:bodyPr/>
          <a:lstStyle/>
          <a:p>
            <a:r>
              <a:rPr lang="en-US" dirty="0"/>
              <a:t>Lab 9 Overview: Stability and PowerWorld DS</a:t>
            </a:r>
          </a:p>
        </p:txBody>
      </p:sp>
      <p:sp>
        <p:nvSpPr>
          <p:cNvPr id="3" name="Slide Number Placeholder 3">
            <a:extLst>
              <a:ext uri="{FF2B5EF4-FFF2-40B4-BE49-F238E27FC236}">
                <a16:creationId xmlns:a16="http://schemas.microsoft.com/office/drawing/2014/main" id="{8CF5BF72-97B3-6846-7516-9B78C4A0515A}"/>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5</a:t>
            </a:fld>
            <a:endParaRPr lang="en-US" dirty="0">
              <a:solidFill>
                <a:schemeClr val="tx1">
                  <a:lumMod val="50000"/>
                </a:schemeClr>
              </a:solidFill>
            </a:endParaRPr>
          </a:p>
        </p:txBody>
      </p:sp>
      <p:pic>
        <p:nvPicPr>
          <p:cNvPr id="5" name="Picture 4">
            <a:extLst>
              <a:ext uri="{FF2B5EF4-FFF2-40B4-BE49-F238E27FC236}">
                <a16:creationId xmlns:a16="http://schemas.microsoft.com/office/drawing/2014/main" id="{1E719D0B-E7CD-AEF9-D697-1905F2B95C70}"/>
              </a:ext>
            </a:extLst>
          </p:cNvPr>
          <p:cNvPicPr>
            <a:picLocks noChangeAspect="1"/>
          </p:cNvPicPr>
          <p:nvPr/>
        </p:nvPicPr>
        <p:blipFill>
          <a:blip r:embed="rId2"/>
          <a:stretch>
            <a:fillRect/>
          </a:stretch>
        </p:blipFill>
        <p:spPr>
          <a:xfrm>
            <a:off x="762000" y="1341120"/>
            <a:ext cx="9254512" cy="5364480"/>
          </a:xfrm>
          <a:prstGeom prst="rect">
            <a:avLst/>
          </a:prstGeom>
        </p:spPr>
      </p:pic>
    </p:spTree>
    <p:extLst>
      <p:ext uri="{BB962C8B-B14F-4D97-AF65-F5344CB8AC3E}">
        <p14:creationId xmlns:p14="http://schemas.microsoft.com/office/powerpoint/2010/main" val="179424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a:t>Two-Axis Synchronous Machine Model</a:t>
            </a:r>
          </a:p>
        </p:txBody>
      </p:sp>
      <p:sp>
        <p:nvSpPr>
          <p:cNvPr id="17411" name="Content Placeholder 2"/>
          <p:cNvSpPr>
            <a:spLocks noGrp="1"/>
          </p:cNvSpPr>
          <p:nvPr>
            <p:ph idx="1"/>
          </p:nvPr>
        </p:nvSpPr>
        <p:spPr/>
        <p:txBody>
          <a:bodyPr/>
          <a:lstStyle/>
          <a:p>
            <a:pPr>
              <a:buFont typeface="Arial" charset="0"/>
              <a:buChar char="•"/>
            </a:pPr>
            <a:r>
              <a:rPr lang="en-US" altLang="en-US" dirty="0"/>
              <a:t>Classical model is appropriate only for the most basic studies; no longer widely used in practice</a:t>
            </a:r>
          </a:p>
          <a:p>
            <a:pPr>
              <a:buFont typeface="Arial" charset="0"/>
              <a:buChar char="•"/>
            </a:pPr>
            <a:r>
              <a:rPr lang="en-US" altLang="en-US" dirty="0"/>
              <a:t>More realistic models are required to couple in other devices such as exciters and governors</a:t>
            </a:r>
          </a:p>
          <a:p>
            <a:pPr>
              <a:buFont typeface="Arial" charset="0"/>
              <a:buChar char="•"/>
            </a:pPr>
            <a:r>
              <a:rPr lang="en-US" altLang="en-US" dirty="0"/>
              <a:t>A more realistic synchronous machine model requires that the machine be expressed in a reference frame that rotates at rotor speed</a:t>
            </a:r>
          </a:p>
          <a:p>
            <a:pPr>
              <a:buFont typeface="Arial" charset="0"/>
              <a:buChar char="•"/>
            </a:pPr>
            <a:r>
              <a:rPr lang="en-US" altLang="en-US" dirty="0"/>
              <a:t>Standard approach is d-q reference frame, in which the major (direct or d-axis) is aligned with the rotor poles and the quadrature (q-axis) leads the direct axis by 90</a:t>
            </a:r>
            <a:r>
              <a:rPr lang="en-US" altLang="en-US" dirty="0">
                <a:sym typeface="Symbol" pitchFamily="18" charset="2"/>
              </a:rPr>
              <a:t></a:t>
            </a:r>
            <a:endParaRPr lang="en-US" altLang="en-US" dirty="0"/>
          </a:p>
        </p:txBody>
      </p:sp>
      <p:sp>
        <p:nvSpPr>
          <p:cNvPr id="2" name="Slide Number Placeholder 3">
            <a:extLst>
              <a:ext uri="{FF2B5EF4-FFF2-40B4-BE49-F238E27FC236}">
                <a16:creationId xmlns:a16="http://schemas.microsoft.com/office/drawing/2014/main" id="{22C2B834-6519-6A69-95E2-64E770767AC3}"/>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6</a:t>
            </a:fld>
            <a:endParaRPr lang="en-US" dirty="0">
              <a:solidFill>
                <a:schemeClr val="tx1">
                  <a:lumMod val="50000"/>
                </a:schemeClr>
              </a:solidFill>
            </a:endParaRPr>
          </a:p>
        </p:txBody>
      </p:sp>
    </p:spTree>
    <p:extLst>
      <p:ext uri="{BB962C8B-B14F-4D97-AF65-F5344CB8AC3E}">
        <p14:creationId xmlns:p14="http://schemas.microsoft.com/office/powerpoint/2010/main" val="1377712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Synchronous Machine Modeling</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826349418"/>
              </p:ext>
            </p:extLst>
          </p:nvPr>
        </p:nvGraphicFramePr>
        <p:xfrm>
          <a:off x="685800" y="1620837"/>
          <a:ext cx="5184693" cy="4703763"/>
        </p:xfrm>
        <a:graphic>
          <a:graphicData uri="http://schemas.openxmlformats.org/presentationml/2006/ole">
            <mc:AlternateContent xmlns:mc="http://schemas.openxmlformats.org/markup-compatibility/2006">
              <mc:Choice xmlns:v="urn:schemas-microsoft-com:vml" Requires="v">
                <p:oleObj name="Bitmap Image" r:id="rId2" imgW="13238095" imgH="13180952" progId="Paint.Picture">
                  <p:embed/>
                </p:oleObj>
              </mc:Choice>
              <mc:Fallback>
                <p:oleObj name="Bitmap Image" r:id="rId2" imgW="13238095" imgH="13180952" progId="Paint.Picture">
                  <p:embed/>
                  <p:pic>
                    <p:nvPicPr>
                      <p:cNvPr id="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20837"/>
                        <a:ext cx="5184693" cy="4703763"/>
                      </a:xfrm>
                      <a:prstGeom prst="rect">
                        <a:avLst/>
                      </a:prstGeom>
                      <a:noFill/>
                      <a:ln>
                        <a:noFill/>
                      </a:ln>
                      <a:effectLst/>
                    </p:spPr>
                  </p:pic>
                </p:oleObj>
              </mc:Fallback>
            </mc:AlternateContent>
          </a:graphicData>
        </a:graphic>
      </p:graphicFrame>
      <p:sp>
        <p:nvSpPr>
          <p:cNvPr id="5" name="Rectangle 5"/>
          <p:cNvSpPr>
            <a:spLocks noChangeArrowheads="1"/>
          </p:cNvSpPr>
          <p:nvPr/>
        </p:nvSpPr>
        <p:spPr bwMode="auto">
          <a:xfrm>
            <a:off x="1066800" y="1322233"/>
            <a:ext cx="5149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t>3</a:t>
            </a:r>
            <a:r>
              <a:rPr lang="en-US" altLang="en-US" sz="2800" dirty="0">
                <a:sym typeface="Symbol" pitchFamily="18" charset="2"/>
              </a:rPr>
              <a:t> bal. windings (</a:t>
            </a:r>
            <a:r>
              <a:rPr lang="en-US" altLang="en-US" sz="2800" dirty="0" err="1">
                <a:sym typeface="Symbol" pitchFamily="18" charset="2"/>
              </a:rPr>
              <a:t>a,b,c</a:t>
            </a:r>
            <a:r>
              <a:rPr lang="en-US" altLang="en-US" sz="2800" dirty="0">
                <a:sym typeface="Symbol" pitchFamily="18" charset="2"/>
              </a:rPr>
              <a:t>) – stator</a:t>
            </a:r>
          </a:p>
        </p:txBody>
      </p:sp>
      <p:sp>
        <p:nvSpPr>
          <p:cNvPr id="6" name="Rectangle 6"/>
          <p:cNvSpPr>
            <a:spLocks noChangeArrowheads="1"/>
          </p:cNvSpPr>
          <p:nvPr/>
        </p:nvSpPr>
        <p:spPr bwMode="auto">
          <a:xfrm>
            <a:off x="5653396" y="2850600"/>
            <a:ext cx="4409429"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sym typeface="Symbol" pitchFamily="18" charset="2"/>
              </a:rPr>
              <a:t>Field winding (</a:t>
            </a:r>
            <a:r>
              <a:rPr lang="en-US" altLang="en-US" sz="2800" dirty="0" err="1">
                <a:sym typeface="Symbol" pitchFamily="18" charset="2"/>
              </a:rPr>
              <a:t>fd</a:t>
            </a:r>
            <a:r>
              <a:rPr lang="en-US" altLang="en-US" sz="2800" dirty="0">
                <a:sym typeface="Symbol" pitchFamily="18" charset="2"/>
              </a:rPr>
              <a:t>) on rotor</a:t>
            </a:r>
          </a:p>
        </p:txBody>
      </p:sp>
      <p:sp>
        <p:nvSpPr>
          <p:cNvPr id="7" name="Rectangle 7"/>
          <p:cNvSpPr>
            <a:spLocks noChangeArrowheads="1"/>
          </p:cNvSpPr>
          <p:nvPr/>
        </p:nvSpPr>
        <p:spPr bwMode="auto">
          <a:xfrm>
            <a:off x="5794293" y="3523142"/>
            <a:ext cx="3221270" cy="104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sym typeface="Symbol" pitchFamily="18" charset="2"/>
              </a:rPr>
              <a:t>Damper in “d” axis</a:t>
            </a:r>
          </a:p>
          <a:p>
            <a:r>
              <a:rPr lang="en-US" altLang="en-US" sz="2800" dirty="0">
                <a:sym typeface="Symbol" pitchFamily="18" charset="2"/>
              </a:rPr>
              <a:t>(1d) on rotor</a:t>
            </a:r>
          </a:p>
        </p:txBody>
      </p:sp>
      <p:sp>
        <p:nvSpPr>
          <p:cNvPr id="8" name="Rectangle 8"/>
          <p:cNvSpPr>
            <a:spLocks noChangeArrowheads="1"/>
          </p:cNvSpPr>
          <p:nvPr/>
        </p:nvSpPr>
        <p:spPr bwMode="auto">
          <a:xfrm>
            <a:off x="4697302" y="4742660"/>
            <a:ext cx="3578414" cy="104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dirty="0">
                <a:sym typeface="Symbol" pitchFamily="18" charset="2"/>
              </a:rPr>
              <a:t>2 dampers in “q” axis</a:t>
            </a:r>
          </a:p>
          <a:p>
            <a:r>
              <a:rPr lang="en-US" altLang="en-US" sz="2800" dirty="0">
                <a:sym typeface="Symbol" pitchFamily="18" charset="2"/>
              </a:rPr>
              <a:t>(1q, 2q) on rotor</a:t>
            </a:r>
          </a:p>
        </p:txBody>
      </p:sp>
      <p:sp>
        <p:nvSpPr>
          <p:cNvPr id="9" name="TextBox 8"/>
          <p:cNvSpPr txBox="1"/>
          <p:nvPr/>
        </p:nvSpPr>
        <p:spPr>
          <a:xfrm>
            <a:off x="6858001" y="1307906"/>
            <a:ext cx="4343399" cy="954107"/>
          </a:xfrm>
          <a:prstGeom prst="rect">
            <a:avLst/>
          </a:prstGeom>
          <a:solidFill>
            <a:schemeClr val="bg1">
              <a:lumMod val="95000"/>
            </a:schemeClr>
          </a:solidFill>
        </p:spPr>
        <p:txBody>
          <a:bodyPr wrap="square" rtlCol="0">
            <a:spAutoFit/>
          </a:bodyPr>
          <a:lstStyle/>
          <a:p>
            <a:r>
              <a:rPr lang="en-US" sz="2800" dirty="0">
                <a:solidFill>
                  <a:schemeClr val="tx1">
                    <a:lumMod val="50000"/>
                  </a:schemeClr>
                </a:solidFill>
              </a:rPr>
              <a:t>Damper windings are added to help damp out oscillations</a:t>
            </a:r>
          </a:p>
        </p:txBody>
      </p:sp>
      <p:sp>
        <p:nvSpPr>
          <p:cNvPr id="3" name="Slide Number Placeholder 3">
            <a:extLst>
              <a:ext uri="{FF2B5EF4-FFF2-40B4-BE49-F238E27FC236}">
                <a16:creationId xmlns:a16="http://schemas.microsoft.com/office/drawing/2014/main" id="{33420673-9C53-E1DD-6AD3-CD0D7E6CED69}"/>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7</a:t>
            </a:fld>
            <a:endParaRPr lang="en-US" dirty="0">
              <a:solidFill>
                <a:schemeClr val="tx1">
                  <a:lumMod val="50000"/>
                </a:schemeClr>
              </a:solidFill>
            </a:endParaRPr>
          </a:p>
        </p:txBody>
      </p:sp>
    </p:spTree>
    <p:extLst>
      <p:ext uri="{BB962C8B-B14F-4D97-AF65-F5344CB8AC3E}">
        <p14:creationId xmlns:p14="http://schemas.microsoft.com/office/powerpoint/2010/main" val="3872240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Round Rotor</a:t>
            </a:r>
          </a:p>
          <a:p>
            <a:pPr lvl="1"/>
            <a:r>
              <a:rPr lang="en-US" dirty="0"/>
              <a:t>Air-gap is constant, used with higher </a:t>
            </a:r>
            <a:br>
              <a:rPr lang="en-US" dirty="0"/>
            </a:br>
            <a:r>
              <a:rPr lang="en-US" dirty="0"/>
              <a:t>speed machines</a:t>
            </a:r>
          </a:p>
          <a:p>
            <a:r>
              <a:rPr lang="en-US" dirty="0"/>
              <a:t>Salient Rotor (often called Salient Pole) </a:t>
            </a:r>
          </a:p>
          <a:p>
            <a:pPr lvl="1"/>
            <a:r>
              <a:rPr lang="en-US" dirty="0"/>
              <a:t>Air-gap varies circumferentially</a:t>
            </a:r>
          </a:p>
          <a:p>
            <a:pPr lvl="1"/>
            <a:r>
              <a:rPr lang="en-US" dirty="0"/>
              <a:t>Used with many pole, slower machines </a:t>
            </a:r>
            <a:br>
              <a:rPr lang="en-US" dirty="0"/>
            </a:br>
            <a:r>
              <a:rPr lang="en-US" dirty="0"/>
              <a:t>such as hydro</a:t>
            </a:r>
          </a:p>
          <a:p>
            <a:pPr lvl="1"/>
            <a:r>
              <a:rPr lang="en-US" dirty="0"/>
              <a:t>Narrowest part of gap in the d-axis and </a:t>
            </a:r>
            <a:br>
              <a:rPr lang="en-US" dirty="0"/>
            </a:br>
            <a:r>
              <a:rPr lang="en-US" dirty="0"/>
              <a:t>the widest along the q-axis</a:t>
            </a:r>
          </a:p>
        </p:txBody>
      </p:sp>
      <p:sp>
        <p:nvSpPr>
          <p:cNvPr id="4" name="Title 1"/>
          <p:cNvSpPr>
            <a:spLocks noGrp="1"/>
          </p:cNvSpPr>
          <p:nvPr>
            <p:ph type="title"/>
          </p:nvPr>
        </p:nvSpPr>
        <p:spPr/>
        <p:txBody>
          <a:bodyPr/>
          <a:lstStyle/>
          <a:p>
            <a:r>
              <a:rPr lang="en-US" dirty="0"/>
              <a:t>Two Main Types of Synchronous Machines</a:t>
            </a:r>
          </a:p>
        </p:txBody>
      </p:sp>
      <p:pic>
        <p:nvPicPr>
          <p:cNvPr id="6" name="Picture 5">
            <a:extLst>
              <a:ext uri="{FF2B5EF4-FFF2-40B4-BE49-F238E27FC236}">
                <a16:creationId xmlns:a16="http://schemas.microsoft.com/office/drawing/2014/main" id="{4DAD56C3-7693-FD60-CAB2-376F5B572D5B}"/>
              </a:ext>
            </a:extLst>
          </p:cNvPr>
          <p:cNvPicPr>
            <a:picLocks noChangeAspect="1"/>
          </p:cNvPicPr>
          <p:nvPr/>
        </p:nvPicPr>
        <p:blipFill>
          <a:blip r:embed="rId2"/>
          <a:srcRect l="8058" r="8608"/>
          <a:stretch/>
        </p:blipFill>
        <p:spPr>
          <a:xfrm>
            <a:off x="6743700" y="1622560"/>
            <a:ext cx="4724400" cy="4819721"/>
          </a:xfrm>
          <a:prstGeom prst="rect">
            <a:avLst/>
          </a:prstGeom>
        </p:spPr>
      </p:pic>
      <p:sp>
        <p:nvSpPr>
          <p:cNvPr id="7" name="TextBox 6">
            <a:extLst>
              <a:ext uri="{FF2B5EF4-FFF2-40B4-BE49-F238E27FC236}">
                <a16:creationId xmlns:a16="http://schemas.microsoft.com/office/drawing/2014/main" id="{D4A585AE-8AB6-0BE4-9DD6-F9DAD8B784C3}"/>
              </a:ext>
            </a:extLst>
          </p:cNvPr>
          <p:cNvSpPr txBox="1"/>
          <p:nvPr/>
        </p:nvSpPr>
        <p:spPr bwMode="auto">
          <a:xfrm>
            <a:off x="7620000" y="1384607"/>
            <a:ext cx="2971800" cy="461665"/>
          </a:xfrm>
          <a:prstGeom prst="rect">
            <a:avLst/>
          </a:prstGeom>
          <a:solidFill>
            <a:schemeClr val="bg1">
              <a:lumMod val="95000"/>
            </a:schemeClr>
          </a:solidFill>
          <a:ln>
            <a:noFill/>
          </a:ln>
        </p:spPr>
        <p:txBody>
          <a:bodyPr wrap="square">
            <a:spAutoFit/>
          </a:bodyPr>
          <a:lstStyle/>
          <a:p>
            <a:pPr marR="0" lvl="0" algn="l" defTabSz="914400" rtl="0" eaLnBrk="0" fontAlgn="base" latinLnBrk="0" hangingPunct="0">
              <a:lnSpc>
                <a:spcPct val="100000"/>
              </a:lnSpc>
              <a:spcBef>
                <a:spcPct val="20000"/>
              </a:spcBef>
              <a:spcAft>
                <a:spcPct val="0"/>
              </a:spcAft>
              <a:buClr>
                <a:srgbClr val="1E0000"/>
              </a:buClr>
              <a:buSzPct val="100000"/>
              <a:tabLst/>
              <a:defRPr/>
            </a:pPr>
            <a:r>
              <a:rPr kumimoji="0" lang="en-US" sz="2400" b="0" i="0" u="none" strike="noStrike" kern="0" cap="none" spc="0" normalizeH="0" baseline="0" noProof="0" dirty="0">
                <a:ln>
                  <a:noFill/>
                </a:ln>
                <a:solidFill>
                  <a:srgbClr val="1E0000"/>
                </a:solidFill>
                <a:effectLst/>
                <a:uLnTx/>
                <a:uFillTx/>
                <a:latin typeface="Times New Roman"/>
                <a:ea typeface="+mn-ea"/>
                <a:cs typeface="+mn-cs"/>
              </a:rPr>
              <a:t>Book Chapter 9 Photo</a:t>
            </a:r>
          </a:p>
        </p:txBody>
      </p:sp>
      <p:sp>
        <p:nvSpPr>
          <p:cNvPr id="8" name="Slide Number Placeholder 3">
            <a:extLst>
              <a:ext uri="{FF2B5EF4-FFF2-40B4-BE49-F238E27FC236}">
                <a16:creationId xmlns:a16="http://schemas.microsoft.com/office/drawing/2014/main" id="{3D875F2C-99D8-2ED6-FD8F-2EEE894B2C57}"/>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8</a:t>
            </a:fld>
            <a:endParaRPr lang="en-US" dirty="0">
              <a:solidFill>
                <a:schemeClr val="tx1">
                  <a:lumMod val="50000"/>
                </a:schemeClr>
              </a:solidFill>
            </a:endParaRPr>
          </a:p>
        </p:txBody>
      </p:sp>
    </p:spTree>
    <p:extLst>
      <p:ext uri="{BB962C8B-B14F-4D97-AF65-F5344CB8AC3E}">
        <p14:creationId xmlns:p14="http://schemas.microsoft.com/office/powerpoint/2010/main" val="1705929201"/>
      </p:ext>
    </p:extLst>
  </p:cSld>
  <p:clrMapOvr>
    <a:masterClrMapping/>
  </p:clrMapOvr>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lnDef>
    <a:txDef>
      <a:spPr bwMode="auto">
        <a:solidFill>
          <a:schemeClr val="bg1">
            <a:lumMod val="95000"/>
          </a:schemeClr>
        </a:solidFill>
        <a:ln>
          <a:noFill/>
        </a:ln>
      </a:spPr>
      <a:bodyPr wrap="square">
        <a:spAutoFit/>
      </a:bodyPr>
      <a:lstStyle>
        <a:defPPr algn="l" eaLnBrk="1" hangingPunct="1">
          <a:spcBef>
            <a:spcPct val="50000"/>
          </a:spcBef>
          <a:defRPr sz="2400" dirty="0">
            <a:solidFill>
              <a:schemeClr val="tx1">
                <a:lumMod val="50000"/>
              </a:schemeClr>
            </a:solidFill>
          </a:defRPr>
        </a:defPPr>
      </a:lstStyle>
    </a:tx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Designs\Capsules.pot</Template>
  <TotalTime>12531</TotalTime>
  <Words>3090</Words>
  <Application>Microsoft Office PowerPoint</Application>
  <PresentationFormat>Widescreen</PresentationFormat>
  <Paragraphs>380</Paragraphs>
  <Slides>52</Slides>
  <Notes>10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52</vt:i4>
      </vt:variant>
    </vt:vector>
  </HeadingPairs>
  <TitlesOfParts>
    <vt:vector size="61" baseType="lpstr">
      <vt:lpstr>Arial</vt:lpstr>
      <vt:lpstr>Calibri</vt:lpstr>
      <vt:lpstr>Helvetica</vt:lpstr>
      <vt:lpstr>Symbol</vt:lpstr>
      <vt:lpstr>Times New Roman</vt:lpstr>
      <vt:lpstr>Wingdings</vt:lpstr>
      <vt:lpstr>Capsules</vt:lpstr>
      <vt:lpstr>Bitmap Image</vt:lpstr>
      <vt:lpstr>Equation</vt:lpstr>
      <vt:lpstr>ECEN 460 Power System Operation and Control Spring 2025</vt:lpstr>
      <vt:lpstr>Announcements</vt:lpstr>
      <vt:lpstr>In the News: WSJ Article Titled, “Economic Growth Now Depends on Electricity Not Oil”</vt:lpstr>
      <vt:lpstr>2007 CWLP Dallman Accident</vt:lpstr>
      <vt:lpstr>2007 CWLP Dallman Accident</vt:lpstr>
      <vt:lpstr>Lab 9 Overview: Stability and PowerWorld DS</vt:lpstr>
      <vt:lpstr>Two-Axis Synchronous Machine Model</vt:lpstr>
      <vt:lpstr>Synchronous Machine Modeling</vt:lpstr>
      <vt:lpstr>Two Main Types of Synchronous Machines</vt:lpstr>
      <vt:lpstr>D-q Reference Frame </vt:lpstr>
      <vt:lpstr>Two-Axis Model Equations</vt:lpstr>
      <vt:lpstr>Generator Torque and Initial Conditions</vt:lpstr>
      <vt:lpstr>Example 12.10</vt:lpstr>
      <vt:lpstr>Example 12.10, cont.  </vt:lpstr>
      <vt:lpstr>Example 12.10, cont.</vt:lpstr>
      <vt:lpstr>PowerWorld Solution of 12.10</vt:lpstr>
      <vt:lpstr>Dynamic Models  in the Physical Structure: Exciters</vt:lpstr>
      <vt:lpstr>Exciter Models</vt:lpstr>
      <vt:lpstr>Exciters, Including AVR</vt:lpstr>
      <vt:lpstr>Potential Types of Exciters</vt:lpstr>
      <vt:lpstr>IEEET1 Exciter</vt:lpstr>
      <vt:lpstr>Block Diagram Basics</vt:lpstr>
      <vt:lpstr>Integrator Block</vt:lpstr>
      <vt:lpstr>First Order Lag Block</vt:lpstr>
      <vt:lpstr>Derivative Block</vt:lpstr>
      <vt:lpstr>State Equations for More Complicated Functions</vt:lpstr>
      <vt:lpstr>Lead-Lag Block</vt:lpstr>
      <vt:lpstr>Limits: Windup versus Nonwindup</vt:lpstr>
      <vt:lpstr>Limits on First Order Lag </vt:lpstr>
      <vt:lpstr>Non-Windup Limit First Order Lag</vt:lpstr>
      <vt:lpstr>Ignored States</vt:lpstr>
      <vt:lpstr>Saturation</vt:lpstr>
      <vt:lpstr>Voltage Regulator Model</vt:lpstr>
      <vt:lpstr>Feedback</vt:lpstr>
      <vt:lpstr>IEEET1 Model Evolution</vt:lpstr>
      <vt:lpstr>IEEEX1</vt:lpstr>
      <vt:lpstr>IEEET1 Evolution</vt:lpstr>
      <vt:lpstr>IEEET1 Evolution</vt:lpstr>
      <vt:lpstr>IEEET1 Example</vt:lpstr>
      <vt:lpstr>IEEE T1 Example</vt:lpstr>
      <vt:lpstr>IEEET1 Example</vt:lpstr>
      <vt:lpstr>IEEET1 Example</vt:lpstr>
      <vt:lpstr>AC Exciters</vt:lpstr>
      <vt:lpstr>AC Exciter Modeling</vt:lpstr>
      <vt:lpstr>EXAC1 Exciter</vt:lpstr>
      <vt:lpstr>EXAC1 Rectifier Regulation</vt:lpstr>
      <vt:lpstr>Static Exciters</vt:lpstr>
      <vt:lpstr>EXST1 Block Diagram</vt:lpstr>
      <vt:lpstr>Exciter Upgrade Example: ABB UNICITER</vt:lpstr>
      <vt:lpstr>Compensation</vt:lpstr>
      <vt:lpstr>Compensation</vt:lpstr>
      <vt:lpstr>Initial Limit Violations</vt:lpstr>
    </vt:vector>
  </TitlesOfParts>
  <Company>ECE - UIUC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ECEN 615_Lect1</dc:title>
  <dc:creator>ECE Publications</dc:creator>
  <cp:lastModifiedBy>Nicole LoGiudice</cp:lastModifiedBy>
  <cp:revision>617</cp:revision>
  <cp:lastPrinted>2020-08-20T12:26:33Z</cp:lastPrinted>
  <dcterms:created xsi:type="dcterms:W3CDTF">2000-05-11T14:27:08Z</dcterms:created>
  <dcterms:modified xsi:type="dcterms:W3CDTF">2025-04-17T17:32:01Z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f6cd4b9-6f4c-455c-8ae4-9b982b2953c8_Enabled">
    <vt:lpwstr>true</vt:lpwstr>
  </property>
  <property fmtid="{D5CDD505-2E9C-101B-9397-08002B2CF9AE}" pid="3" name="MSIP_Label_5f6cd4b9-6f4c-455c-8ae4-9b982b2953c8_SetDate">
    <vt:lpwstr>2025-01-28T16:40:33Z</vt:lpwstr>
  </property>
  <property fmtid="{D5CDD505-2E9C-101B-9397-08002B2CF9AE}" pid="4" name="MSIP_Label_5f6cd4b9-6f4c-455c-8ae4-9b982b2953c8_Method">
    <vt:lpwstr>Privileged</vt:lpwstr>
  </property>
  <property fmtid="{D5CDD505-2E9C-101B-9397-08002B2CF9AE}" pid="5" name="MSIP_Label_5f6cd4b9-6f4c-455c-8ae4-9b982b2953c8_Name">
    <vt:lpwstr>Public​</vt:lpwstr>
  </property>
  <property fmtid="{D5CDD505-2E9C-101B-9397-08002B2CF9AE}" pid="6" name="MSIP_Label_5f6cd4b9-6f4c-455c-8ae4-9b982b2953c8_SiteId">
    <vt:lpwstr>68f381e3-46da-47b9-ba57-6f322b8f0da1</vt:lpwstr>
  </property>
  <property fmtid="{D5CDD505-2E9C-101B-9397-08002B2CF9AE}" pid="7" name="MSIP_Label_5f6cd4b9-6f4c-455c-8ae4-9b982b2953c8_ActionId">
    <vt:lpwstr>7be36586-bff5-4528-b125-2ca04d21d634</vt:lpwstr>
  </property>
  <property fmtid="{D5CDD505-2E9C-101B-9397-08002B2CF9AE}" pid="8" name="MSIP_Label_5f6cd4b9-6f4c-455c-8ae4-9b982b2953c8_ContentBits">
    <vt:lpwstr>0</vt:lpwstr>
  </property>
</Properties>
</file>