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p:sldMasterIdLst>
    <p:sldMasterId id="2147483662" r:id="rId1"/>
  </p:sldMasterIdLst>
  <p:notesMasterIdLst>
    <p:notesMasterId r:id="rId48"/>
  </p:notesMasterIdLst>
  <p:handoutMasterIdLst>
    <p:handoutMasterId r:id="rId49"/>
  </p:handoutMasterIdLst>
  <p:sldIdLst>
    <p:sldId id="258" r:id="rId2"/>
    <p:sldId id="562" r:id="rId3"/>
    <p:sldId id="1603" r:id="rId4"/>
    <p:sldId id="1604" r:id="rId5"/>
    <p:sldId id="1605" r:id="rId6"/>
    <p:sldId id="1606" r:id="rId7"/>
    <p:sldId id="1607" r:id="rId8"/>
    <p:sldId id="1608" r:id="rId9"/>
    <p:sldId id="1612" r:id="rId10"/>
    <p:sldId id="1613" r:id="rId11"/>
    <p:sldId id="1614" r:id="rId12"/>
    <p:sldId id="1615" r:id="rId13"/>
    <p:sldId id="1616" r:id="rId14"/>
    <p:sldId id="1617" r:id="rId15"/>
    <p:sldId id="1618" r:id="rId16"/>
    <p:sldId id="1619" r:id="rId17"/>
    <p:sldId id="1620" r:id="rId18"/>
    <p:sldId id="1621" r:id="rId19"/>
    <p:sldId id="1622" r:id="rId20"/>
    <p:sldId id="1625" r:id="rId21"/>
    <p:sldId id="1627" r:id="rId22"/>
    <p:sldId id="1628" r:id="rId23"/>
    <p:sldId id="1629" r:id="rId24"/>
    <p:sldId id="1630" r:id="rId25"/>
    <p:sldId id="1631" r:id="rId26"/>
    <p:sldId id="1632" r:id="rId27"/>
    <p:sldId id="1634" r:id="rId28"/>
    <p:sldId id="1635" r:id="rId29"/>
    <p:sldId id="1637" r:id="rId30"/>
    <p:sldId id="1639" r:id="rId31"/>
    <p:sldId id="1641" r:id="rId32"/>
    <p:sldId id="1645" r:id="rId33"/>
    <p:sldId id="1646" r:id="rId34"/>
    <p:sldId id="1647" r:id="rId35"/>
    <p:sldId id="1648" r:id="rId36"/>
    <p:sldId id="1650" r:id="rId37"/>
    <p:sldId id="1651" r:id="rId38"/>
    <p:sldId id="1652" r:id="rId39"/>
    <p:sldId id="1653" r:id="rId40"/>
    <p:sldId id="1399" r:id="rId41"/>
    <p:sldId id="1401" r:id="rId42"/>
    <p:sldId id="1402" r:id="rId43"/>
    <p:sldId id="1403" r:id="rId44"/>
    <p:sldId id="1404" r:id="rId45"/>
    <p:sldId id="1405" r:id="rId46"/>
    <p:sldId id="1406" r:id="rId47"/>
  </p:sldIdLst>
  <p:sldSz cx="12192000" cy="6858000"/>
  <p:notesSz cx="7077075" cy="9363075"/>
  <p:defaultTextStyle>
    <a:defPPr>
      <a:defRPr lang="en-US"/>
    </a:defPPr>
    <a:lvl1pPr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266"/>
    <a:srgbClr val="1E0000"/>
    <a:srgbClr val="FFE6E6"/>
    <a:srgbClr val="500000"/>
    <a:srgbClr val="009999"/>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6812" autoAdjust="0"/>
    <p:restoredTop sz="94660" autoAdjust="0"/>
  </p:normalViewPr>
  <p:slideViewPr>
    <p:cSldViewPr>
      <p:cViewPr varScale="1">
        <p:scale>
          <a:sx n="149" d="100"/>
          <a:sy n="149" d="100"/>
        </p:scale>
        <p:origin x="1388" y="8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67155"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spcBef>
                <a:spcPct val="0"/>
              </a:spcBef>
              <a:buClrTx/>
              <a:buSzTx/>
              <a:buFontTx/>
              <a:buNone/>
              <a:defRPr sz="1200"/>
            </a:lvl1pPr>
          </a:lstStyle>
          <a:p>
            <a:pPr>
              <a:defRPr/>
            </a:pPr>
            <a:endParaRPr lang="en-US"/>
          </a:p>
        </p:txBody>
      </p:sp>
      <p:sp>
        <p:nvSpPr>
          <p:cNvPr id="28675" name="Rectangle 3"/>
          <p:cNvSpPr>
            <a:spLocks noGrp="1" noChangeArrowheads="1"/>
          </p:cNvSpPr>
          <p:nvPr>
            <p:ph type="dt" sz="quarter" idx="1"/>
          </p:nvPr>
        </p:nvSpPr>
        <p:spPr bwMode="auto">
          <a:xfrm>
            <a:off x="4009921" y="0"/>
            <a:ext cx="3067154" cy="468629"/>
          </a:xfrm>
          <a:prstGeom prst="rect">
            <a:avLst/>
          </a:prstGeom>
          <a:noFill/>
          <a:ln w="9525">
            <a:noFill/>
            <a:miter lim="800000"/>
            <a:headEnd/>
            <a:tailEnd/>
          </a:ln>
          <a:effectLst/>
        </p:spPr>
        <p:txBody>
          <a:bodyPr vert="horz" wrap="square" lIns="93937" tIns="46968" rIns="93937" bIns="46968" numCol="1" anchor="t" anchorCtr="0" compatLnSpc="1">
            <a:prstTxWarp prst="textNoShape">
              <a:avLst/>
            </a:prstTxWarp>
          </a:bodyPr>
          <a:lstStyle>
            <a:lvl1pPr algn="r">
              <a:spcBef>
                <a:spcPct val="0"/>
              </a:spcBef>
              <a:buClrTx/>
              <a:buSzTx/>
              <a:buFontTx/>
              <a:buNone/>
              <a:defRPr sz="1200"/>
            </a:lvl1pPr>
          </a:lstStyle>
          <a:p>
            <a:pPr>
              <a:defRPr/>
            </a:pPr>
            <a:endParaRPr lang="en-US"/>
          </a:p>
        </p:txBody>
      </p:sp>
      <p:sp>
        <p:nvSpPr>
          <p:cNvPr id="28676" name="Rectangle 4"/>
          <p:cNvSpPr>
            <a:spLocks noGrp="1" noChangeArrowheads="1"/>
          </p:cNvSpPr>
          <p:nvPr>
            <p:ph type="ftr" sz="quarter" idx="2"/>
          </p:nvPr>
        </p:nvSpPr>
        <p:spPr bwMode="auto">
          <a:xfrm>
            <a:off x="0" y="8894446"/>
            <a:ext cx="3067155"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spcBef>
                <a:spcPct val="0"/>
              </a:spcBef>
              <a:buClrTx/>
              <a:buSzTx/>
              <a:buFontTx/>
              <a:buNone/>
              <a:defRPr sz="1200"/>
            </a:lvl1pPr>
          </a:lstStyle>
          <a:p>
            <a:pPr>
              <a:defRPr/>
            </a:pPr>
            <a:endParaRPr lang="en-US"/>
          </a:p>
        </p:txBody>
      </p:sp>
      <p:sp>
        <p:nvSpPr>
          <p:cNvPr id="28677" name="Rectangle 5"/>
          <p:cNvSpPr>
            <a:spLocks noGrp="1" noChangeArrowheads="1"/>
          </p:cNvSpPr>
          <p:nvPr>
            <p:ph type="sldNum" sz="quarter" idx="3"/>
          </p:nvPr>
        </p:nvSpPr>
        <p:spPr bwMode="auto">
          <a:xfrm>
            <a:off x="4009921" y="8894446"/>
            <a:ext cx="3067154" cy="468629"/>
          </a:xfrm>
          <a:prstGeom prst="rect">
            <a:avLst/>
          </a:prstGeom>
          <a:noFill/>
          <a:ln w="9525">
            <a:noFill/>
            <a:miter lim="800000"/>
            <a:headEnd/>
            <a:tailEnd/>
          </a:ln>
          <a:effectLst/>
        </p:spPr>
        <p:txBody>
          <a:bodyPr vert="horz" wrap="square" lIns="93937" tIns="46968" rIns="93937" bIns="46968" numCol="1" anchor="b" anchorCtr="0" compatLnSpc="1">
            <a:prstTxWarp prst="textNoShape">
              <a:avLst/>
            </a:prstTxWarp>
          </a:bodyPr>
          <a:lstStyle>
            <a:lvl1pPr algn="r">
              <a:spcBef>
                <a:spcPct val="0"/>
              </a:spcBef>
              <a:buClrTx/>
              <a:buSzTx/>
              <a:buFontTx/>
              <a:buNone/>
              <a:defRPr sz="1200"/>
            </a:lvl1pPr>
          </a:lstStyle>
          <a:p>
            <a:pPr>
              <a:defRPr/>
            </a:pPr>
            <a:fld id="{3B7227E4-51F8-45C2-83C1-D251491FB81E}" type="slidenum">
              <a:rPr lang="en-US"/>
              <a:pPr>
                <a:defRPr/>
              </a:pPr>
              <a:t>‹#›</a:t>
            </a:fld>
            <a:endParaRPr lang="en-US"/>
          </a:p>
        </p:txBody>
      </p:sp>
    </p:spTree>
    <p:extLst>
      <p:ext uri="{BB962C8B-B14F-4D97-AF65-F5344CB8AC3E}">
        <p14:creationId xmlns:p14="http://schemas.microsoft.com/office/powerpoint/2010/main" val="1714397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7155" cy="468629"/>
          </a:xfrm>
          <a:prstGeom prst="rect">
            <a:avLst/>
          </a:prstGeom>
        </p:spPr>
        <p:txBody>
          <a:bodyPr vert="horz" wrap="square" lIns="93937" tIns="46968" rIns="93937" bIns="46968" numCol="1" anchor="t" anchorCtr="0" compatLnSpc="1">
            <a:prstTxWarp prst="textNoShape">
              <a:avLst/>
            </a:prstTxWarp>
          </a:bodyPr>
          <a:lstStyle>
            <a:lvl1pPr>
              <a:defRPr sz="1200"/>
            </a:lvl1pPr>
          </a:lstStyle>
          <a:p>
            <a:pPr>
              <a:defRPr/>
            </a:pPr>
            <a:endParaRPr lang="en-US"/>
          </a:p>
        </p:txBody>
      </p:sp>
      <p:sp>
        <p:nvSpPr>
          <p:cNvPr id="3" name="Date Placeholder 2"/>
          <p:cNvSpPr>
            <a:spLocks noGrp="1"/>
          </p:cNvSpPr>
          <p:nvPr>
            <p:ph type="dt" idx="1"/>
          </p:nvPr>
        </p:nvSpPr>
        <p:spPr>
          <a:xfrm>
            <a:off x="4008339" y="0"/>
            <a:ext cx="3067155" cy="468629"/>
          </a:xfrm>
          <a:prstGeom prst="rect">
            <a:avLst/>
          </a:prstGeom>
        </p:spPr>
        <p:txBody>
          <a:bodyPr vert="horz" wrap="square" lIns="93937" tIns="46968" rIns="93937" bIns="46968" numCol="1" anchor="t" anchorCtr="0" compatLnSpc="1">
            <a:prstTxWarp prst="textNoShape">
              <a:avLst/>
            </a:prstTxWarp>
          </a:bodyPr>
          <a:lstStyle>
            <a:lvl1pPr algn="r">
              <a:defRPr sz="1200"/>
            </a:lvl1pPr>
          </a:lstStyle>
          <a:p>
            <a:pPr>
              <a:defRPr/>
            </a:pPr>
            <a:fld id="{24C5774C-03E1-499A-B4E4-895282C04360}" type="datetimeFigureOut">
              <a:rPr lang="en-US"/>
              <a:pPr>
                <a:defRPr/>
              </a:pPr>
              <a:t>4/17/2025</a:t>
            </a:fld>
            <a:endParaRPr lang="en-US"/>
          </a:p>
        </p:txBody>
      </p:sp>
      <p:sp>
        <p:nvSpPr>
          <p:cNvPr id="4" name="Slide Image Placeholder 3"/>
          <p:cNvSpPr>
            <a:spLocks noGrp="1" noRot="1" noChangeAspect="1"/>
          </p:cNvSpPr>
          <p:nvPr>
            <p:ph type="sldImg" idx="2"/>
          </p:nvPr>
        </p:nvSpPr>
        <p:spPr>
          <a:xfrm>
            <a:off x="419100" y="703263"/>
            <a:ext cx="6238875" cy="3509962"/>
          </a:xfrm>
          <a:prstGeom prst="rect">
            <a:avLst/>
          </a:prstGeom>
          <a:noFill/>
          <a:ln w="12700">
            <a:solidFill>
              <a:prstClr val="black"/>
            </a:solidFill>
          </a:ln>
        </p:spPr>
        <p:txBody>
          <a:bodyPr vert="horz" lIns="93937" tIns="46968" rIns="93937" bIns="46968" rtlCol="0" anchor="ctr"/>
          <a:lstStyle/>
          <a:p>
            <a:pPr lvl="0"/>
            <a:endParaRPr lang="en-US" noProof="0"/>
          </a:p>
        </p:txBody>
      </p:sp>
      <p:sp>
        <p:nvSpPr>
          <p:cNvPr id="5" name="Notes Placeholder 4"/>
          <p:cNvSpPr>
            <a:spLocks noGrp="1"/>
          </p:cNvSpPr>
          <p:nvPr>
            <p:ph type="body" sz="quarter" idx="3"/>
          </p:nvPr>
        </p:nvSpPr>
        <p:spPr>
          <a:xfrm>
            <a:off x="707075" y="4447224"/>
            <a:ext cx="5662925" cy="4212908"/>
          </a:xfrm>
          <a:prstGeom prst="rect">
            <a:avLst/>
          </a:prstGeom>
        </p:spPr>
        <p:txBody>
          <a:bodyPr vert="horz" lIns="93937" tIns="46968" rIns="93937" bIns="46968"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92863"/>
            <a:ext cx="3067155" cy="468629"/>
          </a:xfrm>
          <a:prstGeom prst="rect">
            <a:avLst/>
          </a:prstGeom>
        </p:spPr>
        <p:txBody>
          <a:bodyPr vert="horz" wrap="square" lIns="93937" tIns="46968" rIns="93937" bIns="46968" numCol="1" anchor="b" anchorCtr="0" compatLnSpc="1">
            <a:prstTxWarp prst="textNoShape">
              <a:avLst/>
            </a:prstTxWarp>
          </a:bodyPr>
          <a:lstStyle>
            <a:lvl1pPr>
              <a:defRPr sz="1200"/>
            </a:lvl1pPr>
          </a:lstStyle>
          <a:p>
            <a:pPr>
              <a:defRPr/>
            </a:pPr>
            <a:endParaRPr lang="en-US"/>
          </a:p>
        </p:txBody>
      </p:sp>
      <p:sp>
        <p:nvSpPr>
          <p:cNvPr id="7" name="Slide Number Placeholder 6"/>
          <p:cNvSpPr>
            <a:spLocks noGrp="1"/>
          </p:cNvSpPr>
          <p:nvPr>
            <p:ph type="sldNum" sz="quarter" idx="5"/>
          </p:nvPr>
        </p:nvSpPr>
        <p:spPr>
          <a:xfrm>
            <a:off x="4008339" y="8892863"/>
            <a:ext cx="3067155" cy="468629"/>
          </a:xfrm>
          <a:prstGeom prst="rect">
            <a:avLst/>
          </a:prstGeom>
        </p:spPr>
        <p:txBody>
          <a:bodyPr vert="horz" wrap="square" lIns="93937" tIns="46968" rIns="93937" bIns="46968" numCol="1" anchor="b" anchorCtr="0" compatLnSpc="1">
            <a:prstTxWarp prst="textNoShape">
              <a:avLst/>
            </a:prstTxWarp>
          </a:bodyPr>
          <a:lstStyle>
            <a:lvl1pPr algn="r">
              <a:defRPr sz="1200"/>
            </a:lvl1pPr>
          </a:lstStyle>
          <a:p>
            <a:pPr>
              <a:defRPr/>
            </a:pPr>
            <a:fld id="{169181FC-D85A-4591-8BD1-5E6A6B17461A}" type="slidenum">
              <a:rPr lang="en-US"/>
              <a:pPr>
                <a:defRPr/>
              </a:pPr>
              <a:t>‹#›</a:t>
            </a:fld>
            <a:endParaRPr lang="en-US"/>
          </a:p>
        </p:txBody>
      </p:sp>
    </p:spTree>
    <p:extLst>
      <p:ext uri="{BB962C8B-B14F-4D97-AF65-F5344CB8AC3E}">
        <p14:creationId xmlns:p14="http://schemas.microsoft.com/office/powerpoint/2010/main" val="35706096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419100" y="703263"/>
            <a:ext cx="6238875" cy="35099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Times New Roman" pitchFamily="18" charset="0"/>
              </a:defRPr>
            </a:lvl1pPr>
            <a:lvl2pPr marL="740647" indent="-284864" eaLnBrk="0" hangingPunct="0">
              <a:defRPr sz="2800">
                <a:solidFill>
                  <a:schemeClr val="tx1"/>
                </a:solidFill>
                <a:latin typeface="Times New Roman" pitchFamily="18" charset="0"/>
              </a:defRPr>
            </a:lvl2pPr>
            <a:lvl3pPr marL="1139457" indent="-227891" eaLnBrk="0" hangingPunct="0">
              <a:defRPr sz="2800">
                <a:solidFill>
                  <a:schemeClr val="tx1"/>
                </a:solidFill>
                <a:latin typeface="Times New Roman" pitchFamily="18" charset="0"/>
              </a:defRPr>
            </a:lvl3pPr>
            <a:lvl4pPr marL="1595239" indent="-227891" eaLnBrk="0" hangingPunct="0">
              <a:defRPr sz="2800">
                <a:solidFill>
                  <a:schemeClr val="tx1"/>
                </a:solidFill>
                <a:latin typeface="Times New Roman" pitchFamily="18" charset="0"/>
              </a:defRPr>
            </a:lvl4pPr>
            <a:lvl5pPr marL="2051022" indent="-227891" eaLnBrk="0" hangingPunct="0">
              <a:defRPr sz="2800">
                <a:solidFill>
                  <a:schemeClr val="tx1"/>
                </a:solidFill>
                <a:latin typeface="Times New Roman" pitchFamily="18" charset="0"/>
              </a:defRPr>
            </a:lvl5pPr>
            <a:lvl6pPr marL="2506805"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6pPr>
            <a:lvl7pPr marL="2962587"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7pPr>
            <a:lvl8pPr marL="3418370"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8pPr>
            <a:lvl9pPr marL="3874153" indent="-227891" eaLnBrk="0" fontAlgn="base" hangingPunct="0">
              <a:spcBef>
                <a:spcPct val="20000"/>
              </a:spcBef>
              <a:spcAft>
                <a:spcPct val="0"/>
              </a:spcAft>
              <a:buClr>
                <a:schemeClr val="tx1"/>
              </a:buClr>
              <a:buSzPct val="100000"/>
              <a:buFont typeface="Wingdings" pitchFamily="2" charset="2"/>
              <a:defRPr sz="2800">
                <a:solidFill>
                  <a:schemeClr val="tx1"/>
                </a:solidFill>
                <a:latin typeface="Times New Roman" pitchFamily="18" charset="0"/>
              </a:defRPr>
            </a:lvl9pPr>
          </a:lstStyle>
          <a:p>
            <a:pPr eaLnBrk="1" hangingPunct="1"/>
            <a:fld id="{FFA44757-FF1F-42D8-B2CA-5FE2A078B1AB}" type="slidenum">
              <a:rPr lang="en-US" altLang="en-US" sz="1200"/>
              <a:pPr eaLnBrk="1" hangingPunct="1"/>
              <a:t>0</a:t>
            </a:fld>
            <a:endParaRPr lang="en-US" altLang="en-US" sz="1200" dirty="0"/>
          </a:p>
        </p:txBody>
      </p:sp>
    </p:spTree>
    <p:extLst>
      <p:ext uri="{BB962C8B-B14F-4D97-AF65-F5344CB8AC3E}">
        <p14:creationId xmlns:p14="http://schemas.microsoft.com/office/powerpoint/2010/main" val="1770369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AutoShape 1027"/>
          <p:cNvSpPr>
            <a:spLocks noChangeArrowheads="1"/>
          </p:cNvSpPr>
          <p:nvPr/>
        </p:nvSpPr>
        <p:spPr bwMode="auto">
          <a:xfrm>
            <a:off x="914400" y="990600"/>
            <a:ext cx="6908800" cy="19050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9" name="Line 4103"/>
          <p:cNvSpPr>
            <a:spLocks noChangeShapeType="1"/>
          </p:cNvSpPr>
          <p:nvPr userDrawn="1"/>
        </p:nvSpPr>
        <p:spPr bwMode="auto">
          <a:xfrm>
            <a:off x="0" y="3048000"/>
            <a:ext cx="119888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0" name="Rectangle 4098"/>
          <p:cNvSpPr>
            <a:spLocks noGrp="1" noChangeArrowheads="1"/>
          </p:cNvSpPr>
          <p:nvPr>
            <p:ph type="ctrTitle" sz="quarter"/>
          </p:nvPr>
        </p:nvSpPr>
        <p:spPr>
          <a:xfrm>
            <a:off x="914400" y="228600"/>
            <a:ext cx="10363200" cy="1143000"/>
          </a:xfrm>
        </p:spPr>
        <p:txBody>
          <a:bodyPr/>
          <a:lstStyle>
            <a:lvl1pPr>
              <a:defRPr sz="3600" baseline="0">
                <a:solidFill>
                  <a:srgbClr val="1E0000"/>
                </a:solidFill>
                <a:latin typeface="Arial" pitchFamily="34" charset="0"/>
                <a:cs typeface="Arial" pitchFamily="34" charset="0"/>
              </a:defRPr>
            </a:lvl1pPr>
          </a:lstStyle>
          <a:p>
            <a:r>
              <a:rPr lang="en-US" dirty="0"/>
              <a:t>Click to edit Master title style</a:t>
            </a:r>
          </a:p>
        </p:txBody>
      </p:sp>
      <p:sp>
        <p:nvSpPr>
          <p:cNvPr id="11" name="Rectangle 4099"/>
          <p:cNvSpPr>
            <a:spLocks noGrp="1" noChangeArrowheads="1"/>
          </p:cNvSpPr>
          <p:nvPr>
            <p:ph type="subTitle" sz="quarter" idx="1"/>
          </p:nvPr>
        </p:nvSpPr>
        <p:spPr>
          <a:xfrm>
            <a:off x="1930400" y="3124200"/>
            <a:ext cx="8534400" cy="1752600"/>
          </a:xfrm>
        </p:spPr>
        <p:txBody>
          <a:bodyPr/>
          <a:lstStyle>
            <a:lvl1pPr marL="0" indent="0" algn="ctr">
              <a:buFontTx/>
              <a:buNone/>
              <a:defRPr baseline="0">
                <a:solidFill>
                  <a:srgbClr val="1E0000"/>
                </a:solidFill>
                <a:latin typeface="Arial" pitchFamily="34" charset="0"/>
                <a:cs typeface="Arial" pitchFamily="34" charset="0"/>
              </a:defRPr>
            </a:lvl1pPr>
          </a:lstStyle>
          <a:p>
            <a:r>
              <a:rPr lang="en-US" dirty="0"/>
              <a:t>Click to edit Master subtitle style</a:t>
            </a:r>
          </a:p>
        </p:txBody>
      </p:sp>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6200" y="5486400"/>
            <a:ext cx="3886200" cy="1036320"/>
          </a:xfrm>
          <a:prstGeom prst="rect">
            <a:avLst/>
          </a:prstGeom>
        </p:spPr>
      </p:pic>
    </p:spTree>
    <p:extLst>
      <p:ext uri="{BB962C8B-B14F-4D97-AF65-F5344CB8AC3E}">
        <p14:creationId xmlns:p14="http://schemas.microsoft.com/office/powerpoint/2010/main" val="4216950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457200" y="76200"/>
            <a:ext cx="11176000" cy="1066800"/>
          </a:xfrm>
        </p:spPr>
        <p:txBody>
          <a:bodyPr/>
          <a:lstStyle>
            <a:lvl1pPr>
              <a:defRPr baseline="0">
                <a:solidFill>
                  <a:srgbClr val="1E0000"/>
                </a:solidFill>
              </a:defRPr>
            </a:lvl1pPr>
          </a:lstStyle>
          <a:p>
            <a:r>
              <a:rPr lang="en-US" dirty="0"/>
              <a:t>Click to edit Master title style</a:t>
            </a:r>
          </a:p>
        </p:txBody>
      </p:sp>
      <p:sp>
        <p:nvSpPr>
          <p:cNvPr id="5" name="Content Placeholder 2"/>
          <p:cNvSpPr>
            <a:spLocks noGrp="1"/>
          </p:cNvSpPr>
          <p:nvPr>
            <p:ph idx="1"/>
          </p:nvPr>
        </p:nvSpPr>
        <p:spPr>
          <a:xfrm>
            <a:off x="457200" y="1280160"/>
            <a:ext cx="11297920" cy="3733800"/>
          </a:xfrm>
        </p:spPr>
        <p:txBody>
          <a:bodyPr/>
          <a:lstStyle>
            <a:lvl1pPr marL="457200" indent="-457200">
              <a:buClr>
                <a:srgbClr val="1E0000"/>
              </a:buClr>
              <a:buSzPct val="100000"/>
              <a:buFont typeface="Arial" panose="020B0604020202020204" pitchFamily="34" charset="0"/>
              <a:buChar char="•"/>
              <a:defRPr baseline="0">
                <a:solidFill>
                  <a:srgbClr val="1E0000"/>
                </a:solidFill>
              </a:defRPr>
            </a:lvl1pPr>
            <a:lvl2pPr>
              <a:buClr>
                <a:srgbClr val="1E0000"/>
              </a:buClr>
              <a:defRPr baseline="0">
                <a:solidFill>
                  <a:srgbClr val="1E0000"/>
                </a:solidFill>
              </a:defRPr>
            </a:lvl2pPr>
            <a:lvl3pPr marL="1257300" indent="-342900">
              <a:buClr>
                <a:srgbClr val="1E0000"/>
              </a:buClr>
              <a:buSzPct val="90000"/>
              <a:buFont typeface="Arial" panose="020B0604020202020204" pitchFamily="34" charset="0"/>
              <a:buChar char="•"/>
              <a:defRPr baseline="0">
                <a:solidFill>
                  <a:srgbClr val="1E0000"/>
                </a:solidFill>
              </a:defRPr>
            </a:lvl3pPr>
            <a:lvl4pPr>
              <a:buClr>
                <a:srgbClr val="1E0000"/>
              </a:buClr>
              <a:defRPr baseline="0">
                <a:solidFill>
                  <a:srgbClr val="1E0000"/>
                </a:solidFill>
              </a:defRPr>
            </a:lvl4pPr>
            <a:lvl5pPr>
              <a:buClr>
                <a:srgbClr val="1E0000"/>
              </a:buClr>
              <a:defRPr baseline="0">
                <a:solidFill>
                  <a:srgbClr val="1E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654020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460070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0668000" cy="1069848"/>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096000" y="1524000"/>
            <a:ext cx="5232400" cy="3733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231743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11155680" cy="1069848"/>
          </a:xfrm>
          <a:prstGeom prst="rect">
            <a:avLst/>
          </a:prstGeom>
        </p:spPr>
        <p:txBody>
          <a:bodyPr/>
          <a:lstStyle/>
          <a:p>
            <a:r>
              <a:rPr lang="en-US" dirty="0"/>
              <a:t>Click to edit Master title style</a:t>
            </a:r>
          </a:p>
        </p:txBody>
      </p:sp>
      <p:sp>
        <p:nvSpPr>
          <p:cNvPr id="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Tree>
    <p:extLst>
      <p:ext uri="{BB962C8B-B14F-4D97-AF65-F5344CB8AC3E}">
        <p14:creationId xmlns:p14="http://schemas.microsoft.com/office/powerpoint/2010/main" val="1502422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021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AutoShape 5"/>
          <p:cNvSpPr>
            <a:spLocks noChangeArrowheads="1"/>
          </p:cNvSpPr>
          <p:nvPr/>
        </p:nvSpPr>
        <p:spPr bwMode="auto">
          <a:xfrm>
            <a:off x="1016000" y="1143000"/>
            <a:ext cx="6807200" cy="609600"/>
          </a:xfrm>
          <a:prstGeom prst="roundRect">
            <a:avLst>
              <a:gd name="adj" fmla="val 50000"/>
            </a:avLst>
          </a:prstGeom>
          <a:solidFill>
            <a:schemeClr val="bg1"/>
          </a:solidFill>
          <a:ln w="9525">
            <a:noFill/>
            <a:round/>
            <a:headEnd/>
            <a:tailEnd/>
          </a:ln>
        </p:spPr>
        <p:txBody>
          <a:bodyPr wrap="none" anchor="ctr"/>
          <a:lstStyle/>
          <a:p>
            <a:pPr algn="ctr">
              <a:spcBef>
                <a:spcPct val="0"/>
              </a:spcBef>
              <a:buClrTx/>
              <a:buSzTx/>
              <a:buFontTx/>
              <a:buNone/>
              <a:defRPr/>
            </a:pPr>
            <a:endParaRPr kumimoji="1" lang="en-US" sz="2400"/>
          </a:p>
        </p:txBody>
      </p:sp>
      <p:sp>
        <p:nvSpPr>
          <p:cNvPr id="25615" name="Rectangle 15"/>
          <p:cNvSpPr>
            <a:spLocks noChangeArrowheads="1"/>
          </p:cNvSpPr>
          <p:nvPr userDrawn="1"/>
        </p:nvSpPr>
        <p:spPr bwMode="auto">
          <a:xfrm>
            <a:off x="304801" y="6629401"/>
            <a:ext cx="11578167" cy="9525"/>
          </a:xfrm>
          <a:prstGeom prst="rect">
            <a:avLst/>
          </a:prstGeom>
          <a:gradFill rotWithShape="0">
            <a:gsLst>
              <a:gs pos="0">
                <a:schemeClr val="folHlink"/>
              </a:gs>
              <a:gs pos="100000">
                <a:schemeClr val="folHlink">
                  <a:gamma/>
                  <a:tint val="25098"/>
                  <a:invGamma/>
                </a:schemeClr>
              </a:gs>
            </a:gsLst>
            <a:path path="shape">
              <a:fillToRect l="50000" t="50000" r="50000" b="50000"/>
            </a:path>
          </a:gradFill>
          <a:ln w="19050">
            <a:noFill/>
            <a:miter lim="800000"/>
            <a:headEnd/>
            <a:tailEnd/>
          </a:ln>
          <a:effectLst/>
        </p:spPr>
        <p:txBody>
          <a:bodyPr wrap="none" anchor="ctr"/>
          <a:lstStyle/>
          <a:p>
            <a:pPr algn="ctr">
              <a:spcBef>
                <a:spcPct val="0"/>
              </a:spcBef>
              <a:buClrTx/>
              <a:buSzTx/>
              <a:buFontTx/>
              <a:buNone/>
              <a:defRPr/>
            </a:pPr>
            <a:endParaRPr lang="en-US" sz="2400">
              <a:latin typeface="Helvetica" charset="0"/>
            </a:endParaRPr>
          </a:p>
        </p:txBody>
      </p:sp>
      <p:sp>
        <p:nvSpPr>
          <p:cNvPr id="11" name="Line 8"/>
          <p:cNvSpPr>
            <a:spLocks noChangeShapeType="1"/>
          </p:cNvSpPr>
          <p:nvPr userDrawn="1"/>
        </p:nvSpPr>
        <p:spPr bwMode="auto">
          <a:xfrm>
            <a:off x="0" y="1143000"/>
            <a:ext cx="11176000" cy="0"/>
          </a:xfrm>
          <a:prstGeom prst="line">
            <a:avLst/>
          </a:prstGeom>
          <a:noFill/>
          <a:ln w="50800">
            <a:solidFill>
              <a:srgbClr val="500000"/>
            </a:solidFill>
            <a:round/>
            <a:headEnd type="none" w="sm" len="sm"/>
            <a:tailEnd type="none" w="sm" len="sm"/>
          </a:ln>
          <a:effectLst/>
        </p:spPr>
        <p:txBody>
          <a:bodyPr wrap="none" anchor="ctr"/>
          <a:lstStyle/>
          <a:p>
            <a:pPr>
              <a:defRPr/>
            </a:pPr>
            <a:endParaRPr lang="en-US" sz="2800" dirty="0"/>
          </a:p>
        </p:txBody>
      </p:sp>
      <p:sp>
        <p:nvSpPr>
          <p:cNvPr id="12" name="Rectangle 6"/>
          <p:cNvSpPr>
            <a:spLocks noGrp="1" noChangeArrowheads="1"/>
          </p:cNvSpPr>
          <p:nvPr>
            <p:ph type="title"/>
          </p:nvPr>
        </p:nvSpPr>
        <p:spPr bwMode="auto">
          <a:xfrm>
            <a:off x="457200" y="76200"/>
            <a:ext cx="106680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3" name="Rectangle 6"/>
          <p:cNvSpPr>
            <a:spLocks noGrp="1" noChangeArrowheads="1"/>
          </p:cNvSpPr>
          <p:nvPr>
            <p:ph type="sldNum" sz="quarter" idx="4"/>
          </p:nvPr>
        </p:nvSpPr>
        <p:spPr bwMode="auto">
          <a:xfrm>
            <a:off x="9448800" y="6324600"/>
            <a:ext cx="2540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2000">
                <a:latin typeface="Times New Roman" pitchFamily="18" charset="0"/>
              </a:defRPr>
            </a:lvl1pPr>
          </a:lstStyle>
          <a:p>
            <a:pPr>
              <a:defRPr/>
            </a:pPr>
            <a:fld id="{F6D20532-61D7-47D0-903F-227F7C48AD34}" type="slidenum">
              <a:rPr lang="en-US"/>
              <a:pPr>
                <a:defRPr/>
              </a:pPr>
              <a:t>‹#›</a:t>
            </a:fld>
            <a:endParaRPr lang="en-US" dirty="0"/>
          </a:p>
        </p:txBody>
      </p:sp>
      <p:sp>
        <p:nvSpPr>
          <p:cNvPr id="15" name="Rectangle 7"/>
          <p:cNvSpPr>
            <a:spLocks noGrp="1" noChangeArrowheads="1"/>
          </p:cNvSpPr>
          <p:nvPr>
            <p:ph type="body" idx="1"/>
          </p:nvPr>
        </p:nvSpPr>
        <p:spPr bwMode="auto">
          <a:xfrm>
            <a:off x="457200" y="1280160"/>
            <a:ext cx="106680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074" name="Picture 2" descr="Related image"/>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11318241" y="838200"/>
            <a:ext cx="670559" cy="609600"/>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33" r:id="rId1"/>
    <p:sldLayoutId id="2147483723" r:id="rId2"/>
    <p:sldLayoutId id="2147483724" r:id="rId3"/>
    <p:sldLayoutId id="2147483725" r:id="rId4"/>
    <p:sldLayoutId id="2147483727" r:id="rId5"/>
    <p:sldLayoutId id="2147483734" r:id="rId6"/>
  </p:sldLayoutIdLst>
  <p:txStyles>
    <p:titleStyle>
      <a:lvl1pPr algn="l" rtl="0" eaLnBrk="0" fontAlgn="base" hangingPunct="0">
        <a:lnSpc>
          <a:spcPct val="90000"/>
        </a:lnSpc>
        <a:spcBef>
          <a:spcPct val="0"/>
        </a:spcBef>
        <a:spcAft>
          <a:spcPct val="0"/>
        </a:spcAft>
        <a:defRPr sz="3600" b="1" baseline="0">
          <a:solidFill>
            <a:srgbClr val="3C0000"/>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457200" indent="-457200" algn="l" rtl="0" eaLnBrk="0" fontAlgn="base" hangingPunct="0">
        <a:spcBef>
          <a:spcPct val="20000"/>
        </a:spcBef>
        <a:spcAft>
          <a:spcPct val="0"/>
        </a:spcAft>
        <a:buClr>
          <a:schemeClr val="tx1"/>
        </a:buClr>
        <a:buSzPct val="100000"/>
        <a:buFont typeface="Arial" panose="020B0604020202020204" pitchFamily="34" charset="0"/>
        <a:buChar char="•"/>
        <a:defRPr sz="2800" baseline="0">
          <a:solidFill>
            <a:srgbClr val="280000"/>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baseline="0">
          <a:solidFill>
            <a:srgbClr val="280000"/>
          </a:solidFill>
          <a:latin typeface="+mn-lt"/>
        </a:defRPr>
      </a:lvl2pPr>
      <a:lvl3pPr marL="1257300" indent="-342900" algn="l" rtl="0" eaLnBrk="0" fontAlgn="base" hangingPunct="0">
        <a:spcBef>
          <a:spcPct val="20000"/>
        </a:spcBef>
        <a:spcAft>
          <a:spcPct val="0"/>
        </a:spcAft>
        <a:buClr>
          <a:schemeClr val="tx1"/>
        </a:buClr>
        <a:buSzPct val="90000"/>
        <a:buFont typeface="Arial" panose="020B0604020202020204" pitchFamily="34" charset="0"/>
        <a:buChar char="•"/>
        <a:defRPr sz="2000" baseline="0">
          <a:solidFill>
            <a:srgbClr val="280000"/>
          </a:solidFill>
          <a:latin typeface="+mn-lt"/>
        </a:defRPr>
      </a:lvl3pPr>
      <a:lvl4pPr marL="1600200" indent="-228600" algn="l" rtl="0" eaLnBrk="0" fontAlgn="base" hangingPunct="0">
        <a:spcBef>
          <a:spcPct val="20000"/>
        </a:spcBef>
        <a:spcAft>
          <a:spcPct val="0"/>
        </a:spcAft>
        <a:buClr>
          <a:schemeClr val="tx1"/>
        </a:buClr>
        <a:buSzPct val="80000"/>
        <a:buChar char="–"/>
        <a:defRPr sz="2000" baseline="0">
          <a:solidFill>
            <a:srgbClr val="280000"/>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
        <a:defRPr sz="2000" baseline="0">
          <a:solidFill>
            <a:srgbClr val="280000"/>
          </a:solidFill>
          <a:latin typeface="+mn-lt"/>
        </a:defRPr>
      </a:lvl5pPr>
      <a:lvl6pPr marL="25146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overbye@tamu.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w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wmf"/><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wmf"/></Relationships>
</file>

<file path=ppt/slides/_rels/slide2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oleObject" Target="../embeddings/oleObject5.bin"/><Relationship Id="rId1" Type="http://schemas.openxmlformats.org/officeDocument/2006/relationships/slideLayout" Target="../slideLayouts/slideLayout2.xml"/><Relationship Id="rId4" Type="http://schemas.openxmlformats.org/officeDocument/2006/relationships/image" Target="../media/image41.wmf"/></Relationships>
</file>

<file path=ppt/slides/_rels/slide3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oleObject" Target="../embeddings/oleObject6.bin"/><Relationship Id="rId1" Type="http://schemas.openxmlformats.org/officeDocument/2006/relationships/slideLayout" Target="../slideLayouts/slideLayout2.xml"/><Relationship Id="rId5" Type="http://schemas.openxmlformats.org/officeDocument/2006/relationships/image" Target="../media/image43.wmf"/><Relationship Id="rId4" Type="http://schemas.openxmlformats.org/officeDocument/2006/relationships/oleObject" Target="../embeddings/oleObject7.bin"/></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wmf"/><Relationship Id="rId2" Type="http://schemas.openxmlformats.org/officeDocument/2006/relationships/oleObject" Target="../embeddings/oleObject8.bin"/><Relationship Id="rId1" Type="http://schemas.openxmlformats.org/officeDocument/2006/relationships/slideLayout" Target="../slideLayouts/slideLayout2.xml"/><Relationship Id="rId5" Type="http://schemas.openxmlformats.org/officeDocument/2006/relationships/image" Target="../media/image49.wmf"/><Relationship Id="rId4" Type="http://schemas.openxmlformats.org/officeDocument/2006/relationships/oleObject" Target="../embeddings/oleObject9.bin"/></Relationships>
</file>

<file path=ppt/slides/_rels/slide42.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10.bin"/><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oleObject" Target="../embeddings/oleObject11.bin"/><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4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4.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2"/>
          <p:cNvSpPr>
            <a:spLocks noGrp="1" noChangeArrowheads="1"/>
          </p:cNvSpPr>
          <p:nvPr>
            <p:ph type="ctrTitle"/>
          </p:nvPr>
        </p:nvSpPr>
        <p:spPr>
          <a:xfrm>
            <a:off x="1524000" y="76201"/>
            <a:ext cx="9144000" cy="1646237"/>
          </a:xfrm>
          <a:noFill/>
        </p:spPr>
        <p:txBody>
          <a:bodyPr anchor="ctr"/>
          <a:lstStyle/>
          <a:p>
            <a:pPr algn="ctr" eaLnBrk="1" hangingPunct="1">
              <a:spcBef>
                <a:spcPct val="50000"/>
              </a:spcBef>
            </a:pPr>
            <a:r>
              <a:rPr lang="en-US" b="1" dirty="0">
                <a:solidFill>
                  <a:srgbClr val="000000"/>
                </a:solidFill>
                <a:effectLst/>
                <a:latin typeface="+mj-lt"/>
                <a:ea typeface="Times New Roman" panose="02020603050405020304" pitchFamily="18" charset="0"/>
              </a:rPr>
              <a:t>ECEN 460</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Power System Operation and Control</a:t>
            </a:r>
            <a:br>
              <a:rPr lang="en-US" dirty="0">
                <a:solidFill>
                  <a:srgbClr val="000000"/>
                </a:solidFill>
                <a:latin typeface="+mj-lt"/>
                <a:ea typeface="Calibri" panose="020F0502020204030204" pitchFamily="34" charset="0"/>
                <a:cs typeface="Times New Roman" panose="02020603050405020304" pitchFamily="18" charset="0"/>
              </a:rPr>
            </a:br>
            <a:r>
              <a:rPr lang="en-US" dirty="0">
                <a:solidFill>
                  <a:srgbClr val="000000"/>
                </a:solidFill>
                <a:latin typeface="+mj-lt"/>
                <a:ea typeface="Calibri" panose="020F0502020204030204" pitchFamily="34" charset="0"/>
                <a:cs typeface="Times New Roman" panose="02020603050405020304" pitchFamily="18" charset="0"/>
              </a:rPr>
              <a:t>Spring 2025</a:t>
            </a:r>
            <a:endParaRPr lang="en-US" altLang="en-US" dirty="0">
              <a:latin typeface="+mj-lt"/>
            </a:endParaRPr>
          </a:p>
        </p:txBody>
      </p:sp>
      <p:sp>
        <p:nvSpPr>
          <p:cNvPr id="6" name="Rectangle 5"/>
          <p:cNvSpPr/>
          <p:nvPr/>
        </p:nvSpPr>
        <p:spPr>
          <a:xfrm>
            <a:off x="1828800" y="1902352"/>
            <a:ext cx="8686800" cy="584775"/>
          </a:xfrm>
          <a:prstGeom prst="rect">
            <a:avLst/>
          </a:prstGeom>
        </p:spPr>
        <p:txBody>
          <a:bodyPr wrap="square">
            <a:spAutoFit/>
          </a:bodyPr>
          <a:lstStyle/>
          <a:p>
            <a:pPr algn="ctr"/>
            <a:r>
              <a:rPr lang="en-US" sz="3200" b="1" kern="0" dirty="0">
                <a:solidFill>
                  <a:srgbClr val="1E0000"/>
                </a:solidFill>
                <a:latin typeface="Arial" pitchFamily="34" charset="0"/>
                <a:cs typeface="Arial" pitchFamily="34" charset="0"/>
              </a:rPr>
              <a:t>Lecture 20: Power System Stability</a:t>
            </a:r>
          </a:p>
        </p:txBody>
      </p:sp>
      <p:sp>
        <p:nvSpPr>
          <p:cNvPr id="7" name="Subtitle 2"/>
          <p:cNvSpPr>
            <a:spLocks noGrp="1"/>
          </p:cNvSpPr>
          <p:nvPr>
            <p:ph type="subTitle" sz="quarter" idx="1"/>
          </p:nvPr>
        </p:nvSpPr>
        <p:spPr>
          <a:xfrm>
            <a:off x="1752600" y="3251817"/>
            <a:ext cx="8534400" cy="1752600"/>
          </a:xfrm>
        </p:spPr>
        <p:txBody>
          <a:bodyPr/>
          <a:lstStyle/>
          <a:p>
            <a:r>
              <a:rPr lang="en-US" dirty="0"/>
              <a:t>Prof. Tom Overbye </a:t>
            </a:r>
          </a:p>
          <a:p>
            <a:r>
              <a:rPr lang="en-US" dirty="0"/>
              <a:t>Dept. of Electrical and Computer Engineering</a:t>
            </a:r>
          </a:p>
          <a:p>
            <a:r>
              <a:rPr lang="en-US" dirty="0"/>
              <a:t>Texas A&amp;M University</a:t>
            </a:r>
          </a:p>
          <a:p>
            <a:r>
              <a:rPr lang="en-US" dirty="0">
                <a:hlinkClick r:id="rId3"/>
              </a:rPr>
              <a:t>overbye@tamu.edu</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Generator “Hunting”</a:t>
            </a:r>
            <a:endParaRPr lang="en-US" dirty="0"/>
          </a:p>
        </p:txBody>
      </p:sp>
      <p:sp>
        <p:nvSpPr>
          <p:cNvPr id="3" name="Content Placeholder 2"/>
          <p:cNvSpPr>
            <a:spLocks noGrp="1"/>
          </p:cNvSpPr>
          <p:nvPr>
            <p:ph idx="1"/>
          </p:nvPr>
        </p:nvSpPr>
        <p:spPr>
          <a:xfrm>
            <a:off x="457200" y="1280160"/>
            <a:ext cx="10439400" cy="3733800"/>
          </a:xfrm>
        </p:spPr>
        <p:txBody>
          <a:bodyPr/>
          <a:lstStyle/>
          <a:p>
            <a:pPr>
              <a:buFont typeface="Arial" charset="0"/>
              <a:buChar char="•"/>
            </a:pPr>
            <a:r>
              <a:rPr lang="en-US" altLang="en-US" dirty="0"/>
              <a:t>Control system “hunting” is oscillation around an equilibrium point</a:t>
            </a:r>
          </a:p>
          <a:p>
            <a:pPr>
              <a:buFont typeface="Arial" charset="0"/>
              <a:buChar char="•"/>
            </a:pPr>
            <a:r>
              <a:rPr lang="en-US" altLang="en-US" dirty="0"/>
              <a:t>Trying to interconnect multiple isochronous generators will cause hunting because the frequency </a:t>
            </a:r>
            <a:r>
              <a:rPr lang="en-US" altLang="en-US" dirty="0" err="1"/>
              <a:t>setpoints</a:t>
            </a:r>
            <a:r>
              <a:rPr lang="en-US" altLang="en-US" dirty="0"/>
              <a:t> of the multiple generators are never exactly equal.  </a:t>
            </a:r>
          </a:p>
          <a:p>
            <a:pPr lvl="1">
              <a:buFont typeface="Arial" charset="0"/>
              <a:buChar char="•"/>
            </a:pPr>
            <a:r>
              <a:rPr lang="en-US" altLang="en-US" dirty="0"/>
              <a:t>If there are two then one will be accumulating a frequency error trying to speed up the system, whereas the other will be trying to slow it down</a:t>
            </a:r>
          </a:p>
          <a:p>
            <a:pPr lvl="1">
              <a:buFont typeface="Arial" charset="0"/>
              <a:buChar char="•"/>
            </a:pPr>
            <a:r>
              <a:rPr lang="en-US" altLang="en-US" dirty="0"/>
              <a:t>The generators will NOT share the power load proportionally</a:t>
            </a:r>
            <a:endParaRPr lang="en-US" dirty="0"/>
          </a:p>
        </p:txBody>
      </p:sp>
      <p:sp>
        <p:nvSpPr>
          <p:cNvPr id="5" name="Slide Number Placeholder 1">
            <a:extLst>
              <a:ext uri="{FF2B5EF4-FFF2-40B4-BE49-F238E27FC236}">
                <a16:creationId xmlns:a16="http://schemas.microsoft.com/office/drawing/2014/main" id="{E48FDE02-C960-1CB3-2C36-12BE8BC90E6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9</a:t>
            </a:fld>
            <a:endParaRPr lang="en-US" altLang="en-US" sz="2000" dirty="0">
              <a:solidFill>
                <a:srgbClr val="1E0000"/>
              </a:solidFill>
            </a:endParaRPr>
          </a:p>
        </p:txBody>
      </p:sp>
    </p:spTree>
    <p:extLst>
      <p:ext uri="{BB962C8B-B14F-4D97-AF65-F5344CB8AC3E}">
        <p14:creationId xmlns:p14="http://schemas.microsoft.com/office/powerpoint/2010/main" val="12896749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idx="1"/>
          </p:nvPr>
        </p:nvSpPr>
        <p:spPr>
          <a:xfrm>
            <a:off x="457200" y="1280160"/>
            <a:ext cx="8763000" cy="1463040"/>
          </a:xfrm>
        </p:spPr>
        <p:txBody>
          <a:bodyPr/>
          <a:lstStyle/>
          <a:p>
            <a:r>
              <a:rPr lang="en-US" dirty="0"/>
              <a:t>WSCC 9 bus from before, gen 3 dropping (85 MW)</a:t>
            </a:r>
          </a:p>
          <a:p>
            <a:pPr lvl="1"/>
            <a:r>
              <a:rPr lang="en-US" dirty="0"/>
              <a:t>No infinite bus, gen 1 is modeled with an isochronous generator (PW ISOGov1 model)</a:t>
            </a:r>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96000" y="2476501"/>
            <a:ext cx="4311316"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2640" r="20602"/>
          <a:stretch/>
        </p:blipFill>
        <p:spPr bwMode="auto">
          <a:xfrm>
            <a:off x="761999" y="2667000"/>
            <a:ext cx="5003183"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6324600" y="5862935"/>
            <a:ext cx="3657600" cy="461665"/>
          </a:xfrm>
          <a:prstGeom prst="rect">
            <a:avLst/>
          </a:prstGeom>
          <a:solidFill>
            <a:schemeClr val="accent3">
              <a:lumMod val="95000"/>
            </a:schemeClr>
          </a:solidFill>
        </p:spPr>
        <p:txBody>
          <a:bodyPr wrap="square" rtlCol="0">
            <a:spAutoFit/>
          </a:bodyPr>
          <a:lstStyle/>
          <a:p>
            <a:r>
              <a:rPr lang="en-US" sz="2400" dirty="0">
                <a:solidFill>
                  <a:srgbClr val="1E0000"/>
                </a:solidFill>
              </a:rPr>
              <a:t>Case is </a:t>
            </a:r>
            <a:r>
              <a:rPr lang="en-US" sz="2400" b="1" dirty="0">
                <a:solidFill>
                  <a:srgbClr val="1E0000"/>
                </a:solidFill>
              </a:rPr>
              <a:t>wscc_9bus_IsoGov</a:t>
            </a:r>
          </a:p>
        </p:txBody>
      </p:sp>
      <p:sp>
        <p:nvSpPr>
          <p:cNvPr id="6" name="Slide Number Placeholder 1">
            <a:extLst>
              <a:ext uri="{FF2B5EF4-FFF2-40B4-BE49-F238E27FC236}">
                <a16:creationId xmlns:a16="http://schemas.microsoft.com/office/drawing/2014/main" id="{2125529D-C7C9-1E2B-1A31-6D797EE2D9F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10</a:t>
            </a:fld>
            <a:endParaRPr lang="en-US" altLang="en-US" sz="2000" dirty="0">
              <a:solidFill>
                <a:srgbClr val="1E0000"/>
              </a:solidFill>
            </a:endParaRPr>
          </a:p>
        </p:txBody>
      </p:sp>
    </p:spTree>
    <p:extLst>
      <p:ext uri="{BB962C8B-B14F-4D97-AF65-F5344CB8AC3E}">
        <p14:creationId xmlns:p14="http://schemas.microsoft.com/office/powerpoint/2010/main" val="20844601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Isochronous Gen Example</a:t>
            </a:r>
          </a:p>
        </p:txBody>
      </p:sp>
      <p:sp>
        <p:nvSpPr>
          <p:cNvPr id="3" name="Content Placeholder 2"/>
          <p:cNvSpPr>
            <a:spLocks noGrp="1"/>
          </p:cNvSpPr>
          <p:nvPr>
            <p:ph idx="1"/>
          </p:nvPr>
        </p:nvSpPr>
        <p:spPr>
          <a:xfrm>
            <a:off x="457200" y="1280160"/>
            <a:ext cx="8001000" cy="624840"/>
          </a:xfrm>
        </p:spPr>
        <p:txBody>
          <a:bodyPr/>
          <a:lstStyle/>
          <a:p>
            <a:r>
              <a:rPr lang="en-US" dirty="0"/>
              <a:t>Graph shows the change in the mechanical output</a:t>
            </a:r>
          </a:p>
          <a:p>
            <a:endParaRPr lang="en-US" dirty="0"/>
          </a:p>
        </p:txBody>
      </p:sp>
      <p:sp>
        <p:nvSpPr>
          <p:cNvPr id="5" name="TextBox 4"/>
          <p:cNvSpPr txBox="1"/>
          <p:nvPr/>
        </p:nvSpPr>
        <p:spPr>
          <a:xfrm>
            <a:off x="7315200" y="2090172"/>
            <a:ext cx="3505200" cy="1569660"/>
          </a:xfrm>
          <a:prstGeom prst="rect">
            <a:avLst/>
          </a:prstGeom>
          <a:solidFill>
            <a:schemeClr val="accent3">
              <a:lumMod val="95000"/>
            </a:schemeClr>
          </a:solidFill>
        </p:spPr>
        <p:txBody>
          <a:bodyPr wrap="square" rtlCol="0">
            <a:spAutoFit/>
          </a:bodyPr>
          <a:lstStyle/>
          <a:p>
            <a:r>
              <a:rPr lang="en-US" sz="2400" dirty="0">
                <a:solidFill>
                  <a:srgbClr val="1E0000"/>
                </a:solidFill>
              </a:rPr>
              <a:t>All the change in MWs due to the loss of gen 3 is ultimately being picked</a:t>
            </a:r>
            <a:br>
              <a:rPr lang="en-US" sz="2400" dirty="0">
                <a:solidFill>
                  <a:srgbClr val="1E0000"/>
                </a:solidFill>
              </a:rPr>
            </a:br>
            <a:r>
              <a:rPr lang="en-US" sz="2400" dirty="0">
                <a:solidFill>
                  <a:srgbClr val="1E0000"/>
                </a:solidFill>
              </a:rPr>
              <a:t>up by gen 1</a:t>
            </a:r>
          </a:p>
        </p:txBody>
      </p:sp>
      <p:pic>
        <p:nvPicPr>
          <p:cNvPr id="7" name="Picture 6"/>
          <p:cNvPicPr>
            <a:picLocks noChangeAspect="1"/>
          </p:cNvPicPr>
          <p:nvPr/>
        </p:nvPicPr>
        <p:blipFill>
          <a:blip r:embed="rId2"/>
          <a:stretch>
            <a:fillRect/>
          </a:stretch>
        </p:blipFill>
        <p:spPr>
          <a:xfrm>
            <a:off x="838200" y="2043264"/>
            <a:ext cx="6096000" cy="4260100"/>
          </a:xfrm>
          <a:prstGeom prst="rect">
            <a:avLst/>
          </a:prstGeom>
        </p:spPr>
      </p:pic>
      <p:sp>
        <p:nvSpPr>
          <p:cNvPr id="4" name="Slide Number Placeholder 1">
            <a:extLst>
              <a:ext uri="{FF2B5EF4-FFF2-40B4-BE49-F238E27FC236}">
                <a16:creationId xmlns:a16="http://schemas.microsoft.com/office/drawing/2014/main" id="{3BFC45A8-D092-98C9-C45D-1EB187F8F6A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11</a:t>
            </a:fld>
            <a:endParaRPr lang="en-US" altLang="en-US" sz="2000" dirty="0">
              <a:solidFill>
                <a:srgbClr val="1E0000"/>
              </a:solidFill>
            </a:endParaRPr>
          </a:p>
        </p:txBody>
      </p:sp>
    </p:spTree>
    <p:extLst>
      <p:ext uri="{BB962C8B-B14F-4D97-AF65-F5344CB8AC3E}">
        <p14:creationId xmlns:p14="http://schemas.microsoft.com/office/powerpoint/2010/main" val="19601499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Droop Control</a:t>
            </a:r>
            <a:endParaRPr lang="en-US" dirty="0"/>
          </a:p>
        </p:txBody>
      </p:sp>
      <p:sp>
        <p:nvSpPr>
          <p:cNvPr id="3" name="Content Placeholder 2"/>
          <p:cNvSpPr>
            <a:spLocks noGrp="1"/>
          </p:cNvSpPr>
          <p:nvPr>
            <p:ph idx="1"/>
          </p:nvPr>
        </p:nvSpPr>
        <p:spPr>
          <a:xfrm>
            <a:off x="457200" y="1280160"/>
            <a:ext cx="10820400" cy="1844040"/>
          </a:xfrm>
        </p:spPr>
        <p:txBody>
          <a:bodyPr/>
          <a:lstStyle/>
          <a:p>
            <a:r>
              <a:rPr lang="en-US" altLang="en-US" dirty="0"/>
              <a:t>To allow power sharing between generators the solution is to use what is known as droop control, in which the desired set point frequency is dependent upon the generator’s output</a:t>
            </a:r>
          </a:p>
          <a:p>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914400" y="2971800"/>
            <a:ext cx="6465384"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Object 3"/>
          <p:cNvGraphicFramePr>
            <a:graphicFrameLocks noChangeAspect="1"/>
          </p:cNvGraphicFramePr>
          <p:nvPr/>
        </p:nvGraphicFramePr>
        <p:xfrm>
          <a:off x="4800600" y="2700800"/>
          <a:ext cx="2360613" cy="763588"/>
        </p:xfrm>
        <a:graphic>
          <a:graphicData uri="http://schemas.openxmlformats.org/presentationml/2006/ole">
            <mc:AlternateContent xmlns:mc="http://schemas.openxmlformats.org/markup-compatibility/2006">
              <mc:Choice xmlns:v="urn:schemas-microsoft-com:vml" Requires="v">
                <p:oleObj name="Equation" r:id="rId3" imgW="1206360" imgH="393480" progId="Equation.DSMT4">
                  <p:embed/>
                </p:oleObj>
              </mc:Choice>
              <mc:Fallback>
                <p:oleObj name="Equation" r:id="rId3" imgW="1206360" imgH="393480" progId="Equation.DSMT4">
                  <p:embed/>
                  <p:pic>
                    <p:nvPicPr>
                      <p:cNvPr id="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700800"/>
                        <a:ext cx="2360613" cy="763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TextBox 5"/>
          <p:cNvSpPr txBox="1">
            <a:spLocks noChangeArrowheads="1"/>
          </p:cNvSpPr>
          <p:nvPr/>
        </p:nvSpPr>
        <p:spPr bwMode="auto">
          <a:xfrm>
            <a:off x="7543800" y="2438400"/>
            <a:ext cx="4343400" cy="2308324"/>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rgbClr val="1E0000"/>
                </a:solidFill>
              </a:rPr>
              <a:t>R is known as the regulation constant or droop; a typical</a:t>
            </a:r>
            <a:br>
              <a:rPr lang="en-US" altLang="en-US" sz="2400" dirty="0">
                <a:solidFill>
                  <a:srgbClr val="1E0000"/>
                </a:solidFill>
              </a:rPr>
            </a:br>
            <a:r>
              <a:rPr lang="en-US" altLang="en-US" sz="2400" dirty="0">
                <a:solidFill>
                  <a:srgbClr val="1E0000"/>
                </a:solidFill>
              </a:rPr>
              <a:t>value is 4 or 5%. At 60 Hz and a 5% droop, each 0.1 Hz change would change the output by 0.1/(60*0.05) = 3.33% </a:t>
            </a:r>
          </a:p>
        </p:txBody>
      </p:sp>
      <p:sp>
        <p:nvSpPr>
          <p:cNvPr id="8" name="Slide Number Placeholder 1">
            <a:extLst>
              <a:ext uri="{FF2B5EF4-FFF2-40B4-BE49-F238E27FC236}">
                <a16:creationId xmlns:a16="http://schemas.microsoft.com/office/drawing/2014/main" id="{F64FA6B4-3E35-25EA-691B-85C4AA8DD28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12</a:t>
            </a:fld>
            <a:endParaRPr lang="en-US" altLang="en-US" sz="2000" dirty="0">
              <a:solidFill>
                <a:srgbClr val="1E0000"/>
              </a:solidFill>
            </a:endParaRPr>
          </a:p>
        </p:txBody>
      </p:sp>
    </p:spTree>
    <p:extLst>
      <p:ext uri="{BB962C8B-B14F-4D97-AF65-F5344CB8AC3E}">
        <p14:creationId xmlns:p14="http://schemas.microsoft.com/office/powerpoint/2010/main" val="3009932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idx="1"/>
          </p:nvPr>
        </p:nvSpPr>
        <p:spPr>
          <a:xfrm>
            <a:off x="457200" y="1280160"/>
            <a:ext cx="11125200" cy="1844040"/>
          </a:xfrm>
        </p:spPr>
        <p:txBody>
          <a:bodyPr/>
          <a:lstStyle/>
          <a:p>
            <a:r>
              <a:rPr lang="en-US" dirty="0"/>
              <a:t>Assume the previous gen 3 drop contingency (85 MW), and that gens 1 and 2 have ratings of 500 and 250 MVA respectively and governors with a 5% droop.  What is the final frequency (assuming no change in load)?</a:t>
            </a:r>
          </a:p>
        </p:txBody>
      </p:sp>
      <p:graphicFrame>
        <p:nvGraphicFramePr>
          <p:cNvPr id="4" name="Object 3"/>
          <p:cNvGraphicFramePr>
            <a:graphicFrameLocks noChangeAspect="1"/>
          </p:cNvGraphicFramePr>
          <p:nvPr/>
        </p:nvGraphicFramePr>
        <p:xfrm>
          <a:off x="990600" y="2774950"/>
          <a:ext cx="7135813" cy="3549650"/>
        </p:xfrm>
        <a:graphic>
          <a:graphicData uri="http://schemas.openxmlformats.org/presentationml/2006/ole">
            <mc:AlternateContent xmlns:mc="http://schemas.openxmlformats.org/markup-compatibility/2006">
              <mc:Choice xmlns:v="urn:schemas-microsoft-com:vml" Requires="v">
                <p:oleObj name="Equation" r:id="rId2" imgW="3644640" imgH="1828800" progId="Equation.DSMT4">
                  <p:embed/>
                </p:oleObj>
              </mc:Choice>
              <mc:Fallback>
                <p:oleObj name="Equation" r:id="rId2" imgW="3644640" imgH="18288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74950"/>
                        <a:ext cx="7135813"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1">
            <a:extLst>
              <a:ext uri="{FF2B5EF4-FFF2-40B4-BE49-F238E27FC236}">
                <a16:creationId xmlns:a16="http://schemas.microsoft.com/office/drawing/2014/main" id="{2542F4F4-252A-0B1B-DA66-ADCCAB34A52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13</a:t>
            </a:fld>
            <a:endParaRPr lang="en-US" altLang="en-US" sz="2000" dirty="0">
              <a:solidFill>
                <a:srgbClr val="1E0000"/>
              </a:solidFill>
            </a:endParaRPr>
          </a:p>
        </p:txBody>
      </p:sp>
    </p:spTree>
    <p:extLst>
      <p:ext uri="{BB962C8B-B14F-4D97-AF65-F5344CB8AC3E}">
        <p14:creationId xmlns:p14="http://schemas.microsoft.com/office/powerpoint/2010/main" val="3988726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WSCC 9 Bus Droop Example</a:t>
            </a:r>
          </a:p>
        </p:txBody>
      </p:sp>
      <p:sp>
        <p:nvSpPr>
          <p:cNvPr id="3" name="Content Placeholder 2"/>
          <p:cNvSpPr>
            <a:spLocks noGrp="1"/>
          </p:cNvSpPr>
          <p:nvPr>
            <p:ph idx="1"/>
          </p:nvPr>
        </p:nvSpPr>
        <p:spPr>
          <a:xfrm>
            <a:off x="457200" y="1280160"/>
            <a:ext cx="11176000" cy="1310640"/>
          </a:xfrm>
        </p:spPr>
        <p:txBody>
          <a:bodyPr/>
          <a:lstStyle/>
          <a:p>
            <a:r>
              <a:rPr lang="en-US" dirty="0"/>
              <a:t>The below graphs compare the mechanical power and generator speed; note the steady-state values match the calculated 59.66 Hz value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394961" y="2283979"/>
            <a:ext cx="4587239" cy="3486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272937"/>
            <a:ext cx="4283104" cy="3518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648814" y="6019800"/>
            <a:ext cx="3741730" cy="461665"/>
          </a:xfrm>
          <a:prstGeom prst="rect">
            <a:avLst/>
          </a:prstGeom>
          <a:solidFill>
            <a:schemeClr val="accent3">
              <a:lumMod val="95000"/>
            </a:schemeClr>
          </a:solidFill>
        </p:spPr>
        <p:txBody>
          <a:bodyPr wrap="square" rtlCol="0">
            <a:spAutoFit/>
          </a:bodyPr>
          <a:lstStyle/>
          <a:p>
            <a:r>
              <a:rPr lang="en-US" sz="2400" dirty="0">
                <a:solidFill>
                  <a:srgbClr val="1E0000"/>
                </a:solidFill>
              </a:rPr>
              <a:t>Case is </a:t>
            </a:r>
            <a:r>
              <a:rPr lang="en-US" sz="2400" b="1" dirty="0">
                <a:solidFill>
                  <a:srgbClr val="1E0000"/>
                </a:solidFill>
              </a:rPr>
              <a:t>wscc_9bus_TGOV1</a:t>
            </a:r>
          </a:p>
        </p:txBody>
      </p:sp>
      <p:sp>
        <p:nvSpPr>
          <p:cNvPr id="8" name="Slide Number Placeholder 1">
            <a:extLst>
              <a:ext uri="{FF2B5EF4-FFF2-40B4-BE49-F238E27FC236}">
                <a16:creationId xmlns:a16="http://schemas.microsoft.com/office/drawing/2014/main" id="{7B87AC36-D0B6-A299-7196-C30A5DDF1E8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14</a:t>
            </a:fld>
            <a:endParaRPr lang="en-US" altLang="en-US" sz="2000" dirty="0">
              <a:solidFill>
                <a:srgbClr val="1E0000"/>
              </a:solidFill>
            </a:endParaRPr>
          </a:p>
        </p:txBody>
      </p:sp>
    </p:spTree>
    <p:extLst>
      <p:ext uri="{BB962C8B-B14F-4D97-AF65-F5344CB8AC3E}">
        <p14:creationId xmlns:p14="http://schemas.microsoft.com/office/powerpoint/2010/main" val="31187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Quick Interconnect Calculation</a:t>
            </a:r>
          </a:p>
        </p:txBody>
      </p:sp>
      <p:sp>
        <p:nvSpPr>
          <p:cNvPr id="3" name="Content Placeholder 2"/>
          <p:cNvSpPr>
            <a:spLocks noGrp="1"/>
          </p:cNvSpPr>
          <p:nvPr>
            <p:ph idx="1"/>
          </p:nvPr>
        </p:nvSpPr>
        <p:spPr/>
        <p:txBody>
          <a:bodyPr/>
          <a:lstStyle/>
          <a:p>
            <a:r>
              <a:rPr lang="en-US" dirty="0"/>
              <a:t>When studying a system with many generators, each with the same (or close to same) droop, then the final frequency deviation is </a:t>
            </a:r>
          </a:p>
          <a:p>
            <a:endParaRPr lang="en-US" dirty="0"/>
          </a:p>
          <a:p>
            <a:endParaRPr lang="en-US" dirty="0"/>
          </a:p>
          <a:p>
            <a:endParaRPr lang="en-US" dirty="0"/>
          </a:p>
          <a:p>
            <a:r>
              <a:rPr lang="en-US" dirty="0"/>
              <a:t>The online generator summation should only include generators that actually have governors that can respond, and does not take into account generators hitting their limits</a:t>
            </a:r>
          </a:p>
          <a:p>
            <a:endParaRPr lang="en-US" dirty="0"/>
          </a:p>
        </p:txBody>
      </p:sp>
      <p:graphicFrame>
        <p:nvGraphicFramePr>
          <p:cNvPr id="4" name="Object 3"/>
          <p:cNvGraphicFramePr>
            <a:graphicFrameLocks noChangeAspect="1"/>
          </p:cNvGraphicFramePr>
          <p:nvPr/>
        </p:nvGraphicFramePr>
        <p:xfrm>
          <a:off x="1066800" y="2407285"/>
          <a:ext cx="2633663" cy="1479550"/>
        </p:xfrm>
        <a:graphic>
          <a:graphicData uri="http://schemas.openxmlformats.org/presentationml/2006/ole">
            <mc:AlternateContent xmlns:mc="http://schemas.openxmlformats.org/markup-compatibility/2006">
              <mc:Choice xmlns:v="urn:schemas-microsoft-com:vml" Requires="v">
                <p:oleObj name="Equation" r:id="rId2" imgW="1346040" imgH="761760" progId="Equation.DSMT4">
                  <p:embed/>
                </p:oleObj>
              </mc:Choice>
              <mc:Fallback>
                <p:oleObj name="Equation" r:id="rId2" imgW="1346040" imgH="76176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407285"/>
                        <a:ext cx="2633663"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4114800" y="2578125"/>
            <a:ext cx="6781800" cy="830997"/>
          </a:xfrm>
          <a:prstGeom prst="rect">
            <a:avLst/>
          </a:prstGeom>
          <a:solidFill>
            <a:schemeClr val="accent3">
              <a:lumMod val="95000"/>
            </a:schemeClr>
          </a:solidFill>
        </p:spPr>
        <p:txBody>
          <a:bodyPr wrap="square" rtlCol="0">
            <a:spAutoFit/>
          </a:bodyPr>
          <a:lstStyle/>
          <a:p>
            <a:r>
              <a:rPr lang="en-US" sz="2400" dirty="0">
                <a:solidFill>
                  <a:srgbClr val="1E0000"/>
                </a:solidFill>
              </a:rPr>
              <a:t>The online generator group obviously does not</a:t>
            </a:r>
            <a:br>
              <a:rPr lang="en-US" sz="2400" dirty="0">
                <a:solidFill>
                  <a:srgbClr val="1E0000"/>
                </a:solidFill>
              </a:rPr>
            </a:br>
            <a:r>
              <a:rPr lang="en-US" sz="2400" dirty="0">
                <a:solidFill>
                  <a:srgbClr val="1E0000"/>
                </a:solidFill>
              </a:rPr>
              <a:t>include the contingency generator(s) that are opened</a:t>
            </a:r>
          </a:p>
        </p:txBody>
      </p:sp>
      <p:sp>
        <p:nvSpPr>
          <p:cNvPr id="7" name="Slide Number Placeholder 1">
            <a:extLst>
              <a:ext uri="{FF2B5EF4-FFF2-40B4-BE49-F238E27FC236}">
                <a16:creationId xmlns:a16="http://schemas.microsoft.com/office/drawing/2014/main" id="{0030398D-26FA-DD59-8916-4FAAF414483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15</a:t>
            </a:fld>
            <a:endParaRPr lang="en-US" altLang="en-US" sz="2000" dirty="0">
              <a:solidFill>
                <a:srgbClr val="1E0000"/>
              </a:solidFill>
            </a:endParaRPr>
          </a:p>
        </p:txBody>
      </p:sp>
    </p:spTree>
    <p:extLst>
      <p:ext uri="{BB962C8B-B14F-4D97-AF65-F5344CB8AC3E}">
        <p14:creationId xmlns:p14="http://schemas.microsoft.com/office/powerpoint/2010/main" val="29578793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Larger System Example</a:t>
            </a:r>
          </a:p>
        </p:txBody>
      </p:sp>
      <p:sp>
        <p:nvSpPr>
          <p:cNvPr id="3" name="Content Placeholder 2"/>
          <p:cNvSpPr>
            <a:spLocks noGrp="1"/>
          </p:cNvSpPr>
          <p:nvPr>
            <p:ph idx="1"/>
          </p:nvPr>
        </p:nvSpPr>
        <p:spPr>
          <a:xfrm>
            <a:off x="457200" y="1280160"/>
            <a:ext cx="10439400" cy="1844040"/>
          </a:xfrm>
        </p:spPr>
        <p:txBody>
          <a:bodyPr/>
          <a:lstStyle/>
          <a:p>
            <a:r>
              <a:rPr lang="en-US" dirty="0"/>
              <a:t>As an example, consider the 37 bus, nine generator example from earlier;  assume one generator with 42 MW is opened.  The total MVA of the remaining generators is 1132.  With R=0.05</a:t>
            </a:r>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62287" y="2736057"/>
            <a:ext cx="7056438"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97122" y="3498058"/>
            <a:ext cx="3141617" cy="23143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561472" y="3473762"/>
            <a:ext cx="3557253" cy="2466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7"/>
          <p:cNvSpPr txBox="1"/>
          <p:nvPr/>
        </p:nvSpPr>
        <p:spPr>
          <a:xfrm>
            <a:off x="8610600" y="3818690"/>
            <a:ext cx="2392680"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Case is </a:t>
            </a:r>
            <a:r>
              <a:rPr lang="en-US" sz="2400" b="1" dirty="0">
                <a:solidFill>
                  <a:srgbClr val="1E0000"/>
                </a:solidFill>
                <a:latin typeface="+mn-lt"/>
              </a:rPr>
              <a:t>Bus37_TGOV1</a:t>
            </a:r>
          </a:p>
        </p:txBody>
      </p:sp>
      <p:sp>
        <p:nvSpPr>
          <p:cNvPr id="9" name="Slide Number Placeholder 1">
            <a:extLst>
              <a:ext uri="{FF2B5EF4-FFF2-40B4-BE49-F238E27FC236}">
                <a16:creationId xmlns:a16="http://schemas.microsoft.com/office/drawing/2014/main" id="{B5EFBD43-86D4-356C-A03D-BB072A1D209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16</a:t>
            </a:fld>
            <a:endParaRPr lang="en-US" altLang="en-US" sz="2000" dirty="0">
              <a:solidFill>
                <a:srgbClr val="1E0000"/>
              </a:solidFill>
            </a:endParaRPr>
          </a:p>
        </p:txBody>
      </p:sp>
    </p:spTree>
    <p:extLst>
      <p:ext uri="{BB962C8B-B14F-4D97-AF65-F5344CB8AC3E}">
        <p14:creationId xmlns:p14="http://schemas.microsoft.com/office/powerpoint/2010/main" val="1223611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Definition</a:t>
            </a:r>
          </a:p>
        </p:txBody>
      </p:sp>
      <p:sp>
        <p:nvSpPr>
          <p:cNvPr id="3" name="Content Placeholder 2"/>
          <p:cNvSpPr>
            <a:spLocks noGrp="1"/>
          </p:cNvSpPr>
          <p:nvPr>
            <p:ph idx="1"/>
          </p:nvPr>
        </p:nvSpPr>
        <p:spPr>
          <a:xfrm>
            <a:off x="457200" y="1280160"/>
            <a:ext cx="10515600" cy="3733800"/>
          </a:xfrm>
        </p:spPr>
        <p:txBody>
          <a:bodyPr/>
          <a:lstStyle/>
          <a:p>
            <a:r>
              <a:rPr lang="en-US" dirty="0"/>
              <a:t>FERC defines in RM13-11: “Frequency response is a measure of an Interconnection’s ability to stabilize frequency immediately following the sudden loss of generation or load, and is a critical component of the reliable operation of the Bulk-Power System, particularly during disturbances and recoveries.”</a:t>
            </a:r>
          </a:p>
          <a:p>
            <a:r>
              <a:rPr lang="en-US" dirty="0"/>
              <a:t>Design Event for WECC is N-2 (Palo Verde Outage) not to result in UFLS (59.5 Hz in WECC)</a:t>
            </a:r>
          </a:p>
          <a:p>
            <a:endParaRPr lang="en-US" dirty="0"/>
          </a:p>
        </p:txBody>
      </p:sp>
      <p:sp>
        <p:nvSpPr>
          <p:cNvPr id="4" name="Rectangle 3"/>
          <p:cNvSpPr/>
          <p:nvPr/>
        </p:nvSpPr>
        <p:spPr>
          <a:xfrm>
            <a:off x="838200" y="6170711"/>
            <a:ext cx="7772400" cy="307777"/>
          </a:xfrm>
          <a:prstGeom prst="rect">
            <a:avLst/>
          </a:prstGeom>
        </p:spPr>
        <p:txBody>
          <a:bodyPr wrap="square">
            <a:spAutoFit/>
          </a:bodyPr>
          <a:lstStyle/>
          <a:p>
            <a:r>
              <a:rPr lang="en-US" sz="1400" dirty="0">
                <a:solidFill>
                  <a:srgbClr val="1E0000"/>
                </a:solidFill>
              </a:rPr>
              <a:t>Source: wecc.biz/Reliability/Frequency%20Response%20Analysis%20-%20Dmitry%20Kosterev.pdf</a:t>
            </a:r>
          </a:p>
        </p:txBody>
      </p:sp>
      <p:sp>
        <p:nvSpPr>
          <p:cNvPr id="6" name="Slide Number Placeholder 1">
            <a:extLst>
              <a:ext uri="{FF2B5EF4-FFF2-40B4-BE49-F238E27FC236}">
                <a16:creationId xmlns:a16="http://schemas.microsoft.com/office/drawing/2014/main" id="{C70AB07F-C616-1200-8822-745E9551EA9E}"/>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17</a:t>
            </a:fld>
            <a:endParaRPr lang="en-US" altLang="en-US" sz="2000" dirty="0">
              <a:solidFill>
                <a:srgbClr val="1E0000"/>
              </a:solidFill>
            </a:endParaRPr>
          </a:p>
        </p:txBody>
      </p:sp>
    </p:spTree>
    <p:extLst>
      <p:ext uri="{BB962C8B-B14F-4D97-AF65-F5344CB8AC3E}">
        <p14:creationId xmlns:p14="http://schemas.microsoft.com/office/powerpoint/2010/main" val="2505863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Frequency Response Measure</a:t>
            </a: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b="-1612"/>
          <a:stretch/>
        </p:blipFill>
        <p:spPr bwMode="auto">
          <a:xfrm>
            <a:off x="457200" y="1280161"/>
            <a:ext cx="6705600" cy="4081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143000" y="6245423"/>
            <a:ext cx="7824952" cy="307777"/>
          </a:xfrm>
          <a:prstGeom prst="rect">
            <a:avLst/>
          </a:prstGeom>
        </p:spPr>
        <p:txBody>
          <a:bodyPr wrap="square">
            <a:spAutoFit/>
          </a:bodyPr>
          <a:lstStyle/>
          <a:p>
            <a:r>
              <a:rPr lang="en-US" sz="1400" dirty="0">
                <a:solidFill>
                  <a:srgbClr val="1E0000"/>
                </a:solidFill>
              </a:rPr>
              <a:t>Source: wecc.biz/Reliability/Frequency%20Response%20Analysis%20-%20Dmitry%20Kosterev.pdf</a:t>
            </a:r>
          </a:p>
        </p:txBody>
      </p:sp>
      <p:sp>
        <p:nvSpPr>
          <p:cNvPr id="3" name="Slide Number Placeholder 1">
            <a:extLst>
              <a:ext uri="{FF2B5EF4-FFF2-40B4-BE49-F238E27FC236}">
                <a16:creationId xmlns:a16="http://schemas.microsoft.com/office/drawing/2014/main" id="{5CB14127-6561-4434-5349-1D719055787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18</a:t>
            </a:fld>
            <a:endParaRPr lang="en-US" altLang="en-US" sz="2000" dirty="0">
              <a:solidFill>
                <a:srgbClr val="1E0000"/>
              </a:solidFill>
            </a:endParaRPr>
          </a:p>
        </p:txBody>
      </p:sp>
    </p:spTree>
    <p:extLst>
      <p:ext uri="{BB962C8B-B14F-4D97-AF65-F5344CB8AC3E}">
        <p14:creationId xmlns:p14="http://schemas.microsoft.com/office/powerpoint/2010/main" val="52701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6442B23-71AB-9E43-9684-E1B6CA1DAA8F}"/>
              </a:ext>
            </a:extLst>
          </p:cNvPr>
          <p:cNvSpPr>
            <a:spLocks noGrp="1"/>
          </p:cNvSpPr>
          <p:nvPr>
            <p:ph idx="1"/>
          </p:nvPr>
        </p:nvSpPr>
        <p:spPr>
          <a:xfrm>
            <a:off x="465746" y="1295400"/>
            <a:ext cx="11040454" cy="3733800"/>
          </a:xfrm>
        </p:spPr>
        <p:txBody>
          <a:bodyPr/>
          <a:lstStyle/>
          <a:p>
            <a:r>
              <a:rPr lang="en-US" dirty="0"/>
              <a:t>Please read Chapter 13</a:t>
            </a:r>
          </a:p>
          <a:p>
            <a:r>
              <a:rPr lang="en-US" dirty="0"/>
              <a:t>By April 9 do Problem Set A</a:t>
            </a:r>
          </a:p>
          <a:p>
            <a:r>
              <a:rPr lang="en-US" dirty="0"/>
              <a:t>Schedule for the rest of the semester is </a:t>
            </a:r>
          </a:p>
          <a:p>
            <a:pPr lvl="1"/>
            <a:r>
              <a:rPr lang="en-US" dirty="0"/>
              <a:t>Lab 9 this week</a:t>
            </a:r>
          </a:p>
          <a:p>
            <a:pPr lvl="1"/>
            <a:r>
              <a:rPr lang="en-US" dirty="0"/>
              <a:t>Lab 10 week of April 7, which will include time for the design groups to meet</a:t>
            </a:r>
          </a:p>
          <a:p>
            <a:pPr lvl="1"/>
            <a:r>
              <a:rPr lang="en-US" dirty="0"/>
              <a:t>Lab 3 week of April 14 (optional, ungraded machine lab)</a:t>
            </a:r>
          </a:p>
          <a:p>
            <a:pPr lvl="1"/>
            <a:r>
              <a:rPr lang="en-US" dirty="0"/>
              <a:t>Lab 11 (project presentations) by the individual teams to their TA before the end of classes (on or before April 29)</a:t>
            </a:r>
          </a:p>
          <a:p>
            <a:pPr lvl="1"/>
            <a:r>
              <a:rPr lang="en-US" dirty="0"/>
              <a:t>Exam 2 on Wednesday April 23 during class </a:t>
            </a:r>
          </a:p>
          <a:p>
            <a:pPr lvl="1"/>
            <a:r>
              <a:rPr lang="en-US" dirty="0"/>
              <a:t>Design project due at 9:30 am on May 1 (i.e., at the end of our final slot; no final)</a:t>
            </a:r>
          </a:p>
          <a:p>
            <a:endParaRPr lang="en-US" dirty="0"/>
          </a:p>
        </p:txBody>
      </p:sp>
      <p:sp>
        <p:nvSpPr>
          <p:cNvPr id="6" name="Title 5">
            <a:extLst>
              <a:ext uri="{FF2B5EF4-FFF2-40B4-BE49-F238E27FC236}">
                <a16:creationId xmlns:a16="http://schemas.microsoft.com/office/drawing/2014/main" id="{E6C12B43-9AA1-2F30-300B-45431DB9E64A}"/>
              </a:ext>
            </a:extLst>
          </p:cNvPr>
          <p:cNvSpPr>
            <a:spLocks noGrp="1"/>
          </p:cNvSpPr>
          <p:nvPr>
            <p:ph type="title"/>
          </p:nvPr>
        </p:nvSpPr>
        <p:spPr/>
        <p:txBody>
          <a:bodyPr/>
          <a:lstStyle/>
          <a:p>
            <a:r>
              <a:rPr lang="en-US" dirty="0"/>
              <a:t>Announcements</a:t>
            </a:r>
          </a:p>
        </p:txBody>
      </p:sp>
      <p:sp>
        <p:nvSpPr>
          <p:cNvPr id="2" name="Slide Number Placeholder 3">
            <a:extLst>
              <a:ext uri="{FF2B5EF4-FFF2-40B4-BE49-F238E27FC236}">
                <a16:creationId xmlns:a16="http://schemas.microsoft.com/office/drawing/2014/main" id="{93010877-B52C-380E-64E6-5B061637C927}"/>
              </a:ext>
            </a:extLst>
          </p:cNvPr>
          <p:cNvSpPr txBox="1">
            <a:spLocks/>
          </p:cNvSpPr>
          <p:nvPr/>
        </p:nvSpPr>
        <p:spPr bwMode="auto">
          <a:xfrm>
            <a:off x="11356848" y="6324600"/>
            <a:ext cx="612648"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defPPr>
              <a:defRPr lang="en-US"/>
            </a:defPPr>
            <a:lvl1pPr algn="r" rtl="0" fontAlgn="base">
              <a:spcBef>
                <a:spcPct val="20000"/>
              </a:spcBef>
              <a:spcAft>
                <a:spcPct val="0"/>
              </a:spcAft>
              <a:buClr>
                <a:schemeClr val="tx1"/>
              </a:buClr>
              <a:buSzPct val="100000"/>
              <a:buFont typeface="Wingdings" pitchFamily="2" charset="2"/>
              <a:defRPr sz="2000" kern="1200">
                <a:solidFill>
                  <a:schemeClr val="tx1"/>
                </a:solidFill>
                <a:latin typeface="Times New Roman" pitchFamily="18" charset="0"/>
                <a:ea typeface="+mn-ea"/>
                <a:cs typeface="+mn-cs"/>
              </a:defRPr>
            </a:lvl1pPr>
            <a:lvl2pPr marL="4572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2pPr>
            <a:lvl3pPr marL="9144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3pPr>
            <a:lvl4pPr marL="13716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4pPr>
            <a:lvl5pPr marL="1828800" algn="l" rtl="0" fontAlgn="base">
              <a:spcBef>
                <a:spcPct val="20000"/>
              </a:spcBef>
              <a:spcAft>
                <a:spcPct val="0"/>
              </a:spcAft>
              <a:buClr>
                <a:schemeClr val="tx1"/>
              </a:buClr>
              <a:buSzPct val="100000"/>
              <a:buFont typeface="Wingdings" pitchFamily="2" charset="2"/>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a:defRPr/>
            </a:pPr>
            <a:fld id="{0AF38EFD-512B-4531-8A51-5AEF24EFF359}" type="slidenum">
              <a:rPr lang="en-US" smtClean="0">
                <a:solidFill>
                  <a:schemeClr val="tx1">
                    <a:lumMod val="50000"/>
                  </a:schemeClr>
                </a:solidFill>
              </a:rPr>
              <a:pPr>
                <a:defRPr/>
              </a:pPr>
              <a:t>1</a:t>
            </a:fld>
            <a:endParaRPr lang="en-US" dirty="0">
              <a:solidFill>
                <a:schemeClr val="tx1">
                  <a:lumMod val="50000"/>
                </a:schemeClr>
              </a:solidFill>
            </a:endParaRPr>
          </a:p>
        </p:txBody>
      </p:sp>
    </p:spTree>
    <p:extLst>
      <p:ext uri="{BB962C8B-B14F-4D97-AF65-F5344CB8AC3E}">
        <p14:creationId xmlns:p14="http://schemas.microsoft.com/office/powerpoint/2010/main" val="984518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ERCOT Interconnect Frequency Response</a:t>
            </a:r>
          </a:p>
        </p:txBody>
      </p:sp>
      <p:pic>
        <p:nvPicPr>
          <p:cNvPr id="87042" name="Picture 2"/>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0" y="1280160"/>
            <a:ext cx="877454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34571" y="6096000"/>
            <a:ext cx="8305800" cy="369332"/>
          </a:xfrm>
          <a:prstGeom prst="rect">
            <a:avLst/>
          </a:prstGeom>
        </p:spPr>
        <p:txBody>
          <a:bodyPr wrap="square">
            <a:spAutoFit/>
          </a:bodyPr>
          <a:lstStyle/>
          <a:p>
            <a:r>
              <a:rPr lang="en-US" sz="1800" dirty="0">
                <a:solidFill>
                  <a:srgbClr val="1E0000"/>
                </a:solidFill>
              </a:rPr>
              <a:t>Source: www.nerc.com/pa/RAPA/ri/Pages/InterconnectionFrequencyResponse.aspx</a:t>
            </a:r>
          </a:p>
        </p:txBody>
      </p:sp>
      <p:sp>
        <p:nvSpPr>
          <p:cNvPr id="7" name="TextBox 3"/>
          <p:cNvSpPr txBox="1">
            <a:spLocks noChangeArrowheads="1"/>
          </p:cNvSpPr>
          <p:nvPr/>
        </p:nvSpPr>
        <p:spPr bwMode="auto">
          <a:xfrm>
            <a:off x="915504" y="5347007"/>
            <a:ext cx="4798942" cy="461665"/>
          </a:xfrm>
          <a:prstGeom prst="rect">
            <a:avLst/>
          </a:prstGeom>
          <a:solidFill>
            <a:schemeClr val="accent3">
              <a:lumMod val="95000"/>
            </a:schemeClr>
          </a:solidFill>
          <a:ln>
            <a:noFill/>
          </a:ln>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tLang="en-US" sz="2400" dirty="0">
                <a:solidFill>
                  <a:srgbClr val="1E0000"/>
                </a:solidFill>
              </a:rPr>
              <a:t>The ERCOT values are usually lower</a:t>
            </a:r>
          </a:p>
        </p:txBody>
      </p:sp>
      <p:sp>
        <p:nvSpPr>
          <p:cNvPr id="3" name="Slide Number Placeholder 1">
            <a:extLst>
              <a:ext uri="{FF2B5EF4-FFF2-40B4-BE49-F238E27FC236}">
                <a16:creationId xmlns:a16="http://schemas.microsoft.com/office/drawing/2014/main" id="{03EEF190-650E-4137-9F88-EC2B0DD1CC6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19</a:t>
            </a:fld>
            <a:endParaRPr lang="en-US" altLang="en-US" sz="2000" dirty="0">
              <a:solidFill>
                <a:srgbClr val="1E0000"/>
              </a:solidFill>
            </a:endParaRPr>
          </a:p>
        </p:txBody>
      </p:sp>
    </p:spTree>
    <p:extLst>
      <p:ext uri="{BB962C8B-B14F-4D97-AF65-F5344CB8AC3E}">
        <p14:creationId xmlns:p14="http://schemas.microsoft.com/office/powerpoint/2010/main" val="4113334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Impact of Inertia (H)</a:t>
            </a:r>
          </a:p>
        </p:txBody>
      </p:sp>
      <p:sp>
        <p:nvSpPr>
          <p:cNvPr id="3" name="Content Placeholder 2"/>
          <p:cNvSpPr>
            <a:spLocks noGrp="1"/>
          </p:cNvSpPr>
          <p:nvPr>
            <p:ph idx="1"/>
          </p:nvPr>
        </p:nvSpPr>
        <p:spPr>
          <a:xfrm>
            <a:off x="457200" y="1280160"/>
            <a:ext cx="10896600" cy="1844040"/>
          </a:xfrm>
        </p:spPr>
        <p:txBody>
          <a:bodyPr/>
          <a:lstStyle/>
          <a:p>
            <a:r>
              <a:rPr lang="en-US" dirty="0"/>
              <a:t>Final frequency is determined by the droop of the responding governors</a:t>
            </a:r>
          </a:p>
          <a:p>
            <a:r>
              <a:rPr lang="en-US" dirty="0"/>
              <a:t>How quickly the frequency drops depends upon the generator inertia values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066799" y="2857384"/>
            <a:ext cx="5886875" cy="3543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7"/>
          <p:cNvSpPr txBox="1">
            <a:spLocks noChangeArrowheads="1"/>
          </p:cNvSpPr>
          <p:nvPr/>
        </p:nvSpPr>
        <p:spPr bwMode="auto">
          <a:xfrm>
            <a:off x="7467600" y="2865949"/>
            <a:ext cx="4343400" cy="1200329"/>
          </a:xfrm>
          <a:prstGeom prst="rect">
            <a:avLst/>
          </a:prstGeom>
          <a:solidFill>
            <a:schemeClr val="accent3">
              <a:lumMod val="95000"/>
            </a:schemeClr>
          </a:solidFill>
          <a:ln>
            <a:noFill/>
          </a:ln>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eaLnBrk="1" hangingPunct="1"/>
            <a:r>
              <a:rPr lang="en-US" altLang="en-US" sz="2400" dirty="0">
                <a:solidFill>
                  <a:srgbClr val="1E0000"/>
                </a:solidFill>
                <a:latin typeface="+mn-lt"/>
              </a:rPr>
              <a:t>The least frequency</a:t>
            </a:r>
            <a:r>
              <a:rPr lang="en-US" altLang="en-US" dirty="0">
                <a:solidFill>
                  <a:srgbClr val="1E0000"/>
                </a:solidFill>
                <a:latin typeface="+mn-lt"/>
              </a:rPr>
              <a:t> </a:t>
            </a:r>
            <a:r>
              <a:rPr lang="en-US" altLang="en-US" sz="2400" dirty="0">
                <a:solidFill>
                  <a:srgbClr val="1E0000"/>
                </a:solidFill>
                <a:latin typeface="+mn-lt"/>
              </a:rPr>
              <a:t>deviation occurs with high inertia and fast </a:t>
            </a:r>
            <a:br>
              <a:rPr lang="en-US" altLang="en-US" sz="2400" dirty="0">
                <a:solidFill>
                  <a:srgbClr val="1E0000"/>
                </a:solidFill>
                <a:latin typeface="+mn-lt"/>
              </a:rPr>
            </a:br>
            <a:r>
              <a:rPr lang="en-US" altLang="en-US" sz="2400" dirty="0">
                <a:solidFill>
                  <a:srgbClr val="1E0000"/>
                </a:solidFill>
                <a:latin typeface="+mn-lt"/>
              </a:rPr>
              <a:t>governors</a:t>
            </a:r>
          </a:p>
        </p:txBody>
      </p:sp>
      <p:sp>
        <p:nvSpPr>
          <p:cNvPr id="7" name="Slide Number Placeholder 1">
            <a:extLst>
              <a:ext uri="{FF2B5EF4-FFF2-40B4-BE49-F238E27FC236}">
                <a16:creationId xmlns:a16="http://schemas.microsoft.com/office/drawing/2014/main" id="{0C07AA7B-19B4-3132-2633-F464B39F1B1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20</a:t>
            </a:fld>
            <a:endParaRPr lang="en-US" altLang="en-US" sz="2000" dirty="0">
              <a:solidFill>
                <a:srgbClr val="1E0000"/>
              </a:solidFill>
            </a:endParaRPr>
          </a:p>
        </p:txBody>
      </p:sp>
    </p:spTree>
    <p:extLst>
      <p:ext uri="{BB962C8B-B14F-4D97-AF65-F5344CB8AC3E}">
        <p14:creationId xmlns:p14="http://schemas.microsoft.com/office/powerpoint/2010/main" val="2331162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763000" cy="1066800"/>
          </a:xfrm>
        </p:spPr>
        <p:txBody>
          <a:bodyPr/>
          <a:lstStyle/>
          <a:p>
            <a:r>
              <a:rPr lang="en-US" altLang="en-US" dirty="0"/>
              <a:t>Restoring Frequency to 60 (or 50) Hz</a:t>
            </a:r>
            <a:endParaRPr lang="en-US" dirty="0"/>
          </a:p>
        </p:txBody>
      </p:sp>
      <p:sp>
        <p:nvSpPr>
          <p:cNvPr id="3" name="Content Placeholder 2"/>
          <p:cNvSpPr>
            <a:spLocks noGrp="1"/>
          </p:cNvSpPr>
          <p:nvPr>
            <p:ph idx="1"/>
          </p:nvPr>
        </p:nvSpPr>
        <p:spPr>
          <a:xfrm>
            <a:off x="457200" y="1280160"/>
            <a:ext cx="11049000" cy="3733800"/>
          </a:xfrm>
        </p:spPr>
        <p:txBody>
          <a:bodyPr/>
          <a:lstStyle/>
          <a:p>
            <a:pPr>
              <a:buFont typeface="Arial" charset="0"/>
              <a:buChar char="•"/>
            </a:pPr>
            <a:r>
              <a:rPr lang="en-US" altLang="en-US" dirty="0"/>
              <a:t>In an interconnected power system the governors to not automatically restore the frequency to 60 Hz</a:t>
            </a:r>
          </a:p>
          <a:p>
            <a:pPr>
              <a:buFont typeface="Arial" charset="0"/>
              <a:buChar char="•"/>
            </a:pPr>
            <a:r>
              <a:rPr lang="en-US" altLang="en-US" dirty="0"/>
              <a:t>Rather this done via the ACE (area control error) calculation.  Previously we defined ACE as the difference between the actual real power exports from an area and the scheduled exports.  But it has an additional term</a:t>
            </a:r>
            <a:br>
              <a:rPr lang="en-US" altLang="en-US" dirty="0"/>
            </a:br>
            <a:br>
              <a:rPr lang="en-US" altLang="en-US" dirty="0"/>
            </a:br>
            <a:r>
              <a:rPr lang="en-US" altLang="en-US" dirty="0"/>
              <a:t>ACE = </a:t>
            </a:r>
            <a:r>
              <a:rPr lang="en-US" altLang="en-US" dirty="0" err="1"/>
              <a:t>P</a:t>
            </a:r>
            <a:r>
              <a:rPr lang="en-US" altLang="en-US" baseline="-25000" dirty="0" err="1"/>
              <a:t>actual</a:t>
            </a:r>
            <a:r>
              <a:rPr lang="en-US" altLang="en-US" dirty="0"/>
              <a:t> - </a:t>
            </a:r>
            <a:r>
              <a:rPr lang="en-US" altLang="en-US" dirty="0" err="1"/>
              <a:t>P</a:t>
            </a:r>
            <a:r>
              <a:rPr lang="en-US" altLang="en-US" baseline="-25000" dirty="0" err="1"/>
              <a:t>sched</a:t>
            </a:r>
            <a:r>
              <a:rPr lang="en-US" altLang="en-US" dirty="0"/>
              <a:t> – 10</a:t>
            </a:r>
            <a:r>
              <a:rPr lang="en-US" altLang="en-US" dirty="0">
                <a:latin typeface="Symbol" pitchFamily="18" charset="2"/>
              </a:rPr>
              <a:t>b</a:t>
            </a:r>
            <a:r>
              <a:rPr lang="en-US" altLang="en-US" dirty="0"/>
              <a:t>(</a:t>
            </a:r>
            <a:r>
              <a:rPr lang="en-US" altLang="en-US" dirty="0" err="1"/>
              <a:t>freq</a:t>
            </a:r>
            <a:r>
              <a:rPr lang="en-US" altLang="en-US" baseline="-25000" dirty="0" err="1"/>
              <a:t>act</a:t>
            </a:r>
            <a:r>
              <a:rPr lang="en-US" altLang="en-US" dirty="0"/>
              <a:t> - </a:t>
            </a:r>
            <a:r>
              <a:rPr lang="en-US" altLang="en-US" dirty="0" err="1"/>
              <a:t>freq</a:t>
            </a:r>
            <a:r>
              <a:rPr lang="en-US" altLang="en-US" baseline="-25000" dirty="0" err="1"/>
              <a:t>sched</a:t>
            </a:r>
            <a:r>
              <a:rPr lang="en-US" altLang="en-US" dirty="0"/>
              <a:t>) </a:t>
            </a:r>
          </a:p>
          <a:p>
            <a:pPr>
              <a:buFont typeface="Arial" charset="0"/>
              <a:buChar char="•"/>
            </a:pPr>
            <a:r>
              <a:rPr lang="en-US" altLang="en-US" dirty="0">
                <a:latin typeface="Symbol" pitchFamily="18" charset="2"/>
              </a:rPr>
              <a:t>b </a:t>
            </a:r>
            <a:r>
              <a:rPr lang="en-US" altLang="en-US" dirty="0"/>
              <a:t>is the balancing authority frequency bias in MW/0.1 Hz with a negative sign.  It is about 0.8% of peak load/generation</a:t>
            </a:r>
            <a:endParaRPr lang="en-US" altLang="en-US" dirty="0">
              <a:latin typeface="Symbol" pitchFamily="18" charset="2"/>
            </a:endParaRPr>
          </a:p>
          <a:p>
            <a:endParaRPr lang="en-US" dirty="0"/>
          </a:p>
        </p:txBody>
      </p:sp>
      <p:sp>
        <p:nvSpPr>
          <p:cNvPr id="4" name="TextBox 4"/>
          <p:cNvSpPr txBox="1"/>
          <p:nvPr/>
        </p:nvSpPr>
        <p:spPr>
          <a:xfrm>
            <a:off x="723900" y="5593348"/>
            <a:ext cx="10820400"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This slower ACE response is usually not modeled in most stability simulations</a:t>
            </a:r>
          </a:p>
        </p:txBody>
      </p:sp>
      <p:sp>
        <p:nvSpPr>
          <p:cNvPr id="6" name="Slide Number Placeholder 1">
            <a:extLst>
              <a:ext uri="{FF2B5EF4-FFF2-40B4-BE49-F238E27FC236}">
                <a16:creationId xmlns:a16="http://schemas.microsoft.com/office/drawing/2014/main" id="{E9234538-F5C9-38BE-55D3-C217AC292AF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21</a:t>
            </a:fld>
            <a:endParaRPr lang="en-US" altLang="en-US" sz="2000" dirty="0">
              <a:solidFill>
                <a:srgbClr val="1E0000"/>
              </a:solidFill>
            </a:endParaRPr>
          </a:p>
        </p:txBody>
      </p:sp>
    </p:spTree>
    <p:extLst>
      <p:ext uri="{BB962C8B-B14F-4D97-AF65-F5344CB8AC3E}">
        <p14:creationId xmlns:p14="http://schemas.microsoft.com/office/powerpoint/2010/main" val="36094530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Turbine Models</a:t>
            </a:r>
            <a:endParaRPr lang="en-US" dirty="0"/>
          </a:p>
        </p:txBody>
      </p:sp>
      <p:sp>
        <p:nvSpPr>
          <p:cNvPr id="4" name="Text Box 2"/>
          <p:cNvSpPr txBox="1">
            <a:spLocks noChangeArrowheads="1"/>
          </p:cNvSpPr>
          <p:nvPr/>
        </p:nvSpPr>
        <p:spPr bwMode="auto">
          <a:xfrm>
            <a:off x="2514600" y="2379663"/>
            <a:ext cx="4772460" cy="461665"/>
          </a:xfrm>
          <a:prstGeom prst="rect">
            <a:avLst/>
          </a:prstGeom>
          <a:solidFill>
            <a:schemeClr val="accent3">
              <a:lumMod val="95000"/>
            </a:schemeClr>
          </a:solidFill>
          <a:ln>
            <a:noFill/>
          </a:ln>
          <a:effec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400" dirty="0">
                <a:solidFill>
                  <a:srgbClr val="1E0000"/>
                </a:solidFill>
                <a:latin typeface="+mn-lt"/>
              </a:rPr>
              <a:t>model shaft “squishiness” as a spring</a:t>
            </a:r>
          </a:p>
        </p:txBody>
      </p:sp>
      <p:pic>
        <p:nvPicPr>
          <p:cNvPr id="5" name="Picture 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38800" y="1998663"/>
            <a:ext cx="241300" cy="38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62000" y="2971800"/>
            <a:ext cx="4343400" cy="3262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 name="Picture 6"/>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181600" y="3370262"/>
            <a:ext cx="3429000"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Line 8"/>
          <p:cNvSpPr>
            <a:spLocks noChangeShapeType="1"/>
          </p:cNvSpPr>
          <p:nvPr/>
        </p:nvSpPr>
        <p:spPr bwMode="auto">
          <a:xfrm>
            <a:off x="6172200" y="2913062"/>
            <a:ext cx="381000" cy="533400"/>
          </a:xfrm>
          <a:prstGeom prst="line">
            <a:avLst/>
          </a:prstGeom>
          <a:noFill/>
          <a:ln w="31750">
            <a:solidFill>
              <a:srgbClr val="1E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sz="2400"/>
          </a:p>
        </p:txBody>
      </p:sp>
      <p:sp>
        <p:nvSpPr>
          <p:cNvPr id="9" name="Text Box 9"/>
          <p:cNvSpPr txBox="1">
            <a:spLocks noChangeArrowheads="1"/>
          </p:cNvSpPr>
          <p:nvPr/>
        </p:nvSpPr>
        <p:spPr bwMode="auto">
          <a:xfrm>
            <a:off x="5715000" y="5046663"/>
            <a:ext cx="2362200" cy="1200329"/>
          </a:xfrm>
          <a:prstGeom prst="rect">
            <a:avLst/>
          </a:prstGeom>
          <a:solidFill>
            <a:schemeClr val="accent3">
              <a:lumMod val="95000"/>
            </a:schemeClr>
          </a:solidFill>
          <a:ln>
            <a:noFill/>
          </a:ln>
          <a:effec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altLang="en-US" sz="2400" dirty="0">
                <a:solidFill>
                  <a:srgbClr val="1E0000"/>
                </a:solidFill>
                <a:latin typeface="+mn-lt"/>
              </a:rPr>
              <a:t>High-pressure turbine shaft dynamics</a:t>
            </a:r>
          </a:p>
        </p:txBody>
      </p:sp>
      <p:sp>
        <p:nvSpPr>
          <p:cNvPr id="10" name="AutoShape 11"/>
          <p:cNvSpPr>
            <a:spLocks/>
          </p:cNvSpPr>
          <p:nvPr/>
        </p:nvSpPr>
        <p:spPr bwMode="auto">
          <a:xfrm>
            <a:off x="5029200" y="4892855"/>
            <a:ext cx="381000" cy="1295400"/>
          </a:xfrm>
          <a:prstGeom prst="rightBrace">
            <a:avLst>
              <a:gd name="adj1" fmla="val 28333"/>
              <a:gd name="adj2" fmla="val 50000"/>
            </a:avLst>
          </a:prstGeom>
          <a:noFill/>
          <a:ln w="15875">
            <a:solidFill>
              <a:srgbClr val="1E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sz="2400"/>
          </a:p>
        </p:txBody>
      </p:sp>
      <p:pic>
        <p:nvPicPr>
          <p:cNvPr id="11" name="Picture 10"/>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828800" y="1236662"/>
            <a:ext cx="6096000" cy="127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Line 14"/>
          <p:cNvSpPr>
            <a:spLocks noChangeShapeType="1"/>
          </p:cNvSpPr>
          <p:nvPr/>
        </p:nvSpPr>
        <p:spPr bwMode="auto">
          <a:xfrm>
            <a:off x="5867400" y="2151063"/>
            <a:ext cx="304800" cy="381000"/>
          </a:xfrm>
          <a:prstGeom prst="line">
            <a:avLst/>
          </a:prstGeom>
          <a:noFill/>
          <a:ln w="25400">
            <a:solidFill>
              <a:srgbClr val="1E0000"/>
            </a:solidFill>
            <a:miter lim="800000"/>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endParaRPr lang="en-US" sz="2400"/>
          </a:p>
        </p:txBody>
      </p:sp>
      <p:sp>
        <p:nvSpPr>
          <p:cNvPr id="13" name="TextBox 1"/>
          <p:cNvSpPr txBox="1"/>
          <p:nvPr/>
        </p:nvSpPr>
        <p:spPr>
          <a:xfrm>
            <a:off x="5638801" y="3949718"/>
            <a:ext cx="3071675"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Usually shaft dynamics</a:t>
            </a:r>
            <a:br>
              <a:rPr lang="en-US" sz="2400" dirty="0">
                <a:solidFill>
                  <a:srgbClr val="1E0000"/>
                </a:solidFill>
                <a:latin typeface="+mn-lt"/>
              </a:rPr>
            </a:br>
            <a:r>
              <a:rPr lang="en-US" sz="2400" dirty="0">
                <a:solidFill>
                  <a:srgbClr val="1E0000"/>
                </a:solidFill>
                <a:latin typeface="+mn-lt"/>
              </a:rPr>
              <a:t>are neglected</a:t>
            </a:r>
          </a:p>
        </p:txBody>
      </p:sp>
      <p:sp>
        <p:nvSpPr>
          <p:cNvPr id="3" name="Slide Number Placeholder 1">
            <a:extLst>
              <a:ext uri="{FF2B5EF4-FFF2-40B4-BE49-F238E27FC236}">
                <a16:creationId xmlns:a16="http://schemas.microsoft.com/office/drawing/2014/main" id="{6681AF6F-2701-A233-8C8D-3028EDB907D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22</a:t>
            </a:fld>
            <a:endParaRPr lang="en-US" altLang="en-US" sz="2000" dirty="0">
              <a:solidFill>
                <a:srgbClr val="1E0000"/>
              </a:solidFill>
            </a:endParaRPr>
          </a:p>
        </p:txBody>
      </p:sp>
    </p:spTree>
    <p:extLst>
      <p:ext uri="{BB962C8B-B14F-4D97-AF65-F5344CB8AC3E}">
        <p14:creationId xmlns:p14="http://schemas.microsoft.com/office/powerpoint/2010/main" val="3560391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Steam Governor Model</a:t>
            </a:r>
            <a:endParaRPr lang="en-US"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7200" y="1295400"/>
            <a:ext cx="4241800" cy="187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57200" y="3276600"/>
            <a:ext cx="22987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 name="Rectangle 5"/>
          <p:cNvSpPr>
            <a:spLocks noChangeArrowheads="1"/>
          </p:cNvSpPr>
          <p:nvPr/>
        </p:nvSpPr>
        <p:spPr bwMode="auto">
          <a:xfrm>
            <a:off x="457200" y="4343401"/>
            <a:ext cx="257153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altLang="en-US" sz="2400" i="1" dirty="0">
                <a:solidFill>
                  <a:srgbClr val="1E0000"/>
                </a:solidFill>
                <a:latin typeface="+mn-lt"/>
              </a:rPr>
              <a:t>R</a:t>
            </a:r>
            <a:r>
              <a:rPr lang="en-US" altLang="en-US" sz="2400" dirty="0">
                <a:solidFill>
                  <a:srgbClr val="1E0000"/>
                </a:solidFill>
                <a:latin typeface="+mn-lt"/>
              </a:rPr>
              <a:t> = .05 (5% droop)</a:t>
            </a:r>
          </a:p>
        </p:txBody>
      </p:sp>
      <p:sp>
        <p:nvSpPr>
          <p:cNvPr id="7" name="Text Box 9"/>
          <p:cNvSpPr txBox="1">
            <a:spLocks noChangeArrowheads="1"/>
          </p:cNvSpPr>
          <p:nvPr/>
        </p:nvSpPr>
        <p:spPr bwMode="auto">
          <a:xfrm>
            <a:off x="3721100" y="2960781"/>
            <a:ext cx="1828800" cy="830997"/>
          </a:xfrm>
          <a:prstGeom prst="rect">
            <a:avLst/>
          </a:prstGeom>
          <a:solidFill>
            <a:schemeClr val="accent3">
              <a:lumMod val="95000"/>
            </a:schemeClr>
          </a:solidFill>
          <a:ln>
            <a:noFill/>
          </a:ln>
          <a:effectLst/>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spcBef>
                <a:spcPct val="50000"/>
              </a:spcBef>
            </a:pPr>
            <a:r>
              <a:rPr lang="en-US" altLang="en-US" sz="2400" dirty="0">
                <a:solidFill>
                  <a:srgbClr val="1E0000"/>
                </a:solidFill>
                <a:latin typeface="+mn-lt"/>
              </a:rPr>
              <a:t>Steam valve </a:t>
            </a:r>
            <a:br>
              <a:rPr lang="en-US" altLang="en-US" sz="2400" dirty="0">
                <a:solidFill>
                  <a:srgbClr val="1E0000"/>
                </a:solidFill>
                <a:latin typeface="+mn-lt"/>
              </a:rPr>
            </a:br>
            <a:r>
              <a:rPr lang="en-US" altLang="en-US" sz="2400" dirty="0">
                <a:solidFill>
                  <a:srgbClr val="1E0000"/>
                </a:solidFill>
                <a:latin typeface="+mn-lt"/>
              </a:rPr>
              <a:t>limits</a:t>
            </a:r>
          </a:p>
        </p:txBody>
      </p:sp>
      <p:sp>
        <p:nvSpPr>
          <p:cNvPr id="3" name="Slide Number Placeholder 1">
            <a:extLst>
              <a:ext uri="{FF2B5EF4-FFF2-40B4-BE49-F238E27FC236}">
                <a16:creationId xmlns:a16="http://schemas.microsoft.com/office/drawing/2014/main" id="{ED484367-4A63-B064-CEC5-3AA68D6E11B3}"/>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23</a:t>
            </a:fld>
            <a:endParaRPr lang="en-US" altLang="en-US" sz="2000" dirty="0">
              <a:solidFill>
                <a:srgbClr val="1E0000"/>
              </a:solidFill>
            </a:endParaRPr>
          </a:p>
        </p:txBody>
      </p:sp>
      <p:pic>
        <p:nvPicPr>
          <p:cNvPr id="9" name="Picture 8">
            <a:extLst>
              <a:ext uri="{FF2B5EF4-FFF2-40B4-BE49-F238E27FC236}">
                <a16:creationId xmlns:a16="http://schemas.microsoft.com/office/drawing/2014/main" id="{B29E426B-E6BA-6ACC-5B00-6A101DDFDA93}"/>
              </a:ext>
            </a:extLst>
          </p:cNvPr>
          <p:cNvPicPr>
            <a:picLocks noChangeAspect="1"/>
          </p:cNvPicPr>
          <p:nvPr/>
        </p:nvPicPr>
        <p:blipFill>
          <a:blip r:embed="rId4"/>
          <a:stretch>
            <a:fillRect/>
          </a:stretch>
        </p:blipFill>
        <p:spPr>
          <a:xfrm>
            <a:off x="6248400" y="1514475"/>
            <a:ext cx="5048250" cy="4070350"/>
          </a:xfrm>
          <a:prstGeom prst="rect">
            <a:avLst/>
          </a:prstGeom>
        </p:spPr>
      </p:pic>
    </p:spTree>
    <p:extLst>
      <p:ext uri="{BB962C8B-B14F-4D97-AF65-F5344CB8AC3E}">
        <p14:creationId xmlns:p14="http://schemas.microsoft.com/office/powerpoint/2010/main" val="22171033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TGOV1 Model</a:t>
            </a:r>
          </a:p>
        </p:txBody>
      </p:sp>
      <p:sp>
        <p:nvSpPr>
          <p:cNvPr id="3" name="Content Placeholder 2"/>
          <p:cNvSpPr>
            <a:spLocks noGrp="1"/>
          </p:cNvSpPr>
          <p:nvPr>
            <p:ph idx="1"/>
          </p:nvPr>
        </p:nvSpPr>
        <p:spPr>
          <a:xfrm>
            <a:off x="457200" y="1280160"/>
            <a:ext cx="8549640" cy="624840"/>
          </a:xfrm>
        </p:spPr>
        <p:txBody>
          <a:bodyPr/>
          <a:lstStyle/>
          <a:p>
            <a:r>
              <a:rPr lang="en-US" dirty="0"/>
              <a:t>The standard model that is close to this is the TGOV1</a:t>
            </a:r>
          </a:p>
          <a:p>
            <a:endParaRPr lang="en-US" dirty="0"/>
          </a:p>
        </p:txBody>
      </p:sp>
      <p:pic>
        <p:nvPicPr>
          <p:cNvPr id="4" name="Picture 3"/>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1219200" y="1955342"/>
            <a:ext cx="6248400"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381000" y="4800600"/>
            <a:ext cx="10972800"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About 3% of governors in </a:t>
            </a:r>
            <a:r>
              <a:rPr lang="en-US" dirty="0">
                <a:solidFill>
                  <a:srgbClr val="1E0000"/>
                </a:solidFill>
                <a:latin typeface="+mn-lt"/>
              </a:rPr>
              <a:t>the 2022 </a:t>
            </a:r>
            <a:r>
              <a:rPr lang="en-US" sz="2400" dirty="0">
                <a:solidFill>
                  <a:srgbClr val="1E0000"/>
                </a:solidFill>
                <a:latin typeface="+mn-lt"/>
              </a:rPr>
              <a:t>EI/WECC model are TGOV1;  R is about  0.05, T</a:t>
            </a:r>
            <a:r>
              <a:rPr lang="en-US" sz="2400" baseline="-25000" dirty="0">
                <a:solidFill>
                  <a:srgbClr val="1E0000"/>
                </a:solidFill>
                <a:latin typeface="+mn-lt"/>
              </a:rPr>
              <a:t>1</a:t>
            </a:r>
            <a:r>
              <a:rPr lang="en-US" sz="2400" dirty="0">
                <a:solidFill>
                  <a:srgbClr val="1E0000"/>
                </a:solidFill>
                <a:latin typeface="+mn-lt"/>
              </a:rPr>
              <a:t> is less than 0.5 (except </a:t>
            </a:r>
            <a:r>
              <a:rPr lang="en-US" dirty="0">
                <a:solidFill>
                  <a:srgbClr val="1E0000"/>
                </a:solidFill>
                <a:latin typeface="+mn-lt"/>
              </a:rPr>
              <a:t>for one</a:t>
            </a:r>
            <a:r>
              <a:rPr lang="en-US" sz="2400" dirty="0">
                <a:solidFill>
                  <a:srgbClr val="1E0000"/>
                </a:solidFill>
                <a:latin typeface="+mn-lt"/>
              </a:rPr>
              <a:t> 999!), T</a:t>
            </a:r>
            <a:r>
              <a:rPr lang="en-US" sz="2400" baseline="-25000" dirty="0">
                <a:solidFill>
                  <a:srgbClr val="1E0000"/>
                </a:solidFill>
                <a:latin typeface="+mn-lt"/>
              </a:rPr>
              <a:t>3</a:t>
            </a:r>
            <a:r>
              <a:rPr lang="en-US" sz="2400" dirty="0">
                <a:solidFill>
                  <a:srgbClr val="1E0000"/>
                </a:solidFill>
                <a:latin typeface="+mn-lt"/>
              </a:rPr>
              <a:t> has an average of 6, average T</a:t>
            </a:r>
            <a:r>
              <a:rPr lang="en-US" sz="2400" baseline="-25000" dirty="0">
                <a:solidFill>
                  <a:srgbClr val="1E0000"/>
                </a:solidFill>
                <a:latin typeface="+mn-lt"/>
              </a:rPr>
              <a:t>2</a:t>
            </a:r>
            <a:r>
              <a:rPr lang="en-US" sz="2400" dirty="0">
                <a:solidFill>
                  <a:srgbClr val="1E0000"/>
                </a:solidFill>
                <a:latin typeface="+mn-lt"/>
              </a:rPr>
              <a:t>/T</a:t>
            </a:r>
            <a:r>
              <a:rPr lang="en-US" sz="2400" baseline="-25000" dirty="0">
                <a:solidFill>
                  <a:srgbClr val="1E0000"/>
                </a:solidFill>
                <a:latin typeface="+mn-lt"/>
              </a:rPr>
              <a:t>3</a:t>
            </a:r>
            <a:r>
              <a:rPr lang="en-US" sz="2400" dirty="0">
                <a:solidFill>
                  <a:srgbClr val="1E0000"/>
                </a:solidFill>
                <a:latin typeface="+mn-lt"/>
              </a:rPr>
              <a:t> is 0.34; D</a:t>
            </a:r>
            <a:r>
              <a:rPr lang="en-US" sz="2400" baseline="-25000" dirty="0">
                <a:solidFill>
                  <a:srgbClr val="1E0000"/>
                </a:solidFill>
                <a:latin typeface="+mn-lt"/>
              </a:rPr>
              <a:t>t</a:t>
            </a:r>
            <a:r>
              <a:rPr lang="en-US" sz="2400" dirty="0">
                <a:solidFill>
                  <a:srgbClr val="1E0000"/>
                </a:solidFill>
                <a:latin typeface="+mn-lt"/>
              </a:rPr>
              <a:t> is used to model turbine damping and is often zero (about 90% of the time) </a:t>
            </a:r>
          </a:p>
        </p:txBody>
      </p:sp>
      <p:sp>
        <p:nvSpPr>
          <p:cNvPr id="7" name="Slide Number Placeholder 1">
            <a:extLst>
              <a:ext uri="{FF2B5EF4-FFF2-40B4-BE49-F238E27FC236}">
                <a16:creationId xmlns:a16="http://schemas.microsoft.com/office/drawing/2014/main" id="{D587D6DF-4970-701E-B036-DD91D37E181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24</a:t>
            </a:fld>
            <a:endParaRPr lang="en-US" altLang="en-US" sz="2000" dirty="0">
              <a:solidFill>
                <a:srgbClr val="1E0000"/>
              </a:solidFill>
            </a:endParaRPr>
          </a:p>
        </p:txBody>
      </p:sp>
    </p:spTree>
    <p:extLst>
      <p:ext uri="{BB962C8B-B14F-4D97-AF65-F5344CB8AC3E}">
        <p14:creationId xmlns:p14="http://schemas.microsoft.com/office/powerpoint/2010/main" val="41447675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IEEEG1 Model</a:t>
            </a:r>
          </a:p>
        </p:txBody>
      </p:sp>
      <p:sp>
        <p:nvSpPr>
          <p:cNvPr id="3" name="Content Placeholder 2"/>
          <p:cNvSpPr>
            <a:spLocks noGrp="1"/>
          </p:cNvSpPr>
          <p:nvPr>
            <p:ph idx="1"/>
          </p:nvPr>
        </p:nvSpPr>
        <p:spPr>
          <a:xfrm>
            <a:off x="457200" y="1280160"/>
            <a:ext cx="10363200" cy="929640"/>
          </a:xfrm>
        </p:spPr>
        <p:txBody>
          <a:bodyPr/>
          <a:lstStyle/>
          <a:p>
            <a:r>
              <a:rPr lang="en-US" dirty="0"/>
              <a:t>A common stream turbine model, is the IEEEG1, originally introduced in the below 1973 paper</a:t>
            </a:r>
          </a:p>
          <a:p>
            <a:endParaRPr lang="en-US" dirty="0"/>
          </a:p>
        </p:txBody>
      </p:sp>
      <p:sp>
        <p:nvSpPr>
          <p:cNvPr id="4" name="Rectangle 3"/>
          <p:cNvSpPr/>
          <p:nvPr/>
        </p:nvSpPr>
        <p:spPr>
          <a:xfrm>
            <a:off x="304800" y="6248400"/>
            <a:ext cx="10515600" cy="461665"/>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200" dirty="0">
                <a:solidFill>
                  <a:srgbClr val="1E0000"/>
                </a:solidFill>
                <a:latin typeface="+mn-lt"/>
              </a:rPr>
              <a:t>IEEE Committee Report, “Dynamic Models for Steam and Hydro Turbines in Power System Studies,” </a:t>
            </a:r>
            <a:r>
              <a:rPr lang="en-US" sz="1200" i="1" dirty="0">
                <a:solidFill>
                  <a:srgbClr val="1E0000"/>
                </a:solidFill>
                <a:latin typeface="+mn-lt"/>
              </a:rPr>
              <a:t>Transactions in Power Apparatus &amp; Systems</a:t>
            </a:r>
            <a:r>
              <a:rPr lang="en-US" sz="1200" dirty="0">
                <a:solidFill>
                  <a:srgbClr val="1E0000"/>
                </a:solidFill>
                <a:latin typeface="+mn-lt"/>
              </a:rPr>
              <a:t>, volume 92, No. 6, Nov./Dec. 1973, pp 1904-15 </a:t>
            </a:r>
          </a:p>
        </p:txBody>
      </p:sp>
      <p:pic>
        <p:nvPicPr>
          <p:cNvPr id="5" name="Picture 4"/>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838200" y="2335033"/>
            <a:ext cx="7795846" cy="266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4736123" y="5297999"/>
            <a:ext cx="2723823"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In this model K=1/R</a:t>
            </a:r>
          </a:p>
        </p:txBody>
      </p:sp>
      <p:sp>
        <p:nvSpPr>
          <p:cNvPr id="7" name="TextBox 6"/>
          <p:cNvSpPr txBox="1"/>
          <p:nvPr/>
        </p:nvSpPr>
        <p:spPr>
          <a:xfrm>
            <a:off x="9063019" y="2778135"/>
            <a:ext cx="2553616" cy="2308324"/>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It can be used to represent</a:t>
            </a:r>
            <a:br>
              <a:rPr lang="en-US" sz="2400" dirty="0">
                <a:solidFill>
                  <a:srgbClr val="1E0000"/>
                </a:solidFill>
                <a:latin typeface="+mn-lt"/>
              </a:rPr>
            </a:br>
            <a:r>
              <a:rPr lang="en-US" sz="2400" dirty="0">
                <a:solidFill>
                  <a:srgbClr val="1E0000"/>
                </a:solidFill>
                <a:latin typeface="+mn-lt"/>
              </a:rPr>
              <a:t>cross-compound units, with</a:t>
            </a:r>
            <a:br>
              <a:rPr lang="en-US" sz="2400" dirty="0">
                <a:solidFill>
                  <a:srgbClr val="1E0000"/>
                </a:solidFill>
                <a:latin typeface="+mn-lt"/>
              </a:rPr>
            </a:br>
            <a:r>
              <a:rPr lang="en-US" sz="2400" dirty="0">
                <a:solidFill>
                  <a:srgbClr val="1E0000"/>
                </a:solidFill>
                <a:latin typeface="+mn-lt"/>
              </a:rPr>
              <a:t>high and low pressure steam </a:t>
            </a:r>
          </a:p>
        </p:txBody>
      </p:sp>
      <p:sp>
        <p:nvSpPr>
          <p:cNvPr id="8" name="TextBox 7"/>
          <p:cNvSpPr txBox="1"/>
          <p:nvPr/>
        </p:nvSpPr>
        <p:spPr>
          <a:xfrm>
            <a:off x="609600" y="5266725"/>
            <a:ext cx="3352800"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err="1">
                <a:solidFill>
                  <a:srgbClr val="1E0000"/>
                </a:solidFill>
                <a:latin typeface="+mn-lt"/>
              </a:rPr>
              <a:t>U</a:t>
            </a:r>
            <a:r>
              <a:rPr lang="en-US" sz="2400" baseline="-25000" dirty="0" err="1">
                <a:solidFill>
                  <a:srgbClr val="1E0000"/>
                </a:solidFill>
                <a:latin typeface="+mn-lt"/>
              </a:rPr>
              <a:t>o</a:t>
            </a:r>
            <a:r>
              <a:rPr lang="en-US" sz="2400" dirty="0">
                <a:solidFill>
                  <a:srgbClr val="1E0000"/>
                </a:solidFill>
                <a:latin typeface="+mn-lt"/>
              </a:rPr>
              <a:t> and </a:t>
            </a:r>
            <a:r>
              <a:rPr lang="en-US" sz="2400" dirty="0" err="1">
                <a:solidFill>
                  <a:srgbClr val="1E0000"/>
                </a:solidFill>
                <a:latin typeface="+mn-lt"/>
              </a:rPr>
              <a:t>U</a:t>
            </a:r>
            <a:r>
              <a:rPr lang="en-US" sz="2400" baseline="-25000" dirty="0" err="1">
                <a:solidFill>
                  <a:srgbClr val="1E0000"/>
                </a:solidFill>
                <a:latin typeface="+mn-lt"/>
              </a:rPr>
              <a:t>c</a:t>
            </a:r>
            <a:r>
              <a:rPr lang="en-US" sz="2400" dirty="0">
                <a:solidFill>
                  <a:srgbClr val="1E0000"/>
                </a:solidFill>
                <a:latin typeface="+mn-lt"/>
              </a:rPr>
              <a:t> are rate limits</a:t>
            </a:r>
          </a:p>
        </p:txBody>
      </p:sp>
      <p:sp>
        <p:nvSpPr>
          <p:cNvPr id="10" name="Slide Number Placeholder 1">
            <a:extLst>
              <a:ext uri="{FF2B5EF4-FFF2-40B4-BE49-F238E27FC236}">
                <a16:creationId xmlns:a16="http://schemas.microsoft.com/office/drawing/2014/main" id="{B68D5151-0F4D-F048-4047-70D7582FC32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25</a:t>
            </a:fld>
            <a:endParaRPr lang="en-US" altLang="en-US" sz="2000" dirty="0">
              <a:solidFill>
                <a:srgbClr val="1E0000"/>
              </a:solidFill>
            </a:endParaRPr>
          </a:p>
        </p:txBody>
      </p:sp>
    </p:spTree>
    <p:extLst>
      <p:ext uri="{BB962C8B-B14F-4D97-AF65-F5344CB8AC3E}">
        <p14:creationId xmlns:p14="http://schemas.microsoft.com/office/powerpoint/2010/main" val="372640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Deadbands</a:t>
            </a:r>
            <a:endParaRPr lang="en-US" dirty="0"/>
          </a:p>
        </p:txBody>
      </p:sp>
      <p:sp>
        <p:nvSpPr>
          <p:cNvPr id="3" name="Content Placeholder 2"/>
          <p:cNvSpPr>
            <a:spLocks noGrp="1"/>
          </p:cNvSpPr>
          <p:nvPr>
            <p:ph idx="1"/>
          </p:nvPr>
        </p:nvSpPr>
        <p:spPr>
          <a:xfrm>
            <a:off x="457200" y="1280160"/>
            <a:ext cx="10668000" cy="3733800"/>
          </a:xfrm>
        </p:spPr>
        <p:txBody>
          <a:bodyPr/>
          <a:lstStyle/>
          <a:p>
            <a:r>
              <a:rPr lang="en-US" dirty="0"/>
              <a:t>Before going further, it is useful to briefly consider </a:t>
            </a:r>
            <a:r>
              <a:rPr lang="en-US" dirty="0" err="1"/>
              <a:t>deadbands</a:t>
            </a:r>
            <a:r>
              <a:rPr lang="en-US" dirty="0"/>
              <a:t>, with two types shown with IEEEG1 and described in the 2013 IEEE PES Governor Report</a:t>
            </a:r>
          </a:p>
          <a:p>
            <a:r>
              <a:rPr lang="en-US" dirty="0"/>
              <a:t>The type 1 is an intentional </a:t>
            </a:r>
            <a:r>
              <a:rPr lang="en-US" dirty="0" err="1"/>
              <a:t>deadband</a:t>
            </a:r>
            <a:r>
              <a:rPr lang="en-US" dirty="0"/>
              <a:t>, implemented to prevent excessive response</a:t>
            </a:r>
          </a:p>
          <a:p>
            <a:pPr lvl="1"/>
            <a:r>
              <a:rPr lang="en-US" dirty="0"/>
              <a:t>Until the </a:t>
            </a:r>
            <a:r>
              <a:rPr lang="en-US" dirty="0" err="1"/>
              <a:t>deadband</a:t>
            </a:r>
            <a:r>
              <a:rPr lang="en-US" dirty="0"/>
              <a:t> activates there is no response, then normal response after that; this can cause a potentially</a:t>
            </a:r>
            <a:br>
              <a:rPr lang="en-US" dirty="0"/>
            </a:br>
            <a:r>
              <a:rPr lang="en-US" dirty="0"/>
              <a:t>large jump in the response</a:t>
            </a:r>
          </a:p>
          <a:p>
            <a:pPr lvl="1"/>
            <a:r>
              <a:rPr lang="en-US" dirty="0"/>
              <a:t>Also, once activated there is normal</a:t>
            </a:r>
            <a:br>
              <a:rPr lang="en-US" dirty="0"/>
            </a:br>
            <a:r>
              <a:rPr lang="en-US" dirty="0"/>
              <a:t>response coming back into range</a:t>
            </a:r>
          </a:p>
          <a:p>
            <a:pPr lvl="1"/>
            <a:r>
              <a:rPr lang="en-US" dirty="0"/>
              <a:t>Used on input to IEEEG1</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400800" y="4280294"/>
            <a:ext cx="1836262" cy="1891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1">
            <a:extLst>
              <a:ext uri="{FF2B5EF4-FFF2-40B4-BE49-F238E27FC236}">
                <a16:creationId xmlns:a16="http://schemas.microsoft.com/office/drawing/2014/main" id="{883B76EE-EBF3-72FE-E43B-F6F5624246E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26</a:t>
            </a:fld>
            <a:endParaRPr lang="en-US" altLang="en-US" sz="2000" dirty="0">
              <a:solidFill>
                <a:srgbClr val="1E0000"/>
              </a:solidFill>
            </a:endParaRPr>
          </a:p>
        </p:txBody>
      </p:sp>
    </p:spTree>
    <p:extLst>
      <p:ext uri="{BB962C8B-B14F-4D97-AF65-F5344CB8AC3E}">
        <p14:creationId xmlns:p14="http://schemas.microsoft.com/office/powerpoint/2010/main" val="7952432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Deadbands</a:t>
            </a:r>
            <a:endParaRPr lang="en-US" dirty="0"/>
          </a:p>
        </p:txBody>
      </p:sp>
      <p:sp>
        <p:nvSpPr>
          <p:cNvPr id="3" name="Content Placeholder 2"/>
          <p:cNvSpPr>
            <a:spLocks noGrp="1"/>
          </p:cNvSpPr>
          <p:nvPr>
            <p:ph idx="1"/>
          </p:nvPr>
        </p:nvSpPr>
        <p:spPr/>
        <p:txBody>
          <a:bodyPr/>
          <a:lstStyle/>
          <a:p>
            <a:r>
              <a:rPr lang="en-US" dirty="0"/>
              <a:t>The type 2 is also an intentional </a:t>
            </a:r>
            <a:r>
              <a:rPr lang="en-US" dirty="0" err="1"/>
              <a:t>deadband</a:t>
            </a:r>
            <a:r>
              <a:rPr lang="en-US" dirty="0"/>
              <a:t>, implemented to prevent excessive response</a:t>
            </a:r>
          </a:p>
          <a:p>
            <a:pPr lvl="1"/>
            <a:r>
              <a:rPr lang="en-US" dirty="0"/>
              <a:t>Difference is response does not jump, but rather only starts once outside of the range</a:t>
            </a:r>
          </a:p>
          <a:p>
            <a:r>
              <a:rPr lang="en-US" dirty="0"/>
              <a:t>Another type of </a:t>
            </a:r>
            <a:r>
              <a:rPr lang="en-US" dirty="0" err="1"/>
              <a:t>deadband</a:t>
            </a:r>
            <a:r>
              <a:rPr lang="en-US" dirty="0"/>
              <a:t> is the </a:t>
            </a:r>
            <a:br>
              <a:rPr lang="en-US" dirty="0"/>
            </a:br>
            <a:r>
              <a:rPr lang="en-US" dirty="0"/>
              <a:t>unintentional, such as will occur</a:t>
            </a:r>
            <a:br>
              <a:rPr lang="en-US" dirty="0"/>
            </a:br>
            <a:r>
              <a:rPr lang="en-US" dirty="0"/>
              <a:t>with loose gears</a:t>
            </a:r>
          </a:p>
          <a:p>
            <a:pPr lvl="1"/>
            <a:r>
              <a:rPr lang="en-US" dirty="0"/>
              <a:t>Until </a:t>
            </a:r>
            <a:r>
              <a:rPr lang="en-US" dirty="0" err="1"/>
              <a:t>deadband</a:t>
            </a:r>
            <a:r>
              <a:rPr lang="en-US" dirty="0"/>
              <a:t> "engages"</a:t>
            </a:r>
            <a:br>
              <a:rPr lang="en-US" dirty="0"/>
            </a:br>
            <a:r>
              <a:rPr lang="en-US" dirty="0"/>
              <a:t>there is no response</a:t>
            </a:r>
          </a:p>
          <a:p>
            <a:pPr lvl="1"/>
            <a:r>
              <a:rPr lang="en-US" dirty="0"/>
              <a:t>Once engaged there is</a:t>
            </a:r>
            <a:br>
              <a:rPr lang="en-US" dirty="0"/>
            </a:br>
            <a:r>
              <a:rPr lang="en-US" dirty="0"/>
              <a:t>a hysteresis in the </a:t>
            </a:r>
            <a:br>
              <a:rPr lang="en-US" dirty="0"/>
            </a:br>
            <a:r>
              <a:rPr lang="en-US" dirty="0"/>
              <a:t>response</a:t>
            </a:r>
          </a:p>
          <a:p>
            <a:endParaRPr lang="en-US" dirty="0"/>
          </a:p>
        </p:txBody>
      </p:sp>
      <p:pic>
        <p:nvPicPr>
          <p:cNvPr id="7" name="Picture 6"/>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6934200" y="2686916"/>
            <a:ext cx="1828800" cy="1717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Group 7"/>
          <p:cNvGrpSpPr/>
          <p:nvPr/>
        </p:nvGrpSpPr>
        <p:grpSpPr>
          <a:xfrm>
            <a:off x="4953000" y="4648200"/>
            <a:ext cx="2438400" cy="1676400"/>
            <a:chOff x="1295400" y="4419600"/>
            <a:chExt cx="2438400" cy="1676400"/>
          </a:xfrm>
        </p:grpSpPr>
        <p:cxnSp>
          <p:nvCxnSpPr>
            <p:cNvPr id="10" name="Straight Connector 9"/>
            <p:cNvCxnSpPr/>
            <p:nvPr/>
          </p:nvCxnSpPr>
          <p:spPr bwMode="auto">
            <a:xfrm flipV="1">
              <a:off x="1905000" y="4419600"/>
              <a:ext cx="1371600" cy="1676400"/>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1" name="Straight Arrow Connector 10"/>
            <p:cNvCxnSpPr/>
            <p:nvPr/>
          </p:nvCxnSpPr>
          <p:spPr bwMode="auto">
            <a:xfrm flipV="1">
              <a:off x="3124200" y="4521928"/>
              <a:ext cx="609600" cy="761998"/>
            </a:xfrm>
            <a:prstGeom prst="straightConnector1">
              <a:avLst/>
            </a:prstGeom>
            <a:solidFill>
              <a:schemeClr val="accent1"/>
            </a:solidFill>
            <a:ln w="25400" cap="flat" cmpd="sng" algn="ctr">
              <a:solidFill>
                <a:schemeClr val="tx1"/>
              </a:solidFill>
              <a:prstDash val="solid"/>
              <a:round/>
              <a:headEnd type="none" w="sm" len="sm"/>
              <a:tailEnd type="arrow"/>
            </a:ln>
            <a:effectLst/>
          </p:spPr>
        </p:cxnSp>
        <p:cxnSp>
          <p:nvCxnSpPr>
            <p:cNvPr id="12" name="Straight Connector 11"/>
            <p:cNvCxnSpPr/>
            <p:nvPr/>
          </p:nvCxnSpPr>
          <p:spPr bwMode="auto">
            <a:xfrm>
              <a:off x="1295400" y="5257800"/>
              <a:ext cx="2133600" cy="8709"/>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3" name="Straight Connector 12"/>
            <p:cNvCxnSpPr/>
            <p:nvPr/>
          </p:nvCxnSpPr>
          <p:spPr bwMode="auto">
            <a:xfrm>
              <a:off x="2590800" y="4513218"/>
              <a:ext cx="0" cy="1506582"/>
            </a:xfrm>
            <a:prstGeom prst="line">
              <a:avLst/>
            </a:prstGeom>
            <a:solidFill>
              <a:schemeClr val="accent1"/>
            </a:solidFill>
            <a:ln w="12700" cap="flat" cmpd="sng" algn="ctr">
              <a:solidFill>
                <a:schemeClr val="tx1"/>
              </a:solidFill>
              <a:prstDash val="solid"/>
              <a:round/>
              <a:headEnd type="none" w="sm" len="sm"/>
              <a:tailEnd type="none" w="sm" len="sm"/>
            </a:ln>
            <a:effectLst/>
          </p:spPr>
        </p:cxnSp>
        <p:cxnSp>
          <p:nvCxnSpPr>
            <p:cNvPr id="14" name="Straight Arrow Connector 13"/>
            <p:cNvCxnSpPr/>
            <p:nvPr/>
          </p:nvCxnSpPr>
          <p:spPr bwMode="auto">
            <a:xfrm flipV="1">
              <a:off x="2559774" y="5283926"/>
              <a:ext cx="564426" cy="711925"/>
            </a:xfrm>
            <a:prstGeom prst="straightConnector1">
              <a:avLst/>
            </a:prstGeom>
            <a:solidFill>
              <a:schemeClr val="accent1"/>
            </a:solidFill>
            <a:ln w="25400" cap="flat" cmpd="sng" algn="ctr">
              <a:solidFill>
                <a:schemeClr val="tx1"/>
              </a:solidFill>
              <a:prstDash val="solid"/>
              <a:round/>
              <a:headEnd type="none" w="sm" len="sm"/>
              <a:tailEnd type="arrow"/>
            </a:ln>
            <a:effectLst/>
          </p:spPr>
        </p:cxnSp>
        <p:cxnSp>
          <p:nvCxnSpPr>
            <p:cNvPr id="15" name="Straight Arrow Connector 14"/>
            <p:cNvCxnSpPr/>
            <p:nvPr/>
          </p:nvCxnSpPr>
          <p:spPr bwMode="auto">
            <a:xfrm flipH="1">
              <a:off x="2700745" y="4556764"/>
              <a:ext cx="1033055" cy="0"/>
            </a:xfrm>
            <a:prstGeom prst="straightConnector1">
              <a:avLst/>
            </a:prstGeom>
            <a:solidFill>
              <a:schemeClr val="accent1"/>
            </a:solidFill>
            <a:ln w="25400" cap="flat" cmpd="sng" algn="ctr">
              <a:solidFill>
                <a:schemeClr val="tx1"/>
              </a:solidFill>
              <a:prstDash val="solid"/>
              <a:round/>
              <a:headEnd type="none" w="sm" len="sm"/>
              <a:tailEnd type="arrow"/>
            </a:ln>
            <a:effectLst/>
          </p:spPr>
        </p:cxnSp>
        <p:cxnSp>
          <p:nvCxnSpPr>
            <p:cNvPr id="16" name="Straight Arrow Connector 15"/>
            <p:cNvCxnSpPr/>
            <p:nvPr/>
          </p:nvCxnSpPr>
          <p:spPr bwMode="auto">
            <a:xfrm flipH="1">
              <a:off x="1584415" y="4548055"/>
              <a:ext cx="1116330" cy="1447796"/>
            </a:xfrm>
            <a:prstGeom prst="straightConnector1">
              <a:avLst/>
            </a:prstGeom>
            <a:solidFill>
              <a:schemeClr val="accent1"/>
            </a:solidFill>
            <a:ln w="25400" cap="flat" cmpd="sng" algn="ctr">
              <a:solidFill>
                <a:schemeClr val="tx1"/>
              </a:solidFill>
              <a:prstDash val="solid"/>
              <a:round/>
              <a:headEnd type="none" w="sm" len="sm"/>
              <a:tailEnd type="arrow"/>
            </a:ln>
            <a:effectLst/>
          </p:spPr>
        </p:cxnSp>
        <p:cxnSp>
          <p:nvCxnSpPr>
            <p:cNvPr id="17" name="Straight Arrow Connector 16"/>
            <p:cNvCxnSpPr/>
            <p:nvPr/>
          </p:nvCxnSpPr>
          <p:spPr bwMode="auto">
            <a:xfrm>
              <a:off x="1584415" y="5995851"/>
              <a:ext cx="975359" cy="0"/>
            </a:xfrm>
            <a:prstGeom prst="straightConnector1">
              <a:avLst/>
            </a:prstGeom>
            <a:solidFill>
              <a:schemeClr val="accent1"/>
            </a:solidFill>
            <a:ln w="25400" cap="flat" cmpd="sng" algn="ctr">
              <a:solidFill>
                <a:schemeClr val="tx1"/>
              </a:solidFill>
              <a:prstDash val="solid"/>
              <a:round/>
              <a:headEnd type="none" w="sm" len="sm"/>
              <a:tailEnd type="arrow"/>
            </a:ln>
            <a:effectLst/>
          </p:spPr>
        </p:cxnSp>
      </p:grpSp>
      <p:sp>
        <p:nvSpPr>
          <p:cNvPr id="9" name="TextBox 14"/>
          <p:cNvSpPr txBox="1"/>
          <p:nvPr/>
        </p:nvSpPr>
        <p:spPr>
          <a:xfrm>
            <a:off x="7802217" y="4912361"/>
            <a:ext cx="3742939"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When starting simulations </a:t>
            </a:r>
            <a:br>
              <a:rPr lang="en-US" sz="2400" dirty="0">
                <a:solidFill>
                  <a:srgbClr val="1E0000"/>
                </a:solidFill>
                <a:latin typeface="+mn-lt"/>
              </a:rPr>
            </a:br>
            <a:r>
              <a:rPr lang="en-US" sz="2400" dirty="0">
                <a:solidFill>
                  <a:srgbClr val="1E0000"/>
                </a:solidFill>
                <a:latin typeface="+mn-lt"/>
              </a:rPr>
              <a:t>the </a:t>
            </a:r>
            <a:r>
              <a:rPr lang="en-US" sz="2400" dirty="0" err="1">
                <a:solidFill>
                  <a:srgbClr val="1E0000"/>
                </a:solidFill>
                <a:latin typeface="+mn-lt"/>
              </a:rPr>
              <a:t>deadbands</a:t>
            </a:r>
            <a:r>
              <a:rPr lang="en-US" sz="2400" dirty="0">
                <a:solidFill>
                  <a:srgbClr val="1E0000"/>
                </a:solidFill>
                <a:latin typeface="+mn-lt"/>
              </a:rPr>
              <a:t> usually start at their origin</a:t>
            </a:r>
          </a:p>
        </p:txBody>
      </p:sp>
      <p:sp>
        <p:nvSpPr>
          <p:cNvPr id="4" name="Slide Number Placeholder 1">
            <a:extLst>
              <a:ext uri="{FF2B5EF4-FFF2-40B4-BE49-F238E27FC236}">
                <a16:creationId xmlns:a16="http://schemas.microsoft.com/office/drawing/2014/main" id="{C63BB59B-6C3F-72D9-E0DF-B51F0152A20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27</a:t>
            </a:fld>
            <a:endParaRPr lang="en-US" altLang="en-US" sz="2000" dirty="0">
              <a:solidFill>
                <a:srgbClr val="1E0000"/>
              </a:solidFill>
            </a:endParaRPr>
          </a:p>
        </p:txBody>
      </p:sp>
    </p:spTree>
    <p:extLst>
      <p:ext uri="{BB962C8B-B14F-4D97-AF65-F5344CB8AC3E}">
        <p14:creationId xmlns:p14="http://schemas.microsoft.com/office/powerpoint/2010/main" val="41271023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Gas Turbines</a:t>
            </a:r>
          </a:p>
        </p:txBody>
      </p:sp>
      <p:sp>
        <p:nvSpPr>
          <p:cNvPr id="3" name="Content Placeholder 2"/>
          <p:cNvSpPr>
            <a:spLocks noGrp="1"/>
          </p:cNvSpPr>
          <p:nvPr>
            <p:ph idx="1"/>
          </p:nvPr>
        </p:nvSpPr>
        <p:spPr>
          <a:xfrm>
            <a:off x="457200" y="1280160"/>
            <a:ext cx="8625840" cy="1386840"/>
          </a:xfrm>
        </p:spPr>
        <p:txBody>
          <a:bodyPr/>
          <a:lstStyle/>
          <a:p>
            <a:r>
              <a:rPr lang="en-US" dirty="0"/>
              <a:t>A gas turbine (usually using natural gas) has a compressor, a combustion chamber and then a turbine</a:t>
            </a:r>
          </a:p>
          <a:p>
            <a:r>
              <a:rPr lang="en-US" dirty="0"/>
              <a:t>The below figure gives an overview of the modeling</a:t>
            </a:r>
          </a:p>
          <a:p>
            <a:endParaRPr lang="en-US" dirty="0"/>
          </a:p>
        </p:txBody>
      </p:sp>
      <p:pic>
        <p:nvPicPr>
          <p:cNvPr id="4"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194164" y="2701467"/>
            <a:ext cx="5562600" cy="36822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968138" y="6418220"/>
            <a:ext cx="6642463" cy="276999"/>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200" dirty="0">
                <a:solidFill>
                  <a:srgbClr val="1E0000"/>
                </a:solidFill>
                <a:latin typeface="+mn-lt"/>
              </a:rPr>
              <a:t>Image from IEEE PES, "Dynamic Models for Turbine-Governors in Power System Studies," Jan 2013</a:t>
            </a:r>
          </a:p>
        </p:txBody>
      </p:sp>
      <p:sp>
        <p:nvSpPr>
          <p:cNvPr id="6" name="TextBox 5"/>
          <p:cNvSpPr txBox="1"/>
          <p:nvPr/>
        </p:nvSpPr>
        <p:spPr>
          <a:xfrm>
            <a:off x="7315200" y="3394765"/>
            <a:ext cx="3061063"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HRSG is the heat</a:t>
            </a:r>
            <a:br>
              <a:rPr lang="en-US" sz="2400" dirty="0">
                <a:solidFill>
                  <a:srgbClr val="1E0000"/>
                </a:solidFill>
                <a:latin typeface="+mn-lt"/>
              </a:rPr>
            </a:br>
            <a:r>
              <a:rPr lang="en-US" sz="2400" dirty="0">
                <a:solidFill>
                  <a:srgbClr val="1E0000"/>
                </a:solidFill>
                <a:latin typeface="+mn-lt"/>
              </a:rPr>
              <a:t>recovery steam </a:t>
            </a:r>
            <a:br>
              <a:rPr lang="en-US" sz="2400" dirty="0">
                <a:solidFill>
                  <a:srgbClr val="1E0000"/>
                </a:solidFill>
                <a:latin typeface="+mn-lt"/>
              </a:rPr>
            </a:br>
            <a:r>
              <a:rPr lang="en-US" sz="2400" dirty="0">
                <a:solidFill>
                  <a:srgbClr val="1E0000"/>
                </a:solidFill>
                <a:latin typeface="+mn-lt"/>
              </a:rPr>
              <a:t>generator (if it is a</a:t>
            </a:r>
            <a:br>
              <a:rPr lang="en-US" sz="2400" dirty="0">
                <a:solidFill>
                  <a:srgbClr val="1E0000"/>
                </a:solidFill>
                <a:latin typeface="+mn-lt"/>
              </a:rPr>
            </a:br>
            <a:r>
              <a:rPr lang="en-US" sz="2400" dirty="0">
                <a:solidFill>
                  <a:srgbClr val="1E0000"/>
                </a:solidFill>
                <a:latin typeface="+mn-lt"/>
              </a:rPr>
              <a:t>combined cycle unit)</a:t>
            </a:r>
          </a:p>
        </p:txBody>
      </p:sp>
      <p:sp>
        <p:nvSpPr>
          <p:cNvPr id="8" name="Slide Number Placeholder 1">
            <a:extLst>
              <a:ext uri="{FF2B5EF4-FFF2-40B4-BE49-F238E27FC236}">
                <a16:creationId xmlns:a16="http://schemas.microsoft.com/office/drawing/2014/main" id="{8580B1D9-C513-408E-B1DB-E26B8AA11D6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28</a:t>
            </a:fld>
            <a:endParaRPr lang="en-US" altLang="en-US" sz="2000" dirty="0">
              <a:solidFill>
                <a:srgbClr val="1E0000"/>
              </a:solidFill>
            </a:endParaRPr>
          </a:p>
        </p:txBody>
      </p:sp>
    </p:spTree>
    <p:extLst>
      <p:ext uri="{BB962C8B-B14F-4D97-AF65-F5344CB8AC3E}">
        <p14:creationId xmlns:p14="http://schemas.microsoft.com/office/powerpoint/2010/main" val="374872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Governor Models</a:t>
            </a:r>
          </a:p>
        </p:txBody>
      </p:sp>
      <p:grpSp>
        <p:nvGrpSpPr>
          <p:cNvPr id="5" name="Group 4"/>
          <p:cNvGrpSpPr/>
          <p:nvPr/>
        </p:nvGrpSpPr>
        <p:grpSpPr>
          <a:xfrm>
            <a:off x="457200" y="1280160"/>
            <a:ext cx="8039100" cy="5010150"/>
            <a:chOff x="152400" y="1466850"/>
            <a:chExt cx="8039100" cy="5010150"/>
          </a:xfrm>
        </p:grpSpPr>
        <p:pic>
          <p:nvPicPr>
            <p:cNvPr id="6" name="Picture 5" descr="C:\pw\version.150\SimulatorHelp\Content\image\Transient_Overview_Generator_Model_Relationships.gif"/>
            <p:cNvPicPr>
              <a:picLocks noChangeAspect="1" noChangeArrowheads="1"/>
            </p:cNvPicPr>
            <p:nvPr/>
          </p:nvPicPr>
          <p:blipFill>
            <a:blip r:embed="rId2" cstate="print"/>
            <a:srcRect/>
            <a:stretch>
              <a:fillRect/>
            </a:stretch>
          </p:blipFill>
          <p:spPr bwMode="auto">
            <a:xfrm>
              <a:off x="990600" y="1466850"/>
              <a:ext cx="6477000" cy="3397250"/>
            </a:xfrm>
            <a:prstGeom prst="rect">
              <a:avLst/>
            </a:prstGeom>
            <a:noFill/>
            <a:ln w="9525">
              <a:noFill/>
              <a:miter lim="800000"/>
              <a:headEnd/>
              <a:tailEnd/>
            </a:ln>
          </p:spPr>
        </p:pic>
        <p:pic>
          <p:nvPicPr>
            <p:cNvPr id="7" name="Picture 6" descr="C:\pw\version.150\SimulatorHelp\Content\image\Transient_Overview_Generator_Model_Relationships_Equations.gif"/>
            <p:cNvPicPr>
              <a:picLocks noChangeAspect="1" noChangeArrowheads="1"/>
            </p:cNvPicPr>
            <p:nvPr/>
          </p:nvPicPr>
          <p:blipFill>
            <a:blip r:embed="rId3" cstate="screen">
              <a:extLst>
                <a:ext uri="{28A0092B-C50C-407E-A947-70E740481C1C}">
                  <a14:useLocalDpi xmlns:a14="http://schemas.microsoft.com/office/drawing/2010/main"/>
                </a:ext>
              </a:extLst>
            </a:blip>
            <a:srcRect r="44186" b="50920"/>
            <a:stretch>
              <a:fillRect/>
            </a:stretch>
          </p:blipFill>
          <p:spPr bwMode="auto">
            <a:xfrm>
              <a:off x="152400" y="4953000"/>
              <a:ext cx="2743200" cy="1524000"/>
            </a:xfrm>
            <a:prstGeom prst="rect">
              <a:avLst/>
            </a:prstGeom>
            <a:noFill/>
            <a:ln w="9525">
              <a:noFill/>
              <a:miter lim="800000"/>
              <a:headEnd/>
              <a:tailEnd/>
            </a:ln>
          </p:spPr>
        </p:pic>
        <p:pic>
          <p:nvPicPr>
            <p:cNvPr id="8" name="Picture 7" descr="C:\pw\version.150\SimulatorHelp\Content\image\Transient_Overview_Generator_Model_Relationships_Equations.gif"/>
            <p:cNvPicPr>
              <a:picLocks noChangeAspect="1" noChangeArrowheads="1"/>
            </p:cNvPicPr>
            <p:nvPr/>
          </p:nvPicPr>
          <p:blipFill>
            <a:blip r:embed="rId3" cstate="screen">
              <a:extLst>
                <a:ext uri="{28A0092B-C50C-407E-A947-70E740481C1C}">
                  <a14:useLocalDpi xmlns:a14="http://schemas.microsoft.com/office/drawing/2010/main"/>
                </a:ext>
              </a:extLst>
            </a:blip>
            <a:srcRect t="49080"/>
            <a:stretch>
              <a:fillRect/>
            </a:stretch>
          </p:blipFill>
          <p:spPr bwMode="auto">
            <a:xfrm>
              <a:off x="3276600" y="4876800"/>
              <a:ext cx="4914900" cy="1581150"/>
            </a:xfrm>
            <a:prstGeom prst="rect">
              <a:avLst/>
            </a:prstGeom>
            <a:noFill/>
            <a:ln w="9525">
              <a:noFill/>
              <a:miter lim="800000"/>
              <a:headEnd/>
              <a:tailEnd/>
            </a:ln>
          </p:spPr>
        </p:pic>
      </p:grpSp>
      <p:sp>
        <p:nvSpPr>
          <p:cNvPr id="9" name="Oval 8"/>
          <p:cNvSpPr>
            <a:spLocks noChangeArrowheads="1"/>
          </p:cNvSpPr>
          <p:nvPr/>
        </p:nvSpPr>
        <p:spPr bwMode="auto">
          <a:xfrm>
            <a:off x="685800" y="3352800"/>
            <a:ext cx="3748454" cy="1868212"/>
          </a:xfrm>
          <a:prstGeom prst="ellipse">
            <a:avLst/>
          </a:prstGeom>
          <a:solidFill>
            <a:schemeClr val="accent1">
              <a:alpha val="30196"/>
            </a:schemeClr>
          </a:solidFill>
          <a:ln w="28575" algn="ctr">
            <a:solidFill>
              <a:schemeClr val="accent2"/>
            </a:solidFill>
            <a:round/>
            <a:headEnd type="none" w="sm" len="sm"/>
            <a:tailEnd type="none" w="sm" len="sm"/>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914400" eaLnBrk="0" hangingPunct="0"/>
            <a:endParaRPr lang="en-US" sz="1800" dirty="0">
              <a:solidFill>
                <a:schemeClr val="tx1"/>
              </a:solidFill>
            </a:endParaRPr>
          </a:p>
        </p:txBody>
      </p:sp>
      <p:sp>
        <p:nvSpPr>
          <p:cNvPr id="3" name="Slide Number Placeholder 1">
            <a:extLst>
              <a:ext uri="{FF2B5EF4-FFF2-40B4-BE49-F238E27FC236}">
                <a16:creationId xmlns:a16="http://schemas.microsoft.com/office/drawing/2014/main" id="{D0336B10-B9A2-6358-3520-3ECE14A070B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a:t>
            </a:fld>
            <a:endParaRPr lang="en-US" altLang="en-US" sz="2000" dirty="0">
              <a:solidFill>
                <a:srgbClr val="1E0000"/>
              </a:solidFill>
            </a:endParaRPr>
          </a:p>
        </p:txBody>
      </p:sp>
    </p:spTree>
    <p:extLst>
      <p:ext uri="{BB962C8B-B14F-4D97-AF65-F5344CB8AC3E}">
        <p14:creationId xmlns:p14="http://schemas.microsoft.com/office/powerpoint/2010/main" val="39288017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 Units</a:t>
            </a:r>
          </a:p>
        </p:txBody>
      </p:sp>
      <p:sp>
        <p:nvSpPr>
          <p:cNvPr id="3" name="Content Placeholder 2"/>
          <p:cNvSpPr>
            <a:spLocks noGrp="1"/>
          </p:cNvSpPr>
          <p:nvPr>
            <p:ph idx="1"/>
          </p:nvPr>
        </p:nvSpPr>
        <p:spPr>
          <a:xfrm>
            <a:off x="457200" y="1280160"/>
            <a:ext cx="11125200" cy="3733800"/>
          </a:xfrm>
        </p:spPr>
        <p:txBody>
          <a:bodyPr/>
          <a:lstStyle/>
          <a:p>
            <a:r>
              <a:rPr lang="en-US" dirty="0"/>
              <a:t>Hydro units tend to respond slower than steam and gas units; since early transient stability studies focused on just a few seconds (first or second swing instability), detailed hydro units were not used</a:t>
            </a:r>
          </a:p>
          <a:p>
            <a:pPr lvl="1"/>
            <a:r>
              <a:rPr lang="en-US" dirty="0"/>
              <a:t>The original IEEEG2 and IEEEG3 models just gave the linear response; now considered obsolete</a:t>
            </a:r>
          </a:p>
          <a:p>
            <a:r>
              <a:rPr lang="en-US" dirty="0"/>
              <a:t>Below is the IEEEG2; left side is the governor, right side is the turbine and water column </a:t>
            </a:r>
          </a:p>
          <a:p>
            <a:endParaRPr lang="en-US" dirty="0"/>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2000" y="4648200"/>
            <a:ext cx="52578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6629400" y="4450140"/>
            <a:ext cx="4114800" cy="1200329"/>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For sudden changes there is actually an inverse change in</a:t>
            </a:r>
            <a:br>
              <a:rPr lang="en-US" sz="2400" dirty="0">
                <a:solidFill>
                  <a:srgbClr val="1E0000"/>
                </a:solidFill>
                <a:latin typeface="+mn-lt"/>
              </a:rPr>
            </a:br>
            <a:r>
              <a:rPr lang="en-US" sz="2400" dirty="0">
                <a:solidFill>
                  <a:srgbClr val="1E0000"/>
                </a:solidFill>
                <a:latin typeface="+mn-lt"/>
              </a:rPr>
              <a:t>the output power</a:t>
            </a:r>
          </a:p>
        </p:txBody>
      </p:sp>
      <p:sp>
        <p:nvSpPr>
          <p:cNvPr id="7" name="Slide Number Placeholder 1">
            <a:extLst>
              <a:ext uri="{FF2B5EF4-FFF2-40B4-BE49-F238E27FC236}">
                <a16:creationId xmlns:a16="http://schemas.microsoft.com/office/drawing/2014/main" id="{AF257F7D-8474-B09C-B960-3641A336531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29</a:t>
            </a:fld>
            <a:endParaRPr lang="en-US" altLang="en-US" sz="2000" dirty="0">
              <a:solidFill>
                <a:srgbClr val="1E0000"/>
              </a:solidFill>
            </a:endParaRPr>
          </a:p>
        </p:txBody>
      </p:sp>
    </p:spTree>
    <p:extLst>
      <p:ext uri="{BB962C8B-B14F-4D97-AF65-F5344CB8AC3E}">
        <p14:creationId xmlns:p14="http://schemas.microsoft.com/office/powerpoint/2010/main" val="5650333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Washout Filters</a:t>
            </a:r>
          </a:p>
        </p:txBody>
      </p:sp>
      <p:sp>
        <p:nvSpPr>
          <p:cNvPr id="3" name="Content Placeholder 2"/>
          <p:cNvSpPr>
            <a:spLocks noGrp="1"/>
          </p:cNvSpPr>
          <p:nvPr>
            <p:ph idx="1"/>
          </p:nvPr>
        </p:nvSpPr>
        <p:spPr/>
        <p:txBody>
          <a:bodyPr/>
          <a:lstStyle/>
          <a:p>
            <a:r>
              <a:rPr lang="en-US" dirty="0"/>
              <a:t>A washout filter is a high pass filter that removes the steady-state response (i.e., it "washes it out") while passing the high frequency response</a:t>
            </a:r>
            <a:br>
              <a:rPr lang="en-US" dirty="0"/>
            </a:br>
            <a:br>
              <a:rPr lang="en-US" dirty="0"/>
            </a:br>
            <a:br>
              <a:rPr lang="en-US" dirty="0"/>
            </a:br>
            <a:endParaRPr lang="en-US" dirty="0"/>
          </a:p>
          <a:p>
            <a:r>
              <a:rPr lang="en-US" dirty="0"/>
              <a:t>They are commonly used with hydro governors and (as we shall see) with power system stabilizers</a:t>
            </a:r>
          </a:p>
          <a:p>
            <a:r>
              <a:rPr lang="en-US" dirty="0"/>
              <a:t>With hydro turbines ballpark values for T</a:t>
            </a:r>
            <a:r>
              <a:rPr lang="en-US" baseline="-25000" dirty="0"/>
              <a:t>w</a:t>
            </a:r>
            <a:r>
              <a:rPr lang="en-US" dirty="0"/>
              <a:t> are around one or two seconds</a:t>
            </a:r>
          </a:p>
          <a:p>
            <a:endParaRPr lang="en-US" dirty="0"/>
          </a:p>
        </p:txBody>
      </p:sp>
      <p:graphicFrame>
        <p:nvGraphicFramePr>
          <p:cNvPr id="4" name="Object 3"/>
          <p:cNvGraphicFramePr>
            <a:graphicFrameLocks noChangeAspect="1"/>
          </p:cNvGraphicFramePr>
          <p:nvPr/>
        </p:nvGraphicFramePr>
        <p:xfrm>
          <a:off x="1371600" y="2335696"/>
          <a:ext cx="1160463" cy="1066800"/>
        </p:xfrm>
        <a:graphic>
          <a:graphicData uri="http://schemas.openxmlformats.org/presentationml/2006/ole">
            <mc:AlternateContent xmlns:mc="http://schemas.openxmlformats.org/markup-compatibility/2006">
              <mc:Choice xmlns:v="urn:schemas-microsoft-com:vml" Requires="v">
                <p:oleObj name="Equation" r:id="rId2" imgW="469800" imgH="431640" progId="Equation.DSMT4">
                  <p:embed/>
                </p:oleObj>
              </mc:Choice>
              <mc:Fallback>
                <p:oleObj name="Equation" r:id="rId2" imgW="469800" imgH="43164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2335696"/>
                        <a:ext cx="11604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1">
            <a:extLst>
              <a:ext uri="{FF2B5EF4-FFF2-40B4-BE49-F238E27FC236}">
                <a16:creationId xmlns:a16="http://schemas.microsoft.com/office/drawing/2014/main" id="{1859EAB0-55DE-67AD-6D8C-5EC7DF2F1659}"/>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30</a:t>
            </a:fld>
            <a:endParaRPr lang="en-US" altLang="en-US" sz="2000" dirty="0">
              <a:solidFill>
                <a:srgbClr val="1E0000"/>
              </a:solidFill>
            </a:endParaRPr>
          </a:p>
        </p:txBody>
      </p:sp>
    </p:spTree>
    <p:extLst>
      <p:ext uri="{BB962C8B-B14F-4D97-AF65-F5344CB8AC3E}">
        <p14:creationId xmlns:p14="http://schemas.microsoft.com/office/powerpoint/2010/main" val="39439522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382000" cy="1066800"/>
          </a:xfrm>
        </p:spPr>
        <p:txBody>
          <a:bodyPr/>
          <a:lstStyle/>
          <a:p>
            <a:r>
              <a:rPr lang="en-US" dirty="0"/>
              <a:t>Basic Nonlinear Hydro Turbine Model</a:t>
            </a:r>
          </a:p>
        </p:txBody>
      </p:sp>
      <p:sp>
        <p:nvSpPr>
          <p:cNvPr id="3" name="Content Placeholder 2"/>
          <p:cNvSpPr>
            <a:spLocks noGrp="1"/>
          </p:cNvSpPr>
          <p:nvPr>
            <p:ph idx="1"/>
          </p:nvPr>
        </p:nvSpPr>
        <p:spPr>
          <a:xfrm>
            <a:off x="457200" y="1280160"/>
            <a:ext cx="10668000" cy="3063240"/>
          </a:xfrm>
        </p:spPr>
        <p:txBody>
          <a:bodyPr/>
          <a:lstStyle/>
          <a:p>
            <a:r>
              <a:rPr lang="en-US" dirty="0"/>
              <a:t>Basic hydro system is shown below</a:t>
            </a:r>
          </a:p>
          <a:p>
            <a:pPr lvl="1"/>
            <a:r>
              <a:rPr lang="en-US" dirty="0"/>
              <a:t>Hydro turbines work be converting the kinetic energy in the water into mechanical energy</a:t>
            </a:r>
          </a:p>
          <a:p>
            <a:pPr lvl="1"/>
            <a:r>
              <a:rPr lang="en-US" dirty="0"/>
              <a:t>assumes the water is incompressible</a:t>
            </a:r>
          </a:p>
          <a:p>
            <a:r>
              <a:rPr lang="en-US" dirty="0"/>
              <a:t>At the gate assume a velocity of U, a cross-sectional penstock area of A; then the</a:t>
            </a:r>
            <a:br>
              <a:rPr lang="en-US" dirty="0"/>
            </a:br>
            <a:r>
              <a:rPr lang="en-US" dirty="0"/>
              <a:t>volume flow is A*U=Q;</a:t>
            </a:r>
          </a:p>
        </p:txBody>
      </p:sp>
      <p:sp>
        <p:nvSpPr>
          <p:cNvPr id="4" name="TextBox 4"/>
          <p:cNvSpPr txBox="1"/>
          <p:nvPr/>
        </p:nvSpPr>
        <p:spPr>
          <a:xfrm>
            <a:off x="2140131" y="6339453"/>
            <a:ext cx="4740978"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400" dirty="0">
                <a:solidFill>
                  <a:srgbClr val="1E0000"/>
                </a:solidFill>
                <a:latin typeface="+mn-lt"/>
              </a:rPr>
              <a:t>Source: 9.2</a:t>
            </a:r>
            <a:r>
              <a:rPr lang="en-US" sz="1400" i="1" dirty="0">
                <a:solidFill>
                  <a:srgbClr val="1E0000"/>
                </a:solidFill>
                <a:latin typeface="+mn-lt"/>
              </a:rPr>
              <a:t>, </a:t>
            </a:r>
            <a:r>
              <a:rPr lang="en-US" sz="1400" dirty="0" err="1">
                <a:solidFill>
                  <a:srgbClr val="1E0000"/>
                </a:solidFill>
                <a:latin typeface="+mn-lt"/>
              </a:rPr>
              <a:t>Kundur</a:t>
            </a:r>
            <a:r>
              <a:rPr lang="en-US" sz="1400" dirty="0">
                <a:solidFill>
                  <a:srgbClr val="1E0000"/>
                </a:solidFill>
                <a:latin typeface="+mn-lt"/>
              </a:rPr>
              <a:t>, </a:t>
            </a:r>
            <a:r>
              <a:rPr lang="en-US" sz="1400" i="1" dirty="0">
                <a:solidFill>
                  <a:srgbClr val="1E0000"/>
                </a:solidFill>
                <a:latin typeface="+mn-lt"/>
              </a:rPr>
              <a:t>Power System Stability and Control</a:t>
            </a:r>
            <a:r>
              <a:rPr lang="en-US" sz="1400" dirty="0">
                <a:solidFill>
                  <a:srgbClr val="1E0000"/>
                </a:solidFill>
                <a:latin typeface="+mn-lt"/>
              </a:rPr>
              <a:t>, 1994</a:t>
            </a:r>
          </a:p>
        </p:txBody>
      </p:sp>
      <p:pic>
        <p:nvPicPr>
          <p:cNvPr id="5" name="Picture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5867400" y="3657600"/>
            <a:ext cx="4770783" cy="2438400"/>
          </a:xfrm>
          <a:prstGeom prst="rect">
            <a:avLst/>
          </a:prstGeom>
        </p:spPr>
      </p:pic>
      <p:sp>
        <p:nvSpPr>
          <p:cNvPr id="7" name="Slide Number Placeholder 1">
            <a:extLst>
              <a:ext uri="{FF2B5EF4-FFF2-40B4-BE49-F238E27FC236}">
                <a16:creationId xmlns:a16="http://schemas.microsoft.com/office/drawing/2014/main" id="{9EA2ED5B-A891-D601-65F1-67C267C71CCA}"/>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31</a:t>
            </a:fld>
            <a:endParaRPr lang="en-US" altLang="en-US" sz="2000" dirty="0">
              <a:solidFill>
                <a:srgbClr val="1E0000"/>
              </a:solidFill>
            </a:endParaRPr>
          </a:p>
        </p:txBody>
      </p:sp>
    </p:spTree>
    <p:extLst>
      <p:ext uri="{BB962C8B-B14F-4D97-AF65-F5344CB8AC3E}">
        <p14:creationId xmlns:p14="http://schemas.microsoft.com/office/powerpoint/2010/main" val="17544359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52"/>
            <a:ext cx="8684623" cy="1066800"/>
          </a:xfrm>
        </p:spPr>
        <p:txBody>
          <a:bodyPr/>
          <a:lstStyle/>
          <a:p>
            <a:r>
              <a:rPr lang="en-US" dirty="0"/>
              <a:t>Basic Nonlinear Hydro Turbine Model</a:t>
            </a:r>
          </a:p>
        </p:txBody>
      </p:sp>
      <p:sp>
        <p:nvSpPr>
          <p:cNvPr id="3" name="Content Placeholder 2"/>
          <p:cNvSpPr>
            <a:spLocks noGrp="1"/>
          </p:cNvSpPr>
          <p:nvPr>
            <p:ph idx="1"/>
          </p:nvPr>
        </p:nvSpPr>
        <p:spPr>
          <a:xfrm>
            <a:off x="457200" y="1280160"/>
            <a:ext cx="10896600" cy="3733800"/>
          </a:xfrm>
        </p:spPr>
        <p:txBody>
          <a:bodyPr/>
          <a:lstStyle/>
          <a:p>
            <a:r>
              <a:rPr lang="en-US" dirty="0"/>
              <a:t>From Newton's  second law of motion the change in the flow volume Q</a:t>
            </a:r>
          </a:p>
          <a:p>
            <a:endParaRPr lang="en-US" dirty="0"/>
          </a:p>
          <a:p>
            <a:endParaRPr lang="en-US" dirty="0"/>
          </a:p>
          <a:p>
            <a:pPr marL="0" indent="0">
              <a:buNone/>
            </a:pPr>
            <a:br>
              <a:rPr lang="en-US" dirty="0"/>
            </a:br>
            <a:br>
              <a:rPr lang="en-US" dirty="0"/>
            </a:br>
            <a:endParaRPr lang="en-US" dirty="0"/>
          </a:p>
          <a:p>
            <a:pPr marL="0" indent="0">
              <a:buNone/>
            </a:pPr>
            <a:endParaRPr lang="en-US" dirty="0"/>
          </a:p>
          <a:p>
            <a:r>
              <a:rPr lang="en-US" dirty="0"/>
              <a:t>As per [a] paper, this equation is normalized to</a:t>
            </a:r>
          </a:p>
          <a:p>
            <a:endParaRPr lang="en-US" dirty="0"/>
          </a:p>
        </p:txBody>
      </p:sp>
      <p:graphicFrame>
        <p:nvGraphicFramePr>
          <p:cNvPr id="4" name="Object 3"/>
          <p:cNvGraphicFramePr>
            <a:graphicFrameLocks noChangeAspect="1"/>
          </p:cNvGraphicFramePr>
          <p:nvPr/>
        </p:nvGraphicFramePr>
        <p:xfrm>
          <a:off x="906805" y="1909752"/>
          <a:ext cx="8321103" cy="2490657"/>
        </p:xfrm>
        <a:graphic>
          <a:graphicData uri="http://schemas.openxmlformats.org/presentationml/2006/ole">
            <mc:AlternateContent xmlns:mc="http://schemas.openxmlformats.org/markup-compatibility/2006">
              <mc:Choice xmlns:v="urn:schemas-microsoft-com:vml" Requires="v">
                <p:oleObj name="Equation" r:id="rId2" imgW="4457520" imgH="1333440" progId="Equation.DSMT4">
                  <p:embed/>
                </p:oleObj>
              </mc:Choice>
              <mc:Fallback>
                <p:oleObj name="Equation" r:id="rId2" imgW="4457520" imgH="1333440" progId="Equation.DSMT4">
                  <p:embed/>
                  <p:pic>
                    <p:nvPicPr>
                      <p:cNvPr id="4" name="Object 3"/>
                      <p:cNvPicPr>
                        <a:picLocks noChangeAspect="1" noChangeArrowheads="1"/>
                      </p:cNvPicPr>
                      <p:nvPr/>
                    </p:nvPicPr>
                    <p:blipFill>
                      <a:blip r:embed="rId3"/>
                      <a:srcRect/>
                      <a:stretch>
                        <a:fillRect/>
                      </a:stretch>
                    </p:blipFill>
                    <p:spPr bwMode="auto">
                      <a:xfrm>
                        <a:off x="906805" y="1909752"/>
                        <a:ext cx="8321103" cy="2490657"/>
                      </a:xfrm>
                      <a:prstGeom prst="rect">
                        <a:avLst/>
                      </a:prstGeom>
                      <a:noFill/>
                      <a:ln>
                        <a:noFill/>
                      </a:ln>
                    </p:spPr>
                  </p:pic>
                </p:oleObj>
              </mc:Fallback>
            </mc:AlternateContent>
          </a:graphicData>
        </a:graphic>
      </p:graphicFrame>
      <p:pic>
        <p:nvPicPr>
          <p:cNvPr id="5" name="Picture 4"/>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990600" y="5203371"/>
            <a:ext cx="2438400" cy="1279325"/>
          </a:xfrm>
          <a:prstGeom prst="rect">
            <a:avLst/>
          </a:prstGeom>
          <a:noFill/>
          <a:ln>
            <a:noFill/>
          </a:ln>
        </p:spPr>
      </p:pic>
      <p:sp>
        <p:nvSpPr>
          <p:cNvPr id="6" name="Rectangle 5"/>
          <p:cNvSpPr/>
          <p:nvPr/>
        </p:nvSpPr>
        <p:spPr>
          <a:xfrm>
            <a:off x="1676400" y="6234500"/>
            <a:ext cx="8534400" cy="307777"/>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400" dirty="0">
                <a:solidFill>
                  <a:srgbClr val="1E0000"/>
                </a:solidFill>
                <a:latin typeface="+mn-lt"/>
              </a:rPr>
              <a:t>[a] "Hydraulic Turbine and Turbine Control Models for System Dynamic Studies," </a:t>
            </a:r>
            <a:r>
              <a:rPr lang="en-US" sz="1400" i="1" dirty="0">
                <a:solidFill>
                  <a:srgbClr val="1E0000"/>
                </a:solidFill>
                <a:latin typeface="+mn-lt"/>
              </a:rPr>
              <a:t>IEEE Trans. Power Syst</a:t>
            </a:r>
            <a:r>
              <a:rPr lang="en-US" sz="1400" dirty="0">
                <a:solidFill>
                  <a:srgbClr val="1E0000"/>
                </a:solidFill>
                <a:latin typeface="+mn-lt"/>
              </a:rPr>
              <a:t>., Feb, 92</a:t>
            </a:r>
          </a:p>
        </p:txBody>
      </p:sp>
      <p:sp>
        <p:nvSpPr>
          <p:cNvPr id="7" name="TextBox 7"/>
          <p:cNvSpPr txBox="1"/>
          <p:nvPr/>
        </p:nvSpPr>
        <p:spPr>
          <a:xfrm>
            <a:off x="6132836" y="5228053"/>
            <a:ext cx="4076757"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T</a:t>
            </a:r>
            <a:r>
              <a:rPr lang="en-US" sz="2400" baseline="-25000" dirty="0">
                <a:solidFill>
                  <a:srgbClr val="1E0000"/>
                </a:solidFill>
                <a:latin typeface="+mn-lt"/>
              </a:rPr>
              <a:t>W</a:t>
            </a:r>
            <a:r>
              <a:rPr lang="en-US" sz="2400" dirty="0">
                <a:solidFill>
                  <a:srgbClr val="1E0000"/>
                </a:solidFill>
                <a:latin typeface="+mn-lt"/>
              </a:rPr>
              <a:t> is called the water time</a:t>
            </a:r>
            <a:br>
              <a:rPr lang="en-US" sz="2400" dirty="0">
                <a:solidFill>
                  <a:srgbClr val="1E0000"/>
                </a:solidFill>
                <a:latin typeface="+mn-lt"/>
              </a:rPr>
            </a:br>
            <a:r>
              <a:rPr lang="en-US" sz="2400" dirty="0">
                <a:solidFill>
                  <a:srgbClr val="1E0000"/>
                </a:solidFill>
                <a:latin typeface="+mn-lt"/>
              </a:rPr>
              <a:t>constant, or water starting time </a:t>
            </a:r>
          </a:p>
        </p:txBody>
      </p:sp>
      <p:sp>
        <p:nvSpPr>
          <p:cNvPr id="9" name="Slide Number Placeholder 1">
            <a:extLst>
              <a:ext uri="{FF2B5EF4-FFF2-40B4-BE49-F238E27FC236}">
                <a16:creationId xmlns:a16="http://schemas.microsoft.com/office/drawing/2014/main" id="{0A7A209F-AA46-2611-A599-1E7709FDE30C}"/>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32</a:t>
            </a:fld>
            <a:endParaRPr lang="en-US" altLang="en-US" sz="2000" dirty="0">
              <a:solidFill>
                <a:srgbClr val="1E0000"/>
              </a:solidFill>
            </a:endParaRPr>
          </a:p>
        </p:txBody>
      </p:sp>
    </p:spTree>
    <p:extLst>
      <p:ext uri="{BB962C8B-B14F-4D97-AF65-F5344CB8AC3E}">
        <p14:creationId xmlns:p14="http://schemas.microsoft.com/office/powerpoint/2010/main" val="25428327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686800" cy="1066800"/>
          </a:xfrm>
        </p:spPr>
        <p:txBody>
          <a:bodyPr/>
          <a:lstStyle/>
          <a:p>
            <a:r>
              <a:rPr lang="en-US" dirty="0"/>
              <a:t>Basic Nonlinear Hydro Turbine Model</a:t>
            </a:r>
          </a:p>
        </p:txBody>
      </p:sp>
      <p:sp>
        <p:nvSpPr>
          <p:cNvPr id="3" name="Content Placeholder 2"/>
          <p:cNvSpPr>
            <a:spLocks noGrp="1"/>
          </p:cNvSpPr>
          <p:nvPr>
            <p:ph idx="1"/>
          </p:nvPr>
        </p:nvSpPr>
        <p:spPr>
          <a:xfrm>
            <a:off x="457200" y="1280160"/>
            <a:ext cx="11658600" cy="3733800"/>
          </a:xfrm>
        </p:spPr>
        <p:txBody>
          <a:bodyPr/>
          <a:lstStyle/>
          <a:p>
            <a:r>
              <a:rPr lang="en-US" dirty="0"/>
              <a:t>With </a:t>
            </a:r>
            <a:r>
              <a:rPr lang="en-US" dirty="0" err="1"/>
              <a:t>h</a:t>
            </a:r>
            <a:r>
              <a:rPr lang="en-US" baseline="-25000" dirty="0" err="1"/>
              <a:t>base</a:t>
            </a:r>
            <a:r>
              <a:rPr lang="en-US" dirty="0"/>
              <a:t> the static head, </a:t>
            </a:r>
            <a:r>
              <a:rPr lang="en-US" dirty="0" err="1"/>
              <a:t>q</a:t>
            </a:r>
            <a:r>
              <a:rPr lang="en-US" baseline="-25000" dirty="0" err="1"/>
              <a:t>base</a:t>
            </a:r>
            <a:r>
              <a:rPr lang="en-US" dirty="0"/>
              <a:t> the flow when the gate is fully open, an interpretation of T</a:t>
            </a:r>
            <a:r>
              <a:rPr lang="en-US" baseline="-25000" dirty="0"/>
              <a:t>w</a:t>
            </a:r>
            <a:r>
              <a:rPr lang="en-US" dirty="0"/>
              <a:t> is the time (in seconds) taken for the flow to go from stand-still to full flow if the total head is </a:t>
            </a:r>
            <a:r>
              <a:rPr lang="en-US" dirty="0" err="1"/>
              <a:t>h</a:t>
            </a:r>
            <a:r>
              <a:rPr lang="en-US" baseline="-25000" dirty="0" err="1"/>
              <a:t>base</a:t>
            </a:r>
            <a:r>
              <a:rPr lang="en-US" baseline="-25000" dirty="0"/>
              <a:t> </a:t>
            </a:r>
            <a:r>
              <a:rPr lang="en-US" dirty="0"/>
              <a:t>  </a:t>
            </a:r>
          </a:p>
          <a:p>
            <a:r>
              <a:rPr lang="en-US" dirty="0"/>
              <a:t>If included, the head losses, </a:t>
            </a:r>
            <a:r>
              <a:rPr lang="en-US" dirty="0" err="1"/>
              <a:t>h</a:t>
            </a:r>
            <a:r>
              <a:rPr lang="en-US" baseline="-25000" dirty="0" err="1"/>
              <a:t>loss</a:t>
            </a:r>
            <a:r>
              <a:rPr lang="en-US" dirty="0"/>
              <a:t>, vary with the square of the flow</a:t>
            </a:r>
          </a:p>
          <a:p>
            <a:r>
              <a:rPr lang="en-US" dirty="0"/>
              <a:t>The flow is assumed to vary as linearly with the gate position (denoted by c)</a:t>
            </a:r>
          </a:p>
          <a:p>
            <a:endParaRPr lang="en-US" dirty="0"/>
          </a:p>
          <a:p>
            <a:endParaRPr lang="en-US" dirty="0"/>
          </a:p>
          <a:p>
            <a:r>
              <a:rPr lang="en-US" dirty="0"/>
              <a:t>Power developed is proportional to flow rate times the  head, with a term </a:t>
            </a:r>
            <a:r>
              <a:rPr lang="en-US" dirty="0" err="1"/>
              <a:t>q</a:t>
            </a:r>
            <a:r>
              <a:rPr lang="en-US" baseline="-25000" dirty="0" err="1"/>
              <a:t>nl</a:t>
            </a:r>
            <a:r>
              <a:rPr lang="en-US" dirty="0"/>
              <a:t> added to model the fixed turbine (no load) losses</a:t>
            </a:r>
          </a:p>
          <a:p>
            <a:pPr lvl="1"/>
            <a:r>
              <a:rPr lang="en-US" dirty="0"/>
              <a:t>The term A</a:t>
            </a:r>
            <a:r>
              <a:rPr lang="en-US" baseline="-25000" dirty="0"/>
              <a:t>t</a:t>
            </a:r>
            <a:r>
              <a:rPr lang="en-US" dirty="0"/>
              <a:t> is used to change the per unit scaling to that of the electric generator</a:t>
            </a:r>
          </a:p>
          <a:p>
            <a:endParaRPr lang="en-US" dirty="0"/>
          </a:p>
          <a:p>
            <a:endParaRPr lang="en-US" dirty="0"/>
          </a:p>
        </p:txBody>
      </p:sp>
      <p:graphicFrame>
        <p:nvGraphicFramePr>
          <p:cNvPr id="4" name="Object 3"/>
          <p:cNvGraphicFramePr>
            <a:graphicFrameLocks noChangeAspect="1"/>
          </p:cNvGraphicFramePr>
          <p:nvPr/>
        </p:nvGraphicFramePr>
        <p:xfrm>
          <a:off x="1066800" y="3657600"/>
          <a:ext cx="2819400" cy="1022839"/>
        </p:xfrm>
        <a:graphic>
          <a:graphicData uri="http://schemas.openxmlformats.org/presentationml/2006/ole">
            <mc:AlternateContent xmlns:mc="http://schemas.openxmlformats.org/markup-compatibility/2006">
              <mc:Choice xmlns:v="urn:schemas-microsoft-com:vml" Requires="v">
                <p:oleObj name="Equation" r:id="rId2" imgW="1295280" imgH="469800" progId="Equation.DSMT4">
                  <p:embed/>
                </p:oleObj>
              </mc:Choice>
              <mc:Fallback>
                <p:oleObj name="Equation" r:id="rId2" imgW="1295280" imgH="469800" progId="Equation.DSMT4">
                  <p:embed/>
                  <p:pic>
                    <p:nvPicPr>
                      <p:cNvPr id="4"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3657600"/>
                        <a:ext cx="2819400" cy="1022839"/>
                      </a:xfrm>
                      <a:prstGeom prst="rect">
                        <a:avLst/>
                      </a:prstGeom>
                      <a:noFill/>
                      <a:ln>
                        <a:noFill/>
                      </a:ln>
                    </p:spPr>
                  </p:pic>
                </p:oleObj>
              </mc:Fallback>
            </mc:AlternateContent>
          </a:graphicData>
        </a:graphic>
      </p:graphicFrame>
      <p:sp>
        <p:nvSpPr>
          <p:cNvPr id="6" name="Slide Number Placeholder 1">
            <a:extLst>
              <a:ext uri="{FF2B5EF4-FFF2-40B4-BE49-F238E27FC236}">
                <a16:creationId xmlns:a16="http://schemas.microsoft.com/office/drawing/2014/main" id="{16A73E61-F64C-2069-A4EE-8771481D18F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33</a:t>
            </a:fld>
            <a:endParaRPr lang="en-US" altLang="en-US" sz="2000" dirty="0">
              <a:solidFill>
                <a:srgbClr val="1E0000"/>
              </a:solidFill>
            </a:endParaRPr>
          </a:p>
        </p:txBody>
      </p:sp>
      <p:graphicFrame>
        <p:nvGraphicFramePr>
          <p:cNvPr id="7" name="Object 6">
            <a:extLst>
              <a:ext uri="{FF2B5EF4-FFF2-40B4-BE49-F238E27FC236}">
                <a16:creationId xmlns:a16="http://schemas.microsoft.com/office/drawing/2014/main" id="{02718AA2-328E-BEE8-0D75-D1769134C4CB}"/>
              </a:ext>
            </a:extLst>
          </p:cNvPr>
          <p:cNvGraphicFramePr>
            <a:graphicFrameLocks noChangeAspect="1"/>
          </p:cNvGraphicFramePr>
          <p:nvPr/>
        </p:nvGraphicFramePr>
        <p:xfrm>
          <a:off x="1066800" y="6096000"/>
          <a:ext cx="2544763" cy="598488"/>
        </p:xfrm>
        <a:graphic>
          <a:graphicData uri="http://schemas.openxmlformats.org/presentationml/2006/ole">
            <mc:AlternateContent xmlns:mc="http://schemas.openxmlformats.org/markup-compatibility/2006">
              <mc:Choice xmlns:v="urn:schemas-microsoft-com:vml" Requires="v">
                <p:oleObj name="Equation" r:id="rId4" imgW="1079280" imgH="253800" progId="Equation.DSMT4">
                  <p:embed/>
                </p:oleObj>
              </mc:Choice>
              <mc:Fallback>
                <p:oleObj name="Equation" r:id="rId4" imgW="1079280" imgH="253800" progId="Equation.DSMT4">
                  <p:embed/>
                  <p:pic>
                    <p:nvPicPr>
                      <p:cNvPr id="7" name="Object 6">
                        <a:extLst>
                          <a:ext uri="{FF2B5EF4-FFF2-40B4-BE49-F238E27FC236}">
                            <a16:creationId xmlns:a16="http://schemas.microsoft.com/office/drawing/2014/main" id="{02718AA2-328E-BEE8-0D75-D1769134C4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6096000"/>
                        <a:ext cx="2544763"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2925290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HYGOV</a:t>
            </a:r>
          </a:p>
        </p:txBody>
      </p:sp>
      <p:sp>
        <p:nvSpPr>
          <p:cNvPr id="3" name="Content Placeholder 2"/>
          <p:cNvSpPr>
            <a:spLocks noGrp="1"/>
          </p:cNvSpPr>
          <p:nvPr>
            <p:ph idx="1"/>
          </p:nvPr>
        </p:nvSpPr>
        <p:spPr>
          <a:xfrm>
            <a:off x="457200" y="1280160"/>
            <a:ext cx="10439400" cy="929640"/>
          </a:xfrm>
        </p:spPr>
        <p:txBody>
          <a:bodyPr/>
          <a:lstStyle/>
          <a:p>
            <a:r>
              <a:rPr lang="en-US" dirty="0"/>
              <a:t>This simple model, combined with a governor, is implemented in HYGOV</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38200" y="2346960"/>
            <a:ext cx="7010400" cy="3042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5"/>
          <p:cNvSpPr txBox="1"/>
          <p:nvPr/>
        </p:nvSpPr>
        <p:spPr>
          <a:xfrm>
            <a:off x="8763000" y="1901221"/>
            <a:ext cx="2514600" cy="1938992"/>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About 6% of WECC</a:t>
            </a:r>
            <a:r>
              <a:rPr lang="en-US" dirty="0">
                <a:solidFill>
                  <a:srgbClr val="1E0000"/>
                </a:solidFill>
                <a:latin typeface="+mn-lt"/>
              </a:rPr>
              <a:t> </a:t>
            </a:r>
            <a:r>
              <a:rPr lang="en-US" sz="2400" dirty="0">
                <a:solidFill>
                  <a:srgbClr val="1E0000"/>
                </a:solidFill>
                <a:latin typeface="+mn-lt"/>
              </a:rPr>
              <a:t>governors</a:t>
            </a:r>
            <a:r>
              <a:rPr lang="en-US" dirty="0">
                <a:solidFill>
                  <a:srgbClr val="1E0000"/>
                </a:solidFill>
                <a:latin typeface="+mn-lt"/>
              </a:rPr>
              <a:t> </a:t>
            </a:r>
            <a:r>
              <a:rPr lang="en-US" sz="2400" dirty="0">
                <a:solidFill>
                  <a:srgbClr val="1E0000"/>
                </a:solidFill>
                <a:latin typeface="+mn-lt"/>
              </a:rPr>
              <a:t>use this model; </a:t>
            </a:r>
            <a:br>
              <a:rPr lang="en-US" sz="2400" dirty="0">
                <a:solidFill>
                  <a:srgbClr val="1E0000"/>
                </a:solidFill>
                <a:latin typeface="+mn-lt"/>
              </a:rPr>
            </a:br>
            <a:r>
              <a:rPr lang="en-US" sz="2400" dirty="0">
                <a:solidFill>
                  <a:srgbClr val="1E0000"/>
                </a:solidFill>
                <a:latin typeface="+mn-lt"/>
              </a:rPr>
              <a:t>average</a:t>
            </a:r>
            <a:r>
              <a:rPr lang="en-US" dirty="0">
                <a:solidFill>
                  <a:srgbClr val="1E0000"/>
                </a:solidFill>
                <a:latin typeface="+mn-lt"/>
              </a:rPr>
              <a:t> </a:t>
            </a:r>
            <a:r>
              <a:rPr lang="en-US" sz="2400" dirty="0">
                <a:solidFill>
                  <a:srgbClr val="1E0000"/>
                </a:solidFill>
                <a:latin typeface="+mn-lt"/>
              </a:rPr>
              <a:t>T</a:t>
            </a:r>
            <a:r>
              <a:rPr lang="en-US" sz="2400" baseline="-25000" dirty="0">
                <a:solidFill>
                  <a:srgbClr val="1E0000"/>
                </a:solidFill>
                <a:latin typeface="+mn-lt"/>
              </a:rPr>
              <a:t>W</a:t>
            </a:r>
            <a:r>
              <a:rPr lang="en-US" sz="2400" dirty="0">
                <a:solidFill>
                  <a:srgbClr val="1E0000"/>
                </a:solidFill>
                <a:latin typeface="+mn-lt"/>
              </a:rPr>
              <a:t> is</a:t>
            </a:r>
          </a:p>
          <a:p>
            <a:r>
              <a:rPr lang="en-US" dirty="0">
                <a:solidFill>
                  <a:srgbClr val="1E0000"/>
                </a:solidFill>
                <a:latin typeface="+mn-lt"/>
              </a:rPr>
              <a:t>two</a:t>
            </a:r>
            <a:r>
              <a:rPr lang="en-US" sz="2400" dirty="0">
                <a:solidFill>
                  <a:srgbClr val="1E0000"/>
                </a:solidFill>
                <a:latin typeface="+mn-lt"/>
              </a:rPr>
              <a:t> seconds</a:t>
            </a:r>
          </a:p>
        </p:txBody>
      </p:sp>
      <p:sp>
        <p:nvSpPr>
          <p:cNvPr id="6" name="TextBox 6"/>
          <p:cNvSpPr txBox="1"/>
          <p:nvPr/>
        </p:nvSpPr>
        <p:spPr>
          <a:xfrm>
            <a:off x="8305800" y="4387424"/>
            <a:ext cx="3428999"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The gate position (GV) to gate power (P</a:t>
            </a:r>
            <a:r>
              <a:rPr lang="en-US" sz="2400" baseline="-25000" dirty="0">
                <a:solidFill>
                  <a:srgbClr val="1E0000"/>
                </a:solidFill>
                <a:latin typeface="+mn-lt"/>
              </a:rPr>
              <a:t>GV</a:t>
            </a:r>
            <a:r>
              <a:rPr lang="en-US" sz="2400" dirty="0">
                <a:solidFill>
                  <a:srgbClr val="1E0000"/>
                </a:solidFill>
                <a:latin typeface="+mn-lt"/>
              </a:rPr>
              <a:t>)</a:t>
            </a:r>
            <a:br>
              <a:rPr lang="en-US" sz="2400" dirty="0">
                <a:solidFill>
                  <a:srgbClr val="1E0000"/>
                </a:solidFill>
                <a:latin typeface="+mn-lt"/>
              </a:rPr>
            </a:br>
            <a:r>
              <a:rPr lang="en-US" sz="2400" dirty="0">
                <a:solidFill>
                  <a:srgbClr val="1E0000"/>
                </a:solidFill>
                <a:latin typeface="+mn-lt"/>
              </a:rPr>
              <a:t>is sometimes represented with a nonlinear curve</a:t>
            </a:r>
          </a:p>
        </p:txBody>
      </p:sp>
      <p:sp>
        <p:nvSpPr>
          <p:cNvPr id="7" name="TextBox 8"/>
          <p:cNvSpPr txBox="1"/>
          <p:nvPr/>
        </p:nvSpPr>
        <p:spPr>
          <a:xfrm>
            <a:off x="1645643" y="5638800"/>
            <a:ext cx="5014514" cy="461665"/>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err="1">
                <a:solidFill>
                  <a:srgbClr val="1E0000"/>
                </a:solidFill>
                <a:latin typeface="+mn-lt"/>
              </a:rPr>
              <a:t>H</a:t>
            </a:r>
            <a:r>
              <a:rPr lang="en-US" sz="2400" baseline="-25000" dirty="0" err="1">
                <a:solidFill>
                  <a:srgbClr val="1E0000"/>
                </a:solidFill>
                <a:latin typeface="+mn-lt"/>
              </a:rPr>
              <a:t>loss</a:t>
            </a:r>
            <a:r>
              <a:rPr lang="en-US" sz="2400" dirty="0">
                <a:solidFill>
                  <a:srgbClr val="1E0000"/>
                </a:solidFill>
                <a:latin typeface="+mn-lt"/>
              </a:rPr>
              <a:t> is assumed small and not included</a:t>
            </a:r>
          </a:p>
        </p:txBody>
      </p:sp>
      <p:sp>
        <p:nvSpPr>
          <p:cNvPr id="9" name="Slide Number Placeholder 1">
            <a:extLst>
              <a:ext uri="{FF2B5EF4-FFF2-40B4-BE49-F238E27FC236}">
                <a16:creationId xmlns:a16="http://schemas.microsoft.com/office/drawing/2014/main" id="{0F2670ED-4E0A-293A-739A-462261D1020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34</a:t>
            </a:fld>
            <a:endParaRPr lang="en-US" altLang="en-US" sz="2000" dirty="0">
              <a:solidFill>
                <a:srgbClr val="1E0000"/>
              </a:solidFill>
            </a:endParaRPr>
          </a:p>
        </p:txBody>
      </p:sp>
    </p:spTree>
    <p:extLst>
      <p:ext uri="{BB962C8B-B14F-4D97-AF65-F5344CB8AC3E}">
        <p14:creationId xmlns:p14="http://schemas.microsoft.com/office/powerpoint/2010/main" val="1541009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PID Controllers</a:t>
            </a:r>
          </a:p>
        </p:txBody>
      </p:sp>
      <p:sp>
        <p:nvSpPr>
          <p:cNvPr id="3" name="Content Placeholder 2"/>
          <p:cNvSpPr>
            <a:spLocks noGrp="1"/>
          </p:cNvSpPr>
          <p:nvPr>
            <p:ph idx="1"/>
          </p:nvPr>
        </p:nvSpPr>
        <p:spPr>
          <a:xfrm>
            <a:off x="457200" y="1280160"/>
            <a:ext cx="11049000" cy="3733800"/>
          </a:xfrm>
        </p:spPr>
        <p:txBody>
          <a:bodyPr/>
          <a:lstStyle/>
          <a:p>
            <a:r>
              <a:rPr lang="en-US" dirty="0"/>
              <a:t>Governors and exciters often use proportional-integral-derivative (PID) controllers</a:t>
            </a:r>
          </a:p>
          <a:p>
            <a:pPr lvl="1"/>
            <a:r>
              <a:rPr lang="en-US" dirty="0"/>
              <a:t>Developed in 1890’s for automatic ship steering by observing the behavior of experienced helmsman</a:t>
            </a:r>
          </a:p>
          <a:p>
            <a:r>
              <a:rPr lang="en-US" dirty="0"/>
              <a:t>PIDs combine</a:t>
            </a:r>
          </a:p>
          <a:p>
            <a:pPr lvl="1"/>
            <a:r>
              <a:rPr lang="en-US" dirty="0"/>
              <a:t>Proportional gain, which produces an output value that is proportional to the current error</a:t>
            </a:r>
          </a:p>
          <a:p>
            <a:pPr lvl="1"/>
            <a:r>
              <a:rPr lang="en-US" dirty="0"/>
              <a:t>Integral gain, which produces an output value that varies with the integral of the error, eventually driving the error to zero</a:t>
            </a:r>
          </a:p>
          <a:p>
            <a:pPr lvl="1"/>
            <a:r>
              <a:rPr lang="en-US" dirty="0"/>
              <a:t>Derivative gain, which acts to predict the system behavior.  This can enhance system stability, but it can be quite susceptible to noise</a:t>
            </a:r>
          </a:p>
          <a:p>
            <a:endParaRPr lang="en-US" dirty="0"/>
          </a:p>
        </p:txBody>
      </p:sp>
      <p:sp>
        <p:nvSpPr>
          <p:cNvPr id="5" name="Slide Number Placeholder 1">
            <a:extLst>
              <a:ext uri="{FF2B5EF4-FFF2-40B4-BE49-F238E27FC236}">
                <a16:creationId xmlns:a16="http://schemas.microsoft.com/office/drawing/2014/main" id="{5DD0EB91-F518-C1E7-123D-5AD04E709CE0}"/>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35</a:t>
            </a:fld>
            <a:endParaRPr lang="en-US" altLang="en-US" sz="2000" dirty="0">
              <a:solidFill>
                <a:srgbClr val="1E0000"/>
              </a:solidFill>
            </a:endParaRPr>
          </a:p>
        </p:txBody>
      </p:sp>
    </p:spTree>
    <p:extLst>
      <p:ext uri="{BB962C8B-B14F-4D97-AF65-F5344CB8AC3E}">
        <p14:creationId xmlns:p14="http://schemas.microsoft.com/office/powerpoint/2010/main" val="3187356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PID Controller Characteristics </a:t>
            </a:r>
          </a:p>
        </p:txBody>
      </p:sp>
      <p:sp>
        <p:nvSpPr>
          <p:cNvPr id="3" name="Content Placeholder 2"/>
          <p:cNvSpPr>
            <a:spLocks noGrp="1"/>
          </p:cNvSpPr>
          <p:nvPr>
            <p:ph idx="1"/>
          </p:nvPr>
        </p:nvSpPr>
        <p:spPr/>
        <p:txBody>
          <a:bodyPr/>
          <a:lstStyle/>
          <a:p>
            <a:r>
              <a:rPr lang="en-US" dirty="0"/>
              <a:t>Four key characteristics </a:t>
            </a:r>
            <a:br>
              <a:rPr lang="en-US" dirty="0"/>
            </a:br>
            <a:r>
              <a:rPr lang="en-US" dirty="0"/>
              <a:t>of control response are </a:t>
            </a:r>
            <a:br>
              <a:rPr lang="en-US" dirty="0"/>
            </a:br>
            <a:r>
              <a:rPr lang="en-US" dirty="0"/>
              <a:t>1) rise time, 2) overshoot,</a:t>
            </a:r>
            <a:br>
              <a:rPr lang="en-US" dirty="0"/>
            </a:br>
            <a:r>
              <a:rPr lang="en-US" dirty="0"/>
              <a:t>3) settling time and </a:t>
            </a:r>
            <a:br>
              <a:rPr lang="en-US" dirty="0"/>
            </a:br>
            <a:r>
              <a:rPr lang="en-US" dirty="0"/>
              <a:t>4) steady-state errors</a:t>
            </a:r>
          </a:p>
          <a:p>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90600" y="4648200"/>
            <a:ext cx="8044317" cy="1353661"/>
          </a:xfrm>
          <a:prstGeom prst="rect">
            <a:avLst/>
          </a:prstGeom>
          <a:solidFill>
            <a:schemeClr val="bg1"/>
          </a:solidFill>
          <a:ln>
            <a:noFill/>
          </a:ln>
          <a:effectLst/>
        </p:spPr>
      </p:pic>
      <p:sp>
        <p:nvSpPr>
          <p:cNvPr id="5" name="Rectangle 4"/>
          <p:cNvSpPr/>
          <p:nvPr/>
        </p:nvSpPr>
        <p:spPr>
          <a:xfrm>
            <a:off x="838200" y="6248400"/>
            <a:ext cx="3810000" cy="307777"/>
          </a:xfrm>
          <a:prstGeom prst="rect">
            <a:avLst/>
          </a:prstGeom>
        </p:spPr>
        <p:txBody>
          <a:bodyPr wrap="square">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1400" dirty="0">
                <a:solidFill>
                  <a:srgbClr val="1E0000"/>
                </a:solidFill>
                <a:latin typeface="+mn-lt"/>
              </a:rPr>
              <a:t>Image source: Figure F.1, IEEE </a:t>
            </a:r>
            <a:r>
              <a:rPr lang="en-US" sz="1400" dirty="0" err="1">
                <a:solidFill>
                  <a:srgbClr val="1E0000"/>
                </a:solidFill>
                <a:latin typeface="+mn-lt"/>
              </a:rPr>
              <a:t>Std</a:t>
            </a:r>
            <a:r>
              <a:rPr lang="en-US" sz="1400" dirty="0">
                <a:solidFill>
                  <a:srgbClr val="1E0000"/>
                </a:solidFill>
                <a:latin typeface="+mn-lt"/>
              </a:rPr>
              <a:t> 1207-2011</a:t>
            </a:r>
          </a:p>
        </p:txBody>
      </p:sp>
      <p:pic>
        <p:nvPicPr>
          <p:cNvPr id="6" name="Picture 5"/>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34000" y="1371600"/>
            <a:ext cx="4267200" cy="3200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1">
            <a:extLst>
              <a:ext uri="{FF2B5EF4-FFF2-40B4-BE49-F238E27FC236}">
                <a16:creationId xmlns:a16="http://schemas.microsoft.com/office/drawing/2014/main" id="{81C9D4C9-9FF3-9660-4AF8-D8D9ECE3593D}"/>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36</a:t>
            </a:fld>
            <a:endParaRPr lang="en-US" altLang="en-US" sz="2000" dirty="0">
              <a:solidFill>
                <a:srgbClr val="1E0000"/>
              </a:solidFill>
            </a:endParaRPr>
          </a:p>
        </p:txBody>
      </p:sp>
    </p:spTree>
    <p:extLst>
      <p:ext uri="{BB962C8B-B14F-4D97-AF65-F5344CB8AC3E}">
        <p14:creationId xmlns:p14="http://schemas.microsoft.com/office/powerpoint/2010/main" val="3702958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PID Example: Car Cruise Control</a:t>
            </a:r>
          </a:p>
        </p:txBody>
      </p:sp>
      <p:sp>
        <p:nvSpPr>
          <p:cNvPr id="3" name="Content Placeholder 2"/>
          <p:cNvSpPr>
            <a:spLocks noGrp="1"/>
          </p:cNvSpPr>
          <p:nvPr>
            <p:ph idx="1"/>
          </p:nvPr>
        </p:nvSpPr>
        <p:spPr>
          <a:xfrm>
            <a:off x="457200" y="1280160"/>
            <a:ext cx="10896600" cy="3733800"/>
          </a:xfrm>
        </p:spPr>
        <p:txBody>
          <a:bodyPr/>
          <a:lstStyle/>
          <a:p>
            <a:r>
              <a:rPr lang="en-US" dirty="0"/>
              <a:t>Say we wish to implement cruise control on a car by controlling the throttle position</a:t>
            </a:r>
          </a:p>
          <a:p>
            <a:pPr lvl="1"/>
            <a:r>
              <a:rPr lang="en-US" dirty="0"/>
              <a:t>Assume force is proportional to throttle position</a:t>
            </a:r>
          </a:p>
          <a:p>
            <a:pPr lvl="1"/>
            <a:r>
              <a:rPr lang="en-US" dirty="0"/>
              <a:t>Error is difference between actual speed and desired speed</a:t>
            </a:r>
          </a:p>
          <a:p>
            <a:r>
              <a:rPr lang="en-US" dirty="0"/>
              <a:t>With just proportional control we would never achieve the desired speed because with zero error the throttle position would be at zero </a:t>
            </a:r>
          </a:p>
          <a:p>
            <a:r>
              <a:rPr lang="en-US" dirty="0"/>
              <a:t>The integral term will make sure we stay at the desired point</a:t>
            </a:r>
          </a:p>
          <a:p>
            <a:r>
              <a:rPr lang="en-US" dirty="0"/>
              <a:t>With derivative control we can improve control, but as noted it can be sensitive to noise</a:t>
            </a:r>
          </a:p>
        </p:txBody>
      </p:sp>
      <p:sp>
        <p:nvSpPr>
          <p:cNvPr id="5" name="Slide Number Placeholder 1">
            <a:extLst>
              <a:ext uri="{FF2B5EF4-FFF2-40B4-BE49-F238E27FC236}">
                <a16:creationId xmlns:a16="http://schemas.microsoft.com/office/drawing/2014/main" id="{11B614B8-3996-EEE5-E9BB-A1D3387B05CB}"/>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37</a:t>
            </a:fld>
            <a:endParaRPr lang="en-US" altLang="en-US" sz="2000" dirty="0">
              <a:solidFill>
                <a:srgbClr val="1E0000"/>
              </a:solidFill>
            </a:endParaRPr>
          </a:p>
        </p:txBody>
      </p:sp>
    </p:spTree>
    <p:extLst>
      <p:ext uri="{BB962C8B-B14F-4D97-AF65-F5344CB8AC3E}">
        <p14:creationId xmlns:p14="http://schemas.microsoft.com/office/powerpoint/2010/main" val="41599308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HYG3</a:t>
            </a:r>
          </a:p>
        </p:txBody>
      </p:sp>
      <p:sp>
        <p:nvSpPr>
          <p:cNvPr id="3" name="Content Placeholder 2"/>
          <p:cNvSpPr>
            <a:spLocks noGrp="1"/>
          </p:cNvSpPr>
          <p:nvPr>
            <p:ph idx="1"/>
          </p:nvPr>
        </p:nvSpPr>
        <p:spPr>
          <a:xfrm>
            <a:off x="457200" y="1280160"/>
            <a:ext cx="8702040" cy="624840"/>
          </a:xfrm>
        </p:spPr>
        <p:txBody>
          <a:bodyPr/>
          <a:lstStyle/>
          <a:p>
            <a:r>
              <a:rPr lang="en-US" dirty="0"/>
              <a:t>The HYG3 models has a PID or a double derivative </a:t>
            </a:r>
          </a:p>
        </p:txBody>
      </p:sp>
      <p:pic>
        <p:nvPicPr>
          <p:cNvPr id="4"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761999" y="1828800"/>
            <a:ext cx="7290487"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8686800" y="1905000"/>
            <a:ext cx="3352800" cy="1569660"/>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Looks more complicated</a:t>
            </a:r>
            <a:br>
              <a:rPr lang="en-US" sz="2400" dirty="0">
                <a:solidFill>
                  <a:srgbClr val="1E0000"/>
                </a:solidFill>
                <a:latin typeface="+mn-lt"/>
              </a:rPr>
            </a:br>
            <a:r>
              <a:rPr lang="en-US" sz="2400" dirty="0">
                <a:solidFill>
                  <a:srgbClr val="1E0000"/>
                </a:solidFill>
                <a:latin typeface="+mn-lt"/>
              </a:rPr>
              <a:t>than it is since depending</a:t>
            </a:r>
            <a:br>
              <a:rPr lang="en-US" sz="2400" dirty="0">
                <a:solidFill>
                  <a:srgbClr val="1E0000"/>
                </a:solidFill>
                <a:latin typeface="+mn-lt"/>
              </a:rPr>
            </a:br>
            <a:r>
              <a:rPr lang="en-US" sz="2400" dirty="0">
                <a:solidFill>
                  <a:srgbClr val="1E0000"/>
                </a:solidFill>
                <a:latin typeface="+mn-lt"/>
              </a:rPr>
              <a:t>on </a:t>
            </a:r>
            <a:r>
              <a:rPr lang="en-US" sz="2400" dirty="0" err="1">
                <a:solidFill>
                  <a:srgbClr val="1E0000"/>
                </a:solidFill>
                <a:latin typeface="+mn-lt"/>
              </a:rPr>
              <a:t>cflag</a:t>
            </a:r>
            <a:r>
              <a:rPr lang="en-US" sz="2400" dirty="0">
                <a:solidFill>
                  <a:srgbClr val="1E0000"/>
                </a:solidFill>
                <a:latin typeface="+mn-lt"/>
              </a:rPr>
              <a:t> only one of</a:t>
            </a:r>
            <a:br>
              <a:rPr lang="en-US" sz="2400" dirty="0">
                <a:solidFill>
                  <a:srgbClr val="1E0000"/>
                </a:solidFill>
                <a:latin typeface="+mn-lt"/>
              </a:rPr>
            </a:br>
            <a:r>
              <a:rPr lang="en-US" sz="2400" dirty="0">
                <a:solidFill>
                  <a:srgbClr val="1E0000"/>
                </a:solidFill>
                <a:latin typeface="+mn-lt"/>
              </a:rPr>
              <a:t>the upper paths is used</a:t>
            </a:r>
          </a:p>
        </p:txBody>
      </p:sp>
      <p:sp>
        <p:nvSpPr>
          <p:cNvPr id="6" name="TextBox 5"/>
          <p:cNvSpPr txBox="1"/>
          <p:nvPr/>
        </p:nvSpPr>
        <p:spPr>
          <a:xfrm>
            <a:off x="7772400" y="4236660"/>
            <a:ext cx="3962399" cy="830997"/>
          </a:xfrm>
          <a:prstGeom prst="rect">
            <a:avLst/>
          </a:prstGeom>
          <a:solidFill>
            <a:schemeClr val="accent3">
              <a:lumMod val="95000"/>
            </a:schemeClr>
          </a:solidFill>
        </p:spPr>
        <p:txBody>
          <a:bodyPr wrap="squar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r>
              <a:rPr lang="en-US" sz="2400" dirty="0">
                <a:solidFill>
                  <a:srgbClr val="1E0000"/>
                </a:solidFill>
                <a:latin typeface="+mn-lt"/>
              </a:rPr>
              <a:t>About 15% of current WECC governors at HYG3 </a:t>
            </a:r>
          </a:p>
        </p:txBody>
      </p:sp>
      <p:sp>
        <p:nvSpPr>
          <p:cNvPr id="8" name="Slide Number Placeholder 1">
            <a:extLst>
              <a:ext uri="{FF2B5EF4-FFF2-40B4-BE49-F238E27FC236}">
                <a16:creationId xmlns:a16="http://schemas.microsoft.com/office/drawing/2014/main" id="{6780E7DF-DD71-7D15-85B8-7F8304C206E1}"/>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38</a:t>
            </a:fld>
            <a:endParaRPr lang="en-US" altLang="en-US" sz="2000" dirty="0">
              <a:solidFill>
                <a:srgbClr val="1E0000"/>
              </a:solidFill>
            </a:endParaRPr>
          </a:p>
        </p:txBody>
      </p:sp>
    </p:spTree>
    <p:extLst>
      <p:ext uri="{BB962C8B-B14F-4D97-AF65-F5344CB8AC3E}">
        <p14:creationId xmlns:p14="http://schemas.microsoft.com/office/powerpoint/2010/main" val="1603513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Movers and Governors</a:t>
            </a:r>
          </a:p>
        </p:txBody>
      </p:sp>
      <p:sp>
        <p:nvSpPr>
          <p:cNvPr id="3" name="Content Placeholder 2"/>
          <p:cNvSpPr>
            <a:spLocks noGrp="1"/>
          </p:cNvSpPr>
          <p:nvPr>
            <p:ph idx="1"/>
          </p:nvPr>
        </p:nvSpPr>
        <p:spPr>
          <a:xfrm>
            <a:off x="457200" y="1280160"/>
            <a:ext cx="10972800" cy="3733800"/>
          </a:xfrm>
        </p:spPr>
        <p:txBody>
          <a:bodyPr/>
          <a:lstStyle/>
          <a:p>
            <a:r>
              <a:rPr lang="en-US" dirty="0"/>
              <a:t>Synchronous generator is used to convert mechanical energy from a rotating shaft into electrical energy</a:t>
            </a:r>
          </a:p>
          <a:p>
            <a:r>
              <a:rPr lang="en-US" dirty="0"/>
              <a:t>The "prime mover" is what converts the original energy source into the mechanical energy in the rotating shaft</a:t>
            </a:r>
          </a:p>
          <a:p>
            <a:r>
              <a:rPr lang="en-US" dirty="0"/>
              <a:t>Possible sources: 1) steam (nuclear, coal, combined cycle, solar thermal), 2) gas turbines, 3) water wheel (hydro turbines), 4) diesel/</a:t>
            </a:r>
            <a:br>
              <a:rPr lang="en-US" dirty="0"/>
            </a:br>
            <a:r>
              <a:rPr lang="en-US" dirty="0"/>
              <a:t>gasoline, 5) wind </a:t>
            </a:r>
            <a:br>
              <a:rPr lang="en-US" dirty="0"/>
            </a:br>
            <a:r>
              <a:rPr lang="en-US" dirty="0"/>
              <a:t>(which we'll cover separately)</a:t>
            </a:r>
          </a:p>
          <a:p>
            <a:r>
              <a:rPr lang="en-US" dirty="0"/>
              <a:t>The governor is used </a:t>
            </a:r>
            <a:br>
              <a:rPr lang="en-US" dirty="0"/>
            </a:br>
            <a:r>
              <a:rPr lang="en-US" dirty="0"/>
              <a:t>to control the speed</a:t>
            </a:r>
          </a:p>
          <a:p>
            <a:endParaRPr lang="en-US" dirty="0"/>
          </a:p>
        </p:txBody>
      </p:sp>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315200" y="4113717"/>
            <a:ext cx="3124200" cy="259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52400" y="6301450"/>
            <a:ext cx="7533736" cy="307777"/>
          </a:xfrm>
          <a:prstGeom prst="rect">
            <a:avLst/>
          </a:prstGeom>
        </p:spPr>
        <p:txBody>
          <a:bodyPr wrap="square">
            <a:spAutoFit/>
          </a:bodyPr>
          <a:lstStyle/>
          <a:p>
            <a:pPr marL="0" indent="0">
              <a:buNone/>
            </a:pPr>
            <a:r>
              <a:rPr lang="en-US" sz="1400" dirty="0">
                <a:solidFill>
                  <a:srgbClr val="1E0000"/>
                </a:solidFill>
              </a:rPr>
              <a:t>Image source: http://upload.wikimedia.org/wikipedia/commons/1/1e/Centrifugal_governor.png</a:t>
            </a:r>
          </a:p>
        </p:txBody>
      </p:sp>
      <p:sp>
        <p:nvSpPr>
          <p:cNvPr id="7" name="Slide Number Placeholder 1">
            <a:extLst>
              <a:ext uri="{FF2B5EF4-FFF2-40B4-BE49-F238E27FC236}">
                <a16:creationId xmlns:a16="http://schemas.microsoft.com/office/drawing/2014/main" id="{6E9FBE6F-E166-2143-06C6-38D4E84D0E96}"/>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3</a:t>
            </a:fld>
            <a:endParaRPr lang="en-US" altLang="en-US" sz="2000" dirty="0">
              <a:solidFill>
                <a:srgbClr val="1E0000"/>
              </a:solidFill>
            </a:endParaRPr>
          </a:p>
        </p:txBody>
      </p:sp>
    </p:spTree>
    <p:extLst>
      <p:ext uri="{BB962C8B-B14F-4D97-AF65-F5344CB8AC3E}">
        <p14:creationId xmlns:p14="http://schemas.microsoft.com/office/powerpoint/2010/main" val="24583885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0594C-B63A-0552-A480-5BFBFCD56589}"/>
              </a:ext>
            </a:extLst>
          </p:cNvPr>
          <p:cNvSpPr>
            <a:spLocks noGrp="1"/>
          </p:cNvSpPr>
          <p:nvPr>
            <p:ph type="title"/>
          </p:nvPr>
        </p:nvSpPr>
        <p:spPr/>
        <p:txBody>
          <a:bodyPr/>
          <a:lstStyle/>
          <a:p>
            <a:r>
              <a:rPr lang="en-US" dirty="0"/>
              <a:t>Load Modeling</a:t>
            </a:r>
          </a:p>
        </p:txBody>
      </p:sp>
      <p:sp>
        <p:nvSpPr>
          <p:cNvPr id="3" name="Content Placeholder 2">
            <a:extLst>
              <a:ext uri="{FF2B5EF4-FFF2-40B4-BE49-F238E27FC236}">
                <a16:creationId xmlns:a16="http://schemas.microsoft.com/office/drawing/2014/main" id="{314E6712-56B4-183D-AA49-F6EA8D3C32F4}"/>
              </a:ext>
            </a:extLst>
          </p:cNvPr>
          <p:cNvSpPr>
            <a:spLocks noGrp="1"/>
          </p:cNvSpPr>
          <p:nvPr>
            <p:ph idx="1"/>
          </p:nvPr>
        </p:nvSpPr>
        <p:spPr/>
        <p:txBody>
          <a:bodyPr/>
          <a:lstStyle/>
          <a:p>
            <a:r>
              <a:rPr lang="en-US" dirty="0"/>
              <a:t>The assumed model for the load can have a significant impact on simulation results, particularly the voltage response</a:t>
            </a:r>
          </a:p>
          <a:p>
            <a:r>
              <a:rPr lang="en-US" dirty="0"/>
              <a:t>Constant power loads are, in general, not a good choice </a:t>
            </a:r>
          </a:p>
          <a:p>
            <a:r>
              <a:rPr lang="en-US" dirty="0"/>
              <a:t>Traditionally load models have been divided into two groups</a:t>
            </a:r>
          </a:p>
          <a:p>
            <a:pPr lvl="1"/>
            <a:r>
              <a:rPr lang="en-US" dirty="0"/>
              <a:t>Static: load is a algebraic function of bus voltage and sometimes frequency</a:t>
            </a:r>
          </a:p>
          <a:p>
            <a:pPr lvl="1"/>
            <a:r>
              <a:rPr lang="en-US" dirty="0"/>
              <a:t>Dynamic: load is represented with a dynamic model, with induction motor models the most common</a:t>
            </a:r>
          </a:p>
          <a:p>
            <a:r>
              <a:rPr lang="en-US" dirty="0"/>
              <a:t>The simplest load model is a static constant impedance</a:t>
            </a:r>
          </a:p>
          <a:p>
            <a:pPr lvl="1"/>
            <a:r>
              <a:rPr lang="en-US" dirty="0"/>
              <a:t>Has been widely used</a:t>
            </a:r>
          </a:p>
          <a:p>
            <a:pPr lvl="1"/>
            <a:r>
              <a:rPr lang="en-US" dirty="0"/>
              <a:t>Allowed the </a:t>
            </a:r>
            <a:r>
              <a:rPr lang="en-US" b="1" dirty="0"/>
              <a:t>Y</a:t>
            </a:r>
            <a:r>
              <a:rPr lang="en-US" baseline="-25000" dirty="0"/>
              <a:t>bus</a:t>
            </a:r>
            <a:r>
              <a:rPr lang="en-US" dirty="0"/>
              <a:t> to be reduced, eliminating essentially all non-generator buses</a:t>
            </a:r>
          </a:p>
          <a:p>
            <a:pPr lvl="1"/>
            <a:r>
              <a:rPr lang="en-US" dirty="0"/>
              <a:t>Presents no issues as voltage falls to zero</a:t>
            </a:r>
          </a:p>
          <a:p>
            <a:pPr lvl="1"/>
            <a:r>
              <a:rPr lang="en-US" dirty="0"/>
              <a:t>No longer commonly used</a:t>
            </a:r>
          </a:p>
          <a:p>
            <a:endParaRPr lang="en-US" dirty="0"/>
          </a:p>
        </p:txBody>
      </p:sp>
      <p:sp>
        <p:nvSpPr>
          <p:cNvPr id="4" name="Slide Number Placeholder 1">
            <a:extLst>
              <a:ext uri="{FF2B5EF4-FFF2-40B4-BE49-F238E27FC236}">
                <a16:creationId xmlns:a16="http://schemas.microsoft.com/office/drawing/2014/main" id="{C39426D9-F905-CF0A-0CA5-7382B18E96A0}"/>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39</a:t>
            </a:fld>
            <a:endParaRPr lang="en-US" dirty="0">
              <a:solidFill>
                <a:srgbClr val="1E0000"/>
              </a:solidFill>
            </a:endParaRPr>
          </a:p>
        </p:txBody>
      </p:sp>
    </p:spTree>
    <p:extLst>
      <p:ext uri="{BB962C8B-B14F-4D97-AF65-F5344CB8AC3E}">
        <p14:creationId xmlns:p14="http://schemas.microsoft.com/office/powerpoint/2010/main" val="30904948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A4CFA-FF48-ECDE-7A5E-D0B354A552D0}"/>
              </a:ext>
            </a:extLst>
          </p:cNvPr>
          <p:cNvSpPr>
            <a:spLocks noGrp="1"/>
          </p:cNvSpPr>
          <p:nvPr>
            <p:ph type="title"/>
          </p:nvPr>
        </p:nvSpPr>
        <p:spPr>
          <a:xfrm>
            <a:off x="457200" y="76200"/>
            <a:ext cx="11506200" cy="1066800"/>
          </a:xfrm>
        </p:spPr>
        <p:txBody>
          <a:bodyPr/>
          <a:lstStyle/>
          <a:p>
            <a:r>
              <a:rPr lang="en-US" dirty="0"/>
              <a:t>ZIP Load Model (Static, can be used in Power Flow)</a:t>
            </a:r>
          </a:p>
        </p:txBody>
      </p:sp>
      <p:sp>
        <p:nvSpPr>
          <p:cNvPr id="4" name="Content Placeholder 2">
            <a:extLst>
              <a:ext uri="{FF2B5EF4-FFF2-40B4-BE49-F238E27FC236}">
                <a16:creationId xmlns:a16="http://schemas.microsoft.com/office/drawing/2014/main" id="{07C71C48-06A8-CE1C-00CA-B90D5139A003}"/>
              </a:ext>
            </a:extLst>
          </p:cNvPr>
          <p:cNvSpPr>
            <a:spLocks noGrp="1"/>
          </p:cNvSpPr>
          <p:nvPr>
            <p:ph idx="1"/>
          </p:nvPr>
        </p:nvSpPr>
        <p:spPr>
          <a:xfrm>
            <a:off x="457200" y="1279525"/>
            <a:ext cx="11298238" cy="3733800"/>
          </a:xfrm>
        </p:spPr>
        <p:txBody>
          <a:bodyPr/>
          <a:lstStyle/>
          <a:p>
            <a:r>
              <a:rPr lang="en-US" dirty="0"/>
              <a:t>The most common static load model is the ZIP, in which the load is represented as</a:t>
            </a:r>
          </a:p>
          <a:p>
            <a:endParaRPr lang="en-US" dirty="0"/>
          </a:p>
          <a:p>
            <a:endParaRPr lang="en-US" dirty="0"/>
          </a:p>
          <a:p>
            <a:endParaRPr lang="en-US" dirty="0"/>
          </a:p>
          <a:p>
            <a:r>
              <a:rPr lang="en-US" dirty="0"/>
              <a:t>Some models allow more general voltage dependence</a:t>
            </a:r>
          </a:p>
          <a:p>
            <a:endParaRPr lang="en-US" dirty="0"/>
          </a:p>
        </p:txBody>
      </p:sp>
      <p:graphicFrame>
        <p:nvGraphicFramePr>
          <p:cNvPr id="5" name="Object 4">
            <a:extLst>
              <a:ext uri="{FF2B5EF4-FFF2-40B4-BE49-F238E27FC236}">
                <a16:creationId xmlns:a16="http://schemas.microsoft.com/office/drawing/2014/main" id="{C649CF77-AC60-C68E-FDD9-8B0FD8DCC693}"/>
              </a:ext>
            </a:extLst>
          </p:cNvPr>
          <p:cNvGraphicFramePr>
            <a:graphicFrameLocks noChangeAspect="1"/>
          </p:cNvGraphicFramePr>
          <p:nvPr/>
        </p:nvGraphicFramePr>
        <p:xfrm>
          <a:off x="3020219" y="1969456"/>
          <a:ext cx="6172200" cy="1607815"/>
        </p:xfrm>
        <a:graphic>
          <a:graphicData uri="http://schemas.openxmlformats.org/presentationml/2006/ole">
            <mc:AlternateContent xmlns:mc="http://schemas.openxmlformats.org/markup-compatibility/2006">
              <mc:Choice xmlns:v="urn:schemas-microsoft-com:vml" Requires="v">
                <p:oleObj name="Equation" r:id="rId2" imgW="2730240" imgH="711000" progId="Equation.DSMT4">
                  <p:embed/>
                </p:oleObj>
              </mc:Choice>
              <mc:Fallback>
                <p:oleObj name="Equation" r:id="rId2" imgW="2730240" imgH="711000" progId="Equation.DSMT4">
                  <p:embed/>
                  <p:pic>
                    <p:nvPicPr>
                      <p:cNvPr id="5" name="Object 4">
                        <a:extLst>
                          <a:ext uri="{FF2B5EF4-FFF2-40B4-BE49-F238E27FC236}">
                            <a16:creationId xmlns:a16="http://schemas.microsoft.com/office/drawing/2014/main" id="{C649CF77-AC60-C68E-FDD9-8B0FD8DCC693}"/>
                          </a:ext>
                        </a:extLst>
                      </p:cNvPr>
                      <p:cNvPicPr>
                        <a:picLocks noChangeAspect="1" noChangeArrowheads="1"/>
                      </p:cNvPicPr>
                      <p:nvPr/>
                    </p:nvPicPr>
                    <p:blipFill>
                      <a:blip r:embed="rId3"/>
                      <a:srcRect/>
                      <a:stretch>
                        <a:fillRect/>
                      </a:stretch>
                    </p:blipFill>
                    <p:spPr bwMode="auto">
                      <a:xfrm>
                        <a:off x="3020219" y="1969456"/>
                        <a:ext cx="6172200" cy="1607815"/>
                      </a:xfrm>
                      <a:prstGeom prst="rect">
                        <a:avLst/>
                      </a:prstGeom>
                      <a:noFill/>
                      <a:ln>
                        <a:noFill/>
                      </a:ln>
                    </p:spPr>
                  </p:pic>
                </p:oleObj>
              </mc:Fallback>
            </mc:AlternateContent>
          </a:graphicData>
        </a:graphic>
      </p:graphicFrame>
      <p:graphicFrame>
        <p:nvGraphicFramePr>
          <p:cNvPr id="6" name="Object 5">
            <a:extLst>
              <a:ext uri="{FF2B5EF4-FFF2-40B4-BE49-F238E27FC236}">
                <a16:creationId xmlns:a16="http://schemas.microsoft.com/office/drawing/2014/main" id="{46EAAF61-4CF5-D17F-924B-F4C3B45B5C93}"/>
              </a:ext>
            </a:extLst>
          </p:cNvPr>
          <p:cNvGraphicFramePr>
            <a:graphicFrameLocks noChangeAspect="1"/>
          </p:cNvGraphicFramePr>
          <p:nvPr/>
        </p:nvGraphicFramePr>
        <p:xfrm>
          <a:off x="2362200" y="4267201"/>
          <a:ext cx="7010400" cy="1576387"/>
        </p:xfrm>
        <a:graphic>
          <a:graphicData uri="http://schemas.openxmlformats.org/presentationml/2006/ole">
            <mc:AlternateContent xmlns:mc="http://schemas.openxmlformats.org/markup-compatibility/2006">
              <mc:Choice xmlns:v="urn:schemas-microsoft-com:vml" Requires="v">
                <p:oleObj name="Equation" r:id="rId4" imgW="3162240" imgH="711000" progId="Equation.DSMT4">
                  <p:embed/>
                </p:oleObj>
              </mc:Choice>
              <mc:Fallback>
                <p:oleObj name="Equation" r:id="rId4" imgW="3162240" imgH="711000" progId="Equation.DSMT4">
                  <p:embed/>
                  <p:pic>
                    <p:nvPicPr>
                      <p:cNvPr id="6" name="Object 5">
                        <a:extLst>
                          <a:ext uri="{FF2B5EF4-FFF2-40B4-BE49-F238E27FC236}">
                            <a16:creationId xmlns:a16="http://schemas.microsoft.com/office/drawing/2014/main" id="{46EAAF61-4CF5-D17F-924B-F4C3B45B5C93}"/>
                          </a:ext>
                        </a:extLst>
                      </p:cNvPr>
                      <p:cNvPicPr>
                        <a:picLocks noChangeAspect="1" noChangeArrowheads="1"/>
                      </p:cNvPicPr>
                      <p:nvPr/>
                    </p:nvPicPr>
                    <p:blipFill>
                      <a:blip r:embed="rId5"/>
                      <a:srcRect/>
                      <a:stretch>
                        <a:fillRect/>
                      </a:stretch>
                    </p:blipFill>
                    <p:spPr bwMode="auto">
                      <a:xfrm>
                        <a:off x="2362200" y="4267201"/>
                        <a:ext cx="7010400" cy="157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37D52891-A77C-767B-41FC-2C3CEFC2872B}"/>
              </a:ext>
            </a:extLst>
          </p:cNvPr>
          <p:cNvSpPr txBox="1"/>
          <p:nvPr/>
        </p:nvSpPr>
        <p:spPr>
          <a:xfrm>
            <a:off x="2362201" y="5943601"/>
            <a:ext cx="6649577" cy="461665"/>
          </a:xfrm>
          <a:prstGeom prst="rect">
            <a:avLst/>
          </a:prstGeom>
          <a:solidFill>
            <a:schemeClr val="accent3">
              <a:lumMod val="95000"/>
            </a:schemeClr>
          </a:solidFill>
        </p:spPr>
        <p:txBody>
          <a:bodyPr wrap="square" rtlCol="0">
            <a:spAutoFit/>
          </a:bodyPr>
          <a:lstStyle/>
          <a:p>
            <a:r>
              <a:rPr lang="en-US" sz="2400" dirty="0">
                <a:solidFill>
                  <a:srgbClr val="1E0000"/>
                </a:solidFill>
              </a:rPr>
              <a:t>The voltage exponent for reactive power is often &gt; 2</a:t>
            </a:r>
          </a:p>
        </p:txBody>
      </p:sp>
      <p:sp>
        <p:nvSpPr>
          <p:cNvPr id="8" name="TextBox 7">
            <a:extLst>
              <a:ext uri="{FF2B5EF4-FFF2-40B4-BE49-F238E27FC236}">
                <a16:creationId xmlns:a16="http://schemas.microsoft.com/office/drawing/2014/main" id="{AECD1AB8-7F50-2EA2-4C35-E56C911BB2A8}"/>
              </a:ext>
            </a:extLst>
          </p:cNvPr>
          <p:cNvSpPr txBox="1"/>
          <p:nvPr/>
        </p:nvSpPr>
        <p:spPr>
          <a:xfrm>
            <a:off x="9448800" y="1988533"/>
            <a:ext cx="2362200" cy="1569660"/>
          </a:xfrm>
          <a:prstGeom prst="rect">
            <a:avLst/>
          </a:prstGeom>
          <a:solidFill>
            <a:schemeClr val="accent3">
              <a:lumMod val="95000"/>
            </a:schemeClr>
          </a:solidFill>
        </p:spPr>
        <p:txBody>
          <a:bodyPr wrap="square" rtlCol="0">
            <a:spAutoFit/>
          </a:bodyPr>
          <a:lstStyle/>
          <a:p>
            <a:r>
              <a:rPr lang="en-US" sz="2400" dirty="0">
                <a:solidFill>
                  <a:srgbClr val="1E0000"/>
                </a:solidFill>
              </a:rPr>
              <a:t>Constant impedance is a special case of this model</a:t>
            </a:r>
          </a:p>
        </p:txBody>
      </p:sp>
      <p:sp>
        <p:nvSpPr>
          <p:cNvPr id="9" name="Slide Number Placeholder 1">
            <a:extLst>
              <a:ext uri="{FF2B5EF4-FFF2-40B4-BE49-F238E27FC236}">
                <a16:creationId xmlns:a16="http://schemas.microsoft.com/office/drawing/2014/main" id="{8EE85CDD-45C5-D6B4-5379-83059BC3B5B8}"/>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40</a:t>
            </a:fld>
            <a:endParaRPr lang="en-US" dirty="0">
              <a:solidFill>
                <a:srgbClr val="1E0000"/>
              </a:solidFill>
            </a:endParaRPr>
          </a:p>
        </p:txBody>
      </p:sp>
    </p:spTree>
    <p:extLst>
      <p:ext uri="{BB962C8B-B14F-4D97-AF65-F5344CB8AC3E}">
        <p14:creationId xmlns:p14="http://schemas.microsoft.com/office/powerpoint/2010/main" val="311578903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BFF6C-5D01-4A3C-46A3-AA141E22E1BE}"/>
              </a:ext>
            </a:extLst>
          </p:cNvPr>
          <p:cNvSpPr>
            <a:spLocks noGrp="1"/>
          </p:cNvSpPr>
          <p:nvPr>
            <p:ph type="title"/>
          </p:nvPr>
        </p:nvSpPr>
        <p:spPr/>
        <p:txBody>
          <a:bodyPr/>
          <a:lstStyle/>
          <a:p>
            <a:r>
              <a:rPr lang="en-US" dirty="0"/>
              <a:t>Discharge Lighting Models</a:t>
            </a:r>
          </a:p>
        </p:txBody>
      </p:sp>
      <p:sp>
        <p:nvSpPr>
          <p:cNvPr id="3" name="Content Placeholder 2">
            <a:extLst>
              <a:ext uri="{FF2B5EF4-FFF2-40B4-BE49-F238E27FC236}">
                <a16:creationId xmlns:a16="http://schemas.microsoft.com/office/drawing/2014/main" id="{C32D337F-DC92-8C3F-B048-AC3FE5A8E43D}"/>
              </a:ext>
            </a:extLst>
          </p:cNvPr>
          <p:cNvSpPr>
            <a:spLocks noGrp="1"/>
          </p:cNvSpPr>
          <p:nvPr>
            <p:ph idx="1"/>
          </p:nvPr>
        </p:nvSpPr>
        <p:spPr/>
        <p:txBody>
          <a:bodyPr/>
          <a:lstStyle/>
          <a:p>
            <a:r>
              <a:rPr lang="en-US" dirty="0"/>
              <a:t>Discharge lighting (sending electricity through a gas such as fluorescent lamps) have been at major portion of the load (10-15%) though now it is getting increasingly replaced by LEDs</a:t>
            </a:r>
          </a:p>
          <a:p>
            <a:r>
              <a:rPr lang="en-US" dirty="0"/>
              <a:t>Discharge lighting has been modeled for sufficiently high voltage with a real power as constant current and reactive power with a high voltage dependence</a:t>
            </a:r>
          </a:p>
          <a:p>
            <a:pPr lvl="1"/>
            <a:r>
              <a:rPr lang="en-US" dirty="0"/>
              <a:t>Linear reduction for voltage between 0.65 and 0.75 pu</a:t>
            </a:r>
          </a:p>
          <a:p>
            <a:pPr lvl="1"/>
            <a:r>
              <a:rPr lang="en-US" dirty="0"/>
              <a:t>Extinguished (i.e., no load) for voltages below </a:t>
            </a:r>
          </a:p>
          <a:p>
            <a:endParaRPr lang="en-US" dirty="0"/>
          </a:p>
        </p:txBody>
      </p:sp>
      <p:graphicFrame>
        <p:nvGraphicFramePr>
          <p:cNvPr id="4" name="Object 3">
            <a:extLst>
              <a:ext uri="{FF2B5EF4-FFF2-40B4-BE49-F238E27FC236}">
                <a16:creationId xmlns:a16="http://schemas.microsoft.com/office/drawing/2014/main" id="{B358CF5F-04B9-CEBC-9908-A3425B71DDFC}"/>
              </a:ext>
            </a:extLst>
          </p:cNvPr>
          <p:cNvGraphicFramePr>
            <a:graphicFrameLocks noChangeAspect="1"/>
          </p:cNvGraphicFramePr>
          <p:nvPr/>
        </p:nvGraphicFramePr>
        <p:xfrm>
          <a:off x="1447800" y="4860925"/>
          <a:ext cx="3856037" cy="1463675"/>
        </p:xfrm>
        <a:graphic>
          <a:graphicData uri="http://schemas.openxmlformats.org/presentationml/2006/ole">
            <mc:AlternateContent xmlns:mc="http://schemas.openxmlformats.org/markup-compatibility/2006">
              <mc:Choice xmlns:v="urn:schemas-microsoft-com:vml" Requires="v">
                <p:oleObj name="Equation" r:id="rId2" imgW="1739880" imgH="660240" progId="Equation.DSMT4">
                  <p:embed/>
                </p:oleObj>
              </mc:Choice>
              <mc:Fallback>
                <p:oleObj name="Equation" r:id="rId2" imgW="1739880" imgH="660240" progId="Equation.DSMT4">
                  <p:embed/>
                  <p:pic>
                    <p:nvPicPr>
                      <p:cNvPr id="4" name="Object 3">
                        <a:extLst>
                          <a:ext uri="{FF2B5EF4-FFF2-40B4-BE49-F238E27FC236}">
                            <a16:creationId xmlns:a16="http://schemas.microsoft.com/office/drawing/2014/main" id="{B358CF5F-04B9-CEBC-9908-A3425B71DDFC}"/>
                          </a:ext>
                        </a:extLst>
                      </p:cNvPr>
                      <p:cNvPicPr>
                        <a:picLocks noChangeAspect="1" noChangeArrowheads="1"/>
                      </p:cNvPicPr>
                      <p:nvPr/>
                    </p:nvPicPr>
                    <p:blipFill>
                      <a:blip r:embed="rId3"/>
                      <a:srcRect/>
                      <a:stretch>
                        <a:fillRect/>
                      </a:stretch>
                    </p:blipFill>
                    <p:spPr bwMode="auto">
                      <a:xfrm>
                        <a:off x="1447800" y="4860925"/>
                        <a:ext cx="3856037"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a:extLst>
              <a:ext uri="{FF2B5EF4-FFF2-40B4-BE49-F238E27FC236}">
                <a16:creationId xmlns:a16="http://schemas.microsoft.com/office/drawing/2014/main" id="{85AD24E5-D7DB-9003-8E4B-01B24BED957E}"/>
              </a:ext>
            </a:extLst>
          </p:cNvPr>
          <p:cNvSpPr txBox="1"/>
          <p:nvPr/>
        </p:nvSpPr>
        <p:spPr>
          <a:xfrm>
            <a:off x="6096000" y="4983540"/>
            <a:ext cx="5257800" cy="1200329"/>
          </a:xfrm>
          <a:prstGeom prst="rect">
            <a:avLst/>
          </a:prstGeom>
          <a:solidFill>
            <a:schemeClr val="accent3">
              <a:lumMod val="95000"/>
            </a:schemeClr>
          </a:solidFill>
        </p:spPr>
        <p:txBody>
          <a:bodyPr wrap="square" rtlCol="0">
            <a:spAutoFit/>
          </a:bodyPr>
          <a:lstStyle/>
          <a:p>
            <a:r>
              <a:rPr lang="en-US" sz="2400" dirty="0">
                <a:solidFill>
                  <a:srgbClr val="1E0000"/>
                </a:solidFill>
              </a:rPr>
              <a:t>May need to change with newer electronic ballasts – e.g., reactive</a:t>
            </a:r>
            <a:br>
              <a:rPr lang="en-US" sz="2400" dirty="0">
                <a:solidFill>
                  <a:srgbClr val="1E0000"/>
                </a:solidFill>
              </a:rPr>
            </a:br>
            <a:r>
              <a:rPr lang="en-US" sz="2400" dirty="0">
                <a:solidFill>
                  <a:srgbClr val="1E0000"/>
                </a:solidFill>
              </a:rPr>
              <a:t>power increasing as the voltage drops!</a:t>
            </a:r>
          </a:p>
        </p:txBody>
      </p:sp>
      <p:sp>
        <p:nvSpPr>
          <p:cNvPr id="6" name="Slide Number Placeholder 1">
            <a:extLst>
              <a:ext uri="{FF2B5EF4-FFF2-40B4-BE49-F238E27FC236}">
                <a16:creationId xmlns:a16="http://schemas.microsoft.com/office/drawing/2014/main" id="{367EFDED-756E-B664-8567-05C06998D447}"/>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41</a:t>
            </a:fld>
            <a:endParaRPr lang="en-US" dirty="0">
              <a:solidFill>
                <a:srgbClr val="1E0000"/>
              </a:solidFill>
            </a:endParaRPr>
          </a:p>
        </p:txBody>
      </p:sp>
    </p:spTree>
    <p:extLst>
      <p:ext uri="{BB962C8B-B14F-4D97-AF65-F5344CB8AC3E}">
        <p14:creationId xmlns:p14="http://schemas.microsoft.com/office/powerpoint/2010/main" val="108645652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568A0-0EC7-5CF1-63EA-C32DC20CD47F}"/>
              </a:ext>
            </a:extLst>
          </p:cNvPr>
          <p:cNvSpPr>
            <a:spLocks noGrp="1"/>
          </p:cNvSpPr>
          <p:nvPr>
            <p:ph type="title"/>
          </p:nvPr>
        </p:nvSpPr>
        <p:spPr/>
        <p:txBody>
          <a:bodyPr/>
          <a:lstStyle/>
          <a:p>
            <a:r>
              <a:rPr lang="en-US" dirty="0"/>
              <a:t>Dynamic Load Models</a:t>
            </a:r>
          </a:p>
        </p:txBody>
      </p:sp>
      <p:sp>
        <p:nvSpPr>
          <p:cNvPr id="3" name="Content Placeholder 2">
            <a:extLst>
              <a:ext uri="{FF2B5EF4-FFF2-40B4-BE49-F238E27FC236}">
                <a16:creationId xmlns:a16="http://schemas.microsoft.com/office/drawing/2014/main" id="{E9251A38-6972-0978-AB72-76BA94BE6873}"/>
              </a:ext>
            </a:extLst>
          </p:cNvPr>
          <p:cNvSpPr>
            <a:spLocks noGrp="1"/>
          </p:cNvSpPr>
          <p:nvPr>
            <p:ph idx="1"/>
          </p:nvPr>
        </p:nvSpPr>
        <p:spPr>
          <a:xfrm>
            <a:off x="457200" y="1280160"/>
            <a:ext cx="11297920" cy="2606040"/>
          </a:xfrm>
        </p:spPr>
        <p:txBody>
          <a:bodyPr/>
          <a:lstStyle/>
          <a:p>
            <a:r>
              <a:rPr lang="en-US" dirty="0"/>
              <a:t>Most stability models now include a combination of static models with dynamic models</a:t>
            </a:r>
          </a:p>
          <a:p>
            <a:r>
              <a:rPr lang="en-US" dirty="0"/>
              <a:t>The major dynamic component of the load has been induction motors</a:t>
            </a:r>
          </a:p>
          <a:p>
            <a:r>
              <a:rPr lang="en-US" dirty="0"/>
              <a:t>Induction motors operate close to synchronous speed, but not a synchronous speed; a key value is their slip, s; the slip then is a parameter in their circuit model </a:t>
            </a:r>
          </a:p>
        </p:txBody>
      </p:sp>
      <p:graphicFrame>
        <p:nvGraphicFramePr>
          <p:cNvPr id="4" name="Object 3">
            <a:extLst>
              <a:ext uri="{FF2B5EF4-FFF2-40B4-BE49-F238E27FC236}">
                <a16:creationId xmlns:a16="http://schemas.microsoft.com/office/drawing/2014/main" id="{042FF01C-CE37-30FB-50C5-FDCD53C29AB1}"/>
              </a:ext>
            </a:extLst>
          </p:cNvPr>
          <p:cNvGraphicFramePr>
            <a:graphicFrameLocks noChangeAspect="1"/>
          </p:cNvGraphicFramePr>
          <p:nvPr/>
        </p:nvGraphicFramePr>
        <p:xfrm>
          <a:off x="1143000" y="4238002"/>
          <a:ext cx="5889441" cy="2133600"/>
        </p:xfrm>
        <a:graphic>
          <a:graphicData uri="http://schemas.openxmlformats.org/presentationml/2006/ole">
            <mc:AlternateContent xmlns:mc="http://schemas.openxmlformats.org/markup-compatibility/2006">
              <mc:Choice xmlns:v="urn:schemas-microsoft-com:vml" Requires="v">
                <p:oleObj name="Equation" r:id="rId2" imgW="2489040" imgH="901440" progId="Equation.DSMT4">
                  <p:embed/>
                </p:oleObj>
              </mc:Choice>
              <mc:Fallback>
                <p:oleObj name="Equation" r:id="rId2" imgW="2489040" imgH="901440" progId="Equation.DSMT4">
                  <p:embed/>
                  <p:pic>
                    <p:nvPicPr>
                      <p:cNvPr id="4" name="Object 3">
                        <a:extLst>
                          <a:ext uri="{FF2B5EF4-FFF2-40B4-BE49-F238E27FC236}">
                            <a16:creationId xmlns:a16="http://schemas.microsoft.com/office/drawing/2014/main" id="{042FF01C-CE37-30FB-50C5-FDCD53C29AB1}"/>
                          </a:ext>
                        </a:extLst>
                      </p:cNvPr>
                      <p:cNvPicPr>
                        <a:picLocks noChangeAspect="1" noChangeArrowheads="1"/>
                      </p:cNvPicPr>
                      <p:nvPr/>
                    </p:nvPicPr>
                    <p:blipFill>
                      <a:blip r:embed="rId3"/>
                      <a:srcRect/>
                      <a:stretch>
                        <a:fillRect/>
                      </a:stretch>
                    </p:blipFill>
                    <p:spPr bwMode="auto">
                      <a:xfrm>
                        <a:off x="1143000" y="4238002"/>
                        <a:ext cx="5889441" cy="2133600"/>
                      </a:xfrm>
                      <a:prstGeom prst="rect">
                        <a:avLst/>
                      </a:prstGeom>
                      <a:noFill/>
                      <a:ln>
                        <a:noFill/>
                      </a:ln>
                    </p:spPr>
                  </p:pic>
                </p:oleObj>
              </mc:Fallback>
            </mc:AlternateContent>
          </a:graphicData>
        </a:graphic>
      </p:graphicFrame>
      <p:pic>
        <p:nvPicPr>
          <p:cNvPr id="5" name="Picture 4">
            <a:extLst>
              <a:ext uri="{FF2B5EF4-FFF2-40B4-BE49-F238E27FC236}">
                <a16:creationId xmlns:a16="http://schemas.microsoft.com/office/drawing/2014/main" id="{93988C16-B2AA-58EF-CC04-81D32D3BCA7F}"/>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62800" y="4267200"/>
            <a:ext cx="4627278" cy="1943100"/>
          </a:xfrm>
          <a:prstGeom prst="rect">
            <a:avLst/>
          </a:prstGeom>
        </p:spPr>
      </p:pic>
      <p:sp>
        <p:nvSpPr>
          <p:cNvPr id="6" name="Slide Number Placeholder 1">
            <a:extLst>
              <a:ext uri="{FF2B5EF4-FFF2-40B4-BE49-F238E27FC236}">
                <a16:creationId xmlns:a16="http://schemas.microsoft.com/office/drawing/2014/main" id="{A908B813-9CD4-990B-95B9-4942BAC9041B}"/>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42</a:t>
            </a:fld>
            <a:endParaRPr lang="en-US" dirty="0">
              <a:solidFill>
                <a:srgbClr val="1E0000"/>
              </a:solidFill>
            </a:endParaRPr>
          </a:p>
        </p:txBody>
      </p:sp>
    </p:spTree>
    <p:extLst>
      <p:ext uri="{BB962C8B-B14F-4D97-AF65-F5344CB8AC3E}">
        <p14:creationId xmlns:p14="http://schemas.microsoft.com/office/powerpoint/2010/main" val="37148458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5EEDA-57DA-7F1F-BB04-F16BFBCF1470}"/>
              </a:ext>
            </a:extLst>
          </p:cNvPr>
          <p:cNvSpPr>
            <a:spLocks noGrp="1"/>
          </p:cNvSpPr>
          <p:nvPr>
            <p:ph type="title"/>
          </p:nvPr>
        </p:nvSpPr>
        <p:spPr/>
        <p:txBody>
          <a:bodyPr/>
          <a:lstStyle/>
          <a:p>
            <a:r>
              <a:rPr lang="en-US" dirty="0"/>
              <a:t>Induction Model Torque-Speed Curves</a:t>
            </a:r>
          </a:p>
        </p:txBody>
      </p:sp>
      <p:sp>
        <p:nvSpPr>
          <p:cNvPr id="3" name="Content Placeholder 2">
            <a:extLst>
              <a:ext uri="{FF2B5EF4-FFF2-40B4-BE49-F238E27FC236}">
                <a16:creationId xmlns:a16="http://schemas.microsoft.com/office/drawing/2014/main" id="{4EBF60E1-0FDB-2105-536B-1773361A1BD9}"/>
              </a:ext>
            </a:extLst>
          </p:cNvPr>
          <p:cNvSpPr>
            <a:spLocks noGrp="1"/>
          </p:cNvSpPr>
          <p:nvPr>
            <p:ph idx="1"/>
          </p:nvPr>
        </p:nvSpPr>
        <p:spPr/>
        <p:txBody>
          <a:bodyPr/>
          <a:lstStyle/>
          <a:p>
            <a:r>
              <a:rPr lang="en-US" dirty="0"/>
              <a:t>The below graph shows the torque-speed curve for this induction machine; note the high reactive power consumption on starting (which is why the lights may dim when starting a cloth dryer!)</a:t>
            </a:r>
          </a:p>
          <a:p>
            <a:endParaRPr lang="en-US" dirty="0"/>
          </a:p>
        </p:txBody>
      </p:sp>
      <p:pic>
        <p:nvPicPr>
          <p:cNvPr id="4" name="Picture 2">
            <a:extLst>
              <a:ext uri="{FF2B5EF4-FFF2-40B4-BE49-F238E27FC236}">
                <a16:creationId xmlns:a16="http://schemas.microsoft.com/office/drawing/2014/main" id="{D5918D65-DAFB-D7C5-5EB9-CCF0570CF53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219200" y="2743200"/>
            <a:ext cx="6248400" cy="3761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a:extLst>
              <a:ext uri="{FF2B5EF4-FFF2-40B4-BE49-F238E27FC236}">
                <a16:creationId xmlns:a16="http://schemas.microsoft.com/office/drawing/2014/main" id="{257715E0-3590-9003-D128-AB9026735939}"/>
              </a:ext>
            </a:extLst>
          </p:cNvPr>
          <p:cNvSpPr txBox="1"/>
          <p:nvPr/>
        </p:nvSpPr>
        <p:spPr>
          <a:xfrm>
            <a:off x="7924800" y="2944679"/>
            <a:ext cx="3733800" cy="1569660"/>
          </a:xfrm>
          <a:prstGeom prst="rect">
            <a:avLst/>
          </a:prstGeom>
          <a:solidFill>
            <a:schemeClr val="accent3">
              <a:lumMod val="95000"/>
            </a:schemeClr>
          </a:solidFill>
        </p:spPr>
        <p:txBody>
          <a:bodyPr wrap="square" rtlCol="0">
            <a:spAutoFit/>
          </a:bodyPr>
          <a:lstStyle/>
          <a:p>
            <a:r>
              <a:rPr lang="en-US" sz="2400" dirty="0">
                <a:solidFill>
                  <a:srgbClr val="1E0000"/>
                </a:solidFill>
              </a:rPr>
              <a:t>From the graph you can see with a 100 MW load (0.8 pu on the 125 MW base), the slip is about 0.025</a:t>
            </a:r>
            <a:endParaRPr lang="en-US" sz="2800" dirty="0"/>
          </a:p>
        </p:txBody>
      </p:sp>
      <p:sp>
        <p:nvSpPr>
          <p:cNvPr id="6" name="Slide Number Placeholder 1">
            <a:extLst>
              <a:ext uri="{FF2B5EF4-FFF2-40B4-BE49-F238E27FC236}">
                <a16:creationId xmlns:a16="http://schemas.microsoft.com/office/drawing/2014/main" id="{77D5E7DF-0114-3BAB-FCE0-0322CBF0D4A6}"/>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43</a:t>
            </a:fld>
            <a:endParaRPr lang="en-US" dirty="0">
              <a:solidFill>
                <a:srgbClr val="1E0000"/>
              </a:solidFill>
            </a:endParaRPr>
          </a:p>
        </p:txBody>
      </p:sp>
    </p:spTree>
    <p:extLst>
      <p:ext uri="{BB962C8B-B14F-4D97-AF65-F5344CB8AC3E}">
        <p14:creationId xmlns:p14="http://schemas.microsoft.com/office/powerpoint/2010/main" val="2081264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656E4-BEED-945C-A7CB-C5547AFE70DA}"/>
              </a:ext>
            </a:extLst>
          </p:cNvPr>
          <p:cNvSpPr>
            <a:spLocks noGrp="1"/>
          </p:cNvSpPr>
          <p:nvPr>
            <p:ph type="title"/>
          </p:nvPr>
        </p:nvSpPr>
        <p:spPr/>
        <p:txBody>
          <a:bodyPr/>
          <a:lstStyle/>
          <a:p>
            <a:r>
              <a:rPr lang="en-US" dirty="0"/>
              <a:t>Induction Motor Stalling</a:t>
            </a:r>
          </a:p>
        </p:txBody>
      </p:sp>
      <p:sp>
        <p:nvSpPr>
          <p:cNvPr id="3" name="Content Placeholder 2">
            <a:extLst>
              <a:ext uri="{FF2B5EF4-FFF2-40B4-BE49-F238E27FC236}">
                <a16:creationId xmlns:a16="http://schemas.microsoft.com/office/drawing/2014/main" id="{F72F4BD4-E27D-5BAE-4769-BC5AA774ADB7}"/>
              </a:ext>
            </a:extLst>
          </p:cNvPr>
          <p:cNvSpPr>
            <a:spLocks noGrp="1"/>
          </p:cNvSpPr>
          <p:nvPr>
            <p:ph idx="1"/>
          </p:nvPr>
        </p:nvSpPr>
        <p:spPr/>
        <p:txBody>
          <a:bodyPr/>
          <a:lstStyle/>
          <a:p>
            <a:r>
              <a:rPr lang="en-US" dirty="0"/>
              <a:t>Height of the torque-speed curve varies with the square of the terminal voltage</a:t>
            </a:r>
          </a:p>
          <a:p>
            <a:r>
              <a:rPr lang="en-US" dirty="0"/>
              <a:t>When the terminal voltage decreases, such as during a fault, the mechanical torque can exceed the electrical torque</a:t>
            </a:r>
          </a:p>
          <a:p>
            <a:pPr lvl="1"/>
            <a:r>
              <a:rPr lang="en-US" dirty="0"/>
              <a:t>This causes the motor to decelerate, perhaps </a:t>
            </a:r>
            <a:br>
              <a:rPr lang="en-US" dirty="0"/>
            </a:br>
            <a:r>
              <a:rPr lang="en-US" dirty="0"/>
              <a:t>quite quickly, with the rate proportional to </a:t>
            </a:r>
            <a:br>
              <a:rPr lang="en-US" dirty="0"/>
            </a:br>
            <a:r>
              <a:rPr lang="en-US" dirty="0"/>
              <a:t>its inertia</a:t>
            </a:r>
          </a:p>
          <a:p>
            <a:pPr lvl="1"/>
            <a:r>
              <a:rPr lang="en-US" dirty="0"/>
              <a:t>This deceleration causing the slip to increase, </a:t>
            </a:r>
            <a:br>
              <a:rPr lang="en-US" dirty="0"/>
            </a:br>
            <a:r>
              <a:rPr lang="en-US" dirty="0"/>
              <a:t>perhaps causing the motor to stall with s=1, </a:t>
            </a:r>
            <a:br>
              <a:rPr lang="en-US" dirty="0"/>
            </a:br>
            <a:r>
              <a:rPr lang="en-US" dirty="0"/>
              <a:t>resulting in a high reactive current draw</a:t>
            </a:r>
          </a:p>
          <a:p>
            <a:pPr lvl="1"/>
            <a:r>
              <a:rPr lang="en-US" dirty="0"/>
              <a:t>Too many stalled motors can prevent the </a:t>
            </a:r>
            <a:br>
              <a:rPr lang="en-US" dirty="0"/>
            </a:br>
            <a:r>
              <a:rPr lang="en-US" dirty="0"/>
              <a:t>voltage from recovering</a:t>
            </a:r>
          </a:p>
        </p:txBody>
      </p:sp>
      <p:pic>
        <p:nvPicPr>
          <p:cNvPr id="4" name="Picture 3">
            <a:extLst>
              <a:ext uri="{FF2B5EF4-FFF2-40B4-BE49-F238E27FC236}">
                <a16:creationId xmlns:a16="http://schemas.microsoft.com/office/drawing/2014/main" id="{CD667B43-760A-1B7D-3F12-7C1BA5235A8C}"/>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2" r="20142" b="18935"/>
          <a:stretch/>
        </p:blipFill>
        <p:spPr>
          <a:xfrm>
            <a:off x="6857999" y="3167712"/>
            <a:ext cx="4954505" cy="3233088"/>
          </a:xfrm>
          <a:prstGeom prst="rect">
            <a:avLst/>
          </a:prstGeom>
        </p:spPr>
      </p:pic>
      <p:sp>
        <p:nvSpPr>
          <p:cNvPr id="5" name="Slide Number Placeholder 1">
            <a:extLst>
              <a:ext uri="{FF2B5EF4-FFF2-40B4-BE49-F238E27FC236}">
                <a16:creationId xmlns:a16="http://schemas.microsoft.com/office/drawing/2014/main" id="{9E319EBB-719A-C37C-9A7D-99839354E726}"/>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44</a:t>
            </a:fld>
            <a:endParaRPr lang="en-US" dirty="0">
              <a:solidFill>
                <a:srgbClr val="1E0000"/>
              </a:solidFill>
            </a:endParaRPr>
          </a:p>
        </p:txBody>
      </p:sp>
    </p:spTree>
    <p:extLst>
      <p:ext uri="{BB962C8B-B14F-4D97-AF65-F5344CB8AC3E}">
        <p14:creationId xmlns:p14="http://schemas.microsoft.com/office/powerpoint/2010/main" val="22737210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6A276-E4A0-3DDF-EC02-6FCBBD23496D}"/>
              </a:ext>
            </a:extLst>
          </p:cNvPr>
          <p:cNvSpPr>
            <a:spLocks noGrp="1"/>
          </p:cNvSpPr>
          <p:nvPr>
            <p:ph type="title"/>
          </p:nvPr>
        </p:nvSpPr>
        <p:spPr/>
        <p:txBody>
          <a:bodyPr/>
          <a:lstStyle/>
          <a:p>
            <a:r>
              <a:rPr lang="en-US" dirty="0"/>
              <a:t>Transient Limit Monitors</a:t>
            </a:r>
          </a:p>
        </p:txBody>
      </p:sp>
      <p:sp>
        <p:nvSpPr>
          <p:cNvPr id="3" name="Content Placeholder 2">
            <a:extLst>
              <a:ext uri="{FF2B5EF4-FFF2-40B4-BE49-F238E27FC236}">
                <a16:creationId xmlns:a16="http://schemas.microsoft.com/office/drawing/2014/main" id="{8350B056-7365-6D6C-7CDA-C422AC49C7F7}"/>
              </a:ext>
            </a:extLst>
          </p:cNvPr>
          <p:cNvSpPr>
            <a:spLocks noGrp="1"/>
          </p:cNvSpPr>
          <p:nvPr>
            <p:ph idx="1"/>
          </p:nvPr>
        </p:nvSpPr>
        <p:spPr>
          <a:xfrm>
            <a:off x="457200" y="1280160"/>
            <a:ext cx="11582400" cy="1310640"/>
          </a:xfrm>
        </p:spPr>
        <p:txBody>
          <a:bodyPr/>
          <a:lstStyle/>
          <a:p>
            <a:r>
              <a:rPr lang="en-US" dirty="0"/>
              <a:t>During a transient contingency how fast the voltage recovers is a key metric</a:t>
            </a:r>
          </a:p>
        </p:txBody>
      </p:sp>
      <p:pic>
        <p:nvPicPr>
          <p:cNvPr id="4" name="Picture 2">
            <a:extLst>
              <a:ext uri="{FF2B5EF4-FFF2-40B4-BE49-F238E27FC236}">
                <a16:creationId xmlns:a16="http://schemas.microsoft.com/office/drawing/2014/main" id="{D131EA29-329A-72BB-1E8A-1D8FB414EC81}"/>
              </a:ext>
            </a:extLst>
          </p:cNvPr>
          <p:cNvPicPr>
            <a:picLocks noChangeAspect="1" noChangeArrowheads="1"/>
          </p:cNvPicPr>
          <p:nvPr/>
        </p:nvPicPr>
        <p:blipFill rotWithShape="1">
          <a:blip r:embed="rId2" cstate="print">
            <a:extLst>
              <a:ext uri="{28A0092B-C50C-407E-A947-70E740481C1C}">
                <a14:useLocalDpi xmlns:a14="http://schemas.microsoft.com/office/drawing/2010/main"/>
              </a:ext>
            </a:extLst>
          </a:blip>
          <a:srcRect/>
          <a:stretch/>
        </p:blipFill>
        <p:spPr bwMode="auto">
          <a:xfrm>
            <a:off x="990600" y="1973663"/>
            <a:ext cx="6629400" cy="4808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84C6B204-FC1B-D101-D943-160B2BF93964}"/>
              </a:ext>
            </a:extLst>
          </p:cNvPr>
          <p:cNvSpPr txBox="1"/>
          <p:nvPr/>
        </p:nvSpPr>
        <p:spPr>
          <a:xfrm>
            <a:off x="7451651" y="5542398"/>
            <a:ext cx="3902149" cy="707886"/>
          </a:xfrm>
          <a:prstGeom prst="rect">
            <a:avLst/>
          </a:prstGeom>
          <a:noFill/>
        </p:spPr>
        <p:txBody>
          <a:bodyPr wrap="square" rtlCol="0">
            <a:spAutoFit/>
          </a:bodyPr>
          <a:lstStyle/>
          <a:p>
            <a:pPr>
              <a:buClr>
                <a:srgbClr val="003366"/>
              </a:buClr>
            </a:pPr>
            <a:r>
              <a:rPr lang="en-US" sz="2000" dirty="0">
                <a:solidFill>
                  <a:srgbClr val="1E0000"/>
                </a:solidFill>
              </a:rPr>
              <a:t>Image from WECC Planning and Operating Criteria </a:t>
            </a:r>
          </a:p>
        </p:txBody>
      </p:sp>
      <p:sp>
        <p:nvSpPr>
          <p:cNvPr id="6" name="TextBox 5">
            <a:extLst>
              <a:ext uri="{FF2B5EF4-FFF2-40B4-BE49-F238E27FC236}">
                <a16:creationId xmlns:a16="http://schemas.microsoft.com/office/drawing/2014/main" id="{DBBCCB41-2349-B999-AC22-F72646BA6EE9}"/>
              </a:ext>
            </a:extLst>
          </p:cNvPr>
          <p:cNvSpPr txBox="1"/>
          <p:nvPr/>
        </p:nvSpPr>
        <p:spPr>
          <a:xfrm>
            <a:off x="8382000" y="2590801"/>
            <a:ext cx="3200400" cy="1200329"/>
          </a:xfrm>
          <a:prstGeom prst="rect">
            <a:avLst/>
          </a:prstGeom>
          <a:solidFill>
            <a:schemeClr val="accent3">
              <a:lumMod val="95000"/>
            </a:schemeClr>
          </a:solidFill>
        </p:spPr>
        <p:txBody>
          <a:bodyPr wrap="square" rtlCol="0">
            <a:spAutoFit/>
          </a:bodyPr>
          <a:lstStyle/>
          <a:p>
            <a:pPr>
              <a:buClr>
                <a:srgbClr val="003366"/>
              </a:buClr>
            </a:pPr>
            <a:r>
              <a:rPr lang="en-US" sz="2400" dirty="0">
                <a:solidFill>
                  <a:srgbClr val="1E0000"/>
                </a:solidFill>
              </a:rPr>
              <a:t>Similar performance criteria exist for frequency deviations</a:t>
            </a:r>
          </a:p>
        </p:txBody>
      </p:sp>
      <p:sp>
        <p:nvSpPr>
          <p:cNvPr id="7" name="Slide Number Placeholder 1">
            <a:extLst>
              <a:ext uri="{FF2B5EF4-FFF2-40B4-BE49-F238E27FC236}">
                <a16:creationId xmlns:a16="http://schemas.microsoft.com/office/drawing/2014/main" id="{0CCAD471-99D7-7C25-B65D-D571FFAE38B7}"/>
              </a:ext>
            </a:extLst>
          </p:cNvPr>
          <p:cNvSpPr>
            <a:spLocks noGrp="1"/>
          </p:cNvSpPr>
          <p:nvPr>
            <p:ph type="sldNum" sz="quarter" idx="4"/>
          </p:nvPr>
        </p:nvSpPr>
        <p:spPr>
          <a:xfrm>
            <a:off x="11353800" y="6324600"/>
            <a:ext cx="609600" cy="457200"/>
          </a:xfrm>
        </p:spPr>
        <p:txBody>
          <a:bodyPr/>
          <a:lstStyle/>
          <a:p>
            <a:pPr>
              <a:defRPr/>
            </a:pPr>
            <a:fld id="{F6D20532-61D7-47D0-903F-227F7C48AD34}" type="slidenum">
              <a:rPr lang="en-US" smtClean="0">
                <a:solidFill>
                  <a:srgbClr val="1E0000"/>
                </a:solidFill>
              </a:rPr>
              <a:pPr>
                <a:defRPr/>
              </a:pPr>
              <a:t>45</a:t>
            </a:fld>
            <a:endParaRPr lang="en-US" dirty="0">
              <a:solidFill>
                <a:srgbClr val="1E0000"/>
              </a:solidFill>
            </a:endParaRPr>
          </a:p>
        </p:txBody>
      </p:sp>
    </p:spTree>
    <p:extLst>
      <p:ext uri="{BB962C8B-B14F-4D97-AF65-F5344CB8AC3E}">
        <p14:creationId xmlns:p14="http://schemas.microsoft.com/office/powerpoint/2010/main" val="3066211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Prime Movers and Governors</a:t>
            </a:r>
          </a:p>
        </p:txBody>
      </p:sp>
      <p:sp>
        <p:nvSpPr>
          <p:cNvPr id="3" name="Content Placeholder 2"/>
          <p:cNvSpPr>
            <a:spLocks noGrp="1"/>
          </p:cNvSpPr>
          <p:nvPr>
            <p:ph idx="1"/>
          </p:nvPr>
        </p:nvSpPr>
        <p:spPr>
          <a:xfrm>
            <a:off x="457200" y="1280160"/>
            <a:ext cx="11049000" cy="3733800"/>
          </a:xfrm>
        </p:spPr>
        <p:txBody>
          <a:bodyPr/>
          <a:lstStyle/>
          <a:p>
            <a:r>
              <a:rPr lang="en-US" dirty="0"/>
              <a:t>In transient stability collectively the prime mover and the governor are called the "governor"</a:t>
            </a:r>
          </a:p>
          <a:p>
            <a:r>
              <a:rPr lang="en-US" dirty="0"/>
              <a:t>As has been previously discussed, models need to be appropriate for the application</a:t>
            </a:r>
          </a:p>
          <a:p>
            <a:r>
              <a:rPr lang="en-US" dirty="0"/>
              <a:t>In transient stability the response of the system for seconds to perhaps minutes is considered</a:t>
            </a:r>
          </a:p>
          <a:p>
            <a:r>
              <a:rPr lang="en-US" dirty="0"/>
              <a:t>Long-term dynamics, such as those of the boiler and automatic generation control (AGC), are usually not considered</a:t>
            </a:r>
          </a:p>
          <a:p>
            <a:r>
              <a:rPr lang="en-US" dirty="0"/>
              <a:t>These dynamics would need to be considered in longer simulations (e.g. dispatcher training simulator (DTS)</a:t>
            </a:r>
          </a:p>
        </p:txBody>
      </p:sp>
      <p:sp>
        <p:nvSpPr>
          <p:cNvPr id="5" name="Slide Number Placeholder 1">
            <a:extLst>
              <a:ext uri="{FF2B5EF4-FFF2-40B4-BE49-F238E27FC236}">
                <a16:creationId xmlns:a16="http://schemas.microsoft.com/office/drawing/2014/main" id="{76587FB3-9F97-77C0-5721-35DBA1908F8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4</a:t>
            </a:fld>
            <a:endParaRPr lang="en-US" altLang="en-US" sz="2000" dirty="0">
              <a:solidFill>
                <a:srgbClr val="1E0000"/>
              </a:solidFill>
            </a:endParaRPr>
          </a:p>
        </p:txBody>
      </p:sp>
    </p:spTree>
    <p:extLst>
      <p:ext uri="{BB962C8B-B14F-4D97-AF65-F5344CB8AC3E}">
        <p14:creationId xmlns:p14="http://schemas.microsoft.com/office/powerpoint/2010/main" val="3388345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Power Grid Disturbance Example</a:t>
            </a:r>
            <a:endParaRPr lang="en-US" dirty="0"/>
          </a:p>
        </p:txBody>
      </p:sp>
      <p:sp>
        <p:nvSpPr>
          <p:cNvPr id="4" name="TextBox 4"/>
          <p:cNvSpPr txBox="1">
            <a:spLocks noChangeArrowheads="1"/>
          </p:cNvSpPr>
          <p:nvPr/>
        </p:nvSpPr>
        <p:spPr bwMode="auto">
          <a:xfrm>
            <a:off x="1596655" y="6045480"/>
            <a:ext cx="224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400" dirty="0">
                <a:solidFill>
                  <a:srgbClr val="1E0000"/>
                </a:solidFill>
                <a:latin typeface="+mn-lt"/>
              </a:rPr>
              <a:t>Time in Seconds</a:t>
            </a:r>
          </a:p>
        </p:txBody>
      </p:sp>
      <p:sp>
        <p:nvSpPr>
          <p:cNvPr id="5" name="TextBox 5"/>
          <p:cNvSpPr txBox="1">
            <a:spLocks noChangeArrowheads="1"/>
          </p:cNvSpPr>
          <p:nvPr/>
        </p:nvSpPr>
        <p:spPr bwMode="auto">
          <a:xfrm>
            <a:off x="457200" y="1295401"/>
            <a:ext cx="107442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400" dirty="0">
                <a:solidFill>
                  <a:srgbClr val="1E0000"/>
                </a:solidFill>
                <a:latin typeface="+mn-lt"/>
              </a:rPr>
              <a:t>Figures show the frequency change as a result of the sudden  loss of a large amount of generation in the Southern WECC</a:t>
            </a:r>
          </a:p>
          <a:p>
            <a:pPr eaLnBrk="1" hangingPunct="1"/>
            <a:endParaRPr lang="en-US" altLang="en-US" sz="2400" dirty="0">
              <a:solidFill>
                <a:srgbClr val="1E0000"/>
              </a:solidFill>
              <a:latin typeface="+mn-lt"/>
            </a:endParaRPr>
          </a:p>
        </p:txBody>
      </p:sp>
      <p:sp>
        <p:nvSpPr>
          <p:cNvPr id="6" name="TextBox 6"/>
          <p:cNvSpPr txBox="1">
            <a:spLocks noChangeArrowheads="1"/>
          </p:cNvSpPr>
          <p:nvPr/>
        </p:nvSpPr>
        <p:spPr bwMode="auto">
          <a:xfrm>
            <a:off x="7162800" y="6248401"/>
            <a:ext cx="256833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400" dirty="0">
                <a:solidFill>
                  <a:srgbClr val="1E0000"/>
                </a:solidFill>
                <a:latin typeface="+mn-lt"/>
              </a:rPr>
              <a:t>Frequency Contour</a:t>
            </a:r>
          </a:p>
        </p:txBody>
      </p:sp>
      <p:pic>
        <p:nvPicPr>
          <p:cNvPr id="7" name="Picture 6"/>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267174" y="1828800"/>
            <a:ext cx="3791226" cy="4280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2214971"/>
            <a:ext cx="4876800"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178095" y="3705342"/>
            <a:ext cx="1600200" cy="461665"/>
          </a:xfrm>
          <a:prstGeom prst="rect">
            <a:avLst/>
          </a:prstGeom>
          <a:noFill/>
          <a:scene3d>
            <a:camera prst="orthographicFront">
              <a:rot lat="0" lon="0" rev="5400000"/>
            </a:camera>
            <a:lightRig rig="threePt" dir="t"/>
          </a:scene3d>
        </p:spPr>
        <p:txBody>
          <a:bodyPr wrap="square">
            <a:spAutoFit/>
          </a:bodyPr>
          <a:lstStyle/>
          <a:p>
            <a:pPr>
              <a:defRPr/>
            </a:pPr>
            <a:r>
              <a:rPr lang="en-US" sz="2400" dirty="0">
                <a:solidFill>
                  <a:srgbClr val="1E0000"/>
                </a:solidFill>
              </a:rPr>
              <a:t>Freq. Hz)</a:t>
            </a:r>
          </a:p>
        </p:txBody>
      </p:sp>
      <p:sp>
        <p:nvSpPr>
          <p:cNvPr id="3" name="Slide Number Placeholder 1">
            <a:extLst>
              <a:ext uri="{FF2B5EF4-FFF2-40B4-BE49-F238E27FC236}">
                <a16:creationId xmlns:a16="http://schemas.microsoft.com/office/drawing/2014/main" id="{92E9AD5D-E9F5-794D-4C19-5D7E223D625F}"/>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5</a:t>
            </a:fld>
            <a:endParaRPr lang="en-US" altLang="en-US" sz="2000" dirty="0">
              <a:solidFill>
                <a:srgbClr val="1E0000"/>
              </a:solidFill>
            </a:endParaRPr>
          </a:p>
        </p:txBody>
      </p:sp>
    </p:spTree>
    <p:extLst>
      <p:ext uri="{BB962C8B-B14F-4D97-AF65-F5344CB8AC3E}">
        <p14:creationId xmlns:p14="http://schemas.microsoft.com/office/powerpoint/2010/main" val="4999838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Frequency Response for Generation Loss</a:t>
            </a:r>
            <a:endParaRPr lang="en-US" dirty="0"/>
          </a:p>
        </p:txBody>
      </p:sp>
      <p:sp>
        <p:nvSpPr>
          <p:cNvPr id="3" name="Content Placeholder 2"/>
          <p:cNvSpPr>
            <a:spLocks noGrp="1"/>
          </p:cNvSpPr>
          <p:nvPr>
            <p:ph idx="1"/>
          </p:nvPr>
        </p:nvSpPr>
        <p:spPr>
          <a:xfrm>
            <a:off x="457200" y="1280160"/>
            <a:ext cx="10668000" cy="3733800"/>
          </a:xfrm>
        </p:spPr>
        <p:txBody>
          <a:bodyPr/>
          <a:lstStyle/>
          <a:p>
            <a:r>
              <a:rPr lang="en-US" altLang="en-US" dirty="0"/>
              <a:t>In response to a rapid loss of generation, in the initial seconds the system frequency will decrease as energy stored in the rotating masses is transformed into electric energy</a:t>
            </a:r>
          </a:p>
          <a:p>
            <a:pPr lvl="1"/>
            <a:r>
              <a:rPr lang="en-US" altLang="en-US" dirty="0"/>
              <a:t>Some generation, such as solar PV has no inertia, and for most new wind turbines the inertia is not seen by the system </a:t>
            </a:r>
          </a:p>
          <a:p>
            <a:r>
              <a:rPr lang="en-US" altLang="en-US" dirty="0"/>
              <a:t>Within seconds governors respond, increasing the power output of controllable generation</a:t>
            </a:r>
          </a:p>
          <a:p>
            <a:pPr lvl="1"/>
            <a:r>
              <a:rPr lang="en-US" altLang="en-US" dirty="0"/>
              <a:t>Many conventional units are operated so they only respond to over frequency situations</a:t>
            </a:r>
          </a:p>
          <a:p>
            <a:pPr lvl="1"/>
            <a:r>
              <a:rPr lang="en-US" altLang="en-US" dirty="0"/>
              <a:t>Solar PV and wind are usually operated in North America at maximum power so they have no reserves to contribute  </a:t>
            </a:r>
          </a:p>
        </p:txBody>
      </p:sp>
      <p:sp>
        <p:nvSpPr>
          <p:cNvPr id="5" name="Slide Number Placeholder 1">
            <a:extLst>
              <a:ext uri="{FF2B5EF4-FFF2-40B4-BE49-F238E27FC236}">
                <a16:creationId xmlns:a16="http://schemas.microsoft.com/office/drawing/2014/main" id="{2A7A93B1-6EE2-AE5B-D023-CFDD006BB215}"/>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6</a:t>
            </a:fld>
            <a:endParaRPr lang="en-US" altLang="en-US" sz="2000" dirty="0">
              <a:solidFill>
                <a:srgbClr val="1E0000"/>
              </a:solidFill>
            </a:endParaRPr>
          </a:p>
        </p:txBody>
      </p:sp>
    </p:spTree>
    <p:extLst>
      <p:ext uri="{BB962C8B-B14F-4D97-AF65-F5344CB8AC3E}">
        <p14:creationId xmlns:p14="http://schemas.microsoft.com/office/powerpoint/2010/main" val="2251528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Governor Response: </a:t>
            </a:r>
            <a:br>
              <a:rPr lang="en-US" altLang="en-US" dirty="0"/>
            </a:br>
            <a:r>
              <a:rPr lang="en-US" altLang="en-US" dirty="0"/>
              <a:t>Thermal Versus Hydro</a:t>
            </a: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2362200" y="2237817"/>
            <a:ext cx="6324600" cy="369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685800" y="1274910"/>
            <a:ext cx="9982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400" dirty="0">
                <a:solidFill>
                  <a:srgbClr val="1E0000"/>
                </a:solidFill>
                <a:latin typeface="+mn-lt"/>
              </a:rPr>
              <a:t>Thermal units respond quickly, hydro ramps slowly (and goes down initially), wind and solar usually do not respond.  And many units are set to not respond!</a:t>
            </a:r>
          </a:p>
        </p:txBody>
      </p:sp>
      <p:sp>
        <p:nvSpPr>
          <p:cNvPr id="6" name="TextBox 4"/>
          <p:cNvSpPr txBox="1">
            <a:spLocks noChangeArrowheads="1"/>
          </p:cNvSpPr>
          <p:nvPr/>
        </p:nvSpPr>
        <p:spPr bwMode="auto">
          <a:xfrm>
            <a:off x="4191000" y="5934777"/>
            <a:ext cx="22401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400" dirty="0">
                <a:solidFill>
                  <a:srgbClr val="1E0000"/>
                </a:solidFill>
                <a:latin typeface="+mn-lt"/>
              </a:rPr>
              <a:t>Time in Seconds</a:t>
            </a:r>
          </a:p>
        </p:txBody>
      </p:sp>
      <p:sp>
        <p:nvSpPr>
          <p:cNvPr id="7" name="TextBox 6"/>
          <p:cNvSpPr txBox="1">
            <a:spLocks noChangeArrowheads="1"/>
          </p:cNvSpPr>
          <p:nvPr/>
        </p:nvSpPr>
        <p:spPr bwMode="auto">
          <a:xfrm>
            <a:off x="533400" y="3115377"/>
            <a:ext cx="18288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r>
              <a:rPr lang="en-US" altLang="en-US" sz="2400" dirty="0">
                <a:solidFill>
                  <a:srgbClr val="1E0000"/>
                </a:solidFill>
                <a:latin typeface="+mn-lt"/>
              </a:rPr>
              <a:t>Normalized</a:t>
            </a:r>
            <a:br>
              <a:rPr lang="en-US" altLang="en-US" sz="2400" dirty="0">
                <a:solidFill>
                  <a:srgbClr val="1E0000"/>
                </a:solidFill>
                <a:latin typeface="+mn-lt"/>
              </a:rPr>
            </a:br>
            <a:r>
              <a:rPr lang="en-US" altLang="en-US" sz="2400" dirty="0">
                <a:solidFill>
                  <a:srgbClr val="1E0000"/>
                </a:solidFill>
                <a:latin typeface="+mn-lt"/>
              </a:rPr>
              <a:t>output</a:t>
            </a:r>
          </a:p>
        </p:txBody>
      </p:sp>
      <p:sp>
        <p:nvSpPr>
          <p:cNvPr id="3" name="Slide Number Placeholder 1">
            <a:extLst>
              <a:ext uri="{FF2B5EF4-FFF2-40B4-BE49-F238E27FC236}">
                <a16:creationId xmlns:a16="http://schemas.microsoft.com/office/drawing/2014/main" id="{EF5ECEF9-8F26-F5C3-7209-A72B4C2EB748}"/>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7</a:t>
            </a:fld>
            <a:endParaRPr lang="en-US" altLang="en-US" sz="2000" dirty="0">
              <a:solidFill>
                <a:srgbClr val="1E0000"/>
              </a:solidFill>
            </a:endParaRPr>
          </a:p>
        </p:txBody>
      </p:sp>
    </p:spTree>
    <p:extLst>
      <p:ext uri="{BB962C8B-B14F-4D97-AF65-F5344CB8AC3E}">
        <p14:creationId xmlns:p14="http://schemas.microsoft.com/office/powerpoint/2010/main" val="879874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Control of Generation Overview</a:t>
            </a:r>
          </a:p>
        </p:txBody>
      </p:sp>
      <p:sp>
        <p:nvSpPr>
          <p:cNvPr id="3" name="Content Placeholder 2"/>
          <p:cNvSpPr>
            <a:spLocks noGrp="1"/>
          </p:cNvSpPr>
          <p:nvPr>
            <p:ph idx="1"/>
          </p:nvPr>
        </p:nvSpPr>
        <p:spPr>
          <a:xfrm>
            <a:off x="457200" y="1280160"/>
            <a:ext cx="10287000" cy="3733800"/>
          </a:xfrm>
        </p:spPr>
        <p:txBody>
          <a:bodyPr/>
          <a:lstStyle/>
          <a:p>
            <a:r>
              <a:rPr lang="en-US" dirty="0"/>
              <a:t>Goal is to maintain constant frequency with changing load</a:t>
            </a:r>
          </a:p>
          <a:p>
            <a:r>
              <a:rPr lang="en-US" dirty="0"/>
              <a:t>If there is just a single generator, such with an emergency generator or isolated system, then an isochronous governor is used</a:t>
            </a:r>
          </a:p>
          <a:p>
            <a:pPr lvl="1"/>
            <a:r>
              <a:rPr lang="en-US" dirty="0"/>
              <a:t>Integrates frequency error to insure frequency goes back to</a:t>
            </a:r>
            <a:br>
              <a:rPr lang="en-US" dirty="0"/>
            </a:br>
            <a:r>
              <a:rPr lang="en-US" dirty="0"/>
              <a:t>the desired value</a:t>
            </a:r>
          </a:p>
          <a:p>
            <a:pPr lvl="1"/>
            <a:r>
              <a:rPr lang="en-US" dirty="0"/>
              <a:t>Cannot be used with</a:t>
            </a:r>
            <a:br>
              <a:rPr lang="en-US" dirty="0"/>
            </a:br>
            <a:r>
              <a:rPr lang="en-US" dirty="0"/>
              <a:t>interconnected systems</a:t>
            </a:r>
            <a:br>
              <a:rPr lang="en-US" dirty="0"/>
            </a:br>
            <a:r>
              <a:rPr lang="en-US" dirty="0"/>
              <a:t>because of "hunting"</a:t>
            </a:r>
          </a:p>
          <a:p>
            <a:endParaRPr lang="en-US"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953000" y="3141538"/>
            <a:ext cx="4993594" cy="2649662"/>
          </a:xfrm>
          <a:prstGeom prst="rect">
            <a:avLst/>
          </a:prstGeom>
        </p:spPr>
      </p:pic>
      <p:sp>
        <p:nvSpPr>
          <p:cNvPr id="5" name="Rectangle 4"/>
          <p:cNvSpPr/>
          <p:nvPr/>
        </p:nvSpPr>
        <p:spPr>
          <a:xfrm>
            <a:off x="1811548" y="6172200"/>
            <a:ext cx="4284453" cy="338554"/>
          </a:xfrm>
          <a:prstGeom prst="rect">
            <a:avLst/>
          </a:prstGeom>
        </p:spPr>
        <p:txBody>
          <a:bodyPr wrap="square">
            <a:spAutoFit/>
          </a:bodyPr>
          <a:lstStyle/>
          <a:p>
            <a:r>
              <a:rPr lang="en-US" sz="1600" dirty="0">
                <a:solidFill>
                  <a:srgbClr val="1E0000"/>
                </a:solidFill>
              </a:rPr>
              <a:t>Image source: Wood/</a:t>
            </a:r>
            <a:r>
              <a:rPr lang="en-US" sz="1600" dirty="0" err="1">
                <a:solidFill>
                  <a:srgbClr val="1E0000"/>
                </a:solidFill>
              </a:rPr>
              <a:t>Wollenberg</a:t>
            </a:r>
            <a:r>
              <a:rPr lang="en-US" sz="1600" dirty="0">
                <a:solidFill>
                  <a:srgbClr val="1E0000"/>
                </a:solidFill>
              </a:rPr>
              <a:t>, 2</a:t>
            </a:r>
            <a:r>
              <a:rPr lang="en-US" sz="1600" baseline="30000" dirty="0">
                <a:solidFill>
                  <a:srgbClr val="1E0000"/>
                </a:solidFill>
              </a:rPr>
              <a:t>nd</a:t>
            </a:r>
            <a:r>
              <a:rPr lang="en-US" sz="1600" dirty="0">
                <a:solidFill>
                  <a:srgbClr val="1E0000"/>
                </a:solidFill>
              </a:rPr>
              <a:t> edition</a:t>
            </a:r>
          </a:p>
        </p:txBody>
      </p:sp>
      <p:sp>
        <p:nvSpPr>
          <p:cNvPr id="7" name="Slide Number Placeholder 1">
            <a:extLst>
              <a:ext uri="{FF2B5EF4-FFF2-40B4-BE49-F238E27FC236}">
                <a16:creationId xmlns:a16="http://schemas.microsoft.com/office/drawing/2014/main" id="{3EF7FAAC-ECFC-8291-0EE4-1CFE31CBBD24}"/>
              </a:ext>
            </a:extLst>
          </p:cNvPr>
          <p:cNvSpPr txBox="1">
            <a:spLocks noChangeArrowheads="1"/>
          </p:cNvSpPr>
          <p:nvPr/>
        </p:nvSpPr>
        <p:spPr bwMode="auto">
          <a:xfrm>
            <a:off x="11353800" y="6324600"/>
            <a:ext cx="60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100000"/>
              <a:buFont typeface="Arial" panose="020B0604020202020204" pitchFamily="34" charset="0"/>
              <a:buChar char="•"/>
              <a:defRPr sz="2800">
                <a:solidFill>
                  <a:srgbClr val="280000"/>
                </a:solidFill>
                <a:latin typeface="Times New Roman" panose="02020603050405020304" pitchFamily="18" charset="0"/>
              </a:defRPr>
            </a:lvl1pPr>
            <a:lvl2pPr indent="-285750">
              <a:spcBef>
                <a:spcPct val="20000"/>
              </a:spcBef>
              <a:buClr>
                <a:schemeClr val="tx1"/>
              </a:buClr>
              <a:buSzPct val="75000"/>
              <a:buChar char="–"/>
              <a:defRPr sz="2400">
                <a:solidFill>
                  <a:srgbClr val="280000"/>
                </a:solidFill>
                <a:latin typeface="Times New Roman" panose="02020603050405020304" pitchFamily="18" charset="0"/>
              </a:defRPr>
            </a:lvl2pPr>
            <a:lvl3pPr indent="-342900">
              <a:spcBef>
                <a:spcPct val="20000"/>
              </a:spcBef>
              <a:buClr>
                <a:schemeClr val="tx1"/>
              </a:buClr>
              <a:buSzPct val="90000"/>
              <a:buFont typeface="Arial" panose="020B0604020202020204" pitchFamily="34" charset="0"/>
              <a:buChar char="•"/>
              <a:defRPr sz="2000">
                <a:solidFill>
                  <a:srgbClr val="280000"/>
                </a:solidFill>
                <a:latin typeface="Times New Roman" panose="02020603050405020304" pitchFamily="18" charset="0"/>
              </a:defRPr>
            </a:lvl3pPr>
            <a:lvl4pPr indent="-228600">
              <a:spcBef>
                <a:spcPct val="20000"/>
              </a:spcBef>
              <a:buClr>
                <a:schemeClr val="tx1"/>
              </a:buClr>
              <a:buSzPct val="80000"/>
              <a:buChar char="–"/>
              <a:defRPr sz="2000">
                <a:solidFill>
                  <a:srgbClr val="280000"/>
                </a:solidFill>
                <a:latin typeface="Times New Roman" panose="02020603050405020304" pitchFamily="18" charset="0"/>
              </a:defRPr>
            </a:lvl4pPr>
            <a:lvl5pPr indent="-228600">
              <a:spcBef>
                <a:spcPct val="20000"/>
              </a:spcBef>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5pPr>
            <a:lvl6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6pPr>
            <a:lvl7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7pPr>
            <a:lvl8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8pPr>
            <a:lvl9pPr indent="-228600" eaLnBrk="0" fontAlgn="base" hangingPunct="0">
              <a:spcBef>
                <a:spcPct val="20000"/>
              </a:spcBef>
              <a:spcAft>
                <a:spcPct val="0"/>
              </a:spcAft>
              <a:buClr>
                <a:schemeClr val="tx1"/>
              </a:buClr>
              <a:buSzPct val="65000"/>
              <a:buFont typeface="Wingdings" panose="05000000000000000000" pitchFamily="2" charset="2"/>
              <a:buChar char="»"/>
              <a:defRPr sz="2000">
                <a:solidFill>
                  <a:srgbClr val="280000"/>
                </a:solidFill>
                <a:latin typeface="Times New Roman" panose="02020603050405020304" pitchFamily="18" charset="0"/>
              </a:defRPr>
            </a:lvl9pPr>
          </a:lstStyle>
          <a:p>
            <a:pPr algn="r" eaLnBrk="1" hangingPunct="1">
              <a:buFont typeface="Wingdings" panose="05000000000000000000" pitchFamily="2" charset="2"/>
              <a:buNone/>
            </a:pPr>
            <a:fld id="{C4F451A7-D8B3-4F77-B467-C9CF3612010A}" type="slidenum">
              <a:rPr lang="en-US" altLang="en-US" sz="2000">
                <a:solidFill>
                  <a:srgbClr val="1E0000"/>
                </a:solidFill>
              </a:rPr>
              <a:pPr algn="r" eaLnBrk="1" hangingPunct="1">
                <a:buFont typeface="Wingdings" panose="05000000000000000000" pitchFamily="2" charset="2"/>
                <a:buNone/>
              </a:pPr>
              <a:t>8</a:t>
            </a:fld>
            <a:endParaRPr lang="en-US" altLang="en-US" sz="2000" dirty="0">
              <a:solidFill>
                <a:srgbClr val="1E0000"/>
              </a:solidFill>
            </a:endParaRPr>
          </a:p>
        </p:txBody>
      </p:sp>
    </p:spTree>
    <p:extLst>
      <p:ext uri="{BB962C8B-B14F-4D97-AF65-F5344CB8AC3E}">
        <p14:creationId xmlns:p14="http://schemas.microsoft.com/office/powerpoint/2010/main" val="613188285"/>
      </p:ext>
    </p:extLst>
  </p:cSld>
  <p:clrMapOvr>
    <a:masterClrMapping/>
  </p:clrMapOvr>
</p:sld>
</file>

<file path=ppt/theme/theme1.xml><?xml version="1.0" encoding="utf-8"?>
<a:theme xmlns:a="http://schemas.openxmlformats.org/drawingml/2006/main" name="Capsules">
  <a:themeElements>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Capsules">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1"/>
          </a:buClr>
          <a:buSzPct val="100000"/>
          <a:buFont typeface="Wingdings" pitchFamily="2" charset="2"/>
          <a:buNone/>
          <a:tabLst/>
          <a:defRPr kumimoji="0" lang="en-US" sz="2800" b="0" i="0" u="none" strike="noStrike" cap="none" normalizeH="0" baseline="0" smtClean="0">
            <a:ln>
              <a:noFill/>
            </a:ln>
            <a:solidFill>
              <a:schemeClr val="tx1"/>
            </a:solidFill>
            <a:effectLst/>
            <a:latin typeface="Times New Roman" pitchFamily="18" charset="0"/>
          </a:defRPr>
        </a:defPPr>
      </a:lstStyle>
    </a:lnDef>
    <a:txDef>
      <a:spPr bwMode="auto">
        <a:solidFill>
          <a:schemeClr val="bg1">
            <a:lumMod val="95000"/>
          </a:schemeClr>
        </a:solidFill>
        <a:ln>
          <a:noFill/>
        </a:ln>
      </a:spPr>
      <a:bodyPr wrap="square">
        <a:spAutoFit/>
      </a:bodyPr>
      <a:lstStyle>
        <a:defPPr algn="l" eaLnBrk="1" hangingPunct="1">
          <a:spcBef>
            <a:spcPct val="50000"/>
          </a:spcBef>
          <a:defRPr sz="2400" dirty="0">
            <a:solidFill>
              <a:schemeClr val="tx1">
                <a:lumMod val="50000"/>
              </a:schemeClr>
            </a:solidFill>
          </a:defRPr>
        </a:defPPr>
      </a:lstStyle>
    </a:txDef>
  </a:objectDefaults>
  <a:extraClrSchemeLst>
    <a:extraClrScheme>
      <a:clrScheme name="Capsules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Capsules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D:\Program Files\Microsoft Office\Templates\Presentation Designs\Capsules.pot</Template>
  <TotalTime>12553</TotalTime>
  <Words>3079</Words>
  <Application>Microsoft Office PowerPoint</Application>
  <PresentationFormat>Widescreen</PresentationFormat>
  <Paragraphs>279</Paragraphs>
  <Slides>46</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46</vt:i4>
      </vt:variant>
    </vt:vector>
  </HeadingPairs>
  <TitlesOfParts>
    <vt:vector size="54" baseType="lpstr">
      <vt:lpstr>Arial</vt:lpstr>
      <vt:lpstr>Calibri</vt:lpstr>
      <vt:lpstr>Helvetica</vt:lpstr>
      <vt:lpstr>Symbol</vt:lpstr>
      <vt:lpstr>Times New Roman</vt:lpstr>
      <vt:lpstr>Wingdings</vt:lpstr>
      <vt:lpstr>Capsules</vt:lpstr>
      <vt:lpstr>Equation</vt:lpstr>
      <vt:lpstr>ECEN 460 Power System Operation and Control Spring 2025</vt:lpstr>
      <vt:lpstr>Announcements</vt:lpstr>
      <vt:lpstr>Governor Models</vt:lpstr>
      <vt:lpstr>Prime Movers and Governors</vt:lpstr>
      <vt:lpstr>Prime Movers and Governors</vt:lpstr>
      <vt:lpstr>Power Grid Disturbance Example</vt:lpstr>
      <vt:lpstr>Frequency Response for Generation Loss</vt:lpstr>
      <vt:lpstr>Governor Response:  Thermal Versus Hydro</vt:lpstr>
      <vt:lpstr>Control of Generation Overview</vt:lpstr>
      <vt:lpstr>Generator “Hunting”</vt:lpstr>
      <vt:lpstr>Isochronous Gen Example</vt:lpstr>
      <vt:lpstr>Isochronous Gen Example</vt:lpstr>
      <vt:lpstr>Droop Control</vt:lpstr>
      <vt:lpstr>WSCC 9 Bus Droop Example</vt:lpstr>
      <vt:lpstr>WSCC 9 Bus Droop Example</vt:lpstr>
      <vt:lpstr>Quick Interconnect Calculation</vt:lpstr>
      <vt:lpstr>Larger System Example</vt:lpstr>
      <vt:lpstr>Frequency Response Definition</vt:lpstr>
      <vt:lpstr>Frequency Response Measure</vt:lpstr>
      <vt:lpstr>ERCOT Interconnect Frequency Response</vt:lpstr>
      <vt:lpstr>Impact of Inertia (H)</vt:lpstr>
      <vt:lpstr>Restoring Frequency to 60 (or 50) Hz</vt:lpstr>
      <vt:lpstr>Turbine Models</vt:lpstr>
      <vt:lpstr>Steam Governor Model</vt:lpstr>
      <vt:lpstr>TGOV1 Model</vt:lpstr>
      <vt:lpstr>IEEEG1 Model</vt:lpstr>
      <vt:lpstr>Deadbands</vt:lpstr>
      <vt:lpstr>Deadbands</vt:lpstr>
      <vt:lpstr>Gas Turbines</vt:lpstr>
      <vt:lpstr>Hydro Units</vt:lpstr>
      <vt:lpstr>Washout Filters</vt:lpstr>
      <vt:lpstr>Basic Nonlinear Hydro Turbine Model</vt:lpstr>
      <vt:lpstr>Basic Nonlinear Hydro Turbine Model</vt:lpstr>
      <vt:lpstr>Basic Nonlinear Hydro Turbine Model</vt:lpstr>
      <vt:lpstr>Model HYGOV</vt:lpstr>
      <vt:lpstr>PID Controllers</vt:lpstr>
      <vt:lpstr>PID Controller Characteristics </vt:lpstr>
      <vt:lpstr>PID Example: Car Cruise Control</vt:lpstr>
      <vt:lpstr>HYG3</vt:lpstr>
      <vt:lpstr>Load Modeling</vt:lpstr>
      <vt:lpstr>ZIP Load Model (Static, can be used in Power Flow)</vt:lpstr>
      <vt:lpstr>Discharge Lighting Models</vt:lpstr>
      <vt:lpstr>Dynamic Load Models</vt:lpstr>
      <vt:lpstr>Induction Model Torque-Speed Curves</vt:lpstr>
      <vt:lpstr>Induction Motor Stalling</vt:lpstr>
      <vt:lpstr>Transient Limit Monitors</vt:lpstr>
    </vt:vector>
  </TitlesOfParts>
  <Company>ECE - UIUC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ECEN 615_Lect1</dc:title>
  <dc:creator>ECE Publications</dc:creator>
  <cp:lastModifiedBy>Nicole LoGiudice</cp:lastModifiedBy>
  <cp:revision>615</cp:revision>
  <cp:lastPrinted>2020-08-20T12:26:33Z</cp:lastPrinted>
  <dcterms:created xsi:type="dcterms:W3CDTF">2000-05-11T14:27:08Z</dcterms:created>
  <dcterms:modified xsi:type="dcterms:W3CDTF">2025-04-17T17:34:14Z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f6cd4b9-6f4c-455c-8ae4-9b982b2953c8_Enabled">
    <vt:lpwstr>true</vt:lpwstr>
  </property>
  <property fmtid="{D5CDD505-2E9C-101B-9397-08002B2CF9AE}" pid="3" name="MSIP_Label_5f6cd4b9-6f4c-455c-8ae4-9b982b2953c8_SetDate">
    <vt:lpwstr>2025-01-28T16:40:33Z</vt:lpwstr>
  </property>
  <property fmtid="{D5CDD505-2E9C-101B-9397-08002B2CF9AE}" pid="4" name="MSIP_Label_5f6cd4b9-6f4c-455c-8ae4-9b982b2953c8_Method">
    <vt:lpwstr>Privileged</vt:lpwstr>
  </property>
  <property fmtid="{D5CDD505-2E9C-101B-9397-08002B2CF9AE}" pid="5" name="MSIP_Label_5f6cd4b9-6f4c-455c-8ae4-9b982b2953c8_Name">
    <vt:lpwstr>Public​</vt:lpwstr>
  </property>
  <property fmtid="{D5CDD505-2E9C-101B-9397-08002B2CF9AE}" pid="6" name="MSIP_Label_5f6cd4b9-6f4c-455c-8ae4-9b982b2953c8_SiteId">
    <vt:lpwstr>68f381e3-46da-47b9-ba57-6f322b8f0da1</vt:lpwstr>
  </property>
  <property fmtid="{D5CDD505-2E9C-101B-9397-08002B2CF9AE}" pid="7" name="MSIP_Label_5f6cd4b9-6f4c-455c-8ae4-9b982b2953c8_ActionId">
    <vt:lpwstr>7be36586-bff5-4528-b125-2ca04d21d634</vt:lpwstr>
  </property>
  <property fmtid="{D5CDD505-2E9C-101B-9397-08002B2CF9AE}" pid="8" name="MSIP_Label_5f6cd4b9-6f4c-455c-8ae4-9b982b2953c8_ContentBits">
    <vt:lpwstr>0</vt:lpwstr>
  </property>
</Properties>
</file>