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54"/>
  </p:notesMasterIdLst>
  <p:handoutMasterIdLst>
    <p:handoutMasterId r:id="rId55"/>
  </p:handoutMasterIdLst>
  <p:sldIdLst>
    <p:sldId id="258" r:id="rId2"/>
    <p:sldId id="562" r:id="rId3"/>
    <p:sldId id="1406" r:id="rId4"/>
    <p:sldId id="1408" r:id="rId5"/>
    <p:sldId id="1409" r:id="rId6"/>
    <p:sldId id="1410" r:id="rId7"/>
    <p:sldId id="1407" r:id="rId8"/>
    <p:sldId id="1655" r:id="rId9"/>
    <p:sldId id="1412" r:id="rId10"/>
    <p:sldId id="1413" r:id="rId11"/>
    <p:sldId id="1414" r:id="rId12"/>
    <p:sldId id="1417" r:id="rId13"/>
    <p:sldId id="1418" r:id="rId14"/>
    <p:sldId id="1665" r:id="rId15"/>
    <p:sldId id="1666" r:id="rId16"/>
    <p:sldId id="1679" r:id="rId17"/>
    <p:sldId id="1680" r:id="rId18"/>
    <p:sldId id="1681" r:id="rId19"/>
    <p:sldId id="1682" r:id="rId20"/>
    <p:sldId id="1683" r:id="rId21"/>
    <p:sldId id="1684" r:id="rId22"/>
    <p:sldId id="1685" r:id="rId23"/>
    <p:sldId id="1686" r:id="rId24"/>
    <p:sldId id="1687" r:id="rId25"/>
    <p:sldId id="1688" r:id="rId26"/>
    <p:sldId id="1689" r:id="rId27"/>
    <p:sldId id="1691" r:id="rId28"/>
    <p:sldId id="1692" r:id="rId29"/>
    <p:sldId id="1693" r:id="rId30"/>
    <p:sldId id="1694" r:id="rId31"/>
    <p:sldId id="1695" r:id="rId32"/>
    <p:sldId id="1696" r:id="rId33"/>
    <p:sldId id="1697" r:id="rId34"/>
    <p:sldId id="1698" r:id="rId35"/>
    <p:sldId id="1700" r:id="rId36"/>
    <p:sldId id="1701" r:id="rId37"/>
    <p:sldId id="1702" r:id="rId38"/>
    <p:sldId id="1703" r:id="rId39"/>
    <p:sldId id="1705" r:id="rId40"/>
    <p:sldId id="1706" r:id="rId41"/>
    <p:sldId id="1707" r:id="rId42"/>
    <p:sldId id="1708" r:id="rId43"/>
    <p:sldId id="1709" r:id="rId44"/>
    <p:sldId id="1710" r:id="rId45"/>
    <p:sldId id="1711" r:id="rId46"/>
    <p:sldId id="1712" r:id="rId47"/>
    <p:sldId id="1713" r:id="rId48"/>
    <p:sldId id="1714" r:id="rId49"/>
    <p:sldId id="1715" r:id="rId50"/>
    <p:sldId id="1716" r:id="rId51"/>
    <p:sldId id="1717" r:id="rId52"/>
    <p:sldId id="1718" r:id="rId53"/>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4/17/2025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15.wmf"/><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8.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27.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math.utah.edu/~goller/F15_M2270/BradyMathews_SVDImage.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12.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14.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5.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16.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17.bin"/><Relationship Id="rId1" Type="http://schemas.openxmlformats.org/officeDocument/2006/relationships/slideLayout" Target="../slideLayouts/slideLayout2.xml"/><Relationship Id="rId5" Type="http://schemas.openxmlformats.org/officeDocument/2006/relationships/image" Target="../media/image39.wmf"/><Relationship Id="rId4"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21: Load Modeling, Modal Analysis </a:t>
            </a:r>
          </a:p>
        </p:txBody>
      </p:sp>
      <p:sp>
        <p:nvSpPr>
          <p:cNvPr id="7" name="Subtitle 2"/>
          <p:cNvSpPr>
            <a:spLocks noGrp="1"/>
          </p:cNvSpPr>
          <p:nvPr>
            <p:ph type="subTitle" sz="quarter" idx="1"/>
          </p:nvPr>
        </p:nvSpPr>
        <p:spPr>
          <a:xfrm>
            <a:off x="1752600" y="3251817"/>
            <a:ext cx="9144000" cy="1752600"/>
          </a:xfrm>
        </p:spPr>
        <p:txBody>
          <a:bodyPr/>
          <a:lstStyle/>
          <a:p>
            <a:r>
              <a:rPr lang="en-US" dirty="0"/>
              <a:t>Prof. Tom Overbye </a:t>
            </a:r>
          </a:p>
          <a:p>
            <a:r>
              <a:rPr lang="en-US" dirty="0"/>
              <a:t>Special Guest Lecture Given by Sanjana Kunkolienkar</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6968-8907-7F3C-D3F4-5B357001C31F}"/>
              </a:ext>
            </a:extLst>
          </p:cNvPr>
          <p:cNvSpPr>
            <a:spLocks noGrp="1"/>
          </p:cNvSpPr>
          <p:nvPr>
            <p:ph type="title"/>
          </p:nvPr>
        </p:nvSpPr>
        <p:spPr/>
        <p:txBody>
          <a:bodyPr/>
          <a:lstStyle/>
          <a:p>
            <a:r>
              <a:rPr lang="en-US" dirty="0"/>
              <a:t>Example Oscillations</a:t>
            </a:r>
          </a:p>
        </p:txBody>
      </p:sp>
      <p:sp>
        <p:nvSpPr>
          <p:cNvPr id="3" name="Content Placeholder 2">
            <a:extLst>
              <a:ext uri="{FF2B5EF4-FFF2-40B4-BE49-F238E27FC236}">
                <a16:creationId xmlns:a16="http://schemas.microsoft.com/office/drawing/2014/main" id="{A1BD19B6-1824-3851-D492-51C079DE0E34}"/>
              </a:ext>
            </a:extLst>
          </p:cNvPr>
          <p:cNvSpPr>
            <a:spLocks noGrp="1"/>
          </p:cNvSpPr>
          <p:nvPr>
            <p:ph idx="1"/>
          </p:nvPr>
        </p:nvSpPr>
        <p:spPr>
          <a:xfrm>
            <a:off x="457200" y="1280160"/>
            <a:ext cx="11297920" cy="1158240"/>
          </a:xfrm>
        </p:spPr>
        <p:txBody>
          <a:bodyPr/>
          <a:lstStyle/>
          <a:p>
            <a:r>
              <a:rPr lang="en-US" dirty="0"/>
              <a:t>The left graph shows an oscillation that was observed during a 1996 WECC Blackout, the right from the 8/14/2003 blackout</a:t>
            </a:r>
          </a:p>
          <a:p>
            <a:endParaRPr lang="en-US" dirty="0"/>
          </a:p>
        </p:txBody>
      </p:sp>
      <p:pic>
        <p:nvPicPr>
          <p:cNvPr id="4" name="Picture 3">
            <a:extLst>
              <a:ext uri="{FF2B5EF4-FFF2-40B4-BE49-F238E27FC236}">
                <a16:creationId xmlns:a16="http://schemas.microsoft.com/office/drawing/2014/main" id="{FB1AB6AF-1F06-68FF-E4C6-D489DE55EF79}"/>
              </a:ext>
            </a:extLst>
          </p:cNvPr>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 y="2286000"/>
            <a:ext cx="5105400" cy="4038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5 7 real reactive ontario detroit">
            <a:extLst>
              <a:ext uri="{FF2B5EF4-FFF2-40B4-BE49-F238E27FC236}">
                <a16:creationId xmlns:a16="http://schemas.microsoft.com/office/drawing/2014/main" id="{56930E86-1FD3-ACD5-F10F-D00D2DFF39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72200" y="2197811"/>
            <a:ext cx="5105400" cy="400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a:extLst>
              <a:ext uri="{FF2B5EF4-FFF2-40B4-BE49-F238E27FC236}">
                <a16:creationId xmlns:a16="http://schemas.microsoft.com/office/drawing/2014/main" id="{0119404C-9140-F671-5ACC-260E21A00B29}"/>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9</a:t>
            </a:fld>
            <a:endParaRPr lang="en-US" dirty="0">
              <a:solidFill>
                <a:srgbClr val="1E0000"/>
              </a:solidFill>
            </a:endParaRPr>
          </a:p>
        </p:txBody>
      </p:sp>
    </p:spTree>
    <p:extLst>
      <p:ext uri="{BB962C8B-B14F-4D97-AF65-F5344CB8AC3E}">
        <p14:creationId xmlns:p14="http://schemas.microsoft.com/office/powerpoint/2010/main" val="1353854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6247-3E5B-86D1-60A1-684336685705}"/>
              </a:ext>
            </a:extLst>
          </p:cNvPr>
          <p:cNvSpPr>
            <a:spLocks noGrp="1"/>
          </p:cNvSpPr>
          <p:nvPr>
            <p:ph type="title"/>
          </p:nvPr>
        </p:nvSpPr>
        <p:spPr/>
        <p:txBody>
          <a:bodyPr/>
          <a:lstStyle/>
          <a:p>
            <a:r>
              <a:rPr lang="en-US" dirty="0"/>
              <a:t>Causes of Power System Oscillations</a:t>
            </a:r>
          </a:p>
        </p:txBody>
      </p:sp>
      <p:sp>
        <p:nvSpPr>
          <p:cNvPr id="3" name="Content Placeholder 2">
            <a:extLst>
              <a:ext uri="{FF2B5EF4-FFF2-40B4-BE49-F238E27FC236}">
                <a16:creationId xmlns:a16="http://schemas.microsoft.com/office/drawing/2014/main" id="{9B3F55FF-69AE-4AFC-B277-DB97B4FD3720}"/>
              </a:ext>
            </a:extLst>
          </p:cNvPr>
          <p:cNvSpPr>
            <a:spLocks noGrp="1"/>
          </p:cNvSpPr>
          <p:nvPr>
            <p:ph idx="1"/>
          </p:nvPr>
        </p:nvSpPr>
        <p:spPr/>
        <p:txBody>
          <a:bodyPr/>
          <a:lstStyle/>
          <a:p>
            <a:r>
              <a:rPr lang="en-US" dirty="0"/>
              <a:t>The response of a simple system can be divided into its natural response versus its forced response</a:t>
            </a:r>
          </a:p>
          <a:p>
            <a:pPr lvl="1"/>
            <a:r>
              <a:rPr lang="en-US" dirty="0"/>
              <a:t>The natural response tells how the system will response to an initial disturbance without any additional (external) influences; this response shows the system’s modes</a:t>
            </a:r>
          </a:p>
          <a:p>
            <a:pPr lvl="1"/>
            <a:r>
              <a:rPr lang="en-US" dirty="0"/>
              <a:t>A forced response is associated with an external disturbance; if the external disturbance is periodic then the system will oscillate at least partially at this frequency</a:t>
            </a:r>
          </a:p>
          <a:p>
            <a:pPr lvl="1"/>
            <a:r>
              <a:rPr lang="en-US" dirty="0"/>
              <a:t>Often forced oscillations are due to control failures</a:t>
            </a:r>
          </a:p>
          <a:p>
            <a:r>
              <a:rPr lang="en-US" dirty="0"/>
              <a:t>Resonance occurs when a forced response is at a similar frequency to one of the system’s modes</a:t>
            </a:r>
          </a:p>
          <a:p>
            <a:r>
              <a:rPr lang="en-US" dirty="0"/>
              <a:t>An power system can experience both types of oscillations </a:t>
            </a:r>
          </a:p>
          <a:p>
            <a:endParaRPr lang="en-US" dirty="0"/>
          </a:p>
        </p:txBody>
      </p:sp>
      <p:sp>
        <p:nvSpPr>
          <p:cNvPr id="4" name="Slide Number Placeholder 1">
            <a:extLst>
              <a:ext uri="{FF2B5EF4-FFF2-40B4-BE49-F238E27FC236}">
                <a16:creationId xmlns:a16="http://schemas.microsoft.com/office/drawing/2014/main" id="{40C20F10-4550-E6D3-4C15-D35D00C34C2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10</a:t>
            </a:fld>
            <a:endParaRPr lang="en-US" dirty="0">
              <a:solidFill>
                <a:srgbClr val="1E0000"/>
              </a:solidFill>
            </a:endParaRPr>
          </a:p>
        </p:txBody>
      </p:sp>
    </p:spTree>
    <p:extLst>
      <p:ext uri="{BB962C8B-B14F-4D97-AF65-F5344CB8AC3E}">
        <p14:creationId xmlns:p14="http://schemas.microsoft.com/office/powerpoint/2010/main" val="165658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27F3-A5FC-F44B-DE2A-17CFEACAED38}"/>
              </a:ext>
            </a:extLst>
          </p:cNvPr>
          <p:cNvSpPr>
            <a:spLocks noGrp="1"/>
          </p:cNvSpPr>
          <p:nvPr>
            <p:ph type="title"/>
          </p:nvPr>
        </p:nvSpPr>
        <p:spPr/>
        <p:txBody>
          <a:bodyPr/>
          <a:lstStyle/>
          <a:p>
            <a:r>
              <a:rPr lang="en-US" dirty="0"/>
              <a:t>Phasor Measurement Units (PMUs) and SynchroPhasors </a:t>
            </a:r>
          </a:p>
        </p:txBody>
      </p:sp>
      <p:sp>
        <p:nvSpPr>
          <p:cNvPr id="3" name="Content Placeholder 2">
            <a:extLst>
              <a:ext uri="{FF2B5EF4-FFF2-40B4-BE49-F238E27FC236}">
                <a16:creationId xmlns:a16="http://schemas.microsoft.com/office/drawing/2014/main" id="{C8236B35-A040-580D-6646-07B93C5C125F}"/>
              </a:ext>
            </a:extLst>
          </p:cNvPr>
          <p:cNvSpPr>
            <a:spLocks noGrp="1"/>
          </p:cNvSpPr>
          <p:nvPr>
            <p:ph idx="1"/>
          </p:nvPr>
        </p:nvSpPr>
        <p:spPr/>
        <p:txBody>
          <a:bodyPr/>
          <a:lstStyle/>
          <a:p>
            <a:r>
              <a:rPr lang="en-US" dirty="0"/>
              <a:t>Initially a challenge with understanding power system dynamics was the lack of high speed, synchronized measurements</a:t>
            </a:r>
          </a:p>
          <a:p>
            <a:pPr lvl="1"/>
            <a:r>
              <a:rPr lang="en-US" dirty="0"/>
              <a:t>Supervisory Control and Data Acquisition (SCADA) measured the system analog values every couple of seconds</a:t>
            </a:r>
          </a:p>
          <a:p>
            <a:r>
              <a:rPr lang="en-US" dirty="0"/>
              <a:t>This has gradually changed over the last several decades with the now widespread deployment of phasor measurement units (PMUs) that are able to use time synchronized measurements to accurately determine values at rates of 30 times per second</a:t>
            </a:r>
          </a:p>
        </p:txBody>
      </p:sp>
      <p:sp>
        <p:nvSpPr>
          <p:cNvPr id="4" name="Slide Number Placeholder 1">
            <a:extLst>
              <a:ext uri="{FF2B5EF4-FFF2-40B4-BE49-F238E27FC236}">
                <a16:creationId xmlns:a16="http://schemas.microsoft.com/office/drawing/2014/main" id="{B74439F2-8785-C1DA-CCCC-2373FCA93454}"/>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11</a:t>
            </a:fld>
            <a:endParaRPr lang="en-US" dirty="0">
              <a:solidFill>
                <a:srgbClr val="1E0000"/>
              </a:solidFill>
            </a:endParaRPr>
          </a:p>
        </p:txBody>
      </p:sp>
    </p:spTree>
    <p:extLst>
      <p:ext uri="{BB962C8B-B14F-4D97-AF65-F5344CB8AC3E}">
        <p14:creationId xmlns:p14="http://schemas.microsoft.com/office/powerpoint/2010/main" val="155588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2F881-C1F4-0DA4-C2C3-35078314AB96}"/>
              </a:ext>
            </a:extLst>
          </p:cNvPr>
          <p:cNvSpPr>
            <a:spLocks noGrp="1"/>
          </p:cNvSpPr>
          <p:nvPr>
            <p:ph type="title"/>
          </p:nvPr>
        </p:nvSpPr>
        <p:spPr/>
        <p:txBody>
          <a:bodyPr/>
          <a:lstStyle/>
          <a:p>
            <a:r>
              <a:rPr lang="en-US" dirty="0"/>
              <a:t>Modes</a:t>
            </a:r>
          </a:p>
        </p:txBody>
      </p:sp>
      <p:sp>
        <p:nvSpPr>
          <p:cNvPr id="3" name="Content Placeholder 2">
            <a:extLst>
              <a:ext uri="{FF2B5EF4-FFF2-40B4-BE49-F238E27FC236}">
                <a16:creationId xmlns:a16="http://schemas.microsoft.com/office/drawing/2014/main" id="{89844762-4175-4122-2050-8FDF324F50FF}"/>
              </a:ext>
            </a:extLst>
          </p:cNvPr>
          <p:cNvSpPr>
            <a:spLocks noGrp="1"/>
          </p:cNvSpPr>
          <p:nvPr>
            <p:ph idx="1"/>
          </p:nvPr>
        </p:nvSpPr>
        <p:spPr/>
        <p:txBody>
          <a:bodyPr/>
          <a:lstStyle/>
          <a:p>
            <a:r>
              <a:rPr lang="en-US" dirty="0"/>
              <a:t>A mode is a concept from linear system analysis</a:t>
            </a:r>
          </a:p>
          <a:p>
            <a:pPr lvl="1"/>
            <a:r>
              <a:rPr lang="en-US" dirty="0"/>
              <a:t>Electric grids certainly are not linear, but usually their response to small disturbances is approximated as linear</a:t>
            </a:r>
          </a:p>
          <a:p>
            <a:r>
              <a:rPr lang="en-US" dirty="0"/>
              <a:t>A mode corresponds to one of the eigenvalues of the response or, for oscillations, a complex pair of eigenvalues</a:t>
            </a:r>
          </a:p>
          <a:p>
            <a:r>
              <a:rPr lang="en-US" dirty="0"/>
              <a:t>A mode has a frequency and damping; all parts of the system oscillate with this pattern</a:t>
            </a:r>
          </a:p>
          <a:p>
            <a:r>
              <a:rPr lang="en-US" dirty="0"/>
              <a:t>The mode shape tells how parts of the system participate in the mode</a:t>
            </a:r>
          </a:p>
          <a:p>
            <a:r>
              <a:rPr lang="en-US" dirty="0"/>
              <a:t>There can be multiple modes in a system; power systems can have many modes</a:t>
            </a:r>
          </a:p>
          <a:p>
            <a:endParaRPr lang="en-US" dirty="0"/>
          </a:p>
        </p:txBody>
      </p:sp>
      <p:sp>
        <p:nvSpPr>
          <p:cNvPr id="4" name="Slide Number Placeholder 1">
            <a:extLst>
              <a:ext uri="{FF2B5EF4-FFF2-40B4-BE49-F238E27FC236}">
                <a16:creationId xmlns:a16="http://schemas.microsoft.com/office/drawing/2014/main" id="{AA4C12AC-918E-ED5D-348E-209D7CB92A6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12</a:t>
            </a:fld>
            <a:endParaRPr lang="en-US" dirty="0">
              <a:solidFill>
                <a:srgbClr val="1E0000"/>
              </a:solidFill>
            </a:endParaRPr>
          </a:p>
        </p:txBody>
      </p:sp>
    </p:spTree>
    <p:extLst>
      <p:ext uri="{BB962C8B-B14F-4D97-AF65-F5344CB8AC3E}">
        <p14:creationId xmlns:p14="http://schemas.microsoft.com/office/powerpoint/2010/main" val="2258945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Signal Analysis (SSA)</a:t>
            </a:r>
          </a:p>
        </p:txBody>
      </p:sp>
      <p:sp>
        <p:nvSpPr>
          <p:cNvPr id="3" name="Content Placeholder 2"/>
          <p:cNvSpPr>
            <a:spLocks noGrp="1"/>
          </p:cNvSpPr>
          <p:nvPr>
            <p:ph idx="1"/>
          </p:nvPr>
        </p:nvSpPr>
        <p:spPr/>
        <p:txBody>
          <a:bodyPr/>
          <a:lstStyle/>
          <a:p>
            <a:r>
              <a:rPr lang="en-US" dirty="0"/>
              <a:t>Small signal stability is the ability of the power system to maintain synchronism following a small disturbance</a:t>
            </a:r>
          </a:p>
          <a:p>
            <a:pPr lvl="1"/>
            <a:r>
              <a:rPr lang="en-US" dirty="0"/>
              <a:t>System is continually subject to small disturbances, such as changes in the load</a:t>
            </a:r>
          </a:p>
          <a:p>
            <a:r>
              <a:rPr lang="en-US" dirty="0"/>
              <a:t>The operating equilibrium point (EP) obviously must be stable</a:t>
            </a:r>
          </a:p>
          <a:p>
            <a:r>
              <a:rPr lang="en-US" dirty="0"/>
              <a:t>Small signal analysis (SSA) is studied to get a feel for how close the system is to losing stability and to get additional insight into the system response</a:t>
            </a:r>
          </a:p>
          <a:p>
            <a:pPr lvl="1"/>
            <a:r>
              <a:rPr lang="en-US" dirty="0"/>
              <a:t>There must be positive damping</a:t>
            </a:r>
          </a:p>
        </p:txBody>
      </p:sp>
      <p:sp>
        <p:nvSpPr>
          <p:cNvPr id="4" name="Slide Number Placeholder 1">
            <a:extLst>
              <a:ext uri="{FF2B5EF4-FFF2-40B4-BE49-F238E27FC236}">
                <a16:creationId xmlns:a16="http://schemas.microsoft.com/office/drawing/2014/main" id="{6B11037F-B849-B415-5B08-429D0E74872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13</a:t>
            </a:fld>
            <a:endParaRPr lang="en-US" altLang="en-US" sz="2000" dirty="0">
              <a:solidFill>
                <a:srgbClr val="1E0000"/>
              </a:solidFill>
            </a:endParaRPr>
          </a:p>
        </p:txBody>
      </p:sp>
    </p:spTree>
    <p:extLst>
      <p:ext uri="{BB962C8B-B14F-4D97-AF65-F5344CB8AC3E}">
        <p14:creationId xmlns:p14="http://schemas.microsoft.com/office/powerpoint/2010/main" val="2501111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Model-Based SSA</a:t>
            </a:r>
          </a:p>
        </p:txBody>
      </p:sp>
      <p:sp>
        <p:nvSpPr>
          <p:cNvPr id="3" name="Content Placeholder 2"/>
          <p:cNvSpPr>
            <a:spLocks noGrp="1"/>
          </p:cNvSpPr>
          <p:nvPr>
            <p:ph idx="1"/>
          </p:nvPr>
        </p:nvSpPr>
        <p:spPr>
          <a:xfrm>
            <a:off x="457200" y="1280160"/>
            <a:ext cx="10134600" cy="701040"/>
          </a:xfrm>
        </p:spPr>
        <p:txBody>
          <a:bodyPr/>
          <a:lstStyle/>
          <a:p>
            <a:r>
              <a:rPr lang="en-US" dirty="0"/>
              <a:t>Assume the power system is modeled in our standard form as</a:t>
            </a:r>
          </a:p>
          <a:p>
            <a:endParaRPr lang="en-US" dirty="0"/>
          </a:p>
          <a:p>
            <a:endParaRPr lang="en-US" dirty="0"/>
          </a:p>
          <a:p>
            <a:r>
              <a:rPr lang="en-US" dirty="0"/>
              <a:t>The system can be linearized about an equilibrium point</a:t>
            </a:r>
            <a:br>
              <a:rPr lang="en-US" dirty="0"/>
            </a:br>
            <a:endParaRPr lang="en-US" dirty="0"/>
          </a:p>
          <a:p>
            <a:endParaRPr lang="en-US" dirty="0"/>
          </a:p>
          <a:p>
            <a:endParaRPr lang="en-US" dirty="0"/>
          </a:p>
          <a:p>
            <a:r>
              <a:rPr lang="en-US" dirty="0"/>
              <a:t>Eliminating </a:t>
            </a:r>
            <a:r>
              <a:rPr lang="en-US" b="1" dirty="0" err="1">
                <a:latin typeface="Symbol" panose="05050102010706020507" pitchFamily="18" charset="2"/>
              </a:rPr>
              <a:t>D</a:t>
            </a:r>
            <a:r>
              <a:rPr lang="en-US" b="1" dirty="0" err="1"/>
              <a:t>y</a:t>
            </a:r>
            <a:r>
              <a:rPr lang="en-US" dirty="0"/>
              <a:t> gives </a:t>
            </a:r>
          </a:p>
          <a:p>
            <a:endParaRPr lang="en-US" dirty="0"/>
          </a:p>
          <a:p>
            <a:endParaRPr lang="en-US" dirty="0"/>
          </a:p>
        </p:txBody>
      </p:sp>
      <p:graphicFrame>
        <p:nvGraphicFramePr>
          <p:cNvPr id="5" name="Object 4"/>
          <p:cNvGraphicFramePr>
            <a:graphicFrameLocks noChangeAspect="1"/>
          </p:cNvGraphicFramePr>
          <p:nvPr/>
        </p:nvGraphicFramePr>
        <p:xfrm>
          <a:off x="990600" y="1752600"/>
          <a:ext cx="1460500" cy="955675"/>
        </p:xfrm>
        <a:graphic>
          <a:graphicData uri="http://schemas.openxmlformats.org/presentationml/2006/ole">
            <mc:AlternateContent xmlns:mc="http://schemas.openxmlformats.org/markup-compatibility/2006">
              <mc:Choice xmlns:v="urn:schemas-microsoft-com:vml" Requires="v">
                <p:oleObj name="Equation" r:id="rId2" imgW="698400" imgH="457200" progId="Equation.DSMT4">
                  <p:embed/>
                </p:oleObj>
              </mc:Choice>
              <mc:Fallback>
                <p:oleObj name="Equation" r:id="rId2" imgW="698400" imgH="457200" progId="Equation.DSMT4">
                  <p:embed/>
                  <p:pic>
                    <p:nvPicPr>
                      <p:cNvPr id="5" name="Object 4"/>
                      <p:cNvPicPr/>
                      <p:nvPr/>
                    </p:nvPicPr>
                    <p:blipFill>
                      <a:blip r:embed="rId3"/>
                      <a:stretch>
                        <a:fillRect/>
                      </a:stretch>
                    </p:blipFill>
                    <p:spPr>
                      <a:xfrm>
                        <a:off x="990600" y="1752600"/>
                        <a:ext cx="1460500" cy="955675"/>
                      </a:xfrm>
                      <a:prstGeom prst="rect">
                        <a:avLst/>
                      </a:prstGeom>
                    </p:spPr>
                  </p:pic>
                </p:oleObj>
              </mc:Fallback>
            </mc:AlternateContent>
          </a:graphicData>
        </a:graphic>
      </p:graphicFrame>
      <p:graphicFrame>
        <p:nvGraphicFramePr>
          <p:cNvPr id="6" name="Object 5"/>
          <p:cNvGraphicFramePr>
            <a:graphicFrameLocks noChangeAspect="1"/>
          </p:cNvGraphicFramePr>
          <p:nvPr/>
        </p:nvGraphicFramePr>
        <p:xfrm>
          <a:off x="984461" y="3722687"/>
          <a:ext cx="2257425" cy="901700"/>
        </p:xfrm>
        <a:graphic>
          <a:graphicData uri="http://schemas.openxmlformats.org/presentationml/2006/ole">
            <mc:AlternateContent xmlns:mc="http://schemas.openxmlformats.org/markup-compatibility/2006">
              <mc:Choice xmlns:v="urn:schemas-microsoft-com:vml" Requires="v">
                <p:oleObj name="Equation" r:id="rId4" imgW="1079280" imgH="431640" progId="Equation.DSMT4">
                  <p:embed/>
                </p:oleObj>
              </mc:Choice>
              <mc:Fallback>
                <p:oleObj name="Equation" r:id="rId4" imgW="1079280" imgH="431640" progId="Equation.DSMT4">
                  <p:embed/>
                  <p:pic>
                    <p:nvPicPr>
                      <p:cNvPr id="6" name="Object 5"/>
                      <p:cNvPicPr>
                        <a:picLocks noChangeAspect="1" noChangeArrowheads="1"/>
                      </p:cNvPicPr>
                      <p:nvPr/>
                    </p:nvPicPr>
                    <p:blipFill>
                      <a:blip r:embed="rId5"/>
                      <a:srcRect/>
                      <a:stretch>
                        <a:fillRect/>
                      </a:stretch>
                    </p:blipFill>
                    <p:spPr bwMode="auto">
                      <a:xfrm>
                        <a:off x="984461" y="3722687"/>
                        <a:ext cx="22574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84461" y="5486400"/>
          <a:ext cx="3957638" cy="584200"/>
        </p:xfrm>
        <a:graphic>
          <a:graphicData uri="http://schemas.openxmlformats.org/presentationml/2006/ole">
            <mc:AlternateContent xmlns:mc="http://schemas.openxmlformats.org/markup-compatibility/2006">
              <mc:Choice xmlns:v="urn:schemas-microsoft-com:vml" Requires="v">
                <p:oleObj name="Equation" r:id="rId6" imgW="1892160" imgH="279360" progId="Equation.DSMT4">
                  <p:embed/>
                </p:oleObj>
              </mc:Choice>
              <mc:Fallback>
                <p:oleObj name="Equation" r:id="rId6" imgW="1892160" imgH="279360" progId="Equation.DSMT4">
                  <p:embed/>
                  <p:pic>
                    <p:nvPicPr>
                      <p:cNvPr id="7" name="Object 6"/>
                      <p:cNvPicPr>
                        <a:picLocks noChangeAspect="1" noChangeArrowheads="1"/>
                      </p:cNvPicPr>
                      <p:nvPr/>
                    </p:nvPicPr>
                    <p:blipFill>
                      <a:blip r:embed="rId7"/>
                      <a:srcRect/>
                      <a:stretch>
                        <a:fillRect/>
                      </a:stretch>
                    </p:blipFill>
                    <p:spPr bwMode="auto">
                      <a:xfrm>
                        <a:off x="984461" y="5486400"/>
                        <a:ext cx="39576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5257800" y="3505200"/>
            <a:ext cx="6324600" cy="1200329"/>
          </a:xfrm>
          <a:prstGeom prst="rect">
            <a:avLst/>
          </a:prstGeom>
          <a:solidFill>
            <a:schemeClr val="accent3">
              <a:lumMod val="95000"/>
            </a:schemeClr>
          </a:solidFill>
        </p:spPr>
        <p:txBody>
          <a:bodyPr wrap="square" rtlCol="0">
            <a:spAutoFit/>
          </a:bodyPr>
          <a:lstStyle/>
          <a:p>
            <a:r>
              <a:rPr lang="en-US" sz="2400" dirty="0">
                <a:solidFill>
                  <a:schemeClr val="tx1">
                    <a:lumMod val="50000"/>
                  </a:schemeClr>
                </a:solidFill>
              </a:rPr>
              <a:t>If there are just classical generator models then </a:t>
            </a:r>
            <a:r>
              <a:rPr lang="en-US" sz="2400" b="1" dirty="0">
                <a:solidFill>
                  <a:schemeClr val="tx1">
                    <a:lumMod val="50000"/>
                  </a:schemeClr>
                </a:solidFill>
              </a:rPr>
              <a:t>D</a:t>
            </a:r>
            <a:r>
              <a:rPr lang="en-US" sz="2400" dirty="0">
                <a:solidFill>
                  <a:schemeClr val="tx1">
                    <a:lumMod val="50000"/>
                  </a:schemeClr>
                </a:solidFill>
              </a:rPr>
              <a:t> is the power flow Jacobian; otherwise it also includes the stator algebraic equations.</a:t>
            </a:r>
          </a:p>
        </p:txBody>
      </p:sp>
      <p:sp>
        <p:nvSpPr>
          <p:cNvPr id="4" name="Slide Number Placeholder 1">
            <a:extLst>
              <a:ext uri="{FF2B5EF4-FFF2-40B4-BE49-F238E27FC236}">
                <a16:creationId xmlns:a16="http://schemas.microsoft.com/office/drawing/2014/main" id="{A9D7375D-C2DC-A4C3-3626-31ED7074F9C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14</a:t>
            </a:fld>
            <a:endParaRPr lang="en-US" altLang="en-US" sz="2000" dirty="0">
              <a:solidFill>
                <a:srgbClr val="1E0000"/>
              </a:solidFill>
            </a:endParaRPr>
          </a:p>
        </p:txBody>
      </p:sp>
      <p:sp>
        <p:nvSpPr>
          <p:cNvPr id="9" name="TextBox 8">
            <a:extLst>
              <a:ext uri="{FF2B5EF4-FFF2-40B4-BE49-F238E27FC236}">
                <a16:creationId xmlns:a16="http://schemas.microsoft.com/office/drawing/2014/main" id="{01B0478A-9595-DB49-4822-37B0418BE311}"/>
              </a:ext>
            </a:extLst>
          </p:cNvPr>
          <p:cNvSpPr txBox="1"/>
          <p:nvPr/>
        </p:nvSpPr>
        <p:spPr>
          <a:xfrm>
            <a:off x="5334000" y="5116175"/>
            <a:ext cx="6324600" cy="461665"/>
          </a:xfrm>
          <a:prstGeom prst="rect">
            <a:avLst/>
          </a:prstGeom>
          <a:solidFill>
            <a:schemeClr val="accent3">
              <a:lumMod val="95000"/>
            </a:schemeClr>
          </a:solidFill>
        </p:spPr>
        <p:txBody>
          <a:bodyPr wrap="square" rtlCol="0">
            <a:spAutoFit/>
          </a:bodyPr>
          <a:lstStyle/>
          <a:p>
            <a:r>
              <a:rPr lang="en-US" sz="2400" dirty="0">
                <a:solidFill>
                  <a:schemeClr val="tx1">
                    <a:lumMod val="50000"/>
                  </a:schemeClr>
                </a:solidFill>
              </a:rPr>
              <a:t>We won’t be covering model-based SSA in 460</a:t>
            </a:r>
          </a:p>
        </p:txBody>
      </p:sp>
    </p:spTree>
    <p:extLst>
      <p:ext uri="{BB962C8B-B14F-4D97-AF65-F5344CB8AC3E}">
        <p14:creationId xmlns:p14="http://schemas.microsoft.com/office/powerpoint/2010/main" val="1502443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11297920" cy="1143000"/>
          </a:xfrm>
        </p:spPr>
        <p:txBody>
          <a:bodyPr/>
          <a:lstStyle/>
          <a:p>
            <a:r>
              <a:rPr lang="en-US" dirty="0"/>
              <a:t>Small Signal Analysis and </a:t>
            </a:r>
            <a:br>
              <a:rPr lang="en-US" dirty="0"/>
            </a:br>
            <a:r>
              <a:rPr lang="en-US" dirty="0"/>
              <a:t>Measurement-Based Modal Analysis</a:t>
            </a:r>
          </a:p>
        </p:txBody>
      </p:sp>
      <p:sp>
        <p:nvSpPr>
          <p:cNvPr id="3" name="Content Placeholder 2"/>
          <p:cNvSpPr>
            <a:spLocks noGrp="1"/>
          </p:cNvSpPr>
          <p:nvPr>
            <p:ph idx="1"/>
          </p:nvPr>
        </p:nvSpPr>
        <p:spPr/>
        <p:txBody>
          <a:bodyPr>
            <a:noAutofit/>
          </a:bodyPr>
          <a:lstStyle/>
          <a:p>
            <a:r>
              <a:rPr lang="en-US" dirty="0"/>
              <a:t>The alternative to model-based SSA is to use measurement-based modal analysis to determine the observed dynamic properties of a system</a:t>
            </a:r>
          </a:p>
          <a:p>
            <a:pPr lvl="1"/>
            <a:r>
              <a:rPr lang="en-US" dirty="0"/>
              <a:t>Input can either be measurements from devices (such as PMUs) or dynamic simulation results</a:t>
            </a:r>
          </a:p>
          <a:p>
            <a:pPr lvl="1"/>
            <a:r>
              <a:rPr lang="en-US" dirty="0"/>
              <a:t>The same approach can be used regardless of the measurement source</a:t>
            </a:r>
          </a:p>
          <a:p>
            <a:r>
              <a:rPr lang="en-US" dirty="0"/>
              <a:t>Focus in this section is on the measurement-based approach</a:t>
            </a:r>
          </a:p>
        </p:txBody>
      </p:sp>
      <p:sp>
        <p:nvSpPr>
          <p:cNvPr id="5" name="Slide Number Placeholder 1">
            <a:extLst>
              <a:ext uri="{FF2B5EF4-FFF2-40B4-BE49-F238E27FC236}">
                <a16:creationId xmlns:a16="http://schemas.microsoft.com/office/drawing/2014/main" id="{9AEF7324-2559-4981-64DD-E67EEB1D860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15</a:t>
            </a:fld>
            <a:endParaRPr lang="en-US" altLang="en-US" sz="2000" dirty="0">
              <a:solidFill>
                <a:srgbClr val="1E0000"/>
              </a:solidFill>
            </a:endParaRPr>
          </a:p>
        </p:txBody>
      </p:sp>
    </p:spTree>
    <p:extLst>
      <p:ext uri="{BB962C8B-B14F-4D97-AF65-F5344CB8AC3E}">
        <p14:creationId xmlns:p14="http://schemas.microsoft.com/office/powerpoint/2010/main" val="42656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Ring-down Modal Analysis</a:t>
            </a:r>
          </a:p>
        </p:txBody>
      </p:sp>
      <p:sp>
        <p:nvSpPr>
          <p:cNvPr id="3" name="Content Placeholder 2"/>
          <p:cNvSpPr>
            <a:spLocks noGrp="1"/>
          </p:cNvSpPr>
          <p:nvPr>
            <p:ph idx="1"/>
          </p:nvPr>
        </p:nvSpPr>
        <p:spPr>
          <a:xfrm>
            <a:off x="457200" y="1280161"/>
            <a:ext cx="10515600" cy="4191001"/>
          </a:xfrm>
        </p:spPr>
        <p:txBody>
          <a:bodyPr>
            <a:normAutofit fontScale="92500" lnSpcReduction="10000"/>
          </a:bodyPr>
          <a:lstStyle/>
          <a:p>
            <a:pPr>
              <a:lnSpc>
                <a:spcPct val="120000"/>
              </a:lnSpc>
            </a:pPr>
            <a:r>
              <a:rPr lang="en-US" sz="3000" dirty="0"/>
              <a:t>Ring-down analysis seeks to determine the frequency and damping of key power system modes following some disturbance</a:t>
            </a:r>
          </a:p>
          <a:p>
            <a:r>
              <a:rPr lang="en-US" sz="3000" dirty="0"/>
              <a:t>There are several different techniques, with the </a:t>
            </a:r>
            <a:r>
              <a:rPr lang="en-US" sz="3000" dirty="0" err="1"/>
              <a:t>Prony</a:t>
            </a:r>
            <a:r>
              <a:rPr lang="en-US" sz="3000" dirty="0"/>
              <a:t> approach the oldest (from 1795); introduced into power in 1990 by </a:t>
            </a:r>
            <a:r>
              <a:rPr lang="en-US" sz="3000" dirty="0" err="1"/>
              <a:t>Hauer</a:t>
            </a:r>
            <a:r>
              <a:rPr lang="en-US" sz="3000" dirty="0"/>
              <a:t>, </a:t>
            </a:r>
            <a:r>
              <a:rPr lang="en-US" sz="3000" dirty="0" err="1"/>
              <a:t>Demeure</a:t>
            </a:r>
            <a:r>
              <a:rPr lang="en-US" sz="3000" dirty="0"/>
              <a:t> and Scharf</a:t>
            </a:r>
          </a:p>
          <a:p>
            <a:r>
              <a:rPr lang="en-US" sz="3000" dirty="0"/>
              <a:t>Regardless of technique, the goal is to represent the response of a sampled signal as a set of exponentially damped </a:t>
            </a:r>
            <a:r>
              <a:rPr lang="en-US" sz="3000" dirty="0" err="1"/>
              <a:t>sinusoidals</a:t>
            </a:r>
            <a:r>
              <a:rPr lang="en-US" sz="3000" dirty="0"/>
              <a:t> (modes)</a:t>
            </a:r>
          </a:p>
          <a:p>
            <a:endParaRPr lang="en-US" dirty="0"/>
          </a:p>
        </p:txBody>
      </p:sp>
      <p:graphicFrame>
        <p:nvGraphicFramePr>
          <p:cNvPr id="4" name="Object 3"/>
          <p:cNvGraphicFramePr>
            <a:graphicFrameLocks noChangeAspect="1"/>
          </p:cNvGraphicFramePr>
          <p:nvPr/>
        </p:nvGraphicFramePr>
        <p:xfrm>
          <a:off x="914400" y="4617723"/>
          <a:ext cx="3962401" cy="990600"/>
        </p:xfrm>
        <a:graphic>
          <a:graphicData uri="http://schemas.openxmlformats.org/presentationml/2006/ole">
            <mc:AlternateContent xmlns:mc="http://schemas.openxmlformats.org/markup-compatibility/2006">
              <mc:Choice xmlns:v="urn:schemas-microsoft-com:vml" Requires="v">
                <p:oleObj name="Equation" r:id="rId2" imgW="1726920" imgH="431640" progId="Equation.DSMT4">
                  <p:embed/>
                </p:oleObj>
              </mc:Choice>
              <mc:Fallback>
                <p:oleObj name="Equation" r:id="rId2" imgW="1726920" imgH="4316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617723"/>
                        <a:ext cx="396240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5257799" y="4770122"/>
          <a:ext cx="4008569" cy="944877"/>
        </p:xfrm>
        <a:graphic>
          <a:graphicData uri="http://schemas.openxmlformats.org/presentationml/2006/ole">
            <mc:AlternateContent xmlns:mc="http://schemas.openxmlformats.org/markup-compatibility/2006">
              <mc:Choice xmlns:v="urn:schemas-microsoft-com:vml" Requires="v">
                <p:oleObj name="Equation" r:id="rId4" imgW="1993680" imgH="469800" progId="Equation.DSMT4">
                  <p:embed/>
                </p:oleObj>
              </mc:Choice>
              <mc:Fallback>
                <p:oleObj name="Equation" r:id="rId4" imgW="1993680" imgH="4698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799" y="4770122"/>
                        <a:ext cx="4008569" cy="944877"/>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3B236985-E67E-48E5-56AD-980870EFD11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16</a:t>
            </a:fld>
            <a:endParaRPr lang="en-US" altLang="en-US" sz="2000" dirty="0">
              <a:solidFill>
                <a:srgbClr val="1E0000"/>
              </a:solidFill>
            </a:endParaRPr>
          </a:p>
        </p:txBody>
      </p:sp>
    </p:spTree>
    <p:extLst>
      <p:ext uri="{BB962C8B-B14F-4D97-AF65-F5344CB8AC3E}">
        <p14:creationId xmlns:p14="http://schemas.microsoft.com/office/powerpoint/2010/main" val="232583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820400" cy="1066800"/>
          </a:xfrm>
        </p:spPr>
        <p:txBody>
          <a:bodyPr/>
          <a:lstStyle/>
          <a:p>
            <a:r>
              <a:rPr lang="en-US" dirty="0"/>
              <a:t>Goal: Extracting Modes from the Signals </a:t>
            </a:r>
          </a:p>
        </p:txBody>
      </p:sp>
      <p:sp>
        <p:nvSpPr>
          <p:cNvPr id="3" name="Content Placeholder 2"/>
          <p:cNvSpPr>
            <a:spLocks noGrp="1"/>
          </p:cNvSpPr>
          <p:nvPr>
            <p:ph idx="1"/>
          </p:nvPr>
        </p:nvSpPr>
        <p:spPr>
          <a:xfrm>
            <a:off x="457200" y="1280160"/>
            <a:ext cx="10896600" cy="4876800"/>
          </a:xfrm>
        </p:spPr>
        <p:txBody>
          <a:bodyPr/>
          <a:lstStyle/>
          <a:p>
            <a:r>
              <a:rPr lang="en-US" dirty="0"/>
              <a:t>The goal is to gain information about the electric grid by extracting modal information from its signals</a:t>
            </a:r>
          </a:p>
          <a:p>
            <a:pPr lvl="1"/>
            <a:r>
              <a:rPr lang="en-US" dirty="0"/>
              <a:t>The frequency and damping of the modes is key</a:t>
            </a:r>
          </a:p>
          <a:p>
            <a:r>
              <a:rPr lang="en-US" dirty="0"/>
              <a:t>The premise is we’ll be able to reproduce a complex signal, over a period of time, as a set a of sinusoidal modes</a:t>
            </a:r>
          </a:p>
          <a:p>
            <a:pPr lvl="1"/>
            <a:r>
              <a:rPr lang="en-US" dirty="0"/>
              <a:t>We’ll also allow for linear </a:t>
            </a:r>
            <a:br>
              <a:rPr lang="en-US" dirty="0"/>
            </a:br>
            <a:r>
              <a:rPr lang="en-US" dirty="0" err="1"/>
              <a:t>detrending</a:t>
            </a:r>
            <a:endParaRPr lang="en-US" dirty="0"/>
          </a:p>
        </p:txBody>
      </p:sp>
      <p:pic>
        <p:nvPicPr>
          <p:cNvPr id="1136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2000" y="3718560"/>
            <a:ext cx="4233100" cy="252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3E8927C-D4E2-4167-BB94-688AA1A67FD8}"/>
                  </a:ext>
                </a:extLst>
              </p:cNvPr>
              <p:cNvSpPr txBox="1"/>
              <p:nvPr/>
            </p:nvSpPr>
            <p:spPr>
              <a:xfrm>
                <a:off x="2971800" y="4191000"/>
                <a:ext cx="2641191" cy="461665"/>
              </a:xfrm>
              <a:prstGeom prst="rect">
                <a:avLst/>
              </a:prstGeom>
              <a:noFill/>
              <a:ln>
                <a:noFill/>
              </a:ln>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400" i="1" smtClean="0">
                              <a:solidFill>
                                <a:srgbClr val="1E0000"/>
                              </a:solidFill>
                              <a:latin typeface="Cambria Math" panose="02040503050406030204" pitchFamily="18" charset="0"/>
                            </a:rPr>
                          </m:ctrlPr>
                        </m:funcPr>
                        <m:fName>
                          <m:r>
                            <a:rPr lang="en-US" sz="2400" b="0" i="1" smtClean="0">
                              <a:solidFill>
                                <a:srgbClr val="1E0000"/>
                              </a:solidFill>
                              <a:latin typeface="Cambria Math" panose="02040503050406030204" pitchFamily="18" charset="0"/>
                            </a:rPr>
                            <m:t>0.1</m:t>
                          </m:r>
                          <m:r>
                            <a:rPr lang="en-US" sz="2400" b="0" i="1" smtClean="0">
                              <a:solidFill>
                                <a:srgbClr val="1E0000"/>
                              </a:solidFill>
                              <a:latin typeface="Cambria Math" panose="02040503050406030204" pitchFamily="18" charset="0"/>
                            </a:rPr>
                            <m:t>𝑡</m:t>
                          </m:r>
                          <m:r>
                            <a:rPr lang="en-US" sz="2400" b="1" i="0" smtClean="0">
                              <a:solidFill>
                                <a:srgbClr val="1E0000"/>
                              </a:solidFill>
                              <a:latin typeface="Cambria Math" panose="02040503050406030204" pitchFamily="18" charset="0"/>
                            </a:rPr>
                            <m:t>+</m:t>
                          </m:r>
                          <m:r>
                            <m:rPr>
                              <m:sty m:val="p"/>
                            </m:rPr>
                            <a:rPr lang="en-US" sz="2400" smtClean="0">
                              <a:solidFill>
                                <a:srgbClr val="1E0000"/>
                              </a:solidFill>
                              <a:latin typeface="Cambria Math" panose="02040503050406030204" pitchFamily="18" charset="0"/>
                            </a:rPr>
                            <m:t>cos</m:t>
                          </m:r>
                        </m:fName>
                        <m:e>
                          <m:d>
                            <m:dPr>
                              <m:ctrlPr>
                                <a:rPr lang="en-US" sz="2400" i="1" smtClean="0">
                                  <a:solidFill>
                                    <a:srgbClr val="1E0000"/>
                                  </a:solidFill>
                                  <a:latin typeface="Cambria Math" panose="02040503050406030204" pitchFamily="18" charset="0"/>
                                </a:rPr>
                              </m:ctrlPr>
                            </m:dPr>
                            <m:e>
                              <m:r>
                                <a:rPr lang="en-US" sz="2400" smtClean="0">
                                  <a:solidFill>
                                    <a:srgbClr val="1E0000"/>
                                  </a:solidFill>
                                  <a:latin typeface="Cambria Math" panose="02040503050406030204" pitchFamily="18" charset="0"/>
                                </a:rPr>
                                <m:t>2</m:t>
                              </m:r>
                              <m:r>
                                <a:rPr lang="en-US" sz="2400" smtClean="0">
                                  <a:solidFill>
                                    <a:srgbClr val="1E0000"/>
                                  </a:solidFill>
                                  <a:latin typeface="Cambria Math" panose="02040503050406030204" pitchFamily="18" charset="0"/>
                                </a:rPr>
                                <m:t>𝜋</m:t>
                              </m:r>
                              <m:r>
                                <a:rPr lang="en-US" sz="2400" smtClean="0">
                                  <a:solidFill>
                                    <a:srgbClr val="1E0000"/>
                                  </a:solidFill>
                                  <a:latin typeface="Cambria Math" panose="02040503050406030204" pitchFamily="18" charset="0"/>
                                </a:rPr>
                                <m:t>2</m:t>
                              </m:r>
                              <m:r>
                                <a:rPr lang="en-US" sz="2400" b="0" i="1" smtClean="0">
                                  <a:solidFill>
                                    <a:srgbClr val="1E0000"/>
                                  </a:solidFill>
                                  <a:latin typeface="Cambria Math" panose="02040503050406030204" pitchFamily="18" charset="0"/>
                                </a:rPr>
                                <m:t>𝑡</m:t>
                              </m:r>
                            </m:e>
                          </m:d>
                        </m:e>
                      </m:func>
                    </m:oMath>
                  </m:oMathPara>
                </a14:m>
                <a:endParaRPr lang="en-US" sz="2400" dirty="0">
                  <a:solidFill>
                    <a:srgbClr val="1E0000"/>
                  </a:solidFill>
                </a:endParaRPr>
              </a:p>
            </p:txBody>
          </p:sp>
        </mc:Choice>
        <mc:Fallback xmlns="">
          <p:sp>
            <p:nvSpPr>
              <p:cNvPr id="6" name="TextBox 5">
                <a:extLst>
                  <a:ext uri="{FF2B5EF4-FFF2-40B4-BE49-F238E27FC236}">
                    <a16:creationId xmlns:a16="http://schemas.microsoft.com/office/drawing/2014/main" id="{33E8927C-D4E2-4167-BB94-688AA1A67FD8}"/>
                  </a:ext>
                </a:extLst>
              </p:cNvPr>
              <p:cNvSpPr txBox="1">
                <a:spLocks noRot="1" noChangeAspect="1" noMove="1" noResize="1" noEditPoints="1" noAdjustHandles="1" noChangeArrowheads="1" noChangeShapeType="1" noTextEdit="1"/>
              </p:cNvSpPr>
              <p:nvPr/>
            </p:nvSpPr>
            <p:spPr>
              <a:xfrm>
                <a:off x="2971800" y="4191000"/>
                <a:ext cx="2641191" cy="461665"/>
              </a:xfrm>
              <a:prstGeom prst="rect">
                <a:avLst/>
              </a:prstGeom>
              <a:blipFill>
                <a:blip r:embed="rId3"/>
                <a:stretch>
                  <a:fillRect/>
                </a:stretch>
              </a:blipFill>
              <a:ln>
                <a:noFill/>
              </a:ln>
            </p:spPr>
            <p:txBody>
              <a:bodyPr/>
              <a:lstStyle/>
              <a:p>
                <a:r>
                  <a:rPr lang="en-US">
                    <a:noFill/>
                  </a:rPr>
                  <a:t> </a:t>
                </a:r>
              </a:p>
            </p:txBody>
          </p:sp>
        </mc:Fallback>
      </mc:AlternateContent>
      <p:sp>
        <p:nvSpPr>
          <p:cNvPr id="4" name="Slide Number Placeholder 1">
            <a:extLst>
              <a:ext uri="{FF2B5EF4-FFF2-40B4-BE49-F238E27FC236}">
                <a16:creationId xmlns:a16="http://schemas.microsoft.com/office/drawing/2014/main" id="{6643052A-C389-30C1-C7D9-D3FE0A36505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17</a:t>
            </a:fld>
            <a:endParaRPr lang="en-US" altLang="en-US" sz="2000" dirty="0">
              <a:solidFill>
                <a:srgbClr val="1E0000"/>
              </a:solidFill>
            </a:endParaRPr>
          </a:p>
        </p:txBody>
      </p:sp>
    </p:spTree>
    <p:extLst>
      <p:ext uri="{BB962C8B-B14F-4D97-AF65-F5344CB8AC3E}">
        <p14:creationId xmlns:p14="http://schemas.microsoft.com/office/powerpoint/2010/main" val="3731095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658600" cy="1066800"/>
          </a:xfrm>
        </p:spPr>
        <p:txBody>
          <a:bodyPr/>
          <a:lstStyle/>
          <a:p>
            <a:r>
              <a:rPr lang="en-US" dirty="0"/>
              <a:t>Example: Summation of Two Damped Exponentials</a:t>
            </a:r>
          </a:p>
        </p:txBody>
      </p:sp>
      <p:sp>
        <p:nvSpPr>
          <p:cNvPr id="3" name="Content Placeholder 2"/>
          <p:cNvSpPr>
            <a:spLocks noGrp="1"/>
          </p:cNvSpPr>
          <p:nvPr>
            <p:ph idx="1"/>
          </p:nvPr>
        </p:nvSpPr>
        <p:spPr>
          <a:xfrm>
            <a:off x="457200" y="1280160"/>
            <a:ext cx="4724400" cy="4876800"/>
          </a:xfrm>
        </p:spPr>
        <p:txBody>
          <a:bodyPr/>
          <a:lstStyle/>
          <a:p>
            <a:r>
              <a:rPr lang="en-US" dirty="0"/>
              <a:t>This example was created by going from the modes to </a:t>
            </a:r>
            <a:br>
              <a:rPr lang="en-US" dirty="0"/>
            </a:br>
            <a:r>
              <a:rPr lang="en-US" dirty="0"/>
              <a:t>a signal</a:t>
            </a:r>
          </a:p>
          <a:p>
            <a:r>
              <a:rPr lang="en-US" dirty="0"/>
              <a:t>We’ll be going in the opposite direction (i.e., </a:t>
            </a:r>
            <a:br>
              <a:rPr lang="en-US" dirty="0"/>
            </a:br>
            <a:r>
              <a:rPr lang="en-US" dirty="0"/>
              <a:t>from a measured signal to the modes) </a:t>
            </a:r>
            <a:br>
              <a:rPr lang="en-US" dirty="0"/>
            </a:br>
            <a:endParaRPr lang="en-US" dirty="0"/>
          </a:p>
        </p:txBody>
      </p:sp>
      <p:pic>
        <p:nvPicPr>
          <p:cNvPr id="5" name="Content Placeholder 8">
            <a:extLst>
              <a:ext uri="{FF2B5EF4-FFF2-40B4-BE49-F238E27FC236}">
                <a16:creationId xmlns:a16="http://schemas.microsoft.com/office/drawing/2014/main" id="{E637B9B8-2759-429B-8166-D3E51E7652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5486400" y="1371600"/>
            <a:ext cx="5791200" cy="4933244"/>
          </a:xfrm>
          <a:prstGeom prst="rect">
            <a:avLst/>
          </a:prstGeom>
          <a:noFill/>
          <a:ln w="9525">
            <a:noFill/>
            <a:miter lim="800000"/>
            <a:headEnd/>
            <a:tailEnd/>
          </a:ln>
        </p:spPr>
      </p:pic>
      <p:sp>
        <p:nvSpPr>
          <p:cNvPr id="4" name="Slide Number Placeholder 1">
            <a:extLst>
              <a:ext uri="{FF2B5EF4-FFF2-40B4-BE49-F238E27FC236}">
                <a16:creationId xmlns:a16="http://schemas.microsoft.com/office/drawing/2014/main" id="{9D6EE3F2-C36C-35F1-98DB-E78BBDE03BA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18</a:t>
            </a:fld>
            <a:endParaRPr lang="en-US" altLang="en-US" sz="2000" dirty="0">
              <a:solidFill>
                <a:srgbClr val="1E0000"/>
              </a:solidFill>
            </a:endParaRPr>
          </a:p>
        </p:txBody>
      </p:sp>
    </p:spTree>
    <p:extLst>
      <p:ext uri="{BB962C8B-B14F-4D97-AF65-F5344CB8AC3E}">
        <p14:creationId xmlns:p14="http://schemas.microsoft.com/office/powerpoint/2010/main" val="208135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42B23-71AB-9E43-9684-E1B6CA1DAA8F}"/>
              </a:ext>
            </a:extLst>
          </p:cNvPr>
          <p:cNvSpPr>
            <a:spLocks noGrp="1"/>
          </p:cNvSpPr>
          <p:nvPr>
            <p:ph idx="1"/>
          </p:nvPr>
        </p:nvSpPr>
        <p:spPr>
          <a:xfrm>
            <a:off x="465746" y="1295400"/>
            <a:ext cx="11040454" cy="3733800"/>
          </a:xfrm>
        </p:spPr>
        <p:txBody>
          <a:bodyPr/>
          <a:lstStyle/>
          <a:p>
            <a:r>
              <a:rPr lang="en-US" dirty="0"/>
              <a:t>Please read Chapter 13</a:t>
            </a:r>
          </a:p>
          <a:p>
            <a:r>
              <a:rPr lang="en-US" dirty="0"/>
              <a:t>By April 9 do Problem Set A</a:t>
            </a:r>
          </a:p>
          <a:p>
            <a:r>
              <a:rPr lang="en-US" dirty="0"/>
              <a:t>Schedule for the rest of the semester is </a:t>
            </a:r>
          </a:p>
          <a:p>
            <a:pPr lvl="1"/>
            <a:r>
              <a:rPr lang="en-US" dirty="0"/>
              <a:t>Lab 10 week of April 7 consisting of time for the design groups to meet; all groups need to turn in a brief progress report in lieu of a lab report </a:t>
            </a:r>
          </a:p>
          <a:p>
            <a:pPr lvl="1"/>
            <a:r>
              <a:rPr lang="en-US" dirty="0"/>
              <a:t>Lab 3 week of April 14 (optional, ungraded machine lab)</a:t>
            </a:r>
          </a:p>
          <a:p>
            <a:pPr lvl="1"/>
            <a:r>
              <a:rPr lang="en-US" dirty="0"/>
              <a:t>Lab 11 (project presentations) by the individual teams to their TA before the end of classes (on or before April 29)</a:t>
            </a:r>
          </a:p>
          <a:p>
            <a:pPr lvl="1"/>
            <a:r>
              <a:rPr lang="en-US" dirty="0"/>
              <a:t>Exam 2 on Wednesday April 23 during class </a:t>
            </a:r>
          </a:p>
          <a:p>
            <a:pPr lvl="1"/>
            <a:r>
              <a:rPr lang="en-US" dirty="0"/>
              <a:t>Design project due at 9:30 am on May 1 (i.e., at the end of our final slot; no final)</a:t>
            </a:r>
          </a:p>
          <a:p>
            <a:endParaRPr lang="en-US" dirty="0"/>
          </a:p>
        </p:txBody>
      </p:sp>
      <p:sp>
        <p:nvSpPr>
          <p:cNvPr id="6" name="Title 5">
            <a:extLst>
              <a:ext uri="{FF2B5EF4-FFF2-40B4-BE49-F238E27FC236}">
                <a16:creationId xmlns:a16="http://schemas.microsoft.com/office/drawing/2014/main" id="{E6C12B43-9AA1-2F30-300B-45431DB9E64A}"/>
              </a:ext>
            </a:extLst>
          </p:cNvPr>
          <p:cNvSpPr>
            <a:spLocks noGrp="1"/>
          </p:cNvSpPr>
          <p:nvPr>
            <p:ph type="title"/>
          </p:nvPr>
        </p:nvSpPr>
        <p:spPr/>
        <p:txBody>
          <a:bodyPr/>
          <a:lstStyle/>
          <a:p>
            <a:r>
              <a:rPr lang="en-US" dirty="0"/>
              <a:t>Announcements</a:t>
            </a:r>
          </a:p>
        </p:txBody>
      </p:sp>
      <p:sp>
        <p:nvSpPr>
          <p:cNvPr id="2" name="Slide Number Placeholder 3">
            <a:extLst>
              <a:ext uri="{FF2B5EF4-FFF2-40B4-BE49-F238E27FC236}">
                <a16:creationId xmlns:a16="http://schemas.microsoft.com/office/drawing/2014/main" id="{93010877-B52C-380E-64E6-5B061637C92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98451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One Signal</a:t>
            </a:r>
          </a:p>
        </p:txBody>
      </p:sp>
      <p:pic>
        <p:nvPicPr>
          <p:cNvPr id="4" name="Content Placeholder 10">
            <a:extLst>
              <a:ext uri="{FF2B5EF4-FFF2-40B4-BE49-F238E27FC236}">
                <a16:creationId xmlns:a16="http://schemas.microsoft.com/office/drawing/2014/main" id="{A9FD7595-6416-48A6-9EA8-D63A1B17679E}"/>
              </a:ext>
            </a:extLst>
          </p:cNvPr>
          <p:cNvPicPr>
            <a:picLocks noGrp="1" noChangeAspect="1"/>
          </p:cNvPicPr>
          <p:nvPr>
            <p:ph idx="1"/>
          </p:nvPr>
        </p:nvPicPr>
        <p:blipFill>
          <a:blip r:embed="rId2"/>
          <a:stretch>
            <a:fillRect/>
          </a:stretch>
        </p:blipFill>
        <p:spPr>
          <a:xfrm>
            <a:off x="457200" y="1938867"/>
            <a:ext cx="8534400" cy="4437002"/>
          </a:xfrm>
          <a:prstGeom prst="rect">
            <a:avLst/>
          </a:prstGeom>
        </p:spPr>
      </p:pic>
      <p:sp>
        <p:nvSpPr>
          <p:cNvPr id="5" name="TextBox 6"/>
          <p:cNvSpPr txBox="1"/>
          <p:nvPr/>
        </p:nvSpPr>
        <p:spPr>
          <a:xfrm>
            <a:off x="457200" y="1290638"/>
            <a:ext cx="8314267"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This could be any signal; image shows the result of the original signal (blue) and the reproduced signal (red) </a:t>
            </a:r>
          </a:p>
        </p:txBody>
      </p:sp>
      <p:sp>
        <p:nvSpPr>
          <p:cNvPr id="3" name="Slide Number Placeholder 1">
            <a:extLst>
              <a:ext uri="{FF2B5EF4-FFF2-40B4-BE49-F238E27FC236}">
                <a16:creationId xmlns:a16="http://schemas.microsoft.com/office/drawing/2014/main" id="{1B77C8E5-B640-DFC7-EE07-019C82A9C7F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19</a:t>
            </a:fld>
            <a:endParaRPr lang="en-US" altLang="en-US" sz="2000" dirty="0">
              <a:solidFill>
                <a:srgbClr val="1E0000"/>
              </a:solidFill>
            </a:endParaRPr>
          </a:p>
        </p:txBody>
      </p:sp>
    </p:spTree>
    <p:extLst>
      <p:ext uri="{BB962C8B-B14F-4D97-AF65-F5344CB8AC3E}">
        <p14:creationId xmlns:p14="http://schemas.microsoft.com/office/powerpoint/2010/main" val="230439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Linear Trend Line Only</a:t>
            </a:r>
          </a:p>
        </p:txBody>
      </p:sp>
      <p:pic>
        <p:nvPicPr>
          <p:cNvPr id="4" name="Content Placeholder 7">
            <a:extLst>
              <a:ext uri="{FF2B5EF4-FFF2-40B4-BE49-F238E27FC236}">
                <a16:creationId xmlns:a16="http://schemas.microsoft.com/office/drawing/2014/main" id="{284B924D-26D8-4592-8EF5-D4F829BCD09E}"/>
              </a:ext>
            </a:extLst>
          </p:cNvPr>
          <p:cNvPicPr>
            <a:picLocks noGrp="1" noChangeAspect="1"/>
          </p:cNvPicPr>
          <p:nvPr>
            <p:ph idx="1"/>
          </p:nvPr>
        </p:nvPicPr>
        <p:blipFill>
          <a:blip r:embed="rId2"/>
          <a:stretch>
            <a:fillRect/>
          </a:stretch>
        </p:blipFill>
        <p:spPr>
          <a:xfrm>
            <a:off x="914400" y="1371600"/>
            <a:ext cx="8794063" cy="4572000"/>
          </a:xfrm>
          <a:prstGeom prst="rect">
            <a:avLst/>
          </a:prstGeom>
        </p:spPr>
      </p:pic>
      <p:sp>
        <p:nvSpPr>
          <p:cNvPr id="3" name="Slide Number Placeholder 1">
            <a:extLst>
              <a:ext uri="{FF2B5EF4-FFF2-40B4-BE49-F238E27FC236}">
                <a16:creationId xmlns:a16="http://schemas.microsoft.com/office/drawing/2014/main" id="{ABA8D7F8-5E48-0D21-BDBF-1E530566F98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20</a:t>
            </a:fld>
            <a:endParaRPr lang="en-US" altLang="en-US" sz="2000" dirty="0">
              <a:solidFill>
                <a:srgbClr val="1E0000"/>
              </a:solidFill>
            </a:endParaRPr>
          </a:p>
        </p:txBody>
      </p:sp>
    </p:spTree>
    <p:extLst>
      <p:ext uri="{BB962C8B-B14F-4D97-AF65-F5344CB8AC3E}">
        <p14:creationId xmlns:p14="http://schemas.microsoft.com/office/powerpoint/2010/main" val="2811945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Linear Trend Line + One Mode</a:t>
            </a:r>
          </a:p>
        </p:txBody>
      </p:sp>
      <p:pic>
        <p:nvPicPr>
          <p:cNvPr id="4" name="Content Placeholder 9">
            <a:extLst>
              <a:ext uri="{FF2B5EF4-FFF2-40B4-BE49-F238E27FC236}">
                <a16:creationId xmlns:a16="http://schemas.microsoft.com/office/drawing/2014/main" id="{BE9CC998-78D0-4452-972C-2FB54F38D61F}"/>
              </a:ext>
            </a:extLst>
          </p:cNvPr>
          <p:cNvPicPr>
            <a:picLocks noGrp="1" noChangeAspect="1"/>
          </p:cNvPicPr>
          <p:nvPr>
            <p:ph idx="1"/>
          </p:nvPr>
        </p:nvPicPr>
        <p:blipFill>
          <a:blip r:embed="rId2"/>
          <a:stretch>
            <a:fillRect/>
          </a:stretch>
        </p:blipFill>
        <p:spPr>
          <a:xfrm>
            <a:off x="914400" y="1371600"/>
            <a:ext cx="8794063" cy="4572000"/>
          </a:xfrm>
          <a:prstGeom prst="rect">
            <a:avLst/>
          </a:prstGeom>
        </p:spPr>
      </p:pic>
      <p:sp>
        <p:nvSpPr>
          <p:cNvPr id="3" name="Slide Number Placeholder 1">
            <a:extLst>
              <a:ext uri="{FF2B5EF4-FFF2-40B4-BE49-F238E27FC236}">
                <a16:creationId xmlns:a16="http://schemas.microsoft.com/office/drawing/2014/main" id="{BF9CCF49-AAE4-54B2-049F-0D7B33EF370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21</a:t>
            </a:fld>
            <a:endParaRPr lang="en-US" altLang="en-US" sz="2000" dirty="0">
              <a:solidFill>
                <a:srgbClr val="1E0000"/>
              </a:solidFill>
            </a:endParaRPr>
          </a:p>
        </p:txBody>
      </p:sp>
    </p:spTree>
    <p:extLst>
      <p:ext uri="{BB962C8B-B14F-4D97-AF65-F5344CB8AC3E}">
        <p14:creationId xmlns:p14="http://schemas.microsoft.com/office/powerpoint/2010/main" val="2880150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Linear Trend Line + Two Modes</a:t>
            </a:r>
          </a:p>
        </p:txBody>
      </p:sp>
      <p:pic>
        <p:nvPicPr>
          <p:cNvPr id="4" name="Content Placeholder 7">
            <a:extLst>
              <a:ext uri="{FF2B5EF4-FFF2-40B4-BE49-F238E27FC236}">
                <a16:creationId xmlns:a16="http://schemas.microsoft.com/office/drawing/2014/main" id="{E1BFF712-EC7E-467A-8A0B-0DF3638820E0}"/>
              </a:ext>
            </a:extLst>
          </p:cNvPr>
          <p:cNvPicPr>
            <a:picLocks noGrp="1" noChangeAspect="1"/>
          </p:cNvPicPr>
          <p:nvPr>
            <p:ph idx="1"/>
          </p:nvPr>
        </p:nvPicPr>
        <p:blipFill>
          <a:blip r:embed="rId2"/>
          <a:stretch>
            <a:fillRect/>
          </a:stretch>
        </p:blipFill>
        <p:spPr>
          <a:xfrm>
            <a:off x="914400" y="1371600"/>
            <a:ext cx="8794063" cy="4572000"/>
          </a:xfrm>
          <a:prstGeom prst="rect">
            <a:avLst/>
          </a:prstGeom>
        </p:spPr>
      </p:pic>
      <p:sp>
        <p:nvSpPr>
          <p:cNvPr id="3" name="Slide Number Placeholder 1">
            <a:extLst>
              <a:ext uri="{FF2B5EF4-FFF2-40B4-BE49-F238E27FC236}">
                <a16:creationId xmlns:a16="http://schemas.microsoft.com/office/drawing/2014/main" id="{1C51D1E3-BCFB-D1F6-6DB6-DB220B374C5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22</a:t>
            </a:fld>
            <a:endParaRPr lang="en-US" altLang="en-US" sz="2000" dirty="0">
              <a:solidFill>
                <a:srgbClr val="1E0000"/>
              </a:solidFill>
            </a:endParaRPr>
          </a:p>
        </p:txBody>
      </p:sp>
    </p:spTree>
    <p:extLst>
      <p:ext uri="{BB962C8B-B14F-4D97-AF65-F5344CB8AC3E}">
        <p14:creationId xmlns:p14="http://schemas.microsoft.com/office/powerpoint/2010/main" val="14481655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Linear Trend Line + Three Modes</a:t>
            </a:r>
          </a:p>
        </p:txBody>
      </p:sp>
      <p:pic>
        <p:nvPicPr>
          <p:cNvPr id="4" name="Content Placeholder 6">
            <a:extLst>
              <a:ext uri="{FF2B5EF4-FFF2-40B4-BE49-F238E27FC236}">
                <a16:creationId xmlns:a16="http://schemas.microsoft.com/office/drawing/2014/main" id="{4661A907-6A42-4782-A165-A27AE41B4A60}"/>
              </a:ext>
            </a:extLst>
          </p:cNvPr>
          <p:cNvPicPr>
            <a:picLocks noGrp="1" noChangeAspect="1"/>
          </p:cNvPicPr>
          <p:nvPr>
            <p:ph idx="1"/>
          </p:nvPr>
        </p:nvPicPr>
        <p:blipFill>
          <a:blip r:embed="rId2"/>
          <a:stretch>
            <a:fillRect/>
          </a:stretch>
        </p:blipFill>
        <p:spPr>
          <a:xfrm>
            <a:off x="914400" y="1371600"/>
            <a:ext cx="8794063" cy="4572000"/>
          </a:xfrm>
          <a:prstGeom prst="rect">
            <a:avLst/>
          </a:prstGeom>
        </p:spPr>
      </p:pic>
      <p:sp>
        <p:nvSpPr>
          <p:cNvPr id="3" name="Slide Number Placeholder 1">
            <a:extLst>
              <a:ext uri="{FF2B5EF4-FFF2-40B4-BE49-F238E27FC236}">
                <a16:creationId xmlns:a16="http://schemas.microsoft.com/office/drawing/2014/main" id="{4CB92826-6163-71A5-3CF5-0707B6FA8D3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23</a:t>
            </a:fld>
            <a:endParaRPr lang="en-US" altLang="en-US" sz="2000" dirty="0">
              <a:solidFill>
                <a:srgbClr val="1E0000"/>
              </a:solidFill>
            </a:endParaRPr>
          </a:p>
        </p:txBody>
      </p:sp>
    </p:spTree>
    <p:extLst>
      <p:ext uri="{BB962C8B-B14F-4D97-AF65-F5344CB8AC3E}">
        <p14:creationId xmlns:p14="http://schemas.microsoft.com/office/powerpoint/2010/main" val="983127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Linear Trend Line + Four Modes</a:t>
            </a:r>
          </a:p>
        </p:txBody>
      </p:sp>
      <p:pic>
        <p:nvPicPr>
          <p:cNvPr id="5" name="Content Placeholder 3">
            <a:extLst>
              <a:ext uri="{FF2B5EF4-FFF2-40B4-BE49-F238E27FC236}">
                <a16:creationId xmlns:a16="http://schemas.microsoft.com/office/drawing/2014/main" id="{F30B8299-08CA-4891-8D9A-0F8C7139A64A}"/>
              </a:ext>
            </a:extLst>
          </p:cNvPr>
          <p:cNvPicPr>
            <a:picLocks noGrp="1" noChangeAspect="1"/>
          </p:cNvPicPr>
          <p:nvPr>
            <p:ph idx="1"/>
          </p:nvPr>
        </p:nvPicPr>
        <p:blipFill>
          <a:blip r:embed="rId2"/>
          <a:stretch>
            <a:fillRect/>
          </a:stretch>
        </p:blipFill>
        <p:spPr>
          <a:xfrm>
            <a:off x="914400" y="1371600"/>
            <a:ext cx="8794063" cy="4572000"/>
          </a:xfrm>
          <a:prstGeom prst="rect">
            <a:avLst/>
          </a:prstGeom>
        </p:spPr>
      </p:pic>
      <p:sp>
        <p:nvSpPr>
          <p:cNvPr id="3" name="Slide Number Placeholder 1">
            <a:extLst>
              <a:ext uri="{FF2B5EF4-FFF2-40B4-BE49-F238E27FC236}">
                <a16:creationId xmlns:a16="http://schemas.microsoft.com/office/drawing/2014/main" id="{439532FE-3A35-7709-1ACB-5A802D2F7C3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24</a:t>
            </a:fld>
            <a:endParaRPr lang="en-US" altLang="en-US" sz="2000" dirty="0">
              <a:solidFill>
                <a:srgbClr val="1E0000"/>
              </a:solidFill>
            </a:endParaRPr>
          </a:p>
        </p:txBody>
      </p:sp>
    </p:spTree>
    <p:extLst>
      <p:ext uri="{BB962C8B-B14F-4D97-AF65-F5344CB8AC3E}">
        <p14:creationId xmlns:p14="http://schemas.microsoft.com/office/powerpoint/2010/main" val="152791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Linear Trend Line + Five Modes</a:t>
            </a:r>
          </a:p>
        </p:txBody>
      </p:sp>
      <p:pic>
        <p:nvPicPr>
          <p:cNvPr id="4" name="Content Placeholder 3">
            <a:extLst>
              <a:ext uri="{FF2B5EF4-FFF2-40B4-BE49-F238E27FC236}">
                <a16:creationId xmlns:a16="http://schemas.microsoft.com/office/drawing/2014/main" id="{B7288B1A-994E-4AA2-AD3B-78EF47913BCE}"/>
              </a:ext>
            </a:extLst>
          </p:cNvPr>
          <p:cNvPicPr>
            <a:picLocks noGrp="1" noChangeAspect="1"/>
          </p:cNvPicPr>
          <p:nvPr>
            <p:ph idx="1"/>
          </p:nvPr>
        </p:nvPicPr>
        <p:blipFill>
          <a:blip r:embed="rId2"/>
          <a:stretch>
            <a:fillRect/>
          </a:stretch>
        </p:blipFill>
        <p:spPr>
          <a:xfrm>
            <a:off x="914400" y="1371600"/>
            <a:ext cx="8794063" cy="4572000"/>
          </a:xfrm>
          <a:prstGeom prst="rect">
            <a:avLst/>
          </a:prstGeom>
        </p:spPr>
      </p:pic>
      <p:sp>
        <p:nvSpPr>
          <p:cNvPr id="5" name="TextBox 6"/>
          <p:cNvSpPr txBox="1"/>
          <p:nvPr/>
        </p:nvSpPr>
        <p:spPr>
          <a:xfrm>
            <a:off x="927401" y="4701570"/>
            <a:ext cx="403860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It is hard to tell a difference</a:t>
            </a:r>
            <a:br>
              <a:rPr lang="en-US" sz="2400" b="0" dirty="0">
                <a:solidFill>
                  <a:srgbClr val="1E0000"/>
                </a:solidFill>
                <a:latin typeface="+mn-lt"/>
                <a:cs typeface="Arial" panose="020B0604020202020204" pitchFamily="34" charset="0"/>
              </a:rPr>
            </a:br>
            <a:r>
              <a:rPr lang="en-US" sz="2400" b="0" dirty="0">
                <a:solidFill>
                  <a:srgbClr val="1E0000"/>
                </a:solidFill>
                <a:latin typeface="+mn-lt"/>
                <a:cs typeface="Arial" panose="020B0604020202020204" pitchFamily="34" charset="0"/>
              </a:rPr>
              <a:t>on this one, illustrating that modes manifest differently in different signals</a:t>
            </a:r>
          </a:p>
        </p:txBody>
      </p:sp>
      <p:sp>
        <p:nvSpPr>
          <p:cNvPr id="3" name="Slide Number Placeholder 1">
            <a:extLst>
              <a:ext uri="{FF2B5EF4-FFF2-40B4-BE49-F238E27FC236}">
                <a16:creationId xmlns:a16="http://schemas.microsoft.com/office/drawing/2014/main" id="{832C9316-161A-FF88-AB2B-102E895CF0A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25</a:t>
            </a:fld>
            <a:endParaRPr lang="en-US" altLang="en-US" sz="2000" dirty="0">
              <a:solidFill>
                <a:srgbClr val="1E0000"/>
              </a:solidFill>
            </a:endParaRPr>
          </a:p>
        </p:txBody>
      </p:sp>
    </p:spTree>
    <p:extLst>
      <p:ext uri="{BB962C8B-B14F-4D97-AF65-F5344CB8AC3E}">
        <p14:creationId xmlns:p14="http://schemas.microsoft.com/office/powerpoint/2010/main" val="755198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Measurement-Based Modal Analysis</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dirty="0"/>
              <a:t>There are a number of different approaches</a:t>
            </a:r>
          </a:p>
          <a:p>
            <a:pPr>
              <a:lnSpc>
                <a:spcPct val="110000"/>
              </a:lnSpc>
            </a:pPr>
            <a:r>
              <a:rPr lang="en-US" dirty="0"/>
              <a:t>The idea of all techniques is to approximate a signal, </a:t>
            </a:r>
            <a:r>
              <a:rPr lang="en-US" dirty="0" err="1"/>
              <a:t>y</a:t>
            </a:r>
            <a:r>
              <a:rPr lang="en-US" baseline="-25000" dirty="0" err="1"/>
              <a:t>org</a:t>
            </a:r>
            <a:r>
              <a:rPr lang="en-US" dirty="0"/>
              <a:t>(t), by the sum of other, simpler signals (basis functions)</a:t>
            </a:r>
          </a:p>
          <a:p>
            <a:pPr lvl="1">
              <a:lnSpc>
                <a:spcPct val="110000"/>
              </a:lnSpc>
            </a:pPr>
            <a:r>
              <a:rPr lang="en-US" dirty="0"/>
              <a:t>Basis functions are usually exponentials, with linear and quadratic functions used to </a:t>
            </a:r>
            <a:r>
              <a:rPr lang="en-US" dirty="0" err="1"/>
              <a:t>detrend</a:t>
            </a:r>
            <a:r>
              <a:rPr lang="en-US" dirty="0"/>
              <a:t> the signal</a:t>
            </a:r>
          </a:p>
          <a:p>
            <a:pPr lvl="1">
              <a:lnSpc>
                <a:spcPct val="110000"/>
              </a:lnSpc>
            </a:pPr>
            <a:r>
              <a:rPr lang="en-US" dirty="0"/>
              <a:t>Properties of the original signal can be quantified from basis function properties </a:t>
            </a:r>
          </a:p>
          <a:p>
            <a:pPr lvl="2">
              <a:lnSpc>
                <a:spcPct val="110000"/>
              </a:lnSpc>
            </a:pPr>
            <a:r>
              <a:rPr lang="en-US" dirty="0"/>
              <a:t>Examples are frequency and damping</a:t>
            </a:r>
          </a:p>
          <a:p>
            <a:pPr lvl="1">
              <a:lnSpc>
                <a:spcPct val="110000"/>
              </a:lnSpc>
            </a:pPr>
            <a:r>
              <a:rPr lang="en-US" dirty="0"/>
              <a:t>Signal is considered over time with t=0 as the start</a:t>
            </a:r>
          </a:p>
          <a:p>
            <a:pPr>
              <a:lnSpc>
                <a:spcPct val="110000"/>
              </a:lnSpc>
            </a:pPr>
            <a:r>
              <a:rPr lang="en-US" dirty="0"/>
              <a:t>Approaches sample the original signal </a:t>
            </a:r>
            <a:r>
              <a:rPr lang="en-US" dirty="0" err="1"/>
              <a:t>y</a:t>
            </a:r>
            <a:r>
              <a:rPr lang="en-US" baseline="-25000" dirty="0" err="1"/>
              <a:t>org</a:t>
            </a:r>
            <a:r>
              <a:rPr lang="en-US" dirty="0"/>
              <a:t>(t)</a:t>
            </a:r>
          </a:p>
          <a:p>
            <a:endParaRPr lang="en-US" dirty="0"/>
          </a:p>
        </p:txBody>
      </p:sp>
      <p:sp>
        <p:nvSpPr>
          <p:cNvPr id="4" name="Slide Number Placeholder 1">
            <a:extLst>
              <a:ext uri="{FF2B5EF4-FFF2-40B4-BE49-F238E27FC236}">
                <a16:creationId xmlns:a16="http://schemas.microsoft.com/office/drawing/2014/main" id="{68ED7295-0A13-59AB-9862-CBCFC0EAD2D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26</a:t>
            </a:fld>
            <a:endParaRPr lang="en-US" altLang="en-US" sz="2000" dirty="0">
              <a:solidFill>
                <a:srgbClr val="1E0000"/>
              </a:solidFill>
            </a:endParaRPr>
          </a:p>
        </p:txBody>
      </p:sp>
    </p:spTree>
    <p:extLst>
      <p:ext uri="{BB962C8B-B14F-4D97-AF65-F5344CB8AC3E}">
        <p14:creationId xmlns:p14="http://schemas.microsoft.com/office/powerpoint/2010/main" val="3670693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Measurement-Based Modal Analysis</a:t>
            </a:r>
          </a:p>
        </p:txBody>
      </p:sp>
      <p:sp>
        <p:nvSpPr>
          <p:cNvPr id="3" name="Content Placeholder 2"/>
          <p:cNvSpPr>
            <a:spLocks noGrp="1"/>
          </p:cNvSpPr>
          <p:nvPr>
            <p:ph idx="1"/>
          </p:nvPr>
        </p:nvSpPr>
        <p:spPr>
          <a:xfrm>
            <a:off x="457200" y="1280160"/>
            <a:ext cx="10363200" cy="2133600"/>
          </a:xfrm>
        </p:spPr>
        <p:txBody>
          <a:bodyPr>
            <a:normAutofit fontScale="92500" lnSpcReduction="10000"/>
          </a:bodyPr>
          <a:lstStyle/>
          <a:p>
            <a:pPr>
              <a:lnSpc>
                <a:spcPct val="120000"/>
              </a:lnSpc>
            </a:pPr>
            <a:r>
              <a:rPr lang="en-US" sz="3000" dirty="0"/>
              <a:t>Vector </a:t>
            </a:r>
            <a:r>
              <a:rPr lang="en-US" sz="3000" b="1" dirty="0"/>
              <a:t>y</a:t>
            </a:r>
            <a:r>
              <a:rPr lang="en-US" sz="3000" dirty="0"/>
              <a:t> consists of m uniformly sampled points from </a:t>
            </a:r>
            <a:r>
              <a:rPr lang="en-US" sz="3000" dirty="0" err="1"/>
              <a:t>y</a:t>
            </a:r>
            <a:r>
              <a:rPr lang="en-US" sz="3000" baseline="-25000" dirty="0" err="1"/>
              <a:t>org</a:t>
            </a:r>
            <a:r>
              <a:rPr lang="en-US" sz="3000" dirty="0"/>
              <a:t>(t) at a sampling value of </a:t>
            </a:r>
            <a:r>
              <a:rPr lang="en-US" sz="3000" dirty="0">
                <a:latin typeface="Symbol" panose="05050102010706020507" pitchFamily="18" charset="2"/>
              </a:rPr>
              <a:t>D</a:t>
            </a:r>
            <a:r>
              <a:rPr lang="en-US" sz="3000" dirty="0"/>
              <a:t>T, starting with t=0, with values </a:t>
            </a:r>
            <a:r>
              <a:rPr lang="en-US" sz="3000" dirty="0" err="1"/>
              <a:t>y</a:t>
            </a:r>
            <a:r>
              <a:rPr lang="en-US" sz="3000" baseline="-25000" dirty="0" err="1"/>
              <a:t>j</a:t>
            </a:r>
            <a:r>
              <a:rPr lang="en-US" sz="3000" dirty="0"/>
              <a:t> for j=1…m</a:t>
            </a:r>
          </a:p>
          <a:p>
            <a:pPr lvl="1">
              <a:lnSpc>
                <a:spcPct val="120000"/>
              </a:lnSpc>
            </a:pPr>
            <a:r>
              <a:rPr lang="en-US" sz="2600" dirty="0"/>
              <a:t>Times are then </a:t>
            </a:r>
            <a:r>
              <a:rPr lang="en-US" sz="2600" dirty="0" err="1"/>
              <a:t>t</a:t>
            </a:r>
            <a:r>
              <a:rPr lang="en-US" sz="2600" baseline="-25000" dirty="0" err="1"/>
              <a:t>j</a:t>
            </a:r>
            <a:r>
              <a:rPr lang="en-US" sz="2600" dirty="0"/>
              <a:t>= (j-1)</a:t>
            </a:r>
            <a:r>
              <a:rPr lang="en-US" sz="2600" dirty="0">
                <a:latin typeface="Symbol" panose="05050102010706020507" pitchFamily="18" charset="2"/>
              </a:rPr>
              <a:t>D</a:t>
            </a:r>
            <a:r>
              <a:rPr lang="en-US" sz="2600" dirty="0"/>
              <a:t>T</a:t>
            </a:r>
          </a:p>
          <a:p>
            <a:pPr lvl="1">
              <a:lnSpc>
                <a:spcPct val="120000"/>
              </a:lnSpc>
            </a:pPr>
            <a:r>
              <a:rPr lang="en-US" sz="2600" dirty="0"/>
              <a:t>At each time point j, the approximation of </a:t>
            </a:r>
            <a:r>
              <a:rPr lang="en-US" sz="2600" dirty="0" err="1"/>
              <a:t>y</a:t>
            </a:r>
            <a:r>
              <a:rPr lang="en-US" sz="2600" baseline="-25000" dirty="0" err="1"/>
              <a:t>j</a:t>
            </a:r>
            <a:r>
              <a:rPr lang="en-US" sz="2600" dirty="0"/>
              <a:t> is </a:t>
            </a:r>
          </a:p>
          <a:p>
            <a:endParaRPr lang="en-US" dirty="0"/>
          </a:p>
        </p:txBody>
      </p:sp>
      <p:graphicFrame>
        <p:nvGraphicFramePr>
          <p:cNvPr id="4" name="Object 3"/>
          <p:cNvGraphicFramePr>
            <a:graphicFrameLocks noChangeAspect="1"/>
          </p:cNvGraphicFramePr>
          <p:nvPr/>
        </p:nvGraphicFramePr>
        <p:xfrm>
          <a:off x="1143000" y="3124200"/>
          <a:ext cx="8911344" cy="2895600"/>
        </p:xfrm>
        <a:graphic>
          <a:graphicData uri="http://schemas.openxmlformats.org/presentationml/2006/ole">
            <mc:AlternateContent xmlns:mc="http://schemas.openxmlformats.org/markup-compatibility/2006">
              <mc:Choice xmlns:v="urn:schemas-microsoft-com:vml" Requires="v">
                <p:oleObj name="Equation" r:id="rId2" imgW="4457520" imgH="1447560" progId="Equation.DSMT4">
                  <p:embed/>
                </p:oleObj>
              </mc:Choice>
              <mc:Fallback>
                <p:oleObj name="Equation" r:id="rId2" imgW="4457520" imgH="1447560" progId="Equation.DSMT4">
                  <p:embed/>
                  <p:pic>
                    <p:nvPicPr>
                      <p:cNvPr id="4" name="Object 3"/>
                      <p:cNvPicPr>
                        <a:picLocks noChangeAspect="1" noChangeArrowheads="1"/>
                      </p:cNvPicPr>
                      <p:nvPr/>
                    </p:nvPicPr>
                    <p:blipFill>
                      <a:blip r:embed="rId3"/>
                      <a:srcRect/>
                      <a:stretch>
                        <a:fillRect/>
                      </a:stretch>
                    </p:blipFill>
                    <p:spPr bwMode="auto">
                      <a:xfrm>
                        <a:off x="1143000" y="3124200"/>
                        <a:ext cx="8911344" cy="2895600"/>
                      </a:xfrm>
                      <a:prstGeom prst="rect">
                        <a:avLst/>
                      </a:prstGeom>
                      <a:noFill/>
                      <a:ln>
                        <a:noFill/>
                      </a:ln>
                    </p:spPr>
                  </p:pic>
                </p:oleObj>
              </mc:Fallback>
            </mc:AlternateContent>
          </a:graphicData>
        </a:graphic>
      </p:graphicFrame>
      <p:sp>
        <p:nvSpPr>
          <p:cNvPr id="5" name="Slide Number Placeholder 1">
            <a:extLst>
              <a:ext uri="{FF2B5EF4-FFF2-40B4-BE49-F238E27FC236}">
                <a16:creationId xmlns:a16="http://schemas.microsoft.com/office/drawing/2014/main" id="{F068CCE2-CEFA-0769-5DB5-BE060AE0B8E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27</a:t>
            </a:fld>
            <a:endParaRPr lang="en-US" altLang="en-US" sz="2000" dirty="0">
              <a:solidFill>
                <a:srgbClr val="1E0000"/>
              </a:solidFill>
            </a:endParaRPr>
          </a:p>
        </p:txBody>
      </p:sp>
      <p:sp>
        <p:nvSpPr>
          <p:cNvPr id="6" name="TextBox 5">
            <a:extLst>
              <a:ext uri="{FF2B5EF4-FFF2-40B4-BE49-F238E27FC236}">
                <a16:creationId xmlns:a16="http://schemas.microsoft.com/office/drawing/2014/main" id="{83CE3580-1E8C-4333-F495-0457B3B341C9}"/>
              </a:ext>
            </a:extLst>
          </p:cNvPr>
          <p:cNvSpPr txBox="1"/>
          <p:nvPr/>
        </p:nvSpPr>
        <p:spPr>
          <a:xfrm>
            <a:off x="7620000" y="2515790"/>
            <a:ext cx="3429000" cy="830997"/>
          </a:xfrm>
          <a:prstGeom prst="rect">
            <a:avLst/>
          </a:prstGeom>
          <a:solidFill>
            <a:schemeClr val="accent3">
              <a:lumMod val="95000"/>
            </a:schemeClr>
          </a:solidFill>
        </p:spPr>
        <p:txBody>
          <a:bodyPr wrap="square" rtlCol="0">
            <a:spAutoFit/>
          </a:bodyPr>
          <a:lstStyle/>
          <a:p>
            <a:r>
              <a:rPr lang="en-US" sz="2400" dirty="0">
                <a:solidFill>
                  <a:schemeClr val="tx1">
                    <a:lumMod val="50000"/>
                  </a:schemeClr>
                </a:solidFill>
              </a:rPr>
              <a:t>In 460 we won’t be dwelling on the equations</a:t>
            </a:r>
          </a:p>
        </p:txBody>
      </p:sp>
    </p:spTree>
    <p:extLst>
      <p:ext uri="{BB962C8B-B14F-4D97-AF65-F5344CB8AC3E}">
        <p14:creationId xmlns:p14="http://schemas.microsoft.com/office/powerpoint/2010/main" val="2165584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Measurement-Based Modal Analysis</a:t>
            </a:r>
          </a:p>
        </p:txBody>
      </p:sp>
      <p:sp>
        <p:nvSpPr>
          <p:cNvPr id="3" name="Content Placeholder 2"/>
          <p:cNvSpPr>
            <a:spLocks noGrp="1"/>
          </p:cNvSpPr>
          <p:nvPr>
            <p:ph idx="1"/>
          </p:nvPr>
        </p:nvSpPr>
        <p:spPr/>
        <p:txBody>
          <a:bodyPr>
            <a:noAutofit/>
          </a:bodyPr>
          <a:lstStyle/>
          <a:p>
            <a:pPr>
              <a:lnSpc>
                <a:spcPct val="110000"/>
              </a:lnSpc>
            </a:pPr>
            <a:r>
              <a:rPr lang="en-US" dirty="0"/>
              <a:t>Error (residual) value at each point j is</a:t>
            </a:r>
          </a:p>
          <a:p>
            <a:pPr>
              <a:lnSpc>
                <a:spcPct val="110000"/>
              </a:lnSpc>
            </a:pPr>
            <a:endParaRPr lang="en-US" dirty="0"/>
          </a:p>
          <a:p>
            <a:pPr>
              <a:lnSpc>
                <a:spcPct val="110000"/>
              </a:lnSpc>
            </a:pPr>
            <a:r>
              <a:rPr lang="en-US" dirty="0"/>
              <a:t>The closeness of the fit can be quantified using the Euclidean norm of the residuals</a:t>
            </a:r>
          </a:p>
          <a:p>
            <a:pPr>
              <a:lnSpc>
                <a:spcPct val="110000"/>
              </a:lnSpc>
            </a:pPr>
            <a:endParaRPr lang="en-US" dirty="0"/>
          </a:p>
          <a:p>
            <a:pPr>
              <a:lnSpc>
                <a:spcPct val="110000"/>
              </a:lnSpc>
            </a:pPr>
            <a:endParaRPr lang="en-US" dirty="0"/>
          </a:p>
          <a:p>
            <a:pPr>
              <a:lnSpc>
                <a:spcPct val="110000"/>
              </a:lnSpc>
            </a:pPr>
            <a:r>
              <a:rPr lang="en-US" dirty="0"/>
              <a:t>Hence we need to determine </a:t>
            </a:r>
            <a:r>
              <a:rPr lang="en-US" b="1" dirty="0">
                <a:latin typeface="Symbol" panose="05050102010706020507" pitchFamily="18" charset="2"/>
              </a:rPr>
              <a:t>a</a:t>
            </a:r>
            <a:r>
              <a:rPr lang="en-US" dirty="0"/>
              <a:t> and </a:t>
            </a:r>
            <a:r>
              <a:rPr lang="en-US" b="1" dirty="0"/>
              <a:t>b</a:t>
            </a:r>
          </a:p>
        </p:txBody>
      </p:sp>
      <p:graphicFrame>
        <p:nvGraphicFramePr>
          <p:cNvPr id="4" name="Object 3"/>
          <p:cNvGraphicFramePr>
            <a:graphicFrameLocks noChangeAspect="1"/>
          </p:cNvGraphicFramePr>
          <p:nvPr/>
        </p:nvGraphicFramePr>
        <p:xfrm>
          <a:off x="990600" y="1828800"/>
          <a:ext cx="3268663" cy="550863"/>
        </p:xfrm>
        <a:graphic>
          <a:graphicData uri="http://schemas.openxmlformats.org/presentationml/2006/ole">
            <mc:AlternateContent xmlns:mc="http://schemas.openxmlformats.org/markup-compatibility/2006">
              <mc:Choice xmlns:v="urn:schemas-microsoft-com:vml" Requires="v">
                <p:oleObj name="Equation" r:id="rId2" imgW="1434960" imgH="241200" progId="Equation.DSMT4">
                  <p:embed/>
                </p:oleObj>
              </mc:Choice>
              <mc:Fallback>
                <p:oleObj name="Equation" r:id="rId2" imgW="1434960" imgH="2412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326866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nvGraphicFramePr>
        <p:xfrm>
          <a:off x="947208" y="3487738"/>
          <a:ext cx="4387850" cy="990600"/>
        </p:xfrm>
        <a:graphic>
          <a:graphicData uri="http://schemas.openxmlformats.org/presentationml/2006/ole">
            <mc:AlternateContent xmlns:mc="http://schemas.openxmlformats.org/markup-compatibility/2006">
              <mc:Choice xmlns:v="urn:schemas-microsoft-com:vml" Requires="v">
                <p:oleObj name="Equation" r:id="rId4" imgW="1968480" imgH="444240" progId="Equation.DSMT4">
                  <p:embed/>
                </p:oleObj>
              </mc:Choice>
              <mc:Fallback>
                <p:oleObj name="Equation" r:id="rId4" imgW="1968480" imgH="44424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7208" y="3487738"/>
                        <a:ext cx="4387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947208" y="5086501"/>
          <a:ext cx="3352800" cy="999823"/>
        </p:xfrm>
        <a:graphic>
          <a:graphicData uri="http://schemas.openxmlformats.org/presentationml/2006/ole">
            <mc:AlternateContent xmlns:mc="http://schemas.openxmlformats.org/markup-compatibility/2006">
              <mc:Choice xmlns:v="urn:schemas-microsoft-com:vml" Requires="v">
                <p:oleObj name="Equation" r:id="rId6" imgW="1447560" imgH="431640" progId="Equation.DSMT4">
                  <p:embed/>
                </p:oleObj>
              </mc:Choice>
              <mc:Fallback>
                <p:oleObj name="Equation" r:id="rId6" imgW="1447560" imgH="431640" progId="Equation.DSMT4">
                  <p:embed/>
                  <p:pic>
                    <p:nvPicPr>
                      <p:cNvPr id="7" name="Object 6"/>
                      <p:cNvPicPr>
                        <a:picLocks noChangeAspect="1" noChangeArrowheads="1"/>
                      </p:cNvPicPr>
                      <p:nvPr/>
                    </p:nvPicPr>
                    <p:blipFill>
                      <a:blip r:embed="rId7"/>
                      <a:srcRect/>
                      <a:stretch>
                        <a:fillRect/>
                      </a:stretch>
                    </p:blipFill>
                    <p:spPr bwMode="auto">
                      <a:xfrm>
                        <a:off x="947208" y="5086501"/>
                        <a:ext cx="3352800" cy="999823"/>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CC095731-20F5-3395-2B00-03A2E33E95F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28</a:t>
            </a:fld>
            <a:endParaRPr lang="en-US" altLang="en-US" sz="2000" dirty="0">
              <a:solidFill>
                <a:srgbClr val="1E0000"/>
              </a:solidFill>
            </a:endParaRPr>
          </a:p>
        </p:txBody>
      </p:sp>
      <p:sp>
        <p:nvSpPr>
          <p:cNvPr id="8" name="TextBox 7">
            <a:extLst>
              <a:ext uri="{FF2B5EF4-FFF2-40B4-BE49-F238E27FC236}">
                <a16:creationId xmlns:a16="http://schemas.microsoft.com/office/drawing/2014/main" id="{32A73292-50B8-153B-27E8-047FA3C67894}"/>
              </a:ext>
            </a:extLst>
          </p:cNvPr>
          <p:cNvSpPr txBox="1"/>
          <p:nvPr/>
        </p:nvSpPr>
        <p:spPr>
          <a:xfrm>
            <a:off x="7620000" y="3581400"/>
            <a:ext cx="3429000" cy="1569660"/>
          </a:xfrm>
          <a:prstGeom prst="rect">
            <a:avLst/>
          </a:prstGeom>
          <a:solidFill>
            <a:schemeClr val="accent3">
              <a:lumMod val="95000"/>
            </a:schemeClr>
          </a:solidFill>
        </p:spPr>
        <p:txBody>
          <a:bodyPr wrap="square" rtlCol="0">
            <a:spAutoFit/>
          </a:bodyPr>
          <a:lstStyle/>
          <a:p>
            <a:r>
              <a:rPr lang="en-US" sz="2400" dirty="0">
                <a:solidFill>
                  <a:schemeClr val="tx1">
                    <a:lumMod val="50000"/>
                  </a:schemeClr>
                </a:solidFill>
              </a:rPr>
              <a:t>In 460 we won’t be dwelling on the equations; the key here is to understand the concepts</a:t>
            </a:r>
          </a:p>
        </p:txBody>
      </p:sp>
    </p:spTree>
    <p:extLst>
      <p:ext uri="{BB962C8B-B14F-4D97-AF65-F5344CB8AC3E}">
        <p14:creationId xmlns:p14="http://schemas.microsoft.com/office/powerpoint/2010/main" val="746642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A276-E4A0-3DDF-EC02-6FCBBD23496D}"/>
              </a:ext>
            </a:extLst>
          </p:cNvPr>
          <p:cNvSpPr>
            <a:spLocks noGrp="1"/>
          </p:cNvSpPr>
          <p:nvPr>
            <p:ph type="title"/>
          </p:nvPr>
        </p:nvSpPr>
        <p:spPr/>
        <p:txBody>
          <a:bodyPr/>
          <a:lstStyle/>
          <a:p>
            <a:r>
              <a:rPr lang="en-US" dirty="0"/>
              <a:t>Transient Limit Monitors</a:t>
            </a:r>
          </a:p>
        </p:txBody>
      </p:sp>
      <p:sp>
        <p:nvSpPr>
          <p:cNvPr id="3" name="Content Placeholder 2">
            <a:extLst>
              <a:ext uri="{FF2B5EF4-FFF2-40B4-BE49-F238E27FC236}">
                <a16:creationId xmlns:a16="http://schemas.microsoft.com/office/drawing/2014/main" id="{8350B056-7365-6D6C-7CDA-C422AC49C7F7}"/>
              </a:ext>
            </a:extLst>
          </p:cNvPr>
          <p:cNvSpPr>
            <a:spLocks noGrp="1"/>
          </p:cNvSpPr>
          <p:nvPr>
            <p:ph idx="1"/>
          </p:nvPr>
        </p:nvSpPr>
        <p:spPr>
          <a:xfrm>
            <a:off x="457200" y="1280160"/>
            <a:ext cx="11582400" cy="1310640"/>
          </a:xfrm>
        </p:spPr>
        <p:txBody>
          <a:bodyPr/>
          <a:lstStyle/>
          <a:p>
            <a:r>
              <a:rPr lang="en-US" dirty="0"/>
              <a:t>During a transient contingency how fast the voltage recovers is a key metric</a:t>
            </a:r>
          </a:p>
        </p:txBody>
      </p:sp>
      <p:pic>
        <p:nvPicPr>
          <p:cNvPr id="4" name="Picture 2">
            <a:extLst>
              <a:ext uri="{FF2B5EF4-FFF2-40B4-BE49-F238E27FC236}">
                <a16:creationId xmlns:a16="http://schemas.microsoft.com/office/drawing/2014/main" id="{D131EA29-329A-72BB-1E8A-1D8FB414EC8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90600" y="1973663"/>
            <a:ext cx="6629400" cy="480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4C6B204-FC1B-D101-D943-160B2BF93964}"/>
              </a:ext>
            </a:extLst>
          </p:cNvPr>
          <p:cNvSpPr txBox="1"/>
          <p:nvPr/>
        </p:nvSpPr>
        <p:spPr>
          <a:xfrm>
            <a:off x="7451651" y="5542398"/>
            <a:ext cx="3902149" cy="707886"/>
          </a:xfrm>
          <a:prstGeom prst="rect">
            <a:avLst/>
          </a:prstGeom>
          <a:noFill/>
        </p:spPr>
        <p:txBody>
          <a:bodyPr wrap="square" rtlCol="0">
            <a:spAutoFit/>
          </a:bodyPr>
          <a:lstStyle/>
          <a:p>
            <a:pPr>
              <a:buClr>
                <a:srgbClr val="003366"/>
              </a:buClr>
            </a:pPr>
            <a:r>
              <a:rPr lang="en-US" sz="2000" dirty="0">
                <a:solidFill>
                  <a:srgbClr val="1E0000"/>
                </a:solidFill>
              </a:rPr>
              <a:t>Image from WECC Planning and Operating Criteria </a:t>
            </a:r>
          </a:p>
        </p:txBody>
      </p:sp>
      <p:sp>
        <p:nvSpPr>
          <p:cNvPr id="6" name="TextBox 5">
            <a:extLst>
              <a:ext uri="{FF2B5EF4-FFF2-40B4-BE49-F238E27FC236}">
                <a16:creationId xmlns:a16="http://schemas.microsoft.com/office/drawing/2014/main" id="{DBBCCB41-2349-B999-AC22-F72646BA6EE9}"/>
              </a:ext>
            </a:extLst>
          </p:cNvPr>
          <p:cNvSpPr txBox="1"/>
          <p:nvPr/>
        </p:nvSpPr>
        <p:spPr>
          <a:xfrm>
            <a:off x="8382000" y="2590801"/>
            <a:ext cx="3200400" cy="1200329"/>
          </a:xfrm>
          <a:prstGeom prst="rect">
            <a:avLst/>
          </a:prstGeom>
          <a:solidFill>
            <a:schemeClr val="accent3">
              <a:lumMod val="95000"/>
            </a:schemeClr>
          </a:solidFill>
        </p:spPr>
        <p:txBody>
          <a:bodyPr wrap="square" rtlCol="0">
            <a:spAutoFit/>
          </a:bodyPr>
          <a:lstStyle/>
          <a:p>
            <a:pPr>
              <a:buClr>
                <a:srgbClr val="003366"/>
              </a:buClr>
            </a:pPr>
            <a:r>
              <a:rPr lang="en-US" sz="2400" dirty="0">
                <a:solidFill>
                  <a:srgbClr val="1E0000"/>
                </a:solidFill>
              </a:rPr>
              <a:t>Similar performance criteria exist for frequency deviations</a:t>
            </a:r>
          </a:p>
        </p:txBody>
      </p:sp>
      <p:sp>
        <p:nvSpPr>
          <p:cNvPr id="7" name="Slide Number Placeholder 1">
            <a:extLst>
              <a:ext uri="{FF2B5EF4-FFF2-40B4-BE49-F238E27FC236}">
                <a16:creationId xmlns:a16="http://schemas.microsoft.com/office/drawing/2014/main" id="{0CCAD471-99D7-7C25-B65D-D571FFAE38B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2</a:t>
            </a:fld>
            <a:endParaRPr lang="en-US" dirty="0">
              <a:solidFill>
                <a:srgbClr val="1E0000"/>
              </a:solidFill>
            </a:endParaRPr>
          </a:p>
        </p:txBody>
      </p:sp>
    </p:spTree>
    <p:extLst>
      <p:ext uri="{BB962C8B-B14F-4D97-AF65-F5344CB8AC3E}">
        <p14:creationId xmlns:p14="http://schemas.microsoft.com/office/powerpoint/2010/main" val="306621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Sampling Rate and Aliasing</a:t>
            </a:r>
          </a:p>
        </p:txBody>
      </p:sp>
      <p:sp>
        <p:nvSpPr>
          <p:cNvPr id="3" name="Content Placeholder 2"/>
          <p:cNvSpPr>
            <a:spLocks noGrp="1"/>
          </p:cNvSpPr>
          <p:nvPr>
            <p:ph idx="1"/>
          </p:nvPr>
        </p:nvSpPr>
        <p:spPr>
          <a:xfrm>
            <a:off x="457200" y="1280160"/>
            <a:ext cx="10744200" cy="4572000"/>
          </a:xfrm>
        </p:spPr>
        <p:txBody>
          <a:bodyPr>
            <a:noAutofit/>
          </a:bodyPr>
          <a:lstStyle/>
          <a:p>
            <a:r>
              <a:rPr lang="en-US" dirty="0"/>
              <a:t>The Nyquist-Shannon sampling theory requires sampling at twice the highest desired frequency</a:t>
            </a:r>
          </a:p>
          <a:p>
            <a:pPr lvl="1"/>
            <a:r>
              <a:rPr lang="en-US" dirty="0"/>
              <a:t>For example, to see a 5 Hz frequency we need to sample the signal at a rate of at least 10 Hz</a:t>
            </a:r>
          </a:p>
          <a:p>
            <a:r>
              <a:rPr lang="en-US" dirty="0"/>
              <a:t>Sampling shifts the frequency spectrum by 1/T (where T is the sample time), which causes frequency overlap</a:t>
            </a:r>
          </a:p>
          <a:p>
            <a:r>
              <a:rPr lang="en-US" dirty="0"/>
              <a:t>This is known as aliasing, which </a:t>
            </a:r>
            <a:br>
              <a:rPr lang="en-US" dirty="0"/>
            </a:br>
            <a:r>
              <a:rPr lang="en-US" dirty="0"/>
              <a:t>can cause a high frequency </a:t>
            </a:r>
            <a:br>
              <a:rPr lang="en-US" dirty="0"/>
            </a:br>
            <a:r>
              <a:rPr lang="en-US" dirty="0"/>
              <a:t>signal to appear to be a lower </a:t>
            </a:r>
            <a:br>
              <a:rPr lang="en-US" dirty="0"/>
            </a:br>
            <a:r>
              <a:rPr lang="en-US" dirty="0"/>
              <a:t>frequency signal</a:t>
            </a:r>
          </a:p>
          <a:p>
            <a:pPr lvl="1"/>
            <a:r>
              <a:rPr lang="en-US" dirty="0"/>
              <a:t>Aliasing can be reduced by fast sampling and/or low</a:t>
            </a:r>
            <a:br>
              <a:rPr lang="en-US" dirty="0"/>
            </a:br>
            <a:r>
              <a:rPr lang="en-US" dirty="0"/>
              <a:t>pass filters   </a:t>
            </a:r>
          </a:p>
        </p:txBody>
      </p:sp>
      <p:pic>
        <p:nvPicPr>
          <p:cNvPr id="4" name="Content Placeholder 3"/>
          <p:cNvPicPr>
            <a:picLocks noGrp="1" noChangeAspect="1"/>
          </p:cNvPicPr>
          <p:nvPr/>
        </p:nvPicPr>
        <p:blipFill>
          <a:blip r:embed="rId2" cstate="screen">
            <a:extLst>
              <a:ext uri="{28A0092B-C50C-407E-A947-70E740481C1C}">
                <a14:useLocalDpi xmlns:a14="http://schemas.microsoft.com/office/drawing/2010/main"/>
              </a:ext>
            </a:extLst>
          </a:blip>
          <a:stretch>
            <a:fillRect/>
          </a:stretch>
        </p:blipFill>
        <p:spPr>
          <a:xfrm>
            <a:off x="6705600" y="3657600"/>
            <a:ext cx="4313154" cy="1920240"/>
          </a:xfrm>
          <a:prstGeom prst="rect">
            <a:avLst/>
          </a:prstGeom>
        </p:spPr>
      </p:pic>
      <p:sp>
        <p:nvSpPr>
          <p:cNvPr id="5" name="Rectangle 4"/>
          <p:cNvSpPr/>
          <p:nvPr/>
        </p:nvSpPr>
        <p:spPr>
          <a:xfrm>
            <a:off x="1889760" y="6490901"/>
            <a:ext cx="8534400"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rgbClr val="1E0000"/>
                </a:solidFill>
              </a:rPr>
              <a:t>Image: upload.wikimedia.org/</a:t>
            </a:r>
            <a:r>
              <a:rPr lang="en-US" sz="1200" dirty="0" err="1">
                <a:solidFill>
                  <a:srgbClr val="1E0000"/>
                </a:solidFill>
              </a:rPr>
              <a:t>wikipedia</a:t>
            </a:r>
            <a:r>
              <a:rPr lang="en-US" sz="1200" dirty="0">
                <a:solidFill>
                  <a:srgbClr val="1E0000"/>
                </a:solidFill>
              </a:rPr>
              <a:t>/commons/thumb/2/28/</a:t>
            </a:r>
            <a:r>
              <a:rPr lang="en-US" sz="1200" dirty="0" err="1">
                <a:solidFill>
                  <a:srgbClr val="1E0000"/>
                </a:solidFill>
              </a:rPr>
              <a:t>AliasingSines.svg</a:t>
            </a:r>
            <a:r>
              <a:rPr lang="en-US" sz="1200" dirty="0">
                <a:solidFill>
                  <a:srgbClr val="1E0000"/>
                </a:solidFill>
              </a:rPr>
              <a:t>/2000px-AliasingSines.svg.png</a:t>
            </a:r>
          </a:p>
        </p:txBody>
      </p:sp>
      <p:sp>
        <p:nvSpPr>
          <p:cNvPr id="6" name="Slide Number Placeholder 1">
            <a:extLst>
              <a:ext uri="{FF2B5EF4-FFF2-40B4-BE49-F238E27FC236}">
                <a16:creationId xmlns:a16="http://schemas.microsoft.com/office/drawing/2014/main" id="{56D3A56A-6D8E-B8A0-75BA-F888CF030D6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29</a:t>
            </a:fld>
            <a:endParaRPr lang="en-US" altLang="en-US" sz="2000" dirty="0">
              <a:solidFill>
                <a:srgbClr val="1E0000"/>
              </a:solidFill>
            </a:endParaRPr>
          </a:p>
        </p:txBody>
      </p:sp>
    </p:spTree>
    <p:extLst>
      <p:ext uri="{BB962C8B-B14F-4D97-AF65-F5344CB8AC3E}">
        <p14:creationId xmlns:p14="http://schemas.microsoft.com/office/powerpoint/2010/main" val="1682259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Solution Approach: The Matrix Pencil Method</a:t>
            </a:r>
          </a:p>
        </p:txBody>
      </p:sp>
      <p:sp>
        <p:nvSpPr>
          <p:cNvPr id="3" name="Content Placeholder 2"/>
          <p:cNvSpPr>
            <a:spLocks noGrp="1"/>
          </p:cNvSpPr>
          <p:nvPr>
            <p:ph idx="1"/>
          </p:nvPr>
        </p:nvSpPr>
        <p:spPr>
          <a:xfrm>
            <a:off x="457200" y="1280160"/>
            <a:ext cx="11201400" cy="3126418"/>
          </a:xfrm>
        </p:spPr>
        <p:txBody>
          <a:bodyPr>
            <a:normAutofit fontScale="85000" lnSpcReduction="20000"/>
          </a:bodyPr>
          <a:lstStyle/>
          <a:p>
            <a:pPr>
              <a:lnSpc>
                <a:spcPct val="120000"/>
              </a:lnSpc>
            </a:pPr>
            <a:r>
              <a:rPr lang="en-US" sz="3300" dirty="0"/>
              <a:t>There are several algorithms for finding the modes.  We’ll use the Matrix Pencil Method</a:t>
            </a:r>
          </a:p>
          <a:p>
            <a:pPr lvl="1">
              <a:lnSpc>
                <a:spcPct val="120000"/>
              </a:lnSpc>
            </a:pPr>
            <a:r>
              <a:rPr lang="en-US" sz="2800" dirty="0"/>
              <a:t>This is a newer technique for determining modes from noisy signals (from about 1990,  introduced to power system problems in 2005); it is an alternative to the </a:t>
            </a:r>
            <a:r>
              <a:rPr lang="en-US" sz="2800" dirty="0" err="1"/>
              <a:t>Prony</a:t>
            </a:r>
            <a:r>
              <a:rPr lang="en-US" sz="2800" dirty="0"/>
              <a:t> Method</a:t>
            </a:r>
          </a:p>
          <a:p>
            <a:pPr lvl="1">
              <a:lnSpc>
                <a:spcPct val="120000"/>
              </a:lnSpc>
            </a:pPr>
            <a:r>
              <a:rPr lang="en-US" sz="2800" dirty="0"/>
              <a:t>The Matrix Pencil Method is useful when there is signal noise </a:t>
            </a:r>
          </a:p>
          <a:p>
            <a:pPr>
              <a:lnSpc>
                <a:spcPct val="120000"/>
              </a:lnSpc>
            </a:pPr>
            <a:r>
              <a:rPr lang="en-US" dirty="0"/>
              <a:t>Given m samples, with L=m/2, the first step is to form the Hankel Matrix, </a:t>
            </a:r>
            <a:r>
              <a:rPr lang="en-US" b="1" dirty="0"/>
              <a:t>Y</a:t>
            </a:r>
            <a:r>
              <a:rPr lang="en-US" dirty="0"/>
              <a:t> such that </a:t>
            </a:r>
          </a:p>
        </p:txBody>
      </p:sp>
      <p:sp>
        <p:nvSpPr>
          <p:cNvPr id="4" name="Rectangle 3"/>
          <p:cNvSpPr/>
          <p:nvPr/>
        </p:nvSpPr>
        <p:spPr>
          <a:xfrm>
            <a:off x="228600" y="6107038"/>
            <a:ext cx="10363200" cy="461665"/>
          </a:xfrm>
          <a:prstGeom prst="rect">
            <a:avLst/>
          </a:prstGeom>
        </p:spPr>
        <p:txBody>
          <a:bodyPr wrap="square">
            <a:spAutoFit/>
          </a:bodyPr>
          <a:lstStyle/>
          <a:p>
            <a:r>
              <a:rPr lang="en-US" sz="1200" b="0" dirty="0">
                <a:solidFill>
                  <a:srgbClr val="1E0000"/>
                </a:solidFill>
                <a:latin typeface="Arial" panose="020B0604020202020204" pitchFamily="34" charset="0"/>
                <a:cs typeface="Arial" panose="020B0604020202020204" pitchFamily="34" charset="0"/>
              </a:rPr>
              <a:t>Reference: A. Singh and M. Crow, "The Matrix Pencil for Power System Modal Extraction," IEEE Transactions on Power Systems, vol. 20, no. 1, pp. 501-502, Institute of Electrical and Electronics Engineers (IEEE), Feb 2005.</a:t>
            </a:r>
          </a:p>
        </p:txBody>
      </p:sp>
      <p:graphicFrame>
        <p:nvGraphicFramePr>
          <p:cNvPr id="5" name="Object 4"/>
          <p:cNvGraphicFramePr>
            <a:graphicFrameLocks noChangeAspect="1"/>
          </p:cNvGraphicFramePr>
          <p:nvPr>
            <p:extLst>
              <p:ext uri="{D42A27DB-BD31-4B8C-83A1-F6EECF244321}">
                <p14:modId xmlns:p14="http://schemas.microsoft.com/office/powerpoint/2010/main" val="271122825"/>
              </p:ext>
            </p:extLst>
          </p:nvPr>
        </p:nvGraphicFramePr>
        <p:xfrm>
          <a:off x="2133600" y="4343400"/>
          <a:ext cx="3276600" cy="1604865"/>
        </p:xfrm>
        <a:graphic>
          <a:graphicData uri="http://schemas.openxmlformats.org/presentationml/2006/ole">
            <mc:AlternateContent xmlns:mc="http://schemas.openxmlformats.org/markup-compatibility/2006">
              <mc:Choice xmlns:v="urn:schemas-microsoft-com:vml" Requires="v">
                <p:oleObj name="Equation" r:id="rId2" imgW="1917360" imgH="939600" progId="Equation.DSMT4">
                  <p:embed/>
                </p:oleObj>
              </mc:Choice>
              <mc:Fallback>
                <p:oleObj name="Equation" r:id="rId2" imgW="1917360" imgH="93960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343400"/>
                        <a:ext cx="3276600" cy="1604865"/>
                      </a:xfrm>
                      <a:prstGeom prst="rect">
                        <a:avLst/>
                      </a:prstGeom>
                      <a:noFill/>
                      <a:ln>
                        <a:noFill/>
                      </a:ln>
                    </p:spPr>
                  </p:pic>
                </p:oleObj>
              </mc:Fallback>
            </mc:AlternateContent>
          </a:graphicData>
        </a:graphic>
      </p:graphicFrame>
      <p:sp>
        <p:nvSpPr>
          <p:cNvPr id="7" name="Slide Number Placeholder 1">
            <a:extLst>
              <a:ext uri="{FF2B5EF4-FFF2-40B4-BE49-F238E27FC236}">
                <a16:creationId xmlns:a16="http://schemas.microsoft.com/office/drawing/2014/main" id="{8CD7CB3E-62C1-11E2-2845-F3BFA5F8466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30</a:t>
            </a:fld>
            <a:endParaRPr lang="en-US" altLang="en-US" sz="2000" dirty="0">
              <a:solidFill>
                <a:srgbClr val="1E0000"/>
              </a:solidFill>
            </a:endParaRPr>
          </a:p>
        </p:txBody>
      </p:sp>
    </p:spTree>
    <p:extLst>
      <p:ext uri="{BB962C8B-B14F-4D97-AF65-F5344CB8AC3E}">
        <p14:creationId xmlns:p14="http://schemas.microsoft.com/office/powerpoint/2010/main" val="26659080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Details, cont.</a:t>
            </a:r>
          </a:p>
        </p:txBody>
      </p:sp>
      <p:sp>
        <p:nvSpPr>
          <p:cNvPr id="3" name="Content Placeholder 2"/>
          <p:cNvSpPr>
            <a:spLocks noGrp="1"/>
          </p:cNvSpPr>
          <p:nvPr>
            <p:ph idx="1"/>
          </p:nvPr>
        </p:nvSpPr>
        <p:spPr>
          <a:xfrm>
            <a:off x="457200" y="1280160"/>
            <a:ext cx="10972800" cy="4876800"/>
          </a:xfrm>
        </p:spPr>
        <p:txBody>
          <a:bodyPr>
            <a:normAutofit fontScale="85000" lnSpcReduction="20000"/>
          </a:bodyPr>
          <a:lstStyle/>
          <a:p>
            <a:pPr>
              <a:lnSpc>
                <a:spcPct val="120000"/>
              </a:lnSpc>
            </a:pPr>
            <a:r>
              <a:rPr lang="en-US" sz="3100" dirty="0"/>
              <a:t>Then calculate </a:t>
            </a:r>
            <a:r>
              <a:rPr lang="en-US" sz="3100" b="1" dirty="0"/>
              <a:t>Y</a:t>
            </a:r>
            <a:r>
              <a:rPr lang="en-US" sz="3100" dirty="0"/>
              <a:t>’s singular values using an economy singular value decomposition (SVD)</a:t>
            </a:r>
            <a:br>
              <a:rPr lang="en-US" sz="3100" dirty="0"/>
            </a:br>
            <a:br>
              <a:rPr lang="en-US" sz="3300" dirty="0"/>
            </a:br>
            <a:r>
              <a:rPr lang="en-US" sz="3300" dirty="0"/>
              <a:t> </a:t>
            </a:r>
          </a:p>
          <a:p>
            <a:pPr>
              <a:lnSpc>
                <a:spcPct val="120000"/>
              </a:lnSpc>
            </a:pPr>
            <a:r>
              <a:rPr lang="en-US" sz="3100" dirty="0"/>
              <a:t>The ratio of each singular value is then </a:t>
            </a:r>
            <a:br>
              <a:rPr lang="en-US" sz="3100" dirty="0"/>
            </a:br>
            <a:r>
              <a:rPr lang="en-US" sz="3100" dirty="0"/>
              <a:t>compared to the largest singular value </a:t>
            </a:r>
            <a:r>
              <a:rPr lang="en-US" sz="3100" dirty="0" err="1">
                <a:latin typeface="Symbol" panose="05050102010706020507" pitchFamily="18" charset="2"/>
              </a:rPr>
              <a:t>s</a:t>
            </a:r>
            <a:r>
              <a:rPr lang="en-US" sz="3100" baseline="-25000" dirty="0" err="1"/>
              <a:t>c</a:t>
            </a:r>
            <a:r>
              <a:rPr lang="en-US" sz="3100" dirty="0"/>
              <a:t>; </a:t>
            </a:r>
            <a:br>
              <a:rPr lang="en-US" sz="3100" dirty="0"/>
            </a:br>
            <a:r>
              <a:rPr lang="en-US" sz="3100" dirty="0"/>
              <a:t>retain the ones with a ratio &gt; than a threshold</a:t>
            </a:r>
          </a:p>
          <a:p>
            <a:pPr lvl="1">
              <a:lnSpc>
                <a:spcPct val="120000"/>
              </a:lnSpc>
            </a:pPr>
            <a:r>
              <a:rPr lang="en-US" sz="2600" dirty="0"/>
              <a:t>This determines the modal order, M</a:t>
            </a:r>
          </a:p>
          <a:p>
            <a:pPr lvl="1">
              <a:lnSpc>
                <a:spcPct val="120000"/>
              </a:lnSpc>
            </a:pPr>
            <a:r>
              <a:rPr lang="en-US" sz="2600" dirty="0"/>
              <a:t>Assuming </a:t>
            </a:r>
            <a:r>
              <a:rPr lang="en-US" sz="2600" b="1" dirty="0"/>
              <a:t>V</a:t>
            </a:r>
            <a:r>
              <a:rPr lang="en-US" sz="2600" dirty="0"/>
              <a:t> is ordered by singular </a:t>
            </a:r>
            <a:br>
              <a:rPr lang="en-US" sz="2600" dirty="0"/>
            </a:br>
            <a:r>
              <a:rPr lang="en-US" sz="2600" dirty="0"/>
              <a:t>values (highest to lowest), let </a:t>
            </a:r>
            <a:r>
              <a:rPr lang="en-US" sz="2600" b="1" dirty="0" err="1"/>
              <a:t>V</a:t>
            </a:r>
            <a:r>
              <a:rPr lang="en-US" sz="2600" baseline="-25000" dirty="0" err="1"/>
              <a:t>p</a:t>
            </a:r>
            <a:r>
              <a:rPr lang="en-US" sz="2600" dirty="0"/>
              <a:t> be </a:t>
            </a:r>
            <a:br>
              <a:rPr lang="en-US" sz="2600" dirty="0"/>
            </a:br>
            <a:r>
              <a:rPr lang="en-US" sz="2600" dirty="0"/>
              <a:t>then matrix with the first M columns of </a:t>
            </a:r>
            <a:r>
              <a:rPr lang="en-US" sz="2600" b="1" dirty="0"/>
              <a:t>V</a:t>
            </a:r>
          </a:p>
          <a:p>
            <a:endParaRPr lang="en-US" dirty="0"/>
          </a:p>
        </p:txBody>
      </p:sp>
      <p:graphicFrame>
        <p:nvGraphicFramePr>
          <p:cNvPr id="4" name="Object 3"/>
          <p:cNvGraphicFramePr>
            <a:graphicFrameLocks noChangeAspect="1"/>
          </p:cNvGraphicFramePr>
          <p:nvPr/>
        </p:nvGraphicFramePr>
        <p:xfrm>
          <a:off x="914400" y="2286000"/>
          <a:ext cx="1828800" cy="531807"/>
        </p:xfrm>
        <a:graphic>
          <a:graphicData uri="http://schemas.openxmlformats.org/presentationml/2006/ole">
            <mc:AlternateContent xmlns:mc="http://schemas.openxmlformats.org/markup-compatibility/2006">
              <mc:Choice xmlns:v="urn:schemas-microsoft-com:vml" Requires="v">
                <p:oleObj name="Equation" r:id="rId2" imgW="698400" imgH="203040" progId="Equation.DSMT4">
                  <p:embed/>
                </p:oleObj>
              </mc:Choice>
              <mc:Fallback>
                <p:oleObj name="Equation" r:id="rId2" imgW="698400" imgH="2030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86000"/>
                        <a:ext cx="1828800" cy="531807"/>
                      </a:xfrm>
                      <a:prstGeom prst="rect">
                        <a:avLst/>
                      </a:prstGeom>
                      <a:noFill/>
                      <a:ln>
                        <a:noFill/>
                      </a:ln>
                    </p:spPr>
                  </p:pic>
                </p:oleObj>
              </mc:Fallback>
            </mc:AlternateContent>
          </a:graphicData>
        </a:graphic>
      </p:graphicFrame>
      <p:sp>
        <p:nvSpPr>
          <p:cNvPr id="5" name="TextBox 6"/>
          <p:cNvSpPr txBox="1"/>
          <p:nvPr/>
        </p:nvSpPr>
        <p:spPr>
          <a:xfrm>
            <a:off x="7117222" y="3474780"/>
            <a:ext cx="408104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The computational</a:t>
            </a:r>
            <a:br>
              <a:rPr lang="en-US" sz="2400" b="0" dirty="0">
                <a:solidFill>
                  <a:srgbClr val="1E0000"/>
                </a:solidFill>
                <a:latin typeface="+mn-lt"/>
                <a:cs typeface="Arial" panose="020B0604020202020204" pitchFamily="34" charset="0"/>
              </a:rPr>
            </a:br>
            <a:r>
              <a:rPr lang="en-US" sz="2400" b="0" dirty="0">
                <a:solidFill>
                  <a:srgbClr val="1E0000"/>
                </a:solidFill>
                <a:latin typeface="+mn-lt"/>
                <a:cs typeface="Arial" panose="020B0604020202020204" pitchFamily="34" charset="0"/>
              </a:rPr>
              <a:t>complexity increases</a:t>
            </a:r>
            <a:br>
              <a:rPr lang="en-US" sz="2400" b="0" dirty="0">
                <a:solidFill>
                  <a:srgbClr val="1E0000"/>
                </a:solidFill>
                <a:latin typeface="+mn-lt"/>
                <a:cs typeface="Arial" panose="020B0604020202020204" pitchFamily="34" charset="0"/>
              </a:rPr>
            </a:br>
            <a:r>
              <a:rPr lang="en-US" sz="2400" b="0" dirty="0">
                <a:solidFill>
                  <a:srgbClr val="1E0000"/>
                </a:solidFill>
                <a:latin typeface="+mn-lt"/>
                <a:cs typeface="Arial" panose="020B0604020202020204" pitchFamily="34" charset="0"/>
              </a:rPr>
              <a:t>with the cube of the number of measurements!</a:t>
            </a:r>
          </a:p>
        </p:txBody>
      </p:sp>
      <p:sp>
        <p:nvSpPr>
          <p:cNvPr id="6" name="TextBox 6"/>
          <p:cNvSpPr txBox="1"/>
          <p:nvPr/>
        </p:nvSpPr>
        <p:spPr>
          <a:xfrm>
            <a:off x="7086600" y="5181600"/>
            <a:ext cx="38100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This threshold is a value that can be changed; decrease it to get more modes</a:t>
            </a:r>
            <a:r>
              <a:rPr lang="en-US" sz="2400" b="0" dirty="0">
                <a:solidFill>
                  <a:srgbClr val="1E0000"/>
                </a:solidFill>
                <a:latin typeface="Arial" panose="020B0604020202020204" pitchFamily="34" charset="0"/>
                <a:cs typeface="Arial" panose="020B0604020202020204" pitchFamily="34" charset="0"/>
              </a:rPr>
              <a:t>.</a:t>
            </a:r>
          </a:p>
        </p:txBody>
      </p:sp>
      <p:sp>
        <p:nvSpPr>
          <p:cNvPr id="7" name="Slide Number Placeholder 1">
            <a:extLst>
              <a:ext uri="{FF2B5EF4-FFF2-40B4-BE49-F238E27FC236}">
                <a16:creationId xmlns:a16="http://schemas.microsoft.com/office/drawing/2014/main" id="{54E60402-C5F0-1FEE-18CB-386C4476CEB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31</a:t>
            </a:fld>
            <a:endParaRPr lang="en-US" altLang="en-US" sz="2000" dirty="0">
              <a:solidFill>
                <a:srgbClr val="1E0000"/>
              </a:solidFill>
            </a:endParaRPr>
          </a:p>
        </p:txBody>
      </p:sp>
      <p:sp>
        <p:nvSpPr>
          <p:cNvPr id="8" name="TextBox 7">
            <a:extLst>
              <a:ext uri="{FF2B5EF4-FFF2-40B4-BE49-F238E27FC236}">
                <a16:creationId xmlns:a16="http://schemas.microsoft.com/office/drawing/2014/main" id="{DB190D56-72FF-3E07-9292-D9410E1B7DBD}"/>
              </a:ext>
            </a:extLst>
          </p:cNvPr>
          <p:cNvSpPr txBox="1"/>
          <p:nvPr/>
        </p:nvSpPr>
        <p:spPr>
          <a:xfrm>
            <a:off x="6934200" y="1821300"/>
            <a:ext cx="4419600" cy="1569660"/>
          </a:xfrm>
          <a:prstGeom prst="rect">
            <a:avLst/>
          </a:prstGeom>
          <a:solidFill>
            <a:schemeClr val="accent3">
              <a:lumMod val="95000"/>
            </a:schemeClr>
          </a:solidFill>
        </p:spPr>
        <p:txBody>
          <a:bodyPr wrap="square" rtlCol="0">
            <a:spAutoFit/>
          </a:bodyPr>
          <a:lstStyle/>
          <a:p>
            <a:r>
              <a:rPr lang="en-US" sz="2400" dirty="0">
                <a:solidFill>
                  <a:schemeClr val="tx1">
                    <a:lumMod val="50000"/>
                  </a:schemeClr>
                </a:solidFill>
              </a:rPr>
              <a:t>In 460 you should understand what an SVD is doing since the approach is widely used in many applications</a:t>
            </a:r>
          </a:p>
        </p:txBody>
      </p:sp>
    </p:spTree>
    <p:extLst>
      <p:ext uri="{BB962C8B-B14F-4D97-AF65-F5344CB8AC3E}">
        <p14:creationId xmlns:p14="http://schemas.microsoft.com/office/powerpoint/2010/main" val="26709212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Matrix Singular Value Decomposition (SVD) </a:t>
            </a:r>
          </a:p>
        </p:txBody>
      </p:sp>
      <p:sp>
        <p:nvSpPr>
          <p:cNvPr id="3" name="Content Placeholder 2"/>
          <p:cNvSpPr>
            <a:spLocks noGrp="1"/>
          </p:cNvSpPr>
          <p:nvPr>
            <p:ph idx="1"/>
          </p:nvPr>
        </p:nvSpPr>
        <p:spPr/>
        <p:txBody>
          <a:bodyPr>
            <a:normAutofit fontScale="85000" lnSpcReduction="20000"/>
          </a:bodyPr>
          <a:lstStyle/>
          <a:p>
            <a:pPr>
              <a:lnSpc>
                <a:spcPct val="120000"/>
              </a:lnSpc>
            </a:pPr>
            <a:r>
              <a:rPr lang="en-US" sz="2800" dirty="0"/>
              <a:t>The SVD is a factorization of a matrix that generalizes the </a:t>
            </a:r>
            <a:r>
              <a:rPr lang="en-US" sz="2800" dirty="0" err="1"/>
              <a:t>eigendecomposition</a:t>
            </a:r>
            <a:r>
              <a:rPr lang="en-US" sz="2800" dirty="0"/>
              <a:t> to any m by n matrix to produce</a:t>
            </a:r>
            <a:br>
              <a:rPr lang="en-US" sz="2800" dirty="0"/>
            </a:br>
            <a:br>
              <a:rPr lang="en-US" dirty="0"/>
            </a:br>
            <a:br>
              <a:rPr lang="en-US" dirty="0"/>
            </a:br>
            <a:br>
              <a:rPr lang="en-US" dirty="0"/>
            </a:br>
            <a:r>
              <a:rPr lang="en-US" sz="2800" dirty="0"/>
              <a:t>where </a:t>
            </a:r>
            <a:r>
              <a:rPr lang="en-US" sz="2800" b="1" dirty="0">
                <a:latin typeface="Symbol" panose="05050102010706020507" pitchFamily="18" charset="2"/>
              </a:rPr>
              <a:t>S</a:t>
            </a:r>
            <a:r>
              <a:rPr lang="en-US" sz="2800" dirty="0"/>
              <a:t> is a diagonal matrix of the singular values</a:t>
            </a:r>
          </a:p>
          <a:p>
            <a:pPr>
              <a:lnSpc>
                <a:spcPct val="120000"/>
              </a:lnSpc>
            </a:pPr>
            <a:r>
              <a:rPr lang="en-US" sz="2800" dirty="0"/>
              <a:t>The singular values are non-negative, real numbers that can be used to indicate the major components of a matrix (the gist is they provide a way to decrease the rank of a matrix)</a:t>
            </a:r>
          </a:p>
        </p:txBody>
      </p:sp>
      <p:graphicFrame>
        <p:nvGraphicFramePr>
          <p:cNvPr id="4" name="Object 3"/>
          <p:cNvGraphicFramePr>
            <a:graphicFrameLocks noChangeAspect="1"/>
          </p:cNvGraphicFramePr>
          <p:nvPr/>
        </p:nvGraphicFramePr>
        <p:xfrm>
          <a:off x="914400" y="2400190"/>
          <a:ext cx="1905000" cy="553966"/>
        </p:xfrm>
        <a:graphic>
          <a:graphicData uri="http://schemas.openxmlformats.org/presentationml/2006/ole">
            <mc:AlternateContent xmlns:mc="http://schemas.openxmlformats.org/markup-compatibility/2006">
              <mc:Choice xmlns:v="urn:schemas-microsoft-com:vml" Requires="v">
                <p:oleObj name="Equation" r:id="rId2" imgW="698400" imgH="203040" progId="Equation.DSMT4">
                  <p:embed/>
                </p:oleObj>
              </mc:Choice>
              <mc:Fallback>
                <p:oleObj name="Equation" r:id="rId2" imgW="698400" imgH="2030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400190"/>
                        <a:ext cx="1905000" cy="553966"/>
                      </a:xfrm>
                      <a:prstGeom prst="rect">
                        <a:avLst/>
                      </a:prstGeom>
                      <a:noFill/>
                      <a:ln>
                        <a:noFill/>
                      </a:ln>
                    </p:spPr>
                  </p:pic>
                </p:oleObj>
              </mc:Fallback>
            </mc:AlternateContent>
          </a:graphicData>
        </a:graphic>
      </p:graphicFrame>
      <p:sp>
        <p:nvSpPr>
          <p:cNvPr id="5" name="TextBox 6"/>
          <p:cNvSpPr txBox="1"/>
          <p:nvPr/>
        </p:nvSpPr>
        <p:spPr>
          <a:xfrm>
            <a:off x="5334000" y="2261674"/>
            <a:ext cx="5867400"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The original concept is more than 100 years old, but has found lots of recent applications</a:t>
            </a:r>
          </a:p>
        </p:txBody>
      </p:sp>
      <p:sp>
        <p:nvSpPr>
          <p:cNvPr id="8" name="Slide Number Placeholder 1">
            <a:extLst>
              <a:ext uri="{FF2B5EF4-FFF2-40B4-BE49-F238E27FC236}">
                <a16:creationId xmlns:a16="http://schemas.microsoft.com/office/drawing/2014/main" id="{02E203A5-5BCC-B1BF-4BB1-F5ED54DBE66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32</a:t>
            </a:fld>
            <a:endParaRPr lang="en-US" altLang="en-US" sz="2000" dirty="0">
              <a:solidFill>
                <a:srgbClr val="1E0000"/>
              </a:solidFill>
            </a:endParaRPr>
          </a:p>
        </p:txBody>
      </p:sp>
    </p:spTree>
    <p:extLst>
      <p:ext uri="{BB962C8B-B14F-4D97-AF65-F5344CB8AC3E}">
        <p14:creationId xmlns:p14="http://schemas.microsoft.com/office/powerpoint/2010/main" val="3349062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SVD Image Compression Example</a:t>
            </a:r>
          </a:p>
        </p:txBody>
      </p:sp>
      <p:sp>
        <p:nvSpPr>
          <p:cNvPr id="4" name="Rectangle 3"/>
          <p:cNvSpPr/>
          <p:nvPr/>
        </p:nvSpPr>
        <p:spPr>
          <a:xfrm>
            <a:off x="6065786" y="6065587"/>
            <a:ext cx="5486400" cy="523220"/>
          </a:xfrm>
          <a:prstGeom prst="rect">
            <a:avLst/>
          </a:prstGeom>
        </p:spPr>
        <p:txBody>
          <a:bodyPr wrap="square">
            <a:spAutoFit/>
          </a:bodyPr>
          <a:lstStyle/>
          <a:p>
            <a:r>
              <a:rPr lang="en-US" sz="1400" dirty="0">
                <a:hlinkClick r:id="rId2"/>
              </a:rPr>
              <a:t>Image Source: www.math.utah.edu/~goller/F15_M2270/BradyMathews_SVDImage.pdf</a:t>
            </a:r>
            <a:endParaRPr lang="en-US" sz="1400" dirty="0"/>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400" y="1219200"/>
            <a:ext cx="5055618" cy="5515220"/>
          </a:xfrm>
          <a:prstGeom prst="rect">
            <a:avLst/>
          </a:prstGeom>
        </p:spPr>
      </p:pic>
      <p:sp>
        <p:nvSpPr>
          <p:cNvPr id="6" name="TextBox 6"/>
          <p:cNvSpPr txBox="1"/>
          <p:nvPr/>
        </p:nvSpPr>
        <p:spPr>
          <a:xfrm>
            <a:off x="6248400" y="1283003"/>
            <a:ext cx="563880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Images can be represented with matrices.  When an SVD is applied and only the largest singular values are retained</a:t>
            </a:r>
            <a:br>
              <a:rPr lang="en-US" sz="2400" b="0" dirty="0">
                <a:solidFill>
                  <a:srgbClr val="1E0000"/>
                </a:solidFill>
                <a:latin typeface="+mn-lt"/>
                <a:cs typeface="Arial" panose="020B0604020202020204" pitchFamily="34" charset="0"/>
              </a:rPr>
            </a:br>
            <a:r>
              <a:rPr lang="en-US" sz="2400" b="0" dirty="0">
                <a:solidFill>
                  <a:srgbClr val="1E0000"/>
                </a:solidFill>
                <a:latin typeface="+mn-lt"/>
                <a:cs typeface="Arial" panose="020B0604020202020204" pitchFamily="34" charset="0"/>
              </a:rPr>
              <a:t>the image is compressed.   </a:t>
            </a:r>
          </a:p>
        </p:txBody>
      </p:sp>
      <p:sp>
        <p:nvSpPr>
          <p:cNvPr id="3" name="Slide Number Placeholder 1">
            <a:extLst>
              <a:ext uri="{FF2B5EF4-FFF2-40B4-BE49-F238E27FC236}">
                <a16:creationId xmlns:a16="http://schemas.microsoft.com/office/drawing/2014/main" id="{30944121-3243-3463-01C8-4F342773465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33</a:t>
            </a:fld>
            <a:endParaRPr lang="en-US" altLang="en-US" sz="2000" dirty="0">
              <a:solidFill>
                <a:srgbClr val="1E0000"/>
              </a:solidFill>
            </a:endParaRPr>
          </a:p>
        </p:txBody>
      </p:sp>
      <p:sp>
        <p:nvSpPr>
          <p:cNvPr id="7" name="TextBox 6">
            <a:extLst>
              <a:ext uri="{FF2B5EF4-FFF2-40B4-BE49-F238E27FC236}">
                <a16:creationId xmlns:a16="http://schemas.microsoft.com/office/drawing/2014/main" id="{ACDDE9BA-99AD-D6BC-FDD7-8288C446A834}"/>
              </a:ext>
            </a:extLst>
          </p:cNvPr>
          <p:cNvSpPr txBox="1"/>
          <p:nvPr/>
        </p:nvSpPr>
        <p:spPr>
          <a:xfrm>
            <a:off x="6324600" y="3429000"/>
            <a:ext cx="56388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SVD is used in many other applications as well, including facial recognition and principal component analysis (PCA)</a:t>
            </a:r>
          </a:p>
        </p:txBody>
      </p:sp>
    </p:spTree>
    <p:extLst>
      <p:ext uri="{BB962C8B-B14F-4D97-AF65-F5344CB8AC3E}">
        <p14:creationId xmlns:p14="http://schemas.microsoft.com/office/powerpoint/2010/main" val="102593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Pencil Method with Many Signals</a:t>
            </a:r>
          </a:p>
        </p:txBody>
      </p:sp>
      <p:sp>
        <p:nvSpPr>
          <p:cNvPr id="3" name="Content Placeholder 2"/>
          <p:cNvSpPr>
            <a:spLocks noGrp="1"/>
          </p:cNvSpPr>
          <p:nvPr>
            <p:ph idx="1"/>
          </p:nvPr>
        </p:nvSpPr>
        <p:spPr>
          <a:xfrm>
            <a:off x="457200" y="1280160"/>
            <a:ext cx="10972800" cy="2280980"/>
          </a:xfrm>
        </p:spPr>
        <p:txBody>
          <a:bodyPr>
            <a:noAutofit/>
          </a:bodyPr>
          <a:lstStyle/>
          <a:p>
            <a:r>
              <a:rPr lang="en-US" dirty="0"/>
              <a:t>The Matrix Pencil approach can be used with one signal or with multiple signals</a:t>
            </a:r>
          </a:p>
          <a:p>
            <a:r>
              <a:rPr lang="en-US" dirty="0"/>
              <a:t>Multiple signals are handled by forming a </a:t>
            </a:r>
            <a:r>
              <a:rPr lang="en-US" b="1" dirty="0" err="1"/>
              <a:t>Y</a:t>
            </a:r>
            <a:r>
              <a:rPr lang="en-US" baseline="-25000" dirty="0" err="1"/>
              <a:t>k</a:t>
            </a:r>
            <a:r>
              <a:rPr lang="en-US" baseline="-25000" dirty="0"/>
              <a:t> </a:t>
            </a:r>
            <a:r>
              <a:rPr lang="en-US" dirty="0"/>
              <a:t> matrix for each signal k using the measurements for that signal and then combining the matrices</a:t>
            </a:r>
          </a:p>
        </p:txBody>
      </p:sp>
      <p:graphicFrame>
        <p:nvGraphicFramePr>
          <p:cNvPr id="4" name="Object 3"/>
          <p:cNvGraphicFramePr>
            <a:graphicFrameLocks noChangeAspect="1"/>
          </p:cNvGraphicFramePr>
          <p:nvPr/>
        </p:nvGraphicFramePr>
        <p:xfrm>
          <a:off x="1005840" y="3352799"/>
          <a:ext cx="4099560" cy="3081457"/>
        </p:xfrm>
        <a:graphic>
          <a:graphicData uri="http://schemas.openxmlformats.org/presentationml/2006/ole">
            <mc:AlternateContent xmlns:mc="http://schemas.openxmlformats.org/markup-compatibility/2006">
              <mc:Choice xmlns:v="urn:schemas-microsoft-com:vml" Requires="v">
                <p:oleObj name="Equation" r:id="rId2" imgW="2197080" imgH="1650960" progId="Equation.DSMT4">
                  <p:embed/>
                </p:oleObj>
              </mc:Choice>
              <mc:Fallback>
                <p:oleObj name="Equation" r:id="rId2" imgW="2197080" imgH="1650960" progId="Equation.DSMT4">
                  <p:embed/>
                  <p:pic>
                    <p:nvPicPr>
                      <p:cNvPr id="4" name="Object 3"/>
                      <p:cNvPicPr>
                        <a:picLocks noChangeAspect="1" noChangeArrowheads="1"/>
                      </p:cNvPicPr>
                      <p:nvPr/>
                    </p:nvPicPr>
                    <p:blipFill>
                      <a:blip r:embed="rId3"/>
                      <a:srcRect/>
                      <a:stretch>
                        <a:fillRect/>
                      </a:stretch>
                    </p:blipFill>
                    <p:spPr bwMode="auto">
                      <a:xfrm>
                        <a:off x="1005840" y="3352799"/>
                        <a:ext cx="4099560" cy="3081457"/>
                      </a:xfrm>
                      <a:prstGeom prst="rect">
                        <a:avLst/>
                      </a:prstGeom>
                      <a:noFill/>
                      <a:ln>
                        <a:noFill/>
                      </a:ln>
                    </p:spPr>
                  </p:pic>
                </p:oleObj>
              </mc:Fallback>
            </mc:AlternateContent>
          </a:graphicData>
        </a:graphic>
      </p:graphicFrame>
      <p:sp>
        <p:nvSpPr>
          <p:cNvPr id="5" name="TextBox 6"/>
          <p:cNvSpPr txBox="1"/>
          <p:nvPr/>
        </p:nvSpPr>
        <p:spPr>
          <a:xfrm>
            <a:off x="6019800" y="3696612"/>
            <a:ext cx="34290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The required computation</a:t>
            </a:r>
            <a:br>
              <a:rPr lang="en-US" sz="2400" b="0" dirty="0">
                <a:solidFill>
                  <a:srgbClr val="1E0000"/>
                </a:solidFill>
                <a:latin typeface="+mn-lt"/>
                <a:cs typeface="Arial" panose="020B0604020202020204" pitchFamily="34" charset="0"/>
              </a:rPr>
            </a:br>
            <a:r>
              <a:rPr lang="en-US" sz="2400" b="0" dirty="0">
                <a:solidFill>
                  <a:srgbClr val="1E0000"/>
                </a:solidFill>
                <a:latin typeface="+mn-lt"/>
                <a:cs typeface="Arial" panose="020B0604020202020204" pitchFamily="34" charset="0"/>
              </a:rPr>
              <a:t>scales linearly with the number of signals</a:t>
            </a:r>
          </a:p>
        </p:txBody>
      </p:sp>
      <p:sp>
        <p:nvSpPr>
          <p:cNvPr id="6" name="Slide Number Placeholder 1">
            <a:extLst>
              <a:ext uri="{FF2B5EF4-FFF2-40B4-BE49-F238E27FC236}">
                <a16:creationId xmlns:a16="http://schemas.microsoft.com/office/drawing/2014/main" id="{209610CE-200A-9722-58C7-14C3776EC9D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34</a:t>
            </a:fld>
            <a:endParaRPr lang="en-US" altLang="en-US" sz="2000" dirty="0">
              <a:solidFill>
                <a:srgbClr val="1E0000"/>
              </a:solidFill>
            </a:endParaRPr>
          </a:p>
        </p:txBody>
      </p:sp>
    </p:spTree>
    <p:extLst>
      <p:ext uri="{BB962C8B-B14F-4D97-AF65-F5344CB8AC3E}">
        <p14:creationId xmlns:p14="http://schemas.microsoft.com/office/powerpoint/2010/main" val="3688386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Pencil Method with Many Signals</a:t>
            </a:r>
          </a:p>
        </p:txBody>
      </p:sp>
      <p:sp>
        <p:nvSpPr>
          <p:cNvPr id="3" name="Content Placeholder 2"/>
          <p:cNvSpPr>
            <a:spLocks noGrp="1"/>
          </p:cNvSpPr>
          <p:nvPr>
            <p:ph idx="1"/>
          </p:nvPr>
        </p:nvSpPr>
        <p:spPr>
          <a:xfrm>
            <a:off x="457200" y="1280161"/>
            <a:ext cx="10820400" cy="2535115"/>
          </a:xfrm>
        </p:spPr>
        <p:txBody>
          <a:bodyPr>
            <a:noAutofit/>
          </a:bodyPr>
          <a:lstStyle/>
          <a:p>
            <a:r>
              <a:rPr lang="en-US" dirty="0"/>
              <a:t>However, when dealing with many signals, usually the signals are somewhat correlated, so vary few of the signals are actually need to be included to determine the desired modes</a:t>
            </a:r>
          </a:p>
          <a:p>
            <a:r>
              <a:rPr lang="en-US" dirty="0"/>
              <a:t>Ultimately we are finding</a:t>
            </a:r>
          </a:p>
          <a:p>
            <a:endParaRPr lang="en-US" dirty="0"/>
          </a:p>
          <a:p>
            <a:endParaRPr lang="en-US" dirty="0"/>
          </a:p>
          <a:p>
            <a:r>
              <a:rPr lang="en-US" dirty="0"/>
              <a:t>The </a:t>
            </a:r>
            <a:r>
              <a:rPr lang="en-US" b="1" dirty="0">
                <a:solidFill>
                  <a:srgbClr val="1E0000"/>
                </a:solidFill>
                <a:latin typeface="Symbol" panose="05050102010706020507" pitchFamily="18" charset="2"/>
              </a:rPr>
              <a:t>a</a:t>
            </a:r>
            <a:r>
              <a:rPr lang="en-US" dirty="0">
                <a:solidFill>
                  <a:srgbClr val="1E0000"/>
                </a:solidFill>
                <a:latin typeface="Symbol" panose="05050102010706020507" pitchFamily="18" charset="2"/>
              </a:rPr>
              <a:t> </a:t>
            </a:r>
            <a:r>
              <a:rPr lang="en-US" dirty="0"/>
              <a:t>is common to all the signals (i.e., the system modes) while the </a:t>
            </a:r>
            <a:r>
              <a:rPr lang="en-US" b="1" dirty="0"/>
              <a:t>b</a:t>
            </a:r>
            <a:r>
              <a:rPr lang="en-US" dirty="0"/>
              <a:t> vector is signal specific (i.e., how the modes manifest in that signal)</a:t>
            </a:r>
            <a:br>
              <a:rPr lang="en-US" dirty="0"/>
            </a:br>
            <a:br>
              <a:rPr lang="en-US" dirty="0"/>
            </a:br>
            <a:endParaRPr lang="en-US" dirty="0"/>
          </a:p>
        </p:txBody>
      </p:sp>
      <p:graphicFrame>
        <p:nvGraphicFramePr>
          <p:cNvPr id="7" name="Object 6"/>
          <p:cNvGraphicFramePr>
            <a:graphicFrameLocks noChangeAspect="1"/>
          </p:cNvGraphicFramePr>
          <p:nvPr/>
        </p:nvGraphicFramePr>
        <p:xfrm>
          <a:off x="990600" y="3124200"/>
          <a:ext cx="3352800" cy="1000125"/>
        </p:xfrm>
        <a:graphic>
          <a:graphicData uri="http://schemas.openxmlformats.org/presentationml/2006/ole">
            <mc:AlternateContent xmlns:mc="http://schemas.openxmlformats.org/markup-compatibility/2006">
              <mc:Choice xmlns:v="urn:schemas-microsoft-com:vml" Requires="v">
                <p:oleObj name="Equation" r:id="rId2" imgW="1447560" imgH="431640" progId="Equation.DSMT4">
                  <p:embed/>
                </p:oleObj>
              </mc:Choice>
              <mc:Fallback>
                <p:oleObj name="Equation" r:id="rId2" imgW="1447560" imgH="431640" progId="Equation.DSMT4">
                  <p:embed/>
                  <p:pic>
                    <p:nvPicPr>
                      <p:cNvPr id="7" name="Object 6"/>
                      <p:cNvPicPr>
                        <a:picLocks noChangeAspect="1" noChangeArrowheads="1"/>
                      </p:cNvPicPr>
                      <p:nvPr/>
                    </p:nvPicPr>
                    <p:blipFill>
                      <a:blip r:embed="rId3"/>
                      <a:srcRect/>
                      <a:stretch>
                        <a:fillRect/>
                      </a:stretch>
                    </p:blipFill>
                    <p:spPr bwMode="auto">
                      <a:xfrm>
                        <a:off x="990600" y="3124200"/>
                        <a:ext cx="3352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8493CDE8-6FCC-D20B-9AC8-35C422A7033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35</a:t>
            </a:fld>
            <a:endParaRPr lang="en-US" altLang="en-US" sz="2000" dirty="0">
              <a:solidFill>
                <a:srgbClr val="1E0000"/>
              </a:solidFill>
            </a:endParaRPr>
          </a:p>
        </p:txBody>
      </p:sp>
    </p:spTree>
    <p:extLst>
      <p:ext uri="{BB962C8B-B14F-4D97-AF65-F5344CB8AC3E}">
        <p14:creationId xmlns:p14="http://schemas.microsoft.com/office/powerpoint/2010/main" val="333035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Quickly Determining the b Vectors</a:t>
            </a:r>
          </a:p>
        </p:txBody>
      </p:sp>
      <p:sp>
        <p:nvSpPr>
          <p:cNvPr id="3" name="Content Placeholder 2"/>
          <p:cNvSpPr>
            <a:spLocks noGrp="1"/>
          </p:cNvSpPr>
          <p:nvPr>
            <p:ph idx="1"/>
          </p:nvPr>
        </p:nvSpPr>
        <p:spPr>
          <a:xfrm>
            <a:off x="457200" y="1280160"/>
            <a:ext cx="9982200" cy="1066800"/>
          </a:xfrm>
        </p:spPr>
        <p:txBody>
          <a:bodyPr>
            <a:noAutofit/>
          </a:bodyPr>
          <a:lstStyle/>
          <a:p>
            <a:r>
              <a:rPr lang="en-US" dirty="0"/>
              <a:t>A key insight is from an approach known as the Variable Projection Method (from Borden, 2013) that for any signal k </a:t>
            </a:r>
          </a:p>
        </p:txBody>
      </p:sp>
      <p:sp>
        <p:nvSpPr>
          <p:cNvPr id="4" name="Rectangle 3"/>
          <p:cNvSpPr/>
          <p:nvPr/>
        </p:nvSpPr>
        <p:spPr>
          <a:xfrm>
            <a:off x="983016" y="6117352"/>
            <a:ext cx="10668000" cy="461665"/>
          </a:xfrm>
          <a:prstGeom prst="rect">
            <a:avLst/>
          </a:prstGeom>
        </p:spPr>
        <p:txBody>
          <a:bodyPr wrap="square">
            <a:spAutoFit/>
          </a:bodyPr>
          <a:lstStyle/>
          <a:p>
            <a:r>
              <a:rPr lang="en-US" sz="1200" b="0" dirty="0">
                <a:solidFill>
                  <a:srgbClr val="1E0000"/>
                </a:solidFill>
                <a:latin typeface="Arial" panose="020B0604020202020204" pitchFamily="34" charset="0"/>
                <a:cs typeface="Arial" panose="020B0604020202020204" pitchFamily="34" charset="0"/>
              </a:rPr>
              <a:t>A. Borden, B.C. Lesieutre, J. </a:t>
            </a:r>
            <a:r>
              <a:rPr lang="en-US" sz="1200" b="0" dirty="0" err="1">
                <a:solidFill>
                  <a:srgbClr val="1E0000"/>
                </a:solidFill>
                <a:latin typeface="Arial" panose="020B0604020202020204" pitchFamily="34" charset="0"/>
                <a:cs typeface="Arial" panose="020B0604020202020204" pitchFamily="34" charset="0"/>
              </a:rPr>
              <a:t>Gronquist</a:t>
            </a:r>
            <a:r>
              <a:rPr lang="en-US" sz="1200" b="0" dirty="0">
                <a:solidFill>
                  <a:srgbClr val="1E0000"/>
                </a:solidFill>
                <a:latin typeface="Arial" panose="020B0604020202020204" pitchFamily="34" charset="0"/>
                <a:cs typeface="Arial" panose="020B0604020202020204" pitchFamily="34" charset="0"/>
              </a:rPr>
              <a:t>, "Power System Modal Analysis Tool Developed for Industry Use," </a:t>
            </a:r>
            <a:r>
              <a:rPr lang="en-US" sz="1200" b="0" i="1" dirty="0">
                <a:solidFill>
                  <a:srgbClr val="1E0000"/>
                </a:solidFill>
                <a:latin typeface="Arial" panose="020B0604020202020204" pitchFamily="34" charset="0"/>
                <a:cs typeface="Arial" panose="020B0604020202020204" pitchFamily="34" charset="0"/>
              </a:rPr>
              <a:t>Proc. 2013 North American Power Symposium</a:t>
            </a:r>
            <a:r>
              <a:rPr lang="en-US" sz="1200" b="0" dirty="0">
                <a:solidFill>
                  <a:srgbClr val="1E0000"/>
                </a:solidFill>
                <a:latin typeface="Arial" panose="020B0604020202020204" pitchFamily="34" charset="0"/>
                <a:cs typeface="Arial" panose="020B0604020202020204" pitchFamily="34" charset="0"/>
              </a:rPr>
              <a:t>, Manhattan, KS, Sept. 2013</a:t>
            </a:r>
          </a:p>
        </p:txBody>
      </p:sp>
      <p:graphicFrame>
        <p:nvGraphicFramePr>
          <p:cNvPr id="5" name="Object 4"/>
          <p:cNvGraphicFramePr>
            <a:graphicFrameLocks noChangeAspect="1"/>
          </p:cNvGraphicFramePr>
          <p:nvPr/>
        </p:nvGraphicFramePr>
        <p:xfrm>
          <a:off x="1066799" y="2346960"/>
          <a:ext cx="7696201" cy="3675584"/>
        </p:xfrm>
        <a:graphic>
          <a:graphicData uri="http://schemas.openxmlformats.org/presentationml/2006/ole">
            <mc:AlternateContent xmlns:mc="http://schemas.openxmlformats.org/markup-compatibility/2006">
              <mc:Choice xmlns:v="urn:schemas-microsoft-com:vml" Requires="v">
                <p:oleObj name="Equation" r:id="rId2" imgW="3822480" imgH="1790640" progId="Equation.DSMT4">
                  <p:embed/>
                </p:oleObj>
              </mc:Choice>
              <mc:Fallback>
                <p:oleObj name="Equation" r:id="rId2" imgW="3822480" imgH="1790640" progId="Equation.DSMT4">
                  <p:embed/>
                  <p:pic>
                    <p:nvPicPr>
                      <p:cNvPr id="5" name="Object 4"/>
                      <p:cNvPicPr>
                        <a:picLocks noChangeAspect="1" noChangeArrowheads="1"/>
                      </p:cNvPicPr>
                      <p:nvPr/>
                    </p:nvPicPr>
                    <p:blipFill>
                      <a:blip r:embed="rId3"/>
                      <a:srcRect/>
                      <a:stretch>
                        <a:fillRect/>
                      </a:stretch>
                    </p:blipFill>
                    <p:spPr bwMode="auto">
                      <a:xfrm>
                        <a:off x="1066799" y="2346960"/>
                        <a:ext cx="7696201" cy="3675584"/>
                      </a:xfrm>
                      <a:prstGeom prst="rect">
                        <a:avLst/>
                      </a:prstGeom>
                      <a:noFill/>
                      <a:ln>
                        <a:noFill/>
                      </a:ln>
                    </p:spPr>
                  </p:pic>
                </p:oleObj>
              </mc:Fallback>
            </mc:AlternateContent>
          </a:graphicData>
        </a:graphic>
      </p:graphicFrame>
      <p:sp>
        <p:nvSpPr>
          <p:cNvPr id="6" name="TextBox 6"/>
          <p:cNvSpPr txBox="1"/>
          <p:nvPr/>
        </p:nvSpPr>
        <p:spPr>
          <a:xfrm>
            <a:off x="9067800" y="2895600"/>
            <a:ext cx="2338429" cy="1938992"/>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Where m is the number of measurements</a:t>
            </a:r>
            <a:br>
              <a:rPr lang="en-US" sz="2400" b="0" dirty="0">
                <a:solidFill>
                  <a:srgbClr val="1E0000"/>
                </a:solidFill>
                <a:latin typeface="+mn-lt"/>
                <a:cs typeface="Arial" panose="020B0604020202020204" pitchFamily="34" charset="0"/>
              </a:rPr>
            </a:br>
            <a:r>
              <a:rPr lang="en-US" sz="2400" b="0" dirty="0">
                <a:solidFill>
                  <a:srgbClr val="1E0000"/>
                </a:solidFill>
                <a:latin typeface="+mn-lt"/>
                <a:cs typeface="Arial" panose="020B0604020202020204" pitchFamily="34" charset="0"/>
              </a:rPr>
              <a:t>and n is the number of modes  </a:t>
            </a:r>
          </a:p>
        </p:txBody>
      </p:sp>
      <p:sp>
        <p:nvSpPr>
          <p:cNvPr id="7" name="Slide Number Placeholder 1">
            <a:extLst>
              <a:ext uri="{FF2B5EF4-FFF2-40B4-BE49-F238E27FC236}">
                <a16:creationId xmlns:a16="http://schemas.microsoft.com/office/drawing/2014/main" id="{47609DE1-073C-46EF-8850-9F1E483B432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36</a:t>
            </a:fld>
            <a:endParaRPr lang="en-US" altLang="en-US" sz="2000" dirty="0">
              <a:solidFill>
                <a:srgbClr val="1E0000"/>
              </a:solidFill>
            </a:endParaRPr>
          </a:p>
        </p:txBody>
      </p:sp>
    </p:spTree>
    <p:extLst>
      <p:ext uri="{BB962C8B-B14F-4D97-AF65-F5344CB8AC3E}">
        <p14:creationId xmlns:p14="http://schemas.microsoft.com/office/powerpoint/2010/main" val="1264671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Pencil Method with Many Signals</a:t>
            </a:r>
          </a:p>
        </p:txBody>
      </p:sp>
      <p:sp>
        <p:nvSpPr>
          <p:cNvPr id="3" name="Content Placeholder 2"/>
          <p:cNvSpPr>
            <a:spLocks noGrp="1"/>
          </p:cNvSpPr>
          <p:nvPr>
            <p:ph idx="1"/>
          </p:nvPr>
        </p:nvSpPr>
        <p:spPr>
          <a:xfrm>
            <a:off x="457200" y="1280161"/>
            <a:ext cx="10972800" cy="2535115"/>
          </a:xfrm>
        </p:spPr>
        <p:txBody>
          <a:bodyPr>
            <a:noAutofit/>
          </a:bodyPr>
          <a:lstStyle/>
          <a:p>
            <a:r>
              <a:rPr lang="en-US" dirty="0"/>
              <a:t>However, when dealing with many signals, usually the signals are somewhat correlated, so vary few of the signals are actually need to be included to determine the desired modes</a:t>
            </a:r>
          </a:p>
          <a:p>
            <a:r>
              <a:rPr lang="en-US" dirty="0"/>
              <a:t>Ultimately, we are finding</a:t>
            </a:r>
          </a:p>
          <a:p>
            <a:endParaRPr lang="en-US" dirty="0"/>
          </a:p>
          <a:p>
            <a:endParaRPr lang="en-US" dirty="0"/>
          </a:p>
          <a:p>
            <a:r>
              <a:rPr lang="en-US" dirty="0"/>
              <a:t>The </a:t>
            </a:r>
            <a:r>
              <a:rPr lang="en-US" b="1" dirty="0">
                <a:solidFill>
                  <a:srgbClr val="1E0000"/>
                </a:solidFill>
                <a:latin typeface="Symbol" panose="05050102010706020507" pitchFamily="18" charset="2"/>
              </a:rPr>
              <a:t>a</a:t>
            </a:r>
            <a:r>
              <a:rPr lang="en-US" dirty="0">
                <a:solidFill>
                  <a:srgbClr val="1E0000"/>
                </a:solidFill>
                <a:latin typeface="Symbol" panose="05050102010706020507" pitchFamily="18" charset="2"/>
              </a:rPr>
              <a:t> </a:t>
            </a:r>
            <a:r>
              <a:rPr lang="en-US" dirty="0"/>
              <a:t>is common to all the signals (i.e., the system modes) while the </a:t>
            </a:r>
            <a:r>
              <a:rPr lang="en-US" b="1" dirty="0"/>
              <a:t>b</a:t>
            </a:r>
            <a:r>
              <a:rPr lang="en-US" dirty="0"/>
              <a:t> vector is signal specific (i.e., how the modes manifest in that signal)</a:t>
            </a:r>
            <a:br>
              <a:rPr lang="en-US" dirty="0"/>
            </a:br>
            <a:br>
              <a:rPr lang="en-US" dirty="0"/>
            </a:br>
            <a:endParaRPr lang="en-US" dirty="0"/>
          </a:p>
        </p:txBody>
      </p:sp>
      <p:graphicFrame>
        <p:nvGraphicFramePr>
          <p:cNvPr id="7" name="Object 6"/>
          <p:cNvGraphicFramePr>
            <a:graphicFrameLocks noChangeAspect="1"/>
          </p:cNvGraphicFramePr>
          <p:nvPr/>
        </p:nvGraphicFramePr>
        <p:xfrm>
          <a:off x="990600" y="3124200"/>
          <a:ext cx="3352800" cy="1000125"/>
        </p:xfrm>
        <a:graphic>
          <a:graphicData uri="http://schemas.openxmlformats.org/presentationml/2006/ole">
            <mc:AlternateContent xmlns:mc="http://schemas.openxmlformats.org/markup-compatibility/2006">
              <mc:Choice xmlns:v="urn:schemas-microsoft-com:vml" Requires="v">
                <p:oleObj name="Equation" r:id="rId2" imgW="1447560" imgH="431640" progId="Equation.DSMT4">
                  <p:embed/>
                </p:oleObj>
              </mc:Choice>
              <mc:Fallback>
                <p:oleObj name="Equation" r:id="rId2" imgW="1447560" imgH="431640" progId="Equation.DSMT4">
                  <p:embed/>
                  <p:pic>
                    <p:nvPicPr>
                      <p:cNvPr id="7" name="Object 6"/>
                      <p:cNvPicPr>
                        <a:picLocks noChangeAspect="1" noChangeArrowheads="1"/>
                      </p:cNvPicPr>
                      <p:nvPr/>
                    </p:nvPicPr>
                    <p:blipFill>
                      <a:blip r:embed="rId3"/>
                      <a:srcRect/>
                      <a:stretch>
                        <a:fillRect/>
                      </a:stretch>
                    </p:blipFill>
                    <p:spPr bwMode="auto">
                      <a:xfrm>
                        <a:off x="990600" y="3124200"/>
                        <a:ext cx="3352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1">
            <a:extLst>
              <a:ext uri="{FF2B5EF4-FFF2-40B4-BE49-F238E27FC236}">
                <a16:creationId xmlns:a16="http://schemas.microsoft.com/office/drawing/2014/main" id="{78FCA667-96BD-017A-5C5C-88AC866844B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37</a:t>
            </a:fld>
            <a:endParaRPr lang="en-US" altLang="en-US" sz="2000" dirty="0">
              <a:solidFill>
                <a:srgbClr val="1E0000"/>
              </a:solidFill>
            </a:endParaRPr>
          </a:p>
        </p:txBody>
      </p:sp>
    </p:spTree>
    <p:extLst>
      <p:ext uri="{BB962C8B-B14F-4D97-AF65-F5344CB8AC3E}">
        <p14:creationId xmlns:p14="http://schemas.microsoft.com/office/powerpoint/2010/main" val="240117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Aside: Pseudoinverse of a Matrix</a:t>
            </a:r>
          </a:p>
        </p:txBody>
      </p:sp>
      <p:sp>
        <p:nvSpPr>
          <p:cNvPr id="3" name="Content Placeholder 2"/>
          <p:cNvSpPr>
            <a:spLocks noGrp="1"/>
          </p:cNvSpPr>
          <p:nvPr>
            <p:ph idx="1"/>
          </p:nvPr>
        </p:nvSpPr>
        <p:spPr>
          <a:xfrm>
            <a:off x="457200" y="1280160"/>
            <a:ext cx="11049000" cy="3733800"/>
          </a:xfrm>
        </p:spPr>
        <p:txBody>
          <a:bodyPr/>
          <a:lstStyle/>
          <a:p>
            <a:r>
              <a:rPr lang="en-US" dirty="0"/>
              <a:t>The pseudoinverse of a matrix generalizes concept of a matrix inverse to an m by n matrix, in which m &gt;= n</a:t>
            </a:r>
          </a:p>
          <a:p>
            <a:pPr lvl="1"/>
            <a:r>
              <a:rPr lang="en-US" dirty="0"/>
              <a:t>Specifically this is a Moore-Penrose Matrix Inverse</a:t>
            </a:r>
          </a:p>
          <a:p>
            <a:r>
              <a:rPr lang="en-US" dirty="0"/>
              <a:t>Notation for the pseudoinverse of </a:t>
            </a:r>
            <a:r>
              <a:rPr lang="en-US" b="1" dirty="0"/>
              <a:t>A</a:t>
            </a:r>
            <a:r>
              <a:rPr lang="en-US" dirty="0"/>
              <a:t> is </a:t>
            </a:r>
            <a:r>
              <a:rPr lang="en-US" b="1" dirty="0"/>
              <a:t>A</a:t>
            </a:r>
            <a:r>
              <a:rPr lang="en-US" baseline="30000" dirty="0"/>
              <a:t>+</a:t>
            </a:r>
          </a:p>
          <a:p>
            <a:r>
              <a:rPr lang="en-US" dirty="0"/>
              <a:t>Satisfies </a:t>
            </a:r>
            <a:r>
              <a:rPr lang="en-US" b="1" dirty="0"/>
              <a:t>AA</a:t>
            </a:r>
            <a:r>
              <a:rPr lang="en-US" baseline="30000" dirty="0"/>
              <a:t>+</a:t>
            </a:r>
            <a:r>
              <a:rPr lang="en-US" b="1" dirty="0"/>
              <a:t>A </a:t>
            </a:r>
            <a:r>
              <a:rPr lang="en-US" dirty="0"/>
              <a:t>= </a:t>
            </a:r>
            <a:r>
              <a:rPr lang="en-US" b="1" dirty="0"/>
              <a:t>A</a:t>
            </a:r>
          </a:p>
          <a:p>
            <a:r>
              <a:rPr lang="en-US" dirty="0"/>
              <a:t>If </a:t>
            </a:r>
            <a:r>
              <a:rPr lang="en-US" b="1" dirty="0"/>
              <a:t>A</a:t>
            </a:r>
            <a:r>
              <a:rPr lang="en-US" dirty="0"/>
              <a:t> is a square matrix, then </a:t>
            </a:r>
            <a:r>
              <a:rPr lang="en-US" b="1" dirty="0"/>
              <a:t>A</a:t>
            </a:r>
            <a:r>
              <a:rPr lang="en-US" baseline="30000" dirty="0"/>
              <a:t>+</a:t>
            </a:r>
            <a:r>
              <a:rPr lang="en-US" b="1" dirty="0"/>
              <a:t> </a:t>
            </a:r>
            <a:r>
              <a:rPr lang="en-US" dirty="0"/>
              <a:t>=</a:t>
            </a:r>
            <a:r>
              <a:rPr lang="en-US" b="1" dirty="0"/>
              <a:t> A</a:t>
            </a:r>
            <a:r>
              <a:rPr lang="en-US" baseline="30000" dirty="0"/>
              <a:t>-1</a:t>
            </a:r>
          </a:p>
          <a:p>
            <a:r>
              <a:rPr lang="en-US" dirty="0"/>
              <a:t>Quite useful for solving the least squares problem since the least squares solution of </a:t>
            </a:r>
            <a:r>
              <a:rPr lang="en-US" b="1" dirty="0"/>
              <a:t>Ax </a:t>
            </a:r>
            <a:r>
              <a:rPr lang="en-US" dirty="0"/>
              <a:t>= </a:t>
            </a:r>
            <a:r>
              <a:rPr lang="en-US" b="1" dirty="0"/>
              <a:t>b</a:t>
            </a:r>
            <a:r>
              <a:rPr lang="en-US" dirty="0"/>
              <a:t> is </a:t>
            </a:r>
            <a:r>
              <a:rPr lang="en-US" b="1" dirty="0"/>
              <a:t>x</a:t>
            </a:r>
            <a:r>
              <a:rPr lang="en-US" dirty="0"/>
              <a:t> =</a:t>
            </a:r>
            <a:r>
              <a:rPr lang="en-US" b="1" dirty="0"/>
              <a:t> A</a:t>
            </a:r>
            <a:r>
              <a:rPr lang="en-US" baseline="30000" dirty="0"/>
              <a:t>+ </a:t>
            </a:r>
            <a:r>
              <a:rPr lang="en-US" b="1" dirty="0"/>
              <a:t>b</a:t>
            </a:r>
          </a:p>
          <a:p>
            <a:r>
              <a:rPr lang="en-US" dirty="0"/>
              <a:t>Can be calculated using an SVD</a:t>
            </a:r>
          </a:p>
        </p:txBody>
      </p:sp>
      <p:graphicFrame>
        <p:nvGraphicFramePr>
          <p:cNvPr id="4" name="Object 3"/>
          <p:cNvGraphicFramePr>
            <a:graphicFrameLocks noGrp="1" noChangeAspect="1"/>
          </p:cNvGraphicFramePr>
          <p:nvPr/>
        </p:nvGraphicFramePr>
        <p:xfrm>
          <a:off x="6400800" y="5073967"/>
          <a:ext cx="2220913" cy="1190625"/>
        </p:xfrm>
        <a:graphic>
          <a:graphicData uri="http://schemas.openxmlformats.org/presentationml/2006/ole">
            <mc:AlternateContent xmlns:mc="http://schemas.openxmlformats.org/markup-compatibility/2006">
              <mc:Choice xmlns:v="urn:schemas-microsoft-com:vml" Requires="v">
                <p:oleObj name="Equation" r:id="rId2" imgW="901440" imgH="482400" progId="Equation.DSMT4">
                  <p:embed/>
                </p:oleObj>
              </mc:Choice>
              <mc:Fallback>
                <p:oleObj name="Equation" r:id="rId2" imgW="901440" imgH="482400" progId="Equation.DSMT4">
                  <p:embed/>
                  <p:pic>
                    <p:nvPicPr>
                      <p:cNvPr id="4"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5073967"/>
                        <a:ext cx="22209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FA187D59-0281-878C-23F4-4E0A5E42CA9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38</a:t>
            </a:fld>
            <a:endParaRPr lang="en-US" altLang="en-US" sz="2000" dirty="0">
              <a:solidFill>
                <a:srgbClr val="1E0000"/>
              </a:solidFill>
            </a:endParaRPr>
          </a:p>
        </p:txBody>
      </p:sp>
    </p:spTree>
    <p:extLst>
      <p:ext uri="{BB962C8B-B14F-4D97-AF65-F5344CB8AC3E}">
        <p14:creationId xmlns:p14="http://schemas.microsoft.com/office/powerpoint/2010/main" val="1665997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8822E-DE43-5E15-A0B3-80BE91F68AB5}"/>
              </a:ext>
            </a:extLst>
          </p:cNvPr>
          <p:cNvSpPr>
            <a:spLocks noGrp="1"/>
          </p:cNvSpPr>
          <p:nvPr>
            <p:ph type="title"/>
          </p:nvPr>
        </p:nvSpPr>
        <p:spPr/>
        <p:txBody>
          <a:bodyPr/>
          <a:lstStyle/>
          <a:p>
            <a:r>
              <a:rPr lang="en-US" dirty="0"/>
              <a:t>Composite Load Models</a:t>
            </a:r>
          </a:p>
        </p:txBody>
      </p:sp>
      <p:sp>
        <p:nvSpPr>
          <p:cNvPr id="3" name="Content Placeholder 2">
            <a:extLst>
              <a:ext uri="{FF2B5EF4-FFF2-40B4-BE49-F238E27FC236}">
                <a16:creationId xmlns:a16="http://schemas.microsoft.com/office/drawing/2014/main" id="{09DFE8BB-9490-DBEB-6634-2D8B430FFB39}"/>
              </a:ext>
            </a:extLst>
          </p:cNvPr>
          <p:cNvSpPr>
            <a:spLocks noGrp="1"/>
          </p:cNvSpPr>
          <p:nvPr>
            <p:ph idx="1"/>
          </p:nvPr>
        </p:nvSpPr>
        <p:spPr/>
        <p:txBody>
          <a:bodyPr/>
          <a:lstStyle/>
          <a:p>
            <a:r>
              <a:rPr lang="en-US" dirty="0"/>
              <a:t>Many aggregate loads are best represented by a combination of different types of load</a:t>
            </a:r>
          </a:p>
          <a:p>
            <a:pPr lvl="1"/>
            <a:r>
              <a:rPr lang="en-US" dirty="0"/>
              <a:t>Known as composite load models</a:t>
            </a:r>
          </a:p>
          <a:p>
            <a:pPr lvl="1"/>
            <a:r>
              <a:rPr lang="en-US" dirty="0"/>
              <a:t>Important to keep in mind that the actual load is continually changing, so any aggregate load is at best an approximation</a:t>
            </a:r>
          </a:p>
          <a:p>
            <a:pPr lvl="1"/>
            <a:r>
              <a:rPr lang="en-US" dirty="0"/>
              <a:t>Hard to know load behavior to extreme disturbances without actually faulting the load</a:t>
            </a:r>
          </a:p>
          <a:p>
            <a:r>
              <a:rPr lang="en-US" dirty="0"/>
              <a:t>Early models included a number of loads at the transmission level buses (with the step-down transformer), with later models including a simple distribution system model</a:t>
            </a:r>
          </a:p>
          <a:p>
            <a:endParaRPr lang="en-US" dirty="0"/>
          </a:p>
        </p:txBody>
      </p:sp>
      <p:sp>
        <p:nvSpPr>
          <p:cNvPr id="4" name="Slide Number Placeholder 1">
            <a:extLst>
              <a:ext uri="{FF2B5EF4-FFF2-40B4-BE49-F238E27FC236}">
                <a16:creationId xmlns:a16="http://schemas.microsoft.com/office/drawing/2014/main" id="{B2921335-C520-B3C3-6A53-1F0E3C2757EA}"/>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a:t>
            </a:fld>
            <a:endParaRPr lang="en-US" dirty="0">
              <a:solidFill>
                <a:srgbClr val="1E0000"/>
              </a:solidFill>
            </a:endParaRPr>
          </a:p>
        </p:txBody>
      </p:sp>
    </p:spTree>
    <p:extLst>
      <p:ext uri="{BB962C8B-B14F-4D97-AF65-F5344CB8AC3E}">
        <p14:creationId xmlns:p14="http://schemas.microsoft.com/office/powerpoint/2010/main" val="2715758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Least Squares Matrix Pseudoinverse Example</a:t>
            </a:r>
          </a:p>
        </p:txBody>
      </p:sp>
      <p:sp>
        <p:nvSpPr>
          <p:cNvPr id="3" name="Content Placeholder 2"/>
          <p:cNvSpPr>
            <a:spLocks noGrp="1"/>
          </p:cNvSpPr>
          <p:nvPr>
            <p:ph idx="1"/>
          </p:nvPr>
        </p:nvSpPr>
        <p:spPr>
          <a:xfrm>
            <a:off x="457200" y="1280160"/>
            <a:ext cx="10287000" cy="1920240"/>
          </a:xfrm>
        </p:spPr>
        <p:txBody>
          <a:bodyPr/>
          <a:lstStyle/>
          <a:p>
            <a:r>
              <a:rPr lang="en-US" dirty="0"/>
              <a:t>Assume we wish to fix a line (mx + b = y) to three data points: (1,1), (2,4), (6,4)</a:t>
            </a:r>
          </a:p>
          <a:p>
            <a:r>
              <a:rPr lang="en-US" dirty="0"/>
              <a:t>Two unknowns, m and b; hence </a:t>
            </a:r>
            <a:r>
              <a:rPr lang="en-US" b="1" dirty="0"/>
              <a:t>x</a:t>
            </a:r>
            <a:r>
              <a:rPr lang="en-US" dirty="0"/>
              <a:t> = [m  b]</a:t>
            </a:r>
            <a:r>
              <a:rPr lang="en-US" baseline="30000" dirty="0"/>
              <a:t>T</a:t>
            </a:r>
          </a:p>
          <a:p>
            <a:r>
              <a:rPr lang="en-US" dirty="0"/>
              <a:t>Setup in form of </a:t>
            </a:r>
            <a:r>
              <a:rPr lang="en-US" b="1" dirty="0"/>
              <a:t>Ax</a:t>
            </a:r>
            <a:r>
              <a:rPr lang="en-US" dirty="0"/>
              <a:t> = </a:t>
            </a:r>
            <a:r>
              <a:rPr lang="en-US" b="1" dirty="0"/>
              <a:t>b</a:t>
            </a:r>
          </a:p>
        </p:txBody>
      </p:sp>
      <p:graphicFrame>
        <p:nvGraphicFramePr>
          <p:cNvPr id="4" name="Object 3"/>
          <p:cNvGraphicFramePr>
            <a:graphicFrameLocks noChangeAspect="1"/>
          </p:cNvGraphicFramePr>
          <p:nvPr/>
        </p:nvGraphicFramePr>
        <p:xfrm>
          <a:off x="986085" y="3505200"/>
          <a:ext cx="4792417" cy="2057400"/>
        </p:xfrm>
        <a:graphic>
          <a:graphicData uri="http://schemas.openxmlformats.org/presentationml/2006/ole">
            <mc:AlternateContent xmlns:mc="http://schemas.openxmlformats.org/markup-compatibility/2006">
              <mc:Choice xmlns:v="urn:schemas-microsoft-com:vml" Requires="v">
                <p:oleObj name="Equation" r:id="rId2" imgW="2070000" imgH="888840" progId="Equation.DSMT4">
                  <p:embed/>
                </p:oleObj>
              </mc:Choice>
              <mc:Fallback>
                <p:oleObj name="Equation" r:id="rId2" imgW="2070000" imgH="8888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085" y="3505200"/>
                        <a:ext cx="4792417" cy="2057400"/>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BA03B081-634F-1098-BF26-0BC1626F42D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39</a:t>
            </a:fld>
            <a:endParaRPr lang="en-US" altLang="en-US" sz="2000" dirty="0">
              <a:solidFill>
                <a:srgbClr val="1E0000"/>
              </a:solidFill>
            </a:endParaRPr>
          </a:p>
        </p:txBody>
      </p:sp>
    </p:spTree>
    <p:extLst>
      <p:ext uri="{BB962C8B-B14F-4D97-AF65-F5344CB8AC3E}">
        <p14:creationId xmlns:p14="http://schemas.microsoft.com/office/powerpoint/2010/main" val="3803085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r>
              <a:rPr lang="en-US" dirty="0"/>
              <a:t>Least Squares Matrix Pseudoinverse Example, cont.</a:t>
            </a:r>
          </a:p>
        </p:txBody>
      </p:sp>
      <p:sp>
        <p:nvSpPr>
          <p:cNvPr id="3" name="Content Placeholder 2"/>
          <p:cNvSpPr>
            <a:spLocks noGrp="1"/>
          </p:cNvSpPr>
          <p:nvPr>
            <p:ph idx="1"/>
          </p:nvPr>
        </p:nvSpPr>
        <p:spPr>
          <a:xfrm>
            <a:off x="457200" y="1280160"/>
            <a:ext cx="8001000" cy="2377440"/>
          </a:xfrm>
        </p:spPr>
        <p:txBody>
          <a:bodyPr/>
          <a:lstStyle/>
          <a:p>
            <a:r>
              <a:rPr lang="en-US" dirty="0"/>
              <a:t>Doing an economy SVD</a:t>
            </a:r>
            <a:br>
              <a:rPr lang="en-US" dirty="0"/>
            </a:br>
            <a:br>
              <a:rPr lang="en-US" dirty="0"/>
            </a:br>
            <a:br>
              <a:rPr lang="en-US" dirty="0"/>
            </a:br>
            <a:br>
              <a:rPr lang="en-US" dirty="0"/>
            </a:br>
            <a:endParaRPr lang="en-US" dirty="0"/>
          </a:p>
          <a:p>
            <a:r>
              <a:rPr lang="en-US" dirty="0"/>
              <a:t>Computing the pseudoinverse</a:t>
            </a:r>
          </a:p>
        </p:txBody>
      </p:sp>
      <p:graphicFrame>
        <p:nvGraphicFramePr>
          <p:cNvPr id="4" name="Object 3"/>
          <p:cNvGraphicFramePr>
            <a:graphicFrameLocks noChangeAspect="1"/>
          </p:cNvGraphicFramePr>
          <p:nvPr/>
        </p:nvGraphicFramePr>
        <p:xfrm>
          <a:off x="990600" y="1885167"/>
          <a:ext cx="8305800" cy="1431235"/>
        </p:xfrm>
        <a:graphic>
          <a:graphicData uri="http://schemas.openxmlformats.org/presentationml/2006/ole">
            <mc:AlternateContent xmlns:mc="http://schemas.openxmlformats.org/markup-compatibility/2006">
              <mc:Choice xmlns:v="urn:schemas-microsoft-com:vml" Requires="v">
                <p:oleObj name="Equation" r:id="rId2" imgW="4127400" imgH="711000" progId="Equation.DSMT4">
                  <p:embed/>
                </p:oleObj>
              </mc:Choice>
              <mc:Fallback>
                <p:oleObj name="Equation" r:id="rId2" imgW="4127400" imgH="7110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85167"/>
                        <a:ext cx="8305800" cy="143123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nvGraphicFramePr>
        <p:xfrm>
          <a:off x="1066800" y="4094967"/>
          <a:ext cx="8845969" cy="1712234"/>
        </p:xfrm>
        <a:graphic>
          <a:graphicData uri="http://schemas.openxmlformats.org/presentationml/2006/ole">
            <mc:AlternateContent xmlns:mc="http://schemas.openxmlformats.org/markup-compatibility/2006">
              <mc:Choice xmlns:v="urn:schemas-microsoft-com:vml" Requires="v">
                <p:oleObj name="Equation" r:id="rId4" imgW="4851360" imgH="939600" progId="Equation.DSMT4">
                  <p:embed/>
                </p:oleObj>
              </mc:Choice>
              <mc:Fallback>
                <p:oleObj name="Equation" r:id="rId4" imgW="4851360" imgH="9396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094967"/>
                        <a:ext cx="8845969" cy="1712234"/>
                      </a:xfrm>
                      <a:prstGeom prst="rect">
                        <a:avLst/>
                      </a:prstGeom>
                      <a:noFill/>
                      <a:ln>
                        <a:noFill/>
                      </a:ln>
                    </p:spPr>
                  </p:pic>
                </p:oleObj>
              </mc:Fallback>
            </mc:AlternateContent>
          </a:graphicData>
        </a:graphic>
      </p:graphicFrame>
      <p:sp>
        <p:nvSpPr>
          <p:cNvPr id="6" name="Rectangle 5"/>
          <p:cNvSpPr/>
          <p:nvPr/>
        </p:nvSpPr>
        <p:spPr>
          <a:xfrm>
            <a:off x="381000" y="6063668"/>
            <a:ext cx="11277600" cy="461665"/>
          </a:xfrm>
          <a:prstGeom prst="rect">
            <a:avLst/>
          </a:prstGeom>
          <a:solidFill>
            <a:schemeClr val="accent3">
              <a:lumMod val="95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t>In an economy SVD the </a:t>
            </a:r>
            <a:r>
              <a:rPr kumimoji="0" lang="en-US" sz="2400" b="1" i="0" u="none" strike="noStrike" kern="1200" cap="none" spc="0" normalizeH="0" baseline="0" noProof="0" dirty="0">
                <a:ln>
                  <a:noFill/>
                </a:ln>
                <a:solidFill>
                  <a:srgbClr val="1E0000"/>
                </a:solidFill>
                <a:effectLst/>
                <a:uLnTx/>
                <a:uFillTx/>
                <a:latin typeface="Symbol" panose="05050102010706020507" pitchFamily="18" charset="2"/>
                <a:ea typeface="+mn-ea"/>
                <a:cs typeface="+mn-cs"/>
              </a:rPr>
              <a:t>S</a:t>
            </a:r>
            <a: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t> matrix has dimensions of m by m if m &lt; n or n by n if n &lt; m</a:t>
            </a:r>
          </a:p>
        </p:txBody>
      </p:sp>
      <p:sp>
        <p:nvSpPr>
          <p:cNvPr id="8" name="Slide Number Placeholder 1">
            <a:extLst>
              <a:ext uri="{FF2B5EF4-FFF2-40B4-BE49-F238E27FC236}">
                <a16:creationId xmlns:a16="http://schemas.microsoft.com/office/drawing/2014/main" id="{2B6F53F3-D45A-1765-E9CA-047DEC2F778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40</a:t>
            </a:fld>
            <a:endParaRPr lang="en-US" altLang="en-US" sz="2000" dirty="0">
              <a:solidFill>
                <a:srgbClr val="1E0000"/>
              </a:solidFill>
            </a:endParaRPr>
          </a:p>
        </p:txBody>
      </p:sp>
    </p:spTree>
    <p:extLst>
      <p:ext uri="{BB962C8B-B14F-4D97-AF65-F5344CB8AC3E}">
        <p14:creationId xmlns:p14="http://schemas.microsoft.com/office/powerpoint/2010/main" val="25779490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734800" cy="1066800"/>
          </a:xfrm>
        </p:spPr>
        <p:txBody>
          <a:bodyPr/>
          <a:lstStyle/>
          <a:p>
            <a:r>
              <a:rPr lang="en-US" dirty="0"/>
              <a:t>Least Squares Matrix Pseudoinverse Example, cont.</a:t>
            </a:r>
          </a:p>
        </p:txBody>
      </p:sp>
      <p:sp>
        <p:nvSpPr>
          <p:cNvPr id="3" name="Content Placeholder 2"/>
          <p:cNvSpPr>
            <a:spLocks noGrp="1"/>
          </p:cNvSpPr>
          <p:nvPr>
            <p:ph idx="1"/>
          </p:nvPr>
        </p:nvSpPr>
        <p:spPr>
          <a:xfrm>
            <a:off x="457200" y="1280160"/>
            <a:ext cx="11201400" cy="3733800"/>
          </a:xfrm>
        </p:spPr>
        <p:txBody>
          <a:bodyPr/>
          <a:lstStyle/>
          <a:p>
            <a:r>
              <a:rPr lang="en-US" dirty="0"/>
              <a:t>Computing </a:t>
            </a:r>
            <a:r>
              <a:rPr lang="en-US" b="1" dirty="0"/>
              <a:t>x</a:t>
            </a:r>
            <a:r>
              <a:rPr lang="en-US" dirty="0"/>
              <a:t> = [m b]</a:t>
            </a:r>
            <a:r>
              <a:rPr lang="en-US" baseline="30000" dirty="0"/>
              <a:t>T</a:t>
            </a:r>
            <a:r>
              <a:rPr lang="en-US" dirty="0"/>
              <a:t> gives</a:t>
            </a:r>
          </a:p>
          <a:p>
            <a:endParaRPr lang="en-US" dirty="0"/>
          </a:p>
          <a:p>
            <a:endParaRPr lang="en-US" dirty="0"/>
          </a:p>
          <a:p>
            <a:endParaRPr lang="en-US" dirty="0"/>
          </a:p>
          <a:p>
            <a:r>
              <a:rPr lang="en-US" dirty="0"/>
              <a:t>With the pseudoinverse approach we immediately see the sensitivity of the elements of </a:t>
            </a:r>
            <a:r>
              <a:rPr lang="en-US" b="1" dirty="0"/>
              <a:t>x</a:t>
            </a:r>
            <a:r>
              <a:rPr lang="en-US" dirty="0"/>
              <a:t> to the elements of </a:t>
            </a:r>
            <a:r>
              <a:rPr lang="en-US" b="1" dirty="0"/>
              <a:t>b</a:t>
            </a:r>
          </a:p>
          <a:p>
            <a:pPr lvl="1"/>
            <a:r>
              <a:rPr lang="en-US" dirty="0"/>
              <a:t>New values of m and b can be readily calculated if </a:t>
            </a:r>
            <a:r>
              <a:rPr lang="en-US" b="1" dirty="0"/>
              <a:t>y</a:t>
            </a:r>
            <a:r>
              <a:rPr lang="en-US" dirty="0"/>
              <a:t> changes</a:t>
            </a:r>
          </a:p>
          <a:p>
            <a:r>
              <a:rPr lang="en-US" dirty="0"/>
              <a:t>Computationally the SVD is order mn</a:t>
            </a:r>
            <a:r>
              <a:rPr lang="en-US" baseline="30000" dirty="0"/>
              <a:t>2</a:t>
            </a:r>
            <a:r>
              <a:rPr lang="en-US" dirty="0"/>
              <a:t>+n</a:t>
            </a:r>
            <a:r>
              <a:rPr lang="en-US" baseline="30000" dirty="0"/>
              <a:t>3 </a:t>
            </a:r>
            <a:r>
              <a:rPr lang="en-US" dirty="0"/>
              <a:t>(with n &lt; m)</a:t>
            </a:r>
          </a:p>
          <a:p>
            <a:pPr lvl="1"/>
            <a:r>
              <a:rPr lang="en-US" dirty="0"/>
              <a:t>In this example it means it scales linearly with the number of points; matrices with m &gt;&gt; n are common</a:t>
            </a:r>
          </a:p>
          <a:p>
            <a:endParaRPr lang="en-US" dirty="0"/>
          </a:p>
        </p:txBody>
      </p:sp>
      <p:graphicFrame>
        <p:nvGraphicFramePr>
          <p:cNvPr id="4" name="Object 3"/>
          <p:cNvGraphicFramePr>
            <a:graphicFrameLocks noChangeAspect="1"/>
          </p:cNvGraphicFramePr>
          <p:nvPr/>
        </p:nvGraphicFramePr>
        <p:xfrm>
          <a:off x="990600" y="1828800"/>
          <a:ext cx="6453605" cy="1524000"/>
        </p:xfrm>
        <a:graphic>
          <a:graphicData uri="http://schemas.openxmlformats.org/presentationml/2006/ole">
            <mc:AlternateContent xmlns:mc="http://schemas.openxmlformats.org/markup-compatibility/2006">
              <mc:Choice xmlns:v="urn:schemas-microsoft-com:vml" Requires="v">
                <p:oleObj name="Equation" r:id="rId2" imgW="3009600" imgH="711000" progId="Equation.DSMT4">
                  <p:embed/>
                </p:oleObj>
              </mc:Choice>
              <mc:Fallback>
                <p:oleObj name="Equation" r:id="rId2" imgW="3009600" imgH="7110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6453605" cy="1524000"/>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09F92DF2-9B28-5972-02A9-AF78736868D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41</a:t>
            </a:fld>
            <a:endParaRPr lang="en-US" altLang="en-US" sz="2000" dirty="0">
              <a:solidFill>
                <a:srgbClr val="1E0000"/>
              </a:solidFill>
            </a:endParaRPr>
          </a:p>
        </p:txBody>
      </p:sp>
    </p:spTree>
    <p:extLst>
      <p:ext uri="{BB962C8B-B14F-4D97-AF65-F5344CB8AC3E}">
        <p14:creationId xmlns:p14="http://schemas.microsoft.com/office/powerpoint/2010/main" val="911092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Computational Considerations</a:t>
            </a:r>
          </a:p>
        </p:txBody>
      </p:sp>
      <p:sp>
        <p:nvSpPr>
          <p:cNvPr id="3" name="Content Placeholder 2"/>
          <p:cNvSpPr>
            <a:spLocks noGrp="1"/>
          </p:cNvSpPr>
          <p:nvPr>
            <p:ph idx="1"/>
          </p:nvPr>
        </p:nvSpPr>
        <p:spPr/>
        <p:txBody>
          <a:bodyPr/>
          <a:lstStyle/>
          <a:p>
            <a:r>
              <a:rPr lang="en-US" dirty="0"/>
              <a:t>When there is just one signal, the procedure scales with the cube of the number of measurements</a:t>
            </a:r>
          </a:p>
          <a:p>
            <a:pPr lvl="1"/>
            <a:r>
              <a:rPr lang="en-US" dirty="0"/>
              <a:t>This value is usually relatively small, say 20 seconds of data sampled at 10 Hz for 200 measurements</a:t>
            </a:r>
          </a:p>
          <a:p>
            <a:r>
              <a:rPr lang="en-US" dirty="0"/>
              <a:t>If multiple signals are included, it scales linearly with the number of signals</a:t>
            </a:r>
          </a:p>
          <a:p>
            <a:r>
              <a:rPr lang="en-US" dirty="0"/>
              <a:t>However, a key insight is once </a:t>
            </a:r>
            <a:r>
              <a:rPr lang="en-US" b="1" dirty="0">
                <a:latin typeface="Symbol" panose="05050102010706020507" pitchFamily="18" charset="2"/>
              </a:rPr>
              <a:t>a</a:t>
            </a:r>
            <a:r>
              <a:rPr lang="en-US" dirty="0"/>
              <a:t> has been determined, each </a:t>
            </a:r>
            <a:r>
              <a:rPr lang="en-US" b="1" dirty="0" err="1"/>
              <a:t>b</a:t>
            </a:r>
            <a:r>
              <a:rPr lang="en-US" baseline="-25000" dirty="0" err="1"/>
              <a:t>k</a:t>
            </a:r>
            <a:r>
              <a:rPr lang="en-US" dirty="0"/>
              <a:t> can be determined with a matrix multiply of a matrix with dimensions of the number of modes and number of measurements </a:t>
            </a:r>
          </a:p>
        </p:txBody>
      </p:sp>
      <p:graphicFrame>
        <p:nvGraphicFramePr>
          <p:cNvPr id="5" name="Object 4"/>
          <p:cNvGraphicFramePr>
            <a:graphicFrameLocks noChangeAspect="1"/>
          </p:cNvGraphicFramePr>
          <p:nvPr/>
        </p:nvGraphicFramePr>
        <p:xfrm>
          <a:off x="990600" y="5399874"/>
          <a:ext cx="4851484" cy="1066800"/>
        </p:xfrm>
        <a:graphic>
          <a:graphicData uri="http://schemas.openxmlformats.org/presentationml/2006/ole">
            <mc:AlternateContent xmlns:mc="http://schemas.openxmlformats.org/markup-compatibility/2006">
              <mc:Choice xmlns:v="urn:schemas-microsoft-com:vml" Requires="v">
                <p:oleObj name="Equation" r:id="rId2" imgW="2234880" imgH="482400" progId="Equation.DSMT4">
                  <p:embed/>
                </p:oleObj>
              </mc:Choice>
              <mc:Fallback>
                <p:oleObj name="Equation" r:id="rId2" imgW="2234880" imgH="482400" progId="Equation.DSMT4">
                  <p:embed/>
                  <p:pic>
                    <p:nvPicPr>
                      <p:cNvPr id="5" name="Object 4"/>
                      <p:cNvPicPr>
                        <a:picLocks noChangeAspect="1" noChangeArrowheads="1"/>
                      </p:cNvPicPr>
                      <p:nvPr/>
                    </p:nvPicPr>
                    <p:blipFill>
                      <a:blip r:embed="rId3"/>
                      <a:srcRect/>
                      <a:stretch>
                        <a:fillRect/>
                      </a:stretch>
                    </p:blipFill>
                    <p:spPr bwMode="auto">
                      <a:xfrm>
                        <a:off x="990600" y="5399874"/>
                        <a:ext cx="4851484" cy="1066800"/>
                      </a:xfrm>
                      <a:prstGeom prst="rect">
                        <a:avLst/>
                      </a:prstGeom>
                      <a:noFill/>
                      <a:ln>
                        <a:noFill/>
                      </a:ln>
                    </p:spPr>
                  </p:pic>
                </p:oleObj>
              </mc:Fallback>
            </mc:AlternateContent>
          </a:graphicData>
        </a:graphic>
      </p:graphicFrame>
      <p:sp>
        <p:nvSpPr>
          <p:cNvPr id="7" name="Rectangle 6"/>
          <p:cNvSpPr/>
          <p:nvPr/>
        </p:nvSpPr>
        <p:spPr>
          <a:xfrm>
            <a:off x="6400800" y="5561811"/>
            <a:ext cx="4953000" cy="904863"/>
          </a:xfrm>
          <a:prstGeom prst="rect">
            <a:avLst/>
          </a:prstGeom>
          <a:solidFill>
            <a:schemeClr val="accent3">
              <a:lumMod val="95000"/>
            </a:schemeClr>
          </a:solid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r>
              <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rPr>
              <a:t>We can quickly </a:t>
            </a:r>
            <a:r>
              <a:rPr lang="en-US" sz="2400" dirty="0">
                <a:solidFill>
                  <a:srgbClr val="1E0000"/>
                </a:solidFill>
              </a:rPr>
              <a:t>determine</a:t>
            </a:r>
            <a:r>
              <a:rPr kumimoji="0" lang="en-US" sz="2400" b="0" i="0" u="none" strike="noStrike" kern="1200" cap="none" spc="0" normalizeH="0" noProof="0" dirty="0">
                <a:ln>
                  <a:noFill/>
                </a:ln>
                <a:solidFill>
                  <a:srgbClr val="1E0000"/>
                </a:solidFill>
                <a:effectLst/>
                <a:uLnTx/>
                <a:uFillTx/>
                <a:latin typeface="Times New Roman" pitchFamily="18" charset="0"/>
                <a:ea typeface="+mn-ea"/>
                <a:cs typeface="+mn-cs"/>
              </a:rPr>
              <a:t> how well</a:t>
            </a:r>
          </a:p>
          <a:p>
            <a:pPr marL="0" marR="0" lvl="0" indent="0" algn="l" defTabSz="914400" rtl="0" eaLnBrk="1" fontAlgn="base" latinLnBrk="0" hangingPunct="1">
              <a:lnSpc>
                <a:spcPct val="100000"/>
              </a:lnSpc>
              <a:spcBef>
                <a:spcPct val="20000"/>
              </a:spcBef>
              <a:spcAft>
                <a:spcPct val="0"/>
              </a:spcAft>
              <a:buClr>
                <a:srgbClr val="003366"/>
              </a:buClr>
              <a:buSzPct val="100000"/>
              <a:buFont typeface="Wingdings" pitchFamily="2" charset="2"/>
              <a:buNone/>
              <a:tabLst/>
              <a:defRPr/>
            </a:pPr>
            <a:r>
              <a:rPr lang="en-US" sz="2400" b="1" noProof="0" dirty="0">
                <a:solidFill>
                  <a:srgbClr val="1E0000"/>
                </a:solidFill>
                <a:latin typeface="Symbol" panose="05050102010706020507" pitchFamily="18" charset="2"/>
              </a:rPr>
              <a:t>a </a:t>
            </a:r>
            <a:r>
              <a:rPr lang="en-US" sz="2400" noProof="0" dirty="0">
                <a:solidFill>
                  <a:srgbClr val="1E0000"/>
                </a:solidFill>
              </a:rPr>
              <a:t>matches each signal</a:t>
            </a:r>
            <a:endParaRPr kumimoji="0" lang="en-US" sz="2400" b="0" i="0" u="none" strike="noStrike" kern="1200" cap="none" spc="0" normalizeH="0" baseline="0" noProof="0" dirty="0">
              <a:ln>
                <a:noFill/>
              </a:ln>
              <a:solidFill>
                <a:srgbClr val="1E0000"/>
              </a:solidFill>
              <a:effectLst/>
              <a:uLnTx/>
              <a:uFillTx/>
              <a:latin typeface="Times New Roman" pitchFamily="18" charset="0"/>
              <a:ea typeface="+mn-ea"/>
              <a:cs typeface="+mn-cs"/>
            </a:endParaRPr>
          </a:p>
        </p:txBody>
      </p:sp>
      <p:sp>
        <p:nvSpPr>
          <p:cNvPr id="6" name="Slide Number Placeholder 1">
            <a:extLst>
              <a:ext uri="{FF2B5EF4-FFF2-40B4-BE49-F238E27FC236}">
                <a16:creationId xmlns:a16="http://schemas.microsoft.com/office/drawing/2014/main" id="{2355FA9F-3C5E-1B0D-7ED3-9947CAC0461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42</a:t>
            </a:fld>
            <a:endParaRPr lang="en-US" altLang="en-US" sz="2000" dirty="0">
              <a:solidFill>
                <a:srgbClr val="1E0000"/>
              </a:solidFill>
            </a:endParaRPr>
          </a:p>
        </p:txBody>
      </p:sp>
    </p:spTree>
    <p:extLst>
      <p:ext uri="{BB962C8B-B14F-4D97-AF65-F5344CB8AC3E}">
        <p14:creationId xmlns:p14="http://schemas.microsoft.com/office/powerpoint/2010/main" val="17708544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in PowerWorld</a:t>
            </a:r>
          </a:p>
        </p:txBody>
      </p:sp>
      <p:sp>
        <p:nvSpPr>
          <p:cNvPr id="3" name="Content Placeholder 2"/>
          <p:cNvSpPr>
            <a:spLocks noGrp="1"/>
          </p:cNvSpPr>
          <p:nvPr>
            <p:ph idx="1"/>
          </p:nvPr>
        </p:nvSpPr>
        <p:spPr>
          <a:xfrm>
            <a:off x="457200" y="1280160"/>
            <a:ext cx="10515600" cy="3733800"/>
          </a:xfrm>
        </p:spPr>
        <p:txBody>
          <a:bodyPr/>
          <a:lstStyle/>
          <a:p>
            <a:r>
              <a:rPr lang="en-US" dirty="0"/>
              <a:t>Goal is to make modal analysis easy to use, and easy to visualize the results</a:t>
            </a:r>
          </a:p>
          <a:p>
            <a:r>
              <a:rPr lang="en-US" dirty="0"/>
              <a:t>Provided tool can be used with either transient stability results or actual system signals (e.g., from PMUs)</a:t>
            </a:r>
          </a:p>
          <a:p>
            <a:r>
              <a:rPr lang="en-US" dirty="0"/>
              <a:t>Three ways to access in PowerWorld </a:t>
            </a:r>
          </a:p>
          <a:p>
            <a:pPr lvl="1"/>
            <a:r>
              <a:rPr lang="en-US" dirty="0"/>
              <a:t>From the Modal Analysis button (in </a:t>
            </a:r>
            <a:r>
              <a:rPr lang="en-US" b="1" dirty="0"/>
              <a:t>Add-Ons</a:t>
            </a:r>
            <a:r>
              <a:rPr lang="en-US" dirty="0"/>
              <a:t>)</a:t>
            </a:r>
          </a:p>
          <a:p>
            <a:pPr lvl="1"/>
            <a:r>
              <a:rPr lang="en-US" dirty="0"/>
              <a:t>On the Transient Stability Analysis form left menu, </a:t>
            </a:r>
            <a:r>
              <a:rPr lang="en-US" b="1" dirty="0"/>
              <a:t>Modal Analysis </a:t>
            </a:r>
            <a:r>
              <a:rPr lang="en-US" dirty="0"/>
              <a:t>(right below SMIB Eigenvalues)</a:t>
            </a:r>
          </a:p>
          <a:p>
            <a:pPr lvl="1"/>
            <a:r>
              <a:rPr lang="en-US" dirty="0"/>
              <a:t>By right-clicking on a transient stability or plot case information display, and selecting </a:t>
            </a:r>
            <a:r>
              <a:rPr lang="en-US" b="1" dirty="0"/>
              <a:t>Modal Analysis Selected Columns</a:t>
            </a:r>
            <a:r>
              <a:rPr lang="en-US" dirty="0"/>
              <a:t> or </a:t>
            </a:r>
            <a:r>
              <a:rPr lang="en-US" b="1" dirty="0"/>
              <a:t>Modal Analysis All Columns</a:t>
            </a:r>
            <a:endParaRPr lang="en-US" dirty="0"/>
          </a:p>
          <a:p>
            <a:endParaRPr lang="en-US" dirty="0"/>
          </a:p>
        </p:txBody>
      </p:sp>
      <p:sp>
        <p:nvSpPr>
          <p:cNvPr id="5" name="Slide Number Placeholder 1">
            <a:extLst>
              <a:ext uri="{FF2B5EF4-FFF2-40B4-BE49-F238E27FC236}">
                <a16:creationId xmlns:a16="http://schemas.microsoft.com/office/drawing/2014/main" id="{2E19D39E-AE4E-3984-516E-E06F7BB9DEA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43</a:t>
            </a:fld>
            <a:endParaRPr lang="en-US" altLang="en-US" sz="2000" dirty="0">
              <a:solidFill>
                <a:srgbClr val="1E0000"/>
              </a:solidFill>
            </a:endParaRPr>
          </a:p>
        </p:txBody>
      </p:sp>
    </p:spTree>
    <p:extLst>
      <p:ext uri="{BB962C8B-B14F-4D97-AF65-F5344CB8AC3E}">
        <p14:creationId xmlns:p14="http://schemas.microsoft.com/office/powerpoint/2010/main" val="13837127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Three Generator Example </a:t>
            </a:r>
          </a:p>
        </p:txBody>
      </p:sp>
      <p:sp>
        <p:nvSpPr>
          <p:cNvPr id="3" name="Content Placeholder 2"/>
          <p:cNvSpPr>
            <a:spLocks noGrp="1"/>
          </p:cNvSpPr>
          <p:nvPr>
            <p:ph idx="1"/>
          </p:nvPr>
        </p:nvSpPr>
        <p:spPr/>
        <p:txBody>
          <a:bodyPr/>
          <a:lstStyle/>
          <a:p>
            <a:r>
              <a:rPr lang="en-US" dirty="0"/>
              <a:t>A short fault at t=0 gets the below three generator case oscillating with multiple modes (mostly clearly visible for the red and the green curve)</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6745" r="5811"/>
          <a:stretch/>
        </p:blipFill>
        <p:spPr bwMode="auto">
          <a:xfrm>
            <a:off x="457200" y="2590800"/>
            <a:ext cx="5219115" cy="2964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stretch>
            <a:fillRect/>
          </a:stretch>
        </p:blipFill>
        <p:spPr>
          <a:xfrm>
            <a:off x="5867400" y="2438400"/>
            <a:ext cx="5334000" cy="4002719"/>
          </a:xfrm>
          <a:prstGeom prst="rect">
            <a:avLst/>
          </a:prstGeom>
        </p:spPr>
      </p:pic>
      <p:sp>
        <p:nvSpPr>
          <p:cNvPr id="5" name="Slide Number Placeholder 1">
            <a:extLst>
              <a:ext uri="{FF2B5EF4-FFF2-40B4-BE49-F238E27FC236}">
                <a16:creationId xmlns:a16="http://schemas.microsoft.com/office/drawing/2014/main" id="{B72A8D36-6E73-6281-5110-DEB96A7D8B8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44</a:t>
            </a:fld>
            <a:endParaRPr lang="en-US" altLang="en-US" sz="2000" dirty="0">
              <a:solidFill>
                <a:srgbClr val="1E0000"/>
              </a:solidFill>
            </a:endParaRPr>
          </a:p>
        </p:txBody>
      </p:sp>
    </p:spTree>
    <p:extLst>
      <p:ext uri="{BB962C8B-B14F-4D97-AF65-F5344CB8AC3E}">
        <p14:creationId xmlns:p14="http://schemas.microsoft.com/office/powerpoint/2010/main" val="2491530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Modal Analysis: Three Generator Example </a:t>
            </a:r>
          </a:p>
        </p:txBody>
      </p:sp>
      <p:sp>
        <p:nvSpPr>
          <p:cNvPr id="3" name="Content Placeholder 2"/>
          <p:cNvSpPr>
            <a:spLocks noGrp="1"/>
          </p:cNvSpPr>
          <p:nvPr>
            <p:ph idx="1"/>
          </p:nvPr>
        </p:nvSpPr>
        <p:spPr>
          <a:xfrm>
            <a:off x="457200" y="1280160"/>
            <a:ext cx="10820400" cy="3733800"/>
          </a:xfrm>
        </p:spPr>
        <p:txBody>
          <a:bodyPr/>
          <a:lstStyle/>
          <a:p>
            <a:r>
              <a:rPr lang="en-US" dirty="0"/>
              <a:t>Open the case </a:t>
            </a:r>
            <a:r>
              <a:rPr lang="en-US" b="1" dirty="0"/>
              <a:t>B3_CLS_UnDamped</a:t>
            </a:r>
          </a:p>
          <a:p>
            <a:pPr lvl="1"/>
            <a:r>
              <a:rPr lang="en-US" dirty="0"/>
              <a:t>This system has three classical generators without damping; the default event is a self clearing fault at bus 1</a:t>
            </a:r>
          </a:p>
          <a:p>
            <a:r>
              <a:rPr lang="en-US" dirty="0"/>
              <a:t>Run the transient stability for 5 seconds</a:t>
            </a:r>
          </a:p>
          <a:p>
            <a:r>
              <a:rPr lang="en-US" dirty="0"/>
              <a:t>To do modal analysis, on the Transient Stability page select Results from RAM, view just the generator speed fields, right-click and select </a:t>
            </a:r>
            <a:r>
              <a:rPr lang="en-US" b="1" dirty="0"/>
              <a:t>Modal Analysis All Columns</a:t>
            </a:r>
          </a:p>
          <a:p>
            <a:pPr lvl="1"/>
            <a:r>
              <a:rPr lang="en-US" dirty="0"/>
              <a:t>This display the Modal Analysis Form </a:t>
            </a:r>
          </a:p>
          <a:p>
            <a:endParaRPr lang="en-US" dirty="0"/>
          </a:p>
        </p:txBody>
      </p:sp>
      <p:sp>
        <p:nvSpPr>
          <p:cNvPr id="5" name="Slide Number Placeholder 1">
            <a:extLst>
              <a:ext uri="{FF2B5EF4-FFF2-40B4-BE49-F238E27FC236}">
                <a16:creationId xmlns:a16="http://schemas.microsoft.com/office/drawing/2014/main" id="{B067F5FD-8CF7-4BC5-4B5E-F4D6BB2E94E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45</a:t>
            </a:fld>
            <a:endParaRPr lang="en-US" altLang="en-US" sz="2000" dirty="0">
              <a:solidFill>
                <a:srgbClr val="1E0000"/>
              </a:solidFill>
            </a:endParaRPr>
          </a:p>
        </p:txBody>
      </p:sp>
    </p:spTree>
    <p:extLst>
      <p:ext uri="{BB962C8B-B14F-4D97-AF65-F5344CB8AC3E}">
        <p14:creationId xmlns:p14="http://schemas.microsoft.com/office/powerpoint/2010/main" val="11413397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800" y="1916217"/>
            <a:ext cx="7924800" cy="341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Modal Analysis Form</a:t>
            </a:r>
          </a:p>
        </p:txBody>
      </p:sp>
      <p:sp>
        <p:nvSpPr>
          <p:cNvPr id="6" name="TextBox 3"/>
          <p:cNvSpPr txBox="1"/>
          <p:nvPr/>
        </p:nvSpPr>
        <p:spPr>
          <a:xfrm>
            <a:off x="5486400" y="5317273"/>
            <a:ext cx="5410200" cy="1015663"/>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1E0000"/>
                </a:solidFill>
              </a:rPr>
              <a:t>Key results are shown in the upper-right of the form.  There are two main modes, one at 2.23Hz and one at 1.51; both have very little damping.  </a:t>
            </a:r>
          </a:p>
        </p:txBody>
      </p:sp>
      <p:sp>
        <p:nvSpPr>
          <p:cNvPr id="7" name="TextBox 3"/>
          <p:cNvSpPr txBox="1"/>
          <p:nvPr/>
        </p:nvSpPr>
        <p:spPr>
          <a:xfrm>
            <a:off x="955764" y="1317119"/>
            <a:ext cx="7654836" cy="461665"/>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First click on </a:t>
            </a:r>
            <a:r>
              <a:rPr lang="en-US" sz="2400" b="1" dirty="0">
                <a:solidFill>
                  <a:srgbClr val="1E0000"/>
                </a:solidFill>
              </a:rPr>
              <a:t>Do Modal Analysis</a:t>
            </a:r>
            <a:r>
              <a:rPr lang="en-US" sz="2400" dirty="0">
                <a:solidFill>
                  <a:srgbClr val="1E0000"/>
                </a:solidFill>
              </a:rPr>
              <a:t> to run the modal analysis </a:t>
            </a:r>
          </a:p>
        </p:txBody>
      </p:sp>
      <p:cxnSp>
        <p:nvCxnSpPr>
          <p:cNvPr id="8" name="Straight Arrow Connector 7"/>
          <p:cNvCxnSpPr/>
          <p:nvPr/>
        </p:nvCxnSpPr>
        <p:spPr bwMode="auto">
          <a:xfrm>
            <a:off x="2743200" y="1771294"/>
            <a:ext cx="609600" cy="863358"/>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2" name="Straight Arrow Connector 11"/>
          <p:cNvCxnSpPr/>
          <p:nvPr/>
        </p:nvCxnSpPr>
        <p:spPr bwMode="auto">
          <a:xfrm flipH="1" flipV="1">
            <a:off x="5638800" y="3383008"/>
            <a:ext cx="457200" cy="1863876"/>
          </a:xfrm>
          <a:prstGeom prst="straightConnector1">
            <a:avLst/>
          </a:prstGeom>
          <a:solidFill>
            <a:schemeClr val="accent1"/>
          </a:solidFill>
          <a:ln w="50800" cap="flat" cmpd="sng" algn="ctr">
            <a:solidFill>
              <a:srgbClr val="1E0000"/>
            </a:solidFill>
            <a:prstDash val="solid"/>
            <a:round/>
            <a:headEnd type="none" w="sm" len="sm"/>
            <a:tailEnd type="arrow"/>
          </a:ln>
          <a:effectLst/>
        </p:spPr>
      </p:cxnSp>
      <p:cxnSp>
        <p:nvCxnSpPr>
          <p:cNvPr id="15" name="Straight Arrow Connector 14"/>
          <p:cNvCxnSpPr/>
          <p:nvPr/>
        </p:nvCxnSpPr>
        <p:spPr bwMode="auto">
          <a:xfrm flipV="1">
            <a:off x="2209800" y="4983117"/>
            <a:ext cx="0" cy="700313"/>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7" name="TextBox 3"/>
          <p:cNvSpPr txBox="1"/>
          <p:nvPr/>
        </p:nvSpPr>
        <p:spPr>
          <a:xfrm>
            <a:off x="650964" y="5540881"/>
            <a:ext cx="2930436"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Right-click on signal to view its dialog</a:t>
            </a:r>
          </a:p>
        </p:txBody>
      </p:sp>
      <p:cxnSp>
        <p:nvCxnSpPr>
          <p:cNvPr id="14" name="Straight Arrow Connector 13"/>
          <p:cNvCxnSpPr>
            <a:cxnSpLocks/>
          </p:cNvCxnSpPr>
          <p:nvPr/>
        </p:nvCxnSpPr>
        <p:spPr bwMode="auto">
          <a:xfrm flipV="1">
            <a:off x="4191000" y="4984759"/>
            <a:ext cx="76200" cy="644324"/>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6" name="TextBox 3"/>
          <p:cNvSpPr txBox="1"/>
          <p:nvPr/>
        </p:nvSpPr>
        <p:spPr>
          <a:xfrm>
            <a:off x="3733800" y="5732568"/>
            <a:ext cx="1600200"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Signals to </a:t>
            </a:r>
            <a:br>
              <a:rPr lang="en-US" sz="2400" dirty="0">
                <a:solidFill>
                  <a:srgbClr val="1E0000"/>
                </a:solidFill>
              </a:rPr>
            </a:br>
            <a:r>
              <a:rPr lang="en-US" sz="2400" dirty="0">
                <a:solidFill>
                  <a:srgbClr val="1E0000"/>
                </a:solidFill>
              </a:rPr>
              <a:t>include</a:t>
            </a:r>
          </a:p>
        </p:txBody>
      </p:sp>
      <p:sp>
        <p:nvSpPr>
          <p:cNvPr id="3" name="Slide Number Placeholder 1">
            <a:extLst>
              <a:ext uri="{FF2B5EF4-FFF2-40B4-BE49-F238E27FC236}">
                <a16:creationId xmlns:a16="http://schemas.microsoft.com/office/drawing/2014/main" id="{C9EE462C-9235-494C-B361-B4724853B13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46</a:t>
            </a:fld>
            <a:endParaRPr lang="en-US" altLang="en-US" sz="2000" dirty="0">
              <a:solidFill>
                <a:srgbClr val="1E0000"/>
              </a:solidFill>
            </a:endParaRPr>
          </a:p>
        </p:txBody>
      </p:sp>
    </p:spTree>
    <p:extLst>
      <p:ext uri="{BB962C8B-B14F-4D97-AF65-F5344CB8AC3E}">
        <p14:creationId xmlns:p14="http://schemas.microsoft.com/office/powerpoint/2010/main" val="13279048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Generator Example: Signal Dialog</a:t>
            </a:r>
          </a:p>
        </p:txBody>
      </p:sp>
      <p:sp>
        <p:nvSpPr>
          <p:cNvPr id="3" name="Content Placeholder 2"/>
          <p:cNvSpPr>
            <a:spLocks noGrp="1"/>
          </p:cNvSpPr>
          <p:nvPr>
            <p:ph idx="1"/>
          </p:nvPr>
        </p:nvSpPr>
        <p:spPr>
          <a:xfrm>
            <a:off x="457200" y="1280160"/>
            <a:ext cx="10896600" cy="1767840"/>
          </a:xfrm>
        </p:spPr>
        <p:txBody>
          <a:bodyPr/>
          <a:lstStyle/>
          <a:p>
            <a:r>
              <a:rPr lang="en-US" dirty="0"/>
              <a:t>The </a:t>
            </a:r>
            <a:r>
              <a:rPr lang="en-US" b="1" dirty="0"/>
              <a:t>Signal Dialog </a:t>
            </a:r>
            <a:r>
              <a:rPr lang="en-US" dirty="0"/>
              <a:t>provides details about each signal, including its modal components and a comparison between the original and reproduced signals (example for gen 3)</a:t>
            </a:r>
          </a:p>
          <a:p>
            <a:endParaRPr lang="en-US" dirty="0"/>
          </a:p>
        </p:txBody>
      </p:sp>
      <p:pic>
        <p:nvPicPr>
          <p:cNvPr id="5" name="Picture 4"/>
          <p:cNvPicPr>
            <a:picLocks noChangeAspect="1"/>
          </p:cNvPicPr>
          <p:nvPr/>
        </p:nvPicPr>
        <p:blipFill>
          <a:blip r:embed="rId2"/>
          <a:stretch>
            <a:fillRect/>
          </a:stretch>
        </p:blipFill>
        <p:spPr>
          <a:xfrm>
            <a:off x="6858000" y="3502710"/>
            <a:ext cx="3810000" cy="3050490"/>
          </a:xfrm>
          <a:prstGeom prst="rect">
            <a:avLst/>
          </a:prstGeom>
        </p:spPr>
      </p:pic>
      <p:sp>
        <p:nvSpPr>
          <p:cNvPr id="6" name="TextBox 3"/>
          <p:cNvSpPr txBox="1"/>
          <p:nvPr/>
        </p:nvSpPr>
        <p:spPr>
          <a:xfrm>
            <a:off x="6949152" y="2533470"/>
            <a:ext cx="4785648"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Plotting the original and reproduced signals shows a near exact match</a:t>
            </a:r>
          </a:p>
        </p:txBody>
      </p:sp>
      <p:pic>
        <p:nvPicPr>
          <p:cNvPr id="345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778520"/>
            <a:ext cx="5587720" cy="369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1">
            <a:extLst>
              <a:ext uri="{FF2B5EF4-FFF2-40B4-BE49-F238E27FC236}">
                <a16:creationId xmlns:a16="http://schemas.microsoft.com/office/drawing/2014/main" id="{8C8CCB83-684C-A363-CCAD-D8B229CC836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47</a:t>
            </a:fld>
            <a:endParaRPr lang="en-US" altLang="en-US" sz="2000" dirty="0">
              <a:solidFill>
                <a:srgbClr val="1E0000"/>
              </a:solidFill>
            </a:endParaRPr>
          </a:p>
        </p:txBody>
      </p:sp>
    </p:spTree>
    <p:extLst>
      <p:ext uri="{BB962C8B-B14F-4D97-AF65-F5344CB8AC3E}">
        <p14:creationId xmlns:p14="http://schemas.microsoft.com/office/powerpoint/2010/main" val="1383883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06200" cy="1066800"/>
          </a:xfrm>
        </p:spPr>
        <p:txBody>
          <a:bodyPr/>
          <a:lstStyle/>
          <a:p>
            <a:r>
              <a:rPr lang="en-US" dirty="0"/>
              <a:t>Caution: Setting Time Range Incorrectly Can Result in Unexpected Results!</a:t>
            </a:r>
          </a:p>
        </p:txBody>
      </p:sp>
      <p:sp>
        <p:nvSpPr>
          <p:cNvPr id="3" name="Content Placeholder 2"/>
          <p:cNvSpPr>
            <a:spLocks noGrp="1"/>
          </p:cNvSpPr>
          <p:nvPr>
            <p:ph idx="1"/>
          </p:nvPr>
        </p:nvSpPr>
        <p:spPr>
          <a:xfrm>
            <a:off x="457200" y="1280160"/>
            <a:ext cx="11125200" cy="1691640"/>
          </a:xfrm>
        </p:spPr>
        <p:txBody>
          <a:bodyPr/>
          <a:lstStyle/>
          <a:p>
            <a:r>
              <a:rPr lang="en-US" dirty="0"/>
              <a:t>Assume the system is run with no disturbance for two seconds, and then the fault is applied and the system is run for a total of seven seconds (five seconds post-fault)</a:t>
            </a:r>
          </a:p>
          <a:p>
            <a:pPr lvl="1"/>
            <a:r>
              <a:rPr lang="en-US" dirty="0"/>
              <a:t>The incorrect approach would be to try to match the entire signal; rather just match from after the fault</a:t>
            </a:r>
          </a:p>
          <a:p>
            <a:pPr lvl="1"/>
            <a:r>
              <a:rPr lang="en-US" dirty="0"/>
              <a:t>Trying to match the full</a:t>
            </a:r>
            <a:br>
              <a:rPr lang="en-US" dirty="0"/>
            </a:br>
            <a:r>
              <a:rPr lang="en-US" dirty="0"/>
              <a:t>signal between 0 and 7 seconds </a:t>
            </a:r>
            <a:br>
              <a:rPr lang="en-US" dirty="0"/>
            </a:br>
            <a:r>
              <a:rPr lang="en-US" dirty="0"/>
              <a:t>required eleven modes!</a:t>
            </a:r>
          </a:p>
          <a:p>
            <a:pPr lvl="1"/>
            <a:r>
              <a:rPr lang="en-US" dirty="0"/>
              <a:t>By default the </a:t>
            </a:r>
            <a:r>
              <a:rPr lang="en-US" b="1" dirty="0"/>
              <a:t>Modal Analysis Form </a:t>
            </a:r>
            <a:br>
              <a:rPr lang="en-US" dirty="0"/>
            </a:br>
            <a:r>
              <a:rPr lang="en-US" dirty="0"/>
              <a:t>sets </a:t>
            </a:r>
            <a:r>
              <a:rPr lang="en-US" dirty="0" err="1"/>
              <a:t>thedefault</a:t>
            </a:r>
            <a:r>
              <a:rPr lang="en-US" dirty="0"/>
              <a:t> start time to</a:t>
            </a:r>
            <a:br>
              <a:rPr lang="en-US" dirty="0"/>
            </a:br>
            <a:r>
              <a:rPr lang="en-US" dirty="0"/>
              <a:t>immediately after the last event</a:t>
            </a:r>
            <a:br>
              <a:rPr lang="en-US" dirty="0"/>
            </a:br>
            <a:endParaRPr lang="en-US" dirty="0"/>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4139" b="2695"/>
          <a:stretch/>
        </p:blipFill>
        <p:spPr>
          <a:xfrm>
            <a:off x="6096000" y="3276600"/>
            <a:ext cx="4953000" cy="3172510"/>
          </a:xfrm>
          <a:prstGeom prst="rect">
            <a:avLst/>
          </a:prstGeom>
        </p:spPr>
      </p:pic>
      <p:sp>
        <p:nvSpPr>
          <p:cNvPr id="6" name="Slide Number Placeholder 1">
            <a:extLst>
              <a:ext uri="{FF2B5EF4-FFF2-40B4-BE49-F238E27FC236}">
                <a16:creationId xmlns:a16="http://schemas.microsoft.com/office/drawing/2014/main" id="{98D790E4-F103-4E08-AFB5-2B59EE5F946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48</a:t>
            </a:fld>
            <a:endParaRPr lang="en-US" altLang="en-US" sz="2000" dirty="0">
              <a:solidFill>
                <a:srgbClr val="1E0000"/>
              </a:solidFill>
            </a:endParaRPr>
          </a:p>
        </p:txBody>
      </p:sp>
    </p:spTree>
    <p:extLst>
      <p:ext uri="{BB962C8B-B14F-4D97-AF65-F5344CB8AC3E}">
        <p14:creationId xmlns:p14="http://schemas.microsoft.com/office/powerpoint/2010/main" val="45994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EC127-83AF-163A-C9C3-CF8DF43371A5}"/>
              </a:ext>
            </a:extLst>
          </p:cNvPr>
          <p:cNvSpPr>
            <a:spLocks noGrp="1"/>
          </p:cNvSpPr>
          <p:nvPr>
            <p:ph type="title"/>
          </p:nvPr>
        </p:nvSpPr>
        <p:spPr/>
        <p:txBody>
          <a:bodyPr/>
          <a:lstStyle/>
          <a:p>
            <a:r>
              <a:rPr lang="en-US" dirty="0"/>
              <a:t>CLOD Model</a:t>
            </a:r>
          </a:p>
        </p:txBody>
      </p:sp>
      <p:sp>
        <p:nvSpPr>
          <p:cNvPr id="3" name="Content Placeholder 2">
            <a:extLst>
              <a:ext uri="{FF2B5EF4-FFF2-40B4-BE49-F238E27FC236}">
                <a16:creationId xmlns:a16="http://schemas.microsoft.com/office/drawing/2014/main" id="{6DB9F037-0B27-BFAC-AC8F-35817AF199F2}"/>
              </a:ext>
            </a:extLst>
          </p:cNvPr>
          <p:cNvSpPr>
            <a:spLocks noGrp="1"/>
          </p:cNvSpPr>
          <p:nvPr>
            <p:ph idx="1"/>
          </p:nvPr>
        </p:nvSpPr>
        <p:spPr/>
        <p:txBody>
          <a:bodyPr/>
          <a:lstStyle/>
          <a:p>
            <a:r>
              <a:rPr lang="en-US" dirty="0"/>
              <a:t>The CLOD model represents the load as a combination of large induction motors, small induction motors, constant power, discharge lighting, and other</a:t>
            </a:r>
          </a:p>
          <a:p>
            <a:endParaRPr lang="en-US" dirty="0"/>
          </a:p>
        </p:txBody>
      </p:sp>
      <p:pic>
        <p:nvPicPr>
          <p:cNvPr id="4" name="Picture 3">
            <a:extLst>
              <a:ext uri="{FF2B5EF4-FFF2-40B4-BE49-F238E27FC236}">
                <a16:creationId xmlns:a16="http://schemas.microsoft.com/office/drawing/2014/main" id="{8E573A17-9CBD-A10E-DA26-8768448405A8}"/>
              </a:ext>
            </a:extLst>
          </p:cNvPr>
          <p:cNvPicPr/>
          <p:nvPr/>
        </p:nvPicPr>
        <p:blipFill>
          <a:blip r:embed="rId2" cstate="print">
            <a:extLst>
              <a:ext uri="{28A0092B-C50C-407E-A947-70E740481C1C}">
                <a14:useLocalDpi xmlns:a14="http://schemas.microsoft.com/office/drawing/2010/main"/>
              </a:ext>
            </a:extLst>
          </a:blip>
          <a:srcRect l="11308" t="7863" b="8846"/>
          <a:stretch>
            <a:fillRect/>
          </a:stretch>
        </p:blipFill>
        <p:spPr bwMode="auto">
          <a:xfrm>
            <a:off x="3657600" y="2667000"/>
            <a:ext cx="5410200" cy="3200400"/>
          </a:xfrm>
          <a:prstGeom prst="rect">
            <a:avLst/>
          </a:prstGeom>
          <a:noFill/>
          <a:ln w="9525">
            <a:noFill/>
            <a:miter lim="800000"/>
            <a:headEnd/>
            <a:tailEnd/>
          </a:ln>
        </p:spPr>
      </p:pic>
      <p:sp>
        <p:nvSpPr>
          <p:cNvPr id="5" name="Slide Number Placeholder 1">
            <a:extLst>
              <a:ext uri="{FF2B5EF4-FFF2-40B4-BE49-F238E27FC236}">
                <a16:creationId xmlns:a16="http://schemas.microsoft.com/office/drawing/2014/main" id="{04D7A723-2CBF-13E4-AF12-911B3D826BA0}"/>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a:t>
            </a:fld>
            <a:endParaRPr lang="en-US" dirty="0">
              <a:solidFill>
                <a:srgbClr val="1E0000"/>
              </a:solidFill>
            </a:endParaRPr>
          </a:p>
        </p:txBody>
      </p:sp>
    </p:spTree>
    <p:extLst>
      <p:ext uri="{BB962C8B-B14F-4D97-AF65-F5344CB8AC3E}">
        <p14:creationId xmlns:p14="http://schemas.microsoft.com/office/powerpoint/2010/main" val="4042223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GENROU Example with Damping</a:t>
            </a:r>
          </a:p>
        </p:txBody>
      </p:sp>
      <p:sp>
        <p:nvSpPr>
          <p:cNvPr id="3" name="Content Placeholder 2"/>
          <p:cNvSpPr>
            <a:spLocks noGrp="1"/>
          </p:cNvSpPr>
          <p:nvPr>
            <p:ph idx="1"/>
          </p:nvPr>
        </p:nvSpPr>
        <p:spPr>
          <a:xfrm>
            <a:off x="457200" y="1280160"/>
            <a:ext cx="11277600" cy="2606040"/>
          </a:xfrm>
        </p:spPr>
        <p:txBody>
          <a:bodyPr/>
          <a:lstStyle/>
          <a:p>
            <a:r>
              <a:rPr lang="en-US" dirty="0"/>
              <a:t>Open the case </a:t>
            </a:r>
            <a:r>
              <a:rPr lang="en-US" b="1" dirty="0"/>
              <a:t>B3_GENROU</a:t>
            </a:r>
            <a:r>
              <a:rPr lang="en-US" dirty="0"/>
              <a:t>, which changes the GENCLS to GENROU models, adding damping</a:t>
            </a:r>
          </a:p>
          <a:p>
            <a:pPr lvl="1"/>
            <a:r>
              <a:rPr lang="en-US" dirty="0"/>
              <a:t>Also each has an EXST1 exciter and a TGOV1 governor</a:t>
            </a:r>
          </a:p>
          <a:p>
            <a:pPr lvl="1"/>
            <a:r>
              <a:rPr lang="en-US" dirty="0"/>
              <a:t>The simulation runs for seven seconds, with the fault occurring at two seconds; modal analysis is done from the time the fault is cleared until the end of the simulation.  </a:t>
            </a:r>
          </a:p>
          <a:p>
            <a:endParaRPr lang="en-US" dirty="0"/>
          </a:p>
        </p:txBody>
      </p:sp>
      <p:pic>
        <p:nvPicPr>
          <p:cNvPr id="4" name="Picture 3"/>
          <p:cNvPicPr>
            <a:picLocks noChangeAspect="1"/>
          </p:cNvPicPr>
          <p:nvPr/>
        </p:nvPicPr>
        <p:blipFill>
          <a:blip r:embed="rId2"/>
          <a:stretch>
            <a:fillRect/>
          </a:stretch>
        </p:blipFill>
        <p:spPr>
          <a:xfrm>
            <a:off x="2667000" y="3810001"/>
            <a:ext cx="3733800" cy="2801903"/>
          </a:xfrm>
          <a:prstGeom prst="rect">
            <a:avLst/>
          </a:prstGeom>
        </p:spPr>
      </p:pic>
      <p:sp>
        <p:nvSpPr>
          <p:cNvPr id="6" name="TextBox 3"/>
          <p:cNvSpPr txBox="1"/>
          <p:nvPr/>
        </p:nvSpPr>
        <p:spPr>
          <a:xfrm>
            <a:off x="6705600" y="3886201"/>
            <a:ext cx="3810000" cy="2554545"/>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rgbClr val="1E0000"/>
                </a:solidFill>
              </a:rPr>
              <a:t>The image shows the generator speeds.  The initial rise in the speed is caused by the load dropping during the fault, causing a power mismatch; this is corrected by the governors.  Note the system now has damping; modal analysis tells us how much.   </a:t>
            </a:r>
          </a:p>
        </p:txBody>
      </p:sp>
      <p:sp>
        <p:nvSpPr>
          <p:cNvPr id="5" name="Slide Number Placeholder 1">
            <a:extLst>
              <a:ext uri="{FF2B5EF4-FFF2-40B4-BE49-F238E27FC236}">
                <a16:creationId xmlns:a16="http://schemas.microsoft.com/office/drawing/2014/main" id="{A8467921-B293-0A34-2C7B-03B91C348F4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49</a:t>
            </a:fld>
            <a:endParaRPr lang="en-US" altLang="en-US" sz="2000" dirty="0">
              <a:solidFill>
                <a:srgbClr val="1E0000"/>
              </a:solidFill>
            </a:endParaRPr>
          </a:p>
        </p:txBody>
      </p:sp>
    </p:spTree>
    <p:extLst>
      <p:ext uri="{BB962C8B-B14F-4D97-AF65-F5344CB8AC3E}">
        <p14:creationId xmlns:p14="http://schemas.microsoft.com/office/powerpoint/2010/main" val="36453542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1330957"/>
            <a:ext cx="7571825" cy="394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GENROU Example with Damping</a:t>
            </a:r>
          </a:p>
        </p:txBody>
      </p:sp>
      <p:cxnSp>
        <p:nvCxnSpPr>
          <p:cNvPr id="6" name="Straight Arrow Connector 5"/>
          <p:cNvCxnSpPr/>
          <p:nvPr/>
        </p:nvCxnSpPr>
        <p:spPr bwMode="auto">
          <a:xfrm flipV="1">
            <a:off x="1485530" y="3578487"/>
            <a:ext cx="152400" cy="1752600"/>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8" name="TextBox 3"/>
          <p:cNvSpPr txBox="1"/>
          <p:nvPr/>
        </p:nvSpPr>
        <p:spPr>
          <a:xfrm>
            <a:off x="859655" y="5483488"/>
            <a:ext cx="2133599"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Start time </a:t>
            </a:r>
            <a:br>
              <a:rPr lang="en-US" sz="2400" dirty="0">
                <a:solidFill>
                  <a:srgbClr val="1E0000"/>
                </a:solidFill>
              </a:rPr>
            </a:br>
            <a:r>
              <a:rPr lang="en-US" sz="2400" dirty="0">
                <a:solidFill>
                  <a:srgbClr val="1E0000"/>
                </a:solidFill>
              </a:rPr>
              <a:t>default value</a:t>
            </a:r>
          </a:p>
        </p:txBody>
      </p:sp>
      <p:cxnSp>
        <p:nvCxnSpPr>
          <p:cNvPr id="10" name="Straight Arrow Connector 9"/>
          <p:cNvCxnSpPr/>
          <p:nvPr/>
        </p:nvCxnSpPr>
        <p:spPr bwMode="auto">
          <a:xfrm flipH="1" flipV="1">
            <a:off x="5981330" y="3302361"/>
            <a:ext cx="533400" cy="88572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11" name="TextBox 3"/>
          <p:cNvSpPr txBox="1"/>
          <p:nvPr/>
        </p:nvSpPr>
        <p:spPr>
          <a:xfrm>
            <a:off x="5371730" y="4329325"/>
            <a:ext cx="4762870" cy="1569660"/>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Mode frequency, damping, and largest contribution of each mode in the signals.  The slower mode is associated with the governors.</a:t>
            </a:r>
          </a:p>
        </p:txBody>
      </p:sp>
      <p:cxnSp>
        <p:nvCxnSpPr>
          <p:cNvPr id="14" name="Straight Arrow Connector 13"/>
          <p:cNvCxnSpPr/>
          <p:nvPr/>
        </p:nvCxnSpPr>
        <p:spPr bwMode="auto">
          <a:xfrm flipH="1" flipV="1">
            <a:off x="4520168" y="4645288"/>
            <a:ext cx="533400" cy="885727"/>
          </a:xfrm>
          <a:prstGeom prst="straightConnector1">
            <a:avLst/>
          </a:prstGeom>
          <a:solidFill>
            <a:schemeClr val="accent1"/>
          </a:solidFill>
          <a:ln w="50800" cap="flat" cmpd="sng" algn="ctr">
            <a:solidFill>
              <a:srgbClr val="1E0000"/>
            </a:solidFill>
            <a:prstDash val="solid"/>
            <a:round/>
            <a:headEnd type="none" w="sm" len="sm"/>
            <a:tailEnd type="arrow"/>
          </a:ln>
          <a:effectLst/>
        </p:spPr>
      </p:cxnSp>
      <p:sp>
        <p:nvSpPr>
          <p:cNvPr id="3" name="Slide Number Placeholder 1">
            <a:extLst>
              <a:ext uri="{FF2B5EF4-FFF2-40B4-BE49-F238E27FC236}">
                <a16:creationId xmlns:a16="http://schemas.microsoft.com/office/drawing/2014/main" id="{C3CBE547-721A-5354-C93A-79D6A82F24A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50</a:t>
            </a:fld>
            <a:endParaRPr lang="en-US" altLang="en-US" sz="2000" dirty="0">
              <a:solidFill>
                <a:srgbClr val="1E0000"/>
              </a:solidFill>
            </a:endParaRPr>
          </a:p>
        </p:txBody>
      </p:sp>
    </p:spTree>
    <p:extLst>
      <p:ext uri="{BB962C8B-B14F-4D97-AF65-F5344CB8AC3E}">
        <p14:creationId xmlns:p14="http://schemas.microsoft.com/office/powerpoint/2010/main" val="15007774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GENROU Example with Damping</a:t>
            </a:r>
          </a:p>
        </p:txBody>
      </p:sp>
      <p:sp>
        <p:nvSpPr>
          <p:cNvPr id="3" name="Content Placeholder 2"/>
          <p:cNvSpPr>
            <a:spLocks noGrp="1"/>
          </p:cNvSpPr>
          <p:nvPr>
            <p:ph idx="1"/>
          </p:nvPr>
        </p:nvSpPr>
        <p:spPr>
          <a:xfrm>
            <a:off x="457200" y="1280160"/>
            <a:ext cx="10439400" cy="1234440"/>
          </a:xfrm>
        </p:spPr>
        <p:txBody>
          <a:bodyPr/>
          <a:lstStyle/>
          <a:p>
            <a:r>
              <a:rPr lang="en-US" dirty="0"/>
              <a:t>Left image show how well the speed for generator 1 is  approximated by the modes</a:t>
            </a:r>
          </a:p>
        </p:txBody>
      </p:sp>
      <p:pic>
        <p:nvPicPr>
          <p:cNvPr id="4" name="Picture 3"/>
          <p:cNvPicPr>
            <a:picLocks noChangeAspect="1"/>
          </p:cNvPicPr>
          <p:nvPr/>
        </p:nvPicPr>
        <p:blipFill>
          <a:blip r:embed="rId2"/>
          <a:stretch>
            <a:fillRect/>
          </a:stretch>
        </p:blipFill>
        <p:spPr>
          <a:xfrm>
            <a:off x="685800" y="2209800"/>
            <a:ext cx="5126586" cy="4104620"/>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28"/>
          <a:stretch/>
        </p:blipFill>
        <p:spPr>
          <a:xfrm>
            <a:off x="6096000" y="2301670"/>
            <a:ext cx="4482554" cy="2298746"/>
          </a:xfrm>
          <a:prstGeom prst="rect">
            <a:avLst/>
          </a:prstGeom>
        </p:spPr>
      </p:pic>
      <p:sp>
        <p:nvSpPr>
          <p:cNvPr id="6" name="TextBox 3"/>
          <p:cNvSpPr txBox="1"/>
          <p:nvPr/>
        </p:nvSpPr>
        <p:spPr>
          <a:xfrm>
            <a:off x="6477000" y="1795920"/>
            <a:ext cx="2895600" cy="461665"/>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More signal details</a:t>
            </a:r>
          </a:p>
        </p:txBody>
      </p:sp>
      <p:pic>
        <p:nvPicPr>
          <p:cNvPr id="7" name="Picture 6"/>
          <p:cNvPicPr>
            <a:picLocks noChangeAspect="1"/>
          </p:cNvPicPr>
          <p:nvPr/>
        </p:nvPicPr>
        <p:blipFill>
          <a:blip r:embed="rId4"/>
          <a:stretch>
            <a:fillRect/>
          </a:stretch>
        </p:blipFill>
        <p:spPr>
          <a:xfrm>
            <a:off x="5867400" y="4645344"/>
            <a:ext cx="3928556" cy="1984056"/>
          </a:xfrm>
          <a:prstGeom prst="rect">
            <a:avLst/>
          </a:prstGeom>
        </p:spPr>
      </p:pic>
      <p:sp>
        <p:nvSpPr>
          <p:cNvPr id="8" name="TextBox 3"/>
          <p:cNvSpPr txBox="1"/>
          <p:nvPr/>
        </p:nvSpPr>
        <p:spPr>
          <a:xfrm>
            <a:off x="9894805" y="4800600"/>
            <a:ext cx="1752600" cy="830997"/>
          </a:xfrm>
          <a:prstGeom prst="rect">
            <a:avLst/>
          </a:prstGeom>
          <a:solidFill>
            <a:schemeClr val="accent3">
              <a:lumMod val="9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solidFill>
                  <a:srgbClr val="1E0000"/>
                </a:solidFill>
              </a:rPr>
              <a:t>Just the 2.05 Hz mode</a:t>
            </a:r>
          </a:p>
        </p:txBody>
      </p:sp>
      <p:sp>
        <p:nvSpPr>
          <p:cNvPr id="10" name="Slide Number Placeholder 1">
            <a:extLst>
              <a:ext uri="{FF2B5EF4-FFF2-40B4-BE49-F238E27FC236}">
                <a16:creationId xmlns:a16="http://schemas.microsoft.com/office/drawing/2014/main" id="{CEDDA158-28AC-1D71-D7BF-385989AFCF2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51</a:t>
            </a:fld>
            <a:endParaRPr lang="en-US" altLang="en-US" sz="2000" dirty="0">
              <a:solidFill>
                <a:srgbClr val="1E0000"/>
              </a:solidFill>
            </a:endParaRPr>
          </a:p>
        </p:txBody>
      </p:sp>
    </p:spTree>
    <p:extLst>
      <p:ext uri="{BB962C8B-B14F-4D97-AF65-F5344CB8AC3E}">
        <p14:creationId xmlns:p14="http://schemas.microsoft.com/office/powerpoint/2010/main" val="98417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C6D9-D7BD-57E7-98D3-EF2D010DFAD9}"/>
              </a:ext>
            </a:extLst>
          </p:cNvPr>
          <p:cNvSpPr>
            <a:spLocks noGrp="1"/>
          </p:cNvSpPr>
          <p:nvPr>
            <p:ph type="title"/>
          </p:nvPr>
        </p:nvSpPr>
        <p:spPr/>
        <p:txBody>
          <a:bodyPr/>
          <a:lstStyle/>
          <a:p>
            <a:r>
              <a:rPr lang="en-US" dirty="0"/>
              <a:t>Composite Load Model</a:t>
            </a:r>
          </a:p>
        </p:txBody>
      </p:sp>
      <p:sp>
        <p:nvSpPr>
          <p:cNvPr id="3" name="Content Placeholder 2">
            <a:extLst>
              <a:ext uri="{FF2B5EF4-FFF2-40B4-BE49-F238E27FC236}">
                <a16:creationId xmlns:a16="http://schemas.microsoft.com/office/drawing/2014/main" id="{22591A0F-850A-97A4-88C4-7300DC198496}"/>
              </a:ext>
            </a:extLst>
          </p:cNvPr>
          <p:cNvSpPr>
            <a:spLocks noGrp="1"/>
          </p:cNvSpPr>
          <p:nvPr>
            <p:ph idx="1"/>
          </p:nvPr>
        </p:nvSpPr>
        <p:spPr>
          <a:xfrm>
            <a:off x="457200" y="1280160"/>
            <a:ext cx="11297920" cy="1615440"/>
          </a:xfrm>
        </p:spPr>
        <p:txBody>
          <a:bodyPr/>
          <a:lstStyle/>
          <a:p>
            <a:r>
              <a:rPr lang="en-US" dirty="0"/>
              <a:t>Contains up to four motors or single phase induction motor models; also includes potential for solar PV </a:t>
            </a:r>
          </a:p>
          <a:p>
            <a:endParaRPr lang="en-US" dirty="0"/>
          </a:p>
        </p:txBody>
      </p:sp>
      <p:pic>
        <p:nvPicPr>
          <p:cNvPr id="4" name="Picture 2">
            <a:extLst>
              <a:ext uri="{FF2B5EF4-FFF2-40B4-BE49-F238E27FC236}">
                <a16:creationId xmlns:a16="http://schemas.microsoft.com/office/drawing/2014/main" id="{95B15BBF-301D-B059-A900-2F1D67CECEE9}"/>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189136" y="2209800"/>
            <a:ext cx="7793064" cy="4235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a:extLst>
              <a:ext uri="{FF2B5EF4-FFF2-40B4-BE49-F238E27FC236}">
                <a16:creationId xmlns:a16="http://schemas.microsoft.com/office/drawing/2014/main" id="{6D44481A-F504-1DB8-7FB5-C57F3E77A9A3}"/>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5</a:t>
            </a:fld>
            <a:endParaRPr lang="en-US" dirty="0">
              <a:solidFill>
                <a:srgbClr val="1E0000"/>
              </a:solidFill>
            </a:endParaRPr>
          </a:p>
        </p:txBody>
      </p:sp>
    </p:spTree>
    <p:extLst>
      <p:ext uri="{BB962C8B-B14F-4D97-AF65-F5344CB8AC3E}">
        <p14:creationId xmlns:p14="http://schemas.microsoft.com/office/powerpoint/2010/main" val="332373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CD54A-8C86-1DF1-8B88-6C8950CBEB63}"/>
              </a:ext>
            </a:extLst>
          </p:cNvPr>
          <p:cNvSpPr>
            <a:spLocks noGrp="1"/>
          </p:cNvSpPr>
          <p:nvPr>
            <p:ph type="title"/>
          </p:nvPr>
        </p:nvSpPr>
        <p:spPr/>
        <p:txBody>
          <a:bodyPr/>
          <a:lstStyle/>
          <a:p>
            <a:r>
              <a:rPr lang="en-US" dirty="0"/>
              <a:t>A Concern: Fault Induced Delayed Voltage Recovery (FIDVR)</a:t>
            </a:r>
          </a:p>
        </p:txBody>
      </p:sp>
      <p:sp>
        <p:nvSpPr>
          <p:cNvPr id="3" name="Content Placeholder 2">
            <a:extLst>
              <a:ext uri="{FF2B5EF4-FFF2-40B4-BE49-F238E27FC236}">
                <a16:creationId xmlns:a16="http://schemas.microsoft.com/office/drawing/2014/main" id="{AB898342-E8BA-B6BB-8E23-396CDBB70EC5}"/>
              </a:ext>
            </a:extLst>
          </p:cNvPr>
          <p:cNvSpPr>
            <a:spLocks noGrp="1"/>
          </p:cNvSpPr>
          <p:nvPr>
            <p:ph idx="1"/>
          </p:nvPr>
        </p:nvSpPr>
        <p:spPr/>
        <p:txBody>
          <a:bodyPr/>
          <a:lstStyle/>
          <a:p>
            <a:r>
              <a:rPr lang="en-US" dirty="0"/>
              <a:t>FIDVR is a situation in which the system voltage remains significantly reduced for at least several seconds following a fault (at either the transmission or distribution level)</a:t>
            </a:r>
          </a:p>
          <a:p>
            <a:pPr lvl="1"/>
            <a:r>
              <a:rPr lang="en-US" dirty="0"/>
              <a:t>It is most concerning in the high voltage grid, but found to be unexpectedly prevalent in the distribution system</a:t>
            </a:r>
          </a:p>
          <a:p>
            <a:r>
              <a:rPr lang="en-US" dirty="0"/>
              <a:t>Stalled residential air </a:t>
            </a:r>
            <a:br>
              <a:rPr lang="en-US" dirty="0"/>
            </a:br>
            <a:r>
              <a:rPr lang="en-US" dirty="0"/>
              <a:t>conditioning units are a </a:t>
            </a:r>
            <a:br>
              <a:rPr lang="en-US" dirty="0"/>
            </a:br>
            <a:r>
              <a:rPr lang="en-US" dirty="0"/>
              <a:t>key cause of FIDVR – </a:t>
            </a:r>
            <a:br>
              <a:rPr lang="en-US" dirty="0"/>
            </a:br>
            <a:r>
              <a:rPr lang="en-US" dirty="0"/>
              <a:t>they can stall within the </a:t>
            </a:r>
            <a:br>
              <a:rPr lang="en-US" dirty="0"/>
            </a:br>
            <a:r>
              <a:rPr lang="en-US" dirty="0"/>
              <a:t>three cycles needed to</a:t>
            </a:r>
            <a:br>
              <a:rPr lang="en-US" dirty="0"/>
            </a:br>
            <a:r>
              <a:rPr lang="en-US" dirty="0"/>
              <a:t>clear a fault</a:t>
            </a:r>
          </a:p>
          <a:p>
            <a:endParaRPr lang="en-US" dirty="0"/>
          </a:p>
        </p:txBody>
      </p:sp>
      <p:pic>
        <p:nvPicPr>
          <p:cNvPr id="4" name="Picture 3">
            <a:extLst>
              <a:ext uri="{FF2B5EF4-FFF2-40B4-BE49-F238E27FC236}">
                <a16:creationId xmlns:a16="http://schemas.microsoft.com/office/drawing/2014/main" id="{CF3E6CC1-F5B1-5C0D-FA90-83477F4D7928}"/>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791200" y="3200400"/>
            <a:ext cx="5186030" cy="299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A3FEB077-8F0C-9EAD-7A28-2FEF41F4BE5B}"/>
              </a:ext>
            </a:extLst>
          </p:cNvPr>
          <p:cNvSpPr txBox="1"/>
          <p:nvPr/>
        </p:nvSpPr>
        <p:spPr>
          <a:xfrm>
            <a:off x="2514600" y="6400801"/>
            <a:ext cx="7076104" cy="307777"/>
          </a:xfrm>
          <a:prstGeom prst="rect">
            <a:avLst/>
          </a:prstGeom>
          <a:noFill/>
        </p:spPr>
        <p:txBody>
          <a:bodyPr wrap="none" rtlCol="0">
            <a:spAutoFit/>
          </a:bodyPr>
          <a:lstStyle/>
          <a:p>
            <a:pPr>
              <a:buClr>
                <a:srgbClr val="003366"/>
              </a:buClr>
            </a:pPr>
            <a:r>
              <a:rPr lang="en-US" sz="1400" dirty="0">
                <a:solidFill>
                  <a:srgbClr val="1E0000"/>
                </a:solidFill>
              </a:rPr>
              <a:t>Image Source: NERC, Fault Induced Delayed Voltage Recovery (FIDVR) Advisory, July 2015</a:t>
            </a:r>
          </a:p>
        </p:txBody>
      </p:sp>
      <p:sp>
        <p:nvSpPr>
          <p:cNvPr id="6" name="Slide Number Placeholder 1">
            <a:extLst>
              <a:ext uri="{FF2B5EF4-FFF2-40B4-BE49-F238E27FC236}">
                <a16:creationId xmlns:a16="http://schemas.microsoft.com/office/drawing/2014/main" id="{00833ED3-1294-DFE3-D47B-A7190828D5CE}"/>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6</a:t>
            </a:fld>
            <a:endParaRPr lang="en-US" dirty="0">
              <a:solidFill>
                <a:srgbClr val="1E0000"/>
              </a:solidFill>
            </a:endParaRPr>
          </a:p>
        </p:txBody>
      </p:sp>
    </p:spTree>
    <p:extLst>
      <p:ext uri="{BB962C8B-B14F-4D97-AF65-F5344CB8AC3E}">
        <p14:creationId xmlns:p14="http://schemas.microsoft.com/office/powerpoint/2010/main" val="2013765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582400" cy="1066800"/>
          </a:xfrm>
        </p:spPr>
        <p:txBody>
          <a:bodyPr/>
          <a:lstStyle/>
          <a:p>
            <a:pPr algn="l"/>
            <a:r>
              <a:rPr lang="en-US" dirty="0"/>
              <a:t>Oscillations</a:t>
            </a:r>
          </a:p>
        </p:txBody>
      </p:sp>
      <p:sp>
        <p:nvSpPr>
          <p:cNvPr id="3" name="Content Placeholder 2"/>
          <p:cNvSpPr>
            <a:spLocks noGrp="1"/>
          </p:cNvSpPr>
          <p:nvPr>
            <p:ph idx="1"/>
          </p:nvPr>
        </p:nvSpPr>
        <p:spPr>
          <a:xfrm>
            <a:off x="457200" y="1280160"/>
            <a:ext cx="8686800" cy="3505200"/>
          </a:xfrm>
        </p:spPr>
        <p:txBody>
          <a:bodyPr>
            <a:noAutofit/>
          </a:bodyPr>
          <a:lstStyle/>
          <a:p>
            <a:r>
              <a:rPr lang="en-US" dirty="0"/>
              <a:t>An oscillation is just a repetitive motion that can be either undamped, positively damped (decaying with time) or negatively damped (growing with time)</a:t>
            </a:r>
          </a:p>
          <a:p>
            <a:r>
              <a:rPr lang="en-US" dirty="0"/>
              <a:t>If the oscillation can be written as a sinusoid then</a:t>
            </a:r>
          </a:p>
          <a:p>
            <a:endParaRPr lang="en-US" dirty="0"/>
          </a:p>
          <a:p>
            <a:endParaRPr lang="en-US" dirty="0"/>
          </a:p>
          <a:p>
            <a:endParaRPr lang="en-US" dirty="0"/>
          </a:p>
          <a:p>
            <a:r>
              <a:rPr lang="en-US" dirty="0"/>
              <a:t>The damping ratio is </a:t>
            </a:r>
          </a:p>
          <a:p>
            <a:endParaRPr lang="en-US" dirty="0"/>
          </a:p>
          <a:p>
            <a:endParaRPr lang="en-US" dirty="0"/>
          </a:p>
          <a:p>
            <a:endParaRPr lang="en-US" dirty="0"/>
          </a:p>
          <a:p>
            <a:endParaRPr lang="en-US"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1039811" y="3352800"/>
            <a:ext cx="5006975" cy="1274763"/>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2666999" y="5334000"/>
            <a:ext cx="1752600" cy="867042"/>
          </a:xfrm>
          <a:prstGeom prst="rect">
            <a:avLst/>
          </a:prstGeom>
        </p:spPr>
      </p:pic>
      <p:sp>
        <p:nvSpPr>
          <p:cNvPr id="6" name="TextBox 6"/>
          <p:cNvSpPr txBox="1"/>
          <p:nvPr/>
        </p:nvSpPr>
        <p:spPr>
          <a:xfrm>
            <a:off x="6597162" y="4027398"/>
            <a:ext cx="4756638"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b="0" dirty="0">
                <a:solidFill>
                  <a:srgbClr val="1E0000"/>
                </a:solidFill>
                <a:latin typeface="+mn-lt"/>
                <a:cs typeface="Arial" panose="020B0604020202020204" pitchFamily="34" charset="0"/>
              </a:rPr>
              <a:t>The percent damping is just the damping ratio multiplied by 100; goal is sufficiently positive damping</a:t>
            </a:r>
          </a:p>
        </p:txBody>
      </p:sp>
      <p:sp>
        <p:nvSpPr>
          <p:cNvPr id="9" name="Slide Number Placeholder 1">
            <a:extLst>
              <a:ext uri="{FF2B5EF4-FFF2-40B4-BE49-F238E27FC236}">
                <a16:creationId xmlns:a16="http://schemas.microsoft.com/office/drawing/2014/main" id="{7A27DF10-591C-298F-8CC1-B6138395C49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a:t>
            </a:fld>
            <a:endParaRPr lang="en-US" altLang="en-US" sz="2000" dirty="0">
              <a:solidFill>
                <a:srgbClr val="1E0000"/>
              </a:solidFill>
            </a:endParaRPr>
          </a:p>
        </p:txBody>
      </p:sp>
    </p:spTree>
    <p:extLst>
      <p:ext uri="{BB962C8B-B14F-4D97-AF65-F5344CB8AC3E}">
        <p14:creationId xmlns:p14="http://schemas.microsoft.com/office/powerpoint/2010/main" val="3534145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124B3-0CE6-DE0F-AACC-5C1317A063CF}"/>
              </a:ext>
            </a:extLst>
          </p:cNvPr>
          <p:cNvSpPr>
            <a:spLocks noGrp="1"/>
          </p:cNvSpPr>
          <p:nvPr>
            <p:ph type="title"/>
          </p:nvPr>
        </p:nvSpPr>
        <p:spPr/>
        <p:txBody>
          <a:bodyPr/>
          <a:lstStyle/>
          <a:p>
            <a:r>
              <a:rPr lang="en-US" dirty="0"/>
              <a:t>Power System Oscillations</a:t>
            </a:r>
          </a:p>
        </p:txBody>
      </p:sp>
      <p:sp>
        <p:nvSpPr>
          <p:cNvPr id="3" name="Content Placeholder 2">
            <a:extLst>
              <a:ext uri="{FF2B5EF4-FFF2-40B4-BE49-F238E27FC236}">
                <a16:creationId xmlns:a16="http://schemas.microsoft.com/office/drawing/2014/main" id="{D980E35A-0AD7-F8BD-6254-56640103B716}"/>
              </a:ext>
            </a:extLst>
          </p:cNvPr>
          <p:cNvSpPr>
            <a:spLocks noGrp="1"/>
          </p:cNvSpPr>
          <p:nvPr>
            <p:ph idx="1"/>
          </p:nvPr>
        </p:nvSpPr>
        <p:spPr/>
        <p:txBody>
          <a:bodyPr/>
          <a:lstStyle/>
          <a:p>
            <a:r>
              <a:rPr lang="en-US" sz="2800" dirty="0"/>
              <a:t>Power systems can experience a wide range of oscillations, ranging from highly damped and high frequency switching transients to sustained low frequency (&lt; 1 Hz) inter-area oscillations affecting an entire interconnect</a:t>
            </a:r>
          </a:p>
          <a:p>
            <a:r>
              <a:rPr lang="en-US" sz="2800" dirty="0"/>
              <a:t>Types of oscillations include</a:t>
            </a:r>
          </a:p>
          <a:p>
            <a:pPr lvl="1"/>
            <a:r>
              <a:rPr lang="en-US" sz="2400" dirty="0"/>
              <a:t>Transients: Usually high frequency and highly damped</a:t>
            </a:r>
          </a:p>
          <a:p>
            <a:pPr lvl="1"/>
            <a:r>
              <a:rPr lang="en-US" sz="2400" dirty="0"/>
              <a:t>Local plant: Usually from 1 to 5 Hz</a:t>
            </a:r>
          </a:p>
          <a:p>
            <a:pPr lvl="1"/>
            <a:r>
              <a:rPr lang="en-US" sz="2400" dirty="0"/>
              <a:t>Inter-area oscillations: From 0.15 to 1 Hz</a:t>
            </a:r>
          </a:p>
          <a:p>
            <a:pPr lvl="1"/>
            <a:r>
              <a:rPr lang="en-US" sz="2400" dirty="0"/>
              <a:t>Slower dynamics: Such as AGC, less than 0.15 Hz</a:t>
            </a:r>
          </a:p>
          <a:p>
            <a:pPr lvl="1"/>
            <a:r>
              <a:rPr lang="en-US" sz="2400" dirty="0"/>
              <a:t>Subsynchronous resonance: 10 to 50 Hz (less than synchronous)</a:t>
            </a:r>
          </a:p>
          <a:p>
            <a:endParaRPr lang="en-US" dirty="0"/>
          </a:p>
        </p:txBody>
      </p:sp>
      <p:sp>
        <p:nvSpPr>
          <p:cNvPr id="4" name="Slide Number Placeholder 1">
            <a:extLst>
              <a:ext uri="{FF2B5EF4-FFF2-40B4-BE49-F238E27FC236}">
                <a16:creationId xmlns:a16="http://schemas.microsoft.com/office/drawing/2014/main" id="{0C37E926-1E6A-C211-86FD-66B9956AB5F1}"/>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8</a:t>
            </a:fld>
            <a:endParaRPr lang="en-US" dirty="0">
              <a:solidFill>
                <a:srgbClr val="1E0000"/>
              </a:solidFill>
            </a:endParaRPr>
          </a:p>
        </p:txBody>
      </p:sp>
    </p:spTree>
    <p:extLst>
      <p:ext uri="{BB962C8B-B14F-4D97-AF65-F5344CB8AC3E}">
        <p14:creationId xmlns:p14="http://schemas.microsoft.com/office/powerpoint/2010/main" val="2843966626"/>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12570</TotalTime>
  <Words>3465</Words>
  <Application>Microsoft Office PowerPoint</Application>
  <PresentationFormat>Widescreen</PresentationFormat>
  <Paragraphs>310</Paragraphs>
  <Slides>52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Calibri</vt:lpstr>
      <vt:lpstr>Cambria Math</vt:lpstr>
      <vt:lpstr>Helvetica</vt:lpstr>
      <vt:lpstr>Symbol</vt:lpstr>
      <vt:lpstr>Times New Roman</vt:lpstr>
      <vt:lpstr>Wingdings</vt:lpstr>
      <vt:lpstr>Capsules</vt:lpstr>
      <vt:lpstr>Equation</vt:lpstr>
      <vt:lpstr>ECEN 460 Power System Operation and Control Spring 2025</vt:lpstr>
      <vt:lpstr>Announcements</vt:lpstr>
      <vt:lpstr>Transient Limit Monitors</vt:lpstr>
      <vt:lpstr>Composite Load Models</vt:lpstr>
      <vt:lpstr>CLOD Model</vt:lpstr>
      <vt:lpstr>Composite Load Model</vt:lpstr>
      <vt:lpstr>A Concern: Fault Induced Delayed Voltage Recovery (FIDVR)</vt:lpstr>
      <vt:lpstr>Oscillations</vt:lpstr>
      <vt:lpstr>Power System Oscillations</vt:lpstr>
      <vt:lpstr>Example Oscillations</vt:lpstr>
      <vt:lpstr>Causes of Power System Oscillations</vt:lpstr>
      <vt:lpstr>Phasor Measurement Units (PMUs) and SynchroPhasors </vt:lpstr>
      <vt:lpstr>Modes</vt:lpstr>
      <vt:lpstr>Small Signal Analysis (SSA)</vt:lpstr>
      <vt:lpstr>Model-Based SSA</vt:lpstr>
      <vt:lpstr>Small Signal Analysis and  Measurement-Based Modal Analysis</vt:lpstr>
      <vt:lpstr>Ring-down Modal Analysis</vt:lpstr>
      <vt:lpstr>Goal: Extracting Modes from the Signals </vt:lpstr>
      <vt:lpstr>Example: Summation of Two Damped Exponentials</vt:lpstr>
      <vt:lpstr>Example: One Signal</vt:lpstr>
      <vt:lpstr>Verification: Linear Trend Line Only</vt:lpstr>
      <vt:lpstr>Verification: Linear Trend Line + One Mode</vt:lpstr>
      <vt:lpstr>Verification: Linear Trend Line + Two Modes</vt:lpstr>
      <vt:lpstr>Verification: Linear Trend Line + Three Modes</vt:lpstr>
      <vt:lpstr>Verification: Linear Trend Line + Four Modes</vt:lpstr>
      <vt:lpstr>Verification: Linear Trend Line + Five Modes</vt:lpstr>
      <vt:lpstr>Measurement-Based Modal Analysis</vt:lpstr>
      <vt:lpstr>Measurement-Based Modal Analysis</vt:lpstr>
      <vt:lpstr>Measurement-Based Modal Analysis</vt:lpstr>
      <vt:lpstr>Sampling Rate and Aliasing</vt:lpstr>
      <vt:lpstr>One Solution Approach: The Matrix Pencil Method</vt:lpstr>
      <vt:lpstr>Algorithm Details, cont.</vt:lpstr>
      <vt:lpstr>Aside: Matrix Singular Value Decomposition (SVD) </vt:lpstr>
      <vt:lpstr>Aside: SVD Image Compression Example</vt:lpstr>
      <vt:lpstr>Matrix Pencil Method with Many Signals</vt:lpstr>
      <vt:lpstr>Matrix Pencil Method with Many Signals</vt:lpstr>
      <vt:lpstr>Quickly Determining the b Vectors</vt:lpstr>
      <vt:lpstr>Matrix Pencil Method with Many Signals</vt:lpstr>
      <vt:lpstr>Aside: Pseudoinverse of a Matrix</vt:lpstr>
      <vt:lpstr>Least Squares Matrix Pseudoinverse Example</vt:lpstr>
      <vt:lpstr>Least Squares Matrix Pseudoinverse Example, cont.</vt:lpstr>
      <vt:lpstr>Least Squares Matrix Pseudoinverse Example, cont.</vt:lpstr>
      <vt:lpstr>Computational Considerations</vt:lpstr>
      <vt:lpstr>Modal Analysis in PowerWorld</vt:lpstr>
      <vt:lpstr>Modal Analysis: Three Generator Example </vt:lpstr>
      <vt:lpstr>Modal Analysis: Three Generator Example </vt:lpstr>
      <vt:lpstr>Modal Analysis Form</vt:lpstr>
      <vt:lpstr>Three Generator Example: Signal Dialog</vt:lpstr>
      <vt:lpstr>Caution: Setting Time Range Incorrectly Can Result in Unexpected Results!</vt:lpstr>
      <vt:lpstr>GENROU Example with Damping</vt:lpstr>
      <vt:lpstr>GENROU Example with Damping</vt:lpstr>
      <vt:lpstr>GENROU Example with Damping</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622</cp:revision>
  <cp:lastPrinted>2020-08-20T12:26:33Z</cp:lastPrinted>
  <dcterms:created xsi:type="dcterms:W3CDTF">2000-05-11T14:27:08Z</dcterms:created>
  <dcterms:modified xsi:type="dcterms:W3CDTF">2025-04-17T17:35:23Z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