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85"/>
  </p:notesMasterIdLst>
  <p:handoutMasterIdLst>
    <p:handoutMasterId r:id="rId86"/>
  </p:handoutMasterIdLst>
  <p:sldIdLst>
    <p:sldId id="258" r:id="rId2"/>
    <p:sldId id="562" r:id="rId3"/>
    <p:sldId id="1411" r:id="rId4"/>
    <p:sldId id="1710" r:id="rId5"/>
    <p:sldId id="1711" r:id="rId6"/>
    <p:sldId id="1712" r:id="rId7"/>
    <p:sldId id="1713" r:id="rId8"/>
    <p:sldId id="1714" r:id="rId9"/>
    <p:sldId id="1715" r:id="rId10"/>
    <p:sldId id="1716" r:id="rId11"/>
    <p:sldId id="1717" r:id="rId12"/>
    <p:sldId id="1718" r:id="rId13"/>
    <p:sldId id="1719" r:id="rId14"/>
    <p:sldId id="1720" r:id="rId15"/>
    <p:sldId id="1721" r:id="rId16"/>
    <p:sldId id="1722" r:id="rId17"/>
    <p:sldId id="1723" r:id="rId18"/>
    <p:sldId id="1724" r:id="rId19"/>
    <p:sldId id="1725" r:id="rId20"/>
    <p:sldId id="1726" r:id="rId21"/>
    <p:sldId id="1727" r:id="rId22"/>
    <p:sldId id="1728" r:id="rId23"/>
    <p:sldId id="1729" r:id="rId24"/>
    <p:sldId id="1742" r:id="rId25"/>
    <p:sldId id="1743" r:id="rId26"/>
    <p:sldId id="1744" r:id="rId27"/>
    <p:sldId id="1812" r:id="rId28"/>
    <p:sldId id="1745" r:id="rId29"/>
    <p:sldId id="1746" r:id="rId30"/>
    <p:sldId id="1747" r:id="rId31"/>
    <p:sldId id="1750" r:id="rId32"/>
    <p:sldId id="1751" r:id="rId33"/>
    <p:sldId id="1753" r:id="rId34"/>
    <p:sldId id="1754" r:id="rId35"/>
    <p:sldId id="1756" r:id="rId36"/>
    <p:sldId id="1757" r:id="rId37"/>
    <p:sldId id="1758" r:id="rId38"/>
    <p:sldId id="1759" r:id="rId39"/>
    <p:sldId id="1760" r:id="rId40"/>
    <p:sldId id="1761" r:id="rId41"/>
    <p:sldId id="1762" r:id="rId42"/>
    <p:sldId id="1763" r:id="rId43"/>
    <p:sldId id="1764" r:id="rId44"/>
    <p:sldId id="1765" r:id="rId45"/>
    <p:sldId id="1766" r:id="rId46"/>
    <p:sldId id="1767" r:id="rId47"/>
    <p:sldId id="1768" r:id="rId48"/>
    <p:sldId id="1769" r:id="rId49"/>
    <p:sldId id="1770" r:id="rId50"/>
    <p:sldId id="1771" r:id="rId51"/>
    <p:sldId id="1772" r:id="rId52"/>
    <p:sldId id="1773" r:id="rId53"/>
    <p:sldId id="1774" r:id="rId54"/>
    <p:sldId id="1775" r:id="rId55"/>
    <p:sldId id="1776" r:id="rId56"/>
    <p:sldId id="1777" r:id="rId57"/>
    <p:sldId id="1778" r:id="rId58"/>
    <p:sldId id="1780" r:id="rId59"/>
    <p:sldId id="1781" r:id="rId60"/>
    <p:sldId id="1783" r:id="rId61"/>
    <p:sldId id="1784" r:id="rId62"/>
    <p:sldId id="1786" r:id="rId63"/>
    <p:sldId id="1787" r:id="rId64"/>
    <p:sldId id="1788" r:id="rId65"/>
    <p:sldId id="1791" r:id="rId66"/>
    <p:sldId id="1792" r:id="rId67"/>
    <p:sldId id="1793" r:id="rId68"/>
    <p:sldId id="1794" r:id="rId69"/>
    <p:sldId id="1795" r:id="rId70"/>
    <p:sldId id="1796" r:id="rId71"/>
    <p:sldId id="1797" r:id="rId72"/>
    <p:sldId id="1800" r:id="rId73"/>
    <p:sldId id="1801" r:id="rId74"/>
    <p:sldId id="1802" r:id="rId75"/>
    <p:sldId id="1803" r:id="rId76"/>
    <p:sldId id="1804" r:id="rId77"/>
    <p:sldId id="1805" r:id="rId78"/>
    <p:sldId id="1806" r:id="rId79"/>
    <p:sldId id="1807" r:id="rId80"/>
    <p:sldId id="1808" r:id="rId81"/>
    <p:sldId id="1809" r:id="rId82"/>
    <p:sldId id="1810" r:id="rId83"/>
    <p:sldId id="1811" r:id="rId84"/>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2" autoAdjust="0"/>
    <p:restoredTop sz="94660" autoAdjust="0"/>
  </p:normalViewPr>
  <p:slideViewPr>
    <p:cSldViewPr>
      <p:cViewPr varScale="1">
        <p:scale>
          <a:sx n="96" d="100"/>
          <a:sy n="96" d="100"/>
        </p:scale>
        <p:origin x="732" y="28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16" d="100"/>
          <a:sy n="116" d="100"/>
        </p:scale>
        <p:origin x="5044"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4/17/2025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1</a:t>
            </a:fld>
            <a:endParaRPr lang="en-US"/>
          </a:p>
        </p:txBody>
      </p:sp>
    </p:spTree>
    <p:extLst>
      <p:ext uri="{BB962C8B-B14F-4D97-AF65-F5344CB8AC3E}">
        <p14:creationId xmlns:p14="http://schemas.microsoft.com/office/powerpoint/2010/main" val="91487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9181FC-D85A-4591-8BD1-5E6A6B17461A}" type="slidenum">
              <a:rPr lang="en-US" smtClean="0"/>
              <a:pPr>
                <a:defRPr/>
              </a:pPr>
              <a:t>37</a:t>
            </a:fld>
            <a:endParaRPr lang="en-US"/>
          </a:p>
        </p:txBody>
      </p:sp>
    </p:spTree>
    <p:extLst>
      <p:ext uri="{BB962C8B-B14F-4D97-AF65-F5344CB8AC3E}">
        <p14:creationId xmlns:p14="http://schemas.microsoft.com/office/powerpoint/2010/main" val="3640220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bin"/><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s://www.electronics-tutorials.ws/filter/filter_3.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3.bin"/><Relationship Id="rId4" Type="http://schemas.openxmlformats.org/officeDocument/2006/relationships/image" Target="../media/image41.gif"/></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56.wmf"/><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66.wmf"/><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6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wmf"/></Relationships>
</file>

<file path=ppt/slides/_rels/slide7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22: Modal Analysis, Stabilizers </a:t>
            </a:r>
            <a:br>
              <a:rPr lang="en-US" sz="3200" b="1" kern="0" dirty="0">
                <a:solidFill>
                  <a:srgbClr val="1E0000"/>
                </a:solidFill>
                <a:latin typeface="Arial" pitchFamily="34" charset="0"/>
                <a:cs typeface="Arial" pitchFamily="34" charset="0"/>
              </a:rPr>
            </a:br>
            <a:r>
              <a:rPr lang="en-US" sz="3200" b="1" kern="0" dirty="0">
                <a:solidFill>
                  <a:srgbClr val="1E0000"/>
                </a:solidFill>
                <a:latin typeface="Arial" pitchFamily="34" charset="0"/>
                <a:cs typeface="Arial" pitchFamily="34" charset="0"/>
              </a:rPr>
              <a:t>Voltage Stability</a:t>
            </a:r>
          </a:p>
        </p:txBody>
      </p:sp>
      <p:sp>
        <p:nvSpPr>
          <p:cNvPr id="7" name="Subtitle 2"/>
          <p:cNvSpPr>
            <a:spLocks noGrp="1"/>
          </p:cNvSpPr>
          <p:nvPr>
            <p:ph type="subTitle" sz="quarter" idx="1"/>
          </p:nvPr>
        </p:nvSpPr>
        <p:spPr>
          <a:xfrm>
            <a:off x="1752600" y="3251817"/>
            <a:ext cx="9144000" cy="1752600"/>
          </a:xfrm>
        </p:spPr>
        <p:txBody>
          <a:bodyPr/>
          <a:lstStyle/>
          <a:p>
            <a:r>
              <a:rPr lang="en-US" dirty="0"/>
              <a:t>Prof. Tom Overbye </a:t>
            </a:r>
          </a:p>
          <a:p>
            <a:r>
              <a:rPr lang="en-US" dirty="0"/>
              <a:t>Special Guest Lecture Given by Sanjana Kunkolienkar</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GENROU Example with Damping</a:t>
            </a:r>
          </a:p>
        </p:txBody>
      </p:sp>
      <p:sp>
        <p:nvSpPr>
          <p:cNvPr id="3" name="Content Placeholder 2"/>
          <p:cNvSpPr>
            <a:spLocks noGrp="1"/>
          </p:cNvSpPr>
          <p:nvPr>
            <p:ph idx="1"/>
          </p:nvPr>
        </p:nvSpPr>
        <p:spPr>
          <a:xfrm>
            <a:off x="457200" y="1280160"/>
            <a:ext cx="11277600" cy="2606040"/>
          </a:xfrm>
        </p:spPr>
        <p:txBody>
          <a:bodyPr/>
          <a:lstStyle/>
          <a:p>
            <a:r>
              <a:rPr lang="en-US" dirty="0"/>
              <a:t>Open the case </a:t>
            </a:r>
            <a:r>
              <a:rPr lang="en-US" b="1" dirty="0"/>
              <a:t>B3_GENROU</a:t>
            </a:r>
            <a:r>
              <a:rPr lang="en-US" dirty="0"/>
              <a:t>, which changes the GENCLS to GENROU models, adding damping</a:t>
            </a:r>
          </a:p>
          <a:p>
            <a:pPr lvl="1"/>
            <a:r>
              <a:rPr lang="en-US" dirty="0"/>
              <a:t>Also each has an EXST1 exciter and a TGOV1 governor</a:t>
            </a:r>
          </a:p>
          <a:p>
            <a:pPr lvl="1"/>
            <a:r>
              <a:rPr lang="en-US" dirty="0"/>
              <a:t>The simulation runs for seven seconds, with the fault occurring at two seconds; modal analysis is done from the time the fault is cleared until the end of the simulation.  </a:t>
            </a:r>
          </a:p>
          <a:p>
            <a:endParaRPr lang="en-US" dirty="0"/>
          </a:p>
        </p:txBody>
      </p:sp>
      <p:pic>
        <p:nvPicPr>
          <p:cNvPr id="4" name="Picture 3"/>
          <p:cNvPicPr>
            <a:picLocks noChangeAspect="1"/>
          </p:cNvPicPr>
          <p:nvPr/>
        </p:nvPicPr>
        <p:blipFill>
          <a:blip r:embed="rId2"/>
          <a:stretch>
            <a:fillRect/>
          </a:stretch>
        </p:blipFill>
        <p:spPr>
          <a:xfrm>
            <a:off x="2667000" y="3810001"/>
            <a:ext cx="3733800" cy="2801903"/>
          </a:xfrm>
          <a:prstGeom prst="rect">
            <a:avLst/>
          </a:prstGeom>
        </p:spPr>
      </p:pic>
      <p:sp>
        <p:nvSpPr>
          <p:cNvPr id="6" name="TextBox 3"/>
          <p:cNvSpPr txBox="1"/>
          <p:nvPr/>
        </p:nvSpPr>
        <p:spPr>
          <a:xfrm>
            <a:off x="6705600" y="3886201"/>
            <a:ext cx="3810000" cy="2554545"/>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1E0000"/>
                </a:solidFill>
              </a:rPr>
              <a:t>The image shows the generator speeds.  The initial rise in the speed is caused by the load dropping during the fault, causing a power mismatch; this is corrected by the governors.  Note the system now has damping; modal analysis tells us how much.   </a:t>
            </a:r>
          </a:p>
        </p:txBody>
      </p:sp>
      <p:sp>
        <p:nvSpPr>
          <p:cNvPr id="5" name="Slide Number Placeholder 1">
            <a:extLst>
              <a:ext uri="{FF2B5EF4-FFF2-40B4-BE49-F238E27FC236}">
                <a16:creationId xmlns:a16="http://schemas.microsoft.com/office/drawing/2014/main" id="{A8467921-B293-0A34-2C7B-03B91C348F4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9</a:t>
            </a:fld>
            <a:endParaRPr lang="en-US" altLang="en-US" sz="2000" dirty="0">
              <a:solidFill>
                <a:srgbClr val="1E0000"/>
              </a:solidFill>
            </a:endParaRPr>
          </a:p>
        </p:txBody>
      </p:sp>
    </p:spTree>
    <p:extLst>
      <p:ext uri="{BB962C8B-B14F-4D97-AF65-F5344CB8AC3E}">
        <p14:creationId xmlns:p14="http://schemas.microsoft.com/office/powerpoint/2010/main" val="364535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330957"/>
            <a:ext cx="7571825" cy="394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GENROU Example with Damping</a:t>
            </a:r>
          </a:p>
        </p:txBody>
      </p:sp>
      <p:cxnSp>
        <p:nvCxnSpPr>
          <p:cNvPr id="6" name="Straight Arrow Connector 5"/>
          <p:cNvCxnSpPr/>
          <p:nvPr/>
        </p:nvCxnSpPr>
        <p:spPr bwMode="auto">
          <a:xfrm flipV="1">
            <a:off x="1485530" y="3578487"/>
            <a:ext cx="152400" cy="17526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8" name="TextBox 3"/>
          <p:cNvSpPr txBox="1"/>
          <p:nvPr/>
        </p:nvSpPr>
        <p:spPr>
          <a:xfrm>
            <a:off x="859655" y="5483488"/>
            <a:ext cx="2133599"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Start time </a:t>
            </a:r>
            <a:br>
              <a:rPr lang="en-US" sz="2400" dirty="0">
                <a:solidFill>
                  <a:srgbClr val="1E0000"/>
                </a:solidFill>
              </a:rPr>
            </a:br>
            <a:r>
              <a:rPr lang="en-US" sz="2400" dirty="0">
                <a:solidFill>
                  <a:srgbClr val="1E0000"/>
                </a:solidFill>
              </a:rPr>
              <a:t>default value</a:t>
            </a:r>
          </a:p>
        </p:txBody>
      </p:sp>
      <p:cxnSp>
        <p:nvCxnSpPr>
          <p:cNvPr id="10" name="Straight Arrow Connector 9"/>
          <p:cNvCxnSpPr/>
          <p:nvPr/>
        </p:nvCxnSpPr>
        <p:spPr bwMode="auto">
          <a:xfrm flipH="1" flipV="1">
            <a:off x="5981330" y="3302361"/>
            <a:ext cx="533400" cy="88572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1" name="TextBox 3"/>
          <p:cNvSpPr txBox="1"/>
          <p:nvPr/>
        </p:nvSpPr>
        <p:spPr>
          <a:xfrm>
            <a:off x="5371730" y="4329325"/>
            <a:ext cx="4762870" cy="1569660"/>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Mode frequency, damping, and largest contribution of each mode in the signals.  The slower mode is associated with the governors.</a:t>
            </a:r>
          </a:p>
        </p:txBody>
      </p:sp>
      <p:cxnSp>
        <p:nvCxnSpPr>
          <p:cNvPr id="14" name="Straight Arrow Connector 13"/>
          <p:cNvCxnSpPr/>
          <p:nvPr/>
        </p:nvCxnSpPr>
        <p:spPr bwMode="auto">
          <a:xfrm flipH="1" flipV="1">
            <a:off x="4520168" y="4645288"/>
            <a:ext cx="533400" cy="88572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3" name="Slide Number Placeholder 1">
            <a:extLst>
              <a:ext uri="{FF2B5EF4-FFF2-40B4-BE49-F238E27FC236}">
                <a16:creationId xmlns:a16="http://schemas.microsoft.com/office/drawing/2014/main" id="{C3CBE547-721A-5354-C93A-79D6A82F24A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10</a:t>
            </a:fld>
            <a:endParaRPr lang="en-US" altLang="en-US" sz="2000" dirty="0">
              <a:solidFill>
                <a:srgbClr val="1E0000"/>
              </a:solidFill>
            </a:endParaRPr>
          </a:p>
        </p:txBody>
      </p:sp>
    </p:spTree>
    <p:extLst>
      <p:ext uri="{BB962C8B-B14F-4D97-AF65-F5344CB8AC3E}">
        <p14:creationId xmlns:p14="http://schemas.microsoft.com/office/powerpoint/2010/main" val="150077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GENROU Example with Damping</a:t>
            </a:r>
          </a:p>
        </p:txBody>
      </p:sp>
      <p:sp>
        <p:nvSpPr>
          <p:cNvPr id="3" name="Content Placeholder 2"/>
          <p:cNvSpPr>
            <a:spLocks noGrp="1"/>
          </p:cNvSpPr>
          <p:nvPr>
            <p:ph idx="1"/>
          </p:nvPr>
        </p:nvSpPr>
        <p:spPr>
          <a:xfrm>
            <a:off x="457200" y="1280160"/>
            <a:ext cx="10439400" cy="1234440"/>
          </a:xfrm>
        </p:spPr>
        <p:txBody>
          <a:bodyPr/>
          <a:lstStyle/>
          <a:p>
            <a:r>
              <a:rPr lang="en-US" dirty="0"/>
              <a:t>Left image show how well the speed for generator 1 is  approximated by the modes</a:t>
            </a:r>
          </a:p>
        </p:txBody>
      </p:sp>
      <p:pic>
        <p:nvPicPr>
          <p:cNvPr id="4" name="Picture 3"/>
          <p:cNvPicPr>
            <a:picLocks noChangeAspect="1"/>
          </p:cNvPicPr>
          <p:nvPr/>
        </p:nvPicPr>
        <p:blipFill>
          <a:blip r:embed="rId2"/>
          <a:stretch>
            <a:fillRect/>
          </a:stretch>
        </p:blipFill>
        <p:spPr>
          <a:xfrm>
            <a:off x="685800" y="2209800"/>
            <a:ext cx="5126586" cy="410462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28"/>
          <a:stretch/>
        </p:blipFill>
        <p:spPr>
          <a:xfrm>
            <a:off x="6096000" y="2301670"/>
            <a:ext cx="4482554" cy="2298746"/>
          </a:xfrm>
          <a:prstGeom prst="rect">
            <a:avLst/>
          </a:prstGeom>
        </p:spPr>
      </p:pic>
      <p:sp>
        <p:nvSpPr>
          <p:cNvPr id="6" name="TextBox 3"/>
          <p:cNvSpPr txBox="1"/>
          <p:nvPr/>
        </p:nvSpPr>
        <p:spPr>
          <a:xfrm>
            <a:off x="6477000" y="1795920"/>
            <a:ext cx="2895600" cy="461665"/>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More signal details</a:t>
            </a:r>
          </a:p>
        </p:txBody>
      </p:sp>
      <p:pic>
        <p:nvPicPr>
          <p:cNvPr id="7" name="Picture 6"/>
          <p:cNvPicPr>
            <a:picLocks noChangeAspect="1"/>
          </p:cNvPicPr>
          <p:nvPr/>
        </p:nvPicPr>
        <p:blipFill>
          <a:blip r:embed="rId4"/>
          <a:stretch>
            <a:fillRect/>
          </a:stretch>
        </p:blipFill>
        <p:spPr>
          <a:xfrm>
            <a:off x="5867400" y="4645344"/>
            <a:ext cx="3928556" cy="1984056"/>
          </a:xfrm>
          <a:prstGeom prst="rect">
            <a:avLst/>
          </a:prstGeom>
        </p:spPr>
      </p:pic>
      <p:sp>
        <p:nvSpPr>
          <p:cNvPr id="8" name="TextBox 3"/>
          <p:cNvSpPr txBox="1"/>
          <p:nvPr/>
        </p:nvSpPr>
        <p:spPr>
          <a:xfrm>
            <a:off x="9894805" y="4800600"/>
            <a:ext cx="1752600"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Just the 2.05 Hz mode</a:t>
            </a:r>
          </a:p>
        </p:txBody>
      </p:sp>
      <p:sp>
        <p:nvSpPr>
          <p:cNvPr id="10" name="Slide Number Placeholder 1">
            <a:extLst>
              <a:ext uri="{FF2B5EF4-FFF2-40B4-BE49-F238E27FC236}">
                <a16:creationId xmlns:a16="http://schemas.microsoft.com/office/drawing/2014/main" id="{CEDDA158-28AC-1D71-D7BF-385989AFCF2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11</a:t>
            </a:fld>
            <a:endParaRPr lang="en-US" altLang="en-US" sz="2000" dirty="0">
              <a:solidFill>
                <a:srgbClr val="1E0000"/>
              </a:solidFill>
            </a:endParaRPr>
          </a:p>
        </p:txBody>
      </p:sp>
    </p:spTree>
    <p:extLst>
      <p:ext uri="{BB962C8B-B14F-4D97-AF65-F5344CB8AC3E}">
        <p14:creationId xmlns:p14="http://schemas.microsoft.com/office/powerpoint/2010/main" val="98417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Multiple Signals</a:t>
            </a:r>
          </a:p>
        </p:txBody>
      </p:sp>
      <p:sp>
        <p:nvSpPr>
          <p:cNvPr id="3" name="Content Placeholder 2"/>
          <p:cNvSpPr>
            <a:spLocks noGrp="1"/>
          </p:cNvSpPr>
          <p:nvPr>
            <p:ph idx="1"/>
          </p:nvPr>
        </p:nvSpPr>
        <p:spPr>
          <a:xfrm>
            <a:off x="457200" y="1280160"/>
            <a:ext cx="10058400" cy="3733800"/>
          </a:xfrm>
        </p:spPr>
        <p:txBody>
          <a:bodyPr/>
          <a:lstStyle/>
          <a:p>
            <a:r>
              <a:rPr lang="en-US" dirty="0"/>
              <a:t>When there are many signals, usually they are at least somewhat correlated, so we do not need to include all the signals in the calculation of </a:t>
            </a:r>
            <a:r>
              <a:rPr lang="en-US" b="1" dirty="0">
                <a:latin typeface="Symbol" panose="05050102010706020507" pitchFamily="18" charset="2"/>
              </a:rPr>
              <a:t>a</a:t>
            </a:r>
            <a:r>
              <a:rPr lang="en-US" dirty="0"/>
              <a:t>.  </a:t>
            </a:r>
          </a:p>
          <a:p>
            <a:r>
              <a:rPr lang="en-US" dirty="0"/>
              <a:t>Based on the previous quick calculation of </a:t>
            </a:r>
            <a:r>
              <a:rPr lang="en-US" b="1" dirty="0" err="1"/>
              <a:t>b</a:t>
            </a:r>
            <a:r>
              <a:rPr lang="en-US" baseline="-25000" dirty="0" err="1"/>
              <a:t>k</a:t>
            </a:r>
            <a:r>
              <a:rPr lang="en-US" dirty="0"/>
              <a:t>, we can determine how well the signals match the </a:t>
            </a:r>
            <a:r>
              <a:rPr lang="en-US" b="1" dirty="0">
                <a:latin typeface="Symbol" panose="05050102010706020507" pitchFamily="18" charset="2"/>
              </a:rPr>
              <a:t>a</a:t>
            </a:r>
            <a:r>
              <a:rPr lang="en-US" dirty="0"/>
              <a:t>. </a:t>
            </a:r>
          </a:p>
          <a:p>
            <a:r>
              <a:rPr lang="en-US" dirty="0"/>
              <a:t>A natural algorithm for improving  is to include the signals that do not match </a:t>
            </a:r>
            <a:r>
              <a:rPr lang="en-US" b="1" dirty="0">
                <a:latin typeface="Symbol" panose="05050102010706020507" pitchFamily="18" charset="2"/>
              </a:rPr>
              <a:t>a</a:t>
            </a:r>
            <a:r>
              <a:rPr lang="en-US" dirty="0"/>
              <a:t> well.  That is, have high residuals.</a:t>
            </a:r>
          </a:p>
          <a:p>
            <a:r>
              <a:rPr lang="en-US" dirty="0"/>
              <a:t>This gave rise to what is called the Iterative Matrix Pencil algorithm.  </a:t>
            </a:r>
          </a:p>
        </p:txBody>
      </p:sp>
      <p:sp>
        <p:nvSpPr>
          <p:cNvPr id="5" name="Slide Number Placeholder 1">
            <a:extLst>
              <a:ext uri="{FF2B5EF4-FFF2-40B4-BE49-F238E27FC236}">
                <a16:creationId xmlns:a16="http://schemas.microsoft.com/office/drawing/2014/main" id="{D743481E-48BA-F587-B51B-1761F56C12D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12</a:t>
            </a:fld>
            <a:endParaRPr lang="en-US" altLang="en-US" sz="2000" dirty="0">
              <a:solidFill>
                <a:srgbClr val="1E0000"/>
              </a:solidFill>
            </a:endParaRPr>
          </a:p>
        </p:txBody>
      </p:sp>
    </p:spTree>
    <p:extLst>
      <p:ext uri="{BB962C8B-B14F-4D97-AF65-F5344CB8AC3E}">
        <p14:creationId xmlns:p14="http://schemas.microsoft.com/office/powerpoint/2010/main" val="293387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Matrix Pencil Method</a:t>
            </a:r>
          </a:p>
        </p:txBody>
      </p:sp>
      <p:sp>
        <p:nvSpPr>
          <p:cNvPr id="3" name="Content Placeholder 2"/>
          <p:cNvSpPr>
            <a:spLocks noGrp="1"/>
          </p:cNvSpPr>
          <p:nvPr>
            <p:ph idx="1"/>
          </p:nvPr>
        </p:nvSpPr>
        <p:spPr/>
        <p:txBody>
          <a:bodyPr>
            <a:normAutofit/>
          </a:bodyPr>
          <a:lstStyle/>
          <a:p>
            <a:r>
              <a:rPr lang="en-US" dirty="0"/>
              <a:t>When there are a large number of signals the iterative matrix pencil method works by</a:t>
            </a:r>
          </a:p>
          <a:p>
            <a:pPr lvl="1"/>
            <a:r>
              <a:rPr lang="en-US" dirty="0"/>
              <a:t>Selecting an initial signal to calculate the </a:t>
            </a:r>
            <a:r>
              <a:rPr lang="en-US" b="1" dirty="0">
                <a:latin typeface="Symbol" panose="05050102010706020507" pitchFamily="18" charset="2"/>
              </a:rPr>
              <a:t>a</a:t>
            </a:r>
            <a:r>
              <a:rPr lang="en-US" dirty="0"/>
              <a:t> vector</a:t>
            </a:r>
          </a:p>
          <a:p>
            <a:pPr lvl="1"/>
            <a:r>
              <a:rPr lang="en-US" dirty="0"/>
              <a:t>Quickly calculating the </a:t>
            </a:r>
            <a:r>
              <a:rPr lang="en-US" b="1" dirty="0"/>
              <a:t>b</a:t>
            </a:r>
            <a:r>
              <a:rPr lang="en-US" dirty="0"/>
              <a:t> vectors for all the signals, and getting a cost function for how closely the reconstructed signals match their sampled values</a:t>
            </a:r>
          </a:p>
          <a:p>
            <a:pPr lvl="1"/>
            <a:r>
              <a:rPr lang="en-US" dirty="0"/>
              <a:t>Selecting a signal that has a high cost function, and repeating the above adding this signal to the algorithm to get an updated </a:t>
            </a:r>
            <a:r>
              <a:rPr lang="en-US" b="1" dirty="0">
                <a:latin typeface="Symbol" panose="05050102010706020507" pitchFamily="18" charset="2"/>
              </a:rPr>
              <a:t>a</a:t>
            </a:r>
            <a:r>
              <a:rPr lang="en-US" b="1" dirty="0"/>
              <a:t> </a:t>
            </a:r>
          </a:p>
        </p:txBody>
      </p:sp>
      <p:sp>
        <p:nvSpPr>
          <p:cNvPr id="4" name="TextBox 3"/>
          <p:cNvSpPr txBox="1"/>
          <p:nvPr/>
        </p:nvSpPr>
        <p:spPr>
          <a:xfrm>
            <a:off x="1066800" y="4800600"/>
            <a:ext cx="10134600" cy="1323439"/>
          </a:xfrm>
          <a:prstGeom prst="rect">
            <a:avLst/>
          </a:prstGeom>
          <a:solidFill>
            <a:schemeClr val="accent3">
              <a:lumMod val="95000"/>
            </a:schemeClr>
          </a:solidFill>
        </p:spPr>
        <p:txBody>
          <a:bodyPr wrap="square" rtlCol="0">
            <a:spAutoFit/>
          </a:bodyPr>
          <a:lstStyle/>
          <a:p>
            <a:r>
              <a:rPr lang="en-US" sz="2000" b="0" dirty="0">
                <a:solidFill>
                  <a:srgbClr val="1E0000"/>
                </a:solidFill>
                <a:latin typeface="+mn-lt"/>
                <a:cs typeface="Arial" panose="020B0604020202020204" pitchFamily="34" charset="0"/>
              </a:rPr>
              <a:t>An open access paper describing this is W. Trinh, K.S. Shetye, I. Idehen, T.J. Overbye, "Iterative Matrix Pencil Method for Power System Modal Analysis," </a:t>
            </a:r>
            <a:r>
              <a:rPr lang="en-US" sz="2000" b="0" i="1" dirty="0">
                <a:solidFill>
                  <a:srgbClr val="1E0000"/>
                </a:solidFill>
                <a:latin typeface="+mn-lt"/>
                <a:cs typeface="Arial" panose="020B0604020202020204" pitchFamily="34" charset="0"/>
              </a:rPr>
              <a:t>Proc. 52nd Hawaii International Conference on System Sciences</a:t>
            </a:r>
            <a:r>
              <a:rPr lang="en-US" sz="2000" b="0" dirty="0">
                <a:solidFill>
                  <a:srgbClr val="1E0000"/>
                </a:solidFill>
                <a:latin typeface="+mn-lt"/>
                <a:cs typeface="Arial" panose="020B0604020202020204" pitchFamily="34" charset="0"/>
              </a:rPr>
              <a:t>, Wailea, HI, January 2019; available at scholarspace.manoa.hawaii.edu/handle/10125/59803 </a:t>
            </a:r>
          </a:p>
        </p:txBody>
      </p:sp>
      <p:sp>
        <p:nvSpPr>
          <p:cNvPr id="5" name="Slide Number Placeholder 1">
            <a:extLst>
              <a:ext uri="{FF2B5EF4-FFF2-40B4-BE49-F238E27FC236}">
                <a16:creationId xmlns:a16="http://schemas.microsoft.com/office/drawing/2014/main" id="{8B853399-5801-0924-2A25-AFB2E1042AF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13</a:t>
            </a:fld>
            <a:endParaRPr lang="en-US" altLang="en-US" sz="2000" dirty="0">
              <a:solidFill>
                <a:srgbClr val="1E0000"/>
              </a:solidFill>
            </a:endParaRPr>
          </a:p>
        </p:txBody>
      </p:sp>
    </p:spTree>
    <p:extLst>
      <p:ext uri="{BB962C8B-B14F-4D97-AF65-F5344CB8AC3E}">
        <p14:creationId xmlns:p14="http://schemas.microsoft.com/office/powerpoint/2010/main" val="81636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3"/>
            <a:ext cx="10591800" cy="1087309"/>
          </a:xfrm>
        </p:spPr>
        <p:txBody>
          <a:bodyPr/>
          <a:lstStyle/>
          <a:p>
            <a:r>
              <a:rPr lang="en-US" dirty="0"/>
              <a:t>Texas 2000 Bus Synthetic Grid Example</a:t>
            </a:r>
          </a:p>
        </p:txBody>
      </p:sp>
      <p:sp>
        <p:nvSpPr>
          <p:cNvPr id="3" name="Content Placeholder 2"/>
          <p:cNvSpPr>
            <a:spLocks noGrp="1"/>
          </p:cNvSpPr>
          <p:nvPr>
            <p:ph idx="1"/>
          </p:nvPr>
        </p:nvSpPr>
        <p:spPr>
          <a:xfrm>
            <a:off x="457200" y="1280160"/>
            <a:ext cx="11582400" cy="2895600"/>
          </a:xfrm>
        </p:spPr>
        <p:txBody>
          <a:bodyPr>
            <a:normAutofit/>
          </a:bodyPr>
          <a:lstStyle/>
          <a:p>
            <a:r>
              <a:rPr lang="en-US" sz="3300" dirty="0"/>
              <a:t>For this example we’ll again use the Texas 2000 bus grid, saved as </a:t>
            </a:r>
            <a:r>
              <a:rPr lang="en-US" sz="3300" b="1" dirty="0"/>
              <a:t>TSGC_2000_GenDrop</a:t>
            </a:r>
          </a:p>
          <a:p>
            <a:r>
              <a:rPr lang="en-US" sz="3300" dirty="0"/>
              <a:t>Use the Iterative Matrix Pencil Method to examine its modes</a:t>
            </a:r>
          </a:p>
          <a:p>
            <a:pPr lvl="1"/>
            <a:r>
              <a:rPr lang="en-US" dirty="0"/>
              <a:t>The contingency is the loss of two large generators (at bus 7098 and 7099)</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 r="53996"/>
          <a:stretch/>
        </p:blipFill>
        <p:spPr>
          <a:xfrm>
            <a:off x="228600" y="3461725"/>
            <a:ext cx="3067863" cy="3055155"/>
          </a:xfrm>
          <a:prstGeom prst="rect">
            <a:avLst/>
          </a:prstGeom>
        </p:spPr>
      </p:pic>
      <p:sp>
        <p:nvSpPr>
          <p:cNvPr id="7" name="Rectangle 6"/>
          <p:cNvSpPr/>
          <p:nvPr/>
        </p:nvSpPr>
        <p:spPr>
          <a:xfrm>
            <a:off x="9327205" y="3657600"/>
            <a:ext cx="2590800" cy="1569660"/>
          </a:xfrm>
          <a:prstGeom prst="rect">
            <a:avLst/>
          </a:prstGeom>
          <a:solidFill>
            <a:schemeClr val="accent3">
              <a:lumMod val="95000"/>
            </a:schemeClr>
          </a:solidFill>
        </p:spPr>
        <p:txBody>
          <a:bodyPr wrap="square">
            <a:spAutoFit/>
          </a:bodyPr>
          <a:lstStyle/>
          <a:p>
            <a:r>
              <a:rPr lang="en-US" sz="2400" b="0" dirty="0">
                <a:solidFill>
                  <a:srgbClr val="1E0000"/>
                </a:solidFill>
              </a:rPr>
              <a:t>The measurements will be the frequencies at all 2000 buses</a:t>
            </a:r>
          </a:p>
        </p:txBody>
      </p:sp>
      <p:pic>
        <p:nvPicPr>
          <p:cNvPr id="1157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23367" y="3657600"/>
            <a:ext cx="545006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C96643CA-0537-8DC1-478D-3FA5512567D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14</a:t>
            </a:fld>
            <a:endParaRPr lang="en-US" altLang="en-US" sz="2000" dirty="0">
              <a:solidFill>
                <a:srgbClr val="1E0000"/>
              </a:solidFill>
            </a:endParaRPr>
          </a:p>
        </p:txBody>
      </p:sp>
    </p:spTree>
    <p:extLst>
      <p:ext uri="{BB962C8B-B14F-4D97-AF65-F5344CB8AC3E}">
        <p14:creationId xmlns:p14="http://schemas.microsoft.com/office/powerpoint/2010/main" val="281522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r>
              <a:rPr lang="en-US" dirty="0"/>
              <a:t>2000 Bus System Example, Initially Just One Signal</a:t>
            </a:r>
          </a:p>
        </p:txBody>
      </p:sp>
      <p:sp>
        <p:nvSpPr>
          <p:cNvPr id="3" name="Content Placeholder 2"/>
          <p:cNvSpPr>
            <a:spLocks noGrp="1"/>
          </p:cNvSpPr>
          <p:nvPr>
            <p:ph idx="1"/>
          </p:nvPr>
        </p:nvSpPr>
        <p:spPr>
          <a:xfrm>
            <a:off x="457200" y="1280160"/>
            <a:ext cx="10896600" cy="1686476"/>
          </a:xfrm>
        </p:spPr>
        <p:txBody>
          <a:bodyPr>
            <a:normAutofit fontScale="92500"/>
          </a:bodyPr>
          <a:lstStyle/>
          <a:p>
            <a:pPr>
              <a:lnSpc>
                <a:spcPct val="120000"/>
              </a:lnSpc>
            </a:pPr>
            <a:r>
              <a:rPr lang="en-US" dirty="0"/>
              <a:t>Initially our goal is to understand the modal frequencies and their damping </a:t>
            </a:r>
          </a:p>
          <a:p>
            <a:pPr>
              <a:lnSpc>
                <a:spcPct val="120000"/>
              </a:lnSpc>
            </a:pPr>
            <a:r>
              <a:rPr lang="en-US" dirty="0"/>
              <a:t>First we’ll consider just one of the 2000 signals; arbitrarily I selected bus 8126 (Mount Pleasant)</a:t>
            </a: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743200"/>
            <a:ext cx="5486400"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B3CA883F-DF15-BEEE-C438-A9534A57520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15</a:t>
            </a:fld>
            <a:endParaRPr lang="en-US" altLang="en-US" sz="2000" dirty="0">
              <a:solidFill>
                <a:srgbClr val="1E0000"/>
              </a:solidFill>
            </a:endParaRPr>
          </a:p>
        </p:txBody>
      </p:sp>
    </p:spTree>
    <p:extLst>
      <p:ext uri="{BB962C8B-B14F-4D97-AF65-F5344CB8AC3E}">
        <p14:creationId xmlns:p14="http://schemas.microsoft.com/office/powerpoint/2010/main" val="48653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Initial Considerations</a:t>
            </a:r>
          </a:p>
        </p:txBody>
      </p:sp>
      <p:sp>
        <p:nvSpPr>
          <p:cNvPr id="3" name="Content Placeholder 2"/>
          <p:cNvSpPr>
            <a:spLocks noGrp="1"/>
          </p:cNvSpPr>
          <p:nvPr>
            <p:ph idx="1"/>
          </p:nvPr>
        </p:nvSpPr>
        <p:spPr/>
        <p:txBody>
          <a:bodyPr/>
          <a:lstStyle/>
          <a:p>
            <a:r>
              <a:rPr lang="en-US" dirty="0"/>
              <a:t>The input is a dynamics study running using a ½ cycle time step; data was saved every 3 steps, so at 40 Hz</a:t>
            </a:r>
          </a:p>
          <a:p>
            <a:pPr lvl="1"/>
            <a:r>
              <a:rPr lang="en-US" dirty="0"/>
              <a:t>The contingency was applied at time = 2 seconds</a:t>
            </a:r>
          </a:p>
          <a:p>
            <a:r>
              <a:rPr lang="en-US" dirty="0"/>
              <a:t>We need to pick the portion of the signal to consider and the sampling frequency</a:t>
            </a:r>
          </a:p>
          <a:p>
            <a:pPr lvl="1"/>
            <a:r>
              <a:rPr lang="en-US" dirty="0"/>
              <a:t>Because of the underlying SVD, the algorithm scales with the cube of the number of time points (in a single signal)</a:t>
            </a:r>
          </a:p>
          <a:p>
            <a:r>
              <a:rPr lang="en-US" dirty="0"/>
              <a:t>I selected between 2 and 17 seconds </a:t>
            </a:r>
          </a:p>
          <a:p>
            <a:r>
              <a:rPr lang="en-US" dirty="0"/>
              <a:t>I sampled at ten times per second (so a total of 150 samples)</a:t>
            </a:r>
          </a:p>
        </p:txBody>
      </p:sp>
      <p:sp>
        <p:nvSpPr>
          <p:cNvPr id="4" name="Slide Number Placeholder 1">
            <a:extLst>
              <a:ext uri="{FF2B5EF4-FFF2-40B4-BE49-F238E27FC236}">
                <a16:creationId xmlns:a16="http://schemas.microsoft.com/office/drawing/2014/main" id="{13DC5D86-DDE0-2D54-0785-57AB9526054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16</a:t>
            </a:fld>
            <a:endParaRPr lang="en-US" altLang="en-US" sz="2000" dirty="0">
              <a:solidFill>
                <a:srgbClr val="1E0000"/>
              </a:solidFill>
            </a:endParaRPr>
          </a:p>
        </p:txBody>
      </p:sp>
    </p:spTree>
    <p:extLst>
      <p:ext uri="{BB962C8B-B14F-4D97-AF65-F5344CB8AC3E}">
        <p14:creationId xmlns:p14="http://schemas.microsoft.com/office/powerpoint/2010/main" val="369491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90600" y="1858567"/>
            <a:ext cx="6583680"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2000 Bus System Example, One Signal</a:t>
            </a:r>
          </a:p>
        </p:txBody>
      </p:sp>
      <p:sp>
        <p:nvSpPr>
          <p:cNvPr id="3" name="Content Placeholder 2"/>
          <p:cNvSpPr>
            <a:spLocks noGrp="1"/>
          </p:cNvSpPr>
          <p:nvPr>
            <p:ph idx="1"/>
          </p:nvPr>
        </p:nvSpPr>
        <p:spPr>
          <a:xfrm>
            <a:off x="457200" y="1280161"/>
            <a:ext cx="10210800" cy="1250393"/>
          </a:xfrm>
        </p:spPr>
        <p:txBody>
          <a:bodyPr>
            <a:noAutofit/>
          </a:bodyPr>
          <a:lstStyle/>
          <a:p>
            <a:r>
              <a:rPr lang="en-US" dirty="0"/>
              <a:t>The results from the Matrix Pencil Method are</a:t>
            </a:r>
          </a:p>
        </p:txBody>
      </p:sp>
      <p:sp>
        <p:nvSpPr>
          <p:cNvPr id="7" name="Rectangle 6"/>
          <p:cNvSpPr/>
          <p:nvPr/>
        </p:nvSpPr>
        <p:spPr>
          <a:xfrm>
            <a:off x="990600" y="4712224"/>
            <a:ext cx="2209800" cy="830997"/>
          </a:xfrm>
          <a:prstGeom prst="rect">
            <a:avLst/>
          </a:prstGeom>
          <a:solidFill>
            <a:schemeClr val="accent3">
              <a:lumMod val="95000"/>
            </a:schemeClr>
          </a:solidFill>
        </p:spPr>
        <p:txBody>
          <a:bodyPr wrap="square">
            <a:spAutoFit/>
          </a:bodyPr>
          <a:lstStyle/>
          <a:p>
            <a:r>
              <a:rPr lang="en-US" sz="2400" b="0" dirty="0">
                <a:solidFill>
                  <a:srgbClr val="1E0000"/>
                </a:solidFill>
              </a:rPr>
              <a:t>Verification of </a:t>
            </a:r>
            <a:br>
              <a:rPr lang="en-US" sz="2400" b="0" dirty="0">
                <a:solidFill>
                  <a:srgbClr val="1E0000"/>
                </a:solidFill>
              </a:rPr>
            </a:br>
            <a:r>
              <a:rPr lang="en-US" sz="2400" b="0" dirty="0">
                <a:solidFill>
                  <a:srgbClr val="1E0000"/>
                </a:solidFill>
              </a:rPr>
              <a:t>results</a:t>
            </a:r>
          </a:p>
        </p:txBody>
      </p:sp>
      <p:cxnSp>
        <p:nvCxnSpPr>
          <p:cNvPr id="10" name="Straight Arrow Connector 9"/>
          <p:cNvCxnSpPr/>
          <p:nvPr/>
        </p:nvCxnSpPr>
        <p:spPr bwMode="auto">
          <a:xfrm flipH="1">
            <a:off x="5750226" y="2102408"/>
            <a:ext cx="1656415" cy="620284"/>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2" name="Rectangle 11"/>
          <p:cNvSpPr/>
          <p:nvPr/>
        </p:nvSpPr>
        <p:spPr>
          <a:xfrm>
            <a:off x="7620000" y="1899211"/>
            <a:ext cx="1676400" cy="1200329"/>
          </a:xfrm>
          <a:prstGeom prst="rect">
            <a:avLst/>
          </a:prstGeom>
          <a:solidFill>
            <a:schemeClr val="accent3">
              <a:lumMod val="95000"/>
            </a:schemeClr>
          </a:solidFill>
        </p:spPr>
        <p:txBody>
          <a:bodyPr wrap="square">
            <a:spAutoFit/>
          </a:bodyPr>
          <a:lstStyle/>
          <a:p>
            <a:r>
              <a:rPr lang="en-US" sz="2400" b="0" dirty="0">
                <a:solidFill>
                  <a:srgbClr val="1E0000"/>
                </a:solidFill>
              </a:rPr>
              <a:t>Calculated mode information</a:t>
            </a:r>
          </a:p>
        </p:txBody>
      </p:sp>
      <p:pic>
        <p:nvPicPr>
          <p:cNvPr id="1167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240" y="4198266"/>
            <a:ext cx="3962400" cy="230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8D532D5A-60AD-2461-0AE0-7B616259B4D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17</a:t>
            </a:fld>
            <a:endParaRPr lang="en-US" altLang="en-US" sz="2000" dirty="0">
              <a:solidFill>
                <a:srgbClr val="1E0000"/>
              </a:solidFill>
            </a:endParaRPr>
          </a:p>
        </p:txBody>
      </p:sp>
    </p:spTree>
    <p:extLst>
      <p:ext uri="{BB962C8B-B14F-4D97-AF65-F5344CB8AC3E}">
        <p14:creationId xmlns:p14="http://schemas.microsoft.com/office/powerpoint/2010/main" val="207680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Observations</a:t>
            </a:r>
          </a:p>
        </p:txBody>
      </p:sp>
      <p:sp>
        <p:nvSpPr>
          <p:cNvPr id="3" name="Content Placeholder 2"/>
          <p:cNvSpPr>
            <a:spLocks noGrp="1"/>
          </p:cNvSpPr>
          <p:nvPr>
            <p:ph idx="1"/>
          </p:nvPr>
        </p:nvSpPr>
        <p:spPr>
          <a:xfrm>
            <a:off x="457200" y="1280160"/>
            <a:ext cx="10515600" cy="1447800"/>
          </a:xfrm>
        </p:spPr>
        <p:txBody>
          <a:bodyPr/>
          <a:lstStyle/>
          <a:p>
            <a:r>
              <a:rPr lang="en-US" dirty="0"/>
              <a:t>These results are based on the consideration of just one signal</a:t>
            </a:r>
          </a:p>
          <a:p>
            <a:r>
              <a:rPr lang="en-US" dirty="0"/>
              <a:t>The start time </a:t>
            </a:r>
            <a:r>
              <a:rPr lang="en-US" b="1" dirty="0"/>
              <a:t>should</a:t>
            </a:r>
            <a:r>
              <a:rPr lang="en-US" dirty="0"/>
              <a:t> be at or after the event!</a:t>
            </a:r>
          </a:p>
        </p:txBody>
      </p:sp>
      <p:pic>
        <p:nvPicPr>
          <p:cNvPr id="1177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865119"/>
            <a:ext cx="4495800" cy="381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54585" y="3344294"/>
            <a:ext cx="5823160" cy="267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0" y="2362200"/>
            <a:ext cx="6400800" cy="830997"/>
          </a:xfrm>
          <a:prstGeom prst="rect">
            <a:avLst/>
          </a:prstGeom>
          <a:solidFill>
            <a:schemeClr val="accent3">
              <a:lumMod val="95000"/>
            </a:schemeClr>
          </a:solidFill>
        </p:spPr>
        <p:txBody>
          <a:bodyPr wrap="square">
            <a:spAutoFit/>
          </a:bodyPr>
          <a:lstStyle/>
          <a:p>
            <a:r>
              <a:rPr lang="en-US" sz="2400" b="0" dirty="0">
                <a:solidFill>
                  <a:srgbClr val="1E0000"/>
                </a:solidFill>
                <a:latin typeface="+mn-lt"/>
                <a:cs typeface="Arial" panose="020B0604020202020204" pitchFamily="34" charset="0"/>
              </a:rPr>
              <a:t>The results show the algorithm trying to match the first two flat seconds; this should not be done!!</a:t>
            </a:r>
          </a:p>
        </p:txBody>
      </p:sp>
      <p:sp>
        <p:nvSpPr>
          <p:cNvPr id="7" name="Rectangle 6"/>
          <p:cNvSpPr/>
          <p:nvPr/>
        </p:nvSpPr>
        <p:spPr>
          <a:xfrm>
            <a:off x="1148862" y="2405688"/>
            <a:ext cx="2743200" cy="461665"/>
          </a:xfrm>
          <a:prstGeom prst="rect">
            <a:avLst/>
          </a:prstGeom>
          <a:solidFill>
            <a:schemeClr val="accent3">
              <a:lumMod val="95000"/>
            </a:schemeClr>
          </a:solidFill>
        </p:spPr>
        <p:txBody>
          <a:bodyPr wrap="square">
            <a:spAutoFit/>
          </a:bodyPr>
          <a:lstStyle/>
          <a:p>
            <a:r>
              <a:rPr lang="en-US" sz="2400" b="0" dirty="0">
                <a:solidFill>
                  <a:srgbClr val="1E0000"/>
                </a:solidFill>
                <a:latin typeface="+mn-lt"/>
                <a:cs typeface="Arial" panose="020B0604020202020204" pitchFamily="34" charset="0"/>
              </a:rPr>
              <a:t>If it isn’t then…</a:t>
            </a:r>
          </a:p>
        </p:txBody>
      </p:sp>
      <p:sp>
        <p:nvSpPr>
          <p:cNvPr id="4" name="Slide Number Placeholder 1">
            <a:extLst>
              <a:ext uri="{FF2B5EF4-FFF2-40B4-BE49-F238E27FC236}">
                <a16:creationId xmlns:a16="http://schemas.microsoft.com/office/drawing/2014/main" id="{12A28B32-8C08-8BC3-19E2-A947AAC3CE6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18</a:t>
            </a:fld>
            <a:endParaRPr lang="en-US" altLang="en-US" sz="2000" dirty="0">
              <a:solidFill>
                <a:srgbClr val="1E0000"/>
              </a:solidFill>
            </a:endParaRPr>
          </a:p>
        </p:txBody>
      </p:sp>
    </p:spTree>
    <p:extLst>
      <p:ext uri="{BB962C8B-B14F-4D97-AF65-F5344CB8AC3E}">
        <p14:creationId xmlns:p14="http://schemas.microsoft.com/office/powerpoint/2010/main" val="96358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42B23-71AB-9E43-9684-E1B6CA1DAA8F}"/>
              </a:ext>
            </a:extLst>
          </p:cNvPr>
          <p:cNvSpPr>
            <a:spLocks noGrp="1"/>
          </p:cNvSpPr>
          <p:nvPr>
            <p:ph idx="1"/>
          </p:nvPr>
        </p:nvSpPr>
        <p:spPr>
          <a:xfrm>
            <a:off x="465746" y="1295400"/>
            <a:ext cx="11345254" cy="3733800"/>
          </a:xfrm>
        </p:spPr>
        <p:txBody>
          <a:bodyPr/>
          <a:lstStyle/>
          <a:p>
            <a:r>
              <a:rPr lang="en-US" dirty="0"/>
              <a:t>Please read Chapter 13</a:t>
            </a:r>
          </a:p>
          <a:p>
            <a:r>
              <a:rPr lang="en-US" dirty="0"/>
              <a:t>By April 9 do Problem Set A</a:t>
            </a:r>
          </a:p>
          <a:p>
            <a:r>
              <a:rPr lang="en-US" dirty="0"/>
              <a:t>Schedule for the rest of the semester is </a:t>
            </a:r>
          </a:p>
          <a:p>
            <a:pPr lvl="1"/>
            <a:r>
              <a:rPr lang="en-US" dirty="0"/>
              <a:t>Lab 10 week of April 7 consisting of time for the design groups to meet; all groups need to turn in a brief progress report in lieu of a lab report </a:t>
            </a:r>
          </a:p>
          <a:p>
            <a:pPr lvl="1"/>
            <a:r>
              <a:rPr lang="en-US" dirty="0"/>
              <a:t>Lab 3 week of April 14 (optional, ungraded machine lab, Wednesday times only; since Friday is a Reading Day the Friday lab folks can go to a Wednesday lab</a:t>
            </a:r>
          </a:p>
          <a:p>
            <a:pPr lvl="1"/>
            <a:r>
              <a:rPr lang="en-US" dirty="0"/>
              <a:t>Lab 11 (project presentations) by the individual teams to their TA before the end of classes (on or before April 29)</a:t>
            </a:r>
          </a:p>
          <a:p>
            <a:pPr lvl="1"/>
            <a:r>
              <a:rPr lang="en-US" dirty="0"/>
              <a:t>Exam 2 on Wednesday April 23 during class; similar format to other exam; comprehensive but more emphasis on material since the first exam</a:t>
            </a:r>
          </a:p>
          <a:p>
            <a:pPr lvl="1"/>
            <a:r>
              <a:rPr lang="en-US" dirty="0"/>
              <a:t>Design project due at 9:30 am on May 1 (i.e., at the end of our final slot; no final)</a:t>
            </a:r>
          </a:p>
          <a:p>
            <a:endParaRPr lang="en-US" dirty="0"/>
          </a:p>
        </p:txBody>
      </p:sp>
      <p:sp>
        <p:nvSpPr>
          <p:cNvPr id="6" name="Title 5">
            <a:extLst>
              <a:ext uri="{FF2B5EF4-FFF2-40B4-BE49-F238E27FC236}">
                <a16:creationId xmlns:a16="http://schemas.microsoft.com/office/drawing/2014/main" id="{E6C12B43-9AA1-2F30-300B-45431DB9E64A}"/>
              </a:ext>
            </a:extLst>
          </p:cNvPr>
          <p:cNvSpPr>
            <a:spLocks noGrp="1"/>
          </p:cNvSpPr>
          <p:nvPr>
            <p:ph type="title"/>
          </p:nvPr>
        </p:nvSpPr>
        <p:spPr/>
        <p:txBody>
          <a:bodyPr/>
          <a:lstStyle/>
          <a:p>
            <a:r>
              <a:rPr lang="en-US" dirty="0"/>
              <a:t>Announcements</a:t>
            </a:r>
          </a:p>
        </p:txBody>
      </p:sp>
      <p:sp>
        <p:nvSpPr>
          <p:cNvPr id="2" name="Slide Number Placeholder 3">
            <a:extLst>
              <a:ext uri="{FF2B5EF4-FFF2-40B4-BE49-F238E27FC236}">
                <a16:creationId xmlns:a16="http://schemas.microsoft.com/office/drawing/2014/main" id="{93010877-B52C-380E-64E6-5B061637C92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98451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Two Signals</a:t>
            </a:r>
          </a:p>
        </p:txBody>
      </p:sp>
      <p:pic>
        <p:nvPicPr>
          <p:cNvPr id="12083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295400"/>
            <a:ext cx="493776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83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45200" y="2285999"/>
            <a:ext cx="4470400" cy="44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45200" y="1219200"/>
            <a:ext cx="5028328" cy="1200329"/>
          </a:xfrm>
          <a:prstGeom prst="rect">
            <a:avLst/>
          </a:prstGeom>
          <a:solidFill>
            <a:schemeClr val="accent3">
              <a:lumMod val="95000"/>
            </a:schemeClr>
          </a:solidFill>
        </p:spPr>
        <p:txBody>
          <a:bodyPr wrap="square">
            <a:spAutoFit/>
          </a:bodyPr>
          <a:lstStyle/>
          <a:p>
            <a:r>
              <a:rPr lang="en-US" sz="2400" b="0" dirty="0">
                <a:solidFill>
                  <a:srgbClr val="1E0000"/>
                </a:solidFill>
                <a:latin typeface="+mn-lt"/>
              </a:rPr>
              <a:t>The new match on the bus that was previously worst (Bus 7061) is now quite good!</a:t>
            </a:r>
          </a:p>
        </p:txBody>
      </p:sp>
      <p:sp>
        <p:nvSpPr>
          <p:cNvPr id="8" name="Rectangle 7"/>
          <p:cNvSpPr/>
          <p:nvPr/>
        </p:nvSpPr>
        <p:spPr>
          <a:xfrm>
            <a:off x="749295" y="1037859"/>
            <a:ext cx="2819400" cy="461665"/>
          </a:xfrm>
          <a:prstGeom prst="rect">
            <a:avLst/>
          </a:prstGeom>
          <a:solidFill>
            <a:schemeClr val="accent3">
              <a:lumMod val="95000"/>
            </a:schemeClr>
          </a:solidFill>
        </p:spPr>
        <p:txBody>
          <a:bodyPr wrap="square">
            <a:spAutoFit/>
          </a:bodyPr>
          <a:lstStyle/>
          <a:p>
            <a:r>
              <a:rPr lang="en-US" sz="2400" b="0" dirty="0">
                <a:solidFill>
                  <a:srgbClr val="1E0000"/>
                </a:solidFill>
                <a:latin typeface="+mn-lt"/>
              </a:rPr>
              <a:t>With two signals</a:t>
            </a:r>
          </a:p>
        </p:txBody>
      </p:sp>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9836" y="4396884"/>
            <a:ext cx="4754880" cy="214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99368" y="3928107"/>
            <a:ext cx="2819400" cy="461665"/>
          </a:xfrm>
          <a:prstGeom prst="rect">
            <a:avLst/>
          </a:prstGeom>
          <a:solidFill>
            <a:schemeClr val="accent3">
              <a:lumMod val="95000"/>
            </a:schemeClr>
          </a:solidFill>
        </p:spPr>
        <p:txBody>
          <a:bodyPr wrap="square">
            <a:spAutoFit/>
          </a:bodyPr>
          <a:lstStyle/>
          <a:p>
            <a:r>
              <a:rPr lang="en-US" sz="2400" b="0" dirty="0">
                <a:solidFill>
                  <a:srgbClr val="1E0000"/>
                </a:solidFill>
                <a:latin typeface="+mn-lt"/>
              </a:rPr>
              <a:t>With one signal</a:t>
            </a:r>
          </a:p>
        </p:txBody>
      </p:sp>
      <p:sp>
        <p:nvSpPr>
          <p:cNvPr id="3" name="Slide Number Placeholder 1">
            <a:extLst>
              <a:ext uri="{FF2B5EF4-FFF2-40B4-BE49-F238E27FC236}">
                <a16:creationId xmlns:a16="http://schemas.microsoft.com/office/drawing/2014/main" id="{7A1D7D48-D371-33F6-5412-5FAF8545BE72}"/>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188021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Iterative Matrix Pencil</a:t>
            </a:r>
          </a:p>
        </p:txBody>
      </p:sp>
      <p:sp>
        <p:nvSpPr>
          <p:cNvPr id="3" name="Content Placeholder 2"/>
          <p:cNvSpPr>
            <a:spLocks noGrp="1"/>
          </p:cNvSpPr>
          <p:nvPr>
            <p:ph idx="1"/>
          </p:nvPr>
        </p:nvSpPr>
        <p:spPr>
          <a:xfrm>
            <a:off x="457200" y="1280160"/>
            <a:ext cx="10896600" cy="1524000"/>
          </a:xfrm>
        </p:spPr>
        <p:txBody>
          <a:bodyPr/>
          <a:lstStyle/>
          <a:p>
            <a:r>
              <a:rPr lang="en-US" dirty="0"/>
              <a:t>The Iterative Matrix Pencil intelligently adds signals until a specified number is met</a:t>
            </a:r>
          </a:p>
          <a:p>
            <a:pPr lvl="1"/>
            <a:r>
              <a:rPr lang="en-US" dirty="0"/>
              <a:t>Doing ten iterations takes about four seconds</a:t>
            </a:r>
          </a:p>
        </p:txBody>
      </p:sp>
      <p:pic>
        <p:nvPicPr>
          <p:cNvPr id="12185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66800" y="2667000"/>
            <a:ext cx="842210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E652AC30-5E49-DC1A-5C6B-B04647A1D964}"/>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109390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 So Far</a:t>
            </a:r>
          </a:p>
        </p:txBody>
      </p:sp>
      <p:sp>
        <p:nvSpPr>
          <p:cNvPr id="3" name="Content Placeholder 2"/>
          <p:cNvSpPr>
            <a:spLocks noGrp="1"/>
          </p:cNvSpPr>
          <p:nvPr>
            <p:ph idx="1"/>
          </p:nvPr>
        </p:nvSpPr>
        <p:spPr/>
        <p:txBody>
          <a:bodyPr>
            <a:normAutofit/>
          </a:bodyPr>
          <a:lstStyle/>
          <a:p>
            <a:r>
              <a:rPr lang="en-US" dirty="0"/>
              <a:t>Modal analysis can be quickly done on a large number of signals</a:t>
            </a:r>
          </a:p>
          <a:p>
            <a:pPr lvl="1"/>
            <a:r>
              <a:rPr lang="en-US" dirty="0"/>
              <a:t>Computationally is an O(N</a:t>
            </a:r>
            <a:r>
              <a:rPr lang="en-US" baseline="30000" dirty="0"/>
              <a:t>3</a:t>
            </a:r>
            <a:r>
              <a:rPr lang="en-US" dirty="0"/>
              <a:t>) process for one signal, where N is the number of sample points; it varies linearly with the number of included signals</a:t>
            </a:r>
          </a:p>
          <a:p>
            <a:pPr lvl="1"/>
            <a:r>
              <a:rPr lang="en-US" dirty="0"/>
              <a:t>The number of sample points can be automatically determined from the highest desired frequency (the Nyquist-Shannon sampling theory requires sampling at twice the highest desired frequency)</a:t>
            </a:r>
          </a:p>
          <a:p>
            <a:pPr lvl="1"/>
            <a:r>
              <a:rPr lang="en-US" dirty="0"/>
              <a:t>Determining how all the signals are manifested in the modes is quite fast!!</a:t>
            </a:r>
          </a:p>
        </p:txBody>
      </p:sp>
      <p:sp>
        <p:nvSpPr>
          <p:cNvPr id="4" name="Slide Number Placeholder 1">
            <a:extLst>
              <a:ext uri="{FF2B5EF4-FFF2-40B4-BE49-F238E27FC236}">
                <a16:creationId xmlns:a16="http://schemas.microsoft.com/office/drawing/2014/main" id="{5621EEFC-E03C-4CBC-7614-23EFA5DA152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114122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the Modes</a:t>
            </a:r>
          </a:p>
        </p:txBody>
      </p:sp>
      <p:sp>
        <p:nvSpPr>
          <p:cNvPr id="3" name="Content Placeholder 2"/>
          <p:cNvSpPr>
            <a:spLocks noGrp="1"/>
          </p:cNvSpPr>
          <p:nvPr>
            <p:ph idx="1"/>
          </p:nvPr>
        </p:nvSpPr>
        <p:spPr/>
        <p:txBody>
          <a:bodyPr/>
          <a:lstStyle/>
          <a:p>
            <a:r>
              <a:rPr lang="en-US" dirty="0"/>
              <a:t>If the grid has embedded geographic coordinates, the contributions for the mode to each signal can be readily visualized utilizing geographic data views (GDVs)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18998" r="32002"/>
          <a:stretch/>
        </p:blipFill>
        <p:spPr>
          <a:xfrm>
            <a:off x="2133600" y="2667000"/>
            <a:ext cx="4191000" cy="3935922"/>
          </a:xfrm>
          <a:prstGeom prst="rect">
            <a:avLst/>
          </a:prstGeom>
        </p:spPr>
      </p:pic>
      <p:sp>
        <p:nvSpPr>
          <p:cNvPr id="6" name="TextBox 5"/>
          <p:cNvSpPr txBox="1"/>
          <p:nvPr/>
        </p:nvSpPr>
        <p:spPr>
          <a:xfrm>
            <a:off x="6705600" y="2895600"/>
            <a:ext cx="4419600" cy="1569660"/>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0" dirty="0">
                <a:solidFill>
                  <a:srgbClr val="1E0000"/>
                </a:solidFill>
                <a:cs typeface="Arial" panose="020B0604020202020204" pitchFamily="34" charset="0"/>
              </a:rPr>
              <a:t>Image shows the magnitudes of the components for the 0.63 Hz mode; the display was pruned to only show some of the values</a:t>
            </a:r>
          </a:p>
        </p:txBody>
      </p:sp>
      <p:sp>
        <p:nvSpPr>
          <p:cNvPr id="4" name="Slide Number Placeholder 1">
            <a:extLst>
              <a:ext uri="{FF2B5EF4-FFF2-40B4-BE49-F238E27FC236}">
                <a16:creationId xmlns:a16="http://schemas.microsoft.com/office/drawing/2014/main" id="{93A87E69-E6E1-272E-8AF2-AA7C81E7ABC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208130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658600" cy="1066800"/>
          </a:xfrm>
        </p:spPr>
        <p:txBody>
          <a:bodyPr/>
          <a:lstStyle/>
          <a:p>
            <a:r>
              <a:rPr lang="en-US" altLang="en-US" sz="3400" dirty="0"/>
              <a:t>Damping Oscillations: Power System Stabilizers (PSSs)</a:t>
            </a:r>
            <a:endParaRPr lang="en-US" sz="3400" dirty="0"/>
          </a:p>
        </p:txBody>
      </p:sp>
      <p:sp>
        <p:nvSpPr>
          <p:cNvPr id="3" name="Content Placeholder 2"/>
          <p:cNvSpPr>
            <a:spLocks noGrp="1"/>
          </p:cNvSpPr>
          <p:nvPr>
            <p:ph idx="1"/>
          </p:nvPr>
        </p:nvSpPr>
        <p:spPr>
          <a:xfrm>
            <a:off x="457200" y="1280160"/>
            <a:ext cx="11506200" cy="3733800"/>
          </a:xfrm>
        </p:spPr>
        <p:txBody>
          <a:bodyPr>
            <a:normAutofit/>
          </a:bodyPr>
          <a:lstStyle/>
          <a:p>
            <a:r>
              <a:rPr lang="en-US" altLang="en-US" dirty="0"/>
              <a:t>A PSS adds a signal to the excitation system to improve damping</a:t>
            </a:r>
          </a:p>
          <a:p>
            <a:pPr lvl="1"/>
            <a:r>
              <a:rPr lang="en-US" altLang="en-US" dirty="0"/>
              <a:t>A common signal is proportional to the generator’s speed; other inputs, such as like power, voltage or acceleration, can be used</a:t>
            </a:r>
          </a:p>
          <a:p>
            <a:pPr lvl="1"/>
            <a:r>
              <a:rPr lang="en-US" altLang="en-US" dirty="0"/>
              <a:t>The signal is usually measured locally (e.g. from the shaft)</a:t>
            </a:r>
          </a:p>
          <a:p>
            <a:r>
              <a:rPr lang="en-US" altLang="en-US" dirty="0"/>
              <a:t>Both local modes and inter-area modes can be damped. </a:t>
            </a:r>
          </a:p>
          <a:p>
            <a:r>
              <a:rPr lang="en-US" altLang="en-US" dirty="0"/>
              <a:t>Regular tuning of PSSs is important</a:t>
            </a:r>
          </a:p>
          <a:p>
            <a:r>
              <a:rPr lang="en-US" dirty="0"/>
              <a:t>Fully considering power system stabilizers can get quite involved</a:t>
            </a:r>
          </a:p>
          <a:p>
            <a:pPr lvl="1"/>
            <a:r>
              <a:rPr lang="en-US" dirty="0"/>
              <a:t>Here we’ll just focus on covering the basics, and doing a simple PSS design.  The goal is providing insight and tools that can help power system engineers understand the PSS models, determine whether there is likely bad data, understand the basic functionality, and do simple planning level design</a:t>
            </a:r>
          </a:p>
          <a:p>
            <a:endParaRPr lang="en-US" altLang="en-US" dirty="0"/>
          </a:p>
          <a:p>
            <a:pPr marL="0" indent="0">
              <a:buNone/>
            </a:pPr>
            <a:endParaRPr lang="en-US" altLang="en-US" dirty="0"/>
          </a:p>
          <a:p>
            <a:endParaRPr lang="en-US" dirty="0"/>
          </a:p>
        </p:txBody>
      </p:sp>
      <p:sp>
        <p:nvSpPr>
          <p:cNvPr id="4" name="Slide Number Placeholder 1">
            <a:extLst>
              <a:ext uri="{FF2B5EF4-FFF2-40B4-BE49-F238E27FC236}">
                <a16:creationId xmlns:a16="http://schemas.microsoft.com/office/drawing/2014/main" id="{36B2A277-16DC-6BD5-C4C3-C2F542428E3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352979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Models in the Physical Structure</a:t>
            </a:r>
          </a:p>
        </p:txBody>
      </p:sp>
      <p:grpSp>
        <p:nvGrpSpPr>
          <p:cNvPr id="103" name="Group 102">
            <a:extLst>
              <a:ext uri="{FF2B5EF4-FFF2-40B4-BE49-F238E27FC236}">
                <a16:creationId xmlns:a16="http://schemas.microsoft.com/office/drawing/2014/main" id="{70478267-E5D6-466D-B3BB-A3C6DFDD12CB}"/>
              </a:ext>
            </a:extLst>
          </p:cNvPr>
          <p:cNvGrpSpPr/>
          <p:nvPr/>
        </p:nvGrpSpPr>
        <p:grpSpPr>
          <a:xfrm>
            <a:off x="914400" y="1447800"/>
            <a:ext cx="8915400" cy="4800600"/>
            <a:chOff x="304800" y="1910834"/>
            <a:chExt cx="8305800" cy="4261366"/>
          </a:xfrm>
        </p:grpSpPr>
        <p:sp>
          <p:nvSpPr>
            <p:cNvPr id="104" name="Freeform 5">
              <a:extLst>
                <a:ext uri="{FF2B5EF4-FFF2-40B4-BE49-F238E27FC236}">
                  <a16:creationId xmlns:a16="http://schemas.microsoft.com/office/drawing/2014/main" id="{5D4086AC-ADC5-487C-BC42-60F08720A2A1}"/>
                </a:ext>
              </a:extLst>
            </p:cNvPr>
            <p:cNvSpPr>
              <a:spLocks/>
            </p:cNvSpPr>
            <p:nvPr/>
          </p:nvSpPr>
          <p:spPr bwMode="auto">
            <a:xfrm>
              <a:off x="3790950" y="2281238"/>
              <a:ext cx="2457450" cy="2209800"/>
            </a:xfrm>
            <a:custGeom>
              <a:avLst/>
              <a:gdLst>
                <a:gd name="T0" fmla="*/ 2457450 w 2457450"/>
                <a:gd name="T1" fmla="*/ 2925982 h 2133600"/>
                <a:gd name="T2" fmla="*/ 2457450 w 2457450"/>
                <a:gd name="T3" fmla="*/ 1985491 h 2133600"/>
                <a:gd name="T4" fmla="*/ 2228850 w 2457450"/>
                <a:gd name="T5" fmla="*/ 2017920 h 2133600"/>
                <a:gd name="T6" fmla="*/ 2228850 w 2457450"/>
                <a:gd name="T7" fmla="*/ 0 h 2133600"/>
                <a:gd name="T8" fmla="*/ 0 w 2457450"/>
                <a:gd name="T9" fmla="*/ 0 h 2133600"/>
                <a:gd name="T10" fmla="*/ 19050 w 2457450"/>
                <a:gd name="T11" fmla="*/ 2925982 h 2133600"/>
                <a:gd name="T12" fmla="*/ 2457450 w 2457450"/>
                <a:gd name="T13" fmla="*/ 2925982 h 2133600"/>
                <a:gd name="T14" fmla="*/ 0 60000 65536"/>
                <a:gd name="T15" fmla="*/ 0 60000 65536"/>
                <a:gd name="T16" fmla="*/ 0 60000 65536"/>
                <a:gd name="T17" fmla="*/ 0 60000 65536"/>
                <a:gd name="T18" fmla="*/ 0 60000 65536"/>
                <a:gd name="T19" fmla="*/ 0 60000 65536"/>
                <a:gd name="T20" fmla="*/ 0 60000 65536"/>
                <a:gd name="T21" fmla="*/ 0 w 2457450"/>
                <a:gd name="T22" fmla="*/ 0 h 2133600"/>
                <a:gd name="T23" fmla="*/ 2457450 w 2457450"/>
                <a:gd name="T24" fmla="*/ 2133600 h 2133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7450" h="2133600">
                  <a:moveTo>
                    <a:pt x="2457450" y="2133600"/>
                  </a:moveTo>
                  <a:lnTo>
                    <a:pt x="2457450" y="1447800"/>
                  </a:lnTo>
                  <a:lnTo>
                    <a:pt x="2228850" y="1471448"/>
                  </a:lnTo>
                  <a:lnTo>
                    <a:pt x="2228850" y="0"/>
                  </a:lnTo>
                  <a:lnTo>
                    <a:pt x="0" y="0"/>
                  </a:lnTo>
                  <a:lnTo>
                    <a:pt x="19050" y="2133600"/>
                  </a:lnTo>
                  <a:lnTo>
                    <a:pt x="2457450" y="2133600"/>
                  </a:lnTo>
                </a:path>
              </a:pathLst>
            </a:custGeom>
            <a:solidFill>
              <a:srgbClr val="FFCCFF"/>
            </a:solidFill>
            <a:ln w="12700" cap="flat" cmpd="sng" algn="ctr">
              <a:noFill/>
              <a:prstDash val="solid"/>
              <a:round/>
              <a:headEnd type="none" w="sm" len="sm"/>
              <a:tailEnd type="none" w="sm" len="sm"/>
            </a:ln>
          </p:spPr>
          <p:txBody>
            <a:bodyPr wrap="none"/>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5" name="Rectangle 104">
              <a:extLst>
                <a:ext uri="{FF2B5EF4-FFF2-40B4-BE49-F238E27FC236}">
                  <a16:creationId xmlns:a16="http://schemas.microsoft.com/office/drawing/2014/main" id="{B39FD4B3-051B-4302-91F9-027173173DED}"/>
                </a:ext>
              </a:extLst>
            </p:cNvPr>
            <p:cNvSpPr>
              <a:spLocks noChangeArrowheads="1"/>
            </p:cNvSpPr>
            <p:nvPr/>
          </p:nvSpPr>
          <p:spPr bwMode="auto">
            <a:xfrm>
              <a:off x="4495800" y="3805238"/>
              <a:ext cx="1447800" cy="914400"/>
            </a:xfrm>
            <a:prstGeom prst="rect">
              <a:avLst/>
            </a:prstGeom>
            <a:solidFill>
              <a:srgbClr val="FFCC99"/>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6" name="TextBox 76">
              <a:extLst>
                <a:ext uri="{FF2B5EF4-FFF2-40B4-BE49-F238E27FC236}">
                  <a16:creationId xmlns:a16="http://schemas.microsoft.com/office/drawing/2014/main" id="{99A2DF63-012B-4FC0-93CA-4FF6BCC1CEB5}"/>
                </a:ext>
              </a:extLst>
            </p:cNvPr>
            <p:cNvSpPr txBox="1">
              <a:spLocks noChangeArrowheads="1"/>
            </p:cNvSpPr>
            <p:nvPr/>
          </p:nvSpPr>
          <p:spPr bwMode="auto">
            <a:xfrm>
              <a:off x="4572000" y="4251325"/>
              <a:ext cx="1295400" cy="369332"/>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Machine</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07" name="Rectangle 106">
              <a:extLst>
                <a:ext uri="{FF2B5EF4-FFF2-40B4-BE49-F238E27FC236}">
                  <a16:creationId xmlns:a16="http://schemas.microsoft.com/office/drawing/2014/main" id="{E470AA1B-08C6-45FE-AFAC-0BFC82E8EDBC}"/>
                </a:ext>
              </a:extLst>
            </p:cNvPr>
            <p:cNvSpPr>
              <a:spLocks noChangeArrowheads="1"/>
            </p:cNvSpPr>
            <p:nvPr/>
          </p:nvSpPr>
          <p:spPr bwMode="auto">
            <a:xfrm>
              <a:off x="6172200" y="2357438"/>
              <a:ext cx="990600" cy="1371600"/>
            </a:xfrm>
            <a:prstGeom prst="rect">
              <a:avLst/>
            </a:prstGeom>
            <a:solidFill>
              <a:srgbClr val="D1B2E8"/>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8" name="Rectangle 107">
              <a:extLst>
                <a:ext uri="{FF2B5EF4-FFF2-40B4-BE49-F238E27FC236}">
                  <a16:creationId xmlns:a16="http://schemas.microsoft.com/office/drawing/2014/main" id="{90BC3F89-327B-4574-95AA-B4A2CEBBB366}"/>
                </a:ext>
              </a:extLst>
            </p:cNvPr>
            <p:cNvSpPr>
              <a:spLocks noChangeArrowheads="1"/>
            </p:cNvSpPr>
            <p:nvPr/>
          </p:nvSpPr>
          <p:spPr bwMode="auto">
            <a:xfrm>
              <a:off x="7543800" y="2357438"/>
              <a:ext cx="1066800" cy="1371600"/>
            </a:xfrm>
            <a:prstGeom prst="rect">
              <a:avLst/>
            </a:prstGeom>
            <a:solidFill>
              <a:srgbClr val="CCFFCC"/>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9" name="Rectangle 108">
              <a:extLst>
                <a:ext uri="{FF2B5EF4-FFF2-40B4-BE49-F238E27FC236}">
                  <a16:creationId xmlns:a16="http://schemas.microsoft.com/office/drawing/2014/main" id="{1735FBC2-6518-4DAA-B939-8A81D4A73CC3}"/>
                </a:ext>
              </a:extLst>
            </p:cNvPr>
            <p:cNvSpPr>
              <a:spLocks noChangeArrowheads="1"/>
            </p:cNvSpPr>
            <p:nvPr/>
          </p:nvSpPr>
          <p:spPr bwMode="auto">
            <a:xfrm>
              <a:off x="7543800" y="3805238"/>
              <a:ext cx="1066800" cy="1295400"/>
            </a:xfrm>
            <a:prstGeom prst="rect">
              <a:avLst/>
            </a:prstGeom>
            <a:solidFill>
              <a:srgbClr val="CCFFFF"/>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10" name="Rectangle 109">
              <a:extLst>
                <a:ext uri="{FF2B5EF4-FFF2-40B4-BE49-F238E27FC236}">
                  <a16:creationId xmlns:a16="http://schemas.microsoft.com/office/drawing/2014/main" id="{C8C1C7F6-DAB3-4F79-B188-7A056CFF27D6}"/>
                </a:ext>
              </a:extLst>
            </p:cNvPr>
            <p:cNvSpPr/>
            <p:nvPr/>
          </p:nvSpPr>
          <p:spPr bwMode="auto">
            <a:xfrm>
              <a:off x="1371600" y="3119438"/>
              <a:ext cx="2667000" cy="2286000"/>
            </a:xfrm>
            <a:prstGeom prst="rect">
              <a:avLst/>
            </a:prstGeom>
            <a:solidFill>
              <a:srgbClr val="2DB9B9">
                <a:lumMod val="20000"/>
                <a:lumOff val="80000"/>
              </a:srgbClr>
            </a:solidFill>
            <a:ln w="12700" cap="flat" cmpd="sng" algn="ctr">
              <a:noFill/>
              <a:prstDash val="solid"/>
              <a:round/>
              <a:headEnd type="none" w="sm" len="sm"/>
              <a:tailEnd type="none" w="sm" len="sm"/>
            </a:ln>
            <a:effectLst/>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11" name="Rectangle 110">
              <a:extLst>
                <a:ext uri="{FF2B5EF4-FFF2-40B4-BE49-F238E27FC236}">
                  <a16:creationId xmlns:a16="http://schemas.microsoft.com/office/drawing/2014/main" id="{67379672-9846-417A-A18A-64BE305E617B}"/>
                </a:ext>
              </a:extLst>
            </p:cNvPr>
            <p:cNvSpPr>
              <a:spLocks noChangeArrowheads="1"/>
            </p:cNvSpPr>
            <p:nvPr/>
          </p:nvSpPr>
          <p:spPr bwMode="auto">
            <a:xfrm>
              <a:off x="4419600" y="2662238"/>
              <a:ext cx="1524000" cy="1066800"/>
            </a:xfrm>
            <a:prstGeom prst="rect">
              <a:avLst/>
            </a:prstGeom>
            <a:solidFill>
              <a:srgbClr val="FFFF99"/>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12" name="TextBox 76">
              <a:extLst>
                <a:ext uri="{FF2B5EF4-FFF2-40B4-BE49-F238E27FC236}">
                  <a16:creationId xmlns:a16="http://schemas.microsoft.com/office/drawing/2014/main" id="{F8738171-DA70-4D52-9281-2004D013FB01}"/>
                </a:ext>
              </a:extLst>
            </p:cNvPr>
            <p:cNvSpPr txBox="1">
              <a:spLocks noChangeArrowheads="1"/>
            </p:cNvSpPr>
            <p:nvPr/>
          </p:nvSpPr>
          <p:spPr bwMode="auto">
            <a:xfrm>
              <a:off x="1865312" y="4948238"/>
              <a:ext cx="2057400" cy="369332"/>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Governor</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3" name="TextBox 76">
              <a:extLst>
                <a:ext uri="{FF2B5EF4-FFF2-40B4-BE49-F238E27FC236}">
                  <a16:creationId xmlns:a16="http://schemas.microsoft.com/office/drawing/2014/main" id="{E00B2127-F0C9-4D33-B1BA-B16334DCAB5E}"/>
                </a:ext>
              </a:extLst>
            </p:cNvPr>
            <p:cNvSpPr txBox="1">
              <a:spLocks noChangeArrowheads="1"/>
            </p:cNvSpPr>
            <p:nvPr/>
          </p:nvSpPr>
          <p:spPr bwMode="auto">
            <a:xfrm>
              <a:off x="4572000" y="2662238"/>
              <a:ext cx="1295400" cy="40011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dirty="0">
                  <a:ln>
                    <a:noFill/>
                  </a:ln>
                  <a:solidFill>
                    <a:srgbClr val="003366"/>
                  </a:solidFill>
                  <a:effectLst/>
                  <a:uLnTx/>
                  <a:uFillTx/>
                  <a:latin typeface="Calibri" pitchFamily="34" charset="0"/>
                  <a:ea typeface="+mn-ea"/>
                  <a:cs typeface="+mn-cs"/>
                </a:rPr>
                <a:t>Exciter</a:t>
              </a:r>
              <a:endParaRPr kumimoji="0" lang="en-US" sz="20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4" name="TextBox 76">
              <a:extLst>
                <a:ext uri="{FF2B5EF4-FFF2-40B4-BE49-F238E27FC236}">
                  <a16:creationId xmlns:a16="http://schemas.microsoft.com/office/drawing/2014/main" id="{EA27A2F8-0748-419D-B1FE-FBE0811374E6}"/>
                </a:ext>
              </a:extLst>
            </p:cNvPr>
            <p:cNvSpPr txBox="1">
              <a:spLocks noChangeArrowheads="1"/>
            </p:cNvSpPr>
            <p:nvPr/>
          </p:nvSpPr>
          <p:spPr bwMode="auto">
            <a:xfrm>
              <a:off x="7620000" y="4262438"/>
              <a:ext cx="914400" cy="701731"/>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Load</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Char.</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5" name="TextBox 76">
              <a:extLst>
                <a:ext uri="{FF2B5EF4-FFF2-40B4-BE49-F238E27FC236}">
                  <a16:creationId xmlns:a16="http://schemas.microsoft.com/office/drawing/2014/main" id="{8AC55264-79A3-4DAE-B5D4-9B8BE555CD98}"/>
                </a:ext>
              </a:extLst>
            </p:cNvPr>
            <p:cNvSpPr txBox="1">
              <a:spLocks noChangeArrowheads="1"/>
            </p:cNvSpPr>
            <p:nvPr/>
          </p:nvSpPr>
          <p:spPr bwMode="auto">
            <a:xfrm>
              <a:off x="7620000" y="2281238"/>
              <a:ext cx="914400" cy="701731"/>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Load </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Relay</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6" name="TextBox 76">
              <a:extLst>
                <a:ext uri="{FF2B5EF4-FFF2-40B4-BE49-F238E27FC236}">
                  <a16:creationId xmlns:a16="http://schemas.microsoft.com/office/drawing/2014/main" id="{11D86CFA-9228-4CD8-8840-318D1DC705D0}"/>
                </a:ext>
              </a:extLst>
            </p:cNvPr>
            <p:cNvSpPr txBox="1">
              <a:spLocks noChangeArrowheads="1"/>
            </p:cNvSpPr>
            <p:nvPr/>
          </p:nvSpPr>
          <p:spPr bwMode="auto">
            <a:xfrm>
              <a:off x="6248400" y="2357438"/>
              <a:ext cx="762000" cy="701731"/>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Line</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Relay</a:t>
              </a:r>
            </a:p>
          </p:txBody>
        </p:sp>
        <p:sp>
          <p:nvSpPr>
            <p:cNvPr id="117" name="TextBox 76">
              <a:extLst>
                <a:ext uri="{FF2B5EF4-FFF2-40B4-BE49-F238E27FC236}">
                  <a16:creationId xmlns:a16="http://schemas.microsoft.com/office/drawing/2014/main" id="{7FFDF6D3-38C3-421D-98C0-59AF9975232D}"/>
                </a:ext>
              </a:extLst>
            </p:cNvPr>
            <p:cNvSpPr txBox="1">
              <a:spLocks noChangeArrowheads="1"/>
            </p:cNvSpPr>
            <p:nvPr/>
          </p:nvSpPr>
          <p:spPr bwMode="auto">
            <a:xfrm>
              <a:off x="4343400" y="2205038"/>
              <a:ext cx="1447800" cy="40011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dirty="0">
                  <a:ln>
                    <a:noFill/>
                  </a:ln>
                  <a:solidFill>
                    <a:srgbClr val="003366"/>
                  </a:solidFill>
                  <a:effectLst/>
                  <a:uLnTx/>
                  <a:uFillTx/>
                  <a:latin typeface="Calibri" pitchFamily="34" charset="0"/>
                  <a:ea typeface="+mn-ea"/>
                  <a:cs typeface="+mn-cs"/>
                </a:rPr>
                <a:t>Stabilizer</a:t>
              </a:r>
              <a:endParaRPr kumimoji="0" lang="en-US" sz="20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8" name="TextBox 9">
              <a:extLst>
                <a:ext uri="{FF2B5EF4-FFF2-40B4-BE49-F238E27FC236}">
                  <a16:creationId xmlns:a16="http://schemas.microsoft.com/office/drawing/2014/main" id="{A07CFC6F-4E00-49BB-8710-B6E3D26D3606}"/>
                </a:ext>
              </a:extLst>
            </p:cNvPr>
            <p:cNvSpPr txBox="1">
              <a:spLocks noChangeArrowheads="1"/>
            </p:cNvSpPr>
            <p:nvPr/>
          </p:nvSpPr>
          <p:spPr bwMode="auto">
            <a:xfrm>
              <a:off x="4572000" y="3871912"/>
              <a:ext cx="1295400" cy="369888"/>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Generator</a:t>
              </a:r>
            </a:p>
          </p:txBody>
        </p:sp>
        <p:sp>
          <p:nvSpPr>
            <p:cNvPr id="119" name="TextBox 17">
              <a:extLst>
                <a:ext uri="{FF2B5EF4-FFF2-40B4-BE49-F238E27FC236}">
                  <a16:creationId xmlns:a16="http://schemas.microsoft.com/office/drawing/2014/main" id="{BDA0D8F3-8085-4A83-9E85-AC046F53C7CD}"/>
                </a:ext>
              </a:extLst>
            </p:cNvPr>
            <p:cNvSpPr txBox="1">
              <a:spLocks noChangeArrowheads="1"/>
            </p:cNvSpPr>
            <p:nvPr/>
          </p:nvSpPr>
          <p:spPr bwMode="auto">
            <a:xfrm>
              <a:off x="6934200" y="4724400"/>
              <a:ext cx="609600" cy="369888"/>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P, Q</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20" name="TextBox 39">
              <a:extLst>
                <a:ext uri="{FF2B5EF4-FFF2-40B4-BE49-F238E27FC236}">
                  <a16:creationId xmlns:a16="http://schemas.microsoft.com/office/drawing/2014/main" id="{0FC6BFFE-63B7-4244-B13C-50070114F8B1}"/>
                </a:ext>
              </a:extLst>
            </p:cNvPr>
            <p:cNvSpPr txBox="1">
              <a:spLocks noChangeArrowheads="1"/>
            </p:cNvSpPr>
            <p:nvPr/>
          </p:nvSpPr>
          <p:spPr bwMode="auto">
            <a:xfrm>
              <a:off x="6172200" y="3871912"/>
              <a:ext cx="990600" cy="369888"/>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Network</a:t>
              </a:r>
            </a:p>
          </p:txBody>
        </p:sp>
        <p:sp>
          <p:nvSpPr>
            <p:cNvPr id="121" name="TextBox 40">
              <a:extLst>
                <a:ext uri="{FF2B5EF4-FFF2-40B4-BE49-F238E27FC236}">
                  <a16:creationId xmlns:a16="http://schemas.microsoft.com/office/drawing/2014/main" id="{175D2C61-5658-4916-B004-6E29260A1E82}"/>
                </a:ext>
              </a:extLst>
            </p:cNvPr>
            <p:cNvSpPr txBox="1">
              <a:spLocks noChangeArrowheads="1"/>
            </p:cNvSpPr>
            <p:nvPr/>
          </p:nvSpPr>
          <p:spPr bwMode="auto">
            <a:xfrm>
              <a:off x="6172200" y="3124200"/>
              <a:ext cx="9906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Network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2" name="TextBox 42">
              <a:extLst>
                <a:ext uri="{FF2B5EF4-FFF2-40B4-BE49-F238E27FC236}">
                  <a16:creationId xmlns:a16="http://schemas.microsoft.com/office/drawing/2014/main" id="{E9980E33-07F9-4BBC-82A2-DFECD0AD9CFC}"/>
                </a:ext>
              </a:extLst>
            </p:cNvPr>
            <p:cNvSpPr txBox="1">
              <a:spLocks noChangeArrowheads="1"/>
            </p:cNvSpPr>
            <p:nvPr/>
          </p:nvSpPr>
          <p:spPr bwMode="auto">
            <a:xfrm>
              <a:off x="7620000" y="3872190"/>
              <a:ext cx="838200" cy="369332"/>
            </a:xfrm>
            <a:prstGeom prst="rect">
              <a:avLst/>
            </a:prstGeom>
            <a:solidFill>
              <a:srgbClr val="FFFFFF">
                <a:lumMod val="95000"/>
              </a:srgbClr>
            </a:solidFill>
            <a:ln w="19050">
              <a:solidFill>
                <a:srgbClr val="003366"/>
              </a:solidFill>
              <a:miter lim="800000"/>
              <a:headEnd/>
              <a:tailEnd/>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Loads</a:t>
              </a:r>
            </a:p>
          </p:txBody>
        </p:sp>
        <p:sp>
          <p:nvSpPr>
            <p:cNvPr id="123" name="TextBox 43">
              <a:extLst>
                <a:ext uri="{FF2B5EF4-FFF2-40B4-BE49-F238E27FC236}">
                  <a16:creationId xmlns:a16="http://schemas.microsoft.com/office/drawing/2014/main" id="{36A06365-EC21-4401-AD5D-EB47E1F3E6BE}"/>
                </a:ext>
              </a:extLst>
            </p:cNvPr>
            <p:cNvSpPr txBox="1">
              <a:spLocks noChangeArrowheads="1"/>
            </p:cNvSpPr>
            <p:nvPr/>
          </p:nvSpPr>
          <p:spPr bwMode="auto">
            <a:xfrm>
              <a:off x="7620000" y="3149600"/>
              <a:ext cx="914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Load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4" name="TextBox 45">
              <a:extLst>
                <a:ext uri="{FF2B5EF4-FFF2-40B4-BE49-F238E27FC236}">
                  <a16:creationId xmlns:a16="http://schemas.microsoft.com/office/drawing/2014/main" id="{B4FB2E9F-7972-47D1-9A51-FF9C1983FF29}"/>
                </a:ext>
              </a:extLst>
            </p:cNvPr>
            <p:cNvSpPr txBox="1">
              <a:spLocks noChangeArrowheads="1"/>
            </p:cNvSpPr>
            <p:nvPr/>
          </p:nvSpPr>
          <p:spPr bwMode="auto">
            <a:xfrm>
              <a:off x="457200" y="3733800"/>
              <a:ext cx="914400" cy="646113"/>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Fuel </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Source</a:t>
              </a:r>
            </a:p>
          </p:txBody>
        </p:sp>
        <p:sp>
          <p:nvSpPr>
            <p:cNvPr id="125" name="TextBox 46">
              <a:extLst>
                <a:ext uri="{FF2B5EF4-FFF2-40B4-BE49-F238E27FC236}">
                  <a16:creationId xmlns:a16="http://schemas.microsoft.com/office/drawing/2014/main" id="{0E207D55-F391-4C4F-86CC-F57F58133B6F}"/>
                </a:ext>
              </a:extLst>
            </p:cNvPr>
            <p:cNvSpPr txBox="1">
              <a:spLocks noChangeArrowheads="1"/>
            </p:cNvSpPr>
            <p:nvPr/>
          </p:nvSpPr>
          <p:spPr bwMode="auto">
            <a:xfrm>
              <a:off x="457200" y="3149600"/>
              <a:ext cx="914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Supply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6" name="TextBox 48">
              <a:extLst>
                <a:ext uri="{FF2B5EF4-FFF2-40B4-BE49-F238E27FC236}">
                  <a16:creationId xmlns:a16="http://schemas.microsoft.com/office/drawing/2014/main" id="{0EBC4AA0-2664-45F4-AAE7-778F8C9C5DB7}"/>
                </a:ext>
              </a:extLst>
            </p:cNvPr>
            <p:cNvSpPr txBox="1">
              <a:spLocks noChangeArrowheads="1"/>
            </p:cNvSpPr>
            <p:nvPr/>
          </p:nvSpPr>
          <p:spPr bwMode="auto">
            <a:xfrm>
              <a:off x="1676400" y="3733800"/>
              <a:ext cx="1143000" cy="646113"/>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Furnace and Boiler</a:t>
              </a:r>
            </a:p>
          </p:txBody>
        </p:sp>
        <p:sp>
          <p:nvSpPr>
            <p:cNvPr id="127" name="TextBox 49">
              <a:extLst>
                <a:ext uri="{FF2B5EF4-FFF2-40B4-BE49-F238E27FC236}">
                  <a16:creationId xmlns:a16="http://schemas.microsoft.com/office/drawing/2014/main" id="{B6DA1497-AD30-4438-8BDA-35184D0EDB8E}"/>
                </a:ext>
              </a:extLst>
            </p:cNvPr>
            <p:cNvSpPr txBox="1">
              <a:spLocks noChangeArrowheads="1"/>
            </p:cNvSpPr>
            <p:nvPr/>
          </p:nvSpPr>
          <p:spPr bwMode="auto">
            <a:xfrm>
              <a:off x="1676400" y="3149600"/>
              <a:ext cx="11430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Pressure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8" name="TextBox 51">
              <a:extLst>
                <a:ext uri="{FF2B5EF4-FFF2-40B4-BE49-F238E27FC236}">
                  <a16:creationId xmlns:a16="http://schemas.microsoft.com/office/drawing/2014/main" id="{75A43C01-E303-4327-9DCF-25665B061368}"/>
                </a:ext>
              </a:extLst>
            </p:cNvPr>
            <p:cNvSpPr txBox="1">
              <a:spLocks noChangeArrowheads="1"/>
            </p:cNvSpPr>
            <p:nvPr/>
          </p:nvSpPr>
          <p:spPr bwMode="auto">
            <a:xfrm>
              <a:off x="3048000" y="3871912"/>
              <a:ext cx="914400" cy="369888"/>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Turbine</a:t>
              </a:r>
            </a:p>
          </p:txBody>
        </p:sp>
        <p:sp>
          <p:nvSpPr>
            <p:cNvPr id="129" name="TextBox 52">
              <a:extLst>
                <a:ext uri="{FF2B5EF4-FFF2-40B4-BE49-F238E27FC236}">
                  <a16:creationId xmlns:a16="http://schemas.microsoft.com/office/drawing/2014/main" id="{D8F129E8-F443-487D-B5DF-42A29A073F99}"/>
                </a:ext>
              </a:extLst>
            </p:cNvPr>
            <p:cNvSpPr txBox="1">
              <a:spLocks noChangeArrowheads="1"/>
            </p:cNvSpPr>
            <p:nvPr/>
          </p:nvSpPr>
          <p:spPr bwMode="auto">
            <a:xfrm>
              <a:off x="3048000" y="3149600"/>
              <a:ext cx="914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Speed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30" name="TextBox 53">
              <a:extLst>
                <a:ext uri="{FF2B5EF4-FFF2-40B4-BE49-F238E27FC236}">
                  <a16:creationId xmlns:a16="http://schemas.microsoft.com/office/drawing/2014/main" id="{2794236B-B194-46E6-8626-BF56B102AF92}"/>
                </a:ext>
              </a:extLst>
            </p:cNvPr>
            <p:cNvSpPr txBox="1">
              <a:spLocks noChangeArrowheads="1"/>
            </p:cNvSpPr>
            <p:nvPr/>
          </p:nvSpPr>
          <p:spPr bwMode="auto">
            <a:xfrm>
              <a:off x="5791200" y="4724400"/>
              <a:ext cx="609600" cy="369888"/>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V, I</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31" name="TextBox 54">
              <a:extLst>
                <a:ext uri="{FF2B5EF4-FFF2-40B4-BE49-F238E27FC236}">
                  <a16:creationId xmlns:a16="http://schemas.microsoft.com/office/drawing/2014/main" id="{CD8B1E2C-306A-4E40-8B49-E35F6345715E}"/>
                </a:ext>
              </a:extLst>
            </p:cNvPr>
            <p:cNvSpPr txBox="1">
              <a:spLocks noChangeArrowheads="1"/>
            </p:cNvSpPr>
            <p:nvPr/>
          </p:nvSpPr>
          <p:spPr bwMode="auto">
            <a:xfrm>
              <a:off x="4038600" y="4735513"/>
              <a:ext cx="838200" cy="369887"/>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Torque</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32" name="TextBox 55">
              <a:extLst>
                <a:ext uri="{FF2B5EF4-FFF2-40B4-BE49-F238E27FC236}">
                  <a16:creationId xmlns:a16="http://schemas.microsoft.com/office/drawing/2014/main" id="{7D22D05B-C073-447F-A9C0-67334FF84338}"/>
                </a:ext>
              </a:extLst>
            </p:cNvPr>
            <p:cNvSpPr txBox="1">
              <a:spLocks noChangeArrowheads="1"/>
            </p:cNvSpPr>
            <p:nvPr/>
          </p:nvSpPr>
          <p:spPr bwMode="auto">
            <a:xfrm>
              <a:off x="2590800" y="4735513"/>
              <a:ext cx="838200" cy="369887"/>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Steam</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33" name="TextBox 56">
              <a:extLst>
                <a:ext uri="{FF2B5EF4-FFF2-40B4-BE49-F238E27FC236}">
                  <a16:creationId xmlns:a16="http://schemas.microsoft.com/office/drawing/2014/main" id="{59BC1DE9-F9A6-43B9-8D59-1C879DD62C63}"/>
                </a:ext>
              </a:extLst>
            </p:cNvPr>
            <p:cNvSpPr txBox="1">
              <a:spLocks noChangeArrowheads="1"/>
            </p:cNvSpPr>
            <p:nvPr/>
          </p:nvSpPr>
          <p:spPr bwMode="auto">
            <a:xfrm>
              <a:off x="1295400" y="4735513"/>
              <a:ext cx="838200" cy="369887"/>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Fuel</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cxnSp>
          <p:nvCxnSpPr>
            <p:cNvPr id="134" name="Straight Connector 133">
              <a:extLst>
                <a:ext uri="{FF2B5EF4-FFF2-40B4-BE49-F238E27FC236}">
                  <a16:creationId xmlns:a16="http://schemas.microsoft.com/office/drawing/2014/main" id="{B5D0C970-6A40-4A66-9FB8-4FAB5F826D4A}"/>
                </a:ext>
              </a:extLst>
            </p:cNvPr>
            <p:cNvCxnSpPr>
              <a:cxnSpLocks noChangeShapeType="1"/>
            </p:cNvCxnSpPr>
            <p:nvPr/>
          </p:nvCxnSpPr>
          <p:spPr bwMode="auto">
            <a:xfrm rot="5400000">
              <a:off x="3280568" y="2986882"/>
              <a:ext cx="2011363" cy="0"/>
            </a:xfrm>
            <a:prstGeom prst="line">
              <a:avLst/>
            </a:prstGeom>
            <a:noFill/>
            <a:ln w="28575" algn="ctr">
              <a:solidFill>
                <a:srgbClr val="003366"/>
              </a:solidFill>
              <a:prstDash val="sysDash"/>
              <a:round/>
              <a:headEnd type="none" w="sm" len="sm"/>
              <a:tailEnd type="none" w="sm" len="sm"/>
            </a:ln>
          </p:spPr>
        </p:cxnSp>
        <p:sp>
          <p:nvSpPr>
            <p:cNvPr id="135" name="TextBox 75">
              <a:extLst>
                <a:ext uri="{FF2B5EF4-FFF2-40B4-BE49-F238E27FC236}">
                  <a16:creationId xmlns:a16="http://schemas.microsoft.com/office/drawing/2014/main" id="{DC09F487-B820-4DBE-B3E2-A38BE62FF749}"/>
                </a:ext>
              </a:extLst>
            </p:cNvPr>
            <p:cNvSpPr txBox="1">
              <a:spLocks noChangeArrowheads="1"/>
            </p:cNvSpPr>
            <p:nvPr/>
          </p:nvSpPr>
          <p:spPr bwMode="auto">
            <a:xfrm>
              <a:off x="4837112" y="1910834"/>
              <a:ext cx="1752600" cy="369332"/>
            </a:xfrm>
            <a:prstGeom prst="rect">
              <a:avLst/>
            </a:prstGeom>
            <a:noFill/>
            <a:ln w="9525">
              <a:noFill/>
              <a:miter lim="800000"/>
              <a:headEnd/>
              <a:tailEnd/>
            </a:ln>
          </p:spPr>
          <p:txBody>
            <a:bodyPr wrap="square"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Electrical System</a:t>
              </a:r>
              <a:endParaRPr kumimoji="0" lang="en-US" sz="1800" b="0" i="0"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36" name="TextBox 76">
              <a:extLst>
                <a:ext uri="{FF2B5EF4-FFF2-40B4-BE49-F238E27FC236}">
                  <a16:creationId xmlns:a16="http://schemas.microsoft.com/office/drawing/2014/main" id="{BEDCD760-780C-4494-9AAD-9296E8410AF5}"/>
                </a:ext>
              </a:extLst>
            </p:cNvPr>
            <p:cNvSpPr txBox="1">
              <a:spLocks noChangeArrowheads="1"/>
            </p:cNvSpPr>
            <p:nvPr/>
          </p:nvSpPr>
          <p:spPr bwMode="auto">
            <a:xfrm>
              <a:off x="1828800" y="1910834"/>
              <a:ext cx="1905000" cy="369332"/>
            </a:xfrm>
            <a:prstGeom prst="rect">
              <a:avLst/>
            </a:prstGeom>
            <a:noFill/>
            <a:ln w="9525">
              <a:noFill/>
              <a:miter lim="800000"/>
              <a:headEnd/>
              <a:tailEnd/>
            </a:ln>
          </p:spPr>
          <p:txBody>
            <a:bodyPr wrap="square"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Mechanical System</a:t>
              </a:r>
              <a:endParaRPr kumimoji="0" lang="en-US" sz="1800" b="0" i="0"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cxnSp>
          <p:nvCxnSpPr>
            <p:cNvPr id="137" name="Straight Arrow Connector 136">
              <a:extLst>
                <a:ext uri="{FF2B5EF4-FFF2-40B4-BE49-F238E27FC236}">
                  <a16:creationId xmlns:a16="http://schemas.microsoft.com/office/drawing/2014/main" id="{3078928A-9B38-41AF-A15C-B23C9F94BD8B}"/>
                </a:ext>
              </a:extLst>
            </p:cNvPr>
            <p:cNvCxnSpPr>
              <a:cxnSpLocks noChangeShapeType="1"/>
              <a:stCxn id="136" idx="3"/>
              <a:endCxn id="135" idx="1"/>
            </p:cNvCxnSpPr>
            <p:nvPr/>
          </p:nvCxnSpPr>
          <p:spPr bwMode="auto">
            <a:xfrm>
              <a:off x="3733800" y="2095500"/>
              <a:ext cx="1103312" cy="0"/>
            </a:xfrm>
            <a:prstGeom prst="straightConnector1">
              <a:avLst/>
            </a:prstGeom>
            <a:noFill/>
            <a:ln w="25400" cap="flat" cmpd="sng" algn="ctr">
              <a:solidFill>
                <a:srgbClr val="99CC99"/>
              </a:solidFill>
              <a:prstDash val="solid"/>
              <a:headEnd type="arrow"/>
              <a:tailEnd type="arrow"/>
            </a:ln>
            <a:effectLst>
              <a:outerShdw blurRad="40000" dist="20000" dir="5400000" rotWithShape="0">
                <a:srgbClr val="000000">
                  <a:alpha val="38000"/>
                </a:srgbClr>
              </a:outerShdw>
            </a:effectLst>
          </p:spPr>
        </p:cxnSp>
        <p:cxnSp>
          <p:nvCxnSpPr>
            <p:cNvPr id="138" name="Straight Arrow Connector 137">
              <a:extLst>
                <a:ext uri="{FF2B5EF4-FFF2-40B4-BE49-F238E27FC236}">
                  <a16:creationId xmlns:a16="http://schemas.microsoft.com/office/drawing/2014/main" id="{3D551DCD-9B95-479D-980B-6755F783122B}"/>
                </a:ext>
              </a:extLst>
            </p:cNvPr>
            <p:cNvCxnSpPr>
              <a:cxnSpLocks noChangeShapeType="1"/>
              <a:stCxn id="124" idx="3"/>
              <a:endCxn id="126" idx="1"/>
            </p:cNvCxnSpPr>
            <p:nvPr/>
          </p:nvCxnSpPr>
          <p:spPr bwMode="auto">
            <a:xfrm>
              <a:off x="1371600" y="4056857"/>
              <a:ext cx="3048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39" name="Straight Arrow Connector 138">
              <a:extLst>
                <a:ext uri="{FF2B5EF4-FFF2-40B4-BE49-F238E27FC236}">
                  <a16:creationId xmlns:a16="http://schemas.microsoft.com/office/drawing/2014/main" id="{0F0BC7F6-1DEC-4BB2-8665-E95EDEE61B70}"/>
                </a:ext>
              </a:extLst>
            </p:cNvPr>
            <p:cNvCxnSpPr>
              <a:cxnSpLocks noChangeShapeType="1"/>
              <a:stCxn id="126" idx="3"/>
              <a:endCxn id="128" idx="1"/>
            </p:cNvCxnSpPr>
            <p:nvPr/>
          </p:nvCxnSpPr>
          <p:spPr bwMode="auto">
            <a:xfrm flipV="1">
              <a:off x="2819400" y="4056856"/>
              <a:ext cx="228600" cy="1"/>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0" name="Straight Arrow Connector 139">
              <a:extLst>
                <a:ext uri="{FF2B5EF4-FFF2-40B4-BE49-F238E27FC236}">
                  <a16:creationId xmlns:a16="http://schemas.microsoft.com/office/drawing/2014/main" id="{2A2E0CFD-3AF9-465D-9789-1E50E0CFFA74}"/>
                </a:ext>
              </a:extLst>
            </p:cNvPr>
            <p:cNvCxnSpPr>
              <a:cxnSpLocks noChangeShapeType="1"/>
              <a:stCxn id="128" idx="3"/>
              <a:endCxn id="118" idx="1"/>
            </p:cNvCxnSpPr>
            <p:nvPr/>
          </p:nvCxnSpPr>
          <p:spPr bwMode="auto">
            <a:xfrm>
              <a:off x="3962400" y="4056856"/>
              <a:ext cx="6096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1" name="Straight Arrow Connector 140">
              <a:extLst>
                <a:ext uri="{FF2B5EF4-FFF2-40B4-BE49-F238E27FC236}">
                  <a16:creationId xmlns:a16="http://schemas.microsoft.com/office/drawing/2014/main" id="{AD476665-A733-41C5-9E1E-341A378B2772}"/>
                </a:ext>
              </a:extLst>
            </p:cNvPr>
            <p:cNvCxnSpPr>
              <a:cxnSpLocks noChangeShapeType="1"/>
              <a:stCxn id="118" idx="3"/>
              <a:endCxn id="120" idx="1"/>
            </p:cNvCxnSpPr>
            <p:nvPr/>
          </p:nvCxnSpPr>
          <p:spPr bwMode="auto">
            <a:xfrm>
              <a:off x="5867400" y="4056856"/>
              <a:ext cx="3048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2" name="Straight Arrow Connector 141">
              <a:extLst>
                <a:ext uri="{FF2B5EF4-FFF2-40B4-BE49-F238E27FC236}">
                  <a16:creationId xmlns:a16="http://schemas.microsoft.com/office/drawing/2014/main" id="{62FF0582-E646-4339-BDB6-4F26A5BD3600}"/>
                </a:ext>
              </a:extLst>
            </p:cNvPr>
            <p:cNvCxnSpPr>
              <a:cxnSpLocks noChangeShapeType="1"/>
              <a:stCxn id="120" idx="3"/>
              <a:endCxn id="122" idx="1"/>
            </p:cNvCxnSpPr>
            <p:nvPr/>
          </p:nvCxnSpPr>
          <p:spPr bwMode="auto">
            <a:xfrm>
              <a:off x="7162800" y="4056856"/>
              <a:ext cx="4572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3" name="Straight Arrow Connector 142">
              <a:extLst>
                <a:ext uri="{FF2B5EF4-FFF2-40B4-BE49-F238E27FC236}">
                  <a16:creationId xmlns:a16="http://schemas.microsoft.com/office/drawing/2014/main" id="{0A2C8E54-6619-45F9-88CE-CAD528276DF2}"/>
                </a:ext>
              </a:extLst>
            </p:cNvPr>
            <p:cNvCxnSpPr>
              <a:cxnSpLocks noChangeShapeType="1"/>
            </p:cNvCxnSpPr>
            <p:nvPr/>
          </p:nvCxnSpPr>
          <p:spPr bwMode="auto">
            <a:xfrm rot="5400000" flipH="1" flipV="1">
              <a:off x="6896894" y="4418806"/>
              <a:ext cx="685800" cy="1588"/>
            </a:xfrm>
            <a:prstGeom prst="straightConnector1">
              <a:avLst/>
            </a:prstGeom>
            <a:noFill/>
            <a:ln w="9525" algn="ctr">
              <a:solidFill>
                <a:srgbClr val="003366"/>
              </a:solidFill>
              <a:round/>
              <a:headEnd type="none" w="sm" len="sm"/>
              <a:tailEnd/>
            </a:ln>
          </p:spPr>
        </p:cxnSp>
        <p:cxnSp>
          <p:nvCxnSpPr>
            <p:cNvPr id="144" name="Straight Arrow Connector 143">
              <a:extLst>
                <a:ext uri="{FF2B5EF4-FFF2-40B4-BE49-F238E27FC236}">
                  <a16:creationId xmlns:a16="http://schemas.microsoft.com/office/drawing/2014/main" id="{D24186EA-2CDE-4935-9822-6CF09A3B98DB}"/>
                </a:ext>
              </a:extLst>
            </p:cNvPr>
            <p:cNvCxnSpPr>
              <a:cxnSpLocks noChangeShapeType="1"/>
            </p:cNvCxnSpPr>
            <p:nvPr/>
          </p:nvCxnSpPr>
          <p:spPr bwMode="auto">
            <a:xfrm rot="5400000" flipH="1" flipV="1">
              <a:off x="5677694" y="4418806"/>
              <a:ext cx="685800" cy="1588"/>
            </a:xfrm>
            <a:prstGeom prst="straightConnector1">
              <a:avLst/>
            </a:prstGeom>
            <a:noFill/>
            <a:ln w="9525" algn="ctr">
              <a:solidFill>
                <a:srgbClr val="003366"/>
              </a:solidFill>
              <a:round/>
              <a:headEnd type="none" w="sm" len="sm"/>
              <a:tailEnd/>
            </a:ln>
          </p:spPr>
        </p:cxnSp>
        <p:cxnSp>
          <p:nvCxnSpPr>
            <p:cNvPr id="145" name="Straight Arrow Connector 144">
              <a:extLst>
                <a:ext uri="{FF2B5EF4-FFF2-40B4-BE49-F238E27FC236}">
                  <a16:creationId xmlns:a16="http://schemas.microsoft.com/office/drawing/2014/main" id="{15D2E5B2-5AFD-481D-B235-C39DBB3B381F}"/>
                </a:ext>
              </a:extLst>
            </p:cNvPr>
            <p:cNvCxnSpPr>
              <a:cxnSpLocks noChangeShapeType="1"/>
            </p:cNvCxnSpPr>
            <p:nvPr/>
          </p:nvCxnSpPr>
          <p:spPr bwMode="auto">
            <a:xfrm rot="5400000" flipH="1" flipV="1">
              <a:off x="3925094" y="4418806"/>
              <a:ext cx="685800" cy="1588"/>
            </a:xfrm>
            <a:prstGeom prst="straightConnector1">
              <a:avLst/>
            </a:prstGeom>
            <a:noFill/>
            <a:ln w="9525" algn="ctr">
              <a:solidFill>
                <a:srgbClr val="003366"/>
              </a:solidFill>
              <a:round/>
              <a:headEnd type="none" w="sm" len="sm"/>
              <a:tailEnd/>
            </a:ln>
          </p:spPr>
        </p:cxnSp>
        <p:cxnSp>
          <p:nvCxnSpPr>
            <p:cNvPr id="146" name="Straight Arrow Connector 145">
              <a:extLst>
                <a:ext uri="{FF2B5EF4-FFF2-40B4-BE49-F238E27FC236}">
                  <a16:creationId xmlns:a16="http://schemas.microsoft.com/office/drawing/2014/main" id="{7E803991-C01F-4C55-982A-47F98D2967FD}"/>
                </a:ext>
              </a:extLst>
            </p:cNvPr>
            <p:cNvCxnSpPr>
              <a:cxnSpLocks noChangeShapeType="1"/>
            </p:cNvCxnSpPr>
            <p:nvPr/>
          </p:nvCxnSpPr>
          <p:spPr bwMode="auto">
            <a:xfrm rot="5400000" flipH="1" flipV="1">
              <a:off x="2553494" y="4418806"/>
              <a:ext cx="685800" cy="1588"/>
            </a:xfrm>
            <a:prstGeom prst="straightConnector1">
              <a:avLst/>
            </a:prstGeom>
            <a:noFill/>
            <a:ln w="9525" algn="ctr">
              <a:solidFill>
                <a:srgbClr val="003366"/>
              </a:solidFill>
              <a:round/>
              <a:headEnd type="none" w="sm" len="sm"/>
              <a:tailEnd/>
            </a:ln>
          </p:spPr>
        </p:cxnSp>
        <p:cxnSp>
          <p:nvCxnSpPr>
            <p:cNvPr id="147" name="Straight Arrow Connector 146">
              <a:extLst>
                <a:ext uri="{FF2B5EF4-FFF2-40B4-BE49-F238E27FC236}">
                  <a16:creationId xmlns:a16="http://schemas.microsoft.com/office/drawing/2014/main" id="{1065B3E0-8940-4CBE-A367-6A1D2DDA4AD5}"/>
                </a:ext>
              </a:extLst>
            </p:cNvPr>
            <p:cNvCxnSpPr>
              <a:cxnSpLocks noChangeShapeType="1"/>
            </p:cNvCxnSpPr>
            <p:nvPr/>
          </p:nvCxnSpPr>
          <p:spPr bwMode="auto">
            <a:xfrm rot="5400000" flipH="1" flipV="1">
              <a:off x="1181894" y="4418806"/>
              <a:ext cx="685800" cy="1588"/>
            </a:xfrm>
            <a:prstGeom prst="straightConnector1">
              <a:avLst/>
            </a:prstGeom>
            <a:noFill/>
            <a:ln w="9525" algn="ctr">
              <a:solidFill>
                <a:srgbClr val="003366"/>
              </a:solidFill>
              <a:round/>
              <a:headEnd type="none" w="sm" len="sm"/>
              <a:tailEnd/>
            </a:ln>
          </p:spPr>
        </p:cxnSp>
        <p:sp>
          <p:nvSpPr>
            <p:cNvPr id="148" name="Arc 147">
              <a:extLst>
                <a:ext uri="{FF2B5EF4-FFF2-40B4-BE49-F238E27FC236}">
                  <a16:creationId xmlns:a16="http://schemas.microsoft.com/office/drawing/2014/main" id="{2D7B11EB-C8EA-4E7E-9BA0-657A6F90EFBF}"/>
                </a:ext>
              </a:extLst>
            </p:cNvPr>
            <p:cNvSpPr/>
            <p:nvPr/>
          </p:nvSpPr>
          <p:spPr bwMode="auto">
            <a:xfrm>
              <a:off x="4114800" y="3924300"/>
              <a:ext cx="304800" cy="304800"/>
            </a:xfrm>
            <a:prstGeom prst="arc">
              <a:avLst>
                <a:gd name="adj1" fmla="val 2521309"/>
                <a:gd name="adj2" fmla="val 19286422"/>
              </a:avLst>
            </a:prstGeom>
            <a:noFill/>
            <a:ln w="25400" cap="flat" cmpd="sng" algn="ctr">
              <a:solidFill>
                <a:srgbClr val="003366"/>
              </a:solidFill>
              <a:prstDash val="solid"/>
              <a:round/>
              <a:headEnd type="triangle" w="lg" len="lg"/>
              <a:tailEnd type="none" w="sm" len="sm"/>
            </a:ln>
            <a:effectLst/>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49" name="TextBox 16">
              <a:extLst>
                <a:ext uri="{FF2B5EF4-FFF2-40B4-BE49-F238E27FC236}">
                  <a16:creationId xmlns:a16="http://schemas.microsoft.com/office/drawing/2014/main" id="{13319DCE-540B-43CE-83BB-35B58DFCB3D3}"/>
                </a:ext>
              </a:extLst>
            </p:cNvPr>
            <p:cNvSpPr txBox="1">
              <a:spLocks noChangeArrowheads="1"/>
            </p:cNvSpPr>
            <p:nvPr/>
          </p:nvSpPr>
          <p:spPr bwMode="auto">
            <a:xfrm>
              <a:off x="4572000" y="3149600"/>
              <a:ext cx="1295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Voltage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50" name="Content Placeholder 2">
              <a:extLst>
                <a:ext uri="{FF2B5EF4-FFF2-40B4-BE49-F238E27FC236}">
                  <a16:creationId xmlns:a16="http://schemas.microsoft.com/office/drawing/2014/main" id="{519D11FB-1146-4E34-A230-72FDE27F276F}"/>
                </a:ext>
              </a:extLst>
            </p:cNvPr>
            <p:cNvSpPr txBox="1">
              <a:spLocks/>
            </p:cNvSpPr>
            <p:nvPr/>
          </p:nvSpPr>
          <p:spPr>
            <a:xfrm>
              <a:off x="304800" y="5791200"/>
              <a:ext cx="8305800" cy="3810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1E0000"/>
                  </a:solidFill>
                  <a:effectLst/>
                  <a:uLnTx/>
                  <a:uFillTx/>
                  <a:latin typeface="Times New Roman"/>
                  <a:ea typeface="+mn-ea"/>
                  <a:cs typeface="+mn-cs"/>
                </a:rPr>
                <a:t>    P. Sauer and M. Pai, </a:t>
              </a:r>
              <a:r>
                <a:rPr kumimoji="0" lang="en-US" sz="1800" b="0" i="1" u="none" strike="noStrike" kern="1200" cap="none" spc="0" normalizeH="0" baseline="0" noProof="0" dirty="0">
                  <a:ln>
                    <a:noFill/>
                  </a:ln>
                  <a:solidFill>
                    <a:srgbClr val="1E0000"/>
                  </a:solidFill>
                  <a:effectLst/>
                  <a:uLnTx/>
                  <a:uFillTx/>
                  <a:latin typeface="Times New Roman"/>
                  <a:ea typeface="+mn-ea"/>
                  <a:cs typeface="+mn-cs"/>
                </a:rPr>
                <a:t>Power System Dynamics and Stability</a:t>
              </a:r>
              <a:r>
                <a:rPr kumimoji="0" lang="en-US" sz="1800" b="0" i="0" u="none" strike="noStrike" kern="1200" cap="none" spc="0" normalizeH="0" baseline="0" noProof="0" dirty="0">
                  <a:ln>
                    <a:noFill/>
                  </a:ln>
                  <a:solidFill>
                    <a:srgbClr val="1E0000"/>
                  </a:solidFill>
                  <a:effectLst/>
                  <a:uLnTx/>
                  <a:uFillTx/>
                  <a:latin typeface="Times New Roman"/>
                  <a:ea typeface="+mn-ea"/>
                  <a:cs typeface="+mn-cs"/>
                </a:rPr>
                <a:t>, Stipes Publishing, 2006.</a:t>
              </a:r>
            </a:p>
          </p:txBody>
        </p:sp>
      </p:grpSp>
      <p:sp>
        <p:nvSpPr>
          <p:cNvPr id="3" name="Slide Number Placeholder 1">
            <a:extLst>
              <a:ext uri="{FF2B5EF4-FFF2-40B4-BE49-F238E27FC236}">
                <a16:creationId xmlns:a16="http://schemas.microsoft.com/office/drawing/2014/main" id="{1D54FDE9-B5CE-98F0-5DF6-D14BF9BCB92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328563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Stabilizer (PSS) Models</a:t>
            </a:r>
          </a:p>
        </p:txBody>
      </p:sp>
      <p:grpSp>
        <p:nvGrpSpPr>
          <p:cNvPr id="9" name="Group 8"/>
          <p:cNvGrpSpPr/>
          <p:nvPr/>
        </p:nvGrpSpPr>
        <p:grpSpPr>
          <a:xfrm>
            <a:off x="2209800" y="1447800"/>
            <a:ext cx="8039100" cy="5010150"/>
            <a:chOff x="152400" y="1466850"/>
            <a:chExt cx="8039100" cy="5010150"/>
          </a:xfrm>
        </p:grpSpPr>
        <p:pic>
          <p:nvPicPr>
            <p:cNvPr id="10" name="Picture 9" descr="C:\pw\version.150\SimulatorHelp\Content\image\Transient_Overview_Generator_Model_Relationships.gif"/>
            <p:cNvPicPr>
              <a:picLocks noChangeAspect="1" noChangeArrowheads="1"/>
            </p:cNvPicPr>
            <p:nvPr/>
          </p:nvPicPr>
          <p:blipFill>
            <a:blip r:embed="rId2" cstate="print"/>
            <a:srcRect/>
            <a:stretch>
              <a:fillRect/>
            </a:stretch>
          </p:blipFill>
          <p:spPr bwMode="auto">
            <a:xfrm>
              <a:off x="990600" y="1466850"/>
              <a:ext cx="6477000" cy="3397250"/>
            </a:xfrm>
            <a:prstGeom prst="rect">
              <a:avLst/>
            </a:prstGeom>
            <a:noFill/>
            <a:ln w="9525">
              <a:noFill/>
              <a:miter lim="800000"/>
              <a:headEnd/>
              <a:tailEnd/>
            </a:ln>
          </p:spPr>
        </p:pic>
        <p:grpSp>
          <p:nvGrpSpPr>
            <p:cNvPr id="11" name="Group 10"/>
            <p:cNvGrpSpPr/>
            <p:nvPr/>
          </p:nvGrpSpPr>
          <p:grpSpPr>
            <a:xfrm>
              <a:off x="152400" y="4876800"/>
              <a:ext cx="8039100" cy="1600200"/>
              <a:chOff x="152400" y="4876800"/>
              <a:chExt cx="8039100" cy="1600200"/>
            </a:xfrm>
          </p:grpSpPr>
          <p:pic>
            <p:nvPicPr>
              <p:cNvPr id="12" name="Picture 11"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r="44186" b="50920"/>
              <a:stretch>
                <a:fillRect/>
              </a:stretch>
            </p:blipFill>
            <p:spPr bwMode="auto">
              <a:xfrm>
                <a:off x="152400" y="4953000"/>
                <a:ext cx="2743200" cy="1524000"/>
              </a:xfrm>
              <a:prstGeom prst="rect">
                <a:avLst/>
              </a:prstGeom>
              <a:noFill/>
              <a:ln w="9525">
                <a:noFill/>
                <a:miter lim="800000"/>
                <a:headEnd/>
                <a:tailEnd/>
              </a:ln>
            </p:spPr>
          </p:pic>
          <p:pic>
            <p:nvPicPr>
              <p:cNvPr id="13" name="Picture 12"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t="49080"/>
              <a:stretch>
                <a:fillRect/>
              </a:stretch>
            </p:blipFill>
            <p:spPr bwMode="auto">
              <a:xfrm>
                <a:off x="3276600" y="4876800"/>
                <a:ext cx="4914900" cy="1581150"/>
              </a:xfrm>
              <a:prstGeom prst="rect">
                <a:avLst/>
              </a:prstGeom>
              <a:noFill/>
              <a:ln w="9525">
                <a:noFill/>
                <a:miter lim="800000"/>
                <a:headEnd/>
                <a:tailEnd/>
              </a:ln>
            </p:spPr>
          </p:pic>
        </p:grpSp>
      </p:grpSp>
      <p:sp>
        <p:nvSpPr>
          <p:cNvPr id="15" name="Oval 14"/>
          <p:cNvSpPr>
            <a:spLocks noChangeArrowheads="1"/>
          </p:cNvSpPr>
          <p:nvPr/>
        </p:nvSpPr>
        <p:spPr bwMode="auto">
          <a:xfrm>
            <a:off x="5791200" y="3505200"/>
            <a:ext cx="2895600" cy="1600200"/>
          </a:xfrm>
          <a:prstGeom prst="ellipse">
            <a:avLst/>
          </a:prstGeom>
          <a:solidFill>
            <a:schemeClr val="accent1">
              <a:alpha val="30196"/>
            </a:schemeClr>
          </a:solidFill>
          <a:ln w="28575" algn="ctr">
            <a:solidFill>
              <a:schemeClr val="accent2"/>
            </a:solidFill>
            <a:round/>
            <a:headEnd type="none" w="sm" len="sm"/>
            <a:tailEnd type="none" w="sm" len="sm"/>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sz="1800" dirty="0">
              <a:solidFill>
                <a:schemeClr val="tx1"/>
              </a:solidFill>
            </a:endParaRPr>
          </a:p>
        </p:txBody>
      </p:sp>
      <p:sp>
        <p:nvSpPr>
          <p:cNvPr id="3" name="Slide Number Placeholder 1">
            <a:extLst>
              <a:ext uri="{FF2B5EF4-FFF2-40B4-BE49-F238E27FC236}">
                <a16:creationId xmlns:a16="http://schemas.microsoft.com/office/drawing/2014/main" id="{3052EB7F-2F07-4C15-3ADB-135569DE11F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254508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6393-5AE1-E10D-7045-7AFE312178F8}"/>
              </a:ext>
            </a:extLst>
          </p:cNvPr>
          <p:cNvSpPr>
            <a:spLocks noGrp="1"/>
          </p:cNvSpPr>
          <p:nvPr>
            <p:ph type="title"/>
          </p:nvPr>
        </p:nvSpPr>
        <p:spPr/>
        <p:txBody>
          <a:bodyPr/>
          <a:lstStyle/>
          <a:p>
            <a:r>
              <a:rPr lang="en-US" dirty="0"/>
              <a:t>PSSs Regulations</a:t>
            </a:r>
          </a:p>
        </p:txBody>
      </p:sp>
      <p:sp>
        <p:nvSpPr>
          <p:cNvPr id="3" name="Content Placeholder 2">
            <a:extLst>
              <a:ext uri="{FF2B5EF4-FFF2-40B4-BE49-F238E27FC236}">
                <a16:creationId xmlns:a16="http://schemas.microsoft.com/office/drawing/2014/main" id="{D6F18D11-A5E4-37FE-7DD3-98CBB31651A8}"/>
              </a:ext>
            </a:extLst>
          </p:cNvPr>
          <p:cNvSpPr>
            <a:spLocks noGrp="1"/>
          </p:cNvSpPr>
          <p:nvPr>
            <p:ph idx="1"/>
          </p:nvPr>
        </p:nvSpPr>
        <p:spPr/>
        <p:txBody>
          <a:bodyPr/>
          <a:lstStyle/>
          <a:p>
            <a:r>
              <a:rPr lang="en-US" dirty="0"/>
              <a:t>On ERCOT PSSs are required on all synchronous generators greater than 10 MW installed after January 2008</a:t>
            </a:r>
          </a:p>
          <a:p>
            <a:pPr lvl="1"/>
            <a:r>
              <a:rPr lang="en-US" dirty="0"/>
              <a:t>If a generator has a PSS then they need to be kept in-service; they also need to be tuned to help damp out oscillations between 0.2 to 2 Hz.</a:t>
            </a:r>
          </a:p>
          <a:p>
            <a:r>
              <a:rPr lang="en-US" dirty="0"/>
              <a:t>WECC requires PSSs for synchronous generators connected to the bulk electric grid, and has a number specific requires associated with PSS values (see NERC VAR-501-WECC-3.1)</a:t>
            </a:r>
          </a:p>
          <a:p>
            <a:endParaRPr lang="en-US" dirty="0"/>
          </a:p>
        </p:txBody>
      </p:sp>
      <p:sp>
        <p:nvSpPr>
          <p:cNvPr id="4" name="Slide Number Placeholder 1">
            <a:extLst>
              <a:ext uri="{FF2B5EF4-FFF2-40B4-BE49-F238E27FC236}">
                <a16:creationId xmlns:a16="http://schemas.microsoft.com/office/drawing/2014/main" id="{2C991CE0-41A3-6BB3-49D6-12E435F70E7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901726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Block Diagram of a System with a PSS</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81200" y="1371600"/>
            <a:ext cx="7924800" cy="485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6437328"/>
            <a:ext cx="509004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a:t>
            </a:r>
            <a:r>
              <a:rPr lang="en-US" sz="1600" dirty="0" err="1">
                <a:solidFill>
                  <a:srgbClr val="1E0000"/>
                </a:solidFill>
                <a:latin typeface="+mn-lt"/>
              </a:rPr>
              <a:t>Kundur</a:t>
            </a:r>
            <a:r>
              <a:rPr lang="en-US" sz="1600" dirty="0">
                <a:solidFill>
                  <a:srgbClr val="1E0000"/>
                </a:solidFill>
                <a:latin typeface="+mn-lt"/>
              </a:rPr>
              <a:t>, </a:t>
            </a:r>
            <a:r>
              <a:rPr lang="en-US" sz="1600" i="1" dirty="0">
                <a:solidFill>
                  <a:srgbClr val="1E0000"/>
                </a:solidFill>
                <a:latin typeface="+mn-lt"/>
              </a:rPr>
              <a:t>Power System Stability and Control</a:t>
            </a:r>
          </a:p>
        </p:txBody>
      </p:sp>
      <p:cxnSp>
        <p:nvCxnSpPr>
          <p:cNvPr id="6" name="Straight Arrow Connector 5"/>
          <p:cNvCxnSpPr>
            <a:cxnSpLocks/>
          </p:cNvCxnSpPr>
          <p:nvPr/>
        </p:nvCxnSpPr>
        <p:spPr bwMode="auto">
          <a:xfrm flipH="1">
            <a:off x="5562600" y="1600200"/>
            <a:ext cx="2209800" cy="4808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7" name="Rectangle 6"/>
          <p:cNvSpPr/>
          <p:nvPr/>
        </p:nvSpPr>
        <p:spPr>
          <a:xfrm>
            <a:off x="7848600" y="1417455"/>
            <a:ext cx="1685476" cy="461665"/>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PSS is here</a:t>
            </a:r>
          </a:p>
        </p:txBody>
      </p:sp>
      <p:sp>
        <p:nvSpPr>
          <p:cNvPr id="3" name="Slide Number Placeholder 1">
            <a:extLst>
              <a:ext uri="{FF2B5EF4-FFF2-40B4-BE49-F238E27FC236}">
                <a16:creationId xmlns:a16="http://schemas.microsoft.com/office/drawing/2014/main" id="{E129BDDF-E421-E18C-C43C-C0DE1A8F016F}"/>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153718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Basics</a:t>
            </a:r>
          </a:p>
        </p:txBody>
      </p:sp>
      <p:sp>
        <p:nvSpPr>
          <p:cNvPr id="3" name="Content Placeholder 2"/>
          <p:cNvSpPr>
            <a:spLocks noGrp="1"/>
          </p:cNvSpPr>
          <p:nvPr>
            <p:ph idx="1"/>
          </p:nvPr>
        </p:nvSpPr>
        <p:spPr/>
        <p:txBody>
          <a:bodyPr>
            <a:noAutofit/>
          </a:bodyPr>
          <a:lstStyle/>
          <a:p>
            <a:r>
              <a:rPr lang="en-US" sz="2400" dirty="0"/>
              <a:t>Stabilizers can be motivated by considering a classical model supplying an infinite bus</a:t>
            </a:r>
          </a:p>
          <a:p>
            <a:endParaRPr lang="en-US" sz="2400" dirty="0"/>
          </a:p>
          <a:p>
            <a:endParaRPr lang="en-US" sz="2400" dirty="0"/>
          </a:p>
          <a:p>
            <a:endParaRPr lang="en-US" sz="2400" dirty="0"/>
          </a:p>
          <a:p>
            <a:endParaRPr lang="en-US" sz="2400" dirty="0"/>
          </a:p>
          <a:p>
            <a:endParaRPr lang="en-US" sz="2400" dirty="0"/>
          </a:p>
          <a:p>
            <a:r>
              <a:rPr lang="en-US" sz="2400" dirty="0"/>
              <a:t>Assume internal voltage has an additional component</a:t>
            </a:r>
          </a:p>
          <a:p>
            <a:endParaRPr lang="en-US" sz="2400" dirty="0"/>
          </a:p>
          <a:p>
            <a:endParaRPr lang="en-US" sz="2400" dirty="0"/>
          </a:p>
          <a:p>
            <a:r>
              <a:rPr lang="en-US" sz="2400" dirty="0"/>
              <a:t>This can add additional damping if sin(</a:t>
            </a:r>
            <a:r>
              <a:rPr lang="en-US" sz="2400" dirty="0">
                <a:latin typeface="Symbol" panose="05050102010706020507" pitchFamily="18" charset="2"/>
              </a:rPr>
              <a:t>d</a:t>
            </a:r>
            <a:r>
              <a:rPr lang="en-US" sz="2400" dirty="0"/>
              <a:t>) is positive</a:t>
            </a:r>
          </a:p>
          <a:p>
            <a:r>
              <a:rPr lang="en-US" sz="2400" dirty="0"/>
              <a:t>In a real system there is delay, which requires compensation</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1850527"/>
            <a:ext cx="2532062"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2731250"/>
            <a:ext cx="5535613"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02413" y="2057400"/>
            <a:ext cx="4933191" cy="167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nvGraphicFramePr>
        <p:xfrm>
          <a:off x="1032681" y="4596091"/>
          <a:ext cx="2638491" cy="525479"/>
        </p:xfrm>
        <a:graphic>
          <a:graphicData uri="http://schemas.openxmlformats.org/presentationml/2006/ole">
            <mc:AlternateContent xmlns:mc="http://schemas.openxmlformats.org/markup-compatibility/2006">
              <mc:Choice xmlns:v="urn:schemas-microsoft-com:vml" Requires="v">
                <p:oleObj name="Equation" r:id="rId5" imgW="2425680" imgH="482400" progId="Equation.DSMT4">
                  <p:embed/>
                </p:oleObj>
              </mc:Choice>
              <mc:Fallback>
                <p:oleObj name="Equation" r:id="rId5" imgW="2425680" imgH="4824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681" y="4596091"/>
                        <a:ext cx="2638491" cy="525479"/>
                      </a:xfrm>
                      <a:prstGeom prst="rect">
                        <a:avLst/>
                      </a:prstGeom>
                      <a:noFill/>
                      <a:ln>
                        <a:noFill/>
                      </a:ln>
                      <a:effectLst/>
                    </p:spPr>
                  </p:pic>
                </p:oleObj>
              </mc:Fallback>
            </mc:AlternateContent>
          </a:graphicData>
        </a:graphic>
      </p:graphicFrame>
      <p:sp>
        <p:nvSpPr>
          <p:cNvPr id="8" name="Slide Number Placeholder 1">
            <a:extLst>
              <a:ext uri="{FF2B5EF4-FFF2-40B4-BE49-F238E27FC236}">
                <a16:creationId xmlns:a16="http://schemas.microsoft.com/office/drawing/2014/main" id="{AF7E0D76-056B-BDF8-6B4C-307DD69EC7A7}"/>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367529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7B66-914D-FD01-1C65-C9722C687E79}"/>
              </a:ext>
            </a:extLst>
          </p:cNvPr>
          <p:cNvSpPr>
            <a:spLocks noGrp="1"/>
          </p:cNvSpPr>
          <p:nvPr>
            <p:ph type="title"/>
          </p:nvPr>
        </p:nvSpPr>
        <p:spPr/>
        <p:txBody>
          <a:bodyPr/>
          <a:lstStyle/>
          <a:p>
            <a:r>
              <a:rPr lang="en-US" dirty="0"/>
              <a:t>Running 2000 Bus Case with Composite Loads</a:t>
            </a:r>
          </a:p>
        </p:txBody>
      </p:sp>
      <p:sp>
        <p:nvSpPr>
          <p:cNvPr id="3" name="Content Placeholder 2">
            <a:extLst>
              <a:ext uri="{FF2B5EF4-FFF2-40B4-BE49-F238E27FC236}">
                <a16:creationId xmlns:a16="http://schemas.microsoft.com/office/drawing/2014/main" id="{56553ABA-69A7-B352-8CF3-D3178741F4A9}"/>
              </a:ext>
            </a:extLst>
          </p:cNvPr>
          <p:cNvSpPr>
            <a:spLocks noGrp="1"/>
          </p:cNvSpPr>
          <p:nvPr>
            <p:ph idx="1"/>
          </p:nvPr>
        </p:nvSpPr>
        <p:spPr>
          <a:xfrm>
            <a:off x="457200" y="1280160"/>
            <a:ext cx="11297920" cy="1691640"/>
          </a:xfrm>
        </p:spPr>
        <p:txBody>
          <a:bodyPr/>
          <a:lstStyle/>
          <a:p>
            <a:r>
              <a:rPr lang="en-US" dirty="0"/>
              <a:t>Show Texas2000_CMPLDW; this is the previous 2000 bus case with the CMPLDW model applied to all loads</a:t>
            </a:r>
          </a:p>
          <a:p>
            <a:r>
              <a:rPr lang="en-US" dirty="0"/>
              <a:t>To see and modify the parameters</a:t>
            </a:r>
            <a:br>
              <a:rPr lang="en-US" dirty="0"/>
            </a:br>
            <a:r>
              <a:rPr lang="en-US" dirty="0"/>
              <a:t>in the Model Explorer select</a:t>
            </a:r>
            <a:br>
              <a:rPr lang="en-US" dirty="0"/>
            </a:br>
            <a:r>
              <a:rPr lang="en-US" b="1" dirty="0"/>
              <a:t>Transient Stability, Load</a:t>
            </a:r>
            <a:br>
              <a:rPr lang="en-US" b="1" dirty="0"/>
            </a:br>
            <a:r>
              <a:rPr lang="en-US" b="1" dirty="0"/>
              <a:t>Characteristics</a:t>
            </a:r>
          </a:p>
          <a:p>
            <a:endParaRPr lang="en-US" dirty="0"/>
          </a:p>
          <a:p>
            <a:endParaRPr lang="en-US" dirty="0"/>
          </a:p>
        </p:txBody>
      </p:sp>
      <p:pic>
        <p:nvPicPr>
          <p:cNvPr id="5" name="Picture 4">
            <a:extLst>
              <a:ext uri="{FF2B5EF4-FFF2-40B4-BE49-F238E27FC236}">
                <a16:creationId xmlns:a16="http://schemas.microsoft.com/office/drawing/2014/main" id="{41CDD60A-A7D6-62D4-5BD1-AA580C5962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r="23015"/>
          <a:stretch/>
        </p:blipFill>
        <p:spPr>
          <a:xfrm>
            <a:off x="5638800" y="2895600"/>
            <a:ext cx="5760720" cy="3810000"/>
          </a:xfrm>
          <a:prstGeom prst="rect">
            <a:avLst/>
          </a:prstGeom>
        </p:spPr>
      </p:pic>
      <p:pic>
        <p:nvPicPr>
          <p:cNvPr id="9" name="Picture 8">
            <a:extLst>
              <a:ext uri="{FF2B5EF4-FFF2-40B4-BE49-F238E27FC236}">
                <a16:creationId xmlns:a16="http://schemas.microsoft.com/office/drawing/2014/main" id="{39437AF8-1B4A-0E5D-9FA5-849F1CF20C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0600" y="4114800"/>
            <a:ext cx="4206240" cy="2468880"/>
          </a:xfrm>
          <a:prstGeom prst="rect">
            <a:avLst/>
          </a:prstGeom>
        </p:spPr>
      </p:pic>
      <p:sp>
        <p:nvSpPr>
          <p:cNvPr id="10" name="TextBox 9">
            <a:extLst>
              <a:ext uri="{FF2B5EF4-FFF2-40B4-BE49-F238E27FC236}">
                <a16:creationId xmlns:a16="http://schemas.microsoft.com/office/drawing/2014/main" id="{C9439B06-6335-4EBE-45B7-A4D27FD8CE09}"/>
              </a:ext>
            </a:extLst>
          </p:cNvPr>
          <p:cNvSpPr txBox="1"/>
          <p:nvPr/>
        </p:nvSpPr>
        <p:spPr>
          <a:xfrm>
            <a:off x="8376920" y="1828800"/>
            <a:ext cx="3200400" cy="2308324"/>
          </a:xfrm>
          <a:prstGeom prst="rect">
            <a:avLst/>
          </a:prstGeom>
          <a:solidFill>
            <a:schemeClr val="accent3">
              <a:lumMod val="95000"/>
            </a:schemeClr>
          </a:solidFill>
        </p:spPr>
        <p:txBody>
          <a:bodyPr wrap="square" rtlCol="0">
            <a:spAutoFit/>
          </a:bodyPr>
          <a:lstStyle/>
          <a:p>
            <a:pPr>
              <a:buClr>
                <a:srgbClr val="003366"/>
              </a:buClr>
            </a:pPr>
            <a:r>
              <a:rPr lang="en-US" sz="2400" dirty="0">
                <a:solidFill>
                  <a:srgbClr val="1E0000"/>
                </a:solidFill>
              </a:rPr>
              <a:t>Run the generator drop scenario varying these parameters; with this model the grid is no longer well damped (prone to oscillations)</a:t>
            </a:r>
          </a:p>
        </p:txBody>
      </p:sp>
      <p:cxnSp>
        <p:nvCxnSpPr>
          <p:cNvPr id="11" name="Straight Arrow Connector 10">
            <a:extLst>
              <a:ext uri="{FF2B5EF4-FFF2-40B4-BE49-F238E27FC236}">
                <a16:creationId xmlns:a16="http://schemas.microsoft.com/office/drawing/2014/main" id="{DC4DED8A-50BA-B312-F664-EA7A00E0062C}"/>
              </a:ext>
            </a:extLst>
          </p:cNvPr>
          <p:cNvCxnSpPr>
            <a:cxnSpLocks/>
          </p:cNvCxnSpPr>
          <p:nvPr/>
        </p:nvCxnSpPr>
        <p:spPr bwMode="auto">
          <a:xfrm flipH="1">
            <a:off x="7007860" y="2895600"/>
            <a:ext cx="1145540" cy="1857820"/>
          </a:xfrm>
          <a:prstGeom prst="straightConnector1">
            <a:avLst/>
          </a:prstGeom>
          <a:noFill/>
          <a:ln w="63500" cap="flat" cmpd="sng" algn="ctr">
            <a:solidFill>
              <a:srgbClr val="F08200"/>
            </a:solidFill>
            <a:prstDash val="solid"/>
            <a:round/>
            <a:headEnd type="none" w="med" len="med"/>
            <a:tailEnd type="triangle"/>
          </a:ln>
          <a:effectLst/>
        </p:spPr>
      </p:cxnSp>
      <p:sp>
        <p:nvSpPr>
          <p:cNvPr id="13" name="Slide Number Placeholder 1">
            <a:extLst>
              <a:ext uri="{FF2B5EF4-FFF2-40B4-BE49-F238E27FC236}">
                <a16:creationId xmlns:a16="http://schemas.microsoft.com/office/drawing/2014/main" id="{A8C733B4-B315-CC94-A185-49D6608971FA}"/>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3745350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PSS</a:t>
            </a:r>
          </a:p>
        </p:txBody>
      </p:sp>
      <p:sp>
        <p:nvSpPr>
          <p:cNvPr id="3" name="Content Placeholder 2"/>
          <p:cNvSpPr>
            <a:spLocks noGrp="1"/>
          </p:cNvSpPr>
          <p:nvPr>
            <p:ph idx="1"/>
          </p:nvPr>
        </p:nvSpPr>
        <p:spPr/>
        <p:txBody>
          <a:bodyPr/>
          <a:lstStyle/>
          <a:p>
            <a:r>
              <a:rPr lang="en-US" dirty="0"/>
              <a:t>An example single input stabilizer is shown below (IEEEST)</a:t>
            </a:r>
          </a:p>
          <a:p>
            <a:pPr lvl="1"/>
            <a:r>
              <a:rPr lang="en-US" dirty="0"/>
              <a:t>The input is usually the generator shaft speed deviation, but it could also be the bus frequency deviation, generator electric power or voltage magnitude</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5800" y="2651760"/>
            <a:ext cx="708778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48600" y="4838282"/>
            <a:ext cx="2438400"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V</a:t>
            </a:r>
            <a:r>
              <a:rPr lang="en-US" sz="2400" b="0" baseline="-25000" dirty="0">
                <a:solidFill>
                  <a:srgbClr val="1E0000"/>
                </a:solidFill>
                <a:latin typeface="+mn-lt"/>
              </a:rPr>
              <a:t>ST</a:t>
            </a:r>
            <a:r>
              <a:rPr lang="en-US" sz="2400" b="0" dirty="0">
                <a:solidFill>
                  <a:srgbClr val="1E0000"/>
                </a:solidFill>
                <a:latin typeface="+mn-lt"/>
              </a:rPr>
              <a:t> is an input into the exciter</a:t>
            </a:r>
          </a:p>
        </p:txBody>
      </p:sp>
      <p:sp>
        <p:nvSpPr>
          <p:cNvPr id="6" name="TextBox 6"/>
          <p:cNvSpPr txBox="1"/>
          <p:nvPr/>
        </p:nvSpPr>
        <p:spPr>
          <a:xfrm>
            <a:off x="8354060" y="2712325"/>
            <a:ext cx="266700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The model can be simplified by setting some parameters to zero</a:t>
            </a:r>
          </a:p>
        </p:txBody>
      </p:sp>
      <p:sp>
        <p:nvSpPr>
          <p:cNvPr id="7" name="Slide Number Placeholder 1">
            <a:extLst>
              <a:ext uri="{FF2B5EF4-FFF2-40B4-BE49-F238E27FC236}">
                <a16:creationId xmlns:a16="http://schemas.microsoft.com/office/drawing/2014/main" id="{388844F3-FA4C-456D-8F8B-1F3AD3FA27B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1389442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Results With Stabilizers</a:t>
            </a:r>
          </a:p>
        </p:txBody>
      </p:sp>
      <p:sp>
        <p:nvSpPr>
          <p:cNvPr id="3" name="Content Placeholder 2"/>
          <p:cNvSpPr>
            <a:spLocks noGrp="1"/>
          </p:cNvSpPr>
          <p:nvPr>
            <p:ph idx="1"/>
          </p:nvPr>
        </p:nvSpPr>
        <p:spPr>
          <a:xfrm>
            <a:off x="457200" y="1280160"/>
            <a:ext cx="10439400" cy="1082040"/>
          </a:xfrm>
        </p:spPr>
        <p:txBody>
          <a:bodyPr/>
          <a:lstStyle/>
          <a:p>
            <a:r>
              <a:rPr lang="en-US" dirty="0"/>
              <a:t>The case has 334 IEEST stabilizers, all with the same parameters (which would not be the case in a real system) </a:t>
            </a:r>
          </a:p>
        </p:txBody>
      </p:sp>
      <p:pic>
        <p:nvPicPr>
          <p:cNvPr id="345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1"/>
            <a:ext cx="5715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600" y="2362200"/>
            <a:ext cx="2209799" cy="2308324"/>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Results are </a:t>
            </a:r>
            <a:br>
              <a:rPr lang="en-US" sz="2400" dirty="0">
                <a:solidFill>
                  <a:srgbClr val="1E0000"/>
                </a:solidFill>
                <a:latin typeface="+mn-lt"/>
              </a:rPr>
            </a:br>
            <a:r>
              <a:rPr lang="en-US" sz="2400" dirty="0">
                <a:solidFill>
                  <a:srgbClr val="1E0000"/>
                </a:solidFill>
                <a:latin typeface="+mn-lt"/>
              </a:rPr>
              <a:t>given for the </a:t>
            </a:r>
            <a:br>
              <a:rPr lang="en-US" sz="2400" dirty="0">
                <a:solidFill>
                  <a:srgbClr val="1E0000"/>
                </a:solidFill>
                <a:latin typeface="+mn-lt"/>
              </a:rPr>
            </a:br>
            <a:r>
              <a:rPr lang="en-US" sz="2400" dirty="0">
                <a:solidFill>
                  <a:srgbClr val="1E0000"/>
                </a:solidFill>
                <a:latin typeface="+mn-lt"/>
              </a:rPr>
              <a:t>previous</a:t>
            </a:r>
            <a:br>
              <a:rPr lang="en-US" sz="2400" dirty="0">
                <a:solidFill>
                  <a:srgbClr val="1E0000"/>
                </a:solidFill>
                <a:latin typeface="+mn-lt"/>
              </a:rPr>
            </a:br>
            <a:r>
              <a:rPr lang="en-US" sz="2400" dirty="0">
                <a:solidFill>
                  <a:srgbClr val="1E0000"/>
                </a:solidFill>
                <a:latin typeface="+mn-lt"/>
              </a:rPr>
              <a:t>generator </a:t>
            </a:r>
            <a:br>
              <a:rPr lang="en-US" sz="2400" dirty="0">
                <a:solidFill>
                  <a:srgbClr val="1E0000"/>
                </a:solidFill>
                <a:latin typeface="+mn-lt"/>
              </a:rPr>
            </a:br>
            <a:r>
              <a:rPr lang="en-US" sz="2400" dirty="0">
                <a:solidFill>
                  <a:srgbClr val="1E0000"/>
                </a:solidFill>
                <a:latin typeface="+mn-lt"/>
              </a:rPr>
              <a:t>drop </a:t>
            </a:r>
            <a:br>
              <a:rPr lang="en-US" sz="2400" dirty="0">
                <a:solidFill>
                  <a:srgbClr val="1E0000"/>
                </a:solidFill>
                <a:latin typeface="+mn-lt"/>
              </a:rPr>
            </a:br>
            <a:r>
              <a:rPr lang="en-US" sz="2400" dirty="0">
                <a:solidFill>
                  <a:srgbClr val="1E0000"/>
                </a:solidFill>
                <a:latin typeface="+mn-lt"/>
              </a:rPr>
              <a:t>contingency</a:t>
            </a:r>
            <a:endParaRPr lang="en-US" sz="2400" b="0" dirty="0">
              <a:solidFill>
                <a:srgbClr val="1E0000"/>
              </a:solidFill>
              <a:latin typeface="+mn-lt"/>
            </a:endParaRPr>
          </a:p>
        </p:txBody>
      </p:sp>
      <p:sp>
        <p:nvSpPr>
          <p:cNvPr id="5" name="Slide Number Placeholder 1">
            <a:extLst>
              <a:ext uri="{FF2B5EF4-FFF2-40B4-BE49-F238E27FC236}">
                <a16:creationId xmlns:a16="http://schemas.microsoft.com/office/drawing/2014/main" id="{3F6F3D6C-BC1D-BB5A-B64E-BF8119630A3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281382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Results Without Stabilizers</a:t>
            </a:r>
          </a:p>
        </p:txBody>
      </p:sp>
      <p:sp>
        <p:nvSpPr>
          <p:cNvPr id="3" name="Content Placeholder 2"/>
          <p:cNvSpPr>
            <a:spLocks noGrp="1"/>
          </p:cNvSpPr>
          <p:nvPr>
            <p:ph idx="1"/>
          </p:nvPr>
        </p:nvSpPr>
        <p:spPr>
          <a:xfrm>
            <a:off x="457200" y="1280160"/>
            <a:ext cx="8549640" cy="777240"/>
          </a:xfrm>
        </p:spPr>
        <p:txBody>
          <a:bodyPr/>
          <a:lstStyle/>
          <a:p>
            <a:r>
              <a:rPr lang="en-US" dirty="0"/>
              <a:t>Clearly the case is unstable; note the change in scale</a:t>
            </a:r>
          </a:p>
        </p:txBody>
      </p:sp>
      <p:pic>
        <p:nvPicPr>
          <p:cNvPr id="346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6324600" cy="452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EB94669C-1F5D-350E-1173-3A9B8105957C}"/>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138627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Filters and Lead-Lag Compensators</a:t>
            </a:r>
          </a:p>
        </p:txBody>
      </p:sp>
      <p:sp>
        <p:nvSpPr>
          <p:cNvPr id="3" name="Content Placeholder 2"/>
          <p:cNvSpPr>
            <a:spLocks noGrp="1"/>
          </p:cNvSpPr>
          <p:nvPr>
            <p:ph idx="1"/>
          </p:nvPr>
        </p:nvSpPr>
        <p:spPr/>
        <p:txBody>
          <a:bodyPr>
            <a:normAutofit fontScale="92500" lnSpcReduction="10000"/>
          </a:bodyPr>
          <a:lstStyle/>
          <a:p>
            <a:r>
              <a:rPr lang="en-US" sz="3000" dirty="0"/>
              <a:t>Two common attributes of PSSs are washout filters and lead-lag compensators</a:t>
            </a:r>
          </a:p>
          <a:p>
            <a:endParaRPr lang="en-US" dirty="0"/>
          </a:p>
          <a:p>
            <a:endParaRPr lang="en-US" dirty="0"/>
          </a:p>
          <a:p>
            <a:endParaRPr lang="en-US" dirty="0"/>
          </a:p>
          <a:p>
            <a:endParaRPr lang="en-US" dirty="0"/>
          </a:p>
          <a:p>
            <a:endParaRPr lang="en-US" dirty="0"/>
          </a:p>
          <a:p>
            <a:r>
              <a:rPr lang="en-US" sz="3000" dirty="0"/>
              <a:t>Since PSSs are associated with damping oscillations, they should be immune to slow changes.  These low frequency changes are “washed out” by the washout filter; this is a type of high-pass filter.     </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0" y="2151760"/>
            <a:ext cx="7086600" cy="171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1" y="3024633"/>
            <a:ext cx="1926553"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Washout filter</a:t>
            </a:r>
          </a:p>
        </p:txBody>
      </p:sp>
      <p:sp>
        <p:nvSpPr>
          <p:cNvPr id="6" name="TextBox 5"/>
          <p:cNvSpPr txBox="1"/>
          <p:nvPr/>
        </p:nvSpPr>
        <p:spPr>
          <a:xfrm>
            <a:off x="6477001" y="1805822"/>
            <a:ext cx="3044423"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Lead-lag compensators</a:t>
            </a:r>
          </a:p>
        </p:txBody>
      </p:sp>
      <p:sp>
        <p:nvSpPr>
          <p:cNvPr id="8" name="Slide Number Placeholder 1">
            <a:extLst>
              <a:ext uri="{FF2B5EF4-FFF2-40B4-BE49-F238E27FC236}">
                <a16:creationId xmlns:a16="http://schemas.microsoft.com/office/drawing/2014/main" id="{32F349EE-3F6E-EA3E-3089-6F1DCCE8F8F3}"/>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595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Filter </a:t>
            </a:r>
          </a:p>
        </p:txBody>
      </p:sp>
      <p:sp>
        <p:nvSpPr>
          <p:cNvPr id="3" name="Content Placeholder 2"/>
          <p:cNvSpPr>
            <a:spLocks noGrp="1"/>
          </p:cNvSpPr>
          <p:nvPr>
            <p:ph idx="1"/>
          </p:nvPr>
        </p:nvSpPr>
        <p:spPr/>
        <p:txBody>
          <a:bodyPr/>
          <a:lstStyle/>
          <a:p>
            <a:r>
              <a:rPr lang="en-US" dirty="0"/>
              <a:t>The filter changes both the magnitude </a:t>
            </a:r>
            <a:br>
              <a:rPr lang="en-US" dirty="0"/>
            </a:br>
            <a:r>
              <a:rPr lang="en-US" dirty="0"/>
              <a:t>and angle of the signal at low frequencies  </a:t>
            </a:r>
          </a:p>
        </p:txBody>
      </p:sp>
      <p:sp>
        <p:nvSpPr>
          <p:cNvPr id="4" name="Rectangle 3"/>
          <p:cNvSpPr/>
          <p:nvPr/>
        </p:nvSpPr>
        <p:spPr>
          <a:xfrm>
            <a:off x="6908800" y="5845314"/>
            <a:ext cx="4191000" cy="707886"/>
          </a:xfrm>
          <a:prstGeom prst="rect">
            <a:avLst/>
          </a:prstGeom>
        </p:spPr>
        <p:txBody>
          <a:bodyPr wrap="square">
            <a:spAutoFit/>
          </a:bodyPr>
          <a:lstStyle/>
          <a:p>
            <a:r>
              <a:rPr lang="en-US" sz="2000" dirty="0">
                <a:solidFill>
                  <a:srgbClr val="1E0000"/>
                </a:solidFill>
                <a:hlinkClick r:id="rId2"/>
              </a:rPr>
              <a:t>Image Source: www.electronics-tutorials.ws/filter/filter_3.html</a:t>
            </a:r>
            <a:endParaRPr lang="en-US" sz="2000" dirty="0">
              <a:solidFill>
                <a:srgbClr val="1E0000"/>
              </a:solidFill>
            </a:endParaRPr>
          </a:p>
        </p:txBody>
      </p:sp>
      <p:pic>
        <p:nvPicPr>
          <p:cNvPr id="107522" name="Picture 2" descr="high pass filter bode pl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027" y="2362200"/>
            <a:ext cx="5773062"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48988" y="1299478"/>
            <a:ext cx="3547612"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The breakpoint frequency is when the phase shift</a:t>
            </a:r>
            <a:br>
              <a:rPr lang="en-US" sz="2400" b="0" dirty="0">
                <a:solidFill>
                  <a:srgbClr val="1E0000"/>
                </a:solidFill>
                <a:latin typeface="+mn-lt"/>
              </a:rPr>
            </a:br>
            <a:r>
              <a:rPr lang="en-US" sz="2400" b="0" dirty="0">
                <a:solidFill>
                  <a:srgbClr val="1E0000"/>
                </a:solidFill>
                <a:latin typeface="+mn-lt"/>
              </a:rPr>
              <a:t>is 45 degrees and the gain is -3 dB (1/sqrt(2))</a:t>
            </a:r>
          </a:p>
        </p:txBody>
      </p:sp>
      <p:sp>
        <p:nvSpPr>
          <p:cNvPr id="8" name="TextBox 7"/>
          <p:cNvSpPr txBox="1"/>
          <p:nvPr/>
        </p:nvSpPr>
        <p:spPr>
          <a:xfrm>
            <a:off x="7543800" y="3810000"/>
            <a:ext cx="4189443"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A larger T value shifts the breakpoint to lower frequencies;</a:t>
            </a:r>
            <a:br>
              <a:rPr lang="en-US" sz="2400" b="0" dirty="0">
                <a:solidFill>
                  <a:srgbClr val="1E0000"/>
                </a:solidFill>
                <a:latin typeface="+mn-lt"/>
              </a:rPr>
            </a:br>
            <a:r>
              <a:rPr lang="en-US" sz="2400" b="0" dirty="0">
                <a:solidFill>
                  <a:srgbClr val="1E0000"/>
                </a:solidFill>
                <a:latin typeface="+mn-lt"/>
              </a:rPr>
              <a:t>at T=10 the breakpoint frequency is 0.016 Hz  </a:t>
            </a:r>
          </a:p>
        </p:txBody>
      </p:sp>
      <p:sp>
        <p:nvSpPr>
          <p:cNvPr id="5" name="Slide Number Placeholder 1">
            <a:extLst>
              <a:ext uri="{FF2B5EF4-FFF2-40B4-BE49-F238E27FC236}">
                <a16:creationId xmlns:a16="http://schemas.microsoft.com/office/drawing/2014/main" id="{15111CE0-25B2-91AC-4EFF-0C90C94BF60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2272508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Lead-Lag Compensators</a:t>
            </a:r>
          </a:p>
        </p:txBody>
      </p:sp>
      <p:sp>
        <p:nvSpPr>
          <p:cNvPr id="3" name="Content Placeholder 2"/>
          <p:cNvSpPr>
            <a:spLocks noGrp="1"/>
          </p:cNvSpPr>
          <p:nvPr>
            <p:ph idx="1"/>
          </p:nvPr>
        </p:nvSpPr>
        <p:spPr/>
        <p:txBody>
          <a:bodyPr/>
          <a:lstStyle/>
          <a:p>
            <a:r>
              <a:rPr lang="en-US" dirty="0"/>
              <a:t>For a lead-lag compensator of the below form with </a:t>
            </a:r>
            <a:r>
              <a:rPr lang="en-US" dirty="0">
                <a:latin typeface="Symbol" panose="05050102010706020507" pitchFamily="18" charset="2"/>
              </a:rPr>
              <a:t>a</a:t>
            </a:r>
            <a:r>
              <a:rPr lang="en-US" dirty="0"/>
              <a:t> &lt;= 1 (equivalently a &gt;= 1) </a:t>
            </a:r>
          </a:p>
          <a:p>
            <a:endParaRPr lang="en-US" dirty="0"/>
          </a:p>
          <a:p>
            <a:endParaRPr lang="en-US" dirty="0"/>
          </a:p>
          <a:p>
            <a:r>
              <a:rPr lang="en-US" dirty="0"/>
              <a:t>There is no gain or phase shift at </a:t>
            </a:r>
            <a:br>
              <a:rPr lang="en-US" dirty="0"/>
            </a:br>
            <a:r>
              <a:rPr lang="en-US" dirty="0"/>
              <a:t>low frequencies, a gain at high </a:t>
            </a:r>
            <a:br>
              <a:rPr lang="en-US" dirty="0"/>
            </a:br>
            <a:r>
              <a:rPr lang="en-US" dirty="0"/>
              <a:t>frequencies but no phase shift</a:t>
            </a:r>
          </a:p>
          <a:p>
            <a:r>
              <a:rPr lang="en-US" dirty="0"/>
              <a:t>Equations for a design maximum </a:t>
            </a:r>
            <a:br>
              <a:rPr lang="en-US" dirty="0"/>
            </a:br>
            <a:r>
              <a:rPr lang="en-US" dirty="0"/>
              <a:t>phase shift </a:t>
            </a:r>
            <a:r>
              <a:rPr lang="en-US" dirty="0">
                <a:latin typeface="Symbol" panose="05050102010706020507" pitchFamily="18" charset="2"/>
              </a:rPr>
              <a:t>a</a:t>
            </a:r>
            <a:r>
              <a:rPr lang="en-US" dirty="0"/>
              <a:t> at a frequency f are</a:t>
            </a:r>
            <a:br>
              <a:rPr lang="en-US" dirty="0"/>
            </a:br>
            <a:r>
              <a:rPr lang="en-US" dirty="0"/>
              <a:t>given</a:t>
            </a:r>
          </a:p>
          <a:p>
            <a:endParaRPr lang="en-US" dirty="0"/>
          </a:p>
          <a:p>
            <a:endParaRPr lang="en-US" dirty="0"/>
          </a:p>
          <a:p>
            <a:endParaRPr lang="en-US" dirty="0"/>
          </a:p>
          <a:p>
            <a:pPr marL="0" indent="0">
              <a:buNone/>
            </a:pPr>
            <a:br>
              <a:rPr lang="en-US" dirty="0"/>
            </a:br>
            <a:endParaRPr lang="en-US" dirty="0"/>
          </a:p>
        </p:txBody>
      </p:sp>
      <p:graphicFrame>
        <p:nvGraphicFramePr>
          <p:cNvPr id="4" name="Object 3"/>
          <p:cNvGraphicFramePr>
            <a:graphicFrameLocks noChangeAspect="1"/>
          </p:cNvGraphicFramePr>
          <p:nvPr/>
        </p:nvGraphicFramePr>
        <p:xfrm>
          <a:off x="2286000" y="2057400"/>
          <a:ext cx="3276600" cy="838200"/>
        </p:xfrm>
        <a:graphic>
          <a:graphicData uri="http://schemas.openxmlformats.org/presentationml/2006/ole">
            <mc:AlternateContent xmlns:mc="http://schemas.openxmlformats.org/markup-compatibility/2006">
              <mc:Choice xmlns:v="urn:schemas-microsoft-com:vml" Requires="v">
                <p:oleObj name="Equation" r:id="rId2" imgW="1688760" imgH="431640" progId="Equation.DSMT4">
                  <p:embed/>
                </p:oleObj>
              </mc:Choice>
              <mc:Fallback>
                <p:oleObj name="Equation" r:id="rId2" imgW="1688760" imgH="431640" progId="Equation.DSMT4">
                  <p:embed/>
                  <p:pic>
                    <p:nvPicPr>
                      <p:cNvPr id="4" name="Object 3"/>
                      <p:cNvPicPr>
                        <a:picLocks noChangeAspect="1" noChangeArrowheads="1"/>
                      </p:cNvPicPr>
                      <p:nvPr/>
                    </p:nvPicPr>
                    <p:blipFill>
                      <a:blip r:embed="rId3"/>
                      <a:srcRect/>
                      <a:stretch>
                        <a:fillRect/>
                      </a:stretch>
                    </p:blipFill>
                    <p:spPr bwMode="auto">
                      <a:xfrm>
                        <a:off x="2286000" y="2057400"/>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8548" name="Picture 4" descr="http://ctms.engin.umich.edu/CTMS/Content/Extras/figures/lead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981201"/>
            <a:ext cx="3440240" cy="27431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nvGraphicFramePr>
        <p:xfrm>
          <a:off x="7162800" y="4953000"/>
          <a:ext cx="2667954" cy="1600200"/>
        </p:xfrm>
        <a:graphic>
          <a:graphicData uri="http://schemas.openxmlformats.org/presentationml/2006/ole">
            <mc:AlternateContent xmlns:mc="http://schemas.openxmlformats.org/markup-compatibility/2006">
              <mc:Choice xmlns:v="urn:schemas-microsoft-com:vml" Requires="v">
                <p:oleObj name="Equation" r:id="rId5" imgW="1676160" imgH="838080" progId="Equation.DSMT4">
                  <p:embed/>
                </p:oleObj>
              </mc:Choice>
              <mc:Fallback>
                <p:oleObj name="Equation" r:id="rId5" imgW="1676160" imgH="838080" progId="Equation.DSMT4">
                  <p:embed/>
                  <p:pic>
                    <p:nvPicPr>
                      <p:cNvPr id="5" name="Object 4"/>
                      <p:cNvPicPr>
                        <a:picLocks noChangeAspect="1" noChangeArrowheads="1"/>
                      </p:cNvPicPr>
                      <p:nvPr/>
                    </p:nvPicPr>
                    <p:blipFill>
                      <a:blip r:embed="rId6"/>
                      <a:srcRect/>
                      <a:stretch>
                        <a:fillRect/>
                      </a:stretch>
                    </p:blipFill>
                    <p:spPr bwMode="auto">
                      <a:xfrm>
                        <a:off x="7162800" y="4953000"/>
                        <a:ext cx="2667954" cy="1600200"/>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FD2D9083-2819-6AA3-F5BD-CEDEC1C3E63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2028145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a:t>
            </a:r>
          </a:p>
        </p:txBody>
      </p:sp>
      <p:sp>
        <p:nvSpPr>
          <p:cNvPr id="3" name="Content Placeholder 2"/>
          <p:cNvSpPr>
            <a:spLocks noGrp="1"/>
          </p:cNvSpPr>
          <p:nvPr>
            <p:ph idx="1"/>
          </p:nvPr>
        </p:nvSpPr>
        <p:spPr>
          <a:xfrm>
            <a:off x="457200" y="1280160"/>
            <a:ext cx="11049000" cy="3733800"/>
          </a:xfrm>
        </p:spPr>
        <p:txBody>
          <a:bodyPr/>
          <a:lstStyle/>
          <a:p>
            <a:r>
              <a:rPr lang="en-US" dirty="0"/>
              <a:t>As noted by Larsen, the basic function of stabilizers is to modulate the generator excitation to damp generator oscillations in frequency range of about 0.2 to 2.5 Hz</a:t>
            </a:r>
          </a:p>
          <a:p>
            <a:pPr lvl="1"/>
            <a:r>
              <a:rPr lang="en-US" dirty="0"/>
              <a:t>This requires adding a torque that is in phase with the speed variation; this requires compensating for the gain and phase characteristics of the generator, excitation system, and power system (GEP(s))</a:t>
            </a:r>
          </a:p>
          <a:p>
            <a:pPr lvl="1"/>
            <a:r>
              <a:rPr lang="en-US" dirty="0"/>
              <a:t>We need to compensate for the</a:t>
            </a:r>
            <a:br>
              <a:rPr lang="en-US" dirty="0"/>
            </a:br>
            <a:r>
              <a:rPr lang="en-US" dirty="0"/>
              <a:t>phase lag in the GEP</a:t>
            </a:r>
          </a:p>
          <a:p>
            <a:r>
              <a:rPr lang="en-US" dirty="0"/>
              <a:t>The stabilizer input is </a:t>
            </a:r>
            <a:br>
              <a:rPr lang="en-US" dirty="0"/>
            </a:br>
            <a:r>
              <a:rPr lang="en-US" dirty="0"/>
              <a:t>often the shaft speed</a:t>
            </a:r>
          </a:p>
          <a:p>
            <a:endParaRPr lang="en-US" dirty="0"/>
          </a:p>
        </p:txBody>
      </p:sp>
      <p:sp>
        <p:nvSpPr>
          <p:cNvPr id="4" name="TextBox 5"/>
          <p:cNvSpPr txBox="1"/>
          <p:nvPr/>
        </p:nvSpPr>
        <p:spPr>
          <a:xfrm>
            <a:off x="1109072" y="6324600"/>
            <a:ext cx="4285147"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Figure 1 from Larsen, 1981, Part 1</a:t>
            </a:r>
          </a:p>
        </p:txBody>
      </p:sp>
      <p:pic>
        <p:nvPicPr>
          <p:cNvPr id="5" name="Picture 4">
            <a:extLst>
              <a:ext uri="{FF2B5EF4-FFF2-40B4-BE49-F238E27FC236}">
                <a16:creationId xmlns:a16="http://schemas.microsoft.com/office/drawing/2014/main" id="{625A2D48-E139-4BC3-8DF6-97622C19AC61}"/>
              </a:ext>
            </a:extLst>
          </p:cNvPr>
          <p:cNvPicPr>
            <a:picLocks noChangeAspect="1"/>
          </p:cNvPicPr>
          <p:nvPr/>
        </p:nvPicPr>
        <p:blipFill>
          <a:blip r:embed="rId2"/>
          <a:stretch>
            <a:fillRect/>
          </a:stretch>
        </p:blipFill>
        <p:spPr>
          <a:xfrm>
            <a:off x="5715000" y="3810000"/>
            <a:ext cx="4708421" cy="2577241"/>
          </a:xfrm>
          <a:prstGeom prst="rect">
            <a:avLst/>
          </a:prstGeom>
        </p:spPr>
      </p:pic>
      <p:sp>
        <p:nvSpPr>
          <p:cNvPr id="7" name="Slide Number Placeholder 1">
            <a:extLst>
              <a:ext uri="{FF2B5EF4-FFF2-40B4-BE49-F238E27FC236}">
                <a16:creationId xmlns:a16="http://schemas.microsoft.com/office/drawing/2014/main" id="{B2C165E0-B687-6E61-C059-3E5C4411BB1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89092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a:t>
            </a:r>
          </a:p>
        </p:txBody>
      </p:sp>
      <p:sp>
        <p:nvSpPr>
          <p:cNvPr id="3" name="Content Placeholder 2"/>
          <p:cNvSpPr>
            <a:spLocks noGrp="1"/>
          </p:cNvSpPr>
          <p:nvPr>
            <p:ph idx="1"/>
          </p:nvPr>
        </p:nvSpPr>
        <p:spPr>
          <a:xfrm>
            <a:off x="457200" y="1280160"/>
            <a:ext cx="10820400" cy="3733800"/>
          </a:xfrm>
        </p:spPr>
        <p:txBody>
          <a:bodyPr/>
          <a:lstStyle/>
          <a:p>
            <a:r>
              <a:rPr lang="en-US" dirty="0"/>
              <a:t>T</a:t>
            </a:r>
            <a:r>
              <a:rPr lang="en-US" baseline="-25000" dirty="0"/>
              <a:t>6</a:t>
            </a:r>
            <a:r>
              <a:rPr lang="en-US" dirty="0"/>
              <a:t> is used to represent measurement delay; it is usually zero (ignoring the delay) or a small value (&lt; 0.02 sec)</a:t>
            </a:r>
          </a:p>
          <a:p>
            <a:r>
              <a:rPr lang="en-US" dirty="0"/>
              <a:t>The washout filter removes low frequencies; T</a:t>
            </a:r>
            <a:r>
              <a:rPr lang="en-US" baseline="-25000" dirty="0"/>
              <a:t>5</a:t>
            </a:r>
            <a:r>
              <a:rPr lang="en-US" dirty="0"/>
              <a:t> is usually several seconds (with an average of say 5)</a:t>
            </a:r>
          </a:p>
          <a:p>
            <a:pPr lvl="1"/>
            <a:r>
              <a:rPr lang="en-US" dirty="0"/>
              <a:t>Some guidelines say less than ten seconds to quickly remove the low frequency component</a:t>
            </a:r>
          </a:p>
          <a:p>
            <a:pPr lvl="1"/>
            <a:r>
              <a:rPr lang="en-US" dirty="0"/>
              <a:t>Some stabilizer inputs include two washout filters</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14" t="64582" r="21304" b="8818"/>
          <a:stretch/>
        </p:blipFill>
        <p:spPr bwMode="auto">
          <a:xfrm>
            <a:off x="936487" y="4419600"/>
            <a:ext cx="787781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8991601" y="5462455"/>
            <a:ext cx="2133600"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a:t>
            </a:r>
            <a:br>
              <a:rPr lang="en-US" sz="1600" dirty="0">
                <a:solidFill>
                  <a:srgbClr val="1E0000"/>
                </a:solidFill>
                <a:latin typeface="+mn-lt"/>
              </a:rPr>
            </a:br>
            <a:r>
              <a:rPr lang="en-US" sz="1600" dirty="0">
                <a:solidFill>
                  <a:srgbClr val="1E0000"/>
                </a:solidFill>
                <a:latin typeface="+mn-lt"/>
              </a:rPr>
              <a:t>EEE Std 421.5-2016</a:t>
            </a:r>
          </a:p>
        </p:txBody>
      </p:sp>
      <p:sp>
        <p:nvSpPr>
          <p:cNvPr id="7" name="Slide Number Placeholder 1">
            <a:extLst>
              <a:ext uri="{FF2B5EF4-FFF2-40B4-BE49-F238E27FC236}">
                <a16:creationId xmlns:a16="http://schemas.microsoft.com/office/drawing/2014/main" id="{36C54A68-FCF3-3E69-93C4-2DEC9E4C7CD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1743024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 Values</a:t>
            </a:r>
          </a:p>
        </p:txBody>
      </p:sp>
      <p:sp>
        <p:nvSpPr>
          <p:cNvPr id="3" name="Content Placeholder 2"/>
          <p:cNvSpPr>
            <a:spLocks noGrp="1"/>
          </p:cNvSpPr>
          <p:nvPr>
            <p:ph idx="1"/>
          </p:nvPr>
        </p:nvSpPr>
        <p:spPr>
          <a:xfrm>
            <a:off x="457200" y="1280160"/>
            <a:ext cx="11277600" cy="1539240"/>
          </a:xfrm>
        </p:spPr>
        <p:txBody>
          <a:bodyPr/>
          <a:lstStyle/>
          <a:p>
            <a:r>
              <a:rPr lang="en-US" dirty="0"/>
              <a:t>With a washout filter value of T</a:t>
            </a:r>
            <a:r>
              <a:rPr lang="en-US" baseline="-25000" dirty="0"/>
              <a:t>5</a:t>
            </a:r>
            <a:r>
              <a:rPr lang="en-US" dirty="0"/>
              <a:t> = 10 at 0.1 Hz </a:t>
            </a:r>
            <a:br>
              <a:rPr lang="en-US" dirty="0"/>
            </a:br>
            <a:r>
              <a:rPr lang="en-US" dirty="0"/>
              <a:t>(s =  j0.2</a:t>
            </a:r>
            <a:r>
              <a:rPr lang="en-US" dirty="0">
                <a:latin typeface="Symbol" panose="05050102010706020507" pitchFamily="18" charset="2"/>
              </a:rPr>
              <a:t>p </a:t>
            </a:r>
            <a:r>
              <a:rPr lang="en-US" dirty="0"/>
              <a:t>= j0.63) the gain is 0.987; with T</a:t>
            </a:r>
            <a:r>
              <a:rPr lang="en-US" baseline="-25000" dirty="0"/>
              <a:t>5</a:t>
            </a:r>
            <a:r>
              <a:rPr lang="en-US" dirty="0"/>
              <a:t> = 1 at 0.1 Hz the gain is 0.53</a:t>
            </a:r>
          </a:p>
          <a:p>
            <a:r>
              <a:rPr lang="en-US" dirty="0"/>
              <a:t>Ignoring  the second order block, the values to be tuned are the gain, K</a:t>
            </a:r>
            <a:r>
              <a:rPr lang="en-US" baseline="-25000" dirty="0"/>
              <a:t>s</a:t>
            </a:r>
            <a:r>
              <a:rPr lang="en-US" dirty="0"/>
              <a:t>, and the time constants on the two lead-lag blocks to provide phase compensation</a:t>
            </a:r>
          </a:p>
          <a:p>
            <a:pPr lvl="1"/>
            <a:r>
              <a:rPr lang="en-US" dirty="0"/>
              <a:t>We’ll assume T</a:t>
            </a:r>
            <a:r>
              <a:rPr lang="en-US" baseline="-25000" dirty="0"/>
              <a:t>1</a:t>
            </a:r>
            <a:r>
              <a:rPr lang="en-US" dirty="0"/>
              <a:t>=T</a:t>
            </a:r>
            <a:r>
              <a:rPr lang="en-US" baseline="-25000" dirty="0"/>
              <a:t>3</a:t>
            </a:r>
            <a:r>
              <a:rPr lang="en-US" dirty="0"/>
              <a:t> and T</a:t>
            </a:r>
            <a:r>
              <a:rPr lang="en-US" baseline="-25000" dirty="0"/>
              <a:t>2</a:t>
            </a:r>
            <a:r>
              <a:rPr lang="en-US" dirty="0"/>
              <a:t>=T</a:t>
            </a:r>
            <a:r>
              <a:rPr lang="en-US" baseline="-25000" dirty="0"/>
              <a:t>4</a:t>
            </a:r>
            <a:endParaRPr lang="en-US" dirty="0"/>
          </a:p>
          <a:p>
            <a:pPr lvl="1"/>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114" t="64582" r="21304" b="8818"/>
          <a:stretch/>
        </p:blipFill>
        <p:spPr bwMode="auto">
          <a:xfrm>
            <a:off x="990600" y="4114800"/>
            <a:ext cx="850804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49AD22A8-E3A7-AA43-5F63-187EC18CAC67}"/>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418717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067800" cy="1066800"/>
          </a:xfrm>
        </p:spPr>
        <p:txBody>
          <a:bodyPr/>
          <a:lstStyle/>
          <a:p>
            <a:r>
              <a:rPr lang="en-US" dirty="0"/>
              <a:t>Stabilizer Design Phase Compensation</a:t>
            </a:r>
          </a:p>
        </p:txBody>
      </p:sp>
      <p:sp>
        <p:nvSpPr>
          <p:cNvPr id="3" name="Content Placeholder 2"/>
          <p:cNvSpPr>
            <a:spLocks noGrp="1"/>
          </p:cNvSpPr>
          <p:nvPr>
            <p:ph idx="1"/>
          </p:nvPr>
        </p:nvSpPr>
        <p:spPr>
          <a:xfrm>
            <a:off x="457200" y="1280160"/>
            <a:ext cx="10439400" cy="3733800"/>
          </a:xfrm>
        </p:spPr>
        <p:txBody>
          <a:bodyPr/>
          <a:lstStyle/>
          <a:p>
            <a:r>
              <a:rPr lang="en-US" dirty="0"/>
              <a:t>Goal is to move the eigenvalues further into the left-half plane</a:t>
            </a:r>
          </a:p>
          <a:p>
            <a:r>
              <a:rPr lang="en-US" dirty="0"/>
              <a:t>Initial direction the eigenvalues move as the stabilizer gain is increased from zero depends on the phase at the oscillatory frequency</a:t>
            </a:r>
          </a:p>
          <a:p>
            <a:pPr lvl="1"/>
            <a:r>
              <a:rPr lang="en-US" dirty="0"/>
              <a:t>If the phase is close to zero, the real component changes significantly but not the imaginary component</a:t>
            </a:r>
          </a:p>
          <a:p>
            <a:pPr lvl="1"/>
            <a:r>
              <a:rPr lang="en-US" dirty="0"/>
              <a:t>If the phase is around -45</a:t>
            </a:r>
            <a:r>
              <a:rPr lang="en-US" dirty="0">
                <a:sym typeface="Symbol"/>
              </a:rPr>
              <a:t></a:t>
            </a:r>
            <a:r>
              <a:rPr lang="en-US" dirty="0"/>
              <a:t> then both change about equally</a:t>
            </a:r>
          </a:p>
          <a:p>
            <a:pPr lvl="1"/>
            <a:r>
              <a:rPr lang="en-US" dirty="0"/>
              <a:t>If the phase is close to -90</a:t>
            </a:r>
            <a:r>
              <a:rPr lang="en-US" dirty="0">
                <a:sym typeface="Symbol"/>
              </a:rPr>
              <a:t></a:t>
            </a:r>
            <a:r>
              <a:rPr lang="en-US" dirty="0"/>
              <a:t> then there is little change in the real component but a large change in the imaginary component</a:t>
            </a:r>
          </a:p>
        </p:txBody>
      </p:sp>
      <p:sp>
        <p:nvSpPr>
          <p:cNvPr id="5" name="Slide Number Placeholder 1">
            <a:extLst>
              <a:ext uri="{FF2B5EF4-FFF2-40B4-BE49-F238E27FC236}">
                <a16:creationId xmlns:a16="http://schemas.microsoft.com/office/drawing/2014/main" id="{4A2B26C0-DFDD-4AB7-EF2E-B5DF621228D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398163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in PowerWorld</a:t>
            </a:r>
          </a:p>
        </p:txBody>
      </p:sp>
      <p:sp>
        <p:nvSpPr>
          <p:cNvPr id="3" name="Content Placeholder 2"/>
          <p:cNvSpPr>
            <a:spLocks noGrp="1"/>
          </p:cNvSpPr>
          <p:nvPr>
            <p:ph idx="1"/>
          </p:nvPr>
        </p:nvSpPr>
        <p:spPr>
          <a:xfrm>
            <a:off x="457200" y="1280160"/>
            <a:ext cx="10515600" cy="3733800"/>
          </a:xfrm>
        </p:spPr>
        <p:txBody>
          <a:bodyPr/>
          <a:lstStyle/>
          <a:p>
            <a:r>
              <a:rPr lang="en-US" dirty="0"/>
              <a:t>Goal is to make modal analysis easy to use, and easy to visualize the results</a:t>
            </a:r>
          </a:p>
          <a:p>
            <a:r>
              <a:rPr lang="en-US" dirty="0"/>
              <a:t>Provided tool can be used with either transient stability results or actual system signals (e.g., from PMUs)</a:t>
            </a:r>
          </a:p>
          <a:p>
            <a:r>
              <a:rPr lang="en-US" dirty="0"/>
              <a:t>Three ways to access in PowerWorld </a:t>
            </a:r>
          </a:p>
          <a:p>
            <a:pPr lvl="1"/>
            <a:r>
              <a:rPr lang="en-US" dirty="0"/>
              <a:t>From the Modal Analysis button (in </a:t>
            </a:r>
            <a:r>
              <a:rPr lang="en-US" b="1" dirty="0"/>
              <a:t>Add-Ons</a:t>
            </a:r>
            <a:r>
              <a:rPr lang="en-US" dirty="0"/>
              <a:t>)</a:t>
            </a:r>
          </a:p>
          <a:p>
            <a:pPr lvl="1"/>
            <a:r>
              <a:rPr lang="en-US" dirty="0"/>
              <a:t>On the Transient Stability Analysis form left menu, </a:t>
            </a:r>
            <a:r>
              <a:rPr lang="en-US" b="1" dirty="0"/>
              <a:t>Modal Analysis </a:t>
            </a:r>
            <a:r>
              <a:rPr lang="en-US" dirty="0"/>
              <a:t>(right below SMIB Eigenvalues)</a:t>
            </a:r>
          </a:p>
          <a:p>
            <a:pPr lvl="1"/>
            <a:r>
              <a:rPr lang="en-US" dirty="0"/>
              <a:t>By right-clicking on a transient stability or plot case information display, and selecting </a:t>
            </a:r>
            <a:r>
              <a:rPr lang="en-US" b="1" dirty="0"/>
              <a:t>Modal Analysis Selected Columns</a:t>
            </a:r>
            <a:r>
              <a:rPr lang="en-US" dirty="0"/>
              <a:t> or </a:t>
            </a:r>
            <a:r>
              <a:rPr lang="en-US" b="1" dirty="0"/>
              <a:t>Modal Analysis All Columns</a:t>
            </a:r>
            <a:endParaRPr lang="en-US" dirty="0"/>
          </a:p>
          <a:p>
            <a:endParaRPr lang="en-US" dirty="0"/>
          </a:p>
        </p:txBody>
      </p:sp>
      <p:sp>
        <p:nvSpPr>
          <p:cNvPr id="5" name="Slide Number Placeholder 1">
            <a:extLst>
              <a:ext uri="{FF2B5EF4-FFF2-40B4-BE49-F238E27FC236}">
                <a16:creationId xmlns:a16="http://schemas.microsoft.com/office/drawing/2014/main" id="{2E19D39E-AE4E-3984-516E-E06F7BB9DEA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a:t>
            </a:fld>
            <a:endParaRPr lang="en-US" altLang="en-US" sz="2000" dirty="0">
              <a:solidFill>
                <a:srgbClr val="1E0000"/>
              </a:solidFill>
            </a:endParaRPr>
          </a:p>
        </p:txBody>
      </p:sp>
    </p:spTree>
    <p:extLst>
      <p:ext uri="{BB962C8B-B14F-4D97-AF65-F5344CB8AC3E}">
        <p14:creationId xmlns:p14="http://schemas.microsoft.com/office/powerpoint/2010/main" val="1383712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 Tuning Criteria</a:t>
            </a:r>
          </a:p>
        </p:txBody>
      </p:sp>
      <p:sp>
        <p:nvSpPr>
          <p:cNvPr id="3" name="Content Placeholder 2"/>
          <p:cNvSpPr>
            <a:spLocks noGrp="1"/>
          </p:cNvSpPr>
          <p:nvPr>
            <p:ph idx="1"/>
          </p:nvPr>
        </p:nvSpPr>
        <p:spPr/>
        <p:txBody>
          <a:bodyPr/>
          <a:lstStyle/>
          <a:p>
            <a:r>
              <a:rPr lang="en-US" dirty="0"/>
              <a:t>Eigenvalues moves as K</a:t>
            </a:r>
            <a:r>
              <a:rPr lang="en-US" baseline="-25000" dirty="0"/>
              <a:t>s</a:t>
            </a:r>
            <a:r>
              <a:rPr lang="en-US" dirty="0"/>
              <a:t> increases</a:t>
            </a:r>
          </a:p>
          <a:p>
            <a:endParaRPr lang="en-US" dirty="0"/>
          </a:p>
          <a:p>
            <a:endParaRPr lang="en-US" dirty="0"/>
          </a:p>
          <a:p>
            <a:endParaRPr lang="en-US" dirty="0"/>
          </a:p>
          <a:p>
            <a:endParaRPr lang="en-US" dirty="0"/>
          </a:p>
          <a:p>
            <a:endParaRPr lang="en-US" dirty="0"/>
          </a:p>
          <a:p>
            <a:endParaRPr lang="en-US" dirty="0"/>
          </a:p>
          <a:p>
            <a:endParaRPr lang="en-US" dirty="0"/>
          </a:p>
          <a:p>
            <a:r>
              <a:rPr lang="en-US" dirty="0"/>
              <a:t>A practical method is to find K</a:t>
            </a:r>
            <a:r>
              <a:rPr lang="en-US" baseline="-25000" dirty="0"/>
              <a:t>INST</a:t>
            </a:r>
            <a:r>
              <a:rPr lang="en-US" dirty="0"/>
              <a:t>, then </a:t>
            </a:r>
            <a:br>
              <a:rPr lang="en-US" dirty="0"/>
            </a:br>
            <a:r>
              <a:rPr lang="en-US" dirty="0"/>
              <a:t>set K</a:t>
            </a:r>
            <a:r>
              <a:rPr lang="en-US" baseline="-25000" dirty="0"/>
              <a:t>OPT</a:t>
            </a:r>
            <a:r>
              <a:rPr lang="en-US" dirty="0"/>
              <a:t> as about 1/3 to ½ of this value</a:t>
            </a:r>
          </a:p>
        </p:txBody>
      </p:sp>
      <p:pic>
        <p:nvPicPr>
          <p:cNvPr id="4" name="Picture 3">
            <a:extLst>
              <a:ext uri="{FF2B5EF4-FFF2-40B4-BE49-F238E27FC236}">
                <a16:creationId xmlns:a16="http://schemas.microsoft.com/office/drawing/2014/main" id="{4AE3020F-4C95-45CC-96E9-8319412D6FAD}"/>
              </a:ext>
            </a:extLst>
          </p:cNvPr>
          <p:cNvPicPr>
            <a:picLocks noChangeAspect="1"/>
          </p:cNvPicPr>
          <p:nvPr/>
        </p:nvPicPr>
        <p:blipFill>
          <a:blip r:embed="rId2"/>
          <a:stretch>
            <a:fillRect/>
          </a:stretch>
        </p:blipFill>
        <p:spPr>
          <a:xfrm>
            <a:off x="7010400" y="1280160"/>
            <a:ext cx="3657600" cy="5105220"/>
          </a:xfrm>
          <a:prstGeom prst="rect">
            <a:avLst/>
          </a:prstGeom>
        </p:spPr>
      </p:pic>
      <p:sp>
        <p:nvSpPr>
          <p:cNvPr id="5" name="Rectangle 4"/>
          <p:cNvSpPr/>
          <p:nvPr/>
        </p:nvSpPr>
        <p:spPr>
          <a:xfrm>
            <a:off x="2209800" y="2362230"/>
            <a:ext cx="4086528"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K</a:t>
            </a:r>
            <a:r>
              <a:rPr lang="en-US" sz="2400" kern="0" baseline="-25000" dirty="0">
                <a:solidFill>
                  <a:srgbClr val="1E0000"/>
                </a:solidFill>
                <a:latin typeface="+mn-lt"/>
              </a:rPr>
              <a:t>OPT</a:t>
            </a:r>
            <a:r>
              <a:rPr lang="en-US" sz="2400" kern="0" dirty="0">
                <a:solidFill>
                  <a:srgbClr val="1E0000"/>
                </a:solidFill>
                <a:latin typeface="+mn-lt"/>
              </a:rPr>
              <a:t> is where the damping is maximized</a:t>
            </a:r>
            <a:r>
              <a:rPr lang="en-US" kern="0" dirty="0">
                <a:solidFill>
                  <a:srgbClr val="1E0000"/>
                </a:solidFill>
                <a:latin typeface="+mn-lt"/>
              </a:rPr>
              <a:t>; </a:t>
            </a:r>
            <a:r>
              <a:rPr lang="en-US" sz="2400" kern="0" dirty="0">
                <a:solidFill>
                  <a:srgbClr val="1E0000"/>
                </a:solidFill>
                <a:latin typeface="+mn-lt"/>
              </a:rPr>
              <a:t>K</a:t>
            </a:r>
            <a:r>
              <a:rPr lang="en-US" sz="2400" kern="0" baseline="-25000" dirty="0">
                <a:solidFill>
                  <a:srgbClr val="1E0000"/>
                </a:solidFill>
                <a:latin typeface="+mn-lt"/>
              </a:rPr>
              <a:t>INST</a:t>
            </a:r>
            <a:r>
              <a:rPr lang="en-US" sz="2400" kern="0" dirty="0">
                <a:solidFill>
                  <a:srgbClr val="1E0000"/>
                </a:solidFill>
                <a:latin typeface="+mn-lt"/>
              </a:rPr>
              <a:t> is the gain at which sustained oscillations or an instability occur</a:t>
            </a:r>
          </a:p>
        </p:txBody>
      </p:sp>
      <p:sp>
        <p:nvSpPr>
          <p:cNvPr id="7" name="Slide Number Placeholder 1">
            <a:extLst>
              <a:ext uri="{FF2B5EF4-FFF2-40B4-BE49-F238E27FC236}">
                <a16:creationId xmlns:a16="http://schemas.microsoft.com/office/drawing/2014/main" id="{13D66DAD-39FA-4E50-4F43-AC84C25AFFE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39</a:t>
            </a:fld>
            <a:endParaRPr lang="en-US" dirty="0">
              <a:solidFill>
                <a:srgbClr val="1E0000"/>
              </a:solidFill>
            </a:endParaRPr>
          </a:p>
        </p:txBody>
      </p:sp>
    </p:spTree>
    <p:extLst>
      <p:ext uri="{BB962C8B-B14F-4D97-AF65-F5344CB8AC3E}">
        <p14:creationId xmlns:p14="http://schemas.microsoft.com/office/powerpoint/2010/main" val="219834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 Tuning</a:t>
            </a:r>
          </a:p>
        </p:txBody>
      </p:sp>
      <p:sp>
        <p:nvSpPr>
          <p:cNvPr id="3" name="Content Placeholder 2"/>
          <p:cNvSpPr>
            <a:spLocks noGrp="1"/>
          </p:cNvSpPr>
          <p:nvPr>
            <p:ph idx="1"/>
          </p:nvPr>
        </p:nvSpPr>
        <p:spPr>
          <a:xfrm>
            <a:off x="457200" y="1280160"/>
            <a:ext cx="11049000" cy="3733800"/>
          </a:xfrm>
        </p:spPr>
        <p:txBody>
          <a:bodyPr/>
          <a:lstStyle/>
          <a:p>
            <a:r>
              <a:rPr lang="en-US" dirty="0"/>
              <a:t>Basic approach is to provide enhanced damping at desired frequencies; the challenge is power systems can experience many different types of oscillations, ranging from the high frequency local modes to the slower (&lt; 1.0 Hz usually) inter-area modes</a:t>
            </a:r>
          </a:p>
          <a:p>
            <a:r>
              <a:rPr lang="en-US" dirty="0"/>
              <a:t>Usually the PSS should be set to compensate the phase so there is little phase lag at inter-area frequencies</a:t>
            </a:r>
          </a:p>
          <a:p>
            <a:pPr lvl="1"/>
            <a:r>
              <a:rPr lang="en-US" dirty="0"/>
              <a:t>This can get modified slightly if there is a need for local stability enhancement</a:t>
            </a:r>
          </a:p>
          <a:p>
            <a:r>
              <a:rPr lang="en-US" dirty="0"/>
              <a:t>An approach is to first set the phase compensation, then tune the gain; this should be done at full output</a:t>
            </a:r>
          </a:p>
        </p:txBody>
      </p:sp>
      <p:sp>
        <p:nvSpPr>
          <p:cNvPr id="5" name="Slide Number Placeholder 1">
            <a:extLst>
              <a:ext uri="{FF2B5EF4-FFF2-40B4-BE49-F238E27FC236}">
                <a16:creationId xmlns:a16="http://schemas.microsoft.com/office/drawing/2014/main" id="{EA579F14-5182-E400-475D-88D2D60E5728}"/>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405204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PSS2A Example Values</a:t>
            </a:r>
          </a:p>
        </p:txBody>
      </p:sp>
      <p:sp>
        <p:nvSpPr>
          <p:cNvPr id="3" name="Content Placeholder 2"/>
          <p:cNvSpPr>
            <a:spLocks noGrp="1"/>
          </p:cNvSpPr>
          <p:nvPr>
            <p:ph idx="1"/>
          </p:nvPr>
        </p:nvSpPr>
        <p:spPr>
          <a:xfrm>
            <a:off x="457200" y="1280160"/>
            <a:ext cx="10210800" cy="777240"/>
          </a:xfrm>
        </p:spPr>
        <p:txBody>
          <a:bodyPr/>
          <a:lstStyle/>
          <a:p>
            <a:r>
              <a:rPr lang="en-US" dirty="0"/>
              <a:t>Based on about 1000 WECC PSS2A models</a:t>
            </a:r>
          </a:p>
          <a:p>
            <a:pPr lvl="1"/>
            <a:r>
              <a:rPr lang="en-US" dirty="0"/>
              <a:t>T</a:t>
            </a:r>
            <a:r>
              <a:rPr lang="en-US" baseline="-25000" dirty="0"/>
              <a:t>1</a:t>
            </a:r>
            <a:r>
              <a:rPr lang="en-US" dirty="0"/>
              <a:t>=T</a:t>
            </a:r>
            <a:r>
              <a:rPr lang="en-US" baseline="-25000" dirty="0"/>
              <a:t>3</a:t>
            </a:r>
            <a:r>
              <a:rPr lang="en-US" dirty="0"/>
              <a:t> about 64% of the time and T</a:t>
            </a:r>
            <a:r>
              <a:rPr lang="en-US" baseline="-25000" dirty="0"/>
              <a:t>2</a:t>
            </a:r>
            <a:r>
              <a:rPr lang="en-US" dirty="0"/>
              <a:t>=T</a:t>
            </a:r>
            <a:r>
              <a:rPr lang="en-US" baseline="-25000" dirty="0"/>
              <a:t>4</a:t>
            </a:r>
            <a:r>
              <a:rPr lang="en-US" dirty="0"/>
              <a:t> about 69% of the time </a:t>
            </a:r>
          </a:p>
          <a:p>
            <a:pPr lvl="1"/>
            <a:r>
              <a:rPr lang="en-US" dirty="0"/>
              <a:t>The next page has a plot of the T1 and T2 values; the average T1/T2 ratio is about 6.4 </a:t>
            </a:r>
          </a:p>
          <a:p>
            <a:pPr lvl="1"/>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3124200"/>
            <a:ext cx="1059434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D9548030-839F-BF58-D2D7-F43A65E8AFE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41</a:t>
            </a:fld>
            <a:endParaRPr lang="en-US" dirty="0">
              <a:solidFill>
                <a:srgbClr val="1E0000"/>
              </a:solidFill>
            </a:endParaRPr>
          </a:p>
        </p:txBody>
      </p:sp>
    </p:spTree>
    <p:extLst>
      <p:ext uri="{BB962C8B-B14F-4D97-AF65-F5344CB8AC3E}">
        <p14:creationId xmlns:p14="http://schemas.microsoft.com/office/powerpoint/2010/main" val="422235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a:t>
            </a:r>
            <a:r>
              <a:rPr lang="en-US" baseline="-25000" dirty="0"/>
              <a:t>1</a:t>
            </a:r>
            <a:r>
              <a:rPr lang="en-US" dirty="0"/>
              <a:t> and T</a:t>
            </a:r>
            <a:r>
              <a:rPr lang="en-US" baseline="-25000" dirty="0"/>
              <a:t>2</a:t>
            </a:r>
            <a:r>
              <a:rPr lang="en-US" dirty="0"/>
              <a:t> Values</a:t>
            </a:r>
          </a:p>
        </p:txBody>
      </p:sp>
      <p:pic>
        <p:nvPicPr>
          <p:cNvPr id="5" name="Picture 4"/>
          <p:cNvPicPr>
            <a:picLocks noChangeAspect="1"/>
          </p:cNvPicPr>
          <p:nvPr/>
        </p:nvPicPr>
        <p:blipFill>
          <a:blip r:embed="rId2"/>
          <a:stretch>
            <a:fillRect/>
          </a:stretch>
        </p:blipFill>
        <p:spPr>
          <a:xfrm>
            <a:off x="914400" y="1280160"/>
            <a:ext cx="6705600" cy="5368863"/>
          </a:xfrm>
          <a:prstGeom prst="rect">
            <a:avLst/>
          </a:prstGeom>
        </p:spPr>
      </p:pic>
      <p:sp>
        <p:nvSpPr>
          <p:cNvPr id="3" name="Slide Number Placeholder 1">
            <a:extLst>
              <a:ext uri="{FF2B5EF4-FFF2-40B4-BE49-F238E27FC236}">
                <a16:creationId xmlns:a16="http://schemas.microsoft.com/office/drawing/2014/main" id="{553A30BC-75B7-B9C9-111B-B2846E5AFB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42</a:t>
            </a:fld>
            <a:endParaRPr lang="en-US" dirty="0">
              <a:solidFill>
                <a:srgbClr val="1E0000"/>
              </a:solidFill>
            </a:endParaRPr>
          </a:p>
        </p:txBody>
      </p:sp>
    </p:spTree>
    <p:extLst>
      <p:ext uri="{BB962C8B-B14F-4D97-AF65-F5344CB8AC3E}">
        <p14:creationId xmlns:p14="http://schemas.microsoft.com/office/powerpoint/2010/main" val="3723598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a:t>
            </a:r>
          </a:p>
        </p:txBody>
      </p:sp>
      <p:sp>
        <p:nvSpPr>
          <p:cNvPr id="3" name="Content Placeholder 2"/>
          <p:cNvSpPr>
            <a:spLocks noGrp="1"/>
          </p:cNvSpPr>
          <p:nvPr>
            <p:ph idx="1"/>
          </p:nvPr>
        </p:nvSpPr>
        <p:spPr>
          <a:xfrm>
            <a:off x="457200" y="1280160"/>
            <a:ext cx="10972800" cy="1463040"/>
          </a:xfrm>
        </p:spPr>
        <p:txBody>
          <a:bodyPr/>
          <a:lstStyle/>
          <a:p>
            <a:r>
              <a:rPr lang="en-US" dirty="0"/>
              <a:t>Open the case </a:t>
            </a:r>
            <a:r>
              <a:rPr lang="en-US" b="1" dirty="0"/>
              <a:t>wscc_9bus_Start</a:t>
            </a:r>
            <a:r>
              <a:rPr lang="en-US" dirty="0"/>
              <a:t>, apply the default dynamics contingency of a self-clearing fault at Bus 8.  </a:t>
            </a:r>
          </a:p>
          <a:p>
            <a:r>
              <a:rPr lang="en-US" dirty="0"/>
              <a:t>Use Modal Analysis to determine the major modal </a:t>
            </a:r>
            <a:br>
              <a:rPr lang="en-US" dirty="0"/>
            </a:br>
            <a:r>
              <a:rPr lang="en-US" dirty="0"/>
              <a:t>frequency and</a:t>
            </a:r>
            <a:br>
              <a:rPr lang="en-US" dirty="0"/>
            </a:br>
            <a:r>
              <a:rPr lang="en-US" dirty="0"/>
              <a:t>damping</a:t>
            </a:r>
          </a:p>
        </p:txBody>
      </p:sp>
      <p:pic>
        <p:nvPicPr>
          <p:cNvPr id="100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57" t="4444" r="20095" b="8889"/>
          <a:stretch/>
        </p:blipFill>
        <p:spPr bwMode="auto">
          <a:xfrm>
            <a:off x="4648200" y="2880360"/>
            <a:ext cx="6035040"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83E4A672-2474-FD46-F029-95F0B939A13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1686884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734800" cy="1066800"/>
          </a:xfrm>
        </p:spPr>
        <p:txBody>
          <a:bodyPr/>
          <a:lstStyle/>
          <a:p>
            <a:r>
              <a:rPr lang="en-US" dirty="0"/>
              <a:t>PSS Example: Getting Initial Frequency, Damping</a:t>
            </a:r>
          </a:p>
        </p:txBody>
      </p:sp>
      <p:sp>
        <p:nvSpPr>
          <p:cNvPr id="3" name="Content Placeholder 2"/>
          <p:cNvSpPr>
            <a:spLocks noGrp="1"/>
          </p:cNvSpPr>
          <p:nvPr>
            <p:ph idx="1"/>
          </p:nvPr>
        </p:nvSpPr>
        <p:spPr>
          <a:xfrm>
            <a:off x="457200" y="1280160"/>
            <a:ext cx="8625840" cy="548640"/>
          </a:xfrm>
        </p:spPr>
        <p:txBody>
          <a:bodyPr/>
          <a:lstStyle/>
          <a:p>
            <a:r>
              <a:rPr lang="en-US" dirty="0"/>
              <a:t>The </a:t>
            </a:r>
            <a:r>
              <a:rPr lang="en-US" b="1" dirty="0"/>
              <a:t>Modal Analysis </a:t>
            </a:r>
            <a:r>
              <a:rPr lang="en-US" dirty="0"/>
              <a:t>button provides quick access</a:t>
            </a:r>
          </a:p>
        </p:txBody>
      </p:sp>
      <p:pic>
        <p:nvPicPr>
          <p:cNvPr id="1013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3525" b="76762"/>
          <a:stretch/>
        </p:blipFill>
        <p:spPr bwMode="auto">
          <a:xfrm>
            <a:off x="990600" y="1965960"/>
            <a:ext cx="786384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6705600" y="1813561"/>
            <a:ext cx="1099458" cy="756219"/>
          </a:xfrm>
          <a:prstGeom prst="straightConnector1">
            <a:avLst/>
          </a:prstGeom>
          <a:solidFill>
            <a:schemeClr val="accent1"/>
          </a:solidFill>
          <a:ln w="50800" cap="flat" cmpd="sng" algn="ctr">
            <a:solidFill>
              <a:srgbClr val="1E0000"/>
            </a:solidFill>
            <a:prstDash val="solid"/>
            <a:round/>
            <a:headEnd type="none" w="sm" len="sm"/>
            <a:tailEnd type="arrow"/>
          </a:ln>
          <a:effectLst/>
        </p:spPr>
      </p:cxn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3566160"/>
            <a:ext cx="3820713" cy="305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6" y="3552934"/>
            <a:ext cx="4886325" cy="302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bwMode="auto">
          <a:xfrm flipV="1">
            <a:off x="6367971" y="4419602"/>
            <a:ext cx="0" cy="1295399"/>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2" name="Rectangle 11"/>
          <p:cNvSpPr/>
          <p:nvPr/>
        </p:nvSpPr>
        <p:spPr>
          <a:xfrm>
            <a:off x="5667268" y="5735961"/>
            <a:ext cx="2028933"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Easy access to </a:t>
            </a:r>
            <a:br>
              <a:rPr lang="en-US" sz="2400" kern="0" dirty="0">
                <a:solidFill>
                  <a:srgbClr val="1E0000"/>
                </a:solidFill>
                <a:latin typeface="+mn-lt"/>
              </a:rPr>
            </a:br>
            <a:r>
              <a:rPr lang="en-US" sz="2400" kern="0" dirty="0">
                <a:solidFill>
                  <a:srgbClr val="1E0000"/>
                </a:solidFill>
                <a:latin typeface="+mn-lt"/>
              </a:rPr>
              <a:t>plot data</a:t>
            </a:r>
          </a:p>
        </p:txBody>
      </p:sp>
      <p:cxnSp>
        <p:nvCxnSpPr>
          <p:cNvPr id="13" name="Straight Arrow Connector 12"/>
          <p:cNvCxnSpPr/>
          <p:nvPr/>
        </p:nvCxnSpPr>
        <p:spPr bwMode="auto">
          <a:xfrm flipV="1">
            <a:off x="9144000" y="4648202"/>
            <a:ext cx="0" cy="761998"/>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6" name="Rectangle 15"/>
          <p:cNvSpPr/>
          <p:nvPr/>
        </p:nvSpPr>
        <p:spPr>
          <a:xfrm>
            <a:off x="8220525" y="5433834"/>
            <a:ext cx="2028933" cy="1200329"/>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Frequency is </a:t>
            </a:r>
            <a:br>
              <a:rPr lang="en-US" sz="2400" kern="0" dirty="0">
                <a:solidFill>
                  <a:srgbClr val="1E0000"/>
                </a:solidFill>
                <a:latin typeface="+mn-lt"/>
              </a:rPr>
            </a:br>
            <a:r>
              <a:rPr lang="en-US" sz="2400" kern="0" dirty="0">
                <a:solidFill>
                  <a:srgbClr val="1E0000"/>
                </a:solidFill>
                <a:latin typeface="+mn-lt"/>
              </a:rPr>
              <a:t>1.36 Hz with</a:t>
            </a:r>
            <a:br>
              <a:rPr lang="en-US" sz="2400" kern="0" dirty="0">
                <a:solidFill>
                  <a:srgbClr val="1E0000"/>
                </a:solidFill>
                <a:latin typeface="+mn-lt"/>
              </a:rPr>
            </a:br>
            <a:r>
              <a:rPr lang="en-US" sz="2400" kern="0" dirty="0">
                <a:solidFill>
                  <a:srgbClr val="1E0000"/>
                </a:solidFill>
                <a:latin typeface="+mn-lt"/>
              </a:rPr>
              <a:t>5% damping</a:t>
            </a:r>
          </a:p>
        </p:txBody>
      </p:sp>
      <p:sp>
        <p:nvSpPr>
          <p:cNvPr id="4" name="Slide Number Placeholder 1">
            <a:extLst>
              <a:ext uri="{FF2B5EF4-FFF2-40B4-BE49-F238E27FC236}">
                <a16:creationId xmlns:a16="http://schemas.microsoft.com/office/drawing/2014/main" id="{C009B760-6CDC-74F7-A638-442CE14B24B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44</a:t>
            </a:fld>
            <a:endParaRPr lang="en-US" dirty="0">
              <a:solidFill>
                <a:srgbClr val="1E0000"/>
              </a:solidFill>
            </a:endParaRPr>
          </a:p>
        </p:txBody>
      </p:sp>
    </p:spTree>
    <p:extLst>
      <p:ext uri="{BB962C8B-B14F-4D97-AF65-F5344CB8AC3E}">
        <p14:creationId xmlns:p14="http://schemas.microsoft.com/office/powerpoint/2010/main" val="2512678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A2D48-E139-4BC3-8DF6-97622C19AC61}"/>
              </a:ext>
            </a:extLst>
          </p:cNvPr>
          <p:cNvPicPr>
            <a:picLocks noChangeAspect="1"/>
          </p:cNvPicPr>
          <p:nvPr/>
        </p:nvPicPr>
        <p:blipFill>
          <a:blip r:embed="rId2"/>
          <a:stretch>
            <a:fillRect/>
          </a:stretch>
        </p:blipFill>
        <p:spPr>
          <a:xfrm>
            <a:off x="6781800" y="3147060"/>
            <a:ext cx="3299314" cy="1805940"/>
          </a:xfrm>
          <a:prstGeom prst="rect">
            <a:avLst/>
          </a:prstGeom>
        </p:spPr>
      </p:pic>
      <p:sp>
        <p:nvSpPr>
          <p:cNvPr id="2" name="Title 1"/>
          <p:cNvSpPr>
            <a:spLocks noGrp="1"/>
          </p:cNvSpPr>
          <p:nvPr>
            <p:ph type="title"/>
          </p:nvPr>
        </p:nvSpPr>
        <p:spPr>
          <a:xfrm>
            <a:off x="457200" y="76200"/>
            <a:ext cx="11734800" cy="1066800"/>
          </a:xfrm>
        </p:spPr>
        <p:txBody>
          <a:bodyPr/>
          <a:lstStyle/>
          <a:p>
            <a:r>
              <a:rPr lang="en-US" dirty="0"/>
              <a:t>PSS Tuning Example: Add PSS1As at Gens 2 and 3 </a:t>
            </a:r>
          </a:p>
        </p:txBody>
      </p:sp>
      <p:sp>
        <p:nvSpPr>
          <p:cNvPr id="3" name="Content Placeholder 2"/>
          <p:cNvSpPr>
            <a:spLocks noGrp="1"/>
          </p:cNvSpPr>
          <p:nvPr>
            <p:ph idx="1"/>
          </p:nvPr>
        </p:nvSpPr>
        <p:spPr>
          <a:xfrm>
            <a:off x="457200" y="1280160"/>
            <a:ext cx="11353800" cy="3749040"/>
          </a:xfrm>
        </p:spPr>
        <p:txBody>
          <a:bodyPr/>
          <a:lstStyle/>
          <a:p>
            <a:r>
              <a:rPr lang="en-US" dirty="0"/>
              <a:t>To increase the generator speed damping, we’ll add PSS1A stabilizers using the local shaft speed as an input</a:t>
            </a:r>
          </a:p>
          <a:p>
            <a:r>
              <a:rPr lang="en-US" dirty="0"/>
              <a:t>First step is to determine the phase difference between the PSS output and the PSS input; this is the value we’ll need to compensate </a:t>
            </a:r>
          </a:p>
          <a:p>
            <a:r>
              <a:rPr lang="en-US" dirty="0"/>
              <a:t>This phase can be determined either</a:t>
            </a:r>
            <a:br>
              <a:rPr lang="en-US" dirty="0"/>
            </a:br>
            <a:r>
              <a:rPr lang="en-US" dirty="0"/>
              <a:t>analytically, actually testing the</a:t>
            </a:r>
            <a:br>
              <a:rPr lang="en-US" dirty="0"/>
            </a:br>
            <a:r>
              <a:rPr lang="en-US" dirty="0"/>
              <a:t>generator or using simulation results</a:t>
            </a:r>
          </a:p>
          <a:p>
            <a:pPr lvl="1"/>
            <a:r>
              <a:rPr lang="en-US" dirty="0"/>
              <a:t>We’ll use</a:t>
            </a:r>
            <a:br>
              <a:rPr lang="en-US" dirty="0"/>
            </a:br>
            <a:r>
              <a:rPr lang="en-US" dirty="0"/>
              <a:t>simulation</a:t>
            </a:r>
            <a:br>
              <a:rPr lang="en-US" dirty="0"/>
            </a:br>
            <a:r>
              <a:rPr lang="en-US" dirty="0"/>
              <a:t>results   </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114" t="64582" r="21304" b="8818"/>
          <a:stretch/>
        </p:blipFill>
        <p:spPr bwMode="auto">
          <a:xfrm>
            <a:off x="3124200" y="4953000"/>
            <a:ext cx="6733621" cy="162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a:extLst>
              <a:ext uri="{FF2B5EF4-FFF2-40B4-BE49-F238E27FC236}">
                <a16:creationId xmlns:a16="http://schemas.microsoft.com/office/drawing/2014/main" id="{8A0F5852-F36B-DCFE-9372-56D7FD617F2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1871514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Example: Using Stabilizer Reference Signals</a:t>
            </a:r>
          </a:p>
        </p:txBody>
      </p:sp>
      <p:sp>
        <p:nvSpPr>
          <p:cNvPr id="3" name="Content Placeholder 2"/>
          <p:cNvSpPr>
            <a:spLocks noGrp="1"/>
          </p:cNvSpPr>
          <p:nvPr>
            <p:ph idx="1"/>
          </p:nvPr>
        </p:nvSpPr>
        <p:spPr>
          <a:xfrm>
            <a:off x="457200" y="1280160"/>
            <a:ext cx="10896600" cy="3733800"/>
          </a:xfrm>
        </p:spPr>
        <p:txBody>
          <a:bodyPr/>
          <a:lstStyle/>
          <a:p>
            <a:r>
              <a:rPr lang="en-US" dirty="0"/>
              <a:t>PowerWorld now allows reference </a:t>
            </a:r>
            <a:r>
              <a:rPr lang="en-US" dirty="0" err="1"/>
              <a:t>sinusoidals</a:t>
            </a:r>
            <a:r>
              <a:rPr lang="en-US" dirty="0"/>
              <a:t> to be</a:t>
            </a:r>
            <a:br>
              <a:rPr lang="en-US" dirty="0"/>
            </a:br>
            <a:r>
              <a:rPr lang="en-US" dirty="0"/>
              <a:t>easily played into the stabilizer input</a:t>
            </a:r>
          </a:p>
          <a:p>
            <a:pPr lvl="1"/>
            <a:r>
              <a:rPr lang="en-US" dirty="0"/>
              <a:t>This should be done at the desired modal frequency</a:t>
            </a:r>
          </a:p>
          <a:p>
            <a:r>
              <a:rPr lang="en-US" dirty="0"/>
              <a:t>Modal analysis can then be used to quickly determine the phase delay between the input and the signal we wish to damp</a:t>
            </a:r>
          </a:p>
          <a:p>
            <a:r>
              <a:rPr lang="en-US" dirty="0"/>
              <a:t>Open the case </a:t>
            </a:r>
            <a:r>
              <a:rPr lang="en-US" b="1" dirty="0"/>
              <a:t>wscc_9Bus_Stab_Test</a:t>
            </a:r>
          </a:p>
          <a:p>
            <a:pPr lvl="1"/>
            <a:r>
              <a:rPr lang="en-US" dirty="0"/>
              <a:t>This has </a:t>
            </a:r>
            <a:r>
              <a:rPr lang="en-US" dirty="0" err="1"/>
              <a:t>SignalStab</a:t>
            </a:r>
            <a:r>
              <a:rPr lang="en-US" dirty="0"/>
              <a:t> stabilizers modeled at each generator; these models can play in a fixed frequency signal</a:t>
            </a:r>
          </a:p>
        </p:txBody>
      </p:sp>
      <p:sp>
        <p:nvSpPr>
          <p:cNvPr id="5" name="Slide Number Placeholder 1">
            <a:extLst>
              <a:ext uri="{FF2B5EF4-FFF2-40B4-BE49-F238E27FC236}">
                <a16:creationId xmlns:a16="http://schemas.microsoft.com/office/drawing/2014/main" id="{207F40DA-76A8-E93F-C667-915E40A95A5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46</a:t>
            </a:fld>
            <a:endParaRPr lang="en-US" dirty="0">
              <a:solidFill>
                <a:srgbClr val="1E0000"/>
              </a:solidFill>
            </a:endParaRPr>
          </a:p>
        </p:txBody>
      </p:sp>
    </p:spTree>
    <p:extLst>
      <p:ext uri="{BB962C8B-B14F-4D97-AF65-F5344CB8AC3E}">
        <p14:creationId xmlns:p14="http://schemas.microsoft.com/office/powerpoint/2010/main" val="1292770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SignalStab</a:t>
            </a:r>
            <a:r>
              <a:rPr lang="en-US" dirty="0"/>
              <a:t> Input and Results</a:t>
            </a:r>
          </a:p>
        </p:txBody>
      </p:sp>
      <p:sp>
        <p:nvSpPr>
          <p:cNvPr id="3" name="Content Placeholder 2"/>
          <p:cNvSpPr>
            <a:spLocks noGrp="1"/>
          </p:cNvSpPr>
          <p:nvPr>
            <p:ph idx="1"/>
          </p:nvPr>
        </p:nvSpPr>
        <p:spPr>
          <a:xfrm>
            <a:off x="457200" y="1280160"/>
            <a:ext cx="10896600" cy="1082040"/>
          </a:xfrm>
        </p:spPr>
        <p:txBody>
          <a:bodyPr/>
          <a:lstStyle/>
          <a:p>
            <a:r>
              <a:rPr lang="en-US" dirty="0"/>
              <a:t>Enable the </a:t>
            </a:r>
            <a:r>
              <a:rPr lang="en-US" dirty="0" err="1"/>
              <a:t>SignalStab</a:t>
            </a:r>
            <a:r>
              <a:rPr lang="en-US" dirty="0"/>
              <a:t> stabilizer at the bus 2 generator and run the simulation </a:t>
            </a:r>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4038600" cy="444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cxnSpLocks/>
          </p:cNvCxnSpPr>
          <p:nvPr/>
        </p:nvCxnSpPr>
        <p:spPr bwMode="auto">
          <a:xfrm flipH="1">
            <a:off x="4191000" y="4114800"/>
            <a:ext cx="3200400" cy="3048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6" name="Rectangle 5"/>
          <p:cNvSpPr/>
          <p:nvPr/>
        </p:nvSpPr>
        <p:spPr>
          <a:xfrm>
            <a:off x="7543800" y="3200400"/>
            <a:ext cx="3733800"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At time=0 the stabilizer receives a sinusoidal input with a magnitude of 0.05 and a frequency of 1.36 Hz </a:t>
            </a:r>
          </a:p>
        </p:txBody>
      </p:sp>
      <p:sp>
        <p:nvSpPr>
          <p:cNvPr id="4" name="Slide Number Placeholder 1">
            <a:extLst>
              <a:ext uri="{FF2B5EF4-FFF2-40B4-BE49-F238E27FC236}">
                <a16:creationId xmlns:a16="http://schemas.microsoft.com/office/drawing/2014/main" id="{592350F0-1AD5-C6F4-5CD7-475C6ADDF469}"/>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47</a:t>
            </a:fld>
            <a:endParaRPr lang="en-US" dirty="0">
              <a:solidFill>
                <a:srgbClr val="1E0000"/>
              </a:solidFill>
            </a:endParaRPr>
          </a:p>
        </p:txBody>
      </p:sp>
    </p:spTree>
    <p:extLst>
      <p:ext uri="{BB962C8B-B14F-4D97-AF65-F5344CB8AC3E}">
        <p14:creationId xmlns:p14="http://schemas.microsoft.com/office/powerpoint/2010/main" val="753653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Example: Gen2 Reference Signal Results</a:t>
            </a:r>
          </a:p>
        </p:txBody>
      </p:sp>
      <p:sp>
        <p:nvSpPr>
          <p:cNvPr id="3" name="Content Placeholder 2"/>
          <p:cNvSpPr>
            <a:spLocks noGrp="1"/>
          </p:cNvSpPr>
          <p:nvPr>
            <p:ph idx="1"/>
          </p:nvPr>
        </p:nvSpPr>
        <p:spPr>
          <a:xfrm>
            <a:off x="457200" y="1280160"/>
            <a:ext cx="10591800" cy="777240"/>
          </a:xfrm>
        </p:spPr>
        <p:txBody>
          <a:bodyPr/>
          <a:lstStyle/>
          <a:p>
            <a:r>
              <a:rPr lang="en-US" dirty="0"/>
              <a:t>Graph shows four signals at bus 2, including the stabilizer input and the generator’s speed</a:t>
            </a:r>
          </a:p>
          <a:p>
            <a:pPr lvl="1"/>
            <a:r>
              <a:rPr lang="en-US" dirty="0"/>
              <a:t>The phase relationships are most important</a:t>
            </a:r>
          </a:p>
        </p:txBody>
      </p:sp>
      <p:sp>
        <p:nvSpPr>
          <p:cNvPr id="5" name="Rectangle 4"/>
          <p:cNvSpPr/>
          <p:nvPr/>
        </p:nvSpPr>
        <p:spPr>
          <a:xfrm>
            <a:off x="8224078" y="3124200"/>
            <a:ext cx="3429000" cy="1938992"/>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Use modal analysis to determine the exact phase values for the 1.36 Hz mode; analyze the data between 5 and 10 seconds</a:t>
            </a:r>
          </a:p>
        </p:txBody>
      </p:sp>
      <p:pic>
        <p:nvPicPr>
          <p:cNvPr id="1034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2722942"/>
            <a:ext cx="7046505" cy="3830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744C01E3-DB9E-8009-2405-8D72C4EA9D6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48</a:t>
            </a:fld>
            <a:endParaRPr lang="en-US" dirty="0">
              <a:solidFill>
                <a:srgbClr val="1E0000"/>
              </a:solidFill>
            </a:endParaRPr>
          </a:p>
        </p:txBody>
      </p:sp>
    </p:spTree>
    <p:extLst>
      <p:ext uri="{BB962C8B-B14F-4D97-AF65-F5344CB8AC3E}">
        <p14:creationId xmlns:p14="http://schemas.microsoft.com/office/powerpoint/2010/main" val="128416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Three Generator Example </a:t>
            </a:r>
          </a:p>
        </p:txBody>
      </p:sp>
      <p:sp>
        <p:nvSpPr>
          <p:cNvPr id="3" name="Content Placeholder 2"/>
          <p:cNvSpPr>
            <a:spLocks noGrp="1"/>
          </p:cNvSpPr>
          <p:nvPr>
            <p:ph idx="1"/>
          </p:nvPr>
        </p:nvSpPr>
        <p:spPr/>
        <p:txBody>
          <a:bodyPr/>
          <a:lstStyle/>
          <a:p>
            <a:r>
              <a:rPr lang="en-US" dirty="0"/>
              <a:t>A short fault at t=0 gets the below three generator case oscillating with multiple modes (mostly clearly visible for the red and the green curve)</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745" r="5811"/>
          <a:stretch/>
        </p:blipFill>
        <p:spPr bwMode="auto">
          <a:xfrm>
            <a:off x="457200" y="2590800"/>
            <a:ext cx="5219115" cy="296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5867400" y="2438400"/>
            <a:ext cx="5334000" cy="4002719"/>
          </a:xfrm>
          <a:prstGeom prst="rect">
            <a:avLst/>
          </a:prstGeom>
        </p:spPr>
      </p:pic>
      <p:sp>
        <p:nvSpPr>
          <p:cNvPr id="5" name="Slide Number Placeholder 1">
            <a:extLst>
              <a:ext uri="{FF2B5EF4-FFF2-40B4-BE49-F238E27FC236}">
                <a16:creationId xmlns:a16="http://schemas.microsoft.com/office/drawing/2014/main" id="{B72A8D36-6E73-6281-5110-DEB96A7D8B8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a:t>
            </a:fld>
            <a:endParaRPr lang="en-US" altLang="en-US" sz="2000" dirty="0">
              <a:solidFill>
                <a:srgbClr val="1E0000"/>
              </a:solidFill>
            </a:endParaRPr>
          </a:p>
        </p:txBody>
      </p:sp>
    </p:spTree>
    <p:extLst>
      <p:ext uri="{BB962C8B-B14F-4D97-AF65-F5344CB8AC3E}">
        <p14:creationId xmlns:p14="http://schemas.microsoft.com/office/powerpoint/2010/main" val="2491530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1.36 Hz Modal Values </a:t>
            </a:r>
          </a:p>
        </p:txBody>
      </p:sp>
      <p:sp>
        <p:nvSpPr>
          <p:cNvPr id="3" name="Content Placeholder 2"/>
          <p:cNvSpPr>
            <a:spLocks noGrp="1"/>
          </p:cNvSpPr>
          <p:nvPr>
            <p:ph idx="1"/>
          </p:nvPr>
        </p:nvSpPr>
        <p:spPr>
          <a:xfrm>
            <a:off x="457200" y="1280160"/>
            <a:ext cx="11353800" cy="3733800"/>
          </a:xfrm>
        </p:spPr>
        <p:txBody>
          <a:bodyPr/>
          <a:lstStyle/>
          <a:p>
            <a:r>
              <a:rPr lang="en-US" dirty="0"/>
              <a:t>The change in the generator’s speed is driven by the stabilizer input sinusoid, so it will be lagging.  The below values show is lags by </a:t>
            </a:r>
            <a:br>
              <a:rPr lang="en-US" dirty="0"/>
            </a:br>
            <a:r>
              <a:rPr lang="en-US" dirty="0"/>
              <a:t>(-161+360) – (-81.0) = 280</a:t>
            </a:r>
            <a:r>
              <a:rPr lang="en-US" dirty="0">
                <a:sym typeface="Symbol"/>
              </a:rPr>
              <a:t> degrees</a:t>
            </a:r>
          </a:p>
          <a:p>
            <a:pPr lvl="1"/>
            <a:r>
              <a:rPr lang="en-US" dirty="0">
                <a:sym typeface="Symbol"/>
              </a:rPr>
              <a:t>Because we want to damp the speed not increased it, subtract off 180 degrees to flip the sign.  So we need 100 degrees of compensation; with two lead-lags it is 50 degrees each</a:t>
            </a:r>
            <a:endParaRPr lang="en-US" dirty="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57600"/>
            <a:ext cx="750803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F2125537-5D48-84ED-4FD8-8DDCEABCF6F9}"/>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49</a:t>
            </a:fld>
            <a:endParaRPr lang="en-US" dirty="0">
              <a:solidFill>
                <a:srgbClr val="1E0000"/>
              </a:solidFill>
            </a:endParaRPr>
          </a:p>
        </p:txBody>
      </p:sp>
    </p:spTree>
    <p:extLst>
      <p:ext uri="{BB962C8B-B14F-4D97-AF65-F5344CB8AC3E}">
        <p14:creationId xmlns:p14="http://schemas.microsoft.com/office/powerpoint/2010/main" val="3190505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1.36 Hz Lead-Lag Values</a:t>
            </a:r>
          </a:p>
        </p:txBody>
      </p:sp>
      <p:sp>
        <p:nvSpPr>
          <p:cNvPr id="3" name="Content Placeholder 2"/>
          <p:cNvSpPr>
            <a:spLocks noGrp="1"/>
          </p:cNvSpPr>
          <p:nvPr>
            <p:ph idx="1"/>
          </p:nvPr>
        </p:nvSpPr>
        <p:spPr>
          <a:xfrm>
            <a:off x="457200" y="1280160"/>
            <a:ext cx="10210800" cy="624840"/>
          </a:xfrm>
        </p:spPr>
        <p:txBody>
          <a:bodyPr/>
          <a:lstStyle/>
          <a:p>
            <a:pPr marL="0" indent="0">
              <a:buNone/>
            </a:pPr>
            <a:r>
              <a:rPr lang="en-US" dirty="0"/>
              <a:t>In designing a lead-lag of the form</a:t>
            </a:r>
            <a:br>
              <a:rPr lang="en-US" dirty="0"/>
            </a:br>
            <a:br>
              <a:rPr lang="en-US" dirty="0"/>
            </a:br>
            <a:br>
              <a:rPr lang="en-US" dirty="0"/>
            </a:br>
            <a:br>
              <a:rPr lang="en-US" dirty="0"/>
            </a:br>
            <a:r>
              <a:rPr lang="en-US" dirty="0"/>
              <a:t>to have a specified phase shift of </a:t>
            </a:r>
            <a:r>
              <a:rPr lang="en-US" i="1" dirty="0">
                <a:sym typeface="Symbol"/>
              </a:rPr>
              <a:t></a:t>
            </a:r>
            <a:r>
              <a:rPr lang="en-US" dirty="0">
                <a:sym typeface="Symbol"/>
              </a:rPr>
              <a:t> at a frequency </a:t>
            </a:r>
            <a:r>
              <a:rPr lang="en-US" i="1" dirty="0">
                <a:sym typeface="Symbol"/>
              </a:rPr>
              <a:t>f </a:t>
            </a:r>
            <a:r>
              <a:rPr lang="en-US" dirty="0">
                <a:sym typeface="Symbol"/>
              </a:rPr>
              <a:t>the value of </a:t>
            </a:r>
            <a:r>
              <a:rPr lang="en-US" i="1" dirty="0">
                <a:latin typeface="Symbol" panose="05050102010706020507" pitchFamily="18" charset="2"/>
                <a:sym typeface="Symbol"/>
              </a:rPr>
              <a:t>a</a:t>
            </a:r>
            <a:r>
              <a:rPr lang="en-US" dirty="0">
                <a:sym typeface="Symbol"/>
              </a:rPr>
              <a:t> is </a:t>
            </a:r>
          </a:p>
          <a:p>
            <a:pPr marL="0" indent="0">
              <a:buNone/>
            </a:pPr>
            <a:endParaRPr lang="en-US" dirty="0">
              <a:sym typeface="Symbol"/>
            </a:endParaRPr>
          </a:p>
          <a:p>
            <a:pPr marL="0" indent="0">
              <a:buNone/>
            </a:pPr>
            <a:endParaRPr lang="en-US" dirty="0">
              <a:sym typeface="Symbol"/>
            </a:endParaRPr>
          </a:p>
          <a:p>
            <a:pPr marL="0" indent="0">
              <a:buNone/>
            </a:pPr>
            <a:r>
              <a:rPr lang="en-US" dirty="0">
                <a:sym typeface="Symbol"/>
              </a:rPr>
              <a:t>In our example with </a:t>
            </a:r>
            <a:r>
              <a:rPr lang="en-US" i="1" dirty="0">
                <a:sym typeface="Symbol"/>
              </a:rPr>
              <a:t> </a:t>
            </a:r>
            <a:r>
              <a:rPr lang="en-US" dirty="0">
                <a:sym typeface="Symbol"/>
              </a:rPr>
              <a:t>= 50 then  </a:t>
            </a:r>
          </a:p>
          <a:p>
            <a:pPr marL="0" indent="0">
              <a:buNone/>
            </a:pPr>
            <a:r>
              <a:rPr lang="en-US" dirty="0">
                <a:sym typeface="Symbol"/>
              </a:rPr>
              <a:t> </a:t>
            </a:r>
          </a:p>
          <a:p>
            <a:pPr marL="0" indent="0">
              <a:buNone/>
            </a:pPr>
            <a:endParaRPr lang="en-US" dirty="0"/>
          </a:p>
        </p:txBody>
      </p:sp>
      <p:graphicFrame>
        <p:nvGraphicFramePr>
          <p:cNvPr id="4" name="Object 3"/>
          <p:cNvGraphicFramePr>
            <a:graphicFrameLocks noChangeAspect="1"/>
          </p:cNvGraphicFramePr>
          <p:nvPr/>
        </p:nvGraphicFramePr>
        <p:xfrm>
          <a:off x="728882" y="1923774"/>
          <a:ext cx="2504636" cy="990598"/>
        </p:xfrm>
        <a:graphic>
          <a:graphicData uri="http://schemas.openxmlformats.org/presentationml/2006/ole">
            <mc:AlternateContent xmlns:mc="http://schemas.openxmlformats.org/markup-compatibility/2006">
              <mc:Choice xmlns:v="urn:schemas-microsoft-com:vml" Requires="v">
                <p:oleObj name="Equation" r:id="rId2" imgW="1091880" imgH="431640" progId="Equation.DSMT4">
                  <p:embed/>
                </p:oleObj>
              </mc:Choice>
              <mc:Fallback>
                <p:oleObj name="Equation" r:id="rId2" imgW="1091880" imgH="431640" progId="Equation.DSMT4">
                  <p:embed/>
                  <p:pic>
                    <p:nvPicPr>
                      <p:cNvPr id="4" name="Object 3"/>
                      <p:cNvPicPr/>
                      <p:nvPr/>
                    </p:nvPicPr>
                    <p:blipFill>
                      <a:blip r:embed="rId3"/>
                      <a:stretch>
                        <a:fillRect/>
                      </a:stretch>
                    </p:blipFill>
                    <p:spPr>
                      <a:xfrm>
                        <a:off x="728882" y="1923774"/>
                        <a:ext cx="2504636" cy="99059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28882" y="3575879"/>
          <a:ext cx="3551238" cy="914400"/>
        </p:xfrm>
        <a:graphic>
          <a:graphicData uri="http://schemas.openxmlformats.org/presentationml/2006/ole">
            <mc:AlternateContent xmlns:mc="http://schemas.openxmlformats.org/markup-compatibility/2006">
              <mc:Choice xmlns:v="urn:schemas-microsoft-com:vml" Requires="v">
                <p:oleObj name="Equation" r:id="rId4" imgW="1676160" imgH="431640" progId="Equation.DSMT4">
                  <p:embed/>
                </p:oleObj>
              </mc:Choice>
              <mc:Fallback>
                <p:oleObj name="Equation" r:id="rId4" imgW="1676160" imgH="431640" progId="Equation.DSMT4">
                  <p:embed/>
                  <p:pic>
                    <p:nvPicPr>
                      <p:cNvPr id="5" name="Object 4"/>
                      <p:cNvPicPr>
                        <a:picLocks noChangeAspect="1" noChangeArrowheads="1"/>
                      </p:cNvPicPr>
                      <p:nvPr/>
                    </p:nvPicPr>
                    <p:blipFill>
                      <a:blip r:embed="rId5"/>
                      <a:srcRect/>
                      <a:stretch>
                        <a:fillRect/>
                      </a:stretch>
                    </p:blipFill>
                    <p:spPr bwMode="auto">
                      <a:xfrm>
                        <a:off x="728882" y="3575879"/>
                        <a:ext cx="3551238" cy="9144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838200" y="5260493"/>
          <a:ext cx="6411672" cy="987907"/>
        </p:xfrm>
        <a:graphic>
          <a:graphicData uri="http://schemas.openxmlformats.org/presentationml/2006/ole">
            <mc:AlternateContent xmlns:mc="http://schemas.openxmlformats.org/markup-compatibility/2006">
              <mc:Choice xmlns:v="urn:schemas-microsoft-com:vml" Requires="v">
                <p:oleObj name="Equation" r:id="rId6" imgW="2717640" imgH="419040" progId="Equation.DSMT4">
                  <p:embed/>
                </p:oleObj>
              </mc:Choice>
              <mc:Fallback>
                <p:oleObj name="Equation" r:id="rId6" imgW="2717640" imgH="419040" progId="Equation.DSMT4">
                  <p:embed/>
                  <p:pic>
                    <p:nvPicPr>
                      <p:cNvPr id="6" name="Object 5"/>
                      <p:cNvPicPr>
                        <a:picLocks noChangeAspect="1" noChangeArrowheads="1"/>
                      </p:cNvPicPr>
                      <p:nvPr/>
                    </p:nvPicPr>
                    <p:blipFill>
                      <a:blip r:embed="rId7"/>
                      <a:srcRect/>
                      <a:stretch>
                        <a:fillRect/>
                      </a:stretch>
                    </p:blipFill>
                    <p:spPr bwMode="auto">
                      <a:xfrm>
                        <a:off x="838200" y="5260493"/>
                        <a:ext cx="6411672" cy="987907"/>
                      </a:xfrm>
                      <a:prstGeom prst="rect">
                        <a:avLst/>
                      </a:prstGeom>
                      <a:noFill/>
                      <a:ln>
                        <a:noFill/>
                      </a:ln>
                    </p:spPr>
                  </p:pic>
                </p:oleObj>
              </mc:Fallback>
            </mc:AlternateContent>
          </a:graphicData>
        </a:graphic>
      </p:graphicFrame>
      <p:sp>
        <p:nvSpPr>
          <p:cNvPr id="8" name="Slide Number Placeholder 1">
            <a:extLst>
              <a:ext uri="{FF2B5EF4-FFF2-40B4-BE49-F238E27FC236}">
                <a16:creationId xmlns:a16="http://schemas.microsoft.com/office/drawing/2014/main" id="{4A654667-B852-8748-DCAA-0AFF75BC7112}"/>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50</a:t>
            </a:fld>
            <a:endParaRPr lang="en-US" dirty="0">
              <a:solidFill>
                <a:srgbClr val="1E0000"/>
              </a:solidFill>
            </a:endParaRPr>
          </a:p>
        </p:txBody>
      </p:sp>
    </p:spTree>
    <p:extLst>
      <p:ext uri="{BB962C8B-B14F-4D97-AF65-F5344CB8AC3E}">
        <p14:creationId xmlns:p14="http://schemas.microsoft.com/office/powerpoint/2010/main" val="3242414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1.36 Hz Lead-Lag Values</a:t>
            </a:r>
          </a:p>
        </p:txBody>
      </p:sp>
      <p:sp>
        <p:nvSpPr>
          <p:cNvPr id="3" name="Content Placeholder 2"/>
          <p:cNvSpPr>
            <a:spLocks noGrp="1"/>
          </p:cNvSpPr>
          <p:nvPr>
            <p:ph idx="1"/>
          </p:nvPr>
        </p:nvSpPr>
        <p:spPr>
          <a:xfrm>
            <a:off x="457200" y="1280160"/>
            <a:ext cx="10972800" cy="3733800"/>
          </a:xfrm>
        </p:spPr>
        <p:txBody>
          <a:bodyPr>
            <a:normAutofit fontScale="92500" lnSpcReduction="10000"/>
          </a:bodyPr>
          <a:lstStyle/>
          <a:p>
            <a:r>
              <a:rPr lang="en-US" sz="3000" dirty="0"/>
              <a:t>Hence T</a:t>
            </a:r>
            <a:r>
              <a:rPr lang="en-US" sz="3000" baseline="-25000" dirty="0"/>
              <a:t>1</a:t>
            </a:r>
            <a:r>
              <a:rPr lang="en-US" sz="3000" dirty="0"/>
              <a:t>=T</a:t>
            </a:r>
            <a:r>
              <a:rPr lang="en-US" sz="3000" baseline="-25000" dirty="0"/>
              <a:t>3</a:t>
            </a:r>
            <a:r>
              <a:rPr lang="en-US" sz="3000" dirty="0"/>
              <a:t>=0.321, T</a:t>
            </a:r>
            <a:r>
              <a:rPr lang="en-US" sz="3000" baseline="-25000" dirty="0"/>
              <a:t>2</a:t>
            </a:r>
            <a:r>
              <a:rPr lang="en-US" sz="3000" dirty="0"/>
              <a:t>=T</a:t>
            </a:r>
            <a:r>
              <a:rPr lang="en-US" sz="3000" baseline="-25000" dirty="0"/>
              <a:t>4</a:t>
            </a:r>
            <a:r>
              <a:rPr lang="en-US" sz="3000" dirty="0"/>
              <a:t>=0.042.  We’ll assumed T</a:t>
            </a:r>
            <a:r>
              <a:rPr lang="en-US" sz="3000" baseline="-25000" dirty="0"/>
              <a:t>6</a:t>
            </a:r>
            <a:r>
              <a:rPr lang="en-US" sz="3000" dirty="0"/>
              <a:t>=0, and T</a:t>
            </a:r>
            <a:r>
              <a:rPr lang="en-US" sz="3000" baseline="-25000" dirty="0"/>
              <a:t>5</a:t>
            </a:r>
            <a:r>
              <a:rPr lang="en-US" sz="3000" dirty="0"/>
              <a:t>=10, and A</a:t>
            </a:r>
            <a:r>
              <a:rPr lang="en-US" sz="3000" baseline="-25000" dirty="0"/>
              <a:t>1</a:t>
            </a:r>
            <a:r>
              <a:rPr lang="en-US" sz="3000" dirty="0"/>
              <a:t>=A</a:t>
            </a:r>
            <a:r>
              <a:rPr lang="en-US" sz="3000" baseline="-25000" dirty="0"/>
              <a:t>2</a:t>
            </a:r>
            <a:r>
              <a:rPr lang="en-US" sz="3000" dirty="0"/>
              <a:t>=0</a:t>
            </a:r>
          </a:p>
          <a:p>
            <a:endParaRPr lang="en-US" dirty="0"/>
          </a:p>
          <a:p>
            <a:endParaRPr lang="en-US" dirty="0"/>
          </a:p>
          <a:p>
            <a:endParaRPr lang="en-US" dirty="0"/>
          </a:p>
          <a:p>
            <a:r>
              <a:rPr lang="en-US" sz="3000" dirty="0"/>
              <a:t>The last step is to determine K</a:t>
            </a:r>
            <a:r>
              <a:rPr lang="en-US" sz="3000" baseline="-25000" dirty="0"/>
              <a:t>s</a:t>
            </a:r>
            <a:r>
              <a:rPr lang="en-US" sz="3000" dirty="0"/>
              <a:t>.  This is done by finding the value of K</a:t>
            </a:r>
            <a:r>
              <a:rPr lang="en-US" sz="3000" baseline="-25000" dirty="0"/>
              <a:t>s</a:t>
            </a:r>
            <a:r>
              <a:rPr lang="en-US" sz="3000" dirty="0"/>
              <a:t> at just causes instability (i.e., K</a:t>
            </a:r>
            <a:r>
              <a:rPr lang="en-US" sz="3000" baseline="-25000" dirty="0"/>
              <a:t>INST</a:t>
            </a:r>
            <a:r>
              <a:rPr lang="en-US" sz="3000" dirty="0"/>
              <a:t>), and then setting K</a:t>
            </a:r>
            <a:r>
              <a:rPr lang="en-US" sz="3000" baseline="-25000" dirty="0"/>
              <a:t>s</a:t>
            </a:r>
            <a:r>
              <a:rPr lang="en-US" sz="3000" dirty="0"/>
              <a:t> to about 1/3 of this value</a:t>
            </a:r>
          </a:p>
          <a:p>
            <a:pPr lvl="1"/>
            <a:r>
              <a:rPr lang="en-US" sz="2600" dirty="0"/>
              <a:t>Instability is easiest to see by plotting the output (V</a:t>
            </a:r>
            <a:r>
              <a:rPr lang="en-US" sz="2600" baseline="-25000" dirty="0"/>
              <a:t>ST</a:t>
            </a:r>
            <a:r>
              <a:rPr lang="en-US" sz="2600" dirty="0"/>
              <a:t>) value for the stabilizer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14" t="64581" r="21304" b="15367"/>
          <a:stretch/>
        </p:blipFill>
        <p:spPr bwMode="auto">
          <a:xfrm>
            <a:off x="2895600" y="2133600"/>
            <a:ext cx="6875875" cy="125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81A6FA8A-E1C4-BFB1-A712-2B53D6EB11F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51</a:t>
            </a:fld>
            <a:endParaRPr lang="en-US" dirty="0">
              <a:solidFill>
                <a:srgbClr val="1E0000"/>
              </a:solidFill>
            </a:endParaRPr>
          </a:p>
        </p:txBody>
      </p:sp>
    </p:spTree>
    <p:extLst>
      <p:ext uri="{BB962C8B-B14F-4D97-AF65-F5344CB8AC3E}">
        <p14:creationId xmlns:p14="http://schemas.microsoft.com/office/powerpoint/2010/main" val="2987996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Setting the Values for Gen 2 </a:t>
            </a:r>
          </a:p>
        </p:txBody>
      </p:sp>
      <p:sp>
        <p:nvSpPr>
          <p:cNvPr id="3" name="Content Placeholder 2"/>
          <p:cNvSpPr>
            <a:spLocks noGrp="1"/>
          </p:cNvSpPr>
          <p:nvPr>
            <p:ph idx="1"/>
          </p:nvPr>
        </p:nvSpPr>
        <p:spPr/>
        <p:txBody>
          <a:bodyPr/>
          <a:lstStyle/>
          <a:p>
            <a:r>
              <a:rPr lang="en-US" dirty="0"/>
              <a:t>Instability occurs with KS = 55, hence the optimal value is about 55/3=18.3 </a:t>
            </a:r>
          </a:p>
          <a:p>
            <a:r>
              <a:rPr lang="en-US" dirty="0"/>
              <a:t>This increases the damping from 5% to about 16.7% </a:t>
            </a: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5943600" cy="376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10400" y="3733800"/>
            <a:ext cx="2843123"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This is saved as case</a:t>
            </a:r>
            <a:br>
              <a:rPr lang="en-US" sz="2400" b="0" kern="0" dirty="0">
                <a:solidFill>
                  <a:srgbClr val="1E0000"/>
                </a:solidFill>
                <a:latin typeface="+mn-lt"/>
              </a:rPr>
            </a:br>
            <a:r>
              <a:rPr lang="en-US" sz="2400" b="1" kern="0" dirty="0">
                <a:solidFill>
                  <a:srgbClr val="1E0000"/>
                </a:solidFill>
                <a:latin typeface="+mn-lt"/>
              </a:rPr>
              <a:t>WSCC_9bus_Stab</a:t>
            </a:r>
          </a:p>
        </p:txBody>
      </p:sp>
      <p:sp>
        <p:nvSpPr>
          <p:cNvPr id="4" name="Slide Number Placeholder 1">
            <a:extLst>
              <a:ext uri="{FF2B5EF4-FFF2-40B4-BE49-F238E27FC236}">
                <a16:creationId xmlns:a16="http://schemas.microsoft.com/office/drawing/2014/main" id="{E2641238-D481-8C02-79E7-6B0ED1494B6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52</a:t>
            </a:fld>
            <a:endParaRPr lang="en-US" dirty="0">
              <a:solidFill>
                <a:srgbClr val="1E0000"/>
              </a:solidFill>
            </a:endParaRPr>
          </a:p>
        </p:txBody>
      </p:sp>
    </p:spTree>
    <p:extLst>
      <p:ext uri="{BB962C8B-B14F-4D97-AF65-F5344CB8AC3E}">
        <p14:creationId xmlns:p14="http://schemas.microsoft.com/office/powerpoint/2010/main" val="2789542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Setting the Values for Gen 3</a:t>
            </a:r>
          </a:p>
        </p:txBody>
      </p:sp>
      <p:sp>
        <p:nvSpPr>
          <p:cNvPr id="3" name="Content Placeholder 2"/>
          <p:cNvSpPr>
            <a:spLocks noGrp="1"/>
          </p:cNvSpPr>
          <p:nvPr>
            <p:ph idx="1"/>
          </p:nvPr>
        </p:nvSpPr>
        <p:spPr/>
        <p:txBody>
          <a:bodyPr>
            <a:normAutofit fontScale="92500"/>
          </a:bodyPr>
          <a:lstStyle/>
          <a:p>
            <a:r>
              <a:rPr lang="en-US" sz="3000" dirty="0"/>
              <a:t>The procedure can be repeated to set the values for the bus 3 generator, where we need a total of 68 degrees of compensation, or 34 per lead-lag</a:t>
            </a:r>
          </a:p>
          <a:p>
            <a:pPr marL="0" indent="0">
              <a:buNone/>
            </a:pPr>
            <a:endParaRPr lang="en-US" dirty="0"/>
          </a:p>
          <a:p>
            <a:pPr marL="0" indent="0">
              <a:buNone/>
            </a:pPr>
            <a:endParaRPr lang="en-US" dirty="0"/>
          </a:p>
          <a:p>
            <a:endParaRPr lang="en-US" dirty="0"/>
          </a:p>
          <a:p>
            <a:endParaRPr lang="en-US" dirty="0"/>
          </a:p>
          <a:p>
            <a:endParaRPr lang="en-US" dirty="0"/>
          </a:p>
          <a:p>
            <a:r>
              <a:rPr lang="en-US" sz="3000" dirty="0"/>
              <a:t>The values are </a:t>
            </a:r>
            <a:r>
              <a:rPr lang="en-US" sz="3000" i="1" dirty="0">
                <a:latin typeface="Symbol" panose="05050102010706020507" pitchFamily="18" charset="2"/>
              </a:rPr>
              <a:t>a </a:t>
            </a:r>
            <a:r>
              <a:rPr lang="en-US" sz="3000" dirty="0"/>
              <a:t>= 0.283, T</a:t>
            </a:r>
            <a:r>
              <a:rPr lang="en-US" sz="3000" baseline="-25000" dirty="0"/>
              <a:t>1</a:t>
            </a:r>
            <a:r>
              <a:rPr lang="en-US" sz="3000" dirty="0"/>
              <a:t>=0.22, T</a:t>
            </a:r>
            <a:r>
              <a:rPr lang="en-US" sz="3000" baseline="-25000" dirty="0"/>
              <a:t>2</a:t>
            </a:r>
            <a:r>
              <a:rPr lang="en-US" sz="3000" dirty="0"/>
              <a:t>=0.062, K</a:t>
            </a:r>
            <a:r>
              <a:rPr lang="en-US" sz="3000" baseline="-25000" dirty="0"/>
              <a:t>S</a:t>
            </a:r>
            <a:r>
              <a:rPr lang="en-US" sz="3000" dirty="0"/>
              <a:t> for the verge of instability is 36,  so K</a:t>
            </a:r>
            <a:r>
              <a:rPr lang="en-US" sz="3000" baseline="-25000" dirty="0"/>
              <a:t>S</a:t>
            </a:r>
            <a:r>
              <a:rPr lang="en-US" sz="3000" dirty="0"/>
              <a:t> optimal is 12.  </a:t>
            </a:r>
          </a:p>
          <a:p>
            <a:endParaRPr lang="en-US" sz="3000" dirty="0"/>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286000"/>
            <a:ext cx="618308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DA25903E-92FA-1DAB-81F6-A8038412655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53</a:t>
            </a:fld>
            <a:endParaRPr lang="en-US" dirty="0">
              <a:solidFill>
                <a:srgbClr val="1E0000"/>
              </a:solidFill>
            </a:endParaRPr>
          </a:p>
        </p:txBody>
      </p:sp>
    </p:spTree>
    <p:extLst>
      <p:ext uri="{BB962C8B-B14F-4D97-AF65-F5344CB8AC3E}">
        <p14:creationId xmlns:p14="http://schemas.microsoft.com/office/powerpoint/2010/main" val="2861757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Final Solution</a:t>
            </a: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280160"/>
            <a:ext cx="6522720" cy="50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43800" y="1752600"/>
            <a:ext cx="2919322"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With stabilizers at buses 2 and 3 the damping has been increased to 25.7% </a:t>
            </a:r>
          </a:p>
        </p:txBody>
      </p:sp>
      <p:sp>
        <p:nvSpPr>
          <p:cNvPr id="3" name="Slide Number Placeholder 1">
            <a:extLst>
              <a:ext uri="{FF2B5EF4-FFF2-40B4-BE49-F238E27FC236}">
                <a16:creationId xmlns:a16="http://schemas.microsoft.com/office/drawing/2014/main" id="{08AC444D-2C90-0CC8-9CF1-0AF82E18202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54</a:t>
            </a:fld>
            <a:endParaRPr lang="en-US" dirty="0">
              <a:solidFill>
                <a:srgbClr val="1E0000"/>
              </a:solidFill>
            </a:endParaRPr>
          </a:p>
        </p:txBody>
      </p:sp>
    </p:spTree>
    <p:extLst>
      <p:ext uri="{BB962C8B-B14F-4D97-AF65-F5344CB8AC3E}">
        <p14:creationId xmlns:p14="http://schemas.microsoft.com/office/powerpoint/2010/main" val="419538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Adding a PSS to a 42 Bus System</a:t>
            </a:r>
          </a:p>
        </p:txBody>
      </p:sp>
      <p:sp>
        <p:nvSpPr>
          <p:cNvPr id="3" name="Content Placeholder 2"/>
          <p:cNvSpPr>
            <a:spLocks noGrp="1"/>
          </p:cNvSpPr>
          <p:nvPr>
            <p:ph idx="1"/>
          </p:nvPr>
        </p:nvSpPr>
        <p:spPr>
          <a:xfrm>
            <a:off x="457200" y="1280161"/>
            <a:ext cx="11658600" cy="1847491"/>
          </a:xfrm>
        </p:spPr>
        <p:txBody>
          <a:bodyPr>
            <a:noAutofit/>
          </a:bodyPr>
          <a:lstStyle/>
          <a:p>
            <a:r>
              <a:rPr lang="en-US" dirty="0"/>
              <a:t>Goal is to try to improve damping by adding one PSS1A at a large generator at Lion345 (bus 42)</a:t>
            </a:r>
          </a:p>
          <a:p>
            <a:pPr lvl="1"/>
            <a:r>
              <a:rPr lang="en-US" dirty="0"/>
              <a:t>Example event is a three-phase fault is applied to the middle of the 345 kV transmission line between Prairie (bus 22) and Hawk (bus 3) with both ends opened at 0.05 seconds</a:t>
            </a:r>
          </a:p>
        </p:txBody>
      </p:sp>
      <p:pic>
        <p:nvPicPr>
          <p:cNvPr id="4" name="Picture 3"/>
          <p:cNvPicPr>
            <a:picLocks noChangeAspect="1"/>
          </p:cNvPicPr>
          <p:nvPr/>
        </p:nvPicPr>
        <p:blipFill rotWithShape="1">
          <a:blip r:embed="rId2"/>
          <a:srcRect l="2" r="24996"/>
          <a:stretch/>
        </p:blipFill>
        <p:spPr>
          <a:xfrm>
            <a:off x="1219199" y="3048000"/>
            <a:ext cx="5738769" cy="3505200"/>
          </a:xfrm>
          <a:prstGeom prst="rect">
            <a:avLst/>
          </a:prstGeom>
        </p:spPr>
      </p:pic>
      <p:sp>
        <p:nvSpPr>
          <p:cNvPr id="5" name="Rectangle 4"/>
          <p:cNvSpPr/>
          <p:nvPr/>
        </p:nvSpPr>
        <p:spPr>
          <a:xfrm>
            <a:off x="7696201" y="3962401"/>
            <a:ext cx="2819399"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The starting case name is </a:t>
            </a:r>
            <a:r>
              <a:rPr lang="en-US" sz="2400" b="1" kern="0" dirty="0">
                <a:solidFill>
                  <a:srgbClr val="1E0000"/>
                </a:solidFill>
                <a:latin typeface="+mn-lt"/>
              </a:rPr>
              <a:t>Bus42_PSS</a:t>
            </a:r>
          </a:p>
        </p:txBody>
      </p:sp>
      <p:sp>
        <p:nvSpPr>
          <p:cNvPr id="7" name="Slide Number Placeholder 1">
            <a:extLst>
              <a:ext uri="{FF2B5EF4-FFF2-40B4-BE49-F238E27FC236}">
                <a16:creationId xmlns:a16="http://schemas.microsoft.com/office/drawing/2014/main" id="{EF926183-B5E7-6A73-1B74-D38F479FFCE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55</a:t>
            </a:fld>
            <a:endParaRPr lang="en-US" dirty="0">
              <a:solidFill>
                <a:srgbClr val="1E0000"/>
              </a:solidFill>
            </a:endParaRPr>
          </a:p>
        </p:txBody>
      </p:sp>
    </p:spTree>
    <p:extLst>
      <p:ext uri="{BB962C8B-B14F-4D97-AF65-F5344CB8AC3E}">
        <p14:creationId xmlns:p14="http://schemas.microsoft.com/office/powerpoint/2010/main" val="1025275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Decide Generators to Tune, Frequency</a:t>
            </a:r>
          </a:p>
        </p:txBody>
      </p:sp>
      <p:sp>
        <p:nvSpPr>
          <p:cNvPr id="3" name="Content Placeholder 2"/>
          <p:cNvSpPr>
            <a:spLocks noGrp="1"/>
          </p:cNvSpPr>
          <p:nvPr>
            <p:ph idx="1"/>
          </p:nvPr>
        </p:nvSpPr>
        <p:spPr>
          <a:xfrm>
            <a:off x="457200" y="1280160"/>
            <a:ext cx="10591800" cy="1219200"/>
          </a:xfrm>
        </p:spPr>
        <p:txBody>
          <a:bodyPr>
            <a:normAutofit fontScale="92500"/>
          </a:bodyPr>
          <a:lstStyle/>
          <a:p>
            <a:r>
              <a:rPr lang="en-US" dirty="0"/>
              <a:t>Generator speeds and rotor angles are observed to have a poorly damped oscillation around 0.6 Hz.</a:t>
            </a:r>
          </a:p>
          <a:p>
            <a:endParaRPr lang="en-US" dirty="0"/>
          </a:p>
        </p:txBody>
      </p:sp>
      <p:pic>
        <p:nvPicPr>
          <p:cNvPr id="4" name="Picture 3"/>
          <p:cNvPicPr>
            <a:picLocks noChangeAspect="1"/>
          </p:cNvPicPr>
          <p:nvPr/>
        </p:nvPicPr>
        <p:blipFill>
          <a:blip r:embed="rId2"/>
          <a:stretch>
            <a:fillRect/>
          </a:stretch>
        </p:blipFill>
        <p:spPr>
          <a:xfrm>
            <a:off x="838200" y="2286000"/>
            <a:ext cx="5105400" cy="3916122"/>
          </a:xfrm>
          <a:prstGeom prst="rect">
            <a:avLst/>
          </a:prstGeom>
        </p:spPr>
      </p:pic>
      <p:pic>
        <p:nvPicPr>
          <p:cNvPr id="5" name="Picture 4"/>
          <p:cNvPicPr>
            <a:picLocks noChangeAspect="1"/>
          </p:cNvPicPr>
          <p:nvPr/>
        </p:nvPicPr>
        <p:blipFill>
          <a:blip r:embed="rId3"/>
          <a:stretch>
            <a:fillRect/>
          </a:stretch>
        </p:blipFill>
        <p:spPr>
          <a:xfrm>
            <a:off x="6065693" y="2286000"/>
            <a:ext cx="5177150" cy="3962400"/>
          </a:xfrm>
          <a:prstGeom prst="rect">
            <a:avLst/>
          </a:prstGeom>
        </p:spPr>
      </p:pic>
      <p:sp>
        <p:nvSpPr>
          <p:cNvPr id="6" name="Slide Number Placeholder 1">
            <a:extLst>
              <a:ext uri="{FF2B5EF4-FFF2-40B4-BE49-F238E27FC236}">
                <a16:creationId xmlns:a16="http://schemas.microsoft.com/office/drawing/2014/main" id="{AC5FA74C-E1D6-9720-5893-CCEEA56E94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56</a:t>
            </a:fld>
            <a:endParaRPr lang="en-US" dirty="0">
              <a:solidFill>
                <a:srgbClr val="1E0000"/>
              </a:solidFill>
            </a:endParaRPr>
          </a:p>
        </p:txBody>
      </p:sp>
    </p:spTree>
    <p:extLst>
      <p:ext uri="{BB962C8B-B14F-4D97-AF65-F5344CB8AC3E}">
        <p14:creationId xmlns:p14="http://schemas.microsoft.com/office/powerpoint/2010/main" val="3454223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Determine Phase Compensation</a:t>
            </a:r>
          </a:p>
        </p:txBody>
      </p:sp>
      <p:sp>
        <p:nvSpPr>
          <p:cNvPr id="3" name="Content Placeholder 2"/>
          <p:cNvSpPr>
            <a:spLocks noGrp="1"/>
          </p:cNvSpPr>
          <p:nvPr>
            <p:ph idx="1"/>
          </p:nvPr>
        </p:nvSpPr>
        <p:spPr>
          <a:xfrm>
            <a:off x="457200" y="1280161"/>
            <a:ext cx="11277600" cy="3166181"/>
          </a:xfrm>
        </p:spPr>
        <p:txBody>
          <a:bodyPr>
            <a:normAutofit fontScale="92500" lnSpcReduction="20000"/>
          </a:bodyPr>
          <a:lstStyle/>
          <a:p>
            <a:pPr>
              <a:lnSpc>
                <a:spcPct val="120000"/>
              </a:lnSpc>
            </a:pPr>
            <a:r>
              <a:rPr lang="en-US" dirty="0"/>
              <a:t>Using a </a:t>
            </a:r>
            <a:r>
              <a:rPr lang="en-US" dirty="0" err="1"/>
              <a:t>SignalStabStabilizer</a:t>
            </a:r>
            <a:r>
              <a:rPr lang="en-US" dirty="0"/>
              <a:t> at bus 42 (Lion345), the phase lag of the generator’s speed, relative to the stabilizer input is 199 degrees; flipping the sign requires phase compensation of 19 degrees or 9.5 per lead-lag</a:t>
            </a:r>
          </a:p>
          <a:p>
            <a:pPr>
              <a:lnSpc>
                <a:spcPct val="120000"/>
              </a:lnSpc>
            </a:pPr>
            <a:r>
              <a:rPr lang="en-US" dirty="0"/>
              <a:t>Values are  </a:t>
            </a:r>
            <a:r>
              <a:rPr lang="en-US" dirty="0">
                <a:latin typeface="Symbol" panose="05050102010706020507" pitchFamily="18" charset="2"/>
              </a:rPr>
              <a:t>a</a:t>
            </a:r>
            <a:r>
              <a:rPr lang="en-US" dirty="0"/>
              <a:t> = 0.72;  for 0.6 Hz, T</a:t>
            </a:r>
            <a:r>
              <a:rPr lang="en-US" baseline="-25000" dirty="0"/>
              <a:t>1</a:t>
            </a:r>
            <a:r>
              <a:rPr lang="en-US" dirty="0"/>
              <a:t>= 0.313, T</a:t>
            </a:r>
            <a:r>
              <a:rPr lang="en-US" baseline="-25000" dirty="0"/>
              <a:t>2</a:t>
            </a:r>
            <a:r>
              <a:rPr lang="en-US" dirty="0"/>
              <a:t>=0.225; set T</a:t>
            </a:r>
            <a:r>
              <a:rPr lang="en-US" baseline="-25000" dirty="0"/>
              <a:t>3</a:t>
            </a:r>
            <a:r>
              <a:rPr lang="en-US" dirty="0"/>
              <a:t> and T</a:t>
            </a:r>
            <a:r>
              <a:rPr lang="en-US" baseline="-25000" dirty="0"/>
              <a:t>4</a:t>
            </a:r>
            <a:r>
              <a:rPr lang="en-US" dirty="0"/>
              <a:t> to match; gain at instability is about 450, so the gain is set to 150.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14" t="64584" r="21304" b="14238"/>
          <a:stretch/>
        </p:blipFill>
        <p:spPr bwMode="auto">
          <a:xfrm>
            <a:off x="914400" y="3633750"/>
            <a:ext cx="7709650" cy="148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95400" y="5562600"/>
            <a:ext cx="8077201"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The case with the test signal is </a:t>
            </a:r>
            <a:r>
              <a:rPr lang="en-US" sz="2400" b="1" kern="0" dirty="0">
                <a:solidFill>
                  <a:srgbClr val="1E0000"/>
                </a:solidFill>
                <a:latin typeface="+mn-lt"/>
              </a:rPr>
              <a:t>Bus42_PSS_Test</a:t>
            </a:r>
          </a:p>
          <a:p>
            <a:pPr marL="0" lvl="1"/>
            <a:r>
              <a:rPr lang="en-US" sz="2400" b="0" kern="0" dirty="0">
                <a:solidFill>
                  <a:srgbClr val="1E0000"/>
                </a:solidFill>
                <a:latin typeface="+mn-lt"/>
              </a:rPr>
              <a:t>Adding this single stabilizer increases the damping to 4.24% </a:t>
            </a:r>
            <a:endParaRPr lang="en-US" sz="2400" b="0" dirty="0"/>
          </a:p>
        </p:txBody>
      </p:sp>
      <p:sp>
        <p:nvSpPr>
          <p:cNvPr id="7" name="Slide Number Placeholder 1">
            <a:extLst>
              <a:ext uri="{FF2B5EF4-FFF2-40B4-BE49-F238E27FC236}">
                <a16:creationId xmlns:a16="http://schemas.microsoft.com/office/drawing/2014/main" id="{AD6C6EBB-F501-1CB5-4ED1-0EEDA54ADB6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57</a:t>
            </a:fld>
            <a:endParaRPr lang="en-US" dirty="0">
              <a:solidFill>
                <a:srgbClr val="1E0000"/>
              </a:solidFill>
            </a:endParaRPr>
          </a:p>
        </p:txBody>
      </p:sp>
    </p:spTree>
    <p:extLst>
      <p:ext uri="{BB962C8B-B14F-4D97-AF65-F5344CB8AC3E}">
        <p14:creationId xmlns:p14="http://schemas.microsoft.com/office/powerpoint/2010/main" val="1025373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Determine Phase Compensation for the Other Gens</a:t>
            </a:r>
          </a:p>
        </p:txBody>
      </p:sp>
      <p:sp>
        <p:nvSpPr>
          <p:cNvPr id="3" name="Content Placeholder 2"/>
          <p:cNvSpPr>
            <a:spLocks noGrp="1"/>
          </p:cNvSpPr>
          <p:nvPr>
            <p:ph idx="1"/>
          </p:nvPr>
        </p:nvSpPr>
        <p:spPr/>
        <p:txBody>
          <a:bodyPr/>
          <a:lstStyle/>
          <a:p>
            <a:r>
              <a:rPr lang="en-US" dirty="0"/>
              <a:t>Adding and tuning three more stabilizers (at Grafton345 and the two units at Lake345) increases the damping to 8.16%</a:t>
            </a:r>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549469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71647" y="2895600"/>
            <a:ext cx="4114800"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However, these</a:t>
            </a:r>
            <a:br>
              <a:rPr lang="en-US" sz="2400" b="0" kern="0" dirty="0">
                <a:solidFill>
                  <a:srgbClr val="1E0000"/>
                </a:solidFill>
                <a:latin typeface="+mn-lt"/>
              </a:rPr>
            </a:br>
            <a:r>
              <a:rPr lang="en-US" sz="2400" b="0" kern="0" dirty="0">
                <a:solidFill>
                  <a:srgbClr val="1E0000"/>
                </a:solidFill>
                <a:latin typeface="+mn-lt"/>
              </a:rPr>
              <a:t>changes are impacting</a:t>
            </a:r>
            <a:br>
              <a:rPr lang="en-US" sz="2400" b="0" kern="0" dirty="0">
                <a:solidFill>
                  <a:srgbClr val="1E0000"/>
                </a:solidFill>
                <a:latin typeface="+mn-lt"/>
              </a:rPr>
            </a:br>
            <a:r>
              <a:rPr lang="en-US" sz="2400" b="0" kern="0" dirty="0">
                <a:solidFill>
                  <a:srgbClr val="1E0000"/>
                </a:solidFill>
                <a:latin typeface="+mn-lt"/>
              </a:rPr>
              <a:t>modes in other</a:t>
            </a:r>
            <a:br>
              <a:rPr lang="en-US" sz="2400" b="0" kern="0" dirty="0">
                <a:solidFill>
                  <a:srgbClr val="1E0000"/>
                </a:solidFill>
                <a:latin typeface="+mn-lt"/>
              </a:rPr>
            </a:br>
            <a:r>
              <a:rPr lang="en-US" sz="2400" b="0" kern="0" dirty="0">
                <a:solidFill>
                  <a:srgbClr val="1E0000"/>
                </a:solidFill>
                <a:latin typeface="+mn-lt"/>
              </a:rPr>
              <a:t>areas of the system</a:t>
            </a:r>
            <a:endParaRPr lang="en-US" sz="2400" b="0" dirty="0"/>
          </a:p>
        </p:txBody>
      </p:sp>
      <p:sp>
        <p:nvSpPr>
          <p:cNvPr id="4" name="Slide Number Placeholder 1">
            <a:extLst>
              <a:ext uri="{FF2B5EF4-FFF2-40B4-BE49-F238E27FC236}">
                <a16:creationId xmlns:a16="http://schemas.microsoft.com/office/drawing/2014/main" id="{12EC683E-163E-2030-DF13-DDFB2FB5EB14}"/>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58</a:t>
            </a:fld>
            <a:endParaRPr lang="en-US" dirty="0">
              <a:solidFill>
                <a:srgbClr val="1E0000"/>
              </a:solidFill>
            </a:endParaRPr>
          </a:p>
        </p:txBody>
      </p:sp>
    </p:spTree>
    <p:extLst>
      <p:ext uri="{BB962C8B-B14F-4D97-AF65-F5344CB8AC3E}">
        <p14:creationId xmlns:p14="http://schemas.microsoft.com/office/powerpoint/2010/main" val="300696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Three Generator Example </a:t>
            </a:r>
          </a:p>
        </p:txBody>
      </p:sp>
      <p:sp>
        <p:nvSpPr>
          <p:cNvPr id="3" name="Content Placeholder 2"/>
          <p:cNvSpPr>
            <a:spLocks noGrp="1"/>
          </p:cNvSpPr>
          <p:nvPr>
            <p:ph idx="1"/>
          </p:nvPr>
        </p:nvSpPr>
        <p:spPr>
          <a:xfrm>
            <a:off x="457200" y="1280160"/>
            <a:ext cx="10820400" cy="3733800"/>
          </a:xfrm>
        </p:spPr>
        <p:txBody>
          <a:bodyPr/>
          <a:lstStyle/>
          <a:p>
            <a:r>
              <a:rPr lang="en-US" dirty="0"/>
              <a:t>Open the case </a:t>
            </a:r>
            <a:r>
              <a:rPr lang="en-US" b="1" dirty="0"/>
              <a:t>B3_CLS_UnDamped</a:t>
            </a:r>
          </a:p>
          <a:p>
            <a:pPr lvl="1"/>
            <a:r>
              <a:rPr lang="en-US" dirty="0"/>
              <a:t>This system has three classical generators without damping; the default event is a self clearing fault at bus 1</a:t>
            </a:r>
          </a:p>
          <a:p>
            <a:r>
              <a:rPr lang="en-US" dirty="0"/>
              <a:t>Run the transient stability for 5 seconds</a:t>
            </a:r>
          </a:p>
          <a:p>
            <a:r>
              <a:rPr lang="en-US" dirty="0"/>
              <a:t>To do modal analysis, on the Transient Stability page select Results from RAM, view just the generator speed fields, right-click and select </a:t>
            </a:r>
            <a:r>
              <a:rPr lang="en-US" b="1" dirty="0"/>
              <a:t>Modal Analysis All Columns</a:t>
            </a:r>
          </a:p>
          <a:p>
            <a:pPr lvl="1"/>
            <a:r>
              <a:rPr lang="en-US" dirty="0"/>
              <a:t>This display the Modal Analysis Form </a:t>
            </a:r>
          </a:p>
          <a:p>
            <a:endParaRPr lang="en-US" dirty="0"/>
          </a:p>
        </p:txBody>
      </p:sp>
      <p:sp>
        <p:nvSpPr>
          <p:cNvPr id="5" name="Slide Number Placeholder 1">
            <a:extLst>
              <a:ext uri="{FF2B5EF4-FFF2-40B4-BE49-F238E27FC236}">
                <a16:creationId xmlns:a16="http://schemas.microsoft.com/office/drawing/2014/main" id="{B067F5FD-8CF7-4BC5-4B5E-F4D6BB2E94E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a:t>
            </a:fld>
            <a:endParaRPr lang="en-US" altLang="en-US" sz="2000" dirty="0">
              <a:solidFill>
                <a:srgbClr val="1E0000"/>
              </a:solidFill>
            </a:endParaRPr>
          </a:p>
        </p:txBody>
      </p:sp>
    </p:spTree>
    <p:extLst>
      <p:ext uri="{BB962C8B-B14F-4D97-AF65-F5344CB8AC3E}">
        <p14:creationId xmlns:p14="http://schemas.microsoft.com/office/powerpoint/2010/main" val="1141339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AD9B-B59E-4A18-A99E-1531E2651BBB}"/>
              </a:ext>
            </a:extLst>
          </p:cNvPr>
          <p:cNvSpPr>
            <a:spLocks noGrp="1"/>
          </p:cNvSpPr>
          <p:nvPr>
            <p:ph type="title"/>
          </p:nvPr>
        </p:nvSpPr>
        <p:spPr>
          <a:xfrm>
            <a:off x="457200" y="76200"/>
            <a:ext cx="11582400" cy="1066800"/>
          </a:xfrm>
        </p:spPr>
        <p:txBody>
          <a:bodyPr/>
          <a:lstStyle/>
          <a:p>
            <a:pPr algn="l"/>
            <a:r>
              <a:rPr lang="en-US" dirty="0"/>
              <a:t>Power System Voltage Stability</a:t>
            </a:r>
          </a:p>
        </p:txBody>
      </p:sp>
      <p:sp>
        <p:nvSpPr>
          <p:cNvPr id="3" name="Content Placeholder 2">
            <a:extLst>
              <a:ext uri="{FF2B5EF4-FFF2-40B4-BE49-F238E27FC236}">
                <a16:creationId xmlns:a16="http://schemas.microsoft.com/office/drawing/2014/main" id="{4ACC1931-6D0F-4B2A-86EE-B69ABDD5F339}"/>
              </a:ext>
            </a:extLst>
          </p:cNvPr>
          <p:cNvSpPr>
            <a:spLocks noGrp="1"/>
          </p:cNvSpPr>
          <p:nvPr>
            <p:ph idx="1"/>
          </p:nvPr>
        </p:nvSpPr>
        <p:spPr>
          <a:xfrm>
            <a:off x="457200" y="1280160"/>
            <a:ext cx="11506200" cy="3733800"/>
          </a:xfrm>
        </p:spPr>
        <p:txBody>
          <a:bodyPr/>
          <a:lstStyle/>
          <a:p>
            <a:r>
              <a:rPr lang="en-US" b="1" dirty="0"/>
              <a:t>Voltage Stability</a:t>
            </a:r>
            <a:r>
              <a:rPr lang="en-US" dirty="0"/>
              <a:t>:  The ability to maintain system voltage so that both power and voltage are controllable.  System voltage responds as expected (i.e., an increase in load causes proportional decrease in voltage).  </a:t>
            </a:r>
          </a:p>
          <a:p>
            <a:r>
              <a:rPr lang="en-US" b="1" dirty="0"/>
              <a:t>Voltage Instability</a:t>
            </a:r>
            <a:r>
              <a:rPr lang="en-US" dirty="0"/>
              <a:t>:  Inability to maintain system voltage.  System voltage and/or power become uncontrollable.  System voltage does not respond as expected.  </a:t>
            </a:r>
          </a:p>
          <a:p>
            <a:r>
              <a:rPr lang="en-US" b="1" dirty="0"/>
              <a:t>Voltage Collapse</a:t>
            </a:r>
            <a:r>
              <a:rPr lang="en-US" dirty="0"/>
              <a:t>:  Process by which voltage instability leads to unacceptably low voltages in a significant portion of the system.  Typically results in loss of system load.  </a:t>
            </a:r>
          </a:p>
          <a:p>
            <a:endParaRPr lang="en-US" dirty="0"/>
          </a:p>
        </p:txBody>
      </p:sp>
      <p:sp>
        <p:nvSpPr>
          <p:cNvPr id="5" name="Slide Number Placeholder 1">
            <a:extLst>
              <a:ext uri="{FF2B5EF4-FFF2-40B4-BE49-F238E27FC236}">
                <a16:creationId xmlns:a16="http://schemas.microsoft.com/office/drawing/2014/main" id="{344E18F4-833C-2D0C-7153-56AF72E8E60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59</a:t>
            </a:fld>
            <a:endParaRPr lang="en-US" altLang="en-US" sz="2000" dirty="0">
              <a:solidFill>
                <a:srgbClr val="1E0000"/>
              </a:solidFill>
            </a:endParaRPr>
          </a:p>
        </p:txBody>
      </p:sp>
    </p:spTree>
    <p:extLst>
      <p:ext uri="{BB962C8B-B14F-4D97-AF65-F5344CB8AC3E}">
        <p14:creationId xmlns:p14="http://schemas.microsoft.com/office/powerpoint/2010/main" val="1106156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8983-86FB-3031-8A9F-3C301BDDB70B}"/>
              </a:ext>
            </a:extLst>
          </p:cNvPr>
          <p:cNvSpPr>
            <a:spLocks noGrp="1"/>
          </p:cNvSpPr>
          <p:nvPr>
            <p:ph type="title"/>
          </p:nvPr>
        </p:nvSpPr>
        <p:spPr/>
        <p:txBody>
          <a:bodyPr/>
          <a:lstStyle/>
          <a:p>
            <a:r>
              <a:rPr lang="en-US" dirty="0"/>
              <a:t>Power System Stability Terms</a:t>
            </a:r>
          </a:p>
        </p:txBody>
      </p:sp>
      <p:sp>
        <p:nvSpPr>
          <p:cNvPr id="4" name="Slide Number Placeholder 3">
            <a:extLst>
              <a:ext uri="{FF2B5EF4-FFF2-40B4-BE49-F238E27FC236}">
                <a16:creationId xmlns:a16="http://schemas.microsoft.com/office/drawing/2014/main" id="{E3C89DE1-7D78-7496-0E16-5DD5B728D246}"/>
              </a:ext>
            </a:extLst>
          </p:cNvPr>
          <p:cNvSpPr>
            <a:spLocks noGrp="1"/>
          </p:cNvSpPr>
          <p:nvPr>
            <p:ph type="sldNum" sz="quarter" idx="4"/>
          </p:nvPr>
        </p:nvSpPr>
        <p:spPr/>
        <p:txBody>
          <a:bodyPr/>
          <a:lstStyle/>
          <a:p>
            <a:pPr algn="r">
              <a:defRPr/>
            </a:pPr>
            <a:fld id="{0AF38EFD-512B-4531-8A51-5AEF24EFF359}" type="slidenum">
              <a:rPr lang="en-US" sz="2000" smtClean="0"/>
              <a:pPr algn="r">
                <a:defRPr/>
              </a:pPr>
              <a:t>60</a:t>
            </a:fld>
            <a:endParaRPr lang="en-US" sz="2000" dirty="0"/>
          </a:p>
        </p:txBody>
      </p:sp>
      <p:pic>
        <p:nvPicPr>
          <p:cNvPr id="5" name="Picture 4">
            <a:extLst>
              <a:ext uri="{FF2B5EF4-FFF2-40B4-BE49-F238E27FC236}">
                <a16:creationId xmlns:a16="http://schemas.microsoft.com/office/drawing/2014/main" id="{C0E34AD9-71FA-913A-3767-37FCF12E328B}"/>
              </a:ext>
            </a:extLst>
          </p:cNvPr>
          <p:cNvPicPr>
            <a:picLocks noChangeAspect="1"/>
          </p:cNvPicPr>
          <p:nvPr/>
        </p:nvPicPr>
        <p:blipFill>
          <a:blip r:embed="rId2"/>
          <a:stretch>
            <a:fillRect/>
          </a:stretch>
        </p:blipFill>
        <p:spPr>
          <a:xfrm>
            <a:off x="457200" y="1280160"/>
            <a:ext cx="9498841" cy="4114800"/>
          </a:xfrm>
          <a:prstGeom prst="rect">
            <a:avLst/>
          </a:prstGeom>
        </p:spPr>
      </p:pic>
      <p:sp>
        <p:nvSpPr>
          <p:cNvPr id="6" name="TextBox 5">
            <a:extLst>
              <a:ext uri="{FF2B5EF4-FFF2-40B4-BE49-F238E27FC236}">
                <a16:creationId xmlns:a16="http://schemas.microsoft.com/office/drawing/2014/main" id="{97B380CB-C4AB-3D05-EF0C-B61ECF449C94}"/>
              </a:ext>
            </a:extLst>
          </p:cNvPr>
          <p:cNvSpPr txBox="1"/>
          <p:nvPr/>
        </p:nvSpPr>
        <p:spPr>
          <a:xfrm>
            <a:off x="457200" y="6096000"/>
            <a:ext cx="11201400" cy="584775"/>
          </a:xfrm>
          <a:prstGeom prst="rect">
            <a:avLst/>
          </a:prstGeom>
          <a:noFill/>
        </p:spPr>
        <p:txBody>
          <a:bodyPr wrap="square">
            <a:spAutoFit/>
          </a:bodyPr>
          <a:lstStyle/>
          <a:p>
            <a:r>
              <a:rPr lang="en-US" sz="1600" dirty="0">
                <a:solidFill>
                  <a:srgbClr val="1E0000"/>
                </a:solidFill>
              </a:rPr>
              <a:t>[a] IEEE/PES Power System Dynamic Performance Committee,  “Stability definitions and characterization of dynamic behavior in systems with high penetration of power electronic interfaced technologies”, PES-TR77, April 2020</a:t>
            </a:r>
          </a:p>
        </p:txBody>
      </p:sp>
    </p:spTree>
    <p:extLst>
      <p:ext uri="{BB962C8B-B14F-4D97-AF65-F5344CB8AC3E}">
        <p14:creationId xmlns:p14="http://schemas.microsoft.com/office/powerpoint/2010/main" val="989316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85BA-0B34-4B64-9A6F-21EADCA90AD3}"/>
              </a:ext>
            </a:extLst>
          </p:cNvPr>
          <p:cNvSpPr>
            <a:spLocks noGrp="1"/>
          </p:cNvSpPr>
          <p:nvPr>
            <p:ph type="title"/>
          </p:nvPr>
        </p:nvSpPr>
        <p:spPr>
          <a:xfrm>
            <a:off x="457200" y="76200"/>
            <a:ext cx="11582400" cy="1066800"/>
          </a:xfrm>
        </p:spPr>
        <p:txBody>
          <a:bodyPr/>
          <a:lstStyle/>
          <a:p>
            <a:pPr algn="l"/>
            <a:r>
              <a:rPr lang="en-US" dirty="0"/>
              <a:t>Small Disturbance Voltage Stability</a:t>
            </a:r>
          </a:p>
        </p:txBody>
      </p:sp>
      <p:sp>
        <p:nvSpPr>
          <p:cNvPr id="3" name="Content Placeholder 2">
            <a:extLst>
              <a:ext uri="{FF2B5EF4-FFF2-40B4-BE49-F238E27FC236}">
                <a16:creationId xmlns:a16="http://schemas.microsoft.com/office/drawing/2014/main" id="{41D331D2-873C-433C-B7E5-191A26EF9CA1}"/>
              </a:ext>
            </a:extLst>
          </p:cNvPr>
          <p:cNvSpPr>
            <a:spLocks noGrp="1"/>
          </p:cNvSpPr>
          <p:nvPr>
            <p:ph idx="1"/>
          </p:nvPr>
        </p:nvSpPr>
        <p:spPr>
          <a:xfrm>
            <a:off x="457200" y="1280160"/>
            <a:ext cx="10820400" cy="3733800"/>
          </a:xfrm>
        </p:spPr>
        <p:txBody>
          <a:bodyPr/>
          <a:lstStyle/>
          <a:p>
            <a:r>
              <a:rPr lang="en-US" dirty="0"/>
              <a:t>Small disturbance voltage stability can be assessed using a power flow (maximum </a:t>
            </a:r>
            <a:r>
              <a:rPr lang="en-US" dirty="0" err="1"/>
              <a:t>loadability</a:t>
            </a:r>
            <a:r>
              <a:rPr lang="en-US" dirty="0"/>
              <a:t>)</a:t>
            </a:r>
          </a:p>
          <a:p>
            <a:r>
              <a:rPr lang="en-US" dirty="0"/>
              <a:t>Depending on the assumed load model, the power flow can have multiple (or no solutions)</a:t>
            </a:r>
          </a:p>
          <a:p>
            <a:r>
              <a:rPr lang="en-US" dirty="0"/>
              <a:t>PV curve is created by plotting power versus voltage</a:t>
            </a:r>
          </a:p>
          <a:p>
            <a:endParaRPr lang="en-US" dirty="0"/>
          </a:p>
        </p:txBody>
      </p:sp>
      <p:pic>
        <p:nvPicPr>
          <p:cNvPr id="4" name="Picture 2">
            <a:extLst>
              <a:ext uri="{FF2B5EF4-FFF2-40B4-BE49-F238E27FC236}">
                <a16:creationId xmlns:a16="http://schemas.microsoft.com/office/drawing/2014/main" id="{1AD3B187-801E-4C40-94C4-F3DC7769A7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774787"/>
            <a:ext cx="3857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CB42D67-7E9D-4846-B660-64CB9CA0404F}"/>
              </a:ext>
            </a:extLst>
          </p:cNvPr>
          <p:cNvGraphicFramePr>
            <a:graphicFrameLocks noChangeAspect="1"/>
          </p:cNvGraphicFramePr>
          <p:nvPr/>
        </p:nvGraphicFramePr>
        <p:xfrm>
          <a:off x="1676400" y="4704516"/>
          <a:ext cx="3179736" cy="972236"/>
        </p:xfrm>
        <a:graphic>
          <a:graphicData uri="http://schemas.openxmlformats.org/presentationml/2006/ole">
            <mc:AlternateContent xmlns:mc="http://schemas.openxmlformats.org/markup-compatibility/2006">
              <mc:Choice xmlns:v="urn:schemas-microsoft-com:vml" Requires="v">
                <p:oleObj name="Equation" r:id="rId3" imgW="1536480" imgH="469800" progId="Equation.DSMT4">
                  <p:embed/>
                </p:oleObj>
              </mc:Choice>
              <mc:Fallback>
                <p:oleObj name="Equation" r:id="rId3" imgW="1536480" imgH="469800" progId="Equation.DSMT4">
                  <p:embed/>
                  <p:pic>
                    <p:nvPicPr>
                      <p:cNvPr id="5" name="Object 4">
                        <a:extLst>
                          <a:ext uri="{FF2B5EF4-FFF2-40B4-BE49-F238E27FC236}">
                            <a16:creationId xmlns:a16="http://schemas.microsoft.com/office/drawing/2014/main" id="{ECB42D67-7E9D-4846-B660-64CB9CA0404F}"/>
                          </a:ext>
                        </a:extLst>
                      </p:cNvPr>
                      <p:cNvPicPr/>
                      <p:nvPr/>
                    </p:nvPicPr>
                    <p:blipFill>
                      <a:blip r:embed="rId4"/>
                      <a:stretch>
                        <a:fillRect/>
                      </a:stretch>
                    </p:blipFill>
                    <p:spPr>
                      <a:xfrm>
                        <a:off x="1676400" y="4704516"/>
                        <a:ext cx="3179736" cy="97223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70E0E71-1EA2-4F1C-BB63-029790B92E1C}"/>
              </a:ext>
            </a:extLst>
          </p:cNvPr>
          <p:cNvSpPr txBox="1"/>
          <p:nvPr/>
        </p:nvSpPr>
        <p:spPr>
          <a:xfrm>
            <a:off x="5155056" y="3889503"/>
            <a:ext cx="2452146" cy="461665"/>
          </a:xfrm>
          <a:prstGeom prst="rect">
            <a:avLst/>
          </a:prstGeom>
          <a:solidFill>
            <a:schemeClr val="accent3">
              <a:lumMod val="95000"/>
            </a:schemeClr>
          </a:solidFill>
        </p:spPr>
        <p:txBody>
          <a:bodyPr wrap="square" rtlCol="0">
            <a:spAutoFit/>
          </a:bodyPr>
          <a:lstStyle/>
          <a:p>
            <a:r>
              <a:rPr lang="en-US" sz="2400" dirty="0">
                <a:solidFill>
                  <a:srgbClr val="1E0000"/>
                </a:solidFill>
              </a:rPr>
              <a:t>Assume </a:t>
            </a:r>
            <a:r>
              <a:rPr lang="en-US" sz="2400" dirty="0" err="1">
                <a:solidFill>
                  <a:srgbClr val="1E0000"/>
                </a:solidFill>
              </a:rPr>
              <a:t>V</a:t>
            </a:r>
            <a:r>
              <a:rPr lang="en-US" sz="2400" baseline="-25000" dirty="0" err="1">
                <a:solidFill>
                  <a:srgbClr val="1E0000"/>
                </a:solidFill>
              </a:rPr>
              <a:t>slack</a:t>
            </a:r>
            <a:r>
              <a:rPr lang="en-US" sz="2400" dirty="0">
                <a:solidFill>
                  <a:srgbClr val="1E0000"/>
                </a:solidFill>
              </a:rPr>
              <a:t>=1.0</a:t>
            </a:r>
          </a:p>
        </p:txBody>
      </p:sp>
      <p:sp>
        <p:nvSpPr>
          <p:cNvPr id="7" name="TextBox 6">
            <a:extLst>
              <a:ext uri="{FF2B5EF4-FFF2-40B4-BE49-F238E27FC236}">
                <a16:creationId xmlns:a16="http://schemas.microsoft.com/office/drawing/2014/main" id="{97040919-5DB9-4B90-93B6-08C258639A5B}"/>
              </a:ext>
            </a:extLst>
          </p:cNvPr>
          <p:cNvSpPr txBox="1"/>
          <p:nvPr/>
        </p:nvSpPr>
        <p:spPr>
          <a:xfrm>
            <a:off x="1447800" y="5752436"/>
            <a:ext cx="5702202" cy="954107"/>
          </a:xfrm>
          <a:prstGeom prst="rect">
            <a:avLst/>
          </a:prstGeom>
          <a:noFill/>
        </p:spPr>
        <p:txBody>
          <a:bodyPr wrap="square" rtlCol="0">
            <a:spAutoFit/>
          </a:bodyPr>
          <a:lstStyle/>
          <a:p>
            <a:r>
              <a:rPr lang="en-US" sz="2800" dirty="0">
                <a:solidFill>
                  <a:srgbClr val="1E0000"/>
                </a:solidFill>
              </a:rPr>
              <a:t>Where B is the line </a:t>
            </a:r>
            <a:r>
              <a:rPr lang="en-US" sz="2800" dirty="0" err="1">
                <a:solidFill>
                  <a:srgbClr val="1E0000"/>
                </a:solidFill>
              </a:rPr>
              <a:t>susceptance</a:t>
            </a:r>
            <a:r>
              <a:rPr lang="en-US" sz="2800" dirty="0">
                <a:solidFill>
                  <a:srgbClr val="1E0000"/>
                </a:solidFill>
              </a:rPr>
              <a:t> =-10, </a:t>
            </a:r>
            <a:br>
              <a:rPr lang="en-US" sz="2800" dirty="0">
                <a:solidFill>
                  <a:srgbClr val="1E0000"/>
                </a:solidFill>
              </a:rPr>
            </a:br>
            <a:r>
              <a:rPr lang="en-US" sz="2800" dirty="0">
                <a:solidFill>
                  <a:srgbClr val="1E0000"/>
                </a:solidFill>
              </a:rPr>
              <a:t>V</a:t>
            </a:r>
            <a:r>
              <a:rPr lang="en-US" sz="2800" dirty="0">
                <a:solidFill>
                  <a:srgbClr val="1E0000"/>
                </a:solidFill>
                <a:sym typeface="Symbol"/>
              </a:rPr>
              <a:t> is the load voltage</a:t>
            </a:r>
            <a:r>
              <a:rPr lang="en-US" sz="2800" dirty="0">
                <a:solidFill>
                  <a:srgbClr val="1E0000"/>
                </a:solidFill>
              </a:rPr>
              <a:t> </a:t>
            </a:r>
          </a:p>
        </p:txBody>
      </p:sp>
      <p:sp>
        <p:nvSpPr>
          <p:cNvPr id="9" name="Slide Number Placeholder 1">
            <a:extLst>
              <a:ext uri="{FF2B5EF4-FFF2-40B4-BE49-F238E27FC236}">
                <a16:creationId xmlns:a16="http://schemas.microsoft.com/office/drawing/2014/main" id="{4E5733E9-7383-9810-01FC-D92ED174891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61</a:t>
            </a:fld>
            <a:endParaRPr lang="en-US" altLang="en-US" sz="2000" dirty="0">
              <a:solidFill>
                <a:srgbClr val="1E0000"/>
              </a:solidFill>
            </a:endParaRPr>
          </a:p>
        </p:txBody>
      </p:sp>
    </p:spTree>
    <p:extLst>
      <p:ext uri="{BB962C8B-B14F-4D97-AF65-F5344CB8AC3E}">
        <p14:creationId xmlns:p14="http://schemas.microsoft.com/office/powerpoint/2010/main" val="2547620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DF5A-A58F-46C2-AF2D-531F50CB5D6A}"/>
              </a:ext>
            </a:extLst>
          </p:cNvPr>
          <p:cNvSpPr>
            <a:spLocks noGrp="1"/>
          </p:cNvSpPr>
          <p:nvPr>
            <p:ph type="title"/>
          </p:nvPr>
        </p:nvSpPr>
        <p:spPr>
          <a:xfrm>
            <a:off x="457200" y="76200"/>
            <a:ext cx="11582400" cy="1066800"/>
          </a:xfrm>
        </p:spPr>
        <p:txBody>
          <a:bodyPr/>
          <a:lstStyle/>
          <a:p>
            <a:pPr algn="l"/>
            <a:r>
              <a:rPr lang="en-US" dirty="0"/>
              <a:t>Small Disturbance Voltage Stability</a:t>
            </a:r>
          </a:p>
        </p:txBody>
      </p:sp>
      <p:sp>
        <p:nvSpPr>
          <p:cNvPr id="3" name="Content Placeholder 2">
            <a:extLst>
              <a:ext uri="{FF2B5EF4-FFF2-40B4-BE49-F238E27FC236}">
                <a16:creationId xmlns:a16="http://schemas.microsoft.com/office/drawing/2014/main" id="{6650847A-FBFC-4FFF-94B8-C3B483204570}"/>
              </a:ext>
            </a:extLst>
          </p:cNvPr>
          <p:cNvSpPr>
            <a:spLocks noGrp="1"/>
          </p:cNvSpPr>
          <p:nvPr>
            <p:ph idx="1"/>
          </p:nvPr>
        </p:nvSpPr>
        <p:spPr/>
        <p:txBody>
          <a:bodyPr/>
          <a:lstStyle/>
          <a:p>
            <a:r>
              <a:rPr lang="en-US" dirty="0"/>
              <a:t>Question: how do the power flow solutions vary as the load is changed?</a:t>
            </a:r>
          </a:p>
          <a:p>
            <a:r>
              <a:rPr lang="en-US" dirty="0"/>
              <a:t>A Solution: Calculate a series of power flow solutions for various load levels and see how they change</a:t>
            </a:r>
          </a:p>
          <a:p>
            <a:r>
              <a:rPr lang="en-US" dirty="0"/>
              <a:t>Power flow Jacobian</a:t>
            </a:r>
          </a:p>
          <a:p>
            <a:endParaRPr lang="en-US" dirty="0"/>
          </a:p>
        </p:txBody>
      </p:sp>
      <p:graphicFrame>
        <p:nvGraphicFramePr>
          <p:cNvPr id="5" name="Object 4">
            <a:extLst>
              <a:ext uri="{FF2B5EF4-FFF2-40B4-BE49-F238E27FC236}">
                <a16:creationId xmlns:a16="http://schemas.microsoft.com/office/drawing/2014/main" id="{CED488AA-6207-4105-9EFD-8CB0E5740858}"/>
              </a:ext>
            </a:extLst>
          </p:cNvPr>
          <p:cNvGraphicFramePr>
            <a:graphicFrameLocks noChangeAspect="1"/>
          </p:cNvGraphicFramePr>
          <p:nvPr/>
        </p:nvGraphicFramePr>
        <p:xfrm>
          <a:off x="1295400" y="3437306"/>
          <a:ext cx="6188075" cy="2311330"/>
        </p:xfrm>
        <a:graphic>
          <a:graphicData uri="http://schemas.openxmlformats.org/presentationml/2006/ole">
            <mc:AlternateContent xmlns:mc="http://schemas.openxmlformats.org/markup-compatibility/2006">
              <mc:Choice xmlns:v="urn:schemas-microsoft-com:vml" Requires="v">
                <p:oleObj name="Equation" r:id="rId2" imgW="2717640" imgH="1015920" progId="Equation.DSMT4">
                  <p:embed/>
                </p:oleObj>
              </mc:Choice>
              <mc:Fallback>
                <p:oleObj name="Equation" r:id="rId2" imgW="2717640" imgH="1015920" progId="Equation.DSMT4">
                  <p:embed/>
                  <p:pic>
                    <p:nvPicPr>
                      <p:cNvPr id="5" name="Object 4">
                        <a:extLst>
                          <a:ext uri="{FF2B5EF4-FFF2-40B4-BE49-F238E27FC236}">
                            <a16:creationId xmlns:a16="http://schemas.microsoft.com/office/drawing/2014/main" id="{CED488AA-6207-4105-9EFD-8CB0E5740858}"/>
                          </a:ext>
                        </a:extLst>
                      </p:cNvPr>
                      <p:cNvPicPr/>
                      <p:nvPr/>
                    </p:nvPicPr>
                    <p:blipFill>
                      <a:blip r:embed="rId3"/>
                      <a:stretch>
                        <a:fillRect/>
                      </a:stretch>
                    </p:blipFill>
                    <p:spPr>
                      <a:xfrm>
                        <a:off x="1295400" y="3437306"/>
                        <a:ext cx="6188075" cy="2311330"/>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id="{17D72296-5109-3235-193F-655BFCAE337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62</a:t>
            </a:fld>
            <a:endParaRPr lang="en-US" altLang="en-US" sz="2000" dirty="0">
              <a:solidFill>
                <a:srgbClr val="1E0000"/>
              </a:solidFill>
            </a:endParaRPr>
          </a:p>
        </p:txBody>
      </p:sp>
    </p:spTree>
    <p:extLst>
      <p:ext uri="{BB962C8B-B14F-4D97-AF65-F5344CB8AC3E}">
        <p14:creationId xmlns:p14="http://schemas.microsoft.com/office/powerpoint/2010/main" val="2764638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9F7D-3197-4AB9-84B5-3678B19D3340}"/>
              </a:ext>
            </a:extLst>
          </p:cNvPr>
          <p:cNvSpPr>
            <a:spLocks noGrp="1"/>
          </p:cNvSpPr>
          <p:nvPr>
            <p:ph type="title"/>
          </p:nvPr>
        </p:nvSpPr>
        <p:spPr>
          <a:xfrm>
            <a:off x="457200" y="76200"/>
            <a:ext cx="11734800" cy="1066800"/>
          </a:xfrm>
        </p:spPr>
        <p:txBody>
          <a:bodyPr/>
          <a:lstStyle/>
          <a:p>
            <a:r>
              <a:rPr lang="en-US" dirty="0"/>
              <a:t>Maximum </a:t>
            </a:r>
            <a:r>
              <a:rPr lang="en-US" dirty="0" err="1"/>
              <a:t>Loadability</a:t>
            </a:r>
            <a:r>
              <a:rPr lang="en-US" dirty="0"/>
              <a:t>: Singular Power Flow Jacobian</a:t>
            </a:r>
          </a:p>
        </p:txBody>
      </p:sp>
      <p:sp>
        <p:nvSpPr>
          <p:cNvPr id="3" name="Content Placeholder 2">
            <a:extLst>
              <a:ext uri="{FF2B5EF4-FFF2-40B4-BE49-F238E27FC236}">
                <a16:creationId xmlns:a16="http://schemas.microsoft.com/office/drawing/2014/main" id="{75D3BAD6-83C1-48CC-A324-15631566CCCD}"/>
              </a:ext>
            </a:extLst>
          </p:cNvPr>
          <p:cNvSpPr>
            <a:spLocks noGrp="1"/>
          </p:cNvSpPr>
          <p:nvPr>
            <p:ph idx="1"/>
          </p:nvPr>
        </p:nvSpPr>
        <p:spPr>
          <a:xfrm>
            <a:off x="457200" y="1280160"/>
            <a:ext cx="10591800" cy="3733800"/>
          </a:xfrm>
        </p:spPr>
        <p:txBody>
          <a:bodyPr/>
          <a:lstStyle/>
          <a:p>
            <a:r>
              <a:rPr lang="en-US" dirty="0"/>
              <a:t>An important paper considering this was by Sauer and Pai from </a:t>
            </a:r>
            <a:r>
              <a:rPr lang="en-US" i="1" dirty="0"/>
              <a:t>IEEE  Trans. Power Systems </a:t>
            </a:r>
            <a:r>
              <a:rPr lang="en-US" dirty="0"/>
              <a:t>in Nov 1990, “Power system steady-state stability and the load-flow Jacobian”</a:t>
            </a:r>
          </a:p>
          <a:p>
            <a:r>
              <a:rPr lang="en-US" dirty="0"/>
              <a:t>Other earlier papers were looking at the characteristics of multiple power flow solutions</a:t>
            </a:r>
          </a:p>
          <a:p>
            <a:r>
              <a:rPr lang="en-US" dirty="0"/>
              <a:t>Work with the power flow optimal multiplier around the same time had shown that optimal multiplier goes to zero as the power flow Jacobian becomes singular </a:t>
            </a:r>
          </a:p>
          <a:p>
            <a:r>
              <a:rPr lang="en-US" dirty="0"/>
              <a:t>The power flow Jacobian depends on the assumed load model (we’ll see the impact in a few slides)</a:t>
            </a:r>
          </a:p>
        </p:txBody>
      </p:sp>
      <p:sp>
        <p:nvSpPr>
          <p:cNvPr id="5" name="Slide Number Placeholder 1">
            <a:extLst>
              <a:ext uri="{FF2B5EF4-FFF2-40B4-BE49-F238E27FC236}">
                <a16:creationId xmlns:a16="http://schemas.microsoft.com/office/drawing/2014/main" id="{A5D96BB0-4E34-518B-F6A9-C243B3481F9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63</a:t>
            </a:fld>
            <a:endParaRPr lang="en-US" altLang="en-US" sz="2000" dirty="0">
              <a:solidFill>
                <a:srgbClr val="1E0000"/>
              </a:solidFill>
            </a:endParaRPr>
          </a:p>
        </p:txBody>
      </p:sp>
    </p:spTree>
    <p:extLst>
      <p:ext uri="{BB962C8B-B14F-4D97-AF65-F5344CB8AC3E}">
        <p14:creationId xmlns:p14="http://schemas.microsoft.com/office/powerpoint/2010/main" val="3171724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Bifurcations</a:t>
            </a:r>
          </a:p>
        </p:txBody>
      </p:sp>
      <p:sp>
        <p:nvSpPr>
          <p:cNvPr id="3" name="Content Placeholder 2"/>
          <p:cNvSpPr>
            <a:spLocks noGrp="1"/>
          </p:cNvSpPr>
          <p:nvPr>
            <p:ph idx="1"/>
          </p:nvPr>
        </p:nvSpPr>
        <p:spPr>
          <a:xfrm>
            <a:off x="457200" y="1280160"/>
            <a:ext cx="10896600" cy="3733800"/>
          </a:xfrm>
        </p:spPr>
        <p:txBody>
          <a:bodyPr/>
          <a:lstStyle/>
          <a:p>
            <a:r>
              <a:rPr lang="en-US" dirty="0"/>
              <a:t>In general, bifurcation is the division of something into two branches or parts</a:t>
            </a:r>
          </a:p>
          <a:p>
            <a:r>
              <a:rPr lang="en-US" dirty="0"/>
              <a:t>For a dynamic system, a bifurcation occurs when small changes in a parameter cause a new quality of motion of the dynamic system</a:t>
            </a:r>
          </a:p>
          <a:p>
            <a:r>
              <a:rPr lang="en-US" dirty="0"/>
              <a:t>Two types of bifurcation are considered for voltage stability</a:t>
            </a:r>
          </a:p>
          <a:p>
            <a:pPr lvl="1"/>
            <a:r>
              <a:rPr lang="en-US" dirty="0"/>
              <a:t>Saddle node bifurcation is the disappearance of an equilibrium point for parameter variation; for voltage stability it is two power flow solutions coalescing with parameter variation</a:t>
            </a:r>
          </a:p>
          <a:p>
            <a:pPr lvl="1"/>
            <a:r>
              <a:rPr lang="en-US" dirty="0" err="1"/>
              <a:t>Hopf</a:t>
            </a:r>
            <a:r>
              <a:rPr lang="en-US" dirty="0"/>
              <a:t> bifurcation is cause by two eigenvalues crossing into the right-half plane</a:t>
            </a:r>
          </a:p>
        </p:txBody>
      </p:sp>
      <p:sp>
        <p:nvSpPr>
          <p:cNvPr id="5" name="Slide Number Placeholder 1">
            <a:extLst>
              <a:ext uri="{FF2B5EF4-FFF2-40B4-BE49-F238E27FC236}">
                <a16:creationId xmlns:a16="http://schemas.microsoft.com/office/drawing/2014/main" id="{0B0667E1-A805-1AA5-51F2-4358935D7C3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64</a:t>
            </a:fld>
            <a:endParaRPr lang="en-US" altLang="en-US" sz="2000" dirty="0">
              <a:solidFill>
                <a:srgbClr val="1E0000"/>
              </a:solidFill>
            </a:endParaRPr>
          </a:p>
        </p:txBody>
      </p:sp>
    </p:spTree>
    <p:extLst>
      <p:ext uri="{BB962C8B-B14F-4D97-AF65-F5344CB8AC3E}">
        <p14:creationId xmlns:p14="http://schemas.microsoft.com/office/powerpoint/2010/main" val="3765276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809F-795C-490E-909E-DBED83B01DD1}"/>
              </a:ext>
            </a:extLst>
          </p:cNvPr>
          <p:cNvSpPr>
            <a:spLocks noGrp="1"/>
          </p:cNvSpPr>
          <p:nvPr>
            <p:ph type="title"/>
          </p:nvPr>
        </p:nvSpPr>
        <p:spPr>
          <a:xfrm>
            <a:off x="457200" y="76200"/>
            <a:ext cx="11582400" cy="1066800"/>
          </a:xfrm>
        </p:spPr>
        <p:txBody>
          <a:bodyPr/>
          <a:lstStyle/>
          <a:p>
            <a:pPr algn="l"/>
            <a:r>
              <a:rPr lang="en-US" dirty="0"/>
              <a:t>PV and QV Curves</a:t>
            </a:r>
          </a:p>
        </p:txBody>
      </p:sp>
      <p:sp>
        <p:nvSpPr>
          <p:cNvPr id="3" name="Content Placeholder 2">
            <a:extLst>
              <a:ext uri="{FF2B5EF4-FFF2-40B4-BE49-F238E27FC236}">
                <a16:creationId xmlns:a16="http://schemas.microsoft.com/office/drawing/2014/main" id="{1830B91F-F458-4C4B-B4D7-D8641A422B75}"/>
              </a:ext>
            </a:extLst>
          </p:cNvPr>
          <p:cNvSpPr>
            <a:spLocks noGrp="1"/>
          </p:cNvSpPr>
          <p:nvPr>
            <p:ph idx="1"/>
          </p:nvPr>
        </p:nvSpPr>
        <p:spPr>
          <a:xfrm>
            <a:off x="457200" y="1280160"/>
            <a:ext cx="10515600" cy="3733800"/>
          </a:xfrm>
        </p:spPr>
        <p:txBody>
          <a:bodyPr/>
          <a:lstStyle/>
          <a:p>
            <a:r>
              <a:rPr lang="en-US" dirty="0"/>
              <a:t>PV curves can be traced by plotting the voltage as the real power is increased; QV curves as reactive power is increased</a:t>
            </a:r>
          </a:p>
          <a:p>
            <a:pPr lvl="1"/>
            <a:r>
              <a:rPr lang="en-US" dirty="0"/>
              <a:t>At least for the upper portion of the curve</a:t>
            </a:r>
          </a:p>
          <a:p>
            <a:r>
              <a:rPr lang="en-US" dirty="0"/>
              <a:t>Two bus example PV and QV curves</a:t>
            </a:r>
          </a:p>
          <a:p>
            <a:endParaRPr lang="en-US" dirty="0"/>
          </a:p>
        </p:txBody>
      </p:sp>
      <p:pic>
        <p:nvPicPr>
          <p:cNvPr id="5" name="Picture 3">
            <a:extLst>
              <a:ext uri="{FF2B5EF4-FFF2-40B4-BE49-F238E27FC236}">
                <a16:creationId xmlns:a16="http://schemas.microsoft.com/office/drawing/2014/main" id="{2E605459-3DBF-4372-B9E4-36696A0D1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6472"/>
            <a:ext cx="4114800" cy="2759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DE368A-43C0-436A-BC7D-5B13C2C65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04443"/>
            <a:ext cx="4191000" cy="280822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3C6965B9-AA36-C861-6062-10ECF83248F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65</a:t>
            </a:fld>
            <a:endParaRPr lang="en-US" altLang="en-US" sz="2000" dirty="0">
              <a:solidFill>
                <a:srgbClr val="1E0000"/>
              </a:solidFill>
            </a:endParaRPr>
          </a:p>
        </p:txBody>
      </p:sp>
    </p:spTree>
    <p:extLst>
      <p:ext uri="{BB962C8B-B14F-4D97-AF65-F5344CB8AC3E}">
        <p14:creationId xmlns:p14="http://schemas.microsoft.com/office/powerpoint/2010/main" val="29536991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AD9B-4279-4256-B948-9FBFC41D31A1}"/>
              </a:ext>
            </a:extLst>
          </p:cNvPr>
          <p:cNvSpPr>
            <a:spLocks noGrp="1"/>
          </p:cNvSpPr>
          <p:nvPr>
            <p:ph type="title"/>
          </p:nvPr>
        </p:nvSpPr>
        <p:spPr>
          <a:xfrm>
            <a:off x="457200" y="76200"/>
            <a:ext cx="11582400" cy="1066800"/>
          </a:xfrm>
        </p:spPr>
        <p:txBody>
          <a:bodyPr/>
          <a:lstStyle/>
          <a:p>
            <a:pPr algn="l"/>
            <a:r>
              <a:rPr lang="en-US" dirty="0"/>
              <a:t>Small Disturbance Voltage Collapse </a:t>
            </a:r>
          </a:p>
        </p:txBody>
      </p:sp>
      <p:sp>
        <p:nvSpPr>
          <p:cNvPr id="3" name="Content Placeholder 2">
            <a:extLst>
              <a:ext uri="{FF2B5EF4-FFF2-40B4-BE49-F238E27FC236}">
                <a16:creationId xmlns:a16="http://schemas.microsoft.com/office/drawing/2014/main" id="{3D2E7CE5-B780-4F51-B1B4-89E5D982AD93}"/>
              </a:ext>
            </a:extLst>
          </p:cNvPr>
          <p:cNvSpPr>
            <a:spLocks noGrp="1"/>
          </p:cNvSpPr>
          <p:nvPr>
            <p:ph idx="1"/>
          </p:nvPr>
        </p:nvSpPr>
        <p:spPr>
          <a:xfrm>
            <a:off x="457200" y="1280160"/>
            <a:ext cx="10134600" cy="3733800"/>
          </a:xfrm>
        </p:spPr>
        <p:txBody>
          <a:bodyPr/>
          <a:lstStyle/>
          <a:p>
            <a:r>
              <a:rPr lang="en-US" dirty="0"/>
              <a:t>At constant frequency (e.g., 60 Hz) the complex power transferred down a transmission line is S=VI</a:t>
            </a:r>
            <a:r>
              <a:rPr lang="en-US" baseline="30000" dirty="0"/>
              <a:t>*</a:t>
            </a:r>
          </a:p>
          <a:p>
            <a:pPr lvl="1"/>
            <a:r>
              <a:rPr lang="en-US" dirty="0"/>
              <a:t>V is phasor voltage, I is phasor current</a:t>
            </a:r>
          </a:p>
          <a:p>
            <a:pPr lvl="1"/>
            <a:r>
              <a:rPr lang="en-US" dirty="0"/>
              <a:t>This is the reason for using a high voltage grid</a:t>
            </a:r>
          </a:p>
          <a:p>
            <a:r>
              <a:rPr lang="en-US" dirty="0"/>
              <a:t>Line real power losses are given by RI</a:t>
            </a:r>
            <a:r>
              <a:rPr lang="en-US" baseline="30000" dirty="0"/>
              <a:t>2</a:t>
            </a:r>
            <a:r>
              <a:rPr lang="en-US" dirty="0"/>
              <a:t> and reactive power losses by XI</a:t>
            </a:r>
            <a:r>
              <a:rPr lang="en-US" baseline="30000" dirty="0"/>
              <a:t>2</a:t>
            </a:r>
          </a:p>
          <a:p>
            <a:pPr lvl="1"/>
            <a:r>
              <a:rPr lang="en-US" dirty="0"/>
              <a:t>R is the line’s resistance, and X its reactance; for a high voltage line X &gt;&gt; R</a:t>
            </a:r>
          </a:p>
          <a:p>
            <a:r>
              <a:rPr lang="en-US" dirty="0"/>
              <a:t>Increased reactive power tends to drive down the voltage, which increases the current, which further increases the reactive power losses</a:t>
            </a:r>
          </a:p>
          <a:p>
            <a:endParaRPr lang="en-US" dirty="0"/>
          </a:p>
        </p:txBody>
      </p:sp>
      <p:sp>
        <p:nvSpPr>
          <p:cNvPr id="5" name="Slide Number Placeholder 1">
            <a:extLst>
              <a:ext uri="{FF2B5EF4-FFF2-40B4-BE49-F238E27FC236}">
                <a16:creationId xmlns:a16="http://schemas.microsoft.com/office/drawing/2014/main" id="{6AC21EF6-9F93-B06E-01C7-8FA0E4011C6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66</a:t>
            </a:fld>
            <a:endParaRPr lang="en-US" altLang="en-US" sz="2000" dirty="0">
              <a:solidFill>
                <a:srgbClr val="1E0000"/>
              </a:solidFill>
            </a:endParaRPr>
          </a:p>
        </p:txBody>
      </p:sp>
    </p:spTree>
    <p:extLst>
      <p:ext uri="{BB962C8B-B14F-4D97-AF65-F5344CB8AC3E}">
        <p14:creationId xmlns:p14="http://schemas.microsoft.com/office/powerpoint/2010/main" val="2994092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D522-2438-4E71-8522-1AAD93557108}"/>
              </a:ext>
            </a:extLst>
          </p:cNvPr>
          <p:cNvSpPr>
            <a:spLocks noGrp="1"/>
          </p:cNvSpPr>
          <p:nvPr>
            <p:ph type="title"/>
          </p:nvPr>
        </p:nvSpPr>
        <p:spPr>
          <a:xfrm>
            <a:off x="457200" y="76200"/>
            <a:ext cx="11582400" cy="1066800"/>
          </a:xfrm>
        </p:spPr>
        <p:txBody>
          <a:bodyPr/>
          <a:lstStyle/>
          <a:p>
            <a:pPr algn="l"/>
            <a:r>
              <a:rPr lang="en-US" dirty="0" err="1"/>
              <a:t>PowerWorld</a:t>
            </a:r>
            <a:r>
              <a:rPr lang="en-US" dirty="0"/>
              <a:t> Two Bus Example</a:t>
            </a:r>
          </a:p>
        </p:txBody>
      </p:sp>
      <p:pic>
        <p:nvPicPr>
          <p:cNvPr id="4" name="Picture 3">
            <a:extLst>
              <a:ext uri="{FF2B5EF4-FFF2-40B4-BE49-F238E27FC236}">
                <a16:creationId xmlns:a16="http://schemas.microsoft.com/office/drawing/2014/main" id="{493BCC2F-56E2-4C74-AB1B-C64D9346D3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1600" y="3581400"/>
            <a:ext cx="3495040" cy="3048000"/>
          </a:xfrm>
          <a:prstGeom prst="rect">
            <a:avLst/>
          </a:prstGeom>
        </p:spPr>
      </p:pic>
      <p:pic>
        <p:nvPicPr>
          <p:cNvPr id="5" name="Picture 4">
            <a:extLst>
              <a:ext uri="{FF2B5EF4-FFF2-40B4-BE49-F238E27FC236}">
                <a16:creationId xmlns:a16="http://schemas.microsoft.com/office/drawing/2014/main" id="{58E30DE8-0194-4609-9533-F64E342D4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 r="19998" b="41079"/>
          <a:stretch/>
        </p:blipFill>
        <p:spPr>
          <a:xfrm>
            <a:off x="914400" y="1280160"/>
            <a:ext cx="7315200" cy="2377440"/>
          </a:xfrm>
          <a:prstGeom prst="rect">
            <a:avLst/>
          </a:prstGeom>
        </p:spPr>
      </p:pic>
      <p:cxnSp>
        <p:nvCxnSpPr>
          <p:cNvPr id="6" name="Straight Arrow Connector 5">
            <a:extLst>
              <a:ext uri="{FF2B5EF4-FFF2-40B4-BE49-F238E27FC236}">
                <a16:creationId xmlns:a16="http://schemas.microsoft.com/office/drawing/2014/main" id="{1E683C7A-BC09-459C-BBD5-68F38156F9A9}"/>
              </a:ext>
            </a:extLst>
          </p:cNvPr>
          <p:cNvCxnSpPr>
            <a:cxnSpLocks/>
          </p:cNvCxnSpPr>
          <p:nvPr/>
        </p:nvCxnSpPr>
        <p:spPr bwMode="auto">
          <a:xfrm flipH="1">
            <a:off x="3478947" y="4414794"/>
            <a:ext cx="2057400" cy="473766"/>
          </a:xfrm>
          <a:prstGeom prst="straightConnector1">
            <a:avLst/>
          </a:prstGeom>
          <a:noFill/>
          <a:ln w="44450" cap="flat" cmpd="sng" algn="ctr">
            <a:solidFill>
              <a:srgbClr val="1E0000"/>
            </a:solidFill>
            <a:prstDash val="solid"/>
            <a:round/>
            <a:headEnd type="none" w="med" len="med"/>
            <a:tailEnd type="arrow"/>
          </a:ln>
          <a:effectLst/>
        </p:spPr>
      </p:cxnSp>
      <p:sp>
        <p:nvSpPr>
          <p:cNvPr id="7" name="TextBox 6">
            <a:extLst>
              <a:ext uri="{FF2B5EF4-FFF2-40B4-BE49-F238E27FC236}">
                <a16:creationId xmlns:a16="http://schemas.microsoft.com/office/drawing/2014/main" id="{AF067274-0A78-4489-B22D-0FE8DA5422FE}"/>
              </a:ext>
            </a:extLst>
          </p:cNvPr>
          <p:cNvSpPr txBox="1"/>
          <p:nvPr/>
        </p:nvSpPr>
        <p:spPr>
          <a:xfrm>
            <a:off x="5791200" y="3866847"/>
            <a:ext cx="5410200" cy="1569660"/>
          </a:xfrm>
          <a:prstGeom prst="rect">
            <a:avLst/>
          </a:prstGeom>
          <a:solidFill>
            <a:schemeClr val="accent3">
              <a:lumMod val="95000"/>
            </a:schemeClr>
          </a:solidFill>
        </p:spPr>
        <p:txBody>
          <a:bodyPr wrap="square" rtlCol="0">
            <a:spAutoFit/>
          </a:bodyPr>
          <a:lstStyle/>
          <a:p>
            <a:r>
              <a:rPr lang="en-US" sz="2400" dirty="0">
                <a:solidFill>
                  <a:srgbClr val="1E0000"/>
                </a:solidFill>
              </a:rPr>
              <a:t>Commercial power flow software usually auto converts constant power loads at low voltages; set these fields to zero to disable this conversion</a:t>
            </a:r>
          </a:p>
        </p:txBody>
      </p:sp>
      <p:sp>
        <p:nvSpPr>
          <p:cNvPr id="8" name="TextBox 7">
            <a:extLst>
              <a:ext uri="{FF2B5EF4-FFF2-40B4-BE49-F238E27FC236}">
                <a16:creationId xmlns:a16="http://schemas.microsoft.com/office/drawing/2014/main" id="{AF067274-0A78-4489-B22D-0FE8DA5422FE}"/>
              </a:ext>
            </a:extLst>
          </p:cNvPr>
          <p:cNvSpPr txBox="1"/>
          <p:nvPr/>
        </p:nvSpPr>
        <p:spPr>
          <a:xfrm>
            <a:off x="5715000" y="5791200"/>
            <a:ext cx="2362200" cy="461665"/>
          </a:xfrm>
          <a:prstGeom prst="rect">
            <a:avLst/>
          </a:prstGeom>
          <a:solidFill>
            <a:schemeClr val="accent3">
              <a:lumMod val="95000"/>
            </a:schemeClr>
          </a:solidFill>
        </p:spPr>
        <p:txBody>
          <a:bodyPr wrap="square" rtlCol="0">
            <a:spAutoFit/>
          </a:bodyPr>
          <a:lstStyle/>
          <a:p>
            <a:r>
              <a:rPr lang="en-US" sz="2400" dirty="0">
                <a:solidFill>
                  <a:srgbClr val="1E0000"/>
                </a:solidFill>
              </a:rPr>
              <a:t>Case is </a:t>
            </a:r>
            <a:r>
              <a:rPr lang="en-US" sz="2400" b="1" dirty="0">
                <a:solidFill>
                  <a:srgbClr val="1E0000"/>
                </a:solidFill>
              </a:rPr>
              <a:t>Bus2_PV</a:t>
            </a:r>
          </a:p>
        </p:txBody>
      </p:sp>
      <p:sp>
        <p:nvSpPr>
          <p:cNvPr id="3" name="Slide Number Placeholder 1">
            <a:extLst>
              <a:ext uri="{FF2B5EF4-FFF2-40B4-BE49-F238E27FC236}">
                <a16:creationId xmlns:a16="http://schemas.microsoft.com/office/drawing/2014/main" id="{B2249964-0C87-D63E-973B-7C548AB8C28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67</a:t>
            </a:fld>
            <a:endParaRPr lang="en-US" altLang="en-US" sz="2000" dirty="0">
              <a:solidFill>
                <a:srgbClr val="1E0000"/>
              </a:solidFill>
            </a:endParaRPr>
          </a:p>
        </p:txBody>
      </p:sp>
    </p:spTree>
    <p:extLst>
      <p:ext uri="{BB962C8B-B14F-4D97-AF65-F5344CB8AC3E}">
        <p14:creationId xmlns:p14="http://schemas.microsoft.com/office/powerpoint/2010/main" val="331682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BAFC-0CF0-46B5-B64A-95656903B247}"/>
              </a:ext>
            </a:extLst>
          </p:cNvPr>
          <p:cNvSpPr>
            <a:spLocks noGrp="1"/>
          </p:cNvSpPr>
          <p:nvPr>
            <p:ph type="title"/>
          </p:nvPr>
        </p:nvSpPr>
        <p:spPr>
          <a:xfrm>
            <a:off x="457200" y="76200"/>
            <a:ext cx="11582400" cy="1066800"/>
          </a:xfrm>
        </p:spPr>
        <p:txBody>
          <a:bodyPr/>
          <a:lstStyle/>
          <a:p>
            <a:pPr algn="l"/>
            <a:r>
              <a:rPr lang="en-US" dirty="0"/>
              <a:t>Power Flow Region of Convergence</a:t>
            </a:r>
          </a:p>
        </p:txBody>
      </p:sp>
      <p:pic>
        <p:nvPicPr>
          <p:cNvPr id="4" name="Picture 3">
            <a:extLst>
              <a:ext uri="{FF2B5EF4-FFF2-40B4-BE49-F238E27FC236}">
                <a16:creationId xmlns:a16="http://schemas.microsoft.com/office/drawing/2014/main" id="{A1B81CBC-62CB-40B4-BD38-202FA6365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160"/>
            <a:ext cx="7256660" cy="527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584271-514F-4BE9-B035-23347C51D600}"/>
              </a:ext>
            </a:extLst>
          </p:cNvPr>
          <p:cNvSpPr txBox="1"/>
          <p:nvPr/>
        </p:nvSpPr>
        <p:spPr>
          <a:xfrm>
            <a:off x="8458201" y="1905000"/>
            <a:ext cx="1801327" cy="1569660"/>
          </a:xfrm>
          <a:prstGeom prst="rect">
            <a:avLst/>
          </a:prstGeom>
          <a:solidFill>
            <a:schemeClr val="accent3">
              <a:lumMod val="95000"/>
            </a:schemeClr>
          </a:solidFill>
        </p:spPr>
        <p:txBody>
          <a:bodyPr wrap="square" rtlCol="0">
            <a:spAutoFit/>
          </a:bodyPr>
          <a:lstStyle/>
          <a:p>
            <a:r>
              <a:rPr lang="en-US" sz="2400" dirty="0">
                <a:solidFill>
                  <a:srgbClr val="1E0000"/>
                </a:solidFill>
              </a:rPr>
              <a:t>Convergence</a:t>
            </a:r>
            <a:br>
              <a:rPr lang="en-US" sz="2400" dirty="0">
                <a:solidFill>
                  <a:srgbClr val="1E0000"/>
                </a:solidFill>
              </a:rPr>
            </a:br>
            <a:r>
              <a:rPr lang="en-US" sz="2400" dirty="0">
                <a:solidFill>
                  <a:srgbClr val="1E0000"/>
                </a:solidFill>
              </a:rPr>
              <a:t>regions with</a:t>
            </a:r>
            <a:br>
              <a:rPr lang="en-US" sz="2400" dirty="0">
                <a:solidFill>
                  <a:srgbClr val="1E0000"/>
                </a:solidFill>
              </a:rPr>
            </a:br>
            <a:r>
              <a:rPr lang="en-US" sz="2400" dirty="0">
                <a:solidFill>
                  <a:srgbClr val="1E0000"/>
                </a:solidFill>
              </a:rPr>
              <a:t>P=100 MW, </a:t>
            </a:r>
            <a:br>
              <a:rPr lang="en-US" sz="2400" dirty="0">
                <a:solidFill>
                  <a:srgbClr val="1E0000"/>
                </a:solidFill>
              </a:rPr>
            </a:br>
            <a:r>
              <a:rPr lang="en-US" sz="2400" dirty="0">
                <a:solidFill>
                  <a:srgbClr val="1E0000"/>
                </a:solidFill>
              </a:rPr>
              <a:t>Q=0 Mvar</a:t>
            </a:r>
          </a:p>
        </p:txBody>
      </p:sp>
      <p:sp>
        <p:nvSpPr>
          <p:cNvPr id="3" name="Slide Number Placeholder 1">
            <a:extLst>
              <a:ext uri="{FF2B5EF4-FFF2-40B4-BE49-F238E27FC236}">
                <a16:creationId xmlns:a16="http://schemas.microsoft.com/office/drawing/2014/main" id="{B96C5E87-64D8-5A8B-3975-A7B2E99DF2A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68</a:t>
            </a:fld>
            <a:endParaRPr lang="en-US" altLang="en-US" sz="2000" dirty="0">
              <a:solidFill>
                <a:srgbClr val="1E0000"/>
              </a:solidFill>
            </a:endParaRPr>
          </a:p>
        </p:txBody>
      </p:sp>
    </p:spTree>
    <p:extLst>
      <p:ext uri="{BB962C8B-B14F-4D97-AF65-F5344CB8AC3E}">
        <p14:creationId xmlns:p14="http://schemas.microsoft.com/office/powerpoint/2010/main" val="66873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916217"/>
            <a:ext cx="7924800" cy="341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Modal Analysis Form</a:t>
            </a:r>
          </a:p>
        </p:txBody>
      </p:sp>
      <p:sp>
        <p:nvSpPr>
          <p:cNvPr id="6" name="TextBox 3"/>
          <p:cNvSpPr txBox="1"/>
          <p:nvPr/>
        </p:nvSpPr>
        <p:spPr>
          <a:xfrm>
            <a:off x="5486400" y="5317273"/>
            <a:ext cx="5410200" cy="1015663"/>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1E0000"/>
                </a:solidFill>
              </a:rPr>
              <a:t>Key results are shown in the upper-right of the form.  There are two main modes, one at 2.23Hz and one at 1.51; both have very little damping.  </a:t>
            </a:r>
          </a:p>
        </p:txBody>
      </p:sp>
      <p:sp>
        <p:nvSpPr>
          <p:cNvPr id="7" name="TextBox 3"/>
          <p:cNvSpPr txBox="1"/>
          <p:nvPr/>
        </p:nvSpPr>
        <p:spPr>
          <a:xfrm>
            <a:off x="955764" y="1317119"/>
            <a:ext cx="7654836" cy="461665"/>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First click on </a:t>
            </a:r>
            <a:r>
              <a:rPr lang="en-US" sz="2400" b="1" dirty="0">
                <a:solidFill>
                  <a:srgbClr val="1E0000"/>
                </a:solidFill>
              </a:rPr>
              <a:t>Do Modal Analysis</a:t>
            </a:r>
            <a:r>
              <a:rPr lang="en-US" sz="2400" dirty="0">
                <a:solidFill>
                  <a:srgbClr val="1E0000"/>
                </a:solidFill>
              </a:rPr>
              <a:t> to run the modal analysis </a:t>
            </a:r>
          </a:p>
        </p:txBody>
      </p:sp>
      <p:cxnSp>
        <p:nvCxnSpPr>
          <p:cNvPr id="8" name="Straight Arrow Connector 7"/>
          <p:cNvCxnSpPr/>
          <p:nvPr/>
        </p:nvCxnSpPr>
        <p:spPr bwMode="auto">
          <a:xfrm>
            <a:off x="2743200" y="1771294"/>
            <a:ext cx="609600" cy="863358"/>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2" name="Straight Arrow Connector 11"/>
          <p:cNvCxnSpPr/>
          <p:nvPr/>
        </p:nvCxnSpPr>
        <p:spPr bwMode="auto">
          <a:xfrm flipH="1" flipV="1">
            <a:off x="5638800" y="3383008"/>
            <a:ext cx="457200" cy="186387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5" name="Straight Arrow Connector 14"/>
          <p:cNvCxnSpPr/>
          <p:nvPr/>
        </p:nvCxnSpPr>
        <p:spPr bwMode="auto">
          <a:xfrm flipV="1">
            <a:off x="2209800" y="4983117"/>
            <a:ext cx="0" cy="700313"/>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7" name="TextBox 3"/>
          <p:cNvSpPr txBox="1"/>
          <p:nvPr/>
        </p:nvSpPr>
        <p:spPr>
          <a:xfrm>
            <a:off x="650964" y="5540881"/>
            <a:ext cx="2930436"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Right-click on signal to view its dialog</a:t>
            </a:r>
          </a:p>
        </p:txBody>
      </p:sp>
      <p:cxnSp>
        <p:nvCxnSpPr>
          <p:cNvPr id="14" name="Straight Arrow Connector 13"/>
          <p:cNvCxnSpPr>
            <a:cxnSpLocks/>
          </p:cNvCxnSpPr>
          <p:nvPr/>
        </p:nvCxnSpPr>
        <p:spPr bwMode="auto">
          <a:xfrm flipV="1">
            <a:off x="4191000" y="4984759"/>
            <a:ext cx="76200" cy="644324"/>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6" name="TextBox 3"/>
          <p:cNvSpPr txBox="1"/>
          <p:nvPr/>
        </p:nvSpPr>
        <p:spPr>
          <a:xfrm>
            <a:off x="3733800" y="5732568"/>
            <a:ext cx="1600200"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Signals to </a:t>
            </a:r>
            <a:br>
              <a:rPr lang="en-US" sz="2400" dirty="0">
                <a:solidFill>
                  <a:srgbClr val="1E0000"/>
                </a:solidFill>
              </a:rPr>
            </a:br>
            <a:r>
              <a:rPr lang="en-US" sz="2400" dirty="0">
                <a:solidFill>
                  <a:srgbClr val="1E0000"/>
                </a:solidFill>
              </a:rPr>
              <a:t>include</a:t>
            </a:r>
          </a:p>
        </p:txBody>
      </p:sp>
      <p:sp>
        <p:nvSpPr>
          <p:cNvPr id="3" name="Slide Number Placeholder 1">
            <a:extLst>
              <a:ext uri="{FF2B5EF4-FFF2-40B4-BE49-F238E27FC236}">
                <a16:creationId xmlns:a16="http://schemas.microsoft.com/office/drawing/2014/main" id="{C9EE462C-9235-494C-B361-B4724853B13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a:t>
            </a:fld>
            <a:endParaRPr lang="en-US" altLang="en-US" sz="2000" dirty="0">
              <a:solidFill>
                <a:srgbClr val="1E0000"/>
              </a:solidFill>
            </a:endParaRPr>
          </a:p>
        </p:txBody>
      </p:sp>
    </p:spTree>
    <p:extLst>
      <p:ext uri="{BB962C8B-B14F-4D97-AF65-F5344CB8AC3E}">
        <p14:creationId xmlns:p14="http://schemas.microsoft.com/office/powerpoint/2010/main" val="1327904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438C-9997-4B07-9798-1376265F010D}"/>
              </a:ext>
            </a:extLst>
          </p:cNvPr>
          <p:cNvSpPr>
            <a:spLocks noGrp="1"/>
          </p:cNvSpPr>
          <p:nvPr>
            <p:ph type="title"/>
          </p:nvPr>
        </p:nvSpPr>
        <p:spPr>
          <a:xfrm>
            <a:off x="457200" y="76200"/>
            <a:ext cx="8610600" cy="1066800"/>
          </a:xfrm>
        </p:spPr>
        <p:txBody>
          <a:bodyPr/>
          <a:lstStyle/>
          <a:p>
            <a:pPr algn="l"/>
            <a:r>
              <a:rPr lang="en-US" dirty="0"/>
              <a:t>Load Parameter Space Representation</a:t>
            </a:r>
          </a:p>
        </p:txBody>
      </p:sp>
      <p:sp>
        <p:nvSpPr>
          <p:cNvPr id="3" name="Content Placeholder 2">
            <a:extLst>
              <a:ext uri="{FF2B5EF4-FFF2-40B4-BE49-F238E27FC236}">
                <a16:creationId xmlns:a16="http://schemas.microsoft.com/office/drawing/2014/main" id="{41268F69-8ABA-44D7-B7B2-A6B4140CEE28}"/>
              </a:ext>
            </a:extLst>
          </p:cNvPr>
          <p:cNvSpPr>
            <a:spLocks noGrp="1"/>
          </p:cNvSpPr>
          <p:nvPr>
            <p:ph idx="1"/>
          </p:nvPr>
        </p:nvSpPr>
        <p:spPr>
          <a:xfrm>
            <a:off x="457200" y="1280160"/>
            <a:ext cx="10515600" cy="3733800"/>
          </a:xfrm>
        </p:spPr>
        <p:txBody>
          <a:bodyPr/>
          <a:lstStyle/>
          <a:p>
            <a:r>
              <a:rPr lang="en-US" dirty="0"/>
              <a:t>With a constant power model there is a maximum </a:t>
            </a:r>
            <a:r>
              <a:rPr lang="en-US" dirty="0" err="1"/>
              <a:t>loadability</a:t>
            </a:r>
            <a:r>
              <a:rPr lang="en-US" dirty="0"/>
              <a:t> surface, </a:t>
            </a:r>
            <a:r>
              <a:rPr lang="en-US" dirty="0">
                <a:latin typeface="Symbol" panose="05050102010706020507" pitchFamily="18" charset="2"/>
              </a:rPr>
              <a:t>S</a:t>
            </a:r>
          </a:p>
          <a:p>
            <a:pPr lvl="1"/>
            <a:r>
              <a:rPr lang="en-US" dirty="0"/>
              <a:t>Defined as point in which the power flow Jacobian is singular</a:t>
            </a:r>
          </a:p>
          <a:p>
            <a:pPr lvl="1"/>
            <a:r>
              <a:rPr lang="en-US" dirty="0"/>
              <a:t>For the lossless two bus system it can be determined as</a:t>
            </a:r>
          </a:p>
          <a:p>
            <a:endParaRPr lang="en-US" dirty="0"/>
          </a:p>
        </p:txBody>
      </p:sp>
      <p:pic>
        <p:nvPicPr>
          <p:cNvPr id="4" name="Picture 2">
            <a:extLst>
              <a:ext uri="{FF2B5EF4-FFF2-40B4-BE49-F238E27FC236}">
                <a16:creationId xmlns:a16="http://schemas.microsoft.com/office/drawing/2014/main" id="{7A3B1C4A-75FC-422A-AD29-6B0626CBF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945" y="3244729"/>
            <a:ext cx="5035655" cy="33298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3C103AEA-2237-47A0-AAF6-0D24C6D5AA9E}"/>
              </a:ext>
            </a:extLst>
          </p:cNvPr>
          <p:cNvGraphicFramePr>
            <a:graphicFrameLocks noChangeAspect="1"/>
          </p:cNvGraphicFramePr>
          <p:nvPr/>
        </p:nvGraphicFramePr>
        <p:xfrm>
          <a:off x="1066800" y="3505200"/>
          <a:ext cx="2687783" cy="914400"/>
        </p:xfrm>
        <a:graphic>
          <a:graphicData uri="http://schemas.openxmlformats.org/presentationml/2006/ole">
            <mc:AlternateContent xmlns:mc="http://schemas.openxmlformats.org/markup-compatibility/2006">
              <mc:Choice xmlns:v="urn:schemas-microsoft-com:vml" Requires="v">
                <p:oleObj name="Equation" r:id="rId3" imgW="1231560" imgH="419040" progId="Equation.DSMT4">
                  <p:embed/>
                </p:oleObj>
              </mc:Choice>
              <mc:Fallback>
                <p:oleObj name="Equation" r:id="rId3" imgW="1231560" imgH="419040" progId="Equation.DSMT4">
                  <p:embed/>
                  <p:pic>
                    <p:nvPicPr>
                      <p:cNvPr id="5" name="Object 4">
                        <a:extLst>
                          <a:ext uri="{FF2B5EF4-FFF2-40B4-BE49-F238E27FC236}">
                            <a16:creationId xmlns:a16="http://schemas.microsoft.com/office/drawing/2014/main" id="{3C103AEA-2237-47A0-AAF6-0D24C6D5AA9E}"/>
                          </a:ext>
                        </a:extLst>
                      </p:cNvPr>
                      <p:cNvPicPr/>
                      <p:nvPr/>
                    </p:nvPicPr>
                    <p:blipFill>
                      <a:blip r:embed="rId4"/>
                      <a:stretch>
                        <a:fillRect/>
                      </a:stretch>
                    </p:blipFill>
                    <p:spPr>
                      <a:xfrm>
                        <a:off x="1066800" y="3505200"/>
                        <a:ext cx="2687783" cy="914400"/>
                      </a:xfrm>
                      <a:prstGeom prst="rect">
                        <a:avLst/>
                      </a:prstGeom>
                    </p:spPr>
                  </p:pic>
                </p:oleObj>
              </mc:Fallback>
            </mc:AlternateContent>
          </a:graphicData>
        </a:graphic>
      </p:graphicFrame>
      <p:sp>
        <p:nvSpPr>
          <p:cNvPr id="7" name="Slide Number Placeholder 1">
            <a:extLst>
              <a:ext uri="{FF2B5EF4-FFF2-40B4-BE49-F238E27FC236}">
                <a16:creationId xmlns:a16="http://schemas.microsoft.com/office/drawing/2014/main" id="{517ADE25-3C8E-D23E-6AC1-8823428BFD8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69</a:t>
            </a:fld>
            <a:endParaRPr lang="en-US" altLang="en-US" sz="2000" dirty="0">
              <a:solidFill>
                <a:srgbClr val="1E0000"/>
              </a:solidFill>
            </a:endParaRPr>
          </a:p>
        </p:txBody>
      </p:sp>
    </p:spTree>
    <p:extLst>
      <p:ext uri="{BB962C8B-B14F-4D97-AF65-F5344CB8AC3E}">
        <p14:creationId xmlns:p14="http://schemas.microsoft.com/office/powerpoint/2010/main" val="1739692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E0BF-F489-4421-A33D-239388FFDA6F}"/>
              </a:ext>
            </a:extLst>
          </p:cNvPr>
          <p:cNvSpPr>
            <a:spLocks noGrp="1"/>
          </p:cNvSpPr>
          <p:nvPr>
            <p:ph type="title"/>
          </p:nvPr>
        </p:nvSpPr>
        <p:spPr>
          <a:xfrm>
            <a:off x="457200" y="76200"/>
            <a:ext cx="11582400" cy="1066800"/>
          </a:xfrm>
        </p:spPr>
        <p:txBody>
          <a:bodyPr/>
          <a:lstStyle/>
          <a:p>
            <a:pPr algn="l"/>
            <a:r>
              <a:rPr lang="en-US" dirty="0"/>
              <a:t>Load Model Impact</a:t>
            </a:r>
          </a:p>
        </p:txBody>
      </p:sp>
      <p:sp>
        <p:nvSpPr>
          <p:cNvPr id="3" name="Content Placeholder 2">
            <a:extLst>
              <a:ext uri="{FF2B5EF4-FFF2-40B4-BE49-F238E27FC236}">
                <a16:creationId xmlns:a16="http://schemas.microsoft.com/office/drawing/2014/main" id="{F04C52CC-F40D-4139-A17B-4DBD350FE273}"/>
              </a:ext>
            </a:extLst>
          </p:cNvPr>
          <p:cNvSpPr>
            <a:spLocks noGrp="1"/>
          </p:cNvSpPr>
          <p:nvPr>
            <p:ph idx="1"/>
          </p:nvPr>
        </p:nvSpPr>
        <p:spPr>
          <a:xfrm>
            <a:off x="457200" y="1280160"/>
            <a:ext cx="10515600" cy="3733800"/>
          </a:xfrm>
        </p:spPr>
        <p:txBody>
          <a:bodyPr/>
          <a:lstStyle/>
          <a:p>
            <a:r>
              <a:rPr lang="en-US" dirty="0"/>
              <a:t>With a static load model regardless of the voltage dependency the same PV curve is traced</a:t>
            </a:r>
          </a:p>
          <a:p>
            <a:pPr lvl="1"/>
            <a:r>
              <a:rPr lang="en-US" dirty="0"/>
              <a:t>But whether a point of maximum </a:t>
            </a:r>
            <a:r>
              <a:rPr lang="en-US" dirty="0" err="1"/>
              <a:t>loadability</a:t>
            </a:r>
            <a:r>
              <a:rPr lang="en-US" dirty="0"/>
              <a:t> exists depends on the assumed load model</a:t>
            </a:r>
          </a:p>
          <a:p>
            <a:pPr lvl="2"/>
            <a:r>
              <a:rPr lang="en-US" dirty="0"/>
              <a:t>If voltage exponent is &gt; 1 then multiple solutions do not exist (see </a:t>
            </a:r>
            <a:r>
              <a:rPr lang="fr-FR" dirty="0"/>
              <a:t>B.C. Lesieutre, P.W. Sauer and M.A</a:t>
            </a:r>
            <a:r>
              <a:rPr lang="fr-FR" b="1" dirty="0"/>
              <a:t>. </a:t>
            </a:r>
            <a:r>
              <a:rPr lang="fr-FR" dirty="0"/>
              <a:t>Pai “</a:t>
            </a:r>
            <a:r>
              <a:rPr lang="fr-FR" dirty="0" err="1"/>
              <a:t>Sufficient</a:t>
            </a:r>
            <a:r>
              <a:rPr lang="fr-FR" dirty="0"/>
              <a:t> </a:t>
            </a:r>
            <a:r>
              <a:rPr lang="en-US" dirty="0"/>
              <a:t>conditions on static load models for network solvability,” NAPS 1992, pp. 262-271)</a:t>
            </a:r>
          </a:p>
          <a:p>
            <a:endParaRPr lang="en-US" dirty="0"/>
          </a:p>
        </p:txBody>
      </p:sp>
      <p:pic>
        <p:nvPicPr>
          <p:cNvPr id="355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81" b="27917"/>
          <a:stretch/>
        </p:blipFill>
        <p:spPr bwMode="auto">
          <a:xfrm>
            <a:off x="762000" y="4242584"/>
            <a:ext cx="6484348" cy="208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F067274-0A78-4489-B22D-0FE8DA5422FE}"/>
              </a:ext>
            </a:extLst>
          </p:cNvPr>
          <p:cNvSpPr txBox="1"/>
          <p:nvPr/>
        </p:nvSpPr>
        <p:spPr>
          <a:xfrm>
            <a:off x="7467600" y="4038600"/>
            <a:ext cx="3657600" cy="1200329"/>
          </a:xfrm>
          <a:prstGeom prst="rect">
            <a:avLst/>
          </a:prstGeom>
          <a:solidFill>
            <a:schemeClr val="accent3">
              <a:lumMod val="95000"/>
            </a:schemeClr>
          </a:solidFill>
        </p:spPr>
        <p:txBody>
          <a:bodyPr wrap="square" rtlCol="0">
            <a:spAutoFit/>
          </a:bodyPr>
          <a:lstStyle/>
          <a:p>
            <a:r>
              <a:rPr lang="en-US" sz="2400" dirty="0">
                <a:solidFill>
                  <a:srgbClr val="1E0000"/>
                </a:solidFill>
              </a:rPr>
              <a:t>Change the load to constant impedance; hence it becomes a linear model</a:t>
            </a:r>
          </a:p>
        </p:txBody>
      </p:sp>
      <p:sp>
        <p:nvSpPr>
          <p:cNvPr id="4" name="Slide Number Placeholder 1">
            <a:extLst>
              <a:ext uri="{FF2B5EF4-FFF2-40B4-BE49-F238E27FC236}">
                <a16:creationId xmlns:a16="http://schemas.microsoft.com/office/drawing/2014/main" id="{CA625550-EBF8-901A-668B-67E49D27200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70</a:t>
            </a:fld>
            <a:endParaRPr lang="en-US" altLang="en-US" sz="2000" dirty="0">
              <a:solidFill>
                <a:srgbClr val="1E0000"/>
              </a:solidFill>
            </a:endParaRPr>
          </a:p>
        </p:txBody>
      </p:sp>
    </p:spTree>
    <p:extLst>
      <p:ext uri="{BB962C8B-B14F-4D97-AF65-F5344CB8AC3E}">
        <p14:creationId xmlns:p14="http://schemas.microsoft.com/office/powerpoint/2010/main" val="3440723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Application: Conservation Voltage Reduction (CVR)</a:t>
            </a:r>
          </a:p>
        </p:txBody>
      </p:sp>
      <p:sp>
        <p:nvSpPr>
          <p:cNvPr id="3" name="Content Placeholder 2"/>
          <p:cNvSpPr>
            <a:spLocks noGrp="1"/>
          </p:cNvSpPr>
          <p:nvPr>
            <p:ph idx="1"/>
          </p:nvPr>
        </p:nvSpPr>
        <p:spPr>
          <a:xfrm>
            <a:off x="457200" y="1280160"/>
            <a:ext cx="10972800" cy="3733800"/>
          </a:xfrm>
        </p:spPr>
        <p:txBody>
          <a:bodyPr/>
          <a:lstStyle/>
          <a:p>
            <a:r>
              <a:rPr lang="en-US" dirty="0"/>
              <a:t>If the “steady-state” load has a true dependence on voltage, then a change (usually a reduction) in the voltage should result in a total decrease in energy consumption</a:t>
            </a:r>
          </a:p>
          <a:p>
            <a:r>
              <a:rPr lang="en-US" dirty="0"/>
              <a:t>If an “optimal” voltage could be determined, then this could result in a net energy savings</a:t>
            </a:r>
          </a:p>
          <a:p>
            <a:r>
              <a:rPr lang="en-US" dirty="0"/>
              <a:t>Some challenges are 1) the voltage profile across a feeder is not constant, 2) the load composition is constantly changing, 3) a decrease in power consumption might result in a decrease in useable output from the load, and 4) loads are dynamic and an initial decrease might be balanced by a later increase  </a:t>
            </a:r>
          </a:p>
        </p:txBody>
      </p:sp>
      <p:sp>
        <p:nvSpPr>
          <p:cNvPr id="5" name="Slide Number Placeholder 1">
            <a:extLst>
              <a:ext uri="{FF2B5EF4-FFF2-40B4-BE49-F238E27FC236}">
                <a16:creationId xmlns:a16="http://schemas.microsoft.com/office/drawing/2014/main" id="{EF1E2366-DC63-2087-805D-81EDA243C71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71</a:t>
            </a:fld>
            <a:endParaRPr lang="en-US" altLang="en-US" sz="2000" dirty="0">
              <a:solidFill>
                <a:srgbClr val="1E0000"/>
              </a:solidFill>
            </a:endParaRPr>
          </a:p>
        </p:txBody>
      </p:sp>
    </p:spTree>
    <p:extLst>
      <p:ext uri="{BB962C8B-B14F-4D97-AF65-F5344CB8AC3E}">
        <p14:creationId xmlns:p14="http://schemas.microsoft.com/office/powerpoint/2010/main" val="2544307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CVR Issues</a:t>
            </a:r>
          </a:p>
        </p:txBody>
      </p:sp>
      <p:sp>
        <p:nvSpPr>
          <p:cNvPr id="5" name="Rectangle 4"/>
          <p:cNvSpPr/>
          <p:nvPr/>
        </p:nvSpPr>
        <p:spPr>
          <a:xfrm>
            <a:off x="5943600" y="5562600"/>
            <a:ext cx="4191000" cy="954107"/>
          </a:xfrm>
          <a:prstGeom prst="rect">
            <a:avLst/>
          </a:prstGeom>
        </p:spPr>
        <p:txBody>
          <a:bodyPr wrap="square">
            <a:spAutoFit/>
          </a:bodyPr>
          <a:lstStyle/>
          <a:p>
            <a:r>
              <a:rPr lang="en-US" sz="1400" dirty="0">
                <a:solidFill>
                  <a:srgbClr val="1E0000"/>
                </a:solidFill>
              </a:rPr>
              <a:t>Figure 4 from A, </a:t>
            </a:r>
            <a:r>
              <a:rPr lang="en-US" sz="1400" dirty="0" err="1">
                <a:solidFill>
                  <a:srgbClr val="1E0000"/>
                </a:solidFill>
              </a:rPr>
              <a:t>Bokhari</a:t>
            </a:r>
            <a:r>
              <a:rPr lang="en-US" sz="1400" dirty="0">
                <a:solidFill>
                  <a:srgbClr val="1E0000"/>
                </a:solidFill>
              </a:rPr>
              <a:t>, et. al., “Experimental Determination of the ZIP Coefficients for Modern Residential, Commercial, and Industrial Loads</a:t>
            </a:r>
            <a:r>
              <a:rPr lang="en-US" sz="1400" i="1" dirty="0">
                <a:solidFill>
                  <a:srgbClr val="1E0000"/>
                </a:solidFill>
              </a:rPr>
              <a:t>,” IEEE Trans. Power Delivery</a:t>
            </a:r>
            <a:r>
              <a:rPr lang="en-US" sz="1400" dirty="0">
                <a:solidFill>
                  <a:srgbClr val="1E0000"/>
                </a:solidFill>
              </a:rPr>
              <a:t>, June. 2014</a:t>
            </a:r>
          </a:p>
        </p:txBody>
      </p:sp>
      <p:pic>
        <p:nvPicPr>
          <p:cNvPr id="7" name="Picture 6"/>
          <p:cNvPicPr>
            <a:picLocks noChangeAspect="1"/>
          </p:cNvPicPr>
          <p:nvPr/>
        </p:nvPicPr>
        <p:blipFill rotWithShape="1">
          <a:blip r:embed="rId2"/>
          <a:srcRect l="57407" t="22134" r="4328" b="8416"/>
          <a:stretch/>
        </p:blipFill>
        <p:spPr>
          <a:xfrm>
            <a:off x="914400" y="1280160"/>
            <a:ext cx="4800600" cy="5264106"/>
          </a:xfrm>
          <a:prstGeom prst="rect">
            <a:avLst/>
          </a:prstGeom>
        </p:spPr>
      </p:pic>
      <p:sp>
        <p:nvSpPr>
          <p:cNvPr id="3" name="Slide Number Placeholder 1">
            <a:extLst>
              <a:ext uri="{FF2B5EF4-FFF2-40B4-BE49-F238E27FC236}">
                <a16:creationId xmlns:a16="http://schemas.microsoft.com/office/drawing/2014/main" id="{52BFF146-22D5-04F5-F73E-6070CCB38EB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72</a:t>
            </a:fld>
            <a:endParaRPr lang="en-US" altLang="en-US" sz="2000" dirty="0">
              <a:solidFill>
                <a:srgbClr val="1E0000"/>
              </a:solidFill>
            </a:endParaRPr>
          </a:p>
        </p:txBody>
      </p:sp>
      <p:pic>
        <p:nvPicPr>
          <p:cNvPr id="8" name="Picture 7">
            <a:extLst>
              <a:ext uri="{FF2B5EF4-FFF2-40B4-BE49-F238E27FC236}">
                <a16:creationId xmlns:a16="http://schemas.microsoft.com/office/drawing/2014/main" id="{62F51065-A37D-A8C2-8BD6-3239B7DDF975}"/>
              </a:ext>
            </a:extLst>
          </p:cNvPr>
          <p:cNvPicPr>
            <a:picLocks noChangeAspect="1"/>
          </p:cNvPicPr>
          <p:nvPr/>
        </p:nvPicPr>
        <p:blipFill rotWithShape="1">
          <a:blip r:embed="rId3"/>
          <a:srcRect l="38993" t="10687" r="28006" b="9314"/>
          <a:stretch/>
        </p:blipFill>
        <p:spPr>
          <a:xfrm>
            <a:off x="5641769" y="317542"/>
            <a:ext cx="3810000" cy="5022273"/>
          </a:xfrm>
          <a:prstGeom prst="rect">
            <a:avLst/>
          </a:prstGeom>
        </p:spPr>
      </p:pic>
      <p:sp>
        <p:nvSpPr>
          <p:cNvPr id="9" name="TextBox 8">
            <a:extLst>
              <a:ext uri="{FF2B5EF4-FFF2-40B4-BE49-F238E27FC236}">
                <a16:creationId xmlns:a16="http://schemas.microsoft.com/office/drawing/2014/main" id="{14E86313-50A2-7730-F08F-53E1C39CE755}"/>
              </a:ext>
            </a:extLst>
          </p:cNvPr>
          <p:cNvSpPr txBox="1"/>
          <p:nvPr/>
        </p:nvSpPr>
        <p:spPr>
          <a:xfrm>
            <a:off x="9677400" y="1407616"/>
            <a:ext cx="1981200" cy="4154984"/>
          </a:xfrm>
          <a:prstGeom prst="rect">
            <a:avLst/>
          </a:prstGeom>
          <a:solidFill>
            <a:schemeClr val="accent3">
              <a:lumMod val="95000"/>
            </a:schemeClr>
          </a:solidFill>
        </p:spPr>
        <p:txBody>
          <a:bodyPr wrap="square" rtlCol="0">
            <a:spAutoFit/>
          </a:bodyPr>
          <a:lstStyle/>
          <a:p>
            <a:r>
              <a:rPr lang="en-US" sz="2400" dirty="0">
                <a:solidFill>
                  <a:srgbClr val="1E0000"/>
                </a:solidFill>
              </a:rPr>
              <a:t>The gist of the 2023 NREL paper is distributed generation (like PV) can help with CVR through better feeder voltage regulation</a:t>
            </a:r>
          </a:p>
        </p:txBody>
      </p:sp>
    </p:spTree>
    <p:extLst>
      <p:ext uri="{BB962C8B-B14F-4D97-AF65-F5344CB8AC3E}">
        <p14:creationId xmlns:p14="http://schemas.microsoft.com/office/powerpoint/2010/main" val="2050724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Dynamic Load Response</a:t>
            </a:r>
          </a:p>
        </p:txBody>
      </p:sp>
      <p:sp>
        <p:nvSpPr>
          <p:cNvPr id="3" name="Content Placeholder 2"/>
          <p:cNvSpPr>
            <a:spLocks noGrp="1"/>
          </p:cNvSpPr>
          <p:nvPr>
            <p:ph idx="1"/>
          </p:nvPr>
        </p:nvSpPr>
        <p:spPr>
          <a:xfrm>
            <a:off x="457200" y="1280160"/>
            <a:ext cx="10439400" cy="1463040"/>
          </a:xfrm>
        </p:spPr>
        <p:txBody>
          <a:bodyPr/>
          <a:lstStyle/>
          <a:p>
            <a:r>
              <a:rPr lang="en-US" dirty="0"/>
              <a:t>As first reported in the below paper, following a change in voltage there will be a dynamic load response</a:t>
            </a:r>
          </a:p>
          <a:p>
            <a:pPr lvl="1"/>
            <a:r>
              <a:rPr lang="en-US" dirty="0"/>
              <a:t>Residential supply voltage should be between 114 and 126 V</a:t>
            </a:r>
          </a:p>
          <a:p>
            <a:r>
              <a:rPr lang="en-US" dirty="0"/>
              <a:t>If there is a heating</a:t>
            </a:r>
            <a:br>
              <a:rPr lang="en-US" dirty="0"/>
            </a:br>
            <a:r>
              <a:rPr lang="en-US" dirty="0"/>
              <a:t>load the response</a:t>
            </a:r>
            <a:br>
              <a:rPr lang="en-US" dirty="0"/>
            </a:br>
            <a:r>
              <a:rPr lang="en-US" dirty="0"/>
              <a:t>might be on the</a:t>
            </a:r>
            <a:br>
              <a:rPr lang="en-US" dirty="0"/>
            </a:br>
            <a:r>
              <a:rPr lang="en-US" dirty="0"/>
              <a:t>order of ten minutes</a:t>
            </a:r>
          </a:p>
          <a:p>
            <a:r>
              <a:rPr lang="en-US" dirty="0"/>
              <a:t>Longer term issues</a:t>
            </a:r>
            <a:br>
              <a:rPr lang="en-US" dirty="0"/>
            </a:br>
            <a:r>
              <a:rPr lang="en-US" dirty="0"/>
              <a:t>can also come into</a:t>
            </a:r>
            <a:br>
              <a:rPr lang="en-US"/>
            </a:br>
            <a:r>
              <a:rPr lang="en-US"/>
              <a:t>play</a:t>
            </a:r>
            <a:br>
              <a:rPr lang="en-US" dirty="0"/>
            </a:br>
            <a:r>
              <a:rPr lang="en-US" dirty="0"/>
              <a:t> </a:t>
            </a:r>
          </a:p>
        </p:txBody>
      </p:sp>
      <p:sp>
        <p:nvSpPr>
          <p:cNvPr id="4" name="TextBox 3"/>
          <p:cNvSpPr txBox="1"/>
          <p:nvPr/>
        </p:nvSpPr>
        <p:spPr>
          <a:xfrm>
            <a:off x="1066800" y="5943600"/>
            <a:ext cx="8138160" cy="523220"/>
          </a:xfrm>
          <a:prstGeom prst="rect">
            <a:avLst/>
          </a:prstGeom>
          <a:noFill/>
        </p:spPr>
        <p:txBody>
          <a:bodyPr wrap="square" rtlCol="0">
            <a:spAutoFit/>
          </a:bodyPr>
          <a:lstStyle/>
          <a:p>
            <a:r>
              <a:rPr lang="en-US" sz="1400" dirty="0">
                <a:solidFill>
                  <a:srgbClr val="1E0000"/>
                </a:solidFill>
                <a:latin typeface="+mj-lt"/>
              </a:rPr>
              <a:t>Useful paper and figure reference: D. </a:t>
            </a:r>
            <a:r>
              <a:rPr lang="en-US" sz="1400" dirty="0" err="1">
                <a:solidFill>
                  <a:srgbClr val="1E0000"/>
                </a:solidFill>
                <a:latin typeface="+mj-lt"/>
              </a:rPr>
              <a:t>Karlsson</a:t>
            </a:r>
            <a:r>
              <a:rPr lang="en-US" sz="1400" dirty="0">
                <a:solidFill>
                  <a:srgbClr val="1E0000"/>
                </a:solidFill>
                <a:latin typeface="+mj-lt"/>
              </a:rPr>
              <a:t>, D.J. Hill, “Modeling and Identification of Nonlinear Dynamic Loads in Power Systems,” IEEE. Trans. on Power Systems, Feb 1994, pp. 157-166</a:t>
            </a:r>
          </a:p>
        </p:txBody>
      </p:sp>
      <p:pic>
        <p:nvPicPr>
          <p:cNvPr id="5" name="Picture 4"/>
          <p:cNvPicPr>
            <a:picLocks noChangeAspect="1"/>
          </p:cNvPicPr>
          <p:nvPr/>
        </p:nvPicPr>
        <p:blipFill rotWithShape="1">
          <a:blip r:embed="rId2"/>
          <a:srcRect l="14505" t="30088" r="56995" b="24394"/>
          <a:stretch/>
        </p:blipFill>
        <p:spPr>
          <a:xfrm>
            <a:off x="4480560" y="2820738"/>
            <a:ext cx="2987039" cy="2882230"/>
          </a:xfrm>
          <a:prstGeom prst="rect">
            <a:avLst/>
          </a:prstGeom>
        </p:spPr>
      </p:pic>
      <p:pic>
        <p:nvPicPr>
          <p:cNvPr id="7" name="Picture 6"/>
          <p:cNvPicPr>
            <a:picLocks noChangeAspect="1"/>
          </p:cNvPicPr>
          <p:nvPr/>
        </p:nvPicPr>
        <p:blipFill rotWithShape="1">
          <a:blip r:embed="rId3"/>
          <a:srcRect l="50511" t="45559" r="18990" b="5605"/>
          <a:stretch/>
        </p:blipFill>
        <p:spPr>
          <a:xfrm>
            <a:off x="7924800" y="2743200"/>
            <a:ext cx="3072539" cy="2971800"/>
          </a:xfrm>
          <a:prstGeom prst="rect">
            <a:avLst/>
          </a:prstGeom>
        </p:spPr>
      </p:pic>
      <p:sp>
        <p:nvSpPr>
          <p:cNvPr id="6" name="Slide Number Placeholder 1">
            <a:extLst>
              <a:ext uri="{FF2B5EF4-FFF2-40B4-BE49-F238E27FC236}">
                <a16:creationId xmlns:a16="http://schemas.microsoft.com/office/drawing/2014/main" id="{86ADE4CB-FB4A-494B-D91B-3FF6445C422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73</a:t>
            </a:fld>
            <a:endParaRPr lang="en-US" altLang="en-US" sz="2000" dirty="0">
              <a:solidFill>
                <a:srgbClr val="1E0000"/>
              </a:solidFill>
            </a:endParaRPr>
          </a:p>
        </p:txBody>
      </p:sp>
    </p:spTree>
    <p:extLst>
      <p:ext uri="{BB962C8B-B14F-4D97-AF65-F5344CB8AC3E}">
        <p14:creationId xmlns:p14="http://schemas.microsoft.com/office/powerpoint/2010/main" val="2954692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Determining a Metric to Voltage Collapse</a:t>
            </a:r>
          </a:p>
        </p:txBody>
      </p:sp>
      <p:sp>
        <p:nvSpPr>
          <p:cNvPr id="3" name="Content Placeholder 2"/>
          <p:cNvSpPr>
            <a:spLocks noGrp="1"/>
          </p:cNvSpPr>
          <p:nvPr>
            <p:ph idx="1"/>
          </p:nvPr>
        </p:nvSpPr>
        <p:spPr>
          <a:xfrm>
            <a:off x="457200" y="1280160"/>
            <a:ext cx="11049000" cy="3733800"/>
          </a:xfrm>
        </p:spPr>
        <p:txBody>
          <a:bodyPr/>
          <a:lstStyle/>
          <a:p>
            <a:r>
              <a:rPr lang="en-US" dirty="0"/>
              <a:t>The goal of much of the voltage stability work was to determine an easy way to calculate a metric (or metrics) of the current operating point to voltage collapse</a:t>
            </a:r>
          </a:p>
          <a:p>
            <a:pPr lvl="1"/>
            <a:r>
              <a:rPr lang="en-US" dirty="0"/>
              <a:t>PV and QV curves (or some combination) can determine such a metric along a particular path</a:t>
            </a:r>
          </a:p>
          <a:p>
            <a:pPr lvl="1"/>
            <a:r>
              <a:rPr lang="en-US" dirty="0"/>
              <a:t>Goal was to have a path independent metric.  </a:t>
            </a:r>
            <a:br>
              <a:rPr lang="en-US" dirty="0"/>
            </a:br>
            <a:r>
              <a:rPr lang="en-US" dirty="0"/>
              <a:t>The closest boundary point was considered,</a:t>
            </a:r>
            <a:br>
              <a:rPr lang="en-US" dirty="0"/>
            </a:br>
            <a:r>
              <a:rPr lang="en-US" dirty="0"/>
              <a:t>but this could be quite misleading</a:t>
            </a:r>
            <a:br>
              <a:rPr lang="en-US" dirty="0"/>
            </a:br>
            <a:r>
              <a:rPr lang="en-US" dirty="0"/>
              <a:t>if the system was not going to </a:t>
            </a:r>
            <a:br>
              <a:rPr lang="en-US" dirty="0"/>
            </a:br>
            <a:r>
              <a:rPr lang="en-US" dirty="0"/>
              <a:t>move in that direction</a:t>
            </a:r>
          </a:p>
          <a:p>
            <a:pPr lvl="1"/>
            <a:r>
              <a:rPr lang="en-US" dirty="0"/>
              <a:t>Any linearization about the current operating point (i.e., the Jacobian) does not consider important nonlinearities like generators hitting their reactive power limits  </a:t>
            </a:r>
          </a:p>
          <a:p>
            <a:pPr lvl="1"/>
            <a:endParaRPr lang="en-US" dirty="0"/>
          </a:p>
          <a:p>
            <a:pPr lvl="1"/>
            <a:endParaRPr lang="en-US" dirty="0"/>
          </a:p>
        </p:txBody>
      </p:sp>
      <p:pic>
        <p:nvPicPr>
          <p:cNvPr id="4" name="Picture 2">
            <a:extLst>
              <a:ext uri="{FF2B5EF4-FFF2-40B4-BE49-F238E27FC236}">
                <a16:creationId xmlns:a16="http://schemas.microsoft.com/office/drawing/2014/main" id="{7A3B1C4A-75FC-422A-AD29-6B0626CBF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47059"/>
            <a:ext cx="3200400" cy="211628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5075026B-3AD7-CF5C-7D39-7349949AC24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74</a:t>
            </a:fld>
            <a:endParaRPr lang="en-US" altLang="en-US" sz="2000" dirty="0">
              <a:solidFill>
                <a:srgbClr val="1E0000"/>
              </a:solidFill>
            </a:endParaRPr>
          </a:p>
        </p:txBody>
      </p:sp>
    </p:spTree>
    <p:extLst>
      <p:ext uri="{BB962C8B-B14F-4D97-AF65-F5344CB8AC3E}">
        <p14:creationId xmlns:p14="http://schemas.microsoft.com/office/powerpoint/2010/main" val="23073498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Assessing Voltage Margin Using PV and QV Curve Analysis</a:t>
            </a:r>
          </a:p>
        </p:txBody>
      </p:sp>
      <p:sp>
        <p:nvSpPr>
          <p:cNvPr id="3" name="Content Placeholder 2"/>
          <p:cNvSpPr>
            <a:spLocks noGrp="1"/>
          </p:cNvSpPr>
          <p:nvPr>
            <p:ph idx="1"/>
          </p:nvPr>
        </p:nvSpPr>
        <p:spPr>
          <a:xfrm>
            <a:off x="457200" y="1280160"/>
            <a:ext cx="10515600" cy="3733800"/>
          </a:xfrm>
        </p:spPr>
        <p:txBody>
          <a:bodyPr/>
          <a:lstStyle/>
          <a:p>
            <a:r>
              <a:rPr lang="en-US" dirty="0"/>
              <a:t>A common method for assessing the distance in parameter space to voltage instability (or an undesirable voltage profile) is to trace how the voltage magnitudes vary as the system parameters (such as the loads) are changed in a specified direction</a:t>
            </a:r>
          </a:p>
          <a:p>
            <a:pPr lvl="1"/>
            <a:r>
              <a:rPr lang="en-US" dirty="0"/>
              <a:t>If the direction involves changing the real power (P) this is known as a PV curve; if the change is with the reactive power (Q) then this is a QV curve</a:t>
            </a:r>
          </a:p>
          <a:p>
            <a:r>
              <a:rPr lang="en-US" dirty="0"/>
              <a:t>PV/QV curve analysis can be generalized to any parameter change, and can include the consideration of contingencies</a:t>
            </a:r>
          </a:p>
        </p:txBody>
      </p:sp>
      <p:sp>
        <p:nvSpPr>
          <p:cNvPr id="5" name="Slide Number Placeholder 1">
            <a:extLst>
              <a:ext uri="{FF2B5EF4-FFF2-40B4-BE49-F238E27FC236}">
                <a16:creationId xmlns:a16="http://schemas.microsoft.com/office/drawing/2014/main" id="{A1AD714E-5D20-CFD2-1349-5367E928E16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75</a:t>
            </a:fld>
            <a:endParaRPr lang="en-US" altLang="en-US" sz="2000" dirty="0">
              <a:solidFill>
                <a:srgbClr val="1E0000"/>
              </a:solidFill>
            </a:endParaRPr>
          </a:p>
        </p:txBody>
      </p:sp>
    </p:spTree>
    <p:extLst>
      <p:ext uri="{BB962C8B-B14F-4D97-AF65-F5344CB8AC3E}">
        <p14:creationId xmlns:p14="http://schemas.microsoft.com/office/powerpoint/2010/main" val="3223685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PV and QV Analysis in PowerWorld</a:t>
            </a:r>
          </a:p>
        </p:txBody>
      </p:sp>
      <p:sp>
        <p:nvSpPr>
          <p:cNvPr id="3" name="Content Placeholder 2"/>
          <p:cNvSpPr>
            <a:spLocks noGrp="1"/>
          </p:cNvSpPr>
          <p:nvPr>
            <p:ph idx="1"/>
          </p:nvPr>
        </p:nvSpPr>
        <p:spPr>
          <a:xfrm>
            <a:off x="457200" y="1280160"/>
            <a:ext cx="11049000" cy="3733800"/>
          </a:xfrm>
        </p:spPr>
        <p:txBody>
          <a:bodyPr/>
          <a:lstStyle/>
          <a:p>
            <a:r>
              <a:rPr lang="en-US" dirty="0"/>
              <a:t>Requires setting up what is known in PowerWorld as an injection group</a:t>
            </a:r>
          </a:p>
          <a:p>
            <a:pPr lvl="1"/>
            <a:r>
              <a:rPr lang="en-US" dirty="0"/>
              <a:t>An injection group specifies a set of objects, such as generators and loads, that can inject or absorb  power</a:t>
            </a:r>
          </a:p>
          <a:p>
            <a:pPr lvl="1"/>
            <a:r>
              <a:rPr lang="en-US" dirty="0"/>
              <a:t>Injection groups can be defined by selecting </a:t>
            </a:r>
            <a:r>
              <a:rPr lang="en-US" b="1" dirty="0"/>
              <a:t>Case Information, Aggregation, Injection Groups</a:t>
            </a:r>
            <a:r>
              <a:rPr lang="en-US" dirty="0"/>
              <a:t> </a:t>
            </a:r>
          </a:p>
          <a:p>
            <a:r>
              <a:rPr lang="en-US" dirty="0"/>
              <a:t>The PV and/or QV analysis then varies the injections in the injection group, tracing out the PV curve</a:t>
            </a:r>
          </a:p>
          <a:p>
            <a:r>
              <a:rPr lang="en-US" dirty="0"/>
              <a:t>This allows optional consideration of contingencies</a:t>
            </a:r>
          </a:p>
          <a:p>
            <a:r>
              <a:rPr lang="en-US" dirty="0"/>
              <a:t>The PV tool can be displayed by selecting </a:t>
            </a:r>
            <a:r>
              <a:rPr lang="en-US" b="1" dirty="0"/>
              <a:t>Add-Ons, PV</a:t>
            </a:r>
          </a:p>
          <a:p>
            <a:endParaRPr lang="en-US" dirty="0"/>
          </a:p>
        </p:txBody>
      </p:sp>
      <p:sp>
        <p:nvSpPr>
          <p:cNvPr id="5" name="TextBox 4">
            <a:extLst>
              <a:ext uri="{FF2B5EF4-FFF2-40B4-BE49-F238E27FC236}">
                <a16:creationId xmlns:a16="http://schemas.microsoft.com/office/drawing/2014/main" id="{AF067274-0A78-4489-B22D-0FE8DA5422FE}"/>
              </a:ext>
            </a:extLst>
          </p:cNvPr>
          <p:cNvSpPr txBox="1"/>
          <p:nvPr/>
        </p:nvSpPr>
        <p:spPr>
          <a:xfrm>
            <a:off x="2667000" y="5943601"/>
            <a:ext cx="6400800" cy="461665"/>
          </a:xfrm>
          <a:prstGeom prst="rect">
            <a:avLst/>
          </a:prstGeom>
          <a:solidFill>
            <a:schemeClr val="accent3">
              <a:lumMod val="95000"/>
            </a:schemeClr>
          </a:solidFill>
        </p:spPr>
        <p:txBody>
          <a:bodyPr wrap="square" rtlCol="0">
            <a:spAutoFit/>
          </a:bodyPr>
          <a:lstStyle/>
          <a:p>
            <a:r>
              <a:rPr lang="en-US" sz="2400" dirty="0">
                <a:solidFill>
                  <a:srgbClr val="1E0000"/>
                </a:solidFill>
              </a:rPr>
              <a:t>This has already been done in the </a:t>
            </a:r>
            <a:r>
              <a:rPr lang="en-US" sz="2400" b="1" dirty="0">
                <a:solidFill>
                  <a:srgbClr val="1E0000"/>
                </a:solidFill>
              </a:rPr>
              <a:t>Bus2_PV</a:t>
            </a:r>
            <a:r>
              <a:rPr lang="en-US" sz="2400" dirty="0">
                <a:solidFill>
                  <a:srgbClr val="1E0000"/>
                </a:solidFill>
              </a:rPr>
              <a:t> case</a:t>
            </a:r>
          </a:p>
        </p:txBody>
      </p:sp>
      <p:sp>
        <p:nvSpPr>
          <p:cNvPr id="6" name="Slide Number Placeholder 1">
            <a:extLst>
              <a:ext uri="{FF2B5EF4-FFF2-40B4-BE49-F238E27FC236}">
                <a16:creationId xmlns:a16="http://schemas.microsoft.com/office/drawing/2014/main" id="{3A0E4AB3-7642-88BA-F985-296A485C4A0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76</a:t>
            </a:fld>
            <a:endParaRPr lang="en-US" altLang="en-US" sz="2000" dirty="0">
              <a:solidFill>
                <a:srgbClr val="1E0000"/>
              </a:solidFill>
            </a:endParaRPr>
          </a:p>
        </p:txBody>
      </p:sp>
    </p:spTree>
    <p:extLst>
      <p:ext uri="{BB962C8B-B14F-4D97-AF65-F5344CB8AC3E}">
        <p14:creationId xmlns:p14="http://schemas.microsoft.com/office/powerpoint/2010/main" val="81717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PV and QV Analysis in PowerWorld: </a:t>
            </a:r>
            <a:br>
              <a:rPr lang="en-US" dirty="0"/>
            </a:br>
            <a:r>
              <a:rPr lang="en-US" dirty="0"/>
              <a:t>Two Bus Example</a:t>
            </a:r>
          </a:p>
        </p:txBody>
      </p:sp>
      <p:sp>
        <p:nvSpPr>
          <p:cNvPr id="3" name="Content Placeholder 2"/>
          <p:cNvSpPr>
            <a:spLocks noGrp="1"/>
          </p:cNvSpPr>
          <p:nvPr>
            <p:ph idx="1"/>
          </p:nvPr>
        </p:nvSpPr>
        <p:spPr>
          <a:xfrm>
            <a:off x="457200" y="1280160"/>
            <a:ext cx="11658600" cy="624840"/>
          </a:xfrm>
        </p:spPr>
        <p:txBody>
          <a:bodyPr/>
          <a:lstStyle/>
          <a:p>
            <a:r>
              <a:rPr lang="en-US" dirty="0"/>
              <a:t>Setup page defines the source and sink and step size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marL="0" indent="0">
              <a:buNone/>
            </a:pPr>
            <a:endParaRPr lang="en-US" dirty="0"/>
          </a:p>
        </p:txBody>
      </p:sp>
      <p:pic>
        <p:nvPicPr>
          <p:cNvPr id="3614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1981200"/>
            <a:ext cx="649224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A7B70EE-6EC6-4D31-91F1-439989657658}"/>
              </a:ext>
            </a:extLst>
          </p:cNvPr>
          <p:cNvSpPr txBox="1"/>
          <p:nvPr/>
        </p:nvSpPr>
        <p:spPr>
          <a:xfrm>
            <a:off x="5029200" y="3191947"/>
            <a:ext cx="3265638" cy="830997"/>
          </a:xfrm>
          <a:prstGeom prst="rect">
            <a:avLst/>
          </a:prstGeom>
          <a:solidFill>
            <a:schemeClr val="accent3">
              <a:lumMod val="95000"/>
            </a:schemeClr>
          </a:solidFill>
        </p:spPr>
        <p:txBody>
          <a:bodyPr wrap="square" rtlCol="0">
            <a:spAutoFit/>
          </a:bodyPr>
          <a:lstStyle/>
          <a:p>
            <a:r>
              <a:rPr lang="en-US" sz="2400" dirty="0">
                <a:solidFill>
                  <a:srgbClr val="1E0000"/>
                </a:solidFill>
              </a:rPr>
              <a:t>Optionally contingencies</a:t>
            </a:r>
            <a:br>
              <a:rPr lang="en-US" sz="2400" dirty="0">
                <a:solidFill>
                  <a:srgbClr val="1E0000"/>
                </a:solidFill>
              </a:rPr>
            </a:br>
            <a:r>
              <a:rPr lang="en-US" sz="2400" dirty="0">
                <a:solidFill>
                  <a:srgbClr val="1E0000"/>
                </a:solidFill>
              </a:rPr>
              <a:t>can be considered</a:t>
            </a:r>
          </a:p>
        </p:txBody>
      </p:sp>
      <p:cxnSp>
        <p:nvCxnSpPr>
          <p:cNvPr id="8" name="Straight Arrow Connector 7">
            <a:extLst>
              <a:ext uri="{FF2B5EF4-FFF2-40B4-BE49-F238E27FC236}">
                <a16:creationId xmlns:a16="http://schemas.microsoft.com/office/drawing/2014/main" id="{1E683C7A-BC09-459C-BBD5-68F38156F9A9}"/>
              </a:ext>
            </a:extLst>
          </p:cNvPr>
          <p:cNvCxnSpPr>
            <a:cxnSpLocks/>
          </p:cNvCxnSpPr>
          <p:nvPr/>
        </p:nvCxnSpPr>
        <p:spPr bwMode="auto">
          <a:xfrm flipH="1">
            <a:off x="3722370" y="3520440"/>
            <a:ext cx="1230630" cy="0"/>
          </a:xfrm>
          <a:prstGeom prst="straightConnector1">
            <a:avLst/>
          </a:prstGeom>
          <a:noFill/>
          <a:ln w="44450" cap="flat" cmpd="sng" algn="ctr">
            <a:solidFill>
              <a:srgbClr val="1E0000"/>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1E683C7A-BC09-459C-BBD5-68F38156F9A9}"/>
              </a:ext>
            </a:extLst>
          </p:cNvPr>
          <p:cNvCxnSpPr>
            <a:cxnSpLocks/>
          </p:cNvCxnSpPr>
          <p:nvPr/>
        </p:nvCxnSpPr>
        <p:spPr bwMode="auto">
          <a:xfrm flipH="1">
            <a:off x="5486400" y="2495718"/>
            <a:ext cx="685800" cy="0"/>
          </a:xfrm>
          <a:prstGeom prst="straightConnector1">
            <a:avLst/>
          </a:prstGeom>
          <a:noFill/>
          <a:ln w="44450" cap="flat" cmpd="sng" algn="ctr">
            <a:solidFill>
              <a:srgbClr val="1E0000"/>
            </a:solidFill>
            <a:prstDash val="solid"/>
            <a:round/>
            <a:headEnd type="none" w="med" len="med"/>
            <a:tailEnd type="arrow"/>
          </a:ln>
          <a:effectLst/>
        </p:spPr>
      </p:cxnSp>
      <p:sp>
        <p:nvSpPr>
          <p:cNvPr id="13" name="TextBox 12">
            <a:extLst>
              <a:ext uri="{FF2B5EF4-FFF2-40B4-BE49-F238E27FC236}">
                <a16:creationId xmlns:a16="http://schemas.microsoft.com/office/drawing/2014/main" id="{4A7B70EE-6EC6-4D31-91F1-439989657658}"/>
              </a:ext>
            </a:extLst>
          </p:cNvPr>
          <p:cNvSpPr txBox="1"/>
          <p:nvPr/>
        </p:nvSpPr>
        <p:spPr>
          <a:xfrm>
            <a:off x="6256020" y="2173065"/>
            <a:ext cx="2301240" cy="830997"/>
          </a:xfrm>
          <a:prstGeom prst="rect">
            <a:avLst/>
          </a:prstGeom>
          <a:solidFill>
            <a:schemeClr val="accent3">
              <a:lumMod val="95000"/>
            </a:schemeClr>
          </a:solidFill>
        </p:spPr>
        <p:txBody>
          <a:bodyPr wrap="square" rtlCol="0">
            <a:spAutoFit/>
          </a:bodyPr>
          <a:lstStyle/>
          <a:p>
            <a:r>
              <a:rPr lang="en-US" sz="2400" dirty="0">
                <a:solidFill>
                  <a:srgbClr val="1E0000"/>
                </a:solidFill>
              </a:rPr>
              <a:t>Define the source and sink</a:t>
            </a:r>
          </a:p>
        </p:txBody>
      </p:sp>
      <p:sp>
        <p:nvSpPr>
          <p:cNvPr id="4" name="Slide Number Placeholder 1">
            <a:extLst>
              <a:ext uri="{FF2B5EF4-FFF2-40B4-BE49-F238E27FC236}">
                <a16:creationId xmlns:a16="http://schemas.microsoft.com/office/drawing/2014/main" id="{0B068D16-B7E2-E9B8-67AB-E968B89E234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77</a:t>
            </a:fld>
            <a:endParaRPr lang="en-US" altLang="en-US" sz="2000" dirty="0">
              <a:solidFill>
                <a:srgbClr val="1E0000"/>
              </a:solidFill>
            </a:endParaRPr>
          </a:p>
        </p:txBody>
      </p:sp>
      <p:cxnSp>
        <p:nvCxnSpPr>
          <p:cNvPr id="10" name="Straight Arrow Connector 9">
            <a:extLst>
              <a:ext uri="{FF2B5EF4-FFF2-40B4-BE49-F238E27FC236}">
                <a16:creationId xmlns:a16="http://schemas.microsoft.com/office/drawing/2014/main" id="{631D9DB8-F3B5-366A-986A-8DB10B1CB759}"/>
              </a:ext>
            </a:extLst>
          </p:cNvPr>
          <p:cNvCxnSpPr>
            <a:cxnSpLocks/>
          </p:cNvCxnSpPr>
          <p:nvPr/>
        </p:nvCxnSpPr>
        <p:spPr bwMode="auto">
          <a:xfrm flipH="1" flipV="1">
            <a:off x="3581400" y="4191000"/>
            <a:ext cx="1295400" cy="228600"/>
          </a:xfrm>
          <a:prstGeom prst="straightConnector1">
            <a:avLst/>
          </a:prstGeom>
          <a:noFill/>
          <a:ln w="44450" cap="flat" cmpd="sng" algn="ctr">
            <a:solidFill>
              <a:srgbClr val="1E0000"/>
            </a:solidFill>
            <a:prstDash val="solid"/>
            <a:round/>
            <a:headEnd type="none" w="med" len="med"/>
            <a:tailEnd type="arrow"/>
          </a:ln>
          <a:effectLst/>
        </p:spPr>
      </p:cxnSp>
      <p:sp>
        <p:nvSpPr>
          <p:cNvPr id="12" name="TextBox 11">
            <a:extLst>
              <a:ext uri="{FF2B5EF4-FFF2-40B4-BE49-F238E27FC236}">
                <a16:creationId xmlns:a16="http://schemas.microsoft.com/office/drawing/2014/main" id="{C7423F62-BB76-6B5F-1F91-39213D3A6B84}"/>
              </a:ext>
            </a:extLst>
          </p:cNvPr>
          <p:cNvSpPr txBox="1"/>
          <p:nvPr/>
        </p:nvSpPr>
        <p:spPr>
          <a:xfrm>
            <a:off x="5105400" y="4175382"/>
            <a:ext cx="3265638" cy="830997"/>
          </a:xfrm>
          <a:prstGeom prst="rect">
            <a:avLst/>
          </a:prstGeom>
          <a:solidFill>
            <a:schemeClr val="accent3">
              <a:lumMod val="95000"/>
            </a:schemeClr>
          </a:solidFill>
        </p:spPr>
        <p:txBody>
          <a:bodyPr wrap="square" rtlCol="0">
            <a:spAutoFit/>
          </a:bodyPr>
          <a:lstStyle/>
          <a:p>
            <a:r>
              <a:rPr lang="en-US" sz="2400" dirty="0">
                <a:solidFill>
                  <a:srgbClr val="1E0000"/>
                </a:solidFill>
              </a:rPr>
              <a:t>Step sizes for tracing the curve</a:t>
            </a:r>
          </a:p>
        </p:txBody>
      </p:sp>
    </p:spTree>
    <p:extLst>
      <p:ext uri="{BB962C8B-B14F-4D97-AF65-F5344CB8AC3E}">
        <p14:creationId xmlns:p14="http://schemas.microsoft.com/office/powerpoint/2010/main" val="26507844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PV and QV Analysis in PowerWorld: </a:t>
            </a:r>
            <a:br>
              <a:rPr lang="en-US" dirty="0"/>
            </a:br>
            <a:r>
              <a:rPr lang="en-US" dirty="0"/>
              <a:t>Two Bus Example</a:t>
            </a:r>
          </a:p>
        </p:txBody>
      </p:sp>
      <p:sp>
        <p:nvSpPr>
          <p:cNvPr id="3" name="Content Placeholder 2"/>
          <p:cNvSpPr>
            <a:spLocks noGrp="1"/>
          </p:cNvSpPr>
          <p:nvPr>
            <p:ph idx="1"/>
          </p:nvPr>
        </p:nvSpPr>
        <p:spPr>
          <a:xfrm>
            <a:off x="457200" y="1280160"/>
            <a:ext cx="10210800" cy="1539240"/>
          </a:xfrm>
        </p:spPr>
        <p:txBody>
          <a:bodyPr/>
          <a:lstStyle/>
          <a:p>
            <a:r>
              <a:rPr lang="en-US" dirty="0"/>
              <a:t>The PV Results Page does the actual solution</a:t>
            </a:r>
          </a:p>
          <a:p>
            <a:pPr lvl="1"/>
            <a:r>
              <a:rPr lang="en-US" dirty="0"/>
              <a:t>Plots can be defined to show the results</a:t>
            </a:r>
          </a:p>
          <a:p>
            <a:pPr lvl="2"/>
            <a:r>
              <a:rPr lang="en-US" dirty="0"/>
              <a:t>This should be done beforehand </a:t>
            </a:r>
          </a:p>
          <a:p>
            <a:pPr lvl="1"/>
            <a:r>
              <a:rPr lang="en-US" b="1" dirty="0"/>
              <a:t>Other Actions</a:t>
            </a:r>
            <a:r>
              <a:rPr lang="en-US" dirty="0"/>
              <a:t>, </a:t>
            </a:r>
            <a:r>
              <a:rPr lang="en-US" b="1" dirty="0"/>
              <a:t>Restore initial state </a:t>
            </a:r>
            <a:r>
              <a:rPr lang="en-US" dirty="0"/>
              <a:t>restores the pre-study state</a:t>
            </a:r>
          </a:p>
        </p:txBody>
      </p:sp>
      <p:pic>
        <p:nvPicPr>
          <p:cNvPr id="3624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3124200"/>
            <a:ext cx="7086566" cy="3389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A7B70EE-6EC6-4D31-91F1-439989657658}"/>
              </a:ext>
            </a:extLst>
          </p:cNvPr>
          <p:cNvSpPr txBox="1"/>
          <p:nvPr/>
        </p:nvSpPr>
        <p:spPr>
          <a:xfrm>
            <a:off x="7707798" y="3942409"/>
            <a:ext cx="4331802" cy="2382191"/>
          </a:xfrm>
          <a:prstGeom prst="rect">
            <a:avLst/>
          </a:prstGeom>
          <a:solidFill>
            <a:schemeClr val="accent3">
              <a:lumMod val="95000"/>
            </a:schemeClr>
          </a:solidFill>
        </p:spPr>
        <p:txBody>
          <a:bodyPr wrap="square" rtlCol="0">
            <a:spAutoFit/>
          </a:bodyPr>
          <a:lstStyle/>
          <a:p>
            <a:r>
              <a:rPr lang="en-US" sz="2400" dirty="0">
                <a:solidFill>
                  <a:srgbClr val="1E0000"/>
                </a:solidFill>
              </a:rPr>
              <a:t>Click the </a:t>
            </a:r>
            <a:r>
              <a:rPr lang="en-US" sz="2400" b="1" dirty="0">
                <a:solidFill>
                  <a:srgbClr val="1E0000"/>
                </a:solidFill>
              </a:rPr>
              <a:t>Run</a:t>
            </a:r>
            <a:r>
              <a:rPr lang="en-US" sz="2400" dirty="0">
                <a:solidFill>
                  <a:srgbClr val="1E0000"/>
                </a:solidFill>
              </a:rPr>
              <a:t> button to run the PV analysis; </a:t>
            </a:r>
          </a:p>
          <a:p>
            <a:r>
              <a:rPr lang="en-US" sz="2400" dirty="0">
                <a:solidFill>
                  <a:srgbClr val="1E0000"/>
                </a:solidFill>
              </a:rPr>
              <a:t>Check the </a:t>
            </a:r>
            <a:r>
              <a:rPr lang="en-US" sz="2400" b="1" dirty="0">
                <a:solidFill>
                  <a:srgbClr val="1E0000"/>
                </a:solidFill>
              </a:rPr>
              <a:t>Restore Initial State on Completion of Run </a:t>
            </a:r>
            <a:r>
              <a:rPr lang="en-US" sz="2400" dirty="0">
                <a:solidFill>
                  <a:srgbClr val="1E0000"/>
                </a:solidFill>
              </a:rPr>
              <a:t>to restore the pre-PV state (by default it is</a:t>
            </a:r>
            <a:br>
              <a:rPr lang="en-US" sz="2400" dirty="0">
                <a:solidFill>
                  <a:srgbClr val="1E0000"/>
                </a:solidFill>
              </a:rPr>
            </a:br>
            <a:r>
              <a:rPr lang="en-US" sz="2400" dirty="0">
                <a:solidFill>
                  <a:srgbClr val="1E0000"/>
                </a:solidFill>
              </a:rPr>
              <a:t>not restored)</a:t>
            </a:r>
          </a:p>
        </p:txBody>
      </p:sp>
      <p:sp>
        <p:nvSpPr>
          <p:cNvPr id="5" name="Slide Number Placeholder 1">
            <a:extLst>
              <a:ext uri="{FF2B5EF4-FFF2-40B4-BE49-F238E27FC236}">
                <a16:creationId xmlns:a16="http://schemas.microsoft.com/office/drawing/2014/main" id="{B3735AA9-6FF4-02A1-47E8-426876C443A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78</a:t>
            </a:fld>
            <a:endParaRPr lang="en-US" altLang="en-US" sz="2000" dirty="0">
              <a:solidFill>
                <a:srgbClr val="1E0000"/>
              </a:solidFill>
            </a:endParaRPr>
          </a:p>
        </p:txBody>
      </p:sp>
      <p:cxnSp>
        <p:nvCxnSpPr>
          <p:cNvPr id="4" name="Straight Arrow Connector 3">
            <a:extLst>
              <a:ext uri="{FF2B5EF4-FFF2-40B4-BE49-F238E27FC236}">
                <a16:creationId xmlns:a16="http://schemas.microsoft.com/office/drawing/2014/main" id="{0B095748-CA20-9536-F74C-AA62279FEB3C}"/>
              </a:ext>
            </a:extLst>
          </p:cNvPr>
          <p:cNvCxnSpPr>
            <a:cxnSpLocks/>
          </p:cNvCxnSpPr>
          <p:nvPr/>
        </p:nvCxnSpPr>
        <p:spPr bwMode="auto">
          <a:xfrm flipH="1">
            <a:off x="3886200" y="3352800"/>
            <a:ext cx="1230630" cy="0"/>
          </a:xfrm>
          <a:prstGeom prst="straightConnector1">
            <a:avLst/>
          </a:prstGeom>
          <a:noFill/>
          <a:ln w="44450" cap="flat" cmpd="sng" algn="ctr">
            <a:solidFill>
              <a:srgbClr val="1E0000"/>
            </a:solidFill>
            <a:prstDash val="solid"/>
            <a:round/>
            <a:headEnd type="none" w="med" len="med"/>
            <a:tailEnd type="arrow"/>
          </a:ln>
          <a:effectLst/>
        </p:spPr>
      </p:cxnSp>
      <p:sp>
        <p:nvSpPr>
          <p:cNvPr id="7" name="TextBox 6">
            <a:extLst>
              <a:ext uri="{FF2B5EF4-FFF2-40B4-BE49-F238E27FC236}">
                <a16:creationId xmlns:a16="http://schemas.microsoft.com/office/drawing/2014/main" id="{53A9441B-0C38-46F7-9BAB-58076DA5BD99}"/>
              </a:ext>
            </a:extLst>
          </p:cNvPr>
          <p:cNvSpPr txBox="1"/>
          <p:nvPr/>
        </p:nvSpPr>
        <p:spPr>
          <a:xfrm>
            <a:off x="5257800" y="3198167"/>
            <a:ext cx="3914826" cy="461665"/>
          </a:xfrm>
          <a:prstGeom prst="rect">
            <a:avLst/>
          </a:prstGeom>
          <a:solidFill>
            <a:schemeClr val="accent3">
              <a:lumMod val="95000"/>
            </a:schemeClr>
          </a:solidFill>
        </p:spPr>
        <p:txBody>
          <a:bodyPr wrap="square" rtlCol="0">
            <a:spAutoFit/>
          </a:bodyPr>
          <a:lstStyle/>
          <a:p>
            <a:r>
              <a:rPr lang="en-US" sz="2400" dirty="0">
                <a:solidFill>
                  <a:srgbClr val="1E0000"/>
                </a:solidFill>
              </a:rPr>
              <a:t>Option to restore initial state</a:t>
            </a:r>
          </a:p>
        </p:txBody>
      </p:sp>
    </p:spTree>
    <p:extLst>
      <p:ext uri="{BB962C8B-B14F-4D97-AF65-F5344CB8AC3E}">
        <p14:creationId xmlns:p14="http://schemas.microsoft.com/office/powerpoint/2010/main" val="104676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Generator Example: Signal Dialog</a:t>
            </a:r>
          </a:p>
        </p:txBody>
      </p:sp>
      <p:sp>
        <p:nvSpPr>
          <p:cNvPr id="3" name="Content Placeholder 2"/>
          <p:cNvSpPr>
            <a:spLocks noGrp="1"/>
          </p:cNvSpPr>
          <p:nvPr>
            <p:ph idx="1"/>
          </p:nvPr>
        </p:nvSpPr>
        <p:spPr>
          <a:xfrm>
            <a:off x="457200" y="1280160"/>
            <a:ext cx="10896600" cy="1767840"/>
          </a:xfrm>
        </p:spPr>
        <p:txBody>
          <a:bodyPr/>
          <a:lstStyle/>
          <a:p>
            <a:r>
              <a:rPr lang="en-US" dirty="0"/>
              <a:t>The </a:t>
            </a:r>
            <a:r>
              <a:rPr lang="en-US" b="1" dirty="0"/>
              <a:t>Signal Dialog </a:t>
            </a:r>
            <a:r>
              <a:rPr lang="en-US" dirty="0"/>
              <a:t>provides details about each signal, including its modal components and a comparison between the original and reproduced signals (example for gen 3)</a:t>
            </a:r>
          </a:p>
          <a:p>
            <a:endParaRPr lang="en-US" dirty="0"/>
          </a:p>
        </p:txBody>
      </p:sp>
      <p:pic>
        <p:nvPicPr>
          <p:cNvPr id="5" name="Picture 4"/>
          <p:cNvPicPr>
            <a:picLocks noChangeAspect="1"/>
          </p:cNvPicPr>
          <p:nvPr/>
        </p:nvPicPr>
        <p:blipFill>
          <a:blip r:embed="rId2"/>
          <a:stretch>
            <a:fillRect/>
          </a:stretch>
        </p:blipFill>
        <p:spPr>
          <a:xfrm>
            <a:off x="6858000" y="3502710"/>
            <a:ext cx="3810000" cy="3050490"/>
          </a:xfrm>
          <a:prstGeom prst="rect">
            <a:avLst/>
          </a:prstGeom>
        </p:spPr>
      </p:pic>
      <p:sp>
        <p:nvSpPr>
          <p:cNvPr id="6" name="TextBox 3"/>
          <p:cNvSpPr txBox="1"/>
          <p:nvPr/>
        </p:nvSpPr>
        <p:spPr>
          <a:xfrm>
            <a:off x="6949152" y="2533470"/>
            <a:ext cx="4785648"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Plotting the original and reproduced signals shows a near exact match</a:t>
            </a:r>
          </a:p>
        </p:txBody>
      </p:sp>
      <p:pic>
        <p:nvPicPr>
          <p:cNvPr id="345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778520"/>
            <a:ext cx="5587720" cy="369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8C8CCB83-684C-A363-CCAD-D8B229CC836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a:t>
            </a:fld>
            <a:endParaRPr lang="en-US" altLang="en-US" sz="2000" dirty="0">
              <a:solidFill>
                <a:srgbClr val="1E0000"/>
              </a:solidFill>
            </a:endParaRPr>
          </a:p>
        </p:txBody>
      </p:sp>
    </p:spTree>
    <p:extLst>
      <p:ext uri="{BB962C8B-B14F-4D97-AF65-F5344CB8AC3E}">
        <p14:creationId xmlns:p14="http://schemas.microsoft.com/office/powerpoint/2010/main" val="1383883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p:spPr>
        <p:txBody>
          <a:bodyPr/>
          <a:lstStyle/>
          <a:p>
            <a:r>
              <a:rPr lang="en-US" dirty="0"/>
              <a:t>PV and QV Analysis in PowerWorld: </a:t>
            </a:r>
            <a:br>
              <a:rPr lang="en-US" dirty="0"/>
            </a:br>
            <a:r>
              <a:rPr lang="en-US" dirty="0"/>
              <a:t>Two Bus Example</a:t>
            </a:r>
          </a:p>
        </p:txBody>
      </p:sp>
      <p:pic>
        <p:nvPicPr>
          <p:cNvPr id="363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160"/>
            <a:ext cx="6400800"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A3201426-C2AF-713D-0050-6FB04969B3D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79</a:t>
            </a:fld>
            <a:endParaRPr lang="en-US" altLang="en-US" sz="2000" dirty="0">
              <a:solidFill>
                <a:srgbClr val="1E0000"/>
              </a:solidFill>
            </a:endParaRPr>
          </a:p>
        </p:txBody>
      </p:sp>
      <p:sp>
        <p:nvSpPr>
          <p:cNvPr id="3" name="TextBox 2">
            <a:extLst>
              <a:ext uri="{FF2B5EF4-FFF2-40B4-BE49-F238E27FC236}">
                <a16:creationId xmlns:a16="http://schemas.microsoft.com/office/drawing/2014/main" id="{12C3C75D-1D71-78D9-C13C-482D13FEF945}"/>
              </a:ext>
            </a:extLst>
          </p:cNvPr>
          <p:cNvSpPr txBox="1"/>
          <p:nvPr/>
        </p:nvSpPr>
        <p:spPr>
          <a:xfrm>
            <a:off x="7543800" y="2743200"/>
            <a:ext cx="3581400" cy="1569660"/>
          </a:xfrm>
          <a:prstGeom prst="rect">
            <a:avLst/>
          </a:prstGeom>
          <a:solidFill>
            <a:schemeClr val="accent3">
              <a:lumMod val="95000"/>
            </a:schemeClr>
          </a:solidFill>
        </p:spPr>
        <p:txBody>
          <a:bodyPr wrap="square" rtlCol="0">
            <a:spAutoFit/>
          </a:bodyPr>
          <a:lstStyle/>
          <a:p>
            <a:r>
              <a:rPr lang="en-US" sz="2400" dirty="0">
                <a:solidFill>
                  <a:srgbClr val="1E0000"/>
                </a:solidFill>
              </a:rPr>
              <a:t>To restore the starting case, on the </a:t>
            </a:r>
            <a:r>
              <a:rPr lang="en-US" sz="2400" b="1" dirty="0">
                <a:solidFill>
                  <a:srgbClr val="1E0000"/>
                </a:solidFill>
              </a:rPr>
              <a:t>PV Results </a:t>
            </a:r>
            <a:r>
              <a:rPr lang="en-US" sz="2400" dirty="0">
                <a:solidFill>
                  <a:srgbClr val="1E0000"/>
                </a:solidFill>
              </a:rPr>
              <a:t>page select </a:t>
            </a:r>
            <a:r>
              <a:rPr lang="en-US" sz="2400" b="1" dirty="0">
                <a:solidFill>
                  <a:srgbClr val="1E0000"/>
                </a:solidFill>
              </a:rPr>
              <a:t>Other Actions</a:t>
            </a:r>
            <a:r>
              <a:rPr lang="en-US" sz="2400" dirty="0">
                <a:solidFill>
                  <a:srgbClr val="1E0000"/>
                </a:solidFill>
              </a:rPr>
              <a:t>, </a:t>
            </a:r>
            <a:r>
              <a:rPr lang="en-US" sz="2400" b="1" dirty="0">
                <a:solidFill>
                  <a:srgbClr val="1E0000"/>
                </a:solidFill>
              </a:rPr>
              <a:t>Restore Initial State</a:t>
            </a:r>
          </a:p>
        </p:txBody>
      </p:sp>
    </p:spTree>
    <p:extLst>
      <p:ext uri="{BB962C8B-B14F-4D97-AF65-F5344CB8AC3E}">
        <p14:creationId xmlns:p14="http://schemas.microsoft.com/office/powerpoint/2010/main" val="13582302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4C412-7C80-62CF-5C07-FFF092F62444}"/>
              </a:ext>
            </a:extLst>
          </p:cNvPr>
          <p:cNvPicPr>
            <a:picLocks noChangeAspect="1"/>
          </p:cNvPicPr>
          <p:nvPr/>
        </p:nvPicPr>
        <p:blipFill>
          <a:blip r:embed="rId2"/>
          <a:stretch>
            <a:fillRect/>
          </a:stretch>
        </p:blipFill>
        <p:spPr>
          <a:xfrm>
            <a:off x="457200" y="1280160"/>
            <a:ext cx="9666930" cy="4297680"/>
          </a:xfrm>
          <a:prstGeom prst="rect">
            <a:avLst/>
          </a:prstGeom>
        </p:spPr>
      </p:pic>
      <p:sp>
        <p:nvSpPr>
          <p:cNvPr id="2" name="Title 1"/>
          <p:cNvSpPr>
            <a:spLocks noGrp="1"/>
          </p:cNvSpPr>
          <p:nvPr>
            <p:ph type="title"/>
          </p:nvPr>
        </p:nvSpPr>
        <p:spPr>
          <a:xfrm>
            <a:off x="457200" y="76200"/>
            <a:ext cx="10668000" cy="1069848"/>
          </a:xfrm>
        </p:spPr>
        <p:txBody>
          <a:bodyPr/>
          <a:lstStyle/>
          <a:p>
            <a:r>
              <a:rPr lang="en-US" dirty="0"/>
              <a:t>PV and QV Analysis in PowerWorld: </a:t>
            </a:r>
            <a:br>
              <a:rPr lang="en-US" dirty="0"/>
            </a:br>
            <a:r>
              <a:rPr lang="en-US" dirty="0"/>
              <a:t>37 Bus Example</a:t>
            </a:r>
          </a:p>
        </p:txBody>
      </p:sp>
      <p:sp>
        <p:nvSpPr>
          <p:cNvPr id="6" name="TextBox 5">
            <a:extLst>
              <a:ext uri="{FF2B5EF4-FFF2-40B4-BE49-F238E27FC236}">
                <a16:creationId xmlns:a16="http://schemas.microsoft.com/office/drawing/2014/main" id="{4A7B70EE-6EC6-4D31-91F1-439989657658}"/>
              </a:ext>
            </a:extLst>
          </p:cNvPr>
          <p:cNvSpPr txBox="1"/>
          <p:nvPr/>
        </p:nvSpPr>
        <p:spPr>
          <a:xfrm>
            <a:off x="762000" y="5902452"/>
            <a:ext cx="9885774" cy="830997"/>
          </a:xfrm>
          <a:prstGeom prst="rect">
            <a:avLst/>
          </a:prstGeom>
          <a:solidFill>
            <a:schemeClr val="accent3">
              <a:lumMod val="95000"/>
            </a:schemeClr>
          </a:solidFill>
        </p:spPr>
        <p:txBody>
          <a:bodyPr wrap="square" rtlCol="0">
            <a:spAutoFit/>
          </a:bodyPr>
          <a:lstStyle/>
          <a:p>
            <a:r>
              <a:rPr lang="en-US" sz="2400" dirty="0">
                <a:solidFill>
                  <a:srgbClr val="1E0000"/>
                </a:solidFill>
              </a:rPr>
              <a:t>Usually other limits also need to be considered in doing a realistic PV analysis; example case is </a:t>
            </a:r>
            <a:r>
              <a:rPr lang="en-US" sz="2400" b="1" dirty="0">
                <a:solidFill>
                  <a:srgbClr val="1E0000"/>
                </a:solidFill>
              </a:rPr>
              <a:t>Bus37_PV</a:t>
            </a:r>
          </a:p>
        </p:txBody>
      </p:sp>
      <p:sp>
        <p:nvSpPr>
          <p:cNvPr id="3" name="Slide Number Placeholder 1">
            <a:extLst>
              <a:ext uri="{FF2B5EF4-FFF2-40B4-BE49-F238E27FC236}">
                <a16:creationId xmlns:a16="http://schemas.microsoft.com/office/drawing/2014/main" id="{19538498-EFDA-A42D-C757-D3ED7CB33F4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80</a:t>
            </a:fld>
            <a:endParaRPr lang="en-US" altLang="en-US" sz="2000" dirty="0">
              <a:solidFill>
                <a:srgbClr val="1E0000"/>
              </a:solidFill>
            </a:endParaRPr>
          </a:p>
        </p:txBody>
      </p:sp>
      <p:pic>
        <p:nvPicPr>
          <p:cNvPr id="5" name="Picture 4">
            <a:extLst>
              <a:ext uri="{FF2B5EF4-FFF2-40B4-BE49-F238E27FC236}">
                <a16:creationId xmlns:a16="http://schemas.microsoft.com/office/drawing/2014/main" id="{6C3D8809-C2D1-726B-913A-49454E27966A}"/>
              </a:ext>
            </a:extLst>
          </p:cNvPr>
          <p:cNvPicPr>
            <a:picLocks noChangeAspect="1"/>
          </p:cNvPicPr>
          <p:nvPr/>
        </p:nvPicPr>
        <p:blipFill>
          <a:blip r:embed="rId3"/>
          <a:stretch>
            <a:fillRect/>
          </a:stretch>
        </p:blipFill>
        <p:spPr>
          <a:xfrm>
            <a:off x="7391400" y="2133600"/>
            <a:ext cx="4114800" cy="3291840"/>
          </a:xfrm>
          <a:prstGeom prst="rect">
            <a:avLst/>
          </a:prstGeom>
        </p:spPr>
      </p:pic>
    </p:spTree>
    <p:extLst>
      <p:ext uri="{BB962C8B-B14F-4D97-AF65-F5344CB8AC3E}">
        <p14:creationId xmlns:p14="http://schemas.microsoft.com/office/powerpoint/2010/main" val="80724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76000" cy="1066800"/>
          </a:xfrm>
        </p:spPr>
        <p:txBody>
          <a:bodyPr/>
          <a:lstStyle/>
          <a:p>
            <a:r>
              <a:rPr lang="en-US" dirty="0"/>
              <a:t>Shorter Term Dynamics</a:t>
            </a:r>
          </a:p>
        </p:txBody>
      </p:sp>
      <p:sp>
        <p:nvSpPr>
          <p:cNvPr id="3" name="Content Placeholder 2"/>
          <p:cNvSpPr>
            <a:spLocks noGrp="1"/>
          </p:cNvSpPr>
          <p:nvPr>
            <p:ph idx="1"/>
          </p:nvPr>
        </p:nvSpPr>
        <p:spPr>
          <a:xfrm>
            <a:off x="457200" y="1280160"/>
            <a:ext cx="11297920" cy="3733800"/>
          </a:xfrm>
        </p:spPr>
        <p:txBody>
          <a:bodyPr/>
          <a:lstStyle/>
          <a:p>
            <a:r>
              <a:rPr lang="en-US" dirty="0"/>
              <a:t>On a shorter time-scale (minutes down to seconds) voltage stability is impacted by controls hitting limits (such as the action of generator over excitation limiters), the movement of voltage control devices (such as LTC transformers) and load dynamics</a:t>
            </a:r>
          </a:p>
          <a:p>
            <a:pPr lvl="1"/>
            <a:r>
              <a:rPr lang="en-US" dirty="0"/>
              <a:t>Motor stalling can have a major impact</a:t>
            </a:r>
          </a:p>
          <a:p>
            <a:r>
              <a:rPr lang="en-US" dirty="0"/>
              <a:t>The potential for voltage</a:t>
            </a:r>
            <a:br>
              <a:rPr lang="en-US" dirty="0"/>
            </a:br>
            <a:r>
              <a:rPr lang="en-US" dirty="0"/>
              <a:t>instability can be quantified</a:t>
            </a:r>
            <a:br>
              <a:rPr lang="en-US" dirty="0"/>
            </a:br>
            <a:r>
              <a:rPr lang="en-US" dirty="0"/>
              <a:t>by looking at the amount</a:t>
            </a:r>
            <a:br>
              <a:rPr lang="en-US" dirty="0"/>
            </a:br>
            <a:r>
              <a:rPr lang="en-US" dirty="0"/>
              <a:t>and duration of voltage</a:t>
            </a:r>
            <a:br>
              <a:rPr lang="en-US" dirty="0"/>
            </a:br>
            <a:r>
              <a:rPr lang="en-US" dirty="0"/>
              <a:t>dips following an event</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24600" y="4038600"/>
            <a:ext cx="4038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74011" y="6324600"/>
            <a:ext cx="4495800" cy="338554"/>
          </a:xfrm>
          <a:prstGeom prst="rect">
            <a:avLst/>
          </a:prstGeom>
          <a:noFill/>
        </p:spPr>
        <p:txBody>
          <a:bodyPr wrap="square" rtlCol="0">
            <a:spAutoFit/>
          </a:bodyPr>
          <a:lstStyle/>
          <a:p>
            <a:r>
              <a:rPr lang="en-US" sz="1600" dirty="0">
                <a:solidFill>
                  <a:srgbClr val="1E0000"/>
                </a:solidFill>
              </a:rPr>
              <a:t>Image from WECC Planning and Operating Criteria </a:t>
            </a:r>
          </a:p>
        </p:txBody>
      </p:sp>
      <p:sp>
        <p:nvSpPr>
          <p:cNvPr id="6" name="Slide Number Placeholder 1">
            <a:extLst>
              <a:ext uri="{FF2B5EF4-FFF2-40B4-BE49-F238E27FC236}">
                <a16:creationId xmlns:a16="http://schemas.microsoft.com/office/drawing/2014/main" id="{64372DEE-642F-271B-4CC1-024EC46587B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81</a:t>
            </a:fld>
            <a:endParaRPr lang="en-US" altLang="en-US" sz="2000" dirty="0">
              <a:solidFill>
                <a:srgbClr val="1E0000"/>
              </a:solidFill>
            </a:endParaRPr>
          </a:p>
        </p:txBody>
      </p:sp>
    </p:spTree>
    <p:extLst>
      <p:ext uri="{BB962C8B-B14F-4D97-AF65-F5344CB8AC3E}">
        <p14:creationId xmlns:p14="http://schemas.microsoft.com/office/powerpoint/2010/main" val="2112794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76000" cy="1066800"/>
          </a:xfrm>
        </p:spPr>
        <p:txBody>
          <a:bodyPr/>
          <a:lstStyle/>
          <a:p>
            <a:r>
              <a:rPr lang="en-US" dirty="0"/>
              <a:t>Fault Induced Delayed Voltage Recovery (FIDVR)</a:t>
            </a:r>
          </a:p>
        </p:txBody>
      </p:sp>
      <p:sp>
        <p:nvSpPr>
          <p:cNvPr id="3" name="Content Placeholder 2"/>
          <p:cNvSpPr>
            <a:spLocks noGrp="1"/>
          </p:cNvSpPr>
          <p:nvPr>
            <p:ph idx="1"/>
          </p:nvPr>
        </p:nvSpPr>
        <p:spPr>
          <a:xfrm>
            <a:off x="457200" y="1280160"/>
            <a:ext cx="11297920" cy="3733800"/>
          </a:xfrm>
        </p:spPr>
        <p:txBody>
          <a:bodyPr/>
          <a:lstStyle/>
          <a:p>
            <a:r>
              <a:rPr lang="en-US" dirty="0"/>
              <a:t>FIDVR is a situation in which the system voltage remains significantly reduced for at least several seconds following a fault (at either the transmission or distribution level)</a:t>
            </a:r>
          </a:p>
          <a:p>
            <a:pPr lvl="1"/>
            <a:r>
              <a:rPr lang="en-US" dirty="0"/>
              <a:t>It is most concerning in the high voltage grid, but found to be unexpectedly prevalent in the distribution system</a:t>
            </a:r>
          </a:p>
          <a:p>
            <a:r>
              <a:rPr lang="en-US" dirty="0"/>
              <a:t>Stalled residential air </a:t>
            </a:r>
            <a:br>
              <a:rPr lang="en-US" dirty="0"/>
            </a:br>
            <a:r>
              <a:rPr lang="en-US" dirty="0"/>
              <a:t>conditioning units are a </a:t>
            </a:r>
            <a:br>
              <a:rPr lang="en-US" dirty="0"/>
            </a:br>
            <a:r>
              <a:rPr lang="en-US" dirty="0"/>
              <a:t>key cause of FIDVR – </a:t>
            </a:r>
            <a:br>
              <a:rPr lang="en-US" dirty="0"/>
            </a:br>
            <a:r>
              <a:rPr lang="en-US" dirty="0"/>
              <a:t>they can stall within the </a:t>
            </a:r>
            <a:br>
              <a:rPr lang="en-US" dirty="0"/>
            </a:br>
            <a:r>
              <a:rPr lang="en-US" dirty="0"/>
              <a:t>three cycles needed to</a:t>
            </a:r>
            <a:br>
              <a:rPr lang="en-US" dirty="0"/>
            </a:br>
            <a:r>
              <a:rPr lang="en-US" dirty="0"/>
              <a:t>clear a fault</a:t>
            </a:r>
          </a:p>
          <a:p>
            <a:endParaRPr lang="en-US" dirty="0"/>
          </a:p>
          <a:p>
            <a:pPr lvl="1"/>
            <a:endParaRPr lang="en-US" dirty="0"/>
          </a:p>
          <a:p>
            <a:pPr lvl="1"/>
            <a:endParaRPr lang="en-US" dirty="0"/>
          </a:p>
          <a:p>
            <a:endParaRPr lang="en-US" dirty="0"/>
          </a:p>
        </p:txBody>
      </p:sp>
      <p:sp>
        <p:nvSpPr>
          <p:cNvPr id="4" name="TextBox 3"/>
          <p:cNvSpPr txBox="1"/>
          <p:nvPr/>
        </p:nvSpPr>
        <p:spPr>
          <a:xfrm>
            <a:off x="2514600" y="6400801"/>
            <a:ext cx="7076104" cy="307777"/>
          </a:xfrm>
          <a:prstGeom prst="rect">
            <a:avLst/>
          </a:prstGeom>
          <a:noFill/>
        </p:spPr>
        <p:txBody>
          <a:bodyPr wrap="none" rtlCol="0">
            <a:spAutoFit/>
          </a:bodyPr>
          <a:lstStyle/>
          <a:p>
            <a:r>
              <a:rPr lang="en-US" sz="1400" dirty="0">
                <a:solidFill>
                  <a:srgbClr val="1E0000"/>
                </a:solidFill>
              </a:rPr>
              <a:t>Image Source: NERC, Fault Induced Delayed Voltage Recovery (FIDVR) Advisory, July 2015</a:t>
            </a:r>
          </a:p>
        </p:txBody>
      </p:sp>
      <p:pic>
        <p:nvPicPr>
          <p:cNvPr id="1167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867400" y="3733800"/>
            <a:ext cx="4172081" cy="241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ACDE8B85-494A-1E07-3D5C-75746B770D2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82</a:t>
            </a:fld>
            <a:endParaRPr lang="en-US" altLang="en-US" sz="2000" dirty="0">
              <a:solidFill>
                <a:srgbClr val="1E0000"/>
              </a:solidFill>
            </a:endParaRPr>
          </a:p>
        </p:txBody>
      </p:sp>
    </p:spTree>
    <p:extLst>
      <p:ext uri="{BB962C8B-B14F-4D97-AF65-F5344CB8AC3E}">
        <p14:creationId xmlns:p14="http://schemas.microsoft.com/office/powerpoint/2010/main" val="170108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06200" cy="1066800"/>
          </a:xfrm>
        </p:spPr>
        <p:txBody>
          <a:bodyPr/>
          <a:lstStyle/>
          <a:p>
            <a:r>
              <a:rPr lang="en-US" dirty="0"/>
              <a:t>Caution: Setting Time Range Incorrectly Can Result in Unexpected Results!</a:t>
            </a:r>
          </a:p>
        </p:txBody>
      </p:sp>
      <p:sp>
        <p:nvSpPr>
          <p:cNvPr id="3" name="Content Placeholder 2"/>
          <p:cNvSpPr>
            <a:spLocks noGrp="1"/>
          </p:cNvSpPr>
          <p:nvPr>
            <p:ph idx="1"/>
          </p:nvPr>
        </p:nvSpPr>
        <p:spPr>
          <a:xfrm>
            <a:off x="457200" y="1280160"/>
            <a:ext cx="11125200" cy="1691640"/>
          </a:xfrm>
        </p:spPr>
        <p:txBody>
          <a:bodyPr/>
          <a:lstStyle/>
          <a:p>
            <a:r>
              <a:rPr lang="en-US" dirty="0"/>
              <a:t>Assume the system is run with no disturbance for two seconds, and then the fault is applied and the system is run for a total of seven seconds (five seconds post-fault)</a:t>
            </a:r>
          </a:p>
          <a:p>
            <a:pPr lvl="1"/>
            <a:r>
              <a:rPr lang="en-US" dirty="0"/>
              <a:t>The incorrect approach would be to try to match the entire signal; rather just match from after the fault</a:t>
            </a:r>
          </a:p>
          <a:p>
            <a:pPr lvl="1"/>
            <a:r>
              <a:rPr lang="en-US" dirty="0"/>
              <a:t>Trying to match the full</a:t>
            </a:r>
            <a:br>
              <a:rPr lang="en-US" dirty="0"/>
            </a:br>
            <a:r>
              <a:rPr lang="en-US" dirty="0"/>
              <a:t>signal between 0 and 7 seconds </a:t>
            </a:r>
            <a:br>
              <a:rPr lang="en-US" dirty="0"/>
            </a:br>
            <a:r>
              <a:rPr lang="en-US" dirty="0"/>
              <a:t>required eleven modes!</a:t>
            </a:r>
          </a:p>
          <a:p>
            <a:pPr lvl="1"/>
            <a:r>
              <a:rPr lang="en-US" dirty="0"/>
              <a:t>By default the </a:t>
            </a:r>
            <a:r>
              <a:rPr lang="en-US" b="1" dirty="0"/>
              <a:t>Modal Analysis Form </a:t>
            </a:r>
            <a:br>
              <a:rPr lang="en-US" dirty="0"/>
            </a:br>
            <a:r>
              <a:rPr lang="en-US" dirty="0"/>
              <a:t>sets </a:t>
            </a:r>
            <a:r>
              <a:rPr lang="en-US" dirty="0" err="1"/>
              <a:t>thedefault</a:t>
            </a:r>
            <a:r>
              <a:rPr lang="en-US" dirty="0"/>
              <a:t> start time to</a:t>
            </a:r>
            <a:br>
              <a:rPr lang="en-US" dirty="0"/>
            </a:br>
            <a:r>
              <a:rPr lang="en-US" dirty="0"/>
              <a:t>immediately after the last event</a:t>
            </a:r>
            <a:br>
              <a:rPr lang="en-US" dirty="0"/>
            </a:br>
            <a:endParaRPr lang="en-US" dirty="0"/>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4139" b="2695"/>
          <a:stretch/>
        </p:blipFill>
        <p:spPr>
          <a:xfrm>
            <a:off x="6096000" y="3276600"/>
            <a:ext cx="4953000" cy="3172510"/>
          </a:xfrm>
          <a:prstGeom prst="rect">
            <a:avLst/>
          </a:prstGeom>
        </p:spPr>
      </p:pic>
      <p:sp>
        <p:nvSpPr>
          <p:cNvPr id="6" name="Slide Number Placeholder 1">
            <a:extLst>
              <a:ext uri="{FF2B5EF4-FFF2-40B4-BE49-F238E27FC236}">
                <a16:creationId xmlns:a16="http://schemas.microsoft.com/office/drawing/2014/main" id="{98D790E4-F103-4E08-AFB5-2B59EE5F946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a:t>
            </a:fld>
            <a:endParaRPr lang="en-US" altLang="en-US" sz="2000" dirty="0">
              <a:solidFill>
                <a:srgbClr val="1E0000"/>
              </a:solidFill>
            </a:endParaRPr>
          </a:p>
        </p:txBody>
      </p:sp>
    </p:spTree>
    <p:extLst>
      <p:ext uri="{BB962C8B-B14F-4D97-AF65-F5344CB8AC3E}">
        <p14:creationId xmlns:p14="http://schemas.microsoft.com/office/powerpoint/2010/main" val="459943544"/>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12663</TotalTime>
  <Words>5554</Words>
  <Application>Microsoft Office PowerPoint</Application>
  <PresentationFormat>Widescreen</PresentationFormat>
  <Paragraphs>514</Paragraphs>
  <Slides>83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1" baseType="lpstr">
      <vt:lpstr>Arial</vt:lpstr>
      <vt:lpstr>Calibri</vt:lpstr>
      <vt:lpstr>Helvetica</vt:lpstr>
      <vt:lpstr>Symbol</vt:lpstr>
      <vt:lpstr>Times New Roman</vt:lpstr>
      <vt:lpstr>Wingdings</vt:lpstr>
      <vt:lpstr>Capsules</vt:lpstr>
      <vt:lpstr>Equation</vt:lpstr>
      <vt:lpstr>ECEN 460 Power System Operation and Control Spring 2025</vt:lpstr>
      <vt:lpstr>Announcements</vt:lpstr>
      <vt:lpstr>Running 2000 Bus Case with Composite Loads</vt:lpstr>
      <vt:lpstr>Modal Analysis in PowerWorld</vt:lpstr>
      <vt:lpstr>Modal Analysis: Three Generator Example </vt:lpstr>
      <vt:lpstr>Modal Analysis: Three Generator Example </vt:lpstr>
      <vt:lpstr>Modal Analysis Form</vt:lpstr>
      <vt:lpstr>Three Generator Example: Signal Dialog</vt:lpstr>
      <vt:lpstr>Caution: Setting Time Range Incorrectly Can Result in Unexpected Results!</vt:lpstr>
      <vt:lpstr>GENROU Example with Damping</vt:lpstr>
      <vt:lpstr>GENROU Example with Damping</vt:lpstr>
      <vt:lpstr>GENROU Example with Damping</vt:lpstr>
      <vt:lpstr>Dealing with Multiple Signals</vt:lpstr>
      <vt:lpstr>Iterative Matrix Pencil Method</vt:lpstr>
      <vt:lpstr>Texas 2000 Bus Synthetic Grid Example</vt:lpstr>
      <vt:lpstr>2000 Bus System Example, Initially Just One Signal</vt:lpstr>
      <vt:lpstr>Some Initial Considerations</vt:lpstr>
      <vt:lpstr>2000 Bus System Example, One Signal</vt:lpstr>
      <vt:lpstr>Some Observations</vt:lpstr>
      <vt:lpstr>2000 Bus System Example, Two Signals</vt:lpstr>
      <vt:lpstr>2000 Bus System Example, Iterative Matrix Pencil</vt:lpstr>
      <vt:lpstr>Takeaways So Far</vt:lpstr>
      <vt:lpstr>Visualizing the Modes</vt:lpstr>
      <vt:lpstr>Damping Oscillations: Power System Stabilizers (PSSs)</vt:lpstr>
      <vt:lpstr>Dynamic Models in the Physical Structure</vt:lpstr>
      <vt:lpstr>Power System Stabilizer (PSS) Models</vt:lpstr>
      <vt:lpstr>PSSs Regulations</vt:lpstr>
      <vt:lpstr>Classic Block Diagram of a System with a PSS</vt:lpstr>
      <vt:lpstr>PSS Basics</vt:lpstr>
      <vt:lpstr>Example PSS</vt:lpstr>
      <vt:lpstr>2000 Bus System Results With Stabilizers</vt:lpstr>
      <vt:lpstr>2000 Bus System Results Without Stabilizers</vt:lpstr>
      <vt:lpstr>Washout Filters and Lead-Lag Compensators</vt:lpstr>
      <vt:lpstr>Washout Filter </vt:lpstr>
      <vt:lpstr>Lead-Lag Compensators</vt:lpstr>
      <vt:lpstr>Stabilizer Design</vt:lpstr>
      <vt:lpstr>Stabilizer Design</vt:lpstr>
      <vt:lpstr>Stabilizer Design Values</vt:lpstr>
      <vt:lpstr>Stabilizer Design Phase Compensation</vt:lpstr>
      <vt:lpstr>Stabilizer Design Tuning Criteria</vt:lpstr>
      <vt:lpstr>Stabilizer Design Tuning</vt:lpstr>
      <vt:lpstr>PSS2A Example Values</vt:lpstr>
      <vt:lpstr>Example T1 and T2 Values</vt:lpstr>
      <vt:lpstr>PSS Tuning Example</vt:lpstr>
      <vt:lpstr>PSS Example: Getting Initial Frequency, Damping</vt:lpstr>
      <vt:lpstr>PSS Tuning Example: Add PSS1As at Gens 2 and 3 </vt:lpstr>
      <vt:lpstr>PSS Example: Using Stabilizer Reference Signals</vt:lpstr>
      <vt:lpstr>SignalStab Input and Results</vt:lpstr>
      <vt:lpstr>PSS Example: Gen2 Reference Signal Results</vt:lpstr>
      <vt:lpstr>PSS Tuning Example: 1.36 Hz Modal Values </vt:lpstr>
      <vt:lpstr>PSS Tuning Example: 1.36 Hz Lead-Lag Values</vt:lpstr>
      <vt:lpstr>PSS Tuning Example: 1.36 Hz Lead-Lag Values</vt:lpstr>
      <vt:lpstr>PSS Tuning Example: Setting the Values for Gen 2 </vt:lpstr>
      <vt:lpstr>PSS Tuning Example: Setting the Values for Gen 3</vt:lpstr>
      <vt:lpstr>PSS Tuning Example: Final Solution</vt:lpstr>
      <vt:lpstr>Example 2:  Adding a PSS to a 42 Bus System</vt:lpstr>
      <vt:lpstr>Example 2: Decide Generators to Tune, Frequency</vt:lpstr>
      <vt:lpstr>Example 2: Determine Phase Compensation</vt:lpstr>
      <vt:lpstr>Example 2: Determine Phase Compensation for the Other Gens</vt:lpstr>
      <vt:lpstr>Power System Voltage Stability</vt:lpstr>
      <vt:lpstr>Power System Stability Terms</vt:lpstr>
      <vt:lpstr>Small Disturbance Voltage Stability</vt:lpstr>
      <vt:lpstr>Small Disturbance Voltage Stability</vt:lpstr>
      <vt:lpstr>Maximum Loadability: Singular Power Flow Jacobian</vt:lpstr>
      <vt:lpstr>Bifurcations</vt:lpstr>
      <vt:lpstr>PV and QV Curves</vt:lpstr>
      <vt:lpstr>Small Disturbance Voltage Collapse </vt:lpstr>
      <vt:lpstr>PowerWorld Two Bus Example</vt:lpstr>
      <vt:lpstr>Power Flow Region of Convergence</vt:lpstr>
      <vt:lpstr>Load Parameter Space Representation</vt:lpstr>
      <vt:lpstr>Load Model Impact</vt:lpstr>
      <vt:lpstr>Application: Conservation Voltage Reduction (CVR)</vt:lpstr>
      <vt:lpstr>CVR Issues</vt:lpstr>
      <vt:lpstr>Dynamic Load Response</vt:lpstr>
      <vt:lpstr>Determining a Metric to Voltage Collapse</vt:lpstr>
      <vt:lpstr>Assessing Voltage Margin Using PV and QV Curve Analysis</vt:lpstr>
      <vt:lpstr>PV and QV Analysis in PowerWorld</vt:lpstr>
      <vt:lpstr>PV and QV Analysis in PowerWorld:  Two Bus Example</vt:lpstr>
      <vt:lpstr>PV and QV Analysis in PowerWorld:  Two Bus Example</vt:lpstr>
      <vt:lpstr>PV and QV Analysis in PowerWorld:  Two Bus Example</vt:lpstr>
      <vt:lpstr>PV and QV Analysis in PowerWorld:  37 Bus Example</vt:lpstr>
      <vt:lpstr>Shorter Term Dynamics</vt:lpstr>
      <vt:lpstr>Fault Induced Delayed Voltage Recovery (FIDVR)</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626</cp:revision>
  <cp:lastPrinted>2020-08-20T12:26:33Z</cp:lastPrinted>
  <dcterms:created xsi:type="dcterms:W3CDTF">2000-05-11T14:27:08Z</dcterms:created>
  <dcterms:modified xsi:type="dcterms:W3CDTF">2025-04-17T17:36:28Z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