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58"/>
  </p:notesMasterIdLst>
  <p:handoutMasterIdLst>
    <p:handoutMasterId r:id="rId59"/>
  </p:handoutMasterIdLst>
  <p:sldIdLst>
    <p:sldId id="258" r:id="rId2"/>
    <p:sldId id="396" r:id="rId3"/>
    <p:sldId id="308" r:id="rId4"/>
    <p:sldId id="404" r:id="rId5"/>
    <p:sldId id="406" r:id="rId6"/>
    <p:sldId id="407" r:id="rId7"/>
    <p:sldId id="408" r:id="rId8"/>
    <p:sldId id="409" r:id="rId9"/>
    <p:sldId id="410" r:id="rId10"/>
    <p:sldId id="270" r:id="rId11"/>
    <p:sldId id="271" r:id="rId12"/>
    <p:sldId id="332" r:id="rId13"/>
    <p:sldId id="272" r:id="rId14"/>
    <p:sldId id="273" r:id="rId15"/>
    <p:sldId id="275" r:id="rId16"/>
    <p:sldId id="309" r:id="rId17"/>
    <p:sldId id="322" r:id="rId18"/>
    <p:sldId id="276" r:id="rId19"/>
    <p:sldId id="311" r:id="rId20"/>
    <p:sldId id="279" r:id="rId21"/>
    <p:sldId id="312" r:id="rId22"/>
    <p:sldId id="313" r:id="rId23"/>
    <p:sldId id="314" r:id="rId24"/>
    <p:sldId id="398" r:id="rId25"/>
    <p:sldId id="280" r:id="rId26"/>
    <p:sldId id="400" r:id="rId27"/>
    <p:sldId id="401" r:id="rId28"/>
    <p:sldId id="399" r:id="rId29"/>
    <p:sldId id="287" r:id="rId30"/>
    <p:sldId id="325" r:id="rId31"/>
    <p:sldId id="334" r:id="rId32"/>
    <p:sldId id="288" r:id="rId33"/>
    <p:sldId id="402" r:id="rId34"/>
    <p:sldId id="290" r:id="rId35"/>
    <p:sldId id="291" r:id="rId36"/>
    <p:sldId id="411" r:id="rId37"/>
    <p:sldId id="412" r:id="rId38"/>
    <p:sldId id="294" r:id="rId39"/>
    <p:sldId id="295" r:id="rId40"/>
    <p:sldId id="298" r:id="rId41"/>
    <p:sldId id="302" r:id="rId42"/>
    <p:sldId id="394" r:id="rId43"/>
    <p:sldId id="413" r:id="rId44"/>
    <p:sldId id="340" r:id="rId45"/>
    <p:sldId id="414" r:id="rId46"/>
    <p:sldId id="416" r:id="rId47"/>
    <p:sldId id="415" r:id="rId48"/>
    <p:sldId id="326" r:id="rId49"/>
    <p:sldId id="327" r:id="rId50"/>
    <p:sldId id="330" r:id="rId51"/>
    <p:sldId id="331" r:id="rId52"/>
    <p:sldId id="304" r:id="rId53"/>
    <p:sldId id="305" r:id="rId54"/>
    <p:sldId id="397" r:id="rId55"/>
    <p:sldId id="306" r:id="rId56"/>
    <p:sldId id="307" r:id="rId57"/>
  </p:sldIdLst>
  <p:sldSz cx="12192000" cy="6858000"/>
  <p:notesSz cx="7077075" cy="93630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000"/>
    <a:srgbClr val="FFE6E6"/>
    <a:srgbClr val="500000"/>
    <a:srgbClr val="00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12" autoAdjust="0"/>
    <p:restoredTop sz="94660" autoAdjust="0"/>
  </p:normalViewPr>
  <p:slideViewPr>
    <p:cSldViewPr>
      <p:cViewPr varScale="1">
        <p:scale>
          <a:sx n="149" d="100"/>
          <a:sy n="149" d="100"/>
        </p:scale>
        <p:origin x="1388" y="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155"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09921" y="0"/>
            <a:ext cx="3067154"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894446"/>
            <a:ext cx="3067155"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09921" y="8894446"/>
            <a:ext cx="3067154"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155" cy="468629"/>
          </a:xfrm>
          <a:prstGeom prst="rect">
            <a:avLst/>
          </a:prstGeom>
        </p:spPr>
        <p:txBody>
          <a:bodyPr vert="horz" wrap="square" lIns="93937" tIns="46968" rIns="93937" bIns="46968"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08339" y="0"/>
            <a:ext cx="3067155" cy="468629"/>
          </a:xfrm>
          <a:prstGeom prst="rect">
            <a:avLst/>
          </a:prstGeom>
        </p:spPr>
        <p:txBody>
          <a:bodyPr vert="horz" wrap="square" lIns="93937" tIns="46968" rIns="93937" bIns="46968" numCol="1" anchor="t" anchorCtr="0" compatLnSpc="1">
            <a:prstTxWarp prst="textNoShape">
              <a:avLst/>
            </a:prstTxWarp>
          </a:bodyPr>
          <a:lstStyle>
            <a:lvl1pPr algn="r">
              <a:defRPr sz="1200"/>
            </a:lvl1pPr>
          </a:lstStyle>
          <a:p>
            <a:pPr>
              <a:defRPr/>
            </a:pPr>
            <a:fld id="{24C5774C-03E1-499A-B4E4-895282C04360}" type="datetimeFigureOut">
              <a:rPr lang="en-US"/>
              <a:pPr>
                <a:defRPr/>
              </a:pPr>
              <a:t>4/5/2025</a:t>
            </a:fld>
            <a:endParaRPr lang="en-US" dirty="0"/>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7" tIns="46968" rIns="93937" bIns="46968" rtlCol="0" anchor="ctr"/>
          <a:lstStyle/>
          <a:p>
            <a:pPr lvl="0"/>
            <a:endParaRPr lang="en-US" noProof="0" dirty="0"/>
          </a:p>
        </p:txBody>
      </p:sp>
      <p:sp>
        <p:nvSpPr>
          <p:cNvPr id="5" name="Notes Placeholder 4"/>
          <p:cNvSpPr>
            <a:spLocks noGrp="1"/>
          </p:cNvSpPr>
          <p:nvPr>
            <p:ph type="body" sz="quarter" idx="3"/>
          </p:nvPr>
        </p:nvSpPr>
        <p:spPr>
          <a:xfrm>
            <a:off x="707075" y="4447224"/>
            <a:ext cx="5662925" cy="4212908"/>
          </a:xfrm>
          <a:prstGeom prst="rect">
            <a:avLst/>
          </a:prstGeom>
        </p:spPr>
        <p:txBody>
          <a:bodyPr vert="horz" lIns="93937" tIns="46968" rIns="93937"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2863"/>
            <a:ext cx="3067155" cy="468629"/>
          </a:xfrm>
          <a:prstGeom prst="rect">
            <a:avLst/>
          </a:prstGeom>
        </p:spPr>
        <p:txBody>
          <a:bodyPr vert="horz" wrap="square" lIns="93937" tIns="46968" rIns="93937" bIns="46968"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08339" y="8892863"/>
            <a:ext cx="3067155" cy="468629"/>
          </a:xfrm>
          <a:prstGeom prst="rect">
            <a:avLst/>
          </a:prstGeom>
        </p:spPr>
        <p:txBody>
          <a:bodyPr vert="horz" wrap="square" lIns="93937" tIns="46968" rIns="93937" bIns="46968"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19100" y="703263"/>
            <a:ext cx="6238875" cy="3509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0647" indent="-284864" eaLnBrk="0" hangingPunct="0">
              <a:defRPr sz="2800">
                <a:solidFill>
                  <a:schemeClr val="tx1"/>
                </a:solidFill>
                <a:latin typeface="Times New Roman" pitchFamily="18" charset="0"/>
              </a:defRPr>
            </a:lvl2pPr>
            <a:lvl3pPr marL="1139457" indent="-227891" eaLnBrk="0" hangingPunct="0">
              <a:defRPr sz="2800">
                <a:solidFill>
                  <a:schemeClr val="tx1"/>
                </a:solidFill>
                <a:latin typeface="Times New Roman" pitchFamily="18" charset="0"/>
              </a:defRPr>
            </a:lvl3pPr>
            <a:lvl4pPr marL="1595239" indent="-227891" eaLnBrk="0" hangingPunct="0">
              <a:defRPr sz="2800">
                <a:solidFill>
                  <a:schemeClr val="tx1"/>
                </a:solidFill>
                <a:latin typeface="Times New Roman" pitchFamily="18" charset="0"/>
              </a:defRPr>
            </a:lvl4pPr>
            <a:lvl5pPr marL="2051022" indent="-227891" eaLnBrk="0" hangingPunct="0">
              <a:defRPr sz="2800">
                <a:solidFill>
                  <a:schemeClr val="tx1"/>
                </a:solidFill>
                <a:latin typeface="Times New Roman" pitchFamily="18" charset="0"/>
              </a:defRPr>
            </a:lvl5pPr>
            <a:lvl6pPr marL="2506805"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62587"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18370"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74153"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a:pPr eaLnBrk="1" hangingPunct="1"/>
              <a:t>0</a:t>
            </a:fld>
            <a:endParaRPr lang="en-US" altLang="en-US" sz="1200" dirty="0"/>
          </a:p>
        </p:txBody>
      </p:sp>
    </p:spTree>
    <p:extLst>
      <p:ext uri="{BB962C8B-B14F-4D97-AF65-F5344CB8AC3E}">
        <p14:creationId xmlns:p14="http://schemas.microsoft.com/office/powerpoint/2010/main" val="177036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76200" y="2133600"/>
            <a:ext cx="119888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14400" y="228600"/>
            <a:ext cx="10363200" cy="1143000"/>
          </a:xfrm>
        </p:spPr>
        <p:txBody>
          <a:bodyPr/>
          <a:lstStyle>
            <a:lvl1pPr>
              <a:defRPr sz="3600" baseline="0">
                <a:solidFill>
                  <a:srgbClr val="1E0000"/>
                </a:solidFill>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baseline="0">
                <a:solidFill>
                  <a:srgbClr val="1E0000"/>
                </a:solidFill>
                <a:latin typeface="Arial" pitchFamily="34" charset="0"/>
                <a:cs typeface="Arial" pitchFamily="34" charset="0"/>
              </a:defRPr>
            </a:lvl1pPr>
          </a:lstStyle>
          <a:p>
            <a:r>
              <a:rPr lang="en-US" dirty="0"/>
              <a:t>Click to edit Master subtitle style</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6200" y="5486400"/>
            <a:ext cx="3886200" cy="1036320"/>
          </a:xfrm>
          <a:prstGeom prst="rect">
            <a:avLst/>
          </a:prstGeom>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11176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457200" y="1280160"/>
            <a:ext cx="11297920" cy="3733800"/>
          </a:xfrm>
        </p:spPr>
        <p:txBody>
          <a:bodyPr/>
          <a:lstStyle>
            <a:lvl1pPr marL="457200" indent="-457200">
              <a:buClr>
                <a:srgbClr val="1E0000"/>
              </a:buClr>
              <a:buSzPct val="100000"/>
              <a:buFont typeface="Arial" panose="020B0604020202020204" pitchFamily="34" charset="0"/>
              <a:buChar char="•"/>
              <a:defRPr baseline="0">
                <a:solidFill>
                  <a:srgbClr val="1E0000"/>
                </a:solidFill>
              </a:defRPr>
            </a:lvl1pPr>
            <a:lvl2pPr>
              <a:buClr>
                <a:srgbClr val="1E0000"/>
              </a:buClr>
              <a:defRPr baseline="0">
                <a:solidFill>
                  <a:srgbClr val="1E0000"/>
                </a:solidFill>
              </a:defRPr>
            </a:lvl2pPr>
            <a:lvl3pPr marL="1257300" indent="-342900">
              <a:buClr>
                <a:srgbClr val="1E0000"/>
              </a:buClr>
              <a:buSzPct val="90000"/>
              <a:buFont typeface="Arial" panose="020B0604020202020204" pitchFamily="34" charset="0"/>
              <a:buChar char="•"/>
              <a:defRPr baseline="0">
                <a:solidFill>
                  <a:srgbClr val="1E0000"/>
                </a:solidFill>
              </a:defRPr>
            </a:lvl3pPr>
            <a:lvl4pPr>
              <a:buClr>
                <a:srgbClr val="1E0000"/>
              </a:buClr>
              <a:defRPr baseline="0">
                <a:solidFill>
                  <a:srgbClr val="1E0000"/>
                </a:solidFill>
              </a:defRPr>
            </a:lvl4pPr>
            <a:lvl5pPr>
              <a:buClr>
                <a:srgbClr val="1E0000"/>
              </a:buCl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0668000" cy="106984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155680" cy="1069848"/>
          </a:xfrm>
          <a:prstGeom prst="rect">
            <a:avLst/>
          </a:prstGeom>
        </p:spPr>
        <p:txBody>
          <a:bodyPr/>
          <a:lstStyle/>
          <a:p>
            <a:r>
              <a:rPr lang="en-US" dirty="0"/>
              <a:t>Click to edit Master title style</a:t>
            </a:r>
          </a:p>
        </p:txBody>
      </p:sp>
      <p:sp>
        <p:nvSpPr>
          <p:cNvPr id="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25615" name="Rectangle 15"/>
          <p:cNvSpPr>
            <a:spLocks noChangeArrowheads="1"/>
          </p:cNvSpPr>
          <p:nvPr userDrawn="1"/>
        </p:nvSpPr>
        <p:spPr bwMode="auto">
          <a:xfrm>
            <a:off x="304801" y="6629401"/>
            <a:ext cx="11578167"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dirty="0">
              <a:latin typeface="Helvetica" charset="0"/>
            </a:endParaRPr>
          </a:p>
        </p:txBody>
      </p:sp>
      <p:sp>
        <p:nvSpPr>
          <p:cNvPr id="11" name="Line 8"/>
          <p:cNvSpPr>
            <a:spLocks noChangeShapeType="1"/>
          </p:cNvSpPr>
          <p:nvPr userDrawn="1"/>
        </p:nvSpPr>
        <p:spPr bwMode="auto">
          <a:xfrm>
            <a:off x="0" y="1143000"/>
            <a:ext cx="111760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457200" y="76200"/>
            <a:ext cx="10668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
        <p:nvSpPr>
          <p:cNvPr id="15" name="Rectangle 7"/>
          <p:cNvSpPr>
            <a:spLocks noGrp="1" noChangeArrowheads="1"/>
          </p:cNvSpPr>
          <p:nvPr>
            <p:ph type="body" idx="1"/>
          </p:nvPr>
        </p:nvSpPr>
        <p:spPr bwMode="auto">
          <a:xfrm>
            <a:off x="457200" y="1280160"/>
            <a:ext cx="10668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318241" y="838200"/>
            <a:ext cx="812800"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txStyles>
    <p:titleStyle>
      <a:lvl1pPr algn="l" rtl="0" eaLnBrk="0" fontAlgn="base" hangingPunct="0">
        <a:lnSpc>
          <a:spcPct val="90000"/>
        </a:lnSpc>
        <a:spcBef>
          <a:spcPct val="0"/>
        </a:spcBef>
        <a:spcAft>
          <a:spcPct val="0"/>
        </a:spcAft>
        <a:defRPr sz="3600" b="1" baseline="0">
          <a:solidFill>
            <a:srgbClr val="3C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28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verbye@ta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www-personal.umich.edu/~mejn/courses/2006/cmplxsys899/powerlaws.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1219200" y="228600"/>
            <a:ext cx="10058400" cy="1646237"/>
          </a:xfrm>
          <a:noFill/>
        </p:spPr>
        <p:txBody>
          <a:bodyPr anchor="ctr"/>
          <a:lstStyle/>
          <a:p>
            <a:pPr algn="ctr" eaLnBrk="1" hangingPunct="1">
              <a:spcBef>
                <a:spcPct val="50000"/>
              </a:spcBef>
            </a:pPr>
            <a:r>
              <a:rPr lang="en-US" b="1" dirty="0">
                <a:effectLst/>
                <a:ea typeface="Calibri" panose="020F0502020204030204" pitchFamily="34" charset="0"/>
              </a:rPr>
              <a:t>Enhancing the Resilience and </a:t>
            </a:r>
            <a:br>
              <a:rPr lang="en-US" b="1" dirty="0">
                <a:effectLst/>
                <a:ea typeface="Calibri" panose="020F0502020204030204" pitchFamily="34" charset="0"/>
              </a:rPr>
            </a:br>
            <a:r>
              <a:rPr lang="en-US" b="1" dirty="0">
                <a:effectLst/>
                <a:ea typeface="Calibri" panose="020F0502020204030204" pitchFamily="34" charset="0"/>
              </a:rPr>
              <a:t>Sustainability of Electric Grids</a:t>
            </a:r>
            <a:endParaRPr lang="en-US" altLang="en-US" dirty="0"/>
          </a:p>
        </p:txBody>
      </p:sp>
      <p:sp>
        <p:nvSpPr>
          <p:cNvPr id="7" name="Subtitle 2"/>
          <p:cNvSpPr>
            <a:spLocks noGrp="1"/>
          </p:cNvSpPr>
          <p:nvPr>
            <p:ph type="subTitle" sz="quarter" idx="1"/>
          </p:nvPr>
        </p:nvSpPr>
        <p:spPr>
          <a:xfrm>
            <a:off x="990600" y="2552700"/>
            <a:ext cx="10515600" cy="1752600"/>
          </a:xfrm>
        </p:spPr>
        <p:txBody>
          <a:bodyPr/>
          <a:lstStyle/>
          <a:p>
            <a:r>
              <a:rPr lang="en-US" sz="3200" dirty="0"/>
              <a:t>Prof. Tom Overbye</a:t>
            </a:r>
          </a:p>
          <a:p>
            <a:r>
              <a:rPr lang="en-US" sz="3200" dirty="0"/>
              <a:t>Dept. of Electrical and Computer Engineering</a:t>
            </a:r>
          </a:p>
          <a:p>
            <a:r>
              <a:rPr lang="en-US" sz="3200" dirty="0"/>
              <a:t>Texas A&amp;M University</a:t>
            </a:r>
          </a:p>
          <a:p>
            <a:r>
              <a:rPr lang="en-US" sz="3200" dirty="0">
                <a:hlinkClick r:id="rId3"/>
              </a:rPr>
              <a:t>overbye@tamu.edu</a:t>
            </a:r>
            <a:endParaRPr lang="en-US" sz="3200" dirty="0"/>
          </a:p>
          <a:p>
            <a:r>
              <a:rPr lang="en-US" sz="3200" dirty="0"/>
              <a:t>April 8,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Reliability and Resiliency</a:t>
            </a:r>
          </a:p>
        </p:txBody>
      </p:sp>
      <p:sp>
        <p:nvSpPr>
          <p:cNvPr id="3" name="Content Placeholder 2"/>
          <p:cNvSpPr>
            <a:spLocks noGrp="1"/>
          </p:cNvSpPr>
          <p:nvPr>
            <p:ph idx="1"/>
          </p:nvPr>
        </p:nvSpPr>
        <p:spPr/>
        <p:txBody>
          <a:bodyPr/>
          <a:lstStyle/>
          <a:p>
            <a:r>
              <a:rPr lang="en-US" dirty="0"/>
              <a:t>Keeping the lights on involves designing and operating the electric grid with a goal of simultaneously increasing two related but ultimately different concepts: reliability and resiliency</a:t>
            </a:r>
          </a:p>
          <a:p>
            <a:r>
              <a:rPr lang="en-US" dirty="0"/>
              <a:t>Reliability: suitable or fit to be relied on: dependable</a:t>
            </a:r>
          </a:p>
          <a:p>
            <a:pPr lvl="1"/>
            <a:r>
              <a:rPr lang="en-US" dirty="0"/>
              <a:t>One of the key benefits of interconnected electric grids</a:t>
            </a:r>
          </a:p>
          <a:p>
            <a:r>
              <a:rPr lang="en-US" dirty="0"/>
              <a:t>Resiliency: an ability to recover from or adjust easily to misfortune or change</a:t>
            </a:r>
          </a:p>
          <a:p>
            <a:pPr lvl="1"/>
            <a:r>
              <a:rPr lang="en-US" dirty="0"/>
              <a:t>A key focus of electric grid protection systems almost from day one, but there is a more recent focus on acknowledging that large-scale blackouts cannot be totally prevented, so we must be able to bounce back </a:t>
            </a:r>
          </a:p>
        </p:txBody>
      </p:sp>
      <p:sp>
        <p:nvSpPr>
          <p:cNvPr id="4"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9</a:t>
            </a:fld>
            <a:endParaRPr lang="en-US" sz="1200" dirty="0"/>
          </a:p>
        </p:txBody>
      </p:sp>
      <p:sp>
        <p:nvSpPr>
          <p:cNvPr id="5" name="Slide Number Placeholder 1">
            <a:extLst>
              <a:ext uri="{FF2B5EF4-FFF2-40B4-BE49-F238E27FC236}">
                <a16:creationId xmlns:a16="http://schemas.microsoft.com/office/drawing/2014/main" id="{3EB8FE61-74D2-4D34-ACAB-916C4A7D163F}"/>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9</a:t>
            </a:fld>
            <a:endParaRPr lang="en-US" dirty="0">
              <a:solidFill>
                <a:srgbClr val="1E0000"/>
              </a:solidFill>
            </a:endParaRPr>
          </a:p>
        </p:txBody>
      </p:sp>
    </p:spTree>
    <p:extLst>
      <p:ext uri="{BB962C8B-B14F-4D97-AF65-F5344CB8AC3E}">
        <p14:creationId xmlns:p14="http://schemas.microsoft.com/office/powerpoint/2010/main" val="980429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High-Impact, Low-Frequency Events</a:t>
            </a:r>
          </a:p>
        </p:txBody>
      </p:sp>
      <p:sp>
        <p:nvSpPr>
          <p:cNvPr id="3" name="Content Placeholder 2"/>
          <p:cNvSpPr>
            <a:spLocks noGrp="1"/>
          </p:cNvSpPr>
          <p:nvPr>
            <p:ph idx="1"/>
          </p:nvPr>
        </p:nvSpPr>
        <p:spPr/>
        <p:txBody>
          <a:bodyPr/>
          <a:lstStyle/>
          <a:p>
            <a:r>
              <a:rPr lang="en-US" dirty="0"/>
              <a:t>In order to enhance electric grid resiliency we need to consider the almost unthinkable events</a:t>
            </a:r>
          </a:p>
          <a:p>
            <a:r>
              <a:rPr lang="en-US" dirty="0"/>
              <a:t>These include what the </a:t>
            </a:r>
            <a:br>
              <a:rPr lang="en-US" dirty="0"/>
            </a:br>
            <a:r>
              <a:rPr lang="en-US" dirty="0"/>
              <a:t>North American Electric </a:t>
            </a:r>
            <a:br>
              <a:rPr lang="en-US" dirty="0"/>
            </a:br>
            <a:r>
              <a:rPr lang="en-US" dirty="0"/>
              <a:t>Reliability Corporation </a:t>
            </a:r>
            <a:br>
              <a:rPr lang="en-US" dirty="0"/>
            </a:br>
            <a:r>
              <a:rPr lang="en-US" dirty="0"/>
              <a:t>(NERC) calls High-Impact, </a:t>
            </a:r>
            <a:br>
              <a:rPr lang="en-US" dirty="0"/>
            </a:br>
            <a:r>
              <a:rPr lang="en-US" dirty="0"/>
              <a:t>Low-Frequency Events</a:t>
            </a:r>
            <a:br>
              <a:rPr lang="en-US" dirty="0"/>
            </a:br>
            <a:r>
              <a:rPr lang="en-US" dirty="0"/>
              <a:t>(HILFs); others call them </a:t>
            </a:r>
            <a:br>
              <a:rPr lang="en-US" dirty="0"/>
            </a:br>
            <a:r>
              <a:rPr lang="en-US" dirty="0"/>
              <a:t>black sky days, or severe resiliency events (SREs)</a:t>
            </a:r>
          </a:p>
          <a:p>
            <a:pPr lvl="1"/>
            <a:r>
              <a:rPr lang="en-US" dirty="0"/>
              <a:t>Large-scale, potentially long duration blackouts</a:t>
            </a:r>
          </a:p>
          <a:p>
            <a:pPr lvl="1"/>
            <a:r>
              <a:rPr lang="en-US" dirty="0"/>
              <a:t>HILFs identified by NERC were 1) a coordinated cyber, physical or blended attacks, 2) pandemics, 3) geomagnetic disturbances (GMDs), and 4) HEMPs </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4034" t="10046" r="2622" b="9432"/>
          <a:stretch/>
        </p:blipFill>
        <p:spPr bwMode="auto">
          <a:xfrm>
            <a:off x="5289718" y="1667415"/>
            <a:ext cx="5225881" cy="2719140"/>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7391400" y="4386555"/>
            <a:ext cx="2775119" cy="369332"/>
          </a:xfrm>
          <a:prstGeom prst="rect">
            <a:avLst/>
          </a:prstGeom>
        </p:spPr>
        <p:txBody>
          <a:bodyPr wrap="square">
            <a:spAutoFit/>
          </a:bodyPr>
          <a:lstStyle/>
          <a:p>
            <a:r>
              <a:rPr lang="en-US" sz="1800" dirty="0">
                <a:solidFill>
                  <a:schemeClr val="tx1">
                    <a:lumMod val="50000"/>
                  </a:schemeClr>
                </a:solidFill>
              </a:rPr>
              <a:t>Image Source: NERC, 2012</a:t>
            </a:r>
          </a:p>
        </p:txBody>
      </p:sp>
      <p:sp>
        <p:nvSpPr>
          <p:cNvPr id="6" name="Slide Number Placeholder 1">
            <a:extLst>
              <a:ext uri="{FF2B5EF4-FFF2-40B4-BE49-F238E27FC236}">
                <a16:creationId xmlns:a16="http://schemas.microsoft.com/office/drawing/2014/main" id="{E40FBC23-22B0-4DF3-F781-B5C700A88D4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10</a:t>
            </a:fld>
            <a:endParaRPr lang="en-US" dirty="0">
              <a:solidFill>
                <a:srgbClr val="1E0000"/>
              </a:solidFill>
            </a:endParaRPr>
          </a:p>
        </p:txBody>
      </p:sp>
    </p:spTree>
    <p:extLst>
      <p:ext uri="{BB962C8B-B14F-4D97-AF65-F5344CB8AC3E}">
        <p14:creationId xmlns:p14="http://schemas.microsoft.com/office/powerpoint/2010/main" val="21076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EBAA-C5D2-801A-1C98-3BF386A41F64}"/>
              </a:ext>
            </a:extLst>
          </p:cNvPr>
          <p:cNvSpPr>
            <a:spLocks noGrp="1"/>
          </p:cNvSpPr>
          <p:nvPr>
            <p:ph type="title"/>
          </p:nvPr>
        </p:nvSpPr>
        <p:spPr>
          <a:xfrm>
            <a:off x="152400" y="76200"/>
            <a:ext cx="11963400" cy="1066800"/>
          </a:xfrm>
        </p:spPr>
        <p:txBody>
          <a:bodyPr/>
          <a:lstStyle/>
          <a:p>
            <a:r>
              <a:rPr lang="en-US" dirty="0"/>
              <a:t>A Benign, Slightly High Impact, Low Frequency Event </a:t>
            </a:r>
          </a:p>
        </p:txBody>
      </p:sp>
      <p:sp>
        <p:nvSpPr>
          <p:cNvPr id="3" name="Content Placeholder 2">
            <a:extLst>
              <a:ext uri="{FF2B5EF4-FFF2-40B4-BE49-F238E27FC236}">
                <a16:creationId xmlns:a16="http://schemas.microsoft.com/office/drawing/2014/main" id="{2BD849B6-6E99-60BB-A2DB-D8616416893B}"/>
              </a:ext>
            </a:extLst>
          </p:cNvPr>
          <p:cNvSpPr>
            <a:spLocks noGrp="1"/>
          </p:cNvSpPr>
          <p:nvPr>
            <p:ph idx="1"/>
          </p:nvPr>
        </p:nvSpPr>
        <p:spPr>
          <a:xfrm>
            <a:off x="457200" y="1280160"/>
            <a:ext cx="11297920" cy="1539240"/>
          </a:xfrm>
        </p:spPr>
        <p:txBody>
          <a:bodyPr/>
          <a:lstStyle/>
          <a:p>
            <a:r>
              <a:rPr lang="en-US" dirty="0"/>
              <a:t>There was a total eclipse on April 8, 2024 that passed over much of the US; in March we released a video showing the estimated impact on US PV generation</a:t>
            </a:r>
          </a:p>
          <a:p>
            <a:endParaRPr lang="en-US" dirty="0"/>
          </a:p>
        </p:txBody>
      </p:sp>
      <p:sp>
        <p:nvSpPr>
          <p:cNvPr id="6" name="Slide Number Placeholder 1">
            <a:extLst>
              <a:ext uri="{FF2B5EF4-FFF2-40B4-BE49-F238E27FC236}">
                <a16:creationId xmlns:a16="http://schemas.microsoft.com/office/drawing/2014/main" id="{6CBEDB6F-17F5-F04E-56F5-7CCAE20BE422}"/>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11</a:t>
            </a:fld>
            <a:endParaRPr lang="en-US" dirty="0">
              <a:solidFill>
                <a:srgbClr val="1E0000"/>
              </a:solidFill>
            </a:endParaRPr>
          </a:p>
        </p:txBody>
      </p:sp>
      <p:pic>
        <p:nvPicPr>
          <p:cNvPr id="7" name="Picture 6" descr="A map of the world&#10;&#10;Description automatically generated">
            <a:extLst>
              <a:ext uri="{FF2B5EF4-FFF2-40B4-BE49-F238E27FC236}">
                <a16:creationId xmlns:a16="http://schemas.microsoft.com/office/drawing/2014/main" id="{0B7A65C7-EAD1-68B0-D2D3-B5EE83E90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9" r="3153"/>
          <a:stretch/>
        </p:blipFill>
        <p:spPr>
          <a:xfrm>
            <a:off x="3962400" y="2362200"/>
            <a:ext cx="7955280" cy="4059999"/>
          </a:xfrm>
          <a:prstGeom prst="rect">
            <a:avLst/>
          </a:prstGeom>
        </p:spPr>
      </p:pic>
      <p:pic>
        <p:nvPicPr>
          <p:cNvPr id="9" name="Picture 8">
            <a:extLst>
              <a:ext uri="{FF2B5EF4-FFF2-40B4-BE49-F238E27FC236}">
                <a16:creationId xmlns:a16="http://schemas.microsoft.com/office/drawing/2014/main" id="{372B6E44-B50F-BB1A-548D-807B64EB7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305"/>
          <a:stretch/>
        </p:blipFill>
        <p:spPr>
          <a:xfrm>
            <a:off x="690880" y="2590800"/>
            <a:ext cx="3108960" cy="1915767"/>
          </a:xfrm>
          <a:prstGeom prst="rect">
            <a:avLst/>
          </a:prstGeom>
        </p:spPr>
      </p:pic>
      <p:pic>
        <p:nvPicPr>
          <p:cNvPr id="10" name="Picture 9">
            <a:extLst>
              <a:ext uri="{FF2B5EF4-FFF2-40B4-BE49-F238E27FC236}">
                <a16:creationId xmlns:a16="http://schemas.microsoft.com/office/drawing/2014/main" id="{6FE85624-1E08-AADA-C527-43DA5FA785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3668"/>
          <a:stretch/>
        </p:blipFill>
        <p:spPr>
          <a:xfrm>
            <a:off x="693990" y="4642595"/>
            <a:ext cx="3017520" cy="1910605"/>
          </a:xfrm>
          <a:prstGeom prst="rect">
            <a:avLst/>
          </a:prstGeom>
        </p:spPr>
      </p:pic>
    </p:spTree>
    <p:extLst>
      <p:ext uri="{BB962C8B-B14F-4D97-AF65-F5344CB8AC3E}">
        <p14:creationId xmlns:p14="http://schemas.microsoft.com/office/powerpoint/2010/main" val="4057583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Grid Resilience? </a:t>
            </a:r>
          </a:p>
        </p:txBody>
      </p:sp>
      <p:sp>
        <p:nvSpPr>
          <p:cNvPr id="3" name="Content Placeholder 2"/>
          <p:cNvSpPr>
            <a:spLocks noGrp="1"/>
          </p:cNvSpPr>
          <p:nvPr>
            <p:ph idx="1"/>
          </p:nvPr>
        </p:nvSpPr>
        <p:spPr/>
        <p:txBody>
          <a:bodyPr/>
          <a:lstStyle/>
          <a:p>
            <a:r>
              <a:rPr lang="en-US" dirty="0"/>
              <a:t>Merriam Webster Dictionary (resilience in general)</a:t>
            </a:r>
          </a:p>
          <a:p>
            <a:pPr lvl="1"/>
            <a:r>
              <a:rPr lang="en-US" dirty="0"/>
              <a:t>“An ability to recover from or adjust easily to misfortune or change”</a:t>
            </a:r>
          </a:p>
          <a:p>
            <a:r>
              <a:rPr lang="en-US" dirty="0"/>
              <a:t>EPRI &amp; North American Transmission Forum (NATF)</a:t>
            </a:r>
          </a:p>
          <a:p>
            <a:pPr lvl="1"/>
            <a:r>
              <a:rPr lang="en-US" dirty="0"/>
              <a:t>The ability of the system and its components (… equipment and human …) to minimize damage and improve recovery from non-routine disruptions, including High Impact, Low Frequency (HILF) events, in a reasonable amount of time”</a:t>
            </a:r>
          </a:p>
          <a:p>
            <a:r>
              <a:rPr lang="en-US" dirty="0"/>
              <a:t>The impact of blackouts is not linear!</a:t>
            </a:r>
          </a:p>
          <a:p>
            <a:pPr lvl="1"/>
            <a:r>
              <a:rPr lang="en-US" dirty="0"/>
              <a:t>Having 100 million people out of service can be more than tens times worse than 10 million out.  A ten day blackout can be more than tens times worse than a one day blackout.</a:t>
            </a:r>
          </a:p>
          <a:p>
            <a:pPr lvl="1"/>
            <a:endParaRPr lang="en-US" dirty="0"/>
          </a:p>
          <a:p>
            <a:pPr marL="0" indent="0">
              <a:buNone/>
            </a:pPr>
            <a:endParaRPr lang="en-US" dirty="0"/>
          </a:p>
        </p:txBody>
      </p:sp>
      <p:sp>
        <p:nvSpPr>
          <p:cNvPr id="4" name="TextBox 18"/>
          <p:cNvSpPr txBox="1">
            <a:spLocks noChangeArrowheads="1"/>
          </p:cNvSpPr>
          <p:nvPr/>
        </p:nvSpPr>
        <p:spPr bwMode="auto">
          <a:xfrm>
            <a:off x="1219200" y="6019800"/>
            <a:ext cx="7586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600" dirty="0">
                <a:solidFill>
                  <a:schemeClr val="tx1">
                    <a:lumMod val="50000"/>
                  </a:schemeClr>
                </a:solidFill>
                <a:latin typeface="Times New Roman" panose="02020603050405020304" pitchFamily="18" charset="0"/>
                <a:cs typeface="Times New Roman" panose="02020603050405020304" pitchFamily="18" charset="0"/>
              </a:rPr>
              <a:t>These definitions are from the 53rd North American Power Symposium keynote address by Dan Smith of Lower Colorado River Authority, November 2021</a:t>
            </a:r>
          </a:p>
        </p:txBody>
      </p:sp>
      <p:sp>
        <p:nvSpPr>
          <p:cNvPr id="5" name="Slide Number Placeholder 1">
            <a:extLst>
              <a:ext uri="{FF2B5EF4-FFF2-40B4-BE49-F238E27FC236}">
                <a16:creationId xmlns:a16="http://schemas.microsoft.com/office/drawing/2014/main" id="{AF61B775-4066-D4B5-C28F-919FED3FE76A}"/>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12</a:t>
            </a:fld>
            <a:endParaRPr lang="en-US" dirty="0">
              <a:solidFill>
                <a:srgbClr val="1E0000"/>
              </a:solidFill>
            </a:endParaRPr>
          </a:p>
        </p:txBody>
      </p:sp>
    </p:spTree>
    <p:extLst>
      <p:ext uri="{BB962C8B-B14F-4D97-AF65-F5344CB8AC3E}">
        <p14:creationId xmlns:p14="http://schemas.microsoft.com/office/powerpoint/2010/main" val="3992058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Reliability – Resilience Continuum</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524408" y="1295400"/>
            <a:ext cx="8736018" cy="427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18"/>
          <p:cNvSpPr txBox="1">
            <a:spLocks noChangeArrowheads="1"/>
          </p:cNvSpPr>
          <p:nvPr/>
        </p:nvSpPr>
        <p:spPr bwMode="auto">
          <a:xfrm>
            <a:off x="1981200" y="5713952"/>
            <a:ext cx="7586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600" dirty="0">
                <a:solidFill>
                  <a:schemeClr val="tx1">
                    <a:lumMod val="50000"/>
                  </a:schemeClr>
                </a:solidFill>
                <a:latin typeface="Arial" charset="0"/>
              </a:rPr>
              <a:t>Slide is from the 53</a:t>
            </a:r>
            <a:r>
              <a:rPr lang="en-US" altLang="en-US" sz="1600" baseline="30000" dirty="0">
                <a:solidFill>
                  <a:schemeClr val="tx1">
                    <a:lumMod val="50000"/>
                  </a:schemeClr>
                </a:solidFill>
                <a:latin typeface="Arial" charset="0"/>
              </a:rPr>
              <a:t>rd</a:t>
            </a:r>
            <a:r>
              <a:rPr lang="en-US" altLang="en-US" sz="1600" dirty="0">
                <a:solidFill>
                  <a:schemeClr val="tx1">
                    <a:lumMod val="50000"/>
                  </a:schemeClr>
                </a:solidFill>
                <a:latin typeface="Arial" charset="0"/>
              </a:rPr>
              <a:t> North American Power Symposium keynote address by Dan Smith of Lower Colorado River Authority, November 2021; credit NATF</a:t>
            </a:r>
          </a:p>
        </p:txBody>
      </p:sp>
      <p:sp>
        <p:nvSpPr>
          <p:cNvPr id="3" name="Slide Number Placeholder 1">
            <a:extLst>
              <a:ext uri="{FF2B5EF4-FFF2-40B4-BE49-F238E27FC236}">
                <a16:creationId xmlns:a16="http://schemas.microsoft.com/office/drawing/2014/main" id="{15E36617-EE45-A195-4FDA-3C8D982C7A35}"/>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13</a:t>
            </a:fld>
            <a:endParaRPr lang="en-US" dirty="0">
              <a:solidFill>
                <a:srgbClr val="1E0000"/>
              </a:solidFill>
            </a:endParaRPr>
          </a:p>
        </p:txBody>
      </p:sp>
    </p:spTree>
    <p:extLst>
      <p:ext uri="{BB962C8B-B14F-4D97-AF65-F5344CB8AC3E}">
        <p14:creationId xmlns:p14="http://schemas.microsoft.com/office/powerpoint/2010/main" val="65123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Resilient to What?</a:t>
            </a:r>
          </a:p>
        </p:txBody>
      </p:sp>
      <p:sp>
        <p:nvSpPr>
          <p:cNvPr id="3" name="Content Placeholder 2"/>
          <p:cNvSpPr>
            <a:spLocks noGrp="1"/>
          </p:cNvSpPr>
          <p:nvPr>
            <p:ph idx="1"/>
          </p:nvPr>
        </p:nvSpPr>
        <p:spPr>
          <a:xfrm>
            <a:off x="457200" y="1280160"/>
            <a:ext cx="11176000" cy="1442621"/>
          </a:xfrm>
        </p:spPr>
        <p:txBody>
          <a:bodyPr/>
          <a:lstStyle/>
          <a:p>
            <a:r>
              <a:rPr lang="en-US" dirty="0"/>
              <a:t>A key question on resiliency is to determine the likely threats</a:t>
            </a:r>
          </a:p>
          <a:p>
            <a:pPr lvl="1"/>
            <a:r>
              <a:rPr lang="en-US" dirty="0"/>
              <a:t>Some are geographic, and may are hard to quantify </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722781"/>
            <a:ext cx="4514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08465" y="2341042"/>
            <a:ext cx="2302233" cy="461665"/>
          </a:xfrm>
          <a:prstGeom prst="rect">
            <a:avLst/>
          </a:prstGeom>
          <a:noFill/>
        </p:spPr>
        <p:txBody>
          <a:bodyPr wrap="square" rtlCol="0">
            <a:spAutoFit/>
          </a:bodyPr>
          <a:lstStyle/>
          <a:p>
            <a:r>
              <a:rPr lang="en-US" sz="2400" dirty="0">
                <a:solidFill>
                  <a:schemeClr val="tx1">
                    <a:lumMod val="50000"/>
                  </a:schemeClr>
                </a:solidFill>
              </a:rPr>
              <a:t>Earthquake Risk </a:t>
            </a: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61055" y="2919955"/>
            <a:ext cx="4068637" cy="261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167632" y="6186387"/>
            <a:ext cx="5597371" cy="307777"/>
          </a:xfrm>
          <a:prstGeom prst="rect">
            <a:avLst/>
          </a:prstGeom>
        </p:spPr>
        <p:txBody>
          <a:bodyPr wrap="square">
            <a:spAutoFit/>
          </a:bodyPr>
          <a:lstStyle/>
          <a:p>
            <a:r>
              <a:rPr lang="en-US" sz="1400" dirty="0"/>
              <a:t>Source: </a:t>
            </a:r>
            <a:r>
              <a:rPr lang="en-US" sz="1400" i="1" dirty="0"/>
              <a:t>Enhancing the Resilience of the Nation’s Electricity System</a:t>
            </a:r>
            <a:r>
              <a:rPr lang="en-US" sz="1400" dirty="0"/>
              <a:t>, 2017</a:t>
            </a:r>
          </a:p>
        </p:txBody>
      </p:sp>
      <p:sp>
        <p:nvSpPr>
          <p:cNvPr id="9" name="TextBox 8"/>
          <p:cNvSpPr txBox="1"/>
          <p:nvPr/>
        </p:nvSpPr>
        <p:spPr>
          <a:xfrm>
            <a:off x="6579092" y="2367649"/>
            <a:ext cx="2635658" cy="461665"/>
          </a:xfrm>
          <a:prstGeom prst="rect">
            <a:avLst/>
          </a:prstGeom>
          <a:noFill/>
        </p:spPr>
        <p:txBody>
          <a:bodyPr wrap="square" rtlCol="0">
            <a:spAutoFit/>
          </a:bodyPr>
          <a:lstStyle/>
          <a:p>
            <a:r>
              <a:rPr lang="en-US" sz="2400" dirty="0">
                <a:solidFill>
                  <a:schemeClr val="tx1">
                    <a:lumMod val="50000"/>
                  </a:schemeClr>
                </a:solidFill>
              </a:rPr>
              <a:t>Freezing Rain Risk </a:t>
            </a:r>
          </a:p>
        </p:txBody>
      </p:sp>
      <p:sp>
        <p:nvSpPr>
          <p:cNvPr id="10"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6443F0E8-9F05-42C7-901A-992AAD89A262}" type="slidenum">
              <a:rPr lang="en-US" altLang="en-US" sz="1200">
                <a:solidFill>
                  <a:schemeClr val="bg1"/>
                </a:solidFill>
              </a:rPr>
              <a:pPr>
                <a:spcBef>
                  <a:spcPct val="0"/>
                </a:spcBef>
                <a:buClrTx/>
                <a:buSzTx/>
                <a:buFontTx/>
                <a:buNone/>
              </a:pPr>
              <a:t>14</a:t>
            </a:fld>
            <a:endParaRPr lang="en-US" altLang="en-US" sz="1200" dirty="0">
              <a:solidFill>
                <a:schemeClr val="bg1"/>
              </a:solidFill>
            </a:endParaRPr>
          </a:p>
        </p:txBody>
      </p:sp>
      <p:sp>
        <p:nvSpPr>
          <p:cNvPr id="5" name="Slide Number Placeholder 1">
            <a:extLst>
              <a:ext uri="{FF2B5EF4-FFF2-40B4-BE49-F238E27FC236}">
                <a16:creationId xmlns:a16="http://schemas.microsoft.com/office/drawing/2014/main" id="{26618627-A18C-3F11-543D-0430000AA399}"/>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14</a:t>
            </a:fld>
            <a:endParaRPr lang="en-US" dirty="0">
              <a:solidFill>
                <a:srgbClr val="1E0000"/>
              </a:solidFill>
            </a:endParaRPr>
          </a:p>
        </p:txBody>
      </p:sp>
      <p:sp>
        <p:nvSpPr>
          <p:cNvPr id="6" name="Rectangle 5">
            <a:extLst>
              <a:ext uri="{FF2B5EF4-FFF2-40B4-BE49-F238E27FC236}">
                <a16:creationId xmlns:a16="http://schemas.microsoft.com/office/drawing/2014/main" id="{E2818710-CACD-89DB-B99B-F5F1779AE244}"/>
              </a:ext>
            </a:extLst>
          </p:cNvPr>
          <p:cNvSpPr/>
          <p:nvPr/>
        </p:nvSpPr>
        <p:spPr>
          <a:xfrm>
            <a:off x="9448800" y="3404118"/>
            <a:ext cx="2514600" cy="1938992"/>
          </a:xfrm>
          <a:prstGeom prst="rect">
            <a:avLst/>
          </a:prstGeom>
          <a:solidFill>
            <a:schemeClr val="accent3">
              <a:lumMod val="95000"/>
            </a:schemeClr>
          </a:solidFill>
        </p:spPr>
        <p:txBody>
          <a:bodyPr wrap="square">
            <a:spAutoFit/>
          </a:bodyPr>
          <a:lstStyle/>
          <a:p>
            <a:r>
              <a:rPr lang="en-US" sz="2400" dirty="0">
                <a:solidFill>
                  <a:schemeClr val="tx1">
                    <a:lumMod val="50000"/>
                  </a:schemeClr>
                </a:solidFill>
              </a:rPr>
              <a:t>The impact of wind and solar output on the weather is also a growing concern</a:t>
            </a:r>
          </a:p>
        </p:txBody>
      </p:sp>
    </p:spTree>
    <p:extLst>
      <p:ext uri="{BB962C8B-B14F-4D97-AF65-F5344CB8AC3E}">
        <p14:creationId xmlns:p14="http://schemas.microsoft.com/office/powerpoint/2010/main" val="1412106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C873-C6BB-6A80-BE9F-A183A140C744}"/>
              </a:ext>
            </a:extLst>
          </p:cNvPr>
          <p:cNvSpPr>
            <a:spLocks noGrp="1"/>
          </p:cNvSpPr>
          <p:nvPr>
            <p:ph type="title"/>
          </p:nvPr>
        </p:nvSpPr>
        <p:spPr/>
        <p:txBody>
          <a:bodyPr/>
          <a:lstStyle/>
          <a:p>
            <a:r>
              <a:rPr lang="en-US" dirty="0"/>
              <a:t>Resilient to What?</a:t>
            </a:r>
          </a:p>
        </p:txBody>
      </p:sp>
      <p:sp>
        <p:nvSpPr>
          <p:cNvPr id="3" name="Content Placeholder 2">
            <a:extLst>
              <a:ext uri="{FF2B5EF4-FFF2-40B4-BE49-F238E27FC236}">
                <a16:creationId xmlns:a16="http://schemas.microsoft.com/office/drawing/2014/main" id="{6DFA7385-7742-C227-EA57-8337F73FECE7}"/>
              </a:ext>
            </a:extLst>
          </p:cNvPr>
          <p:cNvSpPr>
            <a:spLocks noGrp="1"/>
          </p:cNvSpPr>
          <p:nvPr>
            <p:ph idx="1"/>
          </p:nvPr>
        </p:nvSpPr>
        <p:spPr/>
        <p:txBody>
          <a:bodyPr/>
          <a:lstStyle/>
          <a:p>
            <a:r>
              <a:rPr lang="en-US" dirty="0"/>
              <a:t>Electric grids are complex, and they are subject to a wide variety of different disturbances.  Many occur regularly and some have never occurred </a:t>
            </a:r>
          </a:p>
          <a:p>
            <a:r>
              <a:rPr lang="en-US" dirty="0"/>
              <a:t>The image shows the frequency </a:t>
            </a:r>
            <a:br>
              <a:rPr lang="en-US" dirty="0"/>
            </a:br>
            <a:r>
              <a:rPr lang="en-US" dirty="0"/>
              <a:t>of US bulk outages from 1984-2015; </a:t>
            </a:r>
            <a:br>
              <a:rPr lang="en-US" dirty="0"/>
            </a:br>
            <a:r>
              <a:rPr lang="en-US" dirty="0"/>
              <a:t>large events are more common than </a:t>
            </a:r>
            <a:br>
              <a:rPr lang="en-US" dirty="0"/>
            </a:br>
            <a:r>
              <a:rPr lang="en-US" dirty="0"/>
              <a:t>an exponential distribution would </a:t>
            </a:r>
            <a:br>
              <a:rPr lang="en-US" dirty="0"/>
            </a:br>
            <a:r>
              <a:rPr lang="en-US" dirty="0"/>
              <a:t>indicate</a:t>
            </a:r>
          </a:p>
          <a:p>
            <a:r>
              <a:rPr lang="en-US" dirty="0"/>
              <a:t>Blackouts have been shown to</a:t>
            </a:r>
            <a:br>
              <a:rPr lang="en-US" dirty="0"/>
            </a:br>
            <a:r>
              <a:rPr lang="en-US" dirty="0"/>
              <a:t>have a power-law distribution so</a:t>
            </a:r>
            <a:br>
              <a:rPr lang="en-US" dirty="0"/>
            </a:br>
            <a:r>
              <a:rPr lang="en-US" dirty="0"/>
              <a:t>there is scale invariance</a:t>
            </a:r>
          </a:p>
        </p:txBody>
      </p:sp>
      <p:pic>
        <p:nvPicPr>
          <p:cNvPr id="4" name="Picture 3">
            <a:extLst>
              <a:ext uri="{FF2B5EF4-FFF2-40B4-BE49-F238E27FC236}">
                <a16:creationId xmlns:a16="http://schemas.microsoft.com/office/drawing/2014/main" id="{E9F1E6D8-9647-A0A2-7FE9-C0410EEFC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438400"/>
            <a:ext cx="5561552" cy="3810000"/>
          </a:xfrm>
          <a:prstGeom prst="rect">
            <a:avLst/>
          </a:prstGeom>
        </p:spPr>
      </p:pic>
      <p:sp>
        <p:nvSpPr>
          <p:cNvPr id="5" name="Slide Number Placeholder 1">
            <a:extLst>
              <a:ext uri="{FF2B5EF4-FFF2-40B4-BE49-F238E27FC236}">
                <a16:creationId xmlns:a16="http://schemas.microsoft.com/office/drawing/2014/main" id="{40F7E308-17A5-9F84-FBD4-EFF53824A7DB}"/>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15</a:t>
            </a:fld>
            <a:endParaRPr lang="en-US" dirty="0">
              <a:solidFill>
                <a:srgbClr val="1E0000"/>
              </a:solidFill>
            </a:endParaRPr>
          </a:p>
        </p:txBody>
      </p:sp>
    </p:spTree>
    <p:extLst>
      <p:ext uri="{BB962C8B-B14F-4D97-AF65-F5344CB8AC3E}">
        <p14:creationId xmlns:p14="http://schemas.microsoft.com/office/powerpoint/2010/main" val="406212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B161-EDC9-4DED-543D-02DD1D147358}"/>
              </a:ext>
            </a:extLst>
          </p:cNvPr>
          <p:cNvSpPr>
            <a:spLocks noGrp="1"/>
          </p:cNvSpPr>
          <p:nvPr>
            <p:ph type="title"/>
          </p:nvPr>
        </p:nvSpPr>
        <p:spPr/>
        <p:txBody>
          <a:bodyPr/>
          <a:lstStyle/>
          <a:p>
            <a:r>
              <a:rPr lang="en-US" dirty="0"/>
              <a:t>Aside: Power Law Distributions</a:t>
            </a:r>
          </a:p>
        </p:txBody>
      </p:sp>
      <p:sp>
        <p:nvSpPr>
          <p:cNvPr id="3" name="Content Placeholder 2">
            <a:extLst>
              <a:ext uri="{FF2B5EF4-FFF2-40B4-BE49-F238E27FC236}">
                <a16:creationId xmlns:a16="http://schemas.microsoft.com/office/drawing/2014/main" id="{5554E974-D2F5-173A-F981-E028F590C7A7}"/>
              </a:ext>
            </a:extLst>
          </p:cNvPr>
          <p:cNvSpPr>
            <a:spLocks noGrp="1"/>
          </p:cNvSpPr>
          <p:nvPr>
            <p:ph idx="1"/>
          </p:nvPr>
        </p:nvSpPr>
        <p:spPr>
          <a:xfrm>
            <a:off x="457200" y="1280160"/>
            <a:ext cx="11297920" cy="1158240"/>
          </a:xfrm>
        </p:spPr>
        <p:txBody>
          <a:bodyPr/>
          <a:lstStyle/>
          <a:p>
            <a:r>
              <a:rPr lang="en-US" dirty="0"/>
              <a:t>When considering a phenomena, it is useful to known 1) does it follow a power law, 2) if so over what range, and 3) what is it’s </a:t>
            </a:r>
            <a:r>
              <a:rPr lang="en-US" dirty="0">
                <a:latin typeface="Symbol" panose="05050102010706020507" pitchFamily="18" charset="2"/>
              </a:rPr>
              <a:t>a</a:t>
            </a:r>
            <a:r>
              <a:rPr lang="en-US" dirty="0"/>
              <a:t> exponent</a:t>
            </a:r>
          </a:p>
          <a:p>
            <a:endParaRPr lang="en-US" dirty="0"/>
          </a:p>
        </p:txBody>
      </p:sp>
      <p:pic>
        <p:nvPicPr>
          <p:cNvPr id="4" name="Picture 2">
            <a:extLst>
              <a:ext uri="{FF2B5EF4-FFF2-40B4-BE49-F238E27FC236}">
                <a16:creationId xmlns:a16="http://schemas.microsoft.com/office/drawing/2014/main" id="{CA9FD603-3C49-F5A5-E4DB-B4AAAD310C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7718" y="2131752"/>
            <a:ext cx="3781364" cy="365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D0A50FE-18C0-6339-B8A5-71FBDA29B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64841" y="2191477"/>
            <a:ext cx="4800600" cy="384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EC2CE81E-3E62-2C49-09AF-4A98E99036CC}"/>
              </a:ext>
            </a:extLst>
          </p:cNvPr>
          <p:cNvSpPr/>
          <p:nvPr/>
        </p:nvSpPr>
        <p:spPr>
          <a:xfrm>
            <a:off x="457198" y="6104577"/>
            <a:ext cx="7116793" cy="307777"/>
          </a:xfrm>
          <a:prstGeom prst="rect">
            <a:avLst/>
          </a:prstGeom>
        </p:spPr>
        <p:txBody>
          <a:bodyPr wrap="square">
            <a:spAutoFit/>
          </a:bodyPr>
          <a:lstStyle/>
          <a:p>
            <a:r>
              <a:rPr lang="en-US" sz="1400" dirty="0">
                <a:solidFill>
                  <a:schemeClr val="tx1">
                    <a:lumMod val="50000"/>
                  </a:schemeClr>
                </a:solidFill>
                <a:hlinkClick r:id="rId4"/>
              </a:rPr>
              <a:t>Images Source: www-personal.umich.edu/~mejn/courses/2006/cmplxsys899/powerlaws.pdf</a:t>
            </a:r>
            <a:endParaRPr lang="en-US" sz="1400" dirty="0">
              <a:solidFill>
                <a:schemeClr val="tx1">
                  <a:lumMod val="50000"/>
                </a:schemeClr>
              </a:solidFill>
            </a:endParaRPr>
          </a:p>
        </p:txBody>
      </p:sp>
      <p:sp>
        <p:nvSpPr>
          <p:cNvPr id="7" name="Slide Number Placeholder 1">
            <a:extLst>
              <a:ext uri="{FF2B5EF4-FFF2-40B4-BE49-F238E27FC236}">
                <a16:creationId xmlns:a16="http://schemas.microsoft.com/office/drawing/2014/main" id="{A54E3570-87EF-E5CC-E6E2-C576D884D7F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16</a:t>
            </a:fld>
            <a:endParaRPr lang="en-US" dirty="0">
              <a:solidFill>
                <a:srgbClr val="1E0000"/>
              </a:solidFill>
            </a:endParaRPr>
          </a:p>
        </p:txBody>
      </p:sp>
      <p:sp>
        <p:nvSpPr>
          <p:cNvPr id="8" name="Rectangle 7">
            <a:extLst>
              <a:ext uri="{FF2B5EF4-FFF2-40B4-BE49-F238E27FC236}">
                <a16:creationId xmlns:a16="http://schemas.microsoft.com/office/drawing/2014/main" id="{A1EBA494-90A6-867A-991F-0EAD3C78682D}"/>
              </a:ext>
            </a:extLst>
          </p:cNvPr>
          <p:cNvSpPr/>
          <p:nvPr/>
        </p:nvSpPr>
        <p:spPr>
          <a:xfrm>
            <a:off x="9399140" y="4480932"/>
            <a:ext cx="2362200" cy="1569660"/>
          </a:xfrm>
          <a:prstGeom prst="rect">
            <a:avLst/>
          </a:prstGeom>
          <a:solidFill>
            <a:schemeClr val="accent3">
              <a:lumMod val="95000"/>
            </a:schemeClr>
          </a:solidFill>
        </p:spPr>
        <p:txBody>
          <a:bodyPr wrap="square">
            <a:spAutoFit/>
          </a:bodyPr>
          <a:lstStyle/>
          <a:p>
            <a:r>
              <a:rPr lang="en-US" sz="2400" dirty="0">
                <a:solidFill>
                  <a:schemeClr val="tx1">
                    <a:lumMod val="50000"/>
                  </a:schemeClr>
                </a:solidFill>
              </a:rPr>
              <a:t>There is not a well defined average if </a:t>
            </a:r>
            <a:r>
              <a:rPr lang="en-US" sz="2400" dirty="0">
                <a:solidFill>
                  <a:schemeClr val="tx1">
                    <a:lumMod val="50000"/>
                  </a:schemeClr>
                </a:solidFill>
                <a:latin typeface="Symbol" panose="05050102010706020507" pitchFamily="18" charset="2"/>
              </a:rPr>
              <a:t>a</a:t>
            </a:r>
            <a:r>
              <a:rPr lang="en-US" sz="2400" dirty="0">
                <a:solidFill>
                  <a:schemeClr val="tx1">
                    <a:lumMod val="50000"/>
                  </a:schemeClr>
                </a:solidFill>
              </a:rPr>
              <a:t> is less than 2</a:t>
            </a:r>
          </a:p>
        </p:txBody>
      </p:sp>
      <p:sp>
        <p:nvSpPr>
          <p:cNvPr id="9" name="Rectangle 8">
            <a:extLst>
              <a:ext uri="{FF2B5EF4-FFF2-40B4-BE49-F238E27FC236}">
                <a16:creationId xmlns:a16="http://schemas.microsoft.com/office/drawing/2014/main" id="{CD994E72-3288-59E5-868F-1E32487DFA23}"/>
              </a:ext>
            </a:extLst>
          </p:cNvPr>
          <p:cNvSpPr/>
          <p:nvPr/>
        </p:nvSpPr>
        <p:spPr>
          <a:xfrm>
            <a:off x="9257004" y="2575560"/>
            <a:ext cx="2362200" cy="1569660"/>
          </a:xfrm>
          <a:prstGeom prst="rect">
            <a:avLst/>
          </a:prstGeom>
          <a:solidFill>
            <a:schemeClr val="accent3">
              <a:lumMod val="95000"/>
            </a:schemeClr>
          </a:solidFill>
        </p:spPr>
        <p:txBody>
          <a:bodyPr wrap="square">
            <a:spAutoFit/>
          </a:bodyPr>
          <a:lstStyle/>
          <a:p>
            <a:r>
              <a:rPr lang="en-US" sz="2400" dirty="0">
                <a:solidFill>
                  <a:schemeClr val="tx1">
                    <a:lumMod val="50000"/>
                  </a:schemeClr>
                </a:solidFill>
              </a:rPr>
              <a:t>With power laws, extremes are more frequent than we expect</a:t>
            </a:r>
          </a:p>
        </p:txBody>
      </p:sp>
    </p:spTree>
    <p:extLst>
      <p:ext uri="{BB962C8B-B14F-4D97-AF65-F5344CB8AC3E}">
        <p14:creationId xmlns:p14="http://schemas.microsoft.com/office/powerpoint/2010/main" val="3872991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
            <a:ext cx="8229600" cy="1088136"/>
          </a:xfrm>
        </p:spPr>
        <p:txBody>
          <a:bodyPr/>
          <a:lstStyle/>
          <a:p>
            <a:r>
              <a:rPr lang="en-US" dirty="0"/>
              <a:t>Some Electric Grid Risks</a:t>
            </a: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6584" y="1219200"/>
            <a:ext cx="8368815" cy="494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6324600"/>
            <a:ext cx="5597371" cy="307777"/>
          </a:xfrm>
          <a:prstGeom prst="rect">
            <a:avLst/>
          </a:prstGeom>
        </p:spPr>
        <p:txBody>
          <a:bodyPr wrap="square">
            <a:spAutoFit/>
          </a:bodyPr>
          <a:lstStyle/>
          <a:p>
            <a:r>
              <a:rPr lang="en-US" sz="1400" dirty="0"/>
              <a:t>Source: </a:t>
            </a:r>
            <a:r>
              <a:rPr lang="en-US" sz="1400" i="1" dirty="0"/>
              <a:t>Enhancing the Resilience of the Nation’s Electricity System</a:t>
            </a:r>
            <a:r>
              <a:rPr lang="en-US" sz="1400" dirty="0"/>
              <a:t>, 2017</a:t>
            </a:r>
          </a:p>
        </p:txBody>
      </p:sp>
      <p:sp>
        <p:nvSpPr>
          <p:cNvPr id="4" name="Slide Number Placeholder 1">
            <a:extLst>
              <a:ext uri="{FF2B5EF4-FFF2-40B4-BE49-F238E27FC236}">
                <a16:creationId xmlns:a16="http://schemas.microsoft.com/office/drawing/2014/main" id="{351C6278-A8EF-683F-9142-0E012AA9BAF9}"/>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17</a:t>
            </a:fld>
            <a:endParaRPr lang="en-US" dirty="0">
              <a:solidFill>
                <a:srgbClr val="1E0000"/>
              </a:solidFill>
            </a:endParaRPr>
          </a:p>
        </p:txBody>
      </p:sp>
    </p:spTree>
    <p:extLst>
      <p:ext uri="{BB962C8B-B14F-4D97-AF65-F5344CB8AC3E}">
        <p14:creationId xmlns:p14="http://schemas.microsoft.com/office/powerpoint/2010/main" val="4092639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4259-5F4F-3375-7CD8-722AD0F28FEA}"/>
              </a:ext>
            </a:extLst>
          </p:cNvPr>
          <p:cNvSpPr>
            <a:spLocks noGrp="1"/>
          </p:cNvSpPr>
          <p:nvPr>
            <p:ph type="title"/>
          </p:nvPr>
        </p:nvSpPr>
        <p:spPr/>
        <p:txBody>
          <a:bodyPr/>
          <a:lstStyle/>
          <a:p>
            <a:r>
              <a:rPr lang="en-US" dirty="0"/>
              <a:t>Major Considerations with Resiliency</a:t>
            </a:r>
          </a:p>
        </p:txBody>
      </p:sp>
      <p:sp>
        <p:nvSpPr>
          <p:cNvPr id="3" name="Content Placeholder 2">
            <a:extLst>
              <a:ext uri="{FF2B5EF4-FFF2-40B4-BE49-F238E27FC236}">
                <a16:creationId xmlns:a16="http://schemas.microsoft.com/office/drawing/2014/main" id="{2118FF20-9F53-04CC-706B-010CEDF55F68}"/>
              </a:ext>
            </a:extLst>
          </p:cNvPr>
          <p:cNvSpPr>
            <a:spLocks noGrp="1"/>
          </p:cNvSpPr>
          <p:nvPr>
            <p:ph idx="1"/>
          </p:nvPr>
        </p:nvSpPr>
        <p:spPr>
          <a:xfrm>
            <a:off x="457200" y="1280160"/>
            <a:ext cx="11297920" cy="2758440"/>
          </a:xfrm>
        </p:spPr>
        <p:txBody>
          <a:bodyPr/>
          <a:lstStyle/>
          <a:p>
            <a:r>
              <a:rPr lang="en-US" dirty="0"/>
              <a:t>Understanding, and ultimately enhancing resiliency, requires consideration during three periods</a:t>
            </a:r>
          </a:p>
          <a:p>
            <a:pPr lvl="1"/>
            <a:r>
              <a:rPr lang="en-US" dirty="0"/>
              <a:t>Prior to an event</a:t>
            </a:r>
          </a:p>
          <a:p>
            <a:pPr lvl="1"/>
            <a:r>
              <a:rPr lang="en-US" dirty="0"/>
              <a:t>During an event</a:t>
            </a:r>
          </a:p>
          <a:p>
            <a:pPr lvl="1"/>
            <a:r>
              <a:rPr lang="en-US" dirty="0"/>
              <a:t>After an event</a:t>
            </a:r>
          </a:p>
          <a:p>
            <a:r>
              <a:rPr lang="en-US" dirty="0"/>
              <a:t>All three require </a:t>
            </a:r>
            <a:br>
              <a:rPr lang="en-US" dirty="0"/>
            </a:br>
            <a:r>
              <a:rPr lang="en-US" dirty="0"/>
              <a:t>planning </a:t>
            </a:r>
            <a:br>
              <a:rPr lang="en-US" dirty="0"/>
            </a:br>
            <a:r>
              <a:rPr lang="en-US" dirty="0"/>
              <a:t>ahead of time and </a:t>
            </a:r>
            <a:br>
              <a:rPr lang="en-US" dirty="0"/>
            </a:br>
            <a:r>
              <a:rPr lang="en-US" dirty="0"/>
              <a:t>flexibility </a:t>
            </a:r>
            <a:br>
              <a:rPr lang="en-US" dirty="0"/>
            </a:br>
            <a:r>
              <a:rPr lang="en-US" dirty="0"/>
              <a:t>as events unfold</a:t>
            </a:r>
          </a:p>
          <a:p>
            <a:endParaRPr lang="en-US" dirty="0"/>
          </a:p>
        </p:txBody>
      </p:sp>
      <p:pic>
        <p:nvPicPr>
          <p:cNvPr id="5" name="Picture 4">
            <a:extLst>
              <a:ext uri="{FF2B5EF4-FFF2-40B4-BE49-F238E27FC236}">
                <a16:creationId xmlns:a16="http://schemas.microsoft.com/office/drawing/2014/main" id="{1586BDDD-4380-4B1A-F8D5-5E754E340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362200"/>
            <a:ext cx="8157884" cy="2667000"/>
          </a:xfrm>
          <a:prstGeom prst="rect">
            <a:avLst/>
          </a:prstGeom>
        </p:spPr>
      </p:pic>
      <p:sp>
        <p:nvSpPr>
          <p:cNvPr id="6" name="Rectangle 5">
            <a:extLst>
              <a:ext uri="{FF2B5EF4-FFF2-40B4-BE49-F238E27FC236}">
                <a16:creationId xmlns:a16="http://schemas.microsoft.com/office/drawing/2014/main" id="{F6681BF9-35D9-EC5C-63FE-D24EA26A37D4}"/>
              </a:ext>
            </a:extLst>
          </p:cNvPr>
          <p:cNvSpPr/>
          <p:nvPr/>
        </p:nvSpPr>
        <p:spPr>
          <a:xfrm>
            <a:off x="762000" y="5867400"/>
            <a:ext cx="11350002" cy="824841"/>
          </a:xfrm>
          <a:prstGeom prst="rect">
            <a:avLst/>
          </a:prstGeom>
        </p:spPr>
        <p:txBody>
          <a:bodyPr wrap="square">
            <a:spAutoFit/>
          </a:bodyPr>
          <a:lstStyle/>
          <a:p>
            <a:r>
              <a:rPr lang="en-US" sz="1400" dirty="0">
                <a:solidFill>
                  <a:schemeClr val="tx1">
                    <a:lumMod val="50000"/>
                  </a:schemeClr>
                </a:solidFill>
              </a:rPr>
              <a:t>This is presented as Figure 1.2a in the National Academies’ </a:t>
            </a:r>
            <a:r>
              <a:rPr lang="en-US" sz="1400" i="1" dirty="0">
                <a:solidFill>
                  <a:schemeClr val="tx1">
                    <a:lumMod val="50000"/>
                  </a:schemeClr>
                </a:solidFill>
              </a:rPr>
              <a:t>Enhancing the Resilience of the Nation’s Electricity System</a:t>
            </a:r>
            <a:r>
              <a:rPr lang="en-US" sz="1400" dirty="0">
                <a:solidFill>
                  <a:schemeClr val="tx1">
                    <a:lumMod val="50000"/>
                  </a:schemeClr>
                </a:solidFill>
              </a:rPr>
              <a:t> report (2017), and is originally from </a:t>
            </a:r>
          </a:p>
          <a:p>
            <a:r>
              <a:rPr lang="en-US" sz="1400" dirty="0">
                <a:solidFill>
                  <a:schemeClr val="tx1">
                    <a:lumMod val="50000"/>
                  </a:schemeClr>
                </a:solidFill>
              </a:rPr>
              <a:t>S.E. Flynn, “America the resilient: Defying terrorism and mitigating</a:t>
            </a:r>
          </a:p>
          <a:p>
            <a:r>
              <a:rPr lang="en-US" sz="1400" dirty="0">
                <a:solidFill>
                  <a:schemeClr val="tx1">
                    <a:lumMod val="50000"/>
                  </a:schemeClr>
                </a:solidFill>
              </a:rPr>
              <a:t>natural disasters.” </a:t>
            </a:r>
            <a:r>
              <a:rPr lang="en-US" sz="1400" i="1" dirty="0">
                <a:solidFill>
                  <a:schemeClr val="tx1">
                    <a:lumMod val="50000"/>
                  </a:schemeClr>
                </a:solidFill>
              </a:rPr>
              <a:t>Foreign Affairs, </a:t>
            </a:r>
            <a:r>
              <a:rPr lang="en-US" sz="1400" dirty="0">
                <a:solidFill>
                  <a:schemeClr val="tx1">
                    <a:lumMod val="50000"/>
                  </a:schemeClr>
                </a:solidFill>
              </a:rPr>
              <a:t>vol. 87: 2–8 (2008) and as illustrated by the National Infrastructure Advisory Council (NIAC) in 2010.  </a:t>
            </a:r>
          </a:p>
        </p:txBody>
      </p:sp>
      <p:sp>
        <p:nvSpPr>
          <p:cNvPr id="4" name="Slide Number Placeholder 1">
            <a:extLst>
              <a:ext uri="{FF2B5EF4-FFF2-40B4-BE49-F238E27FC236}">
                <a16:creationId xmlns:a16="http://schemas.microsoft.com/office/drawing/2014/main" id="{94A31638-169B-2277-024C-6BE92E7F87A6}"/>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18</a:t>
            </a:fld>
            <a:endParaRPr lang="en-US" dirty="0">
              <a:solidFill>
                <a:srgbClr val="1E0000"/>
              </a:solidFill>
            </a:endParaRPr>
          </a:p>
        </p:txBody>
      </p:sp>
    </p:spTree>
    <p:extLst>
      <p:ext uri="{BB962C8B-B14F-4D97-AF65-F5344CB8AC3E}">
        <p14:creationId xmlns:p14="http://schemas.microsoft.com/office/powerpoint/2010/main" val="367306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4EA4-225C-170D-5546-DCB5C4A1AC60}"/>
              </a:ext>
            </a:extLst>
          </p:cNvPr>
          <p:cNvSpPr>
            <a:spLocks noGrp="1"/>
          </p:cNvSpPr>
          <p:nvPr>
            <p:ph type="title"/>
          </p:nvPr>
        </p:nvSpPr>
        <p:spPr>
          <a:xfrm>
            <a:off x="304800" y="76200"/>
            <a:ext cx="11734800" cy="1066800"/>
          </a:xfrm>
        </p:spPr>
        <p:txBody>
          <a:bodyPr/>
          <a:lstStyle/>
          <a:p>
            <a:r>
              <a:rPr lang="en-US" dirty="0"/>
              <a:t>Greetings from the Texas A&amp;M Electric Power Group</a:t>
            </a:r>
          </a:p>
        </p:txBody>
      </p:sp>
      <p:sp>
        <p:nvSpPr>
          <p:cNvPr id="6" name="Slide Number Placeholder 1">
            <a:extLst>
              <a:ext uri="{FF2B5EF4-FFF2-40B4-BE49-F238E27FC236}">
                <a16:creationId xmlns:a16="http://schemas.microsoft.com/office/drawing/2014/main" id="{0431DFC3-5C0A-1DCB-4271-747A98EF203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a:t>
            </a:fld>
            <a:endParaRPr lang="en-US" dirty="0">
              <a:solidFill>
                <a:srgbClr val="1E0000"/>
              </a:solidFill>
            </a:endParaRPr>
          </a:p>
        </p:txBody>
      </p:sp>
      <p:pic>
        <p:nvPicPr>
          <p:cNvPr id="3" name="Picture 2" descr="A group of people posing for a photo&#10;&#10;Description automatically generated">
            <a:extLst>
              <a:ext uri="{FF2B5EF4-FFF2-40B4-BE49-F238E27FC236}">
                <a16:creationId xmlns:a16="http://schemas.microsoft.com/office/drawing/2014/main" id="{AFDFEAAE-894C-D059-1C79-B9BED19896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723" y="2191823"/>
            <a:ext cx="11558954" cy="3886200"/>
          </a:xfrm>
          <a:prstGeom prst="rect">
            <a:avLst/>
          </a:prstGeom>
        </p:spPr>
      </p:pic>
      <p:sp>
        <p:nvSpPr>
          <p:cNvPr id="7" name="TextBox 6">
            <a:extLst>
              <a:ext uri="{FF2B5EF4-FFF2-40B4-BE49-F238E27FC236}">
                <a16:creationId xmlns:a16="http://schemas.microsoft.com/office/drawing/2014/main" id="{06101AFC-39A0-5487-FA9E-5BCDC9B677B0}"/>
              </a:ext>
            </a:extLst>
          </p:cNvPr>
          <p:cNvSpPr txBox="1"/>
          <p:nvPr/>
        </p:nvSpPr>
        <p:spPr>
          <a:xfrm>
            <a:off x="457200" y="1190358"/>
            <a:ext cx="11430000" cy="954107"/>
          </a:xfrm>
          <a:prstGeom prst="rect">
            <a:avLst/>
          </a:prstGeom>
          <a:noFill/>
        </p:spPr>
        <p:txBody>
          <a:bodyPr wrap="square">
            <a:spAutoFit/>
          </a:bodyPr>
          <a:lstStyle/>
          <a:p>
            <a:r>
              <a:rPr lang="en-US" dirty="0">
                <a:solidFill>
                  <a:schemeClr val="tx1">
                    <a:lumMod val="50000"/>
                  </a:schemeClr>
                </a:solidFill>
              </a:rPr>
              <a:t>This is from our last semester dinner, held at Prof. Kate Davis’s house in September 2024</a:t>
            </a:r>
          </a:p>
        </p:txBody>
      </p:sp>
    </p:spTree>
    <p:extLst>
      <p:ext uri="{BB962C8B-B14F-4D97-AF65-F5344CB8AC3E}">
        <p14:creationId xmlns:p14="http://schemas.microsoft.com/office/powerpoint/2010/main" val="402461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Approach HILF Events</a:t>
            </a:r>
          </a:p>
        </p:txBody>
      </p:sp>
      <p:sp>
        <p:nvSpPr>
          <p:cNvPr id="3" name="Content Placeholder 2"/>
          <p:cNvSpPr>
            <a:spLocks noGrp="1"/>
          </p:cNvSpPr>
          <p:nvPr>
            <p:ph idx="1"/>
          </p:nvPr>
        </p:nvSpPr>
        <p:spPr/>
        <p:txBody>
          <a:bodyPr/>
          <a:lstStyle/>
          <a:p>
            <a:r>
              <a:rPr lang="en-US" dirty="0"/>
              <a:t>The goal in studying  HILFs is seldom to replicate a specific event</a:t>
            </a:r>
          </a:p>
          <a:p>
            <a:pPr lvl="1"/>
            <a:r>
              <a:rPr lang="en-US" dirty="0"/>
              <a:t>Many have not occurred, and within each class there can be great variability (e.g., a physical attack)</a:t>
            </a:r>
          </a:p>
          <a:p>
            <a:r>
              <a:rPr lang="en-US" dirty="0"/>
              <a:t>Nor is it to ensure there is no loss of service</a:t>
            </a:r>
          </a:p>
          <a:p>
            <a:r>
              <a:rPr lang="en-US" dirty="0"/>
              <a:t>Rather, it is to be broadly prepared, and to be able to do at least a reasonable cost/benefit analysis</a:t>
            </a:r>
          </a:p>
          <a:p>
            <a:r>
              <a:rPr lang="en-US" dirty="0"/>
              <a:t>HILF simulations can help in preparing for the unexpected</a:t>
            </a:r>
          </a:p>
          <a:p>
            <a:r>
              <a:rPr lang="en-US" dirty="0"/>
              <a:t>Several techniques, such as improved control room rare event situational awareness and better black start procedures, are generally applicable</a:t>
            </a:r>
          </a:p>
          <a:p>
            <a:endParaRPr lang="en-US" dirty="0"/>
          </a:p>
        </p:txBody>
      </p:sp>
      <p:sp>
        <p:nvSpPr>
          <p:cNvPr id="4"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6443F0E8-9F05-42C7-901A-992AAD89A262}" type="slidenum">
              <a:rPr lang="en-US" altLang="en-US" sz="1200">
                <a:solidFill>
                  <a:schemeClr val="bg1"/>
                </a:solidFill>
              </a:rPr>
              <a:pPr>
                <a:spcBef>
                  <a:spcPct val="0"/>
                </a:spcBef>
                <a:buClrTx/>
                <a:buSzTx/>
                <a:buFontTx/>
                <a:buNone/>
              </a:pPr>
              <a:t>19</a:t>
            </a:fld>
            <a:endParaRPr lang="en-US" altLang="en-US" sz="1200" dirty="0">
              <a:solidFill>
                <a:schemeClr val="bg1"/>
              </a:solidFill>
            </a:endParaRPr>
          </a:p>
        </p:txBody>
      </p:sp>
      <p:sp>
        <p:nvSpPr>
          <p:cNvPr id="5" name="Slide Number Placeholder 1">
            <a:extLst>
              <a:ext uri="{FF2B5EF4-FFF2-40B4-BE49-F238E27FC236}">
                <a16:creationId xmlns:a16="http://schemas.microsoft.com/office/drawing/2014/main" id="{604A7C7C-8BCC-702E-203A-26692689891E}"/>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19</a:t>
            </a:fld>
            <a:endParaRPr lang="en-US" dirty="0">
              <a:solidFill>
                <a:srgbClr val="1E0000"/>
              </a:solidFill>
            </a:endParaRPr>
          </a:p>
        </p:txBody>
      </p:sp>
    </p:spTree>
    <p:extLst>
      <p:ext uri="{BB962C8B-B14F-4D97-AF65-F5344CB8AC3E}">
        <p14:creationId xmlns:p14="http://schemas.microsoft.com/office/powerpoint/2010/main" val="3664030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B8B-FAE8-4D90-9808-33F82A28BEDF}"/>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45D42704-F8AD-867D-FA63-8E0521DEBE99}"/>
              </a:ext>
            </a:extLst>
          </p:cNvPr>
          <p:cNvSpPr>
            <a:spLocks noGrp="1"/>
          </p:cNvSpPr>
          <p:nvPr>
            <p:ph idx="1"/>
          </p:nvPr>
        </p:nvSpPr>
        <p:spPr/>
        <p:txBody>
          <a:bodyPr/>
          <a:lstStyle/>
          <a:p>
            <a:r>
              <a:rPr lang="en-US" dirty="0"/>
              <a:t>An all hazards approach to considering resiliency is crucial, but there is no a “one-size-fits-all” solution</a:t>
            </a:r>
          </a:p>
          <a:p>
            <a:r>
              <a:rPr lang="en-US" dirty="0"/>
              <a:t>Identifying particular strategies to improve resiliency, to at least some degree, is relatively easy</a:t>
            </a:r>
          </a:p>
          <a:p>
            <a:r>
              <a:rPr lang="en-US" dirty="0"/>
              <a:t>The challenge is developing appropriate priorities for actions, and determining the appropriate political and organizational support to make it happen</a:t>
            </a:r>
          </a:p>
          <a:p>
            <a:pPr lvl="1"/>
            <a:r>
              <a:rPr lang="en-US" dirty="0"/>
              <a:t>Just expecting electric utilities to make the investments necessary, while many are losing customer revenue to self-generation, might not be realistic</a:t>
            </a:r>
          </a:p>
          <a:p>
            <a:r>
              <a:rPr lang="en-US" dirty="0"/>
              <a:t>HILFs (or perhaps Severe Resiliency Events [SREs] is better) come in a continuum of frequencies and impacts</a:t>
            </a:r>
          </a:p>
          <a:p>
            <a:endParaRPr lang="en-US" dirty="0"/>
          </a:p>
        </p:txBody>
      </p:sp>
      <p:sp>
        <p:nvSpPr>
          <p:cNvPr id="4" name="Slide Number Placeholder 1">
            <a:extLst>
              <a:ext uri="{FF2B5EF4-FFF2-40B4-BE49-F238E27FC236}">
                <a16:creationId xmlns:a16="http://schemas.microsoft.com/office/drawing/2014/main" id="{FECF73AA-9E1F-1BCC-ED58-7D165A95697C}"/>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20</a:t>
            </a:fld>
            <a:endParaRPr lang="en-US" dirty="0">
              <a:solidFill>
                <a:srgbClr val="1E0000"/>
              </a:solidFill>
            </a:endParaRPr>
          </a:p>
        </p:txBody>
      </p:sp>
    </p:spTree>
    <p:extLst>
      <p:ext uri="{BB962C8B-B14F-4D97-AF65-F5344CB8AC3E}">
        <p14:creationId xmlns:p14="http://schemas.microsoft.com/office/powerpoint/2010/main" val="340841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3869-4EC4-E9DF-5BCD-79758EF58E3D}"/>
              </a:ext>
            </a:extLst>
          </p:cNvPr>
          <p:cNvSpPr>
            <a:spLocks noGrp="1"/>
          </p:cNvSpPr>
          <p:nvPr>
            <p:ph type="title"/>
          </p:nvPr>
        </p:nvSpPr>
        <p:spPr>
          <a:xfrm>
            <a:off x="457200" y="76200"/>
            <a:ext cx="11582400" cy="1066800"/>
          </a:xfrm>
        </p:spPr>
        <p:txBody>
          <a:bodyPr/>
          <a:lstStyle/>
          <a:p>
            <a:r>
              <a:rPr lang="en-US" dirty="0"/>
              <a:t>Examples of Larger-Scale or Long Duration Outages</a:t>
            </a:r>
          </a:p>
        </p:txBody>
      </p:sp>
      <p:sp>
        <p:nvSpPr>
          <p:cNvPr id="3" name="Content Placeholder 2">
            <a:extLst>
              <a:ext uri="{FF2B5EF4-FFF2-40B4-BE49-F238E27FC236}">
                <a16:creationId xmlns:a16="http://schemas.microsoft.com/office/drawing/2014/main" id="{8A514809-83D7-9F2F-DB3A-80708AF49787}"/>
              </a:ext>
            </a:extLst>
          </p:cNvPr>
          <p:cNvSpPr>
            <a:spLocks noGrp="1"/>
          </p:cNvSpPr>
          <p:nvPr>
            <p:ph idx="1"/>
          </p:nvPr>
        </p:nvSpPr>
        <p:spPr/>
        <p:txBody>
          <a:bodyPr/>
          <a:lstStyle/>
          <a:p>
            <a:r>
              <a:rPr lang="en-US" dirty="0"/>
              <a:t>Quebec geomagnetic disturbance blackout of 1989</a:t>
            </a:r>
          </a:p>
          <a:p>
            <a:r>
              <a:rPr lang="en-US" dirty="0"/>
              <a:t>Auckland, NZ 1998 five week blackout due </a:t>
            </a:r>
            <a:br>
              <a:rPr lang="en-US" dirty="0"/>
            </a:br>
            <a:r>
              <a:rPr lang="en-US" dirty="0"/>
              <a:t>to cable failures</a:t>
            </a:r>
          </a:p>
          <a:p>
            <a:r>
              <a:rPr lang="en-US" dirty="0"/>
              <a:t>Northeast ice storm of 1998: A week </a:t>
            </a:r>
            <a:br>
              <a:rPr lang="en-US" dirty="0"/>
            </a:br>
            <a:r>
              <a:rPr lang="en-US" dirty="0"/>
              <a:t>long ice storm that resulted in more </a:t>
            </a:r>
            <a:br>
              <a:rPr lang="en-US" dirty="0"/>
            </a:br>
            <a:r>
              <a:rPr lang="en-US" dirty="0"/>
              <a:t>than three inches of ice on high </a:t>
            </a:r>
            <a:br>
              <a:rPr lang="en-US" dirty="0"/>
            </a:br>
            <a:r>
              <a:rPr lang="en-US" dirty="0"/>
              <a:t>voltage transmission lines, </a:t>
            </a:r>
            <a:br>
              <a:rPr lang="en-US" dirty="0"/>
            </a:br>
            <a:r>
              <a:rPr lang="en-US" dirty="0"/>
              <a:t>causing the collapse of 770</a:t>
            </a:r>
            <a:br>
              <a:rPr lang="en-US" dirty="0"/>
            </a:br>
            <a:r>
              <a:rPr lang="en-US" dirty="0"/>
              <a:t>transmission towers and the</a:t>
            </a:r>
            <a:br>
              <a:rPr lang="en-US" dirty="0"/>
            </a:br>
            <a:r>
              <a:rPr lang="en-US" dirty="0"/>
              <a:t>replacement of 26,000 </a:t>
            </a:r>
            <a:br>
              <a:rPr lang="en-US" dirty="0"/>
            </a:br>
            <a:r>
              <a:rPr lang="en-US" dirty="0"/>
              <a:t>distribution poles </a:t>
            </a:r>
          </a:p>
          <a:p>
            <a:endParaRPr lang="en-US" dirty="0"/>
          </a:p>
        </p:txBody>
      </p:sp>
      <p:pic>
        <p:nvPicPr>
          <p:cNvPr id="4" name="Picture 3" descr="http://www.mgx.com/blogs/wp-content/uploads/2008/03/icestorm23gm.jpg">
            <a:extLst>
              <a:ext uri="{FF2B5EF4-FFF2-40B4-BE49-F238E27FC236}">
                <a16:creationId xmlns:a16="http://schemas.microsoft.com/office/drawing/2014/main" id="{CF84DA0D-646F-0548-B2F4-EA99A1E3A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703313"/>
            <a:ext cx="3657600" cy="248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he ice storm lasted five days and affected a vast area from eastern Ontario, southwest Quebec, northern New York state, Maine, and into new Brunswick">
            <a:extLst>
              <a:ext uri="{FF2B5EF4-FFF2-40B4-BE49-F238E27FC236}">
                <a16:creationId xmlns:a16="http://schemas.microsoft.com/office/drawing/2014/main" id="{710538DB-2E53-0434-0711-6882259D4F5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81800" y="4280432"/>
            <a:ext cx="4313672" cy="242516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FFC26F91-4D63-E772-23E1-2F0EC9642B77}"/>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21</a:t>
            </a:fld>
            <a:endParaRPr lang="en-US" dirty="0">
              <a:solidFill>
                <a:srgbClr val="1E0000"/>
              </a:solidFill>
            </a:endParaRPr>
          </a:p>
        </p:txBody>
      </p:sp>
    </p:spTree>
    <p:extLst>
      <p:ext uri="{BB962C8B-B14F-4D97-AF65-F5344CB8AC3E}">
        <p14:creationId xmlns:p14="http://schemas.microsoft.com/office/powerpoint/2010/main" val="2847740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CF4D3-3E8D-9DBE-3B4B-A535BD2F56DA}"/>
              </a:ext>
            </a:extLst>
          </p:cNvPr>
          <p:cNvSpPr>
            <a:spLocks noGrp="1"/>
          </p:cNvSpPr>
          <p:nvPr>
            <p:ph type="title"/>
          </p:nvPr>
        </p:nvSpPr>
        <p:spPr>
          <a:xfrm>
            <a:off x="457200" y="76200"/>
            <a:ext cx="11658600" cy="1066800"/>
          </a:xfrm>
        </p:spPr>
        <p:txBody>
          <a:bodyPr/>
          <a:lstStyle/>
          <a:p>
            <a:r>
              <a:rPr lang="en-US" dirty="0"/>
              <a:t>Examples of Larger-Scale or Long Duration Outages, cont.</a:t>
            </a:r>
          </a:p>
        </p:txBody>
      </p:sp>
      <p:sp>
        <p:nvSpPr>
          <p:cNvPr id="3" name="Content Placeholder 2">
            <a:extLst>
              <a:ext uri="{FF2B5EF4-FFF2-40B4-BE49-F238E27FC236}">
                <a16:creationId xmlns:a16="http://schemas.microsoft.com/office/drawing/2014/main" id="{D29F37F2-C276-09C8-1A13-94A90320ACD3}"/>
              </a:ext>
            </a:extLst>
          </p:cNvPr>
          <p:cNvSpPr>
            <a:spLocks noGrp="1"/>
          </p:cNvSpPr>
          <p:nvPr>
            <p:ph idx="1"/>
          </p:nvPr>
        </p:nvSpPr>
        <p:spPr/>
        <p:txBody>
          <a:bodyPr/>
          <a:lstStyle/>
          <a:p>
            <a:r>
              <a:rPr lang="en-US" dirty="0"/>
              <a:t>Northeast blackout from August 14, 2003 </a:t>
            </a:r>
          </a:p>
          <a:p>
            <a:r>
              <a:rPr lang="en-US" dirty="0"/>
              <a:t>Hurricane Katrina (2005) with loss of service to 2.7 million customers, with 250,000 still out after 4 weeks</a:t>
            </a:r>
          </a:p>
          <a:p>
            <a:r>
              <a:rPr lang="en-US" dirty="0"/>
              <a:t>Superstorm Sandy (2012) with more than 8 million customers out, and about 10% still out after ten days</a:t>
            </a:r>
          </a:p>
          <a:p>
            <a:r>
              <a:rPr lang="en-US" dirty="0"/>
              <a:t>Cyber attack on Ukrainian </a:t>
            </a:r>
            <a:br>
              <a:rPr lang="en-US" dirty="0"/>
            </a:br>
            <a:r>
              <a:rPr lang="en-US" dirty="0"/>
              <a:t>Electric Grid (2015)</a:t>
            </a:r>
          </a:p>
          <a:p>
            <a:r>
              <a:rPr lang="en-US" dirty="0"/>
              <a:t>Hurricane Maria (2017) in </a:t>
            </a:r>
            <a:br>
              <a:rPr lang="en-US" dirty="0"/>
            </a:br>
            <a:r>
              <a:rPr lang="en-US" dirty="0"/>
              <a:t>Puerto Rico, with essentially a</a:t>
            </a:r>
            <a:br>
              <a:rPr lang="en-US" dirty="0"/>
            </a:br>
            <a:r>
              <a:rPr lang="en-US" dirty="0"/>
              <a:t>total loss of the grid</a:t>
            </a:r>
          </a:p>
          <a:p>
            <a:endParaRPr lang="en-US" dirty="0"/>
          </a:p>
        </p:txBody>
      </p:sp>
      <p:pic>
        <p:nvPicPr>
          <p:cNvPr id="4" name="Picture 2" descr="Hurricane Maria scrambled Puerto Rico's Humacao solar power plant">
            <a:extLst>
              <a:ext uri="{FF2B5EF4-FFF2-40B4-BE49-F238E27FC236}">
                <a16:creationId xmlns:a16="http://schemas.microsoft.com/office/drawing/2014/main" id="{220A0F41-F4DD-24F8-8965-C23EC10A484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77000" y="32766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53F903-A3EF-5828-C622-D2A8236D4E97}"/>
              </a:ext>
            </a:extLst>
          </p:cNvPr>
          <p:cNvSpPr txBox="1"/>
          <p:nvPr/>
        </p:nvSpPr>
        <p:spPr>
          <a:xfrm>
            <a:off x="381000" y="6400800"/>
            <a:ext cx="11582400" cy="307777"/>
          </a:xfrm>
          <a:prstGeom prst="rect">
            <a:avLst/>
          </a:prstGeom>
          <a:noFill/>
        </p:spPr>
        <p:txBody>
          <a:bodyPr wrap="square">
            <a:spAutoFit/>
          </a:bodyPr>
          <a:lstStyle/>
          <a:p>
            <a:r>
              <a:rPr lang="en-US" sz="1400" dirty="0">
                <a:solidFill>
                  <a:schemeClr val="tx1">
                    <a:lumMod val="50000"/>
                  </a:schemeClr>
                </a:solidFill>
              </a:rPr>
              <a:t>Image Source: IEEE Spectrum,  P. Fairley, “Why Solar Microgrids May Fall Short in Replacing the Caribbean’s Devastated Power Systems”,  October 2017</a:t>
            </a:r>
          </a:p>
        </p:txBody>
      </p:sp>
      <p:sp>
        <p:nvSpPr>
          <p:cNvPr id="5" name="Slide Number Placeholder 1">
            <a:extLst>
              <a:ext uri="{FF2B5EF4-FFF2-40B4-BE49-F238E27FC236}">
                <a16:creationId xmlns:a16="http://schemas.microsoft.com/office/drawing/2014/main" id="{C7B3CF16-1C2C-3D7A-43B2-679D6B7AE579}"/>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22</a:t>
            </a:fld>
            <a:endParaRPr lang="en-US" dirty="0">
              <a:solidFill>
                <a:srgbClr val="1E0000"/>
              </a:solidFill>
            </a:endParaRPr>
          </a:p>
        </p:txBody>
      </p:sp>
    </p:spTree>
    <p:extLst>
      <p:ext uri="{BB962C8B-B14F-4D97-AF65-F5344CB8AC3E}">
        <p14:creationId xmlns:p14="http://schemas.microsoft.com/office/powerpoint/2010/main" val="3704221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BCCB-C129-D291-74CF-3478D19DCEF8}"/>
              </a:ext>
            </a:extLst>
          </p:cNvPr>
          <p:cNvSpPr>
            <a:spLocks noGrp="1"/>
          </p:cNvSpPr>
          <p:nvPr>
            <p:ph type="title"/>
          </p:nvPr>
        </p:nvSpPr>
        <p:spPr>
          <a:xfrm>
            <a:off x="457200" y="76200"/>
            <a:ext cx="11582400" cy="1066800"/>
          </a:xfrm>
        </p:spPr>
        <p:txBody>
          <a:bodyPr/>
          <a:lstStyle/>
          <a:p>
            <a:r>
              <a:rPr lang="en-US" dirty="0"/>
              <a:t>May 10 to 13, 2024 Geomagnetic Disturbance (GMD)</a:t>
            </a:r>
          </a:p>
        </p:txBody>
      </p:sp>
      <p:sp>
        <p:nvSpPr>
          <p:cNvPr id="3" name="Content Placeholder 2">
            <a:extLst>
              <a:ext uri="{FF2B5EF4-FFF2-40B4-BE49-F238E27FC236}">
                <a16:creationId xmlns:a16="http://schemas.microsoft.com/office/drawing/2014/main" id="{3E97664E-24F6-6D15-27D5-EDA1187C8A9A}"/>
              </a:ext>
            </a:extLst>
          </p:cNvPr>
          <p:cNvSpPr>
            <a:spLocks noGrp="1"/>
          </p:cNvSpPr>
          <p:nvPr>
            <p:ph idx="1"/>
          </p:nvPr>
        </p:nvSpPr>
        <p:spPr/>
        <p:txBody>
          <a:bodyPr/>
          <a:lstStyle/>
          <a:p>
            <a:r>
              <a:rPr lang="en-US" dirty="0"/>
              <a:t>A fairly large GMD caused just </a:t>
            </a:r>
            <a:br>
              <a:rPr lang="en-US" dirty="0"/>
            </a:br>
            <a:r>
              <a:rPr lang="en-US" dirty="0"/>
              <a:t>barely visible northern lights </a:t>
            </a:r>
            <a:br>
              <a:rPr lang="en-US" dirty="0"/>
            </a:br>
            <a:r>
              <a:rPr lang="en-US" dirty="0"/>
              <a:t>as far south as College Station,</a:t>
            </a:r>
            <a:br>
              <a:rPr lang="en-US" dirty="0"/>
            </a:br>
            <a:r>
              <a:rPr lang="en-US" dirty="0"/>
              <a:t>TX (latitude of 30.6</a:t>
            </a:r>
            <a:r>
              <a:rPr lang="en-US" dirty="0">
                <a:sym typeface="Symbol" panose="05050102010706020507" pitchFamily="18" charset="2"/>
              </a:rPr>
              <a:t>)</a:t>
            </a:r>
          </a:p>
          <a:p>
            <a:r>
              <a:rPr lang="en-US" dirty="0">
                <a:sym typeface="Symbol" panose="05050102010706020507" pitchFamily="18" charset="2"/>
              </a:rPr>
              <a:t>While the Kp-index went up</a:t>
            </a:r>
            <a:br>
              <a:rPr lang="en-US" dirty="0">
                <a:sym typeface="Symbol" panose="05050102010706020507" pitchFamily="18" charset="2"/>
              </a:rPr>
            </a:br>
            <a:r>
              <a:rPr lang="en-US" dirty="0">
                <a:sym typeface="Symbol" panose="05050102010706020507" pitchFamily="18" charset="2"/>
              </a:rPr>
              <a:t>to its max value (9), it was not</a:t>
            </a:r>
            <a:br>
              <a:rPr lang="en-US" dirty="0">
                <a:sym typeface="Symbol" panose="05050102010706020507" pitchFamily="18" charset="2"/>
              </a:rPr>
            </a:br>
            <a:r>
              <a:rPr lang="en-US" dirty="0">
                <a:sym typeface="Symbol" panose="05050102010706020507" pitchFamily="18" charset="2"/>
              </a:rPr>
              <a:t>an overly severe GMD</a:t>
            </a:r>
          </a:p>
          <a:p>
            <a:pPr lvl="1"/>
            <a:r>
              <a:rPr lang="en-US" dirty="0">
                <a:sym typeface="Symbol" panose="05050102010706020507" pitchFamily="18" charset="2"/>
              </a:rPr>
              <a:t>nT/minute of &lt; 100, where 500</a:t>
            </a:r>
            <a:br>
              <a:rPr lang="en-US" dirty="0">
                <a:sym typeface="Symbol" panose="05050102010706020507" pitchFamily="18" charset="2"/>
              </a:rPr>
            </a:br>
            <a:r>
              <a:rPr lang="en-US" dirty="0">
                <a:sym typeface="Symbol" panose="05050102010706020507" pitchFamily="18" charset="2"/>
              </a:rPr>
              <a:t>would be a 1989 event, and</a:t>
            </a:r>
            <a:br>
              <a:rPr lang="en-US" dirty="0">
                <a:sym typeface="Symbol" panose="05050102010706020507" pitchFamily="18" charset="2"/>
              </a:rPr>
            </a:br>
            <a:r>
              <a:rPr lang="en-US" dirty="0">
                <a:sym typeface="Symbol" panose="05050102010706020507" pitchFamily="18" charset="2"/>
              </a:rPr>
              <a:t>2500 for Carrington</a:t>
            </a:r>
          </a:p>
          <a:p>
            <a:r>
              <a:rPr lang="en-US" dirty="0">
                <a:sym typeface="Symbol" panose="05050102010706020507" pitchFamily="18" charset="2"/>
              </a:rPr>
              <a:t>It caused more grid impacts </a:t>
            </a:r>
            <a:br>
              <a:rPr lang="en-US" dirty="0">
                <a:sym typeface="Symbol" panose="05050102010706020507" pitchFamily="18" charset="2"/>
              </a:rPr>
            </a:br>
            <a:r>
              <a:rPr lang="en-US" dirty="0">
                <a:sym typeface="Symbol" panose="05050102010706020507" pitchFamily="18" charset="2"/>
              </a:rPr>
              <a:t>than expected</a:t>
            </a:r>
            <a:r>
              <a:rPr lang="en-US" dirty="0"/>
              <a:t> </a:t>
            </a:r>
          </a:p>
        </p:txBody>
      </p:sp>
      <p:pic>
        <p:nvPicPr>
          <p:cNvPr id="1026" name="Picture 2" descr="Transformer Geomagnetically Induced Current, Last 4 days">
            <a:extLst>
              <a:ext uri="{FF2B5EF4-FFF2-40B4-BE49-F238E27FC236}">
                <a16:creationId xmlns:a16="http://schemas.microsoft.com/office/drawing/2014/main" id="{B45E60CB-EDC5-94AE-717B-A242CD251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80160"/>
            <a:ext cx="6248400" cy="4815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17D516-1CD9-923B-445B-36334DF0AD9B}"/>
              </a:ext>
            </a:extLst>
          </p:cNvPr>
          <p:cNvSpPr txBox="1"/>
          <p:nvPr/>
        </p:nvSpPr>
        <p:spPr>
          <a:xfrm>
            <a:off x="6046237" y="6233160"/>
            <a:ext cx="5612363" cy="338554"/>
          </a:xfrm>
          <a:prstGeom prst="rect">
            <a:avLst/>
          </a:prstGeom>
          <a:noFill/>
        </p:spPr>
        <p:txBody>
          <a:bodyPr wrap="square">
            <a:spAutoFit/>
          </a:bodyPr>
          <a:lstStyle/>
          <a:p>
            <a:r>
              <a:rPr lang="en-US" sz="1600" dirty="0">
                <a:solidFill>
                  <a:schemeClr val="tx1">
                    <a:lumMod val="50000"/>
                  </a:schemeClr>
                </a:solidFill>
              </a:rPr>
              <a:t>Image: transmission.bpa.gov/Business/Operations/gic/gic.aspx</a:t>
            </a:r>
          </a:p>
        </p:txBody>
      </p:sp>
      <p:sp>
        <p:nvSpPr>
          <p:cNvPr id="6" name="Slide Number Placeholder 1">
            <a:extLst>
              <a:ext uri="{FF2B5EF4-FFF2-40B4-BE49-F238E27FC236}">
                <a16:creationId xmlns:a16="http://schemas.microsoft.com/office/drawing/2014/main" id="{1365B711-33A8-B5CA-86EE-761DC81750FE}"/>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23</a:t>
            </a:fld>
            <a:endParaRPr lang="en-US" dirty="0">
              <a:solidFill>
                <a:srgbClr val="1E0000"/>
              </a:solidFill>
            </a:endParaRPr>
          </a:p>
        </p:txBody>
      </p:sp>
    </p:spTree>
    <p:extLst>
      <p:ext uri="{BB962C8B-B14F-4D97-AF65-F5344CB8AC3E}">
        <p14:creationId xmlns:p14="http://schemas.microsoft.com/office/powerpoint/2010/main" val="175335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HILF Two Main Categories</a:t>
            </a:r>
          </a:p>
        </p:txBody>
      </p:sp>
      <p:sp>
        <p:nvSpPr>
          <p:cNvPr id="3" name="Content Placeholder 2"/>
          <p:cNvSpPr>
            <a:spLocks noGrp="1"/>
          </p:cNvSpPr>
          <p:nvPr>
            <p:ph idx="1"/>
          </p:nvPr>
        </p:nvSpPr>
        <p:spPr/>
        <p:txBody>
          <a:bodyPr/>
          <a:lstStyle/>
          <a:p>
            <a:r>
              <a:rPr lang="en-US" dirty="0"/>
              <a:t>HILF events can be divided into two broad categories: 1) those not caused by human agents, and 2) those caused by human agents</a:t>
            </a:r>
          </a:p>
          <a:p>
            <a:r>
              <a:rPr lang="en-US" dirty="0"/>
              <a:t>Modeling the non-human events is somewhat easier because the goal is to (at least generally) replicate what has occurred, or what could occur</a:t>
            </a:r>
          </a:p>
          <a:p>
            <a:r>
              <a:rPr lang="en-US" dirty="0"/>
              <a:t>With human agent events the challenge is to protect the grid from potential events, without exposing vulnerabilities to an adversary or giving out potential mechanisms of attack</a:t>
            </a:r>
          </a:p>
          <a:p>
            <a:r>
              <a:rPr lang="en-US" dirty="0"/>
              <a:t>Synthetic grids are good for both</a:t>
            </a:r>
          </a:p>
        </p:txBody>
      </p:sp>
      <p:sp>
        <p:nvSpPr>
          <p:cNvPr id="4" name="Slide Number Placeholder 1">
            <a:extLst>
              <a:ext uri="{FF2B5EF4-FFF2-40B4-BE49-F238E27FC236}">
                <a16:creationId xmlns:a16="http://schemas.microsoft.com/office/drawing/2014/main" id="{501216C9-AC0D-57A3-CB7D-4558A33ABC22}"/>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24</a:t>
            </a:fld>
            <a:endParaRPr lang="en-US" dirty="0">
              <a:solidFill>
                <a:srgbClr val="1E0000"/>
              </a:solidFill>
            </a:endParaRPr>
          </a:p>
        </p:txBody>
      </p:sp>
    </p:spTree>
    <p:extLst>
      <p:ext uri="{BB962C8B-B14F-4D97-AF65-F5344CB8AC3E}">
        <p14:creationId xmlns:p14="http://schemas.microsoft.com/office/powerpoint/2010/main" val="273640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6E38-2627-45FD-AED5-D2E6D78BCF4F}"/>
              </a:ext>
            </a:extLst>
          </p:cNvPr>
          <p:cNvSpPr>
            <a:spLocks noGrp="1"/>
          </p:cNvSpPr>
          <p:nvPr>
            <p:ph type="title"/>
          </p:nvPr>
        </p:nvSpPr>
        <p:spPr/>
        <p:txBody>
          <a:bodyPr/>
          <a:lstStyle/>
          <a:p>
            <a:r>
              <a:rPr lang="en-US" dirty="0"/>
              <a:t>Synthetic Electric Grids</a:t>
            </a:r>
          </a:p>
        </p:txBody>
      </p:sp>
      <p:sp>
        <p:nvSpPr>
          <p:cNvPr id="3" name="Content Placeholder 2">
            <a:extLst>
              <a:ext uri="{FF2B5EF4-FFF2-40B4-BE49-F238E27FC236}">
                <a16:creationId xmlns:a16="http://schemas.microsoft.com/office/drawing/2014/main" id="{36D0EB8C-09BB-1073-1219-8F0DB3CD2260}"/>
              </a:ext>
            </a:extLst>
          </p:cNvPr>
          <p:cNvSpPr>
            <a:spLocks noGrp="1"/>
          </p:cNvSpPr>
          <p:nvPr>
            <p:ph idx="1"/>
          </p:nvPr>
        </p:nvSpPr>
        <p:spPr/>
        <p:txBody>
          <a:bodyPr/>
          <a:lstStyle/>
          <a:p>
            <a:r>
              <a:rPr lang="en-US" dirty="0">
                <a:cs typeface="Arial" panose="020B0604020202020204" pitchFamily="34" charset="0"/>
              </a:rPr>
              <a:t>Synthetic electric grids are completely fictional grids that have the characteristics and complexities of actual grids</a:t>
            </a:r>
          </a:p>
          <a:p>
            <a:r>
              <a:rPr lang="en-US" dirty="0">
                <a:cs typeface="Arial" panose="020B0604020202020204" pitchFamily="34" charset="0"/>
              </a:rPr>
              <a:t>Synthetic grids are very helpful for resiliency research since they allow algorithms to be developed and tested without revealing vulnerabilities of actual grids</a:t>
            </a:r>
          </a:p>
          <a:p>
            <a:r>
              <a:rPr lang="en-US" dirty="0">
                <a:cs typeface="Arial" panose="020B0604020202020204" pitchFamily="34" charset="0"/>
              </a:rPr>
              <a:t>Over the last ten years there has been tremendous  progress on developing high-quality, geographically-based synthetic grids, with much of this work funded by </a:t>
            </a:r>
            <a:r>
              <a:rPr lang="en-US" dirty="0"/>
              <a:t>ARPA-E and some by NSF</a:t>
            </a:r>
          </a:p>
          <a:p>
            <a:r>
              <a:rPr lang="en-US" dirty="0"/>
              <a:t>Still more work is needed, particularly for modeling the grid in the stability time frame, and in representing the protection systems</a:t>
            </a:r>
          </a:p>
          <a:p>
            <a:endParaRPr lang="en-US" dirty="0"/>
          </a:p>
        </p:txBody>
      </p:sp>
      <p:sp>
        <p:nvSpPr>
          <p:cNvPr id="4" name="Slide Number Placeholder 1">
            <a:extLst>
              <a:ext uri="{FF2B5EF4-FFF2-40B4-BE49-F238E27FC236}">
                <a16:creationId xmlns:a16="http://schemas.microsoft.com/office/drawing/2014/main" id="{B5401F15-31D5-5BD2-F9D0-FCF4121ACE63}"/>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25</a:t>
            </a:fld>
            <a:endParaRPr lang="en-US" dirty="0">
              <a:solidFill>
                <a:srgbClr val="1E0000"/>
              </a:solidFill>
            </a:endParaRPr>
          </a:p>
        </p:txBody>
      </p:sp>
    </p:spTree>
    <p:extLst>
      <p:ext uri="{BB962C8B-B14F-4D97-AF65-F5344CB8AC3E}">
        <p14:creationId xmlns:p14="http://schemas.microsoft.com/office/powerpoint/2010/main" val="2770007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4B5A-A406-084C-C977-163D5317B62C}"/>
              </a:ext>
            </a:extLst>
          </p:cNvPr>
          <p:cNvSpPr>
            <a:spLocks noGrp="1"/>
          </p:cNvSpPr>
          <p:nvPr>
            <p:ph type="title"/>
          </p:nvPr>
        </p:nvSpPr>
        <p:spPr/>
        <p:txBody>
          <a:bodyPr/>
          <a:lstStyle/>
          <a:p>
            <a:r>
              <a:rPr lang="en-US" dirty="0"/>
              <a:t>82K Synthetic Grid Covering the Contiguous US</a:t>
            </a:r>
          </a:p>
        </p:txBody>
      </p:sp>
      <p:pic>
        <p:nvPicPr>
          <p:cNvPr id="4" name="Picture 3">
            <a:extLst>
              <a:ext uri="{FF2B5EF4-FFF2-40B4-BE49-F238E27FC236}">
                <a16:creationId xmlns:a16="http://schemas.microsoft.com/office/drawing/2014/main" id="{F19D9EC1-7307-064B-C957-9F430F33F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8305800" cy="539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641051A-1802-CC79-1DD1-744DB9D14DF8}"/>
              </a:ext>
            </a:extLst>
          </p:cNvPr>
          <p:cNvSpPr txBox="1">
            <a:spLocks noChangeArrowheads="1"/>
          </p:cNvSpPr>
          <p:nvPr/>
        </p:nvSpPr>
        <p:spPr bwMode="auto">
          <a:xfrm>
            <a:off x="9155922" y="988755"/>
            <a:ext cx="2514600" cy="1938992"/>
          </a:xfrm>
          <a:prstGeom prst="rect">
            <a:avLst/>
          </a:prstGeom>
          <a:solidFill>
            <a:schemeClr val="accent3">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2000" dirty="0">
                <a:solidFill>
                  <a:schemeClr val="tx1">
                    <a:lumMod val="50000"/>
                  </a:schemeClr>
                </a:solidFill>
                <a:latin typeface="+mn-lt"/>
              </a:rPr>
              <a:t>The different colors indicate different nominal kV voltages, with green 765, orange 500,  red 345, blue 230, black lower. </a:t>
            </a:r>
          </a:p>
        </p:txBody>
      </p:sp>
      <p:sp>
        <p:nvSpPr>
          <p:cNvPr id="6" name="TextBox 5">
            <a:extLst>
              <a:ext uri="{FF2B5EF4-FFF2-40B4-BE49-F238E27FC236}">
                <a16:creationId xmlns:a16="http://schemas.microsoft.com/office/drawing/2014/main" id="{27E3A0CC-E7C0-0B35-C858-33CF344E4347}"/>
              </a:ext>
            </a:extLst>
          </p:cNvPr>
          <p:cNvSpPr txBox="1">
            <a:spLocks noChangeArrowheads="1"/>
          </p:cNvSpPr>
          <p:nvPr/>
        </p:nvSpPr>
        <p:spPr bwMode="auto">
          <a:xfrm>
            <a:off x="9187024" y="3165828"/>
            <a:ext cx="2514600" cy="707886"/>
          </a:xfrm>
          <a:prstGeom prst="rect">
            <a:avLst/>
          </a:prstGeom>
          <a:solidFill>
            <a:schemeClr val="accent3">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2000" dirty="0">
                <a:solidFill>
                  <a:schemeClr val="tx1">
                    <a:lumMod val="50000"/>
                  </a:schemeClr>
                </a:solidFill>
                <a:latin typeface="+mn-lt"/>
              </a:rPr>
              <a:t>This grid has stability models</a:t>
            </a:r>
          </a:p>
        </p:txBody>
      </p:sp>
      <p:sp>
        <p:nvSpPr>
          <p:cNvPr id="7" name="TextBox 6">
            <a:extLst>
              <a:ext uri="{FF2B5EF4-FFF2-40B4-BE49-F238E27FC236}">
                <a16:creationId xmlns:a16="http://schemas.microsoft.com/office/drawing/2014/main" id="{34EC71A6-15F8-AB35-28E3-F7640DA7B5A1}"/>
              </a:ext>
            </a:extLst>
          </p:cNvPr>
          <p:cNvSpPr txBox="1">
            <a:spLocks noChangeArrowheads="1"/>
          </p:cNvSpPr>
          <p:nvPr/>
        </p:nvSpPr>
        <p:spPr bwMode="auto">
          <a:xfrm>
            <a:off x="9155922" y="4124236"/>
            <a:ext cx="2514600" cy="2246769"/>
          </a:xfrm>
          <a:prstGeom prst="rect">
            <a:avLst/>
          </a:prstGeom>
          <a:solidFill>
            <a:schemeClr val="accent3">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2000" dirty="0">
                <a:solidFill>
                  <a:schemeClr val="tx1">
                    <a:lumMod val="50000"/>
                  </a:schemeClr>
                </a:solidFill>
                <a:latin typeface="+mn-lt"/>
              </a:rPr>
              <a:t>The grid does need to be updated, in part because when it was built the amount of renewable generation was much lower than today</a:t>
            </a:r>
          </a:p>
        </p:txBody>
      </p:sp>
      <p:sp>
        <p:nvSpPr>
          <p:cNvPr id="8" name="Slide Number Placeholder 1">
            <a:extLst>
              <a:ext uri="{FF2B5EF4-FFF2-40B4-BE49-F238E27FC236}">
                <a16:creationId xmlns:a16="http://schemas.microsoft.com/office/drawing/2014/main" id="{091C8E8C-6932-C183-0515-6E8F5DD17354}"/>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26</a:t>
            </a:fld>
            <a:endParaRPr lang="en-US" dirty="0">
              <a:solidFill>
                <a:srgbClr val="1E0000"/>
              </a:solidFill>
            </a:endParaRPr>
          </a:p>
        </p:txBody>
      </p:sp>
    </p:spTree>
    <p:extLst>
      <p:ext uri="{BB962C8B-B14F-4D97-AF65-F5344CB8AC3E}">
        <p14:creationId xmlns:p14="http://schemas.microsoft.com/office/powerpoint/2010/main" val="2505600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CB23-F36C-402D-C640-BA2EE6977900}"/>
              </a:ext>
            </a:extLst>
          </p:cNvPr>
          <p:cNvSpPr>
            <a:spLocks noGrp="1"/>
          </p:cNvSpPr>
          <p:nvPr>
            <p:ph type="title"/>
          </p:nvPr>
        </p:nvSpPr>
        <p:spPr/>
        <p:txBody>
          <a:bodyPr/>
          <a:lstStyle/>
          <a:p>
            <a:r>
              <a:rPr lang="en-US" dirty="0"/>
              <a:t>Electric Grid Resiliency Modeling Challenges</a:t>
            </a:r>
          </a:p>
        </p:txBody>
      </p:sp>
      <p:sp>
        <p:nvSpPr>
          <p:cNvPr id="3" name="Content Placeholder 2">
            <a:extLst>
              <a:ext uri="{FF2B5EF4-FFF2-40B4-BE49-F238E27FC236}">
                <a16:creationId xmlns:a16="http://schemas.microsoft.com/office/drawing/2014/main" id="{41A821EC-B67C-1BAA-2E05-D005F109BDE4}"/>
              </a:ext>
            </a:extLst>
          </p:cNvPr>
          <p:cNvSpPr>
            <a:spLocks noGrp="1"/>
          </p:cNvSpPr>
          <p:nvPr>
            <p:ph idx="1"/>
          </p:nvPr>
        </p:nvSpPr>
        <p:spPr>
          <a:xfrm>
            <a:off x="457200" y="1280160"/>
            <a:ext cx="6248918" cy="3733800"/>
          </a:xfrm>
        </p:spPr>
        <p:txBody>
          <a:bodyPr/>
          <a:lstStyle/>
          <a:p>
            <a:r>
              <a:rPr lang="en-US" dirty="0"/>
              <a:t>When considering resiliency events stability-level models often need to be used; this requires considering many different types of models</a:t>
            </a:r>
          </a:p>
          <a:p>
            <a:pPr lvl="1"/>
            <a:r>
              <a:rPr lang="en-US" dirty="0"/>
              <a:t>We’re doing a study modeling a combined East-West grid, and it has 250 types of models</a:t>
            </a:r>
          </a:p>
          <a:p>
            <a:r>
              <a:rPr lang="en-US" dirty="0"/>
              <a:t>The grid’s operating point is constantly changing including the load, and generator and line/transformer statuses</a:t>
            </a:r>
          </a:p>
        </p:txBody>
      </p:sp>
      <p:pic>
        <p:nvPicPr>
          <p:cNvPr id="4" name="Picture 2">
            <a:extLst>
              <a:ext uri="{FF2B5EF4-FFF2-40B4-BE49-F238E27FC236}">
                <a16:creationId xmlns:a16="http://schemas.microsoft.com/office/drawing/2014/main" id="{B1F5A1DC-D42D-EE92-E21F-EB3E7BC14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118" y="1021498"/>
            <a:ext cx="4927600" cy="285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Interconnections">
            <a:extLst>
              <a:ext uri="{FF2B5EF4-FFF2-40B4-BE49-F238E27FC236}">
                <a16:creationId xmlns:a16="http://schemas.microsoft.com/office/drawing/2014/main" id="{798A65F9-1B2A-8DDA-D074-3993B0815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738457"/>
            <a:ext cx="3886200" cy="285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9D56A87-AD62-F5C8-C0B0-CC1DEEAEB76E}"/>
              </a:ext>
            </a:extLst>
          </p:cNvPr>
          <p:cNvSpPr/>
          <p:nvPr/>
        </p:nvSpPr>
        <p:spPr>
          <a:xfrm>
            <a:off x="609600" y="6474023"/>
            <a:ext cx="7940842" cy="307777"/>
          </a:xfrm>
          <a:prstGeom prst="rect">
            <a:avLst/>
          </a:prstGeom>
        </p:spPr>
        <p:txBody>
          <a:bodyPr wrap="square">
            <a:spAutoFit/>
          </a:bodyPr>
          <a:lstStyle/>
          <a:p>
            <a:pPr lvl="0">
              <a:buClr>
                <a:srgbClr val="003366"/>
              </a:buClr>
            </a:pPr>
            <a:r>
              <a:rPr lang="en-US" sz="1400" dirty="0">
                <a:solidFill>
                  <a:srgbClr val="1E0000"/>
                </a:solidFill>
                <a:latin typeface="+mj-lt"/>
              </a:rPr>
              <a:t>Top Image: Sauer, P.W., M. A. Pai, Power System Dynamics and Stability, Stripes Publishing, 2007</a:t>
            </a:r>
          </a:p>
        </p:txBody>
      </p:sp>
      <p:sp>
        <p:nvSpPr>
          <p:cNvPr id="7" name="Slide Number Placeholder 1">
            <a:extLst>
              <a:ext uri="{FF2B5EF4-FFF2-40B4-BE49-F238E27FC236}">
                <a16:creationId xmlns:a16="http://schemas.microsoft.com/office/drawing/2014/main" id="{7F9BB03B-F76A-E787-24B3-8C503741679F}"/>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27</a:t>
            </a:fld>
            <a:endParaRPr lang="en-US" dirty="0">
              <a:solidFill>
                <a:srgbClr val="1E0000"/>
              </a:solidFill>
            </a:endParaRPr>
          </a:p>
        </p:txBody>
      </p:sp>
    </p:spTree>
    <p:extLst>
      <p:ext uri="{BB962C8B-B14F-4D97-AF65-F5344CB8AC3E}">
        <p14:creationId xmlns:p14="http://schemas.microsoft.com/office/powerpoint/2010/main" val="3318193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1818-7E1B-45F3-9598-8CF6BC26EFC7}"/>
              </a:ext>
            </a:extLst>
          </p:cNvPr>
          <p:cNvSpPr>
            <a:spLocks noGrp="1"/>
          </p:cNvSpPr>
          <p:nvPr>
            <p:ph type="title"/>
          </p:nvPr>
        </p:nvSpPr>
        <p:spPr/>
        <p:txBody>
          <a:bodyPr/>
          <a:lstStyle/>
          <a:p>
            <a:r>
              <a:rPr lang="en-US" dirty="0"/>
              <a:t>General Grid Resilience Comments</a:t>
            </a:r>
          </a:p>
        </p:txBody>
      </p:sp>
      <p:sp>
        <p:nvSpPr>
          <p:cNvPr id="3" name="Content Placeholder 2">
            <a:extLst>
              <a:ext uri="{FF2B5EF4-FFF2-40B4-BE49-F238E27FC236}">
                <a16:creationId xmlns:a16="http://schemas.microsoft.com/office/drawing/2014/main" id="{5E8BDB49-58EE-4514-AB86-BE3F07495E72}"/>
              </a:ext>
            </a:extLst>
          </p:cNvPr>
          <p:cNvSpPr>
            <a:spLocks noGrp="1"/>
          </p:cNvSpPr>
          <p:nvPr>
            <p:ph idx="1"/>
          </p:nvPr>
        </p:nvSpPr>
        <p:spPr>
          <a:xfrm>
            <a:off x="457200" y="1280160"/>
            <a:ext cx="11658600" cy="3733800"/>
          </a:xfrm>
        </p:spPr>
        <p:txBody>
          <a:bodyPr/>
          <a:lstStyle/>
          <a:p>
            <a:r>
              <a:rPr lang="en-US" dirty="0"/>
              <a:t>Understanding resilience requires considering how grids will respond to particular disturbances</a:t>
            </a:r>
          </a:p>
          <a:p>
            <a:r>
              <a:rPr lang="en-US" dirty="0"/>
              <a:t>Substantially changing the topologies of existing grids is not an option</a:t>
            </a:r>
          </a:p>
          <a:p>
            <a:r>
              <a:rPr lang="en-US" dirty="0"/>
              <a:t>In contrast to cyber security, there are seldom easy “patches” that can be applied to fix vulnerabilities</a:t>
            </a:r>
          </a:p>
          <a:p>
            <a:r>
              <a:rPr lang="en-US" dirty="0"/>
              <a:t>Simplistic studies of how a grid disturbance could cascade often lead to incorrect conclusions; sequential power flows, sequentially taking out overloaded devices are not particularly helpful</a:t>
            </a:r>
          </a:p>
          <a:p>
            <a:r>
              <a:rPr lang="en-US" dirty="0"/>
              <a:t>Full detail models of large-scale actual grids including the protection system usually don’t exist and modeling them would requiring knowing the associated remedial action schemes</a:t>
            </a:r>
          </a:p>
          <a:p>
            <a:pPr lvl="1"/>
            <a:endParaRPr lang="en-US" dirty="0"/>
          </a:p>
        </p:txBody>
      </p:sp>
      <p:sp>
        <p:nvSpPr>
          <p:cNvPr id="4" name="Slide Number Placeholder 1">
            <a:extLst>
              <a:ext uri="{FF2B5EF4-FFF2-40B4-BE49-F238E27FC236}">
                <a16:creationId xmlns:a16="http://schemas.microsoft.com/office/drawing/2014/main" id="{16A6B9C9-F9D8-7F50-EE9F-5F8FC579359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28</a:t>
            </a:fld>
            <a:endParaRPr lang="en-US" dirty="0">
              <a:solidFill>
                <a:srgbClr val="1E0000"/>
              </a:solidFill>
            </a:endParaRPr>
          </a:p>
        </p:txBody>
      </p:sp>
    </p:spTree>
    <p:extLst>
      <p:ext uri="{BB962C8B-B14F-4D97-AF65-F5344CB8AC3E}">
        <p14:creationId xmlns:p14="http://schemas.microsoft.com/office/powerpoint/2010/main" val="231550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6D44-DDC7-5342-5404-B7006B2F6D1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D362C3E0-FFDC-1708-A40F-8EF1FC48DA6A}"/>
              </a:ext>
            </a:extLst>
          </p:cNvPr>
          <p:cNvSpPr>
            <a:spLocks noGrp="1"/>
          </p:cNvSpPr>
          <p:nvPr>
            <p:ph idx="1"/>
          </p:nvPr>
        </p:nvSpPr>
        <p:spPr/>
        <p:txBody>
          <a:bodyPr/>
          <a:lstStyle/>
          <a:p>
            <a:r>
              <a:rPr lang="en-US" altLang="en-US" dirty="0"/>
              <a:t>Our modern society depends on a reliable </a:t>
            </a:r>
            <a:br>
              <a:rPr lang="en-US" altLang="en-US" dirty="0"/>
            </a:br>
            <a:r>
              <a:rPr lang="en-US" altLang="en-US" dirty="0"/>
              <a:t>electric grid with 40% of our energy transported </a:t>
            </a:r>
            <a:br>
              <a:rPr lang="en-US" altLang="en-US" dirty="0"/>
            </a:br>
            <a:r>
              <a:rPr lang="en-US" altLang="en-US" dirty="0"/>
              <a:t>in the form of electricity including most renewables</a:t>
            </a:r>
          </a:p>
          <a:p>
            <a:r>
              <a:rPr lang="en-US" altLang="en-US" dirty="0"/>
              <a:t>Blackouts are costly, with some estimates of costs </a:t>
            </a:r>
            <a:br>
              <a:rPr lang="en-US" altLang="en-US" dirty="0"/>
            </a:br>
            <a:r>
              <a:rPr lang="en-US" altLang="en-US" dirty="0"/>
              <a:t>above$100 billion/year in the US.</a:t>
            </a:r>
          </a:p>
          <a:p>
            <a:pPr lvl="1"/>
            <a:r>
              <a:rPr lang="en-US" altLang="en-US" sz="2400" dirty="0"/>
              <a:t>Growing risk of catastrophic, long-term blackouts</a:t>
            </a:r>
          </a:p>
          <a:p>
            <a:pPr lvl="1"/>
            <a:r>
              <a:rPr lang="en-US" altLang="en-US" sz="2400" dirty="0"/>
              <a:t>Blackouts cannot be completely eliminated, but risk </a:t>
            </a:r>
            <a:br>
              <a:rPr lang="en-US" altLang="en-US" sz="2400" dirty="0"/>
            </a:br>
            <a:r>
              <a:rPr lang="en-US" altLang="en-US" sz="2400" dirty="0"/>
              <a:t>and impact can be reduced with a more resilient grid</a:t>
            </a:r>
          </a:p>
          <a:p>
            <a:r>
              <a:rPr lang="en-US" altLang="en-US" dirty="0"/>
              <a:t>The electric grid is coupled with many other</a:t>
            </a:r>
            <a:br>
              <a:rPr lang="en-US" altLang="en-US" dirty="0"/>
            </a:br>
            <a:r>
              <a:rPr lang="en-US" altLang="en-US" dirty="0"/>
              <a:t>infrastructures and with the weather, and these</a:t>
            </a:r>
            <a:br>
              <a:rPr lang="en-US" altLang="en-US" dirty="0"/>
            </a:br>
            <a:r>
              <a:rPr lang="en-US" altLang="en-US" dirty="0"/>
              <a:t>couplings are becoming even stronger </a:t>
            </a:r>
          </a:p>
          <a:p>
            <a:endParaRPr lang="en-US" dirty="0"/>
          </a:p>
        </p:txBody>
      </p:sp>
      <p:pic>
        <p:nvPicPr>
          <p:cNvPr id="4" name="Picture 2" descr="Image1">
            <a:extLst>
              <a:ext uri="{FF2B5EF4-FFF2-40B4-BE49-F238E27FC236}">
                <a16:creationId xmlns:a16="http://schemas.microsoft.com/office/drawing/2014/main" id="{0EE6FA5F-DF66-40DE-E7D7-2AF1D64B16F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458200" y="3200400"/>
            <a:ext cx="2819400" cy="34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47CF0E7-0382-0307-3EC8-928419170A8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8496300" y="592508"/>
            <a:ext cx="2743200" cy="244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a:extLst>
              <a:ext uri="{FF2B5EF4-FFF2-40B4-BE49-F238E27FC236}">
                <a16:creationId xmlns:a16="http://schemas.microsoft.com/office/drawing/2014/main" id="{657EABBC-1000-509A-7315-BF1283DBA9E8}"/>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a:t>
            </a:fld>
            <a:endParaRPr lang="en-US" dirty="0">
              <a:solidFill>
                <a:srgbClr val="1E0000"/>
              </a:solidFill>
            </a:endParaRPr>
          </a:p>
        </p:txBody>
      </p:sp>
    </p:spTree>
    <p:extLst>
      <p:ext uri="{BB962C8B-B14F-4D97-AF65-F5344CB8AC3E}">
        <p14:creationId xmlns:p14="http://schemas.microsoft.com/office/powerpoint/2010/main" val="3853705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5B7F-9BCB-3DB0-F87D-1E3900F221B1}"/>
              </a:ext>
            </a:extLst>
          </p:cNvPr>
          <p:cNvSpPr>
            <a:spLocks noGrp="1"/>
          </p:cNvSpPr>
          <p:nvPr>
            <p:ph type="title"/>
          </p:nvPr>
        </p:nvSpPr>
        <p:spPr/>
        <p:txBody>
          <a:bodyPr/>
          <a:lstStyle/>
          <a:p>
            <a:r>
              <a:rPr lang="en-US" dirty="0"/>
              <a:t>Economic Valuation of Resilience</a:t>
            </a:r>
          </a:p>
        </p:txBody>
      </p:sp>
      <p:sp>
        <p:nvSpPr>
          <p:cNvPr id="4" name="Content Placeholder 3">
            <a:extLst>
              <a:ext uri="{FF2B5EF4-FFF2-40B4-BE49-F238E27FC236}">
                <a16:creationId xmlns:a16="http://schemas.microsoft.com/office/drawing/2014/main" id="{C6985BF5-2AA3-E64A-9D0E-42B22109DBBC}"/>
              </a:ext>
            </a:extLst>
          </p:cNvPr>
          <p:cNvSpPr txBox="1">
            <a:spLocks noGrp="1"/>
          </p:cNvSpPr>
          <p:nvPr>
            <p:ph idx="1"/>
          </p:nvPr>
        </p:nvSpPr>
        <p:spPr>
          <a:xfrm>
            <a:off x="457200" y="1279525"/>
            <a:ext cx="9744975" cy="4992136"/>
          </a:xfrm>
          <a:prstGeom prst="rect">
            <a:avLst/>
          </a:prstGeom>
          <a:noFill/>
        </p:spPr>
        <p:txBody>
          <a:bodyPr wrap="none" rtlCol="0">
            <a:spAutoFit/>
          </a:bodyPr>
          <a:lstStyle/>
          <a:p>
            <a:r>
              <a:rPr lang="en-US" dirty="0"/>
              <a:t>While certainly challenging, metrics are needed to help </a:t>
            </a:r>
            <a:br>
              <a:rPr lang="en-US" dirty="0"/>
            </a:br>
            <a:r>
              <a:rPr lang="en-US" dirty="0"/>
              <a:t>determine the value of resilience to society</a:t>
            </a:r>
          </a:p>
          <a:p>
            <a:pPr lvl="1"/>
            <a:r>
              <a:rPr lang="en-US" dirty="0"/>
              <a:t>If we need to improve resiliency, someone needs to pay</a:t>
            </a:r>
          </a:p>
          <a:p>
            <a:r>
              <a:rPr lang="en-US" dirty="0"/>
              <a:t>This is becoming a more challenging problem as more </a:t>
            </a:r>
            <a:br>
              <a:rPr lang="en-US" dirty="0"/>
            </a:br>
            <a:r>
              <a:rPr lang="en-US" dirty="0"/>
              <a:t>customers provide self-generation</a:t>
            </a:r>
          </a:p>
          <a:p>
            <a:pPr lvl="1"/>
            <a:r>
              <a:rPr lang="en-US" dirty="0"/>
              <a:t>Is the ability of some customers to self generate, at least for a period of </a:t>
            </a:r>
            <a:br>
              <a:rPr lang="en-US" dirty="0"/>
            </a:br>
            <a:r>
              <a:rPr lang="en-US" dirty="0"/>
              <a:t>time, a net gain to the grid’s resiliency? How does one assess the </a:t>
            </a:r>
            <a:br>
              <a:rPr lang="en-US" dirty="0"/>
            </a:br>
            <a:r>
              <a:rPr lang="en-US" dirty="0"/>
              <a:t>resiliency of their systems?  </a:t>
            </a:r>
          </a:p>
          <a:p>
            <a:r>
              <a:rPr lang="en-US" dirty="0"/>
              <a:t>Given that both reliability and resilience are often desired, </a:t>
            </a:r>
            <a:br>
              <a:rPr lang="en-US" dirty="0"/>
            </a:br>
            <a:r>
              <a:rPr lang="en-US" dirty="0"/>
              <a:t>their needs to be a co-optimization of their benefits.  </a:t>
            </a:r>
          </a:p>
          <a:p>
            <a:endParaRPr lang="en-US" dirty="0"/>
          </a:p>
        </p:txBody>
      </p:sp>
      <p:sp>
        <p:nvSpPr>
          <p:cNvPr id="3" name="Slide Number Placeholder 1">
            <a:extLst>
              <a:ext uri="{FF2B5EF4-FFF2-40B4-BE49-F238E27FC236}">
                <a16:creationId xmlns:a16="http://schemas.microsoft.com/office/drawing/2014/main" id="{0477D8AE-7B1B-5D6D-664C-170EACFAFC11}"/>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29</a:t>
            </a:fld>
            <a:endParaRPr lang="en-US" dirty="0">
              <a:solidFill>
                <a:srgbClr val="1E0000"/>
              </a:solidFill>
            </a:endParaRPr>
          </a:p>
        </p:txBody>
      </p:sp>
    </p:spTree>
    <p:extLst>
      <p:ext uri="{BB962C8B-B14F-4D97-AF65-F5344CB8AC3E}">
        <p14:creationId xmlns:p14="http://schemas.microsoft.com/office/powerpoint/2010/main" val="819075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39F9-A65C-88D2-DA70-BB226ED7486D}"/>
              </a:ext>
            </a:extLst>
          </p:cNvPr>
          <p:cNvSpPr>
            <a:spLocks noGrp="1"/>
          </p:cNvSpPr>
          <p:nvPr>
            <p:ph type="title"/>
          </p:nvPr>
        </p:nvSpPr>
        <p:spPr/>
        <p:txBody>
          <a:bodyPr/>
          <a:lstStyle/>
          <a:p>
            <a:r>
              <a:rPr lang="en-US" dirty="0"/>
              <a:t>Example: Renewable Resource Droughts</a:t>
            </a:r>
          </a:p>
        </p:txBody>
      </p:sp>
      <p:sp>
        <p:nvSpPr>
          <p:cNvPr id="3" name="Content Placeholder 2">
            <a:extLst>
              <a:ext uri="{FF2B5EF4-FFF2-40B4-BE49-F238E27FC236}">
                <a16:creationId xmlns:a16="http://schemas.microsoft.com/office/drawing/2014/main" id="{B1031F45-918D-561E-970E-ADC86CD8DE5E}"/>
              </a:ext>
            </a:extLst>
          </p:cNvPr>
          <p:cNvSpPr>
            <a:spLocks noGrp="1"/>
          </p:cNvSpPr>
          <p:nvPr>
            <p:ph idx="1"/>
          </p:nvPr>
        </p:nvSpPr>
        <p:spPr>
          <a:xfrm>
            <a:off x="457200" y="1280160"/>
            <a:ext cx="11297920" cy="1996440"/>
          </a:xfrm>
        </p:spPr>
        <p:txBody>
          <a:bodyPr/>
          <a:lstStyle/>
          <a:p>
            <a:r>
              <a:rPr lang="en-US" dirty="0"/>
              <a:t>With the rapid growth in wind and solar resources, a growing concern is how to handle wind and solar “droughts” with the generic term of renewable resource droughts used to describe them</a:t>
            </a:r>
          </a:p>
          <a:p>
            <a:r>
              <a:rPr lang="en-US" dirty="0"/>
              <a:t>The below example is a wind drought that occurred in the Midwest in late January 2020 </a:t>
            </a:r>
          </a:p>
          <a:p>
            <a:endParaRPr lang="en-US" dirty="0"/>
          </a:p>
          <a:p>
            <a:pPr marL="0" indent="0">
              <a:buNone/>
            </a:pPr>
            <a:endParaRPr lang="en-US" dirty="0"/>
          </a:p>
        </p:txBody>
      </p:sp>
      <p:pic>
        <p:nvPicPr>
          <p:cNvPr id="4" name="Picture 3">
            <a:extLst>
              <a:ext uri="{FF2B5EF4-FFF2-40B4-BE49-F238E27FC236}">
                <a16:creationId xmlns:a16="http://schemas.microsoft.com/office/drawing/2014/main" id="{0DA6D28D-D26F-0C88-4AB5-C512BD4BA0E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38200" y="3616296"/>
            <a:ext cx="3810000" cy="3005598"/>
          </a:xfrm>
          <a:prstGeom prst="rect">
            <a:avLst/>
          </a:prstGeom>
        </p:spPr>
      </p:pic>
      <p:pic>
        <p:nvPicPr>
          <p:cNvPr id="5" name="Picture 4">
            <a:extLst>
              <a:ext uri="{FF2B5EF4-FFF2-40B4-BE49-F238E27FC236}">
                <a16:creationId xmlns:a16="http://schemas.microsoft.com/office/drawing/2014/main" id="{F3248E9B-42AA-93A9-4B88-192C5AB776E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57800" y="3429000"/>
            <a:ext cx="5602209" cy="2938864"/>
          </a:xfrm>
          <a:prstGeom prst="rect">
            <a:avLst/>
          </a:prstGeom>
        </p:spPr>
      </p:pic>
      <p:sp>
        <p:nvSpPr>
          <p:cNvPr id="6" name="Slide Number Placeholder 1">
            <a:extLst>
              <a:ext uri="{FF2B5EF4-FFF2-40B4-BE49-F238E27FC236}">
                <a16:creationId xmlns:a16="http://schemas.microsoft.com/office/drawing/2014/main" id="{14E5AB20-878C-7F60-28DC-CF8A51A266F7}"/>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30</a:t>
            </a:fld>
            <a:endParaRPr lang="en-US" dirty="0">
              <a:solidFill>
                <a:srgbClr val="1E0000"/>
              </a:solidFill>
            </a:endParaRPr>
          </a:p>
        </p:txBody>
      </p:sp>
    </p:spTree>
    <p:extLst>
      <p:ext uri="{BB962C8B-B14F-4D97-AF65-F5344CB8AC3E}">
        <p14:creationId xmlns:p14="http://schemas.microsoft.com/office/powerpoint/2010/main" val="374750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p:txBody>
          <a:bodyPr/>
          <a:lstStyle/>
          <a:p>
            <a:r>
              <a:rPr lang="en-US" altLang="en-US" dirty="0"/>
              <a:t>Example: Geomagnetic Disturbances (GMDs) </a:t>
            </a:r>
          </a:p>
        </p:txBody>
      </p:sp>
      <p:sp>
        <p:nvSpPr>
          <p:cNvPr id="8195" name="Content Placeholder 2"/>
          <p:cNvSpPr>
            <a:spLocks noGrp="1" noChangeArrowheads="1"/>
          </p:cNvSpPr>
          <p:nvPr>
            <p:ph idx="1"/>
          </p:nvPr>
        </p:nvSpPr>
        <p:spPr>
          <a:xfrm>
            <a:off x="457200" y="1280160"/>
            <a:ext cx="10744200" cy="4800600"/>
          </a:xfrm>
        </p:spPr>
        <p:txBody>
          <a:bodyPr/>
          <a:lstStyle/>
          <a:p>
            <a:r>
              <a:rPr lang="en-US" altLang="en-US" dirty="0"/>
              <a:t>GMDs are caused by solar corona mass ejections (CMEs), and range from minor and frequent to severe and extremely rare</a:t>
            </a:r>
          </a:p>
          <a:p>
            <a:r>
              <a:rPr lang="en-US" altLang="en-US" dirty="0"/>
              <a:t>A GMD caused a blackout in 1989 of Quebec</a:t>
            </a:r>
          </a:p>
          <a:p>
            <a:r>
              <a:rPr lang="en-US" altLang="en-US" dirty="0"/>
              <a:t>They have the potential to severely disrupt the electric grid by causing quasi-dc geomagnetically induced currents (GICs) in the high voltage grid</a:t>
            </a:r>
          </a:p>
          <a:p>
            <a:r>
              <a:rPr lang="en-US" altLang="en-US" dirty="0"/>
              <a:t>Until recently power engineers had few tools to help them assess the impact of GMDs </a:t>
            </a:r>
          </a:p>
          <a:p>
            <a:r>
              <a:rPr lang="en-US" altLang="en-US" dirty="0"/>
              <a:t>GMD assessment tools are now moving into the realm of power system planning and operations engineers</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t>    </a:t>
            </a:r>
          </a:p>
        </p:txBody>
      </p:sp>
      <p:sp>
        <p:nvSpPr>
          <p:cNvPr id="5"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31</a:t>
            </a:fld>
            <a:endParaRPr lang="en-US" sz="1200" dirty="0"/>
          </a:p>
        </p:txBody>
      </p:sp>
      <p:sp>
        <p:nvSpPr>
          <p:cNvPr id="2" name="Slide Number Placeholder 1">
            <a:extLst>
              <a:ext uri="{FF2B5EF4-FFF2-40B4-BE49-F238E27FC236}">
                <a16:creationId xmlns:a16="http://schemas.microsoft.com/office/drawing/2014/main" id="{B5768CCE-8974-0719-604F-54A015C31E81}"/>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31</a:t>
            </a:fld>
            <a:endParaRPr lang="en-US" dirty="0">
              <a:solidFill>
                <a:srgbClr val="1E0000"/>
              </a:solidFill>
            </a:endParaRPr>
          </a:p>
        </p:txBody>
      </p:sp>
    </p:spTree>
    <p:extLst>
      <p:ext uri="{BB962C8B-B14F-4D97-AF65-F5344CB8AC3E}">
        <p14:creationId xmlns:p14="http://schemas.microsoft.com/office/powerpoint/2010/main" val="1715058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2426-8BAF-810A-8B9F-7B98A4BA20A1}"/>
              </a:ext>
            </a:extLst>
          </p:cNvPr>
          <p:cNvSpPr>
            <a:spLocks noGrp="1"/>
          </p:cNvSpPr>
          <p:nvPr>
            <p:ph type="title"/>
          </p:nvPr>
        </p:nvSpPr>
        <p:spPr/>
        <p:txBody>
          <a:bodyPr/>
          <a:lstStyle/>
          <a:p>
            <a:r>
              <a:rPr lang="en-US" dirty="0"/>
              <a:t>GMDs and the Kp-index</a:t>
            </a:r>
          </a:p>
        </p:txBody>
      </p:sp>
      <p:sp>
        <p:nvSpPr>
          <p:cNvPr id="3" name="Content Placeholder 2">
            <a:extLst>
              <a:ext uri="{FF2B5EF4-FFF2-40B4-BE49-F238E27FC236}">
                <a16:creationId xmlns:a16="http://schemas.microsoft.com/office/drawing/2014/main" id="{8538AACF-EE66-05CD-7508-AC9AAD5B7180}"/>
              </a:ext>
            </a:extLst>
          </p:cNvPr>
          <p:cNvSpPr>
            <a:spLocks noGrp="1"/>
          </p:cNvSpPr>
          <p:nvPr>
            <p:ph idx="1"/>
          </p:nvPr>
        </p:nvSpPr>
        <p:spPr/>
        <p:txBody>
          <a:bodyPr/>
          <a:lstStyle/>
          <a:p>
            <a:r>
              <a:rPr lang="en-US" dirty="0"/>
              <a:t>The earth’s magnetic field is constantly changing, though usually the variations are not significant</a:t>
            </a:r>
          </a:p>
          <a:p>
            <a:pPr lvl="1"/>
            <a:r>
              <a:rPr lang="en-US" dirty="0"/>
              <a:t>Larger changes tend to occur closer to the earth’s poles</a:t>
            </a:r>
          </a:p>
          <a:p>
            <a:pPr lvl="1"/>
            <a:r>
              <a:rPr lang="en-US" dirty="0"/>
              <a:t>The variation can be expressed different ways, such as nT/minute field variation</a:t>
            </a:r>
          </a:p>
          <a:p>
            <a:r>
              <a:rPr lang="en-US" dirty="0"/>
              <a:t>The magnitude of the variation at any particular location is quantified with a K-index</a:t>
            </a:r>
          </a:p>
          <a:p>
            <a:pPr lvl="1"/>
            <a:r>
              <a:rPr lang="en-US" dirty="0"/>
              <a:t>Ranges from 0 to 9, with the value dependent on nT variation in horizontal direction over a three hour period; higher values are more severe</a:t>
            </a:r>
          </a:p>
          <a:p>
            <a:pPr lvl="1"/>
            <a:r>
              <a:rPr lang="en-US" dirty="0"/>
              <a:t>This is station specific; higher variations are required to get a k=9 closer to the poles</a:t>
            </a:r>
          </a:p>
          <a:p>
            <a:r>
              <a:rPr lang="en-US" dirty="0"/>
              <a:t>The Kp-index is a weighted average of individual station K-indices; the G scale values are Kp – 4, so they have a maximum of 5.  </a:t>
            </a:r>
          </a:p>
          <a:p>
            <a:endParaRPr lang="en-US" dirty="0"/>
          </a:p>
        </p:txBody>
      </p:sp>
      <p:sp>
        <p:nvSpPr>
          <p:cNvPr id="4" name="Slide Number Placeholder 1">
            <a:extLst>
              <a:ext uri="{FF2B5EF4-FFF2-40B4-BE49-F238E27FC236}">
                <a16:creationId xmlns:a16="http://schemas.microsoft.com/office/drawing/2014/main" id="{6C07CBA3-BAFD-A66D-2F33-9F61A22CBE08}"/>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32</a:t>
            </a:fld>
            <a:endParaRPr lang="en-US" dirty="0">
              <a:solidFill>
                <a:srgbClr val="1E0000"/>
              </a:solidFill>
            </a:endParaRPr>
          </a:p>
        </p:txBody>
      </p:sp>
    </p:spTree>
    <p:extLst>
      <p:ext uri="{BB962C8B-B14F-4D97-AF65-F5344CB8AC3E}">
        <p14:creationId xmlns:p14="http://schemas.microsoft.com/office/powerpoint/2010/main" val="3230436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p:txBody>
          <a:bodyPr/>
          <a:lstStyle/>
          <a:p>
            <a:r>
              <a:rPr lang="en-US" altLang="en-US" dirty="0"/>
              <a:t>Electric Fields and Geomagnetically Induced Currents (GICs)</a:t>
            </a:r>
          </a:p>
        </p:txBody>
      </p:sp>
      <p:sp>
        <p:nvSpPr>
          <p:cNvPr id="10243" name="Content Placeholder 2"/>
          <p:cNvSpPr>
            <a:spLocks noGrp="1" noChangeArrowheads="1"/>
          </p:cNvSpPr>
          <p:nvPr>
            <p:ph idx="1"/>
          </p:nvPr>
        </p:nvSpPr>
        <p:spPr>
          <a:xfrm>
            <a:off x="457200" y="1280160"/>
            <a:ext cx="11353800" cy="4800600"/>
          </a:xfrm>
        </p:spPr>
        <p:txBody>
          <a:bodyPr/>
          <a:lstStyle/>
          <a:p>
            <a:r>
              <a:rPr lang="en-US" altLang="en-US" dirty="0">
                <a:cs typeface="Arial" charset="0"/>
              </a:rPr>
              <a:t>The induced electric field at the surface is dependent on deep earth (hundreds of km) conductivity</a:t>
            </a:r>
          </a:p>
          <a:p>
            <a:pPr lvl="1"/>
            <a:r>
              <a:rPr lang="en-US" altLang="en-US" dirty="0">
                <a:cs typeface="Arial" charset="0"/>
              </a:rPr>
              <a:t>Electric fields are vectors (magnitude and angle); values expressed in units of volts/mile (or volts/km);</a:t>
            </a:r>
          </a:p>
          <a:p>
            <a:pPr lvl="1"/>
            <a:r>
              <a:rPr lang="en-US" altLang="en-US" dirty="0">
                <a:cs typeface="Arial" charset="0"/>
              </a:rPr>
              <a:t>A 2500 nT/minute storm could produce 5 to 10 volts/km </a:t>
            </a:r>
          </a:p>
          <a:p>
            <a:r>
              <a:rPr lang="en-US" altLang="en-US" dirty="0">
                <a:cs typeface="Arial" charset="0"/>
              </a:rPr>
              <a:t>The electric fields cause GICs to flow in the high voltage transmission grid</a:t>
            </a:r>
          </a:p>
          <a:p>
            <a:r>
              <a:rPr lang="en-US" altLang="en-US" dirty="0">
                <a:cs typeface="Arial" charset="0"/>
              </a:rPr>
              <a:t>The induced voltages that drive the GICs can be modeled as dc voltages in the transmission lines.  </a:t>
            </a:r>
          </a:p>
          <a:p>
            <a:pPr lvl="1"/>
            <a:r>
              <a:rPr lang="en-US" altLang="en-US" dirty="0">
                <a:cs typeface="Arial" charset="0"/>
              </a:rPr>
              <a:t>The magnitude of the dc voltage is determined by integrating the electric field variation over the line length</a:t>
            </a:r>
          </a:p>
          <a:p>
            <a:pPr lvl="1"/>
            <a:r>
              <a:rPr lang="en-US" altLang="en-US" dirty="0">
                <a:cs typeface="Arial" charset="0"/>
              </a:rPr>
              <a:t>Both magnitude and direction of electric field is important</a:t>
            </a:r>
          </a:p>
          <a:p>
            <a:endParaRPr lang="en-US" altLang="en-US" dirty="0">
              <a:latin typeface="Arial" charset="0"/>
              <a:cs typeface="Arial" charset="0"/>
            </a:endParaRPr>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t> </a:t>
            </a:r>
          </a:p>
        </p:txBody>
      </p:sp>
      <p:sp>
        <p:nvSpPr>
          <p:cNvPr id="5"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33</a:t>
            </a:fld>
            <a:endParaRPr lang="en-US" sz="1200" dirty="0"/>
          </a:p>
        </p:txBody>
      </p:sp>
      <p:sp>
        <p:nvSpPr>
          <p:cNvPr id="2" name="Slide Number Placeholder 1">
            <a:extLst>
              <a:ext uri="{FF2B5EF4-FFF2-40B4-BE49-F238E27FC236}">
                <a16:creationId xmlns:a16="http://schemas.microsoft.com/office/drawing/2014/main" id="{739FDB53-FEBD-39ED-DEDB-B9EFD43953CA}"/>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33</a:t>
            </a:fld>
            <a:endParaRPr lang="en-US" dirty="0">
              <a:solidFill>
                <a:srgbClr val="1E0000"/>
              </a:solidFill>
            </a:endParaRPr>
          </a:p>
        </p:txBody>
      </p:sp>
    </p:spTree>
    <p:extLst>
      <p:ext uri="{BB962C8B-B14F-4D97-AF65-F5344CB8AC3E}">
        <p14:creationId xmlns:p14="http://schemas.microsoft.com/office/powerpoint/2010/main" val="322402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HILF Example: Nuclear EMPs</a:t>
            </a:r>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Broadly defined, an electromagnetic pulse (EMP) is any transient burst of electromagnetic energy</a:t>
            </a:r>
          </a:p>
          <a:p>
            <a:r>
              <a:rPr lang="en-US" altLang="en-US" dirty="0">
                <a:latin typeface="Times New Roman" panose="02020603050405020304" pitchFamily="18" charset="0"/>
                <a:cs typeface="Times New Roman" panose="02020603050405020304" pitchFamily="18" charset="0"/>
              </a:rPr>
              <a:t>High altitude nuclear explosions can produce continental scale EMPs; called HEMPs</a:t>
            </a:r>
          </a:p>
          <a:p>
            <a:r>
              <a:rPr lang="en-US" altLang="en-US" dirty="0">
                <a:latin typeface="Times New Roman" panose="02020603050405020304" pitchFamily="18" charset="0"/>
                <a:cs typeface="Times New Roman" panose="02020603050405020304" pitchFamily="18" charset="0"/>
              </a:rPr>
              <a:t>The impacts of an HEMP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are typically divided into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three time frames: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E1, E2 and E3</a:t>
            </a:r>
          </a:p>
          <a:p>
            <a:pPr lvl="1"/>
            <a:r>
              <a:rPr lang="en-US" altLang="en-US" dirty="0">
                <a:latin typeface="Times New Roman" panose="02020603050405020304" pitchFamily="18" charset="0"/>
                <a:cs typeface="Times New Roman" panose="02020603050405020304" pitchFamily="18" charset="0"/>
              </a:rPr>
              <a:t>E1 impacts electronics,</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E2 is similar to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lightning, E3 is similar</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to a very large, but short duration GMD</a:t>
            </a:r>
          </a:p>
          <a:p>
            <a:endParaRPr lang="en-US" dirty="0"/>
          </a:p>
        </p:txBody>
      </p:sp>
      <p:pic>
        <p:nvPicPr>
          <p:cNvPr id="4"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48400" y="2895600"/>
            <a:ext cx="5038545" cy="3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6443F0E8-9F05-42C7-901A-992AAD89A262}" type="slidenum">
              <a:rPr lang="en-US" altLang="en-US" sz="1200">
                <a:solidFill>
                  <a:schemeClr val="bg1"/>
                </a:solidFill>
              </a:rPr>
              <a:pPr>
                <a:spcBef>
                  <a:spcPct val="0"/>
                </a:spcBef>
                <a:buClrTx/>
                <a:buSzTx/>
                <a:buFontTx/>
                <a:buNone/>
              </a:pPr>
              <a:t>34</a:t>
            </a:fld>
            <a:endParaRPr lang="en-US" altLang="en-US" sz="1200" dirty="0">
              <a:solidFill>
                <a:schemeClr val="bg1"/>
              </a:solidFill>
            </a:endParaRPr>
          </a:p>
        </p:txBody>
      </p:sp>
      <p:sp>
        <p:nvSpPr>
          <p:cNvPr id="6" name="Slide Number Placeholder 1">
            <a:extLst>
              <a:ext uri="{FF2B5EF4-FFF2-40B4-BE49-F238E27FC236}">
                <a16:creationId xmlns:a16="http://schemas.microsoft.com/office/drawing/2014/main" id="{F90BBFF9-251C-924D-50CF-238B36BCC092}"/>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34</a:t>
            </a:fld>
            <a:endParaRPr lang="en-US" dirty="0">
              <a:solidFill>
                <a:srgbClr val="1E0000"/>
              </a:solidFill>
            </a:endParaRPr>
          </a:p>
        </p:txBody>
      </p:sp>
    </p:spTree>
    <p:extLst>
      <p:ext uri="{BB962C8B-B14F-4D97-AF65-F5344CB8AC3E}">
        <p14:creationId xmlns:p14="http://schemas.microsoft.com/office/powerpoint/2010/main" val="3744726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2F0E-17C1-1BA6-8538-BAA2399F7F29}"/>
              </a:ext>
            </a:extLst>
          </p:cNvPr>
          <p:cNvSpPr>
            <a:spLocks noGrp="1"/>
          </p:cNvSpPr>
          <p:nvPr>
            <p:ph type="title"/>
          </p:nvPr>
        </p:nvSpPr>
        <p:spPr/>
        <p:txBody>
          <a:bodyPr/>
          <a:lstStyle/>
          <a:p>
            <a:r>
              <a:rPr lang="en-US" altLang="en-US" dirty="0"/>
              <a:t>Nuclear EMP History</a:t>
            </a:r>
            <a:endParaRPr lang="en-US" dirty="0"/>
          </a:p>
        </p:txBody>
      </p:sp>
      <p:sp>
        <p:nvSpPr>
          <p:cNvPr id="3" name="Content Placeholder 2">
            <a:extLst>
              <a:ext uri="{FF2B5EF4-FFF2-40B4-BE49-F238E27FC236}">
                <a16:creationId xmlns:a16="http://schemas.microsoft.com/office/drawing/2014/main" id="{F996C029-6818-9AB9-7C52-9EA976C77B44}"/>
              </a:ext>
            </a:extLst>
          </p:cNvPr>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presence of EMPs was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theorized by Enrico Fermi prior to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the first explosion in July 1945</a:t>
            </a:r>
          </a:p>
          <a:p>
            <a:pPr lvl="1"/>
            <a:r>
              <a:rPr lang="en-US" altLang="en-US" dirty="0">
                <a:latin typeface="Times New Roman" panose="02020603050405020304" pitchFamily="18" charset="0"/>
                <a:cs typeface="Times New Roman" panose="02020603050405020304" pitchFamily="18" charset="0"/>
              </a:rPr>
              <a:t>Many wires were shielded, but still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some data was lost due to EMP</a:t>
            </a:r>
          </a:p>
          <a:p>
            <a:r>
              <a:rPr lang="en-US" altLang="en-US" dirty="0">
                <a:latin typeface="Times New Roman" panose="02020603050405020304" pitchFamily="18" charset="0"/>
                <a:cs typeface="Times New Roman" panose="02020603050405020304" pitchFamily="18" charset="0"/>
              </a:rPr>
              <a:t>British called it “radioflash” in their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tests in early 1950’s due to the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presence of “clicks” heard on radios</a:t>
            </a:r>
          </a:p>
          <a:p>
            <a:r>
              <a:rPr lang="en-US" altLang="en-US" dirty="0">
                <a:latin typeface="Times New Roman" panose="02020603050405020304" pitchFamily="18" charset="0"/>
                <a:cs typeface="Times New Roman" panose="02020603050405020304" pitchFamily="18" charset="0"/>
              </a:rPr>
              <a:t>Operation Hardtack tests in 1958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(up to 80 km </a:t>
            </a:r>
            <a:r>
              <a:rPr lang="en-US" altLang="en-US" dirty="0" err="1">
                <a:latin typeface="Times New Roman" panose="02020603050405020304" pitchFamily="18" charset="0"/>
                <a:cs typeface="Times New Roman" panose="02020603050405020304" pitchFamily="18" charset="0"/>
              </a:rPr>
              <a:t>inaltitude</a:t>
            </a:r>
            <a:r>
              <a:rPr lang="en-US" altLang="en-US" dirty="0">
                <a:latin typeface="Times New Roman" panose="02020603050405020304" pitchFamily="18" charset="0"/>
                <a:cs typeface="Times New Roman" panose="02020603050405020304" pitchFamily="18" charset="0"/>
              </a:rPr>
              <a:t>) further demonstrated HEMP impacts </a:t>
            </a:r>
          </a:p>
          <a:p>
            <a:endParaRPr lang="en-US" dirty="0"/>
          </a:p>
        </p:txBody>
      </p:sp>
      <p:pic>
        <p:nvPicPr>
          <p:cNvPr id="4" name="Picture 2" descr="http://www.hcc.mnscu.edu/chem/abomb/Trinity_Explosion.jpg">
            <a:extLst>
              <a:ext uri="{FF2B5EF4-FFF2-40B4-BE49-F238E27FC236}">
                <a16:creationId xmlns:a16="http://schemas.microsoft.com/office/drawing/2014/main" id="{09D8073C-55BA-87A2-362C-9933273F2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280160"/>
            <a:ext cx="4724400" cy="320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2B6310C-647A-8BB8-D13C-45359719735B}"/>
              </a:ext>
            </a:extLst>
          </p:cNvPr>
          <p:cNvSpPr txBox="1">
            <a:spLocks noChangeArrowheads="1"/>
          </p:cNvSpPr>
          <p:nvPr/>
        </p:nvSpPr>
        <p:spPr bwMode="auto">
          <a:xfrm>
            <a:off x="6705600" y="4584414"/>
            <a:ext cx="51763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1800" dirty="0">
                <a:solidFill>
                  <a:schemeClr val="tx1">
                    <a:lumMod val="50000"/>
                  </a:schemeClr>
                </a:solidFill>
              </a:rPr>
              <a:t>Trinity Explosion, July 16, 1945, 20 kilotons of TNT</a:t>
            </a:r>
            <a:br>
              <a:rPr lang="en-US" altLang="en-US" sz="1800" dirty="0">
                <a:solidFill>
                  <a:schemeClr val="tx1">
                    <a:lumMod val="50000"/>
                  </a:schemeClr>
                </a:solidFill>
              </a:rPr>
            </a:br>
            <a:r>
              <a:rPr lang="en-US" altLang="en-US" sz="1800" dirty="0">
                <a:solidFill>
                  <a:schemeClr val="tx1">
                    <a:lumMod val="50000"/>
                  </a:schemeClr>
                </a:solidFill>
              </a:rPr>
              <a:t>source: Los Alamos Lab</a:t>
            </a:r>
          </a:p>
        </p:txBody>
      </p:sp>
    </p:spTree>
    <p:extLst>
      <p:ext uri="{BB962C8B-B14F-4D97-AF65-F5344CB8AC3E}">
        <p14:creationId xmlns:p14="http://schemas.microsoft.com/office/powerpoint/2010/main" val="2816512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29D9-B481-1040-C82E-B24CF4DB51E5}"/>
              </a:ext>
            </a:extLst>
          </p:cNvPr>
          <p:cNvSpPr>
            <a:spLocks noGrp="1"/>
          </p:cNvSpPr>
          <p:nvPr>
            <p:ph type="title"/>
          </p:nvPr>
        </p:nvSpPr>
        <p:spPr/>
        <p:txBody>
          <a:bodyPr/>
          <a:lstStyle/>
          <a:p>
            <a:r>
              <a:rPr lang="en-US" altLang="en-US" dirty="0"/>
              <a:t>Nuclear EMP History: Starfish Prime</a:t>
            </a:r>
            <a:endParaRPr lang="en-US" dirty="0"/>
          </a:p>
        </p:txBody>
      </p:sp>
      <p:sp>
        <p:nvSpPr>
          <p:cNvPr id="3" name="Content Placeholder 2">
            <a:extLst>
              <a:ext uri="{FF2B5EF4-FFF2-40B4-BE49-F238E27FC236}">
                <a16:creationId xmlns:a16="http://schemas.microsoft.com/office/drawing/2014/main" id="{C08D9DE7-DC70-53DE-4B31-9E3C9CBB85D7}"/>
              </a:ext>
            </a:extLst>
          </p:cNvPr>
          <p:cNvSpPr>
            <a:spLocks noGrp="1"/>
          </p:cNvSpPr>
          <p:nvPr>
            <p:ph idx="1"/>
          </p:nvPr>
        </p:nvSpPr>
        <p:spPr/>
        <p:txBody>
          <a:bodyPr/>
          <a:lstStyle/>
          <a:p>
            <a:r>
              <a:rPr lang="en-US" altLang="en-US" dirty="0">
                <a:cs typeface="Arial" charset="0"/>
              </a:rPr>
              <a:t>Starfish Prime was an explosion of a 1.44 megaton nuclear weapon at an altitude of 400 km over the Pacific Ocean in July 1962</a:t>
            </a:r>
          </a:p>
          <a:p>
            <a:pPr lvl="1"/>
            <a:r>
              <a:rPr lang="en-US" altLang="en-US" dirty="0">
                <a:cs typeface="Arial" charset="0"/>
              </a:rPr>
              <a:t>Part of series of tests known as</a:t>
            </a:r>
            <a:br>
              <a:rPr lang="en-US" altLang="en-US" dirty="0">
                <a:cs typeface="Arial" charset="0"/>
              </a:rPr>
            </a:br>
            <a:r>
              <a:rPr lang="en-US" altLang="en-US" dirty="0">
                <a:cs typeface="Arial" charset="0"/>
              </a:rPr>
              <a:t>Operation Fishbowl</a:t>
            </a:r>
          </a:p>
          <a:p>
            <a:pPr lvl="1"/>
            <a:r>
              <a:rPr lang="en-US" altLang="en-US" dirty="0">
                <a:cs typeface="Arial" charset="0"/>
              </a:rPr>
              <a:t>The EMPs were much larger than expected, </a:t>
            </a:r>
            <a:br>
              <a:rPr lang="en-US" altLang="en-US" dirty="0">
                <a:cs typeface="Arial" charset="0"/>
              </a:rPr>
            </a:br>
            <a:r>
              <a:rPr lang="en-US" altLang="en-US" dirty="0">
                <a:cs typeface="Arial" charset="0"/>
              </a:rPr>
              <a:t>driving instruments off scale</a:t>
            </a:r>
          </a:p>
          <a:p>
            <a:pPr lvl="1"/>
            <a:r>
              <a:rPr lang="en-US" altLang="en-US" dirty="0">
                <a:cs typeface="Arial" charset="0"/>
              </a:rPr>
              <a:t>Impacts seen in Honolulu (1445 km away), </a:t>
            </a:r>
            <a:br>
              <a:rPr lang="en-US" altLang="en-US" dirty="0">
                <a:cs typeface="Arial" charset="0"/>
              </a:rPr>
            </a:br>
            <a:r>
              <a:rPr lang="en-US" altLang="en-US" dirty="0">
                <a:cs typeface="Arial" charset="0"/>
              </a:rPr>
              <a:t>including knocking out about 300 street lights, </a:t>
            </a:r>
            <a:br>
              <a:rPr lang="en-US" altLang="en-US" dirty="0">
                <a:cs typeface="Arial" charset="0"/>
              </a:rPr>
            </a:br>
            <a:r>
              <a:rPr lang="en-US" altLang="en-US" dirty="0">
                <a:cs typeface="Arial" charset="0"/>
              </a:rPr>
              <a:t>setting off alarms, and damaging a microwave link</a:t>
            </a:r>
          </a:p>
          <a:p>
            <a:pPr lvl="1"/>
            <a:r>
              <a:rPr lang="en-US" altLang="en-US" dirty="0">
                <a:cs typeface="Arial" charset="0"/>
              </a:rPr>
              <a:t>Some low earth orbit satellites were also damaged</a:t>
            </a:r>
          </a:p>
          <a:p>
            <a:endParaRPr lang="en-US" dirty="0"/>
          </a:p>
        </p:txBody>
      </p:sp>
      <p:sp>
        <p:nvSpPr>
          <p:cNvPr id="4" name="Content Placeholder 2">
            <a:extLst>
              <a:ext uri="{FF2B5EF4-FFF2-40B4-BE49-F238E27FC236}">
                <a16:creationId xmlns:a16="http://schemas.microsoft.com/office/drawing/2014/main" id="{27D7055A-DB1B-0F94-ABEB-4D94894A5AE5}"/>
              </a:ext>
            </a:extLst>
          </p:cNvPr>
          <p:cNvSpPr txBox="1">
            <a:spLocks/>
          </p:cNvSpPr>
          <p:nvPr/>
        </p:nvSpPr>
        <p:spPr bwMode="auto">
          <a:xfrm>
            <a:off x="457200" y="1280160"/>
            <a:ext cx="1129792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1E0000"/>
              </a:buClr>
              <a:buSzPct val="100000"/>
              <a:buFont typeface="Arial" panose="020B0604020202020204" pitchFamily="34" charset="0"/>
              <a:buChar char="•"/>
              <a:defRPr sz="2800" baseline="0">
                <a:solidFill>
                  <a:srgbClr val="1E0000"/>
                </a:solidFill>
                <a:latin typeface="+mn-lt"/>
                <a:ea typeface="+mn-ea"/>
                <a:cs typeface="+mn-cs"/>
              </a:defRPr>
            </a:lvl1pPr>
            <a:lvl2pPr marL="742950" indent="-285750" algn="l" rtl="0" eaLnBrk="0" fontAlgn="base" hangingPunct="0">
              <a:spcBef>
                <a:spcPct val="20000"/>
              </a:spcBef>
              <a:spcAft>
                <a:spcPct val="0"/>
              </a:spcAft>
              <a:buClr>
                <a:srgbClr val="1E0000"/>
              </a:buClr>
              <a:buSzPct val="75000"/>
              <a:buChar char="–"/>
              <a:defRPr sz="2400" baseline="0">
                <a:solidFill>
                  <a:srgbClr val="1E0000"/>
                </a:solidFill>
                <a:latin typeface="+mn-lt"/>
              </a:defRPr>
            </a:lvl2pPr>
            <a:lvl3pPr marL="1257300" indent="-342900" algn="l" rtl="0" eaLnBrk="0" fontAlgn="base" hangingPunct="0">
              <a:spcBef>
                <a:spcPct val="20000"/>
              </a:spcBef>
              <a:spcAft>
                <a:spcPct val="0"/>
              </a:spcAft>
              <a:buClr>
                <a:srgbClr val="1E0000"/>
              </a:buClr>
              <a:buSzPct val="90000"/>
              <a:buFont typeface="Arial" panose="020B0604020202020204" pitchFamily="34" charset="0"/>
              <a:buChar char="•"/>
              <a:defRPr sz="2000" baseline="0">
                <a:solidFill>
                  <a:srgbClr val="1E0000"/>
                </a:solidFill>
                <a:latin typeface="+mn-lt"/>
              </a:defRPr>
            </a:lvl3pPr>
            <a:lvl4pPr marL="1600200" indent="-228600" algn="l" rtl="0" eaLnBrk="0" fontAlgn="base" hangingPunct="0">
              <a:spcBef>
                <a:spcPct val="20000"/>
              </a:spcBef>
              <a:spcAft>
                <a:spcPct val="0"/>
              </a:spcAft>
              <a:buClr>
                <a:srgbClr val="1E0000"/>
              </a:buClr>
              <a:buSzPct val="80000"/>
              <a:buChar char="–"/>
              <a:defRPr sz="2000" baseline="0">
                <a:solidFill>
                  <a:srgbClr val="1E0000"/>
                </a:solidFill>
                <a:latin typeface="+mn-lt"/>
              </a:defRPr>
            </a:lvl4pPr>
            <a:lvl5pPr marL="2057400" indent="-228600" algn="l" rtl="0" eaLnBrk="0" fontAlgn="base" hangingPunct="0">
              <a:spcBef>
                <a:spcPct val="20000"/>
              </a:spcBef>
              <a:spcAft>
                <a:spcPct val="0"/>
              </a:spcAft>
              <a:buClr>
                <a:srgbClr val="1E0000"/>
              </a:buClr>
              <a:buSzPct val="65000"/>
              <a:buFont typeface="Wingdings" pitchFamily="2" charset="2"/>
              <a:buChar char="»"/>
              <a:defRPr sz="2000" baseline="0">
                <a:solidFill>
                  <a:srgbClr val="1E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a:lstStyle>
          <a:p>
            <a:r>
              <a:rPr lang="en-US" altLang="en-US" kern="0">
                <a:cs typeface="Arial" charset="0"/>
              </a:rPr>
              <a:t>Starfish Prime was an explosion of a 1.44 megaton nuclear weapon at an altitude of 400 km over the Pacific Ocean in July 1962</a:t>
            </a:r>
          </a:p>
          <a:p>
            <a:pPr lvl="1">
              <a:buFontTx/>
            </a:pPr>
            <a:r>
              <a:rPr lang="en-US" altLang="en-US" kern="0">
                <a:cs typeface="Arial" charset="0"/>
              </a:rPr>
              <a:t>Part of series of tests known as</a:t>
            </a:r>
            <a:br>
              <a:rPr lang="en-US" altLang="en-US" kern="0">
                <a:cs typeface="Arial" charset="0"/>
              </a:rPr>
            </a:br>
            <a:r>
              <a:rPr lang="en-US" altLang="en-US" kern="0">
                <a:cs typeface="Arial" charset="0"/>
              </a:rPr>
              <a:t>Operation Fishbowl</a:t>
            </a:r>
          </a:p>
          <a:p>
            <a:pPr lvl="1">
              <a:buFontTx/>
            </a:pPr>
            <a:r>
              <a:rPr lang="en-US" altLang="en-US" kern="0">
                <a:cs typeface="Arial" charset="0"/>
              </a:rPr>
              <a:t>The EMPs were much larger than expected, </a:t>
            </a:r>
            <a:br>
              <a:rPr lang="en-US" altLang="en-US" kern="0">
                <a:cs typeface="Arial" charset="0"/>
              </a:rPr>
            </a:br>
            <a:r>
              <a:rPr lang="en-US" altLang="en-US" kern="0">
                <a:cs typeface="Arial" charset="0"/>
              </a:rPr>
              <a:t>driving instruments off scale</a:t>
            </a:r>
          </a:p>
          <a:p>
            <a:pPr lvl="1">
              <a:buFontTx/>
            </a:pPr>
            <a:r>
              <a:rPr lang="en-US" altLang="en-US" kern="0">
                <a:cs typeface="Arial" charset="0"/>
              </a:rPr>
              <a:t>Impacts seen in Honolulu (1445 km away), </a:t>
            </a:r>
            <a:br>
              <a:rPr lang="en-US" altLang="en-US" kern="0">
                <a:cs typeface="Arial" charset="0"/>
              </a:rPr>
            </a:br>
            <a:r>
              <a:rPr lang="en-US" altLang="en-US" kern="0">
                <a:cs typeface="Arial" charset="0"/>
              </a:rPr>
              <a:t>including knocking out about 300 street lights, </a:t>
            </a:r>
            <a:br>
              <a:rPr lang="en-US" altLang="en-US" kern="0">
                <a:cs typeface="Arial" charset="0"/>
              </a:rPr>
            </a:br>
            <a:r>
              <a:rPr lang="en-US" altLang="en-US" kern="0">
                <a:cs typeface="Arial" charset="0"/>
              </a:rPr>
              <a:t>setting off alarms, and damaging a microwave link</a:t>
            </a:r>
          </a:p>
          <a:p>
            <a:pPr lvl="1">
              <a:buFontTx/>
            </a:pPr>
            <a:r>
              <a:rPr lang="en-US" altLang="en-US" kern="0">
                <a:cs typeface="Arial" charset="0"/>
              </a:rPr>
              <a:t>Some low earth orbit satellites were also damaged</a:t>
            </a:r>
            <a:endParaRPr lang="en-US" altLang="en-US" kern="0" dirty="0">
              <a:cs typeface="Arial" charset="0"/>
            </a:endParaRPr>
          </a:p>
        </p:txBody>
      </p:sp>
      <p:pic>
        <p:nvPicPr>
          <p:cNvPr id="5" name="Picture 4">
            <a:extLst>
              <a:ext uri="{FF2B5EF4-FFF2-40B4-BE49-F238E27FC236}">
                <a16:creationId xmlns:a16="http://schemas.microsoft.com/office/drawing/2014/main" id="{22E563E6-32B6-7AC6-B664-22DF419A93C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924799" y="2285999"/>
            <a:ext cx="3962401"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8EA0B73-02B6-3D9B-086F-782462872E29}"/>
              </a:ext>
            </a:extLst>
          </p:cNvPr>
          <p:cNvSpPr/>
          <p:nvPr/>
        </p:nvSpPr>
        <p:spPr>
          <a:xfrm>
            <a:off x="7848600" y="4908086"/>
            <a:ext cx="4038600" cy="923330"/>
          </a:xfrm>
          <a:prstGeom prst="rect">
            <a:avLst/>
          </a:prstGeom>
        </p:spPr>
        <p:txBody>
          <a:bodyPr wrap="square">
            <a:spAutoFit/>
          </a:bodyPr>
          <a:lstStyle/>
          <a:p>
            <a:pPr>
              <a:spcBef>
                <a:spcPct val="0"/>
              </a:spcBef>
            </a:pPr>
            <a:r>
              <a:rPr lang="en-US" altLang="en-US" sz="1800" dirty="0">
                <a:solidFill>
                  <a:schemeClr val="tx1">
                    <a:lumMod val="50000"/>
                  </a:schemeClr>
                </a:solidFill>
              </a:rPr>
              <a:t>Starfish Prime observed on Maui in 1962, Source US EMP Commission Report from July 2017</a:t>
            </a:r>
          </a:p>
        </p:txBody>
      </p:sp>
    </p:spTree>
    <p:extLst>
      <p:ext uri="{BB962C8B-B14F-4D97-AF65-F5344CB8AC3E}">
        <p14:creationId xmlns:p14="http://schemas.microsoft.com/office/powerpoint/2010/main" val="1215626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r>
              <a:rPr lang="en-US" altLang="en-US" dirty="0"/>
              <a:t>Geomagnetically Induced Currents (GICs)</a:t>
            </a:r>
          </a:p>
        </p:txBody>
      </p:sp>
      <p:sp>
        <p:nvSpPr>
          <p:cNvPr id="14339" name="Content Placeholder 2"/>
          <p:cNvSpPr>
            <a:spLocks noGrp="1" noChangeArrowheads="1"/>
          </p:cNvSpPr>
          <p:nvPr>
            <p:ph idx="1"/>
          </p:nvPr>
        </p:nvSpPr>
        <p:spPr>
          <a:xfrm>
            <a:off x="457200" y="1280160"/>
            <a:ext cx="10820400" cy="4800600"/>
          </a:xfrm>
        </p:spPr>
        <p:txBody>
          <a:bodyPr/>
          <a:lstStyle/>
          <a:p>
            <a:r>
              <a:rPr lang="en-US" altLang="en-US" dirty="0">
                <a:solidFill>
                  <a:srgbClr val="000000"/>
                </a:solidFill>
                <a:latin typeface="Times New Roman" panose="02020603050405020304" pitchFamily="18" charset="0"/>
                <a:cs typeface="Times New Roman" panose="02020603050405020304" pitchFamily="18" charset="0"/>
              </a:rPr>
              <a:t>Both GMDs and HEMPs cause electric fields, with values dependent on the deep earth conductivity</a:t>
            </a:r>
          </a:p>
          <a:p>
            <a:r>
              <a:rPr lang="en-US" altLang="en-US" dirty="0">
                <a:solidFill>
                  <a:srgbClr val="000000"/>
                </a:solidFill>
                <a:latin typeface="Times New Roman" panose="02020603050405020304" pitchFamily="18" charset="0"/>
                <a:cs typeface="Times New Roman" panose="02020603050405020304" pitchFamily="18" charset="0"/>
              </a:rPr>
              <a:t>Along length of a high voltage transmission line, electric fields can be modeled as a dc voltage source superimposed on the lines</a:t>
            </a:r>
          </a:p>
          <a:p>
            <a:r>
              <a:rPr lang="en-US" altLang="en-US" dirty="0">
                <a:solidFill>
                  <a:srgbClr val="000000"/>
                </a:solidFill>
                <a:latin typeface="Times New Roman" panose="02020603050405020304" pitchFamily="18" charset="0"/>
                <a:cs typeface="Times New Roman" panose="02020603050405020304" pitchFamily="18" charset="0"/>
              </a:rPr>
              <a:t>These voltage sources produce quasi-dc </a:t>
            </a:r>
            <a:br>
              <a:rPr lang="en-US" altLang="en-US" dirty="0">
                <a:solidFill>
                  <a:srgbClr val="000000"/>
                </a:solidFill>
                <a:latin typeface="Times New Roman" panose="02020603050405020304" pitchFamily="18" charset="0"/>
                <a:cs typeface="Times New Roman" panose="02020603050405020304" pitchFamily="18" charset="0"/>
              </a:rPr>
            </a:br>
            <a:r>
              <a:rPr lang="en-US" altLang="en-US" dirty="0">
                <a:solidFill>
                  <a:srgbClr val="000000"/>
                </a:solidFill>
                <a:latin typeface="Times New Roman" panose="02020603050405020304" pitchFamily="18" charset="0"/>
                <a:cs typeface="Times New Roman" panose="02020603050405020304" pitchFamily="18" charset="0"/>
              </a:rPr>
              <a:t>geomagnetically induced currents (GICs) </a:t>
            </a:r>
            <a:br>
              <a:rPr lang="en-US" altLang="en-US" dirty="0">
                <a:solidFill>
                  <a:srgbClr val="000000"/>
                </a:solidFill>
                <a:latin typeface="Times New Roman" panose="02020603050405020304" pitchFamily="18" charset="0"/>
                <a:cs typeface="Times New Roman" panose="02020603050405020304" pitchFamily="18" charset="0"/>
              </a:rPr>
            </a:br>
            <a:r>
              <a:rPr lang="en-US" altLang="en-US" dirty="0">
                <a:solidFill>
                  <a:srgbClr val="000000"/>
                </a:solidFill>
                <a:latin typeface="Times New Roman" panose="02020603050405020304" pitchFamily="18" charset="0"/>
                <a:cs typeface="Times New Roman" panose="02020603050405020304" pitchFamily="18" charset="0"/>
              </a:rPr>
              <a:t>that are superimposed on the ac </a:t>
            </a:r>
            <a:br>
              <a:rPr lang="en-US" altLang="en-US" dirty="0">
                <a:solidFill>
                  <a:srgbClr val="000000"/>
                </a:solidFill>
                <a:latin typeface="Times New Roman" panose="02020603050405020304" pitchFamily="18" charset="0"/>
                <a:cs typeface="Times New Roman" panose="02020603050405020304" pitchFamily="18" charset="0"/>
              </a:rPr>
            </a:br>
            <a:r>
              <a:rPr lang="en-US" altLang="en-US" dirty="0">
                <a:solidFill>
                  <a:srgbClr val="000000"/>
                </a:solidFill>
                <a:latin typeface="Times New Roman" panose="02020603050405020304" pitchFamily="18" charset="0"/>
                <a:cs typeface="Times New Roman" panose="02020603050405020304" pitchFamily="18" charset="0"/>
              </a:rPr>
              <a:t>(60 Hz) flows</a:t>
            </a:r>
            <a:endParaRPr lang="en-US" altLang="en-US" dirty="0">
              <a:latin typeface="Times New Roman" panose="02020603050405020304" pitchFamily="18" charset="0"/>
              <a:cs typeface="Times New Roman" panose="02020603050405020304" pitchFamily="18" charset="0"/>
            </a:endParaRPr>
          </a:p>
        </p:txBody>
      </p:sp>
      <p:sp>
        <p:nvSpPr>
          <p:cNvPr id="143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t>  </a:t>
            </a:r>
          </a:p>
        </p:txBody>
      </p:sp>
      <p:pic>
        <p:nvPicPr>
          <p:cNvPr id="14341"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391400" y="3200400"/>
            <a:ext cx="3962400" cy="322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37</a:t>
            </a:fld>
            <a:endParaRPr lang="en-US" sz="1200" dirty="0"/>
          </a:p>
        </p:txBody>
      </p:sp>
      <p:sp>
        <p:nvSpPr>
          <p:cNvPr id="2" name="Slide Number Placeholder 1">
            <a:extLst>
              <a:ext uri="{FF2B5EF4-FFF2-40B4-BE49-F238E27FC236}">
                <a16:creationId xmlns:a16="http://schemas.microsoft.com/office/drawing/2014/main" id="{A49FA19F-FF13-2E4D-2648-7140F1191AD6}"/>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37</a:t>
            </a:fld>
            <a:endParaRPr lang="en-US" dirty="0">
              <a:solidFill>
                <a:srgbClr val="1E0000"/>
              </a:solidFill>
            </a:endParaRPr>
          </a:p>
        </p:txBody>
      </p:sp>
    </p:spTree>
    <p:extLst>
      <p:ext uri="{BB962C8B-B14F-4D97-AF65-F5344CB8AC3E}">
        <p14:creationId xmlns:p14="http://schemas.microsoft.com/office/powerpoint/2010/main" val="1503734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GICs in High Voltage Transmission Grid</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13" r="6648"/>
          <a:stretch/>
        </p:blipFill>
        <p:spPr bwMode="auto">
          <a:xfrm>
            <a:off x="1143000" y="1371600"/>
            <a:ext cx="9296400" cy="516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0BDD7BAB-9DE5-4A44-B8C7-457DF74C70C8}" type="slidenum">
              <a:rPr lang="en-US" altLang="en-US" sz="1200">
                <a:solidFill>
                  <a:schemeClr val="bg1"/>
                </a:solidFill>
              </a:rPr>
              <a:pPr>
                <a:spcBef>
                  <a:spcPct val="0"/>
                </a:spcBef>
                <a:buClrTx/>
                <a:buSzTx/>
                <a:buFontTx/>
                <a:buNone/>
              </a:pPr>
              <a:t>38</a:t>
            </a:fld>
            <a:endParaRPr lang="en-US" altLang="en-US" sz="1200" dirty="0">
              <a:solidFill>
                <a:schemeClr val="bg1"/>
              </a:solidFill>
            </a:endParaRPr>
          </a:p>
        </p:txBody>
      </p:sp>
      <p:sp>
        <p:nvSpPr>
          <p:cNvPr id="3" name="Slide Number Placeholder 1">
            <a:extLst>
              <a:ext uri="{FF2B5EF4-FFF2-40B4-BE49-F238E27FC236}">
                <a16:creationId xmlns:a16="http://schemas.microsoft.com/office/drawing/2014/main" id="{8A4F13F0-56C9-C1BF-511F-5A7D02AE1521}"/>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38</a:t>
            </a:fld>
            <a:endParaRPr lang="en-US" dirty="0">
              <a:solidFill>
                <a:srgbClr val="1E0000"/>
              </a:solidFill>
            </a:endParaRPr>
          </a:p>
        </p:txBody>
      </p:sp>
    </p:spTree>
    <p:extLst>
      <p:ext uri="{BB962C8B-B14F-4D97-AF65-F5344CB8AC3E}">
        <p14:creationId xmlns:p14="http://schemas.microsoft.com/office/powerpoint/2010/main" val="911020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3FFA-00B9-CC3F-2218-F48DFD97F469}"/>
              </a:ext>
            </a:extLst>
          </p:cNvPr>
          <p:cNvSpPr>
            <a:spLocks noGrp="1"/>
          </p:cNvSpPr>
          <p:nvPr>
            <p:ph type="title"/>
          </p:nvPr>
        </p:nvSpPr>
        <p:spPr/>
        <p:txBody>
          <a:bodyPr/>
          <a:lstStyle/>
          <a:p>
            <a:r>
              <a:rPr lang="en-US" dirty="0"/>
              <a:t>Quick Electric Grid Overview</a:t>
            </a:r>
          </a:p>
        </p:txBody>
      </p:sp>
      <p:sp>
        <p:nvSpPr>
          <p:cNvPr id="3" name="Content Placeholder 2">
            <a:extLst>
              <a:ext uri="{FF2B5EF4-FFF2-40B4-BE49-F238E27FC236}">
                <a16:creationId xmlns:a16="http://schemas.microsoft.com/office/drawing/2014/main" id="{4A7B098D-DEF5-D398-B94D-DACD712E37BF}"/>
              </a:ext>
            </a:extLst>
          </p:cNvPr>
          <p:cNvSpPr>
            <a:spLocks noGrp="1"/>
          </p:cNvSpPr>
          <p:nvPr>
            <p:ph idx="1"/>
          </p:nvPr>
        </p:nvSpPr>
        <p:spPr/>
        <p:txBody>
          <a:bodyPr/>
          <a:lstStyle/>
          <a:p>
            <a:r>
              <a:rPr lang="en-US" altLang="en-US" dirty="0">
                <a:cs typeface="Geneva" charset="0"/>
              </a:rPr>
              <a:t>Generation – source of electric energy</a:t>
            </a:r>
          </a:p>
          <a:p>
            <a:pPr lvl="1"/>
            <a:r>
              <a:rPr lang="en-US" altLang="en-US" dirty="0">
                <a:ea typeface="Geneva" charset="0"/>
              </a:rPr>
              <a:t>Coal had provided over half of the U.S. electric energy, but now natural gas leads, with renewable sources rapidly growing</a:t>
            </a:r>
          </a:p>
          <a:p>
            <a:r>
              <a:rPr lang="en-US" altLang="en-US" dirty="0">
                <a:cs typeface="Geneva" charset="0"/>
              </a:rPr>
              <a:t>Load – consumes electric energy</a:t>
            </a:r>
          </a:p>
          <a:p>
            <a:pPr lvl="1"/>
            <a:r>
              <a:rPr lang="en-US" altLang="en-US" dirty="0">
                <a:ea typeface="Geneva" charset="0"/>
              </a:rPr>
              <a:t>Consumers are in complete control of </a:t>
            </a:r>
            <a:br>
              <a:rPr lang="en-US" altLang="en-US" dirty="0">
                <a:ea typeface="Geneva" charset="0"/>
              </a:rPr>
            </a:br>
            <a:r>
              <a:rPr lang="en-US" altLang="en-US" dirty="0">
                <a:ea typeface="Geneva" charset="0"/>
              </a:rPr>
              <a:t>the switch; utilities must supply </a:t>
            </a:r>
            <a:br>
              <a:rPr lang="en-US" altLang="en-US" dirty="0">
                <a:ea typeface="Geneva" charset="0"/>
              </a:rPr>
            </a:br>
            <a:r>
              <a:rPr lang="en-US" altLang="en-US" dirty="0">
                <a:ea typeface="Geneva" charset="0"/>
              </a:rPr>
              <a:t>enough power to meet load</a:t>
            </a:r>
          </a:p>
          <a:p>
            <a:r>
              <a:rPr lang="en-US" altLang="en-US" dirty="0">
                <a:cs typeface="Geneva" charset="0"/>
              </a:rPr>
              <a:t>Transmission and Distribution – </a:t>
            </a:r>
            <a:br>
              <a:rPr lang="en-US" altLang="en-US" dirty="0">
                <a:cs typeface="Geneva" charset="0"/>
              </a:rPr>
            </a:br>
            <a:r>
              <a:rPr lang="en-US" altLang="en-US" dirty="0">
                <a:cs typeface="Geneva" charset="0"/>
              </a:rPr>
              <a:t>the wires that carry the power from </a:t>
            </a:r>
            <a:br>
              <a:rPr lang="en-US" altLang="en-US" dirty="0">
                <a:cs typeface="Geneva" charset="0"/>
              </a:rPr>
            </a:br>
            <a:r>
              <a:rPr lang="en-US" altLang="en-US" dirty="0">
                <a:cs typeface="Geneva" charset="0"/>
              </a:rPr>
              <a:t>generation to load</a:t>
            </a:r>
          </a:p>
          <a:p>
            <a:pPr lvl="1"/>
            <a:r>
              <a:rPr lang="en-US" altLang="en-US" dirty="0">
                <a:ea typeface="Geneva" charset="0"/>
              </a:rPr>
              <a:t>Operating at voltages up to 765 kV (kilovolt),</a:t>
            </a:r>
            <a:br>
              <a:rPr lang="en-US" altLang="en-US" dirty="0">
                <a:ea typeface="Geneva" charset="0"/>
              </a:rPr>
            </a:br>
            <a:r>
              <a:rPr lang="en-US" altLang="en-US" dirty="0">
                <a:ea typeface="Geneva" charset="0"/>
              </a:rPr>
              <a:t>with 500 kV, 345 kV, 230 kV 161 kV and 138 kV common</a:t>
            </a:r>
          </a:p>
          <a:p>
            <a:endParaRPr lang="en-US" dirty="0"/>
          </a:p>
        </p:txBody>
      </p:sp>
      <p:pic>
        <p:nvPicPr>
          <p:cNvPr id="5" name="Picture 4">
            <a:extLst>
              <a:ext uri="{FF2B5EF4-FFF2-40B4-BE49-F238E27FC236}">
                <a16:creationId xmlns:a16="http://schemas.microsoft.com/office/drawing/2014/main" id="{8B043003-F808-96F7-F83A-2481A353444A}"/>
              </a:ext>
            </a:extLst>
          </p:cNvPr>
          <p:cNvPicPr>
            <a:picLocks noChangeAspect="1"/>
          </p:cNvPicPr>
          <p:nvPr/>
        </p:nvPicPr>
        <p:blipFill>
          <a:blip r:embed="rId2"/>
          <a:stretch>
            <a:fillRect/>
          </a:stretch>
        </p:blipFill>
        <p:spPr>
          <a:xfrm>
            <a:off x="6487930" y="2590800"/>
            <a:ext cx="5227820" cy="2057400"/>
          </a:xfrm>
          <a:prstGeom prst="rect">
            <a:avLst/>
          </a:prstGeom>
        </p:spPr>
      </p:pic>
      <p:sp>
        <p:nvSpPr>
          <p:cNvPr id="6" name="TextBox 5">
            <a:extLst>
              <a:ext uri="{FF2B5EF4-FFF2-40B4-BE49-F238E27FC236}">
                <a16:creationId xmlns:a16="http://schemas.microsoft.com/office/drawing/2014/main" id="{DA07103C-9522-E67E-365A-7328C45F3A46}"/>
              </a:ext>
            </a:extLst>
          </p:cNvPr>
          <p:cNvSpPr txBox="1"/>
          <p:nvPr/>
        </p:nvSpPr>
        <p:spPr>
          <a:xfrm>
            <a:off x="6324600" y="4800600"/>
            <a:ext cx="5410200" cy="523220"/>
          </a:xfrm>
          <a:prstGeom prst="rect">
            <a:avLst/>
          </a:prstGeom>
          <a:solidFill>
            <a:schemeClr val="accent3">
              <a:lumMod val="95000"/>
            </a:scheme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2C2C"/>
                </a:solidFill>
                <a:effectLst/>
                <a:uLnTx/>
                <a:uFillTx/>
                <a:latin typeface="Times New Roman"/>
              </a:rPr>
              <a:t>Image source is US DOE, www.energy.gov/indianenergy/articles/united-states-electricity-industry-primer</a:t>
            </a:r>
          </a:p>
        </p:txBody>
      </p:sp>
      <p:sp>
        <p:nvSpPr>
          <p:cNvPr id="4" name="Slide Number Placeholder 1">
            <a:extLst>
              <a:ext uri="{FF2B5EF4-FFF2-40B4-BE49-F238E27FC236}">
                <a16:creationId xmlns:a16="http://schemas.microsoft.com/office/drawing/2014/main" id="{08DF3712-D479-AC91-282A-8757BD44C8D1}"/>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a:t>
            </a:fld>
            <a:endParaRPr lang="en-US" dirty="0">
              <a:solidFill>
                <a:srgbClr val="1E0000"/>
              </a:solidFill>
            </a:endParaRPr>
          </a:p>
        </p:txBody>
      </p:sp>
    </p:spTree>
    <p:extLst>
      <p:ext uri="{BB962C8B-B14F-4D97-AF65-F5344CB8AC3E}">
        <p14:creationId xmlns:p14="http://schemas.microsoft.com/office/powerpoint/2010/main" val="11561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p:txBody>
          <a:bodyPr/>
          <a:lstStyle/>
          <a:p>
            <a:r>
              <a:rPr lang="en-US" altLang="en-US" dirty="0"/>
              <a:t>The Impact of a Large GMD From an Operations Perspective</a:t>
            </a:r>
          </a:p>
        </p:txBody>
      </p:sp>
      <p:sp>
        <p:nvSpPr>
          <p:cNvPr id="23555" name="Content Placeholder 2"/>
          <p:cNvSpPr>
            <a:spLocks noGrp="1" noChangeArrowheads="1"/>
          </p:cNvSpPr>
          <p:nvPr>
            <p:ph idx="1"/>
          </p:nvPr>
        </p:nvSpPr>
        <p:spPr>
          <a:xfrm>
            <a:off x="457200" y="1280160"/>
            <a:ext cx="11049000" cy="4800600"/>
          </a:xfrm>
        </p:spPr>
        <p:txBody>
          <a:bodyPr/>
          <a:lstStyle/>
          <a:p>
            <a:r>
              <a:rPr lang="en-US" altLang="en-US" dirty="0"/>
              <a:t>Would be maybe a day warning but without specifics </a:t>
            </a:r>
          </a:p>
          <a:p>
            <a:pPr lvl="1"/>
            <a:r>
              <a:rPr lang="en-US" altLang="en-US" dirty="0"/>
              <a:t>Satellite at Lagrange point one million miles </a:t>
            </a:r>
            <a:br>
              <a:rPr lang="en-US" altLang="en-US" dirty="0"/>
            </a:br>
            <a:r>
              <a:rPr lang="en-US" altLang="en-US" dirty="0"/>
              <a:t>from earth would give more details, but </a:t>
            </a:r>
            <a:br>
              <a:rPr lang="en-US" altLang="en-US" dirty="0"/>
            </a:br>
            <a:r>
              <a:rPr lang="en-US" altLang="en-US" dirty="0"/>
              <a:t>with less than 30 minutes lead time</a:t>
            </a:r>
          </a:p>
          <a:p>
            <a:pPr lvl="1"/>
            <a:r>
              <a:rPr lang="en-US" altLang="en-US" dirty="0"/>
              <a:t>Could strike quickly; rise time of minutes, </a:t>
            </a:r>
            <a:br>
              <a:rPr lang="en-US" altLang="en-US" dirty="0"/>
            </a:br>
            <a:r>
              <a:rPr lang="en-US" altLang="en-US" dirty="0"/>
              <a:t>rapidly covering a good chunk of the continent</a:t>
            </a:r>
          </a:p>
          <a:p>
            <a:r>
              <a:rPr lang="en-US" altLang="en-US" dirty="0"/>
              <a:t>Reactive power loadings on hundreds of </a:t>
            </a:r>
            <a:br>
              <a:rPr lang="en-US" altLang="en-US" dirty="0"/>
            </a:br>
            <a:r>
              <a:rPr lang="en-US" altLang="en-US" dirty="0"/>
              <a:t>high voltage transformers could rapidly rise</a:t>
            </a:r>
          </a:p>
          <a:p>
            <a:r>
              <a:rPr lang="en-US" altLang="en-US" dirty="0"/>
              <a:t>Increased transformer reactive loading causes heating issues and potential large-scale voltage collapses </a:t>
            </a:r>
          </a:p>
          <a:p>
            <a:r>
              <a:rPr lang="en-US" altLang="en-US" dirty="0"/>
              <a:t>Control room personnel would be overwhelmed</a:t>
            </a:r>
          </a:p>
          <a:p>
            <a:r>
              <a:rPr lang="en-US" altLang="en-US" dirty="0"/>
              <a:t>The storm could last for days with varying intensity</a:t>
            </a:r>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t>  </a:t>
            </a:r>
          </a:p>
        </p:txBody>
      </p:sp>
      <p:sp>
        <p:nvSpPr>
          <p:cNvPr id="5"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39</a:t>
            </a:fld>
            <a:endParaRPr lang="en-US" sz="12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905000"/>
            <a:ext cx="4488398" cy="280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380C6DF0-97F2-CAEE-1F24-AF410CF63807}"/>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39</a:t>
            </a:fld>
            <a:endParaRPr lang="en-US" dirty="0">
              <a:solidFill>
                <a:srgbClr val="1E0000"/>
              </a:solidFill>
            </a:endParaRPr>
          </a:p>
        </p:txBody>
      </p:sp>
    </p:spTree>
    <p:extLst>
      <p:ext uri="{BB962C8B-B14F-4D97-AF65-F5344CB8AC3E}">
        <p14:creationId xmlns:p14="http://schemas.microsoft.com/office/powerpoint/2010/main" val="241019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r>
              <a:rPr lang="en-US" altLang="en-US" dirty="0"/>
              <a:t>GIC Mitigation</a:t>
            </a:r>
          </a:p>
        </p:txBody>
      </p:sp>
      <p:sp>
        <p:nvSpPr>
          <p:cNvPr id="30723" name="Content Placeholder 2"/>
          <p:cNvSpPr>
            <a:spLocks noGrp="1" noChangeArrowheads="1"/>
          </p:cNvSpPr>
          <p:nvPr>
            <p:ph idx="1"/>
          </p:nvPr>
        </p:nvSpPr>
        <p:spPr>
          <a:xfrm>
            <a:off x="457200" y="1280160"/>
            <a:ext cx="10515600" cy="4800600"/>
          </a:xfrm>
        </p:spPr>
        <p:txBody>
          <a:bodyPr/>
          <a:lstStyle/>
          <a:p>
            <a:r>
              <a:rPr lang="en-US" altLang="en-US" dirty="0">
                <a:latin typeface="Times New Roman" panose="02020603050405020304" pitchFamily="18" charset="0"/>
                <a:cs typeface="Times New Roman" panose="02020603050405020304" pitchFamily="18" charset="0"/>
              </a:rPr>
              <a:t>Tools are needed to determine mitigation strategies</a:t>
            </a:r>
          </a:p>
          <a:p>
            <a:pPr lvl="1"/>
            <a:r>
              <a:rPr lang="en-US" altLang="en-US" dirty="0">
                <a:latin typeface="Times New Roman" panose="02020603050405020304" pitchFamily="18" charset="0"/>
                <a:cs typeface="Times New Roman" panose="02020603050405020304" pitchFamily="18" charset="0"/>
              </a:rPr>
              <a:t>Cost-benefit analysis</a:t>
            </a:r>
          </a:p>
          <a:p>
            <a:r>
              <a:rPr lang="en-US" altLang="en-US" dirty="0">
                <a:latin typeface="Times New Roman" panose="02020603050405020304" pitchFamily="18" charset="0"/>
                <a:cs typeface="Times New Roman" panose="02020603050405020304" pitchFamily="18" charset="0"/>
              </a:rPr>
              <a:t>GIC flows can be reduced both through operational strategies such as opening lines, and through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longer term approaches such as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installing blocking devices</a:t>
            </a:r>
          </a:p>
          <a:p>
            <a:r>
              <a:rPr lang="en-US" altLang="en-US" dirty="0">
                <a:latin typeface="Times New Roman" panose="02020603050405020304" pitchFamily="18" charset="0"/>
                <a:cs typeface="Times New Roman" panose="02020603050405020304" pitchFamily="18" charset="0"/>
              </a:rPr>
              <a:t>Redispatching the system can</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change transformer loadings,</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providing margins for GICs</a:t>
            </a:r>
          </a:p>
          <a:p>
            <a:r>
              <a:rPr lang="en-US" altLang="en-US" dirty="0">
                <a:latin typeface="Times New Roman" panose="02020603050405020304" pitchFamily="18" charset="0"/>
                <a:cs typeface="Times New Roman" panose="02020603050405020304" pitchFamily="18" charset="0"/>
              </a:rPr>
              <a:t>Algorithms are needed to provide real-time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situational awareness for use during GMDs</a:t>
            </a:r>
          </a:p>
        </p:txBody>
      </p:sp>
      <p:sp>
        <p:nvSpPr>
          <p:cNvPr id="307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t>   </a:t>
            </a:r>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224" y="2895600"/>
            <a:ext cx="3124200" cy="30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8080248" y="6611112"/>
            <a:ext cx="2133600" cy="2514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spcBef>
                <a:spcPct val="20000"/>
              </a:spcBef>
              <a:buClr>
                <a:srgbClr val="006600"/>
              </a:buClr>
              <a:buSzPct val="140000"/>
              <a:buChar char="•"/>
              <a:defRPr sz="3200" kern="1200">
                <a:solidFill>
                  <a:schemeClr val="tx1"/>
                </a:solidFill>
                <a:latin typeface="Times New Roman" pitchFamily="18" charset="0"/>
                <a:ea typeface="+mn-ea"/>
                <a:cs typeface="+mn-cs"/>
              </a:defRPr>
            </a:lvl1pPr>
            <a:lvl2pPr marL="742950" indent="-285750" algn="l" defTabSz="457200" rtl="0" eaLnBrk="1" latinLnBrk="0" hangingPunct="1">
              <a:spcBef>
                <a:spcPct val="20000"/>
              </a:spcBef>
              <a:buClr>
                <a:srgbClr val="006600"/>
              </a:buClr>
              <a:buSzPct val="140000"/>
              <a:buChar char="–"/>
              <a:defRPr sz="2800" kern="1200">
                <a:solidFill>
                  <a:schemeClr val="tx1"/>
                </a:solidFill>
                <a:latin typeface="Times New Roman" pitchFamily="18" charset="0"/>
                <a:ea typeface="+mn-ea"/>
                <a:cs typeface="+mn-cs"/>
              </a:defRPr>
            </a:lvl2pPr>
            <a:lvl3pPr marL="1143000" indent="-228600" algn="l" defTabSz="457200" rtl="0" eaLnBrk="1" latinLnBrk="0" hangingPunct="1">
              <a:spcBef>
                <a:spcPct val="20000"/>
              </a:spcBef>
              <a:buClr>
                <a:srgbClr val="006600"/>
              </a:buClr>
              <a:buSzPct val="140000"/>
              <a:buChar char="•"/>
              <a:defRPr sz="2400" kern="1200">
                <a:solidFill>
                  <a:schemeClr val="tx1"/>
                </a:solidFill>
                <a:latin typeface="Times New Roman" pitchFamily="18" charset="0"/>
                <a:ea typeface="+mn-ea"/>
                <a:cs typeface="+mn-cs"/>
              </a:defRPr>
            </a:lvl3pPr>
            <a:lvl4pPr marL="1600200" indent="-228600" algn="l" defTabSz="457200" rtl="0" eaLnBrk="1" latinLnBrk="0" hangingPunct="1">
              <a:spcBef>
                <a:spcPct val="20000"/>
              </a:spcBef>
              <a:buClr>
                <a:srgbClr val="006600"/>
              </a:buClr>
              <a:buSzPct val="140000"/>
              <a:buChar char="–"/>
              <a:defRPr sz="2000" kern="1200">
                <a:solidFill>
                  <a:schemeClr val="tx1"/>
                </a:solidFill>
                <a:latin typeface="Times New Roman" pitchFamily="18" charset="0"/>
                <a:ea typeface="+mn-ea"/>
                <a:cs typeface="+mn-cs"/>
              </a:defRPr>
            </a:lvl4pPr>
            <a:lvl5pPr marL="2057400" indent="-228600" algn="l" defTabSz="457200" rtl="0" eaLnBrk="1" latinLnBrk="0" hangingPunct="1">
              <a:spcBef>
                <a:spcPct val="20000"/>
              </a:spcBef>
              <a:buClr>
                <a:srgbClr val="006600"/>
              </a:buClr>
              <a:buSzPct val="140000"/>
              <a:buChar char="•"/>
              <a:defRPr sz="2000" kern="1200">
                <a:solidFill>
                  <a:schemeClr val="tx1"/>
                </a:solidFill>
                <a:latin typeface="Times New Roman" pitchFamily="18" charset="0"/>
                <a:ea typeface="+mn-ea"/>
                <a:cs typeface="+mn-cs"/>
              </a:defRPr>
            </a:lvl5pPr>
            <a:lvl6pPr marL="2514600" indent="-228600" algn="l" defTabSz="457200" rtl="0" eaLnBrk="0" fontAlgn="base" latinLnBrk="0" hangingPunct="0">
              <a:spcBef>
                <a:spcPct val="20000"/>
              </a:spcBef>
              <a:spcAft>
                <a:spcPct val="0"/>
              </a:spcAft>
              <a:buClr>
                <a:srgbClr val="006600"/>
              </a:buClr>
              <a:buSzPct val="140000"/>
              <a:buChar char="•"/>
              <a:defRPr sz="2000" kern="1200">
                <a:solidFill>
                  <a:schemeClr val="tx1"/>
                </a:solidFill>
                <a:latin typeface="Times New Roman" pitchFamily="18" charset="0"/>
                <a:ea typeface="+mn-ea"/>
                <a:cs typeface="+mn-cs"/>
              </a:defRPr>
            </a:lvl6pPr>
            <a:lvl7pPr marL="2971800" indent="-228600" algn="l" defTabSz="457200" rtl="0" eaLnBrk="0" fontAlgn="base" latinLnBrk="0" hangingPunct="0">
              <a:spcBef>
                <a:spcPct val="20000"/>
              </a:spcBef>
              <a:spcAft>
                <a:spcPct val="0"/>
              </a:spcAft>
              <a:buClr>
                <a:srgbClr val="006600"/>
              </a:buClr>
              <a:buSzPct val="140000"/>
              <a:buChar char="•"/>
              <a:defRPr sz="2000" kern="1200">
                <a:solidFill>
                  <a:schemeClr val="tx1"/>
                </a:solidFill>
                <a:latin typeface="Times New Roman" pitchFamily="18" charset="0"/>
                <a:ea typeface="+mn-ea"/>
                <a:cs typeface="+mn-cs"/>
              </a:defRPr>
            </a:lvl7pPr>
            <a:lvl8pPr marL="3429000" indent="-228600" algn="l" defTabSz="457200" rtl="0" eaLnBrk="0" fontAlgn="base" latinLnBrk="0" hangingPunct="0">
              <a:spcBef>
                <a:spcPct val="20000"/>
              </a:spcBef>
              <a:spcAft>
                <a:spcPct val="0"/>
              </a:spcAft>
              <a:buClr>
                <a:srgbClr val="006600"/>
              </a:buClr>
              <a:buSzPct val="140000"/>
              <a:buChar char="•"/>
              <a:defRPr sz="2000" kern="1200">
                <a:solidFill>
                  <a:schemeClr val="tx1"/>
                </a:solidFill>
                <a:latin typeface="Times New Roman" pitchFamily="18" charset="0"/>
                <a:ea typeface="+mn-ea"/>
                <a:cs typeface="+mn-cs"/>
              </a:defRPr>
            </a:lvl8pPr>
            <a:lvl9pPr marL="3886200" indent="-228600" algn="l" defTabSz="457200" rtl="0" eaLnBrk="0" fontAlgn="base" latinLnBrk="0" hangingPunct="0">
              <a:spcBef>
                <a:spcPct val="20000"/>
              </a:spcBef>
              <a:spcAft>
                <a:spcPct val="0"/>
              </a:spcAft>
              <a:buClr>
                <a:srgbClr val="006600"/>
              </a:buClr>
              <a:buSzPct val="140000"/>
              <a:buChar char="•"/>
              <a:defRPr sz="2000" kern="1200">
                <a:solidFill>
                  <a:schemeClr val="tx1"/>
                </a:solidFill>
                <a:latin typeface="Times New Roman" pitchFamily="18" charset="0"/>
                <a:ea typeface="+mn-ea"/>
                <a:cs typeface="+mn-cs"/>
              </a:defRPr>
            </a:lvl9pPr>
          </a:lstStyle>
          <a:p>
            <a:pPr>
              <a:spcBef>
                <a:spcPct val="0"/>
              </a:spcBef>
              <a:buClrTx/>
              <a:buSzTx/>
              <a:buFontTx/>
              <a:buNone/>
            </a:pPr>
            <a:fld id="{CB6C02DA-67E6-480F-A6D1-E80EDCABF8CD}" type="slidenum">
              <a:rPr lang="en-US" altLang="en-US" sz="1200" smtClean="0">
                <a:solidFill>
                  <a:schemeClr val="bg1"/>
                </a:solidFill>
              </a:rPr>
              <a:pPr>
                <a:spcBef>
                  <a:spcPct val="0"/>
                </a:spcBef>
                <a:buClrTx/>
                <a:buSzTx/>
                <a:buFontTx/>
                <a:buNone/>
              </a:pPr>
              <a:t>40</a:t>
            </a:fld>
            <a:endParaRPr lang="en-US" altLang="en-US" sz="1200" dirty="0">
              <a:solidFill>
                <a:schemeClr val="bg1"/>
              </a:solidFill>
            </a:endParaRPr>
          </a:p>
        </p:txBody>
      </p:sp>
      <p:sp>
        <p:nvSpPr>
          <p:cNvPr id="2" name="Slide Number Placeholder 1">
            <a:extLst>
              <a:ext uri="{FF2B5EF4-FFF2-40B4-BE49-F238E27FC236}">
                <a16:creationId xmlns:a16="http://schemas.microsoft.com/office/drawing/2014/main" id="{80062A65-D262-DBDA-5CAE-CAAF0E22709E}"/>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40</a:t>
            </a:fld>
            <a:endParaRPr lang="en-US" dirty="0">
              <a:solidFill>
                <a:srgbClr val="1E0000"/>
              </a:solidFill>
            </a:endParaRPr>
          </a:p>
        </p:txBody>
      </p:sp>
    </p:spTree>
    <p:extLst>
      <p:ext uri="{BB962C8B-B14F-4D97-AF65-F5344CB8AC3E}">
        <p14:creationId xmlns:p14="http://schemas.microsoft.com/office/powerpoint/2010/main" val="988520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B6D2-CB14-7514-0546-9EAE35153697}"/>
              </a:ext>
            </a:extLst>
          </p:cNvPr>
          <p:cNvSpPr>
            <a:spLocks noGrp="1"/>
          </p:cNvSpPr>
          <p:nvPr>
            <p:ph type="title"/>
          </p:nvPr>
        </p:nvSpPr>
        <p:spPr/>
        <p:txBody>
          <a:bodyPr/>
          <a:lstStyle/>
          <a:p>
            <a:r>
              <a:rPr lang="en-US" dirty="0"/>
              <a:t>Integrating Weather (and Other Resiliency Events) into Electric gird Planning</a:t>
            </a:r>
          </a:p>
        </p:txBody>
      </p:sp>
      <p:sp>
        <p:nvSpPr>
          <p:cNvPr id="3" name="Content Placeholder 2">
            <a:extLst>
              <a:ext uri="{FF2B5EF4-FFF2-40B4-BE49-F238E27FC236}">
                <a16:creationId xmlns:a16="http://schemas.microsoft.com/office/drawing/2014/main" id="{C636E77E-4407-DCDF-59BD-D7D7523B9AE6}"/>
              </a:ext>
            </a:extLst>
          </p:cNvPr>
          <p:cNvSpPr>
            <a:spLocks noGrp="1"/>
          </p:cNvSpPr>
          <p:nvPr>
            <p:ph idx="1"/>
          </p:nvPr>
        </p:nvSpPr>
        <p:spPr/>
        <p:txBody>
          <a:bodyPr/>
          <a:lstStyle/>
          <a:p>
            <a:r>
              <a:rPr lang="en-US" dirty="0"/>
              <a:t>Human activity depends on the weather, and this has always been reflected in the electric load</a:t>
            </a:r>
          </a:p>
          <a:p>
            <a:r>
              <a:rPr lang="en-US" dirty="0"/>
              <a:t>Traditionally some power flow parameters have depended on the weather (e.g., line ratings, turbine max MW, line resistance)</a:t>
            </a:r>
          </a:p>
          <a:p>
            <a:r>
              <a:rPr lang="en-US" dirty="0"/>
              <a:t>Over the last several decades this dependence has grown substantially with the increase in wind and solar generation</a:t>
            </a:r>
          </a:p>
          <a:p>
            <a:pPr lvl="1"/>
            <a:r>
              <a:rPr lang="en-US" dirty="0"/>
              <a:t>They now provide about 17% of US electric energy (&gt; 30% in ERCOT); there are times when most of the electricity in regions is supplied by these sources</a:t>
            </a:r>
          </a:p>
          <a:p>
            <a:pPr lvl="1"/>
            <a:r>
              <a:rPr lang="en-US" dirty="0"/>
              <a:t>They are extremely dependent on the weather</a:t>
            </a:r>
          </a:p>
          <a:p>
            <a:r>
              <a:rPr lang="en-US" dirty="0"/>
              <a:t>Major power system input parameters are now heavily weather dependent (e.g., wind and solar generator Max MW) </a:t>
            </a:r>
          </a:p>
          <a:p>
            <a:endParaRPr lang="en-US" dirty="0"/>
          </a:p>
        </p:txBody>
      </p:sp>
      <p:sp>
        <p:nvSpPr>
          <p:cNvPr id="4" name="Slide Number Placeholder 1">
            <a:extLst>
              <a:ext uri="{FF2B5EF4-FFF2-40B4-BE49-F238E27FC236}">
                <a16:creationId xmlns:a16="http://schemas.microsoft.com/office/drawing/2014/main" id="{31791694-7BF5-AE7F-DC6B-EABB373A2CC3}"/>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41</a:t>
            </a:fld>
            <a:endParaRPr lang="en-US" dirty="0">
              <a:solidFill>
                <a:srgbClr val="1E0000"/>
              </a:solidFill>
            </a:endParaRPr>
          </a:p>
        </p:txBody>
      </p:sp>
    </p:spTree>
    <p:extLst>
      <p:ext uri="{BB962C8B-B14F-4D97-AF65-F5344CB8AC3E}">
        <p14:creationId xmlns:p14="http://schemas.microsoft.com/office/powerpoint/2010/main" val="1619696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9C20-CBA2-BD6C-BA07-C3257A8F8B2F}"/>
              </a:ext>
            </a:extLst>
          </p:cNvPr>
          <p:cNvSpPr>
            <a:spLocks noGrp="1"/>
          </p:cNvSpPr>
          <p:nvPr>
            <p:ph type="title"/>
          </p:nvPr>
        </p:nvSpPr>
        <p:spPr/>
        <p:txBody>
          <a:bodyPr/>
          <a:lstStyle/>
          <a:p>
            <a:r>
              <a:rPr lang="en-US" dirty="0"/>
              <a:t>Using Weather and Related Data in the Power System Resiliency Studies</a:t>
            </a:r>
          </a:p>
        </p:txBody>
      </p:sp>
      <p:sp>
        <p:nvSpPr>
          <p:cNvPr id="3" name="Content Placeholder 2">
            <a:extLst>
              <a:ext uri="{FF2B5EF4-FFF2-40B4-BE49-F238E27FC236}">
                <a16:creationId xmlns:a16="http://schemas.microsoft.com/office/drawing/2014/main" id="{D6DFF049-13A3-F24A-C4CF-7FE7073826D6}"/>
              </a:ext>
            </a:extLst>
          </p:cNvPr>
          <p:cNvSpPr>
            <a:spLocks noGrp="1"/>
          </p:cNvSpPr>
          <p:nvPr>
            <p:ph idx="1"/>
          </p:nvPr>
        </p:nvSpPr>
        <p:spPr/>
        <p:txBody>
          <a:bodyPr/>
          <a:lstStyle/>
          <a:p>
            <a:r>
              <a:rPr lang="en-US" dirty="0"/>
              <a:t>To use weather data and other environmental inputs (ENIs) in the power grids studies requires</a:t>
            </a:r>
          </a:p>
          <a:p>
            <a:pPr lvl="1"/>
            <a:r>
              <a:rPr lang="en-US" dirty="0"/>
              <a:t>The availability of geographic information mapping buses to substations, and then geocoordinates for the substations</a:t>
            </a:r>
          </a:p>
          <a:p>
            <a:pPr lvl="2"/>
            <a:r>
              <a:rPr lang="en-US" dirty="0"/>
              <a:t>This is now mostly available for North American grids </a:t>
            </a:r>
          </a:p>
          <a:p>
            <a:pPr lvl="2"/>
            <a:r>
              <a:rPr lang="en-US" dirty="0"/>
              <a:t>Large-scale synthetic grids with geographic information are also available</a:t>
            </a:r>
          </a:p>
          <a:p>
            <a:pPr lvl="1"/>
            <a:r>
              <a:rPr lang="en-US" dirty="0"/>
              <a:t>Convenient access to available to weather </a:t>
            </a:r>
            <a:r>
              <a:rPr lang="en-US" dirty="0" err="1"/>
              <a:t>informationover</a:t>
            </a:r>
            <a:r>
              <a:rPr lang="en-US" dirty="0"/>
              <a:t> the footprint of interest</a:t>
            </a:r>
          </a:p>
          <a:p>
            <a:pPr lvl="2"/>
            <a:r>
              <a:rPr lang="en-US" dirty="0"/>
              <a:t>For planning often the footprint is large, beyond a single utility</a:t>
            </a:r>
          </a:p>
          <a:p>
            <a:pPr lvl="1"/>
            <a:r>
              <a:rPr lang="en-US" dirty="0"/>
              <a:t>The availability of models that represent the impact of weather and other ENIs on electric grid components</a:t>
            </a:r>
          </a:p>
          <a:p>
            <a:endParaRPr lang="en-US" dirty="0"/>
          </a:p>
        </p:txBody>
      </p:sp>
    </p:spTree>
    <p:extLst>
      <p:ext uri="{BB962C8B-B14F-4D97-AF65-F5344CB8AC3E}">
        <p14:creationId xmlns:p14="http://schemas.microsoft.com/office/powerpoint/2010/main" val="3119902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9525-0DE1-7BDD-786E-2E16FF9CBD01}"/>
              </a:ext>
            </a:extLst>
          </p:cNvPr>
          <p:cNvSpPr>
            <a:spLocks noGrp="1"/>
          </p:cNvSpPr>
          <p:nvPr>
            <p:ph type="title"/>
          </p:nvPr>
        </p:nvSpPr>
        <p:spPr>
          <a:xfrm>
            <a:off x="457200" y="76200"/>
            <a:ext cx="11658600" cy="1066800"/>
          </a:xfrm>
        </p:spPr>
        <p:txBody>
          <a:bodyPr/>
          <a:lstStyle/>
          <a:p>
            <a:r>
              <a:rPr lang="en-US" dirty="0"/>
              <a:t>Availability of Weather Information</a:t>
            </a:r>
          </a:p>
        </p:txBody>
      </p:sp>
      <p:sp>
        <p:nvSpPr>
          <p:cNvPr id="3" name="Content Placeholder 2">
            <a:extLst>
              <a:ext uri="{FF2B5EF4-FFF2-40B4-BE49-F238E27FC236}">
                <a16:creationId xmlns:a16="http://schemas.microsoft.com/office/drawing/2014/main" id="{732AF51A-97D8-047E-A55B-C92CB30D4635}"/>
              </a:ext>
            </a:extLst>
          </p:cNvPr>
          <p:cNvSpPr>
            <a:spLocks noGrp="1"/>
          </p:cNvSpPr>
          <p:nvPr>
            <p:ph idx="1"/>
          </p:nvPr>
        </p:nvSpPr>
        <p:spPr>
          <a:xfrm>
            <a:off x="228600" y="1280160"/>
            <a:ext cx="11658600" cy="5196840"/>
          </a:xfrm>
        </p:spPr>
        <p:txBody>
          <a:bodyPr/>
          <a:lstStyle/>
          <a:p>
            <a:r>
              <a:rPr lang="en-US" dirty="0"/>
              <a:t>We started this effort three years back by using historical weather station measurements (mostly identified by their ICAOs [International Civil Aviation Organization], e.g. KLIT, KCLL)</a:t>
            </a:r>
          </a:p>
          <a:p>
            <a:pPr lvl="1"/>
            <a:r>
              <a:rPr lang="en-US" sz="2200" dirty="0"/>
              <a:t>We had lots of data, but much of it had missing values; we also only had surface wind values and no direct solar measurements</a:t>
            </a:r>
          </a:p>
          <a:p>
            <a:pPr lvl="1"/>
            <a:r>
              <a:rPr lang="en-US" sz="2200" dirty="0"/>
              <a:t>Such measurements at specific locations can still be very useful (e.g., at electrical substations)</a:t>
            </a:r>
          </a:p>
          <a:p>
            <a:r>
              <a:rPr lang="en-US" sz="2600" dirty="0"/>
              <a:t>There are many other sources of free weather information, with good coverage provided by </a:t>
            </a:r>
            <a:r>
              <a:rPr lang="en-US" i="1" dirty="0"/>
              <a:t>Weather DataSet Needs for Planning and Analyzing Modern Power Systems</a:t>
            </a:r>
            <a:r>
              <a:rPr lang="en-US" dirty="0"/>
              <a:t>, Energy Systems Integration Group (ESIG), October 2023 </a:t>
            </a:r>
          </a:p>
          <a:p>
            <a:pPr lvl="1"/>
            <a:r>
              <a:rPr lang="en-US" dirty="0"/>
              <a:t>www.esig.energy/wp-content/uploads/2023/10/ESIG-Weather-Datasets-summary-report-2023.pdf</a:t>
            </a:r>
          </a:p>
          <a:p>
            <a:endParaRPr lang="en-US" dirty="0"/>
          </a:p>
        </p:txBody>
      </p:sp>
      <p:sp>
        <p:nvSpPr>
          <p:cNvPr id="4" name="Slide Number Placeholder 1">
            <a:extLst>
              <a:ext uri="{FF2B5EF4-FFF2-40B4-BE49-F238E27FC236}">
                <a16:creationId xmlns:a16="http://schemas.microsoft.com/office/drawing/2014/main" id="{348FB622-A0F7-73E8-7D81-8D1441D7ED86}"/>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43</a:t>
            </a:fld>
            <a:endParaRPr lang="en-US" dirty="0">
              <a:solidFill>
                <a:srgbClr val="1E0000"/>
              </a:solidFill>
            </a:endParaRPr>
          </a:p>
        </p:txBody>
      </p:sp>
    </p:spTree>
    <p:extLst>
      <p:ext uri="{BB962C8B-B14F-4D97-AF65-F5344CB8AC3E}">
        <p14:creationId xmlns:p14="http://schemas.microsoft.com/office/powerpoint/2010/main" val="2360280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6EDA-5CF7-5F1A-C20B-DDD97122492A}"/>
              </a:ext>
            </a:extLst>
          </p:cNvPr>
          <p:cNvSpPr>
            <a:spLocks noGrp="1"/>
          </p:cNvSpPr>
          <p:nvPr>
            <p:ph type="title"/>
          </p:nvPr>
        </p:nvSpPr>
        <p:spPr/>
        <p:txBody>
          <a:bodyPr/>
          <a:lstStyle/>
          <a:p>
            <a:r>
              <a:rPr lang="en-US" dirty="0"/>
              <a:t>ESIG Report (10/2023)</a:t>
            </a:r>
          </a:p>
        </p:txBody>
      </p:sp>
      <p:sp>
        <p:nvSpPr>
          <p:cNvPr id="3" name="Content Placeholder 2">
            <a:extLst>
              <a:ext uri="{FF2B5EF4-FFF2-40B4-BE49-F238E27FC236}">
                <a16:creationId xmlns:a16="http://schemas.microsoft.com/office/drawing/2014/main" id="{F15E7FAF-317E-AA73-77E8-9C96AE114A49}"/>
              </a:ext>
            </a:extLst>
          </p:cNvPr>
          <p:cNvSpPr>
            <a:spLocks noGrp="1"/>
          </p:cNvSpPr>
          <p:nvPr>
            <p:ph idx="1"/>
          </p:nvPr>
        </p:nvSpPr>
        <p:spPr>
          <a:xfrm>
            <a:off x="457200" y="1280160"/>
            <a:ext cx="5029200" cy="3733800"/>
          </a:xfrm>
        </p:spPr>
        <p:txBody>
          <a:bodyPr/>
          <a:lstStyle/>
          <a:p>
            <a:r>
              <a:rPr lang="en-US" sz="2000" dirty="0"/>
              <a:t>“These widespread changes lead to the increasing weather-dependence of supply and demand, making power system planning dramatically more complex and requiring much more comprehensive weather data for robust system planning.”</a:t>
            </a:r>
          </a:p>
          <a:p>
            <a:r>
              <a:rPr lang="en-US" sz="2000" dirty="0"/>
              <a:t>“The work required to achieve a long-term solution to weather data needs is not trivial, but it is manageable and is much less costly than blindly building trillions of dollars of infrastructure without the basic tools to cost effectively optimize it and assess its reliability.”</a:t>
            </a:r>
          </a:p>
          <a:p>
            <a:r>
              <a:rPr lang="en-US" sz="2000" dirty="0"/>
              <a:t>PowerWorld had started working in planning weather integration about a year before the ESIG report appeared, but much progress has been made in the last year</a:t>
            </a:r>
          </a:p>
          <a:p>
            <a:endParaRPr lang="en-US" dirty="0"/>
          </a:p>
        </p:txBody>
      </p:sp>
      <p:pic>
        <p:nvPicPr>
          <p:cNvPr id="4" name="Picture 3">
            <a:extLst>
              <a:ext uri="{FF2B5EF4-FFF2-40B4-BE49-F238E27FC236}">
                <a16:creationId xmlns:a16="http://schemas.microsoft.com/office/drawing/2014/main" id="{AF7F587B-31DD-CEA4-BEFC-9805DAD67F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400" y="402279"/>
            <a:ext cx="6096000" cy="6053442"/>
          </a:xfrm>
          <a:prstGeom prst="rect">
            <a:avLst/>
          </a:prstGeom>
        </p:spPr>
      </p:pic>
    </p:spTree>
    <p:extLst>
      <p:ext uri="{BB962C8B-B14F-4D97-AF65-F5344CB8AC3E}">
        <p14:creationId xmlns:p14="http://schemas.microsoft.com/office/powerpoint/2010/main" val="1304567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FBF5-DB6A-A57F-016C-60D740DD4F37}"/>
              </a:ext>
            </a:extLst>
          </p:cNvPr>
          <p:cNvSpPr>
            <a:spLocks noGrp="1"/>
          </p:cNvSpPr>
          <p:nvPr>
            <p:ph type="title"/>
          </p:nvPr>
        </p:nvSpPr>
        <p:spPr/>
        <p:txBody>
          <a:bodyPr/>
          <a:lstStyle/>
          <a:p>
            <a:r>
              <a:rPr lang="en-US" dirty="0"/>
              <a:t>Weather </a:t>
            </a:r>
            <a:r>
              <a:rPr lang="en-US" dirty="0" err="1"/>
              <a:t>Resiliencey</a:t>
            </a:r>
            <a:r>
              <a:rPr lang="en-US" dirty="0"/>
              <a:t> Example: Renewable Resource Droughts</a:t>
            </a:r>
          </a:p>
        </p:txBody>
      </p:sp>
      <p:sp>
        <p:nvSpPr>
          <p:cNvPr id="3" name="Content Placeholder 2">
            <a:extLst>
              <a:ext uri="{FF2B5EF4-FFF2-40B4-BE49-F238E27FC236}">
                <a16:creationId xmlns:a16="http://schemas.microsoft.com/office/drawing/2014/main" id="{D554E454-3540-BF1B-CEF2-2CC9EE970D17}"/>
              </a:ext>
            </a:extLst>
          </p:cNvPr>
          <p:cNvSpPr>
            <a:spLocks noGrp="1"/>
          </p:cNvSpPr>
          <p:nvPr>
            <p:ph idx="1"/>
          </p:nvPr>
        </p:nvSpPr>
        <p:spPr>
          <a:xfrm>
            <a:off x="457200" y="1280160"/>
            <a:ext cx="11297920" cy="2301240"/>
          </a:xfrm>
        </p:spPr>
        <p:txBody>
          <a:bodyPr/>
          <a:lstStyle/>
          <a:p>
            <a:r>
              <a:rPr lang="en-US" dirty="0"/>
              <a:t>With the rapid growth in wind and solar resources, a growing concern is how to handle wind and solar “droughts” with the generic term of renewable resource droughts used to describe them</a:t>
            </a:r>
          </a:p>
          <a:p>
            <a:r>
              <a:rPr lang="en-US" dirty="0"/>
              <a:t>The below example is a wind drought that occurred in the Midwest in late January 2020 </a:t>
            </a:r>
          </a:p>
          <a:p>
            <a:endParaRPr lang="en-US" dirty="0"/>
          </a:p>
        </p:txBody>
      </p:sp>
      <p:pic>
        <p:nvPicPr>
          <p:cNvPr id="4" name="Picture 3">
            <a:extLst>
              <a:ext uri="{FF2B5EF4-FFF2-40B4-BE49-F238E27FC236}">
                <a16:creationId xmlns:a16="http://schemas.microsoft.com/office/drawing/2014/main" id="{F9D2D41B-AA0C-1FE9-FD79-69D564207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616296"/>
            <a:ext cx="3810000" cy="3005598"/>
          </a:xfrm>
          <a:prstGeom prst="rect">
            <a:avLst/>
          </a:prstGeom>
        </p:spPr>
      </p:pic>
      <p:pic>
        <p:nvPicPr>
          <p:cNvPr id="5" name="Picture 4">
            <a:extLst>
              <a:ext uri="{FF2B5EF4-FFF2-40B4-BE49-F238E27FC236}">
                <a16:creationId xmlns:a16="http://schemas.microsoft.com/office/drawing/2014/main" id="{BCE291E6-BBA6-02DE-4C13-6F5913E16E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7800" y="3429000"/>
            <a:ext cx="5602209" cy="2938864"/>
          </a:xfrm>
          <a:prstGeom prst="rect">
            <a:avLst/>
          </a:prstGeom>
        </p:spPr>
      </p:pic>
    </p:spTree>
    <p:extLst>
      <p:ext uri="{BB962C8B-B14F-4D97-AF65-F5344CB8AC3E}">
        <p14:creationId xmlns:p14="http://schemas.microsoft.com/office/powerpoint/2010/main" val="109180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F035-FC12-3A57-18D9-5980BC7356C1}"/>
              </a:ext>
            </a:extLst>
          </p:cNvPr>
          <p:cNvSpPr>
            <a:spLocks noGrp="1"/>
          </p:cNvSpPr>
          <p:nvPr>
            <p:ph type="title"/>
          </p:nvPr>
        </p:nvSpPr>
        <p:spPr>
          <a:xfrm>
            <a:off x="457200" y="76200"/>
            <a:ext cx="11582400" cy="1066800"/>
          </a:xfrm>
        </p:spPr>
        <p:txBody>
          <a:bodyPr/>
          <a:lstStyle/>
          <a:p>
            <a:r>
              <a:rPr lang="en-US" dirty="0"/>
              <a:t>HICSS 2025 Paper on Power Flow Weather Modeling</a:t>
            </a:r>
          </a:p>
        </p:txBody>
      </p:sp>
      <p:sp>
        <p:nvSpPr>
          <p:cNvPr id="3" name="Content Placeholder 2">
            <a:extLst>
              <a:ext uri="{FF2B5EF4-FFF2-40B4-BE49-F238E27FC236}">
                <a16:creationId xmlns:a16="http://schemas.microsoft.com/office/drawing/2014/main" id="{397CEE1C-048F-AF45-2D6B-3C064E1EC256}"/>
              </a:ext>
            </a:extLst>
          </p:cNvPr>
          <p:cNvSpPr>
            <a:spLocks noGrp="1"/>
          </p:cNvSpPr>
          <p:nvPr>
            <p:ph idx="1"/>
          </p:nvPr>
        </p:nvSpPr>
        <p:spPr>
          <a:xfrm>
            <a:off x="457200" y="1280160"/>
            <a:ext cx="3581400" cy="3733800"/>
          </a:xfrm>
        </p:spPr>
        <p:txBody>
          <a:bodyPr/>
          <a:lstStyle/>
          <a:p>
            <a:r>
              <a:rPr lang="en-US" sz="2400" dirty="0"/>
              <a:t>There is a paper from the 59</a:t>
            </a:r>
            <a:r>
              <a:rPr lang="en-US" sz="2400" baseline="30000" dirty="0"/>
              <a:t>th</a:t>
            </a:r>
            <a:r>
              <a:rPr lang="en-US" sz="2400" dirty="0"/>
              <a:t> Hawaii International Conference on System Sciences (HICSS) titled, “Power Flow Modeling of the Impacts of Weather and Other Resiliency Hazards With a Focus on Transmission Planning,”; it is available at </a:t>
            </a:r>
            <a:r>
              <a:rPr lang="en-US" sz="2400" b="1" dirty="0"/>
              <a:t>overbye.engr.tamu.edu/publications</a:t>
            </a:r>
          </a:p>
          <a:p>
            <a:endParaRPr lang="en-US" dirty="0"/>
          </a:p>
        </p:txBody>
      </p:sp>
      <p:pic>
        <p:nvPicPr>
          <p:cNvPr id="5" name="Picture 4">
            <a:extLst>
              <a:ext uri="{FF2B5EF4-FFF2-40B4-BE49-F238E27FC236}">
                <a16:creationId xmlns:a16="http://schemas.microsoft.com/office/drawing/2014/main" id="{10DD64AB-45CF-85D8-6B52-C9092FA3B9B6}"/>
              </a:ext>
            </a:extLst>
          </p:cNvPr>
          <p:cNvPicPr>
            <a:picLocks noChangeAspect="1"/>
          </p:cNvPicPr>
          <p:nvPr/>
        </p:nvPicPr>
        <p:blipFill>
          <a:blip r:embed="rId2"/>
          <a:stretch>
            <a:fillRect/>
          </a:stretch>
        </p:blipFill>
        <p:spPr>
          <a:xfrm>
            <a:off x="4038600" y="1524000"/>
            <a:ext cx="7925603" cy="4876800"/>
          </a:xfrm>
          <a:prstGeom prst="rect">
            <a:avLst/>
          </a:prstGeom>
        </p:spPr>
      </p:pic>
    </p:spTree>
    <p:extLst>
      <p:ext uri="{BB962C8B-B14F-4D97-AF65-F5344CB8AC3E}">
        <p14:creationId xmlns:p14="http://schemas.microsoft.com/office/powerpoint/2010/main" val="1689347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6F97-903D-BF45-686D-E487845C731B}"/>
              </a:ext>
            </a:extLst>
          </p:cNvPr>
          <p:cNvSpPr>
            <a:spLocks noGrp="1"/>
          </p:cNvSpPr>
          <p:nvPr>
            <p:ph type="title"/>
          </p:nvPr>
        </p:nvSpPr>
        <p:spPr/>
        <p:txBody>
          <a:bodyPr/>
          <a:lstStyle/>
          <a:p>
            <a:r>
              <a:rPr lang="en-US" dirty="0"/>
              <a:t>Strategies to Prepare For and Mitigate Large- Area, Long-Duration Blackouts</a:t>
            </a:r>
          </a:p>
        </p:txBody>
      </p:sp>
      <p:sp>
        <p:nvSpPr>
          <p:cNvPr id="3" name="Content Placeholder 2">
            <a:extLst>
              <a:ext uri="{FF2B5EF4-FFF2-40B4-BE49-F238E27FC236}">
                <a16:creationId xmlns:a16="http://schemas.microsoft.com/office/drawing/2014/main" id="{09CFBDB2-9899-6A39-9EE7-7F8D5C3BC08C}"/>
              </a:ext>
            </a:extLst>
          </p:cNvPr>
          <p:cNvSpPr>
            <a:spLocks noGrp="1"/>
          </p:cNvSpPr>
          <p:nvPr>
            <p:ph idx="1"/>
          </p:nvPr>
        </p:nvSpPr>
        <p:spPr/>
        <p:txBody>
          <a:bodyPr/>
          <a:lstStyle/>
          <a:p>
            <a:r>
              <a:rPr lang="en-US" dirty="0"/>
              <a:t>While events may vary, there a number of broad approaches that can be used to help improve resilience</a:t>
            </a:r>
          </a:p>
          <a:p>
            <a:endParaRPr lang="en-US" dirty="0"/>
          </a:p>
        </p:txBody>
      </p:sp>
      <p:pic>
        <p:nvPicPr>
          <p:cNvPr id="4" name="Picture 2">
            <a:extLst>
              <a:ext uri="{FF2B5EF4-FFF2-40B4-BE49-F238E27FC236}">
                <a16:creationId xmlns:a16="http://schemas.microsoft.com/office/drawing/2014/main" id="{A67B49C5-136F-43AA-9DE5-37341473D4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66800" y="2286000"/>
            <a:ext cx="7611734"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D172E698-9BEC-7888-8CE1-00811494F9B3}"/>
              </a:ext>
            </a:extLst>
          </p:cNvPr>
          <p:cNvSpPr/>
          <p:nvPr/>
        </p:nvSpPr>
        <p:spPr>
          <a:xfrm>
            <a:off x="9829800" y="4433670"/>
            <a:ext cx="1752600" cy="830997"/>
          </a:xfrm>
          <a:prstGeom prst="rect">
            <a:avLst/>
          </a:prstGeom>
        </p:spPr>
        <p:txBody>
          <a:bodyPr wrap="square">
            <a:spAutoFit/>
          </a:bodyPr>
          <a:lstStyle/>
          <a:p>
            <a:r>
              <a:rPr lang="en-US" sz="1600" dirty="0">
                <a:solidFill>
                  <a:schemeClr val="tx1">
                    <a:lumMod val="50000"/>
                  </a:schemeClr>
                </a:solidFill>
              </a:rPr>
              <a:t>Image Source: Figure 4.1, NAS, 2017</a:t>
            </a:r>
          </a:p>
        </p:txBody>
      </p:sp>
      <p:sp>
        <p:nvSpPr>
          <p:cNvPr id="6" name="Slide Number Placeholder 1">
            <a:extLst>
              <a:ext uri="{FF2B5EF4-FFF2-40B4-BE49-F238E27FC236}">
                <a16:creationId xmlns:a16="http://schemas.microsoft.com/office/drawing/2014/main" id="{EC0C5DD2-0AEA-778E-56CD-6242C09AC224}"/>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47</a:t>
            </a:fld>
            <a:endParaRPr lang="en-US" dirty="0">
              <a:solidFill>
                <a:srgbClr val="1E0000"/>
              </a:solidFill>
            </a:endParaRPr>
          </a:p>
        </p:txBody>
      </p:sp>
    </p:spTree>
    <p:extLst>
      <p:ext uri="{BB962C8B-B14F-4D97-AF65-F5344CB8AC3E}">
        <p14:creationId xmlns:p14="http://schemas.microsoft.com/office/powerpoint/2010/main" val="3881382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23A1-A87C-B1B5-F151-FA2F600A06E4}"/>
              </a:ext>
            </a:extLst>
          </p:cNvPr>
          <p:cNvSpPr>
            <a:spLocks noGrp="1"/>
          </p:cNvSpPr>
          <p:nvPr>
            <p:ph type="title"/>
          </p:nvPr>
        </p:nvSpPr>
        <p:spPr/>
        <p:txBody>
          <a:bodyPr/>
          <a:lstStyle/>
          <a:p>
            <a:r>
              <a:rPr lang="en-US" dirty="0"/>
              <a:t>Component Hardening, Physical Security</a:t>
            </a:r>
          </a:p>
        </p:txBody>
      </p:sp>
      <p:sp>
        <p:nvSpPr>
          <p:cNvPr id="3" name="Content Placeholder 2">
            <a:extLst>
              <a:ext uri="{FF2B5EF4-FFF2-40B4-BE49-F238E27FC236}">
                <a16:creationId xmlns:a16="http://schemas.microsoft.com/office/drawing/2014/main" id="{382787BF-3034-E29B-B499-BFAA691602DE}"/>
              </a:ext>
            </a:extLst>
          </p:cNvPr>
          <p:cNvSpPr>
            <a:spLocks noGrp="1"/>
          </p:cNvSpPr>
          <p:nvPr>
            <p:ph idx="1"/>
          </p:nvPr>
        </p:nvSpPr>
        <p:spPr/>
        <p:txBody>
          <a:bodyPr/>
          <a:lstStyle/>
          <a:p>
            <a:r>
              <a:rPr lang="en-US" dirty="0"/>
              <a:t>Electric grids are comprised of components, and resiliency can be enhanced by hardening particularly vulnerable components</a:t>
            </a:r>
          </a:p>
          <a:p>
            <a:pPr lvl="1"/>
            <a:r>
              <a:rPr lang="en-US" dirty="0"/>
              <a:t>Transmission lines in likely icing location, undergrounding some lines, transformers with better handling of geomagnetically induced currents (GICs), water protection</a:t>
            </a:r>
          </a:p>
          <a:p>
            <a:pPr lvl="1"/>
            <a:r>
              <a:rPr lang="en-US" dirty="0"/>
              <a:t>This needs to be done considering the cost versus benefit</a:t>
            </a:r>
          </a:p>
          <a:p>
            <a:pPr lvl="1"/>
            <a:r>
              <a:rPr lang="en-US" dirty="0"/>
              <a:t>Vegetation management should also be considered</a:t>
            </a:r>
          </a:p>
          <a:p>
            <a:r>
              <a:rPr lang="en-US" dirty="0"/>
              <a:t>Physical security is an area of increased concern, with unmanned aerial vehicles being a fast rising threat</a:t>
            </a:r>
          </a:p>
          <a:p>
            <a:endParaRPr lang="en-US" dirty="0"/>
          </a:p>
        </p:txBody>
      </p:sp>
      <p:sp>
        <p:nvSpPr>
          <p:cNvPr id="4" name="Slide Number Placeholder 1">
            <a:extLst>
              <a:ext uri="{FF2B5EF4-FFF2-40B4-BE49-F238E27FC236}">
                <a16:creationId xmlns:a16="http://schemas.microsoft.com/office/drawing/2014/main" id="{13E0D616-F6B1-C22D-8F51-ABF4AB9F62E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48</a:t>
            </a:fld>
            <a:endParaRPr lang="en-US" dirty="0">
              <a:solidFill>
                <a:srgbClr val="1E0000"/>
              </a:solidFill>
            </a:endParaRPr>
          </a:p>
        </p:txBody>
      </p:sp>
    </p:spTree>
    <p:extLst>
      <p:ext uri="{BB962C8B-B14F-4D97-AF65-F5344CB8AC3E}">
        <p14:creationId xmlns:p14="http://schemas.microsoft.com/office/powerpoint/2010/main" val="348425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0819-639D-5620-8FD4-D5803587F4ED}"/>
              </a:ext>
            </a:extLst>
          </p:cNvPr>
          <p:cNvSpPr>
            <a:spLocks noGrp="1"/>
          </p:cNvSpPr>
          <p:nvPr>
            <p:ph type="title"/>
          </p:nvPr>
        </p:nvSpPr>
        <p:spPr/>
        <p:txBody>
          <a:bodyPr/>
          <a:lstStyle/>
          <a:p>
            <a:r>
              <a:rPr lang="en-US" dirty="0"/>
              <a:t>Synchronous Electric Grids Worldwide</a:t>
            </a:r>
          </a:p>
        </p:txBody>
      </p:sp>
      <p:sp>
        <p:nvSpPr>
          <p:cNvPr id="3" name="Content Placeholder 2">
            <a:extLst>
              <a:ext uri="{FF2B5EF4-FFF2-40B4-BE49-F238E27FC236}">
                <a16:creationId xmlns:a16="http://schemas.microsoft.com/office/drawing/2014/main" id="{685E8D94-3E89-F3CF-4B67-4D3CF7514347}"/>
              </a:ext>
            </a:extLst>
          </p:cNvPr>
          <p:cNvSpPr>
            <a:spLocks noGrp="1"/>
          </p:cNvSpPr>
          <p:nvPr>
            <p:ph idx="1"/>
          </p:nvPr>
        </p:nvSpPr>
        <p:spPr/>
        <p:txBody>
          <a:bodyPr/>
          <a:lstStyle/>
          <a:p>
            <a:r>
              <a:rPr lang="en-US" dirty="0"/>
              <a:t>Much of the electricity in the developed world is supplied by large-scale, 60 or 50 Hz synchronous electric grids</a:t>
            </a:r>
          </a:p>
          <a:p>
            <a:pPr lvl="1"/>
            <a:r>
              <a:rPr lang="en-US" dirty="0"/>
              <a:t>Such grids can provide improved reliability, larger electricity markets and often economics of scale</a:t>
            </a:r>
          </a:p>
          <a:p>
            <a:pPr lvl="1"/>
            <a:r>
              <a:rPr lang="en-US" dirty="0"/>
              <a:t>However, they add planning </a:t>
            </a:r>
            <a:br>
              <a:rPr lang="en-US" dirty="0"/>
            </a:br>
            <a:r>
              <a:rPr lang="en-US" dirty="0"/>
              <a:t>complexities</a:t>
            </a:r>
          </a:p>
          <a:p>
            <a:pPr lvl="1"/>
            <a:r>
              <a:rPr lang="en-US" dirty="0"/>
              <a:t>Power can be transferred </a:t>
            </a:r>
            <a:br>
              <a:rPr lang="en-US" dirty="0"/>
            </a:br>
            <a:r>
              <a:rPr lang="en-US" dirty="0"/>
              <a:t>between synchronous grids by </a:t>
            </a:r>
            <a:br>
              <a:rPr lang="en-US" dirty="0"/>
            </a:br>
            <a:r>
              <a:rPr lang="en-US" dirty="0"/>
              <a:t>first converting it to dc, </a:t>
            </a:r>
            <a:br>
              <a:rPr lang="en-US" dirty="0"/>
            </a:br>
            <a:r>
              <a:rPr lang="en-US" dirty="0"/>
              <a:t>with HVDC lines one example</a:t>
            </a:r>
          </a:p>
          <a:p>
            <a:r>
              <a:rPr lang="en-US" dirty="0"/>
              <a:t>Islands, and other parts of </a:t>
            </a:r>
            <a:br>
              <a:rPr lang="en-US" dirty="0"/>
            </a:br>
            <a:r>
              <a:rPr lang="en-US" dirty="0"/>
              <a:t>the world are supplied by </a:t>
            </a:r>
            <a:br>
              <a:rPr lang="en-US" dirty="0"/>
            </a:br>
            <a:r>
              <a:rPr lang="en-US" dirty="0"/>
              <a:t>smaller electric grids</a:t>
            </a:r>
          </a:p>
          <a:p>
            <a:endParaRPr lang="en-US" dirty="0"/>
          </a:p>
        </p:txBody>
      </p:sp>
      <p:sp>
        <p:nvSpPr>
          <p:cNvPr id="4" name="TextBox 5">
            <a:extLst>
              <a:ext uri="{FF2B5EF4-FFF2-40B4-BE49-F238E27FC236}">
                <a16:creationId xmlns:a16="http://schemas.microsoft.com/office/drawing/2014/main" id="{1F653D70-7E2C-67F1-876A-C8CFBB17AED2}"/>
              </a:ext>
            </a:extLst>
          </p:cNvPr>
          <p:cNvSpPr txBox="1"/>
          <p:nvPr/>
        </p:nvSpPr>
        <p:spPr>
          <a:xfrm>
            <a:off x="5334000" y="2708752"/>
            <a:ext cx="6343340" cy="523220"/>
          </a:xfrm>
          <a:prstGeom prst="rect">
            <a:avLst/>
          </a:prstGeom>
          <a:solidFill>
            <a:schemeClr val="accent3">
              <a:lumMod val="95000"/>
            </a:schemeClr>
          </a:solidFill>
        </p:spPr>
        <p:txBody>
          <a:bodyPr wrap="none" rtlCol="0">
            <a:spAutoFit/>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r>
              <a:rPr lang="en-US">
                <a:solidFill>
                  <a:srgbClr val="1E0000"/>
                </a:solidFill>
              </a:rPr>
              <a:t>Large-Scale Electric Grid Interconnections</a:t>
            </a:r>
            <a:endParaRPr lang="en-US" dirty="0">
              <a:solidFill>
                <a:srgbClr val="1E0000"/>
              </a:solidFill>
            </a:endParaRPr>
          </a:p>
        </p:txBody>
      </p:sp>
      <p:pic>
        <p:nvPicPr>
          <p:cNvPr id="5" name="Picture 2">
            <a:extLst>
              <a:ext uri="{FF2B5EF4-FFF2-40B4-BE49-F238E27FC236}">
                <a16:creationId xmlns:a16="http://schemas.microsoft.com/office/drawing/2014/main" id="{2C428E8A-8FFB-1D47-9BD4-B58413206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98" r="1463"/>
          <a:stretch/>
        </p:blipFill>
        <p:spPr bwMode="auto">
          <a:xfrm>
            <a:off x="5334000" y="3214880"/>
            <a:ext cx="6583680" cy="3124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00247A-B75A-4112-7149-70C15F1AC7B4}"/>
              </a:ext>
            </a:extLst>
          </p:cNvPr>
          <p:cNvSpPr txBox="1"/>
          <p:nvPr/>
        </p:nvSpPr>
        <p:spPr>
          <a:xfrm>
            <a:off x="4648200" y="6400800"/>
            <a:ext cx="746760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03366"/>
              </a:buClr>
              <a:buSzPct val="100000"/>
              <a:buFont typeface="Wingdings" pitchFamily="2" charset="2"/>
              <a:buNone/>
              <a:tabLst/>
              <a:defRPr/>
            </a:pPr>
            <a:r>
              <a:rPr kumimoji="0" lang="en-US" sz="1000" b="0" i="0" u="none" strike="noStrike" kern="1200" cap="none" spc="0" normalizeH="0" baseline="0" noProof="0" dirty="0">
                <a:ln>
                  <a:noFill/>
                </a:ln>
                <a:solidFill>
                  <a:srgbClr val="003366"/>
                </a:solidFill>
                <a:effectLst/>
                <a:uLnTx/>
                <a:uFillTx/>
                <a:latin typeface="Times New Roman" pitchFamily="18" charset="0"/>
                <a:ea typeface="+mn-ea"/>
                <a:cs typeface="+mn-cs"/>
              </a:rPr>
              <a:t>Image source: upload.wikimedia.org/</a:t>
            </a:r>
            <a:r>
              <a:rPr kumimoji="0" lang="en-US" sz="1000" b="0" i="0" u="none" strike="noStrike" kern="1200" cap="none" spc="0" normalizeH="0" baseline="0" noProof="0" dirty="0" err="1">
                <a:ln>
                  <a:noFill/>
                </a:ln>
                <a:solidFill>
                  <a:srgbClr val="003366"/>
                </a:solidFill>
                <a:effectLst/>
                <a:uLnTx/>
                <a:uFillTx/>
                <a:latin typeface="Times New Roman" pitchFamily="18" charset="0"/>
                <a:ea typeface="+mn-ea"/>
                <a:cs typeface="+mn-cs"/>
              </a:rPr>
              <a:t>wikipedia</a:t>
            </a:r>
            <a:r>
              <a:rPr kumimoji="0" lang="en-US" sz="1000" b="0" i="0" u="none" strike="noStrike" kern="1200" cap="none" spc="0" normalizeH="0" baseline="0" noProof="0" dirty="0">
                <a:ln>
                  <a:noFill/>
                </a:ln>
                <a:solidFill>
                  <a:srgbClr val="003366"/>
                </a:solidFill>
                <a:effectLst/>
                <a:uLnTx/>
                <a:uFillTx/>
                <a:latin typeface="Times New Roman" pitchFamily="18" charset="0"/>
                <a:ea typeface="+mn-ea"/>
                <a:cs typeface="+mn-cs"/>
              </a:rPr>
              <a:t>/commons/1/1c/Wide_area_synchronous_grid_%28Eurasia%2C_Mediterranean%29.png</a:t>
            </a:r>
          </a:p>
        </p:txBody>
      </p:sp>
      <p:sp>
        <p:nvSpPr>
          <p:cNvPr id="6" name="Slide Number Placeholder 1">
            <a:extLst>
              <a:ext uri="{FF2B5EF4-FFF2-40B4-BE49-F238E27FC236}">
                <a16:creationId xmlns:a16="http://schemas.microsoft.com/office/drawing/2014/main" id="{6026A723-2FA9-AE89-DBFD-3C7F1693BF23}"/>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a:t>
            </a:fld>
            <a:endParaRPr lang="en-US" dirty="0">
              <a:solidFill>
                <a:srgbClr val="1E0000"/>
              </a:solidFill>
            </a:endParaRPr>
          </a:p>
        </p:txBody>
      </p:sp>
    </p:spTree>
    <p:extLst>
      <p:ext uri="{BB962C8B-B14F-4D97-AF65-F5344CB8AC3E}">
        <p14:creationId xmlns:p14="http://schemas.microsoft.com/office/powerpoint/2010/main" val="4162426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6F9A-2C60-C4F1-89E6-1B81D2A9EDE3}"/>
              </a:ext>
            </a:extLst>
          </p:cNvPr>
          <p:cNvSpPr>
            <a:spLocks noGrp="1"/>
          </p:cNvSpPr>
          <p:nvPr>
            <p:ph type="title"/>
          </p:nvPr>
        </p:nvSpPr>
        <p:spPr/>
        <p:txBody>
          <a:bodyPr/>
          <a:lstStyle/>
          <a:p>
            <a:r>
              <a:rPr lang="en-US" dirty="0"/>
              <a:t>Enhancing Bulk Grid Simulations to Handle HILF Scenarios</a:t>
            </a:r>
          </a:p>
        </p:txBody>
      </p:sp>
      <p:sp>
        <p:nvSpPr>
          <p:cNvPr id="3" name="Content Placeholder 2">
            <a:extLst>
              <a:ext uri="{FF2B5EF4-FFF2-40B4-BE49-F238E27FC236}">
                <a16:creationId xmlns:a16="http://schemas.microsoft.com/office/drawing/2014/main" id="{3CEA83F6-6619-6239-C2D3-45D2CAEB2550}"/>
              </a:ext>
            </a:extLst>
          </p:cNvPr>
          <p:cNvSpPr>
            <a:spLocks noGrp="1"/>
          </p:cNvSpPr>
          <p:nvPr>
            <p:ph idx="1"/>
          </p:nvPr>
        </p:nvSpPr>
        <p:spPr/>
        <p:txBody>
          <a:bodyPr/>
          <a:lstStyle/>
          <a:p>
            <a:r>
              <a:rPr lang="en-US" dirty="0"/>
              <a:t>The stressed operation associated with the high impact, low frequency events presents modeling challenges</a:t>
            </a:r>
          </a:p>
          <a:p>
            <a:r>
              <a:rPr lang="en-US" dirty="0"/>
              <a:t>Luckily, over the last several years the software is being enhanced to deal with these situations</a:t>
            </a:r>
          </a:p>
          <a:p>
            <a:pPr lvl="1"/>
            <a:r>
              <a:rPr lang="en-US" dirty="0"/>
              <a:t>My next presentation goes in-depth on geomagnetic disturbance (GMD) and high altitude electromagnetic pulse (HEMP) modeling</a:t>
            </a:r>
          </a:p>
          <a:p>
            <a:r>
              <a:rPr lang="en-US" dirty="0"/>
              <a:t>There is also a need to consider high voltage transmission system design that lessens the likelihood of cascading outages</a:t>
            </a:r>
          </a:p>
          <a:p>
            <a:endParaRPr lang="en-US" dirty="0"/>
          </a:p>
        </p:txBody>
      </p:sp>
      <p:sp>
        <p:nvSpPr>
          <p:cNvPr id="4" name="Slide Number Placeholder 1">
            <a:extLst>
              <a:ext uri="{FF2B5EF4-FFF2-40B4-BE49-F238E27FC236}">
                <a16:creationId xmlns:a16="http://schemas.microsoft.com/office/drawing/2014/main" id="{86A63C19-A7D9-BB49-A5DC-748935B63678}"/>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49</a:t>
            </a:fld>
            <a:endParaRPr lang="en-US" dirty="0">
              <a:solidFill>
                <a:srgbClr val="1E0000"/>
              </a:solidFill>
            </a:endParaRPr>
          </a:p>
        </p:txBody>
      </p:sp>
    </p:spTree>
    <p:extLst>
      <p:ext uri="{BB962C8B-B14F-4D97-AF65-F5344CB8AC3E}">
        <p14:creationId xmlns:p14="http://schemas.microsoft.com/office/powerpoint/2010/main" val="2246697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9219-0A58-D0F7-17BC-9668E7C64B39}"/>
              </a:ext>
            </a:extLst>
          </p:cNvPr>
          <p:cNvSpPr>
            <a:spLocks noGrp="1"/>
          </p:cNvSpPr>
          <p:nvPr>
            <p:ph type="title"/>
          </p:nvPr>
        </p:nvSpPr>
        <p:spPr/>
        <p:txBody>
          <a:bodyPr/>
          <a:lstStyle/>
          <a:p>
            <a:r>
              <a:rPr lang="en-US" dirty="0"/>
              <a:t>Adaptive Islanding</a:t>
            </a:r>
          </a:p>
        </p:txBody>
      </p:sp>
      <p:sp>
        <p:nvSpPr>
          <p:cNvPr id="3" name="Content Placeholder 2">
            <a:extLst>
              <a:ext uri="{FF2B5EF4-FFF2-40B4-BE49-F238E27FC236}">
                <a16:creationId xmlns:a16="http://schemas.microsoft.com/office/drawing/2014/main" id="{EFFAB1F6-3649-7E41-3AB8-4035CBDDEDC0}"/>
              </a:ext>
            </a:extLst>
          </p:cNvPr>
          <p:cNvSpPr>
            <a:spLocks noGrp="1"/>
          </p:cNvSpPr>
          <p:nvPr>
            <p:ph idx="1"/>
          </p:nvPr>
        </p:nvSpPr>
        <p:spPr>
          <a:xfrm>
            <a:off x="457200" y="1280160"/>
            <a:ext cx="10058400" cy="3733800"/>
          </a:xfrm>
        </p:spPr>
        <p:txBody>
          <a:bodyPr/>
          <a:lstStyle/>
          <a:p>
            <a:r>
              <a:rPr lang="en-US" dirty="0"/>
              <a:t>One promising resiliency technique is to design interconnected grids to split (island)</a:t>
            </a:r>
          </a:p>
          <a:p>
            <a:pPr lvl="1"/>
            <a:r>
              <a:rPr lang="en-US" dirty="0"/>
              <a:t>This is known as controlled islanding and can be enhanced to be adaptive islanding</a:t>
            </a:r>
          </a:p>
          <a:p>
            <a:pPr lvl="1"/>
            <a:r>
              <a:rPr lang="en-US" dirty="0"/>
              <a:t>A distribution system example is a microgrid</a:t>
            </a:r>
          </a:p>
          <a:p>
            <a:r>
              <a:rPr lang="en-US" dirty="0"/>
              <a:t>The islands need to be chosen so they have sufficient generation to match load</a:t>
            </a:r>
          </a:p>
          <a:p>
            <a:r>
              <a:rPr lang="en-US" dirty="0"/>
              <a:t>Often control is still centralized</a:t>
            </a:r>
          </a:p>
          <a:p>
            <a:r>
              <a:rPr lang="en-US" dirty="0"/>
              <a:t>A more involved islanding issue is to setup the grid so smaller parts can function with full autonomy</a:t>
            </a:r>
          </a:p>
          <a:p>
            <a:endParaRPr lang="en-US" dirty="0"/>
          </a:p>
        </p:txBody>
      </p:sp>
      <p:sp>
        <p:nvSpPr>
          <p:cNvPr id="4" name="Slide Number Placeholder 1">
            <a:extLst>
              <a:ext uri="{FF2B5EF4-FFF2-40B4-BE49-F238E27FC236}">
                <a16:creationId xmlns:a16="http://schemas.microsoft.com/office/drawing/2014/main" id="{A0BB2B1D-97AB-2588-45F2-66F2FADE28BB}"/>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50</a:t>
            </a:fld>
            <a:endParaRPr lang="en-US" dirty="0">
              <a:solidFill>
                <a:srgbClr val="1E0000"/>
              </a:solidFill>
            </a:endParaRPr>
          </a:p>
        </p:txBody>
      </p:sp>
    </p:spTree>
    <p:extLst>
      <p:ext uri="{BB962C8B-B14F-4D97-AF65-F5344CB8AC3E}">
        <p14:creationId xmlns:p14="http://schemas.microsoft.com/office/powerpoint/2010/main" val="3603280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and Coupled Infrastructures</a:t>
            </a:r>
          </a:p>
        </p:txBody>
      </p:sp>
      <p:sp>
        <p:nvSpPr>
          <p:cNvPr id="3" name="Content Placeholder 2"/>
          <p:cNvSpPr>
            <a:spLocks noGrp="1"/>
          </p:cNvSpPr>
          <p:nvPr>
            <p:ph idx="1"/>
          </p:nvPr>
        </p:nvSpPr>
        <p:spPr/>
        <p:txBody>
          <a:bodyPr/>
          <a:lstStyle/>
          <a:p>
            <a:r>
              <a:rPr lang="en-US" dirty="0"/>
              <a:t>As our societies become more dependent on electricity, short and small duration blackouts become more concerning, and large-scale, long duration outages can be catastrophic</a:t>
            </a:r>
          </a:p>
          <a:p>
            <a:r>
              <a:rPr lang="en-US" dirty="0"/>
              <a:t>There are many couplings between electric grids and other infrastructures such as natural gas, water, cyber, and increasing transportation</a:t>
            </a:r>
          </a:p>
          <a:p>
            <a:r>
              <a:rPr lang="en-US" dirty="0"/>
              <a:t>These couples need to be more fully considered in electric grid resiliency modeling and simulation </a:t>
            </a:r>
          </a:p>
          <a:p>
            <a:endParaRPr lang="en-US" dirty="0"/>
          </a:p>
        </p:txBody>
      </p:sp>
      <p:sp>
        <p:nvSpPr>
          <p:cNvPr id="4"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6443F0E8-9F05-42C7-901A-992AAD89A262}" type="slidenum">
              <a:rPr lang="en-US" altLang="en-US" sz="1200">
                <a:solidFill>
                  <a:schemeClr val="bg1"/>
                </a:solidFill>
              </a:rPr>
              <a:pPr>
                <a:spcBef>
                  <a:spcPct val="0"/>
                </a:spcBef>
                <a:buClrTx/>
                <a:buSzTx/>
                <a:buFontTx/>
                <a:buNone/>
              </a:pPr>
              <a:t>51</a:t>
            </a:fld>
            <a:endParaRPr lang="en-US" altLang="en-US" sz="1200" dirty="0">
              <a:solidFill>
                <a:schemeClr val="bg1"/>
              </a:solidFill>
            </a:endParaRPr>
          </a:p>
        </p:txBody>
      </p:sp>
      <p:sp>
        <p:nvSpPr>
          <p:cNvPr id="5" name="Slide Number Placeholder 1">
            <a:extLst>
              <a:ext uri="{FF2B5EF4-FFF2-40B4-BE49-F238E27FC236}">
                <a16:creationId xmlns:a16="http://schemas.microsoft.com/office/drawing/2014/main" id="{F624912A-2363-588D-6BC3-641721E69F91}"/>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51</a:t>
            </a:fld>
            <a:endParaRPr lang="en-US" dirty="0">
              <a:solidFill>
                <a:srgbClr val="1E0000"/>
              </a:solidFill>
            </a:endParaRPr>
          </a:p>
        </p:txBody>
      </p:sp>
    </p:spTree>
    <p:extLst>
      <p:ext uri="{BB962C8B-B14F-4D97-AF65-F5344CB8AC3E}">
        <p14:creationId xmlns:p14="http://schemas.microsoft.com/office/powerpoint/2010/main" val="2504413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Specific Recommendations to Enhance Resilience</a:t>
            </a:r>
          </a:p>
        </p:txBody>
      </p:sp>
      <p:sp>
        <p:nvSpPr>
          <p:cNvPr id="3" name="Content Placeholder 2"/>
          <p:cNvSpPr>
            <a:spLocks noGrp="1"/>
          </p:cNvSpPr>
          <p:nvPr>
            <p:ph idx="1"/>
          </p:nvPr>
        </p:nvSpPr>
        <p:spPr/>
        <p:txBody>
          <a:bodyPr/>
          <a:lstStyle/>
          <a:p>
            <a:r>
              <a:rPr lang="en-US" dirty="0"/>
              <a:t>A “visioning” process is needed to imaging and assessing plausible high impact events</a:t>
            </a:r>
          </a:p>
          <a:p>
            <a:r>
              <a:rPr lang="en-US" dirty="0"/>
              <a:t>The electric grid operators need to do exercises to better simulate high impact scenarios</a:t>
            </a:r>
          </a:p>
          <a:p>
            <a:r>
              <a:rPr lang="en-US" dirty="0"/>
              <a:t>More physical components are needed, including replacement transformers and backup power</a:t>
            </a:r>
          </a:p>
          <a:p>
            <a:r>
              <a:rPr lang="en-US" dirty="0"/>
              <a:t>More research, development and demonstration is needed, including a focus on cyber and HILFs</a:t>
            </a:r>
          </a:p>
          <a:p>
            <a:r>
              <a:rPr lang="en-US" dirty="0"/>
              <a:t>Resilience groups are needed throughout the industry and government to raise awareness</a:t>
            </a:r>
          </a:p>
        </p:txBody>
      </p:sp>
      <p:sp>
        <p:nvSpPr>
          <p:cNvPr id="4" name="TextBox 3"/>
          <p:cNvSpPr txBox="1"/>
          <p:nvPr/>
        </p:nvSpPr>
        <p:spPr>
          <a:xfrm>
            <a:off x="1755113" y="6115650"/>
            <a:ext cx="8205836" cy="338554"/>
          </a:xfrm>
          <a:prstGeom prst="rect">
            <a:avLst/>
          </a:prstGeom>
          <a:noFill/>
        </p:spPr>
        <p:txBody>
          <a:bodyPr wrap="square" rtlCol="0">
            <a:spAutoFit/>
          </a:bodyPr>
          <a:lstStyle/>
          <a:p>
            <a:r>
              <a:rPr lang="en-US" sz="1600" dirty="0"/>
              <a:t>Source: National Academies 2017 “Enhancing the Resilience of the Nation’s Electricity System” </a:t>
            </a:r>
          </a:p>
        </p:txBody>
      </p:sp>
      <p:sp>
        <p:nvSpPr>
          <p:cNvPr id="5" name="Slide Number Placeholder 2"/>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52</a:t>
            </a:fld>
            <a:endParaRPr lang="en-US" sz="1200" dirty="0"/>
          </a:p>
        </p:txBody>
      </p:sp>
      <p:sp>
        <p:nvSpPr>
          <p:cNvPr id="6" name="Slide Number Placeholder 1">
            <a:extLst>
              <a:ext uri="{FF2B5EF4-FFF2-40B4-BE49-F238E27FC236}">
                <a16:creationId xmlns:a16="http://schemas.microsoft.com/office/drawing/2014/main" id="{058F0080-6209-10DE-4040-DBD4A3D36559}"/>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52</a:t>
            </a:fld>
            <a:endParaRPr lang="en-US" dirty="0">
              <a:solidFill>
                <a:srgbClr val="1E0000"/>
              </a:solidFill>
            </a:endParaRPr>
          </a:p>
        </p:txBody>
      </p:sp>
    </p:spTree>
    <p:extLst>
      <p:ext uri="{BB962C8B-B14F-4D97-AF65-F5344CB8AC3E}">
        <p14:creationId xmlns:p14="http://schemas.microsoft.com/office/powerpoint/2010/main" val="3125278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3034E-9991-41B0-3C57-738AE47594B0}"/>
              </a:ext>
            </a:extLst>
          </p:cNvPr>
          <p:cNvSpPr>
            <a:spLocks noGrp="1"/>
          </p:cNvSpPr>
          <p:nvPr>
            <p:ph type="title"/>
          </p:nvPr>
        </p:nvSpPr>
        <p:spPr/>
        <p:txBody>
          <a:bodyPr/>
          <a:lstStyle/>
          <a:p>
            <a:r>
              <a:rPr lang="en-US" dirty="0"/>
              <a:t>Porting PowerWorld Simulator to Linux</a:t>
            </a:r>
          </a:p>
        </p:txBody>
      </p:sp>
      <p:sp>
        <p:nvSpPr>
          <p:cNvPr id="3" name="Content Placeholder 2">
            <a:extLst>
              <a:ext uri="{FF2B5EF4-FFF2-40B4-BE49-F238E27FC236}">
                <a16:creationId xmlns:a16="http://schemas.microsoft.com/office/drawing/2014/main" id="{DC80D541-BE85-AD2D-1C1B-7D7EEFCAD714}"/>
              </a:ext>
            </a:extLst>
          </p:cNvPr>
          <p:cNvSpPr>
            <a:spLocks noGrp="1"/>
          </p:cNvSpPr>
          <p:nvPr>
            <p:ph idx="1"/>
          </p:nvPr>
        </p:nvSpPr>
        <p:spPr/>
        <p:txBody>
          <a:bodyPr/>
          <a:lstStyle/>
          <a:p>
            <a:r>
              <a:rPr lang="en-US" dirty="0"/>
              <a:t>Simulator was started in 1990s as a Windows only program. It’s design and implementation reflect that. </a:t>
            </a:r>
          </a:p>
          <a:p>
            <a:pPr lvl="1"/>
            <a:r>
              <a:rPr lang="en-US" dirty="0"/>
              <a:t>Simulator has an object-oriented design</a:t>
            </a:r>
          </a:p>
          <a:p>
            <a:pPr lvl="1"/>
            <a:r>
              <a:rPr lang="en-US" dirty="0"/>
              <a:t>Simulator makes use of windows specific (WinAPI) features</a:t>
            </a:r>
          </a:p>
          <a:p>
            <a:pPr lvl="1"/>
            <a:r>
              <a:rPr lang="en-US" dirty="0"/>
              <a:t>Uses Delphi forms library (VCL)</a:t>
            </a:r>
          </a:p>
          <a:p>
            <a:pPr lvl="1"/>
            <a:r>
              <a:rPr lang="en-US" dirty="0"/>
              <a:t>In some cases the computational code and the code to support the GUI are in the same unit (file)</a:t>
            </a:r>
          </a:p>
          <a:p>
            <a:pPr lvl="2"/>
            <a:r>
              <a:rPr lang="en-US" dirty="0"/>
              <a:t>This makes perfect sense in Windows, but it means you can’t create the object without also creating the form.</a:t>
            </a:r>
          </a:p>
          <a:p>
            <a:pPr lvl="2"/>
            <a:r>
              <a:rPr lang="en-US" dirty="0"/>
              <a:t>To compile in Linux, these must be separated</a:t>
            </a:r>
          </a:p>
          <a:p>
            <a:pPr lvl="2"/>
            <a:r>
              <a:rPr lang="en-US" dirty="0"/>
              <a:t>This is relatively straight forward, but scoping can be an issue because in Delphi everything is in scope within a unit</a:t>
            </a:r>
          </a:p>
          <a:p>
            <a:r>
              <a:rPr lang="en-US" dirty="0"/>
              <a:t>Goal is to port at least key parts of the computational capabilities to Linux</a:t>
            </a:r>
          </a:p>
          <a:p>
            <a:endParaRPr lang="en-US" dirty="0"/>
          </a:p>
        </p:txBody>
      </p:sp>
      <p:sp>
        <p:nvSpPr>
          <p:cNvPr id="4" name="Slide Number Placeholder 1">
            <a:extLst>
              <a:ext uri="{FF2B5EF4-FFF2-40B4-BE49-F238E27FC236}">
                <a16:creationId xmlns:a16="http://schemas.microsoft.com/office/drawing/2014/main" id="{4A2E60BD-DDDF-4ABE-2040-86DEF024FEF8}"/>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53</a:t>
            </a:fld>
            <a:endParaRPr lang="en-US" dirty="0">
              <a:solidFill>
                <a:srgbClr val="1E0000"/>
              </a:solidFill>
            </a:endParaRPr>
          </a:p>
        </p:txBody>
      </p:sp>
    </p:spTree>
    <p:extLst>
      <p:ext uri="{BB962C8B-B14F-4D97-AF65-F5344CB8AC3E}">
        <p14:creationId xmlns:p14="http://schemas.microsoft.com/office/powerpoint/2010/main" val="3172460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and Questions?</a:t>
            </a:r>
          </a:p>
        </p:txBody>
      </p:sp>
      <p:sp>
        <p:nvSpPr>
          <p:cNvPr id="3" name="Content Placeholder 2"/>
          <p:cNvSpPr>
            <a:spLocks noGrp="1"/>
          </p:cNvSpPr>
          <p:nvPr>
            <p:ph idx="1"/>
          </p:nvPr>
        </p:nvSpPr>
        <p:spPr>
          <a:xfrm>
            <a:off x="457200" y="1280160"/>
            <a:ext cx="10896600" cy="4323703"/>
          </a:xfrm>
        </p:spPr>
        <p:txBody>
          <a:bodyPr/>
          <a:lstStyle/>
          <a:p>
            <a:r>
              <a:rPr lang="en-US" dirty="0"/>
              <a:t>The electric grid is crucial to societies worldwide, and for decades into the future we will be relying on it</a:t>
            </a:r>
          </a:p>
          <a:p>
            <a:r>
              <a:rPr lang="en-US" dirty="0"/>
              <a:t>A perfect electric grid is impossible, and we need to be prepared for long-term, wide-area blackouts</a:t>
            </a:r>
          </a:p>
          <a:p>
            <a:r>
              <a:rPr lang="en-US" dirty="0"/>
              <a:t>However, much can and should be done to reduce to reduce this risk</a:t>
            </a:r>
          </a:p>
          <a:p>
            <a:r>
              <a:rPr lang="en-US" dirty="0"/>
              <a:t>A broad, sustained effort is needed in this area including the entire electric grid sector</a:t>
            </a:r>
          </a:p>
          <a:p>
            <a:r>
              <a:rPr lang="en-US" dirty="0"/>
              <a:t>Synthetic electric grids will play a crucial role in this effort</a:t>
            </a:r>
          </a:p>
          <a:p>
            <a:endParaRPr lang="en-US" dirty="0"/>
          </a:p>
        </p:txBody>
      </p:sp>
      <p:sp>
        <p:nvSpPr>
          <p:cNvPr id="4" name="Slide Number Placeholder 2">
            <a:extLst>
              <a:ext uri="{FF2B5EF4-FFF2-40B4-BE49-F238E27FC236}">
                <a16:creationId xmlns:a16="http://schemas.microsoft.com/office/drawing/2014/main" id="{EA8547D7-8047-4E9F-9A54-5E3CFD6418BB}"/>
              </a:ext>
            </a:extLst>
          </p:cNvPr>
          <p:cNvSpPr txBox="1">
            <a:spLocks/>
          </p:cNvSpPr>
          <p:nvPr/>
        </p:nvSpPr>
        <p:spPr>
          <a:xfrm>
            <a:off x="8077200" y="6606584"/>
            <a:ext cx="2133600" cy="2543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2FC8D21-943B-441A-A479-D8EF879E15E7}" type="slidenum">
              <a:rPr lang="en-US" sz="1200" smtClean="0"/>
              <a:pPr>
                <a:defRPr/>
              </a:pPr>
              <a:t>54</a:t>
            </a:fld>
            <a:endParaRPr lang="en-US" sz="1200" dirty="0"/>
          </a:p>
        </p:txBody>
      </p:sp>
      <p:sp>
        <p:nvSpPr>
          <p:cNvPr id="5" name="Slide Number Placeholder 1">
            <a:extLst>
              <a:ext uri="{FF2B5EF4-FFF2-40B4-BE49-F238E27FC236}">
                <a16:creationId xmlns:a16="http://schemas.microsoft.com/office/drawing/2014/main" id="{47AB4C90-51DA-46E6-FCCA-63615AE58FAD}"/>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54</a:t>
            </a:fld>
            <a:endParaRPr lang="en-US" dirty="0">
              <a:solidFill>
                <a:srgbClr val="1E0000"/>
              </a:solidFill>
            </a:endParaRPr>
          </a:p>
        </p:txBody>
      </p:sp>
    </p:spTree>
    <p:extLst>
      <p:ext uri="{BB962C8B-B14F-4D97-AF65-F5344CB8AC3E}">
        <p14:creationId xmlns:p14="http://schemas.microsoft.com/office/powerpoint/2010/main" val="2021113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Questions?</a:t>
            </a:r>
          </a:p>
        </p:txBody>
      </p:sp>
      <p:sp>
        <p:nvSpPr>
          <p:cNvPr id="4" name="Slide Number Placeholder 3"/>
          <p:cNvSpPr>
            <a:spLocks noGrp="1"/>
          </p:cNvSpPr>
          <p:nvPr>
            <p:ph type="sldNum" sz="quarter" idx="12"/>
          </p:nvPr>
        </p:nvSpPr>
        <p:spPr>
          <a:xfrm>
            <a:off x="8077200" y="6606582"/>
            <a:ext cx="2133600" cy="251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6600"/>
              </a:buClr>
              <a:buSzPct val="140000"/>
              <a:buChar char="•"/>
              <a:defRPr sz="3200">
                <a:solidFill>
                  <a:schemeClr val="tx1"/>
                </a:solidFill>
                <a:latin typeface="Times New Roman" pitchFamily="18" charset="0"/>
              </a:defRPr>
            </a:lvl1pPr>
            <a:lvl2pPr marL="742950" indent="-285750">
              <a:spcBef>
                <a:spcPct val="20000"/>
              </a:spcBef>
              <a:buClr>
                <a:srgbClr val="006600"/>
              </a:buClr>
              <a:buSzPct val="140000"/>
              <a:buChar char="–"/>
              <a:defRPr sz="2800">
                <a:solidFill>
                  <a:schemeClr val="tx1"/>
                </a:solidFill>
                <a:latin typeface="Times New Roman" pitchFamily="18" charset="0"/>
              </a:defRPr>
            </a:lvl2pPr>
            <a:lvl3pPr marL="1143000" indent="-228600">
              <a:spcBef>
                <a:spcPct val="20000"/>
              </a:spcBef>
              <a:buClr>
                <a:srgbClr val="006600"/>
              </a:buClr>
              <a:buSzPct val="140000"/>
              <a:buChar char="•"/>
              <a:defRPr sz="2400">
                <a:solidFill>
                  <a:schemeClr val="tx1"/>
                </a:solidFill>
                <a:latin typeface="Times New Roman" pitchFamily="18" charset="0"/>
              </a:defRPr>
            </a:lvl3pPr>
            <a:lvl4pPr marL="1600200" indent="-228600">
              <a:spcBef>
                <a:spcPct val="20000"/>
              </a:spcBef>
              <a:buClr>
                <a:srgbClr val="006600"/>
              </a:buClr>
              <a:buSzPct val="140000"/>
              <a:buChar char="–"/>
              <a:defRPr sz="2000">
                <a:solidFill>
                  <a:schemeClr val="tx1"/>
                </a:solidFill>
                <a:latin typeface="Times New Roman" pitchFamily="18" charset="0"/>
              </a:defRPr>
            </a:lvl4pPr>
            <a:lvl5pPr marL="2057400" indent="-22860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fld id="{6443F0E8-9F05-42C7-901A-992AAD89A262}" type="slidenum">
              <a:rPr lang="en-US" altLang="en-US" sz="1200">
                <a:solidFill>
                  <a:schemeClr val="bg1"/>
                </a:solidFill>
              </a:rPr>
              <a:pPr>
                <a:spcBef>
                  <a:spcPct val="0"/>
                </a:spcBef>
                <a:buClrTx/>
                <a:buSzTx/>
                <a:buFontTx/>
                <a:buNone/>
              </a:pPr>
              <a:t>55</a:t>
            </a:fld>
            <a:endParaRPr lang="en-US" altLang="en-US" sz="1200" dirty="0">
              <a:solidFill>
                <a:schemeClr val="bg1"/>
              </a:solidFill>
            </a:endParaRPr>
          </a:p>
        </p:txBody>
      </p:sp>
      <p:sp>
        <p:nvSpPr>
          <p:cNvPr id="3" name="Slide Number Placeholder 1">
            <a:extLst>
              <a:ext uri="{FF2B5EF4-FFF2-40B4-BE49-F238E27FC236}">
                <a16:creationId xmlns:a16="http://schemas.microsoft.com/office/drawing/2014/main" id="{857293F1-1866-8C89-F779-62803259076E}"/>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55</a:t>
            </a:fld>
            <a:endParaRPr lang="en-US" dirty="0">
              <a:solidFill>
                <a:srgbClr val="1E0000"/>
              </a:solidFill>
            </a:endParaRPr>
          </a:p>
        </p:txBody>
      </p:sp>
      <p:pic>
        <p:nvPicPr>
          <p:cNvPr id="5" name="Picture 4" descr="A group of people sitting in a room with computers&#10;&#10;Description automatically generated">
            <a:extLst>
              <a:ext uri="{FF2B5EF4-FFF2-40B4-BE49-F238E27FC236}">
                <a16:creationId xmlns:a16="http://schemas.microsoft.com/office/drawing/2014/main" id="{90F8202E-5F6D-6703-CCA4-0D1146C3E14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33400" y="1388336"/>
            <a:ext cx="10134600" cy="5149879"/>
          </a:xfrm>
          <a:prstGeom prst="rect">
            <a:avLst/>
          </a:prstGeom>
        </p:spPr>
      </p:pic>
    </p:spTree>
    <p:extLst>
      <p:ext uri="{BB962C8B-B14F-4D97-AF65-F5344CB8AC3E}">
        <p14:creationId xmlns:p14="http://schemas.microsoft.com/office/powerpoint/2010/main" val="350434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9F6C-C37C-529A-EDB0-B071622A27E9}"/>
              </a:ext>
            </a:extLst>
          </p:cNvPr>
          <p:cNvSpPr>
            <a:spLocks noGrp="1"/>
          </p:cNvSpPr>
          <p:nvPr>
            <p:ph type="title"/>
          </p:nvPr>
        </p:nvSpPr>
        <p:spPr/>
        <p:txBody>
          <a:bodyPr/>
          <a:lstStyle/>
          <a:p>
            <a:r>
              <a:rPr lang="en-US" dirty="0"/>
              <a:t>A Nice Visualization of Worldwide Electric Grids</a:t>
            </a:r>
          </a:p>
        </p:txBody>
      </p:sp>
      <p:sp>
        <p:nvSpPr>
          <p:cNvPr id="5" name="TextBox 4">
            <a:extLst>
              <a:ext uri="{FF2B5EF4-FFF2-40B4-BE49-F238E27FC236}">
                <a16:creationId xmlns:a16="http://schemas.microsoft.com/office/drawing/2014/main" id="{253B98D1-A5A6-2EC5-3CCC-60ADC2051F16}"/>
              </a:ext>
            </a:extLst>
          </p:cNvPr>
          <p:cNvSpPr txBox="1"/>
          <p:nvPr/>
        </p:nvSpPr>
        <p:spPr>
          <a:xfrm>
            <a:off x="914400" y="1371600"/>
            <a:ext cx="10668000" cy="954107"/>
          </a:xfrm>
          <a:prstGeom prst="rect">
            <a:avLst/>
          </a:prstGeom>
          <a:noFill/>
        </p:spPr>
        <p:txBody>
          <a:bodyPr wrap="square">
            <a:spAutoFit/>
          </a:bodyPr>
          <a:lstStyle/>
          <a:p>
            <a:pPr eaLnBrk="1" hangingPunct="1">
              <a:spcBef>
                <a:spcPct val="20000"/>
              </a:spcBef>
              <a:buClr>
                <a:schemeClr val="tx1"/>
              </a:buClr>
              <a:buSzPct val="100000"/>
              <a:buFont typeface="Wingdings" pitchFamily="2" charset="2"/>
              <a:buNone/>
              <a:defRPr/>
            </a:pPr>
            <a:r>
              <a:rPr lang="en-US" dirty="0">
                <a:solidFill>
                  <a:srgbClr val="1E0000"/>
                </a:solidFill>
              </a:rPr>
              <a:t>The website </a:t>
            </a:r>
            <a:r>
              <a:rPr lang="en-US" b="1" dirty="0">
                <a:solidFill>
                  <a:srgbClr val="1E0000"/>
                </a:solidFill>
              </a:rPr>
              <a:t>openinframap.org </a:t>
            </a:r>
            <a:r>
              <a:rPr lang="en-US" dirty="0">
                <a:solidFill>
                  <a:srgbClr val="1E0000"/>
                </a:solidFill>
              </a:rPr>
              <a:t>visualizes the worldwide electric grid information contained in the OpenStreetMap database</a:t>
            </a:r>
          </a:p>
        </p:txBody>
      </p:sp>
      <p:pic>
        <p:nvPicPr>
          <p:cNvPr id="6" name="Picture 5">
            <a:extLst>
              <a:ext uri="{FF2B5EF4-FFF2-40B4-BE49-F238E27FC236}">
                <a16:creationId xmlns:a16="http://schemas.microsoft.com/office/drawing/2014/main" id="{4D3D6585-1A6B-9E1B-94EC-B7C87299C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2438400"/>
            <a:ext cx="9827604" cy="4023709"/>
          </a:xfrm>
          <a:prstGeom prst="rect">
            <a:avLst/>
          </a:prstGeom>
        </p:spPr>
      </p:pic>
      <p:sp>
        <p:nvSpPr>
          <p:cNvPr id="3" name="Slide Number Placeholder 1">
            <a:extLst>
              <a:ext uri="{FF2B5EF4-FFF2-40B4-BE49-F238E27FC236}">
                <a16:creationId xmlns:a16="http://schemas.microsoft.com/office/drawing/2014/main" id="{D428715A-D5CF-A368-E8F4-20A6BC3EF45B}"/>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5</a:t>
            </a:fld>
            <a:endParaRPr lang="en-US" dirty="0">
              <a:solidFill>
                <a:srgbClr val="1E0000"/>
              </a:solidFill>
            </a:endParaRPr>
          </a:p>
        </p:txBody>
      </p:sp>
    </p:spTree>
    <p:extLst>
      <p:ext uri="{BB962C8B-B14F-4D97-AF65-F5344CB8AC3E}">
        <p14:creationId xmlns:p14="http://schemas.microsoft.com/office/powerpoint/2010/main" val="1349205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A275-AA4D-7B82-7152-0505CC297EA1}"/>
              </a:ext>
            </a:extLst>
          </p:cNvPr>
          <p:cNvSpPr>
            <a:spLocks noGrp="1"/>
          </p:cNvSpPr>
          <p:nvPr>
            <p:ph type="title"/>
          </p:nvPr>
        </p:nvSpPr>
        <p:spPr/>
        <p:txBody>
          <a:bodyPr/>
          <a:lstStyle/>
          <a:p>
            <a:r>
              <a:rPr lang="en-US" altLang="en-US" dirty="0"/>
              <a:t>US Electricity Generation</a:t>
            </a:r>
            <a:endParaRPr lang="en-US" dirty="0"/>
          </a:p>
        </p:txBody>
      </p:sp>
      <p:sp>
        <p:nvSpPr>
          <p:cNvPr id="3" name="Content Placeholder 2">
            <a:extLst>
              <a:ext uri="{FF2B5EF4-FFF2-40B4-BE49-F238E27FC236}">
                <a16:creationId xmlns:a16="http://schemas.microsoft.com/office/drawing/2014/main" id="{1E4BF166-D771-5ACE-92D9-6EC42F30FC1A}"/>
              </a:ext>
            </a:extLst>
          </p:cNvPr>
          <p:cNvSpPr>
            <a:spLocks noGrp="1"/>
          </p:cNvSpPr>
          <p:nvPr>
            <p:ph idx="1"/>
          </p:nvPr>
        </p:nvSpPr>
        <p:spPr/>
        <p:txBody>
          <a:bodyPr/>
          <a:lstStyle/>
          <a:p>
            <a:pPr>
              <a:spcBef>
                <a:spcPts val="672"/>
              </a:spcBef>
            </a:pPr>
            <a:r>
              <a:rPr lang="en-US" altLang="en-US" dirty="0"/>
              <a:t>Natural Gas (43.0%) and nuclear (17.8%) are most common sources, followed by coal (14.7%), wind (10.3), solar (7.0) and hydro (5.5%)</a:t>
            </a:r>
          </a:p>
          <a:p>
            <a:pPr lvl="1">
              <a:spcBef>
                <a:spcPts val="672"/>
              </a:spcBef>
            </a:pPr>
            <a:r>
              <a:rPr lang="en-US" altLang="en-US" dirty="0"/>
              <a:t>Wood and other biomass is 1.1%, </a:t>
            </a:r>
            <a:br>
              <a:rPr lang="en-US" altLang="en-US" dirty="0"/>
            </a:br>
            <a:r>
              <a:rPr lang="en-US" altLang="en-US" dirty="0"/>
              <a:t>geothermal 0.3 %</a:t>
            </a:r>
          </a:p>
          <a:p>
            <a:pPr lvl="1">
              <a:spcBef>
                <a:spcPts val="672"/>
              </a:spcBef>
            </a:pPr>
            <a:r>
              <a:rPr lang="en-US" altLang="en-US" dirty="0"/>
              <a:t>Coal was at least 50% of the total up to 2007 </a:t>
            </a:r>
          </a:p>
          <a:p>
            <a:pPr>
              <a:spcBef>
                <a:spcPts val="672"/>
              </a:spcBef>
            </a:pPr>
            <a:r>
              <a:rPr lang="en-US" altLang="en-US" dirty="0"/>
              <a:t>New construction mostly wind, </a:t>
            </a:r>
            <a:br>
              <a:rPr lang="en-US" altLang="en-US" dirty="0"/>
            </a:br>
            <a:r>
              <a:rPr lang="en-US" altLang="en-US" dirty="0"/>
              <a:t>solar and natural gas (with wind and </a:t>
            </a:r>
            <a:br>
              <a:rPr lang="en-US" altLang="en-US" dirty="0"/>
            </a:br>
            <a:r>
              <a:rPr lang="en-US" altLang="en-US" dirty="0"/>
              <a:t>solar energy costs now quite low)</a:t>
            </a:r>
          </a:p>
          <a:p>
            <a:pPr>
              <a:spcBef>
                <a:spcPts val="672"/>
              </a:spcBef>
            </a:pPr>
            <a:r>
              <a:rPr lang="en-US" altLang="en-US" dirty="0"/>
              <a:t>When looking at predictions keep in mind</a:t>
            </a:r>
            <a:br>
              <a:rPr lang="en-US" altLang="en-US" dirty="0"/>
            </a:br>
            <a:r>
              <a:rPr lang="en-US" altLang="en-US" dirty="0"/>
              <a:t>the Yogi Berra quote, “It’s tough to make</a:t>
            </a:r>
            <a:br>
              <a:rPr lang="en-US" altLang="en-US" dirty="0"/>
            </a:br>
            <a:r>
              <a:rPr lang="en-US" altLang="en-US" dirty="0"/>
              <a:t>predictions, especially about the future”</a:t>
            </a:r>
          </a:p>
          <a:p>
            <a:endParaRPr lang="en-US" dirty="0"/>
          </a:p>
        </p:txBody>
      </p:sp>
      <p:sp>
        <p:nvSpPr>
          <p:cNvPr id="4" name="Text Box 14">
            <a:extLst>
              <a:ext uri="{FF2B5EF4-FFF2-40B4-BE49-F238E27FC236}">
                <a16:creationId xmlns:a16="http://schemas.microsoft.com/office/drawing/2014/main" id="{E2E50500-8DFC-5278-7106-480227A8B033}"/>
              </a:ext>
            </a:extLst>
          </p:cNvPr>
          <p:cNvSpPr txBox="1">
            <a:spLocks noChangeArrowheads="1"/>
          </p:cNvSpPr>
          <p:nvPr/>
        </p:nvSpPr>
        <p:spPr bwMode="auto">
          <a:xfrm>
            <a:off x="7227362" y="2457660"/>
            <a:ext cx="4748692" cy="461665"/>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US Generator Capacity Additions</a:t>
            </a:r>
          </a:p>
        </p:txBody>
      </p:sp>
      <p:pic>
        <p:nvPicPr>
          <p:cNvPr id="5" name="Picture 2">
            <a:extLst>
              <a:ext uri="{FF2B5EF4-FFF2-40B4-BE49-F238E27FC236}">
                <a16:creationId xmlns:a16="http://schemas.microsoft.com/office/drawing/2014/main" id="{523AAD01-CB8C-13A6-C522-7F8CCD2B9D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0905" y="2971800"/>
            <a:ext cx="4221673" cy="333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16:creationId xmlns:a16="http://schemas.microsoft.com/office/drawing/2014/main" id="{9BC3039B-2C1D-9D5C-9969-8DF099BDE8B4}"/>
              </a:ext>
            </a:extLst>
          </p:cNvPr>
          <p:cNvSpPr txBox="1">
            <a:spLocks noChangeArrowheads="1"/>
          </p:cNvSpPr>
          <p:nvPr/>
        </p:nvSpPr>
        <p:spPr bwMode="auto">
          <a:xfrm>
            <a:off x="339747" y="6154664"/>
            <a:ext cx="71114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en-US" sz="2000" dirty="0">
                <a:solidFill>
                  <a:srgbClr val="1E0000"/>
                </a:solidFill>
              </a:rPr>
              <a:t>Sources are by energy (not capacity), source US EIA, January 2025</a:t>
            </a:r>
          </a:p>
        </p:txBody>
      </p:sp>
      <p:sp>
        <p:nvSpPr>
          <p:cNvPr id="7" name="Slide Number Placeholder 1">
            <a:extLst>
              <a:ext uri="{FF2B5EF4-FFF2-40B4-BE49-F238E27FC236}">
                <a16:creationId xmlns:a16="http://schemas.microsoft.com/office/drawing/2014/main" id="{7408A4E4-F2CF-535E-CF7B-46BABA39560D}"/>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6</a:t>
            </a:fld>
            <a:endParaRPr lang="en-US" dirty="0">
              <a:solidFill>
                <a:srgbClr val="1E0000"/>
              </a:solidFill>
            </a:endParaRPr>
          </a:p>
        </p:txBody>
      </p:sp>
    </p:spTree>
    <p:extLst>
      <p:ext uri="{BB962C8B-B14F-4D97-AF65-F5344CB8AC3E}">
        <p14:creationId xmlns:p14="http://schemas.microsoft.com/office/powerpoint/2010/main" val="343132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E9BD-A1C7-5A4A-9086-8EC0C279930B}"/>
              </a:ext>
            </a:extLst>
          </p:cNvPr>
          <p:cNvSpPr>
            <a:spLocks noGrp="1"/>
          </p:cNvSpPr>
          <p:nvPr>
            <p:ph type="title"/>
          </p:nvPr>
        </p:nvSpPr>
        <p:spPr/>
        <p:txBody>
          <a:bodyPr/>
          <a:lstStyle/>
          <a:p>
            <a:r>
              <a:rPr lang="en-US" altLang="en-US" dirty="0"/>
              <a:t>US Generation (November 2024)  by Fuel Type</a:t>
            </a:r>
            <a:endParaRPr lang="en-US" dirty="0"/>
          </a:p>
        </p:txBody>
      </p:sp>
      <p:pic>
        <p:nvPicPr>
          <p:cNvPr id="4" name="Picture 2">
            <a:extLst>
              <a:ext uri="{FF2B5EF4-FFF2-40B4-BE49-F238E27FC236}">
                <a16:creationId xmlns:a16="http://schemas.microsoft.com/office/drawing/2014/main" id="{2FAA248D-2110-FDF0-1B64-4B13516882F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1295400"/>
            <a:ext cx="6705600" cy="5364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6ECB813D-FD1A-A70F-D594-0261643BB28B}"/>
              </a:ext>
            </a:extLst>
          </p:cNvPr>
          <p:cNvSpPr txBox="1">
            <a:spLocks noChangeArrowheads="1"/>
          </p:cNvSpPr>
          <p:nvPr/>
        </p:nvSpPr>
        <p:spPr bwMode="auto">
          <a:xfrm>
            <a:off x="7467600" y="1373120"/>
            <a:ext cx="4572000" cy="1569660"/>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The sources variety substantially by state, the below image shows the change in the ERCOT (Texas) generation </a:t>
            </a:r>
          </a:p>
        </p:txBody>
      </p:sp>
      <p:pic>
        <p:nvPicPr>
          <p:cNvPr id="6" name="Picture 5">
            <a:extLst>
              <a:ext uri="{FF2B5EF4-FFF2-40B4-BE49-F238E27FC236}">
                <a16:creationId xmlns:a16="http://schemas.microsoft.com/office/drawing/2014/main" id="{CD61A8AD-F05F-4A8C-11B6-538E5C7A52AD}"/>
              </a:ext>
            </a:extLst>
          </p:cNvPr>
          <p:cNvPicPr>
            <a:picLocks noChangeAspect="1"/>
          </p:cNvPicPr>
          <p:nvPr/>
        </p:nvPicPr>
        <p:blipFill>
          <a:blip r:embed="rId3"/>
          <a:stretch>
            <a:fillRect/>
          </a:stretch>
        </p:blipFill>
        <p:spPr>
          <a:xfrm>
            <a:off x="6934200" y="3048000"/>
            <a:ext cx="4800600" cy="3144393"/>
          </a:xfrm>
          <a:prstGeom prst="rect">
            <a:avLst/>
          </a:prstGeom>
        </p:spPr>
      </p:pic>
      <p:sp>
        <p:nvSpPr>
          <p:cNvPr id="3" name="Slide Number Placeholder 1">
            <a:extLst>
              <a:ext uri="{FF2B5EF4-FFF2-40B4-BE49-F238E27FC236}">
                <a16:creationId xmlns:a16="http://schemas.microsoft.com/office/drawing/2014/main" id="{9A16BEF3-C26B-C41A-5473-4642104A4A29}"/>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7</a:t>
            </a:fld>
            <a:endParaRPr lang="en-US" dirty="0">
              <a:solidFill>
                <a:srgbClr val="1E0000"/>
              </a:solidFill>
            </a:endParaRPr>
          </a:p>
        </p:txBody>
      </p:sp>
    </p:spTree>
    <p:extLst>
      <p:ext uri="{BB962C8B-B14F-4D97-AF65-F5344CB8AC3E}">
        <p14:creationId xmlns:p14="http://schemas.microsoft.com/office/powerpoint/2010/main" val="164661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C882-9236-A328-8E46-35B658DB7C81}"/>
              </a:ext>
            </a:extLst>
          </p:cNvPr>
          <p:cNvSpPr>
            <a:spLocks noGrp="1"/>
          </p:cNvSpPr>
          <p:nvPr>
            <p:ph type="title"/>
          </p:nvPr>
        </p:nvSpPr>
        <p:spPr/>
        <p:txBody>
          <a:bodyPr/>
          <a:lstStyle/>
          <a:p>
            <a:r>
              <a:rPr lang="en-US" dirty="0"/>
              <a:t>Important Electric Grid Considerations</a:t>
            </a:r>
          </a:p>
        </p:txBody>
      </p:sp>
      <p:sp>
        <p:nvSpPr>
          <p:cNvPr id="3" name="Content Placeholder 2">
            <a:extLst>
              <a:ext uri="{FF2B5EF4-FFF2-40B4-BE49-F238E27FC236}">
                <a16:creationId xmlns:a16="http://schemas.microsoft.com/office/drawing/2014/main" id="{F5D7E587-A3E8-B12C-4ED4-9727897680EC}"/>
              </a:ext>
            </a:extLst>
          </p:cNvPr>
          <p:cNvSpPr>
            <a:spLocks noGrp="1"/>
          </p:cNvSpPr>
          <p:nvPr>
            <p:ph idx="1"/>
          </p:nvPr>
        </p:nvSpPr>
        <p:spPr/>
        <p:txBody>
          <a:bodyPr/>
          <a:lstStyle/>
          <a:p>
            <a:r>
              <a:rPr lang="en-US" dirty="0"/>
              <a:t>Electricity cannot be economically stored</a:t>
            </a:r>
          </a:p>
          <a:p>
            <a:pPr lvl="1"/>
            <a:r>
              <a:rPr lang="en-US" dirty="0"/>
              <a:t>In an interconnect generation must be continually adjusted to match changes in electric load and losses; this is gradually changing with more battery storage</a:t>
            </a:r>
          </a:p>
          <a:p>
            <a:r>
              <a:rPr lang="en-US" dirty="0"/>
              <a:t>Electric power flows on high voltage </a:t>
            </a:r>
            <a:br>
              <a:rPr lang="en-US" dirty="0"/>
            </a:br>
            <a:r>
              <a:rPr lang="en-US" dirty="0"/>
              <a:t>transmission lines cannot usually be </a:t>
            </a:r>
            <a:br>
              <a:rPr lang="en-US" dirty="0"/>
            </a:br>
            <a:r>
              <a:rPr lang="en-US" dirty="0"/>
              <a:t>directly controlled </a:t>
            </a:r>
          </a:p>
          <a:p>
            <a:pPr lvl="1"/>
            <a:r>
              <a:rPr lang="en-US" dirty="0"/>
              <a:t>Control is mostly indirect, by changing generation</a:t>
            </a:r>
          </a:p>
          <a:p>
            <a:r>
              <a:rPr lang="en-US" dirty="0"/>
              <a:t>Customers have been in control of their load</a:t>
            </a:r>
          </a:p>
          <a:p>
            <a:r>
              <a:rPr lang="en-US" dirty="0"/>
              <a:t>Transmission system has finite limits; often </a:t>
            </a:r>
            <a:br>
              <a:rPr lang="en-US" dirty="0"/>
            </a:br>
            <a:r>
              <a:rPr lang="en-US" dirty="0"/>
              <a:t>operated close to its limit for economic reasons</a:t>
            </a:r>
          </a:p>
          <a:p>
            <a:r>
              <a:rPr lang="en-US" dirty="0"/>
              <a:t>The rapid growth in renewables is adding additional weather couplings</a:t>
            </a:r>
          </a:p>
          <a:p>
            <a:endParaRPr lang="en-US" dirty="0"/>
          </a:p>
        </p:txBody>
      </p:sp>
      <p:pic>
        <p:nvPicPr>
          <p:cNvPr id="4" name="Picture 2">
            <a:extLst>
              <a:ext uri="{FF2B5EF4-FFF2-40B4-BE49-F238E27FC236}">
                <a16:creationId xmlns:a16="http://schemas.microsoft.com/office/drawing/2014/main" id="{D2382F43-2D7D-1C25-7DCE-62D395379E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2590800"/>
            <a:ext cx="4114800" cy="269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a:extLst>
              <a:ext uri="{FF2B5EF4-FFF2-40B4-BE49-F238E27FC236}">
                <a16:creationId xmlns:a16="http://schemas.microsoft.com/office/drawing/2014/main" id="{B9CB81D8-0C14-0E32-68B9-5EFCFA6D47A0}"/>
              </a:ext>
            </a:extLst>
          </p:cNvPr>
          <p:cNvSpPr>
            <a:spLocks noGrp="1"/>
          </p:cNvSpPr>
          <p:nvPr>
            <p:ph type="sldNum" sz="quarter" idx="4"/>
          </p:nvPr>
        </p:nvSpPr>
        <p:spPr>
          <a:xfrm>
            <a:off x="11353800" y="6324600"/>
            <a:ext cx="609600" cy="457200"/>
          </a:xfrm>
        </p:spPr>
        <p:txBody>
          <a:bodyPr/>
          <a:lstStyle/>
          <a:p>
            <a:pPr>
              <a:defRPr/>
            </a:pPr>
            <a:fld id="{F6D20532-61D7-47D0-903F-227F7C48AD34}" type="slidenum">
              <a:rPr lang="en-US" smtClean="0">
                <a:solidFill>
                  <a:srgbClr val="1E0000"/>
                </a:solidFill>
              </a:rPr>
              <a:pPr>
                <a:defRPr/>
              </a:pPr>
              <a:t>8</a:t>
            </a:fld>
            <a:endParaRPr lang="en-US" dirty="0">
              <a:solidFill>
                <a:srgbClr val="1E0000"/>
              </a:solidFill>
            </a:endParaRPr>
          </a:p>
        </p:txBody>
      </p:sp>
    </p:spTree>
    <p:extLst>
      <p:ext uri="{BB962C8B-B14F-4D97-AF65-F5344CB8AC3E}">
        <p14:creationId xmlns:p14="http://schemas.microsoft.com/office/powerpoint/2010/main" val="2171395624"/>
      </p:ext>
    </p:extLst>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6382</TotalTime>
  <Words>4785</Words>
  <Application>Microsoft Office PowerPoint</Application>
  <PresentationFormat>Widescreen</PresentationFormat>
  <Paragraphs>377</Paragraphs>
  <Slides>56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Geneva</vt:lpstr>
      <vt:lpstr>Helvetica</vt:lpstr>
      <vt:lpstr>Symbol</vt:lpstr>
      <vt:lpstr>Times New Roman</vt:lpstr>
      <vt:lpstr>Wingdings</vt:lpstr>
      <vt:lpstr>Capsules</vt:lpstr>
      <vt:lpstr>Enhancing the Resilience and  Sustainability of Electric Grids</vt:lpstr>
      <vt:lpstr>Greetings from the Texas A&amp;M Electric Power Group</vt:lpstr>
      <vt:lpstr>Overview</vt:lpstr>
      <vt:lpstr>Quick Electric Grid Overview</vt:lpstr>
      <vt:lpstr>Synchronous Electric Grids Worldwide</vt:lpstr>
      <vt:lpstr>A Nice Visualization of Worldwide Electric Grids</vt:lpstr>
      <vt:lpstr>US Electricity Generation</vt:lpstr>
      <vt:lpstr>US Generation (November 2024)  by Fuel Type</vt:lpstr>
      <vt:lpstr>Important Electric Grid Considerations</vt:lpstr>
      <vt:lpstr>Reliability and Resiliency</vt:lpstr>
      <vt:lpstr>High-Impact, Low-Frequency Events</vt:lpstr>
      <vt:lpstr>A Benign, Slightly High Impact, Low Frequency Event </vt:lpstr>
      <vt:lpstr>What is Grid Resilience? </vt:lpstr>
      <vt:lpstr>Reliability – Resilience Continuum</vt:lpstr>
      <vt:lpstr>Resilient to What?</vt:lpstr>
      <vt:lpstr>Resilient to What?</vt:lpstr>
      <vt:lpstr>Aside: Power Law Distributions</vt:lpstr>
      <vt:lpstr>Some Electric Grid Risks</vt:lpstr>
      <vt:lpstr>Major Considerations with Resiliency</vt:lpstr>
      <vt:lpstr>How to Approach HILF Events</vt:lpstr>
      <vt:lpstr>Challenges</vt:lpstr>
      <vt:lpstr>Examples of Larger-Scale or Long Duration Outages</vt:lpstr>
      <vt:lpstr>Examples of Larger-Scale or Long Duration Outages, cont.</vt:lpstr>
      <vt:lpstr>May 10 to 13, 2024 Geomagnetic Disturbance (GMD)</vt:lpstr>
      <vt:lpstr>HILF Two Main Categories</vt:lpstr>
      <vt:lpstr>Synthetic Electric Grids</vt:lpstr>
      <vt:lpstr>82K Synthetic Grid Covering the Contiguous US</vt:lpstr>
      <vt:lpstr>Electric Grid Resiliency Modeling Challenges</vt:lpstr>
      <vt:lpstr>General Grid Resilience Comments</vt:lpstr>
      <vt:lpstr>Economic Valuation of Resilience</vt:lpstr>
      <vt:lpstr>Example: Renewable Resource Droughts</vt:lpstr>
      <vt:lpstr>Example: Geomagnetic Disturbances (GMDs) </vt:lpstr>
      <vt:lpstr>GMDs and the Kp-index</vt:lpstr>
      <vt:lpstr>Electric Fields and Geomagnetically Induced Currents (GICs)</vt:lpstr>
      <vt:lpstr>HILF Example: Nuclear EMPs</vt:lpstr>
      <vt:lpstr>Nuclear EMP History</vt:lpstr>
      <vt:lpstr>Nuclear EMP History: Starfish Prime</vt:lpstr>
      <vt:lpstr>Geomagnetically Induced Currents (GICs)</vt:lpstr>
      <vt:lpstr>Simulated GICs in High Voltage Transmission Grid</vt:lpstr>
      <vt:lpstr>The Impact of a Large GMD From an Operations Perspective</vt:lpstr>
      <vt:lpstr>GIC Mitigation</vt:lpstr>
      <vt:lpstr>Integrating Weather (and Other Resiliency Events) into Electric gird Planning</vt:lpstr>
      <vt:lpstr>Using Weather and Related Data in the Power System Resiliency Studies</vt:lpstr>
      <vt:lpstr>Availability of Weather Information</vt:lpstr>
      <vt:lpstr>ESIG Report (10/2023)</vt:lpstr>
      <vt:lpstr>Weather Resiliencey Example: Renewable Resource Droughts</vt:lpstr>
      <vt:lpstr>HICSS 2025 Paper on Power Flow Weather Modeling</vt:lpstr>
      <vt:lpstr>Strategies to Prepare For and Mitigate Large- Area, Long-Duration Blackouts</vt:lpstr>
      <vt:lpstr>Component Hardening, Physical Security</vt:lpstr>
      <vt:lpstr>Enhancing Bulk Grid Simulations to Handle HILF Scenarios</vt:lpstr>
      <vt:lpstr>Adaptive Islanding</vt:lpstr>
      <vt:lpstr>Resiliency and Coupled Infrastructures</vt:lpstr>
      <vt:lpstr>Some Specific Recommendations to Enhance Resilience</vt:lpstr>
      <vt:lpstr>Porting PowerWorld Simulator to Linux</vt:lpstr>
      <vt:lpstr>Conclusion and Questions?</vt:lpstr>
      <vt:lpstr>Thank You! Questions?</vt:lpstr>
    </vt:vector>
  </TitlesOfParts>
  <Company>ECE - 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615_Lect1</dc:title>
  <dc:creator>ECE Publications</dc:creator>
  <cp:lastModifiedBy>Tom Overbye</cp:lastModifiedBy>
  <cp:revision>499</cp:revision>
  <cp:lastPrinted>2020-08-20T12:26:33Z</cp:lastPrinted>
  <dcterms:created xsi:type="dcterms:W3CDTF">2000-05-11T14:27:08Z</dcterms:created>
  <dcterms:modified xsi:type="dcterms:W3CDTF">2025-04-05T15:29:05Z</dcterms:modified>
</cp:coreProperties>
</file>