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trictFirstAndLastChars="0" saveSubsetFonts="1">
  <p:sldMasterIdLst>
    <p:sldMasterId id="2147483662" r:id="rId1"/>
  </p:sldMasterIdLst>
  <p:notesMasterIdLst>
    <p:notesMasterId r:id="rId51"/>
  </p:notesMasterIdLst>
  <p:handoutMasterIdLst>
    <p:handoutMasterId r:id="rId52"/>
  </p:handoutMasterIdLst>
  <p:sldIdLst>
    <p:sldId id="258" r:id="rId2"/>
    <p:sldId id="562" r:id="rId3"/>
    <p:sldId id="1923" r:id="rId4"/>
    <p:sldId id="1980" r:id="rId5"/>
    <p:sldId id="1981" r:id="rId6"/>
    <p:sldId id="1924" r:id="rId7"/>
    <p:sldId id="1979" r:id="rId8"/>
    <p:sldId id="1925" r:id="rId9"/>
    <p:sldId id="1926" r:id="rId10"/>
    <p:sldId id="1929" r:id="rId11"/>
    <p:sldId id="1930" r:id="rId12"/>
    <p:sldId id="1933" r:id="rId13"/>
    <p:sldId id="1931" r:id="rId14"/>
    <p:sldId id="1934" r:id="rId15"/>
    <p:sldId id="1935" r:id="rId16"/>
    <p:sldId id="1983" r:id="rId17"/>
    <p:sldId id="1936" r:id="rId18"/>
    <p:sldId id="1937" r:id="rId19"/>
    <p:sldId id="1938" r:id="rId20"/>
    <p:sldId id="1939" r:id="rId21"/>
    <p:sldId id="1940" r:id="rId22"/>
    <p:sldId id="1988" r:id="rId23"/>
    <p:sldId id="1941" r:id="rId24"/>
    <p:sldId id="1942" r:id="rId25"/>
    <p:sldId id="1943" r:id="rId26"/>
    <p:sldId id="1944" r:id="rId27"/>
    <p:sldId id="1945" r:id="rId28"/>
    <p:sldId id="1946" r:id="rId29"/>
    <p:sldId id="1947" r:id="rId30"/>
    <p:sldId id="1948" r:id="rId31"/>
    <p:sldId id="1949" r:id="rId32"/>
    <p:sldId id="1950" r:id="rId33"/>
    <p:sldId id="1951" r:id="rId34"/>
    <p:sldId id="1961" r:id="rId35"/>
    <p:sldId id="1989" r:id="rId36"/>
    <p:sldId id="1990" r:id="rId37"/>
    <p:sldId id="1971" r:id="rId38"/>
    <p:sldId id="1972" r:id="rId39"/>
    <p:sldId id="1973" r:id="rId40"/>
    <p:sldId id="1977" r:id="rId41"/>
    <p:sldId id="1982" r:id="rId42"/>
    <p:sldId id="1984" r:id="rId43"/>
    <p:sldId id="1985" r:id="rId44"/>
    <p:sldId id="1953" r:id="rId45"/>
    <p:sldId id="1986" r:id="rId46"/>
    <p:sldId id="1987" r:id="rId47"/>
    <p:sldId id="1954" r:id="rId48"/>
    <p:sldId id="1955" r:id="rId49"/>
    <p:sldId id="1991" r:id="rId50"/>
  </p:sldIdLst>
  <p:sldSz cx="12192000" cy="6858000"/>
  <p:notesSz cx="7077075" cy="9363075"/>
  <p:defaultTex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8266"/>
    <a:srgbClr val="1E0000"/>
    <a:srgbClr val="FFE6E6"/>
    <a:srgbClr val="500000"/>
    <a:srgbClr val="009999"/>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6812" autoAdjust="0"/>
    <p:restoredTop sz="94660" autoAdjust="0"/>
  </p:normalViewPr>
  <p:slideViewPr>
    <p:cSldViewPr>
      <p:cViewPr varScale="1">
        <p:scale>
          <a:sx n="149" d="100"/>
          <a:sy n="149" d="100"/>
        </p:scale>
        <p:origin x="1388" y="9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116" d="100"/>
          <a:sy n="116" d="100"/>
        </p:scale>
        <p:origin x="5044" y="5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bwMode="auto">
          <a:xfrm>
            <a:off x="0" y="0"/>
            <a:ext cx="3067155" cy="468629"/>
          </a:xfrm>
          <a:prstGeom prst="rect">
            <a:avLst/>
          </a:prstGeom>
          <a:noFill/>
          <a:ln w="9525">
            <a:noFill/>
            <a:miter lim="800000"/>
            <a:headEnd/>
            <a:tailEnd/>
          </a:ln>
          <a:effectLst/>
        </p:spPr>
        <p:txBody>
          <a:bodyPr vert="horz" wrap="square" lIns="93937" tIns="46968" rIns="93937" bIns="46968" numCol="1" anchor="t" anchorCtr="0" compatLnSpc="1">
            <a:prstTxWarp prst="textNoShape">
              <a:avLst/>
            </a:prstTxWarp>
          </a:bodyPr>
          <a:lstStyle>
            <a:lvl1pPr>
              <a:spcBef>
                <a:spcPct val="0"/>
              </a:spcBef>
              <a:buClrTx/>
              <a:buSzTx/>
              <a:buFontTx/>
              <a:buNone/>
              <a:defRPr sz="1200"/>
            </a:lvl1pPr>
          </a:lstStyle>
          <a:p>
            <a:pPr>
              <a:defRPr/>
            </a:pPr>
            <a:endParaRPr lang="en-US"/>
          </a:p>
        </p:txBody>
      </p:sp>
      <p:sp>
        <p:nvSpPr>
          <p:cNvPr id="28675" name="Rectangle 3"/>
          <p:cNvSpPr>
            <a:spLocks noGrp="1" noChangeArrowheads="1"/>
          </p:cNvSpPr>
          <p:nvPr>
            <p:ph type="dt" sz="quarter" idx="1"/>
          </p:nvPr>
        </p:nvSpPr>
        <p:spPr bwMode="auto">
          <a:xfrm>
            <a:off x="4009921" y="0"/>
            <a:ext cx="3067154" cy="468629"/>
          </a:xfrm>
          <a:prstGeom prst="rect">
            <a:avLst/>
          </a:prstGeom>
          <a:noFill/>
          <a:ln w="9525">
            <a:noFill/>
            <a:miter lim="800000"/>
            <a:headEnd/>
            <a:tailEnd/>
          </a:ln>
          <a:effectLst/>
        </p:spPr>
        <p:txBody>
          <a:bodyPr vert="horz" wrap="square" lIns="93937" tIns="46968" rIns="93937" bIns="46968" numCol="1" anchor="t" anchorCtr="0" compatLnSpc="1">
            <a:prstTxWarp prst="textNoShape">
              <a:avLst/>
            </a:prstTxWarp>
          </a:bodyPr>
          <a:lstStyle>
            <a:lvl1pPr algn="r">
              <a:spcBef>
                <a:spcPct val="0"/>
              </a:spcBef>
              <a:buClrTx/>
              <a:buSzTx/>
              <a:buFontTx/>
              <a:buNone/>
              <a:defRPr sz="1200"/>
            </a:lvl1pPr>
          </a:lstStyle>
          <a:p>
            <a:pPr>
              <a:defRPr/>
            </a:pPr>
            <a:endParaRPr lang="en-US"/>
          </a:p>
        </p:txBody>
      </p:sp>
      <p:sp>
        <p:nvSpPr>
          <p:cNvPr id="28676" name="Rectangle 4"/>
          <p:cNvSpPr>
            <a:spLocks noGrp="1" noChangeArrowheads="1"/>
          </p:cNvSpPr>
          <p:nvPr>
            <p:ph type="ftr" sz="quarter" idx="2"/>
          </p:nvPr>
        </p:nvSpPr>
        <p:spPr bwMode="auto">
          <a:xfrm>
            <a:off x="0" y="8894446"/>
            <a:ext cx="3067155" cy="468629"/>
          </a:xfrm>
          <a:prstGeom prst="rect">
            <a:avLst/>
          </a:prstGeom>
          <a:noFill/>
          <a:ln w="9525">
            <a:noFill/>
            <a:miter lim="800000"/>
            <a:headEnd/>
            <a:tailEnd/>
          </a:ln>
          <a:effectLst/>
        </p:spPr>
        <p:txBody>
          <a:bodyPr vert="horz" wrap="square" lIns="93937" tIns="46968" rIns="93937" bIns="46968" numCol="1" anchor="b" anchorCtr="0" compatLnSpc="1">
            <a:prstTxWarp prst="textNoShape">
              <a:avLst/>
            </a:prstTxWarp>
          </a:bodyPr>
          <a:lstStyle>
            <a:lvl1pPr>
              <a:spcBef>
                <a:spcPct val="0"/>
              </a:spcBef>
              <a:buClrTx/>
              <a:buSzTx/>
              <a:buFontTx/>
              <a:buNone/>
              <a:defRPr sz="1200"/>
            </a:lvl1pPr>
          </a:lstStyle>
          <a:p>
            <a:pPr>
              <a:defRPr/>
            </a:pPr>
            <a:endParaRPr lang="en-US"/>
          </a:p>
        </p:txBody>
      </p:sp>
      <p:sp>
        <p:nvSpPr>
          <p:cNvPr id="28677" name="Rectangle 5"/>
          <p:cNvSpPr>
            <a:spLocks noGrp="1" noChangeArrowheads="1"/>
          </p:cNvSpPr>
          <p:nvPr>
            <p:ph type="sldNum" sz="quarter" idx="3"/>
          </p:nvPr>
        </p:nvSpPr>
        <p:spPr bwMode="auto">
          <a:xfrm>
            <a:off x="4009921" y="8894446"/>
            <a:ext cx="3067154" cy="468629"/>
          </a:xfrm>
          <a:prstGeom prst="rect">
            <a:avLst/>
          </a:prstGeom>
          <a:noFill/>
          <a:ln w="9525">
            <a:noFill/>
            <a:miter lim="800000"/>
            <a:headEnd/>
            <a:tailEnd/>
          </a:ln>
          <a:effectLst/>
        </p:spPr>
        <p:txBody>
          <a:bodyPr vert="horz" wrap="square" lIns="93937" tIns="46968" rIns="93937" bIns="46968" numCol="1" anchor="b" anchorCtr="0" compatLnSpc="1">
            <a:prstTxWarp prst="textNoShape">
              <a:avLst/>
            </a:prstTxWarp>
          </a:bodyPr>
          <a:lstStyle>
            <a:lvl1pPr algn="r">
              <a:spcBef>
                <a:spcPct val="0"/>
              </a:spcBef>
              <a:buClrTx/>
              <a:buSzTx/>
              <a:buFontTx/>
              <a:buNone/>
              <a:defRPr sz="1200"/>
            </a:lvl1pPr>
          </a:lstStyle>
          <a:p>
            <a:pPr>
              <a:defRPr/>
            </a:pPr>
            <a:fld id="{3B7227E4-51F8-45C2-83C1-D251491FB81E}" type="slidenum">
              <a:rPr lang="en-US"/>
              <a:pPr>
                <a:defRPr/>
              </a:pPr>
              <a:t>‹#›</a:t>
            </a:fld>
            <a:endParaRPr lang="en-US"/>
          </a:p>
        </p:txBody>
      </p:sp>
    </p:spTree>
    <p:extLst>
      <p:ext uri="{BB962C8B-B14F-4D97-AF65-F5344CB8AC3E}">
        <p14:creationId xmlns:p14="http://schemas.microsoft.com/office/powerpoint/2010/main" val="17143979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155" cy="468629"/>
          </a:xfrm>
          <a:prstGeom prst="rect">
            <a:avLst/>
          </a:prstGeom>
        </p:spPr>
        <p:txBody>
          <a:bodyPr vert="horz" wrap="square" lIns="93937" tIns="46968" rIns="93937" bIns="46968" numCol="1" anchor="t" anchorCtr="0" compatLnSpc="1">
            <a:prstTxWarp prst="textNoShape">
              <a:avLst/>
            </a:prstTxWarp>
          </a:bodyPr>
          <a:lstStyle>
            <a:lvl1pPr>
              <a:defRPr sz="1200"/>
            </a:lvl1pPr>
          </a:lstStyle>
          <a:p>
            <a:pPr>
              <a:defRPr/>
            </a:pPr>
            <a:endParaRPr lang="en-US"/>
          </a:p>
        </p:txBody>
      </p:sp>
      <p:sp>
        <p:nvSpPr>
          <p:cNvPr id="3" name="Date Placeholder 2"/>
          <p:cNvSpPr>
            <a:spLocks noGrp="1"/>
          </p:cNvSpPr>
          <p:nvPr>
            <p:ph type="dt" idx="1"/>
          </p:nvPr>
        </p:nvSpPr>
        <p:spPr>
          <a:xfrm>
            <a:off x="4008339" y="0"/>
            <a:ext cx="3067155" cy="468629"/>
          </a:xfrm>
          <a:prstGeom prst="rect">
            <a:avLst/>
          </a:prstGeom>
        </p:spPr>
        <p:txBody>
          <a:bodyPr vert="horz" wrap="square" lIns="93937" tIns="46968" rIns="93937" bIns="46968" numCol="1" anchor="t" anchorCtr="0" compatLnSpc="1">
            <a:prstTxWarp prst="textNoShape">
              <a:avLst/>
            </a:prstTxWarp>
          </a:bodyPr>
          <a:lstStyle>
            <a:lvl1pPr algn="r">
              <a:defRPr sz="1200"/>
            </a:lvl1pPr>
          </a:lstStyle>
          <a:p>
            <a:pPr>
              <a:defRPr/>
            </a:pPr>
            <a:fld id="{24C5774C-03E1-499A-B4E4-895282C04360}" type="datetimeFigureOut">
              <a:rPr lang="en-US"/>
              <a:pPr>
                <a:defRPr/>
              </a:pPr>
              <a:t>5/14/2025</a:t>
            </a:fld>
            <a:endParaRPr lang="en-US"/>
          </a:p>
        </p:txBody>
      </p:sp>
      <p:sp>
        <p:nvSpPr>
          <p:cNvPr id="4" name="Slide Image Placeholder 3"/>
          <p:cNvSpPr>
            <a:spLocks noGrp="1" noRot="1" noChangeAspect="1"/>
          </p:cNvSpPr>
          <p:nvPr>
            <p:ph type="sldImg" idx="2"/>
          </p:nvPr>
        </p:nvSpPr>
        <p:spPr>
          <a:xfrm>
            <a:off x="419100" y="703263"/>
            <a:ext cx="6238875" cy="3509962"/>
          </a:xfrm>
          <a:prstGeom prst="rect">
            <a:avLst/>
          </a:prstGeom>
          <a:noFill/>
          <a:ln w="12700">
            <a:solidFill>
              <a:prstClr val="black"/>
            </a:solidFill>
          </a:ln>
        </p:spPr>
        <p:txBody>
          <a:bodyPr vert="horz" lIns="93937" tIns="46968" rIns="93937" bIns="46968" rtlCol="0" anchor="ctr"/>
          <a:lstStyle/>
          <a:p>
            <a:pPr lvl="0"/>
            <a:endParaRPr lang="en-US" noProof="0"/>
          </a:p>
        </p:txBody>
      </p:sp>
      <p:sp>
        <p:nvSpPr>
          <p:cNvPr id="5" name="Notes Placeholder 4"/>
          <p:cNvSpPr>
            <a:spLocks noGrp="1"/>
          </p:cNvSpPr>
          <p:nvPr>
            <p:ph type="body" sz="quarter" idx="3"/>
          </p:nvPr>
        </p:nvSpPr>
        <p:spPr>
          <a:xfrm>
            <a:off x="707075" y="4447224"/>
            <a:ext cx="5662925" cy="4212908"/>
          </a:xfrm>
          <a:prstGeom prst="rect">
            <a:avLst/>
          </a:prstGeom>
        </p:spPr>
        <p:txBody>
          <a:bodyPr vert="horz" lIns="93937" tIns="46968" rIns="93937" bIns="46968"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92863"/>
            <a:ext cx="3067155" cy="468629"/>
          </a:xfrm>
          <a:prstGeom prst="rect">
            <a:avLst/>
          </a:prstGeom>
        </p:spPr>
        <p:txBody>
          <a:bodyPr vert="horz" wrap="square" lIns="93937" tIns="46968" rIns="93937" bIns="46968" numCol="1" anchor="b" anchorCtr="0" compatLnSpc="1">
            <a:prstTxWarp prst="textNoShape">
              <a:avLst/>
            </a:prstTxWarp>
          </a:bodyPr>
          <a:lstStyle>
            <a:lvl1pPr>
              <a:defRPr sz="1200"/>
            </a:lvl1pPr>
          </a:lstStyle>
          <a:p>
            <a:pPr>
              <a:defRPr/>
            </a:pPr>
            <a:endParaRPr lang="en-US"/>
          </a:p>
        </p:txBody>
      </p:sp>
      <p:sp>
        <p:nvSpPr>
          <p:cNvPr id="7" name="Slide Number Placeholder 6"/>
          <p:cNvSpPr>
            <a:spLocks noGrp="1"/>
          </p:cNvSpPr>
          <p:nvPr>
            <p:ph type="sldNum" sz="quarter" idx="5"/>
          </p:nvPr>
        </p:nvSpPr>
        <p:spPr>
          <a:xfrm>
            <a:off x="4008339" y="8892863"/>
            <a:ext cx="3067155" cy="468629"/>
          </a:xfrm>
          <a:prstGeom prst="rect">
            <a:avLst/>
          </a:prstGeom>
        </p:spPr>
        <p:txBody>
          <a:bodyPr vert="horz" wrap="square" lIns="93937" tIns="46968" rIns="93937" bIns="46968" numCol="1" anchor="b" anchorCtr="0" compatLnSpc="1">
            <a:prstTxWarp prst="textNoShape">
              <a:avLst/>
            </a:prstTxWarp>
          </a:bodyPr>
          <a:lstStyle>
            <a:lvl1pPr algn="r">
              <a:defRPr sz="1200"/>
            </a:lvl1pPr>
          </a:lstStyle>
          <a:p>
            <a:pPr>
              <a:defRPr/>
            </a:pPr>
            <a:fld id="{169181FC-D85A-4591-8BD1-5E6A6B17461A}" type="slidenum">
              <a:rPr lang="en-US"/>
              <a:pPr>
                <a:defRPr/>
              </a:pPr>
              <a:t>‹#›</a:t>
            </a:fld>
            <a:endParaRPr lang="en-US"/>
          </a:p>
        </p:txBody>
      </p:sp>
    </p:spTree>
    <p:extLst>
      <p:ext uri="{BB962C8B-B14F-4D97-AF65-F5344CB8AC3E}">
        <p14:creationId xmlns:p14="http://schemas.microsoft.com/office/powerpoint/2010/main" val="357060960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xfrm>
            <a:off x="419100" y="703263"/>
            <a:ext cx="6238875" cy="35099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itchFamily="18" charset="0"/>
              </a:defRPr>
            </a:lvl1pPr>
            <a:lvl2pPr marL="740647" indent="-284864" eaLnBrk="0" hangingPunct="0">
              <a:defRPr sz="2800">
                <a:solidFill>
                  <a:schemeClr val="tx1"/>
                </a:solidFill>
                <a:latin typeface="Times New Roman" pitchFamily="18" charset="0"/>
              </a:defRPr>
            </a:lvl2pPr>
            <a:lvl3pPr marL="1139457" indent="-227891" eaLnBrk="0" hangingPunct="0">
              <a:defRPr sz="2800">
                <a:solidFill>
                  <a:schemeClr val="tx1"/>
                </a:solidFill>
                <a:latin typeface="Times New Roman" pitchFamily="18" charset="0"/>
              </a:defRPr>
            </a:lvl3pPr>
            <a:lvl4pPr marL="1595239" indent="-227891" eaLnBrk="0" hangingPunct="0">
              <a:defRPr sz="2800">
                <a:solidFill>
                  <a:schemeClr val="tx1"/>
                </a:solidFill>
                <a:latin typeface="Times New Roman" pitchFamily="18" charset="0"/>
              </a:defRPr>
            </a:lvl4pPr>
            <a:lvl5pPr marL="2051022" indent="-227891" eaLnBrk="0" hangingPunct="0">
              <a:defRPr sz="2800">
                <a:solidFill>
                  <a:schemeClr val="tx1"/>
                </a:solidFill>
                <a:latin typeface="Times New Roman" pitchFamily="18" charset="0"/>
              </a:defRPr>
            </a:lvl5pPr>
            <a:lvl6pPr marL="2506805" indent="-227891" eaLnBrk="0" fontAlgn="base" hangingPunct="0">
              <a:spcBef>
                <a:spcPct val="20000"/>
              </a:spcBef>
              <a:spcAft>
                <a:spcPct val="0"/>
              </a:spcAft>
              <a:buClr>
                <a:schemeClr val="tx1"/>
              </a:buClr>
              <a:buSzPct val="100000"/>
              <a:buFont typeface="Wingdings" pitchFamily="2" charset="2"/>
              <a:defRPr sz="2800">
                <a:solidFill>
                  <a:schemeClr val="tx1"/>
                </a:solidFill>
                <a:latin typeface="Times New Roman" pitchFamily="18" charset="0"/>
              </a:defRPr>
            </a:lvl6pPr>
            <a:lvl7pPr marL="2962587" indent="-227891" eaLnBrk="0" fontAlgn="base" hangingPunct="0">
              <a:spcBef>
                <a:spcPct val="20000"/>
              </a:spcBef>
              <a:spcAft>
                <a:spcPct val="0"/>
              </a:spcAft>
              <a:buClr>
                <a:schemeClr val="tx1"/>
              </a:buClr>
              <a:buSzPct val="100000"/>
              <a:buFont typeface="Wingdings" pitchFamily="2" charset="2"/>
              <a:defRPr sz="2800">
                <a:solidFill>
                  <a:schemeClr val="tx1"/>
                </a:solidFill>
                <a:latin typeface="Times New Roman" pitchFamily="18" charset="0"/>
              </a:defRPr>
            </a:lvl7pPr>
            <a:lvl8pPr marL="3418370" indent="-227891" eaLnBrk="0" fontAlgn="base" hangingPunct="0">
              <a:spcBef>
                <a:spcPct val="20000"/>
              </a:spcBef>
              <a:spcAft>
                <a:spcPct val="0"/>
              </a:spcAft>
              <a:buClr>
                <a:schemeClr val="tx1"/>
              </a:buClr>
              <a:buSzPct val="100000"/>
              <a:buFont typeface="Wingdings" pitchFamily="2" charset="2"/>
              <a:defRPr sz="2800">
                <a:solidFill>
                  <a:schemeClr val="tx1"/>
                </a:solidFill>
                <a:latin typeface="Times New Roman" pitchFamily="18" charset="0"/>
              </a:defRPr>
            </a:lvl8pPr>
            <a:lvl9pPr marL="3874153" indent="-227891" eaLnBrk="0" fontAlgn="base" hangingPunct="0">
              <a:spcBef>
                <a:spcPct val="20000"/>
              </a:spcBef>
              <a:spcAft>
                <a:spcPct val="0"/>
              </a:spcAft>
              <a:buClr>
                <a:schemeClr val="tx1"/>
              </a:buClr>
              <a:buSzPct val="100000"/>
              <a:buFont typeface="Wingdings" pitchFamily="2" charset="2"/>
              <a:defRPr sz="2800">
                <a:solidFill>
                  <a:schemeClr val="tx1"/>
                </a:solidFill>
                <a:latin typeface="Times New Roman" pitchFamily="18" charset="0"/>
              </a:defRPr>
            </a:lvl9pPr>
          </a:lstStyle>
          <a:p>
            <a:pPr eaLnBrk="1" hangingPunct="1"/>
            <a:fld id="{FFA44757-FF1F-42D8-B2CA-5FE2A078B1AB}" type="slidenum">
              <a:rPr lang="en-US" altLang="en-US" sz="1200"/>
              <a:pPr eaLnBrk="1" hangingPunct="1"/>
              <a:t>0</a:t>
            </a:fld>
            <a:endParaRPr lang="en-US" altLang="en-US" sz="1200" dirty="0"/>
          </a:p>
        </p:txBody>
      </p:sp>
    </p:spTree>
    <p:extLst>
      <p:ext uri="{BB962C8B-B14F-4D97-AF65-F5344CB8AC3E}">
        <p14:creationId xmlns:p14="http://schemas.microsoft.com/office/powerpoint/2010/main" val="1770369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69181FC-D85A-4591-8BD1-5E6A6B17461A}" type="slidenum">
              <a:rPr lang="en-US" smtClean="0"/>
              <a:pPr>
                <a:defRPr/>
              </a:pPr>
              <a:t>1</a:t>
            </a:fld>
            <a:endParaRPr lang="en-US" dirty="0"/>
          </a:p>
        </p:txBody>
      </p:sp>
    </p:spTree>
    <p:extLst>
      <p:ext uri="{BB962C8B-B14F-4D97-AF65-F5344CB8AC3E}">
        <p14:creationId xmlns:p14="http://schemas.microsoft.com/office/powerpoint/2010/main" val="9148773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AutoShape 1027"/>
          <p:cNvSpPr>
            <a:spLocks noChangeArrowheads="1"/>
          </p:cNvSpPr>
          <p:nvPr/>
        </p:nvSpPr>
        <p:spPr bwMode="auto">
          <a:xfrm>
            <a:off x="914400" y="990600"/>
            <a:ext cx="6908800" cy="1905000"/>
          </a:xfrm>
          <a:prstGeom prst="roundRect">
            <a:avLst>
              <a:gd name="adj" fmla="val 50000"/>
            </a:avLst>
          </a:prstGeom>
          <a:solidFill>
            <a:schemeClr val="bg1"/>
          </a:solidFill>
          <a:ln w="9525">
            <a:noFill/>
            <a:round/>
            <a:headEnd/>
            <a:tailEnd/>
          </a:ln>
        </p:spPr>
        <p:txBody>
          <a:bodyPr wrap="none" anchor="ctr"/>
          <a:lstStyle/>
          <a:p>
            <a:pPr algn="ctr">
              <a:spcBef>
                <a:spcPct val="0"/>
              </a:spcBef>
              <a:buClrTx/>
              <a:buSzTx/>
              <a:buFontTx/>
              <a:buNone/>
              <a:defRPr/>
            </a:pPr>
            <a:endParaRPr kumimoji="1" lang="en-US" sz="2400"/>
          </a:p>
        </p:txBody>
      </p:sp>
      <p:sp>
        <p:nvSpPr>
          <p:cNvPr id="9" name="Line 4103"/>
          <p:cNvSpPr>
            <a:spLocks noChangeShapeType="1"/>
          </p:cNvSpPr>
          <p:nvPr userDrawn="1"/>
        </p:nvSpPr>
        <p:spPr bwMode="auto">
          <a:xfrm>
            <a:off x="0" y="3048000"/>
            <a:ext cx="11988800" cy="0"/>
          </a:xfrm>
          <a:prstGeom prst="line">
            <a:avLst/>
          </a:prstGeom>
          <a:noFill/>
          <a:ln w="50800">
            <a:solidFill>
              <a:srgbClr val="500000"/>
            </a:solidFill>
            <a:round/>
            <a:headEnd type="none" w="sm" len="sm"/>
            <a:tailEnd type="none" w="sm" len="sm"/>
          </a:ln>
          <a:effectLst/>
        </p:spPr>
        <p:txBody>
          <a:bodyPr wrap="none" anchor="ctr"/>
          <a:lstStyle/>
          <a:p>
            <a:pPr>
              <a:defRPr/>
            </a:pPr>
            <a:endParaRPr lang="en-US" sz="2800" dirty="0"/>
          </a:p>
        </p:txBody>
      </p:sp>
      <p:sp>
        <p:nvSpPr>
          <p:cNvPr id="10" name="Rectangle 4098"/>
          <p:cNvSpPr>
            <a:spLocks noGrp="1" noChangeArrowheads="1"/>
          </p:cNvSpPr>
          <p:nvPr>
            <p:ph type="ctrTitle" sz="quarter"/>
          </p:nvPr>
        </p:nvSpPr>
        <p:spPr>
          <a:xfrm>
            <a:off x="914400" y="228600"/>
            <a:ext cx="10363200" cy="1143000"/>
          </a:xfrm>
        </p:spPr>
        <p:txBody>
          <a:bodyPr/>
          <a:lstStyle>
            <a:lvl1pPr>
              <a:defRPr sz="3600" baseline="0">
                <a:solidFill>
                  <a:srgbClr val="1E0000"/>
                </a:solidFill>
                <a:latin typeface="Arial" pitchFamily="34" charset="0"/>
                <a:cs typeface="Arial" pitchFamily="34" charset="0"/>
              </a:defRPr>
            </a:lvl1pPr>
          </a:lstStyle>
          <a:p>
            <a:r>
              <a:rPr lang="en-US" dirty="0"/>
              <a:t>Click to edit Master title style</a:t>
            </a:r>
          </a:p>
        </p:txBody>
      </p:sp>
      <p:sp>
        <p:nvSpPr>
          <p:cNvPr id="11" name="Rectangle 4099"/>
          <p:cNvSpPr>
            <a:spLocks noGrp="1" noChangeArrowheads="1"/>
          </p:cNvSpPr>
          <p:nvPr>
            <p:ph type="subTitle" sz="quarter" idx="1"/>
          </p:nvPr>
        </p:nvSpPr>
        <p:spPr>
          <a:xfrm>
            <a:off x="1930400" y="3124200"/>
            <a:ext cx="8534400" cy="1752600"/>
          </a:xfrm>
        </p:spPr>
        <p:txBody>
          <a:bodyPr/>
          <a:lstStyle>
            <a:lvl1pPr marL="0" indent="0" algn="ctr">
              <a:buFontTx/>
              <a:buNone/>
              <a:defRPr baseline="0">
                <a:solidFill>
                  <a:srgbClr val="1E0000"/>
                </a:solidFill>
                <a:latin typeface="Arial" pitchFamily="34" charset="0"/>
                <a:cs typeface="Arial" pitchFamily="34" charset="0"/>
              </a:defRPr>
            </a:lvl1pPr>
          </a:lstStyle>
          <a:p>
            <a:r>
              <a:rPr lang="en-US" dirty="0"/>
              <a:t>Click to edit Master subtitle style</a:t>
            </a:r>
          </a:p>
        </p:txBody>
      </p:sp>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6200" y="5486400"/>
            <a:ext cx="3886200" cy="1036320"/>
          </a:xfrm>
          <a:prstGeom prst="rect">
            <a:avLst/>
          </a:prstGeom>
        </p:spPr>
      </p:pic>
    </p:spTree>
    <p:extLst>
      <p:ext uri="{BB962C8B-B14F-4D97-AF65-F5344CB8AC3E}">
        <p14:creationId xmlns:p14="http://schemas.microsoft.com/office/powerpoint/2010/main" val="4216950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a:spLocks noGrp="1"/>
          </p:cNvSpPr>
          <p:nvPr>
            <p:ph type="title"/>
          </p:nvPr>
        </p:nvSpPr>
        <p:spPr>
          <a:xfrm>
            <a:off x="457200" y="76200"/>
            <a:ext cx="11176000" cy="1066800"/>
          </a:xfrm>
        </p:spPr>
        <p:txBody>
          <a:bodyPr/>
          <a:lstStyle>
            <a:lvl1pPr>
              <a:defRPr baseline="0">
                <a:solidFill>
                  <a:srgbClr val="1E0000"/>
                </a:solidFill>
              </a:defRPr>
            </a:lvl1pPr>
          </a:lstStyle>
          <a:p>
            <a:r>
              <a:rPr lang="en-US" dirty="0"/>
              <a:t>Click to edit Master title style</a:t>
            </a:r>
          </a:p>
        </p:txBody>
      </p:sp>
      <p:sp>
        <p:nvSpPr>
          <p:cNvPr id="5" name="Content Placeholder 2"/>
          <p:cNvSpPr>
            <a:spLocks noGrp="1"/>
          </p:cNvSpPr>
          <p:nvPr>
            <p:ph idx="1"/>
          </p:nvPr>
        </p:nvSpPr>
        <p:spPr>
          <a:xfrm>
            <a:off x="457200" y="1280160"/>
            <a:ext cx="11297920" cy="3733800"/>
          </a:xfrm>
        </p:spPr>
        <p:txBody>
          <a:bodyPr/>
          <a:lstStyle>
            <a:lvl1pPr marL="457200" indent="-457200">
              <a:buClr>
                <a:srgbClr val="1E0000"/>
              </a:buClr>
              <a:buSzPct val="100000"/>
              <a:buFont typeface="Arial" panose="020B0604020202020204" pitchFamily="34" charset="0"/>
              <a:buChar char="•"/>
              <a:defRPr baseline="0">
                <a:solidFill>
                  <a:srgbClr val="1E0000"/>
                </a:solidFill>
              </a:defRPr>
            </a:lvl1pPr>
            <a:lvl2pPr>
              <a:buClr>
                <a:srgbClr val="1E0000"/>
              </a:buClr>
              <a:defRPr baseline="0">
                <a:solidFill>
                  <a:srgbClr val="1E0000"/>
                </a:solidFill>
              </a:defRPr>
            </a:lvl2pPr>
            <a:lvl3pPr marL="1257300" indent="-342900">
              <a:buClr>
                <a:srgbClr val="1E0000"/>
              </a:buClr>
              <a:buSzPct val="90000"/>
              <a:buFont typeface="Arial" panose="020B0604020202020204" pitchFamily="34" charset="0"/>
              <a:buChar char="•"/>
              <a:defRPr baseline="0">
                <a:solidFill>
                  <a:srgbClr val="1E0000"/>
                </a:solidFill>
              </a:defRPr>
            </a:lvl3pPr>
            <a:lvl4pPr>
              <a:buClr>
                <a:srgbClr val="1E0000"/>
              </a:buClr>
              <a:defRPr baseline="0">
                <a:solidFill>
                  <a:srgbClr val="1E0000"/>
                </a:solidFill>
              </a:defRPr>
            </a:lvl4pPr>
            <a:lvl5pPr>
              <a:buClr>
                <a:srgbClr val="1E0000"/>
              </a:buClr>
              <a:defRPr baseline="0">
                <a:solidFill>
                  <a:srgbClr val="1E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6"/>
          <p:cNvSpPr>
            <a:spLocks noGrp="1" noChangeArrowheads="1"/>
          </p:cNvSpPr>
          <p:nvPr>
            <p:ph type="sldNum" sz="quarter" idx="4"/>
          </p:nvPr>
        </p:nvSpPr>
        <p:spPr bwMode="auto">
          <a:xfrm>
            <a:off x="9448800" y="63246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2000">
                <a:latin typeface="Times New Roman" pitchFamily="18" charset="0"/>
              </a:defRPr>
            </a:lvl1pPr>
          </a:lstStyle>
          <a:p>
            <a:pPr>
              <a:defRPr/>
            </a:pPr>
            <a:fld id="{F6D20532-61D7-47D0-903F-227F7C48AD34}" type="slidenum">
              <a:rPr lang="en-US"/>
              <a:pPr>
                <a:defRPr/>
              </a:pPr>
              <a:t>‹#›</a:t>
            </a:fld>
            <a:endParaRPr lang="en-US" dirty="0"/>
          </a:p>
        </p:txBody>
      </p:sp>
    </p:spTree>
    <p:extLst>
      <p:ext uri="{BB962C8B-B14F-4D97-AF65-F5344CB8AC3E}">
        <p14:creationId xmlns:p14="http://schemas.microsoft.com/office/powerpoint/2010/main" val="654020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46007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10668000" cy="1069848"/>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524000"/>
            <a:ext cx="5232400" cy="3733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096000" y="1524000"/>
            <a:ext cx="5232400" cy="3733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23174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11155680" cy="1069848"/>
          </a:xfrm>
          <a:prstGeom prst="rect">
            <a:avLst/>
          </a:prstGeom>
        </p:spPr>
        <p:txBody>
          <a:bodyPr/>
          <a:lstStyle/>
          <a:p>
            <a:r>
              <a:rPr lang="en-US" dirty="0"/>
              <a:t>Click to edit Master title style</a:t>
            </a:r>
          </a:p>
        </p:txBody>
      </p:sp>
      <p:sp>
        <p:nvSpPr>
          <p:cNvPr id="3" name="Rectangle 6"/>
          <p:cNvSpPr>
            <a:spLocks noGrp="1" noChangeArrowheads="1"/>
          </p:cNvSpPr>
          <p:nvPr>
            <p:ph type="sldNum" sz="quarter" idx="4"/>
          </p:nvPr>
        </p:nvSpPr>
        <p:spPr bwMode="auto">
          <a:xfrm>
            <a:off x="9448800" y="63246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2000">
                <a:latin typeface="Times New Roman" pitchFamily="18" charset="0"/>
              </a:defRPr>
            </a:lvl1pPr>
          </a:lstStyle>
          <a:p>
            <a:pPr>
              <a:defRPr/>
            </a:pPr>
            <a:fld id="{F6D20532-61D7-47D0-903F-227F7C48AD34}" type="slidenum">
              <a:rPr lang="en-US"/>
              <a:pPr>
                <a:defRPr/>
              </a:pPr>
              <a:t>‹#›</a:t>
            </a:fld>
            <a:endParaRPr lang="en-US" dirty="0"/>
          </a:p>
        </p:txBody>
      </p:sp>
    </p:spTree>
    <p:extLst>
      <p:ext uri="{BB962C8B-B14F-4D97-AF65-F5344CB8AC3E}">
        <p14:creationId xmlns:p14="http://schemas.microsoft.com/office/powerpoint/2010/main" val="15024227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AutoShape 5"/>
          <p:cNvSpPr>
            <a:spLocks noChangeArrowheads="1"/>
          </p:cNvSpPr>
          <p:nvPr/>
        </p:nvSpPr>
        <p:spPr bwMode="auto">
          <a:xfrm>
            <a:off x="1016000" y="1143000"/>
            <a:ext cx="6807200" cy="609600"/>
          </a:xfrm>
          <a:prstGeom prst="roundRect">
            <a:avLst>
              <a:gd name="adj" fmla="val 50000"/>
            </a:avLst>
          </a:prstGeom>
          <a:solidFill>
            <a:schemeClr val="bg1"/>
          </a:solidFill>
          <a:ln w="9525">
            <a:noFill/>
            <a:round/>
            <a:headEnd/>
            <a:tailEnd/>
          </a:ln>
        </p:spPr>
        <p:txBody>
          <a:bodyPr wrap="none" anchor="ctr"/>
          <a:lstStyle/>
          <a:p>
            <a:pPr algn="ctr">
              <a:spcBef>
                <a:spcPct val="0"/>
              </a:spcBef>
              <a:buClrTx/>
              <a:buSzTx/>
              <a:buFontTx/>
              <a:buNone/>
              <a:defRPr/>
            </a:pPr>
            <a:endParaRPr kumimoji="1" lang="en-US" sz="2400"/>
          </a:p>
        </p:txBody>
      </p:sp>
      <p:sp>
        <p:nvSpPr>
          <p:cNvPr id="25615" name="Rectangle 15"/>
          <p:cNvSpPr>
            <a:spLocks noChangeArrowheads="1"/>
          </p:cNvSpPr>
          <p:nvPr userDrawn="1"/>
        </p:nvSpPr>
        <p:spPr bwMode="auto">
          <a:xfrm>
            <a:off x="304801" y="6629401"/>
            <a:ext cx="11578167" cy="9525"/>
          </a:xfrm>
          <a:prstGeom prst="rect">
            <a:avLst/>
          </a:prstGeom>
          <a:gradFill rotWithShape="0">
            <a:gsLst>
              <a:gs pos="0">
                <a:schemeClr val="folHlink"/>
              </a:gs>
              <a:gs pos="100000">
                <a:schemeClr val="folHlink">
                  <a:gamma/>
                  <a:tint val="25098"/>
                  <a:invGamma/>
                </a:schemeClr>
              </a:gs>
            </a:gsLst>
            <a:path path="shape">
              <a:fillToRect l="50000" t="50000" r="50000" b="50000"/>
            </a:path>
          </a:gradFill>
          <a:ln w="19050">
            <a:noFill/>
            <a:miter lim="800000"/>
            <a:headEnd/>
            <a:tailEnd/>
          </a:ln>
          <a:effectLst/>
        </p:spPr>
        <p:txBody>
          <a:bodyPr wrap="none" anchor="ctr"/>
          <a:lstStyle/>
          <a:p>
            <a:pPr algn="ctr">
              <a:spcBef>
                <a:spcPct val="0"/>
              </a:spcBef>
              <a:buClrTx/>
              <a:buSzTx/>
              <a:buFontTx/>
              <a:buNone/>
              <a:defRPr/>
            </a:pPr>
            <a:endParaRPr lang="en-US" sz="2400">
              <a:latin typeface="Helvetica" charset="0"/>
            </a:endParaRPr>
          </a:p>
        </p:txBody>
      </p:sp>
      <p:sp>
        <p:nvSpPr>
          <p:cNvPr id="11" name="Line 8"/>
          <p:cNvSpPr>
            <a:spLocks noChangeShapeType="1"/>
          </p:cNvSpPr>
          <p:nvPr userDrawn="1"/>
        </p:nvSpPr>
        <p:spPr bwMode="auto">
          <a:xfrm>
            <a:off x="0" y="1143000"/>
            <a:ext cx="11176000" cy="0"/>
          </a:xfrm>
          <a:prstGeom prst="line">
            <a:avLst/>
          </a:prstGeom>
          <a:noFill/>
          <a:ln w="50800">
            <a:solidFill>
              <a:srgbClr val="500000"/>
            </a:solidFill>
            <a:round/>
            <a:headEnd type="none" w="sm" len="sm"/>
            <a:tailEnd type="none" w="sm" len="sm"/>
          </a:ln>
          <a:effectLst/>
        </p:spPr>
        <p:txBody>
          <a:bodyPr wrap="none" anchor="ctr"/>
          <a:lstStyle/>
          <a:p>
            <a:pPr>
              <a:defRPr/>
            </a:pPr>
            <a:endParaRPr lang="en-US" sz="2800" dirty="0"/>
          </a:p>
        </p:txBody>
      </p:sp>
      <p:sp>
        <p:nvSpPr>
          <p:cNvPr id="12" name="Rectangle 6"/>
          <p:cNvSpPr>
            <a:spLocks noGrp="1" noChangeArrowheads="1"/>
          </p:cNvSpPr>
          <p:nvPr>
            <p:ph type="title"/>
          </p:nvPr>
        </p:nvSpPr>
        <p:spPr bwMode="auto">
          <a:xfrm>
            <a:off x="457200" y="76200"/>
            <a:ext cx="106680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 name="Rectangle 6"/>
          <p:cNvSpPr>
            <a:spLocks noGrp="1" noChangeArrowheads="1"/>
          </p:cNvSpPr>
          <p:nvPr>
            <p:ph type="sldNum" sz="quarter" idx="4"/>
          </p:nvPr>
        </p:nvSpPr>
        <p:spPr bwMode="auto">
          <a:xfrm>
            <a:off x="9448800" y="63246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2000">
                <a:latin typeface="Times New Roman" pitchFamily="18" charset="0"/>
              </a:defRPr>
            </a:lvl1pPr>
          </a:lstStyle>
          <a:p>
            <a:pPr>
              <a:defRPr/>
            </a:pPr>
            <a:fld id="{F6D20532-61D7-47D0-903F-227F7C48AD34}" type="slidenum">
              <a:rPr lang="en-US"/>
              <a:pPr>
                <a:defRPr/>
              </a:pPr>
              <a:t>‹#›</a:t>
            </a:fld>
            <a:endParaRPr lang="en-US" dirty="0"/>
          </a:p>
        </p:txBody>
      </p:sp>
      <p:sp>
        <p:nvSpPr>
          <p:cNvPr id="15" name="Rectangle 7"/>
          <p:cNvSpPr>
            <a:spLocks noGrp="1" noChangeArrowheads="1"/>
          </p:cNvSpPr>
          <p:nvPr>
            <p:ph type="body" idx="1"/>
          </p:nvPr>
        </p:nvSpPr>
        <p:spPr bwMode="auto">
          <a:xfrm>
            <a:off x="457200" y="1280160"/>
            <a:ext cx="10668000" cy="3733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074" name="Picture 2" descr="Related image"/>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11318241" y="838200"/>
            <a:ext cx="670559" cy="60960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33" r:id="rId1"/>
    <p:sldLayoutId id="2147483723" r:id="rId2"/>
    <p:sldLayoutId id="2147483724" r:id="rId3"/>
    <p:sldLayoutId id="2147483725" r:id="rId4"/>
    <p:sldLayoutId id="2147483727" r:id="rId5"/>
  </p:sldLayoutIdLst>
  <p:txStyles>
    <p:titleStyle>
      <a:lvl1pPr algn="l" rtl="0" eaLnBrk="0" fontAlgn="base" hangingPunct="0">
        <a:lnSpc>
          <a:spcPct val="90000"/>
        </a:lnSpc>
        <a:spcBef>
          <a:spcPct val="0"/>
        </a:spcBef>
        <a:spcAft>
          <a:spcPct val="0"/>
        </a:spcAft>
        <a:defRPr sz="3600" b="1" baseline="0">
          <a:solidFill>
            <a:srgbClr val="3C0000"/>
          </a:solidFill>
          <a:latin typeface="+mj-lt"/>
          <a:ea typeface="+mj-ea"/>
          <a:cs typeface="+mj-cs"/>
        </a:defRPr>
      </a:lvl1pPr>
      <a:lvl2pPr algn="l" rtl="0" eaLnBrk="0" fontAlgn="base" hangingPunct="0">
        <a:lnSpc>
          <a:spcPct val="90000"/>
        </a:lnSpc>
        <a:spcBef>
          <a:spcPct val="0"/>
        </a:spcBef>
        <a:spcAft>
          <a:spcPct val="0"/>
        </a:spcAft>
        <a:defRPr sz="3600" b="1">
          <a:solidFill>
            <a:schemeClr val="tx2"/>
          </a:solidFill>
          <a:latin typeface="Arial" charset="0"/>
        </a:defRPr>
      </a:lvl2pPr>
      <a:lvl3pPr algn="l" rtl="0" eaLnBrk="0" fontAlgn="base" hangingPunct="0">
        <a:lnSpc>
          <a:spcPct val="90000"/>
        </a:lnSpc>
        <a:spcBef>
          <a:spcPct val="0"/>
        </a:spcBef>
        <a:spcAft>
          <a:spcPct val="0"/>
        </a:spcAft>
        <a:defRPr sz="3600" b="1">
          <a:solidFill>
            <a:schemeClr val="tx2"/>
          </a:solidFill>
          <a:latin typeface="Arial" charset="0"/>
        </a:defRPr>
      </a:lvl3pPr>
      <a:lvl4pPr algn="l" rtl="0" eaLnBrk="0" fontAlgn="base" hangingPunct="0">
        <a:lnSpc>
          <a:spcPct val="90000"/>
        </a:lnSpc>
        <a:spcBef>
          <a:spcPct val="0"/>
        </a:spcBef>
        <a:spcAft>
          <a:spcPct val="0"/>
        </a:spcAft>
        <a:defRPr sz="3600" b="1">
          <a:solidFill>
            <a:schemeClr val="tx2"/>
          </a:solidFill>
          <a:latin typeface="Arial" charset="0"/>
        </a:defRPr>
      </a:lvl4pPr>
      <a:lvl5pPr algn="l" rtl="0" eaLnBrk="0" fontAlgn="base" hangingPunct="0">
        <a:lnSpc>
          <a:spcPct val="90000"/>
        </a:lnSpc>
        <a:spcBef>
          <a:spcPct val="0"/>
        </a:spcBef>
        <a:spcAft>
          <a:spcPct val="0"/>
        </a:spcAft>
        <a:defRPr sz="3600" b="1">
          <a:solidFill>
            <a:schemeClr val="tx2"/>
          </a:solidFill>
          <a:latin typeface="Arial"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457200" indent="-457200" algn="l" rtl="0" eaLnBrk="0" fontAlgn="base" hangingPunct="0">
        <a:spcBef>
          <a:spcPct val="20000"/>
        </a:spcBef>
        <a:spcAft>
          <a:spcPct val="0"/>
        </a:spcAft>
        <a:buClr>
          <a:schemeClr val="tx1"/>
        </a:buClr>
        <a:buSzPct val="100000"/>
        <a:buFont typeface="Arial" panose="020B0604020202020204" pitchFamily="34" charset="0"/>
        <a:buChar char="•"/>
        <a:defRPr sz="2800" baseline="0">
          <a:solidFill>
            <a:srgbClr val="280000"/>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2400" baseline="0">
          <a:solidFill>
            <a:srgbClr val="280000"/>
          </a:solidFill>
          <a:latin typeface="+mn-lt"/>
        </a:defRPr>
      </a:lvl2pPr>
      <a:lvl3pPr marL="1257300" indent="-342900" algn="l" rtl="0" eaLnBrk="0" fontAlgn="base" hangingPunct="0">
        <a:spcBef>
          <a:spcPct val="20000"/>
        </a:spcBef>
        <a:spcAft>
          <a:spcPct val="0"/>
        </a:spcAft>
        <a:buClr>
          <a:schemeClr val="tx1"/>
        </a:buClr>
        <a:buSzPct val="90000"/>
        <a:buFont typeface="Arial" panose="020B0604020202020204" pitchFamily="34" charset="0"/>
        <a:buChar char="•"/>
        <a:defRPr sz="2000" baseline="0">
          <a:solidFill>
            <a:srgbClr val="280000"/>
          </a:solidFill>
          <a:latin typeface="+mn-lt"/>
        </a:defRPr>
      </a:lvl3pPr>
      <a:lvl4pPr marL="1600200" indent="-228600" algn="l" rtl="0" eaLnBrk="0" fontAlgn="base" hangingPunct="0">
        <a:spcBef>
          <a:spcPct val="20000"/>
        </a:spcBef>
        <a:spcAft>
          <a:spcPct val="0"/>
        </a:spcAft>
        <a:buClr>
          <a:schemeClr val="tx1"/>
        </a:buClr>
        <a:buSzPct val="80000"/>
        <a:buChar char="–"/>
        <a:defRPr sz="2000" baseline="0">
          <a:solidFill>
            <a:srgbClr val="280000"/>
          </a:solidFill>
          <a:latin typeface="+mn-lt"/>
        </a:defRPr>
      </a:lvl4pPr>
      <a:lvl5pPr marL="2057400" indent="-228600" algn="l" rtl="0" eaLnBrk="0" fontAlgn="base" hangingPunct="0">
        <a:spcBef>
          <a:spcPct val="20000"/>
        </a:spcBef>
        <a:spcAft>
          <a:spcPct val="0"/>
        </a:spcAft>
        <a:buClr>
          <a:schemeClr val="tx1"/>
        </a:buClr>
        <a:buSzPct val="65000"/>
        <a:buFont typeface="Wingdings" pitchFamily="2" charset="2"/>
        <a:buChar char="»"/>
        <a:defRPr sz="2000" baseline="0">
          <a:solidFill>
            <a:srgbClr val="280000"/>
          </a:solidFill>
          <a:latin typeface="+mn-lt"/>
        </a:defRPr>
      </a:lvl5pPr>
      <a:lvl6pPr marL="2514600" indent="-228600" algn="l" rtl="0" fontAlgn="base">
        <a:spcBef>
          <a:spcPct val="20000"/>
        </a:spcBef>
        <a:spcAft>
          <a:spcPct val="0"/>
        </a:spcAft>
        <a:buClr>
          <a:schemeClr val="tx1"/>
        </a:buClr>
        <a:buSzPct val="65000"/>
        <a:buFont typeface="Wingdings" pitchFamily="2" charset="2"/>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verbye@tamu.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2.wmf"/><Relationship Id="rId5" Type="http://schemas.openxmlformats.org/officeDocument/2006/relationships/oleObject" Target="../embeddings/oleObject2.bin"/><Relationship Id="rId4" Type="http://schemas.openxmlformats.org/officeDocument/2006/relationships/image" Target="../media/image21.wmf"/></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4.wmf"/><Relationship Id="rId4" Type="http://schemas.openxmlformats.org/officeDocument/2006/relationships/oleObject" Target="../embeddings/oleObject3.bin"/></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2"/>
          <p:cNvSpPr>
            <a:spLocks noGrp="1" noChangeArrowheads="1"/>
          </p:cNvSpPr>
          <p:nvPr>
            <p:ph type="ctrTitle"/>
          </p:nvPr>
        </p:nvSpPr>
        <p:spPr>
          <a:xfrm>
            <a:off x="1524000" y="76201"/>
            <a:ext cx="9144000" cy="1646237"/>
          </a:xfrm>
          <a:noFill/>
        </p:spPr>
        <p:txBody>
          <a:bodyPr anchor="ctr"/>
          <a:lstStyle/>
          <a:p>
            <a:pPr algn="ctr" eaLnBrk="1" hangingPunct="1">
              <a:spcBef>
                <a:spcPct val="50000"/>
              </a:spcBef>
            </a:pPr>
            <a:r>
              <a:rPr lang="en-US" b="1" dirty="0">
                <a:solidFill>
                  <a:srgbClr val="000000"/>
                </a:solidFill>
                <a:effectLst/>
                <a:latin typeface="+mj-lt"/>
                <a:ea typeface="Times New Roman" panose="02020603050405020304" pitchFamily="18" charset="0"/>
              </a:rPr>
              <a:t>ECEN 460</a:t>
            </a:r>
            <a:br>
              <a:rPr lang="en-US" dirty="0">
                <a:solidFill>
                  <a:srgbClr val="000000"/>
                </a:solidFill>
                <a:latin typeface="+mj-lt"/>
                <a:ea typeface="Calibri" panose="020F0502020204030204" pitchFamily="34" charset="0"/>
                <a:cs typeface="Times New Roman" panose="02020603050405020304" pitchFamily="18" charset="0"/>
              </a:rPr>
            </a:br>
            <a:r>
              <a:rPr lang="en-US" dirty="0">
                <a:solidFill>
                  <a:srgbClr val="000000"/>
                </a:solidFill>
                <a:latin typeface="+mj-lt"/>
                <a:ea typeface="Calibri" panose="020F0502020204030204" pitchFamily="34" charset="0"/>
                <a:cs typeface="Times New Roman" panose="02020603050405020304" pitchFamily="18" charset="0"/>
              </a:rPr>
              <a:t>Power System Operation and Control</a:t>
            </a:r>
            <a:br>
              <a:rPr lang="en-US" dirty="0">
                <a:solidFill>
                  <a:srgbClr val="000000"/>
                </a:solidFill>
                <a:latin typeface="+mj-lt"/>
                <a:ea typeface="Calibri" panose="020F0502020204030204" pitchFamily="34" charset="0"/>
                <a:cs typeface="Times New Roman" panose="02020603050405020304" pitchFamily="18" charset="0"/>
              </a:rPr>
            </a:br>
            <a:r>
              <a:rPr lang="en-US" dirty="0">
                <a:solidFill>
                  <a:srgbClr val="000000"/>
                </a:solidFill>
                <a:latin typeface="+mj-lt"/>
                <a:ea typeface="Calibri" panose="020F0502020204030204" pitchFamily="34" charset="0"/>
                <a:cs typeface="Times New Roman" panose="02020603050405020304" pitchFamily="18" charset="0"/>
              </a:rPr>
              <a:t>Spring 2025</a:t>
            </a:r>
            <a:endParaRPr lang="en-US" altLang="en-US" dirty="0">
              <a:latin typeface="+mj-lt"/>
            </a:endParaRPr>
          </a:p>
        </p:txBody>
      </p:sp>
      <p:sp>
        <p:nvSpPr>
          <p:cNvPr id="6" name="Rectangle 5"/>
          <p:cNvSpPr/>
          <p:nvPr/>
        </p:nvSpPr>
        <p:spPr>
          <a:xfrm>
            <a:off x="1828800" y="1902352"/>
            <a:ext cx="8991600" cy="584775"/>
          </a:xfrm>
          <a:prstGeom prst="rect">
            <a:avLst/>
          </a:prstGeom>
        </p:spPr>
        <p:txBody>
          <a:bodyPr wrap="square">
            <a:spAutoFit/>
          </a:bodyPr>
          <a:lstStyle/>
          <a:p>
            <a:pPr algn="ctr"/>
            <a:r>
              <a:rPr lang="en-US" sz="3200" b="1" kern="0" dirty="0">
                <a:solidFill>
                  <a:srgbClr val="1E0000"/>
                </a:solidFill>
                <a:latin typeface="Arial" pitchFamily="34" charset="0"/>
                <a:cs typeface="Arial" pitchFamily="34" charset="0"/>
              </a:rPr>
              <a:t>Lecture 24: Wind and Solar</a:t>
            </a:r>
          </a:p>
        </p:txBody>
      </p:sp>
      <p:sp>
        <p:nvSpPr>
          <p:cNvPr id="7" name="Subtitle 2"/>
          <p:cNvSpPr>
            <a:spLocks noGrp="1"/>
          </p:cNvSpPr>
          <p:nvPr>
            <p:ph type="subTitle" sz="quarter" idx="1"/>
          </p:nvPr>
        </p:nvSpPr>
        <p:spPr>
          <a:xfrm>
            <a:off x="1752600" y="3251817"/>
            <a:ext cx="9144000" cy="1752600"/>
          </a:xfrm>
        </p:spPr>
        <p:txBody>
          <a:bodyPr/>
          <a:lstStyle/>
          <a:p>
            <a:r>
              <a:rPr lang="en-US" dirty="0"/>
              <a:t>Prof. Tom Overbye </a:t>
            </a:r>
          </a:p>
          <a:p>
            <a:r>
              <a:rPr lang="en-US"/>
              <a:t>Dept</a:t>
            </a:r>
            <a:r>
              <a:rPr lang="en-US" dirty="0"/>
              <a:t>. of Electrical and Computer Engineering</a:t>
            </a:r>
          </a:p>
          <a:p>
            <a:r>
              <a:rPr lang="en-US" dirty="0"/>
              <a:t>Texas A&amp;M University</a:t>
            </a:r>
          </a:p>
          <a:p>
            <a:r>
              <a:rPr lang="en-US" dirty="0">
                <a:hlinkClick r:id="rId3"/>
              </a:rPr>
              <a:t>overbye@tamu.edu</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A60956-3430-12B1-737E-D9A1884F16C5}"/>
              </a:ext>
            </a:extLst>
          </p:cNvPr>
          <p:cNvPicPr>
            <a:picLocks noChangeAspect="1"/>
          </p:cNvPicPr>
          <p:nvPr/>
        </p:nvPicPr>
        <p:blipFill>
          <a:blip r:embed="rId2"/>
          <a:stretch>
            <a:fillRect/>
          </a:stretch>
        </p:blipFill>
        <p:spPr>
          <a:xfrm>
            <a:off x="152400" y="1524000"/>
            <a:ext cx="9089120" cy="5029200"/>
          </a:xfrm>
          <a:prstGeom prst="rect">
            <a:avLst/>
          </a:prstGeom>
        </p:spPr>
      </p:pic>
      <p:sp>
        <p:nvSpPr>
          <p:cNvPr id="2" name="Title 1">
            <a:extLst>
              <a:ext uri="{FF2B5EF4-FFF2-40B4-BE49-F238E27FC236}">
                <a16:creationId xmlns:a16="http://schemas.microsoft.com/office/drawing/2014/main" id="{0A2447F1-2E0B-C67B-7146-0B7B1F042161}"/>
              </a:ext>
            </a:extLst>
          </p:cNvPr>
          <p:cNvSpPr>
            <a:spLocks noGrp="1"/>
          </p:cNvSpPr>
          <p:nvPr>
            <p:ph type="title"/>
          </p:nvPr>
        </p:nvSpPr>
        <p:spPr/>
        <p:txBody>
          <a:bodyPr/>
          <a:lstStyle/>
          <a:p>
            <a:r>
              <a:rPr lang="en-US" altLang="en-US" dirty="0"/>
              <a:t>US Wind and Solar Capacity by State, 2024</a:t>
            </a:r>
            <a:endParaRPr lang="en-US" dirty="0"/>
          </a:p>
        </p:txBody>
      </p:sp>
      <p:sp>
        <p:nvSpPr>
          <p:cNvPr id="6" name="TextBox 5">
            <a:extLst>
              <a:ext uri="{FF2B5EF4-FFF2-40B4-BE49-F238E27FC236}">
                <a16:creationId xmlns:a16="http://schemas.microsoft.com/office/drawing/2014/main" id="{B54AECBC-CABA-70B2-4349-EB9A65E19F4D}"/>
              </a:ext>
            </a:extLst>
          </p:cNvPr>
          <p:cNvSpPr txBox="1">
            <a:spLocks noChangeArrowheads="1"/>
          </p:cNvSpPr>
          <p:nvPr/>
        </p:nvSpPr>
        <p:spPr bwMode="auto">
          <a:xfrm>
            <a:off x="8839200" y="1524000"/>
            <a:ext cx="3048000" cy="3046988"/>
          </a:xfrm>
          <a:prstGeom prst="rect">
            <a:avLst/>
          </a:prstGeom>
          <a:solidFill>
            <a:schemeClr val="bg1">
              <a:lumMod val="95000"/>
            </a:schemeClr>
          </a:solidFill>
          <a:ln>
            <a:noFill/>
          </a:ln>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dirty="0">
                <a:solidFill>
                  <a:srgbClr val="1E0000"/>
                </a:solidFill>
                <a:latin typeface="+mn-lt"/>
              </a:rPr>
              <a:t>Total US capacity at the end of Q4 2024 is about 155 GW of wind, 130 GW of solar, and 29 GW of storage (compared to a total US generation capacity of about 1300 GW)</a:t>
            </a:r>
          </a:p>
        </p:txBody>
      </p:sp>
      <p:sp>
        <p:nvSpPr>
          <p:cNvPr id="7" name="Slide Number Placeholder 1">
            <a:extLst>
              <a:ext uri="{FF2B5EF4-FFF2-40B4-BE49-F238E27FC236}">
                <a16:creationId xmlns:a16="http://schemas.microsoft.com/office/drawing/2014/main" id="{99CFE66F-6E50-C336-79C6-EB324A6C6B79}"/>
              </a:ext>
            </a:extLst>
          </p:cNvPr>
          <p:cNvSpPr txBox="1">
            <a:spLocks/>
          </p:cNvSpPr>
          <p:nvPr/>
        </p:nvSpPr>
        <p:spPr>
          <a:xfrm>
            <a:off x="11353800" y="6324600"/>
            <a:ext cx="6096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solidFill>
                  <a:srgbClr val="1E0000"/>
                </a:solidFill>
              </a:rPr>
              <a:pPr algn="r">
                <a:defRPr/>
              </a:pPr>
              <a:t>9</a:t>
            </a:fld>
            <a:endParaRPr lang="en-US" sz="2000" dirty="0">
              <a:solidFill>
                <a:srgbClr val="1E0000"/>
              </a:solidFill>
            </a:endParaRPr>
          </a:p>
        </p:txBody>
      </p:sp>
    </p:spTree>
    <p:extLst>
      <p:ext uri="{BB962C8B-B14F-4D97-AF65-F5344CB8AC3E}">
        <p14:creationId xmlns:p14="http://schemas.microsoft.com/office/powerpoint/2010/main" val="19075753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0BE16-B66A-48CF-A7DF-B49A567AFD3D}"/>
              </a:ext>
            </a:extLst>
          </p:cNvPr>
          <p:cNvSpPr>
            <a:spLocks noGrp="1"/>
          </p:cNvSpPr>
          <p:nvPr>
            <p:ph type="title"/>
          </p:nvPr>
        </p:nvSpPr>
        <p:spPr>
          <a:xfrm>
            <a:off x="457200" y="76200"/>
            <a:ext cx="11734800" cy="1066800"/>
          </a:xfrm>
        </p:spPr>
        <p:txBody>
          <a:bodyPr/>
          <a:lstStyle/>
          <a:p>
            <a:r>
              <a:rPr lang="en-US" dirty="0"/>
              <a:t>US Annual &amp; Cumulative Wind &amp; Solar Growth</a:t>
            </a:r>
          </a:p>
        </p:txBody>
      </p:sp>
      <p:sp>
        <p:nvSpPr>
          <p:cNvPr id="4" name="TextBox 3"/>
          <p:cNvSpPr txBox="1"/>
          <p:nvPr/>
        </p:nvSpPr>
        <p:spPr>
          <a:xfrm>
            <a:off x="8839200" y="5877580"/>
            <a:ext cx="2209800" cy="523220"/>
          </a:xfrm>
          <a:prstGeom prst="rect">
            <a:avLst/>
          </a:prstGeom>
          <a:noFill/>
        </p:spPr>
        <p:txBody>
          <a:bodyPr wrap="square" rtlCol="0">
            <a:spAutoFit/>
          </a:bodyPr>
          <a:lstStyle/>
          <a:p>
            <a:r>
              <a:rPr lang="en-US" sz="1400" dirty="0"/>
              <a:t>Source: American Clean Power Quarterly, 2024 Q4</a:t>
            </a:r>
          </a:p>
        </p:txBody>
      </p:sp>
      <p:sp>
        <p:nvSpPr>
          <p:cNvPr id="5" name="Slide Number Placeholder 1">
            <a:extLst>
              <a:ext uri="{FF2B5EF4-FFF2-40B4-BE49-F238E27FC236}">
                <a16:creationId xmlns:a16="http://schemas.microsoft.com/office/drawing/2014/main" id="{C0AE426E-D959-0271-95E2-50483E9F04BB}"/>
              </a:ext>
            </a:extLst>
          </p:cNvPr>
          <p:cNvSpPr txBox="1">
            <a:spLocks/>
          </p:cNvSpPr>
          <p:nvPr/>
        </p:nvSpPr>
        <p:spPr>
          <a:xfrm>
            <a:off x="11353800" y="6324600"/>
            <a:ext cx="6096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solidFill>
                  <a:srgbClr val="1E0000"/>
                </a:solidFill>
              </a:rPr>
              <a:pPr algn="r">
                <a:defRPr/>
              </a:pPr>
              <a:t>10</a:t>
            </a:fld>
            <a:endParaRPr lang="en-US" sz="2000" dirty="0">
              <a:solidFill>
                <a:srgbClr val="1E0000"/>
              </a:solidFill>
            </a:endParaRPr>
          </a:p>
        </p:txBody>
      </p:sp>
      <p:pic>
        <p:nvPicPr>
          <p:cNvPr id="6" name="Picture 5">
            <a:extLst>
              <a:ext uri="{FF2B5EF4-FFF2-40B4-BE49-F238E27FC236}">
                <a16:creationId xmlns:a16="http://schemas.microsoft.com/office/drawing/2014/main" id="{9BCE80A1-EFCF-7429-2D2C-C69467B16CED}"/>
              </a:ext>
            </a:extLst>
          </p:cNvPr>
          <p:cNvPicPr>
            <a:picLocks noChangeAspect="1"/>
          </p:cNvPicPr>
          <p:nvPr/>
        </p:nvPicPr>
        <p:blipFill>
          <a:blip r:embed="rId2"/>
          <a:stretch>
            <a:fillRect/>
          </a:stretch>
        </p:blipFill>
        <p:spPr>
          <a:xfrm>
            <a:off x="457200" y="1219200"/>
            <a:ext cx="7772400" cy="5514092"/>
          </a:xfrm>
          <a:prstGeom prst="rect">
            <a:avLst/>
          </a:prstGeom>
        </p:spPr>
      </p:pic>
      <p:pic>
        <p:nvPicPr>
          <p:cNvPr id="12" name="Picture 11">
            <a:extLst>
              <a:ext uri="{FF2B5EF4-FFF2-40B4-BE49-F238E27FC236}">
                <a16:creationId xmlns:a16="http://schemas.microsoft.com/office/drawing/2014/main" id="{4DC48E4B-8324-DBD2-1179-5AA0CE5154C6}"/>
              </a:ext>
            </a:extLst>
          </p:cNvPr>
          <p:cNvPicPr>
            <a:picLocks noChangeAspect="1"/>
          </p:cNvPicPr>
          <p:nvPr/>
        </p:nvPicPr>
        <p:blipFill>
          <a:blip r:embed="rId3"/>
          <a:stretch>
            <a:fillRect/>
          </a:stretch>
        </p:blipFill>
        <p:spPr>
          <a:xfrm>
            <a:off x="8534400" y="1752600"/>
            <a:ext cx="3525856" cy="2819400"/>
          </a:xfrm>
          <a:prstGeom prst="rect">
            <a:avLst/>
          </a:prstGeom>
        </p:spPr>
      </p:pic>
    </p:spTree>
    <p:extLst>
      <p:ext uri="{BB962C8B-B14F-4D97-AF65-F5344CB8AC3E}">
        <p14:creationId xmlns:p14="http://schemas.microsoft.com/office/powerpoint/2010/main" val="19946073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North America Wind Resources at 100 m</a:t>
            </a:r>
          </a:p>
        </p:txBody>
      </p:sp>
      <p:sp>
        <p:nvSpPr>
          <p:cNvPr id="3" name="Slide Number Placeholder 1">
            <a:extLst>
              <a:ext uri="{FF2B5EF4-FFF2-40B4-BE49-F238E27FC236}">
                <a16:creationId xmlns:a16="http://schemas.microsoft.com/office/drawing/2014/main" id="{153ABF1B-0579-54BF-B40C-0430F84DEF89}"/>
              </a:ext>
            </a:extLst>
          </p:cNvPr>
          <p:cNvSpPr txBox="1">
            <a:spLocks/>
          </p:cNvSpPr>
          <p:nvPr/>
        </p:nvSpPr>
        <p:spPr>
          <a:xfrm>
            <a:off x="11353800" y="6324600"/>
            <a:ext cx="6096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solidFill>
                  <a:srgbClr val="1E0000"/>
                </a:solidFill>
              </a:rPr>
              <a:pPr algn="r">
                <a:defRPr/>
              </a:pPr>
              <a:t>11</a:t>
            </a:fld>
            <a:endParaRPr lang="en-US" sz="2000" dirty="0">
              <a:solidFill>
                <a:srgbClr val="1E0000"/>
              </a:solidFill>
            </a:endParaRPr>
          </a:p>
        </p:txBody>
      </p:sp>
      <p:sp>
        <p:nvSpPr>
          <p:cNvPr id="6" name="TextBox 5">
            <a:extLst>
              <a:ext uri="{FF2B5EF4-FFF2-40B4-BE49-F238E27FC236}">
                <a16:creationId xmlns:a16="http://schemas.microsoft.com/office/drawing/2014/main" id="{1E5271DB-C9F2-96A5-0B90-E83365E24862}"/>
              </a:ext>
            </a:extLst>
          </p:cNvPr>
          <p:cNvSpPr txBox="1"/>
          <p:nvPr/>
        </p:nvSpPr>
        <p:spPr bwMode="auto">
          <a:xfrm>
            <a:off x="7848600" y="6324600"/>
            <a:ext cx="3581400" cy="307777"/>
          </a:xfrm>
          <a:prstGeom prst="rect">
            <a:avLst/>
          </a:prstGeom>
          <a:noFill/>
          <a:ln>
            <a:noFill/>
          </a:ln>
        </p:spPr>
        <p:txBody>
          <a:bodyPr wrap="square">
            <a:spAutoFit/>
          </a:bodyPr>
          <a:lstStyle/>
          <a:p>
            <a:r>
              <a:rPr lang="en-US" sz="1400" dirty="0">
                <a:solidFill>
                  <a:schemeClr val="tx1">
                    <a:lumMod val="50000"/>
                  </a:schemeClr>
                </a:solidFill>
              </a:rPr>
              <a:t>Source: www.nrel.gov/docs/fy15osti/64733.pdf</a:t>
            </a:r>
          </a:p>
        </p:txBody>
      </p:sp>
      <p:pic>
        <p:nvPicPr>
          <p:cNvPr id="10" name="Picture 9">
            <a:extLst>
              <a:ext uri="{FF2B5EF4-FFF2-40B4-BE49-F238E27FC236}">
                <a16:creationId xmlns:a16="http://schemas.microsoft.com/office/drawing/2014/main" id="{05E8A731-9073-BAF7-0C9F-80C287FA0DFB}"/>
              </a:ext>
            </a:extLst>
          </p:cNvPr>
          <p:cNvPicPr>
            <a:picLocks noChangeAspect="1"/>
          </p:cNvPicPr>
          <p:nvPr/>
        </p:nvPicPr>
        <p:blipFill>
          <a:blip r:embed="rId2"/>
          <a:stretch>
            <a:fillRect/>
          </a:stretch>
        </p:blipFill>
        <p:spPr>
          <a:xfrm>
            <a:off x="457200" y="1310253"/>
            <a:ext cx="7315200" cy="5470901"/>
          </a:xfrm>
          <a:prstGeom prst="rect">
            <a:avLst/>
          </a:prstGeom>
        </p:spPr>
      </p:pic>
      <p:sp>
        <p:nvSpPr>
          <p:cNvPr id="11" name="Text Box 14">
            <a:extLst>
              <a:ext uri="{FF2B5EF4-FFF2-40B4-BE49-F238E27FC236}">
                <a16:creationId xmlns:a16="http://schemas.microsoft.com/office/drawing/2014/main" id="{EFAEB49C-A46B-A5F3-B117-FC8A2FDBE40E}"/>
              </a:ext>
            </a:extLst>
          </p:cNvPr>
          <p:cNvSpPr txBox="1">
            <a:spLocks noChangeArrowheads="1"/>
          </p:cNvSpPr>
          <p:nvPr/>
        </p:nvSpPr>
        <p:spPr bwMode="auto">
          <a:xfrm>
            <a:off x="8229600" y="1524000"/>
            <a:ext cx="3505200" cy="2308324"/>
          </a:xfrm>
          <a:prstGeom prst="rect">
            <a:avLst/>
          </a:prstGeom>
          <a:solidFill>
            <a:schemeClr val="bg1">
              <a:lumMod val="95000"/>
            </a:schemeClr>
          </a:solidFill>
          <a:ln>
            <a:noFill/>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20000"/>
              </a:spcBef>
              <a:spcAft>
                <a:spcPct val="0"/>
              </a:spcAft>
              <a:buClr>
                <a:schemeClr val="tx1"/>
              </a:buClr>
              <a:buSzPct val="100000"/>
              <a:buFont typeface="Wingdings" pitchFamily="2" charset="2"/>
              <a:defRPr sz="2800">
                <a:solidFill>
                  <a:schemeClr val="tx1"/>
                </a:solidFill>
                <a:latin typeface="Times New Roman" pitchFamily="18" charset="0"/>
              </a:defRPr>
            </a:lvl6pPr>
            <a:lvl7pPr marL="2971800" indent="-228600" eaLnBrk="0" fontAlgn="base" hangingPunct="0">
              <a:spcBef>
                <a:spcPct val="20000"/>
              </a:spcBef>
              <a:spcAft>
                <a:spcPct val="0"/>
              </a:spcAft>
              <a:buClr>
                <a:schemeClr val="tx1"/>
              </a:buClr>
              <a:buSzPct val="100000"/>
              <a:buFont typeface="Wingdings" pitchFamily="2" charset="2"/>
              <a:defRPr sz="2800">
                <a:solidFill>
                  <a:schemeClr val="tx1"/>
                </a:solidFill>
                <a:latin typeface="Times New Roman" pitchFamily="18" charset="0"/>
              </a:defRPr>
            </a:lvl7pPr>
            <a:lvl8pPr marL="3429000" indent="-228600" eaLnBrk="0" fontAlgn="base" hangingPunct="0">
              <a:spcBef>
                <a:spcPct val="20000"/>
              </a:spcBef>
              <a:spcAft>
                <a:spcPct val="0"/>
              </a:spcAft>
              <a:buClr>
                <a:schemeClr val="tx1"/>
              </a:buClr>
              <a:buSzPct val="100000"/>
              <a:buFont typeface="Wingdings" pitchFamily="2" charset="2"/>
              <a:defRPr sz="2800">
                <a:solidFill>
                  <a:schemeClr val="tx1"/>
                </a:solidFill>
                <a:latin typeface="Times New Roman" pitchFamily="18" charset="0"/>
              </a:defRPr>
            </a:lvl8pPr>
            <a:lvl9pPr marL="3886200" indent="-228600" eaLnBrk="0" fontAlgn="base" hangingPunct="0">
              <a:spcBef>
                <a:spcPct val="20000"/>
              </a:spcBef>
              <a:spcAft>
                <a:spcPct val="0"/>
              </a:spcAft>
              <a:buClr>
                <a:schemeClr val="tx1"/>
              </a:buClr>
              <a:buSzPct val="100000"/>
              <a:buFont typeface="Wingdings" pitchFamily="2" charset="2"/>
              <a:defRPr sz="2800">
                <a:solidFill>
                  <a:schemeClr val="tx1"/>
                </a:solidFill>
                <a:latin typeface="Times New Roman" pitchFamily="18" charset="0"/>
              </a:defRPr>
            </a:lvl9pPr>
          </a:lstStyle>
          <a:p>
            <a:pPr eaLnBrk="1" hangingPunct="1">
              <a:spcBef>
                <a:spcPct val="0"/>
              </a:spcBef>
              <a:buClrTx/>
              <a:buSzTx/>
              <a:buFontTx/>
              <a:buNone/>
            </a:pPr>
            <a:r>
              <a:rPr lang="en-US" altLang="en-US" sz="2400" dirty="0">
                <a:solidFill>
                  <a:srgbClr val="1E0000"/>
                </a:solidFill>
                <a:latin typeface="+mj-lt"/>
              </a:rPr>
              <a:t>Wind speeds at say 100 m above the ground can be substantially higher than closer to the surface; above 7.5 m/s is economic</a:t>
            </a:r>
          </a:p>
        </p:txBody>
      </p:sp>
    </p:spTree>
    <p:extLst>
      <p:ext uri="{BB962C8B-B14F-4D97-AF65-F5344CB8AC3E}">
        <p14:creationId xmlns:p14="http://schemas.microsoft.com/office/powerpoint/2010/main" val="1153363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 Wind Farm Locations, Feb 2025</a:t>
            </a:r>
          </a:p>
        </p:txBody>
      </p:sp>
      <p:sp>
        <p:nvSpPr>
          <p:cNvPr id="4" name="Rectangle 3"/>
          <p:cNvSpPr/>
          <p:nvPr/>
        </p:nvSpPr>
        <p:spPr>
          <a:xfrm>
            <a:off x="1752600" y="6476872"/>
            <a:ext cx="7848600" cy="307777"/>
          </a:xfrm>
          <a:prstGeom prst="rect">
            <a:avLst/>
          </a:prstGeom>
        </p:spPr>
        <p:txBody>
          <a:bodyPr wrap="square">
            <a:spAutoFit/>
          </a:bodyPr>
          <a:lstStyle/>
          <a:p>
            <a:r>
              <a:rPr lang="en-US" sz="1400" dirty="0">
                <a:solidFill>
                  <a:srgbClr val="1E0000"/>
                </a:solidFill>
              </a:rPr>
              <a:t>Image source: USGS at https://eerscmap.usgs.gov/uswtdb/</a:t>
            </a:r>
          </a:p>
        </p:txBody>
      </p:sp>
      <p:sp>
        <p:nvSpPr>
          <p:cNvPr id="3" name="Slide Number Placeholder 1">
            <a:extLst>
              <a:ext uri="{FF2B5EF4-FFF2-40B4-BE49-F238E27FC236}">
                <a16:creationId xmlns:a16="http://schemas.microsoft.com/office/drawing/2014/main" id="{904F7577-F6A9-47B4-0786-CACDC327B5A7}"/>
              </a:ext>
            </a:extLst>
          </p:cNvPr>
          <p:cNvSpPr txBox="1">
            <a:spLocks/>
          </p:cNvSpPr>
          <p:nvPr/>
        </p:nvSpPr>
        <p:spPr>
          <a:xfrm>
            <a:off x="11353800" y="6324600"/>
            <a:ext cx="6096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solidFill>
                  <a:srgbClr val="1E0000"/>
                </a:solidFill>
              </a:rPr>
              <a:pPr algn="r">
                <a:defRPr/>
              </a:pPr>
              <a:t>12</a:t>
            </a:fld>
            <a:endParaRPr lang="en-US" sz="2000" dirty="0">
              <a:solidFill>
                <a:srgbClr val="1E0000"/>
              </a:solidFill>
            </a:endParaRPr>
          </a:p>
        </p:txBody>
      </p:sp>
      <p:pic>
        <p:nvPicPr>
          <p:cNvPr id="6" name="Picture 5">
            <a:extLst>
              <a:ext uri="{FF2B5EF4-FFF2-40B4-BE49-F238E27FC236}">
                <a16:creationId xmlns:a16="http://schemas.microsoft.com/office/drawing/2014/main" id="{0D3218C3-AE1F-E70F-FFDC-992B8298ED1C}"/>
              </a:ext>
            </a:extLst>
          </p:cNvPr>
          <p:cNvPicPr>
            <a:picLocks noChangeAspect="1"/>
          </p:cNvPicPr>
          <p:nvPr/>
        </p:nvPicPr>
        <p:blipFill>
          <a:blip r:embed="rId2"/>
          <a:srcRect t="7804" r="10138" b="4273"/>
          <a:stretch/>
        </p:blipFill>
        <p:spPr>
          <a:xfrm>
            <a:off x="152400" y="1333500"/>
            <a:ext cx="9418320" cy="4800600"/>
          </a:xfrm>
          <a:prstGeom prst="rect">
            <a:avLst/>
          </a:prstGeom>
        </p:spPr>
      </p:pic>
      <p:sp>
        <p:nvSpPr>
          <p:cNvPr id="8" name="Text Box 14">
            <a:extLst>
              <a:ext uri="{FF2B5EF4-FFF2-40B4-BE49-F238E27FC236}">
                <a16:creationId xmlns:a16="http://schemas.microsoft.com/office/drawing/2014/main" id="{79D1EDEE-32EC-6A33-7A53-CF8672B7D685}"/>
              </a:ext>
            </a:extLst>
          </p:cNvPr>
          <p:cNvSpPr txBox="1">
            <a:spLocks noChangeArrowheads="1"/>
          </p:cNvSpPr>
          <p:nvPr/>
        </p:nvSpPr>
        <p:spPr bwMode="auto">
          <a:xfrm>
            <a:off x="9349574" y="322957"/>
            <a:ext cx="2641600" cy="6001643"/>
          </a:xfrm>
          <a:prstGeom prst="rect">
            <a:avLst/>
          </a:prstGeom>
          <a:solidFill>
            <a:schemeClr val="bg1">
              <a:lumMod val="95000"/>
            </a:schemeClr>
          </a:solidFill>
          <a:ln>
            <a:noFill/>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20000"/>
              </a:spcBef>
              <a:spcAft>
                <a:spcPct val="0"/>
              </a:spcAft>
              <a:buClr>
                <a:schemeClr val="tx1"/>
              </a:buClr>
              <a:buSzPct val="100000"/>
              <a:buFont typeface="Wingdings" pitchFamily="2" charset="2"/>
              <a:defRPr sz="2800">
                <a:solidFill>
                  <a:schemeClr val="tx1"/>
                </a:solidFill>
                <a:latin typeface="Times New Roman" pitchFamily="18" charset="0"/>
              </a:defRPr>
            </a:lvl6pPr>
            <a:lvl7pPr marL="2971800" indent="-228600" eaLnBrk="0" fontAlgn="base" hangingPunct="0">
              <a:spcBef>
                <a:spcPct val="20000"/>
              </a:spcBef>
              <a:spcAft>
                <a:spcPct val="0"/>
              </a:spcAft>
              <a:buClr>
                <a:schemeClr val="tx1"/>
              </a:buClr>
              <a:buSzPct val="100000"/>
              <a:buFont typeface="Wingdings" pitchFamily="2" charset="2"/>
              <a:defRPr sz="2800">
                <a:solidFill>
                  <a:schemeClr val="tx1"/>
                </a:solidFill>
                <a:latin typeface="Times New Roman" pitchFamily="18" charset="0"/>
              </a:defRPr>
            </a:lvl7pPr>
            <a:lvl8pPr marL="3429000" indent="-228600" eaLnBrk="0" fontAlgn="base" hangingPunct="0">
              <a:spcBef>
                <a:spcPct val="20000"/>
              </a:spcBef>
              <a:spcAft>
                <a:spcPct val="0"/>
              </a:spcAft>
              <a:buClr>
                <a:schemeClr val="tx1"/>
              </a:buClr>
              <a:buSzPct val="100000"/>
              <a:buFont typeface="Wingdings" pitchFamily="2" charset="2"/>
              <a:defRPr sz="2800">
                <a:solidFill>
                  <a:schemeClr val="tx1"/>
                </a:solidFill>
                <a:latin typeface="Times New Roman" pitchFamily="18" charset="0"/>
              </a:defRPr>
            </a:lvl8pPr>
            <a:lvl9pPr marL="3886200" indent="-228600" eaLnBrk="0" fontAlgn="base" hangingPunct="0">
              <a:spcBef>
                <a:spcPct val="20000"/>
              </a:spcBef>
              <a:spcAft>
                <a:spcPct val="0"/>
              </a:spcAft>
              <a:buClr>
                <a:schemeClr val="tx1"/>
              </a:buClr>
              <a:buSzPct val="100000"/>
              <a:buFont typeface="Wingdings" pitchFamily="2" charset="2"/>
              <a:defRPr sz="2800">
                <a:solidFill>
                  <a:schemeClr val="tx1"/>
                </a:solidFill>
                <a:latin typeface="Times New Roman" pitchFamily="18" charset="0"/>
              </a:defRPr>
            </a:lvl9pPr>
          </a:lstStyle>
          <a:p>
            <a:pPr eaLnBrk="1" hangingPunct="1">
              <a:spcBef>
                <a:spcPct val="0"/>
              </a:spcBef>
              <a:buClrTx/>
              <a:buSzTx/>
              <a:buFontTx/>
              <a:buNone/>
            </a:pPr>
            <a:r>
              <a:rPr lang="en-US" altLang="en-US" sz="2400" dirty="0">
                <a:solidFill>
                  <a:srgbClr val="1E0000"/>
                </a:solidFill>
                <a:latin typeface="+mj-lt"/>
              </a:rPr>
              <a:t>Many wind turbines are usually sited together, in groups known as either wind farms, wind parks, or wind power plants; single devices are known as wind turbines, with the term windmill usually used for devices that pump water  </a:t>
            </a:r>
          </a:p>
        </p:txBody>
      </p:sp>
    </p:spTree>
    <p:extLst>
      <p:ext uri="{BB962C8B-B14F-4D97-AF65-F5344CB8AC3E}">
        <p14:creationId xmlns:p14="http://schemas.microsoft.com/office/powerpoint/2010/main" val="4464458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3152"/>
            <a:ext cx="8686800" cy="1069848"/>
          </a:xfrm>
        </p:spPr>
        <p:txBody>
          <a:bodyPr/>
          <a:lstStyle/>
          <a:p>
            <a:r>
              <a:rPr lang="en-US" dirty="0"/>
              <a:t>Wind Map Texas– 80m Height</a:t>
            </a:r>
          </a:p>
        </p:txBody>
      </p:sp>
      <p:sp>
        <p:nvSpPr>
          <p:cNvPr id="8" name="Rectangle 4"/>
          <p:cNvSpPr>
            <a:spLocks noChangeArrowheads="1"/>
          </p:cNvSpPr>
          <p:nvPr/>
        </p:nvSpPr>
        <p:spPr bwMode="auto">
          <a:xfrm>
            <a:off x="8216537" y="6029980"/>
            <a:ext cx="3200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dirty="0">
                <a:solidFill>
                  <a:srgbClr val="1E0000"/>
                </a:solidFill>
              </a:rPr>
              <a:t>https://windexchange.energy.gov/files/u/visualization/image/tx_80m.jpg</a:t>
            </a:r>
          </a:p>
        </p:txBody>
      </p:sp>
      <p:pic>
        <p:nvPicPr>
          <p:cNvPr id="71682" name="Picture 2" descr="https://windexchange.energy.gov/files/u/visualization/image/tx_80m.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52400" y="1295400"/>
            <a:ext cx="8153400" cy="5168114"/>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1">
            <a:extLst>
              <a:ext uri="{FF2B5EF4-FFF2-40B4-BE49-F238E27FC236}">
                <a16:creationId xmlns:a16="http://schemas.microsoft.com/office/drawing/2014/main" id="{41F7AD34-D557-72C5-468A-CD23D1181993}"/>
              </a:ext>
            </a:extLst>
          </p:cNvPr>
          <p:cNvSpPr txBox="1">
            <a:spLocks/>
          </p:cNvSpPr>
          <p:nvPr/>
        </p:nvSpPr>
        <p:spPr>
          <a:xfrm>
            <a:off x="11353800" y="6324600"/>
            <a:ext cx="6096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solidFill>
                  <a:srgbClr val="1E0000"/>
                </a:solidFill>
              </a:rPr>
              <a:pPr algn="r">
                <a:defRPr/>
              </a:pPr>
              <a:t>13</a:t>
            </a:fld>
            <a:endParaRPr lang="en-US" sz="2000" dirty="0">
              <a:solidFill>
                <a:srgbClr val="1E0000"/>
              </a:solidFill>
            </a:endParaRPr>
          </a:p>
        </p:txBody>
      </p:sp>
      <p:pic>
        <p:nvPicPr>
          <p:cNvPr id="5" name="Picture 4">
            <a:extLst>
              <a:ext uri="{FF2B5EF4-FFF2-40B4-BE49-F238E27FC236}">
                <a16:creationId xmlns:a16="http://schemas.microsoft.com/office/drawing/2014/main" id="{39323D4F-D3AC-16E7-F64C-AE9583F17543}"/>
              </a:ext>
            </a:extLst>
          </p:cNvPr>
          <p:cNvPicPr>
            <a:picLocks noChangeAspect="1"/>
          </p:cNvPicPr>
          <p:nvPr/>
        </p:nvPicPr>
        <p:blipFill>
          <a:blip r:embed="rId3"/>
          <a:srcRect l="13468" r="24810"/>
          <a:stretch/>
        </p:blipFill>
        <p:spPr>
          <a:xfrm>
            <a:off x="8153400" y="1828800"/>
            <a:ext cx="3352800" cy="3874045"/>
          </a:xfrm>
          <a:prstGeom prst="rect">
            <a:avLst/>
          </a:prstGeom>
        </p:spPr>
      </p:pic>
      <p:sp>
        <p:nvSpPr>
          <p:cNvPr id="6" name="Text Box 14">
            <a:extLst>
              <a:ext uri="{FF2B5EF4-FFF2-40B4-BE49-F238E27FC236}">
                <a16:creationId xmlns:a16="http://schemas.microsoft.com/office/drawing/2014/main" id="{FE236AC0-A785-1B5B-BE90-BBCF778C78CE}"/>
              </a:ext>
            </a:extLst>
          </p:cNvPr>
          <p:cNvSpPr txBox="1">
            <a:spLocks noChangeArrowheads="1"/>
          </p:cNvSpPr>
          <p:nvPr/>
        </p:nvSpPr>
        <p:spPr bwMode="auto">
          <a:xfrm>
            <a:off x="8188295" y="1214735"/>
            <a:ext cx="3505200" cy="461665"/>
          </a:xfrm>
          <a:prstGeom prst="rect">
            <a:avLst/>
          </a:prstGeom>
          <a:solidFill>
            <a:schemeClr val="bg1">
              <a:lumMod val="95000"/>
            </a:schemeClr>
          </a:solidFill>
          <a:ln>
            <a:noFill/>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20000"/>
              </a:spcBef>
              <a:spcAft>
                <a:spcPct val="0"/>
              </a:spcAft>
              <a:buClr>
                <a:schemeClr val="tx1"/>
              </a:buClr>
              <a:buSzPct val="100000"/>
              <a:buFont typeface="Wingdings" pitchFamily="2" charset="2"/>
              <a:defRPr sz="2800">
                <a:solidFill>
                  <a:schemeClr val="tx1"/>
                </a:solidFill>
                <a:latin typeface="Times New Roman" pitchFamily="18" charset="0"/>
              </a:defRPr>
            </a:lvl6pPr>
            <a:lvl7pPr marL="2971800" indent="-228600" eaLnBrk="0" fontAlgn="base" hangingPunct="0">
              <a:spcBef>
                <a:spcPct val="20000"/>
              </a:spcBef>
              <a:spcAft>
                <a:spcPct val="0"/>
              </a:spcAft>
              <a:buClr>
                <a:schemeClr val="tx1"/>
              </a:buClr>
              <a:buSzPct val="100000"/>
              <a:buFont typeface="Wingdings" pitchFamily="2" charset="2"/>
              <a:defRPr sz="2800">
                <a:solidFill>
                  <a:schemeClr val="tx1"/>
                </a:solidFill>
                <a:latin typeface="Times New Roman" pitchFamily="18" charset="0"/>
              </a:defRPr>
            </a:lvl7pPr>
            <a:lvl8pPr marL="3429000" indent="-228600" eaLnBrk="0" fontAlgn="base" hangingPunct="0">
              <a:spcBef>
                <a:spcPct val="20000"/>
              </a:spcBef>
              <a:spcAft>
                <a:spcPct val="0"/>
              </a:spcAft>
              <a:buClr>
                <a:schemeClr val="tx1"/>
              </a:buClr>
              <a:buSzPct val="100000"/>
              <a:buFont typeface="Wingdings" pitchFamily="2" charset="2"/>
              <a:defRPr sz="2800">
                <a:solidFill>
                  <a:schemeClr val="tx1"/>
                </a:solidFill>
                <a:latin typeface="Times New Roman" pitchFamily="18" charset="0"/>
              </a:defRPr>
            </a:lvl8pPr>
            <a:lvl9pPr marL="3886200" indent="-228600" eaLnBrk="0" fontAlgn="base" hangingPunct="0">
              <a:spcBef>
                <a:spcPct val="20000"/>
              </a:spcBef>
              <a:spcAft>
                <a:spcPct val="0"/>
              </a:spcAft>
              <a:buClr>
                <a:schemeClr val="tx1"/>
              </a:buClr>
              <a:buSzPct val="100000"/>
              <a:buFont typeface="Wingdings" pitchFamily="2" charset="2"/>
              <a:defRPr sz="2800">
                <a:solidFill>
                  <a:schemeClr val="tx1"/>
                </a:solidFill>
                <a:latin typeface="Times New Roman" pitchFamily="18" charset="0"/>
              </a:defRPr>
            </a:lvl9pPr>
          </a:lstStyle>
          <a:p>
            <a:pPr eaLnBrk="1" hangingPunct="1">
              <a:spcBef>
                <a:spcPct val="0"/>
              </a:spcBef>
              <a:buClrTx/>
              <a:buSzTx/>
              <a:buFontTx/>
              <a:buNone/>
            </a:pPr>
            <a:r>
              <a:rPr lang="en-US" altLang="en-US" sz="2400" dirty="0">
                <a:solidFill>
                  <a:srgbClr val="1E0000"/>
                </a:solidFill>
                <a:latin typeface="+mj-lt"/>
              </a:rPr>
              <a:t>Wind farms in Texas</a:t>
            </a:r>
          </a:p>
        </p:txBody>
      </p:sp>
    </p:spTree>
    <p:extLst>
      <p:ext uri="{BB962C8B-B14F-4D97-AF65-F5344CB8AC3E}">
        <p14:creationId xmlns:p14="http://schemas.microsoft.com/office/powerpoint/2010/main" val="22120524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 in the Wind</a:t>
            </a:r>
          </a:p>
        </p:txBody>
      </p:sp>
      <p:sp>
        <p:nvSpPr>
          <p:cNvPr id="3" name="Content Placeholder 2"/>
          <p:cNvSpPr>
            <a:spLocks noGrp="1"/>
          </p:cNvSpPr>
          <p:nvPr>
            <p:ph idx="1"/>
          </p:nvPr>
        </p:nvSpPr>
        <p:spPr>
          <a:xfrm>
            <a:off x="457200" y="1280160"/>
            <a:ext cx="10820400" cy="3733800"/>
          </a:xfrm>
        </p:spPr>
        <p:txBody>
          <a:bodyPr/>
          <a:lstStyle/>
          <a:p>
            <a:r>
              <a:rPr lang="en-US" dirty="0"/>
              <a:t>The power in the wind is proportional to the cube of the wind speed</a:t>
            </a:r>
          </a:p>
          <a:p>
            <a:pPr lvl="1"/>
            <a:r>
              <a:rPr lang="en-US" dirty="0"/>
              <a:t>Velocity increases with height, with more increase over rougher terrain (doubling at 100m compared to 10m for a small town, but only increasing by 60% over crops or 30% over calm water)</a:t>
            </a:r>
          </a:p>
          <a:p>
            <a:r>
              <a:rPr lang="en-US" dirty="0"/>
              <a:t>Maximum rotor efficiency is 59.3%, from Betz' law</a:t>
            </a:r>
          </a:p>
          <a:p>
            <a:r>
              <a:rPr lang="en-US" dirty="0"/>
              <a:t>Expected available </a:t>
            </a:r>
            <a:br>
              <a:rPr lang="en-US" dirty="0"/>
            </a:br>
            <a:r>
              <a:rPr lang="en-US" dirty="0"/>
              <a:t>energy depends on </a:t>
            </a:r>
            <a:br>
              <a:rPr lang="en-US" dirty="0"/>
            </a:br>
            <a:r>
              <a:rPr lang="en-US" dirty="0"/>
              <a:t>the wind speed</a:t>
            </a:r>
            <a:br>
              <a:rPr lang="en-US" dirty="0"/>
            </a:br>
            <a:r>
              <a:rPr lang="en-US" dirty="0"/>
              <a:t>probability density</a:t>
            </a:r>
            <a:br>
              <a:rPr lang="en-US" dirty="0"/>
            </a:br>
            <a:r>
              <a:rPr lang="en-US" dirty="0"/>
              <a:t>function (pdf)</a:t>
            </a:r>
          </a:p>
          <a:p>
            <a:endParaRPr lang="en-US" dirty="0"/>
          </a:p>
        </p:txBody>
      </p:sp>
      <p:pic>
        <p:nvPicPr>
          <p:cNvPr id="5" name="Picture 3" descr="fig62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20000">
            <a:off x="4393887" y="3455590"/>
            <a:ext cx="5942953" cy="2996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1">
            <a:extLst>
              <a:ext uri="{FF2B5EF4-FFF2-40B4-BE49-F238E27FC236}">
                <a16:creationId xmlns:a16="http://schemas.microsoft.com/office/drawing/2014/main" id="{4F66632F-5FF2-BF81-278C-6BD0041D44D3}"/>
              </a:ext>
            </a:extLst>
          </p:cNvPr>
          <p:cNvSpPr txBox="1">
            <a:spLocks/>
          </p:cNvSpPr>
          <p:nvPr/>
        </p:nvSpPr>
        <p:spPr>
          <a:xfrm>
            <a:off x="11353800" y="6324600"/>
            <a:ext cx="6096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solidFill>
                  <a:srgbClr val="1E0000"/>
                </a:solidFill>
              </a:rPr>
              <a:pPr algn="r">
                <a:defRPr/>
              </a:pPr>
              <a:t>14</a:t>
            </a:fld>
            <a:endParaRPr lang="en-US" sz="2000" dirty="0">
              <a:solidFill>
                <a:srgbClr val="1E0000"/>
              </a:solidFill>
            </a:endParaRPr>
          </a:p>
        </p:txBody>
      </p:sp>
    </p:spTree>
    <p:extLst>
      <p:ext uri="{BB962C8B-B14F-4D97-AF65-F5344CB8AC3E}">
        <p14:creationId xmlns:p14="http://schemas.microsoft.com/office/powerpoint/2010/main" val="34096944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1506F-72C1-93C4-3A87-ACE51BDB5377}"/>
              </a:ext>
            </a:extLst>
          </p:cNvPr>
          <p:cNvSpPr>
            <a:spLocks noGrp="1"/>
          </p:cNvSpPr>
          <p:nvPr>
            <p:ph type="title"/>
          </p:nvPr>
        </p:nvSpPr>
        <p:spPr/>
        <p:txBody>
          <a:bodyPr/>
          <a:lstStyle/>
          <a:p>
            <a:r>
              <a:rPr lang="en-US" dirty="0"/>
              <a:t>Determining Available Wind Energy</a:t>
            </a:r>
          </a:p>
        </p:txBody>
      </p:sp>
      <p:sp>
        <p:nvSpPr>
          <p:cNvPr id="3" name="Content Placeholder 2">
            <a:extLst>
              <a:ext uri="{FF2B5EF4-FFF2-40B4-BE49-F238E27FC236}">
                <a16:creationId xmlns:a16="http://schemas.microsoft.com/office/drawing/2014/main" id="{A6FE8485-7208-619C-F8ED-CC16E868A61D}"/>
              </a:ext>
            </a:extLst>
          </p:cNvPr>
          <p:cNvSpPr>
            <a:spLocks noGrp="1"/>
          </p:cNvSpPr>
          <p:nvPr>
            <p:ph idx="1"/>
          </p:nvPr>
        </p:nvSpPr>
        <p:spPr/>
        <p:txBody>
          <a:bodyPr/>
          <a:lstStyle/>
          <a:p>
            <a:r>
              <a:rPr lang="en-US" dirty="0"/>
              <a:t>Because the power in the wind varies with the cube of the wind speed, just knowing the average wind speed is not sufficient to determine the available wind energy; the wind speed probability distribution function (pdf) is also needed</a:t>
            </a:r>
          </a:p>
          <a:p>
            <a:r>
              <a:rPr lang="en-US" dirty="0"/>
              <a:t>When the actual wind pdf is not available, </a:t>
            </a:r>
            <a:br>
              <a:rPr lang="en-US" dirty="0"/>
            </a:br>
            <a:r>
              <a:rPr lang="en-US" dirty="0"/>
              <a:t>it is common to assume a Rayleigh pdf, </a:t>
            </a:r>
            <a:br>
              <a:rPr lang="en-US" dirty="0"/>
            </a:br>
            <a:r>
              <a:rPr lang="en-US" dirty="0"/>
              <a:t>which is a Weibull pdf with a k = 2</a:t>
            </a:r>
            <a:br>
              <a:rPr lang="en-US" dirty="0"/>
            </a:br>
            <a:br>
              <a:rPr lang="en-US" dirty="0"/>
            </a:br>
            <a:endParaRPr lang="en-US" dirty="0"/>
          </a:p>
          <a:p>
            <a:endParaRPr lang="en-US" dirty="0"/>
          </a:p>
          <a:p>
            <a:r>
              <a:rPr lang="en-US" dirty="0"/>
              <a:t>For Rayleigh</a:t>
            </a:r>
          </a:p>
        </p:txBody>
      </p:sp>
      <p:pic>
        <p:nvPicPr>
          <p:cNvPr id="11" name="Picture 10">
            <a:extLst>
              <a:ext uri="{FF2B5EF4-FFF2-40B4-BE49-F238E27FC236}">
                <a16:creationId xmlns:a16="http://schemas.microsoft.com/office/drawing/2014/main" id="{2BB43BD1-8923-338C-9A59-6C081A70A16A}"/>
              </a:ext>
            </a:extLst>
          </p:cNvPr>
          <p:cNvPicPr>
            <a:picLocks noChangeAspect="1"/>
          </p:cNvPicPr>
          <p:nvPr/>
        </p:nvPicPr>
        <p:blipFill>
          <a:blip r:embed="rId2"/>
          <a:srcRect l="3959" r="4694"/>
          <a:stretch/>
        </p:blipFill>
        <p:spPr>
          <a:xfrm>
            <a:off x="7179179" y="2825186"/>
            <a:ext cx="4572000" cy="3352800"/>
          </a:xfrm>
          <a:prstGeom prst="rect">
            <a:avLst/>
          </a:prstGeom>
        </p:spPr>
      </p:pic>
      <p:graphicFrame>
        <p:nvGraphicFramePr>
          <p:cNvPr id="12" name="Object 2">
            <a:extLst>
              <a:ext uri="{FF2B5EF4-FFF2-40B4-BE49-F238E27FC236}">
                <a16:creationId xmlns:a16="http://schemas.microsoft.com/office/drawing/2014/main" id="{985C7437-7399-49FC-27B1-68690F463048}"/>
              </a:ext>
            </a:extLst>
          </p:cNvPr>
          <p:cNvGraphicFramePr>
            <a:graphicFrameLocks noChangeAspect="1"/>
          </p:cNvGraphicFramePr>
          <p:nvPr>
            <p:extLst>
              <p:ext uri="{D42A27DB-BD31-4B8C-83A1-F6EECF244321}">
                <p14:modId xmlns:p14="http://schemas.microsoft.com/office/powerpoint/2010/main" val="706119560"/>
              </p:ext>
            </p:extLst>
          </p:nvPr>
        </p:nvGraphicFramePr>
        <p:xfrm>
          <a:off x="822325" y="4501586"/>
          <a:ext cx="5222875" cy="1114425"/>
        </p:xfrm>
        <a:graphic>
          <a:graphicData uri="http://schemas.openxmlformats.org/presentationml/2006/ole">
            <mc:AlternateContent xmlns:mc="http://schemas.openxmlformats.org/markup-compatibility/2006">
              <mc:Choice xmlns:v="urn:schemas-microsoft-com:vml" Requires="v">
                <p:oleObj name="Equation" r:id="rId3" imgW="2323800" imgH="495000" progId="Equation.DSMT4">
                  <p:embed/>
                </p:oleObj>
              </mc:Choice>
              <mc:Fallback>
                <p:oleObj name="Equation" r:id="rId3" imgW="2323800" imgH="495000" progId="Equation.DSMT4">
                  <p:embed/>
                  <p:pic>
                    <p:nvPicPr>
                      <p:cNvPr id="6146" name="Object 2"/>
                      <p:cNvPicPr>
                        <a:picLocks noChangeAspect="1" noChangeArrowheads="1"/>
                      </p:cNvPicPr>
                      <p:nvPr/>
                    </p:nvPicPr>
                    <p:blipFill>
                      <a:blip r:embed="rId4"/>
                      <a:srcRect/>
                      <a:stretch>
                        <a:fillRect/>
                      </a:stretch>
                    </p:blipFill>
                    <p:spPr bwMode="auto">
                      <a:xfrm>
                        <a:off x="822325" y="4501586"/>
                        <a:ext cx="5222875" cy="1114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 name="Object 3">
            <a:extLst>
              <a:ext uri="{FF2B5EF4-FFF2-40B4-BE49-F238E27FC236}">
                <a16:creationId xmlns:a16="http://schemas.microsoft.com/office/drawing/2014/main" id="{482F9420-7653-3BED-4737-4584708C117B}"/>
              </a:ext>
            </a:extLst>
          </p:cNvPr>
          <p:cNvGraphicFramePr>
            <a:graphicFrameLocks noChangeAspect="1"/>
          </p:cNvGraphicFramePr>
          <p:nvPr>
            <p:extLst>
              <p:ext uri="{D42A27DB-BD31-4B8C-83A1-F6EECF244321}">
                <p14:modId xmlns:p14="http://schemas.microsoft.com/office/powerpoint/2010/main" val="893904084"/>
              </p:ext>
            </p:extLst>
          </p:nvPr>
        </p:nvGraphicFramePr>
        <p:xfrm>
          <a:off x="3167698" y="5638800"/>
          <a:ext cx="2938462" cy="942975"/>
        </p:xfrm>
        <a:graphic>
          <a:graphicData uri="http://schemas.openxmlformats.org/presentationml/2006/ole">
            <mc:AlternateContent xmlns:mc="http://schemas.openxmlformats.org/markup-compatibility/2006">
              <mc:Choice xmlns:v="urn:schemas-microsoft-com:vml" Requires="v">
                <p:oleObj name="Equation" r:id="rId5" imgW="1307880" imgH="419040" progId="Equation.DSMT4">
                  <p:embed/>
                </p:oleObj>
              </mc:Choice>
              <mc:Fallback>
                <p:oleObj name="Equation" r:id="rId5" imgW="1307880" imgH="419040" progId="Equation.DSMT4">
                  <p:embed/>
                  <p:pic>
                    <p:nvPicPr>
                      <p:cNvPr id="9219" name="Object 3"/>
                      <p:cNvPicPr>
                        <a:picLocks noChangeAspect="1" noChangeArrowheads="1"/>
                      </p:cNvPicPr>
                      <p:nvPr/>
                    </p:nvPicPr>
                    <p:blipFill>
                      <a:blip r:embed="rId6"/>
                      <a:srcRect/>
                      <a:stretch>
                        <a:fillRect/>
                      </a:stretch>
                    </p:blipFill>
                    <p:spPr bwMode="auto">
                      <a:xfrm>
                        <a:off x="3167698" y="5638800"/>
                        <a:ext cx="2938462" cy="942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 name="Slide Number Placeholder 1">
            <a:extLst>
              <a:ext uri="{FF2B5EF4-FFF2-40B4-BE49-F238E27FC236}">
                <a16:creationId xmlns:a16="http://schemas.microsoft.com/office/drawing/2014/main" id="{64F76B1A-93EA-B7C5-42FD-281D31BDAAEB}"/>
              </a:ext>
            </a:extLst>
          </p:cNvPr>
          <p:cNvSpPr txBox="1">
            <a:spLocks/>
          </p:cNvSpPr>
          <p:nvPr/>
        </p:nvSpPr>
        <p:spPr>
          <a:xfrm>
            <a:off x="11353800" y="6324600"/>
            <a:ext cx="6096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solidFill>
                  <a:srgbClr val="1E0000"/>
                </a:solidFill>
              </a:rPr>
              <a:pPr algn="r">
                <a:defRPr/>
              </a:pPr>
              <a:t>15</a:t>
            </a:fld>
            <a:endParaRPr lang="en-US" sz="2000" dirty="0">
              <a:solidFill>
                <a:srgbClr val="1E0000"/>
              </a:solidFill>
            </a:endParaRPr>
          </a:p>
        </p:txBody>
      </p:sp>
    </p:spTree>
    <p:extLst>
      <p:ext uri="{BB962C8B-B14F-4D97-AF65-F5344CB8AC3E}">
        <p14:creationId xmlns:p14="http://schemas.microsoft.com/office/powerpoint/2010/main" val="36692383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Wind Turbine Height and Size</a:t>
            </a:r>
          </a:p>
        </p:txBody>
      </p:sp>
      <p:sp>
        <p:nvSpPr>
          <p:cNvPr id="5" name="TextBox 4"/>
          <p:cNvSpPr txBox="1"/>
          <p:nvPr/>
        </p:nvSpPr>
        <p:spPr>
          <a:xfrm>
            <a:off x="8004435" y="913589"/>
            <a:ext cx="3674817" cy="2308324"/>
          </a:xfrm>
          <a:prstGeom prst="rect">
            <a:avLst/>
          </a:prstGeom>
          <a:solidFill>
            <a:schemeClr val="accent3">
              <a:lumMod val="95000"/>
            </a:schemeClr>
          </a:solidFill>
        </p:spPr>
        <p:txBody>
          <a:bodyPr wrap="square" rtlCol="0">
            <a:spAutoFit/>
          </a:bodyPr>
          <a:lstStyle/>
          <a:p>
            <a:r>
              <a:rPr lang="en-US" sz="2400" dirty="0">
                <a:solidFill>
                  <a:srgbClr val="1E0000"/>
                </a:solidFill>
              </a:rPr>
              <a:t>The current largest wind</a:t>
            </a:r>
            <a:br>
              <a:rPr lang="en-US" sz="2400" dirty="0">
                <a:solidFill>
                  <a:srgbClr val="1E0000"/>
                </a:solidFill>
              </a:rPr>
            </a:br>
            <a:r>
              <a:rPr lang="en-US" sz="2400" dirty="0">
                <a:solidFill>
                  <a:srgbClr val="1E0000"/>
                </a:solidFill>
              </a:rPr>
              <a:t>turbines by capacity are about 26 MW with rotor diameters of about 340m; the below picture is for an 18 MW generator</a:t>
            </a:r>
          </a:p>
        </p:txBody>
      </p:sp>
      <p:sp>
        <p:nvSpPr>
          <p:cNvPr id="6" name="TextBox 5"/>
          <p:cNvSpPr txBox="1"/>
          <p:nvPr/>
        </p:nvSpPr>
        <p:spPr>
          <a:xfrm>
            <a:off x="449977" y="5954615"/>
            <a:ext cx="11506200" cy="461665"/>
          </a:xfrm>
          <a:prstGeom prst="rect">
            <a:avLst/>
          </a:prstGeom>
          <a:solidFill>
            <a:schemeClr val="accent3">
              <a:lumMod val="95000"/>
            </a:schemeClr>
          </a:solidFill>
        </p:spPr>
        <p:txBody>
          <a:bodyPr wrap="square" rtlCol="0">
            <a:spAutoFit/>
          </a:bodyPr>
          <a:lstStyle/>
          <a:p>
            <a:r>
              <a:rPr lang="en-US" sz="2400" dirty="0">
                <a:solidFill>
                  <a:srgbClr val="1E0000"/>
                </a:solidFill>
              </a:rPr>
              <a:t>Average on-shore capacities are now over 3 MW, with hub heights approaching 100 m</a:t>
            </a:r>
          </a:p>
        </p:txBody>
      </p:sp>
      <p:sp>
        <p:nvSpPr>
          <p:cNvPr id="8" name="TextBox 7">
            <a:extLst>
              <a:ext uri="{FF2B5EF4-FFF2-40B4-BE49-F238E27FC236}">
                <a16:creationId xmlns:a16="http://schemas.microsoft.com/office/drawing/2014/main" id="{78B3837A-8264-CEE2-126A-BBA442B2EF4D}"/>
              </a:ext>
            </a:extLst>
          </p:cNvPr>
          <p:cNvSpPr txBox="1"/>
          <p:nvPr/>
        </p:nvSpPr>
        <p:spPr>
          <a:xfrm>
            <a:off x="1791062" y="6479360"/>
            <a:ext cx="6095276" cy="338554"/>
          </a:xfrm>
          <a:prstGeom prst="rect">
            <a:avLst/>
          </a:prstGeom>
          <a:noFill/>
        </p:spPr>
        <p:txBody>
          <a:bodyPr wrap="square">
            <a:spAutoFit/>
          </a:bodyPr>
          <a:lstStyle/>
          <a:p>
            <a:r>
              <a:rPr lang="en-US" sz="1600" dirty="0">
                <a:solidFill>
                  <a:schemeClr val="tx1">
                    <a:lumMod val="50000"/>
                  </a:schemeClr>
                </a:solidFill>
              </a:rPr>
              <a:t>https://www.energy.gov/eere/articles/wind-turbines-bigger-better</a:t>
            </a:r>
          </a:p>
        </p:txBody>
      </p:sp>
      <p:pic>
        <p:nvPicPr>
          <p:cNvPr id="2050" name="Picture 2" descr="Illustration of increasing turbine heights and blades lengths over time">
            <a:extLst>
              <a:ext uri="{FF2B5EF4-FFF2-40B4-BE49-F238E27FC236}">
                <a16:creationId xmlns:a16="http://schemas.microsoft.com/office/drawing/2014/main" id="{2D0898B6-6B49-F95A-16FF-220D1BB050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34839"/>
            <a:ext cx="7810500" cy="4438650"/>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1">
            <a:extLst>
              <a:ext uri="{FF2B5EF4-FFF2-40B4-BE49-F238E27FC236}">
                <a16:creationId xmlns:a16="http://schemas.microsoft.com/office/drawing/2014/main" id="{6A7BBE21-8256-F6A6-02F9-D647C11B6CFE}"/>
              </a:ext>
            </a:extLst>
          </p:cNvPr>
          <p:cNvSpPr txBox="1">
            <a:spLocks/>
          </p:cNvSpPr>
          <p:nvPr/>
        </p:nvSpPr>
        <p:spPr>
          <a:xfrm>
            <a:off x="11353800" y="6324600"/>
            <a:ext cx="6096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solidFill>
                  <a:srgbClr val="1E0000"/>
                </a:solidFill>
              </a:rPr>
              <a:pPr algn="r">
                <a:defRPr/>
              </a:pPr>
              <a:t>16</a:t>
            </a:fld>
            <a:endParaRPr lang="en-US" sz="2000" dirty="0">
              <a:solidFill>
                <a:srgbClr val="1E0000"/>
              </a:solidFill>
            </a:endParaRPr>
          </a:p>
        </p:txBody>
      </p:sp>
      <p:pic>
        <p:nvPicPr>
          <p:cNvPr id="3074" name="Picture 2" descr="Dongfang's previous largest rig, the 18 MW, 919 ft tall (280 meter) wind turbine installed. No completed images of the new 26 MW wind turbine exist yet, but we'll be sure to update when they are released">
            <a:extLst>
              <a:ext uri="{FF2B5EF4-FFF2-40B4-BE49-F238E27FC236}">
                <a16:creationId xmlns:a16="http://schemas.microsoft.com/office/drawing/2014/main" id="{20F1B914-65AD-72E3-8D20-FA42CC49392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4434" y="3303095"/>
            <a:ext cx="3705591" cy="2470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87849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Extracted Power </a:t>
            </a:r>
          </a:p>
        </p:txBody>
      </p:sp>
      <p:sp>
        <p:nvSpPr>
          <p:cNvPr id="3" name="Content Placeholder 2"/>
          <p:cNvSpPr>
            <a:spLocks noGrp="1"/>
          </p:cNvSpPr>
          <p:nvPr>
            <p:ph idx="1"/>
          </p:nvPr>
        </p:nvSpPr>
        <p:spPr>
          <a:xfrm>
            <a:off x="457200" y="1280160"/>
            <a:ext cx="11430000" cy="1405890"/>
          </a:xfrm>
        </p:spPr>
        <p:txBody>
          <a:bodyPr/>
          <a:lstStyle/>
          <a:p>
            <a:r>
              <a:rPr lang="en-US" dirty="0"/>
              <a:t>WTGs are designed for rated power and windspeed</a:t>
            </a:r>
          </a:p>
          <a:p>
            <a:pPr lvl="1"/>
            <a:r>
              <a:rPr lang="en-US" dirty="0"/>
              <a:t>For speeds above this blades are pitched to operate at rated power; at furling speed the WTG is cut out</a:t>
            </a:r>
          </a:p>
        </p:txBody>
      </p:sp>
      <p:pic>
        <p:nvPicPr>
          <p:cNvPr id="5" name="Picture 3" descr="fig632.png"/>
          <p:cNvPicPr>
            <a:picLocks noChangeAspect="1"/>
          </p:cNvPicPr>
          <p:nvPr/>
        </p:nvPicPr>
        <p:blipFill rotWithShape="1">
          <a:blip r:embed="rId2" cstate="print">
            <a:extLst>
              <a:ext uri="{28A0092B-C50C-407E-A947-70E740481C1C}">
                <a14:useLocalDpi xmlns:a14="http://schemas.microsoft.com/office/drawing/2010/main" val="0"/>
              </a:ext>
            </a:extLst>
          </a:blip>
          <a:srcRect l="-73" b="-2749"/>
          <a:stretch/>
        </p:blipFill>
        <p:spPr bwMode="auto">
          <a:xfrm rot="-180000">
            <a:off x="1855788" y="2651761"/>
            <a:ext cx="7924800" cy="413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1">
            <a:extLst>
              <a:ext uri="{FF2B5EF4-FFF2-40B4-BE49-F238E27FC236}">
                <a16:creationId xmlns:a16="http://schemas.microsoft.com/office/drawing/2014/main" id="{E662CF0D-C1B6-0924-603D-D7E96F578EBA}"/>
              </a:ext>
            </a:extLst>
          </p:cNvPr>
          <p:cNvSpPr txBox="1">
            <a:spLocks/>
          </p:cNvSpPr>
          <p:nvPr/>
        </p:nvSpPr>
        <p:spPr>
          <a:xfrm>
            <a:off x="11353800" y="6324600"/>
            <a:ext cx="6096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solidFill>
                  <a:srgbClr val="1E0000"/>
                </a:solidFill>
              </a:rPr>
              <a:pPr algn="r">
                <a:defRPr/>
              </a:pPr>
              <a:t>17</a:t>
            </a:fld>
            <a:endParaRPr lang="en-US" sz="2000" dirty="0">
              <a:solidFill>
                <a:srgbClr val="1E0000"/>
              </a:solidFill>
            </a:endParaRPr>
          </a:p>
        </p:txBody>
      </p:sp>
    </p:spTree>
    <p:extLst>
      <p:ext uri="{BB962C8B-B14F-4D97-AF65-F5344CB8AC3E}">
        <p14:creationId xmlns:p14="http://schemas.microsoft.com/office/powerpoint/2010/main" val="3349643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GE 1.5 and 1.6 MW Turbines</a:t>
            </a:r>
          </a:p>
        </p:txBody>
      </p:sp>
      <p:sp>
        <p:nvSpPr>
          <p:cNvPr id="3" name="Content Placeholder 2"/>
          <p:cNvSpPr>
            <a:spLocks noGrp="1"/>
          </p:cNvSpPr>
          <p:nvPr>
            <p:ph idx="1"/>
          </p:nvPr>
        </p:nvSpPr>
        <p:spPr>
          <a:xfrm>
            <a:off x="457200" y="1280160"/>
            <a:ext cx="10820400" cy="701040"/>
          </a:xfrm>
        </p:spPr>
        <p:txBody>
          <a:bodyPr/>
          <a:lstStyle/>
          <a:p>
            <a:r>
              <a:rPr lang="en-US" dirty="0"/>
              <a:t>Power speed curves for the GE 1.5 and 1.6 MW WTGs</a:t>
            </a:r>
          </a:p>
          <a:p>
            <a:pPr lvl="1"/>
            <a:r>
              <a:rPr lang="en-US" dirty="0"/>
              <a:t>Hub height is 80/100 m; cut-out at 25 m/s wind</a:t>
            </a:r>
          </a:p>
        </p:txBody>
      </p:sp>
      <p:sp>
        <p:nvSpPr>
          <p:cNvPr id="6" name="Rectangle 5"/>
          <p:cNvSpPr/>
          <p:nvPr/>
        </p:nvSpPr>
        <p:spPr>
          <a:xfrm>
            <a:off x="2438400" y="6248401"/>
            <a:ext cx="6781800" cy="276999"/>
          </a:xfrm>
          <a:prstGeom prst="rect">
            <a:avLst/>
          </a:prstGeom>
        </p:spPr>
        <p:txBody>
          <a:bodyPr wrap="square">
            <a:spAutoFit/>
          </a:bodyPr>
          <a:lstStyle/>
          <a:p>
            <a:r>
              <a:rPr lang="en-US" sz="1200" dirty="0">
                <a:solidFill>
                  <a:srgbClr val="1E0000"/>
                </a:solidFill>
              </a:rPr>
              <a:t>Source: http://site.ge-energy.com/prod_serv/products/wind_turbines/en/15mw/index.htm</a:t>
            </a:r>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219200" y="2286000"/>
            <a:ext cx="5913120" cy="3913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1">
            <a:extLst>
              <a:ext uri="{FF2B5EF4-FFF2-40B4-BE49-F238E27FC236}">
                <a16:creationId xmlns:a16="http://schemas.microsoft.com/office/drawing/2014/main" id="{B2DDB669-E7C0-D16D-46A2-273EA6471ECD}"/>
              </a:ext>
            </a:extLst>
          </p:cNvPr>
          <p:cNvSpPr txBox="1">
            <a:spLocks/>
          </p:cNvSpPr>
          <p:nvPr/>
        </p:nvSpPr>
        <p:spPr>
          <a:xfrm>
            <a:off x="11353800" y="6324600"/>
            <a:ext cx="6096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solidFill>
                  <a:srgbClr val="1E0000"/>
                </a:solidFill>
              </a:rPr>
              <a:pPr algn="r">
                <a:defRPr/>
              </a:pPr>
              <a:t>18</a:t>
            </a:fld>
            <a:endParaRPr lang="en-US" sz="2000" dirty="0">
              <a:solidFill>
                <a:srgbClr val="1E0000"/>
              </a:solidFill>
            </a:endParaRPr>
          </a:p>
        </p:txBody>
      </p:sp>
    </p:spTree>
    <p:extLst>
      <p:ext uri="{BB962C8B-B14F-4D97-AF65-F5344CB8AC3E}">
        <p14:creationId xmlns:p14="http://schemas.microsoft.com/office/powerpoint/2010/main" val="41800414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442B23-71AB-9E43-9684-E1B6CA1DAA8F}"/>
              </a:ext>
            </a:extLst>
          </p:cNvPr>
          <p:cNvSpPr>
            <a:spLocks noGrp="1"/>
          </p:cNvSpPr>
          <p:nvPr>
            <p:ph idx="1"/>
          </p:nvPr>
        </p:nvSpPr>
        <p:spPr>
          <a:xfrm>
            <a:off x="465746" y="1295400"/>
            <a:ext cx="11345254" cy="3733800"/>
          </a:xfrm>
        </p:spPr>
        <p:txBody>
          <a:bodyPr/>
          <a:lstStyle/>
          <a:p>
            <a:r>
              <a:rPr lang="en-US" dirty="0"/>
              <a:t>Please read Chapter 13</a:t>
            </a:r>
          </a:p>
          <a:p>
            <a:r>
              <a:rPr lang="en-US" dirty="0"/>
              <a:t>Schedule for the rest of the semester is </a:t>
            </a:r>
          </a:p>
          <a:p>
            <a:pPr lvl="1"/>
            <a:r>
              <a:rPr lang="en-US" dirty="0"/>
              <a:t>No labs this Friday (Reading Day)</a:t>
            </a:r>
          </a:p>
          <a:p>
            <a:pPr lvl="1"/>
            <a:r>
              <a:rPr lang="en-US" dirty="0"/>
              <a:t>Lab 11 (project presentations) by the individual teams to their TA ideally before the end of classes (on or before April 29)</a:t>
            </a:r>
          </a:p>
          <a:p>
            <a:pPr lvl="1"/>
            <a:r>
              <a:rPr lang="en-US" dirty="0"/>
              <a:t>Exam 2 on Wednesday April 23 during class; comprehensive but more emphasis on material since the first exam; similar format to first exam, closed book, closed notes, but two 8.5 by 11 inch note sheets and calculators allowed</a:t>
            </a:r>
          </a:p>
          <a:p>
            <a:pPr lvl="1"/>
            <a:r>
              <a:rPr lang="en-US" dirty="0"/>
              <a:t>Design project due at 9:30 am on May 1 (i.e., at the end of our final slot; no final)</a:t>
            </a:r>
          </a:p>
          <a:p>
            <a:endParaRPr lang="en-US" dirty="0"/>
          </a:p>
        </p:txBody>
      </p:sp>
      <p:sp>
        <p:nvSpPr>
          <p:cNvPr id="6" name="Title 5">
            <a:extLst>
              <a:ext uri="{FF2B5EF4-FFF2-40B4-BE49-F238E27FC236}">
                <a16:creationId xmlns:a16="http://schemas.microsoft.com/office/drawing/2014/main" id="{E6C12B43-9AA1-2F30-300B-45431DB9E64A}"/>
              </a:ext>
            </a:extLst>
          </p:cNvPr>
          <p:cNvSpPr>
            <a:spLocks noGrp="1"/>
          </p:cNvSpPr>
          <p:nvPr>
            <p:ph type="title"/>
          </p:nvPr>
        </p:nvSpPr>
        <p:spPr/>
        <p:txBody>
          <a:bodyPr/>
          <a:lstStyle/>
          <a:p>
            <a:r>
              <a:rPr lang="en-US" dirty="0"/>
              <a:t>Announcements</a:t>
            </a:r>
          </a:p>
        </p:txBody>
      </p:sp>
      <p:sp>
        <p:nvSpPr>
          <p:cNvPr id="2" name="Slide Number Placeholder 3">
            <a:extLst>
              <a:ext uri="{FF2B5EF4-FFF2-40B4-BE49-F238E27FC236}">
                <a16:creationId xmlns:a16="http://schemas.microsoft.com/office/drawing/2014/main" id="{93010877-B52C-380E-64E6-5B061637C927}"/>
              </a:ext>
            </a:extLst>
          </p:cNvPr>
          <p:cNvSpPr txBox="1">
            <a:spLocks/>
          </p:cNvSpPr>
          <p:nvPr/>
        </p:nvSpPr>
        <p:spPr bwMode="auto">
          <a:xfrm>
            <a:off x="11356848" y="6324600"/>
            <a:ext cx="612648"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fontAlgn="base">
              <a:spcBef>
                <a:spcPct val="20000"/>
              </a:spcBef>
              <a:spcAft>
                <a:spcPct val="0"/>
              </a:spcAft>
              <a:buClr>
                <a:schemeClr val="tx1"/>
              </a:buClr>
              <a:buSzPct val="100000"/>
              <a:buFont typeface="Wingdings" pitchFamily="2" charset="2"/>
              <a:defRPr sz="20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defRPr/>
            </a:pPr>
            <a:fld id="{0AF38EFD-512B-4531-8A51-5AEF24EFF359}" type="slidenum">
              <a:rPr lang="en-US" smtClean="0">
                <a:solidFill>
                  <a:schemeClr val="tx1">
                    <a:lumMod val="50000"/>
                  </a:schemeClr>
                </a:solidFill>
              </a:rPr>
              <a:pPr>
                <a:defRPr/>
              </a:pPr>
              <a:t>1</a:t>
            </a:fld>
            <a:endParaRPr lang="en-US" dirty="0">
              <a:solidFill>
                <a:schemeClr val="tx1">
                  <a:lumMod val="50000"/>
                </a:schemeClr>
              </a:solidFill>
            </a:endParaRPr>
          </a:p>
        </p:txBody>
      </p:sp>
    </p:spTree>
    <p:extLst>
      <p:ext uri="{BB962C8B-B14F-4D97-AF65-F5344CB8AC3E}">
        <p14:creationId xmlns:p14="http://schemas.microsoft.com/office/powerpoint/2010/main" val="9845180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Wind Farms (or Parks)</a:t>
            </a:r>
          </a:p>
        </p:txBody>
      </p:sp>
      <p:sp>
        <p:nvSpPr>
          <p:cNvPr id="3" name="Content Placeholder 2"/>
          <p:cNvSpPr>
            <a:spLocks noGrp="1"/>
          </p:cNvSpPr>
          <p:nvPr>
            <p:ph idx="1"/>
          </p:nvPr>
        </p:nvSpPr>
        <p:spPr/>
        <p:txBody>
          <a:bodyPr/>
          <a:lstStyle/>
          <a:p>
            <a:r>
              <a:rPr lang="en-US" dirty="0"/>
              <a:t>Usually, wind farm is modeled in aggregate for grid studies; wind farm can consist of many small (1 to 3 MW) wind turbine-generators (WTGs) operating at  low voltage (e.g. 0.6kV) stepped up to distribution level (e.g., 34.5 kV)</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3286563"/>
            <a:ext cx="4053966" cy="2885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8926" y="2924882"/>
            <a:ext cx="4870976" cy="3247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828800" y="6400801"/>
            <a:ext cx="6477000" cy="307777"/>
          </a:xfrm>
          <a:prstGeom prst="rect">
            <a:avLst/>
          </a:prstGeom>
        </p:spPr>
        <p:txBody>
          <a:bodyPr wrap="square">
            <a:spAutoFit/>
          </a:bodyPr>
          <a:lstStyle/>
          <a:p>
            <a:r>
              <a:rPr lang="en-US" sz="1400" dirty="0">
                <a:solidFill>
                  <a:srgbClr val="1E0000"/>
                </a:solidFill>
              </a:rPr>
              <a:t>Photo Source: www.energyindustryphotos.com/photos_of_wind_farm_turbines.htm</a:t>
            </a:r>
          </a:p>
        </p:txBody>
      </p:sp>
      <p:sp>
        <p:nvSpPr>
          <p:cNvPr id="4" name="Slide Number Placeholder 1">
            <a:extLst>
              <a:ext uri="{FF2B5EF4-FFF2-40B4-BE49-F238E27FC236}">
                <a16:creationId xmlns:a16="http://schemas.microsoft.com/office/drawing/2014/main" id="{82C25697-B9D5-B1FB-F664-28C6FF3E6842}"/>
              </a:ext>
            </a:extLst>
          </p:cNvPr>
          <p:cNvSpPr txBox="1">
            <a:spLocks/>
          </p:cNvSpPr>
          <p:nvPr/>
        </p:nvSpPr>
        <p:spPr>
          <a:xfrm>
            <a:off x="11353800" y="6324600"/>
            <a:ext cx="6096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solidFill>
                  <a:srgbClr val="1E0000"/>
                </a:solidFill>
              </a:rPr>
              <a:pPr algn="r">
                <a:defRPr/>
              </a:pPr>
              <a:t>19</a:t>
            </a:fld>
            <a:endParaRPr lang="en-US" sz="2000" dirty="0">
              <a:solidFill>
                <a:srgbClr val="1E0000"/>
              </a:solidFill>
            </a:endParaRPr>
          </a:p>
        </p:txBody>
      </p:sp>
    </p:spTree>
    <p:extLst>
      <p:ext uri="{BB962C8B-B14F-4D97-AF65-F5344CB8AC3E}">
        <p14:creationId xmlns:p14="http://schemas.microsoft.com/office/powerpoint/2010/main" val="19631828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Economies of Scale</a:t>
            </a:r>
          </a:p>
        </p:txBody>
      </p:sp>
      <p:sp>
        <p:nvSpPr>
          <p:cNvPr id="3" name="Content Placeholder 2"/>
          <p:cNvSpPr>
            <a:spLocks noGrp="1"/>
          </p:cNvSpPr>
          <p:nvPr>
            <p:ph idx="1"/>
          </p:nvPr>
        </p:nvSpPr>
        <p:spPr>
          <a:xfrm>
            <a:off x="457200" y="1280160"/>
            <a:ext cx="10896600" cy="3733800"/>
          </a:xfrm>
        </p:spPr>
        <p:txBody>
          <a:bodyPr/>
          <a:lstStyle/>
          <a:p>
            <a:r>
              <a:rPr lang="en-US" dirty="0"/>
              <a:t>Presently large wind farms produce electricity more economically than small operations</a:t>
            </a:r>
          </a:p>
          <a:p>
            <a:r>
              <a:rPr lang="en-US" dirty="0"/>
              <a:t>Factors that contribute to lower costs are</a:t>
            </a:r>
          </a:p>
          <a:p>
            <a:pPr lvl="1"/>
            <a:r>
              <a:rPr lang="en-US" dirty="0"/>
              <a:t>Wind power is proportional to the area covered by the blade (square of diameter) while tower costs vary with a value less than the square of the diameter</a:t>
            </a:r>
          </a:p>
          <a:p>
            <a:pPr lvl="1"/>
            <a:r>
              <a:rPr lang="en-US" dirty="0"/>
              <a:t>Larger blades are higher, permitting access to faster winds, but size limited by transportation for most land wind farms</a:t>
            </a:r>
          </a:p>
          <a:p>
            <a:pPr lvl="1"/>
            <a:r>
              <a:rPr lang="en-US" dirty="0"/>
              <a:t>Fixed costs associated with construction (permitting, management) are spread over more MWs of capacity</a:t>
            </a:r>
          </a:p>
          <a:p>
            <a:pPr lvl="1"/>
            <a:r>
              <a:rPr lang="en-US" dirty="0"/>
              <a:t>Efficiencies in managing larger wind farms typically result in lower O&amp;M costs (on-site staff reduces travel costs)</a:t>
            </a:r>
          </a:p>
          <a:p>
            <a:endParaRPr lang="en-US" dirty="0"/>
          </a:p>
        </p:txBody>
      </p:sp>
      <p:sp>
        <p:nvSpPr>
          <p:cNvPr id="5" name="Slide Number Placeholder 1">
            <a:extLst>
              <a:ext uri="{FF2B5EF4-FFF2-40B4-BE49-F238E27FC236}">
                <a16:creationId xmlns:a16="http://schemas.microsoft.com/office/drawing/2014/main" id="{B646E8EA-A7C9-A29C-7A79-FBB47C270D5A}"/>
              </a:ext>
            </a:extLst>
          </p:cNvPr>
          <p:cNvSpPr txBox="1">
            <a:spLocks/>
          </p:cNvSpPr>
          <p:nvPr/>
        </p:nvSpPr>
        <p:spPr>
          <a:xfrm>
            <a:off x="11353800" y="6324600"/>
            <a:ext cx="6096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solidFill>
                  <a:srgbClr val="1E0000"/>
                </a:solidFill>
              </a:rPr>
              <a:pPr algn="r">
                <a:defRPr/>
              </a:pPr>
              <a:t>20</a:t>
            </a:fld>
            <a:endParaRPr lang="en-US" sz="2000" dirty="0">
              <a:solidFill>
                <a:srgbClr val="1E0000"/>
              </a:solidFill>
            </a:endParaRPr>
          </a:p>
        </p:txBody>
      </p:sp>
    </p:spTree>
    <p:extLst>
      <p:ext uri="{BB962C8B-B14F-4D97-AF65-F5344CB8AC3E}">
        <p14:creationId xmlns:p14="http://schemas.microsoft.com/office/powerpoint/2010/main" val="8281721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9A53D-C9CC-EFE8-4E1B-15B12F778372}"/>
              </a:ext>
            </a:extLst>
          </p:cNvPr>
          <p:cNvSpPr>
            <a:spLocks noGrp="1"/>
          </p:cNvSpPr>
          <p:nvPr>
            <p:ph type="title"/>
          </p:nvPr>
        </p:nvSpPr>
        <p:spPr/>
        <p:txBody>
          <a:bodyPr/>
          <a:lstStyle/>
          <a:p>
            <a:r>
              <a:rPr lang="en-US" dirty="0"/>
              <a:t>Wind Patterns</a:t>
            </a:r>
          </a:p>
        </p:txBody>
      </p:sp>
      <p:sp>
        <p:nvSpPr>
          <p:cNvPr id="3" name="Content Placeholder 2">
            <a:extLst>
              <a:ext uri="{FF2B5EF4-FFF2-40B4-BE49-F238E27FC236}">
                <a16:creationId xmlns:a16="http://schemas.microsoft.com/office/drawing/2014/main" id="{BEF18C27-B7DB-C072-6698-A410F0104C1B}"/>
              </a:ext>
            </a:extLst>
          </p:cNvPr>
          <p:cNvSpPr>
            <a:spLocks noGrp="1"/>
          </p:cNvSpPr>
          <p:nvPr>
            <p:ph idx="1"/>
          </p:nvPr>
        </p:nvSpPr>
        <p:spPr/>
        <p:txBody>
          <a:bodyPr/>
          <a:lstStyle/>
          <a:p>
            <a:r>
              <a:rPr lang="en-US" dirty="0"/>
              <a:t>Wind speeds, of course, vary. However, they usually exhibit daily and seasonal patterns that the be leveraged in electric grid planning and operation; the below images show data for ERCOT locations, both daily and monthly </a:t>
            </a:r>
          </a:p>
          <a:p>
            <a:endParaRPr lang="en-US" dirty="0"/>
          </a:p>
        </p:txBody>
      </p:sp>
      <p:sp>
        <p:nvSpPr>
          <p:cNvPr id="5" name="TextBox 4">
            <a:extLst>
              <a:ext uri="{FF2B5EF4-FFF2-40B4-BE49-F238E27FC236}">
                <a16:creationId xmlns:a16="http://schemas.microsoft.com/office/drawing/2014/main" id="{59D81D6C-D57B-B6A0-4451-79B2C049FDB5}"/>
              </a:ext>
            </a:extLst>
          </p:cNvPr>
          <p:cNvSpPr txBox="1"/>
          <p:nvPr/>
        </p:nvSpPr>
        <p:spPr bwMode="auto">
          <a:xfrm>
            <a:off x="-18041" y="6324600"/>
            <a:ext cx="6095288" cy="276999"/>
          </a:xfrm>
          <a:prstGeom prst="rect">
            <a:avLst/>
          </a:prstGeom>
          <a:noFill/>
          <a:ln>
            <a:noFill/>
          </a:ln>
        </p:spPr>
        <p:txBody>
          <a:bodyPr wrap="square">
            <a:spAutoFit/>
          </a:bodyPr>
          <a:lstStyle/>
          <a:p>
            <a:r>
              <a:rPr lang="en-US" sz="1200" dirty="0">
                <a:solidFill>
                  <a:schemeClr val="tx1">
                    <a:lumMod val="50000"/>
                  </a:schemeClr>
                </a:solidFill>
              </a:rPr>
              <a:t>Images: www.ercot.com/files/docs/2017/02/17/MemoReport_AWST_ERCOT_27Mar2015.pdf</a:t>
            </a:r>
          </a:p>
        </p:txBody>
      </p:sp>
      <p:pic>
        <p:nvPicPr>
          <p:cNvPr id="7" name="Picture 6">
            <a:extLst>
              <a:ext uri="{FF2B5EF4-FFF2-40B4-BE49-F238E27FC236}">
                <a16:creationId xmlns:a16="http://schemas.microsoft.com/office/drawing/2014/main" id="{413C390B-7129-5D14-4636-777C46225DFE}"/>
              </a:ext>
            </a:extLst>
          </p:cNvPr>
          <p:cNvPicPr>
            <a:picLocks noChangeAspect="1"/>
          </p:cNvPicPr>
          <p:nvPr/>
        </p:nvPicPr>
        <p:blipFill>
          <a:blip r:embed="rId2"/>
          <a:stretch>
            <a:fillRect/>
          </a:stretch>
        </p:blipFill>
        <p:spPr>
          <a:xfrm>
            <a:off x="5577080" y="3063240"/>
            <a:ext cx="6052559" cy="3124200"/>
          </a:xfrm>
          <a:prstGeom prst="rect">
            <a:avLst/>
          </a:prstGeom>
        </p:spPr>
      </p:pic>
      <p:pic>
        <p:nvPicPr>
          <p:cNvPr id="9" name="Picture 8">
            <a:extLst>
              <a:ext uri="{FF2B5EF4-FFF2-40B4-BE49-F238E27FC236}">
                <a16:creationId xmlns:a16="http://schemas.microsoft.com/office/drawing/2014/main" id="{84D9A29E-431C-30F8-5E02-870E11E5D2FF}"/>
              </a:ext>
            </a:extLst>
          </p:cNvPr>
          <p:cNvPicPr>
            <a:picLocks noChangeAspect="1"/>
          </p:cNvPicPr>
          <p:nvPr/>
        </p:nvPicPr>
        <p:blipFill>
          <a:blip r:embed="rId3"/>
          <a:stretch>
            <a:fillRect/>
          </a:stretch>
        </p:blipFill>
        <p:spPr>
          <a:xfrm>
            <a:off x="301713" y="3200400"/>
            <a:ext cx="5304328" cy="3021027"/>
          </a:xfrm>
          <a:prstGeom prst="rect">
            <a:avLst/>
          </a:prstGeom>
        </p:spPr>
      </p:pic>
      <p:sp>
        <p:nvSpPr>
          <p:cNvPr id="10" name="Slide Number Placeholder 1">
            <a:extLst>
              <a:ext uri="{FF2B5EF4-FFF2-40B4-BE49-F238E27FC236}">
                <a16:creationId xmlns:a16="http://schemas.microsoft.com/office/drawing/2014/main" id="{234A122B-A78B-4D1F-6C31-7D90FBD8B3EA}"/>
              </a:ext>
            </a:extLst>
          </p:cNvPr>
          <p:cNvSpPr txBox="1">
            <a:spLocks/>
          </p:cNvSpPr>
          <p:nvPr/>
        </p:nvSpPr>
        <p:spPr>
          <a:xfrm>
            <a:off x="11353800" y="6324600"/>
            <a:ext cx="6096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solidFill>
                  <a:srgbClr val="1E0000"/>
                </a:solidFill>
              </a:rPr>
              <a:pPr algn="r">
                <a:defRPr/>
              </a:pPr>
              <a:t>21</a:t>
            </a:fld>
            <a:endParaRPr lang="en-US" sz="2000" dirty="0">
              <a:solidFill>
                <a:srgbClr val="1E0000"/>
              </a:solidFill>
            </a:endParaRPr>
          </a:p>
        </p:txBody>
      </p:sp>
    </p:spTree>
    <p:extLst>
      <p:ext uri="{BB962C8B-B14F-4D97-AF65-F5344CB8AC3E}">
        <p14:creationId xmlns:p14="http://schemas.microsoft.com/office/powerpoint/2010/main" val="25814734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Offshore Wind</a:t>
            </a:r>
          </a:p>
        </p:txBody>
      </p:sp>
      <p:sp>
        <p:nvSpPr>
          <p:cNvPr id="3" name="Content Placeholder 2"/>
          <p:cNvSpPr>
            <a:spLocks noGrp="1"/>
          </p:cNvSpPr>
          <p:nvPr>
            <p:ph idx="1"/>
          </p:nvPr>
        </p:nvSpPr>
        <p:spPr/>
        <p:txBody>
          <a:bodyPr/>
          <a:lstStyle/>
          <a:p>
            <a:r>
              <a:rPr lang="en-US" dirty="0"/>
              <a:t>Offshore wind turbines currently need to be in relatively shallow water, so maximum distance from shore depends on the seabed</a:t>
            </a:r>
          </a:p>
          <a:p>
            <a:r>
              <a:rPr lang="en-US" dirty="0"/>
              <a:t>Worldwide capacity is about 70 GW,</a:t>
            </a:r>
            <a:br>
              <a:rPr lang="en-US" dirty="0"/>
            </a:br>
            <a:r>
              <a:rPr lang="en-US" dirty="0"/>
              <a:t>with half of it in China and almost</a:t>
            </a:r>
            <a:br>
              <a:rPr lang="en-US" dirty="0"/>
            </a:br>
            <a:r>
              <a:rPr lang="en-US" dirty="0"/>
              <a:t>one quarter in the UK</a:t>
            </a:r>
          </a:p>
          <a:p>
            <a:pPr lvl="1"/>
            <a:r>
              <a:rPr lang="en-US" dirty="0"/>
              <a:t>US offshore wind is only 42 MW; </a:t>
            </a:r>
            <a:br>
              <a:rPr lang="en-US" dirty="0"/>
            </a:br>
            <a:r>
              <a:rPr lang="en-US" dirty="0"/>
              <a:t>while there had been lots of interest, </a:t>
            </a:r>
            <a:br>
              <a:rPr lang="en-US" dirty="0"/>
            </a:br>
            <a:r>
              <a:rPr lang="en-US" dirty="0"/>
              <a:t>there are also major challenges </a:t>
            </a:r>
            <a:br>
              <a:rPr lang="en-US" dirty="0"/>
            </a:br>
            <a:r>
              <a:rPr lang="en-US" dirty="0"/>
              <a:t>including greatly increased costs </a:t>
            </a:r>
          </a:p>
          <a:p>
            <a:r>
              <a:rPr lang="en-US" dirty="0"/>
              <a:t>Capacity factors tend to increase</a:t>
            </a:r>
            <a:br>
              <a:rPr lang="en-US" dirty="0"/>
            </a:br>
            <a:r>
              <a:rPr lang="en-US" dirty="0"/>
              <a:t>as turbines move further off-shore</a:t>
            </a:r>
          </a:p>
          <a:p>
            <a:endParaRPr lang="en-US" dirty="0"/>
          </a:p>
        </p:txBody>
      </p:sp>
      <p:pic>
        <p:nvPicPr>
          <p:cNvPr id="4" name="Picture 2" descr="Deepwater Turbine Evol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2590800"/>
            <a:ext cx="4852358" cy="3608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743200" y="6324601"/>
            <a:ext cx="4572000" cy="307777"/>
          </a:xfrm>
          <a:prstGeom prst="rect">
            <a:avLst/>
          </a:prstGeom>
        </p:spPr>
        <p:txBody>
          <a:bodyPr wrap="square">
            <a:spAutoFit/>
          </a:bodyPr>
          <a:lstStyle/>
          <a:p>
            <a:r>
              <a:rPr lang="en-US" sz="1400" dirty="0">
                <a:solidFill>
                  <a:srgbClr val="1E0000"/>
                </a:solidFill>
              </a:rPr>
              <a:t>Image Source: National Renewable Energy Laboratory</a:t>
            </a:r>
          </a:p>
        </p:txBody>
      </p:sp>
      <p:sp>
        <p:nvSpPr>
          <p:cNvPr id="5" name="Slide Number Placeholder 1">
            <a:extLst>
              <a:ext uri="{FF2B5EF4-FFF2-40B4-BE49-F238E27FC236}">
                <a16:creationId xmlns:a16="http://schemas.microsoft.com/office/drawing/2014/main" id="{C5B95D92-7E5D-B9C9-E092-0E443F3CB015}"/>
              </a:ext>
            </a:extLst>
          </p:cNvPr>
          <p:cNvSpPr txBox="1">
            <a:spLocks/>
          </p:cNvSpPr>
          <p:nvPr/>
        </p:nvSpPr>
        <p:spPr>
          <a:xfrm>
            <a:off x="11353800" y="6324600"/>
            <a:ext cx="6096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solidFill>
                  <a:srgbClr val="1E0000"/>
                </a:solidFill>
              </a:rPr>
              <a:pPr algn="r">
                <a:defRPr/>
              </a:pPr>
              <a:t>22</a:t>
            </a:fld>
            <a:endParaRPr lang="en-US" sz="2000" dirty="0">
              <a:solidFill>
                <a:srgbClr val="1E0000"/>
              </a:solidFill>
            </a:endParaRPr>
          </a:p>
        </p:txBody>
      </p:sp>
    </p:spTree>
    <p:extLst>
      <p:ext uri="{BB962C8B-B14F-4D97-AF65-F5344CB8AC3E}">
        <p14:creationId xmlns:p14="http://schemas.microsoft.com/office/powerpoint/2010/main" val="22988434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Offshore: Advantages and Disadvantages</a:t>
            </a:r>
          </a:p>
        </p:txBody>
      </p:sp>
      <p:sp>
        <p:nvSpPr>
          <p:cNvPr id="3" name="Content Placeholder 2"/>
          <p:cNvSpPr>
            <a:spLocks noGrp="1"/>
          </p:cNvSpPr>
          <p:nvPr>
            <p:ph idx="1"/>
          </p:nvPr>
        </p:nvSpPr>
        <p:spPr>
          <a:xfrm>
            <a:off x="457200" y="1280160"/>
            <a:ext cx="11125200" cy="3733800"/>
          </a:xfrm>
        </p:spPr>
        <p:txBody>
          <a:bodyPr/>
          <a:lstStyle/>
          <a:p>
            <a:r>
              <a:rPr lang="en-US" dirty="0"/>
              <a:t>All advantages/disadvantages are somewhat site specific</a:t>
            </a:r>
          </a:p>
          <a:p>
            <a:r>
              <a:rPr lang="en-US" dirty="0"/>
              <a:t>Advantages</a:t>
            </a:r>
          </a:p>
          <a:p>
            <a:pPr lvl="1"/>
            <a:r>
              <a:rPr lang="en-US" dirty="0"/>
              <a:t>Can usually be sited much closer to the load (which is often by the coasts)</a:t>
            </a:r>
          </a:p>
          <a:p>
            <a:pPr lvl="1"/>
            <a:r>
              <a:rPr lang="en-US" dirty="0"/>
              <a:t>Offshore wind speeds are higher and steadier</a:t>
            </a:r>
          </a:p>
          <a:p>
            <a:pPr lvl="1"/>
            <a:r>
              <a:rPr lang="en-US" dirty="0"/>
              <a:t>Easier to transport large wind turbines by ship</a:t>
            </a:r>
          </a:p>
          <a:p>
            <a:pPr lvl="1"/>
            <a:r>
              <a:rPr lang="en-US" dirty="0"/>
              <a:t>Minimal sound impacts and visual impacts (if far enough offshore), no land usage issues</a:t>
            </a:r>
          </a:p>
          <a:p>
            <a:r>
              <a:rPr lang="en-US" dirty="0"/>
              <a:t>Disadvantages</a:t>
            </a:r>
          </a:p>
          <a:p>
            <a:pPr lvl="1"/>
            <a:r>
              <a:rPr lang="en-US" dirty="0"/>
              <a:t>High construction costs, particularly since they are in windy (and hence wavy) locations </a:t>
            </a:r>
          </a:p>
          <a:p>
            <a:pPr lvl="1"/>
            <a:r>
              <a:rPr lang="en-US" dirty="0"/>
              <a:t>Higher maintenance costs</a:t>
            </a:r>
          </a:p>
          <a:p>
            <a:pPr lvl="1"/>
            <a:r>
              <a:rPr lang="en-US" dirty="0"/>
              <a:t>Some environmental issues (e.g., seabed disturbance)</a:t>
            </a:r>
          </a:p>
          <a:p>
            <a:endParaRPr lang="en-US" dirty="0"/>
          </a:p>
        </p:txBody>
      </p:sp>
      <p:sp>
        <p:nvSpPr>
          <p:cNvPr id="5" name="Slide Number Placeholder 1">
            <a:extLst>
              <a:ext uri="{FF2B5EF4-FFF2-40B4-BE49-F238E27FC236}">
                <a16:creationId xmlns:a16="http://schemas.microsoft.com/office/drawing/2014/main" id="{EE96349B-7C21-3761-5CC7-1C1FE88B9C4B}"/>
              </a:ext>
            </a:extLst>
          </p:cNvPr>
          <p:cNvSpPr txBox="1">
            <a:spLocks/>
          </p:cNvSpPr>
          <p:nvPr/>
        </p:nvSpPr>
        <p:spPr>
          <a:xfrm>
            <a:off x="11353800" y="6324600"/>
            <a:ext cx="6096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solidFill>
                  <a:srgbClr val="1E0000"/>
                </a:solidFill>
              </a:rPr>
              <a:pPr algn="r">
                <a:defRPr/>
              </a:pPr>
              <a:t>23</a:t>
            </a:fld>
            <a:endParaRPr lang="en-US" sz="2000" dirty="0">
              <a:solidFill>
                <a:srgbClr val="1E0000"/>
              </a:solidFill>
            </a:endParaRPr>
          </a:p>
        </p:txBody>
      </p:sp>
    </p:spTree>
    <p:extLst>
      <p:ext uri="{BB962C8B-B14F-4D97-AF65-F5344CB8AC3E}">
        <p14:creationId xmlns:p14="http://schemas.microsoft.com/office/powerpoint/2010/main" val="14643685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11811000" cy="1066800"/>
          </a:xfrm>
        </p:spPr>
        <p:txBody>
          <a:bodyPr/>
          <a:lstStyle/>
          <a:p>
            <a:r>
              <a:rPr lang="en-US" dirty="0"/>
              <a:t>Types of Wind Turbines for Power Flow and Stability</a:t>
            </a:r>
          </a:p>
        </p:txBody>
      </p:sp>
      <p:sp>
        <p:nvSpPr>
          <p:cNvPr id="3" name="Content Placeholder 2"/>
          <p:cNvSpPr>
            <a:spLocks noGrp="1"/>
          </p:cNvSpPr>
          <p:nvPr>
            <p:ph idx="1"/>
          </p:nvPr>
        </p:nvSpPr>
        <p:spPr>
          <a:xfrm>
            <a:off x="457200" y="1280160"/>
            <a:ext cx="10820400" cy="5273040"/>
          </a:xfrm>
        </p:spPr>
        <p:txBody>
          <a:bodyPr/>
          <a:lstStyle/>
          <a:p>
            <a:r>
              <a:rPr lang="en-US" dirty="0"/>
              <a:t>Several different approaches to aggregate modeling of wind farms in power flow and transient stability</a:t>
            </a:r>
          </a:p>
          <a:p>
            <a:pPr lvl="1"/>
            <a:r>
              <a:rPr lang="en-US" dirty="0"/>
              <a:t>Wind turbine manufacturers provide detailed, public models of their WTGs; these models are incorporated into software packages; for example, GE 1.5, 1.6 and 3.6  MW WTGs (see Modeling of GE Wind Turbine-Generators for Grid Studies, version 6.01</a:t>
            </a:r>
            <a:r>
              <a:rPr lang="en-US"/>
              <a:t>, October 2017, </a:t>
            </a:r>
            <a:r>
              <a:rPr lang="en-US" dirty="0"/>
              <a:t>GE Energy)</a:t>
            </a:r>
          </a:p>
          <a:p>
            <a:pPr lvl="1"/>
            <a:r>
              <a:rPr lang="en-US" dirty="0"/>
              <a:t>Proprietary models are included as user defined models; covered under NDAs to maintain confidentiality</a:t>
            </a:r>
          </a:p>
          <a:p>
            <a:pPr lvl="1"/>
            <a:r>
              <a:rPr lang="en-US" dirty="0"/>
              <a:t>Generic models are developed to cover the range of WTGs, with parameters set based on the individual turbine types</a:t>
            </a:r>
          </a:p>
          <a:p>
            <a:pPr lvl="2"/>
            <a:r>
              <a:rPr lang="en-US" dirty="0"/>
              <a:t>Concern by some manufacturers that the generic models to not capture their WTGs' behavior, such as during low voltage ride through (LVRT) </a:t>
            </a:r>
          </a:p>
          <a:p>
            <a:pPr lvl="1"/>
            <a:endParaRPr lang="en-US" dirty="0"/>
          </a:p>
        </p:txBody>
      </p:sp>
      <p:sp>
        <p:nvSpPr>
          <p:cNvPr id="5" name="Slide Number Placeholder 1">
            <a:extLst>
              <a:ext uri="{FF2B5EF4-FFF2-40B4-BE49-F238E27FC236}">
                <a16:creationId xmlns:a16="http://schemas.microsoft.com/office/drawing/2014/main" id="{450E832B-2212-ED6F-1473-C876558975F8}"/>
              </a:ext>
            </a:extLst>
          </p:cNvPr>
          <p:cNvSpPr txBox="1">
            <a:spLocks/>
          </p:cNvSpPr>
          <p:nvPr/>
        </p:nvSpPr>
        <p:spPr>
          <a:xfrm>
            <a:off x="11353800" y="6324600"/>
            <a:ext cx="6096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solidFill>
                  <a:srgbClr val="1E0000"/>
                </a:solidFill>
              </a:rPr>
              <a:pPr algn="r">
                <a:defRPr/>
              </a:pPr>
              <a:t>24</a:t>
            </a:fld>
            <a:endParaRPr lang="en-US" sz="2000" dirty="0">
              <a:solidFill>
                <a:srgbClr val="1E0000"/>
              </a:solidFill>
            </a:endParaRPr>
          </a:p>
        </p:txBody>
      </p:sp>
    </p:spTree>
    <p:extLst>
      <p:ext uri="{BB962C8B-B14F-4D97-AF65-F5344CB8AC3E}">
        <p14:creationId xmlns:p14="http://schemas.microsoft.com/office/powerpoint/2010/main" val="20890887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11734800" cy="1066800"/>
          </a:xfrm>
        </p:spPr>
        <p:txBody>
          <a:bodyPr/>
          <a:lstStyle/>
          <a:p>
            <a:r>
              <a:rPr lang="en-US" dirty="0"/>
              <a:t>Types of Wind Turbines for Power Flow and Stability</a:t>
            </a:r>
          </a:p>
        </p:txBody>
      </p:sp>
      <p:sp>
        <p:nvSpPr>
          <p:cNvPr id="3" name="Content Placeholder 2"/>
          <p:cNvSpPr>
            <a:spLocks noGrp="1"/>
          </p:cNvSpPr>
          <p:nvPr>
            <p:ph idx="1"/>
          </p:nvPr>
        </p:nvSpPr>
        <p:spPr>
          <a:xfrm>
            <a:off x="457200" y="1280160"/>
            <a:ext cx="11430000" cy="5273040"/>
          </a:xfrm>
        </p:spPr>
        <p:txBody>
          <a:bodyPr/>
          <a:lstStyle/>
          <a:p>
            <a:r>
              <a:rPr lang="en-US" dirty="0"/>
              <a:t>Electrically there are four main generic types of wind turbines</a:t>
            </a:r>
          </a:p>
          <a:p>
            <a:pPr lvl="1"/>
            <a:r>
              <a:rPr lang="en-US" dirty="0"/>
              <a:t>Type 1: Induction machine; treated as PQ bus with negative P load; dynamically modeled as an induction motor</a:t>
            </a:r>
          </a:p>
          <a:p>
            <a:pPr lvl="1"/>
            <a:r>
              <a:rPr lang="en-US" dirty="0"/>
              <a:t>Type 2: Induction machine with varying rotor resistance; treated as PQ bus in power flow; induction motor model with dynamic slip adjustment</a:t>
            </a:r>
          </a:p>
          <a:p>
            <a:pPr lvl="1"/>
            <a:r>
              <a:rPr lang="en-US" dirty="0"/>
              <a:t>Type 3: Doubly Fed Asynchronous Generator (DFAG) (or DFIG); treated as PV bus in power flow</a:t>
            </a:r>
          </a:p>
          <a:p>
            <a:pPr lvl="1"/>
            <a:r>
              <a:rPr lang="en-US" dirty="0"/>
              <a:t>Type 4: Full Asynchronous Generator; treated as PV bus in power flow</a:t>
            </a:r>
          </a:p>
          <a:p>
            <a:r>
              <a:rPr lang="en-US" dirty="0"/>
              <a:t>New wind farms (or parks) are all of Type 3 or 4</a:t>
            </a:r>
          </a:p>
          <a:p>
            <a:pPr marL="457200" lvl="1" indent="0">
              <a:buNone/>
            </a:pPr>
            <a:endParaRPr lang="en-US" dirty="0"/>
          </a:p>
        </p:txBody>
      </p:sp>
      <p:sp>
        <p:nvSpPr>
          <p:cNvPr id="5" name="Slide Number Placeholder 1">
            <a:extLst>
              <a:ext uri="{FF2B5EF4-FFF2-40B4-BE49-F238E27FC236}">
                <a16:creationId xmlns:a16="http://schemas.microsoft.com/office/drawing/2014/main" id="{A19E9D0C-0BFB-5A91-B75B-EF20CC891210}"/>
              </a:ext>
            </a:extLst>
          </p:cNvPr>
          <p:cNvSpPr txBox="1">
            <a:spLocks/>
          </p:cNvSpPr>
          <p:nvPr/>
        </p:nvSpPr>
        <p:spPr>
          <a:xfrm>
            <a:off x="11353800" y="6324600"/>
            <a:ext cx="6096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solidFill>
                  <a:srgbClr val="1E0000"/>
                </a:solidFill>
              </a:rPr>
              <a:pPr algn="r">
                <a:defRPr/>
              </a:pPr>
              <a:t>25</a:t>
            </a:fld>
            <a:endParaRPr lang="en-US" sz="2000" dirty="0">
              <a:solidFill>
                <a:srgbClr val="1E0000"/>
              </a:solidFill>
            </a:endParaRPr>
          </a:p>
        </p:txBody>
      </p:sp>
    </p:spTree>
    <p:extLst>
      <p:ext uri="{BB962C8B-B14F-4D97-AF65-F5344CB8AC3E}">
        <p14:creationId xmlns:p14="http://schemas.microsoft.com/office/powerpoint/2010/main" val="11177207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Generic Modeling Approach</a:t>
            </a:r>
          </a:p>
        </p:txBody>
      </p:sp>
      <p:sp>
        <p:nvSpPr>
          <p:cNvPr id="3" name="Content Placeholder 2"/>
          <p:cNvSpPr>
            <a:spLocks noGrp="1"/>
          </p:cNvSpPr>
          <p:nvPr>
            <p:ph idx="1"/>
          </p:nvPr>
        </p:nvSpPr>
        <p:spPr/>
        <p:txBody>
          <a:bodyPr/>
          <a:lstStyle/>
          <a:p>
            <a:r>
              <a:rPr lang="en-US" dirty="0"/>
              <a:t>The generic modeling approach is to divide the wind farm models by functionality</a:t>
            </a:r>
          </a:p>
          <a:p>
            <a:pPr lvl="1"/>
            <a:r>
              <a:rPr lang="en-US" dirty="0"/>
              <a:t>Generator model: either an induction machine for Type 1 and 2's or a voltage source converter for Type 3 and 4</a:t>
            </a:r>
          </a:p>
          <a:p>
            <a:pPr lvl="1"/>
            <a:r>
              <a:rPr lang="en-US" dirty="0"/>
              <a:t>Reactive power control (exciter): none for Type 1, rotor resistance control for Type 2, commanded reactive current for Type 3 and 4</a:t>
            </a:r>
          </a:p>
          <a:p>
            <a:pPr lvl="1"/>
            <a:r>
              <a:rPr lang="en-US" dirty="0"/>
              <a:t>Drive train models: Type 1 and 2 in which the inertia appears in the transient stability</a:t>
            </a:r>
          </a:p>
          <a:p>
            <a:pPr lvl="1"/>
            <a:r>
              <a:rPr lang="en-US" dirty="0"/>
              <a:t>Aerodynamics and Pitch Models: Model impact of changing blade angles (pitch) on power output</a:t>
            </a:r>
          </a:p>
        </p:txBody>
      </p:sp>
      <p:sp>
        <p:nvSpPr>
          <p:cNvPr id="5" name="Slide Number Placeholder 1">
            <a:extLst>
              <a:ext uri="{FF2B5EF4-FFF2-40B4-BE49-F238E27FC236}">
                <a16:creationId xmlns:a16="http://schemas.microsoft.com/office/drawing/2014/main" id="{8B1DF0ED-F6CB-A9C8-49B3-082323B4811B}"/>
              </a:ext>
            </a:extLst>
          </p:cNvPr>
          <p:cNvSpPr txBox="1">
            <a:spLocks/>
          </p:cNvSpPr>
          <p:nvPr/>
        </p:nvSpPr>
        <p:spPr>
          <a:xfrm>
            <a:off x="11353800" y="6324600"/>
            <a:ext cx="6096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solidFill>
                  <a:srgbClr val="1E0000"/>
                </a:solidFill>
              </a:rPr>
              <a:pPr algn="r">
                <a:defRPr/>
              </a:pPr>
              <a:t>26</a:t>
            </a:fld>
            <a:endParaRPr lang="en-US" sz="2000" dirty="0">
              <a:solidFill>
                <a:srgbClr val="1E0000"/>
              </a:solidFill>
            </a:endParaRPr>
          </a:p>
        </p:txBody>
      </p:sp>
    </p:spTree>
    <p:extLst>
      <p:ext uri="{BB962C8B-B14F-4D97-AF65-F5344CB8AC3E}">
        <p14:creationId xmlns:p14="http://schemas.microsoft.com/office/powerpoint/2010/main" val="33327608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Wind Turbine Issues</a:t>
            </a:r>
          </a:p>
        </p:txBody>
      </p:sp>
      <p:sp>
        <p:nvSpPr>
          <p:cNvPr id="3" name="Content Placeholder 2"/>
          <p:cNvSpPr>
            <a:spLocks noGrp="1"/>
          </p:cNvSpPr>
          <p:nvPr>
            <p:ph idx="1"/>
          </p:nvPr>
        </p:nvSpPr>
        <p:spPr/>
        <p:txBody>
          <a:bodyPr/>
          <a:lstStyle/>
          <a:p>
            <a:r>
              <a:rPr lang="en-US" dirty="0"/>
              <a:t>Models are designed to represent the system level impacts of the aggregate wind turbines during disturbances such as low voltages (nearby faults) and frequency deviations</a:t>
            </a:r>
          </a:p>
          <a:p>
            <a:r>
              <a:rPr lang="en-US" dirty="0"/>
              <a:t>Low voltage ride through (LVRT) is a key issue, in which the wind turbines need to stay connected to the grid during nearby faults</a:t>
            </a:r>
          </a:p>
          <a:p>
            <a:r>
              <a:rPr lang="en-US" dirty="0"/>
              <a:t>Active and reactive power control is also an issue</a:t>
            </a:r>
          </a:p>
        </p:txBody>
      </p:sp>
      <p:sp>
        <p:nvSpPr>
          <p:cNvPr id="5" name="Slide Number Placeholder 1">
            <a:extLst>
              <a:ext uri="{FF2B5EF4-FFF2-40B4-BE49-F238E27FC236}">
                <a16:creationId xmlns:a16="http://schemas.microsoft.com/office/drawing/2014/main" id="{2B821B73-F30E-AC51-3D74-0E61E3CAAF08}"/>
              </a:ext>
            </a:extLst>
          </p:cNvPr>
          <p:cNvSpPr txBox="1">
            <a:spLocks/>
          </p:cNvSpPr>
          <p:nvPr/>
        </p:nvSpPr>
        <p:spPr>
          <a:xfrm>
            <a:off x="11353800" y="6324600"/>
            <a:ext cx="6096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solidFill>
                  <a:srgbClr val="1E0000"/>
                </a:solidFill>
              </a:rPr>
              <a:pPr algn="r">
                <a:defRPr/>
              </a:pPr>
              <a:t>27</a:t>
            </a:fld>
            <a:endParaRPr lang="en-US" sz="2000" dirty="0">
              <a:solidFill>
                <a:srgbClr val="1E0000"/>
              </a:solidFill>
            </a:endParaRPr>
          </a:p>
        </p:txBody>
      </p:sp>
    </p:spTree>
    <p:extLst>
      <p:ext uri="{BB962C8B-B14F-4D97-AF65-F5344CB8AC3E}">
        <p14:creationId xmlns:p14="http://schemas.microsoft.com/office/powerpoint/2010/main" val="26226812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Low Voltage Ride Through (LVRT)</a:t>
            </a:r>
          </a:p>
        </p:txBody>
      </p:sp>
      <p:sp>
        <p:nvSpPr>
          <p:cNvPr id="3" name="Content Placeholder 2"/>
          <p:cNvSpPr>
            <a:spLocks noGrp="1"/>
          </p:cNvSpPr>
          <p:nvPr>
            <p:ph idx="1"/>
          </p:nvPr>
        </p:nvSpPr>
        <p:spPr>
          <a:xfrm>
            <a:off x="457200" y="1280160"/>
            <a:ext cx="11125200" cy="1310640"/>
          </a:xfrm>
        </p:spPr>
        <p:txBody>
          <a:bodyPr/>
          <a:lstStyle/>
          <a:p>
            <a:r>
              <a:rPr lang="en-US" dirty="0"/>
              <a:t>The concern is if during low voltages, such as during faults, the IBRs trip, it could quickly setup a cascading situation particularly in areas with lots of wind, solar or storage</a:t>
            </a:r>
          </a:p>
          <a:p>
            <a:pPr lvl="1"/>
            <a:r>
              <a:rPr lang="en-US" dirty="0"/>
              <a:t>For WTGs rapid tripping had been a </a:t>
            </a:r>
            <a:br>
              <a:rPr lang="en-US" dirty="0"/>
            </a:br>
            <a:r>
              <a:rPr lang="en-US" dirty="0"/>
              <a:t>strategy to protect the DFAG from high </a:t>
            </a:r>
            <a:br>
              <a:rPr lang="en-US" dirty="0"/>
            </a:br>
            <a:r>
              <a:rPr lang="en-US" dirty="0"/>
              <a:t>rotor currents and over voltages in the </a:t>
            </a:r>
            <a:br>
              <a:rPr lang="en-US" dirty="0"/>
            </a:br>
            <a:r>
              <a:rPr lang="en-US" dirty="0"/>
              <a:t>dc capacitor.</a:t>
            </a:r>
          </a:p>
          <a:p>
            <a:pPr lvl="1"/>
            <a:r>
              <a:rPr lang="en-US" dirty="0"/>
              <a:t>When there were just a few WTGs, </a:t>
            </a:r>
            <a:br>
              <a:rPr lang="en-US" dirty="0"/>
            </a:br>
            <a:r>
              <a:rPr lang="en-US" dirty="0"/>
              <a:t>tripping was acceptable</a:t>
            </a:r>
          </a:p>
          <a:p>
            <a:r>
              <a:rPr lang="en-US" dirty="0"/>
              <a:t>Different interconnects have varying</a:t>
            </a:r>
            <a:br>
              <a:rPr lang="en-US" dirty="0"/>
            </a:br>
            <a:r>
              <a:rPr lang="en-US" dirty="0"/>
              <a:t>requirements, with ERCOT having </a:t>
            </a:r>
            <a:br>
              <a:rPr lang="en-US" dirty="0"/>
            </a:br>
            <a:r>
              <a:rPr lang="en-US" dirty="0"/>
              <a:t>a more restrictive </a:t>
            </a:r>
          </a:p>
          <a:p>
            <a:endParaRPr lang="en-US" dirty="0"/>
          </a:p>
        </p:txBody>
      </p:sp>
      <p:sp>
        <p:nvSpPr>
          <p:cNvPr id="8" name="Slide Number Placeholder 1">
            <a:extLst>
              <a:ext uri="{FF2B5EF4-FFF2-40B4-BE49-F238E27FC236}">
                <a16:creationId xmlns:a16="http://schemas.microsoft.com/office/drawing/2014/main" id="{0360F5D1-F317-02C8-7B65-1AE81A6932B4}"/>
              </a:ext>
            </a:extLst>
          </p:cNvPr>
          <p:cNvSpPr txBox="1">
            <a:spLocks/>
          </p:cNvSpPr>
          <p:nvPr/>
        </p:nvSpPr>
        <p:spPr>
          <a:xfrm>
            <a:off x="11353800" y="6324600"/>
            <a:ext cx="6096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solidFill>
                  <a:srgbClr val="1E0000"/>
                </a:solidFill>
              </a:rPr>
              <a:pPr algn="r">
                <a:defRPr/>
              </a:pPr>
              <a:t>28</a:t>
            </a:fld>
            <a:endParaRPr lang="en-US" sz="2000" dirty="0">
              <a:solidFill>
                <a:srgbClr val="1E0000"/>
              </a:solidFill>
            </a:endParaRPr>
          </a:p>
        </p:txBody>
      </p:sp>
      <p:pic>
        <p:nvPicPr>
          <p:cNvPr id="6" name="Picture 5">
            <a:extLst>
              <a:ext uri="{FF2B5EF4-FFF2-40B4-BE49-F238E27FC236}">
                <a16:creationId xmlns:a16="http://schemas.microsoft.com/office/drawing/2014/main" id="{C125C274-3976-E942-5D1C-2CD3EBA5455D}"/>
              </a:ext>
            </a:extLst>
          </p:cNvPr>
          <p:cNvPicPr>
            <a:picLocks noChangeAspect="1"/>
          </p:cNvPicPr>
          <p:nvPr/>
        </p:nvPicPr>
        <p:blipFill>
          <a:blip r:embed="rId2"/>
          <a:srcRect r="2946"/>
          <a:stretch/>
        </p:blipFill>
        <p:spPr>
          <a:xfrm>
            <a:off x="6324600" y="2286000"/>
            <a:ext cx="5669280" cy="3657600"/>
          </a:xfrm>
          <a:prstGeom prst="rect">
            <a:avLst/>
          </a:prstGeom>
        </p:spPr>
      </p:pic>
      <p:sp>
        <p:nvSpPr>
          <p:cNvPr id="9" name="TextBox 8">
            <a:extLst>
              <a:ext uri="{FF2B5EF4-FFF2-40B4-BE49-F238E27FC236}">
                <a16:creationId xmlns:a16="http://schemas.microsoft.com/office/drawing/2014/main" id="{69875B88-924A-C811-556D-0576EF8913C3}"/>
              </a:ext>
            </a:extLst>
          </p:cNvPr>
          <p:cNvSpPr txBox="1"/>
          <p:nvPr/>
        </p:nvSpPr>
        <p:spPr>
          <a:xfrm>
            <a:off x="4115524" y="6214646"/>
            <a:ext cx="2818676" cy="338554"/>
          </a:xfrm>
          <a:prstGeom prst="rect">
            <a:avLst/>
          </a:prstGeom>
          <a:noFill/>
        </p:spPr>
        <p:txBody>
          <a:bodyPr wrap="square">
            <a:spAutoFit/>
          </a:bodyPr>
          <a:lstStyle/>
          <a:p>
            <a:r>
              <a:rPr lang="en-US" sz="1600" dirty="0">
                <a:solidFill>
                  <a:schemeClr val="tx1">
                    <a:lumMod val="50000"/>
                  </a:schemeClr>
                </a:solidFill>
              </a:rPr>
              <a:t>Image source: ERCOT, 2023</a:t>
            </a:r>
          </a:p>
        </p:txBody>
      </p:sp>
    </p:spTree>
    <p:extLst>
      <p:ext uri="{BB962C8B-B14F-4D97-AF65-F5344CB8AC3E}">
        <p14:creationId xmlns:p14="http://schemas.microsoft.com/office/powerpoint/2010/main" val="2259382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Renewable Resource Introduction and Modeling</a:t>
            </a:r>
          </a:p>
        </p:txBody>
      </p:sp>
      <p:sp>
        <p:nvSpPr>
          <p:cNvPr id="3" name="Content Placeholder 2"/>
          <p:cNvSpPr>
            <a:spLocks noGrp="1"/>
          </p:cNvSpPr>
          <p:nvPr>
            <p:ph idx="1"/>
          </p:nvPr>
        </p:nvSpPr>
        <p:spPr>
          <a:xfrm>
            <a:off x="457200" y="1280160"/>
            <a:ext cx="11201400" cy="4114800"/>
          </a:xfrm>
        </p:spPr>
        <p:txBody>
          <a:bodyPr/>
          <a:lstStyle/>
          <a:p>
            <a:r>
              <a:rPr lang="en-US" dirty="0"/>
              <a:t>With the advent of more renewable generation in power systems worldwide it is important to have correct models</a:t>
            </a:r>
          </a:p>
          <a:p>
            <a:r>
              <a:rPr lang="en-US" dirty="0"/>
              <a:t>Hydro systems have already been covered</a:t>
            </a:r>
          </a:p>
          <a:p>
            <a:r>
              <a:rPr lang="en-US" dirty="0"/>
              <a:t>Solar thermal and geothermal are modeled similar to existing stream generation, so they are not covered here</a:t>
            </a:r>
          </a:p>
          <a:p>
            <a:r>
              <a:rPr lang="en-US" dirty="0"/>
              <a:t>Coverage will focus on introducing wind and solar generation, along with their associated power flow and stability level models for wind and solar PV for integrated system studies</a:t>
            </a:r>
          </a:p>
          <a:p>
            <a:pPr lvl="1"/>
            <a:r>
              <a:rPr lang="en-US" dirty="0"/>
              <a:t>More detailed EMTP-level models may be needed for individual plant issues, like subsynchronous resonance </a:t>
            </a:r>
          </a:p>
          <a:p>
            <a:pPr lvl="1"/>
            <a:r>
              <a:rPr lang="en-US" dirty="0"/>
              <a:t>Models are evolving, with a desire by many to have as generic as possible models</a:t>
            </a:r>
          </a:p>
        </p:txBody>
      </p:sp>
      <p:sp>
        <p:nvSpPr>
          <p:cNvPr id="5" name="Slide Number Placeholder 1">
            <a:extLst>
              <a:ext uri="{FF2B5EF4-FFF2-40B4-BE49-F238E27FC236}">
                <a16:creationId xmlns:a16="http://schemas.microsoft.com/office/drawing/2014/main" id="{C141D9B6-AC94-D2A5-C4D0-BDFE99EF76CC}"/>
              </a:ext>
            </a:extLst>
          </p:cNvPr>
          <p:cNvSpPr txBox="1">
            <a:spLocks/>
          </p:cNvSpPr>
          <p:nvPr/>
        </p:nvSpPr>
        <p:spPr>
          <a:xfrm>
            <a:off x="11353800" y="6324600"/>
            <a:ext cx="6096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solidFill>
                  <a:srgbClr val="1E0000"/>
                </a:solidFill>
              </a:rPr>
              <a:pPr algn="r">
                <a:defRPr/>
              </a:pPr>
              <a:t>2</a:t>
            </a:fld>
            <a:endParaRPr lang="en-US" sz="2000" dirty="0">
              <a:solidFill>
                <a:srgbClr val="1E0000"/>
              </a:solidFill>
            </a:endParaRPr>
          </a:p>
        </p:txBody>
      </p:sp>
    </p:spTree>
    <p:extLst>
      <p:ext uri="{BB962C8B-B14F-4D97-AF65-F5344CB8AC3E}">
        <p14:creationId xmlns:p14="http://schemas.microsoft.com/office/powerpoint/2010/main" val="1290923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11658600" cy="1066800"/>
          </a:xfrm>
        </p:spPr>
        <p:txBody>
          <a:bodyPr/>
          <a:lstStyle/>
          <a:p>
            <a:r>
              <a:rPr lang="en-US" dirty="0"/>
              <a:t>Type 3: Doubly Fed Asynchronous Generators (DFAG)</a:t>
            </a:r>
          </a:p>
        </p:txBody>
      </p:sp>
      <p:sp>
        <p:nvSpPr>
          <p:cNvPr id="3" name="Content Placeholder 2"/>
          <p:cNvSpPr>
            <a:spLocks noGrp="1"/>
          </p:cNvSpPr>
          <p:nvPr>
            <p:ph idx="1"/>
          </p:nvPr>
        </p:nvSpPr>
        <p:spPr>
          <a:xfrm>
            <a:off x="457200" y="1280160"/>
            <a:ext cx="11658600" cy="1539240"/>
          </a:xfrm>
        </p:spPr>
        <p:txBody>
          <a:bodyPr/>
          <a:lstStyle/>
          <a:p>
            <a:r>
              <a:rPr lang="en-US" dirty="0"/>
              <a:t>Doubly fed asynchronous generators (DFAG) are usually a conventional wound rotor induction generator with an ac-dc-ac power converter in the rotor circuit</a:t>
            </a:r>
          </a:p>
          <a:p>
            <a:pPr lvl="1"/>
            <a:r>
              <a:rPr lang="en-US" dirty="0"/>
              <a:t>Power that would have been lost in external rotor resistance is now used</a:t>
            </a:r>
          </a:p>
          <a:p>
            <a:r>
              <a:rPr lang="en-US" dirty="0"/>
              <a:t>Electrical dynamics are</a:t>
            </a:r>
            <a:br>
              <a:rPr lang="en-US" dirty="0"/>
            </a:br>
            <a:r>
              <a:rPr lang="en-US" dirty="0"/>
              <a:t>dominated by the voltage-</a:t>
            </a:r>
            <a:br>
              <a:rPr lang="en-US" dirty="0"/>
            </a:br>
            <a:r>
              <a:rPr lang="en-US" dirty="0"/>
              <a:t>source inverter, which </a:t>
            </a:r>
            <a:br>
              <a:rPr lang="en-US" dirty="0"/>
            </a:br>
            <a:r>
              <a:rPr lang="en-US" dirty="0"/>
              <a:t>has dynamics much</a:t>
            </a:r>
            <a:br>
              <a:rPr lang="en-US" dirty="0"/>
            </a:br>
            <a:r>
              <a:rPr lang="en-US" dirty="0"/>
              <a:t>faster than the transient</a:t>
            </a:r>
            <a:br>
              <a:rPr lang="en-US" dirty="0"/>
            </a:br>
            <a:r>
              <a:rPr lang="en-US" dirty="0"/>
              <a:t>stability time frame</a:t>
            </a:r>
            <a:br>
              <a:rPr lang="en-US" dirty="0"/>
            </a:br>
            <a:endParaRPr lang="en-US" dirty="0"/>
          </a:p>
          <a:p>
            <a:pPr marL="0" indent="0">
              <a:buNone/>
            </a:pPr>
            <a:endParaRPr lang="en-US" dirty="0"/>
          </a:p>
        </p:txBody>
      </p:sp>
      <p:sp>
        <p:nvSpPr>
          <p:cNvPr id="5" name="Rectangle 4"/>
          <p:cNvSpPr/>
          <p:nvPr/>
        </p:nvSpPr>
        <p:spPr>
          <a:xfrm>
            <a:off x="762000" y="6096000"/>
            <a:ext cx="4876800" cy="461665"/>
          </a:xfrm>
          <a:prstGeom prst="rect">
            <a:avLst/>
          </a:prstGeom>
        </p:spPr>
        <p:txBody>
          <a:bodyPr wrap="square">
            <a:spAutoFit/>
          </a:bodyPr>
          <a:lstStyle/>
          <a:p>
            <a:r>
              <a:rPr lang="en-US" sz="1200" dirty="0">
                <a:solidFill>
                  <a:srgbClr val="1E0000"/>
                </a:solidFill>
              </a:rPr>
              <a:t>Image Source: Figure 2.1 from Modeling of GE Wind </a:t>
            </a:r>
            <a:br>
              <a:rPr lang="en-US" sz="1200" dirty="0">
                <a:solidFill>
                  <a:srgbClr val="1E0000"/>
                </a:solidFill>
              </a:rPr>
            </a:br>
            <a:r>
              <a:rPr lang="en-US" sz="1200" dirty="0">
                <a:solidFill>
                  <a:srgbClr val="1E0000"/>
                </a:solidFill>
              </a:rPr>
              <a:t>Turbine-Generators for Grid Studies, version 4.6, March 2013, GE Energy</a:t>
            </a:r>
          </a:p>
        </p:txBody>
      </p:sp>
      <p:pic>
        <p:nvPicPr>
          <p:cNvPr id="512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5791200" y="3124200"/>
            <a:ext cx="5181600" cy="3390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1">
            <a:extLst>
              <a:ext uri="{FF2B5EF4-FFF2-40B4-BE49-F238E27FC236}">
                <a16:creationId xmlns:a16="http://schemas.microsoft.com/office/drawing/2014/main" id="{F392798E-31A8-FC8C-6F42-4ECDA1CFF7C6}"/>
              </a:ext>
            </a:extLst>
          </p:cNvPr>
          <p:cNvSpPr txBox="1">
            <a:spLocks/>
          </p:cNvSpPr>
          <p:nvPr/>
        </p:nvSpPr>
        <p:spPr>
          <a:xfrm>
            <a:off x="11353800" y="6324600"/>
            <a:ext cx="6096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solidFill>
                  <a:srgbClr val="1E0000"/>
                </a:solidFill>
              </a:rPr>
              <a:pPr algn="r">
                <a:defRPr/>
              </a:pPr>
              <a:t>29</a:t>
            </a:fld>
            <a:endParaRPr lang="en-US" sz="2000" dirty="0">
              <a:solidFill>
                <a:srgbClr val="1E0000"/>
              </a:solidFill>
            </a:endParaRPr>
          </a:p>
        </p:txBody>
      </p:sp>
    </p:spTree>
    <p:extLst>
      <p:ext uri="{BB962C8B-B14F-4D97-AF65-F5344CB8AC3E}">
        <p14:creationId xmlns:p14="http://schemas.microsoft.com/office/powerpoint/2010/main" val="17083746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3 Converters</a:t>
            </a:r>
          </a:p>
        </p:txBody>
      </p:sp>
      <p:sp>
        <p:nvSpPr>
          <p:cNvPr id="3" name="Content Placeholder 2"/>
          <p:cNvSpPr>
            <a:spLocks noGrp="1"/>
          </p:cNvSpPr>
          <p:nvPr>
            <p:ph idx="1"/>
          </p:nvPr>
        </p:nvSpPr>
        <p:spPr>
          <a:xfrm>
            <a:off x="457200" y="1280160"/>
            <a:ext cx="11201400" cy="4114800"/>
          </a:xfrm>
        </p:spPr>
        <p:txBody>
          <a:bodyPr/>
          <a:lstStyle/>
          <a:p>
            <a:r>
              <a:rPr lang="en-US" dirty="0"/>
              <a:t>A voltage source converter (VSC) takes a dc voltage, usually held constant by a capacitor, and produces a controlled ac output </a:t>
            </a:r>
          </a:p>
          <a:p>
            <a:r>
              <a:rPr lang="en-US" dirty="0"/>
              <a:t>A phase locked loop (PLL) is used to synchronize the phase of the wind turbine with that of the ac connection voltage</a:t>
            </a:r>
          </a:p>
          <a:p>
            <a:pPr lvl="1"/>
            <a:r>
              <a:rPr lang="en-US" dirty="0"/>
              <a:t>Operates much faster than the transient stability time step, so is often assumed to be in constant synchronism</a:t>
            </a:r>
          </a:p>
          <a:p>
            <a:r>
              <a:rPr lang="en-US" dirty="0"/>
              <a:t>Under normal conditions the WTG has a controllable real power current and reactive power current </a:t>
            </a:r>
          </a:p>
          <a:p>
            <a:r>
              <a:rPr lang="en-US" dirty="0"/>
              <a:t>WTG voltages are not particularly high, say 600V</a:t>
            </a:r>
          </a:p>
          <a:p>
            <a:endParaRPr lang="en-US" dirty="0"/>
          </a:p>
        </p:txBody>
      </p:sp>
      <p:sp>
        <p:nvSpPr>
          <p:cNvPr id="5" name="Slide Number Placeholder 1">
            <a:extLst>
              <a:ext uri="{FF2B5EF4-FFF2-40B4-BE49-F238E27FC236}">
                <a16:creationId xmlns:a16="http://schemas.microsoft.com/office/drawing/2014/main" id="{531C21FB-C18C-6A73-9A14-C22FED5CD120}"/>
              </a:ext>
            </a:extLst>
          </p:cNvPr>
          <p:cNvSpPr txBox="1">
            <a:spLocks/>
          </p:cNvSpPr>
          <p:nvPr/>
        </p:nvSpPr>
        <p:spPr>
          <a:xfrm>
            <a:off x="11353800" y="6324600"/>
            <a:ext cx="6096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solidFill>
                  <a:srgbClr val="1E0000"/>
                </a:solidFill>
              </a:rPr>
              <a:pPr algn="r">
                <a:defRPr/>
              </a:pPr>
              <a:t>30</a:t>
            </a:fld>
            <a:endParaRPr lang="en-US" sz="2000" dirty="0">
              <a:solidFill>
                <a:srgbClr val="1E0000"/>
              </a:solidFill>
            </a:endParaRPr>
          </a:p>
        </p:txBody>
      </p:sp>
    </p:spTree>
    <p:extLst>
      <p:ext uri="{BB962C8B-B14F-4D97-AF65-F5344CB8AC3E}">
        <p14:creationId xmlns:p14="http://schemas.microsoft.com/office/powerpoint/2010/main" val="11032160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3 Converters</a:t>
            </a:r>
          </a:p>
        </p:txBody>
      </p:sp>
      <p:sp>
        <p:nvSpPr>
          <p:cNvPr id="3" name="Content Placeholder 2"/>
          <p:cNvSpPr>
            <a:spLocks noGrp="1"/>
          </p:cNvSpPr>
          <p:nvPr>
            <p:ph idx="1"/>
          </p:nvPr>
        </p:nvSpPr>
        <p:spPr/>
        <p:txBody>
          <a:bodyPr/>
          <a:lstStyle/>
          <a:p>
            <a:r>
              <a:rPr lang="en-US" dirty="0"/>
              <a:t>Type 3 machines can operate at a potentially widely varying slip</a:t>
            </a:r>
          </a:p>
          <a:p>
            <a:pPr lvl="1"/>
            <a:r>
              <a:rPr lang="en-US" dirty="0"/>
              <a:t>Example, rated speed might be 120% (72 Hz for a 60 Hz system) with a slip of -0.2, but with a control range of +/- 30%</a:t>
            </a:r>
          </a:p>
          <a:p>
            <a:r>
              <a:rPr lang="en-US" dirty="0"/>
              <a:t>Control systems are used to limit the real power during faults (low voltage) </a:t>
            </a:r>
          </a:p>
          <a:p>
            <a:pPr lvl="1"/>
            <a:r>
              <a:rPr lang="en-US" dirty="0"/>
              <a:t>Current ramp rate limits are used to prevent system stress during current recovery</a:t>
            </a:r>
          </a:p>
          <a:p>
            <a:r>
              <a:rPr lang="en-US" dirty="0"/>
              <a:t>Reactive current limits are used during high voltage conditions</a:t>
            </a:r>
          </a:p>
        </p:txBody>
      </p:sp>
      <p:sp>
        <p:nvSpPr>
          <p:cNvPr id="5" name="Slide Number Placeholder 1">
            <a:extLst>
              <a:ext uri="{FF2B5EF4-FFF2-40B4-BE49-F238E27FC236}">
                <a16:creationId xmlns:a16="http://schemas.microsoft.com/office/drawing/2014/main" id="{D6F375C8-A652-DF21-5338-3ED9A1C5E248}"/>
              </a:ext>
            </a:extLst>
          </p:cNvPr>
          <p:cNvSpPr txBox="1">
            <a:spLocks/>
          </p:cNvSpPr>
          <p:nvPr/>
        </p:nvSpPr>
        <p:spPr>
          <a:xfrm>
            <a:off x="11353800" y="6324600"/>
            <a:ext cx="6096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solidFill>
                  <a:srgbClr val="1E0000"/>
                </a:solidFill>
              </a:rPr>
              <a:pPr algn="r">
                <a:defRPr/>
              </a:pPr>
              <a:t>31</a:t>
            </a:fld>
            <a:endParaRPr lang="en-US" sz="2000" dirty="0">
              <a:solidFill>
                <a:srgbClr val="1E0000"/>
              </a:solidFill>
            </a:endParaRPr>
          </a:p>
        </p:txBody>
      </p:sp>
    </p:spTree>
    <p:extLst>
      <p:ext uri="{BB962C8B-B14F-4D97-AF65-F5344CB8AC3E}">
        <p14:creationId xmlns:p14="http://schemas.microsoft.com/office/powerpoint/2010/main" val="18391962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4 Converters</a:t>
            </a:r>
          </a:p>
        </p:txBody>
      </p:sp>
      <p:sp>
        <p:nvSpPr>
          <p:cNvPr id="3" name="Content Placeholder 2"/>
          <p:cNvSpPr>
            <a:spLocks noGrp="1"/>
          </p:cNvSpPr>
          <p:nvPr>
            <p:ph idx="1"/>
          </p:nvPr>
        </p:nvSpPr>
        <p:spPr/>
        <p:txBody>
          <a:bodyPr/>
          <a:lstStyle/>
          <a:p>
            <a:r>
              <a:rPr lang="en-US" dirty="0"/>
              <a:t>Type 4 WTGs pass the entire output of the WTG through the ac-dc-ac converter</a:t>
            </a:r>
          </a:p>
          <a:p>
            <a:r>
              <a:rPr lang="en-US" dirty="0"/>
              <a:t>Hence the system characteristics are essentially independent of the type of generator</a:t>
            </a:r>
          </a:p>
          <a:p>
            <a:pPr lvl="1"/>
            <a:r>
              <a:rPr lang="en-US" dirty="0"/>
              <a:t>Because of this decoupling, the generator speed can be as variable as needed</a:t>
            </a:r>
          </a:p>
          <a:p>
            <a:pPr lvl="1"/>
            <a:r>
              <a:rPr lang="en-US" dirty="0"/>
              <a:t>This allows for different generator technologies, such as permanent magnet synchronous generators (PMSGs)</a:t>
            </a:r>
          </a:p>
          <a:p>
            <a:pPr lvl="1"/>
            <a:r>
              <a:rPr lang="en-US" dirty="0"/>
              <a:t>Traditionally gearboxes have been used to change the slow wind turbine speed (e.g., 15 rpm) to a more standard generator speed (e.g., 1800 rpm); with Type 4 direct drive technologies can also be used</a:t>
            </a:r>
          </a:p>
          <a:p>
            <a:pPr marL="0" indent="0">
              <a:buNone/>
            </a:pPr>
            <a:endParaRPr lang="en-US" dirty="0"/>
          </a:p>
        </p:txBody>
      </p:sp>
      <p:sp>
        <p:nvSpPr>
          <p:cNvPr id="5" name="Slide Number Placeholder 1">
            <a:extLst>
              <a:ext uri="{FF2B5EF4-FFF2-40B4-BE49-F238E27FC236}">
                <a16:creationId xmlns:a16="http://schemas.microsoft.com/office/drawing/2014/main" id="{A97C1880-2692-BC20-0D84-CE195A9C9A28}"/>
              </a:ext>
            </a:extLst>
          </p:cNvPr>
          <p:cNvSpPr txBox="1">
            <a:spLocks/>
          </p:cNvSpPr>
          <p:nvPr/>
        </p:nvSpPr>
        <p:spPr>
          <a:xfrm>
            <a:off x="11353800" y="6324600"/>
            <a:ext cx="6096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solidFill>
                  <a:srgbClr val="1E0000"/>
                </a:solidFill>
              </a:rPr>
              <a:pPr algn="r">
                <a:defRPr/>
              </a:pPr>
              <a:t>32</a:t>
            </a:fld>
            <a:endParaRPr lang="en-US" sz="2000" dirty="0">
              <a:solidFill>
                <a:srgbClr val="1E0000"/>
              </a:solidFill>
            </a:endParaRPr>
          </a:p>
        </p:txBody>
      </p:sp>
    </p:spTree>
    <p:extLst>
      <p:ext uri="{BB962C8B-B14F-4D97-AF65-F5344CB8AC3E}">
        <p14:creationId xmlns:p14="http://schemas.microsoft.com/office/powerpoint/2010/main" val="25814178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r>
              <a:rPr lang="en-US" dirty="0"/>
              <a:t>As we’ve seen, traditionally the industry has used a modular approach for generator models</a:t>
            </a:r>
          </a:p>
          <a:p>
            <a:pPr lvl="1"/>
            <a:r>
              <a:rPr lang="en-US" dirty="0"/>
              <a:t>Machine</a:t>
            </a:r>
          </a:p>
          <a:p>
            <a:pPr lvl="1"/>
            <a:r>
              <a:rPr lang="en-US" dirty="0"/>
              <a:t>Exciter</a:t>
            </a:r>
          </a:p>
          <a:p>
            <a:pPr lvl="1"/>
            <a:r>
              <a:rPr lang="en-US" dirty="0"/>
              <a:t>Governor</a:t>
            </a:r>
          </a:p>
          <a:p>
            <a:pPr lvl="1"/>
            <a:r>
              <a:rPr lang="en-US" dirty="0"/>
              <a:t>Stabilizer</a:t>
            </a:r>
          </a:p>
          <a:p>
            <a:pPr lvl="1"/>
            <a:r>
              <a:rPr lang="en-US" dirty="0"/>
              <a:t>Under Excitation Limiter</a:t>
            </a:r>
          </a:p>
          <a:p>
            <a:pPr lvl="1"/>
            <a:r>
              <a:rPr lang="en-US" dirty="0"/>
              <a:t>Over Excitation Limiter</a:t>
            </a:r>
          </a:p>
          <a:p>
            <a:pPr lvl="1"/>
            <a:r>
              <a:rPr lang="en-US" dirty="0"/>
              <a:t>Relay Models</a:t>
            </a:r>
          </a:p>
          <a:p>
            <a:pPr lvl="1"/>
            <a:r>
              <a:rPr lang="en-US" dirty="0"/>
              <a:t>Compensator Model </a:t>
            </a:r>
          </a:p>
        </p:txBody>
      </p:sp>
      <p:sp>
        <p:nvSpPr>
          <p:cNvPr id="2" name="Title 1"/>
          <p:cNvSpPr>
            <a:spLocks noGrp="1"/>
          </p:cNvSpPr>
          <p:nvPr>
            <p:ph type="title"/>
          </p:nvPr>
        </p:nvSpPr>
        <p:spPr>
          <a:xfrm>
            <a:off x="457200" y="76200"/>
            <a:ext cx="11658600" cy="1066800"/>
          </a:xfrm>
        </p:spPr>
        <p:txBody>
          <a:bodyPr>
            <a:noAutofit/>
          </a:bodyPr>
          <a:lstStyle/>
          <a:p>
            <a:r>
              <a:rPr lang="en-US" dirty="0"/>
              <a:t>Stability Modeling of Wind Turbines</a:t>
            </a:r>
            <a:endParaRPr lang="en-US" dirty="0">
              <a:solidFill>
                <a:srgbClr val="C00000"/>
              </a:solidFill>
            </a:endParaRPr>
          </a:p>
        </p:txBody>
      </p:sp>
      <p:sp>
        <p:nvSpPr>
          <p:cNvPr id="5" name="Slide Number Placeholder 1">
            <a:extLst>
              <a:ext uri="{FF2B5EF4-FFF2-40B4-BE49-F238E27FC236}">
                <a16:creationId xmlns:a16="http://schemas.microsoft.com/office/drawing/2014/main" id="{70A54117-C89A-9BD6-15E1-61D6B1284C79}"/>
              </a:ext>
            </a:extLst>
          </p:cNvPr>
          <p:cNvSpPr txBox="1">
            <a:spLocks/>
          </p:cNvSpPr>
          <p:nvPr/>
        </p:nvSpPr>
        <p:spPr>
          <a:xfrm>
            <a:off x="11353800" y="6324600"/>
            <a:ext cx="6096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solidFill>
                  <a:srgbClr val="1E0000"/>
                </a:solidFill>
              </a:rPr>
              <a:pPr algn="r">
                <a:defRPr/>
              </a:pPr>
              <a:t>33</a:t>
            </a:fld>
            <a:endParaRPr lang="en-US" sz="2000" dirty="0">
              <a:solidFill>
                <a:srgbClr val="1E0000"/>
              </a:solidFill>
            </a:endParaRPr>
          </a:p>
        </p:txBody>
      </p:sp>
      <p:pic>
        <p:nvPicPr>
          <p:cNvPr id="6" name="Picture 5">
            <a:extLst>
              <a:ext uri="{FF2B5EF4-FFF2-40B4-BE49-F238E27FC236}">
                <a16:creationId xmlns:a16="http://schemas.microsoft.com/office/drawing/2014/main" id="{34640E97-EB4E-B7D8-74D2-D774CEBB1E36}"/>
              </a:ext>
            </a:extLst>
          </p:cNvPr>
          <p:cNvPicPr>
            <a:picLocks noChangeAspect="1"/>
          </p:cNvPicPr>
          <p:nvPr/>
        </p:nvPicPr>
        <p:blipFill>
          <a:blip r:embed="rId2"/>
          <a:stretch>
            <a:fillRect/>
          </a:stretch>
        </p:blipFill>
        <p:spPr>
          <a:xfrm>
            <a:off x="4780519" y="1790700"/>
            <a:ext cx="6888763" cy="3886200"/>
          </a:xfrm>
          <a:prstGeom prst="rect">
            <a:avLst/>
          </a:prstGeom>
        </p:spPr>
      </p:pic>
    </p:spTree>
    <p:extLst>
      <p:ext uri="{BB962C8B-B14F-4D97-AF65-F5344CB8AC3E}">
        <p14:creationId xmlns:p14="http://schemas.microsoft.com/office/powerpoint/2010/main" val="40242492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46C3B-5D64-A52A-C7DB-916E2B4C9956}"/>
              </a:ext>
            </a:extLst>
          </p:cNvPr>
          <p:cNvSpPr>
            <a:spLocks noGrp="1"/>
          </p:cNvSpPr>
          <p:nvPr>
            <p:ph type="title"/>
          </p:nvPr>
        </p:nvSpPr>
        <p:spPr/>
        <p:txBody>
          <a:bodyPr/>
          <a:lstStyle/>
          <a:p>
            <a:r>
              <a:rPr lang="en-US" dirty="0"/>
              <a:t>This Approach Has Been Followed with Wind</a:t>
            </a:r>
          </a:p>
        </p:txBody>
      </p:sp>
      <p:sp>
        <p:nvSpPr>
          <p:cNvPr id="3" name="Content Placeholder 2">
            <a:extLst>
              <a:ext uri="{FF2B5EF4-FFF2-40B4-BE49-F238E27FC236}">
                <a16:creationId xmlns:a16="http://schemas.microsoft.com/office/drawing/2014/main" id="{34265110-C9CF-D16F-9459-F3FCF7754E5E}"/>
              </a:ext>
            </a:extLst>
          </p:cNvPr>
          <p:cNvSpPr>
            <a:spLocks noGrp="1"/>
          </p:cNvSpPr>
          <p:nvPr>
            <p:ph idx="1"/>
          </p:nvPr>
        </p:nvSpPr>
        <p:spPr/>
        <p:txBody>
          <a:bodyPr/>
          <a:lstStyle/>
          <a:p>
            <a:r>
              <a:rPr lang="en-US" dirty="0"/>
              <a:t>When wind started to appear in larger amounts, “first generation” models were developed following this same approach</a:t>
            </a:r>
          </a:p>
          <a:p>
            <a:r>
              <a:rPr lang="en-US" dirty="0"/>
              <a:t>This initial models were a</a:t>
            </a:r>
            <a:br>
              <a:rPr lang="en-US" dirty="0"/>
            </a:br>
            <a:r>
              <a:rPr lang="en-US" dirty="0"/>
              <a:t>good start, but they are now</a:t>
            </a:r>
            <a:br>
              <a:rPr lang="en-US" dirty="0"/>
            </a:br>
            <a:r>
              <a:rPr lang="en-US" dirty="0"/>
              <a:t>considered obsolete</a:t>
            </a:r>
          </a:p>
          <a:p>
            <a:r>
              <a:rPr lang="en-US" dirty="0"/>
              <a:t>First Generation model had</a:t>
            </a:r>
            <a:br>
              <a:rPr lang="en-US" dirty="0"/>
            </a:br>
            <a:r>
              <a:rPr lang="en-US" dirty="0"/>
              <a:t>few mechanisms to provide </a:t>
            </a:r>
            <a:br>
              <a:rPr lang="en-US" dirty="0"/>
            </a:br>
            <a:r>
              <a:rPr lang="en-US" dirty="0"/>
              <a:t>control features of </a:t>
            </a:r>
          </a:p>
          <a:p>
            <a:pPr lvl="1"/>
            <a:r>
              <a:rPr lang="en-US" dirty="0"/>
              <a:t>Real Power or Torque Control</a:t>
            </a:r>
          </a:p>
          <a:p>
            <a:pPr lvl="1"/>
            <a:r>
              <a:rPr lang="en-US" dirty="0"/>
              <a:t>Reactive Power</a:t>
            </a:r>
          </a:p>
          <a:p>
            <a:pPr lvl="1"/>
            <a:r>
              <a:rPr lang="en-US" dirty="0"/>
              <a:t>Voltage Control </a:t>
            </a:r>
          </a:p>
        </p:txBody>
      </p:sp>
      <p:pic>
        <p:nvPicPr>
          <p:cNvPr id="7" name="Picture 6">
            <a:extLst>
              <a:ext uri="{FF2B5EF4-FFF2-40B4-BE49-F238E27FC236}">
                <a16:creationId xmlns:a16="http://schemas.microsoft.com/office/drawing/2014/main" id="{00795334-201D-D528-9FAE-0BD3815263DC}"/>
              </a:ext>
            </a:extLst>
          </p:cNvPr>
          <p:cNvPicPr>
            <a:picLocks noChangeAspect="1"/>
          </p:cNvPicPr>
          <p:nvPr/>
        </p:nvPicPr>
        <p:blipFill>
          <a:blip r:embed="rId2"/>
          <a:stretch>
            <a:fillRect/>
          </a:stretch>
        </p:blipFill>
        <p:spPr>
          <a:xfrm>
            <a:off x="5261419" y="2362200"/>
            <a:ext cx="6473761" cy="3733800"/>
          </a:xfrm>
          <a:prstGeom prst="rect">
            <a:avLst/>
          </a:prstGeom>
        </p:spPr>
      </p:pic>
      <p:sp>
        <p:nvSpPr>
          <p:cNvPr id="8" name="Slide Number Placeholder 1">
            <a:extLst>
              <a:ext uri="{FF2B5EF4-FFF2-40B4-BE49-F238E27FC236}">
                <a16:creationId xmlns:a16="http://schemas.microsoft.com/office/drawing/2014/main" id="{FCE8F593-43DA-63C7-CDFB-DB71CF1D64A3}"/>
              </a:ext>
            </a:extLst>
          </p:cNvPr>
          <p:cNvSpPr txBox="1">
            <a:spLocks/>
          </p:cNvSpPr>
          <p:nvPr/>
        </p:nvSpPr>
        <p:spPr>
          <a:xfrm>
            <a:off x="11353800" y="6324600"/>
            <a:ext cx="6096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solidFill>
                  <a:srgbClr val="1E0000"/>
                </a:solidFill>
              </a:rPr>
              <a:pPr algn="r">
                <a:defRPr/>
              </a:pPr>
              <a:t>34</a:t>
            </a:fld>
            <a:endParaRPr lang="en-US" sz="2000" dirty="0">
              <a:solidFill>
                <a:srgbClr val="1E0000"/>
              </a:solidFill>
            </a:endParaRPr>
          </a:p>
        </p:txBody>
      </p:sp>
    </p:spTree>
    <p:extLst>
      <p:ext uri="{BB962C8B-B14F-4D97-AF65-F5344CB8AC3E}">
        <p14:creationId xmlns:p14="http://schemas.microsoft.com/office/powerpoint/2010/main" val="21602387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1D5AB-5649-7F82-AD43-1A6A2740D980}"/>
              </a:ext>
            </a:extLst>
          </p:cNvPr>
          <p:cNvSpPr>
            <a:spLocks noGrp="1"/>
          </p:cNvSpPr>
          <p:nvPr>
            <p:ph type="title"/>
          </p:nvPr>
        </p:nvSpPr>
        <p:spPr/>
        <p:txBody>
          <a:bodyPr/>
          <a:lstStyle/>
          <a:p>
            <a:r>
              <a:rPr lang="en-US" dirty="0"/>
              <a:t>Second Generation Stability Models</a:t>
            </a:r>
          </a:p>
        </p:txBody>
      </p:sp>
      <p:sp>
        <p:nvSpPr>
          <p:cNvPr id="3" name="Content Placeholder 2">
            <a:extLst>
              <a:ext uri="{FF2B5EF4-FFF2-40B4-BE49-F238E27FC236}">
                <a16:creationId xmlns:a16="http://schemas.microsoft.com/office/drawing/2014/main" id="{BD6E1102-AE93-F746-45B2-97D2F36ACD56}"/>
              </a:ext>
            </a:extLst>
          </p:cNvPr>
          <p:cNvSpPr>
            <a:spLocks noGrp="1"/>
          </p:cNvSpPr>
          <p:nvPr>
            <p:ph idx="1"/>
          </p:nvPr>
        </p:nvSpPr>
        <p:spPr>
          <a:xfrm>
            <a:off x="457200" y="1280160"/>
            <a:ext cx="11506200" cy="3733800"/>
          </a:xfrm>
        </p:spPr>
        <p:txBody>
          <a:bodyPr/>
          <a:lstStyle/>
          <a:p>
            <a:r>
              <a:rPr lang="en-US" dirty="0"/>
              <a:t>The second generation models are a similar format, but provide for more realistic control; they have also been expanded to include solar and storage </a:t>
            </a:r>
          </a:p>
        </p:txBody>
      </p:sp>
      <p:pic>
        <p:nvPicPr>
          <p:cNvPr id="5" name="Picture 4">
            <a:extLst>
              <a:ext uri="{FF2B5EF4-FFF2-40B4-BE49-F238E27FC236}">
                <a16:creationId xmlns:a16="http://schemas.microsoft.com/office/drawing/2014/main" id="{EBC29CF8-37A1-5FEC-FA8E-A7D6AB418A0D}"/>
              </a:ext>
            </a:extLst>
          </p:cNvPr>
          <p:cNvPicPr>
            <a:picLocks noChangeAspect="1"/>
          </p:cNvPicPr>
          <p:nvPr/>
        </p:nvPicPr>
        <p:blipFill>
          <a:blip r:embed="rId2"/>
          <a:srcRect t="-1" b="4701"/>
          <a:stretch/>
        </p:blipFill>
        <p:spPr>
          <a:xfrm>
            <a:off x="1676400" y="2700471"/>
            <a:ext cx="7403584" cy="4114800"/>
          </a:xfrm>
          <a:prstGeom prst="rect">
            <a:avLst/>
          </a:prstGeom>
        </p:spPr>
      </p:pic>
      <p:sp>
        <p:nvSpPr>
          <p:cNvPr id="6" name="TextBox 5">
            <a:extLst>
              <a:ext uri="{FF2B5EF4-FFF2-40B4-BE49-F238E27FC236}">
                <a16:creationId xmlns:a16="http://schemas.microsoft.com/office/drawing/2014/main" id="{87BD0FB8-BF92-92EC-218B-2978D0AB9852}"/>
              </a:ext>
            </a:extLst>
          </p:cNvPr>
          <p:cNvSpPr txBox="1"/>
          <p:nvPr/>
        </p:nvSpPr>
        <p:spPr>
          <a:xfrm>
            <a:off x="3124200" y="2332478"/>
            <a:ext cx="4644765" cy="461665"/>
          </a:xfrm>
          <a:prstGeom prst="rect">
            <a:avLst/>
          </a:prstGeom>
          <a:solidFill>
            <a:schemeClr val="accent3">
              <a:lumMod val="95000"/>
            </a:schemeClr>
          </a:solidFill>
        </p:spPr>
        <p:txBody>
          <a:bodyPr wrap="square" rtlCol="0">
            <a:spAutoFit/>
          </a:bodyPr>
          <a:lstStyle/>
          <a:p>
            <a:r>
              <a:rPr lang="en-US" sz="2400" dirty="0">
                <a:solidFill>
                  <a:srgbClr val="1E0000"/>
                </a:solidFill>
              </a:rPr>
              <a:t>Second Generation Type 3 Models</a:t>
            </a:r>
          </a:p>
        </p:txBody>
      </p:sp>
      <p:sp>
        <p:nvSpPr>
          <p:cNvPr id="7" name="Slide Number Placeholder 1">
            <a:extLst>
              <a:ext uri="{FF2B5EF4-FFF2-40B4-BE49-F238E27FC236}">
                <a16:creationId xmlns:a16="http://schemas.microsoft.com/office/drawing/2014/main" id="{55BC4AA5-2B6B-ABC2-8062-B040C2CE0EA9}"/>
              </a:ext>
            </a:extLst>
          </p:cNvPr>
          <p:cNvSpPr txBox="1">
            <a:spLocks/>
          </p:cNvSpPr>
          <p:nvPr/>
        </p:nvSpPr>
        <p:spPr>
          <a:xfrm>
            <a:off x="11353800" y="6324600"/>
            <a:ext cx="6096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solidFill>
                  <a:srgbClr val="1E0000"/>
                </a:solidFill>
              </a:rPr>
              <a:pPr algn="r">
                <a:defRPr/>
              </a:pPr>
              <a:t>35</a:t>
            </a:fld>
            <a:endParaRPr lang="en-US" sz="2000" dirty="0">
              <a:solidFill>
                <a:srgbClr val="1E0000"/>
              </a:solidFill>
            </a:endParaRPr>
          </a:p>
        </p:txBody>
      </p:sp>
    </p:spTree>
    <p:extLst>
      <p:ext uri="{BB962C8B-B14F-4D97-AF65-F5344CB8AC3E}">
        <p14:creationId xmlns:p14="http://schemas.microsoft.com/office/powerpoint/2010/main" val="7234667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ounded Rectangle 49"/>
          <p:cNvSpPr/>
          <p:nvPr/>
        </p:nvSpPr>
        <p:spPr bwMode="auto">
          <a:xfrm>
            <a:off x="4378847" y="4666384"/>
            <a:ext cx="796963" cy="896216"/>
          </a:xfrm>
          <a:prstGeom prst="roundRect">
            <a:avLst/>
          </a:prstGeom>
          <a:solidFill>
            <a:srgbClr val="FFCCFF"/>
          </a:solidFill>
          <a:ln w="28575" cap="flat" cmpd="sng" algn="ctr">
            <a:noFill/>
            <a:prstDash val="solid"/>
            <a:round/>
            <a:headEnd type="none" w="sm" len="sm"/>
            <a:tailEnd type="stealth"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pitchFamily="18" charset="0"/>
            </a:endParaRPr>
          </a:p>
        </p:txBody>
      </p:sp>
      <p:sp>
        <p:nvSpPr>
          <p:cNvPr id="48" name="Rounded Rectangle 47"/>
          <p:cNvSpPr/>
          <p:nvPr/>
        </p:nvSpPr>
        <p:spPr bwMode="auto">
          <a:xfrm>
            <a:off x="2209800" y="2095321"/>
            <a:ext cx="2257349" cy="2386262"/>
          </a:xfrm>
          <a:prstGeom prst="roundRect">
            <a:avLst/>
          </a:prstGeom>
          <a:solidFill>
            <a:srgbClr val="FFCCFF"/>
          </a:solidFill>
          <a:ln w="28575" cap="flat" cmpd="sng" algn="ctr">
            <a:noFill/>
            <a:prstDash val="solid"/>
            <a:round/>
            <a:headEnd type="none" w="sm" len="sm"/>
            <a:tailEnd type="stealth"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pitchFamily="18" charset="0"/>
            </a:endParaRPr>
          </a:p>
        </p:txBody>
      </p:sp>
      <p:sp>
        <p:nvSpPr>
          <p:cNvPr id="2" name="Title 1"/>
          <p:cNvSpPr>
            <a:spLocks noGrp="1"/>
          </p:cNvSpPr>
          <p:nvPr>
            <p:ph type="title"/>
          </p:nvPr>
        </p:nvSpPr>
        <p:spPr/>
        <p:txBody>
          <a:bodyPr>
            <a:normAutofit/>
          </a:bodyPr>
          <a:lstStyle/>
          <a:p>
            <a:r>
              <a:rPr lang="en-US" sz="4000" dirty="0"/>
              <a:t>2</a:t>
            </a:r>
            <a:r>
              <a:rPr lang="en-US" sz="4000" baseline="30000" dirty="0"/>
              <a:t>nd</a:t>
            </a:r>
            <a:r>
              <a:rPr lang="en-US" sz="4000" dirty="0"/>
              <a:t> Generation Type 3 Wind Turbine</a:t>
            </a:r>
            <a:br>
              <a:rPr lang="en-US" dirty="0"/>
            </a:br>
            <a:r>
              <a:rPr lang="en-US" sz="2200" dirty="0"/>
              <a:t>(REGC_A, REEC_A, WTGT_A, WTGAR_A, WTGPT_A, WTGTRQ_A, REPC_A)</a:t>
            </a:r>
          </a:p>
        </p:txBody>
      </p:sp>
      <p:sp>
        <p:nvSpPr>
          <p:cNvPr id="4" name="Rectangle 3"/>
          <p:cNvSpPr/>
          <p:nvPr/>
        </p:nvSpPr>
        <p:spPr>
          <a:xfrm>
            <a:off x="5434255" y="3520512"/>
            <a:ext cx="1152525" cy="600075"/>
          </a:xfrm>
          <a:prstGeom prst="rect">
            <a:avLst/>
          </a:prstGeom>
          <a:solidFill>
            <a:sysClr val="window" lastClr="FFFFFF"/>
          </a:solidFill>
          <a:ln w="25400" cap="flat" cmpd="sng" algn="ctr">
            <a:solidFill>
              <a:srgbClr val="F79646"/>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0"/>
              </a:spcBef>
              <a:spcAft>
                <a:spcPts val="100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Calibri"/>
                <a:ea typeface="Calibri"/>
                <a:cs typeface="Times New Roman"/>
              </a:rPr>
              <a:t>Exciter</a:t>
            </a:r>
            <a:br>
              <a:rPr kumimoji="0" lang="en-US" sz="1100" b="0" i="0" u="none" strike="noStrike" kern="0" cap="none" spc="0" normalizeH="0" baseline="0" noProof="0" dirty="0">
                <a:ln>
                  <a:noFill/>
                </a:ln>
                <a:solidFill>
                  <a:prstClr val="black"/>
                </a:solidFill>
                <a:effectLst/>
                <a:uLnTx/>
                <a:uFillTx/>
                <a:latin typeface="Calibri"/>
                <a:ea typeface="Calibri"/>
                <a:cs typeface="Times New Roman"/>
              </a:rPr>
            </a:br>
            <a:r>
              <a:rPr kumimoji="0" lang="en-US" sz="1100" b="0" i="0" u="none" strike="noStrike" kern="0" cap="none" spc="0" normalizeH="0" baseline="0" noProof="0" dirty="0">
                <a:ln>
                  <a:noFill/>
                </a:ln>
                <a:solidFill>
                  <a:prstClr val="black"/>
                </a:solidFill>
                <a:effectLst/>
                <a:uLnTx/>
                <a:uFillTx/>
                <a:latin typeface="Calibri"/>
                <a:ea typeface="Calibri"/>
                <a:cs typeface="Times New Roman"/>
              </a:rPr>
              <a:t>REEC_A</a:t>
            </a:r>
          </a:p>
        </p:txBody>
      </p:sp>
      <p:sp>
        <p:nvSpPr>
          <p:cNvPr id="5" name="Rectangle 4"/>
          <p:cNvSpPr/>
          <p:nvPr/>
        </p:nvSpPr>
        <p:spPr>
          <a:xfrm>
            <a:off x="7976234" y="3510403"/>
            <a:ext cx="1152525" cy="600075"/>
          </a:xfrm>
          <a:prstGeom prst="rect">
            <a:avLst/>
          </a:prstGeom>
          <a:solidFill>
            <a:sysClr val="window" lastClr="FFFFFF"/>
          </a:solidFill>
          <a:ln w="25400" cap="flat" cmpd="sng" algn="ctr">
            <a:solidFill>
              <a:srgbClr val="4F81BD"/>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0"/>
              </a:spcBef>
              <a:spcAft>
                <a:spcPts val="100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Calibri"/>
                <a:ea typeface="Calibri"/>
                <a:cs typeface="Times New Roman"/>
              </a:rPr>
              <a:t>Machine</a:t>
            </a:r>
            <a:br>
              <a:rPr kumimoji="0" lang="en-US" sz="1100" b="0" i="0" u="none" strike="noStrike" kern="0" cap="none" spc="0" normalizeH="0" baseline="0" noProof="0" dirty="0">
                <a:ln>
                  <a:noFill/>
                </a:ln>
                <a:solidFill>
                  <a:prstClr val="black"/>
                </a:solidFill>
                <a:effectLst/>
                <a:uLnTx/>
                <a:uFillTx/>
                <a:latin typeface="Calibri"/>
                <a:ea typeface="Calibri"/>
                <a:cs typeface="Times New Roman"/>
              </a:rPr>
            </a:br>
            <a:r>
              <a:rPr kumimoji="0" lang="en-US" sz="1100" b="0" i="0" u="none" strike="noStrike" kern="0" cap="none" spc="0" normalizeH="0" baseline="0" noProof="0" dirty="0">
                <a:ln>
                  <a:noFill/>
                </a:ln>
                <a:solidFill>
                  <a:prstClr val="black"/>
                </a:solidFill>
                <a:effectLst/>
                <a:uLnTx/>
                <a:uFillTx/>
                <a:latin typeface="Calibri"/>
                <a:ea typeface="Calibri"/>
                <a:cs typeface="Times New Roman"/>
              </a:rPr>
              <a:t>REGC_A</a:t>
            </a:r>
          </a:p>
        </p:txBody>
      </p:sp>
      <p:cxnSp>
        <p:nvCxnSpPr>
          <p:cNvPr id="6" name="Straight Arrow Connector 5"/>
          <p:cNvCxnSpPr/>
          <p:nvPr/>
        </p:nvCxnSpPr>
        <p:spPr>
          <a:xfrm flipH="1">
            <a:off x="6572809" y="3357952"/>
            <a:ext cx="125730" cy="161925"/>
          </a:xfrm>
          <a:prstGeom prst="straightConnector1">
            <a:avLst/>
          </a:prstGeom>
          <a:noFill/>
          <a:ln w="9525" cap="flat" cmpd="sng" algn="ctr">
            <a:solidFill>
              <a:srgbClr val="4F81BD">
                <a:shade val="95000"/>
                <a:satMod val="105000"/>
              </a:srgbClr>
            </a:solidFill>
            <a:prstDash val="solid"/>
            <a:tailEnd type="arrow"/>
          </a:ln>
          <a:effectLst/>
        </p:spPr>
      </p:cxnSp>
      <p:cxnSp>
        <p:nvCxnSpPr>
          <p:cNvPr id="7" name="Straight Arrow Connector 6"/>
          <p:cNvCxnSpPr/>
          <p:nvPr/>
        </p:nvCxnSpPr>
        <p:spPr>
          <a:xfrm>
            <a:off x="6586779" y="3677442"/>
            <a:ext cx="1395104" cy="2111"/>
          </a:xfrm>
          <a:prstGeom prst="straightConnector1">
            <a:avLst/>
          </a:prstGeom>
          <a:noFill/>
          <a:ln w="9525" cap="flat" cmpd="sng" algn="ctr">
            <a:solidFill>
              <a:srgbClr val="F79646">
                <a:lumMod val="75000"/>
              </a:srgbClr>
            </a:solidFill>
            <a:prstDash val="solid"/>
            <a:tailEnd type="arrow"/>
          </a:ln>
          <a:effectLst/>
        </p:spPr>
      </p:cxnSp>
      <p:sp>
        <p:nvSpPr>
          <p:cNvPr id="8" name="Rectangle 7"/>
          <p:cNvSpPr/>
          <p:nvPr/>
        </p:nvSpPr>
        <p:spPr>
          <a:xfrm>
            <a:off x="6375959" y="2568011"/>
            <a:ext cx="1076960" cy="476250"/>
          </a:xfrm>
          <a:prstGeom prst="rect">
            <a:avLst/>
          </a:prstGeom>
          <a:solidFill>
            <a:sysClr val="window" lastClr="FFFFFF"/>
          </a:solidFill>
          <a:ln w="25400" cap="flat" cmpd="sng" algn="ctr">
            <a:solidFill>
              <a:srgbClr val="4BACC6"/>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0"/>
              </a:spcBef>
              <a:spcAft>
                <a:spcPts val="1000"/>
              </a:spcAft>
              <a:buClrTx/>
              <a:buSzTx/>
              <a:buFontTx/>
              <a:buNone/>
              <a:tabLst/>
              <a:defRPr/>
            </a:pPr>
            <a:r>
              <a:rPr kumimoji="0" lang="en-US" sz="1100" b="0" i="0" u="none" strike="noStrike" kern="0" cap="none" spc="0" normalizeH="0" baseline="0" noProof="0">
                <a:ln>
                  <a:noFill/>
                </a:ln>
                <a:solidFill>
                  <a:prstClr val="black"/>
                </a:solidFill>
                <a:effectLst/>
                <a:uLnTx/>
                <a:uFillTx/>
                <a:latin typeface="Calibri"/>
                <a:ea typeface="Calibri"/>
                <a:cs typeface="Times New Roman"/>
              </a:rPr>
              <a:t>Voltage Compensation</a:t>
            </a:r>
          </a:p>
        </p:txBody>
      </p:sp>
      <p:sp>
        <p:nvSpPr>
          <p:cNvPr id="10" name="Rectangle 9"/>
          <p:cNvSpPr/>
          <p:nvPr/>
        </p:nvSpPr>
        <p:spPr>
          <a:xfrm>
            <a:off x="3013635" y="4844487"/>
            <a:ext cx="1152525" cy="600075"/>
          </a:xfrm>
          <a:prstGeom prst="rect">
            <a:avLst/>
          </a:prstGeom>
          <a:solidFill>
            <a:sysClr val="window" lastClr="FFFFFF"/>
          </a:solidFill>
          <a:ln w="25400" cap="flat" cmpd="sng" algn="ctr">
            <a:solidFill>
              <a:srgbClr val="4F81BD"/>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0"/>
              </a:spcBef>
              <a:spcAft>
                <a:spcPts val="100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Calibri"/>
                <a:ea typeface="Calibri"/>
                <a:cs typeface="Times New Roman"/>
              </a:rPr>
              <a:t>Stabilizer</a:t>
            </a:r>
            <a:br>
              <a:rPr kumimoji="0" lang="en-US" sz="1100" b="0" i="0" u="none" strike="noStrike" kern="0" cap="none" spc="0" normalizeH="0" baseline="0" noProof="0" dirty="0">
                <a:ln>
                  <a:noFill/>
                </a:ln>
                <a:solidFill>
                  <a:prstClr val="black"/>
                </a:solidFill>
                <a:effectLst/>
                <a:uLnTx/>
                <a:uFillTx/>
                <a:latin typeface="Calibri"/>
                <a:ea typeface="Calibri"/>
                <a:cs typeface="Times New Roman"/>
              </a:rPr>
            </a:br>
            <a:r>
              <a:rPr kumimoji="0" lang="en-US" sz="1100" b="0" i="0" u="none" strike="noStrike" kern="0" cap="none" spc="0" normalizeH="0" baseline="0" noProof="0" dirty="0">
                <a:ln>
                  <a:noFill/>
                </a:ln>
                <a:solidFill>
                  <a:prstClr val="black"/>
                </a:solidFill>
                <a:effectLst/>
                <a:uLnTx/>
                <a:uFillTx/>
                <a:latin typeface="Calibri"/>
                <a:ea typeface="Calibri"/>
                <a:cs typeface="Times New Roman"/>
              </a:rPr>
              <a:t>WTGPT_A</a:t>
            </a:r>
          </a:p>
        </p:txBody>
      </p:sp>
      <p:sp>
        <p:nvSpPr>
          <p:cNvPr id="11" name="Rectangle 10"/>
          <p:cNvSpPr/>
          <p:nvPr/>
        </p:nvSpPr>
        <p:spPr>
          <a:xfrm>
            <a:off x="5433620" y="4844487"/>
            <a:ext cx="1152525" cy="600075"/>
          </a:xfrm>
          <a:prstGeom prst="rect">
            <a:avLst/>
          </a:prstGeom>
          <a:solidFill>
            <a:sysClr val="window" lastClr="FFFFFF"/>
          </a:solidFill>
          <a:ln w="25400" cap="flat" cmpd="sng" algn="ctr">
            <a:solidFill>
              <a:srgbClr val="9BBB59"/>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0"/>
              </a:spcBef>
              <a:spcAft>
                <a:spcPts val="100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Calibri"/>
                <a:ea typeface="Calibri"/>
                <a:cs typeface="Times New Roman"/>
              </a:rPr>
              <a:t>Governor</a:t>
            </a:r>
            <a:br>
              <a:rPr kumimoji="0" lang="en-US" sz="1100" b="0" i="0" u="none" strike="noStrike" kern="0" cap="none" spc="0" normalizeH="0" baseline="0" noProof="0" dirty="0">
                <a:ln>
                  <a:noFill/>
                </a:ln>
                <a:solidFill>
                  <a:prstClr val="black"/>
                </a:solidFill>
                <a:effectLst/>
                <a:uLnTx/>
                <a:uFillTx/>
                <a:latin typeface="Calibri"/>
                <a:ea typeface="Calibri"/>
                <a:cs typeface="Times New Roman"/>
              </a:rPr>
            </a:br>
            <a:r>
              <a:rPr kumimoji="0" lang="en-US" sz="1100" b="0" i="0" u="none" strike="noStrike" kern="0" cap="none" spc="0" normalizeH="0" baseline="0" noProof="0" dirty="0">
                <a:ln>
                  <a:noFill/>
                </a:ln>
                <a:solidFill>
                  <a:prstClr val="black"/>
                </a:solidFill>
                <a:effectLst/>
                <a:uLnTx/>
                <a:uFillTx/>
                <a:latin typeface="Calibri"/>
                <a:ea typeface="Calibri"/>
                <a:cs typeface="Times New Roman"/>
              </a:rPr>
              <a:t>WTGT_A</a:t>
            </a:r>
          </a:p>
        </p:txBody>
      </p:sp>
      <p:cxnSp>
        <p:nvCxnSpPr>
          <p:cNvPr id="12" name="Straight Arrow Connector 11"/>
          <p:cNvCxnSpPr/>
          <p:nvPr/>
        </p:nvCxnSpPr>
        <p:spPr>
          <a:xfrm flipH="1">
            <a:off x="7014769" y="3044262"/>
            <a:ext cx="99060" cy="390525"/>
          </a:xfrm>
          <a:prstGeom prst="straightConnector1">
            <a:avLst/>
          </a:prstGeom>
          <a:noFill/>
          <a:ln w="9525" cap="flat" cmpd="sng" algn="ctr">
            <a:solidFill>
              <a:srgbClr val="4F81BD">
                <a:shade val="95000"/>
                <a:satMod val="105000"/>
              </a:srgbClr>
            </a:solidFill>
            <a:prstDash val="solid"/>
            <a:headEnd type="none" w="med" len="med"/>
            <a:tailEnd type="none" w="med" len="med"/>
          </a:ln>
          <a:effectLst/>
        </p:spPr>
      </p:cxnSp>
      <p:cxnSp>
        <p:nvCxnSpPr>
          <p:cNvPr id="13" name="Straight Arrow Connector 12"/>
          <p:cNvCxnSpPr/>
          <p:nvPr/>
        </p:nvCxnSpPr>
        <p:spPr>
          <a:xfrm flipH="1" flipV="1">
            <a:off x="7280835" y="3357318"/>
            <a:ext cx="695399" cy="142239"/>
          </a:xfrm>
          <a:prstGeom prst="straightConnector1">
            <a:avLst/>
          </a:prstGeom>
          <a:noFill/>
          <a:ln w="9525" cap="flat" cmpd="sng" algn="ctr">
            <a:solidFill>
              <a:srgbClr val="4F81BD">
                <a:shade val="95000"/>
                <a:satMod val="105000"/>
              </a:srgbClr>
            </a:solidFill>
            <a:prstDash val="solid"/>
            <a:headEnd type="none" w="med" len="med"/>
            <a:tailEnd type="none" w="med" len="med"/>
          </a:ln>
          <a:effectLst/>
        </p:spPr>
      </p:cxnSp>
      <p:cxnSp>
        <p:nvCxnSpPr>
          <p:cNvPr id="14" name="Straight Arrow Connector 13"/>
          <p:cNvCxnSpPr/>
          <p:nvPr/>
        </p:nvCxnSpPr>
        <p:spPr>
          <a:xfrm flipH="1">
            <a:off x="8214602" y="2244161"/>
            <a:ext cx="0" cy="1266190"/>
          </a:xfrm>
          <a:prstGeom prst="straightConnector1">
            <a:avLst/>
          </a:prstGeom>
          <a:noFill/>
          <a:ln w="9525" cap="flat" cmpd="sng" algn="ctr">
            <a:solidFill>
              <a:srgbClr val="4F81BD">
                <a:shade val="95000"/>
                <a:satMod val="105000"/>
              </a:srgbClr>
            </a:solidFill>
            <a:prstDash val="solid"/>
            <a:tailEnd type="arrow"/>
          </a:ln>
          <a:effectLst/>
        </p:spPr>
      </p:cxnSp>
      <p:cxnSp>
        <p:nvCxnSpPr>
          <p:cNvPr id="15" name="Straight Arrow Connector 14"/>
          <p:cNvCxnSpPr/>
          <p:nvPr/>
        </p:nvCxnSpPr>
        <p:spPr>
          <a:xfrm>
            <a:off x="6914439" y="2244161"/>
            <a:ext cx="0" cy="323850"/>
          </a:xfrm>
          <a:prstGeom prst="straightConnector1">
            <a:avLst/>
          </a:prstGeom>
          <a:noFill/>
          <a:ln w="9525" cap="flat" cmpd="sng" algn="ctr">
            <a:solidFill>
              <a:srgbClr val="4F81BD">
                <a:shade val="95000"/>
                <a:satMod val="105000"/>
              </a:srgbClr>
            </a:solidFill>
            <a:prstDash val="solid"/>
            <a:tailEnd type="arrow"/>
          </a:ln>
          <a:effectLst/>
        </p:spPr>
      </p:cxnSp>
      <p:sp>
        <p:nvSpPr>
          <p:cNvPr id="16" name="Freeform 15"/>
          <p:cNvSpPr/>
          <p:nvPr/>
        </p:nvSpPr>
        <p:spPr>
          <a:xfrm flipH="1">
            <a:off x="3841674" y="4110427"/>
            <a:ext cx="2167890" cy="257175"/>
          </a:xfrm>
          <a:custGeom>
            <a:avLst/>
            <a:gdLst>
              <a:gd name="connsiteX0" fmla="*/ 1743075 w 1743075"/>
              <a:gd name="connsiteY0" fmla="*/ 0 h 1133475"/>
              <a:gd name="connsiteX1" fmla="*/ 1743075 w 1743075"/>
              <a:gd name="connsiteY1" fmla="*/ 1133475 h 1133475"/>
              <a:gd name="connsiteX2" fmla="*/ 0 w 1743075"/>
              <a:gd name="connsiteY2" fmla="*/ 1133475 h 1133475"/>
            </a:gdLst>
            <a:ahLst/>
            <a:cxnLst>
              <a:cxn ang="0">
                <a:pos x="connsiteX0" y="connsiteY0"/>
              </a:cxn>
              <a:cxn ang="0">
                <a:pos x="connsiteX1" y="connsiteY1"/>
              </a:cxn>
              <a:cxn ang="0">
                <a:pos x="connsiteX2" y="connsiteY2"/>
              </a:cxn>
            </a:cxnLst>
            <a:rect l="l" t="t" r="r" b="b"/>
            <a:pathLst>
              <a:path w="1743075" h="1133475">
                <a:moveTo>
                  <a:pt x="1743075" y="0"/>
                </a:moveTo>
                <a:lnTo>
                  <a:pt x="1743075" y="1133475"/>
                </a:lnTo>
                <a:lnTo>
                  <a:pt x="0" y="1133475"/>
                </a:lnTo>
              </a:path>
            </a:pathLst>
          </a:custGeom>
          <a:noFill/>
          <a:ln w="9525" cap="flat" cmpd="sng" algn="ctr">
            <a:solidFill>
              <a:srgbClr val="00B050"/>
            </a:solidFill>
            <a:prstDash val="solid"/>
            <a:headEnd type="arrow" w="med" len="med"/>
            <a:tailEnd type="none" w="med" len="me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15000"/>
              </a:lnSpc>
              <a:spcBef>
                <a:spcPts val="0"/>
              </a:spcBef>
              <a:spcAft>
                <a:spcPts val="1000"/>
              </a:spcAft>
              <a:buClrTx/>
              <a:buSzTx/>
              <a:buFontTx/>
              <a:buNone/>
              <a:tabLst/>
              <a:defRPr/>
            </a:pPr>
            <a:r>
              <a:rPr kumimoji="0" lang="en-US" sz="1100" b="0" i="0" u="none" strike="noStrike" kern="0" cap="none" spc="0" normalizeH="0" baseline="0" noProof="0">
                <a:ln>
                  <a:noFill/>
                </a:ln>
                <a:solidFill>
                  <a:prstClr val="black"/>
                </a:solidFill>
                <a:effectLst/>
                <a:uLnTx/>
                <a:uFillTx/>
                <a:latin typeface="Calibri"/>
                <a:ea typeface="Times New Roman"/>
                <a:cs typeface="Times New Roman"/>
              </a:rPr>
              <a:t> </a:t>
            </a:r>
            <a:endParaRPr kumimoji="0" lang="en-US" sz="1100" b="0" i="0" u="none" strike="noStrike" kern="0" cap="none" spc="0" normalizeH="0" baseline="0" noProof="0">
              <a:ln>
                <a:noFill/>
              </a:ln>
              <a:solidFill>
                <a:prstClr val="black"/>
              </a:solidFill>
              <a:effectLst/>
              <a:uLnTx/>
              <a:uFillTx/>
              <a:latin typeface="Calibri"/>
              <a:ea typeface="Calibri"/>
              <a:cs typeface="Times New Roman"/>
            </a:endParaRPr>
          </a:p>
        </p:txBody>
      </p:sp>
      <p:sp>
        <p:nvSpPr>
          <p:cNvPr id="17" name="Rectangle 16"/>
          <p:cNvSpPr/>
          <p:nvPr/>
        </p:nvSpPr>
        <p:spPr>
          <a:xfrm>
            <a:off x="3013635" y="3520512"/>
            <a:ext cx="1152525" cy="600075"/>
          </a:xfrm>
          <a:prstGeom prst="rect">
            <a:avLst/>
          </a:prstGeom>
          <a:solidFill>
            <a:sysClr val="window" lastClr="FFFFFF"/>
          </a:solidFill>
          <a:ln w="25400" cap="flat" cmpd="sng" algn="ctr">
            <a:solidFill>
              <a:srgbClr val="C0504D"/>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0"/>
              </a:spcBef>
              <a:spcAft>
                <a:spcPts val="0"/>
              </a:spcAft>
              <a:buClrTx/>
              <a:buSzTx/>
              <a:buFontTx/>
              <a:buNone/>
              <a:tabLst/>
              <a:defRPr/>
            </a:pPr>
            <a:r>
              <a:rPr kumimoji="0" lang="en-US" sz="1100" b="0" i="0" u="none" strike="noStrike" kern="0" cap="none" spc="0" normalizeH="0" baseline="0" noProof="0" dirty="0" err="1">
                <a:ln>
                  <a:noFill/>
                </a:ln>
                <a:solidFill>
                  <a:prstClr val="black"/>
                </a:solidFill>
                <a:effectLst/>
                <a:uLnTx/>
                <a:uFillTx/>
                <a:latin typeface="Calibri"/>
                <a:ea typeface="Calibri"/>
                <a:cs typeface="Times New Roman"/>
              </a:rPr>
              <a:t>PRef</a:t>
            </a:r>
            <a:r>
              <a:rPr kumimoji="0" lang="en-US" sz="1100" b="0" i="0" u="none" strike="noStrike" kern="0" cap="none" spc="0" normalizeH="0" baseline="0" noProof="0" dirty="0">
                <a:ln>
                  <a:noFill/>
                </a:ln>
                <a:solidFill>
                  <a:prstClr val="black"/>
                </a:solidFill>
                <a:effectLst/>
                <a:uLnTx/>
                <a:uFillTx/>
                <a:latin typeface="Calibri"/>
                <a:ea typeface="Calibri"/>
                <a:cs typeface="Times New Roman"/>
              </a:rPr>
              <a:t> Controller</a:t>
            </a:r>
            <a:br>
              <a:rPr kumimoji="0" lang="en-US" sz="1100" b="0" i="0" u="none" strike="noStrike" kern="0" cap="none" spc="0" normalizeH="0" baseline="0" noProof="0" dirty="0">
                <a:ln>
                  <a:noFill/>
                </a:ln>
                <a:solidFill>
                  <a:prstClr val="black"/>
                </a:solidFill>
                <a:effectLst/>
                <a:uLnTx/>
                <a:uFillTx/>
                <a:latin typeface="Calibri"/>
                <a:ea typeface="Calibri"/>
                <a:cs typeface="Times New Roman"/>
              </a:rPr>
            </a:br>
            <a:r>
              <a:rPr kumimoji="0" lang="en-US" sz="1100" b="0" i="0" u="none" strike="noStrike" kern="0" cap="none" spc="0" normalizeH="0" baseline="0" noProof="0" dirty="0">
                <a:ln>
                  <a:noFill/>
                </a:ln>
                <a:solidFill>
                  <a:prstClr val="black"/>
                </a:solidFill>
                <a:effectLst/>
                <a:uLnTx/>
                <a:uFillTx/>
                <a:latin typeface="Calibri"/>
                <a:ea typeface="Calibri"/>
                <a:cs typeface="Times New Roman"/>
              </a:rPr>
              <a:t>WTGTRQ_A</a:t>
            </a:r>
          </a:p>
        </p:txBody>
      </p:sp>
      <p:cxnSp>
        <p:nvCxnSpPr>
          <p:cNvPr id="18" name="Elbow Connector 63"/>
          <p:cNvCxnSpPr/>
          <p:nvPr/>
        </p:nvCxnSpPr>
        <p:spPr>
          <a:xfrm>
            <a:off x="3338754" y="4119952"/>
            <a:ext cx="0" cy="723265"/>
          </a:xfrm>
          <a:prstGeom prst="straightConnector1">
            <a:avLst/>
          </a:prstGeom>
          <a:noFill/>
          <a:ln w="9525" cap="flat" cmpd="sng" algn="ctr">
            <a:solidFill>
              <a:srgbClr val="C0504D">
                <a:lumMod val="75000"/>
              </a:srgbClr>
            </a:solidFill>
            <a:prstDash val="solid"/>
            <a:tailEnd type="arrow"/>
          </a:ln>
          <a:effectLst/>
        </p:spPr>
      </p:cxnSp>
      <p:cxnSp>
        <p:nvCxnSpPr>
          <p:cNvPr id="19" name="Straight Arrow Connector 18"/>
          <p:cNvCxnSpPr/>
          <p:nvPr/>
        </p:nvCxnSpPr>
        <p:spPr>
          <a:xfrm flipH="1">
            <a:off x="4166160" y="5143572"/>
            <a:ext cx="339725" cy="635"/>
          </a:xfrm>
          <a:prstGeom prst="straightConnector1">
            <a:avLst/>
          </a:prstGeom>
          <a:noFill/>
          <a:ln w="9525" cap="flat" cmpd="sng" algn="ctr">
            <a:solidFill>
              <a:srgbClr val="4F81BD">
                <a:shade val="95000"/>
                <a:satMod val="105000"/>
              </a:srgbClr>
            </a:solidFill>
            <a:prstDash val="solid"/>
            <a:headEnd type="arrow" w="med" len="med"/>
            <a:tailEnd type="none" w="med" len="med"/>
          </a:ln>
          <a:effectLst/>
        </p:spPr>
      </p:cxnSp>
      <p:cxnSp>
        <p:nvCxnSpPr>
          <p:cNvPr id="20" name="Straight Arrow Connector 19"/>
          <p:cNvCxnSpPr/>
          <p:nvPr/>
        </p:nvCxnSpPr>
        <p:spPr>
          <a:xfrm flipV="1">
            <a:off x="6009564" y="4120586"/>
            <a:ext cx="0" cy="723900"/>
          </a:xfrm>
          <a:prstGeom prst="straightConnector1">
            <a:avLst/>
          </a:prstGeom>
          <a:noFill/>
          <a:ln w="9525" cap="flat" cmpd="sng" algn="ctr">
            <a:solidFill>
              <a:srgbClr val="00B050"/>
            </a:solidFill>
            <a:prstDash val="solid"/>
            <a:tailEnd type="arrow"/>
          </a:ln>
          <a:effectLst/>
        </p:spPr>
      </p:cxnSp>
      <p:cxnSp>
        <p:nvCxnSpPr>
          <p:cNvPr id="21" name="Straight Arrow Connector 20"/>
          <p:cNvCxnSpPr/>
          <p:nvPr/>
        </p:nvCxnSpPr>
        <p:spPr>
          <a:xfrm>
            <a:off x="4185845" y="3936436"/>
            <a:ext cx="1247775" cy="0"/>
          </a:xfrm>
          <a:prstGeom prst="straightConnector1">
            <a:avLst/>
          </a:prstGeom>
          <a:noFill/>
          <a:ln w="9525" cap="flat" cmpd="sng" algn="ctr">
            <a:solidFill>
              <a:srgbClr val="C0504D">
                <a:lumMod val="75000"/>
              </a:srgbClr>
            </a:solidFill>
            <a:prstDash val="solid"/>
            <a:tailEnd type="arrow"/>
          </a:ln>
          <a:effectLst/>
        </p:spPr>
      </p:cxnSp>
      <p:sp>
        <p:nvSpPr>
          <p:cNvPr id="22" name="Rectangle 21"/>
          <p:cNvSpPr/>
          <p:nvPr/>
        </p:nvSpPr>
        <p:spPr>
          <a:xfrm>
            <a:off x="2576119" y="2233366"/>
            <a:ext cx="1151890" cy="599440"/>
          </a:xfrm>
          <a:prstGeom prst="rect">
            <a:avLst/>
          </a:prstGeom>
          <a:solidFill>
            <a:sysClr val="window" lastClr="FFFFFF"/>
          </a:solidFill>
          <a:ln w="25400" cap="flat" cmpd="sng" algn="ctr">
            <a:solidFill>
              <a:srgbClr val="EEECE1">
                <a:lumMod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Calibri"/>
                <a:ea typeface="Calibri"/>
                <a:cs typeface="Times New Roman"/>
              </a:rPr>
              <a:t>Plant Level Controller</a:t>
            </a:r>
            <a:br>
              <a:rPr kumimoji="0" lang="en-US" sz="1100" b="0" i="0" u="none" strike="noStrike" kern="0" cap="none" spc="0" normalizeH="0" baseline="0" noProof="0" dirty="0">
                <a:ln>
                  <a:noFill/>
                </a:ln>
                <a:solidFill>
                  <a:prstClr val="black"/>
                </a:solidFill>
                <a:effectLst/>
                <a:uLnTx/>
                <a:uFillTx/>
                <a:latin typeface="Calibri"/>
                <a:ea typeface="Calibri"/>
                <a:cs typeface="Times New Roman"/>
              </a:rPr>
            </a:br>
            <a:r>
              <a:rPr kumimoji="0" lang="en-US" sz="1100" b="0" i="0" u="none" strike="noStrike" kern="0" cap="none" spc="0" normalizeH="0" baseline="0" noProof="0" dirty="0">
                <a:ln>
                  <a:noFill/>
                </a:ln>
                <a:solidFill>
                  <a:prstClr val="black"/>
                </a:solidFill>
                <a:effectLst/>
                <a:uLnTx/>
                <a:uFillTx/>
                <a:latin typeface="Calibri"/>
                <a:ea typeface="Calibri"/>
                <a:cs typeface="Times New Roman"/>
              </a:rPr>
              <a:t>REPC_A</a:t>
            </a:r>
          </a:p>
        </p:txBody>
      </p:sp>
      <p:sp>
        <p:nvSpPr>
          <p:cNvPr id="23" name="Freeform 22"/>
          <p:cNvSpPr/>
          <p:nvPr/>
        </p:nvSpPr>
        <p:spPr>
          <a:xfrm flipH="1" flipV="1">
            <a:off x="3842309" y="4597472"/>
            <a:ext cx="1793240" cy="247015"/>
          </a:xfrm>
          <a:custGeom>
            <a:avLst/>
            <a:gdLst>
              <a:gd name="connsiteX0" fmla="*/ 1743075 w 1743075"/>
              <a:gd name="connsiteY0" fmla="*/ 0 h 1133475"/>
              <a:gd name="connsiteX1" fmla="*/ 1743075 w 1743075"/>
              <a:gd name="connsiteY1" fmla="*/ 1133475 h 1133475"/>
              <a:gd name="connsiteX2" fmla="*/ 0 w 1743075"/>
              <a:gd name="connsiteY2" fmla="*/ 1133475 h 1133475"/>
              <a:gd name="connsiteX0" fmla="*/ 1743075 w 1743075"/>
              <a:gd name="connsiteY0" fmla="*/ 0 h 1175372"/>
              <a:gd name="connsiteX1" fmla="*/ 1743075 w 1743075"/>
              <a:gd name="connsiteY1" fmla="*/ 1133475 h 1175372"/>
              <a:gd name="connsiteX2" fmla="*/ 172982 w 1743075"/>
              <a:gd name="connsiteY2" fmla="*/ 1175372 h 1175372"/>
              <a:gd name="connsiteX3" fmla="*/ 0 w 1743075"/>
              <a:gd name="connsiteY3" fmla="*/ 1133475 h 1175372"/>
              <a:gd name="connsiteX0" fmla="*/ 1578938 w 1578938"/>
              <a:gd name="connsiteY0" fmla="*/ 0 h 1175372"/>
              <a:gd name="connsiteX1" fmla="*/ 1578938 w 1578938"/>
              <a:gd name="connsiteY1" fmla="*/ 1133475 h 1175372"/>
              <a:gd name="connsiteX2" fmla="*/ 8845 w 1578938"/>
              <a:gd name="connsiteY2" fmla="*/ 1175372 h 1175372"/>
              <a:gd name="connsiteX3" fmla="*/ 0 w 1578938"/>
              <a:gd name="connsiteY3" fmla="*/ 0 h 1175372"/>
              <a:gd name="connsiteX0" fmla="*/ 1716036 w 1716036"/>
              <a:gd name="connsiteY0" fmla="*/ 0 h 1175372"/>
              <a:gd name="connsiteX1" fmla="*/ 1716036 w 1716036"/>
              <a:gd name="connsiteY1" fmla="*/ 1133475 h 1175372"/>
              <a:gd name="connsiteX2" fmla="*/ 44 w 1716036"/>
              <a:gd name="connsiteY2" fmla="*/ 1175372 h 1175372"/>
              <a:gd name="connsiteX3" fmla="*/ 137098 w 1716036"/>
              <a:gd name="connsiteY3" fmla="*/ 0 h 1175372"/>
              <a:gd name="connsiteX0" fmla="*/ 1716848 w 1716848"/>
              <a:gd name="connsiteY0" fmla="*/ 5323 h 1180695"/>
              <a:gd name="connsiteX1" fmla="*/ 1716848 w 1716848"/>
              <a:gd name="connsiteY1" fmla="*/ 1138798 h 1180695"/>
              <a:gd name="connsiteX2" fmla="*/ 856 w 1716848"/>
              <a:gd name="connsiteY2" fmla="*/ 1180695 h 1180695"/>
              <a:gd name="connsiteX3" fmla="*/ 812 w 1716848"/>
              <a:gd name="connsiteY3" fmla="*/ -1 h 1180695"/>
            </a:gdLst>
            <a:ahLst/>
            <a:cxnLst>
              <a:cxn ang="0">
                <a:pos x="connsiteX0" y="connsiteY0"/>
              </a:cxn>
              <a:cxn ang="0">
                <a:pos x="connsiteX1" y="connsiteY1"/>
              </a:cxn>
              <a:cxn ang="0">
                <a:pos x="connsiteX2" y="connsiteY2"/>
              </a:cxn>
              <a:cxn ang="0">
                <a:pos x="connsiteX3" y="connsiteY3"/>
              </a:cxn>
            </a:cxnLst>
            <a:rect l="l" t="t" r="r" b="b"/>
            <a:pathLst>
              <a:path w="1716848" h="1180695">
                <a:moveTo>
                  <a:pt x="1716848" y="5323"/>
                </a:moveTo>
                <a:lnTo>
                  <a:pt x="1716848" y="1138798"/>
                </a:lnTo>
                <a:lnTo>
                  <a:pt x="856" y="1180695"/>
                </a:lnTo>
                <a:cubicBezTo>
                  <a:pt x="-2092" y="788904"/>
                  <a:pt x="3760" y="391790"/>
                  <a:pt x="812" y="-1"/>
                </a:cubicBezTo>
              </a:path>
            </a:pathLst>
          </a:custGeom>
          <a:noFill/>
          <a:ln w="9525" cap="flat" cmpd="sng" algn="ctr">
            <a:solidFill>
              <a:srgbClr val="00B050"/>
            </a:solidFill>
            <a:prstDash val="solid"/>
            <a:headEnd type="arrow" w="med" len="med"/>
            <a:tailEnd type="none" w="med" len="me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15000"/>
              </a:lnSpc>
              <a:spcBef>
                <a:spcPts val="0"/>
              </a:spcBef>
              <a:spcAft>
                <a:spcPts val="1000"/>
              </a:spcAft>
              <a:buClrTx/>
              <a:buSzTx/>
              <a:buFontTx/>
              <a:buNone/>
              <a:tabLst/>
              <a:defRPr/>
            </a:pPr>
            <a:r>
              <a:rPr kumimoji="0" lang="en-US" sz="1100" b="0" i="0" u="none" strike="noStrike" kern="0" cap="none" spc="0" normalizeH="0" baseline="0" noProof="0">
                <a:ln>
                  <a:noFill/>
                </a:ln>
                <a:solidFill>
                  <a:prstClr val="black"/>
                </a:solidFill>
                <a:effectLst/>
                <a:uLnTx/>
                <a:uFillTx/>
                <a:latin typeface="Calibri"/>
                <a:ea typeface="Times New Roman"/>
              </a:rPr>
              <a:t> </a:t>
            </a:r>
            <a:endParaRPr kumimoji="0" lang="en-US" sz="1200" b="0" i="0" u="none" strike="noStrike" kern="0" cap="none" spc="0" normalizeH="0" baseline="0" noProof="0">
              <a:ln>
                <a:noFill/>
              </a:ln>
              <a:solidFill>
                <a:prstClr val="black"/>
              </a:solidFill>
              <a:effectLst/>
              <a:uLnTx/>
              <a:uFillTx/>
              <a:latin typeface="Calibri"/>
              <a:ea typeface="Times New Roman"/>
            </a:endParaRPr>
          </a:p>
        </p:txBody>
      </p:sp>
      <p:sp>
        <p:nvSpPr>
          <p:cNvPr id="24" name="Freeform 23"/>
          <p:cNvSpPr/>
          <p:nvPr/>
        </p:nvSpPr>
        <p:spPr>
          <a:xfrm>
            <a:off x="3642602" y="3937809"/>
            <a:ext cx="3511231" cy="2015387"/>
          </a:xfrm>
          <a:custGeom>
            <a:avLst/>
            <a:gdLst>
              <a:gd name="connsiteX0" fmla="*/ 2733675 w 2943225"/>
              <a:gd name="connsiteY0" fmla="*/ 0 h 1714500"/>
              <a:gd name="connsiteX1" fmla="*/ 2933700 w 2943225"/>
              <a:gd name="connsiteY1" fmla="*/ 0 h 1714500"/>
              <a:gd name="connsiteX2" fmla="*/ 2943225 w 2943225"/>
              <a:gd name="connsiteY2" fmla="*/ 1714500 h 1714500"/>
              <a:gd name="connsiteX3" fmla="*/ 0 w 2943225"/>
              <a:gd name="connsiteY3" fmla="*/ 1714500 h 1714500"/>
              <a:gd name="connsiteX4" fmla="*/ 0 w 2943225"/>
              <a:gd name="connsiteY4" fmla="*/ 1457325 h 1714500"/>
              <a:gd name="connsiteX0" fmla="*/ 2485087 w 2943225"/>
              <a:gd name="connsiteY0" fmla="*/ 0 h 1757605"/>
              <a:gd name="connsiteX1" fmla="*/ 2933700 w 2943225"/>
              <a:gd name="connsiteY1" fmla="*/ 43105 h 1757605"/>
              <a:gd name="connsiteX2" fmla="*/ 2943225 w 2943225"/>
              <a:gd name="connsiteY2" fmla="*/ 1757605 h 1757605"/>
              <a:gd name="connsiteX3" fmla="*/ 0 w 2943225"/>
              <a:gd name="connsiteY3" fmla="*/ 1757605 h 1757605"/>
              <a:gd name="connsiteX4" fmla="*/ 0 w 2943225"/>
              <a:gd name="connsiteY4" fmla="*/ 1500430 h 1757605"/>
              <a:gd name="connsiteX0" fmla="*/ 2485087 w 2943225"/>
              <a:gd name="connsiteY0" fmla="*/ 7184 h 1764789"/>
              <a:gd name="connsiteX1" fmla="*/ 2933700 w 2943225"/>
              <a:gd name="connsiteY1" fmla="*/ 0 h 1764789"/>
              <a:gd name="connsiteX2" fmla="*/ 2943225 w 2943225"/>
              <a:gd name="connsiteY2" fmla="*/ 1764789 h 1764789"/>
              <a:gd name="connsiteX3" fmla="*/ 0 w 2943225"/>
              <a:gd name="connsiteY3" fmla="*/ 1764789 h 1764789"/>
              <a:gd name="connsiteX4" fmla="*/ 0 w 2943225"/>
              <a:gd name="connsiteY4" fmla="*/ 1507614 h 1764789"/>
              <a:gd name="connsiteX0" fmla="*/ 2485087 w 2943225"/>
              <a:gd name="connsiteY0" fmla="*/ 0 h 1757605"/>
              <a:gd name="connsiteX1" fmla="*/ 2926796 w 2943225"/>
              <a:gd name="connsiteY1" fmla="*/ 14368 h 1757605"/>
              <a:gd name="connsiteX2" fmla="*/ 2943225 w 2943225"/>
              <a:gd name="connsiteY2" fmla="*/ 1757605 h 1757605"/>
              <a:gd name="connsiteX3" fmla="*/ 0 w 2943225"/>
              <a:gd name="connsiteY3" fmla="*/ 1757605 h 1757605"/>
              <a:gd name="connsiteX4" fmla="*/ 0 w 2943225"/>
              <a:gd name="connsiteY4" fmla="*/ 1500430 h 1757605"/>
              <a:gd name="connsiteX0" fmla="*/ 2485087 w 2943225"/>
              <a:gd name="connsiteY0" fmla="*/ 0 h 1757605"/>
              <a:gd name="connsiteX1" fmla="*/ 2926796 w 2943225"/>
              <a:gd name="connsiteY1" fmla="*/ 14368 h 1757605"/>
              <a:gd name="connsiteX2" fmla="*/ 2943225 w 2943225"/>
              <a:gd name="connsiteY2" fmla="*/ 1757605 h 1757605"/>
              <a:gd name="connsiteX3" fmla="*/ 0 w 2943225"/>
              <a:gd name="connsiteY3" fmla="*/ 1757605 h 1757605"/>
              <a:gd name="connsiteX4" fmla="*/ 0 w 2943225"/>
              <a:gd name="connsiteY4" fmla="*/ 1320826 h 1757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225" h="1757605">
                <a:moveTo>
                  <a:pt x="2485087" y="0"/>
                </a:moveTo>
                <a:lnTo>
                  <a:pt x="2926796" y="14368"/>
                </a:lnTo>
                <a:lnTo>
                  <a:pt x="2943225" y="1757605"/>
                </a:lnTo>
                <a:lnTo>
                  <a:pt x="0" y="1757605"/>
                </a:lnTo>
                <a:lnTo>
                  <a:pt x="0" y="1320826"/>
                </a:lnTo>
              </a:path>
            </a:pathLst>
          </a:custGeom>
          <a:noFill/>
          <a:ln w="9525" cap="flat" cmpd="sng" algn="ctr">
            <a:solidFill>
              <a:srgbClr val="F79646">
                <a:lumMod val="75000"/>
              </a:srgbClr>
            </a:solidFill>
            <a:prstDash val="solid"/>
            <a:headEnd type="none" w="med" len="med"/>
            <a:tailEnd type="arrow" w="med" len="me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25" name="Freeform 24"/>
          <p:cNvSpPr/>
          <p:nvPr/>
        </p:nvSpPr>
        <p:spPr>
          <a:xfrm>
            <a:off x="2729154" y="2834712"/>
            <a:ext cx="293370" cy="821372"/>
          </a:xfrm>
          <a:custGeom>
            <a:avLst/>
            <a:gdLst>
              <a:gd name="connsiteX0" fmla="*/ 0 w 323850"/>
              <a:gd name="connsiteY0" fmla="*/ 0 h 971550"/>
              <a:gd name="connsiteX1" fmla="*/ 0 w 323850"/>
              <a:gd name="connsiteY1" fmla="*/ 971550 h 971550"/>
              <a:gd name="connsiteX2" fmla="*/ 323850 w 323850"/>
              <a:gd name="connsiteY2" fmla="*/ 971550 h 971550"/>
            </a:gdLst>
            <a:ahLst/>
            <a:cxnLst>
              <a:cxn ang="0">
                <a:pos x="connsiteX0" y="connsiteY0"/>
              </a:cxn>
              <a:cxn ang="0">
                <a:pos x="connsiteX1" y="connsiteY1"/>
              </a:cxn>
              <a:cxn ang="0">
                <a:pos x="connsiteX2" y="connsiteY2"/>
              </a:cxn>
            </a:cxnLst>
            <a:rect l="l" t="t" r="r" b="b"/>
            <a:pathLst>
              <a:path w="323850" h="971550">
                <a:moveTo>
                  <a:pt x="0" y="0"/>
                </a:moveTo>
                <a:lnTo>
                  <a:pt x="0" y="971550"/>
                </a:lnTo>
                <a:lnTo>
                  <a:pt x="323850" y="971550"/>
                </a:lnTo>
              </a:path>
            </a:pathLst>
          </a:custGeom>
          <a:noFill/>
          <a:ln w="9525" cap="flat" cmpd="sng" algn="ctr">
            <a:solidFill>
              <a:srgbClr val="4F81BD">
                <a:shade val="50000"/>
              </a:srgbClr>
            </a:solidFill>
            <a:prstDash val="solid"/>
            <a:headEnd type="none" w="med" len="med"/>
            <a:tailEnd type="arrow" w="med" len="me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26" name="Freeform 25"/>
          <p:cNvSpPr/>
          <p:nvPr/>
        </p:nvSpPr>
        <p:spPr>
          <a:xfrm>
            <a:off x="2727885" y="2833441"/>
            <a:ext cx="285115" cy="2310130"/>
          </a:xfrm>
          <a:custGeom>
            <a:avLst/>
            <a:gdLst>
              <a:gd name="connsiteX0" fmla="*/ 0 w 323850"/>
              <a:gd name="connsiteY0" fmla="*/ 0 h 971550"/>
              <a:gd name="connsiteX1" fmla="*/ 0 w 323850"/>
              <a:gd name="connsiteY1" fmla="*/ 971550 h 971550"/>
              <a:gd name="connsiteX2" fmla="*/ 323850 w 323850"/>
              <a:gd name="connsiteY2" fmla="*/ 971550 h 971550"/>
            </a:gdLst>
            <a:ahLst/>
            <a:cxnLst>
              <a:cxn ang="0">
                <a:pos x="connsiteX0" y="connsiteY0"/>
              </a:cxn>
              <a:cxn ang="0">
                <a:pos x="connsiteX1" y="connsiteY1"/>
              </a:cxn>
              <a:cxn ang="0">
                <a:pos x="connsiteX2" y="connsiteY2"/>
              </a:cxn>
            </a:cxnLst>
            <a:rect l="l" t="t" r="r" b="b"/>
            <a:pathLst>
              <a:path w="323850" h="971550">
                <a:moveTo>
                  <a:pt x="0" y="0"/>
                </a:moveTo>
                <a:lnTo>
                  <a:pt x="0" y="971550"/>
                </a:lnTo>
                <a:lnTo>
                  <a:pt x="323850" y="971550"/>
                </a:lnTo>
              </a:path>
            </a:pathLst>
          </a:custGeom>
          <a:noFill/>
          <a:ln w="9525" cap="flat" cmpd="sng" algn="ctr">
            <a:solidFill>
              <a:srgbClr val="EEECE1">
                <a:lumMod val="50000"/>
              </a:srgbClr>
            </a:solidFill>
            <a:prstDash val="solid"/>
            <a:headEnd type="none" w="med" len="med"/>
            <a:tailEnd type="arrow" w="med" len="me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15000"/>
              </a:lnSpc>
              <a:spcBef>
                <a:spcPts val="0"/>
              </a:spcBef>
              <a:spcAft>
                <a:spcPts val="1000"/>
              </a:spcAft>
              <a:buClrTx/>
              <a:buSzTx/>
              <a:buFontTx/>
              <a:buNone/>
              <a:tabLst/>
              <a:defRPr/>
            </a:pPr>
            <a:r>
              <a:rPr kumimoji="0" lang="en-US" sz="1100" b="0" i="0" u="none" strike="noStrike" kern="0" cap="none" spc="0" normalizeH="0" baseline="0" noProof="0">
                <a:ln>
                  <a:noFill/>
                </a:ln>
                <a:solidFill>
                  <a:prstClr val="white"/>
                </a:solidFill>
                <a:effectLst/>
                <a:uLnTx/>
                <a:uFillTx/>
                <a:latin typeface="Calibri"/>
                <a:ea typeface="Times New Roman"/>
                <a:cs typeface="Times New Roman"/>
              </a:rPr>
              <a:t> </a:t>
            </a:r>
            <a:endParaRPr kumimoji="0" lang="en-US" sz="1100" b="0" i="0" u="none" strike="noStrike" kern="0" cap="none" spc="0" normalizeH="0" baseline="0" noProof="0">
              <a:ln>
                <a:noFill/>
              </a:ln>
              <a:solidFill>
                <a:prstClr val="white"/>
              </a:solidFill>
              <a:effectLst/>
              <a:uLnTx/>
              <a:uFillTx/>
              <a:latin typeface="Calibri"/>
              <a:ea typeface="Calibri"/>
              <a:cs typeface="Times New Roman"/>
            </a:endParaRPr>
          </a:p>
        </p:txBody>
      </p:sp>
      <p:sp>
        <p:nvSpPr>
          <p:cNvPr id="27" name="Text Box 81"/>
          <p:cNvSpPr txBox="1"/>
          <p:nvPr/>
        </p:nvSpPr>
        <p:spPr>
          <a:xfrm>
            <a:off x="5991149" y="4575882"/>
            <a:ext cx="354330" cy="267335"/>
          </a:xfrm>
          <a:prstGeom prst="rect">
            <a:avLst/>
          </a:prstGeom>
          <a:noFill/>
          <a:ln w="6350">
            <a:noFill/>
          </a:ln>
          <a:effectLst/>
        </p:spPr>
        <p:txBody>
          <a:bodyPr rot="0" spcFirstLastPara="0" vert="horz" wrap="non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15000"/>
              </a:lnSpc>
              <a:spcBef>
                <a:spcPts val="0"/>
              </a:spcBef>
              <a:spcAft>
                <a:spcPts val="1000"/>
              </a:spcAft>
              <a:buClrTx/>
              <a:buSzTx/>
              <a:buFontTx/>
              <a:buNone/>
              <a:tabLst/>
              <a:defRPr/>
            </a:pPr>
            <a:r>
              <a:rPr kumimoji="0" lang="en-US" sz="1100" b="0" i="0" u="none" strike="noStrike" kern="0" cap="none" spc="0" normalizeH="0" baseline="0" noProof="0" dirty="0" err="1">
                <a:ln>
                  <a:noFill/>
                </a:ln>
                <a:solidFill>
                  <a:srgbClr val="00B050"/>
                </a:solidFill>
                <a:effectLst/>
                <a:uLnTx/>
                <a:uFillTx/>
                <a:latin typeface="Calibri"/>
                <a:ea typeface="Calibri"/>
                <a:cs typeface="Times New Roman"/>
              </a:rPr>
              <a:t>wg</a:t>
            </a:r>
            <a:endParaRPr kumimoji="0" lang="en-US" sz="1100" b="0" i="0" u="none" strike="noStrike" kern="0" cap="none" spc="0" normalizeH="0" baseline="0" noProof="0" dirty="0">
              <a:ln>
                <a:noFill/>
              </a:ln>
              <a:solidFill>
                <a:srgbClr val="00B050"/>
              </a:solidFill>
              <a:effectLst/>
              <a:uLnTx/>
              <a:uFillTx/>
              <a:latin typeface="Calibri"/>
              <a:ea typeface="Calibri"/>
              <a:cs typeface="Times New Roman"/>
            </a:endParaRPr>
          </a:p>
        </p:txBody>
      </p:sp>
      <p:sp>
        <p:nvSpPr>
          <p:cNvPr id="28" name="Text Box 82"/>
          <p:cNvSpPr txBox="1"/>
          <p:nvPr/>
        </p:nvSpPr>
        <p:spPr>
          <a:xfrm>
            <a:off x="5333924" y="4576517"/>
            <a:ext cx="300990" cy="267335"/>
          </a:xfrm>
          <a:prstGeom prst="rect">
            <a:avLst/>
          </a:prstGeom>
          <a:noFill/>
          <a:ln w="6350">
            <a:noFill/>
          </a:ln>
          <a:effectLst/>
        </p:spPr>
        <p:txBody>
          <a:bodyPr rot="0" spcFirstLastPara="0" vert="horz" wrap="non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15000"/>
              </a:lnSpc>
              <a:spcBef>
                <a:spcPts val="0"/>
              </a:spcBef>
              <a:spcAft>
                <a:spcPts val="1000"/>
              </a:spcAft>
              <a:buClrTx/>
              <a:buSzTx/>
              <a:buFontTx/>
              <a:buNone/>
              <a:tabLst/>
              <a:defRPr/>
            </a:pPr>
            <a:r>
              <a:rPr kumimoji="0" lang="en-US" sz="1100" b="0" i="0" u="none" strike="noStrike" kern="0" cap="none" spc="0" normalizeH="0" baseline="0" noProof="0" dirty="0" err="1">
                <a:ln>
                  <a:noFill/>
                </a:ln>
                <a:solidFill>
                  <a:srgbClr val="00B050"/>
                </a:solidFill>
                <a:effectLst/>
                <a:uLnTx/>
                <a:uFillTx/>
                <a:latin typeface="Calibri"/>
                <a:ea typeface="Calibri"/>
                <a:cs typeface="Times New Roman"/>
              </a:rPr>
              <a:t>wt</a:t>
            </a:r>
            <a:endParaRPr kumimoji="0" lang="en-US" sz="1100" b="0" i="0" u="none" strike="noStrike" kern="0" cap="none" spc="0" normalizeH="0" baseline="0" noProof="0" dirty="0">
              <a:ln>
                <a:noFill/>
              </a:ln>
              <a:solidFill>
                <a:srgbClr val="00B050"/>
              </a:solidFill>
              <a:effectLst/>
              <a:uLnTx/>
              <a:uFillTx/>
              <a:latin typeface="Calibri"/>
              <a:ea typeface="Calibri"/>
              <a:cs typeface="Times New Roman"/>
            </a:endParaRPr>
          </a:p>
        </p:txBody>
      </p:sp>
      <p:sp>
        <p:nvSpPr>
          <p:cNvPr id="29" name="Text Box 84"/>
          <p:cNvSpPr txBox="1"/>
          <p:nvPr/>
        </p:nvSpPr>
        <p:spPr>
          <a:xfrm>
            <a:off x="4185845" y="4876872"/>
            <a:ext cx="281305" cy="267335"/>
          </a:xfrm>
          <a:prstGeom prst="rect">
            <a:avLst/>
          </a:prstGeom>
          <a:noFill/>
          <a:ln w="6350">
            <a:noFill/>
          </a:ln>
          <a:effectLst/>
        </p:spPr>
        <p:txBody>
          <a:bodyPr rot="0" spcFirstLastPara="0" vert="horz" wrap="non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15000"/>
              </a:lnSpc>
              <a:spcBef>
                <a:spcPts val="0"/>
              </a:spcBef>
              <a:spcAft>
                <a:spcPts val="1000"/>
              </a:spcAft>
              <a:buClrTx/>
              <a:buSzTx/>
              <a:buFontTx/>
              <a:buNone/>
              <a:tabLst/>
              <a:defRPr/>
            </a:pPr>
            <a:r>
              <a:rPr kumimoji="0" lang="en-US" sz="1100" b="0" i="0" u="none" strike="noStrike" kern="0" cap="none" spc="0" normalizeH="0" baseline="0" noProof="0" dirty="0">
                <a:ln>
                  <a:noFill/>
                </a:ln>
                <a:solidFill>
                  <a:srgbClr val="00B0F0"/>
                </a:solidFill>
                <a:effectLst/>
                <a:uLnTx/>
                <a:uFillTx/>
                <a:latin typeface="Calibri"/>
                <a:ea typeface="Calibri"/>
                <a:cs typeface="Times New Roman"/>
              </a:rPr>
              <a:t>ϴ</a:t>
            </a:r>
          </a:p>
        </p:txBody>
      </p:sp>
      <p:sp>
        <p:nvSpPr>
          <p:cNvPr id="30" name="Rectangle 29"/>
          <p:cNvSpPr/>
          <p:nvPr/>
        </p:nvSpPr>
        <p:spPr>
          <a:xfrm>
            <a:off x="4506519" y="4843216"/>
            <a:ext cx="563880" cy="600710"/>
          </a:xfrm>
          <a:prstGeom prst="rect">
            <a:avLst/>
          </a:prstGeom>
          <a:solidFill>
            <a:sysClr val="window" lastClr="FFFFFF"/>
          </a:solidFill>
          <a:ln w="25400" cap="flat" cmpd="sng" algn="ctr">
            <a:solidFill>
              <a:srgbClr val="FFFF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0"/>
              </a:spcBef>
              <a:spcAft>
                <a:spcPts val="100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Calibri"/>
                <a:ea typeface="Calibri"/>
                <a:cs typeface="Times New Roman"/>
              </a:rPr>
              <a:t>Aero</a:t>
            </a:r>
            <a:br>
              <a:rPr kumimoji="0" lang="en-US" sz="1100" b="0" i="0" u="none" strike="noStrike" kern="0" cap="none" spc="0" normalizeH="0" baseline="0" noProof="0" dirty="0">
                <a:ln>
                  <a:noFill/>
                </a:ln>
                <a:solidFill>
                  <a:prstClr val="black"/>
                </a:solidFill>
                <a:effectLst/>
                <a:uLnTx/>
                <a:uFillTx/>
                <a:latin typeface="Calibri"/>
                <a:ea typeface="Calibri"/>
                <a:cs typeface="Times New Roman"/>
              </a:rPr>
            </a:br>
            <a:r>
              <a:rPr kumimoji="0" lang="en-US" sz="700" b="0" i="0" u="none" strike="noStrike" kern="0" cap="none" spc="0" normalizeH="0" baseline="0" noProof="0" dirty="0">
                <a:ln>
                  <a:noFill/>
                </a:ln>
                <a:solidFill>
                  <a:prstClr val="black"/>
                </a:solidFill>
                <a:effectLst/>
                <a:uLnTx/>
                <a:uFillTx/>
                <a:latin typeface="Calibri"/>
                <a:ea typeface="Calibri"/>
                <a:cs typeface="Times New Roman"/>
              </a:rPr>
              <a:t>WTGAR_A</a:t>
            </a:r>
          </a:p>
        </p:txBody>
      </p:sp>
      <p:cxnSp>
        <p:nvCxnSpPr>
          <p:cNvPr id="31" name="Straight Arrow Connector 30"/>
          <p:cNvCxnSpPr/>
          <p:nvPr/>
        </p:nvCxnSpPr>
        <p:spPr>
          <a:xfrm flipH="1" flipV="1">
            <a:off x="5071034" y="5143572"/>
            <a:ext cx="361950" cy="635"/>
          </a:xfrm>
          <a:prstGeom prst="straightConnector1">
            <a:avLst/>
          </a:prstGeom>
          <a:noFill/>
          <a:ln w="9525" cap="flat" cmpd="sng" algn="ctr">
            <a:solidFill>
              <a:srgbClr val="4F81BD">
                <a:shade val="95000"/>
                <a:satMod val="105000"/>
              </a:srgbClr>
            </a:solidFill>
            <a:prstDash val="solid"/>
            <a:headEnd type="arrow" w="med" len="med"/>
            <a:tailEnd type="none" w="med" len="med"/>
          </a:ln>
          <a:effectLst/>
        </p:spPr>
      </p:cxnSp>
      <p:sp>
        <p:nvSpPr>
          <p:cNvPr id="32" name="Text Box 87"/>
          <p:cNvSpPr txBox="1"/>
          <p:nvPr/>
        </p:nvSpPr>
        <p:spPr>
          <a:xfrm>
            <a:off x="5097705" y="4892747"/>
            <a:ext cx="372745" cy="267335"/>
          </a:xfrm>
          <a:prstGeom prst="rect">
            <a:avLst/>
          </a:prstGeom>
          <a:noFill/>
          <a:ln w="6350">
            <a:noFill/>
          </a:ln>
          <a:effectLst/>
        </p:spPr>
        <p:txBody>
          <a:bodyPr rot="0" spcFirstLastPara="0" vert="horz" wrap="non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15000"/>
              </a:lnSpc>
              <a:spcBef>
                <a:spcPts val="0"/>
              </a:spcBef>
              <a:spcAft>
                <a:spcPts val="100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Calibri"/>
                <a:ea typeface="Calibri"/>
                <a:cs typeface="Times New Roman"/>
              </a:rPr>
              <a:t>Pm</a:t>
            </a:r>
          </a:p>
        </p:txBody>
      </p:sp>
      <p:sp>
        <p:nvSpPr>
          <p:cNvPr id="33" name="Text Box 88"/>
          <p:cNvSpPr txBox="1"/>
          <p:nvPr/>
        </p:nvSpPr>
        <p:spPr>
          <a:xfrm>
            <a:off x="2936799" y="4436817"/>
            <a:ext cx="447040" cy="267335"/>
          </a:xfrm>
          <a:prstGeom prst="rect">
            <a:avLst/>
          </a:prstGeom>
          <a:noFill/>
          <a:ln w="6350">
            <a:noFill/>
          </a:ln>
          <a:effectLst/>
        </p:spPr>
        <p:txBody>
          <a:bodyPr rot="0" spcFirstLastPara="0" vert="horz" wrap="non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15000"/>
              </a:lnSpc>
              <a:spcBef>
                <a:spcPts val="0"/>
              </a:spcBef>
              <a:spcAft>
                <a:spcPts val="1000"/>
              </a:spcAft>
              <a:buClrTx/>
              <a:buSzTx/>
              <a:buFontTx/>
              <a:buNone/>
              <a:tabLst/>
              <a:defRPr/>
            </a:pPr>
            <a:r>
              <a:rPr kumimoji="0" lang="en-US" sz="1100" b="0" i="0" u="none" strike="noStrike" kern="0" cap="none" spc="0" normalizeH="0" baseline="0" noProof="0" dirty="0" err="1">
                <a:ln>
                  <a:noFill/>
                </a:ln>
                <a:solidFill>
                  <a:srgbClr val="FF0000"/>
                </a:solidFill>
                <a:effectLst/>
                <a:uLnTx/>
                <a:uFillTx/>
                <a:latin typeface="Calibri"/>
                <a:ea typeface="Calibri"/>
                <a:cs typeface="Times New Roman"/>
              </a:rPr>
              <a:t>ωref</a:t>
            </a:r>
            <a:endParaRPr kumimoji="0" lang="en-US" sz="1100" b="0" i="0" u="none" strike="noStrike" kern="0" cap="none" spc="0" normalizeH="0" baseline="0" noProof="0" dirty="0">
              <a:ln>
                <a:noFill/>
              </a:ln>
              <a:solidFill>
                <a:srgbClr val="FF0000"/>
              </a:solidFill>
              <a:effectLst/>
              <a:uLnTx/>
              <a:uFillTx/>
              <a:latin typeface="Calibri"/>
              <a:ea typeface="Calibri"/>
              <a:cs typeface="Times New Roman"/>
            </a:endParaRPr>
          </a:p>
        </p:txBody>
      </p:sp>
      <p:sp>
        <p:nvSpPr>
          <p:cNvPr id="34" name="Text Box 90"/>
          <p:cNvSpPr txBox="1"/>
          <p:nvPr/>
        </p:nvSpPr>
        <p:spPr>
          <a:xfrm>
            <a:off x="4591145" y="3043627"/>
            <a:ext cx="780415" cy="267335"/>
          </a:xfrm>
          <a:prstGeom prst="rect">
            <a:avLst/>
          </a:prstGeom>
          <a:noFill/>
          <a:ln w="6350">
            <a:noFill/>
          </a:ln>
          <a:effectLst/>
        </p:spPr>
        <p:txBody>
          <a:bodyPr rot="0" spcFirstLastPara="0" vert="horz" wrap="non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15000"/>
              </a:lnSpc>
              <a:spcBef>
                <a:spcPts val="0"/>
              </a:spcBef>
              <a:spcAft>
                <a:spcPts val="1000"/>
              </a:spcAft>
              <a:buClrTx/>
              <a:buSzTx/>
              <a:buFontTx/>
              <a:buNone/>
              <a:tabLst/>
              <a:defRPr/>
            </a:pPr>
            <a:r>
              <a:rPr kumimoji="0" lang="en-US" sz="1100" b="0" i="0" u="none" strike="noStrike" kern="0" cap="none" spc="0" normalizeH="0" baseline="0" noProof="0" dirty="0" err="1">
                <a:ln>
                  <a:noFill/>
                </a:ln>
                <a:solidFill>
                  <a:srgbClr val="EEECE1">
                    <a:lumMod val="50000"/>
                  </a:srgbClr>
                </a:solidFill>
                <a:effectLst/>
                <a:uLnTx/>
                <a:uFillTx/>
                <a:latin typeface="Calibri"/>
                <a:ea typeface="Calibri"/>
                <a:cs typeface="Times New Roman"/>
              </a:rPr>
              <a:t>Qref</a:t>
            </a:r>
            <a:r>
              <a:rPr kumimoji="0" lang="en-US" sz="1100" b="0" i="0" u="none" strike="noStrike" kern="0" cap="none" spc="0" normalizeH="0" baseline="0" noProof="0" dirty="0">
                <a:ln>
                  <a:noFill/>
                </a:ln>
                <a:solidFill>
                  <a:srgbClr val="EEECE1">
                    <a:lumMod val="50000"/>
                  </a:srgbClr>
                </a:solidFill>
                <a:effectLst/>
                <a:uLnTx/>
                <a:uFillTx/>
                <a:latin typeface="Calibri"/>
                <a:ea typeface="Calibri"/>
                <a:cs typeface="Times New Roman"/>
              </a:rPr>
              <a:t>/</a:t>
            </a:r>
            <a:r>
              <a:rPr kumimoji="0" lang="en-US" sz="1100" b="0" i="0" u="none" strike="noStrike" kern="0" cap="none" spc="0" normalizeH="0" baseline="0" noProof="0" dirty="0" err="1">
                <a:ln>
                  <a:noFill/>
                </a:ln>
                <a:solidFill>
                  <a:srgbClr val="EEECE1">
                    <a:lumMod val="50000"/>
                  </a:srgbClr>
                </a:solidFill>
                <a:effectLst/>
                <a:uLnTx/>
                <a:uFillTx/>
                <a:latin typeface="Calibri"/>
                <a:ea typeface="Calibri"/>
                <a:cs typeface="Times New Roman"/>
              </a:rPr>
              <a:t>Vref</a:t>
            </a:r>
            <a:endParaRPr kumimoji="0" lang="en-US" sz="1100" b="0" i="0" u="none" strike="noStrike" kern="0" cap="none" spc="0" normalizeH="0" baseline="0" noProof="0" dirty="0">
              <a:ln>
                <a:noFill/>
              </a:ln>
              <a:solidFill>
                <a:srgbClr val="EEECE1">
                  <a:lumMod val="50000"/>
                </a:srgbClr>
              </a:solidFill>
              <a:effectLst/>
              <a:uLnTx/>
              <a:uFillTx/>
              <a:latin typeface="Calibri"/>
              <a:ea typeface="Calibri"/>
              <a:cs typeface="Times New Roman"/>
            </a:endParaRPr>
          </a:p>
        </p:txBody>
      </p:sp>
      <p:sp>
        <p:nvSpPr>
          <p:cNvPr id="35" name="Oval 34"/>
          <p:cNvSpPr/>
          <p:nvPr/>
        </p:nvSpPr>
        <p:spPr>
          <a:xfrm>
            <a:off x="4670349" y="3806261"/>
            <a:ext cx="505460" cy="248920"/>
          </a:xfrm>
          <a:prstGeom prst="ellipse">
            <a:avLst/>
          </a:prstGeom>
          <a:solidFill>
            <a:sysClr val="window" lastClr="FFFFFF"/>
          </a:solidFill>
          <a:ln w="9525" cap="flat" cmpd="sng" algn="ctr">
            <a:solidFill>
              <a:sysClr val="windowText" lastClr="000000"/>
            </a:solidFill>
            <a:prstDash val="solid"/>
          </a:ln>
          <a:effectLst/>
        </p:spPr>
        <p:txBody>
          <a:bodyPr rot="0" spcFirstLastPara="0" vert="horz" wrap="square" lIns="18288" tIns="18288" rIns="18288" bIns="18288"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0"/>
              </a:spcBef>
              <a:spcAft>
                <a:spcPts val="1000"/>
              </a:spcAft>
              <a:buClrTx/>
              <a:buSzTx/>
              <a:buFontTx/>
              <a:buNone/>
              <a:tabLst/>
              <a:defRPr/>
            </a:pPr>
            <a:r>
              <a:rPr kumimoji="0" lang="en-US" sz="1100" b="0" i="0" u="none" strike="noStrike" kern="0" cap="none" spc="0" normalizeH="0" baseline="0" noProof="0" dirty="0" err="1">
                <a:ln>
                  <a:noFill/>
                </a:ln>
                <a:solidFill>
                  <a:srgbClr val="FF0000"/>
                </a:solidFill>
                <a:effectLst/>
                <a:uLnTx/>
                <a:uFillTx/>
                <a:latin typeface="Calibri"/>
                <a:ea typeface="Calibri"/>
                <a:cs typeface="Times New Roman"/>
              </a:rPr>
              <a:t>Pref</a:t>
            </a:r>
            <a:endParaRPr kumimoji="0" lang="en-US" sz="1100" b="0" i="0" u="none" strike="noStrike" kern="0" cap="none" spc="0" normalizeH="0" baseline="0" noProof="0" dirty="0">
              <a:ln>
                <a:noFill/>
              </a:ln>
              <a:solidFill>
                <a:srgbClr val="FF0000"/>
              </a:solidFill>
              <a:effectLst/>
              <a:uLnTx/>
              <a:uFillTx/>
              <a:latin typeface="Calibri"/>
              <a:ea typeface="Calibri"/>
              <a:cs typeface="Times New Roman"/>
            </a:endParaRPr>
          </a:p>
        </p:txBody>
      </p:sp>
      <p:sp>
        <p:nvSpPr>
          <p:cNvPr id="36" name="Oval 35"/>
          <p:cNvSpPr/>
          <p:nvPr/>
        </p:nvSpPr>
        <p:spPr>
          <a:xfrm>
            <a:off x="6699175" y="3195392"/>
            <a:ext cx="582295" cy="324485"/>
          </a:xfrm>
          <a:prstGeom prst="ellipse">
            <a:avLst/>
          </a:prstGeom>
          <a:solidFill>
            <a:sysClr val="window" lastClr="FFFFFF"/>
          </a:solidFill>
          <a:ln w="9525" cap="flat" cmpd="sng" algn="ctr">
            <a:solidFill>
              <a:sysClr val="windowText" lastClr="000000"/>
            </a:solidFill>
            <a:prstDash val="solid"/>
          </a:ln>
          <a:effectLst/>
        </p:spPr>
        <p:txBody>
          <a:bodyPr rot="0" spcFirstLastPara="0" vert="horz" wrap="square" lIns="0" tIns="18288" rIns="0" bIns="18288"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0"/>
              </a:spcBef>
              <a:spcAft>
                <a:spcPts val="1000"/>
              </a:spcAft>
              <a:buClrTx/>
              <a:buSzTx/>
              <a:buFontTx/>
              <a:buNone/>
              <a:tabLst/>
              <a:defRPr/>
            </a:pPr>
            <a:r>
              <a:rPr kumimoji="0" lang="en-US" sz="1100" b="0" i="0" u="none" strike="noStrike" kern="0" cap="none" spc="0" normalizeH="0" baseline="0" noProof="0">
                <a:ln>
                  <a:noFill/>
                </a:ln>
                <a:solidFill>
                  <a:prstClr val="black"/>
                </a:solidFill>
                <a:effectLst/>
                <a:uLnTx/>
                <a:uFillTx/>
                <a:latin typeface="Calibri"/>
                <a:ea typeface="Calibri"/>
                <a:cs typeface="Times New Roman"/>
              </a:rPr>
              <a:t>Vcomp</a:t>
            </a:r>
          </a:p>
        </p:txBody>
      </p:sp>
      <p:cxnSp>
        <p:nvCxnSpPr>
          <p:cNvPr id="37" name="Straight Arrow Connector 36"/>
          <p:cNvCxnSpPr/>
          <p:nvPr/>
        </p:nvCxnSpPr>
        <p:spPr>
          <a:xfrm>
            <a:off x="6586145" y="3827937"/>
            <a:ext cx="1395739" cy="16373"/>
          </a:xfrm>
          <a:prstGeom prst="straightConnector1">
            <a:avLst/>
          </a:prstGeom>
          <a:noFill/>
          <a:ln w="9525" cap="flat" cmpd="sng" algn="ctr">
            <a:solidFill>
              <a:srgbClr val="F79646">
                <a:lumMod val="75000"/>
              </a:srgbClr>
            </a:solidFill>
            <a:prstDash val="solid"/>
            <a:tailEnd type="arrow"/>
          </a:ln>
          <a:effectLst/>
        </p:spPr>
      </p:cxnSp>
      <p:sp>
        <p:nvSpPr>
          <p:cNvPr id="39" name="Text Box 96"/>
          <p:cNvSpPr txBox="1"/>
          <p:nvPr/>
        </p:nvSpPr>
        <p:spPr>
          <a:xfrm>
            <a:off x="7153834" y="3779359"/>
            <a:ext cx="541655" cy="267335"/>
          </a:xfrm>
          <a:prstGeom prst="rect">
            <a:avLst/>
          </a:prstGeom>
          <a:noFill/>
          <a:ln w="6350">
            <a:noFill/>
          </a:ln>
          <a:effectLst/>
        </p:spPr>
        <p:txBody>
          <a:bodyPr rot="0" spcFirstLastPara="0" vert="horz" wrap="non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15000"/>
              </a:lnSpc>
              <a:spcBef>
                <a:spcPts val="0"/>
              </a:spcBef>
              <a:spcAft>
                <a:spcPts val="1000"/>
              </a:spcAft>
              <a:buClrTx/>
              <a:buSzTx/>
              <a:buFontTx/>
              <a:buNone/>
              <a:tabLst/>
              <a:defRPr/>
            </a:pPr>
            <a:r>
              <a:rPr kumimoji="0" lang="en-US" sz="1100" b="0" i="0" u="none" strike="noStrike" kern="0" cap="none" spc="0" normalizeH="0" baseline="0" noProof="0" dirty="0" err="1">
                <a:ln>
                  <a:noFill/>
                </a:ln>
                <a:solidFill>
                  <a:srgbClr val="F79646">
                    <a:lumMod val="75000"/>
                  </a:srgbClr>
                </a:solidFill>
                <a:effectLst/>
                <a:uLnTx/>
                <a:uFillTx/>
                <a:latin typeface="Calibri"/>
                <a:ea typeface="Calibri"/>
                <a:cs typeface="Times New Roman"/>
              </a:rPr>
              <a:t>Ipord</a:t>
            </a:r>
            <a:endParaRPr kumimoji="0" lang="en-US" sz="1100" b="0" i="0" u="none" strike="noStrike" kern="0" cap="none" spc="0" normalizeH="0" baseline="0" noProof="0" dirty="0">
              <a:ln>
                <a:noFill/>
              </a:ln>
              <a:solidFill>
                <a:srgbClr val="F79646">
                  <a:lumMod val="75000"/>
                </a:srgbClr>
              </a:solidFill>
              <a:effectLst/>
              <a:uLnTx/>
              <a:uFillTx/>
              <a:latin typeface="Calibri"/>
              <a:ea typeface="Calibri"/>
              <a:cs typeface="Times New Roman"/>
            </a:endParaRPr>
          </a:p>
        </p:txBody>
      </p:sp>
      <p:sp>
        <p:nvSpPr>
          <p:cNvPr id="40" name="Text Box 98"/>
          <p:cNvSpPr txBox="1"/>
          <p:nvPr/>
        </p:nvSpPr>
        <p:spPr>
          <a:xfrm>
            <a:off x="2280209" y="3522417"/>
            <a:ext cx="492760" cy="267335"/>
          </a:xfrm>
          <a:prstGeom prst="rect">
            <a:avLst/>
          </a:prstGeom>
          <a:noFill/>
          <a:ln w="6350">
            <a:noFill/>
          </a:ln>
          <a:effectLst/>
        </p:spPr>
        <p:txBody>
          <a:bodyPr rot="0" spcFirstLastPara="0" vert="horz" wrap="non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15000"/>
              </a:lnSpc>
              <a:spcBef>
                <a:spcPts val="0"/>
              </a:spcBef>
              <a:spcAft>
                <a:spcPts val="1000"/>
              </a:spcAft>
              <a:buClrTx/>
              <a:buSzTx/>
              <a:buFontTx/>
              <a:buNone/>
              <a:tabLst/>
              <a:defRPr/>
            </a:pPr>
            <a:r>
              <a:rPr kumimoji="0" lang="en-US" sz="1100" b="0" i="0" u="none" strike="noStrike" kern="0" cap="none" spc="0" normalizeH="0" baseline="0" noProof="0" dirty="0">
                <a:ln>
                  <a:noFill/>
                </a:ln>
                <a:solidFill>
                  <a:srgbClr val="EEECE1">
                    <a:lumMod val="50000"/>
                  </a:srgbClr>
                </a:solidFill>
                <a:effectLst/>
                <a:uLnTx/>
                <a:uFillTx/>
                <a:latin typeface="Calibri"/>
                <a:ea typeface="Calibri"/>
                <a:cs typeface="Times New Roman"/>
              </a:rPr>
              <a:t>Pref0</a:t>
            </a:r>
          </a:p>
        </p:txBody>
      </p:sp>
      <p:cxnSp>
        <p:nvCxnSpPr>
          <p:cNvPr id="41" name="Straight Arrow Connector 40"/>
          <p:cNvCxnSpPr/>
          <p:nvPr/>
        </p:nvCxnSpPr>
        <p:spPr>
          <a:xfrm flipH="1">
            <a:off x="8524164" y="2244161"/>
            <a:ext cx="0" cy="1266190"/>
          </a:xfrm>
          <a:prstGeom prst="straightConnector1">
            <a:avLst/>
          </a:prstGeom>
          <a:noFill/>
          <a:ln w="9525" cap="flat" cmpd="sng" algn="ctr">
            <a:solidFill>
              <a:srgbClr val="4F81BD">
                <a:shade val="95000"/>
                <a:satMod val="105000"/>
              </a:srgbClr>
            </a:solidFill>
            <a:prstDash val="solid"/>
            <a:headEnd type="arrow" w="med" len="med"/>
            <a:tailEnd type="none" w="med" len="med"/>
          </a:ln>
          <a:effectLst/>
        </p:spPr>
      </p:cxnSp>
      <p:cxnSp>
        <p:nvCxnSpPr>
          <p:cNvPr id="42" name="Straight Arrow Connector 41"/>
          <p:cNvCxnSpPr/>
          <p:nvPr/>
        </p:nvCxnSpPr>
        <p:spPr>
          <a:xfrm flipH="1">
            <a:off x="8785785" y="2233366"/>
            <a:ext cx="0" cy="1266190"/>
          </a:xfrm>
          <a:prstGeom prst="straightConnector1">
            <a:avLst/>
          </a:prstGeom>
          <a:noFill/>
          <a:ln w="9525" cap="flat" cmpd="sng" algn="ctr">
            <a:solidFill>
              <a:srgbClr val="4F81BD">
                <a:shade val="95000"/>
                <a:satMod val="105000"/>
              </a:srgbClr>
            </a:solidFill>
            <a:prstDash val="solid"/>
            <a:headEnd type="arrow" w="med" len="med"/>
            <a:tailEnd type="none" w="med" len="med"/>
          </a:ln>
          <a:effectLst/>
        </p:spPr>
      </p:cxnSp>
      <p:sp>
        <p:nvSpPr>
          <p:cNvPr id="43" name="Text Box 95"/>
          <p:cNvSpPr txBox="1"/>
          <p:nvPr/>
        </p:nvSpPr>
        <p:spPr>
          <a:xfrm>
            <a:off x="8293576" y="2846819"/>
            <a:ext cx="270827" cy="267335"/>
          </a:xfrm>
          <a:prstGeom prst="rect">
            <a:avLst/>
          </a:prstGeom>
          <a:noFill/>
          <a:ln w="6350">
            <a:noFill/>
          </a:ln>
          <a:effectLst/>
        </p:spPr>
        <p:txBody>
          <a:bodyPr rot="0" spcFirstLastPara="0" vert="horz" wrap="non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15000"/>
              </a:lnSpc>
              <a:spcBef>
                <a:spcPts val="0"/>
              </a:spcBef>
              <a:spcAft>
                <a:spcPts val="1000"/>
              </a:spcAft>
              <a:buClrTx/>
              <a:buSzTx/>
              <a:buFontTx/>
              <a:buNone/>
              <a:tabLst/>
              <a:defRPr/>
            </a:pPr>
            <a:r>
              <a:rPr kumimoji="0" lang="en-US" sz="1100" b="0" i="0" u="none" strike="noStrike" kern="0" cap="none" spc="0" normalizeH="0" baseline="0" noProof="0" dirty="0" err="1">
                <a:ln>
                  <a:noFill/>
                </a:ln>
                <a:solidFill>
                  <a:prstClr val="black"/>
                </a:solidFill>
                <a:effectLst/>
                <a:uLnTx/>
                <a:uFillTx/>
                <a:latin typeface="Calibri"/>
                <a:ea typeface="Calibri"/>
                <a:cs typeface="Times New Roman"/>
              </a:rPr>
              <a:t>Iq</a:t>
            </a:r>
            <a:endParaRPr kumimoji="0" lang="en-US" sz="1100" b="0" i="0" u="none" strike="noStrike" kern="0" cap="none" spc="0" normalizeH="0" baseline="0" noProof="0" dirty="0">
              <a:ln>
                <a:noFill/>
              </a:ln>
              <a:solidFill>
                <a:prstClr val="black"/>
              </a:solidFill>
              <a:effectLst/>
              <a:uLnTx/>
              <a:uFillTx/>
              <a:latin typeface="Calibri"/>
              <a:ea typeface="Calibri"/>
              <a:cs typeface="Times New Roman"/>
            </a:endParaRPr>
          </a:p>
        </p:txBody>
      </p:sp>
      <p:sp>
        <p:nvSpPr>
          <p:cNvPr id="44" name="Text Box 95"/>
          <p:cNvSpPr txBox="1"/>
          <p:nvPr/>
        </p:nvSpPr>
        <p:spPr>
          <a:xfrm>
            <a:off x="8782706" y="2846819"/>
            <a:ext cx="270827" cy="267335"/>
          </a:xfrm>
          <a:prstGeom prst="rect">
            <a:avLst/>
          </a:prstGeom>
          <a:noFill/>
          <a:ln w="6350">
            <a:noFill/>
          </a:ln>
          <a:effectLst/>
        </p:spPr>
        <p:txBody>
          <a:bodyPr rot="0" spcFirstLastPara="0" vert="horz" wrap="non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15000"/>
              </a:lnSpc>
              <a:spcBef>
                <a:spcPts val="0"/>
              </a:spcBef>
              <a:spcAft>
                <a:spcPts val="1000"/>
              </a:spcAft>
              <a:buClrTx/>
              <a:buSzTx/>
              <a:buFontTx/>
              <a:buNone/>
              <a:tabLst/>
              <a:defRPr/>
            </a:pPr>
            <a:r>
              <a:rPr kumimoji="0" lang="en-US" sz="1100" b="0" i="0" u="none" strike="noStrike" kern="0" cap="none" spc="0" normalizeH="0" baseline="0" noProof="0" dirty="0" err="1">
                <a:ln>
                  <a:noFill/>
                </a:ln>
                <a:solidFill>
                  <a:prstClr val="black"/>
                </a:solidFill>
                <a:effectLst/>
                <a:uLnTx/>
                <a:uFillTx/>
                <a:latin typeface="Calibri"/>
                <a:ea typeface="Calibri"/>
                <a:cs typeface="Times New Roman"/>
              </a:rPr>
              <a:t>Ip</a:t>
            </a:r>
            <a:endParaRPr kumimoji="0" lang="en-US" sz="1100" b="0" i="0" u="none" strike="noStrike" kern="0" cap="none" spc="0" normalizeH="0" baseline="0" noProof="0" dirty="0">
              <a:ln>
                <a:noFill/>
              </a:ln>
              <a:solidFill>
                <a:prstClr val="black"/>
              </a:solidFill>
              <a:effectLst/>
              <a:uLnTx/>
              <a:uFillTx/>
              <a:latin typeface="Calibri"/>
              <a:ea typeface="Calibri"/>
              <a:cs typeface="Times New Roman"/>
            </a:endParaRPr>
          </a:p>
        </p:txBody>
      </p:sp>
      <p:sp>
        <p:nvSpPr>
          <p:cNvPr id="45" name="Text Box 97"/>
          <p:cNvSpPr txBox="1"/>
          <p:nvPr/>
        </p:nvSpPr>
        <p:spPr>
          <a:xfrm>
            <a:off x="7064300" y="4055182"/>
            <a:ext cx="456565" cy="267335"/>
          </a:xfrm>
          <a:prstGeom prst="rect">
            <a:avLst/>
          </a:prstGeom>
          <a:noFill/>
          <a:ln w="6350">
            <a:noFill/>
          </a:ln>
          <a:effectLst/>
        </p:spPr>
        <p:txBody>
          <a:bodyPr rot="0" spcFirstLastPara="0" vert="horz" wrap="non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15000"/>
              </a:lnSpc>
              <a:spcBef>
                <a:spcPts val="0"/>
              </a:spcBef>
              <a:spcAft>
                <a:spcPts val="1000"/>
              </a:spcAft>
              <a:buClrTx/>
              <a:buSzTx/>
              <a:buFontTx/>
              <a:buNone/>
              <a:tabLst/>
              <a:defRPr/>
            </a:pPr>
            <a:r>
              <a:rPr kumimoji="0" lang="en-US" sz="1100" b="0" i="0" u="none" strike="noStrike" kern="0" cap="none" spc="0" normalizeH="0" baseline="0" noProof="0" dirty="0" err="1">
                <a:ln>
                  <a:noFill/>
                </a:ln>
                <a:solidFill>
                  <a:srgbClr val="F79646">
                    <a:lumMod val="75000"/>
                  </a:srgbClr>
                </a:solidFill>
                <a:effectLst/>
                <a:uLnTx/>
                <a:uFillTx/>
                <a:latin typeface="Calibri"/>
                <a:ea typeface="Calibri"/>
                <a:cs typeface="Times New Roman"/>
              </a:rPr>
              <a:t>Pord</a:t>
            </a:r>
            <a:endParaRPr kumimoji="0" lang="en-US" sz="1100" b="0" i="0" u="none" strike="noStrike" kern="0" cap="none" spc="0" normalizeH="0" baseline="0" noProof="0" dirty="0">
              <a:ln>
                <a:noFill/>
              </a:ln>
              <a:solidFill>
                <a:srgbClr val="F79646">
                  <a:lumMod val="75000"/>
                </a:srgbClr>
              </a:solidFill>
              <a:effectLst/>
              <a:uLnTx/>
              <a:uFillTx/>
              <a:latin typeface="Calibri"/>
              <a:ea typeface="Calibri"/>
              <a:cs typeface="Times New Roman"/>
            </a:endParaRPr>
          </a:p>
        </p:txBody>
      </p:sp>
      <p:sp>
        <p:nvSpPr>
          <p:cNvPr id="46" name="Freeform 45"/>
          <p:cNvSpPr/>
          <p:nvPr/>
        </p:nvSpPr>
        <p:spPr>
          <a:xfrm>
            <a:off x="3706032" y="2505864"/>
            <a:ext cx="1714500" cy="1090930"/>
          </a:xfrm>
          <a:custGeom>
            <a:avLst/>
            <a:gdLst>
              <a:gd name="connsiteX0" fmla="*/ 0 w 1962150"/>
              <a:gd name="connsiteY0" fmla="*/ 0 h 876300"/>
              <a:gd name="connsiteX1" fmla="*/ 0 w 1962150"/>
              <a:gd name="connsiteY1" fmla="*/ 276225 h 876300"/>
              <a:gd name="connsiteX2" fmla="*/ 1628775 w 1962150"/>
              <a:gd name="connsiteY2" fmla="*/ 876300 h 876300"/>
              <a:gd name="connsiteX3" fmla="*/ 1962150 w 1962150"/>
              <a:gd name="connsiteY3" fmla="*/ 876300 h 876300"/>
              <a:gd name="connsiteX0" fmla="*/ 0 w 1962150"/>
              <a:gd name="connsiteY0" fmla="*/ 0 h 876300"/>
              <a:gd name="connsiteX1" fmla="*/ 0 w 1962150"/>
              <a:gd name="connsiteY1" fmla="*/ 160349 h 876300"/>
              <a:gd name="connsiteX2" fmla="*/ 1628775 w 1962150"/>
              <a:gd name="connsiteY2" fmla="*/ 876300 h 876300"/>
              <a:gd name="connsiteX3" fmla="*/ 1962150 w 1962150"/>
              <a:gd name="connsiteY3" fmla="*/ 876300 h 876300"/>
              <a:gd name="connsiteX0" fmla="*/ 0 w 1962150"/>
              <a:gd name="connsiteY0" fmla="*/ 0 h 876300"/>
              <a:gd name="connsiteX1" fmla="*/ 495493 w 1962150"/>
              <a:gd name="connsiteY1" fmla="*/ 0 h 876300"/>
              <a:gd name="connsiteX2" fmla="*/ 1628775 w 1962150"/>
              <a:gd name="connsiteY2" fmla="*/ 876300 h 876300"/>
              <a:gd name="connsiteX3" fmla="*/ 1962150 w 1962150"/>
              <a:gd name="connsiteY3" fmla="*/ 876300 h 876300"/>
              <a:gd name="connsiteX0" fmla="*/ 0 w 1715784"/>
              <a:gd name="connsiteY0" fmla="*/ 0 h 876300"/>
              <a:gd name="connsiteX1" fmla="*/ 249127 w 1715784"/>
              <a:gd name="connsiteY1" fmla="*/ 0 h 876300"/>
              <a:gd name="connsiteX2" fmla="*/ 1382409 w 1715784"/>
              <a:gd name="connsiteY2" fmla="*/ 876300 h 876300"/>
              <a:gd name="connsiteX3" fmla="*/ 1715784 w 1715784"/>
              <a:gd name="connsiteY3" fmla="*/ 876300 h 876300"/>
              <a:gd name="connsiteX0" fmla="*/ 0 w 1715784"/>
              <a:gd name="connsiteY0" fmla="*/ 0 h 876300"/>
              <a:gd name="connsiteX1" fmla="*/ 117224 w 1715784"/>
              <a:gd name="connsiteY1" fmla="*/ 6616 h 876300"/>
              <a:gd name="connsiteX2" fmla="*/ 1382409 w 1715784"/>
              <a:gd name="connsiteY2" fmla="*/ 876300 h 876300"/>
              <a:gd name="connsiteX3" fmla="*/ 1715784 w 1715784"/>
              <a:gd name="connsiteY3" fmla="*/ 876300 h 876300"/>
            </a:gdLst>
            <a:ahLst/>
            <a:cxnLst>
              <a:cxn ang="0">
                <a:pos x="connsiteX0" y="connsiteY0"/>
              </a:cxn>
              <a:cxn ang="0">
                <a:pos x="connsiteX1" y="connsiteY1"/>
              </a:cxn>
              <a:cxn ang="0">
                <a:pos x="connsiteX2" y="connsiteY2"/>
              </a:cxn>
              <a:cxn ang="0">
                <a:pos x="connsiteX3" y="connsiteY3"/>
              </a:cxn>
            </a:cxnLst>
            <a:rect l="l" t="t" r="r" b="b"/>
            <a:pathLst>
              <a:path w="1715784" h="876300">
                <a:moveTo>
                  <a:pt x="0" y="0"/>
                </a:moveTo>
                <a:lnTo>
                  <a:pt x="117224" y="6616"/>
                </a:lnTo>
                <a:lnTo>
                  <a:pt x="1382409" y="876300"/>
                </a:lnTo>
                <a:lnTo>
                  <a:pt x="1715784" y="876300"/>
                </a:lnTo>
              </a:path>
            </a:pathLst>
          </a:custGeom>
          <a:noFill/>
          <a:ln w="9525" cap="flat" cmpd="sng" algn="ctr">
            <a:solidFill>
              <a:srgbClr val="EEECE1">
                <a:lumMod val="50000"/>
              </a:srgbClr>
            </a:solidFill>
            <a:prstDash val="solid"/>
            <a:headEnd type="none" w="med" len="med"/>
            <a:tailEnd type="arrow" w="med" len="me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15000"/>
              </a:lnSpc>
              <a:spcBef>
                <a:spcPts val="0"/>
              </a:spcBef>
              <a:spcAft>
                <a:spcPts val="1000"/>
              </a:spcAft>
              <a:buClrTx/>
              <a:buSzTx/>
              <a:buFontTx/>
              <a:buNone/>
              <a:tabLst/>
              <a:defRPr/>
            </a:pPr>
            <a:r>
              <a:rPr kumimoji="0" lang="en-US" sz="1100" b="0" i="0" u="none" strike="noStrike" kern="0" cap="none" spc="0" normalizeH="0" baseline="0" noProof="0">
                <a:ln>
                  <a:noFill/>
                </a:ln>
                <a:solidFill>
                  <a:prstClr val="white"/>
                </a:solidFill>
                <a:effectLst/>
                <a:uLnTx/>
                <a:uFillTx/>
                <a:latin typeface="Calibri"/>
                <a:ea typeface="Times New Roman"/>
                <a:cs typeface="Times New Roman"/>
              </a:rPr>
              <a:t> </a:t>
            </a:r>
            <a:endParaRPr kumimoji="0" lang="en-US" sz="1100" b="0" i="0" u="none" strike="noStrike" kern="0" cap="none" spc="0" normalizeH="0" baseline="0" noProof="0">
              <a:ln>
                <a:noFill/>
              </a:ln>
              <a:solidFill>
                <a:prstClr val="white"/>
              </a:solidFill>
              <a:effectLst/>
              <a:uLnTx/>
              <a:uFillTx/>
              <a:latin typeface="Calibri"/>
              <a:ea typeface="Calibri"/>
              <a:cs typeface="Times New Roman"/>
            </a:endParaRPr>
          </a:p>
        </p:txBody>
      </p:sp>
      <p:sp>
        <p:nvSpPr>
          <p:cNvPr id="47" name="Rectangle 46"/>
          <p:cNvSpPr/>
          <p:nvPr/>
        </p:nvSpPr>
        <p:spPr>
          <a:xfrm>
            <a:off x="5441510" y="1957209"/>
            <a:ext cx="3982085" cy="276225"/>
          </a:xfrm>
          <a:prstGeom prst="rect">
            <a:avLst/>
          </a:prstGeom>
          <a:solidFill>
            <a:sysClr val="window" lastClr="FFFFFF"/>
          </a:solidFill>
          <a:ln w="25400" cap="flat" cmpd="sng" algn="ctr">
            <a:solidFill>
              <a:srgbClr val="4F81BD"/>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0"/>
              </a:spcBef>
              <a:spcAft>
                <a:spcPts val="1000"/>
              </a:spcAft>
              <a:buClrTx/>
              <a:buSzTx/>
              <a:buFontTx/>
              <a:buNone/>
              <a:tabLst/>
              <a:defRPr/>
            </a:pPr>
            <a:r>
              <a:rPr kumimoji="0" lang="en-US" sz="1100" b="0" i="0" u="none" strike="noStrike" kern="0" cap="none" spc="0" normalizeH="0" baseline="0" noProof="0">
                <a:ln>
                  <a:noFill/>
                </a:ln>
                <a:solidFill>
                  <a:prstClr val="black"/>
                </a:solidFill>
                <a:effectLst/>
                <a:uLnTx/>
                <a:uFillTx/>
                <a:latin typeface="Calibri"/>
                <a:ea typeface="Calibri"/>
                <a:cs typeface="Times New Roman"/>
              </a:rPr>
              <a:t>Network</a:t>
            </a:r>
          </a:p>
        </p:txBody>
      </p:sp>
      <p:sp>
        <p:nvSpPr>
          <p:cNvPr id="49" name="Text Box 95"/>
          <p:cNvSpPr txBox="1"/>
          <p:nvPr/>
        </p:nvSpPr>
        <p:spPr>
          <a:xfrm>
            <a:off x="7169473" y="3448274"/>
            <a:ext cx="541655" cy="267335"/>
          </a:xfrm>
          <a:prstGeom prst="rect">
            <a:avLst/>
          </a:prstGeom>
          <a:noFill/>
          <a:ln w="6350">
            <a:noFill/>
          </a:ln>
          <a:effectLst/>
        </p:spPr>
        <p:txBody>
          <a:bodyPr rot="0" spcFirstLastPara="0" vert="horz" wrap="non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15000"/>
              </a:lnSpc>
              <a:spcBef>
                <a:spcPts val="0"/>
              </a:spcBef>
              <a:spcAft>
                <a:spcPts val="1000"/>
              </a:spcAft>
              <a:buClrTx/>
              <a:buSzTx/>
              <a:buFontTx/>
              <a:buNone/>
              <a:tabLst/>
              <a:defRPr/>
            </a:pPr>
            <a:r>
              <a:rPr lang="en-US" sz="1100" b="0" kern="0" dirty="0" err="1">
                <a:solidFill>
                  <a:srgbClr val="F79646">
                    <a:lumMod val="75000"/>
                  </a:srgbClr>
                </a:solidFill>
                <a:latin typeface="Calibri"/>
                <a:ea typeface="Calibri"/>
                <a:cs typeface="Times New Roman"/>
              </a:rPr>
              <a:t>Iqord</a:t>
            </a:r>
            <a:endParaRPr lang="en-US" sz="1100" b="0" kern="0" dirty="0">
              <a:solidFill>
                <a:srgbClr val="F79646">
                  <a:lumMod val="75000"/>
                </a:srgbClr>
              </a:solidFill>
              <a:latin typeface="Calibri"/>
              <a:ea typeface="Calibri"/>
              <a:cs typeface="Times New Roman"/>
            </a:endParaRPr>
          </a:p>
        </p:txBody>
      </p:sp>
      <p:sp>
        <p:nvSpPr>
          <p:cNvPr id="52" name="TextBox 51"/>
          <p:cNvSpPr txBox="1"/>
          <p:nvPr/>
        </p:nvSpPr>
        <p:spPr>
          <a:xfrm>
            <a:off x="1625289" y="1448990"/>
            <a:ext cx="3152038" cy="646331"/>
          </a:xfrm>
          <a:prstGeom prst="rect">
            <a:avLst/>
          </a:prstGeom>
          <a:noFill/>
        </p:spPr>
        <p:txBody>
          <a:bodyPr wrap="square" rtlCol="0">
            <a:spAutoFit/>
          </a:bodyPr>
          <a:lstStyle/>
          <a:p>
            <a:r>
              <a:rPr lang="en-US" sz="1800" b="0" i="1" dirty="0">
                <a:latin typeface="Calibri" panose="020F0502020204030204" pitchFamily="34" charset="0"/>
              </a:rPr>
              <a:t>2</a:t>
            </a:r>
            <a:r>
              <a:rPr lang="en-US" sz="1800" b="0" i="1" baseline="30000" dirty="0">
                <a:latin typeface="Calibri" panose="020F0502020204030204" pitchFamily="34" charset="0"/>
              </a:rPr>
              <a:t>nd</a:t>
            </a:r>
            <a:r>
              <a:rPr lang="en-US" sz="1800" b="0" i="1" dirty="0">
                <a:latin typeface="Calibri" panose="020F0502020204030204" pitchFamily="34" charset="0"/>
              </a:rPr>
              <a:t> Generation adds the Aero, </a:t>
            </a:r>
            <a:r>
              <a:rPr lang="en-US" sz="1800" b="0" i="1" dirty="0" err="1">
                <a:latin typeface="Calibri" panose="020F0502020204030204" pitchFamily="34" charset="0"/>
              </a:rPr>
              <a:t>PRef</a:t>
            </a:r>
            <a:r>
              <a:rPr lang="en-US" sz="1800" b="0" i="1" dirty="0">
                <a:latin typeface="Calibri" panose="020F0502020204030204" pitchFamily="34" charset="0"/>
              </a:rPr>
              <a:t> and Plant Controllers</a:t>
            </a:r>
          </a:p>
        </p:txBody>
      </p:sp>
      <p:sp>
        <p:nvSpPr>
          <p:cNvPr id="3" name="Slide Number Placeholder 1">
            <a:extLst>
              <a:ext uri="{FF2B5EF4-FFF2-40B4-BE49-F238E27FC236}">
                <a16:creationId xmlns:a16="http://schemas.microsoft.com/office/drawing/2014/main" id="{2AB24DFF-C5FC-F5C0-2B03-B7626BD0D04A}"/>
              </a:ext>
            </a:extLst>
          </p:cNvPr>
          <p:cNvSpPr txBox="1">
            <a:spLocks/>
          </p:cNvSpPr>
          <p:nvPr/>
        </p:nvSpPr>
        <p:spPr>
          <a:xfrm>
            <a:off x="11353800" y="6324600"/>
            <a:ext cx="6096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solidFill>
                  <a:srgbClr val="1E0000"/>
                </a:solidFill>
              </a:rPr>
              <a:pPr algn="r">
                <a:defRPr/>
              </a:pPr>
              <a:t>36</a:t>
            </a:fld>
            <a:endParaRPr lang="en-US" sz="2000" dirty="0">
              <a:solidFill>
                <a:srgbClr val="1E0000"/>
              </a:solidFill>
            </a:endParaRPr>
          </a:p>
        </p:txBody>
      </p:sp>
    </p:spTree>
    <p:extLst>
      <p:ext uri="{BB962C8B-B14F-4D97-AF65-F5344CB8AC3E}">
        <p14:creationId xmlns:p14="http://schemas.microsoft.com/office/powerpoint/2010/main" val="40828389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bwMode="auto">
          <a:xfrm>
            <a:off x="2209800" y="2095321"/>
            <a:ext cx="2257349" cy="2386262"/>
          </a:xfrm>
          <a:prstGeom prst="roundRect">
            <a:avLst/>
          </a:prstGeom>
          <a:solidFill>
            <a:srgbClr val="FFCCFF"/>
          </a:solidFill>
          <a:ln w="28575" cap="flat" cmpd="sng" algn="ctr">
            <a:noFill/>
            <a:prstDash val="solid"/>
            <a:round/>
            <a:headEnd type="none" w="sm" len="sm"/>
            <a:tailEnd type="stealth" w="med"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pitchFamily="18" charset="0"/>
            </a:endParaRPr>
          </a:p>
        </p:txBody>
      </p:sp>
      <p:sp>
        <p:nvSpPr>
          <p:cNvPr id="2" name="Title 1"/>
          <p:cNvSpPr>
            <a:spLocks noGrp="1"/>
          </p:cNvSpPr>
          <p:nvPr>
            <p:ph type="title"/>
          </p:nvPr>
        </p:nvSpPr>
        <p:spPr/>
        <p:txBody>
          <a:bodyPr>
            <a:noAutofit/>
          </a:bodyPr>
          <a:lstStyle/>
          <a:p>
            <a:r>
              <a:rPr lang="en-US" dirty="0"/>
              <a:t>2</a:t>
            </a:r>
            <a:r>
              <a:rPr lang="en-US" baseline="30000" dirty="0"/>
              <a:t>nd</a:t>
            </a:r>
            <a:r>
              <a:rPr lang="en-US" dirty="0"/>
              <a:t> Generation Type 4 Wind Turbine</a:t>
            </a:r>
            <a:br>
              <a:rPr lang="en-US" dirty="0"/>
            </a:br>
            <a:r>
              <a:rPr lang="en-US" sz="2000" dirty="0"/>
              <a:t>(REGC_A, REEC_A, WTGT_A, REPC_A)</a:t>
            </a:r>
          </a:p>
        </p:txBody>
      </p:sp>
      <p:sp>
        <p:nvSpPr>
          <p:cNvPr id="4" name="Rectangle 3"/>
          <p:cNvSpPr/>
          <p:nvPr/>
        </p:nvSpPr>
        <p:spPr>
          <a:xfrm>
            <a:off x="5430669" y="3508634"/>
            <a:ext cx="1152525" cy="600075"/>
          </a:xfrm>
          <a:prstGeom prst="rect">
            <a:avLst/>
          </a:prstGeom>
          <a:solidFill>
            <a:sysClr val="window" lastClr="FFFFFF"/>
          </a:solidFill>
          <a:ln w="25400" cap="flat" cmpd="sng" algn="ctr">
            <a:solidFill>
              <a:srgbClr val="F79646"/>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0"/>
              </a:spcBef>
              <a:spcAft>
                <a:spcPts val="100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Calibri"/>
                <a:ea typeface="Calibri"/>
                <a:cs typeface="Times New Roman"/>
              </a:rPr>
              <a:t>Exciter</a:t>
            </a:r>
            <a:br>
              <a:rPr kumimoji="0" lang="en-US" sz="1100" b="0" i="0" u="none" strike="noStrike" kern="0" cap="none" spc="0" normalizeH="0" baseline="0" noProof="0" dirty="0">
                <a:ln>
                  <a:noFill/>
                </a:ln>
                <a:solidFill>
                  <a:prstClr val="black"/>
                </a:solidFill>
                <a:effectLst/>
                <a:uLnTx/>
                <a:uFillTx/>
                <a:latin typeface="Calibri"/>
                <a:ea typeface="Calibri"/>
                <a:cs typeface="Times New Roman"/>
              </a:rPr>
            </a:br>
            <a:r>
              <a:rPr kumimoji="0" lang="en-US" sz="1100" b="0" i="0" u="none" strike="noStrike" kern="0" cap="none" spc="0" normalizeH="0" baseline="0" noProof="0" dirty="0">
                <a:ln>
                  <a:noFill/>
                </a:ln>
                <a:solidFill>
                  <a:prstClr val="black"/>
                </a:solidFill>
                <a:effectLst/>
                <a:uLnTx/>
                <a:uFillTx/>
                <a:latin typeface="Calibri"/>
                <a:ea typeface="Calibri"/>
                <a:cs typeface="Times New Roman"/>
              </a:rPr>
              <a:t>REEC_A</a:t>
            </a:r>
          </a:p>
        </p:txBody>
      </p:sp>
      <p:sp>
        <p:nvSpPr>
          <p:cNvPr id="5" name="Rectangle 4"/>
          <p:cNvSpPr/>
          <p:nvPr/>
        </p:nvSpPr>
        <p:spPr>
          <a:xfrm>
            <a:off x="7972648" y="3498525"/>
            <a:ext cx="1152525" cy="600075"/>
          </a:xfrm>
          <a:prstGeom prst="rect">
            <a:avLst/>
          </a:prstGeom>
          <a:solidFill>
            <a:sysClr val="window" lastClr="FFFFFF"/>
          </a:solidFill>
          <a:ln w="25400" cap="flat" cmpd="sng" algn="ctr">
            <a:solidFill>
              <a:srgbClr val="4F81BD"/>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0"/>
              </a:spcBef>
              <a:spcAft>
                <a:spcPts val="100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Calibri"/>
                <a:ea typeface="Calibri"/>
                <a:cs typeface="Times New Roman"/>
              </a:rPr>
              <a:t>Machine</a:t>
            </a:r>
            <a:br>
              <a:rPr kumimoji="0" lang="en-US" sz="1100" b="0" i="0" u="none" strike="noStrike" kern="0" cap="none" spc="0" normalizeH="0" baseline="0" noProof="0" dirty="0">
                <a:ln>
                  <a:noFill/>
                </a:ln>
                <a:solidFill>
                  <a:prstClr val="black"/>
                </a:solidFill>
                <a:effectLst/>
                <a:uLnTx/>
                <a:uFillTx/>
                <a:latin typeface="Calibri"/>
                <a:ea typeface="Calibri"/>
                <a:cs typeface="Times New Roman"/>
              </a:rPr>
            </a:br>
            <a:r>
              <a:rPr kumimoji="0" lang="en-US" sz="1100" b="0" i="0" u="none" strike="noStrike" kern="0" cap="none" spc="0" normalizeH="0" baseline="0" noProof="0" dirty="0">
                <a:ln>
                  <a:noFill/>
                </a:ln>
                <a:solidFill>
                  <a:prstClr val="black"/>
                </a:solidFill>
                <a:effectLst/>
                <a:uLnTx/>
                <a:uFillTx/>
                <a:latin typeface="Calibri"/>
                <a:ea typeface="Calibri"/>
                <a:cs typeface="Times New Roman"/>
              </a:rPr>
              <a:t>REGC_A</a:t>
            </a:r>
          </a:p>
        </p:txBody>
      </p:sp>
      <p:cxnSp>
        <p:nvCxnSpPr>
          <p:cNvPr id="6" name="Straight Arrow Connector 5"/>
          <p:cNvCxnSpPr/>
          <p:nvPr/>
        </p:nvCxnSpPr>
        <p:spPr>
          <a:xfrm flipH="1">
            <a:off x="6569223" y="3346074"/>
            <a:ext cx="125730" cy="161925"/>
          </a:xfrm>
          <a:prstGeom prst="straightConnector1">
            <a:avLst/>
          </a:prstGeom>
          <a:noFill/>
          <a:ln w="9525" cap="flat" cmpd="sng" algn="ctr">
            <a:solidFill>
              <a:srgbClr val="4F81BD">
                <a:shade val="95000"/>
                <a:satMod val="105000"/>
              </a:srgbClr>
            </a:solidFill>
            <a:prstDash val="solid"/>
            <a:tailEnd type="arrow"/>
          </a:ln>
          <a:effectLst/>
        </p:spPr>
      </p:cxnSp>
      <p:cxnSp>
        <p:nvCxnSpPr>
          <p:cNvPr id="7" name="Straight Arrow Connector 6"/>
          <p:cNvCxnSpPr/>
          <p:nvPr/>
        </p:nvCxnSpPr>
        <p:spPr>
          <a:xfrm>
            <a:off x="6583193" y="3665564"/>
            <a:ext cx="1395104" cy="2111"/>
          </a:xfrm>
          <a:prstGeom prst="straightConnector1">
            <a:avLst/>
          </a:prstGeom>
          <a:noFill/>
          <a:ln w="9525" cap="flat" cmpd="sng" algn="ctr">
            <a:solidFill>
              <a:srgbClr val="F79646">
                <a:lumMod val="75000"/>
              </a:srgbClr>
            </a:solidFill>
            <a:prstDash val="solid"/>
            <a:tailEnd type="arrow"/>
          </a:ln>
          <a:effectLst/>
        </p:spPr>
      </p:cxnSp>
      <p:sp>
        <p:nvSpPr>
          <p:cNvPr id="8" name="Rectangle 7"/>
          <p:cNvSpPr/>
          <p:nvPr/>
        </p:nvSpPr>
        <p:spPr>
          <a:xfrm>
            <a:off x="6372373" y="2556133"/>
            <a:ext cx="1076960" cy="476250"/>
          </a:xfrm>
          <a:prstGeom prst="rect">
            <a:avLst/>
          </a:prstGeom>
          <a:solidFill>
            <a:sysClr val="window" lastClr="FFFFFF"/>
          </a:solidFill>
          <a:ln w="25400" cap="flat" cmpd="sng" algn="ctr">
            <a:solidFill>
              <a:srgbClr val="4BACC6"/>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0"/>
              </a:spcBef>
              <a:spcAft>
                <a:spcPts val="1000"/>
              </a:spcAft>
              <a:buClrTx/>
              <a:buSzTx/>
              <a:buFontTx/>
              <a:buNone/>
              <a:tabLst/>
              <a:defRPr/>
            </a:pPr>
            <a:r>
              <a:rPr kumimoji="0" lang="en-US" sz="1100" b="0" i="0" u="none" strike="noStrike" kern="0" cap="none" spc="0" normalizeH="0" baseline="0" noProof="0">
                <a:ln>
                  <a:noFill/>
                </a:ln>
                <a:solidFill>
                  <a:prstClr val="black"/>
                </a:solidFill>
                <a:effectLst/>
                <a:uLnTx/>
                <a:uFillTx/>
                <a:latin typeface="Calibri"/>
                <a:ea typeface="Calibri"/>
                <a:cs typeface="Times New Roman"/>
              </a:rPr>
              <a:t>Voltage Compensation</a:t>
            </a:r>
          </a:p>
        </p:txBody>
      </p:sp>
      <p:sp>
        <p:nvSpPr>
          <p:cNvPr id="9" name="Rectangle 8"/>
          <p:cNvSpPr/>
          <p:nvPr/>
        </p:nvSpPr>
        <p:spPr>
          <a:xfrm>
            <a:off x="5430034" y="1956059"/>
            <a:ext cx="3982085" cy="276225"/>
          </a:xfrm>
          <a:prstGeom prst="rect">
            <a:avLst/>
          </a:prstGeom>
          <a:solidFill>
            <a:sysClr val="window" lastClr="FFFFFF"/>
          </a:solidFill>
          <a:ln w="25400" cap="flat" cmpd="sng" algn="ctr">
            <a:solidFill>
              <a:srgbClr val="4F81BD"/>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0"/>
              </a:spcBef>
              <a:spcAft>
                <a:spcPts val="1000"/>
              </a:spcAft>
              <a:buClrTx/>
              <a:buSzTx/>
              <a:buFontTx/>
              <a:buNone/>
              <a:tabLst/>
              <a:defRPr/>
            </a:pPr>
            <a:r>
              <a:rPr kumimoji="0" lang="en-US" sz="1100" b="0" i="0" u="none" strike="noStrike" kern="0" cap="none" spc="0" normalizeH="0" baseline="0" noProof="0">
                <a:ln>
                  <a:noFill/>
                </a:ln>
                <a:solidFill>
                  <a:prstClr val="black"/>
                </a:solidFill>
                <a:effectLst/>
                <a:uLnTx/>
                <a:uFillTx/>
                <a:latin typeface="Calibri"/>
                <a:ea typeface="Calibri"/>
                <a:cs typeface="Times New Roman"/>
              </a:rPr>
              <a:t>Network</a:t>
            </a:r>
          </a:p>
        </p:txBody>
      </p:sp>
      <p:sp>
        <p:nvSpPr>
          <p:cNvPr id="10" name="Rectangle 9"/>
          <p:cNvSpPr/>
          <p:nvPr/>
        </p:nvSpPr>
        <p:spPr>
          <a:xfrm>
            <a:off x="5430034" y="4832609"/>
            <a:ext cx="1152525" cy="600075"/>
          </a:xfrm>
          <a:prstGeom prst="rect">
            <a:avLst/>
          </a:prstGeom>
          <a:solidFill>
            <a:sysClr val="window" lastClr="FFFFFF"/>
          </a:solidFill>
          <a:ln w="25400" cap="flat" cmpd="sng" algn="ctr">
            <a:solidFill>
              <a:srgbClr val="9BBB59"/>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0"/>
              </a:spcBef>
              <a:spcAft>
                <a:spcPts val="100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Calibri"/>
                <a:ea typeface="Calibri"/>
                <a:cs typeface="Times New Roman"/>
              </a:rPr>
              <a:t>Governor</a:t>
            </a:r>
            <a:br>
              <a:rPr kumimoji="0" lang="en-US" sz="1100" b="0" i="0" u="none" strike="noStrike" kern="0" cap="none" spc="0" normalizeH="0" baseline="0" noProof="0" dirty="0">
                <a:ln>
                  <a:noFill/>
                </a:ln>
                <a:solidFill>
                  <a:prstClr val="black"/>
                </a:solidFill>
                <a:effectLst/>
                <a:uLnTx/>
                <a:uFillTx/>
                <a:latin typeface="Calibri"/>
                <a:ea typeface="Calibri"/>
                <a:cs typeface="Times New Roman"/>
              </a:rPr>
            </a:br>
            <a:r>
              <a:rPr kumimoji="0" lang="en-US" sz="1100" b="0" i="0" u="none" strike="noStrike" kern="0" cap="none" spc="0" normalizeH="0" baseline="0" noProof="0" dirty="0">
                <a:ln>
                  <a:noFill/>
                </a:ln>
                <a:solidFill>
                  <a:prstClr val="black"/>
                </a:solidFill>
                <a:effectLst/>
                <a:uLnTx/>
                <a:uFillTx/>
                <a:latin typeface="Calibri"/>
                <a:ea typeface="Calibri"/>
                <a:cs typeface="Times New Roman"/>
              </a:rPr>
              <a:t>WTGT_A</a:t>
            </a:r>
          </a:p>
        </p:txBody>
      </p:sp>
      <p:cxnSp>
        <p:nvCxnSpPr>
          <p:cNvPr id="11" name="Straight Arrow Connector 10"/>
          <p:cNvCxnSpPr/>
          <p:nvPr/>
        </p:nvCxnSpPr>
        <p:spPr>
          <a:xfrm flipH="1">
            <a:off x="7011183" y="3032384"/>
            <a:ext cx="99060" cy="390525"/>
          </a:xfrm>
          <a:prstGeom prst="straightConnector1">
            <a:avLst/>
          </a:prstGeom>
          <a:noFill/>
          <a:ln w="9525" cap="flat" cmpd="sng" algn="ctr">
            <a:solidFill>
              <a:srgbClr val="4F81BD">
                <a:shade val="95000"/>
                <a:satMod val="105000"/>
              </a:srgbClr>
            </a:solidFill>
            <a:prstDash val="solid"/>
            <a:headEnd type="none" w="med" len="med"/>
            <a:tailEnd type="none" w="med" len="med"/>
          </a:ln>
          <a:effectLst/>
        </p:spPr>
      </p:cxnSp>
      <p:cxnSp>
        <p:nvCxnSpPr>
          <p:cNvPr id="12" name="Straight Arrow Connector 11"/>
          <p:cNvCxnSpPr/>
          <p:nvPr/>
        </p:nvCxnSpPr>
        <p:spPr>
          <a:xfrm flipH="1" flipV="1">
            <a:off x="7277249" y="3345440"/>
            <a:ext cx="695399" cy="142239"/>
          </a:xfrm>
          <a:prstGeom prst="straightConnector1">
            <a:avLst/>
          </a:prstGeom>
          <a:noFill/>
          <a:ln w="9525" cap="flat" cmpd="sng" algn="ctr">
            <a:solidFill>
              <a:srgbClr val="4F81BD">
                <a:shade val="95000"/>
                <a:satMod val="105000"/>
              </a:srgbClr>
            </a:solidFill>
            <a:prstDash val="solid"/>
            <a:headEnd type="none" w="med" len="med"/>
            <a:tailEnd type="none" w="med" len="med"/>
          </a:ln>
          <a:effectLst/>
        </p:spPr>
      </p:cxnSp>
      <p:cxnSp>
        <p:nvCxnSpPr>
          <p:cNvPr id="13" name="Straight Arrow Connector 12"/>
          <p:cNvCxnSpPr/>
          <p:nvPr/>
        </p:nvCxnSpPr>
        <p:spPr>
          <a:xfrm flipH="1">
            <a:off x="8211016" y="2232283"/>
            <a:ext cx="0" cy="1266190"/>
          </a:xfrm>
          <a:prstGeom prst="straightConnector1">
            <a:avLst/>
          </a:prstGeom>
          <a:noFill/>
          <a:ln w="9525" cap="flat" cmpd="sng" algn="ctr">
            <a:solidFill>
              <a:srgbClr val="4F81BD">
                <a:shade val="95000"/>
                <a:satMod val="105000"/>
              </a:srgbClr>
            </a:solidFill>
            <a:prstDash val="solid"/>
            <a:tailEnd type="arrow"/>
          </a:ln>
          <a:effectLst/>
        </p:spPr>
      </p:cxnSp>
      <p:cxnSp>
        <p:nvCxnSpPr>
          <p:cNvPr id="14" name="Straight Arrow Connector 13"/>
          <p:cNvCxnSpPr/>
          <p:nvPr/>
        </p:nvCxnSpPr>
        <p:spPr>
          <a:xfrm>
            <a:off x="6910853" y="2232283"/>
            <a:ext cx="0" cy="323850"/>
          </a:xfrm>
          <a:prstGeom prst="straightConnector1">
            <a:avLst/>
          </a:prstGeom>
          <a:noFill/>
          <a:ln w="9525" cap="flat" cmpd="sng" algn="ctr">
            <a:solidFill>
              <a:srgbClr val="4F81BD">
                <a:shade val="95000"/>
                <a:satMod val="105000"/>
              </a:srgbClr>
            </a:solidFill>
            <a:prstDash val="solid"/>
            <a:tailEnd type="arrow"/>
          </a:ln>
          <a:effectLst/>
        </p:spPr>
      </p:cxnSp>
      <p:cxnSp>
        <p:nvCxnSpPr>
          <p:cNvPr id="15" name="Straight Arrow Connector 14"/>
          <p:cNvCxnSpPr/>
          <p:nvPr/>
        </p:nvCxnSpPr>
        <p:spPr>
          <a:xfrm flipV="1">
            <a:off x="6005978" y="4108708"/>
            <a:ext cx="0" cy="723900"/>
          </a:xfrm>
          <a:prstGeom prst="straightConnector1">
            <a:avLst/>
          </a:prstGeom>
          <a:noFill/>
          <a:ln w="9525" cap="flat" cmpd="sng" algn="ctr">
            <a:solidFill>
              <a:srgbClr val="00B050"/>
            </a:solidFill>
            <a:prstDash val="solid"/>
            <a:tailEnd type="arrow"/>
          </a:ln>
          <a:effectLst/>
        </p:spPr>
      </p:cxnSp>
      <p:cxnSp>
        <p:nvCxnSpPr>
          <p:cNvPr id="16" name="Straight Arrow Connector 15"/>
          <p:cNvCxnSpPr>
            <a:stCxn id="22" idx="6"/>
          </p:cNvCxnSpPr>
          <p:nvPr/>
        </p:nvCxnSpPr>
        <p:spPr>
          <a:xfrm>
            <a:off x="5172223" y="3918844"/>
            <a:ext cx="257810" cy="5715"/>
          </a:xfrm>
          <a:prstGeom prst="straightConnector1">
            <a:avLst/>
          </a:prstGeom>
          <a:noFill/>
          <a:ln w="9525" cap="flat" cmpd="sng" algn="ctr">
            <a:solidFill>
              <a:srgbClr val="C0504D">
                <a:lumMod val="75000"/>
              </a:srgbClr>
            </a:solidFill>
            <a:prstDash val="solid"/>
            <a:tailEnd type="arrow"/>
          </a:ln>
          <a:effectLst/>
        </p:spPr>
      </p:cxnSp>
      <p:sp>
        <p:nvSpPr>
          <p:cNvPr id="17" name="Rectangle 16"/>
          <p:cNvSpPr/>
          <p:nvPr/>
        </p:nvSpPr>
        <p:spPr>
          <a:xfrm>
            <a:off x="2572533" y="2221488"/>
            <a:ext cx="1151890" cy="599440"/>
          </a:xfrm>
          <a:prstGeom prst="rect">
            <a:avLst/>
          </a:prstGeom>
          <a:solidFill>
            <a:sysClr val="window" lastClr="FFFFFF"/>
          </a:solidFill>
          <a:ln w="25400" cap="flat" cmpd="sng" algn="ctr">
            <a:solidFill>
              <a:srgbClr val="EEECE1">
                <a:lumMod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Calibri"/>
                <a:ea typeface="Calibri"/>
                <a:cs typeface="Times New Roman"/>
              </a:rPr>
              <a:t>Plant Level Controller</a:t>
            </a:r>
            <a:br>
              <a:rPr kumimoji="0" lang="en-US" sz="1100" b="0" i="0" u="none" strike="noStrike" kern="0" cap="none" spc="0" normalizeH="0" baseline="0" noProof="0" dirty="0">
                <a:ln>
                  <a:noFill/>
                </a:ln>
                <a:solidFill>
                  <a:prstClr val="black"/>
                </a:solidFill>
                <a:effectLst/>
                <a:uLnTx/>
                <a:uFillTx/>
                <a:latin typeface="Calibri"/>
                <a:ea typeface="Calibri"/>
                <a:cs typeface="Times New Roman"/>
              </a:rPr>
            </a:br>
            <a:r>
              <a:rPr kumimoji="0" lang="en-US" sz="1100" b="0" i="0" u="none" strike="noStrike" kern="0" cap="none" spc="0" normalizeH="0" baseline="0" noProof="0" dirty="0">
                <a:ln>
                  <a:noFill/>
                </a:ln>
                <a:solidFill>
                  <a:prstClr val="black"/>
                </a:solidFill>
                <a:effectLst/>
                <a:uLnTx/>
                <a:uFillTx/>
                <a:latin typeface="Calibri"/>
                <a:ea typeface="Calibri"/>
                <a:cs typeface="Times New Roman"/>
              </a:rPr>
              <a:t>REPC_A</a:t>
            </a:r>
          </a:p>
        </p:txBody>
      </p:sp>
      <p:sp>
        <p:nvSpPr>
          <p:cNvPr id="18" name="Text Box 81"/>
          <p:cNvSpPr txBox="1"/>
          <p:nvPr/>
        </p:nvSpPr>
        <p:spPr>
          <a:xfrm>
            <a:off x="5987563" y="4564004"/>
            <a:ext cx="354330" cy="267335"/>
          </a:xfrm>
          <a:prstGeom prst="rect">
            <a:avLst/>
          </a:prstGeom>
          <a:noFill/>
          <a:ln w="6350">
            <a:noFill/>
          </a:ln>
          <a:effectLst/>
        </p:spPr>
        <p:txBody>
          <a:bodyPr rot="0" spcFirstLastPara="0" vert="horz" wrap="non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15000"/>
              </a:lnSpc>
              <a:spcBef>
                <a:spcPts val="0"/>
              </a:spcBef>
              <a:spcAft>
                <a:spcPts val="1000"/>
              </a:spcAft>
              <a:buClrTx/>
              <a:buSzTx/>
              <a:buFontTx/>
              <a:buNone/>
              <a:tabLst/>
              <a:defRPr/>
            </a:pPr>
            <a:r>
              <a:rPr kumimoji="0" lang="en-US" sz="1100" b="0" i="0" u="none" strike="noStrike" kern="0" cap="none" spc="0" normalizeH="0" baseline="0" noProof="0" dirty="0" err="1">
                <a:ln>
                  <a:noFill/>
                </a:ln>
                <a:solidFill>
                  <a:srgbClr val="00B050"/>
                </a:solidFill>
                <a:effectLst/>
                <a:uLnTx/>
                <a:uFillTx/>
                <a:latin typeface="Calibri"/>
                <a:ea typeface="Calibri"/>
                <a:cs typeface="Times New Roman"/>
              </a:rPr>
              <a:t>wg</a:t>
            </a:r>
            <a:endParaRPr kumimoji="0" lang="en-US" sz="1100" b="0" i="0" u="none" strike="noStrike" kern="0" cap="none" spc="0" normalizeH="0" baseline="0" noProof="0" dirty="0">
              <a:ln>
                <a:noFill/>
              </a:ln>
              <a:solidFill>
                <a:srgbClr val="00B050"/>
              </a:solidFill>
              <a:effectLst/>
              <a:uLnTx/>
              <a:uFillTx/>
              <a:latin typeface="Calibri"/>
              <a:ea typeface="Calibri"/>
              <a:cs typeface="Times New Roman"/>
            </a:endParaRPr>
          </a:p>
        </p:txBody>
      </p:sp>
      <p:cxnSp>
        <p:nvCxnSpPr>
          <p:cNvPr id="19" name="Straight Arrow Connector 18"/>
          <p:cNvCxnSpPr/>
          <p:nvPr/>
        </p:nvCxnSpPr>
        <p:spPr>
          <a:xfrm flipH="1" flipV="1">
            <a:off x="5067448" y="5131694"/>
            <a:ext cx="361950" cy="635"/>
          </a:xfrm>
          <a:prstGeom prst="straightConnector1">
            <a:avLst/>
          </a:prstGeom>
          <a:noFill/>
          <a:ln w="9525" cap="flat" cmpd="sng" algn="ctr">
            <a:solidFill>
              <a:srgbClr val="4F81BD">
                <a:shade val="95000"/>
                <a:satMod val="105000"/>
              </a:srgbClr>
            </a:solidFill>
            <a:prstDash val="solid"/>
            <a:headEnd type="arrow" w="med" len="med"/>
            <a:tailEnd type="none" w="med" len="med"/>
          </a:ln>
          <a:effectLst/>
        </p:spPr>
      </p:cxnSp>
      <p:sp>
        <p:nvSpPr>
          <p:cNvPr id="20" name="Text Box 87"/>
          <p:cNvSpPr txBox="1"/>
          <p:nvPr/>
        </p:nvSpPr>
        <p:spPr>
          <a:xfrm>
            <a:off x="5094119" y="4880869"/>
            <a:ext cx="372745" cy="267335"/>
          </a:xfrm>
          <a:prstGeom prst="rect">
            <a:avLst/>
          </a:prstGeom>
          <a:noFill/>
          <a:ln w="6350">
            <a:noFill/>
          </a:ln>
          <a:effectLst/>
        </p:spPr>
        <p:txBody>
          <a:bodyPr rot="0" spcFirstLastPara="0" vert="horz" wrap="non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15000"/>
              </a:lnSpc>
              <a:spcBef>
                <a:spcPts val="0"/>
              </a:spcBef>
              <a:spcAft>
                <a:spcPts val="100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Calibri"/>
                <a:ea typeface="Calibri"/>
                <a:cs typeface="Times New Roman"/>
              </a:rPr>
              <a:t>Tm0</a:t>
            </a:r>
          </a:p>
        </p:txBody>
      </p:sp>
      <p:sp>
        <p:nvSpPr>
          <p:cNvPr id="21" name="Text Box 90"/>
          <p:cNvSpPr txBox="1"/>
          <p:nvPr/>
        </p:nvSpPr>
        <p:spPr>
          <a:xfrm>
            <a:off x="4587559" y="3031749"/>
            <a:ext cx="780415" cy="267335"/>
          </a:xfrm>
          <a:prstGeom prst="rect">
            <a:avLst/>
          </a:prstGeom>
          <a:noFill/>
          <a:ln w="6350">
            <a:noFill/>
          </a:ln>
          <a:effectLst/>
        </p:spPr>
        <p:txBody>
          <a:bodyPr rot="0" spcFirstLastPara="0" vert="horz" wrap="non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15000"/>
              </a:lnSpc>
              <a:spcBef>
                <a:spcPts val="0"/>
              </a:spcBef>
              <a:spcAft>
                <a:spcPts val="1000"/>
              </a:spcAft>
              <a:buClrTx/>
              <a:buSzTx/>
              <a:buFontTx/>
              <a:buNone/>
              <a:tabLst/>
              <a:defRPr/>
            </a:pPr>
            <a:r>
              <a:rPr kumimoji="0" lang="en-US" sz="1100" b="0" i="0" u="none" strike="noStrike" kern="0" cap="none" spc="0" normalizeH="0" baseline="0" noProof="0" dirty="0" err="1">
                <a:ln>
                  <a:noFill/>
                </a:ln>
                <a:solidFill>
                  <a:srgbClr val="EEECE1">
                    <a:lumMod val="50000"/>
                  </a:srgbClr>
                </a:solidFill>
                <a:effectLst/>
                <a:uLnTx/>
                <a:uFillTx/>
                <a:latin typeface="Calibri"/>
                <a:ea typeface="Calibri"/>
                <a:cs typeface="Times New Roman"/>
              </a:rPr>
              <a:t>Qref</a:t>
            </a:r>
            <a:r>
              <a:rPr kumimoji="0" lang="en-US" sz="1100" b="0" i="0" u="none" strike="noStrike" kern="0" cap="none" spc="0" normalizeH="0" baseline="0" noProof="0" dirty="0">
                <a:ln>
                  <a:noFill/>
                </a:ln>
                <a:solidFill>
                  <a:srgbClr val="EEECE1">
                    <a:lumMod val="50000"/>
                  </a:srgbClr>
                </a:solidFill>
                <a:effectLst/>
                <a:uLnTx/>
                <a:uFillTx/>
                <a:latin typeface="Calibri"/>
                <a:ea typeface="Calibri"/>
                <a:cs typeface="Times New Roman"/>
              </a:rPr>
              <a:t>/</a:t>
            </a:r>
            <a:r>
              <a:rPr kumimoji="0" lang="en-US" sz="1100" b="0" i="0" u="none" strike="noStrike" kern="0" cap="none" spc="0" normalizeH="0" baseline="0" noProof="0" dirty="0" err="1">
                <a:ln>
                  <a:noFill/>
                </a:ln>
                <a:solidFill>
                  <a:srgbClr val="EEECE1">
                    <a:lumMod val="50000"/>
                  </a:srgbClr>
                </a:solidFill>
                <a:effectLst/>
                <a:uLnTx/>
                <a:uFillTx/>
                <a:latin typeface="Calibri"/>
                <a:ea typeface="Calibri"/>
                <a:cs typeface="Times New Roman"/>
              </a:rPr>
              <a:t>Vref</a:t>
            </a:r>
            <a:endParaRPr kumimoji="0" lang="en-US" sz="1100" b="0" i="0" u="none" strike="noStrike" kern="0" cap="none" spc="0" normalizeH="0" baseline="0" noProof="0" dirty="0">
              <a:ln>
                <a:noFill/>
              </a:ln>
              <a:solidFill>
                <a:srgbClr val="EEECE1">
                  <a:lumMod val="50000"/>
                </a:srgbClr>
              </a:solidFill>
              <a:effectLst/>
              <a:uLnTx/>
              <a:uFillTx/>
              <a:latin typeface="Calibri"/>
              <a:ea typeface="Calibri"/>
              <a:cs typeface="Times New Roman"/>
            </a:endParaRPr>
          </a:p>
        </p:txBody>
      </p:sp>
      <p:sp>
        <p:nvSpPr>
          <p:cNvPr id="22" name="Oval 21"/>
          <p:cNvSpPr/>
          <p:nvPr/>
        </p:nvSpPr>
        <p:spPr>
          <a:xfrm>
            <a:off x="4666763" y="3794383"/>
            <a:ext cx="505460" cy="248920"/>
          </a:xfrm>
          <a:prstGeom prst="ellipse">
            <a:avLst/>
          </a:prstGeom>
          <a:solidFill>
            <a:sysClr val="window" lastClr="FFFFFF"/>
          </a:solidFill>
          <a:ln w="9525" cap="flat" cmpd="sng" algn="ctr">
            <a:solidFill>
              <a:sysClr val="windowText" lastClr="000000"/>
            </a:solidFill>
            <a:prstDash val="solid"/>
          </a:ln>
          <a:effectLst/>
        </p:spPr>
        <p:txBody>
          <a:bodyPr rot="0" spcFirstLastPara="0" vert="horz" wrap="square" lIns="18288" tIns="18288" rIns="18288" bIns="18288"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0"/>
              </a:spcBef>
              <a:spcAft>
                <a:spcPts val="1000"/>
              </a:spcAft>
              <a:buClrTx/>
              <a:buSzTx/>
              <a:buFontTx/>
              <a:buNone/>
              <a:tabLst/>
              <a:defRPr/>
            </a:pPr>
            <a:r>
              <a:rPr kumimoji="0" lang="en-US" sz="1100" b="0" i="0" u="none" strike="noStrike" kern="0" cap="none" spc="0" normalizeH="0" baseline="0" noProof="0" dirty="0" err="1">
                <a:ln>
                  <a:noFill/>
                </a:ln>
                <a:solidFill>
                  <a:srgbClr val="FF0000"/>
                </a:solidFill>
                <a:effectLst/>
                <a:uLnTx/>
                <a:uFillTx/>
                <a:latin typeface="Calibri"/>
                <a:ea typeface="Calibri"/>
                <a:cs typeface="Times New Roman"/>
              </a:rPr>
              <a:t>Pref</a:t>
            </a:r>
            <a:endParaRPr kumimoji="0" lang="en-US" sz="1100" b="0" i="0" u="none" strike="noStrike" kern="0" cap="none" spc="0" normalizeH="0" baseline="0" noProof="0" dirty="0">
              <a:ln>
                <a:noFill/>
              </a:ln>
              <a:solidFill>
                <a:srgbClr val="FF0000"/>
              </a:solidFill>
              <a:effectLst/>
              <a:uLnTx/>
              <a:uFillTx/>
              <a:latin typeface="Calibri"/>
              <a:ea typeface="Calibri"/>
              <a:cs typeface="Times New Roman"/>
            </a:endParaRPr>
          </a:p>
        </p:txBody>
      </p:sp>
      <p:sp>
        <p:nvSpPr>
          <p:cNvPr id="23" name="Oval 22"/>
          <p:cNvSpPr/>
          <p:nvPr/>
        </p:nvSpPr>
        <p:spPr>
          <a:xfrm>
            <a:off x="6695589" y="3183514"/>
            <a:ext cx="582295" cy="324485"/>
          </a:xfrm>
          <a:prstGeom prst="ellipse">
            <a:avLst/>
          </a:prstGeom>
          <a:solidFill>
            <a:sysClr val="window" lastClr="FFFFFF"/>
          </a:solidFill>
          <a:ln w="9525" cap="flat" cmpd="sng" algn="ctr">
            <a:solidFill>
              <a:sysClr val="windowText" lastClr="000000"/>
            </a:solidFill>
            <a:prstDash val="solid"/>
          </a:ln>
          <a:effectLst/>
        </p:spPr>
        <p:txBody>
          <a:bodyPr rot="0" spcFirstLastPara="0" vert="horz" wrap="square" lIns="0" tIns="18288" rIns="0" bIns="18288"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0"/>
              </a:spcBef>
              <a:spcAft>
                <a:spcPts val="1000"/>
              </a:spcAft>
              <a:buClrTx/>
              <a:buSzTx/>
              <a:buFontTx/>
              <a:buNone/>
              <a:tabLst/>
              <a:defRPr/>
            </a:pPr>
            <a:r>
              <a:rPr kumimoji="0" lang="en-US" sz="1100" b="0" i="0" u="none" strike="noStrike" kern="0" cap="none" spc="0" normalizeH="0" baseline="0" noProof="0">
                <a:ln>
                  <a:noFill/>
                </a:ln>
                <a:solidFill>
                  <a:prstClr val="black"/>
                </a:solidFill>
                <a:effectLst/>
                <a:uLnTx/>
                <a:uFillTx/>
                <a:latin typeface="Calibri"/>
                <a:ea typeface="Calibri"/>
                <a:cs typeface="Times New Roman"/>
              </a:rPr>
              <a:t>Vcomp</a:t>
            </a:r>
          </a:p>
        </p:txBody>
      </p:sp>
      <p:cxnSp>
        <p:nvCxnSpPr>
          <p:cNvPr id="24" name="Straight Arrow Connector 23"/>
          <p:cNvCxnSpPr/>
          <p:nvPr/>
        </p:nvCxnSpPr>
        <p:spPr>
          <a:xfrm>
            <a:off x="6582559" y="3816059"/>
            <a:ext cx="1395739" cy="16373"/>
          </a:xfrm>
          <a:prstGeom prst="straightConnector1">
            <a:avLst/>
          </a:prstGeom>
          <a:noFill/>
          <a:ln w="9525" cap="flat" cmpd="sng" algn="ctr">
            <a:solidFill>
              <a:srgbClr val="F79646">
                <a:lumMod val="75000"/>
              </a:srgbClr>
            </a:solidFill>
            <a:prstDash val="solid"/>
            <a:tailEnd type="arrow"/>
          </a:ln>
          <a:effectLst/>
        </p:spPr>
      </p:cxnSp>
      <p:sp>
        <p:nvSpPr>
          <p:cNvPr id="26" name="Text Box 96"/>
          <p:cNvSpPr txBox="1"/>
          <p:nvPr/>
        </p:nvSpPr>
        <p:spPr>
          <a:xfrm>
            <a:off x="7150248" y="3767481"/>
            <a:ext cx="541655" cy="267335"/>
          </a:xfrm>
          <a:prstGeom prst="rect">
            <a:avLst/>
          </a:prstGeom>
          <a:noFill/>
          <a:ln w="6350">
            <a:noFill/>
          </a:ln>
          <a:effectLst/>
        </p:spPr>
        <p:txBody>
          <a:bodyPr rot="0" spcFirstLastPara="0" vert="horz" wrap="non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15000"/>
              </a:lnSpc>
              <a:spcBef>
                <a:spcPts val="0"/>
              </a:spcBef>
              <a:spcAft>
                <a:spcPts val="1000"/>
              </a:spcAft>
              <a:buClrTx/>
              <a:buSzTx/>
              <a:buFontTx/>
              <a:buNone/>
              <a:tabLst/>
              <a:defRPr/>
            </a:pPr>
            <a:r>
              <a:rPr kumimoji="0" lang="en-US" sz="1100" b="0" i="0" u="none" strike="noStrike" kern="0" cap="none" spc="0" normalizeH="0" baseline="0" noProof="0" dirty="0" err="1">
                <a:ln>
                  <a:noFill/>
                </a:ln>
                <a:solidFill>
                  <a:srgbClr val="F79646">
                    <a:lumMod val="75000"/>
                  </a:srgbClr>
                </a:solidFill>
                <a:effectLst/>
                <a:uLnTx/>
                <a:uFillTx/>
                <a:latin typeface="Calibri"/>
                <a:ea typeface="Calibri"/>
                <a:cs typeface="Times New Roman"/>
              </a:rPr>
              <a:t>Ipord</a:t>
            </a:r>
            <a:endParaRPr kumimoji="0" lang="en-US" sz="1100" b="0" i="0" u="none" strike="noStrike" kern="0" cap="none" spc="0" normalizeH="0" baseline="0" noProof="0" dirty="0">
              <a:ln>
                <a:noFill/>
              </a:ln>
              <a:solidFill>
                <a:srgbClr val="F79646">
                  <a:lumMod val="75000"/>
                </a:srgbClr>
              </a:solidFill>
              <a:effectLst/>
              <a:uLnTx/>
              <a:uFillTx/>
              <a:latin typeface="Calibri"/>
              <a:ea typeface="Calibri"/>
              <a:cs typeface="Times New Roman"/>
            </a:endParaRPr>
          </a:p>
        </p:txBody>
      </p:sp>
      <p:cxnSp>
        <p:nvCxnSpPr>
          <p:cNvPr id="27" name="Straight Arrow Connector 26"/>
          <p:cNvCxnSpPr/>
          <p:nvPr/>
        </p:nvCxnSpPr>
        <p:spPr>
          <a:xfrm flipH="1">
            <a:off x="8520578" y="2232283"/>
            <a:ext cx="0" cy="1266190"/>
          </a:xfrm>
          <a:prstGeom prst="straightConnector1">
            <a:avLst/>
          </a:prstGeom>
          <a:noFill/>
          <a:ln w="9525" cap="flat" cmpd="sng" algn="ctr">
            <a:solidFill>
              <a:srgbClr val="4F81BD">
                <a:shade val="95000"/>
                <a:satMod val="105000"/>
              </a:srgbClr>
            </a:solidFill>
            <a:prstDash val="solid"/>
            <a:headEnd type="arrow" w="med" len="med"/>
            <a:tailEnd type="none" w="med" len="med"/>
          </a:ln>
          <a:effectLst/>
        </p:spPr>
      </p:cxnSp>
      <p:cxnSp>
        <p:nvCxnSpPr>
          <p:cNvPr id="28" name="Straight Arrow Connector 27"/>
          <p:cNvCxnSpPr/>
          <p:nvPr/>
        </p:nvCxnSpPr>
        <p:spPr>
          <a:xfrm flipH="1">
            <a:off x="8782199" y="2221488"/>
            <a:ext cx="0" cy="1266190"/>
          </a:xfrm>
          <a:prstGeom prst="straightConnector1">
            <a:avLst/>
          </a:prstGeom>
          <a:noFill/>
          <a:ln w="9525" cap="flat" cmpd="sng" algn="ctr">
            <a:solidFill>
              <a:srgbClr val="4F81BD">
                <a:shade val="95000"/>
                <a:satMod val="105000"/>
              </a:srgbClr>
            </a:solidFill>
            <a:prstDash val="solid"/>
            <a:headEnd type="arrow" w="med" len="med"/>
            <a:tailEnd type="none" w="med" len="med"/>
          </a:ln>
          <a:effectLst/>
        </p:spPr>
      </p:cxnSp>
      <p:sp>
        <p:nvSpPr>
          <p:cNvPr id="29" name="Text Box 95"/>
          <p:cNvSpPr txBox="1"/>
          <p:nvPr/>
        </p:nvSpPr>
        <p:spPr>
          <a:xfrm>
            <a:off x="8289990" y="2834941"/>
            <a:ext cx="270827" cy="267335"/>
          </a:xfrm>
          <a:prstGeom prst="rect">
            <a:avLst/>
          </a:prstGeom>
          <a:noFill/>
          <a:ln w="6350">
            <a:noFill/>
          </a:ln>
          <a:effectLst/>
        </p:spPr>
        <p:txBody>
          <a:bodyPr rot="0" spcFirstLastPara="0" vert="horz" wrap="non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15000"/>
              </a:lnSpc>
              <a:spcBef>
                <a:spcPts val="0"/>
              </a:spcBef>
              <a:spcAft>
                <a:spcPts val="1000"/>
              </a:spcAft>
              <a:buClrTx/>
              <a:buSzTx/>
              <a:buFontTx/>
              <a:buNone/>
              <a:tabLst/>
              <a:defRPr/>
            </a:pPr>
            <a:r>
              <a:rPr kumimoji="0" lang="en-US" sz="1100" b="0" i="0" u="none" strike="noStrike" kern="0" cap="none" spc="0" normalizeH="0" baseline="0" noProof="0" dirty="0" err="1">
                <a:ln>
                  <a:noFill/>
                </a:ln>
                <a:solidFill>
                  <a:prstClr val="black"/>
                </a:solidFill>
                <a:effectLst/>
                <a:uLnTx/>
                <a:uFillTx/>
                <a:latin typeface="Calibri"/>
                <a:ea typeface="Calibri"/>
                <a:cs typeface="Times New Roman"/>
              </a:rPr>
              <a:t>Iq</a:t>
            </a:r>
            <a:endParaRPr kumimoji="0" lang="en-US" sz="1100" b="0" i="0" u="none" strike="noStrike" kern="0" cap="none" spc="0" normalizeH="0" baseline="0" noProof="0" dirty="0">
              <a:ln>
                <a:noFill/>
              </a:ln>
              <a:solidFill>
                <a:prstClr val="black"/>
              </a:solidFill>
              <a:effectLst/>
              <a:uLnTx/>
              <a:uFillTx/>
              <a:latin typeface="Calibri"/>
              <a:ea typeface="Calibri"/>
              <a:cs typeface="Times New Roman"/>
            </a:endParaRPr>
          </a:p>
        </p:txBody>
      </p:sp>
      <p:sp>
        <p:nvSpPr>
          <p:cNvPr id="30" name="Text Box 95"/>
          <p:cNvSpPr txBox="1"/>
          <p:nvPr/>
        </p:nvSpPr>
        <p:spPr>
          <a:xfrm>
            <a:off x="8779120" y="2834941"/>
            <a:ext cx="270827" cy="267335"/>
          </a:xfrm>
          <a:prstGeom prst="rect">
            <a:avLst/>
          </a:prstGeom>
          <a:noFill/>
          <a:ln w="6350">
            <a:noFill/>
          </a:ln>
          <a:effectLst/>
        </p:spPr>
        <p:txBody>
          <a:bodyPr rot="0" spcFirstLastPara="0" vert="horz" wrap="non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15000"/>
              </a:lnSpc>
              <a:spcBef>
                <a:spcPts val="0"/>
              </a:spcBef>
              <a:spcAft>
                <a:spcPts val="1000"/>
              </a:spcAft>
              <a:buClrTx/>
              <a:buSzTx/>
              <a:buFontTx/>
              <a:buNone/>
              <a:tabLst/>
              <a:defRPr/>
            </a:pPr>
            <a:r>
              <a:rPr kumimoji="0" lang="en-US" sz="1100" b="0" i="0" u="none" strike="noStrike" kern="0" cap="none" spc="0" normalizeH="0" baseline="0" noProof="0" dirty="0" err="1">
                <a:ln>
                  <a:noFill/>
                </a:ln>
                <a:solidFill>
                  <a:prstClr val="black"/>
                </a:solidFill>
                <a:effectLst/>
                <a:uLnTx/>
                <a:uFillTx/>
                <a:latin typeface="Calibri"/>
                <a:ea typeface="Calibri"/>
                <a:cs typeface="Times New Roman"/>
              </a:rPr>
              <a:t>Ip</a:t>
            </a:r>
            <a:endParaRPr kumimoji="0" lang="en-US" sz="1100" b="0" i="0" u="none" strike="noStrike" kern="0" cap="none" spc="0" normalizeH="0" baseline="0" noProof="0" dirty="0">
              <a:ln>
                <a:noFill/>
              </a:ln>
              <a:solidFill>
                <a:prstClr val="black"/>
              </a:solidFill>
              <a:effectLst/>
              <a:uLnTx/>
              <a:uFillTx/>
              <a:latin typeface="Calibri"/>
              <a:ea typeface="Calibri"/>
              <a:cs typeface="Times New Roman"/>
            </a:endParaRPr>
          </a:p>
        </p:txBody>
      </p:sp>
      <p:sp>
        <p:nvSpPr>
          <p:cNvPr id="31" name="Freeform 30"/>
          <p:cNvSpPr/>
          <p:nvPr/>
        </p:nvSpPr>
        <p:spPr>
          <a:xfrm>
            <a:off x="3702446" y="2493986"/>
            <a:ext cx="1714500" cy="1090930"/>
          </a:xfrm>
          <a:custGeom>
            <a:avLst/>
            <a:gdLst>
              <a:gd name="connsiteX0" fmla="*/ 0 w 1962150"/>
              <a:gd name="connsiteY0" fmla="*/ 0 h 876300"/>
              <a:gd name="connsiteX1" fmla="*/ 0 w 1962150"/>
              <a:gd name="connsiteY1" fmla="*/ 276225 h 876300"/>
              <a:gd name="connsiteX2" fmla="*/ 1628775 w 1962150"/>
              <a:gd name="connsiteY2" fmla="*/ 876300 h 876300"/>
              <a:gd name="connsiteX3" fmla="*/ 1962150 w 1962150"/>
              <a:gd name="connsiteY3" fmla="*/ 876300 h 876300"/>
              <a:gd name="connsiteX0" fmla="*/ 0 w 1962150"/>
              <a:gd name="connsiteY0" fmla="*/ 0 h 876300"/>
              <a:gd name="connsiteX1" fmla="*/ 0 w 1962150"/>
              <a:gd name="connsiteY1" fmla="*/ 160349 h 876300"/>
              <a:gd name="connsiteX2" fmla="*/ 1628775 w 1962150"/>
              <a:gd name="connsiteY2" fmla="*/ 876300 h 876300"/>
              <a:gd name="connsiteX3" fmla="*/ 1962150 w 1962150"/>
              <a:gd name="connsiteY3" fmla="*/ 876300 h 876300"/>
              <a:gd name="connsiteX0" fmla="*/ 0 w 1962150"/>
              <a:gd name="connsiteY0" fmla="*/ 0 h 876300"/>
              <a:gd name="connsiteX1" fmla="*/ 495493 w 1962150"/>
              <a:gd name="connsiteY1" fmla="*/ 0 h 876300"/>
              <a:gd name="connsiteX2" fmla="*/ 1628775 w 1962150"/>
              <a:gd name="connsiteY2" fmla="*/ 876300 h 876300"/>
              <a:gd name="connsiteX3" fmla="*/ 1962150 w 1962150"/>
              <a:gd name="connsiteY3" fmla="*/ 876300 h 876300"/>
              <a:gd name="connsiteX0" fmla="*/ 0 w 1715784"/>
              <a:gd name="connsiteY0" fmla="*/ 0 h 876300"/>
              <a:gd name="connsiteX1" fmla="*/ 249127 w 1715784"/>
              <a:gd name="connsiteY1" fmla="*/ 0 h 876300"/>
              <a:gd name="connsiteX2" fmla="*/ 1382409 w 1715784"/>
              <a:gd name="connsiteY2" fmla="*/ 876300 h 876300"/>
              <a:gd name="connsiteX3" fmla="*/ 1715784 w 1715784"/>
              <a:gd name="connsiteY3" fmla="*/ 876300 h 876300"/>
              <a:gd name="connsiteX0" fmla="*/ 0 w 1715784"/>
              <a:gd name="connsiteY0" fmla="*/ 0 h 876300"/>
              <a:gd name="connsiteX1" fmla="*/ 117224 w 1715784"/>
              <a:gd name="connsiteY1" fmla="*/ 6616 h 876300"/>
              <a:gd name="connsiteX2" fmla="*/ 1382409 w 1715784"/>
              <a:gd name="connsiteY2" fmla="*/ 876300 h 876300"/>
              <a:gd name="connsiteX3" fmla="*/ 1715784 w 1715784"/>
              <a:gd name="connsiteY3" fmla="*/ 876300 h 876300"/>
            </a:gdLst>
            <a:ahLst/>
            <a:cxnLst>
              <a:cxn ang="0">
                <a:pos x="connsiteX0" y="connsiteY0"/>
              </a:cxn>
              <a:cxn ang="0">
                <a:pos x="connsiteX1" y="connsiteY1"/>
              </a:cxn>
              <a:cxn ang="0">
                <a:pos x="connsiteX2" y="connsiteY2"/>
              </a:cxn>
              <a:cxn ang="0">
                <a:pos x="connsiteX3" y="connsiteY3"/>
              </a:cxn>
            </a:cxnLst>
            <a:rect l="l" t="t" r="r" b="b"/>
            <a:pathLst>
              <a:path w="1715784" h="876300">
                <a:moveTo>
                  <a:pt x="0" y="0"/>
                </a:moveTo>
                <a:lnTo>
                  <a:pt x="117224" y="6616"/>
                </a:lnTo>
                <a:lnTo>
                  <a:pt x="1382409" y="876300"/>
                </a:lnTo>
                <a:lnTo>
                  <a:pt x="1715784" y="876300"/>
                </a:lnTo>
              </a:path>
            </a:pathLst>
          </a:custGeom>
          <a:noFill/>
          <a:ln w="9525" cap="flat" cmpd="sng" algn="ctr">
            <a:solidFill>
              <a:srgbClr val="EEECE1">
                <a:lumMod val="50000"/>
              </a:srgbClr>
            </a:solidFill>
            <a:prstDash val="solid"/>
            <a:headEnd type="none" w="med" len="med"/>
            <a:tailEnd type="arrow" w="med" len="me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15000"/>
              </a:lnSpc>
              <a:spcBef>
                <a:spcPts val="0"/>
              </a:spcBef>
              <a:spcAft>
                <a:spcPts val="1000"/>
              </a:spcAft>
              <a:buClrTx/>
              <a:buSzTx/>
              <a:buFontTx/>
              <a:buNone/>
              <a:tabLst/>
              <a:defRPr/>
            </a:pPr>
            <a:r>
              <a:rPr kumimoji="0" lang="en-US" sz="1100" b="0" i="0" u="none" strike="noStrike" kern="0" cap="none" spc="0" normalizeH="0" baseline="0" noProof="0">
                <a:ln>
                  <a:noFill/>
                </a:ln>
                <a:solidFill>
                  <a:prstClr val="white"/>
                </a:solidFill>
                <a:effectLst/>
                <a:uLnTx/>
                <a:uFillTx/>
                <a:latin typeface="Calibri"/>
                <a:ea typeface="Times New Roman"/>
                <a:cs typeface="Times New Roman"/>
              </a:rPr>
              <a:t> </a:t>
            </a:r>
            <a:endParaRPr kumimoji="0" lang="en-US" sz="1100" b="0" i="0" u="none" strike="noStrike" kern="0" cap="none" spc="0" normalizeH="0" baseline="0" noProof="0">
              <a:ln>
                <a:noFill/>
              </a:ln>
              <a:solidFill>
                <a:prstClr val="white"/>
              </a:solidFill>
              <a:effectLst/>
              <a:uLnTx/>
              <a:uFillTx/>
              <a:latin typeface="Calibri"/>
              <a:ea typeface="Calibri"/>
              <a:cs typeface="Times New Roman"/>
            </a:endParaRPr>
          </a:p>
        </p:txBody>
      </p:sp>
      <p:sp>
        <p:nvSpPr>
          <p:cNvPr id="32" name="Freeform 31"/>
          <p:cNvSpPr/>
          <p:nvPr/>
        </p:nvSpPr>
        <p:spPr>
          <a:xfrm>
            <a:off x="2724299" y="2821564"/>
            <a:ext cx="1942465" cy="1102995"/>
          </a:xfrm>
          <a:custGeom>
            <a:avLst/>
            <a:gdLst>
              <a:gd name="connsiteX0" fmla="*/ 0 w 323850"/>
              <a:gd name="connsiteY0" fmla="*/ 0 h 971550"/>
              <a:gd name="connsiteX1" fmla="*/ 0 w 323850"/>
              <a:gd name="connsiteY1" fmla="*/ 971550 h 971550"/>
              <a:gd name="connsiteX2" fmla="*/ 323850 w 323850"/>
              <a:gd name="connsiteY2" fmla="*/ 971550 h 971550"/>
            </a:gdLst>
            <a:ahLst/>
            <a:cxnLst>
              <a:cxn ang="0">
                <a:pos x="connsiteX0" y="connsiteY0"/>
              </a:cxn>
              <a:cxn ang="0">
                <a:pos x="connsiteX1" y="connsiteY1"/>
              </a:cxn>
              <a:cxn ang="0">
                <a:pos x="connsiteX2" y="connsiteY2"/>
              </a:cxn>
            </a:cxnLst>
            <a:rect l="l" t="t" r="r" b="b"/>
            <a:pathLst>
              <a:path w="323850" h="971550">
                <a:moveTo>
                  <a:pt x="0" y="0"/>
                </a:moveTo>
                <a:lnTo>
                  <a:pt x="0" y="971550"/>
                </a:lnTo>
                <a:lnTo>
                  <a:pt x="323850" y="971550"/>
                </a:lnTo>
              </a:path>
            </a:pathLst>
          </a:custGeom>
          <a:noFill/>
          <a:ln w="9525" cap="flat" cmpd="sng" algn="ctr">
            <a:solidFill>
              <a:srgbClr val="EEECE1">
                <a:lumMod val="50000"/>
              </a:srgbClr>
            </a:solidFill>
            <a:prstDash val="solid"/>
            <a:headEnd type="none" w="med" len="med"/>
            <a:tailEnd type="arrow" w="med" len="me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15000"/>
              </a:lnSpc>
              <a:spcBef>
                <a:spcPts val="0"/>
              </a:spcBef>
              <a:spcAft>
                <a:spcPts val="1000"/>
              </a:spcAft>
              <a:buClrTx/>
              <a:buSzTx/>
              <a:buFontTx/>
              <a:buNone/>
              <a:tabLst/>
              <a:defRPr/>
            </a:pPr>
            <a:r>
              <a:rPr kumimoji="0" lang="en-US" sz="1100" b="0" i="0" u="none" strike="noStrike" kern="0" cap="none" spc="0" normalizeH="0" baseline="0" noProof="0">
                <a:ln>
                  <a:noFill/>
                </a:ln>
                <a:solidFill>
                  <a:prstClr val="white"/>
                </a:solidFill>
                <a:effectLst/>
                <a:uLnTx/>
                <a:uFillTx/>
                <a:latin typeface="Calibri"/>
                <a:ea typeface="Times New Roman"/>
                <a:cs typeface="Times New Roman"/>
              </a:rPr>
              <a:t> </a:t>
            </a:r>
            <a:endParaRPr kumimoji="0" lang="en-US" sz="1100" b="0" i="0" u="none" strike="noStrike" kern="0" cap="none" spc="0" normalizeH="0" baseline="0" noProof="0">
              <a:ln>
                <a:noFill/>
              </a:ln>
              <a:solidFill>
                <a:prstClr val="white"/>
              </a:solidFill>
              <a:effectLst/>
              <a:uLnTx/>
              <a:uFillTx/>
              <a:latin typeface="Calibri"/>
              <a:ea typeface="Calibri"/>
              <a:cs typeface="Times New Roman"/>
            </a:endParaRPr>
          </a:p>
        </p:txBody>
      </p:sp>
      <p:sp>
        <p:nvSpPr>
          <p:cNvPr id="33" name="Text Box 95"/>
          <p:cNvSpPr txBox="1"/>
          <p:nvPr/>
        </p:nvSpPr>
        <p:spPr>
          <a:xfrm>
            <a:off x="7169473" y="3448274"/>
            <a:ext cx="541655" cy="267335"/>
          </a:xfrm>
          <a:prstGeom prst="rect">
            <a:avLst/>
          </a:prstGeom>
          <a:noFill/>
          <a:ln w="6350">
            <a:noFill/>
          </a:ln>
          <a:effectLst/>
        </p:spPr>
        <p:txBody>
          <a:bodyPr rot="0" spcFirstLastPara="0" vert="horz" wrap="non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15000"/>
              </a:lnSpc>
              <a:spcBef>
                <a:spcPts val="0"/>
              </a:spcBef>
              <a:spcAft>
                <a:spcPts val="1000"/>
              </a:spcAft>
              <a:buClrTx/>
              <a:buSzTx/>
              <a:buFontTx/>
              <a:buNone/>
              <a:tabLst/>
              <a:defRPr/>
            </a:pPr>
            <a:r>
              <a:rPr lang="en-US" sz="1100" b="0" kern="0" dirty="0" err="1">
                <a:solidFill>
                  <a:srgbClr val="F79646">
                    <a:lumMod val="75000"/>
                  </a:srgbClr>
                </a:solidFill>
                <a:latin typeface="Calibri"/>
                <a:ea typeface="Calibri"/>
                <a:cs typeface="Times New Roman"/>
              </a:rPr>
              <a:t>Iqord</a:t>
            </a:r>
            <a:endParaRPr lang="en-US" sz="1100" b="0" kern="0" dirty="0">
              <a:solidFill>
                <a:srgbClr val="F79646">
                  <a:lumMod val="75000"/>
                </a:srgbClr>
              </a:solidFill>
              <a:latin typeface="Calibri"/>
              <a:ea typeface="Calibri"/>
              <a:cs typeface="Times New Roman"/>
            </a:endParaRPr>
          </a:p>
        </p:txBody>
      </p:sp>
      <p:sp>
        <p:nvSpPr>
          <p:cNvPr id="36" name="TextBox 35"/>
          <p:cNvSpPr txBox="1"/>
          <p:nvPr/>
        </p:nvSpPr>
        <p:spPr>
          <a:xfrm>
            <a:off x="6720002" y="4697670"/>
            <a:ext cx="3959712" cy="923330"/>
          </a:xfrm>
          <a:prstGeom prst="rect">
            <a:avLst/>
          </a:prstGeom>
          <a:noFill/>
        </p:spPr>
        <p:txBody>
          <a:bodyPr wrap="square" rtlCol="0">
            <a:spAutoFit/>
          </a:bodyPr>
          <a:lstStyle/>
          <a:p>
            <a:r>
              <a:rPr lang="en-US" sz="1800" b="0" i="1" dirty="0">
                <a:latin typeface="Calibri" panose="020F0502020204030204" pitchFamily="34" charset="0"/>
              </a:rPr>
              <a:t>Note: If REEC_A parameter </a:t>
            </a:r>
            <a:r>
              <a:rPr lang="en-US" sz="1800" b="0" i="1" dirty="0" err="1">
                <a:latin typeface="Calibri" panose="020F0502020204030204" pitchFamily="34" charset="0"/>
              </a:rPr>
              <a:t>Pflag</a:t>
            </a:r>
            <a:r>
              <a:rPr lang="en-US" sz="1800" b="0" i="1" dirty="0">
                <a:latin typeface="Calibri" panose="020F0502020204030204" pitchFamily="34" charset="0"/>
              </a:rPr>
              <a:t> = 0, then WTGT_A really doesn’t do anything so it can be omitted completely</a:t>
            </a:r>
          </a:p>
        </p:txBody>
      </p:sp>
      <p:sp>
        <p:nvSpPr>
          <p:cNvPr id="3" name="Slide Number Placeholder 1">
            <a:extLst>
              <a:ext uri="{FF2B5EF4-FFF2-40B4-BE49-F238E27FC236}">
                <a16:creationId xmlns:a16="http://schemas.microsoft.com/office/drawing/2014/main" id="{2D93FC15-1654-1301-B2D4-2735264E9FC0}"/>
              </a:ext>
            </a:extLst>
          </p:cNvPr>
          <p:cNvSpPr txBox="1">
            <a:spLocks/>
          </p:cNvSpPr>
          <p:nvPr/>
        </p:nvSpPr>
        <p:spPr>
          <a:xfrm>
            <a:off x="11353800" y="6324600"/>
            <a:ext cx="6096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solidFill>
                  <a:srgbClr val="1E0000"/>
                </a:solidFill>
              </a:rPr>
              <a:pPr algn="r">
                <a:defRPr/>
              </a:pPr>
              <a:t>37</a:t>
            </a:fld>
            <a:endParaRPr lang="en-US" sz="2000" dirty="0">
              <a:solidFill>
                <a:srgbClr val="1E0000"/>
              </a:solidFill>
            </a:endParaRPr>
          </a:p>
        </p:txBody>
      </p:sp>
    </p:spTree>
    <p:extLst>
      <p:ext uri="{BB962C8B-B14F-4D97-AF65-F5344CB8AC3E}">
        <p14:creationId xmlns:p14="http://schemas.microsoft.com/office/powerpoint/2010/main" val="13439940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3E42DE-08A0-4C94-979F-69E5FABA31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2008083"/>
            <a:ext cx="7641990" cy="4545117"/>
          </a:xfrm>
          <a:prstGeom prst="rect">
            <a:avLst/>
          </a:prstGeom>
        </p:spPr>
      </p:pic>
      <p:sp>
        <p:nvSpPr>
          <p:cNvPr id="6" name="TextBox 5">
            <a:extLst>
              <a:ext uri="{FF2B5EF4-FFF2-40B4-BE49-F238E27FC236}">
                <a16:creationId xmlns:a16="http://schemas.microsoft.com/office/drawing/2014/main" id="{FC077FE8-D0CE-4A86-A482-A81FDAD99601}"/>
              </a:ext>
            </a:extLst>
          </p:cNvPr>
          <p:cNvSpPr txBox="1"/>
          <p:nvPr/>
        </p:nvSpPr>
        <p:spPr>
          <a:xfrm>
            <a:off x="481396" y="2782770"/>
            <a:ext cx="1880804" cy="978729"/>
          </a:xfrm>
          <a:prstGeom prst="rect">
            <a:avLst/>
          </a:prstGeom>
          <a:solidFill>
            <a:schemeClr val="accent3">
              <a:lumMod val="95000"/>
            </a:schemeClr>
          </a:solidFill>
        </p:spPr>
        <p:txBody>
          <a:bodyPr wrap="square" rtlCol="0">
            <a:spAutoFit/>
          </a:bodyPr>
          <a:lstStyle/>
          <a:p>
            <a:r>
              <a:rPr lang="en-US" sz="1800" b="0" dirty="0">
                <a:solidFill>
                  <a:schemeClr val="tx1">
                    <a:lumMod val="50000"/>
                  </a:schemeClr>
                </a:solidFill>
                <a:latin typeface="+mn-lt"/>
                <a:ea typeface="Cambria Math" panose="02040503050406030204" pitchFamily="18" charset="0"/>
              </a:rPr>
              <a:t>Inputs from</a:t>
            </a:r>
          </a:p>
          <a:p>
            <a:r>
              <a:rPr lang="en-US" sz="1800" b="0" dirty="0">
                <a:solidFill>
                  <a:schemeClr val="tx1">
                    <a:lumMod val="50000"/>
                  </a:schemeClr>
                </a:solidFill>
                <a:latin typeface="+mn-lt"/>
                <a:ea typeface="Cambria Math" panose="02040503050406030204" pitchFamily="18" charset="0"/>
              </a:rPr>
              <a:t>REEC* electrical models</a:t>
            </a:r>
          </a:p>
        </p:txBody>
      </p:sp>
      <p:sp>
        <p:nvSpPr>
          <p:cNvPr id="7" name="Content Placeholder 9">
            <a:extLst>
              <a:ext uri="{FF2B5EF4-FFF2-40B4-BE49-F238E27FC236}">
                <a16:creationId xmlns:a16="http://schemas.microsoft.com/office/drawing/2014/main" id="{F8B520ED-AB66-4339-993F-BB890A70990E}"/>
              </a:ext>
            </a:extLst>
          </p:cNvPr>
          <p:cNvSpPr>
            <a:spLocks noGrp="1"/>
          </p:cNvSpPr>
          <p:nvPr>
            <p:ph idx="1"/>
          </p:nvPr>
        </p:nvSpPr>
        <p:spPr>
          <a:xfrm>
            <a:off x="457200" y="1280160"/>
            <a:ext cx="11201400" cy="4968240"/>
          </a:xfrm>
        </p:spPr>
        <p:txBody>
          <a:bodyPr/>
          <a:lstStyle/>
          <a:p>
            <a:r>
              <a:rPr lang="en-US" dirty="0"/>
              <a:t>“Machine Model”: really a network interface</a:t>
            </a:r>
          </a:p>
        </p:txBody>
      </p:sp>
      <p:sp>
        <p:nvSpPr>
          <p:cNvPr id="2" name="Slide Number Placeholder 1">
            <a:extLst>
              <a:ext uri="{FF2B5EF4-FFF2-40B4-BE49-F238E27FC236}">
                <a16:creationId xmlns:a16="http://schemas.microsoft.com/office/drawing/2014/main" id="{661B520D-DD8F-0E02-DE31-4C24FAF55913}"/>
              </a:ext>
            </a:extLst>
          </p:cNvPr>
          <p:cNvSpPr txBox="1">
            <a:spLocks/>
          </p:cNvSpPr>
          <p:nvPr/>
        </p:nvSpPr>
        <p:spPr>
          <a:xfrm>
            <a:off x="11353800" y="6324600"/>
            <a:ext cx="6096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solidFill>
                  <a:srgbClr val="1E0000"/>
                </a:solidFill>
              </a:rPr>
              <a:pPr algn="r">
                <a:defRPr/>
              </a:pPr>
              <a:t>38</a:t>
            </a:fld>
            <a:endParaRPr lang="en-US" sz="2000" dirty="0">
              <a:solidFill>
                <a:srgbClr val="1E0000"/>
              </a:solidFill>
            </a:endParaRPr>
          </a:p>
        </p:txBody>
      </p:sp>
      <p:sp>
        <p:nvSpPr>
          <p:cNvPr id="4" name="Title 1">
            <a:extLst>
              <a:ext uri="{FF2B5EF4-FFF2-40B4-BE49-F238E27FC236}">
                <a16:creationId xmlns:a16="http://schemas.microsoft.com/office/drawing/2014/main" id="{8E44C197-FAAC-2093-CEBD-E739DDF9D4F6}"/>
              </a:ext>
            </a:extLst>
          </p:cNvPr>
          <p:cNvSpPr txBox="1">
            <a:spLocks/>
          </p:cNvSpPr>
          <p:nvPr/>
        </p:nvSpPr>
        <p:spPr bwMode="auto">
          <a:xfrm>
            <a:off x="457200" y="76200"/>
            <a:ext cx="111252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baseline="0">
                <a:solidFill>
                  <a:srgbClr val="1E0000"/>
                </a:solidFill>
                <a:latin typeface="+mj-lt"/>
                <a:ea typeface="+mj-ea"/>
                <a:cs typeface="+mj-cs"/>
              </a:defRPr>
            </a:lvl1pPr>
            <a:lvl2pPr algn="l" rtl="0" eaLnBrk="0" fontAlgn="base" hangingPunct="0">
              <a:lnSpc>
                <a:spcPct val="90000"/>
              </a:lnSpc>
              <a:spcBef>
                <a:spcPct val="0"/>
              </a:spcBef>
              <a:spcAft>
                <a:spcPct val="0"/>
              </a:spcAft>
              <a:defRPr sz="3600" b="1">
                <a:solidFill>
                  <a:schemeClr val="tx2"/>
                </a:solidFill>
                <a:latin typeface="Arial" charset="0"/>
              </a:defRPr>
            </a:lvl2pPr>
            <a:lvl3pPr algn="l" rtl="0" eaLnBrk="0" fontAlgn="base" hangingPunct="0">
              <a:lnSpc>
                <a:spcPct val="90000"/>
              </a:lnSpc>
              <a:spcBef>
                <a:spcPct val="0"/>
              </a:spcBef>
              <a:spcAft>
                <a:spcPct val="0"/>
              </a:spcAft>
              <a:defRPr sz="3600" b="1">
                <a:solidFill>
                  <a:schemeClr val="tx2"/>
                </a:solidFill>
                <a:latin typeface="Arial" charset="0"/>
              </a:defRPr>
            </a:lvl3pPr>
            <a:lvl4pPr algn="l" rtl="0" eaLnBrk="0" fontAlgn="base" hangingPunct="0">
              <a:lnSpc>
                <a:spcPct val="90000"/>
              </a:lnSpc>
              <a:spcBef>
                <a:spcPct val="0"/>
              </a:spcBef>
              <a:spcAft>
                <a:spcPct val="0"/>
              </a:spcAft>
              <a:defRPr sz="3600" b="1">
                <a:solidFill>
                  <a:schemeClr val="tx2"/>
                </a:solidFill>
                <a:latin typeface="Arial" charset="0"/>
              </a:defRPr>
            </a:lvl4pPr>
            <a:lvl5pPr algn="l" rtl="0" eaLnBrk="0" fontAlgn="base" hangingPunct="0">
              <a:lnSpc>
                <a:spcPct val="90000"/>
              </a:lnSpc>
              <a:spcBef>
                <a:spcPct val="0"/>
              </a:spcBef>
              <a:spcAft>
                <a:spcPct val="0"/>
              </a:spcAft>
              <a:defRPr sz="3600" b="1">
                <a:solidFill>
                  <a:schemeClr val="tx2"/>
                </a:solidFill>
                <a:latin typeface="Arial"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a:lstStyle>
          <a:p>
            <a:pPr>
              <a:buClrTx/>
              <a:buSzTx/>
              <a:buFontTx/>
            </a:pPr>
            <a:r>
              <a:rPr lang="en-US" kern="0" dirty="0"/>
              <a:t>Second Generation “Machine” Model, </a:t>
            </a:r>
            <a:br>
              <a:rPr lang="en-US" kern="0" dirty="0"/>
            </a:br>
            <a:r>
              <a:rPr lang="en-US" kern="0" dirty="0"/>
              <a:t>REGC_A (or REGCA1)</a:t>
            </a:r>
          </a:p>
        </p:txBody>
      </p:sp>
    </p:spTree>
    <p:extLst>
      <p:ext uri="{BB962C8B-B14F-4D97-AF65-F5344CB8AC3E}">
        <p14:creationId xmlns:p14="http://schemas.microsoft.com/office/powerpoint/2010/main" val="33518771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3BDF2-6AF8-9316-A8CA-63F70421B1BB}"/>
              </a:ext>
            </a:extLst>
          </p:cNvPr>
          <p:cNvSpPr>
            <a:spLocks noGrp="1"/>
          </p:cNvSpPr>
          <p:nvPr>
            <p:ph type="title"/>
          </p:nvPr>
        </p:nvSpPr>
        <p:spPr/>
        <p:txBody>
          <a:bodyPr/>
          <a:lstStyle/>
          <a:p>
            <a:r>
              <a:rPr lang="en-US" dirty="0"/>
              <a:t>Inverter-Based Resources (IBRs)</a:t>
            </a:r>
          </a:p>
        </p:txBody>
      </p:sp>
      <p:sp>
        <p:nvSpPr>
          <p:cNvPr id="3" name="Content Placeholder 2">
            <a:extLst>
              <a:ext uri="{FF2B5EF4-FFF2-40B4-BE49-F238E27FC236}">
                <a16:creationId xmlns:a16="http://schemas.microsoft.com/office/drawing/2014/main" id="{5140DB16-0B8E-9BF0-FEB2-D2C66E8BC87C}"/>
              </a:ext>
            </a:extLst>
          </p:cNvPr>
          <p:cNvSpPr>
            <a:spLocks noGrp="1"/>
          </p:cNvSpPr>
          <p:nvPr>
            <p:ph idx="1"/>
          </p:nvPr>
        </p:nvSpPr>
        <p:spPr/>
        <p:txBody>
          <a:bodyPr/>
          <a:lstStyle/>
          <a:p>
            <a:r>
              <a:rPr lang="en-US" dirty="0"/>
              <a:t>The term inverter-based resources (IBRs) is used to refer to devices that connect to the power grid through an inverter</a:t>
            </a:r>
          </a:p>
          <a:p>
            <a:pPr lvl="1"/>
            <a:r>
              <a:rPr lang="en-US" dirty="0"/>
              <a:t>An inverter is a device that takes a dc input and converts it to ac at a specified frequency; a rectifier is the inverse of an inverter, dc to ac</a:t>
            </a:r>
          </a:p>
          <a:p>
            <a:r>
              <a:rPr lang="en-US" dirty="0"/>
              <a:t>Inverters can produce or absorb reactive power, providing great flexibility; however, they are limited by their power rating </a:t>
            </a:r>
          </a:p>
          <a:p>
            <a:r>
              <a:rPr lang="en-US" dirty="0"/>
              <a:t>IBRs are now widely used in the power grid to connect in wind turbines, solar photovoltaic arrays (</a:t>
            </a:r>
            <a:r>
              <a:rPr lang="en-US" dirty="0" err="1"/>
              <a:t>pv</a:t>
            </a:r>
            <a:r>
              <a:rPr lang="en-US" dirty="0"/>
              <a:t>), storage, and HVDC </a:t>
            </a:r>
          </a:p>
          <a:p>
            <a:r>
              <a:rPr lang="en-US" dirty="0"/>
              <a:t>A short document describing IBRs is available from NERC at</a:t>
            </a:r>
          </a:p>
          <a:p>
            <a:pPr lvl="1"/>
            <a:r>
              <a:rPr lang="en-US" dirty="0"/>
              <a:t>www.nerc.com/pa/Documents/2023_NERC_Guide_Inverter-Based-Resources.pdf</a:t>
            </a:r>
          </a:p>
        </p:txBody>
      </p:sp>
      <p:sp>
        <p:nvSpPr>
          <p:cNvPr id="4" name="Slide Number Placeholder 1">
            <a:extLst>
              <a:ext uri="{FF2B5EF4-FFF2-40B4-BE49-F238E27FC236}">
                <a16:creationId xmlns:a16="http://schemas.microsoft.com/office/drawing/2014/main" id="{B653E1EE-6DFE-4D98-3054-BDDA2898908A}"/>
              </a:ext>
            </a:extLst>
          </p:cNvPr>
          <p:cNvSpPr txBox="1">
            <a:spLocks/>
          </p:cNvSpPr>
          <p:nvPr/>
        </p:nvSpPr>
        <p:spPr>
          <a:xfrm>
            <a:off x="11353800" y="6324600"/>
            <a:ext cx="6096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solidFill>
                  <a:srgbClr val="1E0000"/>
                </a:solidFill>
              </a:rPr>
              <a:pPr algn="r">
                <a:defRPr/>
              </a:pPr>
              <a:t>3</a:t>
            </a:fld>
            <a:endParaRPr lang="en-US" sz="2000" dirty="0">
              <a:solidFill>
                <a:srgbClr val="1E0000"/>
              </a:solidFill>
            </a:endParaRPr>
          </a:p>
        </p:txBody>
      </p:sp>
    </p:spTree>
    <p:extLst>
      <p:ext uri="{BB962C8B-B14F-4D97-AF65-F5344CB8AC3E}">
        <p14:creationId xmlns:p14="http://schemas.microsoft.com/office/powerpoint/2010/main" val="24840610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FEE36E-8AC5-4F65-863C-37EBBD753B0E}"/>
              </a:ext>
            </a:extLst>
          </p:cNvPr>
          <p:cNvSpPr>
            <a:spLocks noGrp="1"/>
          </p:cNvSpPr>
          <p:nvPr>
            <p:ph type="title"/>
          </p:nvPr>
        </p:nvSpPr>
        <p:spPr/>
        <p:txBody>
          <a:bodyPr>
            <a:normAutofit/>
          </a:bodyPr>
          <a:lstStyle/>
          <a:p>
            <a:r>
              <a:rPr lang="en-US" dirty="0"/>
              <a:t>REEC_A (same as REECA1)</a:t>
            </a:r>
          </a:p>
        </p:txBody>
      </p:sp>
      <p:pic>
        <p:nvPicPr>
          <p:cNvPr id="4" name="Picture 3">
            <a:extLst>
              <a:ext uri="{FF2B5EF4-FFF2-40B4-BE49-F238E27FC236}">
                <a16:creationId xmlns:a16="http://schemas.microsoft.com/office/drawing/2014/main" id="{9BB79A22-AD1D-473D-B38E-CC7840A0E1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1" y="1288280"/>
            <a:ext cx="7949084" cy="5439638"/>
          </a:xfrm>
          <a:prstGeom prst="rect">
            <a:avLst/>
          </a:prstGeom>
        </p:spPr>
      </p:pic>
      <p:sp>
        <p:nvSpPr>
          <p:cNvPr id="5" name="TextBox 4">
            <a:extLst>
              <a:ext uri="{FF2B5EF4-FFF2-40B4-BE49-F238E27FC236}">
                <a16:creationId xmlns:a16="http://schemas.microsoft.com/office/drawing/2014/main" id="{C055396F-D901-438C-9618-A7394C461B53}"/>
              </a:ext>
            </a:extLst>
          </p:cNvPr>
          <p:cNvSpPr txBox="1"/>
          <p:nvPr/>
        </p:nvSpPr>
        <p:spPr>
          <a:xfrm>
            <a:off x="8241325" y="5936159"/>
            <a:ext cx="738553" cy="803297"/>
          </a:xfrm>
          <a:prstGeom prst="rect">
            <a:avLst/>
          </a:prstGeom>
          <a:solidFill>
            <a:srgbClr val="FFFF00"/>
          </a:solidFill>
        </p:spPr>
        <p:txBody>
          <a:bodyPr wrap="square" rtlCol="0">
            <a:spAutoFit/>
          </a:bodyPr>
          <a:lstStyle/>
          <a:p>
            <a:r>
              <a:rPr lang="en-US" sz="1100" b="0" dirty="0">
                <a:latin typeface="Cambria Math" panose="02040503050406030204" pitchFamily="18" charset="0"/>
                <a:ea typeface="Cambria Math" panose="02040503050406030204" pitchFamily="18" charset="0"/>
              </a:rPr>
              <a:t>Outputs</a:t>
            </a:r>
          </a:p>
          <a:p>
            <a:r>
              <a:rPr lang="en-US" sz="1100" b="0" dirty="0">
                <a:latin typeface="Cambria Math" panose="02040503050406030204" pitchFamily="18" charset="0"/>
                <a:ea typeface="Cambria Math" panose="02040503050406030204" pitchFamily="18" charset="0"/>
              </a:rPr>
              <a:t>REGC* machine model</a:t>
            </a:r>
          </a:p>
        </p:txBody>
      </p:sp>
      <p:sp>
        <p:nvSpPr>
          <p:cNvPr id="6" name="TextBox 5">
            <a:extLst>
              <a:ext uri="{FF2B5EF4-FFF2-40B4-BE49-F238E27FC236}">
                <a16:creationId xmlns:a16="http://schemas.microsoft.com/office/drawing/2014/main" id="{2495190D-3619-4D2A-B099-1F10E6781289}"/>
              </a:ext>
            </a:extLst>
          </p:cNvPr>
          <p:cNvSpPr txBox="1"/>
          <p:nvPr/>
        </p:nvSpPr>
        <p:spPr>
          <a:xfrm>
            <a:off x="8153400" y="3429000"/>
            <a:ext cx="914400" cy="803297"/>
          </a:xfrm>
          <a:prstGeom prst="rect">
            <a:avLst/>
          </a:prstGeom>
          <a:solidFill>
            <a:srgbClr val="FFFF00"/>
          </a:solidFill>
        </p:spPr>
        <p:txBody>
          <a:bodyPr wrap="square" rtlCol="0">
            <a:spAutoFit/>
          </a:bodyPr>
          <a:lstStyle/>
          <a:p>
            <a:r>
              <a:rPr lang="en-US" sz="1100" b="0" dirty="0">
                <a:latin typeface="Cambria Math" panose="02040503050406030204" pitchFamily="18" charset="0"/>
                <a:ea typeface="Cambria Math" panose="02040503050406030204" pitchFamily="18" charset="0"/>
              </a:rPr>
              <a:t>Outputs</a:t>
            </a:r>
          </a:p>
          <a:p>
            <a:r>
              <a:rPr lang="en-US" sz="1100" b="0" dirty="0">
                <a:latin typeface="Cambria Math" panose="02040503050406030204" pitchFamily="18" charset="0"/>
                <a:ea typeface="Cambria Math" panose="02040503050406030204" pitchFamily="18" charset="0"/>
              </a:rPr>
              <a:t>REGC* machine model</a:t>
            </a:r>
          </a:p>
        </p:txBody>
      </p:sp>
      <p:sp>
        <p:nvSpPr>
          <p:cNvPr id="7" name="TextBox 6">
            <a:extLst>
              <a:ext uri="{FF2B5EF4-FFF2-40B4-BE49-F238E27FC236}">
                <a16:creationId xmlns:a16="http://schemas.microsoft.com/office/drawing/2014/main" id="{BAB51042-A5F5-4AAD-B3AD-54587EA3FD1D}"/>
              </a:ext>
            </a:extLst>
          </p:cNvPr>
          <p:cNvSpPr txBox="1"/>
          <p:nvPr/>
        </p:nvSpPr>
        <p:spPr>
          <a:xfrm>
            <a:off x="1676401" y="5312404"/>
            <a:ext cx="1790702" cy="634020"/>
          </a:xfrm>
          <a:prstGeom prst="rect">
            <a:avLst/>
          </a:prstGeom>
          <a:solidFill>
            <a:srgbClr val="92D050"/>
          </a:solidFill>
        </p:spPr>
        <p:txBody>
          <a:bodyPr wrap="square" rtlCol="0">
            <a:spAutoFit/>
          </a:bodyPr>
          <a:lstStyle/>
          <a:p>
            <a:r>
              <a:rPr lang="en-US" sz="1100" dirty="0">
                <a:latin typeface="Cambria Math" panose="02040503050406030204" pitchFamily="18" charset="0"/>
                <a:ea typeface="Cambria Math" panose="02040503050406030204" pitchFamily="18" charset="0"/>
              </a:rPr>
              <a:t>Pref </a:t>
            </a:r>
            <a:r>
              <a:rPr lang="en-US" sz="1100" b="0" dirty="0">
                <a:latin typeface="Cambria Math" panose="02040503050406030204" pitchFamily="18" charset="0"/>
                <a:ea typeface="Cambria Math" panose="02040503050406030204" pitchFamily="18" charset="0"/>
              </a:rPr>
              <a:t>Input from</a:t>
            </a:r>
          </a:p>
          <a:p>
            <a:r>
              <a:rPr lang="en-US" sz="1100" b="0" dirty="0">
                <a:latin typeface="Cambria Math" panose="02040503050406030204" pitchFamily="18" charset="0"/>
                <a:ea typeface="Cambria Math" panose="02040503050406030204" pitchFamily="18" charset="0"/>
              </a:rPr>
              <a:t> REPC* Plant Controller WTGTRQ* Pref Controller</a:t>
            </a:r>
          </a:p>
        </p:txBody>
      </p:sp>
      <p:sp>
        <p:nvSpPr>
          <p:cNvPr id="8" name="TextBox 7">
            <a:extLst>
              <a:ext uri="{FF2B5EF4-FFF2-40B4-BE49-F238E27FC236}">
                <a16:creationId xmlns:a16="http://schemas.microsoft.com/office/drawing/2014/main" id="{B229B8AF-94A7-49F3-A8EA-065586266A31}"/>
              </a:ext>
            </a:extLst>
          </p:cNvPr>
          <p:cNvSpPr txBox="1"/>
          <p:nvPr/>
        </p:nvSpPr>
        <p:spPr>
          <a:xfrm>
            <a:off x="1676401" y="4754656"/>
            <a:ext cx="1676400" cy="464743"/>
          </a:xfrm>
          <a:prstGeom prst="rect">
            <a:avLst/>
          </a:prstGeom>
          <a:solidFill>
            <a:srgbClr val="92D050"/>
          </a:solidFill>
        </p:spPr>
        <p:txBody>
          <a:bodyPr wrap="square" rtlCol="0">
            <a:spAutoFit/>
          </a:bodyPr>
          <a:lstStyle/>
          <a:p>
            <a:r>
              <a:rPr lang="en-US" sz="1100" dirty="0" err="1">
                <a:latin typeface="Cambria Math" panose="02040503050406030204" pitchFamily="18" charset="0"/>
                <a:ea typeface="Cambria Math" panose="02040503050406030204" pitchFamily="18" charset="0"/>
              </a:rPr>
              <a:t>Qext</a:t>
            </a:r>
            <a:r>
              <a:rPr lang="en-US" sz="1100" b="0" dirty="0">
                <a:latin typeface="Cambria Math" panose="02040503050406030204" pitchFamily="18" charset="0"/>
                <a:ea typeface="Cambria Math" panose="02040503050406030204" pitchFamily="18" charset="0"/>
              </a:rPr>
              <a:t> Input from</a:t>
            </a:r>
          </a:p>
          <a:p>
            <a:r>
              <a:rPr lang="en-US" sz="1100" b="0" dirty="0">
                <a:latin typeface="Cambria Math" panose="02040503050406030204" pitchFamily="18" charset="0"/>
                <a:ea typeface="Cambria Math" panose="02040503050406030204" pitchFamily="18" charset="0"/>
              </a:rPr>
              <a:t> REPC* Plant Controller</a:t>
            </a:r>
          </a:p>
        </p:txBody>
      </p:sp>
      <p:sp>
        <p:nvSpPr>
          <p:cNvPr id="9" name="TextBox 8">
            <a:extLst>
              <a:ext uri="{FF2B5EF4-FFF2-40B4-BE49-F238E27FC236}">
                <a16:creationId xmlns:a16="http://schemas.microsoft.com/office/drawing/2014/main" id="{9CA2062B-E901-4474-8B2D-89E461023E93}"/>
              </a:ext>
            </a:extLst>
          </p:cNvPr>
          <p:cNvSpPr txBox="1"/>
          <p:nvPr/>
        </p:nvSpPr>
        <p:spPr>
          <a:xfrm>
            <a:off x="3467103" y="5331663"/>
            <a:ext cx="1257298" cy="430887"/>
          </a:xfrm>
          <a:prstGeom prst="rect">
            <a:avLst/>
          </a:prstGeom>
          <a:solidFill>
            <a:srgbClr val="92D050"/>
          </a:solidFill>
        </p:spPr>
        <p:txBody>
          <a:bodyPr wrap="square" rtlCol="0">
            <a:spAutoFit/>
          </a:bodyPr>
          <a:lstStyle/>
          <a:p>
            <a:r>
              <a:rPr lang="en-US" sz="1000" dirty="0" err="1">
                <a:latin typeface="Cambria Math" panose="02040503050406030204" pitchFamily="18" charset="0"/>
                <a:ea typeface="Cambria Math" panose="02040503050406030204" pitchFamily="18" charset="0"/>
              </a:rPr>
              <a:t>wg</a:t>
            </a:r>
            <a:r>
              <a:rPr lang="en-US" sz="1000" b="0" dirty="0">
                <a:latin typeface="Cambria Math" panose="02040503050406030204" pitchFamily="18" charset="0"/>
                <a:ea typeface="Cambria Math" panose="02040503050406030204" pitchFamily="18" charset="0"/>
              </a:rPr>
              <a:t> Input from</a:t>
            </a:r>
          </a:p>
          <a:p>
            <a:r>
              <a:rPr lang="en-US" sz="1000" b="0" dirty="0">
                <a:latin typeface="Cambria Math" panose="02040503050406030204" pitchFamily="18" charset="0"/>
                <a:ea typeface="Cambria Math" panose="02040503050406030204" pitchFamily="18" charset="0"/>
              </a:rPr>
              <a:t> WTGT* mechanical </a:t>
            </a:r>
          </a:p>
        </p:txBody>
      </p:sp>
      <p:sp>
        <p:nvSpPr>
          <p:cNvPr id="10" name="Content Placeholder 9">
            <a:extLst>
              <a:ext uri="{FF2B5EF4-FFF2-40B4-BE49-F238E27FC236}">
                <a16:creationId xmlns:a16="http://schemas.microsoft.com/office/drawing/2014/main" id="{BC2B12B4-92D4-484F-9B4D-83596EDF2A66}"/>
              </a:ext>
            </a:extLst>
          </p:cNvPr>
          <p:cNvSpPr>
            <a:spLocks noGrp="1"/>
          </p:cNvSpPr>
          <p:nvPr>
            <p:ph idx="1"/>
          </p:nvPr>
        </p:nvSpPr>
        <p:spPr>
          <a:xfrm>
            <a:off x="457200" y="1280160"/>
            <a:ext cx="5334000" cy="4800600"/>
          </a:xfrm>
        </p:spPr>
        <p:txBody>
          <a:bodyPr/>
          <a:lstStyle/>
          <a:p>
            <a:r>
              <a:rPr lang="en-US" dirty="0"/>
              <a:t>                        Electrical Model</a:t>
            </a:r>
          </a:p>
        </p:txBody>
      </p:sp>
      <p:sp>
        <p:nvSpPr>
          <p:cNvPr id="2" name="Slide Number Placeholder 1">
            <a:extLst>
              <a:ext uri="{FF2B5EF4-FFF2-40B4-BE49-F238E27FC236}">
                <a16:creationId xmlns:a16="http://schemas.microsoft.com/office/drawing/2014/main" id="{2E7BC3BD-7769-FEE6-5211-E2AA169577FA}"/>
              </a:ext>
            </a:extLst>
          </p:cNvPr>
          <p:cNvSpPr txBox="1">
            <a:spLocks/>
          </p:cNvSpPr>
          <p:nvPr/>
        </p:nvSpPr>
        <p:spPr>
          <a:xfrm>
            <a:off x="11353800" y="6324600"/>
            <a:ext cx="6096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solidFill>
                  <a:srgbClr val="1E0000"/>
                </a:solidFill>
              </a:rPr>
              <a:pPr algn="r">
                <a:defRPr/>
              </a:pPr>
              <a:t>39</a:t>
            </a:fld>
            <a:endParaRPr lang="en-US" sz="2000" dirty="0">
              <a:solidFill>
                <a:srgbClr val="1E0000"/>
              </a:solidFill>
            </a:endParaRPr>
          </a:p>
        </p:txBody>
      </p:sp>
    </p:spTree>
    <p:extLst>
      <p:ext uri="{BB962C8B-B14F-4D97-AF65-F5344CB8AC3E}">
        <p14:creationId xmlns:p14="http://schemas.microsoft.com/office/powerpoint/2010/main" val="41973992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1DB25-7F1D-72C9-E79F-B73D38760BF2}"/>
              </a:ext>
            </a:extLst>
          </p:cNvPr>
          <p:cNvSpPr>
            <a:spLocks noGrp="1"/>
          </p:cNvSpPr>
          <p:nvPr>
            <p:ph type="title"/>
          </p:nvPr>
        </p:nvSpPr>
        <p:spPr/>
        <p:txBody>
          <a:bodyPr/>
          <a:lstStyle/>
          <a:p>
            <a:r>
              <a:rPr lang="en-US" dirty="0"/>
              <a:t>Additional Wind Farm Issues</a:t>
            </a:r>
          </a:p>
        </p:txBody>
      </p:sp>
      <p:sp>
        <p:nvSpPr>
          <p:cNvPr id="3" name="Content Placeholder 2">
            <a:extLst>
              <a:ext uri="{FF2B5EF4-FFF2-40B4-BE49-F238E27FC236}">
                <a16:creationId xmlns:a16="http://schemas.microsoft.com/office/drawing/2014/main" id="{FD80AD48-5125-EAFE-F700-7487418CBBD3}"/>
              </a:ext>
            </a:extLst>
          </p:cNvPr>
          <p:cNvSpPr>
            <a:spLocks noGrp="1"/>
          </p:cNvSpPr>
          <p:nvPr>
            <p:ph idx="1"/>
          </p:nvPr>
        </p:nvSpPr>
        <p:spPr/>
        <p:txBody>
          <a:bodyPr/>
          <a:lstStyle/>
          <a:p>
            <a:r>
              <a:rPr lang="en-US" dirty="0"/>
              <a:t>Wind turbines certainly kill birds and bats, but so do lots of other things; however, wind turbines can kill the longer-lived, larger birds such as raptors that can be especially sensitive to adult </a:t>
            </a:r>
            <a:r>
              <a:rPr lang="en-US" dirty="0" err="1"/>
              <a:t>mortabilites</a:t>
            </a:r>
            <a:endParaRPr lang="en-US" dirty="0"/>
          </a:p>
        </p:txBody>
      </p:sp>
      <p:pic>
        <p:nvPicPr>
          <p:cNvPr id="5" name="Picture 4">
            <a:extLst>
              <a:ext uri="{FF2B5EF4-FFF2-40B4-BE49-F238E27FC236}">
                <a16:creationId xmlns:a16="http://schemas.microsoft.com/office/drawing/2014/main" id="{2BCBAF03-FDC6-036B-3A8B-CF5CBDB70D01}"/>
              </a:ext>
            </a:extLst>
          </p:cNvPr>
          <p:cNvPicPr>
            <a:picLocks noChangeAspect="1"/>
          </p:cNvPicPr>
          <p:nvPr/>
        </p:nvPicPr>
        <p:blipFill>
          <a:blip r:embed="rId2"/>
          <a:stretch>
            <a:fillRect/>
          </a:stretch>
        </p:blipFill>
        <p:spPr>
          <a:xfrm>
            <a:off x="914400" y="2743200"/>
            <a:ext cx="6924757" cy="3812999"/>
          </a:xfrm>
          <a:prstGeom prst="rect">
            <a:avLst/>
          </a:prstGeom>
        </p:spPr>
      </p:pic>
      <p:sp>
        <p:nvSpPr>
          <p:cNvPr id="6" name="Slide Number Placeholder 1">
            <a:extLst>
              <a:ext uri="{FF2B5EF4-FFF2-40B4-BE49-F238E27FC236}">
                <a16:creationId xmlns:a16="http://schemas.microsoft.com/office/drawing/2014/main" id="{F3AC33EA-3E65-B5B3-C796-D2F15261DD8A}"/>
              </a:ext>
            </a:extLst>
          </p:cNvPr>
          <p:cNvSpPr txBox="1">
            <a:spLocks/>
          </p:cNvSpPr>
          <p:nvPr/>
        </p:nvSpPr>
        <p:spPr>
          <a:xfrm>
            <a:off x="11353800" y="6324600"/>
            <a:ext cx="6096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solidFill>
                  <a:srgbClr val="1E0000"/>
                </a:solidFill>
              </a:rPr>
              <a:pPr algn="r">
                <a:defRPr/>
              </a:pPr>
              <a:t>40</a:t>
            </a:fld>
            <a:endParaRPr lang="en-US" sz="2000" dirty="0">
              <a:solidFill>
                <a:srgbClr val="1E0000"/>
              </a:solidFill>
            </a:endParaRPr>
          </a:p>
        </p:txBody>
      </p:sp>
    </p:spTree>
    <p:extLst>
      <p:ext uri="{BB962C8B-B14F-4D97-AF65-F5344CB8AC3E}">
        <p14:creationId xmlns:p14="http://schemas.microsoft.com/office/powerpoint/2010/main" val="21556801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D6975-EBB2-21CB-4720-E7C9B40FA620}"/>
              </a:ext>
            </a:extLst>
          </p:cNvPr>
          <p:cNvSpPr>
            <a:spLocks noGrp="1"/>
          </p:cNvSpPr>
          <p:nvPr>
            <p:ph type="title"/>
          </p:nvPr>
        </p:nvSpPr>
        <p:spPr/>
        <p:txBody>
          <a:bodyPr/>
          <a:lstStyle/>
          <a:p>
            <a:r>
              <a:rPr lang="en-US" dirty="0"/>
              <a:t>Additional Wind Farm Issues, cont.</a:t>
            </a:r>
          </a:p>
        </p:txBody>
      </p:sp>
      <p:sp>
        <p:nvSpPr>
          <p:cNvPr id="3" name="Content Placeholder 2">
            <a:extLst>
              <a:ext uri="{FF2B5EF4-FFF2-40B4-BE49-F238E27FC236}">
                <a16:creationId xmlns:a16="http://schemas.microsoft.com/office/drawing/2014/main" id="{5496F583-285D-06D0-7531-30B625999F3C}"/>
              </a:ext>
            </a:extLst>
          </p:cNvPr>
          <p:cNvSpPr>
            <a:spLocks noGrp="1"/>
          </p:cNvSpPr>
          <p:nvPr>
            <p:ph idx="1"/>
          </p:nvPr>
        </p:nvSpPr>
        <p:spPr>
          <a:xfrm>
            <a:off x="457200" y="1280160"/>
            <a:ext cx="11582400" cy="3733800"/>
          </a:xfrm>
        </p:spPr>
        <p:txBody>
          <a:bodyPr/>
          <a:lstStyle/>
          <a:p>
            <a:r>
              <a:rPr lang="en-US" dirty="0"/>
              <a:t>Wind turbines can enhance the well-being of many people (e.g., financially), but some living nearby may be affected by noise and shadow flicker</a:t>
            </a:r>
          </a:p>
          <a:p>
            <a:r>
              <a:rPr lang="en-US" dirty="0"/>
              <a:t>Noise comes from 1) the gearbox/generator and 2) the aerodynamic interaction of the blades with the wind</a:t>
            </a:r>
          </a:p>
          <a:p>
            <a:r>
              <a:rPr lang="en-US" dirty="0"/>
              <a:t>Noise impact is usually moderate (50-60 dB) close (40m), and lower further away (35-45 dB) at 300m</a:t>
            </a:r>
          </a:p>
          <a:p>
            <a:pPr lvl="1"/>
            <a:r>
              <a:rPr lang="en-US" dirty="0"/>
              <a:t>However, wind turbine frequencies also need to be considered, with both a “hum” frequency above 100 Hz, and some barely audible low frequencies (20 Hz or less)</a:t>
            </a:r>
          </a:p>
          <a:p>
            <a:r>
              <a:rPr lang="en-US" dirty="0"/>
              <a:t>Shadow flicker is more of an issue in high latitude countries since a lower sun casts longer shadows</a:t>
            </a:r>
          </a:p>
          <a:p>
            <a:r>
              <a:rPr lang="en-US" dirty="0"/>
              <a:t>Night lighting and aesthetics in general can be concerns </a:t>
            </a:r>
          </a:p>
          <a:p>
            <a:endParaRPr lang="en-US" dirty="0"/>
          </a:p>
        </p:txBody>
      </p:sp>
      <p:sp>
        <p:nvSpPr>
          <p:cNvPr id="4" name="Slide Number Placeholder 1">
            <a:extLst>
              <a:ext uri="{FF2B5EF4-FFF2-40B4-BE49-F238E27FC236}">
                <a16:creationId xmlns:a16="http://schemas.microsoft.com/office/drawing/2014/main" id="{0404351B-5421-B717-8430-F5AC5DDDBB95}"/>
              </a:ext>
            </a:extLst>
          </p:cNvPr>
          <p:cNvSpPr txBox="1">
            <a:spLocks/>
          </p:cNvSpPr>
          <p:nvPr/>
        </p:nvSpPr>
        <p:spPr>
          <a:xfrm>
            <a:off x="11353800" y="6324600"/>
            <a:ext cx="6096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solidFill>
                  <a:srgbClr val="1E0000"/>
                </a:solidFill>
              </a:rPr>
              <a:pPr algn="r">
                <a:defRPr/>
              </a:pPr>
              <a:t>41</a:t>
            </a:fld>
            <a:endParaRPr lang="en-US" sz="2000" dirty="0">
              <a:solidFill>
                <a:srgbClr val="1E0000"/>
              </a:solidFill>
            </a:endParaRPr>
          </a:p>
        </p:txBody>
      </p:sp>
    </p:spTree>
    <p:extLst>
      <p:ext uri="{BB962C8B-B14F-4D97-AF65-F5344CB8AC3E}">
        <p14:creationId xmlns:p14="http://schemas.microsoft.com/office/powerpoint/2010/main" val="32730187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31A5D-13F9-1EFE-069E-56CAF434920A}"/>
              </a:ext>
            </a:extLst>
          </p:cNvPr>
          <p:cNvSpPr>
            <a:spLocks noGrp="1"/>
          </p:cNvSpPr>
          <p:nvPr>
            <p:ph type="title"/>
          </p:nvPr>
        </p:nvSpPr>
        <p:spPr/>
        <p:txBody>
          <a:bodyPr/>
          <a:lstStyle/>
          <a:p>
            <a:r>
              <a:rPr lang="en-US" dirty="0"/>
              <a:t>Example Noise and Shadow Flicker Maps</a:t>
            </a:r>
          </a:p>
        </p:txBody>
      </p:sp>
      <p:pic>
        <p:nvPicPr>
          <p:cNvPr id="2050" name="Picture 2">
            <a:extLst>
              <a:ext uri="{FF2B5EF4-FFF2-40B4-BE49-F238E27FC236}">
                <a16:creationId xmlns:a16="http://schemas.microsoft.com/office/drawing/2014/main" id="{4C419AC6-13FA-A2C1-03FD-C71B096D51A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1243" r="-711"/>
          <a:stretch/>
        </p:blipFill>
        <p:spPr bwMode="auto">
          <a:xfrm>
            <a:off x="152400" y="1447800"/>
            <a:ext cx="5120640" cy="295204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411C905-5906-56AA-EFB7-D5664956A1C1}"/>
              </a:ext>
            </a:extLst>
          </p:cNvPr>
          <p:cNvSpPr txBox="1"/>
          <p:nvPr/>
        </p:nvSpPr>
        <p:spPr bwMode="auto">
          <a:xfrm>
            <a:off x="152400" y="6400800"/>
            <a:ext cx="11277600" cy="307777"/>
          </a:xfrm>
          <a:prstGeom prst="rect">
            <a:avLst/>
          </a:prstGeom>
          <a:noFill/>
          <a:ln>
            <a:noFill/>
          </a:ln>
        </p:spPr>
        <p:txBody>
          <a:bodyPr wrap="square">
            <a:spAutoFit/>
          </a:bodyPr>
          <a:lstStyle/>
          <a:p>
            <a:r>
              <a:rPr lang="en-US" sz="1400" dirty="0">
                <a:solidFill>
                  <a:schemeClr val="tx1">
                    <a:lumMod val="50000"/>
                  </a:schemeClr>
                </a:solidFill>
              </a:rPr>
              <a:t>Left source: www.sciencedirect.com/science/article/pii/S2214629621005582; right source: https://netzeroatlantic.ca/hub/wind/onshore</a:t>
            </a:r>
          </a:p>
        </p:txBody>
      </p:sp>
      <p:pic>
        <p:nvPicPr>
          <p:cNvPr id="6" name="Picture 5">
            <a:extLst>
              <a:ext uri="{FF2B5EF4-FFF2-40B4-BE49-F238E27FC236}">
                <a16:creationId xmlns:a16="http://schemas.microsoft.com/office/drawing/2014/main" id="{D83C4E9E-C792-7183-DDD5-AEEC3CA52AC2}"/>
              </a:ext>
            </a:extLst>
          </p:cNvPr>
          <p:cNvPicPr>
            <a:picLocks noChangeAspect="1"/>
          </p:cNvPicPr>
          <p:nvPr/>
        </p:nvPicPr>
        <p:blipFill>
          <a:blip r:embed="rId3"/>
          <a:stretch>
            <a:fillRect/>
          </a:stretch>
        </p:blipFill>
        <p:spPr>
          <a:xfrm>
            <a:off x="6023123" y="1221457"/>
            <a:ext cx="5886780" cy="4415085"/>
          </a:xfrm>
          <a:prstGeom prst="rect">
            <a:avLst/>
          </a:prstGeom>
        </p:spPr>
      </p:pic>
      <p:sp>
        <p:nvSpPr>
          <p:cNvPr id="7" name="TextBox 6">
            <a:extLst>
              <a:ext uri="{FF2B5EF4-FFF2-40B4-BE49-F238E27FC236}">
                <a16:creationId xmlns:a16="http://schemas.microsoft.com/office/drawing/2014/main" id="{40BD6F61-B98C-BD68-E09C-45FFA7B413C1}"/>
              </a:ext>
            </a:extLst>
          </p:cNvPr>
          <p:cNvSpPr txBox="1"/>
          <p:nvPr/>
        </p:nvSpPr>
        <p:spPr>
          <a:xfrm>
            <a:off x="302079" y="4704645"/>
            <a:ext cx="5491257" cy="1200329"/>
          </a:xfrm>
          <a:prstGeom prst="rect">
            <a:avLst/>
          </a:prstGeom>
          <a:solidFill>
            <a:schemeClr val="accent3">
              <a:lumMod val="95000"/>
            </a:schemeClr>
          </a:solidFill>
        </p:spPr>
        <p:txBody>
          <a:bodyPr wrap="square" rtlCol="0">
            <a:spAutoFit/>
          </a:bodyPr>
          <a:lstStyle/>
          <a:p>
            <a:r>
              <a:rPr lang="en-US" sz="2400" dirty="0">
                <a:solidFill>
                  <a:srgbClr val="1E0000"/>
                </a:solidFill>
              </a:rPr>
              <a:t>With noise, 40-50 dB is refrigerator or quiet office; however, low frequencies can be a concern for some people</a:t>
            </a:r>
          </a:p>
        </p:txBody>
      </p:sp>
      <p:sp>
        <p:nvSpPr>
          <p:cNvPr id="8" name="Slide Number Placeholder 1">
            <a:extLst>
              <a:ext uri="{FF2B5EF4-FFF2-40B4-BE49-F238E27FC236}">
                <a16:creationId xmlns:a16="http://schemas.microsoft.com/office/drawing/2014/main" id="{1967D99E-9D6C-5C7D-9B6D-066E1CE19D50}"/>
              </a:ext>
            </a:extLst>
          </p:cNvPr>
          <p:cNvSpPr txBox="1">
            <a:spLocks/>
          </p:cNvSpPr>
          <p:nvPr/>
        </p:nvSpPr>
        <p:spPr>
          <a:xfrm>
            <a:off x="11353800" y="6324600"/>
            <a:ext cx="6096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solidFill>
                  <a:srgbClr val="1E0000"/>
                </a:solidFill>
              </a:rPr>
              <a:pPr algn="r">
                <a:defRPr/>
              </a:pPr>
              <a:t>42</a:t>
            </a:fld>
            <a:endParaRPr lang="en-US" sz="2000" dirty="0">
              <a:solidFill>
                <a:srgbClr val="1E0000"/>
              </a:solidFill>
            </a:endParaRPr>
          </a:p>
        </p:txBody>
      </p:sp>
    </p:spTree>
    <p:extLst>
      <p:ext uri="{BB962C8B-B14F-4D97-AF65-F5344CB8AC3E}">
        <p14:creationId xmlns:p14="http://schemas.microsoft.com/office/powerpoint/2010/main" val="3031664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Solar Photovoltaic (PV)</a:t>
            </a:r>
          </a:p>
        </p:txBody>
      </p:sp>
      <p:sp>
        <p:nvSpPr>
          <p:cNvPr id="3" name="Content Placeholder 2"/>
          <p:cNvSpPr>
            <a:spLocks noGrp="1"/>
          </p:cNvSpPr>
          <p:nvPr>
            <p:ph idx="1"/>
          </p:nvPr>
        </p:nvSpPr>
        <p:spPr>
          <a:xfrm>
            <a:off x="457200" y="1280160"/>
            <a:ext cx="10972800" cy="5273040"/>
          </a:xfrm>
        </p:spPr>
        <p:txBody>
          <a:bodyPr/>
          <a:lstStyle/>
          <a:p>
            <a:r>
              <a:rPr lang="en-US" b="1" dirty="0"/>
              <a:t>Photovoltaic definition</a:t>
            </a:r>
            <a:r>
              <a:rPr lang="en-US" dirty="0"/>
              <a:t>- a material or device that is capable of converting the energy contained in photons of light into an electrical voltage and current</a:t>
            </a:r>
          </a:p>
          <a:p>
            <a:r>
              <a:rPr lang="en-US" dirty="0"/>
              <a:t>Solar cells are diodes, creating dc power, which in grid applications is converted to ac by an inverter</a:t>
            </a:r>
          </a:p>
          <a:p>
            <a:r>
              <a:rPr lang="en-US" dirty="0"/>
              <a:t>For terrestrial applications, the capacity factor is limited by night, relative movement of the sun, the atmosphere, clouds, shading, etc.</a:t>
            </a:r>
          </a:p>
          <a:p>
            <a:pPr lvl="1"/>
            <a:r>
              <a:rPr lang="en-US" dirty="0"/>
              <a:t>A ballpark figure for Texas is about 25%; US high of about 29%, some states go below 17%</a:t>
            </a:r>
          </a:p>
          <a:p>
            <a:pPr lvl="1"/>
            <a:r>
              <a:rPr lang="en-US" dirty="0"/>
              <a:t>"One sun" is defined a 1 kw/m</a:t>
            </a:r>
            <a:r>
              <a:rPr lang="en-US" baseline="30000" dirty="0"/>
              <a:t>2</a:t>
            </a:r>
            <a:r>
              <a:rPr lang="en-US" dirty="0"/>
              <a:t>,which is the maximum insolation the reaches the surface of the earth (sun right overhead)</a:t>
            </a:r>
          </a:p>
          <a:p>
            <a:endParaRPr lang="en-US" dirty="0"/>
          </a:p>
        </p:txBody>
      </p:sp>
      <p:sp>
        <p:nvSpPr>
          <p:cNvPr id="5" name="Slide Number Placeholder 1">
            <a:extLst>
              <a:ext uri="{FF2B5EF4-FFF2-40B4-BE49-F238E27FC236}">
                <a16:creationId xmlns:a16="http://schemas.microsoft.com/office/drawing/2014/main" id="{227857D4-D5F3-AE32-0A32-235E161C4FF5}"/>
              </a:ext>
            </a:extLst>
          </p:cNvPr>
          <p:cNvSpPr txBox="1">
            <a:spLocks/>
          </p:cNvSpPr>
          <p:nvPr/>
        </p:nvSpPr>
        <p:spPr>
          <a:xfrm>
            <a:off x="11353800" y="6324600"/>
            <a:ext cx="6096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solidFill>
                  <a:srgbClr val="1E0000"/>
                </a:solidFill>
              </a:rPr>
              <a:pPr algn="r">
                <a:defRPr/>
              </a:pPr>
              <a:t>43</a:t>
            </a:fld>
            <a:endParaRPr lang="en-US" sz="2000" dirty="0">
              <a:solidFill>
                <a:srgbClr val="1E0000"/>
              </a:solidFill>
            </a:endParaRPr>
          </a:p>
        </p:txBody>
      </p:sp>
    </p:spTree>
    <p:extLst>
      <p:ext uri="{BB962C8B-B14F-4D97-AF65-F5344CB8AC3E}">
        <p14:creationId xmlns:p14="http://schemas.microsoft.com/office/powerpoint/2010/main" val="34534148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47B42-56B9-1539-76F3-FF4E4DFA46EB}"/>
              </a:ext>
            </a:extLst>
          </p:cNvPr>
          <p:cNvSpPr>
            <a:spLocks noGrp="1"/>
          </p:cNvSpPr>
          <p:nvPr>
            <p:ph type="title"/>
          </p:nvPr>
        </p:nvSpPr>
        <p:spPr/>
        <p:txBody>
          <a:bodyPr/>
          <a:lstStyle/>
          <a:p>
            <a:r>
              <a:rPr lang="en-US" dirty="0"/>
              <a:t>The Sun as a Resource</a:t>
            </a:r>
          </a:p>
        </p:txBody>
      </p:sp>
      <p:sp>
        <p:nvSpPr>
          <p:cNvPr id="3" name="Content Placeholder 2">
            <a:extLst>
              <a:ext uri="{FF2B5EF4-FFF2-40B4-BE49-F238E27FC236}">
                <a16:creationId xmlns:a16="http://schemas.microsoft.com/office/drawing/2014/main" id="{3AC645D0-2B8E-AB4D-6E8A-7D27707834F5}"/>
              </a:ext>
            </a:extLst>
          </p:cNvPr>
          <p:cNvSpPr>
            <a:spLocks noGrp="1"/>
          </p:cNvSpPr>
          <p:nvPr>
            <p:ph idx="1"/>
          </p:nvPr>
        </p:nvSpPr>
        <p:spPr/>
        <p:txBody>
          <a:bodyPr/>
          <a:lstStyle/>
          <a:p>
            <a:r>
              <a:rPr lang="en-US" dirty="0"/>
              <a:t>In space the amount of solar radiation (i.e., sunlight) just depends on the distance from the sun, with a 100% capacity factor</a:t>
            </a:r>
          </a:p>
          <a:p>
            <a:r>
              <a:rPr lang="en-US" dirty="0"/>
              <a:t>On earth the amount of solar radiation (i.e., sunlight) available at a location depends on many things, </a:t>
            </a:r>
            <a:br>
              <a:rPr lang="en-US" dirty="0"/>
            </a:br>
            <a:r>
              <a:rPr lang="en-US" dirty="0"/>
              <a:t>and varies significantly because of </a:t>
            </a:r>
            <a:br>
              <a:rPr lang="en-US" dirty="0"/>
            </a:br>
            <a:r>
              <a:rPr lang="en-US" dirty="0"/>
              <a:t>atmospheric attenuation</a:t>
            </a:r>
          </a:p>
        </p:txBody>
      </p:sp>
      <p:sp>
        <p:nvSpPr>
          <p:cNvPr id="4" name="Slide Number Placeholder 1">
            <a:extLst>
              <a:ext uri="{FF2B5EF4-FFF2-40B4-BE49-F238E27FC236}">
                <a16:creationId xmlns:a16="http://schemas.microsoft.com/office/drawing/2014/main" id="{664C2664-DDE7-4FCD-ABDB-A1C61B2B5A50}"/>
              </a:ext>
            </a:extLst>
          </p:cNvPr>
          <p:cNvSpPr txBox="1">
            <a:spLocks/>
          </p:cNvSpPr>
          <p:nvPr/>
        </p:nvSpPr>
        <p:spPr>
          <a:xfrm>
            <a:off x="11353800" y="6324600"/>
            <a:ext cx="6096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solidFill>
                  <a:srgbClr val="1E0000"/>
                </a:solidFill>
              </a:rPr>
              <a:pPr algn="r">
                <a:defRPr/>
              </a:pPr>
              <a:t>44</a:t>
            </a:fld>
            <a:endParaRPr lang="en-US" sz="2000" dirty="0">
              <a:solidFill>
                <a:srgbClr val="1E0000"/>
              </a:solidFill>
            </a:endParaRPr>
          </a:p>
        </p:txBody>
      </p:sp>
      <p:pic>
        <p:nvPicPr>
          <p:cNvPr id="6" name="Picture 5">
            <a:extLst>
              <a:ext uri="{FF2B5EF4-FFF2-40B4-BE49-F238E27FC236}">
                <a16:creationId xmlns:a16="http://schemas.microsoft.com/office/drawing/2014/main" id="{0C21C49A-40A1-42A0-1372-E76CA5B324D3}"/>
              </a:ext>
            </a:extLst>
          </p:cNvPr>
          <p:cNvPicPr>
            <a:picLocks noChangeAspect="1"/>
          </p:cNvPicPr>
          <p:nvPr/>
        </p:nvPicPr>
        <p:blipFill>
          <a:blip r:embed="rId2"/>
          <a:stretch>
            <a:fillRect/>
          </a:stretch>
        </p:blipFill>
        <p:spPr>
          <a:xfrm>
            <a:off x="6106160" y="2895600"/>
            <a:ext cx="5866759" cy="3746244"/>
          </a:xfrm>
          <a:prstGeom prst="rect">
            <a:avLst/>
          </a:prstGeom>
        </p:spPr>
      </p:pic>
      <p:pic>
        <p:nvPicPr>
          <p:cNvPr id="9" name="Picture 3" descr="Fig73.png">
            <a:extLst>
              <a:ext uri="{FF2B5EF4-FFF2-40B4-BE49-F238E27FC236}">
                <a16:creationId xmlns:a16="http://schemas.microsoft.com/office/drawing/2014/main" id="{971E06A5-D693-176D-8C64-EB6C7B8DF7E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8535" y="4071639"/>
            <a:ext cx="2743200" cy="2570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Object 2">
            <a:extLst>
              <a:ext uri="{FF2B5EF4-FFF2-40B4-BE49-F238E27FC236}">
                <a16:creationId xmlns:a16="http://schemas.microsoft.com/office/drawing/2014/main" id="{E102DB43-F8F4-A8AB-29E2-39559F621F94}"/>
              </a:ext>
            </a:extLst>
          </p:cNvPr>
          <p:cNvGraphicFramePr>
            <a:graphicFrameLocks noChangeAspect="1"/>
          </p:cNvGraphicFramePr>
          <p:nvPr>
            <p:extLst>
              <p:ext uri="{D42A27DB-BD31-4B8C-83A1-F6EECF244321}">
                <p14:modId xmlns:p14="http://schemas.microsoft.com/office/powerpoint/2010/main" val="2270719947"/>
              </p:ext>
            </p:extLst>
          </p:nvPr>
        </p:nvGraphicFramePr>
        <p:xfrm>
          <a:off x="3810000" y="4455288"/>
          <a:ext cx="2398713" cy="1257300"/>
        </p:xfrm>
        <a:graphic>
          <a:graphicData uri="http://schemas.openxmlformats.org/presentationml/2006/ole">
            <mc:AlternateContent xmlns:mc="http://schemas.openxmlformats.org/markup-compatibility/2006">
              <mc:Choice xmlns:v="urn:schemas-microsoft-com:vml" Requires="v">
                <p:oleObj name="Equation" r:id="rId4" imgW="1066680" imgH="558720" progId="Equation.DSMT4">
                  <p:embed/>
                </p:oleObj>
              </mc:Choice>
              <mc:Fallback>
                <p:oleObj name="Equation" r:id="rId4" imgW="1066680" imgH="558720" progId="Equation.DSMT4">
                  <p:embed/>
                  <p:pic>
                    <p:nvPicPr>
                      <p:cNvPr id="5122" name="Object 2"/>
                      <p:cNvPicPr>
                        <a:picLocks noChangeAspect="1" noChangeArrowheads="1"/>
                      </p:cNvPicPr>
                      <p:nvPr/>
                    </p:nvPicPr>
                    <p:blipFill>
                      <a:blip r:embed="rId5"/>
                      <a:srcRect/>
                      <a:stretch>
                        <a:fillRect/>
                      </a:stretch>
                    </p:blipFill>
                    <p:spPr bwMode="auto">
                      <a:xfrm>
                        <a:off x="3810000" y="4455288"/>
                        <a:ext cx="2398713"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1957369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6A3FE-DF2A-3AFF-99F8-4BFFB2031CBB}"/>
              </a:ext>
            </a:extLst>
          </p:cNvPr>
          <p:cNvSpPr>
            <a:spLocks noGrp="1"/>
          </p:cNvSpPr>
          <p:nvPr>
            <p:ph type="title"/>
          </p:nvPr>
        </p:nvSpPr>
        <p:spPr/>
        <p:txBody>
          <a:bodyPr/>
          <a:lstStyle/>
          <a:p>
            <a:r>
              <a:rPr lang="en-US" dirty="0"/>
              <a:t>Solar Radiation versus Irradiance</a:t>
            </a:r>
          </a:p>
        </p:txBody>
      </p:sp>
      <p:sp>
        <p:nvSpPr>
          <p:cNvPr id="3" name="Content Placeholder 2">
            <a:extLst>
              <a:ext uri="{FF2B5EF4-FFF2-40B4-BE49-F238E27FC236}">
                <a16:creationId xmlns:a16="http://schemas.microsoft.com/office/drawing/2014/main" id="{73E22435-57B7-F76B-3FD2-EAFDBD2B5E45}"/>
              </a:ext>
            </a:extLst>
          </p:cNvPr>
          <p:cNvSpPr>
            <a:spLocks noGrp="1"/>
          </p:cNvSpPr>
          <p:nvPr>
            <p:ph idx="1"/>
          </p:nvPr>
        </p:nvSpPr>
        <p:spPr/>
        <p:txBody>
          <a:bodyPr/>
          <a:lstStyle/>
          <a:p>
            <a:r>
              <a:rPr lang="en-US" dirty="0"/>
              <a:t>Various terms are used to describe the energy emitted by the sun</a:t>
            </a:r>
          </a:p>
          <a:p>
            <a:r>
              <a:rPr lang="en-US" dirty="0"/>
              <a:t>Solar radiation refers to the total energy emitted by the sun (visible, infrared, ultraviolet), and is mostly used in scientific fields</a:t>
            </a:r>
          </a:p>
          <a:p>
            <a:r>
              <a:rPr lang="en-US" dirty="0"/>
              <a:t>Solar irradiance refers to the amount of energy received (e.g., watts per square meter), and is used more in engineering </a:t>
            </a:r>
          </a:p>
          <a:p>
            <a:pPr lvl="1"/>
            <a:r>
              <a:rPr lang="en-US" dirty="0"/>
              <a:t>The terms solar insolation or just insolation are also used</a:t>
            </a:r>
          </a:p>
          <a:p>
            <a:r>
              <a:rPr lang="en-US" dirty="0"/>
              <a:t>With solar PV there are several standard values</a:t>
            </a:r>
          </a:p>
          <a:p>
            <a:pPr lvl="1"/>
            <a:r>
              <a:rPr lang="en-US" dirty="0"/>
              <a:t>Direct normal irradiance (DNI) is the amount of power received on a surface perpendicular to the sun</a:t>
            </a:r>
          </a:p>
          <a:p>
            <a:pPr lvl="1"/>
            <a:r>
              <a:rPr lang="en-US" dirty="0"/>
              <a:t>Diffuse horizontal irradiance (DHI) is the amount of power received from light scattering</a:t>
            </a:r>
          </a:p>
          <a:p>
            <a:pPr lvl="1"/>
            <a:r>
              <a:rPr lang="en-US" dirty="0"/>
              <a:t>Global horizontal irradiance (GHI) is the total amount on a horizontal surface</a:t>
            </a:r>
          </a:p>
          <a:p>
            <a:endParaRPr lang="en-US" dirty="0"/>
          </a:p>
        </p:txBody>
      </p:sp>
      <p:sp>
        <p:nvSpPr>
          <p:cNvPr id="4" name="Slide Number Placeholder 1">
            <a:extLst>
              <a:ext uri="{FF2B5EF4-FFF2-40B4-BE49-F238E27FC236}">
                <a16:creationId xmlns:a16="http://schemas.microsoft.com/office/drawing/2014/main" id="{AE36DA6D-599D-EDE9-0AC5-4AB250E898B6}"/>
              </a:ext>
            </a:extLst>
          </p:cNvPr>
          <p:cNvSpPr txBox="1">
            <a:spLocks/>
          </p:cNvSpPr>
          <p:nvPr/>
        </p:nvSpPr>
        <p:spPr>
          <a:xfrm>
            <a:off x="11353800" y="6324600"/>
            <a:ext cx="6096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solidFill>
                  <a:srgbClr val="1E0000"/>
                </a:solidFill>
              </a:rPr>
              <a:pPr algn="r">
                <a:defRPr/>
              </a:pPr>
              <a:t>45</a:t>
            </a:fld>
            <a:endParaRPr lang="en-US" sz="2000" dirty="0">
              <a:solidFill>
                <a:srgbClr val="1E0000"/>
              </a:solidFill>
            </a:endParaRPr>
          </a:p>
        </p:txBody>
      </p:sp>
    </p:spTree>
    <p:extLst>
      <p:ext uri="{BB962C8B-B14F-4D97-AF65-F5344CB8AC3E}">
        <p14:creationId xmlns:p14="http://schemas.microsoft.com/office/powerpoint/2010/main" val="10096503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 Global Horizontal Irradiance (GHI)</a:t>
            </a:r>
          </a:p>
        </p:txBody>
      </p:sp>
      <p:sp>
        <p:nvSpPr>
          <p:cNvPr id="6" name="TextBox 5"/>
          <p:cNvSpPr txBox="1"/>
          <p:nvPr/>
        </p:nvSpPr>
        <p:spPr>
          <a:xfrm>
            <a:off x="9053574" y="1447800"/>
            <a:ext cx="2579625" cy="1938992"/>
          </a:xfrm>
          <a:prstGeom prst="rect">
            <a:avLst/>
          </a:prstGeom>
          <a:solidFill>
            <a:schemeClr val="accent3">
              <a:lumMod val="95000"/>
            </a:schemeClr>
          </a:solidFill>
        </p:spPr>
        <p:txBody>
          <a:bodyPr wrap="square" rtlCol="0">
            <a:spAutoFit/>
          </a:bodyPr>
          <a:lstStyle/>
          <a:p>
            <a:r>
              <a:rPr lang="en-US" sz="2400" dirty="0">
                <a:solidFill>
                  <a:srgbClr val="1E0000"/>
                </a:solidFill>
              </a:rPr>
              <a:t>The capacity factor is usually about 1.25 times this number divided by 24 hours per day</a:t>
            </a:r>
          </a:p>
        </p:txBody>
      </p:sp>
      <p:sp>
        <p:nvSpPr>
          <p:cNvPr id="3" name="Slide Number Placeholder 1">
            <a:extLst>
              <a:ext uri="{FF2B5EF4-FFF2-40B4-BE49-F238E27FC236}">
                <a16:creationId xmlns:a16="http://schemas.microsoft.com/office/drawing/2014/main" id="{D021C3C9-9B67-3373-C82E-29433B64D474}"/>
              </a:ext>
            </a:extLst>
          </p:cNvPr>
          <p:cNvSpPr txBox="1">
            <a:spLocks/>
          </p:cNvSpPr>
          <p:nvPr/>
        </p:nvSpPr>
        <p:spPr>
          <a:xfrm>
            <a:off x="11353800" y="6324600"/>
            <a:ext cx="6096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solidFill>
                  <a:srgbClr val="1E0000"/>
                </a:solidFill>
              </a:rPr>
              <a:pPr algn="r">
                <a:defRPr/>
              </a:pPr>
              <a:t>46</a:t>
            </a:fld>
            <a:endParaRPr lang="en-US" sz="2000" dirty="0">
              <a:solidFill>
                <a:srgbClr val="1E0000"/>
              </a:solidFill>
            </a:endParaRPr>
          </a:p>
        </p:txBody>
      </p:sp>
      <p:pic>
        <p:nvPicPr>
          <p:cNvPr id="1026" name="Picture 2">
            <a:extLst>
              <a:ext uri="{FF2B5EF4-FFF2-40B4-BE49-F238E27FC236}">
                <a16:creationId xmlns:a16="http://schemas.microsoft.com/office/drawing/2014/main" id="{6AF25CA8-AD6D-39F1-4E20-A7C5CCD1C7B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779" b="4314"/>
          <a:stretch/>
        </p:blipFill>
        <p:spPr bwMode="auto">
          <a:xfrm>
            <a:off x="222191" y="1295400"/>
            <a:ext cx="8850611" cy="5206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28681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Worldwide Annual Insolation</a:t>
            </a:r>
          </a:p>
        </p:txBody>
      </p:sp>
      <p:pic>
        <p:nvPicPr>
          <p:cNvPr id="6" name="Picture 2" descr="http://howto.altestore.com/images/article/world_solar_insolation_data.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0608" b="-40"/>
          <a:stretch/>
        </p:blipFill>
        <p:spPr bwMode="auto">
          <a:xfrm>
            <a:off x="990600" y="1295400"/>
            <a:ext cx="9869714"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1">
            <a:extLst>
              <a:ext uri="{FF2B5EF4-FFF2-40B4-BE49-F238E27FC236}">
                <a16:creationId xmlns:a16="http://schemas.microsoft.com/office/drawing/2014/main" id="{7F99AF79-22BF-9FD7-C368-FC48DE48E95B}"/>
              </a:ext>
            </a:extLst>
          </p:cNvPr>
          <p:cNvSpPr txBox="1">
            <a:spLocks/>
          </p:cNvSpPr>
          <p:nvPr/>
        </p:nvSpPr>
        <p:spPr>
          <a:xfrm>
            <a:off x="11353800" y="6324600"/>
            <a:ext cx="6096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solidFill>
                  <a:srgbClr val="1E0000"/>
                </a:solidFill>
              </a:rPr>
              <a:pPr algn="r">
                <a:defRPr/>
              </a:pPr>
              <a:t>47</a:t>
            </a:fld>
            <a:endParaRPr lang="en-US" sz="2000" dirty="0">
              <a:solidFill>
                <a:srgbClr val="1E0000"/>
              </a:solidFill>
            </a:endParaRPr>
          </a:p>
        </p:txBody>
      </p:sp>
    </p:spTree>
    <p:extLst>
      <p:ext uri="{BB962C8B-B14F-4D97-AF65-F5344CB8AC3E}">
        <p14:creationId xmlns:p14="http://schemas.microsoft.com/office/powerpoint/2010/main" val="24504639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10471-4734-3EA0-D7E0-AF09A0D69C94}"/>
              </a:ext>
            </a:extLst>
          </p:cNvPr>
          <p:cNvSpPr>
            <a:spLocks noGrp="1"/>
          </p:cNvSpPr>
          <p:nvPr>
            <p:ph type="title"/>
          </p:nvPr>
        </p:nvSpPr>
        <p:spPr/>
        <p:txBody>
          <a:bodyPr/>
          <a:lstStyle/>
          <a:p>
            <a:r>
              <a:rPr lang="en-US" dirty="0"/>
              <a:t>Solar Photovoltaics (PV)</a:t>
            </a:r>
          </a:p>
        </p:txBody>
      </p:sp>
      <p:sp>
        <p:nvSpPr>
          <p:cNvPr id="3" name="Content Placeholder 2">
            <a:extLst>
              <a:ext uri="{FF2B5EF4-FFF2-40B4-BE49-F238E27FC236}">
                <a16:creationId xmlns:a16="http://schemas.microsoft.com/office/drawing/2014/main" id="{ADD2E862-9E4F-EE8A-CA37-53A94E4610F6}"/>
              </a:ext>
            </a:extLst>
          </p:cNvPr>
          <p:cNvSpPr>
            <a:spLocks noGrp="1"/>
          </p:cNvSpPr>
          <p:nvPr>
            <p:ph idx="1"/>
          </p:nvPr>
        </p:nvSpPr>
        <p:spPr/>
        <p:txBody>
          <a:bodyPr/>
          <a:lstStyle/>
          <a:p>
            <a:r>
              <a:rPr lang="en-US" dirty="0"/>
              <a:t>Photovoltaics is the conversion of light into electricity using semiconductors known as solar cells</a:t>
            </a:r>
          </a:p>
          <a:p>
            <a:pPr lvl="1"/>
            <a:r>
              <a:rPr lang="en-US" dirty="0"/>
              <a:t>It dates back to 1883, but really got going in the late 1950’s, driven by NASA</a:t>
            </a:r>
          </a:p>
          <a:p>
            <a:pPr lvl="1"/>
            <a:r>
              <a:rPr lang="en-US" dirty="0"/>
              <a:t>Solar cells produce a dc output, with the right </a:t>
            </a:r>
            <a:br>
              <a:rPr lang="en-US" dirty="0"/>
            </a:br>
            <a:r>
              <a:rPr lang="en-US" dirty="0"/>
              <a:t>image showing an example IV curve</a:t>
            </a:r>
          </a:p>
          <a:p>
            <a:r>
              <a:rPr lang="en-US" dirty="0"/>
              <a:t>Solar modules are groups of solar cells; a</a:t>
            </a:r>
            <a:br>
              <a:rPr lang="en-US" dirty="0"/>
            </a:br>
            <a:r>
              <a:rPr lang="en-US" dirty="0"/>
              <a:t>PV panel is one or more modules wired</a:t>
            </a:r>
            <a:br>
              <a:rPr lang="en-US" dirty="0"/>
            </a:br>
            <a:r>
              <a:rPr lang="en-US" dirty="0"/>
              <a:t>together ready to mount</a:t>
            </a:r>
          </a:p>
          <a:p>
            <a:r>
              <a:rPr lang="en-US" dirty="0"/>
              <a:t>A PV system often includes an inverter to</a:t>
            </a:r>
            <a:br>
              <a:rPr lang="en-US" dirty="0"/>
            </a:br>
            <a:r>
              <a:rPr lang="en-US" dirty="0"/>
              <a:t>produce ac electricity</a:t>
            </a:r>
          </a:p>
          <a:p>
            <a:r>
              <a:rPr lang="en-US" dirty="0"/>
              <a:t>PV panels can either have a fixed mount, or be on a tracker; trackers can be one-axis or two-axis</a:t>
            </a:r>
          </a:p>
        </p:txBody>
      </p:sp>
      <p:pic>
        <p:nvPicPr>
          <p:cNvPr id="5" name="Picture 4">
            <a:extLst>
              <a:ext uri="{FF2B5EF4-FFF2-40B4-BE49-F238E27FC236}">
                <a16:creationId xmlns:a16="http://schemas.microsoft.com/office/drawing/2014/main" id="{5A58D5E9-8D7C-5EA0-7C92-D67768FCE3A7}"/>
              </a:ext>
            </a:extLst>
          </p:cNvPr>
          <p:cNvPicPr>
            <a:picLocks noChangeAspect="1"/>
          </p:cNvPicPr>
          <p:nvPr/>
        </p:nvPicPr>
        <p:blipFill>
          <a:blip r:embed="rId2"/>
          <a:stretch>
            <a:fillRect/>
          </a:stretch>
        </p:blipFill>
        <p:spPr>
          <a:xfrm>
            <a:off x="7620000" y="2743200"/>
            <a:ext cx="3714787" cy="2005543"/>
          </a:xfrm>
          <a:prstGeom prst="rect">
            <a:avLst/>
          </a:prstGeom>
        </p:spPr>
      </p:pic>
      <p:sp>
        <p:nvSpPr>
          <p:cNvPr id="6" name="Slide Number Placeholder 1">
            <a:extLst>
              <a:ext uri="{FF2B5EF4-FFF2-40B4-BE49-F238E27FC236}">
                <a16:creationId xmlns:a16="http://schemas.microsoft.com/office/drawing/2014/main" id="{3015D6C3-A803-4775-5E26-773EE8085871}"/>
              </a:ext>
            </a:extLst>
          </p:cNvPr>
          <p:cNvSpPr txBox="1">
            <a:spLocks/>
          </p:cNvSpPr>
          <p:nvPr/>
        </p:nvSpPr>
        <p:spPr>
          <a:xfrm>
            <a:off x="11353800" y="6324600"/>
            <a:ext cx="6096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solidFill>
                  <a:srgbClr val="1E0000"/>
                </a:solidFill>
              </a:rPr>
              <a:pPr algn="r">
                <a:defRPr/>
              </a:pPr>
              <a:t>48</a:t>
            </a:fld>
            <a:endParaRPr lang="en-US" sz="2000" dirty="0">
              <a:solidFill>
                <a:srgbClr val="1E0000"/>
              </a:solidFill>
            </a:endParaRPr>
          </a:p>
        </p:txBody>
      </p:sp>
    </p:spTree>
    <p:extLst>
      <p:ext uri="{BB962C8B-B14F-4D97-AF65-F5344CB8AC3E}">
        <p14:creationId xmlns:p14="http://schemas.microsoft.com/office/powerpoint/2010/main" val="5706293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ED5F6-97CD-9399-D56C-7A7A7547997A}"/>
              </a:ext>
            </a:extLst>
          </p:cNvPr>
          <p:cNvSpPr>
            <a:spLocks noGrp="1"/>
          </p:cNvSpPr>
          <p:nvPr>
            <p:ph type="title"/>
          </p:nvPr>
        </p:nvSpPr>
        <p:spPr/>
        <p:txBody>
          <a:bodyPr/>
          <a:lstStyle/>
          <a:p>
            <a:r>
              <a:rPr lang="en-US" dirty="0"/>
              <a:t>Differences between IBRs and Synchronous Generators</a:t>
            </a:r>
          </a:p>
        </p:txBody>
      </p:sp>
      <p:pic>
        <p:nvPicPr>
          <p:cNvPr id="4" name="Picture 3">
            <a:extLst>
              <a:ext uri="{FF2B5EF4-FFF2-40B4-BE49-F238E27FC236}">
                <a16:creationId xmlns:a16="http://schemas.microsoft.com/office/drawing/2014/main" id="{A3C796CD-DAAB-4D8B-A607-835CB0EE7532}"/>
              </a:ext>
            </a:extLst>
          </p:cNvPr>
          <p:cNvPicPr>
            <a:picLocks noChangeAspect="1"/>
          </p:cNvPicPr>
          <p:nvPr/>
        </p:nvPicPr>
        <p:blipFill>
          <a:blip r:embed="rId2"/>
          <a:stretch>
            <a:fillRect/>
          </a:stretch>
        </p:blipFill>
        <p:spPr>
          <a:xfrm>
            <a:off x="381000" y="1368043"/>
            <a:ext cx="7089589" cy="4953000"/>
          </a:xfrm>
          <a:prstGeom prst="rect">
            <a:avLst/>
          </a:prstGeom>
        </p:spPr>
      </p:pic>
      <p:sp>
        <p:nvSpPr>
          <p:cNvPr id="5" name="TextBox 4">
            <a:extLst>
              <a:ext uri="{FF2B5EF4-FFF2-40B4-BE49-F238E27FC236}">
                <a16:creationId xmlns:a16="http://schemas.microsoft.com/office/drawing/2014/main" id="{5D773C7C-8D2B-8327-0B8B-0B03BC61CF71}"/>
              </a:ext>
            </a:extLst>
          </p:cNvPr>
          <p:cNvSpPr txBox="1"/>
          <p:nvPr/>
        </p:nvSpPr>
        <p:spPr bwMode="auto">
          <a:xfrm>
            <a:off x="304800" y="6399311"/>
            <a:ext cx="7620356" cy="307777"/>
          </a:xfrm>
          <a:prstGeom prst="rect">
            <a:avLst/>
          </a:prstGeom>
          <a:noFill/>
          <a:ln>
            <a:noFill/>
          </a:ln>
        </p:spPr>
        <p:txBody>
          <a:bodyPr wrap="square">
            <a:spAutoFit/>
          </a:bodyPr>
          <a:lstStyle/>
          <a:p>
            <a:pPr lvl="1"/>
            <a:r>
              <a:rPr lang="en-US" sz="1400" dirty="0">
                <a:solidFill>
                  <a:schemeClr val="tx1">
                    <a:lumMod val="50000"/>
                  </a:schemeClr>
                </a:solidFill>
              </a:rPr>
              <a:t>Images from www.nerc.com/pa/Documents/2023_NERC_Guide_Inverter-Based-Resources.pdf</a:t>
            </a:r>
          </a:p>
        </p:txBody>
      </p:sp>
      <p:pic>
        <p:nvPicPr>
          <p:cNvPr id="6" name="Picture 5">
            <a:extLst>
              <a:ext uri="{FF2B5EF4-FFF2-40B4-BE49-F238E27FC236}">
                <a16:creationId xmlns:a16="http://schemas.microsoft.com/office/drawing/2014/main" id="{441937F3-46A1-083A-CEC5-24413F66A07A}"/>
              </a:ext>
            </a:extLst>
          </p:cNvPr>
          <p:cNvPicPr>
            <a:picLocks noChangeAspect="1"/>
          </p:cNvPicPr>
          <p:nvPr/>
        </p:nvPicPr>
        <p:blipFill>
          <a:blip r:embed="rId3"/>
          <a:stretch>
            <a:fillRect/>
          </a:stretch>
        </p:blipFill>
        <p:spPr>
          <a:xfrm>
            <a:off x="7406265" y="4038600"/>
            <a:ext cx="4358328" cy="1955138"/>
          </a:xfrm>
          <a:prstGeom prst="rect">
            <a:avLst/>
          </a:prstGeom>
        </p:spPr>
      </p:pic>
      <p:pic>
        <p:nvPicPr>
          <p:cNvPr id="7" name="Picture 6">
            <a:extLst>
              <a:ext uri="{FF2B5EF4-FFF2-40B4-BE49-F238E27FC236}">
                <a16:creationId xmlns:a16="http://schemas.microsoft.com/office/drawing/2014/main" id="{F79305D3-A695-753F-5595-312015C2F3A3}"/>
              </a:ext>
            </a:extLst>
          </p:cNvPr>
          <p:cNvPicPr>
            <a:picLocks noChangeAspect="1"/>
          </p:cNvPicPr>
          <p:nvPr/>
        </p:nvPicPr>
        <p:blipFill>
          <a:blip r:embed="rId4"/>
          <a:stretch>
            <a:fillRect/>
          </a:stretch>
        </p:blipFill>
        <p:spPr>
          <a:xfrm>
            <a:off x="7470589" y="1245433"/>
            <a:ext cx="4229680" cy="2638699"/>
          </a:xfrm>
          <a:prstGeom prst="rect">
            <a:avLst/>
          </a:prstGeom>
        </p:spPr>
      </p:pic>
      <p:sp>
        <p:nvSpPr>
          <p:cNvPr id="8" name="Slide Number Placeholder 1">
            <a:extLst>
              <a:ext uri="{FF2B5EF4-FFF2-40B4-BE49-F238E27FC236}">
                <a16:creationId xmlns:a16="http://schemas.microsoft.com/office/drawing/2014/main" id="{969B83EE-E45A-AA6D-7799-86DFD98803BC}"/>
              </a:ext>
            </a:extLst>
          </p:cNvPr>
          <p:cNvSpPr txBox="1">
            <a:spLocks/>
          </p:cNvSpPr>
          <p:nvPr/>
        </p:nvSpPr>
        <p:spPr>
          <a:xfrm>
            <a:off x="11353800" y="6324600"/>
            <a:ext cx="6096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solidFill>
                  <a:srgbClr val="1E0000"/>
                </a:solidFill>
              </a:rPr>
              <a:pPr algn="r">
                <a:defRPr/>
              </a:pPr>
              <a:t>4</a:t>
            </a:fld>
            <a:endParaRPr lang="en-US" sz="2000" dirty="0">
              <a:solidFill>
                <a:srgbClr val="1E0000"/>
              </a:solidFill>
            </a:endParaRPr>
          </a:p>
        </p:txBody>
      </p:sp>
    </p:spTree>
    <p:extLst>
      <p:ext uri="{BB962C8B-B14F-4D97-AF65-F5344CB8AC3E}">
        <p14:creationId xmlns:p14="http://schemas.microsoft.com/office/powerpoint/2010/main" val="794724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Changing Sources of Generation</a:t>
            </a:r>
          </a:p>
        </p:txBody>
      </p:sp>
      <p:sp>
        <p:nvSpPr>
          <p:cNvPr id="3" name="Content Placeholder 2"/>
          <p:cNvSpPr>
            <a:spLocks noGrp="1"/>
          </p:cNvSpPr>
          <p:nvPr>
            <p:ph idx="1"/>
          </p:nvPr>
        </p:nvSpPr>
        <p:spPr>
          <a:xfrm>
            <a:off x="457200" y="1280160"/>
            <a:ext cx="10972800" cy="929640"/>
          </a:xfrm>
        </p:spPr>
        <p:txBody>
          <a:bodyPr/>
          <a:lstStyle/>
          <a:p>
            <a:r>
              <a:rPr lang="en-US" dirty="0"/>
              <a:t>In the US and worldwide the sources of electricity are rapidly changing</a:t>
            </a:r>
          </a:p>
        </p:txBody>
      </p:sp>
      <p:sp>
        <p:nvSpPr>
          <p:cNvPr id="5" name="Slide Number Placeholder 1">
            <a:extLst>
              <a:ext uri="{FF2B5EF4-FFF2-40B4-BE49-F238E27FC236}">
                <a16:creationId xmlns:a16="http://schemas.microsoft.com/office/drawing/2014/main" id="{BEF0594D-B491-F2A4-DE31-6655FCA26FCD}"/>
              </a:ext>
            </a:extLst>
          </p:cNvPr>
          <p:cNvSpPr txBox="1">
            <a:spLocks/>
          </p:cNvSpPr>
          <p:nvPr/>
        </p:nvSpPr>
        <p:spPr>
          <a:xfrm>
            <a:off x="11353800" y="6324600"/>
            <a:ext cx="6096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solidFill>
                  <a:srgbClr val="1E0000"/>
                </a:solidFill>
              </a:rPr>
              <a:pPr algn="r">
                <a:defRPr/>
              </a:pPr>
              <a:t>5</a:t>
            </a:fld>
            <a:endParaRPr lang="en-US" sz="2000" dirty="0">
              <a:solidFill>
                <a:srgbClr val="1E0000"/>
              </a:solidFill>
            </a:endParaRPr>
          </a:p>
        </p:txBody>
      </p:sp>
      <p:pic>
        <p:nvPicPr>
          <p:cNvPr id="1026" name="Picture 2">
            <a:extLst>
              <a:ext uri="{FF2B5EF4-FFF2-40B4-BE49-F238E27FC236}">
                <a16:creationId xmlns:a16="http://schemas.microsoft.com/office/drawing/2014/main" id="{AA6230A2-ECC9-CED6-AD62-C7F9230F7A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887686"/>
            <a:ext cx="10210800" cy="4741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711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CC121-2AB0-370D-F6C5-1B9B7E05CBC8}"/>
              </a:ext>
            </a:extLst>
          </p:cNvPr>
          <p:cNvSpPr>
            <a:spLocks noGrp="1"/>
          </p:cNvSpPr>
          <p:nvPr>
            <p:ph type="title"/>
          </p:nvPr>
        </p:nvSpPr>
        <p:spPr/>
        <p:txBody>
          <a:bodyPr/>
          <a:lstStyle/>
          <a:p>
            <a:r>
              <a:rPr lang="en-US" dirty="0"/>
              <a:t>Changing Sources of Generation, cont.</a:t>
            </a:r>
          </a:p>
        </p:txBody>
      </p:sp>
      <p:pic>
        <p:nvPicPr>
          <p:cNvPr id="4" name="Picture 2">
            <a:extLst>
              <a:ext uri="{FF2B5EF4-FFF2-40B4-BE49-F238E27FC236}">
                <a16:creationId xmlns:a16="http://schemas.microsoft.com/office/drawing/2014/main" id="{5E40DC91-370B-C3B6-7A99-2A4529EE01C6}"/>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33400" y="1295400"/>
            <a:ext cx="6705600" cy="536448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14">
            <a:extLst>
              <a:ext uri="{FF2B5EF4-FFF2-40B4-BE49-F238E27FC236}">
                <a16:creationId xmlns:a16="http://schemas.microsoft.com/office/drawing/2014/main" id="{FAC5367C-9474-5C0E-0B92-A5473ECC5A28}"/>
              </a:ext>
            </a:extLst>
          </p:cNvPr>
          <p:cNvSpPr txBox="1">
            <a:spLocks noChangeArrowheads="1"/>
          </p:cNvSpPr>
          <p:nvPr/>
        </p:nvSpPr>
        <p:spPr bwMode="auto">
          <a:xfrm>
            <a:off x="7467600" y="1373120"/>
            <a:ext cx="4572000" cy="1569660"/>
          </a:xfrm>
          <a:prstGeom prst="rect">
            <a:avLst/>
          </a:prstGeom>
          <a:solidFill>
            <a:schemeClr val="bg1">
              <a:lumMod val="95000"/>
            </a:schemeClr>
          </a:solidFill>
          <a:ln>
            <a:noFill/>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20000"/>
              </a:spcBef>
              <a:spcAft>
                <a:spcPct val="0"/>
              </a:spcAft>
              <a:buClr>
                <a:schemeClr val="tx1"/>
              </a:buClr>
              <a:buSzPct val="100000"/>
              <a:buFont typeface="Wingdings" pitchFamily="2" charset="2"/>
              <a:defRPr sz="2800">
                <a:solidFill>
                  <a:schemeClr val="tx1"/>
                </a:solidFill>
                <a:latin typeface="Times New Roman" pitchFamily="18" charset="0"/>
              </a:defRPr>
            </a:lvl6pPr>
            <a:lvl7pPr marL="2971800" indent="-228600" eaLnBrk="0" fontAlgn="base" hangingPunct="0">
              <a:spcBef>
                <a:spcPct val="20000"/>
              </a:spcBef>
              <a:spcAft>
                <a:spcPct val="0"/>
              </a:spcAft>
              <a:buClr>
                <a:schemeClr val="tx1"/>
              </a:buClr>
              <a:buSzPct val="100000"/>
              <a:buFont typeface="Wingdings" pitchFamily="2" charset="2"/>
              <a:defRPr sz="2800">
                <a:solidFill>
                  <a:schemeClr val="tx1"/>
                </a:solidFill>
                <a:latin typeface="Times New Roman" pitchFamily="18" charset="0"/>
              </a:defRPr>
            </a:lvl7pPr>
            <a:lvl8pPr marL="3429000" indent="-228600" eaLnBrk="0" fontAlgn="base" hangingPunct="0">
              <a:spcBef>
                <a:spcPct val="20000"/>
              </a:spcBef>
              <a:spcAft>
                <a:spcPct val="0"/>
              </a:spcAft>
              <a:buClr>
                <a:schemeClr val="tx1"/>
              </a:buClr>
              <a:buSzPct val="100000"/>
              <a:buFont typeface="Wingdings" pitchFamily="2" charset="2"/>
              <a:defRPr sz="2800">
                <a:solidFill>
                  <a:schemeClr val="tx1"/>
                </a:solidFill>
                <a:latin typeface="Times New Roman" pitchFamily="18" charset="0"/>
              </a:defRPr>
            </a:lvl8pPr>
            <a:lvl9pPr marL="3886200" indent="-228600" eaLnBrk="0" fontAlgn="base" hangingPunct="0">
              <a:spcBef>
                <a:spcPct val="20000"/>
              </a:spcBef>
              <a:spcAft>
                <a:spcPct val="0"/>
              </a:spcAft>
              <a:buClr>
                <a:schemeClr val="tx1"/>
              </a:buClr>
              <a:buSzPct val="100000"/>
              <a:buFont typeface="Wingdings" pitchFamily="2" charset="2"/>
              <a:defRPr sz="2800">
                <a:solidFill>
                  <a:schemeClr val="tx1"/>
                </a:solidFill>
                <a:latin typeface="Times New Roman" pitchFamily="18" charset="0"/>
              </a:defRPr>
            </a:lvl9pPr>
          </a:lstStyle>
          <a:p>
            <a:pPr eaLnBrk="1" hangingPunct="1">
              <a:spcBef>
                <a:spcPct val="0"/>
              </a:spcBef>
              <a:buClrTx/>
              <a:buSzTx/>
              <a:buFontTx/>
              <a:buNone/>
            </a:pPr>
            <a:r>
              <a:rPr lang="en-US" altLang="en-US" sz="2400" dirty="0">
                <a:solidFill>
                  <a:srgbClr val="1E0000"/>
                </a:solidFill>
                <a:latin typeface="+mj-lt"/>
              </a:rPr>
              <a:t>The sources variety substantially by state, the below image shows the change in the ERCOT (Texas) generation </a:t>
            </a:r>
          </a:p>
        </p:txBody>
      </p:sp>
      <p:pic>
        <p:nvPicPr>
          <p:cNvPr id="6" name="Picture 5">
            <a:extLst>
              <a:ext uri="{FF2B5EF4-FFF2-40B4-BE49-F238E27FC236}">
                <a16:creationId xmlns:a16="http://schemas.microsoft.com/office/drawing/2014/main" id="{DD3BA704-70E0-AD5A-36D8-983F1A08B82F}"/>
              </a:ext>
            </a:extLst>
          </p:cNvPr>
          <p:cNvPicPr>
            <a:picLocks noChangeAspect="1"/>
          </p:cNvPicPr>
          <p:nvPr/>
        </p:nvPicPr>
        <p:blipFill>
          <a:blip r:embed="rId3"/>
          <a:stretch>
            <a:fillRect/>
          </a:stretch>
        </p:blipFill>
        <p:spPr>
          <a:xfrm>
            <a:off x="6934200" y="3048000"/>
            <a:ext cx="5029200" cy="3294126"/>
          </a:xfrm>
          <a:prstGeom prst="rect">
            <a:avLst/>
          </a:prstGeom>
        </p:spPr>
      </p:pic>
      <p:sp>
        <p:nvSpPr>
          <p:cNvPr id="3" name="Slide Number Placeholder 1">
            <a:extLst>
              <a:ext uri="{FF2B5EF4-FFF2-40B4-BE49-F238E27FC236}">
                <a16:creationId xmlns:a16="http://schemas.microsoft.com/office/drawing/2014/main" id="{E40CFECA-5821-2BB1-755C-F0114D67BF2C}"/>
              </a:ext>
            </a:extLst>
          </p:cNvPr>
          <p:cNvSpPr txBox="1">
            <a:spLocks/>
          </p:cNvSpPr>
          <p:nvPr/>
        </p:nvSpPr>
        <p:spPr>
          <a:xfrm>
            <a:off x="11353800" y="6324600"/>
            <a:ext cx="6096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solidFill>
                  <a:srgbClr val="1E0000"/>
                </a:solidFill>
              </a:rPr>
              <a:pPr algn="r">
                <a:defRPr/>
              </a:pPr>
              <a:t>6</a:t>
            </a:fld>
            <a:endParaRPr lang="en-US" sz="2000" dirty="0">
              <a:solidFill>
                <a:srgbClr val="1E0000"/>
              </a:solidFill>
            </a:endParaRPr>
          </a:p>
        </p:txBody>
      </p:sp>
    </p:spTree>
    <p:extLst>
      <p:ext uri="{BB962C8B-B14F-4D97-AF65-F5344CB8AC3E}">
        <p14:creationId xmlns:p14="http://schemas.microsoft.com/office/powerpoint/2010/main" val="31934558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Natural Gas Prices, A Key Driver of </a:t>
            </a:r>
            <a:br>
              <a:rPr lang="en-US" dirty="0"/>
            </a:br>
            <a:r>
              <a:rPr lang="en-US" dirty="0"/>
              <a:t>Electricity Prices</a:t>
            </a:r>
          </a:p>
        </p:txBody>
      </p:sp>
      <p:sp>
        <p:nvSpPr>
          <p:cNvPr id="5" name="Rectangle 4"/>
          <p:cNvSpPr/>
          <p:nvPr/>
        </p:nvSpPr>
        <p:spPr>
          <a:xfrm>
            <a:off x="990600" y="6394732"/>
            <a:ext cx="4572000" cy="338554"/>
          </a:xfrm>
          <a:prstGeom prst="rect">
            <a:avLst/>
          </a:prstGeom>
        </p:spPr>
        <p:txBody>
          <a:bodyPr wrap="square">
            <a:spAutoFit/>
          </a:bodyPr>
          <a:lstStyle/>
          <a:p>
            <a:r>
              <a:rPr lang="en-US" sz="1600" dirty="0"/>
              <a:t>Source: fred.stlouisfed.org/series/DHHNGSP</a:t>
            </a:r>
          </a:p>
        </p:txBody>
      </p:sp>
      <p:sp>
        <p:nvSpPr>
          <p:cNvPr id="3" name="Slide Number Placeholder 1">
            <a:extLst>
              <a:ext uri="{FF2B5EF4-FFF2-40B4-BE49-F238E27FC236}">
                <a16:creationId xmlns:a16="http://schemas.microsoft.com/office/drawing/2014/main" id="{4B83C51E-6447-6887-92DB-456147784F18}"/>
              </a:ext>
            </a:extLst>
          </p:cNvPr>
          <p:cNvSpPr txBox="1">
            <a:spLocks/>
          </p:cNvSpPr>
          <p:nvPr/>
        </p:nvSpPr>
        <p:spPr>
          <a:xfrm>
            <a:off x="11353800" y="6324600"/>
            <a:ext cx="6096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solidFill>
                  <a:srgbClr val="1E0000"/>
                </a:solidFill>
              </a:rPr>
              <a:pPr algn="r">
                <a:defRPr/>
              </a:pPr>
              <a:t>7</a:t>
            </a:fld>
            <a:endParaRPr lang="en-US" sz="2000" dirty="0">
              <a:solidFill>
                <a:srgbClr val="1E0000"/>
              </a:solidFill>
            </a:endParaRPr>
          </a:p>
        </p:txBody>
      </p:sp>
      <p:pic>
        <p:nvPicPr>
          <p:cNvPr id="6" name="Picture 5">
            <a:extLst>
              <a:ext uri="{FF2B5EF4-FFF2-40B4-BE49-F238E27FC236}">
                <a16:creationId xmlns:a16="http://schemas.microsoft.com/office/drawing/2014/main" id="{BEB5B4A6-8ACC-272D-9D62-6436F8FED011}"/>
              </a:ext>
            </a:extLst>
          </p:cNvPr>
          <p:cNvPicPr>
            <a:picLocks noChangeAspect="1"/>
          </p:cNvPicPr>
          <p:nvPr/>
        </p:nvPicPr>
        <p:blipFill>
          <a:blip r:embed="rId2"/>
          <a:stretch>
            <a:fillRect/>
          </a:stretch>
        </p:blipFill>
        <p:spPr>
          <a:xfrm>
            <a:off x="609600" y="1213132"/>
            <a:ext cx="9753600" cy="5111468"/>
          </a:xfrm>
          <a:prstGeom prst="rect">
            <a:avLst/>
          </a:prstGeom>
        </p:spPr>
      </p:pic>
    </p:spTree>
    <p:extLst>
      <p:ext uri="{BB962C8B-B14F-4D97-AF65-F5344CB8AC3E}">
        <p14:creationId xmlns:p14="http://schemas.microsoft.com/office/powerpoint/2010/main" val="39737055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ED7B3-B264-366D-F37F-08AD4AC84A61}"/>
              </a:ext>
            </a:extLst>
          </p:cNvPr>
          <p:cNvSpPr>
            <a:spLocks noGrp="1"/>
          </p:cNvSpPr>
          <p:nvPr>
            <p:ph type="title"/>
          </p:nvPr>
        </p:nvSpPr>
        <p:spPr/>
        <p:txBody>
          <a:bodyPr/>
          <a:lstStyle/>
          <a:p>
            <a:r>
              <a:rPr lang="en-US" dirty="0"/>
              <a:t>Planned New Generation 2025</a:t>
            </a:r>
          </a:p>
        </p:txBody>
      </p:sp>
      <p:sp>
        <p:nvSpPr>
          <p:cNvPr id="7" name="TextBox 6">
            <a:extLst>
              <a:ext uri="{FF2B5EF4-FFF2-40B4-BE49-F238E27FC236}">
                <a16:creationId xmlns:a16="http://schemas.microsoft.com/office/drawing/2014/main" id="{749229B1-C35A-FBCD-731A-36C132677F73}"/>
              </a:ext>
            </a:extLst>
          </p:cNvPr>
          <p:cNvSpPr txBox="1"/>
          <p:nvPr/>
        </p:nvSpPr>
        <p:spPr>
          <a:xfrm>
            <a:off x="609600" y="5638800"/>
            <a:ext cx="11023600" cy="830997"/>
          </a:xfrm>
          <a:prstGeom prst="rect">
            <a:avLst/>
          </a:prstGeom>
          <a:solidFill>
            <a:schemeClr val="accent3">
              <a:lumMod val="95000"/>
            </a:schemeClr>
          </a:solidFill>
        </p:spPr>
        <p:txBody>
          <a:bodyPr wrap="square" rtlCol="0">
            <a:spAutoFit/>
          </a:bodyPr>
          <a:lstStyle/>
          <a:p>
            <a:r>
              <a:rPr lang="en-US" sz="2400" dirty="0">
                <a:solidFill>
                  <a:srgbClr val="1E0000"/>
                </a:solidFill>
              </a:rPr>
              <a:t>Two 1100 MW nuclear units, Vogtle 3 and 4, entered commercial operation on 2023 and 2024 respectively; Texas is expected to add 6.7 GW of new storage in 2025</a:t>
            </a:r>
          </a:p>
        </p:txBody>
      </p:sp>
      <p:sp>
        <p:nvSpPr>
          <p:cNvPr id="8" name="Slide Number Placeholder 1">
            <a:extLst>
              <a:ext uri="{FF2B5EF4-FFF2-40B4-BE49-F238E27FC236}">
                <a16:creationId xmlns:a16="http://schemas.microsoft.com/office/drawing/2014/main" id="{7539D1F1-1D4A-78C1-16F4-A115C1729917}"/>
              </a:ext>
            </a:extLst>
          </p:cNvPr>
          <p:cNvSpPr txBox="1">
            <a:spLocks/>
          </p:cNvSpPr>
          <p:nvPr/>
        </p:nvSpPr>
        <p:spPr>
          <a:xfrm>
            <a:off x="11353800" y="6324600"/>
            <a:ext cx="6096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solidFill>
                  <a:srgbClr val="1E0000"/>
                </a:solidFill>
              </a:rPr>
              <a:pPr algn="r">
                <a:defRPr/>
              </a:pPr>
              <a:t>8</a:t>
            </a:fld>
            <a:endParaRPr lang="en-US" sz="2000" dirty="0">
              <a:solidFill>
                <a:srgbClr val="1E0000"/>
              </a:solidFill>
            </a:endParaRPr>
          </a:p>
        </p:txBody>
      </p:sp>
      <p:pic>
        <p:nvPicPr>
          <p:cNvPr id="1026" name="Picture 2">
            <a:extLst>
              <a:ext uri="{FF2B5EF4-FFF2-40B4-BE49-F238E27FC236}">
                <a16:creationId xmlns:a16="http://schemas.microsoft.com/office/drawing/2014/main" id="{A2FC24CA-CFCF-FF92-3C49-D869664E37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95400"/>
            <a:ext cx="6934200" cy="42100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1B8EDC3-4B89-DF51-D13B-4F8B951B83CE}"/>
              </a:ext>
            </a:extLst>
          </p:cNvPr>
          <p:cNvPicPr>
            <a:picLocks noChangeAspect="1"/>
          </p:cNvPicPr>
          <p:nvPr/>
        </p:nvPicPr>
        <p:blipFill>
          <a:blip r:embed="rId3"/>
          <a:stretch>
            <a:fillRect/>
          </a:stretch>
        </p:blipFill>
        <p:spPr>
          <a:xfrm>
            <a:off x="7924800" y="1246974"/>
            <a:ext cx="4127655" cy="2209800"/>
          </a:xfrm>
          <a:prstGeom prst="rect">
            <a:avLst/>
          </a:prstGeom>
        </p:spPr>
      </p:pic>
      <p:sp>
        <p:nvSpPr>
          <p:cNvPr id="9" name="TextBox 8">
            <a:extLst>
              <a:ext uri="{FF2B5EF4-FFF2-40B4-BE49-F238E27FC236}">
                <a16:creationId xmlns:a16="http://schemas.microsoft.com/office/drawing/2014/main" id="{BD40EA8C-3F30-A2A3-69C4-B5FACA52AC82}"/>
              </a:ext>
            </a:extLst>
          </p:cNvPr>
          <p:cNvSpPr txBox="1"/>
          <p:nvPr/>
        </p:nvSpPr>
        <p:spPr>
          <a:xfrm>
            <a:off x="7848600" y="3505200"/>
            <a:ext cx="4038600" cy="1938992"/>
          </a:xfrm>
          <a:prstGeom prst="rect">
            <a:avLst/>
          </a:prstGeom>
          <a:solidFill>
            <a:schemeClr val="accent3">
              <a:lumMod val="95000"/>
            </a:schemeClr>
          </a:solidFill>
        </p:spPr>
        <p:txBody>
          <a:bodyPr wrap="square" rtlCol="0">
            <a:spAutoFit/>
          </a:bodyPr>
          <a:lstStyle/>
          <a:p>
            <a:r>
              <a:rPr lang="en-US" sz="2400" dirty="0">
                <a:solidFill>
                  <a:srgbClr val="1E0000"/>
                </a:solidFill>
              </a:rPr>
              <a:t>Vineyard Wind 1 is under construction and might enter operation in 2025; Revolution Wind might go into operation in 2026</a:t>
            </a:r>
          </a:p>
        </p:txBody>
      </p:sp>
    </p:spTree>
    <p:extLst>
      <p:ext uri="{BB962C8B-B14F-4D97-AF65-F5344CB8AC3E}">
        <p14:creationId xmlns:p14="http://schemas.microsoft.com/office/powerpoint/2010/main" val="1946307980"/>
      </p:ext>
    </p:extLst>
  </p:cSld>
  <p:clrMapOvr>
    <a:masterClrMapping/>
  </p:clrMapOvr>
</p:sld>
</file>

<file path=ppt/theme/theme1.xml><?xml version="1.0" encoding="utf-8"?>
<a:theme xmlns:a="http://schemas.openxmlformats.org/drawingml/2006/main" name="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tx1"/>
          </a:buClr>
          <a:buSzPct val="100000"/>
          <a:buFont typeface="Wingdings" pitchFamily="2" charset="2"/>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tx1"/>
          </a:buClr>
          <a:buSzPct val="100000"/>
          <a:buFont typeface="Wingdings" pitchFamily="2" charset="2"/>
          <a:buNone/>
          <a:tabLst/>
          <a:defRPr kumimoji="0" lang="en-US" sz="2800" b="0" i="0" u="none" strike="noStrike" cap="none" normalizeH="0" baseline="0" smtClean="0">
            <a:ln>
              <a:noFill/>
            </a:ln>
            <a:solidFill>
              <a:schemeClr val="tx1"/>
            </a:solidFill>
            <a:effectLst/>
            <a:latin typeface="Times New Roman" pitchFamily="18" charset="0"/>
          </a:defRPr>
        </a:defPPr>
      </a:lstStyle>
    </a:lnDef>
    <a:txDef>
      <a:spPr bwMode="auto">
        <a:solidFill>
          <a:schemeClr val="bg1">
            <a:lumMod val="95000"/>
          </a:schemeClr>
        </a:solidFill>
        <a:ln>
          <a:noFill/>
        </a:ln>
      </a:spPr>
      <a:bodyPr wrap="square">
        <a:spAutoFit/>
      </a:bodyPr>
      <a:lstStyle>
        <a:defPPr algn="l" eaLnBrk="1" hangingPunct="1">
          <a:spcBef>
            <a:spcPct val="50000"/>
          </a:spcBef>
          <a:defRPr sz="2400" dirty="0">
            <a:solidFill>
              <a:schemeClr val="tx1">
                <a:lumMod val="50000"/>
              </a:schemeClr>
            </a:solidFill>
          </a:defRPr>
        </a:defPPr>
      </a:lstStyle>
    </a:tx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D:\Program Files\Microsoft Office\Templates\Presentation Designs\Capsules.pot</Template>
  <TotalTime>14874</TotalTime>
  <Words>3559</Words>
  <Application>Microsoft Office PowerPoint</Application>
  <PresentationFormat>Widescreen</PresentationFormat>
  <Paragraphs>328</Paragraphs>
  <Slides>49</Slides>
  <Notes>2</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49</vt:i4>
      </vt:variant>
    </vt:vector>
  </HeadingPairs>
  <TitlesOfParts>
    <vt:vector size="57" baseType="lpstr">
      <vt:lpstr>Arial</vt:lpstr>
      <vt:lpstr>Calibri</vt:lpstr>
      <vt:lpstr>Cambria Math</vt:lpstr>
      <vt:lpstr>Helvetica</vt:lpstr>
      <vt:lpstr>Times New Roman</vt:lpstr>
      <vt:lpstr>Wingdings</vt:lpstr>
      <vt:lpstr>Capsules</vt:lpstr>
      <vt:lpstr>Equation</vt:lpstr>
      <vt:lpstr>ECEN 460 Power System Operation and Control Spring 2025</vt:lpstr>
      <vt:lpstr>Announcements</vt:lpstr>
      <vt:lpstr>Renewable Resource Introduction and Modeling</vt:lpstr>
      <vt:lpstr>Inverter-Based Resources (IBRs)</vt:lpstr>
      <vt:lpstr>Differences between IBRs and Synchronous Generators</vt:lpstr>
      <vt:lpstr>Changing Sources of Generation</vt:lpstr>
      <vt:lpstr>Changing Sources of Generation, cont.</vt:lpstr>
      <vt:lpstr>Natural Gas Prices, A Key Driver of  Electricity Prices</vt:lpstr>
      <vt:lpstr>Planned New Generation 2025</vt:lpstr>
      <vt:lpstr>US Wind and Solar Capacity by State, 2024</vt:lpstr>
      <vt:lpstr>US Annual &amp; Cumulative Wind &amp; Solar Growth</vt:lpstr>
      <vt:lpstr>North America Wind Resources at 100 m</vt:lpstr>
      <vt:lpstr>US Wind Farm Locations, Feb 2025</vt:lpstr>
      <vt:lpstr>Wind Map Texas– 80m Height</vt:lpstr>
      <vt:lpstr>Power in the Wind</vt:lpstr>
      <vt:lpstr>Determining Available Wind Energy</vt:lpstr>
      <vt:lpstr>Wind Turbine Height and Size</vt:lpstr>
      <vt:lpstr>Extracted Power </vt:lpstr>
      <vt:lpstr>Example: GE 1.5 and 1.6 MW Turbines</vt:lpstr>
      <vt:lpstr>Wind Farms (or Parks)</vt:lpstr>
      <vt:lpstr>Economies of Scale</vt:lpstr>
      <vt:lpstr>Wind Patterns</vt:lpstr>
      <vt:lpstr>Offshore Wind</vt:lpstr>
      <vt:lpstr>Offshore: Advantages and Disadvantages</vt:lpstr>
      <vt:lpstr>Types of Wind Turbines for Power Flow and Stability</vt:lpstr>
      <vt:lpstr>Types of Wind Turbines for Power Flow and Stability</vt:lpstr>
      <vt:lpstr>Generic Modeling Approach</vt:lpstr>
      <vt:lpstr>Wind Turbine Issues</vt:lpstr>
      <vt:lpstr>Low Voltage Ride Through (LVRT)</vt:lpstr>
      <vt:lpstr>Type 3: Doubly Fed Asynchronous Generators (DFAG)</vt:lpstr>
      <vt:lpstr>Type 3 Converters</vt:lpstr>
      <vt:lpstr>Type 3 Converters</vt:lpstr>
      <vt:lpstr>Type 4 Converters</vt:lpstr>
      <vt:lpstr>Stability Modeling of Wind Turbines</vt:lpstr>
      <vt:lpstr>This Approach Has Been Followed with Wind</vt:lpstr>
      <vt:lpstr>Second Generation Stability Models</vt:lpstr>
      <vt:lpstr>2nd Generation Type 3 Wind Turbine (REGC_A, REEC_A, WTGT_A, WTGAR_A, WTGPT_A, WTGTRQ_A, REPC_A)</vt:lpstr>
      <vt:lpstr>2nd Generation Type 4 Wind Turbine (REGC_A, REEC_A, WTGT_A, REPC_A)</vt:lpstr>
      <vt:lpstr>PowerPoint Presentation</vt:lpstr>
      <vt:lpstr>REEC_A (same as REECA1)</vt:lpstr>
      <vt:lpstr>Additional Wind Farm Issues</vt:lpstr>
      <vt:lpstr>Additional Wind Farm Issues, cont.</vt:lpstr>
      <vt:lpstr>Example Noise and Shadow Flicker Maps</vt:lpstr>
      <vt:lpstr>Solar Photovoltaic (PV)</vt:lpstr>
      <vt:lpstr>The Sun as a Resource</vt:lpstr>
      <vt:lpstr>Solar Radiation versus Irradiance</vt:lpstr>
      <vt:lpstr>US Global Horizontal Irradiance (GHI)</vt:lpstr>
      <vt:lpstr>Worldwide Annual Insolation</vt:lpstr>
      <vt:lpstr>Solar Photovoltaics (PV)</vt:lpstr>
    </vt:vector>
  </TitlesOfParts>
  <Company>ECE - UIUC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ECEN 615_Lect1</dc:title>
  <dc:creator>ECE Publications</dc:creator>
  <cp:lastModifiedBy>Nicole LoGiudice</cp:lastModifiedBy>
  <cp:revision>653</cp:revision>
  <cp:lastPrinted>2020-08-20T12:26:33Z</cp:lastPrinted>
  <dcterms:created xsi:type="dcterms:W3CDTF">2000-05-11T14:27:08Z</dcterms:created>
  <dcterms:modified xsi:type="dcterms:W3CDTF">2025-05-14T18:54:18Z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f6cd4b9-6f4c-455c-8ae4-9b982b2953c8_Enabled">
    <vt:lpwstr>true</vt:lpwstr>
  </property>
  <property fmtid="{D5CDD505-2E9C-101B-9397-08002B2CF9AE}" pid="3" name="MSIP_Label_5f6cd4b9-6f4c-455c-8ae4-9b982b2953c8_SetDate">
    <vt:lpwstr>2025-01-28T16:40:33Z</vt:lpwstr>
  </property>
  <property fmtid="{D5CDD505-2E9C-101B-9397-08002B2CF9AE}" pid="4" name="MSIP_Label_5f6cd4b9-6f4c-455c-8ae4-9b982b2953c8_Method">
    <vt:lpwstr>Privileged</vt:lpwstr>
  </property>
  <property fmtid="{D5CDD505-2E9C-101B-9397-08002B2CF9AE}" pid="5" name="MSIP_Label_5f6cd4b9-6f4c-455c-8ae4-9b982b2953c8_Name">
    <vt:lpwstr>Public​</vt:lpwstr>
  </property>
  <property fmtid="{D5CDD505-2E9C-101B-9397-08002B2CF9AE}" pid="6" name="MSIP_Label_5f6cd4b9-6f4c-455c-8ae4-9b982b2953c8_SiteId">
    <vt:lpwstr>68f381e3-46da-47b9-ba57-6f322b8f0da1</vt:lpwstr>
  </property>
  <property fmtid="{D5CDD505-2E9C-101B-9397-08002B2CF9AE}" pid="7" name="MSIP_Label_5f6cd4b9-6f4c-455c-8ae4-9b982b2953c8_ActionId">
    <vt:lpwstr>7be36586-bff5-4528-b125-2ca04d21d634</vt:lpwstr>
  </property>
  <property fmtid="{D5CDD505-2E9C-101B-9397-08002B2CF9AE}" pid="8" name="MSIP_Label_5f6cd4b9-6f4c-455c-8ae4-9b982b2953c8_ContentBits">
    <vt:lpwstr>0</vt:lpwstr>
  </property>
</Properties>
</file>