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62" r:id="rId1"/>
  </p:sldMasterIdLst>
  <p:notesMasterIdLst>
    <p:notesMasterId r:id="rId48"/>
  </p:notesMasterIdLst>
  <p:handoutMasterIdLst>
    <p:handoutMasterId r:id="rId49"/>
  </p:handoutMasterIdLst>
  <p:sldIdLst>
    <p:sldId id="258" r:id="rId2"/>
    <p:sldId id="562" r:id="rId3"/>
    <p:sldId id="2074" r:id="rId4"/>
    <p:sldId id="2075" r:id="rId5"/>
    <p:sldId id="2076" r:id="rId6"/>
    <p:sldId id="2077" r:id="rId7"/>
    <p:sldId id="2078" r:id="rId8"/>
    <p:sldId id="2079" r:id="rId9"/>
    <p:sldId id="2080" r:id="rId10"/>
    <p:sldId id="2081" r:id="rId11"/>
    <p:sldId id="2082" r:id="rId12"/>
    <p:sldId id="2083" r:id="rId13"/>
    <p:sldId id="2084" r:id="rId14"/>
    <p:sldId id="2085" r:id="rId15"/>
    <p:sldId id="2086" r:id="rId16"/>
    <p:sldId id="2087" r:id="rId17"/>
    <p:sldId id="2005" r:id="rId18"/>
    <p:sldId id="2006" r:id="rId19"/>
    <p:sldId id="2007" r:id="rId20"/>
    <p:sldId id="2009" r:id="rId21"/>
    <p:sldId id="2010" r:id="rId22"/>
    <p:sldId id="2011" r:id="rId23"/>
    <p:sldId id="2012" r:id="rId24"/>
    <p:sldId id="2013" r:id="rId25"/>
    <p:sldId id="2014" r:id="rId26"/>
    <p:sldId id="2017" r:id="rId27"/>
    <p:sldId id="2018" r:id="rId28"/>
    <p:sldId id="2019" r:id="rId29"/>
    <p:sldId id="2020" r:id="rId30"/>
    <p:sldId id="2021" r:id="rId31"/>
    <p:sldId id="2022" r:id="rId32"/>
    <p:sldId id="2023" r:id="rId33"/>
    <p:sldId id="2024" r:id="rId34"/>
    <p:sldId id="2025" r:id="rId35"/>
    <p:sldId id="2026" r:id="rId36"/>
    <p:sldId id="2027" r:id="rId37"/>
    <p:sldId id="2028" r:id="rId38"/>
    <p:sldId id="2029" r:id="rId39"/>
    <p:sldId id="2030" r:id="rId40"/>
    <p:sldId id="2031" r:id="rId41"/>
    <p:sldId id="2032" r:id="rId42"/>
    <p:sldId id="2033" r:id="rId43"/>
    <p:sldId id="2034" r:id="rId44"/>
    <p:sldId id="2035" r:id="rId45"/>
    <p:sldId id="2036" r:id="rId46"/>
    <p:sldId id="2037" r:id="rId47"/>
  </p:sldIdLst>
  <p:sldSz cx="12192000" cy="6858000"/>
  <p:notesSz cx="7077075" cy="9363075"/>
  <p:defaultTex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8266"/>
    <a:srgbClr val="1E0000"/>
    <a:srgbClr val="FFE6E6"/>
    <a:srgbClr val="500000"/>
    <a:srgbClr val="009999"/>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6812" autoAdjust="0"/>
    <p:restoredTop sz="94660" autoAdjust="0"/>
  </p:normalViewPr>
  <p:slideViewPr>
    <p:cSldViewPr>
      <p:cViewPr varScale="1">
        <p:scale>
          <a:sx n="149" d="100"/>
          <a:sy n="149" d="100"/>
        </p:scale>
        <p:origin x="1388" y="84"/>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116" d="100"/>
          <a:sy n="116" d="100"/>
        </p:scale>
        <p:origin x="5044" y="5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067155" cy="468629"/>
          </a:xfrm>
          <a:prstGeom prst="rect">
            <a:avLst/>
          </a:prstGeom>
          <a:noFill/>
          <a:ln w="9525">
            <a:noFill/>
            <a:miter lim="800000"/>
            <a:headEnd/>
            <a:tailEnd/>
          </a:ln>
          <a:effectLst/>
        </p:spPr>
        <p:txBody>
          <a:bodyPr vert="horz" wrap="square" lIns="93937" tIns="46968" rIns="93937" bIns="46968" numCol="1" anchor="t" anchorCtr="0" compatLnSpc="1">
            <a:prstTxWarp prst="textNoShape">
              <a:avLst/>
            </a:prstTxWarp>
          </a:bodyPr>
          <a:lstStyle>
            <a:lvl1pPr>
              <a:spcBef>
                <a:spcPct val="0"/>
              </a:spcBef>
              <a:buClrTx/>
              <a:buSzTx/>
              <a:buFontTx/>
              <a:buNone/>
              <a:defRPr sz="1200"/>
            </a:lvl1pPr>
          </a:lstStyle>
          <a:p>
            <a:pPr>
              <a:defRPr/>
            </a:pPr>
            <a:endParaRPr lang="en-US" dirty="0"/>
          </a:p>
        </p:txBody>
      </p:sp>
      <p:sp>
        <p:nvSpPr>
          <p:cNvPr id="28675" name="Rectangle 3"/>
          <p:cNvSpPr>
            <a:spLocks noGrp="1" noChangeArrowheads="1"/>
          </p:cNvSpPr>
          <p:nvPr>
            <p:ph type="dt" sz="quarter" idx="1"/>
          </p:nvPr>
        </p:nvSpPr>
        <p:spPr bwMode="auto">
          <a:xfrm>
            <a:off x="4009921" y="0"/>
            <a:ext cx="3067154" cy="468629"/>
          </a:xfrm>
          <a:prstGeom prst="rect">
            <a:avLst/>
          </a:prstGeom>
          <a:noFill/>
          <a:ln w="9525">
            <a:noFill/>
            <a:miter lim="800000"/>
            <a:headEnd/>
            <a:tailEnd/>
          </a:ln>
          <a:effectLst/>
        </p:spPr>
        <p:txBody>
          <a:bodyPr vert="horz" wrap="square" lIns="93937" tIns="46968" rIns="93937" bIns="46968" numCol="1" anchor="t" anchorCtr="0" compatLnSpc="1">
            <a:prstTxWarp prst="textNoShape">
              <a:avLst/>
            </a:prstTxWarp>
          </a:bodyPr>
          <a:lstStyle>
            <a:lvl1pPr algn="r">
              <a:spcBef>
                <a:spcPct val="0"/>
              </a:spcBef>
              <a:buClrTx/>
              <a:buSzTx/>
              <a:buFontTx/>
              <a:buNone/>
              <a:defRPr sz="1200"/>
            </a:lvl1pPr>
          </a:lstStyle>
          <a:p>
            <a:pPr>
              <a:defRPr/>
            </a:pPr>
            <a:endParaRPr lang="en-US" dirty="0"/>
          </a:p>
        </p:txBody>
      </p:sp>
      <p:sp>
        <p:nvSpPr>
          <p:cNvPr id="28676" name="Rectangle 4"/>
          <p:cNvSpPr>
            <a:spLocks noGrp="1" noChangeArrowheads="1"/>
          </p:cNvSpPr>
          <p:nvPr>
            <p:ph type="ftr" sz="quarter" idx="2"/>
          </p:nvPr>
        </p:nvSpPr>
        <p:spPr bwMode="auto">
          <a:xfrm>
            <a:off x="0" y="8894446"/>
            <a:ext cx="3067155" cy="468629"/>
          </a:xfrm>
          <a:prstGeom prst="rect">
            <a:avLst/>
          </a:prstGeom>
          <a:noFill/>
          <a:ln w="9525">
            <a:noFill/>
            <a:miter lim="800000"/>
            <a:headEnd/>
            <a:tailEnd/>
          </a:ln>
          <a:effectLst/>
        </p:spPr>
        <p:txBody>
          <a:bodyPr vert="horz" wrap="square" lIns="93937" tIns="46968" rIns="93937" bIns="46968" numCol="1" anchor="b" anchorCtr="0" compatLnSpc="1">
            <a:prstTxWarp prst="textNoShape">
              <a:avLst/>
            </a:prstTxWarp>
          </a:bodyPr>
          <a:lstStyle>
            <a:lvl1pPr>
              <a:spcBef>
                <a:spcPct val="0"/>
              </a:spcBef>
              <a:buClrTx/>
              <a:buSzTx/>
              <a:buFontTx/>
              <a:buNone/>
              <a:defRPr sz="1200"/>
            </a:lvl1pPr>
          </a:lstStyle>
          <a:p>
            <a:pPr>
              <a:defRPr/>
            </a:pPr>
            <a:endParaRPr lang="en-US" dirty="0"/>
          </a:p>
        </p:txBody>
      </p:sp>
      <p:sp>
        <p:nvSpPr>
          <p:cNvPr id="28677" name="Rectangle 5"/>
          <p:cNvSpPr>
            <a:spLocks noGrp="1" noChangeArrowheads="1"/>
          </p:cNvSpPr>
          <p:nvPr>
            <p:ph type="sldNum" sz="quarter" idx="3"/>
          </p:nvPr>
        </p:nvSpPr>
        <p:spPr bwMode="auto">
          <a:xfrm>
            <a:off x="4009921" y="8894446"/>
            <a:ext cx="3067154" cy="468629"/>
          </a:xfrm>
          <a:prstGeom prst="rect">
            <a:avLst/>
          </a:prstGeom>
          <a:noFill/>
          <a:ln w="9525">
            <a:noFill/>
            <a:miter lim="800000"/>
            <a:headEnd/>
            <a:tailEnd/>
          </a:ln>
          <a:effectLst/>
        </p:spPr>
        <p:txBody>
          <a:bodyPr vert="horz" wrap="square" lIns="93937" tIns="46968" rIns="93937" bIns="46968" numCol="1" anchor="b" anchorCtr="0" compatLnSpc="1">
            <a:prstTxWarp prst="textNoShape">
              <a:avLst/>
            </a:prstTxWarp>
          </a:bodyPr>
          <a:lstStyle>
            <a:lvl1pPr algn="r">
              <a:spcBef>
                <a:spcPct val="0"/>
              </a:spcBef>
              <a:buClrTx/>
              <a:buSzTx/>
              <a:buFontTx/>
              <a:buNone/>
              <a:defRPr sz="1200"/>
            </a:lvl1pPr>
          </a:lstStyle>
          <a:p>
            <a:pPr>
              <a:defRPr/>
            </a:pPr>
            <a:fld id="{3B7227E4-51F8-45C2-83C1-D251491FB81E}" type="slidenum">
              <a:rPr lang="en-US"/>
              <a:pPr>
                <a:defRPr/>
              </a:pPr>
              <a:t>‹#›</a:t>
            </a:fld>
            <a:endParaRPr lang="en-US" dirty="0"/>
          </a:p>
        </p:txBody>
      </p:sp>
    </p:spTree>
    <p:extLst>
      <p:ext uri="{BB962C8B-B14F-4D97-AF65-F5344CB8AC3E}">
        <p14:creationId xmlns:p14="http://schemas.microsoft.com/office/powerpoint/2010/main" val="1714397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155" cy="468629"/>
          </a:xfrm>
          <a:prstGeom prst="rect">
            <a:avLst/>
          </a:prstGeom>
        </p:spPr>
        <p:txBody>
          <a:bodyPr vert="horz" wrap="square" lIns="93937" tIns="46968" rIns="93937" bIns="46968" numCol="1" anchor="t" anchorCtr="0" compatLnSpc="1">
            <a:prstTxWarp prst="textNoShape">
              <a:avLst/>
            </a:prstTxWarp>
          </a:bodyPr>
          <a:lstStyle>
            <a:lvl1pPr>
              <a:defRPr sz="1200"/>
            </a:lvl1pPr>
          </a:lstStyle>
          <a:p>
            <a:pPr>
              <a:defRPr/>
            </a:pPr>
            <a:endParaRPr lang="en-US" dirty="0"/>
          </a:p>
        </p:txBody>
      </p:sp>
      <p:sp>
        <p:nvSpPr>
          <p:cNvPr id="3" name="Date Placeholder 2"/>
          <p:cNvSpPr>
            <a:spLocks noGrp="1"/>
          </p:cNvSpPr>
          <p:nvPr>
            <p:ph type="dt" idx="1"/>
          </p:nvPr>
        </p:nvSpPr>
        <p:spPr>
          <a:xfrm>
            <a:off x="4008339" y="0"/>
            <a:ext cx="3067155" cy="468629"/>
          </a:xfrm>
          <a:prstGeom prst="rect">
            <a:avLst/>
          </a:prstGeom>
        </p:spPr>
        <p:txBody>
          <a:bodyPr vert="horz" wrap="square" lIns="93937" tIns="46968" rIns="93937" bIns="46968" numCol="1" anchor="t" anchorCtr="0" compatLnSpc="1">
            <a:prstTxWarp prst="textNoShape">
              <a:avLst/>
            </a:prstTxWarp>
          </a:bodyPr>
          <a:lstStyle>
            <a:lvl1pPr algn="r">
              <a:defRPr sz="1200"/>
            </a:lvl1pPr>
          </a:lstStyle>
          <a:p>
            <a:pPr>
              <a:defRPr/>
            </a:pPr>
            <a:fld id="{24C5774C-03E1-499A-B4E4-895282C04360}" type="datetimeFigureOut">
              <a:rPr lang="en-US"/>
              <a:pPr>
                <a:defRPr/>
              </a:pPr>
              <a:t>5/14/2025</a:t>
            </a:fld>
            <a:endParaRPr lang="en-US" dirty="0"/>
          </a:p>
        </p:txBody>
      </p:sp>
      <p:sp>
        <p:nvSpPr>
          <p:cNvPr id="4" name="Slide Image Placeholder 3"/>
          <p:cNvSpPr>
            <a:spLocks noGrp="1" noRot="1" noChangeAspect="1"/>
          </p:cNvSpPr>
          <p:nvPr>
            <p:ph type="sldImg" idx="2"/>
          </p:nvPr>
        </p:nvSpPr>
        <p:spPr>
          <a:xfrm>
            <a:off x="419100" y="703263"/>
            <a:ext cx="6238875" cy="3509962"/>
          </a:xfrm>
          <a:prstGeom prst="rect">
            <a:avLst/>
          </a:prstGeom>
          <a:noFill/>
          <a:ln w="12700">
            <a:solidFill>
              <a:prstClr val="black"/>
            </a:solidFill>
          </a:ln>
        </p:spPr>
        <p:txBody>
          <a:bodyPr vert="horz" lIns="93937" tIns="46968" rIns="93937" bIns="46968" rtlCol="0" anchor="ctr"/>
          <a:lstStyle/>
          <a:p>
            <a:pPr lvl="0"/>
            <a:endParaRPr lang="en-US" noProof="0" dirty="0"/>
          </a:p>
        </p:txBody>
      </p:sp>
      <p:sp>
        <p:nvSpPr>
          <p:cNvPr id="5" name="Notes Placeholder 4"/>
          <p:cNvSpPr>
            <a:spLocks noGrp="1"/>
          </p:cNvSpPr>
          <p:nvPr>
            <p:ph type="body" sz="quarter" idx="3"/>
          </p:nvPr>
        </p:nvSpPr>
        <p:spPr>
          <a:xfrm>
            <a:off x="707075" y="4447224"/>
            <a:ext cx="5662925" cy="4212908"/>
          </a:xfrm>
          <a:prstGeom prst="rect">
            <a:avLst/>
          </a:prstGeom>
        </p:spPr>
        <p:txBody>
          <a:bodyPr vert="horz" lIns="93937" tIns="46968" rIns="93937" bIns="4696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92863"/>
            <a:ext cx="3067155" cy="468629"/>
          </a:xfrm>
          <a:prstGeom prst="rect">
            <a:avLst/>
          </a:prstGeom>
        </p:spPr>
        <p:txBody>
          <a:bodyPr vert="horz" wrap="square" lIns="93937" tIns="46968" rIns="93937" bIns="46968" numCol="1" anchor="b" anchorCtr="0" compatLnSpc="1">
            <a:prstTxWarp prst="textNoShape">
              <a:avLst/>
            </a:prstTxWarp>
          </a:bodyPr>
          <a:lstStyle>
            <a:lvl1pPr>
              <a:defRPr sz="1200"/>
            </a:lvl1pPr>
          </a:lstStyle>
          <a:p>
            <a:pPr>
              <a:defRPr/>
            </a:pPr>
            <a:endParaRPr lang="en-US" dirty="0"/>
          </a:p>
        </p:txBody>
      </p:sp>
      <p:sp>
        <p:nvSpPr>
          <p:cNvPr id="7" name="Slide Number Placeholder 6"/>
          <p:cNvSpPr>
            <a:spLocks noGrp="1"/>
          </p:cNvSpPr>
          <p:nvPr>
            <p:ph type="sldNum" sz="quarter" idx="5"/>
          </p:nvPr>
        </p:nvSpPr>
        <p:spPr>
          <a:xfrm>
            <a:off x="4008339" y="8892863"/>
            <a:ext cx="3067155" cy="468629"/>
          </a:xfrm>
          <a:prstGeom prst="rect">
            <a:avLst/>
          </a:prstGeom>
        </p:spPr>
        <p:txBody>
          <a:bodyPr vert="horz" wrap="square" lIns="93937" tIns="46968" rIns="93937" bIns="46968" numCol="1" anchor="b" anchorCtr="0" compatLnSpc="1">
            <a:prstTxWarp prst="textNoShape">
              <a:avLst/>
            </a:prstTxWarp>
          </a:bodyPr>
          <a:lstStyle>
            <a:lvl1pPr algn="r">
              <a:defRPr sz="1200"/>
            </a:lvl1pPr>
          </a:lstStyle>
          <a:p>
            <a:pPr>
              <a:defRPr/>
            </a:pPr>
            <a:fld id="{169181FC-D85A-4591-8BD1-5E6A6B17461A}" type="slidenum">
              <a:rPr lang="en-US"/>
              <a:pPr>
                <a:defRPr/>
              </a:pPr>
              <a:t>‹#›</a:t>
            </a:fld>
            <a:endParaRPr lang="en-US" dirty="0"/>
          </a:p>
        </p:txBody>
      </p:sp>
    </p:spTree>
    <p:extLst>
      <p:ext uri="{BB962C8B-B14F-4D97-AF65-F5344CB8AC3E}">
        <p14:creationId xmlns:p14="http://schemas.microsoft.com/office/powerpoint/2010/main" val="35706096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419100" y="703263"/>
            <a:ext cx="6238875" cy="35099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40647" indent="-284864" eaLnBrk="0" hangingPunct="0">
              <a:defRPr sz="2800">
                <a:solidFill>
                  <a:schemeClr val="tx1"/>
                </a:solidFill>
                <a:latin typeface="Times New Roman" pitchFamily="18" charset="0"/>
              </a:defRPr>
            </a:lvl2pPr>
            <a:lvl3pPr marL="1139457" indent="-227891" eaLnBrk="0" hangingPunct="0">
              <a:defRPr sz="2800">
                <a:solidFill>
                  <a:schemeClr val="tx1"/>
                </a:solidFill>
                <a:latin typeface="Times New Roman" pitchFamily="18" charset="0"/>
              </a:defRPr>
            </a:lvl3pPr>
            <a:lvl4pPr marL="1595239" indent="-227891" eaLnBrk="0" hangingPunct="0">
              <a:defRPr sz="2800">
                <a:solidFill>
                  <a:schemeClr val="tx1"/>
                </a:solidFill>
                <a:latin typeface="Times New Roman" pitchFamily="18" charset="0"/>
              </a:defRPr>
            </a:lvl4pPr>
            <a:lvl5pPr marL="2051022" indent="-227891" eaLnBrk="0" hangingPunct="0">
              <a:defRPr sz="2800">
                <a:solidFill>
                  <a:schemeClr val="tx1"/>
                </a:solidFill>
                <a:latin typeface="Times New Roman" pitchFamily="18" charset="0"/>
              </a:defRPr>
            </a:lvl5pPr>
            <a:lvl6pPr marL="2506805"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62587"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18370"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74153"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fld id="{FFA44757-FF1F-42D8-B2CA-5FE2A078B1AB}" type="slidenum">
              <a:rPr lang="en-US" altLang="en-US" sz="1200"/>
              <a:pPr eaLnBrk="1" hangingPunct="1"/>
              <a:t>0</a:t>
            </a:fld>
            <a:endParaRPr lang="en-US" altLang="en-US" sz="1200" dirty="0"/>
          </a:p>
        </p:txBody>
      </p:sp>
    </p:spTree>
    <p:extLst>
      <p:ext uri="{BB962C8B-B14F-4D97-AF65-F5344CB8AC3E}">
        <p14:creationId xmlns:p14="http://schemas.microsoft.com/office/powerpoint/2010/main" val="177036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69181FC-D85A-4591-8BD1-5E6A6B17461A}" type="slidenum">
              <a:rPr lang="en-US" smtClean="0"/>
              <a:pPr>
                <a:defRPr/>
              </a:pPr>
              <a:t>1</a:t>
            </a:fld>
            <a:endParaRPr lang="en-US" dirty="0"/>
          </a:p>
        </p:txBody>
      </p:sp>
    </p:spTree>
    <p:extLst>
      <p:ext uri="{BB962C8B-B14F-4D97-AF65-F5344CB8AC3E}">
        <p14:creationId xmlns:p14="http://schemas.microsoft.com/office/powerpoint/2010/main" val="914877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BF467450-C403-B302-DED6-458C0B54E39A}"/>
              </a:ext>
            </a:extLst>
          </p:cNvPr>
          <p:cNvSpPr>
            <a:spLocks noGrp="1" noRot="1" noChangeAspect="1" noChangeArrowheads="1" noTextEdit="1"/>
          </p:cNvSpPr>
          <p:nvPr>
            <p:ph type="sldImg"/>
          </p:nvPr>
        </p:nvSpPr>
        <p:spPr>
          <a:xfrm>
            <a:off x="407988" y="688975"/>
            <a:ext cx="6130925" cy="3449638"/>
          </a:xfrm>
          <a:ln/>
        </p:spPr>
      </p:sp>
      <p:sp>
        <p:nvSpPr>
          <p:cNvPr id="24579" name="Notes Placeholder 2">
            <a:extLst>
              <a:ext uri="{FF2B5EF4-FFF2-40B4-BE49-F238E27FC236}">
                <a16:creationId xmlns:a16="http://schemas.microsoft.com/office/drawing/2014/main" id="{3C2A522A-C5D8-2913-E019-C9143F991ED7}"/>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altLang="en-US" dirty="0">
              <a:latin typeface="Arial" panose="020B0604020202020204" pitchFamily="34" charset="0"/>
            </a:endParaRPr>
          </a:p>
        </p:txBody>
      </p:sp>
      <p:sp>
        <p:nvSpPr>
          <p:cNvPr id="24580" name="Slide Number Placeholder 3">
            <a:extLst>
              <a:ext uri="{FF2B5EF4-FFF2-40B4-BE49-F238E27FC236}">
                <a16:creationId xmlns:a16="http://schemas.microsoft.com/office/drawing/2014/main" id="{F0056B3B-DD4A-D950-ABF4-741436FF70EB}"/>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22338">
              <a:defRPr sz="2400">
                <a:solidFill>
                  <a:schemeClr val="tx1"/>
                </a:solidFill>
                <a:latin typeface="Arial" panose="020B0604020202020204" pitchFamily="34" charset="0"/>
              </a:defRPr>
            </a:lvl1pPr>
            <a:lvl2pPr marL="742950" indent="-285750" defTabSz="922338">
              <a:defRPr sz="2400">
                <a:solidFill>
                  <a:schemeClr val="tx1"/>
                </a:solidFill>
                <a:latin typeface="Arial" panose="020B0604020202020204" pitchFamily="34" charset="0"/>
              </a:defRPr>
            </a:lvl2pPr>
            <a:lvl3pPr marL="1143000" indent="-228600" defTabSz="922338">
              <a:defRPr sz="2400">
                <a:solidFill>
                  <a:schemeClr val="tx1"/>
                </a:solidFill>
                <a:latin typeface="Arial" panose="020B0604020202020204" pitchFamily="34" charset="0"/>
              </a:defRPr>
            </a:lvl3pPr>
            <a:lvl4pPr marL="1600200" indent="-228600" defTabSz="922338">
              <a:defRPr sz="2400">
                <a:solidFill>
                  <a:schemeClr val="tx1"/>
                </a:solidFill>
                <a:latin typeface="Arial" panose="020B0604020202020204" pitchFamily="34" charset="0"/>
              </a:defRPr>
            </a:lvl4pPr>
            <a:lvl5pPr marL="2057400" indent="-228600" defTabSz="922338">
              <a:defRPr sz="2400">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sz="2400">
                <a:solidFill>
                  <a:schemeClr val="tx1"/>
                </a:solidFill>
                <a:latin typeface="Arial" panose="020B0604020202020204" pitchFamily="34" charset="0"/>
              </a:defRPr>
            </a:lvl9pPr>
          </a:lstStyle>
          <a:p>
            <a:fld id="{F44DA3D0-6812-4BE2-A717-C765BD06496B}" type="slidenum">
              <a:rPr lang="en-US" altLang="en-US" sz="1200"/>
              <a:pPr/>
              <a:t>7</a:t>
            </a:fld>
            <a:endParaRPr lang="en-US" altLang="en-US"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D7D119FD-E58C-E90C-82B8-478702399605}"/>
              </a:ext>
            </a:extLst>
          </p:cNvPr>
          <p:cNvSpPr>
            <a:spLocks noGrp="1" noRot="1" noChangeAspect="1" noChangeArrowheads="1" noTextEdit="1"/>
          </p:cNvSpPr>
          <p:nvPr>
            <p:ph type="sldImg"/>
          </p:nvPr>
        </p:nvSpPr>
        <p:spPr>
          <a:xfrm>
            <a:off x="407988" y="688975"/>
            <a:ext cx="6130925" cy="3449638"/>
          </a:xfrm>
          <a:ln/>
        </p:spPr>
      </p:sp>
      <p:sp>
        <p:nvSpPr>
          <p:cNvPr id="34819" name="Notes Placeholder 2">
            <a:extLst>
              <a:ext uri="{FF2B5EF4-FFF2-40B4-BE49-F238E27FC236}">
                <a16:creationId xmlns:a16="http://schemas.microsoft.com/office/drawing/2014/main" id="{47324B53-42A5-C924-EB06-471A9345A3AE}"/>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dirty="0">
              <a:latin typeface="Arial" panose="020B0604020202020204" pitchFamily="34" charset="0"/>
            </a:endParaRPr>
          </a:p>
        </p:txBody>
      </p:sp>
      <p:sp>
        <p:nvSpPr>
          <p:cNvPr id="34820" name="Slide Number Placeholder 3">
            <a:extLst>
              <a:ext uri="{FF2B5EF4-FFF2-40B4-BE49-F238E27FC236}">
                <a16:creationId xmlns:a16="http://schemas.microsoft.com/office/drawing/2014/main" id="{9BCF04DF-AD41-B7EE-210D-73ECC9C659E0}"/>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22338">
              <a:defRPr sz="2400">
                <a:solidFill>
                  <a:schemeClr val="tx1"/>
                </a:solidFill>
                <a:latin typeface="Arial" panose="020B0604020202020204" pitchFamily="34" charset="0"/>
              </a:defRPr>
            </a:lvl1pPr>
            <a:lvl2pPr marL="742950" indent="-285750" defTabSz="922338">
              <a:defRPr sz="2400">
                <a:solidFill>
                  <a:schemeClr val="tx1"/>
                </a:solidFill>
                <a:latin typeface="Arial" panose="020B0604020202020204" pitchFamily="34" charset="0"/>
              </a:defRPr>
            </a:lvl2pPr>
            <a:lvl3pPr marL="1143000" indent="-228600" defTabSz="922338">
              <a:defRPr sz="2400">
                <a:solidFill>
                  <a:schemeClr val="tx1"/>
                </a:solidFill>
                <a:latin typeface="Arial" panose="020B0604020202020204" pitchFamily="34" charset="0"/>
              </a:defRPr>
            </a:lvl3pPr>
            <a:lvl4pPr marL="1600200" indent="-228600" defTabSz="922338">
              <a:defRPr sz="2400">
                <a:solidFill>
                  <a:schemeClr val="tx1"/>
                </a:solidFill>
                <a:latin typeface="Arial" panose="020B0604020202020204" pitchFamily="34" charset="0"/>
              </a:defRPr>
            </a:lvl4pPr>
            <a:lvl5pPr marL="2057400" indent="-228600" defTabSz="922338">
              <a:defRPr sz="2400">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sz="2400">
                <a:solidFill>
                  <a:schemeClr val="tx1"/>
                </a:solidFill>
                <a:latin typeface="Arial" panose="020B0604020202020204" pitchFamily="34" charset="0"/>
              </a:defRPr>
            </a:lvl9pPr>
          </a:lstStyle>
          <a:p>
            <a:fld id="{C730136B-AC38-4A2A-8584-AC4C48435416}" type="slidenum">
              <a:rPr lang="en-US" altLang="en-US" sz="1200"/>
              <a:pPr/>
              <a:t>8</a:t>
            </a:fld>
            <a:endParaRPr lang="en-US" altLang="en-US"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4FF4FBBE-E94F-2828-1C45-F17CB282841E}"/>
              </a:ext>
            </a:extLst>
          </p:cNvPr>
          <p:cNvSpPr>
            <a:spLocks noGrp="1" noRot="1" noChangeAspect="1" noChangeArrowheads="1" noTextEdit="1"/>
          </p:cNvSpPr>
          <p:nvPr>
            <p:ph type="sldImg"/>
          </p:nvPr>
        </p:nvSpPr>
        <p:spPr>
          <a:xfrm>
            <a:off x="407988" y="688975"/>
            <a:ext cx="6130925" cy="3449638"/>
          </a:xfrm>
          <a:ln/>
        </p:spPr>
      </p:sp>
      <p:sp>
        <p:nvSpPr>
          <p:cNvPr id="36867" name="Notes Placeholder 2">
            <a:extLst>
              <a:ext uri="{FF2B5EF4-FFF2-40B4-BE49-F238E27FC236}">
                <a16:creationId xmlns:a16="http://schemas.microsoft.com/office/drawing/2014/main" id="{0735B673-0484-CE67-2ECF-880441E7B238}"/>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dirty="0">
              <a:latin typeface="Arial" panose="020B0604020202020204" pitchFamily="34" charset="0"/>
            </a:endParaRPr>
          </a:p>
        </p:txBody>
      </p:sp>
      <p:sp>
        <p:nvSpPr>
          <p:cNvPr id="36868" name="Slide Number Placeholder 3">
            <a:extLst>
              <a:ext uri="{FF2B5EF4-FFF2-40B4-BE49-F238E27FC236}">
                <a16:creationId xmlns:a16="http://schemas.microsoft.com/office/drawing/2014/main" id="{C80A20B2-D124-169F-4C05-0F351430C251}"/>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22338">
              <a:defRPr sz="2400">
                <a:solidFill>
                  <a:schemeClr val="tx1"/>
                </a:solidFill>
                <a:latin typeface="Arial" panose="020B0604020202020204" pitchFamily="34" charset="0"/>
              </a:defRPr>
            </a:lvl1pPr>
            <a:lvl2pPr marL="742950" indent="-285750" defTabSz="922338">
              <a:defRPr sz="2400">
                <a:solidFill>
                  <a:schemeClr val="tx1"/>
                </a:solidFill>
                <a:latin typeface="Arial" panose="020B0604020202020204" pitchFamily="34" charset="0"/>
              </a:defRPr>
            </a:lvl2pPr>
            <a:lvl3pPr marL="1143000" indent="-228600" defTabSz="922338">
              <a:defRPr sz="2400">
                <a:solidFill>
                  <a:schemeClr val="tx1"/>
                </a:solidFill>
                <a:latin typeface="Arial" panose="020B0604020202020204" pitchFamily="34" charset="0"/>
              </a:defRPr>
            </a:lvl3pPr>
            <a:lvl4pPr marL="1600200" indent="-228600" defTabSz="922338">
              <a:defRPr sz="2400">
                <a:solidFill>
                  <a:schemeClr val="tx1"/>
                </a:solidFill>
                <a:latin typeface="Arial" panose="020B0604020202020204" pitchFamily="34" charset="0"/>
              </a:defRPr>
            </a:lvl4pPr>
            <a:lvl5pPr marL="2057400" indent="-228600" defTabSz="922338">
              <a:defRPr sz="2400">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sz="2400">
                <a:solidFill>
                  <a:schemeClr val="tx1"/>
                </a:solidFill>
                <a:latin typeface="Arial" panose="020B0604020202020204" pitchFamily="34" charset="0"/>
              </a:defRPr>
            </a:lvl9pPr>
          </a:lstStyle>
          <a:p>
            <a:fld id="{7C101D80-36EB-42C0-8516-917B66C4885E}" type="slidenum">
              <a:rPr lang="en-US" altLang="en-US" sz="1200"/>
              <a:pPr/>
              <a:t>9</a:t>
            </a:fld>
            <a:endParaRPr lang="en-US" alt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AutoShape 1027"/>
          <p:cNvSpPr>
            <a:spLocks noChangeArrowheads="1"/>
          </p:cNvSpPr>
          <p:nvPr/>
        </p:nvSpPr>
        <p:spPr bwMode="auto">
          <a:xfrm>
            <a:off x="914400" y="990600"/>
            <a:ext cx="6908800" cy="1905000"/>
          </a:xfrm>
          <a:prstGeom prst="roundRect">
            <a:avLst>
              <a:gd name="adj" fmla="val 50000"/>
            </a:avLst>
          </a:prstGeom>
          <a:solidFill>
            <a:schemeClr val="bg1"/>
          </a:solidFill>
          <a:ln w="9525">
            <a:noFill/>
            <a:round/>
            <a:headEnd/>
            <a:tailEnd/>
          </a:ln>
        </p:spPr>
        <p:txBody>
          <a:bodyPr wrap="none" anchor="ctr"/>
          <a:lstStyle/>
          <a:p>
            <a:pPr algn="ctr">
              <a:spcBef>
                <a:spcPct val="0"/>
              </a:spcBef>
              <a:buClrTx/>
              <a:buSzTx/>
              <a:buFontTx/>
              <a:buNone/>
              <a:defRPr/>
            </a:pPr>
            <a:endParaRPr kumimoji="1" lang="en-US" sz="2400" dirty="0"/>
          </a:p>
        </p:txBody>
      </p:sp>
      <p:sp>
        <p:nvSpPr>
          <p:cNvPr id="9" name="Line 4103"/>
          <p:cNvSpPr>
            <a:spLocks noChangeShapeType="1"/>
          </p:cNvSpPr>
          <p:nvPr userDrawn="1"/>
        </p:nvSpPr>
        <p:spPr bwMode="auto">
          <a:xfrm>
            <a:off x="0" y="3048000"/>
            <a:ext cx="11988800" cy="0"/>
          </a:xfrm>
          <a:prstGeom prst="line">
            <a:avLst/>
          </a:prstGeom>
          <a:noFill/>
          <a:ln w="50800">
            <a:solidFill>
              <a:srgbClr val="500000"/>
            </a:solidFill>
            <a:round/>
            <a:headEnd type="none" w="sm" len="sm"/>
            <a:tailEnd type="none" w="sm" len="sm"/>
          </a:ln>
          <a:effectLst/>
        </p:spPr>
        <p:txBody>
          <a:bodyPr wrap="none" anchor="ctr"/>
          <a:lstStyle/>
          <a:p>
            <a:pPr>
              <a:defRPr/>
            </a:pPr>
            <a:endParaRPr lang="en-US" sz="2800" dirty="0"/>
          </a:p>
        </p:txBody>
      </p:sp>
      <p:sp>
        <p:nvSpPr>
          <p:cNvPr id="10" name="Rectangle 4098"/>
          <p:cNvSpPr>
            <a:spLocks noGrp="1" noChangeArrowheads="1"/>
          </p:cNvSpPr>
          <p:nvPr>
            <p:ph type="ctrTitle" sz="quarter"/>
          </p:nvPr>
        </p:nvSpPr>
        <p:spPr>
          <a:xfrm>
            <a:off x="914400" y="228600"/>
            <a:ext cx="10363200" cy="1143000"/>
          </a:xfrm>
        </p:spPr>
        <p:txBody>
          <a:bodyPr/>
          <a:lstStyle>
            <a:lvl1pPr>
              <a:defRPr sz="3600" baseline="0">
                <a:solidFill>
                  <a:srgbClr val="1E0000"/>
                </a:solidFill>
                <a:latin typeface="Arial" pitchFamily="34" charset="0"/>
                <a:cs typeface="Arial" pitchFamily="34" charset="0"/>
              </a:defRPr>
            </a:lvl1pPr>
          </a:lstStyle>
          <a:p>
            <a:r>
              <a:rPr lang="en-US" dirty="0"/>
              <a:t>Click to edit Master title style</a:t>
            </a:r>
          </a:p>
        </p:txBody>
      </p:sp>
      <p:sp>
        <p:nvSpPr>
          <p:cNvPr id="11" name="Rectangle 4099"/>
          <p:cNvSpPr>
            <a:spLocks noGrp="1" noChangeArrowheads="1"/>
          </p:cNvSpPr>
          <p:nvPr>
            <p:ph type="subTitle" sz="quarter" idx="1"/>
          </p:nvPr>
        </p:nvSpPr>
        <p:spPr>
          <a:xfrm>
            <a:off x="1930400" y="3124200"/>
            <a:ext cx="8534400" cy="1752600"/>
          </a:xfrm>
        </p:spPr>
        <p:txBody>
          <a:bodyPr/>
          <a:lstStyle>
            <a:lvl1pPr marL="0" indent="0" algn="ctr">
              <a:buFontTx/>
              <a:buNone/>
              <a:defRPr baseline="0">
                <a:solidFill>
                  <a:srgbClr val="1E0000"/>
                </a:solidFill>
                <a:latin typeface="Arial" pitchFamily="34" charset="0"/>
                <a:cs typeface="Arial" pitchFamily="34" charset="0"/>
              </a:defRPr>
            </a:lvl1pPr>
          </a:lstStyle>
          <a:p>
            <a:r>
              <a:rPr lang="en-US" dirty="0"/>
              <a:t>Click to edit Master subtitle style</a:t>
            </a:r>
          </a:p>
        </p:txBody>
      </p:sp>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6200" y="5486400"/>
            <a:ext cx="3886200" cy="1036320"/>
          </a:xfrm>
          <a:prstGeom prst="rect">
            <a:avLst/>
          </a:prstGeom>
        </p:spPr>
      </p:pic>
    </p:spTree>
    <p:extLst>
      <p:ext uri="{BB962C8B-B14F-4D97-AF65-F5344CB8AC3E}">
        <p14:creationId xmlns:p14="http://schemas.microsoft.com/office/powerpoint/2010/main" val="4216950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457200" y="76200"/>
            <a:ext cx="11176000" cy="1066800"/>
          </a:xfrm>
        </p:spPr>
        <p:txBody>
          <a:bodyPr/>
          <a:lstStyle>
            <a:lvl1pPr>
              <a:defRPr baseline="0">
                <a:solidFill>
                  <a:srgbClr val="1E0000"/>
                </a:solidFill>
              </a:defRPr>
            </a:lvl1pPr>
          </a:lstStyle>
          <a:p>
            <a:r>
              <a:rPr lang="en-US" dirty="0"/>
              <a:t>Click to edit Master title style</a:t>
            </a:r>
          </a:p>
        </p:txBody>
      </p:sp>
      <p:sp>
        <p:nvSpPr>
          <p:cNvPr id="5" name="Content Placeholder 2"/>
          <p:cNvSpPr>
            <a:spLocks noGrp="1"/>
          </p:cNvSpPr>
          <p:nvPr>
            <p:ph idx="1"/>
          </p:nvPr>
        </p:nvSpPr>
        <p:spPr>
          <a:xfrm>
            <a:off x="457200" y="1280160"/>
            <a:ext cx="11297920" cy="3733800"/>
          </a:xfrm>
        </p:spPr>
        <p:txBody>
          <a:bodyPr/>
          <a:lstStyle>
            <a:lvl1pPr marL="457200" indent="-457200">
              <a:buClr>
                <a:srgbClr val="1E0000"/>
              </a:buClr>
              <a:buSzPct val="100000"/>
              <a:buFont typeface="Arial" panose="020B0604020202020204" pitchFamily="34" charset="0"/>
              <a:buChar char="•"/>
              <a:defRPr baseline="0">
                <a:solidFill>
                  <a:srgbClr val="1E0000"/>
                </a:solidFill>
              </a:defRPr>
            </a:lvl1pPr>
            <a:lvl2pPr>
              <a:buClr>
                <a:srgbClr val="1E0000"/>
              </a:buClr>
              <a:defRPr baseline="0">
                <a:solidFill>
                  <a:srgbClr val="1E0000"/>
                </a:solidFill>
              </a:defRPr>
            </a:lvl2pPr>
            <a:lvl3pPr marL="1257300" indent="-342900">
              <a:buClr>
                <a:srgbClr val="1E0000"/>
              </a:buClr>
              <a:buSzPct val="90000"/>
              <a:buFont typeface="Arial" panose="020B0604020202020204" pitchFamily="34" charset="0"/>
              <a:buChar char="•"/>
              <a:defRPr baseline="0">
                <a:solidFill>
                  <a:srgbClr val="1E0000"/>
                </a:solidFill>
              </a:defRPr>
            </a:lvl3pPr>
            <a:lvl4pPr>
              <a:buClr>
                <a:srgbClr val="1E0000"/>
              </a:buClr>
              <a:defRPr baseline="0">
                <a:solidFill>
                  <a:srgbClr val="1E0000"/>
                </a:solidFill>
              </a:defRPr>
            </a:lvl4pPr>
            <a:lvl5pPr>
              <a:buClr>
                <a:srgbClr val="1E0000"/>
              </a:buClr>
              <a:defRPr baseline="0">
                <a:solidFill>
                  <a:srgbClr val="1E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6"/>
          <p:cNvSpPr>
            <a:spLocks noGrp="1" noChangeArrowheads="1"/>
          </p:cNvSpPr>
          <p:nvPr>
            <p:ph type="sldNum" sz="quarter" idx="4"/>
          </p:nvPr>
        </p:nvSpPr>
        <p:spPr bwMode="auto">
          <a:xfrm>
            <a:off x="9448800" y="63246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a:latin typeface="Times New Roman" pitchFamily="18" charset="0"/>
              </a:defRPr>
            </a:lvl1pPr>
          </a:lstStyle>
          <a:p>
            <a:pPr>
              <a:defRPr/>
            </a:pPr>
            <a:fld id="{F6D20532-61D7-47D0-903F-227F7C48AD34}" type="slidenum">
              <a:rPr lang="en-US"/>
              <a:pPr>
                <a:defRPr/>
              </a:pPr>
              <a:t>‹#›</a:t>
            </a:fld>
            <a:endParaRPr lang="en-US" dirty="0"/>
          </a:p>
        </p:txBody>
      </p:sp>
    </p:spTree>
    <p:extLst>
      <p:ext uri="{BB962C8B-B14F-4D97-AF65-F5344CB8AC3E}">
        <p14:creationId xmlns:p14="http://schemas.microsoft.com/office/powerpoint/2010/main" val="654020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146007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10668000" cy="1069848"/>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524000"/>
            <a:ext cx="5232400" cy="3733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096000" y="1524000"/>
            <a:ext cx="5232400" cy="3733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23174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11155680" cy="1069848"/>
          </a:xfrm>
          <a:prstGeom prst="rect">
            <a:avLst/>
          </a:prstGeom>
        </p:spPr>
        <p:txBody>
          <a:bodyPr/>
          <a:lstStyle/>
          <a:p>
            <a:r>
              <a:rPr lang="en-US" dirty="0"/>
              <a:t>Click to edit Master title style</a:t>
            </a:r>
          </a:p>
        </p:txBody>
      </p:sp>
      <p:sp>
        <p:nvSpPr>
          <p:cNvPr id="3" name="Rectangle 6"/>
          <p:cNvSpPr>
            <a:spLocks noGrp="1" noChangeArrowheads="1"/>
          </p:cNvSpPr>
          <p:nvPr>
            <p:ph type="sldNum" sz="quarter" idx="4"/>
          </p:nvPr>
        </p:nvSpPr>
        <p:spPr bwMode="auto">
          <a:xfrm>
            <a:off x="9448800" y="63246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a:latin typeface="Times New Roman" pitchFamily="18" charset="0"/>
              </a:defRPr>
            </a:lvl1pPr>
          </a:lstStyle>
          <a:p>
            <a:pPr>
              <a:defRPr/>
            </a:pPr>
            <a:fld id="{F6D20532-61D7-47D0-903F-227F7C48AD34}" type="slidenum">
              <a:rPr lang="en-US"/>
              <a:pPr>
                <a:defRPr/>
              </a:pPr>
              <a:t>‹#›</a:t>
            </a:fld>
            <a:endParaRPr lang="en-US" dirty="0"/>
          </a:p>
        </p:txBody>
      </p:sp>
    </p:spTree>
    <p:extLst>
      <p:ext uri="{BB962C8B-B14F-4D97-AF65-F5344CB8AC3E}">
        <p14:creationId xmlns:p14="http://schemas.microsoft.com/office/powerpoint/2010/main" val="1502422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228600" y="76200"/>
            <a:ext cx="10896600" cy="106680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EAF3F77-D290-4901-85A8-48741AAFABAD}"/>
              </a:ext>
            </a:extLst>
          </p:cNvPr>
          <p:cNvSpPr>
            <a:spLocks noGrp="1"/>
          </p:cNvSpPr>
          <p:nvPr>
            <p:ph type="body" sz="quarter" idx="10"/>
          </p:nvPr>
        </p:nvSpPr>
        <p:spPr>
          <a:xfrm>
            <a:off x="228600" y="1295400"/>
            <a:ext cx="10896600" cy="5181600"/>
          </a:xfrm>
        </p:spPr>
        <p:txBody>
          <a:bodyPr/>
          <a:lstStyle>
            <a:lvl5pPr marL="2057400" indent="-2286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5737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AutoShape 5"/>
          <p:cNvSpPr>
            <a:spLocks noChangeArrowheads="1"/>
          </p:cNvSpPr>
          <p:nvPr/>
        </p:nvSpPr>
        <p:spPr bwMode="auto">
          <a:xfrm>
            <a:off x="1016000" y="1143000"/>
            <a:ext cx="6807200" cy="609600"/>
          </a:xfrm>
          <a:prstGeom prst="roundRect">
            <a:avLst>
              <a:gd name="adj" fmla="val 50000"/>
            </a:avLst>
          </a:prstGeom>
          <a:solidFill>
            <a:schemeClr val="bg1"/>
          </a:solidFill>
          <a:ln w="9525">
            <a:noFill/>
            <a:round/>
            <a:headEnd/>
            <a:tailEnd/>
          </a:ln>
        </p:spPr>
        <p:txBody>
          <a:bodyPr wrap="none" anchor="ctr"/>
          <a:lstStyle/>
          <a:p>
            <a:pPr algn="ctr">
              <a:spcBef>
                <a:spcPct val="0"/>
              </a:spcBef>
              <a:buClrTx/>
              <a:buSzTx/>
              <a:buFontTx/>
              <a:buNone/>
              <a:defRPr/>
            </a:pPr>
            <a:endParaRPr kumimoji="1" lang="en-US" sz="2400" dirty="0"/>
          </a:p>
        </p:txBody>
      </p:sp>
      <p:sp>
        <p:nvSpPr>
          <p:cNvPr id="25615" name="Rectangle 15"/>
          <p:cNvSpPr>
            <a:spLocks noChangeArrowheads="1"/>
          </p:cNvSpPr>
          <p:nvPr userDrawn="1"/>
        </p:nvSpPr>
        <p:spPr bwMode="auto">
          <a:xfrm>
            <a:off x="304801" y="6629401"/>
            <a:ext cx="11578167" cy="9525"/>
          </a:xfrm>
          <a:prstGeom prst="rect">
            <a:avLst/>
          </a:prstGeom>
          <a:gradFill rotWithShape="0">
            <a:gsLst>
              <a:gs pos="0">
                <a:schemeClr val="folHlink"/>
              </a:gs>
              <a:gs pos="100000">
                <a:schemeClr val="folHlink">
                  <a:gamma/>
                  <a:tint val="25098"/>
                  <a:invGamma/>
                </a:schemeClr>
              </a:gs>
            </a:gsLst>
            <a:path path="shape">
              <a:fillToRect l="50000" t="50000" r="50000" b="50000"/>
            </a:path>
          </a:gradFill>
          <a:ln w="19050">
            <a:noFill/>
            <a:miter lim="800000"/>
            <a:headEnd/>
            <a:tailEnd/>
          </a:ln>
          <a:effectLst/>
        </p:spPr>
        <p:txBody>
          <a:bodyPr wrap="none" anchor="ctr"/>
          <a:lstStyle/>
          <a:p>
            <a:pPr algn="ctr">
              <a:spcBef>
                <a:spcPct val="0"/>
              </a:spcBef>
              <a:buClrTx/>
              <a:buSzTx/>
              <a:buFontTx/>
              <a:buNone/>
              <a:defRPr/>
            </a:pPr>
            <a:endParaRPr lang="en-US" sz="2400" dirty="0">
              <a:latin typeface="Helvetica" charset="0"/>
            </a:endParaRPr>
          </a:p>
        </p:txBody>
      </p:sp>
      <p:sp>
        <p:nvSpPr>
          <p:cNvPr id="11" name="Line 8"/>
          <p:cNvSpPr>
            <a:spLocks noChangeShapeType="1"/>
          </p:cNvSpPr>
          <p:nvPr userDrawn="1"/>
        </p:nvSpPr>
        <p:spPr bwMode="auto">
          <a:xfrm>
            <a:off x="0" y="1143000"/>
            <a:ext cx="11176000" cy="0"/>
          </a:xfrm>
          <a:prstGeom prst="line">
            <a:avLst/>
          </a:prstGeom>
          <a:noFill/>
          <a:ln w="50800">
            <a:solidFill>
              <a:srgbClr val="500000"/>
            </a:solidFill>
            <a:round/>
            <a:headEnd type="none" w="sm" len="sm"/>
            <a:tailEnd type="none" w="sm" len="sm"/>
          </a:ln>
          <a:effectLst/>
        </p:spPr>
        <p:txBody>
          <a:bodyPr wrap="none" anchor="ctr"/>
          <a:lstStyle/>
          <a:p>
            <a:pPr>
              <a:defRPr/>
            </a:pPr>
            <a:endParaRPr lang="en-US" sz="2800" dirty="0"/>
          </a:p>
        </p:txBody>
      </p:sp>
      <p:sp>
        <p:nvSpPr>
          <p:cNvPr id="12" name="Rectangle 6"/>
          <p:cNvSpPr>
            <a:spLocks noGrp="1" noChangeArrowheads="1"/>
          </p:cNvSpPr>
          <p:nvPr>
            <p:ph type="title"/>
          </p:nvPr>
        </p:nvSpPr>
        <p:spPr bwMode="auto">
          <a:xfrm>
            <a:off x="457200" y="76200"/>
            <a:ext cx="10668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 name="Rectangle 6"/>
          <p:cNvSpPr>
            <a:spLocks noGrp="1" noChangeArrowheads="1"/>
          </p:cNvSpPr>
          <p:nvPr>
            <p:ph type="sldNum" sz="quarter" idx="4"/>
          </p:nvPr>
        </p:nvSpPr>
        <p:spPr bwMode="auto">
          <a:xfrm>
            <a:off x="9448800" y="63246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a:latin typeface="Times New Roman" pitchFamily="18" charset="0"/>
              </a:defRPr>
            </a:lvl1pPr>
          </a:lstStyle>
          <a:p>
            <a:pPr>
              <a:defRPr/>
            </a:pPr>
            <a:fld id="{F6D20532-61D7-47D0-903F-227F7C48AD34}" type="slidenum">
              <a:rPr lang="en-US"/>
              <a:pPr>
                <a:defRPr/>
              </a:pPr>
              <a:t>‹#›</a:t>
            </a:fld>
            <a:endParaRPr lang="en-US" dirty="0"/>
          </a:p>
        </p:txBody>
      </p:sp>
      <p:sp>
        <p:nvSpPr>
          <p:cNvPr id="15" name="Rectangle 7"/>
          <p:cNvSpPr>
            <a:spLocks noGrp="1" noChangeArrowheads="1"/>
          </p:cNvSpPr>
          <p:nvPr>
            <p:ph type="body" idx="1"/>
          </p:nvPr>
        </p:nvSpPr>
        <p:spPr bwMode="auto">
          <a:xfrm>
            <a:off x="457200" y="1280160"/>
            <a:ext cx="10668000" cy="3733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074" name="Picture 2" descr="Related image"/>
          <p:cNvPicPr>
            <a:picLocks noChangeAspect="1" noChangeArrowheads="1"/>
          </p:cNvPicPr>
          <p:nvPr userDrawn="1"/>
        </p:nvPicPr>
        <p:blipFill>
          <a:blip r:embed="rId8" cstate="email">
            <a:extLst>
              <a:ext uri="{28A0092B-C50C-407E-A947-70E740481C1C}">
                <a14:useLocalDpi xmlns:a14="http://schemas.microsoft.com/office/drawing/2010/main"/>
              </a:ext>
            </a:extLst>
          </a:blip>
          <a:srcRect/>
          <a:stretch>
            <a:fillRect/>
          </a:stretch>
        </p:blipFill>
        <p:spPr bwMode="auto">
          <a:xfrm>
            <a:off x="11318241" y="838200"/>
            <a:ext cx="670559" cy="6096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33" r:id="rId1"/>
    <p:sldLayoutId id="2147483723" r:id="rId2"/>
    <p:sldLayoutId id="2147483724" r:id="rId3"/>
    <p:sldLayoutId id="2147483725" r:id="rId4"/>
    <p:sldLayoutId id="2147483727" r:id="rId5"/>
    <p:sldLayoutId id="2147483734" r:id="rId6"/>
  </p:sldLayoutIdLst>
  <p:txStyles>
    <p:titleStyle>
      <a:lvl1pPr algn="l" rtl="0" eaLnBrk="0" fontAlgn="base" hangingPunct="0">
        <a:lnSpc>
          <a:spcPct val="90000"/>
        </a:lnSpc>
        <a:spcBef>
          <a:spcPct val="0"/>
        </a:spcBef>
        <a:spcAft>
          <a:spcPct val="0"/>
        </a:spcAft>
        <a:defRPr sz="3600" b="1" baseline="0">
          <a:solidFill>
            <a:srgbClr val="3C0000"/>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457200" indent="-457200" algn="l" rtl="0" eaLnBrk="0" fontAlgn="base" hangingPunct="0">
        <a:spcBef>
          <a:spcPct val="20000"/>
        </a:spcBef>
        <a:spcAft>
          <a:spcPct val="0"/>
        </a:spcAft>
        <a:buClr>
          <a:schemeClr val="tx1"/>
        </a:buClr>
        <a:buSzPct val="100000"/>
        <a:buFont typeface="Arial" panose="020B0604020202020204" pitchFamily="34" charset="0"/>
        <a:buChar char="•"/>
        <a:defRPr sz="2800" baseline="0">
          <a:solidFill>
            <a:srgbClr val="280000"/>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baseline="0">
          <a:solidFill>
            <a:srgbClr val="280000"/>
          </a:solidFill>
          <a:latin typeface="+mn-lt"/>
        </a:defRPr>
      </a:lvl2pPr>
      <a:lvl3pPr marL="1257300" indent="-342900" algn="l" rtl="0" eaLnBrk="0" fontAlgn="base" hangingPunct="0">
        <a:spcBef>
          <a:spcPct val="20000"/>
        </a:spcBef>
        <a:spcAft>
          <a:spcPct val="0"/>
        </a:spcAft>
        <a:buClr>
          <a:schemeClr val="tx1"/>
        </a:buClr>
        <a:buSzPct val="90000"/>
        <a:buFont typeface="Arial" panose="020B0604020202020204" pitchFamily="34" charset="0"/>
        <a:buChar char="•"/>
        <a:defRPr sz="2000" baseline="0">
          <a:solidFill>
            <a:srgbClr val="280000"/>
          </a:solidFill>
          <a:latin typeface="+mn-lt"/>
        </a:defRPr>
      </a:lvl3pPr>
      <a:lvl4pPr marL="1600200" indent="-228600" algn="l" rtl="0" eaLnBrk="0" fontAlgn="base" hangingPunct="0">
        <a:spcBef>
          <a:spcPct val="20000"/>
        </a:spcBef>
        <a:spcAft>
          <a:spcPct val="0"/>
        </a:spcAft>
        <a:buClr>
          <a:schemeClr val="tx1"/>
        </a:buClr>
        <a:buSzPct val="80000"/>
        <a:buChar char="–"/>
        <a:defRPr sz="2000" baseline="0">
          <a:solidFill>
            <a:srgbClr val="280000"/>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
        <a:defRPr sz="2000" baseline="0">
          <a:solidFill>
            <a:srgbClr val="280000"/>
          </a:solidFill>
          <a:latin typeface="+mn-lt"/>
        </a:defRPr>
      </a:lvl5pPr>
      <a:lvl6pPr marL="25146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overbye@tamu.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Grp="1" noChangeArrowheads="1"/>
          </p:cNvSpPr>
          <p:nvPr>
            <p:ph type="ctrTitle"/>
          </p:nvPr>
        </p:nvSpPr>
        <p:spPr>
          <a:xfrm>
            <a:off x="1524000" y="76201"/>
            <a:ext cx="9144000" cy="1646237"/>
          </a:xfrm>
          <a:noFill/>
        </p:spPr>
        <p:txBody>
          <a:bodyPr anchor="ctr"/>
          <a:lstStyle/>
          <a:p>
            <a:pPr algn="ctr" eaLnBrk="1" hangingPunct="1">
              <a:spcBef>
                <a:spcPct val="50000"/>
              </a:spcBef>
            </a:pPr>
            <a:r>
              <a:rPr lang="en-US" b="1" dirty="0">
                <a:solidFill>
                  <a:srgbClr val="000000"/>
                </a:solidFill>
                <a:effectLst/>
                <a:latin typeface="+mj-lt"/>
                <a:ea typeface="Times New Roman" panose="02020603050405020304" pitchFamily="18" charset="0"/>
              </a:rPr>
              <a:t>ECEN 460</a:t>
            </a:r>
            <a:br>
              <a:rPr lang="en-US" dirty="0">
                <a:solidFill>
                  <a:srgbClr val="000000"/>
                </a:solidFill>
                <a:latin typeface="+mj-lt"/>
                <a:ea typeface="Calibri" panose="020F0502020204030204" pitchFamily="34" charset="0"/>
                <a:cs typeface="Times New Roman" panose="02020603050405020304" pitchFamily="18" charset="0"/>
              </a:rPr>
            </a:br>
            <a:r>
              <a:rPr lang="en-US" dirty="0">
                <a:solidFill>
                  <a:srgbClr val="000000"/>
                </a:solidFill>
                <a:latin typeface="+mj-lt"/>
                <a:ea typeface="Calibri" panose="020F0502020204030204" pitchFamily="34" charset="0"/>
                <a:cs typeface="Times New Roman" panose="02020603050405020304" pitchFamily="18" charset="0"/>
              </a:rPr>
              <a:t>Power System Operation and Control</a:t>
            </a:r>
            <a:br>
              <a:rPr lang="en-US" dirty="0">
                <a:solidFill>
                  <a:srgbClr val="000000"/>
                </a:solidFill>
                <a:latin typeface="+mj-lt"/>
                <a:ea typeface="Calibri" panose="020F0502020204030204" pitchFamily="34" charset="0"/>
                <a:cs typeface="Times New Roman" panose="02020603050405020304" pitchFamily="18" charset="0"/>
              </a:rPr>
            </a:br>
            <a:r>
              <a:rPr lang="en-US" dirty="0">
                <a:solidFill>
                  <a:srgbClr val="000000"/>
                </a:solidFill>
                <a:latin typeface="+mj-lt"/>
                <a:ea typeface="Calibri" panose="020F0502020204030204" pitchFamily="34" charset="0"/>
                <a:cs typeface="Times New Roman" panose="02020603050405020304" pitchFamily="18" charset="0"/>
              </a:rPr>
              <a:t>Spring 2025</a:t>
            </a:r>
            <a:endParaRPr lang="en-US" altLang="en-US" dirty="0">
              <a:latin typeface="+mj-lt"/>
            </a:endParaRPr>
          </a:p>
        </p:txBody>
      </p:sp>
      <p:sp>
        <p:nvSpPr>
          <p:cNvPr id="6" name="Rectangle 5"/>
          <p:cNvSpPr/>
          <p:nvPr/>
        </p:nvSpPr>
        <p:spPr>
          <a:xfrm>
            <a:off x="1828800" y="1902352"/>
            <a:ext cx="8991600" cy="1077218"/>
          </a:xfrm>
          <a:prstGeom prst="rect">
            <a:avLst/>
          </a:prstGeom>
        </p:spPr>
        <p:txBody>
          <a:bodyPr wrap="square">
            <a:spAutoFit/>
          </a:bodyPr>
          <a:lstStyle/>
          <a:p>
            <a:pPr algn="ctr"/>
            <a:r>
              <a:rPr lang="en-US" sz="3200" b="1" kern="0" dirty="0">
                <a:solidFill>
                  <a:srgbClr val="1E0000"/>
                </a:solidFill>
                <a:latin typeface="Arial" pitchFamily="34" charset="0"/>
                <a:cs typeface="Arial" pitchFamily="34" charset="0"/>
              </a:rPr>
              <a:t>Lecture 26: </a:t>
            </a:r>
            <a:br>
              <a:rPr lang="en-US" sz="3200" b="1" kern="0" dirty="0">
                <a:solidFill>
                  <a:srgbClr val="1E0000"/>
                </a:solidFill>
                <a:latin typeface="Arial" pitchFamily="34" charset="0"/>
                <a:cs typeface="Arial" pitchFamily="34" charset="0"/>
              </a:rPr>
            </a:br>
            <a:endParaRPr lang="en-US" sz="3200" b="1" kern="0" dirty="0">
              <a:solidFill>
                <a:srgbClr val="1E0000"/>
              </a:solidFill>
              <a:latin typeface="Arial" pitchFamily="34" charset="0"/>
              <a:cs typeface="Arial" pitchFamily="34" charset="0"/>
            </a:endParaRPr>
          </a:p>
        </p:txBody>
      </p:sp>
      <p:sp>
        <p:nvSpPr>
          <p:cNvPr id="7" name="Subtitle 2"/>
          <p:cNvSpPr>
            <a:spLocks noGrp="1"/>
          </p:cNvSpPr>
          <p:nvPr>
            <p:ph type="subTitle" sz="quarter" idx="1"/>
          </p:nvPr>
        </p:nvSpPr>
        <p:spPr>
          <a:xfrm>
            <a:off x="1752600" y="3251817"/>
            <a:ext cx="9144000" cy="1752600"/>
          </a:xfrm>
        </p:spPr>
        <p:txBody>
          <a:bodyPr/>
          <a:lstStyle/>
          <a:p>
            <a:r>
              <a:rPr lang="en-US" dirty="0"/>
              <a:t>Prof. Tom Overbye </a:t>
            </a:r>
          </a:p>
          <a:p>
            <a:r>
              <a:rPr lang="en-US" dirty="0"/>
              <a:t>Special Guest Lecture by Sanjana </a:t>
            </a:r>
            <a:r>
              <a:rPr lang="fi-FI" dirty="0"/>
              <a:t>Sanjana Kunkolienkar </a:t>
            </a:r>
            <a:r>
              <a:rPr lang="en-US" dirty="0"/>
              <a:t>Dept. of Electrical and Computer Engineering</a:t>
            </a:r>
          </a:p>
          <a:p>
            <a:r>
              <a:rPr lang="en-US" dirty="0"/>
              <a:t>Texas A&amp;M University</a:t>
            </a:r>
          </a:p>
          <a:p>
            <a:r>
              <a:rPr lang="en-US" dirty="0">
                <a:hlinkClick r:id="rId3"/>
              </a:rPr>
              <a:t>overbye@tamu.edu</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C73C0B34-2FAC-C15C-D2E9-30B260C96E85}"/>
              </a:ext>
            </a:extLst>
          </p:cNvPr>
          <p:cNvSpPr>
            <a:spLocks noGrp="1" noChangeArrowheads="1"/>
          </p:cNvSpPr>
          <p:nvPr>
            <p:ph type="title"/>
          </p:nvPr>
        </p:nvSpPr>
        <p:spPr/>
        <p:txBody>
          <a:bodyPr/>
          <a:lstStyle/>
          <a:p>
            <a:r>
              <a:rPr lang="en-US" altLang="en-US" dirty="0"/>
              <a:t>Restoration</a:t>
            </a:r>
          </a:p>
        </p:txBody>
      </p:sp>
      <p:sp>
        <p:nvSpPr>
          <p:cNvPr id="48131" name="Content Placeholder 2">
            <a:extLst>
              <a:ext uri="{FF2B5EF4-FFF2-40B4-BE49-F238E27FC236}">
                <a16:creationId xmlns:a16="http://schemas.microsoft.com/office/drawing/2014/main" id="{BF7E0E7D-D79F-0A27-0A15-03BA90A1520D}"/>
              </a:ext>
            </a:extLst>
          </p:cNvPr>
          <p:cNvSpPr>
            <a:spLocks noGrp="1"/>
          </p:cNvSpPr>
          <p:nvPr>
            <p:ph idx="1"/>
          </p:nvPr>
        </p:nvSpPr>
        <p:spPr>
          <a:xfrm>
            <a:off x="457200" y="1280160"/>
            <a:ext cx="10668000" cy="4114800"/>
          </a:xfrm>
        </p:spPr>
        <p:txBody>
          <a:bodyPr/>
          <a:lstStyle/>
          <a:p>
            <a:pPr>
              <a:defRPr/>
            </a:pPr>
            <a:r>
              <a:rPr lang="en-US" dirty="0"/>
              <a:t>The cost of blackouts certainly increases the longer the power is out</a:t>
            </a:r>
          </a:p>
          <a:p>
            <a:pPr>
              <a:defRPr/>
            </a:pPr>
            <a:r>
              <a:rPr lang="en-US" dirty="0"/>
              <a:t>How quickly power can be restored depends on whether there was equipment damage</a:t>
            </a:r>
          </a:p>
          <a:p>
            <a:pPr lvl="1">
              <a:defRPr/>
            </a:pPr>
            <a:r>
              <a:rPr lang="en-US" dirty="0"/>
              <a:t>Downed lines take time to rebuild</a:t>
            </a:r>
          </a:p>
          <a:p>
            <a:pPr lvl="1">
              <a:defRPr/>
            </a:pPr>
            <a:r>
              <a:rPr lang="en-US" dirty="0"/>
              <a:t>Houses damaged by flooding need to be disconnected before service can be restored</a:t>
            </a:r>
          </a:p>
          <a:p>
            <a:pPr lvl="1">
              <a:defRPr/>
            </a:pPr>
            <a:r>
              <a:rPr lang="en-US" dirty="0"/>
              <a:t>Some generation, such as nuclear plants, can take days to restart</a:t>
            </a:r>
          </a:p>
          <a:p>
            <a:pPr lvl="1">
              <a:defRPr/>
            </a:pPr>
            <a:r>
              <a:rPr lang="en-US" dirty="0"/>
              <a:t>Damage to HEV transformers could be catastrophic!</a:t>
            </a:r>
          </a:p>
          <a:p>
            <a:pPr marL="0" indent="0">
              <a:buFontTx/>
              <a:buNone/>
              <a:defRPr/>
            </a:pPr>
            <a:endParaRPr lang="en-US" dirty="0"/>
          </a:p>
        </p:txBody>
      </p:sp>
      <p:sp>
        <p:nvSpPr>
          <p:cNvPr id="35844" name="Slide Number Placeholder 3">
            <a:extLst>
              <a:ext uri="{FF2B5EF4-FFF2-40B4-BE49-F238E27FC236}">
                <a16:creationId xmlns:a16="http://schemas.microsoft.com/office/drawing/2014/main" id="{A590EC64-779E-5094-5FE7-FDE2DD041FF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6600"/>
              </a:buClr>
              <a:buSzPct val="140000"/>
              <a:buChar char="•"/>
              <a:defRPr sz="3200">
                <a:solidFill>
                  <a:schemeClr val="tx1"/>
                </a:solidFill>
                <a:latin typeface="Times New Roman" panose="02020603050405020304" pitchFamily="18" charset="0"/>
              </a:defRPr>
            </a:lvl1pPr>
            <a:lvl2pPr marL="742950" indent="-285750">
              <a:spcBef>
                <a:spcPct val="20000"/>
              </a:spcBef>
              <a:buClr>
                <a:srgbClr val="006600"/>
              </a:buClr>
              <a:buSzPct val="140000"/>
              <a:buChar char="–"/>
              <a:defRPr sz="2800">
                <a:solidFill>
                  <a:schemeClr val="tx1"/>
                </a:solidFill>
                <a:latin typeface="Times New Roman" panose="02020603050405020304" pitchFamily="18" charset="0"/>
              </a:defRPr>
            </a:lvl2pPr>
            <a:lvl3pPr marL="1143000" indent="-228600">
              <a:spcBef>
                <a:spcPct val="20000"/>
              </a:spcBef>
              <a:buClr>
                <a:srgbClr val="006600"/>
              </a:buClr>
              <a:buSzPct val="140000"/>
              <a:buChar char="•"/>
              <a:defRPr sz="2400">
                <a:solidFill>
                  <a:schemeClr val="tx1"/>
                </a:solidFill>
                <a:latin typeface="Times New Roman" panose="02020603050405020304" pitchFamily="18" charset="0"/>
              </a:defRPr>
            </a:lvl3pPr>
            <a:lvl4pPr marL="1600200" indent="-228600">
              <a:spcBef>
                <a:spcPct val="20000"/>
              </a:spcBef>
              <a:buClr>
                <a:srgbClr val="006600"/>
              </a:buClr>
              <a:buSzPct val="140000"/>
              <a:buChar char="–"/>
              <a:defRPr sz="2000">
                <a:solidFill>
                  <a:schemeClr val="tx1"/>
                </a:solidFill>
                <a:latin typeface="Times New Roman" panose="02020603050405020304" pitchFamily="18" charset="0"/>
              </a:defRPr>
            </a:lvl4pPr>
            <a:lvl5pPr marL="2057400" indent="-228600">
              <a:spcBef>
                <a:spcPct val="20000"/>
              </a:spcBef>
              <a:buClr>
                <a:srgbClr val="006600"/>
              </a:buClr>
              <a:buSzPct val="14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6600"/>
              </a:buClr>
              <a:buSzPct val="14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6600"/>
              </a:buClr>
              <a:buSzPct val="14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6600"/>
              </a:buClr>
              <a:buSzPct val="14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6600"/>
              </a:buClr>
              <a:buSzPct val="140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2000" dirty="0"/>
              <a:t> </a:t>
            </a:r>
          </a:p>
        </p:txBody>
      </p:sp>
      <p:sp>
        <p:nvSpPr>
          <p:cNvPr id="2" name="Slide Number Placeholder 3">
            <a:extLst>
              <a:ext uri="{FF2B5EF4-FFF2-40B4-BE49-F238E27FC236}">
                <a16:creationId xmlns:a16="http://schemas.microsoft.com/office/drawing/2014/main" id="{B77358FE-A6B4-A25B-5788-85ECC2D5BA53}"/>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9</a:t>
            </a:fld>
            <a:endParaRPr lang="en-US" dirty="0">
              <a:solidFill>
                <a:schemeClr val="tx1">
                  <a:lumMod val="50000"/>
                </a:schemeClr>
              </a:solidFill>
            </a:endParaRPr>
          </a:p>
        </p:txBody>
      </p:sp>
    </p:spTree>
    <p:extLst>
      <p:ext uri="{BB962C8B-B14F-4D97-AF65-F5344CB8AC3E}">
        <p14:creationId xmlns:p14="http://schemas.microsoft.com/office/powerpoint/2010/main" val="3869774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538BE684-47A1-8333-F000-65294FF2870F}"/>
              </a:ext>
            </a:extLst>
          </p:cNvPr>
          <p:cNvSpPr>
            <a:spLocks noGrp="1" noChangeArrowheads="1"/>
          </p:cNvSpPr>
          <p:nvPr>
            <p:ph type="title"/>
          </p:nvPr>
        </p:nvSpPr>
        <p:spPr/>
        <p:txBody>
          <a:bodyPr/>
          <a:lstStyle/>
          <a:p>
            <a:r>
              <a:rPr lang="en-US" altLang="en-US" dirty="0"/>
              <a:t>Restoration, cont.</a:t>
            </a:r>
          </a:p>
        </p:txBody>
      </p:sp>
      <p:sp>
        <p:nvSpPr>
          <p:cNvPr id="37891" name="Content Placeholder 2">
            <a:extLst>
              <a:ext uri="{FF2B5EF4-FFF2-40B4-BE49-F238E27FC236}">
                <a16:creationId xmlns:a16="http://schemas.microsoft.com/office/drawing/2014/main" id="{462E1D9D-F1EB-F0E3-C6D2-57C5179E82AA}"/>
              </a:ext>
            </a:extLst>
          </p:cNvPr>
          <p:cNvSpPr>
            <a:spLocks noGrp="1" noChangeArrowheads="1"/>
          </p:cNvSpPr>
          <p:nvPr>
            <p:ph idx="1"/>
          </p:nvPr>
        </p:nvSpPr>
        <p:spPr/>
        <p:txBody>
          <a:bodyPr/>
          <a:lstStyle/>
          <a:p>
            <a:r>
              <a:rPr lang="en-US" altLang="en-US" dirty="0"/>
              <a:t>For larger </a:t>
            </a:r>
            <a:br>
              <a:rPr lang="en-US" altLang="en-US" dirty="0"/>
            </a:br>
            <a:r>
              <a:rPr lang="en-US" altLang="en-US" dirty="0"/>
              <a:t>blackouts there</a:t>
            </a:r>
            <a:br>
              <a:rPr lang="en-US" altLang="en-US" dirty="0"/>
            </a:br>
            <a:r>
              <a:rPr lang="en-US" altLang="en-US" dirty="0"/>
              <a:t>appears to</a:t>
            </a:r>
            <a:br>
              <a:rPr lang="en-US" altLang="en-US" dirty="0"/>
            </a:br>
            <a:r>
              <a:rPr lang="en-US" altLang="en-US" dirty="0"/>
              <a:t>be little</a:t>
            </a:r>
            <a:br>
              <a:rPr lang="en-US" altLang="en-US" dirty="0"/>
            </a:br>
            <a:r>
              <a:rPr lang="en-US" altLang="en-US" dirty="0"/>
              <a:t>correlation</a:t>
            </a:r>
            <a:br>
              <a:rPr lang="en-US" altLang="en-US" dirty="0"/>
            </a:br>
            <a:r>
              <a:rPr lang="en-US" altLang="en-US" dirty="0"/>
              <a:t>between</a:t>
            </a:r>
            <a:br>
              <a:rPr lang="en-US" altLang="en-US" dirty="0"/>
            </a:br>
            <a:r>
              <a:rPr lang="en-US" altLang="en-US" dirty="0"/>
              <a:t>the size of the</a:t>
            </a:r>
            <a:br>
              <a:rPr lang="en-US" altLang="en-US" dirty="0"/>
            </a:br>
            <a:r>
              <a:rPr lang="en-US" altLang="en-US" dirty="0"/>
              <a:t>event and</a:t>
            </a:r>
            <a:br>
              <a:rPr lang="en-US" altLang="en-US" dirty="0"/>
            </a:br>
            <a:r>
              <a:rPr lang="en-US" altLang="en-US" dirty="0"/>
              <a:t>the restoration</a:t>
            </a:r>
            <a:br>
              <a:rPr lang="en-US" altLang="en-US" dirty="0"/>
            </a:br>
            <a:r>
              <a:rPr lang="en-US" altLang="en-US" dirty="0"/>
              <a:t>time </a:t>
            </a:r>
          </a:p>
        </p:txBody>
      </p:sp>
      <p:sp>
        <p:nvSpPr>
          <p:cNvPr id="37892" name="Slide Number Placeholder 3">
            <a:extLst>
              <a:ext uri="{FF2B5EF4-FFF2-40B4-BE49-F238E27FC236}">
                <a16:creationId xmlns:a16="http://schemas.microsoft.com/office/drawing/2014/main" id="{90D2673C-B372-483C-4B5F-BC089236064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6600"/>
              </a:buClr>
              <a:buSzPct val="140000"/>
              <a:buChar char="•"/>
              <a:defRPr sz="3200">
                <a:solidFill>
                  <a:schemeClr val="tx1"/>
                </a:solidFill>
                <a:latin typeface="Times New Roman" panose="02020603050405020304" pitchFamily="18" charset="0"/>
              </a:defRPr>
            </a:lvl1pPr>
            <a:lvl2pPr marL="742950" indent="-285750">
              <a:spcBef>
                <a:spcPct val="20000"/>
              </a:spcBef>
              <a:buClr>
                <a:srgbClr val="006600"/>
              </a:buClr>
              <a:buSzPct val="140000"/>
              <a:buChar char="–"/>
              <a:defRPr sz="2800">
                <a:solidFill>
                  <a:schemeClr val="tx1"/>
                </a:solidFill>
                <a:latin typeface="Times New Roman" panose="02020603050405020304" pitchFamily="18" charset="0"/>
              </a:defRPr>
            </a:lvl2pPr>
            <a:lvl3pPr marL="1143000" indent="-228600">
              <a:spcBef>
                <a:spcPct val="20000"/>
              </a:spcBef>
              <a:buClr>
                <a:srgbClr val="006600"/>
              </a:buClr>
              <a:buSzPct val="140000"/>
              <a:buChar char="•"/>
              <a:defRPr sz="2400">
                <a:solidFill>
                  <a:schemeClr val="tx1"/>
                </a:solidFill>
                <a:latin typeface="Times New Roman" panose="02020603050405020304" pitchFamily="18" charset="0"/>
              </a:defRPr>
            </a:lvl3pPr>
            <a:lvl4pPr marL="1600200" indent="-228600">
              <a:spcBef>
                <a:spcPct val="20000"/>
              </a:spcBef>
              <a:buClr>
                <a:srgbClr val="006600"/>
              </a:buClr>
              <a:buSzPct val="140000"/>
              <a:buChar char="–"/>
              <a:defRPr sz="2000">
                <a:solidFill>
                  <a:schemeClr val="tx1"/>
                </a:solidFill>
                <a:latin typeface="Times New Roman" panose="02020603050405020304" pitchFamily="18" charset="0"/>
              </a:defRPr>
            </a:lvl4pPr>
            <a:lvl5pPr marL="2057400" indent="-228600">
              <a:spcBef>
                <a:spcPct val="20000"/>
              </a:spcBef>
              <a:buClr>
                <a:srgbClr val="006600"/>
              </a:buClr>
              <a:buSzPct val="14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6600"/>
              </a:buClr>
              <a:buSzPct val="14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6600"/>
              </a:buClr>
              <a:buSzPct val="14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6600"/>
              </a:buClr>
              <a:buSzPct val="14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6600"/>
              </a:buClr>
              <a:buSzPct val="140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2000" dirty="0"/>
              <a:t> </a:t>
            </a:r>
          </a:p>
        </p:txBody>
      </p:sp>
      <p:pic>
        <p:nvPicPr>
          <p:cNvPr id="37893" name="Picture 2">
            <a:extLst>
              <a:ext uri="{FF2B5EF4-FFF2-40B4-BE49-F238E27FC236}">
                <a16:creationId xmlns:a16="http://schemas.microsoft.com/office/drawing/2014/main" id="{C13E09C8-CB0F-7934-BF7F-23DA1ACC0E8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27601" y="1447801"/>
            <a:ext cx="5262563" cy="419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4" name="Picture 3">
            <a:extLst>
              <a:ext uri="{FF2B5EF4-FFF2-40B4-BE49-F238E27FC236}">
                <a16:creationId xmlns:a16="http://schemas.microsoft.com/office/drawing/2014/main" id="{F77DC7A2-6174-4ED9-3869-1717E9975D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1" y="6248400"/>
            <a:ext cx="8035925"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3">
            <a:extLst>
              <a:ext uri="{FF2B5EF4-FFF2-40B4-BE49-F238E27FC236}">
                <a16:creationId xmlns:a16="http://schemas.microsoft.com/office/drawing/2014/main" id="{0014CAF3-143D-2683-3918-6FC8A7A5FBFA}"/>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10</a:t>
            </a:fld>
            <a:endParaRPr lang="en-US" dirty="0">
              <a:solidFill>
                <a:schemeClr val="tx1">
                  <a:lumMod val="50000"/>
                </a:schemeClr>
              </a:solidFill>
            </a:endParaRPr>
          </a:p>
        </p:txBody>
      </p:sp>
    </p:spTree>
    <p:extLst>
      <p:ext uri="{BB962C8B-B14F-4D97-AF65-F5344CB8AC3E}">
        <p14:creationId xmlns:p14="http://schemas.microsoft.com/office/powerpoint/2010/main" val="32386767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Black Start Restoration</a:t>
            </a:r>
          </a:p>
        </p:txBody>
      </p:sp>
      <p:sp>
        <p:nvSpPr>
          <p:cNvPr id="3" name="Content Placeholder 2"/>
          <p:cNvSpPr>
            <a:spLocks noGrp="1"/>
          </p:cNvSpPr>
          <p:nvPr>
            <p:ph idx="1"/>
          </p:nvPr>
        </p:nvSpPr>
        <p:spPr>
          <a:xfrm>
            <a:off x="457200" y="1280160"/>
            <a:ext cx="10972800" cy="3733800"/>
          </a:xfrm>
        </p:spPr>
        <p:txBody>
          <a:bodyPr/>
          <a:lstStyle/>
          <a:p>
            <a:r>
              <a:rPr lang="en-US" dirty="0"/>
              <a:t>Power system restoration or black start (or blackstart)</a:t>
            </a:r>
          </a:p>
          <a:p>
            <a:pPr lvl="1"/>
            <a:r>
              <a:rPr lang="en-US" dirty="0"/>
              <a:t>A procedure to restore power in the event of a partial or total shutdown of the power system</a:t>
            </a:r>
          </a:p>
          <a:p>
            <a:pPr lvl="1"/>
            <a:r>
              <a:rPr lang="en-US" dirty="0"/>
              <a:t>A highly complex decision problem</a:t>
            </a:r>
          </a:p>
          <a:p>
            <a:r>
              <a:rPr lang="en-US" dirty="0"/>
              <a:t>Object is to serve the load as soon as possible without violating operating constraints</a:t>
            </a:r>
          </a:p>
          <a:p>
            <a:pPr lvl="1"/>
            <a:r>
              <a:rPr lang="en-US" dirty="0"/>
              <a:t>Actions are time critical</a:t>
            </a:r>
          </a:p>
          <a:p>
            <a:r>
              <a:rPr lang="en-US" dirty="0"/>
              <a:t>Primarily manual work by operators</a:t>
            </a:r>
          </a:p>
          <a:p>
            <a:r>
              <a:rPr lang="en-US" dirty="0"/>
              <a:t>Offline restoration planning usually based </a:t>
            </a:r>
            <a:br>
              <a:rPr lang="en-US" dirty="0"/>
            </a:br>
            <a:r>
              <a:rPr lang="en-US" dirty="0"/>
              <a:t>on simulations</a:t>
            </a:r>
          </a:p>
          <a:p>
            <a:pPr marL="0" indent="0">
              <a:buNone/>
            </a:pPr>
            <a:endParaRPr lang="en-US" dirty="0"/>
          </a:p>
        </p:txBody>
      </p:sp>
      <p:sp>
        <p:nvSpPr>
          <p:cNvPr id="4" name="Slide Number Placeholder 3">
            <a:extLst>
              <a:ext uri="{FF2B5EF4-FFF2-40B4-BE49-F238E27FC236}">
                <a16:creationId xmlns:a16="http://schemas.microsoft.com/office/drawing/2014/main" id="{EDB2D0DD-D78C-CB9E-DFD5-7F37D060F2B8}"/>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11</a:t>
            </a:fld>
            <a:endParaRPr lang="en-US" dirty="0">
              <a:solidFill>
                <a:schemeClr val="tx1">
                  <a:lumMod val="50000"/>
                </a:schemeClr>
              </a:solidFill>
            </a:endParaRPr>
          </a:p>
        </p:txBody>
      </p:sp>
      <p:pic>
        <p:nvPicPr>
          <p:cNvPr id="5" name="Picture 4">
            <a:extLst>
              <a:ext uri="{FF2B5EF4-FFF2-40B4-BE49-F238E27FC236}">
                <a16:creationId xmlns:a16="http://schemas.microsoft.com/office/drawing/2014/main" id="{E065C498-B5D7-1493-0D60-4275BBAA3F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7200" y="3657600"/>
            <a:ext cx="3124200" cy="2969201"/>
          </a:xfrm>
          <a:prstGeom prst="rect">
            <a:avLst/>
          </a:prstGeom>
        </p:spPr>
      </p:pic>
    </p:spTree>
    <p:extLst>
      <p:ext uri="{BB962C8B-B14F-4D97-AF65-F5344CB8AC3E}">
        <p14:creationId xmlns:p14="http://schemas.microsoft.com/office/powerpoint/2010/main" val="613500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FE535-D42A-436C-8BDD-9061AF9FE910}"/>
              </a:ext>
            </a:extLst>
          </p:cNvPr>
          <p:cNvSpPr>
            <a:spLocks noGrp="1"/>
          </p:cNvSpPr>
          <p:nvPr>
            <p:ph type="title"/>
          </p:nvPr>
        </p:nvSpPr>
        <p:spPr/>
        <p:txBody>
          <a:bodyPr/>
          <a:lstStyle/>
          <a:p>
            <a:r>
              <a:rPr lang="en-US" dirty="0"/>
              <a:t>Background On Power System Black Start</a:t>
            </a:r>
          </a:p>
        </p:txBody>
      </p:sp>
      <p:sp>
        <p:nvSpPr>
          <p:cNvPr id="3" name="Text Placeholder 2">
            <a:extLst>
              <a:ext uri="{FF2B5EF4-FFF2-40B4-BE49-F238E27FC236}">
                <a16:creationId xmlns:a16="http://schemas.microsoft.com/office/drawing/2014/main" id="{27049A34-367D-47C3-9DD4-4ABE082F0864}"/>
              </a:ext>
            </a:extLst>
          </p:cNvPr>
          <p:cNvSpPr>
            <a:spLocks noGrp="1"/>
          </p:cNvSpPr>
          <p:nvPr>
            <p:ph type="body" sz="quarter" idx="10"/>
          </p:nvPr>
        </p:nvSpPr>
        <p:spPr>
          <a:xfrm>
            <a:off x="457200" y="1280160"/>
            <a:ext cx="11658600" cy="5181600"/>
          </a:xfrm>
        </p:spPr>
        <p:txBody>
          <a:bodyPr/>
          <a:lstStyle/>
          <a:p>
            <a:r>
              <a:rPr lang="en-US" dirty="0"/>
              <a:t>Key NERC Standard is EOP-005, 2009</a:t>
            </a:r>
          </a:p>
          <a:p>
            <a:pPr lvl="1"/>
            <a:r>
              <a:rPr lang="en-US" dirty="0"/>
              <a:t>Transmission operators must have black start plans, verify them with steady-state and dynamic simulations, and run training exercises and testing</a:t>
            </a:r>
          </a:p>
          <a:p>
            <a:pPr lvl="1"/>
            <a:r>
              <a:rPr lang="en-US" dirty="0"/>
              <a:t>Parts of a black start plan</a:t>
            </a:r>
          </a:p>
          <a:p>
            <a:pPr lvl="2">
              <a:spcBef>
                <a:spcPts val="300"/>
              </a:spcBef>
            </a:pPr>
            <a:r>
              <a:rPr lang="en-US" dirty="0"/>
              <a:t>High level strategy for coordination and restoration</a:t>
            </a:r>
          </a:p>
          <a:p>
            <a:pPr lvl="2">
              <a:spcBef>
                <a:spcPts val="300"/>
              </a:spcBef>
            </a:pPr>
            <a:r>
              <a:rPr lang="en-US" dirty="0"/>
              <a:t>Nuclear power plant off-site power supply</a:t>
            </a:r>
          </a:p>
          <a:p>
            <a:pPr lvl="2">
              <a:spcBef>
                <a:spcPts val="300"/>
              </a:spcBef>
            </a:pPr>
            <a:r>
              <a:rPr lang="en-US" dirty="0"/>
              <a:t>Black start generating resources</a:t>
            </a:r>
          </a:p>
          <a:p>
            <a:pPr lvl="2">
              <a:spcBef>
                <a:spcPts val="300"/>
              </a:spcBef>
            </a:pPr>
            <a:r>
              <a:rPr lang="en-US" dirty="0"/>
              <a:t>Cranking paths to next-start units</a:t>
            </a:r>
          </a:p>
          <a:p>
            <a:pPr lvl="2">
              <a:spcBef>
                <a:spcPts val="300"/>
              </a:spcBef>
            </a:pPr>
            <a:r>
              <a:rPr lang="en-US" dirty="0"/>
              <a:t>Acceptable limits to voltage and frequency during restoration</a:t>
            </a:r>
          </a:p>
          <a:p>
            <a:pPr lvl="2">
              <a:spcBef>
                <a:spcPts val="300"/>
              </a:spcBef>
            </a:pPr>
            <a:r>
              <a:rPr lang="en-US" dirty="0"/>
              <a:t>Load restoration and prioritization process</a:t>
            </a:r>
          </a:p>
          <a:p>
            <a:pPr lvl="2">
              <a:spcBef>
                <a:spcPts val="300"/>
              </a:spcBef>
            </a:pPr>
            <a:r>
              <a:rPr lang="en-US" dirty="0"/>
              <a:t>Communication process and transfer of operational control</a:t>
            </a:r>
          </a:p>
          <a:p>
            <a:r>
              <a:rPr lang="en-US" dirty="0"/>
              <a:t>Recent report covering black start: </a:t>
            </a:r>
          </a:p>
          <a:p>
            <a:pPr lvl="1"/>
            <a:r>
              <a:rPr lang="en-US" sz="1600" dirty="0"/>
              <a:t>J. G. O’Brien, M. Cassiadoro, T. Becejac, G. B. Sheble, J. D. Follum, U. Agrawal, E. S. Andersen, M. Touhiduzzaman, and J. E. Dagle, “Electric grid blackstart: Trends, challenges, and opportunities,” Pacific Northwest National Lab, Richland, WA, Tech. Rep., 2021</a:t>
            </a:r>
          </a:p>
          <a:p>
            <a:endParaRPr lang="en-US" dirty="0"/>
          </a:p>
        </p:txBody>
      </p:sp>
      <p:sp>
        <p:nvSpPr>
          <p:cNvPr id="4" name="Slide Number Placeholder 3">
            <a:extLst>
              <a:ext uri="{FF2B5EF4-FFF2-40B4-BE49-F238E27FC236}">
                <a16:creationId xmlns:a16="http://schemas.microsoft.com/office/drawing/2014/main" id="{0E791DBA-5D19-D239-E9FD-A316FE70FA6B}"/>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12</a:t>
            </a:fld>
            <a:endParaRPr lang="en-US" dirty="0">
              <a:solidFill>
                <a:schemeClr val="tx1">
                  <a:lumMod val="50000"/>
                </a:schemeClr>
              </a:solidFill>
            </a:endParaRPr>
          </a:p>
        </p:txBody>
      </p:sp>
    </p:spTree>
    <p:extLst>
      <p:ext uri="{BB962C8B-B14F-4D97-AF65-F5344CB8AC3E}">
        <p14:creationId xmlns:p14="http://schemas.microsoft.com/office/powerpoint/2010/main" val="9895650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F411B-C2D9-40CD-A327-372704F9C18A}"/>
              </a:ext>
            </a:extLst>
          </p:cNvPr>
          <p:cNvSpPr>
            <a:spLocks noGrp="1"/>
          </p:cNvSpPr>
          <p:nvPr>
            <p:ph type="title"/>
          </p:nvPr>
        </p:nvSpPr>
        <p:spPr/>
        <p:txBody>
          <a:bodyPr/>
          <a:lstStyle/>
          <a:p>
            <a:r>
              <a:rPr lang="en-US" dirty="0"/>
              <a:t>Issues in Black Start Procedure Design</a:t>
            </a:r>
          </a:p>
        </p:txBody>
      </p:sp>
      <p:sp>
        <p:nvSpPr>
          <p:cNvPr id="3" name="Text Placeholder 2">
            <a:extLst>
              <a:ext uri="{FF2B5EF4-FFF2-40B4-BE49-F238E27FC236}">
                <a16:creationId xmlns:a16="http://schemas.microsoft.com/office/drawing/2014/main" id="{9F399304-6DAE-4B03-8D52-D5AAED39DDF5}"/>
              </a:ext>
            </a:extLst>
          </p:cNvPr>
          <p:cNvSpPr>
            <a:spLocks noGrp="1"/>
          </p:cNvSpPr>
          <p:nvPr>
            <p:ph type="body" sz="quarter" idx="10"/>
          </p:nvPr>
        </p:nvSpPr>
        <p:spPr>
          <a:xfrm>
            <a:off x="457200" y="1280160"/>
            <a:ext cx="11277600" cy="5181600"/>
          </a:xfrm>
        </p:spPr>
        <p:txBody>
          <a:bodyPr/>
          <a:lstStyle/>
          <a:p>
            <a:pPr>
              <a:spcBef>
                <a:spcPts val="400"/>
              </a:spcBef>
            </a:pPr>
            <a:r>
              <a:rPr lang="en-US" dirty="0"/>
              <a:t>Active power balance</a:t>
            </a:r>
          </a:p>
          <a:p>
            <a:pPr lvl="1">
              <a:spcBef>
                <a:spcPts val="400"/>
              </a:spcBef>
            </a:pPr>
            <a:r>
              <a:rPr lang="en-US" dirty="0"/>
              <a:t>Need to maintain system frequency within limits by system stability and protection settings</a:t>
            </a:r>
          </a:p>
          <a:p>
            <a:pPr lvl="1">
              <a:spcBef>
                <a:spcPts val="400"/>
              </a:spcBef>
            </a:pPr>
            <a:r>
              <a:rPr lang="en-US" dirty="0"/>
              <a:t>Accomplished by picking up loads in increments</a:t>
            </a:r>
          </a:p>
          <a:p>
            <a:pPr>
              <a:spcBef>
                <a:spcPts val="400"/>
              </a:spcBef>
            </a:pPr>
            <a:r>
              <a:rPr lang="en-US" dirty="0"/>
              <a:t>Frequency control</a:t>
            </a:r>
          </a:p>
          <a:p>
            <a:pPr lvl="1">
              <a:spcBef>
                <a:spcPts val="400"/>
              </a:spcBef>
            </a:pPr>
            <a:r>
              <a:rPr lang="en-US" dirty="0"/>
              <a:t>Initial black start islands are in isochronous control mode</a:t>
            </a:r>
          </a:p>
          <a:p>
            <a:pPr lvl="1">
              <a:spcBef>
                <a:spcPts val="400"/>
              </a:spcBef>
            </a:pPr>
            <a:r>
              <a:rPr lang="en-US" dirty="0"/>
              <a:t>Transition to droop control with AGC and appropriate frequency bias</a:t>
            </a:r>
          </a:p>
          <a:p>
            <a:pPr lvl="1">
              <a:spcBef>
                <a:spcPts val="400"/>
              </a:spcBef>
            </a:pPr>
            <a:r>
              <a:rPr lang="en-US" dirty="0"/>
              <a:t>Synchronizing islands, need to control frequency appropriately</a:t>
            </a:r>
          </a:p>
          <a:p>
            <a:pPr>
              <a:spcBef>
                <a:spcPts val="400"/>
              </a:spcBef>
            </a:pPr>
            <a:r>
              <a:rPr lang="en-US" dirty="0"/>
              <a:t>Reactive power balance and overvoltage control</a:t>
            </a:r>
          </a:p>
          <a:p>
            <a:pPr lvl="1">
              <a:spcBef>
                <a:spcPts val="400"/>
              </a:spcBef>
            </a:pPr>
            <a:r>
              <a:rPr lang="en-US" dirty="0"/>
              <a:t>Energizing few high voltage lines</a:t>
            </a:r>
          </a:p>
          <a:p>
            <a:pPr lvl="1">
              <a:spcBef>
                <a:spcPts val="400"/>
              </a:spcBef>
            </a:pPr>
            <a:r>
              <a:rPr lang="en-US" dirty="0"/>
              <a:t>Operating generators at minimum voltage levels</a:t>
            </a:r>
          </a:p>
          <a:p>
            <a:pPr lvl="1">
              <a:spcBef>
                <a:spcPts val="400"/>
              </a:spcBef>
            </a:pPr>
            <a:r>
              <a:rPr lang="en-US" dirty="0"/>
              <a:t>Deactivating switched shunt capacitors, connecting shunt reactors</a:t>
            </a:r>
          </a:p>
          <a:p>
            <a:pPr lvl="1">
              <a:spcBef>
                <a:spcPts val="400"/>
              </a:spcBef>
            </a:pPr>
            <a:r>
              <a:rPr lang="en-US" dirty="0"/>
              <a:t>Adjusting transformer taps, picking up reactive loads</a:t>
            </a:r>
          </a:p>
        </p:txBody>
      </p:sp>
      <p:sp>
        <p:nvSpPr>
          <p:cNvPr id="4" name="Slide Number Placeholder 3">
            <a:extLst>
              <a:ext uri="{FF2B5EF4-FFF2-40B4-BE49-F238E27FC236}">
                <a16:creationId xmlns:a16="http://schemas.microsoft.com/office/drawing/2014/main" id="{EEF8F29D-6ED8-29E7-C2F6-B591DB14A94B}"/>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13</a:t>
            </a:fld>
            <a:endParaRPr lang="en-US" dirty="0">
              <a:solidFill>
                <a:schemeClr val="tx1">
                  <a:lumMod val="50000"/>
                </a:schemeClr>
              </a:solidFill>
            </a:endParaRPr>
          </a:p>
        </p:txBody>
      </p:sp>
    </p:spTree>
    <p:extLst>
      <p:ext uri="{BB962C8B-B14F-4D97-AF65-F5344CB8AC3E}">
        <p14:creationId xmlns:p14="http://schemas.microsoft.com/office/powerpoint/2010/main" val="2987880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9094F-7B58-4FC0-B316-C5A5CBEF3275}"/>
              </a:ext>
            </a:extLst>
          </p:cNvPr>
          <p:cNvSpPr>
            <a:spLocks noGrp="1"/>
          </p:cNvSpPr>
          <p:nvPr>
            <p:ph type="title"/>
          </p:nvPr>
        </p:nvSpPr>
        <p:spPr/>
        <p:txBody>
          <a:bodyPr/>
          <a:lstStyle/>
          <a:p>
            <a:r>
              <a:rPr lang="en-US" dirty="0"/>
              <a:t>General Stages of Black Start Restoration</a:t>
            </a:r>
          </a:p>
        </p:txBody>
      </p:sp>
      <p:sp>
        <p:nvSpPr>
          <p:cNvPr id="3" name="Content Placeholder 2">
            <a:extLst>
              <a:ext uri="{FF2B5EF4-FFF2-40B4-BE49-F238E27FC236}">
                <a16:creationId xmlns:a16="http://schemas.microsoft.com/office/drawing/2014/main" id="{0CC3F44B-C215-4E56-8BF7-F18042BB33AA}"/>
              </a:ext>
            </a:extLst>
          </p:cNvPr>
          <p:cNvSpPr>
            <a:spLocks noGrp="1"/>
          </p:cNvSpPr>
          <p:nvPr>
            <p:ph type="body" sz="quarter" idx="10"/>
          </p:nvPr>
        </p:nvSpPr>
        <p:spPr>
          <a:xfrm>
            <a:off x="457200" y="1295400"/>
            <a:ext cx="5543784" cy="5181600"/>
          </a:xfrm>
        </p:spPr>
        <p:txBody>
          <a:bodyPr/>
          <a:lstStyle/>
          <a:p>
            <a:pPr>
              <a:buFont typeface="+mj-lt"/>
              <a:buAutoNum type="arabicPeriod"/>
            </a:pPr>
            <a:r>
              <a:rPr lang="en-US" sz="2400" dirty="0"/>
              <a:t>Ensure breakers are opened up to isolate the system</a:t>
            </a:r>
          </a:p>
          <a:p>
            <a:pPr>
              <a:buFont typeface="+mj-lt"/>
              <a:buAutoNum type="arabicPeriod"/>
            </a:pPr>
            <a:r>
              <a:rPr lang="en-US" sz="2400" dirty="0"/>
              <a:t>Start up black start units in separate islands, energizing associated buses on isochronous control</a:t>
            </a:r>
          </a:p>
          <a:p>
            <a:pPr>
              <a:buFont typeface="+mj-lt"/>
              <a:buAutoNum type="arabicPeriod"/>
            </a:pPr>
            <a:r>
              <a:rPr lang="en-US" sz="2400" dirty="0"/>
              <a:t>Add balancing loads and energize cranking paths to next-start units</a:t>
            </a:r>
          </a:p>
          <a:p>
            <a:pPr>
              <a:buFont typeface="+mj-lt"/>
              <a:buAutoNum type="arabicPeriod"/>
            </a:pPr>
            <a:r>
              <a:rPr lang="en-US" sz="2400" dirty="0"/>
              <a:t>Start up additional units and expand areas, transitioning to AGC control</a:t>
            </a:r>
          </a:p>
          <a:p>
            <a:pPr>
              <a:buFont typeface="+mj-lt"/>
              <a:buAutoNum type="arabicPeriod"/>
            </a:pPr>
            <a:r>
              <a:rPr lang="en-US" sz="2400" dirty="0"/>
              <a:t>Synchronize islands to reform transmission network</a:t>
            </a:r>
          </a:p>
          <a:p>
            <a:pPr>
              <a:buFont typeface="+mj-lt"/>
              <a:buAutoNum type="arabicPeriod"/>
            </a:pPr>
            <a:r>
              <a:rPr lang="en-US" sz="2400" dirty="0"/>
              <a:t>Continue to add load as additional generation comes online</a:t>
            </a:r>
          </a:p>
        </p:txBody>
      </p:sp>
      <p:sp>
        <p:nvSpPr>
          <p:cNvPr id="5" name="TextBox 4">
            <a:extLst>
              <a:ext uri="{FF2B5EF4-FFF2-40B4-BE49-F238E27FC236}">
                <a16:creationId xmlns:a16="http://schemas.microsoft.com/office/drawing/2014/main" id="{7BE7EA8F-4083-4A46-9301-B26A77D09683}"/>
              </a:ext>
            </a:extLst>
          </p:cNvPr>
          <p:cNvSpPr txBox="1"/>
          <p:nvPr/>
        </p:nvSpPr>
        <p:spPr>
          <a:xfrm>
            <a:off x="8141737" y="6089085"/>
            <a:ext cx="3462503" cy="584775"/>
          </a:xfrm>
          <a:prstGeom prst="rect">
            <a:avLst/>
          </a:prstGeom>
          <a:solidFill>
            <a:srgbClr val="D6D2C4"/>
          </a:solidFill>
        </p:spPr>
        <p:txBody>
          <a:bodyPr wrap="square" rtlCol="0">
            <a:spAutoFit/>
          </a:bodyPr>
          <a:lstStyle/>
          <a:p>
            <a:r>
              <a:rPr lang="en-US" sz="1600" dirty="0">
                <a:latin typeface="+mj-lt"/>
              </a:rPr>
              <a:t>Source: ERCOT, </a:t>
            </a:r>
            <a:r>
              <a:rPr lang="en-US" sz="1600" i="1" dirty="0">
                <a:latin typeface="+mj-lt"/>
              </a:rPr>
              <a:t>Frequency Control During Black Start Operations</a:t>
            </a:r>
            <a:r>
              <a:rPr lang="en-US" sz="1600" dirty="0">
                <a:latin typeface="+mj-lt"/>
              </a:rPr>
              <a:t>, 2014</a:t>
            </a:r>
          </a:p>
        </p:txBody>
      </p:sp>
      <p:grpSp>
        <p:nvGrpSpPr>
          <p:cNvPr id="186" name="Group 185">
            <a:extLst>
              <a:ext uri="{FF2B5EF4-FFF2-40B4-BE49-F238E27FC236}">
                <a16:creationId xmlns:a16="http://schemas.microsoft.com/office/drawing/2014/main" id="{1E358F10-90F4-4603-8380-5EB564CC245D}"/>
              </a:ext>
            </a:extLst>
          </p:cNvPr>
          <p:cNvGrpSpPr/>
          <p:nvPr/>
        </p:nvGrpSpPr>
        <p:grpSpPr>
          <a:xfrm>
            <a:off x="6075398" y="1524000"/>
            <a:ext cx="5733816" cy="3938317"/>
            <a:chOff x="304800" y="152400"/>
            <a:chExt cx="8839200" cy="6415052"/>
          </a:xfrm>
        </p:grpSpPr>
        <p:cxnSp>
          <p:nvCxnSpPr>
            <p:cNvPr id="6" name="Straight Connector 5">
              <a:extLst>
                <a:ext uri="{FF2B5EF4-FFF2-40B4-BE49-F238E27FC236}">
                  <a16:creationId xmlns:a16="http://schemas.microsoft.com/office/drawing/2014/main" id="{0D08CC8D-C983-4609-89B7-DE0CD87EEB81}"/>
                </a:ext>
              </a:extLst>
            </p:cNvPr>
            <p:cNvCxnSpPr/>
            <p:nvPr/>
          </p:nvCxnSpPr>
          <p:spPr>
            <a:xfrm>
              <a:off x="2743200" y="1295400"/>
              <a:ext cx="0" cy="1524000"/>
            </a:xfrm>
            <a:prstGeom prst="line">
              <a:avLst/>
            </a:prstGeom>
            <a:ln w="28575">
              <a:solidFill>
                <a:srgbClr val="00CCF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CFECBB8-7E70-42CB-BB0E-009E07427E0F}"/>
                </a:ext>
              </a:extLst>
            </p:cNvPr>
            <p:cNvCxnSpPr>
              <a:endCxn id="8" idx="1"/>
            </p:cNvCxnSpPr>
            <p:nvPr/>
          </p:nvCxnSpPr>
          <p:spPr>
            <a:xfrm>
              <a:off x="2057400" y="1600200"/>
              <a:ext cx="228600" cy="0"/>
            </a:xfrm>
            <a:prstGeom prst="line">
              <a:avLst/>
            </a:prstGeom>
            <a:ln w="28575">
              <a:solidFill>
                <a:srgbClr val="00CCFF"/>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BF38FF81-61D8-476B-88CA-F2578B705A4B}"/>
                </a:ext>
              </a:extLst>
            </p:cNvPr>
            <p:cNvSpPr/>
            <p:nvPr/>
          </p:nvSpPr>
          <p:spPr>
            <a:xfrm>
              <a:off x="2286000" y="1524000"/>
              <a:ext cx="152400" cy="152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9" name="Freeform 8">
              <a:extLst>
                <a:ext uri="{FF2B5EF4-FFF2-40B4-BE49-F238E27FC236}">
                  <a16:creationId xmlns:a16="http://schemas.microsoft.com/office/drawing/2014/main" id="{58D57B3D-BB88-41D2-B425-3BEB072B1483}"/>
                </a:ext>
              </a:extLst>
            </p:cNvPr>
            <p:cNvSpPr/>
            <p:nvPr/>
          </p:nvSpPr>
          <p:spPr>
            <a:xfrm>
              <a:off x="1770063" y="1393825"/>
              <a:ext cx="200025" cy="204788"/>
            </a:xfrm>
            <a:custGeom>
              <a:avLst/>
              <a:gdLst>
                <a:gd name="connsiteX0" fmla="*/ 201226 w 201226"/>
                <a:gd name="connsiteY0" fmla="*/ 0 h 204667"/>
                <a:gd name="connsiteX1" fmla="*/ 174593 w 201226"/>
                <a:gd name="connsiteY1" fmla="*/ 17756 h 204667"/>
                <a:gd name="connsiteX2" fmla="*/ 130204 w 201226"/>
                <a:gd name="connsiteY2" fmla="*/ 53266 h 204667"/>
                <a:gd name="connsiteX3" fmla="*/ 103571 w 201226"/>
                <a:gd name="connsiteY3" fmla="*/ 62144 h 204667"/>
                <a:gd name="connsiteX4" fmla="*/ 23672 w 201226"/>
                <a:gd name="connsiteY4" fmla="*/ 133165 h 204667"/>
                <a:gd name="connsiteX5" fmla="*/ 23672 w 201226"/>
                <a:gd name="connsiteY5" fmla="*/ 186431 h 204667"/>
                <a:gd name="connsiteX6" fmla="*/ 32550 w 201226"/>
                <a:gd name="connsiteY6" fmla="*/ 159798 h 204667"/>
                <a:gd name="connsiteX7" fmla="*/ 5917 w 201226"/>
                <a:gd name="connsiteY7" fmla="*/ 168676 h 204667"/>
                <a:gd name="connsiteX8" fmla="*/ 14795 w 201226"/>
                <a:gd name="connsiteY8" fmla="*/ 186431 h 204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226" h="204667">
                  <a:moveTo>
                    <a:pt x="201226" y="0"/>
                  </a:moveTo>
                  <a:cubicBezTo>
                    <a:pt x="192348" y="5919"/>
                    <a:pt x="182925" y="11091"/>
                    <a:pt x="174593" y="17756"/>
                  </a:cubicBezTo>
                  <a:cubicBezTo>
                    <a:pt x="147071" y="39774"/>
                    <a:pt x="166633" y="35051"/>
                    <a:pt x="130204" y="53266"/>
                  </a:cubicBezTo>
                  <a:cubicBezTo>
                    <a:pt x="121834" y="57451"/>
                    <a:pt x="112449" y="59185"/>
                    <a:pt x="103571" y="62144"/>
                  </a:cubicBezTo>
                  <a:cubicBezTo>
                    <a:pt x="42760" y="122955"/>
                    <a:pt x="71198" y="101482"/>
                    <a:pt x="23672" y="133165"/>
                  </a:cubicBezTo>
                  <a:cubicBezTo>
                    <a:pt x="23672" y="133165"/>
                    <a:pt x="0" y="186431"/>
                    <a:pt x="23672" y="186431"/>
                  </a:cubicBezTo>
                  <a:cubicBezTo>
                    <a:pt x="33030" y="186431"/>
                    <a:pt x="39167" y="166415"/>
                    <a:pt x="32550" y="159798"/>
                  </a:cubicBezTo>
                  <a:cubicBezTo>
                    <a:pt x="25933" y="153181"/>
                    <a:pt x="14795" y="165717"/>
                    <a:pt x="5917" y="168676"/>
                  </a:cubicBezTo>
                  <a:cubicBezTo>
                    <a:pt x="15731" y="198116"/>
                    <a:pt x="14795" y="204667"/>
                    <a:pt x="14795" y="186431"/>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800" dirty="0"/>
            </a:p>
          </p:txBody>
        </p:sp>
        <p:grpSp>
          <p:nvGrpSpPr>
            <p:cNvPr id="10" name="Group 12">
              <a:extLst>
                <a:ext uri="{FF2B5EF4-FFF2-40B4-BE49-F238E27FC236}">
                  <a16:creationId xmlns:a16="http://schemas.microsoft.com/office/drawing/2014/main" id="{3F9442D5-1F59-45BE-BD60-97D9E9348951}"/>
                </a:ext>
              </a:extLst>
            </p:cNvPr>
            <p:cNvGrpSpPr>
              <a:grpSpLocks/>
            </p:cNvGrpSpPr>
            <p:nvPr/>
          </p:nvGrpSpPr>
          <p:grpSpPr bwMode="auto">
            <a:xfrm>
              <a:off x="1524000" y="1295400"/>
              <a:ext cx="533400" cy="533400"/>
              <a:chOff x="1524000" y="1295400"/>
              <a:chExt cx="533400" cy="533400"/>
            </a:xfrm>
            <a:solidFill>
              <a:srgbClr val="F999A2"/>
            </a:solidFill>
          </p:grpSpPr>
          <p:sp>
            <p:nvSpPr>
              <p:cNvPr id="11" name="Oval 10">
                <a:extLst>
                  <a:ext uri="{FF2B5EF4-FFF2-40B4-BE49-F238E27FC236}">
                    <a16:creationId xmlns:a16="http://schemas.microsoft.com/office/drawing/2014/main" id="{A3BC1A08-803F-4B6E-8C3E-66CE41F1291D}"/>
                  </a:ext>
                </a:extLst>
              </p:cNvPr>
              <p:cNvSpPr/>
              <p:nvPr/>
            </p:nvSpPr>
            <p:spPr>
              <a:xfrm>
                <a:off x="1524000" y="1295400"/>
                <a:ext cx="533400" cy="533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12" name="Freeform 9">
                <a:extLst>
                  <a:ext uri="{FF2B5EF4-FFF2-40B4-BE49-F238E27FC236}">
                    <a16:creationId xmlns:a16="http://schemas.microsoft.com/office/drawing/2014/main" id="{545EECF9-D3DF-4DBD-9E29-7F3BDA9F9682}"/>
                  </a:ext>
                </a:extLst>
              </p:cNvPr>
              <p:cNvSpPr/>
              <p:nvPr/>
            </p:nvSpPr>
            <p:spPr>
              <a:xfrm>
                <a:off x="1801813" y="1384300"/>
                <a:ext cx="168275" cy="177800"/>
              </a:xfrm>
              <a:custGeom>
                <a:avLst/>
                <a:gdLst>
                  <a:gd name="connsiteX0" fmla="*/ 168676 w 168676"/>
                  <a:gd name="connsiteY0" fmla="*/ 0 h 177553"/>
                  <a:gd name="connsiteX1" fmla="*/ 159798 w 168676"/>
                  <a:gd name="connsiteY1" fmla="*/ 26633 h 177553"/>
                  <a:gd name="connsiteX2" fmla="*/ 133165 w 168676"/>
                  <a:gd name="connsiteY2" fmla="*/ 53266 h 177553"/>
                  <a:gd name="connsiteX3" fmla="*/ 44388 w 168676"/>
                  <a:gd name="connsiteY3" fmla="*/ 124287 h 177553"/>
                  <a:gd name="connsiteX4" fmla="*/ 26633 w 168676"/>
                  <a:gd name="connsiteY4" fmla="*/ 150920 h 177553"/>
                  <a:gd name="connsiteX5" fmla="*/ 0 w 168676"/>
                  <a:gd name="connsiteY5" fmla="*/ 177553 h 177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676" h="177553">
                    <a:moveTo>
                      <a:pt x="168676" y="0"/>
                    </a:moveTo>
                    <a:cubicBezTo>
                      <a:pt x="165717" y="8878"/>
                      <a:pt x="164989" y="18847"/>
                      <a:pt x="159798" y="26633"/>
                    </a:cubicBezTo>
                    <a:cubicBezTo>
                      <a:pt x="152834" y="37079"/>
                      <a:pt x="143075" y="45558"/>
                      <a:pt x="133165" y="53266"/>
                    </a:cubicBezTo>
                    <a:cubicBezTo>
                      <a:pt x="100288" y="78837"/>
                      <a:pt x="68067" y="88768"/>
                      <a:pt x="44388" y="124287"/>
                    </a:cubicBezTo>
                    <a:cubicBezTo>
                      <a:pt x="38470" y="133165"/>
                      <a:pt x="33463" y="142723"/>
                      <a:pt x="26633" y="150920"/>
                    </a:cubicBezTo>
                    <a:cubicBezTo>
                      <a:pt x="18596" y="160565"/>
                      <a:pt x="0" y="177553"/>
                      <a:pt x="0" y="177553"/>
                    </a:cubicBezTo>
                  </a:path>
                </a:pathLst>
              </a:custGeom>
              <a:grpFill/>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800" dirty="0"/>
              </a:p>
            </p:txBody>
          </p:sp>
          <p:sp>
            <p:nvSpPr>
              <p:cNvPr id="13" name="Freeform 10">
                <a:extLst>
                  <a:ext uri="{FF2B5EF4-FFF2-40B4-BE49-F238E27FC236}">
                    <a16:creationId xmlns:a16="http://schemas.microsoft.com/office/drawing/2014/main" id="{6E31C2C7-885C-4782-BD61-A73B6FB4707E}"/>
                  </a:ext>
                </a:extLst>
              </p:cNvPr>
              <p:cNvSpPr/>
              <p:nvPr/>
            </p:nvSpPr>
            <p:spPr>
              <a:xfrm>
                <a:off x="1606550" y="1411288"/>
                <a:ext cx="187325" cy="150812"/>
              </a:xfrm>
              <a:custGeom>
                <a:avLst/>
                <a:gdLst>
                  <a:gd name="connsiteX0" fmla="*/ 0 w 186431"/>
                  <a:gd name="connsiteY0" fmla="*/ 0 h 150920"/>
                  <a:gd name="connsiteX1" fmla="*/ 17756 w 186431"/>
                  <a:gd name="connsiteY1" fmla="*/ 26633 h 150920"/>
                  <a:gd name="connsiteX2" fmla="*/ 44389 w 186431"/>
                  <a:gd name="connsiteY2" fmla="*/ 71021 h 150920"/>
                  <a:gd name="connsiteX3" fmla="*/ 97655 w 186431"/>
                  <a:gd name="connsiteY3" fmla="*/ 97654 h 150920"/>
                  <a:gd name="connsiteX4" fmla="*/ 124288 w 186431"/>
                  <a:gd name="connsiteY4" fmla="*/ 115409 h 150920"/>
                  <a:gd name="connsiteX5" fmla="*/ 150921 w 186431"/>
                  <a:gd name="connsiteY5" fmla="*/ 124287 h 150920"/>
                  <a:gd name="connsiteX6" fmla="*/ 186431 w 186431"/>
                  <a:gd name="connsiteY6" fmla="*/ 150920 h 15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431" h="150920">
                    <a:moveTo>
                      <a:pt x="0" y="0"/>
                    </a:moveTo>
                    <a:cubicBezTo>
                      <a:pt x="5919" y="8878"/>
                      <a:pt x="12984" y="17090"/>
                      <a:pt x="17756" y="26633"/>
                    </a:cubicBezTo>
                    <a:cubicBezTo>
                      <a:pt x="34344" y="59809"/>
                      <a:pt x="15486" y="47900"/>
                      <a:pt x="44389" y="71021"/>
                    </a:cubicBezTo>
                    <a:cubicBezTo>
                      <a:pt x="86793" y="104943"/>
                      <a:pt x="53897" y="75775"/>
                      <a:pt x="97655" y="97654"/>
                    </a:cubicBezTo>
                    <a:cubicBezTo>
                      <a:pt x="107198" y="102426"/>
                      <a:pt x="114745" y="110637"/>
                      <a:pt x="124288" y="115409"/>
                    </a:cubicBezTo>
                    <a:cubicBezTo>
                      <a:pt x="132658" y="119594"/>
                      <a:pt x="142551" y="120102"/>
                      <a:pt x="150921" y="124287"/>
                    </a:cubicBezTo>
                    <a:cubicBezTo>
                      <a:pt x="171001" y="134327"/>
                      <a:pt x="173946" y="138434"/>
                      <a:pt x="186431" y="150920"/>
                    </a:cubicBezTo>
                  </a:path>
                </a:pathLst>
              </a:custGeom>
              <a:grpFill/>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800" dirty="0"/>
              </a:p>
            </p:txBody>
          </p:sp>
          <p:sp>
            <p:nvSpPr>
              <p:cNvPr id="14" name="Freeform 11">
                <a:extLst>
                  <a:ext uri="{FF2B5EF4-FFF2-40B4-BE49-F238E27FC236}">
                    <a16:creationId xmlns:a16="http://schemas.microsoft.com/office/drawing/2014/main" id="{F84C7ED5-346C-491E-A75F-6F4CA8E71EF3}"/>
                  </a:ext>
                </a:extLst>
              </p:cNvPr>
              <p:cNvSpPr/>
              <p:nvPr/>
            </p:nvSpPr>
            <p:spPr>
              <a:xfrm>
                <a:off x="1801813" y="1579563"/>
                <a:ext cx="0" cy="239712"/>
              </a:xfrm>
              <a:custGeom>
                <a:avLst/>
                <a:gdLst>
                  <a:gd name="connsiteX0" fmla="*/ 0 w 0"/>
                  <a:gd name="connsiteY0" fmla="*/ 0 h 239697"/>
                  <a:gd name="connsiteX1" fmla="*/ 0 w 0"/>
                  <a:gd name="connsiteY1" fmla="*/ 239697 h 239697"/>
                </a:gdLst>
                <a:ahLst/>
                <a:cxnLst>
                  <a:cxn ang="0">
                    <a:pos x="connsiteX0" y="connsiteY0"/>
                  </a:cxn>
                  <a:cxn ang="0">
                    <a:pos x="connsiteX1" y="connsiteY1"/>
                  </a:cxn>
                </a:cxnLst>
                <a:rect l="l" t="t" r="r" b="b"/>
                <a:pathLst>
                  <a:path h="239697">
                    <a:moveTo>
                      <a:pt x="0" y="0"/>
                    </a:moveTo>
                    <a:lnTo>
                      <a:pt x="0" y="239697"/>
                    </a:lnTo>
                  </a:path>
                </a:pathLst>
              </a:custGeom>
              <a:grpFill/>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800" dirty="0"/>
              </a:p>
            </p:txBody>
          </p:sp>
        </p:grpSp>
        <p:cxnSp>
          <p:nvCxnSpPr>
            <p:cNvPr id="15" name="Straight Connector 14">
              <a:extLst>
                <a:ext uri="{FF2B5EF4-FFF2-40B4-BE49-F238E27FC236}">
                  <a16:creationId xmlns:a16="http://schemas.microsoft.com/office/drawing/2014/main" id="{FE08ACC8-88E8-477E-92BD-ADA7CA2339E3}"/>
                </a:ext>
              </a:extLst>
            </p:cNvPr>
            <p:cNvCxnSpPr>
              <a:endCxn id="16" idx="1"/>
            </p:cNvCxnSpPr>
            <p:nvPr/>
          </p:nvCxnSpPr>
          <p:spPr>
            <a:xfrm>
              <a:off x="2057400" y="2362200"/>
              <a:ext cx="228600" cy="0"/>
            </a:xfrm>
            <a:prstGeom prst="line">
              <a:avLst/>
            </a:prstGeom>
            <a:ln w="28575">
              <a:solidFill>
                <a:srgbClr val="00CCFF"/>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4268CBFA-CB25-4E71-A29A-EBDEDB19F83B}"/>
                </a:ext>
              </a:extLst>
            </p:cNvPr>
            <p:cNvSpPr/>
            <p:nvPr/>
          </p:nvSpPr>
          <p:spPr>
            <a:xfrm>
              <a:off x="2286000" y="2286000"/>
              <a:ext cx="152400" cy="152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grpSp>
          <p:nvGrpSpPr>
            <p:cNvPr id="17" name="Group 15">
              <a:extLst>
                <a:ext uri="{FF2B5EF4-FFF2-40B4-BE49-F238E27FC236}">
                  <a16:creationId xmlns:a16="http://schemas.microsoft.com/office/drawing/2014/main" id="{E12DAE72-69B1-4485-8FB7-54A6488DC397}"/>
                </a:ext>
              </a:extLst>
            </p:cNvPr>
            <p:cNvGrpSpPr>
              <a:grpSpLocks/>
            </p:cNvGrpSpPr>
            <p:nvPr/>
          </p:nvGrpSpPr>
          <p:grpSpPr bwMode="auto">
            <a:xfrm>
              <a:off x="1524000" y="2057400"/>
              <a:ext cx="533400" cy="533400"/>
              <a:chOff x="1524000" y="1295400"/>
              <a:chExt cx="533400" cy="533400"/>
            </a:xfrm>
            <a:solidFill>
              <a:srgbClr val="F999A2"/>
            </a:solidFill>
          </p:grpSpPr>
          <p:sp>
            <p:nvSpPr>
              <p:cNvPr id="18" name="Oval 17">
                <a:extLst>
                  <a:ext uri="{FF2B5EF4-FFF2-40B4-BE49-F238E27FC236}">
                    <a16:creationId xmlns:a16="http://schemas.microsoft.com/office/drawing/2014/main" id="{A04431D6-7E8D-4C4F-952B-3F1F690171C0}"/>
                  </a:ext>
                </a:extLst>
              </p:cNvPr>
              <p:cNvSpPr/>
              <p:nvPr/>
            </p:nvSpPr>
            <p:spPr>
              <a:xfrm>
                <a:off x="1524000" y="1295400"/>
                <a:ext cx="533400" cy="533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19" name="Freeform 17">
                <a:extLst>
                  <a:ext uri="{FF2B5EF4-FFF2-40B4-BE49-F238E27FC236}">
                    <a16:creationId xmlns:a16="http://schemas.microsoft.com/office/drawing/2014/main" id="{052C2809-A75D-4053-9783-5DCCE9616903}"/>
                  </a:ext>
                </a:extLst>
              </p:cNvPr>
              <p:cNvSpPr/>
              <p:nvPr/>
            </p:nvSpPr>
            <p:spPr>
              <a:xfrm>
                <a:off x="1801813" y="1384300"/>
                <a:ext cx="168275" cy="177800"/>
              </a:xfrm>
              <a:custGeom>
                <a:avLst/>
                <a:gdLst>
                  <a:gd name="connsiteX0" fmla="*/ 168676 w 168676"/>
                  <a:gd name="connsiteY0" fmla="*/ 0 h 177553"/>
                  <a:gd name="connsiteX1" fmla="*/ 159798 w 168676"/>
                  <a:gd name="connsiteY1" fmla="*/ 26633 h 177553"/>
                  <a:gd name="connsiteX2" fmla="*/ 133165 w 168676"/>
                  <a:gd name="connsiteY2" fmla="*/ 53266 h 177553"/>
                  <a:gd name="connsiteX3" fmla="*/ 44388 w 168676"/>
                  <a:gd name="connsiteY3" fmla="*/ 124287 h 177553"/>
                  <a:gd name="connsiteX4" fmla="*/ 26633 w 168676"/>
                  <a:gd name="connsiteY4" fmla="*/ 150920 h 177553"/>
                  <a:gd name="connsiteX5" fmla="*/ 0 w 168676"/>
                  <a:gd name="connsiteY5" fmla="*/ 177553 h 177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676" h="177553">
                    <a:moveTo>
                      <a:pt x="168676" y="0"/>
                    </a:moveTo>
                    <a:cubicBezTo>
                      <a:pt x="165717" y="8878"/>
                      <a:pt x="164989" y="18847"/>
                      <a:pt x="159798" y="26633"/>
                    </a:cubicBezTo>
                    <a:cubicBezTo>
                      <a:pt x="152834" y="37079"/>
                      <a:pt x="143075" y="45558"/>
                      <a:pt x="133165" y="53266"/>
                    </a:cubicBezTo>
                    <a:cubicBezTo>
                      <a:pt x="100288" y="78837"/>
                      <a:pt x="68067" y="88768"/>
                      <a:pt x="44388" y="124287"/>
                    </a:cubicBezTo>
                    <a:cubicBezTo>
                      <a:pt x="38470" y="133165"/>
                      <a:pt x="33463" y="142723"/>
                      <a:pt x="26633" y="150920"/>
                    </a:cubicBezTo>
                    <a:cubicBezTo>
                      <a:pt x="18596" y="160565"/>
                      <a:pt x="0" y="177553"/>
                      <a:pt x="0" y="177553"/>
                    </a:cubicBezTo>
                  </a:path>
                </a:pathLst>
              </a:custGeom>
              <a:grpFill/>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800" dirty="0"/>
              </a:p>
            </p:txBody>
          </p:sp>
          <p:sp>
            <p:nvSpPr>
              <p:cNvPr id="20" name="Freeform 18">
                <a:extLst>
                  <a:ext uri="{FF2B5EF4-FFF2-40B4-BE49-F238E27FC236}">
                    <a16:creationId xmlns:a16="http://schemas.microsoft.com/office/drawing/2014/main" id="{393A5C8F-D6F2-49C9-9E1C-DFBAE9B15EDF}"/>
                  </a:ext>
                </a:extLst>
              </p:cNvPr>
              <p:cNvSpPr/>
              <p:nvPr/>
            </p:nvSpPr>
            <p:spPr>
              <a:xfrm>
                <a:off x="1606550" y="1411288"/>
                <a:ext cx="187325" cy="150812"/>
              </a:xfrm>
              <a:custGeom>
                <a:avLst/>
                <a:gdLst>
                  <a:gd name="connsiteX0" fmla="*/ 0 w 186431"/>
                  <a:gd name="connsiteY0" fmla="*/ 0 h 150920"/>
                  <a:gd name="connsiteX1" fmla="*/ 17756 w 186431"/>
                  <a:gd name="connsiteY1" fmla="*/ 26633 h 150920"/>
                  <a:gd name="connsiteX2" fmla="*/ 44389 w 186431"/>
                  <a:gd name="connsiteY2" fmla="*/ 71021 h 150920"/>
                  <a:gd name="connsiteX3" fmla="*/ 97655 w 186431"/>
                  <a:gd name="connsiteY3" fmla="*/ 97654 h 150920"/>
                  <a:gd name="connsiteX4" fmla="*/ 124288 w 186431"/>
                  <a:gd name="connsiteY4" fmla="*/ 115409 h 150920"/>
                  <a:gd name="connsiteX5" fmla="*/ 150921 w 186431"/>
                  <a:gd name="connsiteY5" fmla="*/ 124287 h 150920"/>
                  <a:gd name="connsiteX6" fmla="*/ 186431 w 186431"/>
                  <a:gd name="connsiteY6" fmla="*/ 150920 h 15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431" h="150920">
                    <a:moveTo>
                      <a:pt x="0" y="0"/>
                    </a:moveTo>
                    <a:cubicBezTo>
                      <a:pt x="5919" y="8878"/>
                      <a:pt x="12984" y="17090"/>
                      <a:pt x="17756" y="26633"/>
                    </a:cubicBezTo>
                    <a:cubicBezTo>
                      <a:pt x="34344" y="59809"/>
                      <a:pt x="15486" y="47900"/>
                      <a:pt x="44389" y="71021"/>
                    </a:cubicBezTo>
                    <a:cubicBezTo>
                      <a:pt x="86793" y="104943"/>
                      <a:pt x="53897" y="75775"/>
                      <a:pt x="97655" y="97654"/>
                    </a:cubicBezTo>
                    <a:cubicBezTo>
                      <a:pt x="107198" y="102426"/>
                      <a:pt x="114745" y="110637"/>
                      <a:pt x="124288" y="115409"/>
                    </a:cubicBezTo>
                    <a:cubicBezTo>
                      <a:pt x="132658" y="119594"/>
                      <a:pt x="142551" y="120102"/>
                      <a:pt x="150921" y="124287"/>
                    </a:cubicBezTo>
                    <a:cubicBezTo>
                      <a:pt x="171001" y="134327"/>
                      <a:pt x="173946" y="138434"/>
                      <a:pt x="186431" y="150920"/>
                    </a:cubicBezTo>
                  </a:path>
                </a:pathLst>
              </a:custGeom>
              <a:grpFill/>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800" dirty="0"/>
              </a:p>
            </p:txBody>
          </p:sp>
          <p:sp>
            <p:nvSpPr>
              <p:cNvPr id="21" name="Freeform 19">
                <a:extLst>
                  <a:ext uri="{FF2B5EF4-FFF2-40B4-BE49-F238E27FC236}">
                    <a16:creationId xmlns:a16="http://schemas.microsoft.com/office/drawing/2014/main" id="{14F22EFD-F2AC-419F-98F4-D6DE78F31DEF}"/>
                  </a:ext>
                </a:extLst>
              </p:cNvPr>
              <p:cNvSpPr/>
              <p:nvPr/>
            </p:nvSpPr>
            <p:spPr>
              <a:xfrm>
                <a:off x="1801813" y="1579563"/>
                <a:ext cx="0" cy="239712"/>
              </a:xfrm>
              <a:custGeom>
                <a:avLst/>
                <a:gdLst>
                  <a:gd name="connsiteX0" fmla="*/ 0 w 0"/>
                  <a:gd name="connsiteY0" fmla="*/ 0 h 239697"/>
                  <a:gd name="connsiteX1" fmla="*/ 0 w 0"/>
                  <a:gd name="connsiteY1" fmla="*/ 239697 h 239697"/>
                </a:gdLst>
                <a:ahLst/>
                <a:cxnLst>
                  <a:cxn ang="0">
                    <a:pos x="connsiteX0" y="connsiteY0"/>
                  </a:cxn>
                  <a:cxn ang="0">
                    <a:pos x="connsiteX1" y="connsiteY1"/>
                  </a:cxn>
                </a:cxnLst>
                <a:rect l="l" t="t" r="r" b="b"/>
                <a:pathLst>
                  <a:path h="239697">
                    <a:moveTo>
                      <a:pt x="0" y="0"/>
                    </a:moveTo>
                    <a:lnTo>
                      <a:pt x="0" y="239697"/>
                    </a:lnTo>
                  </a:path>
                </a:pathLst>
              </a:custGeom>
              <a:grpFill/>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800" dirty="0"/>
              </a:p>
            </p:txBody>
          </p:sp>
        </p:grpSp>
        <p:cxnSp>
          <p:nvCxnSpPr>
            <p:cNvPr id="22" name="Straight Connector 21">
              <a:extLst>
                <a:ext uri="{FF2B5EF4-FFF2-40B4-BE49-F238E27FC236}">
                  <a16:creationId xmlns:a16="http://schemas.microsoft.com/office/drawing/2014/main" id="{75F2A2DA-10B9-4D67-A085-FFCF6BE554E3}"/>
                </a:ext>
              </a:extLst>
            </p:cNvPr>
            <p:cNvCxnSpPr/>
            <p:nvPr/>
          </p:nvCxnSpPr>
          <p:spPr>
            <a:xfrm>
              <a:off x="2743200" y="3352800"/>
              <a:ext cx="0" cy="1524000"/>
            </a:xfrm>
            <a:prstGeom prst="line">
              <a:avLst/>
            </a:prstGeom>
            <a:ln w="28575">
              <a:solidFill>
                <a:srgbClr val="00CCF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2BD0FCD-7B1C-4F1D-9E19-02E5915D1649}"/>
                </a:ext>
              </a:extLst>
            </p:cNvPr>
            <p:cNvCxnSpPr>
              <a:endCxn id="24" idx="1"/>
            </p:cNvCxnSpPr>
            <p:nvPr/>
          </p:nvCxnSpPr>
          <p:spPr>
            <a:xfrm>
              <a:off x="2057400" y="3657600"/>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F4FCA3C7-4477-446C-AB31-C4761807DC58}"/>
                </a:ext>
              </a:extLst>
            </p:cNvPr>
            <p:cNvSpPr/>
            <p:nvPr/>
          </p:nvSpPr>
          <p:spPr>
            <a:xfrm>
              <a:off x="2286000" y="3581400"/>
              <a:ext cx="152400" cy="152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grpSp>
          <p:nvGrpSpPr>
            <p:cNvPr id="25" name="Group 23">
              <a:extLst>
                <a:ext uri="{FF2B5EF4-FFF2-40B4-BE49-F238E27FC236}">
                  <a16:creationId xmlns:a16="http://schemas.microsoft.com/office/drawing/2014/main" id="{CFEE33B8-4EFE-464C-8780-F572EE30BFE0}"/>
                </a:ext>
              </a:extLst>
            </p:cNvPr>
            <p:cNvGrpSpPr>
              <a:grpSpLocks/>
            </p:cNvGrpSpPr>
            <p:nvPr/>
          </p:nvGrpSpPr>
          <p:grpSpPr bwMode="auto">
            <a:xfrm>
              <a:off x="1524000" y="3352800"/>
              <a:ext cx="533400" cy="533400"/>
              <a:chOff x="1524000" y="1295400"/>
              <a:chExt cx="533400" cy="533400"/>
            </a:xfrm>
            <a:solidFill>
              <a:schemeClr val="bg1"/>
            </a:solidFill>
          </p:grpSpPr>
          <p:sp>
            <p:nvSpPr>
              <p:cNvPr id="26" name="Oval 25">
                <a:extLst>
                  <a:ext uri="{FF2B5EF4-FFF2-40B4-BE49-F238E27FC236}">
                    <a16:creationId xmlns:a16="http://schemas.microsoft.com/office/drawing/2014/main" id="{76B5E9D4-F75F-47D9-8469-26A013B80D3F}"/>
                  </a:ext>
                </a:extLst>
              </p:cNvPr>
              <p:cNvSpPr/>
              <p:nvPr/>
            </p:nvSpPr>
            <p:spPr>
              <a:xfrm>
                <a:off x="1524000" y="1295400"/>
                <a:ext cx="533400" cy="533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27" name="Freeform 25">
                <a:extLst>
                  <a:ext uri="{FF2B5EF4-FFF2-40B4-BE49-F238E27FC236}">
                    <a16:creationId xmlns:a16="http://schemas.microsoft.com/office/drawing/2014/main" id="{1A04875C-AB67-4670-B22E-BBC6CEE027FC}"/>
                  </a:ext>
                </a:extLst>
              </p:cNvPr>
              <p:cNvSpPr/>
              <p:nvPr/>
            </p:nvSpPr>
            <p:spPr>
              <a:xfrm>
                <a:off x="1801813" y="1384300"/>
                <a:ext cx="168275" cy="177800"/>
              </a:xfrm>
              <a:custGeom>
                <a:avLst/>
                <a:gdLst>
                  <a:gd name="connsiteX0" fmla="*/ 168676 w 168676"/>
                  <a:gd name="connsiteY0" fmla="*/ 0 h 177553"/>
                  <a:gd name="connsiteX1" fmla="*/ 159798 w 168676"/>
                  <a:gd name="connsiteY1" fmla="*/ 26633 h 177553"/>
                  <a:gd name="connsiteX2" fmla="*/ 133165 w 168676"/>
                  <a:gd name="connsiteY2" fmla="*/ 53266 h 177553"/>
                  <a:gd name="connsiteX3" fmla="*/ 44388 w 168676"/>
                  <a:gd name="connsiteY3" fmla="*/ 124287 h 177553"/>
                  <a:gd name="connsiteX4" fmla="*/ 26633 w 168676"/>
                  <a:gd name="connsiteY4" fmla="*/ 150920 h 177553"/>
                  <a:gd name="connsiteX5" fmla="*/ 0 w 168676"/>
                  <a:gd name="connsiteY5" fmla="*/ 177553 h 177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676" h="177553">
                    <a:moveTo>
                      <a:pt x="168676" y="0"/>
                    </a:moveTo>
                    <a:cubicBezTo>
                      <a:pt x="165717" y="8878"/>
                      <a:pt x="164989" y="18847"/>
                      <a:pt x="159798" y="26633"/>
                    </a:cubicBezTo>
                    <a:cubicBezTo>
                      <a:pt x="152834" y="37079"/>
                      <a:pt x="143075" y="45558"/>
                      <a:pt x="133165" y="53266"/>
                    </a:cubicBezTo>
                    <a:cubicBezTo>
                      <a:pt x="100288" y="78837"/>
                      <a:pt x="68067" y="88768"/>
                      <a:pt x="44388" y="124287"/>
                    </a:cubicBezTo>
                    <a:cubicBezTo>
                      <a:pt x="38470" y="133165"/>
                      <a:pt x="33463" y="142723"/>
                      <a:pt x="26633" y="150920"/>
                    </a:cubicBezTo>
                    <a:cubicBezTo>
                      <a:pt x="18596" y="160565"/>
                      <a:pt x="0" y="177553"/>
                      <a:pt x="0" y="177553"/>
                    </a:cubicBezTo>
                  </a:path>
                </a:pathLst>
              </a:custGeom>
              <a:grpFill/>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800" dirty="0"/>
              </a:p>
            </p:txBody>
          </p:sp>
          <p:sp>
            <p:nvSpPr>
              <p:cNvPr id="28" name="Freeform 26">
                <a:extLst>
                  <a:ext uri="{FF2B5EF4-FFF2-40B4-BE49-F238E27FC236}">
                    <a16:creationId xmlns:a16="http://schemas.microsoft.com/office/drawing/2014/main" id="{7DD22F7C-6D34-4DE6-9ECE-0678E3CC2FDB}"/>
                  </a:ext>
                </a:extLst>
              </p:cNvPr>
              <p:cNvSpPr/>
              <p:nvPr/>
            </p:nvSpPr>
            <p:spPr>
              <a:xfrm>
                <a:off x="1606550" y="1411288"/>
                <a:ext cx="187325" cy="150812"/>
              </a:xfrm>
              <a:custGeom>
                <a:avLst/>
                <a:gdLst>
                  <a:gd name="connsiteX0" fmla="*/ 0 w 186431"/>
                  <a:gd name="connsiteY0" fmla="*/ 0 h 150920"/>
                  <a:gd name="connsiteX1" fmla="*/ 17756 w 186431"/>
                  <a:gd name="connsiteY1" fmla="*/ 26633 h 150920"/>
                  <a:gd name="connsiteX2" fmla="*/ 44389 w 186431"/>
                  <a:gd name="connsiteY2" fmla="*/ 71021 h 150920"/>
                  <a:gd name="connsiteX3" fmla="*/ 97655 w 186431"/>
                  <a:gd name="connsiteY3" fmla="*/ 97654 h 150920"/>
                  <a:gd name="connsiteX4" fmla="*/ 124288 w 186431"/>
                  <a:gd name="connsiteY4" fmla="*/ 115409 h 150920"/>
                  <a:gd name="connsiteX5" fmla="*/ 150921 w 186431"/>
                  <a:gd name="connsiteY5" fmla="*/ 124287 h 150920"/>
                  <a:gd name="connsiteX6" fmla="*/ 186431 w 186431"/>
                  <a:gd name="connsiteY6" fmla="*/ 150920 h 15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431" h="150920">
                    <a:moveTo>
                      <a:pt x="0" y="0"/>
                    </a:moveTo>
                    <a:cubicBezTo>
                      <a:pt x="5919" y="8878"/>
                      <a:pt x="12984" y="17090"/>
                      <a:pt x="17756" y="26633"/>
                    </a:cubicBezTo>
                    <a:cubicBezTo>
                      <a:pt x="34344" y="59809"/>
                      <a:pt x="15486" y="47900"/>
                      <a:pt x="44389" y="71021"/>
                    </a:cubicBezTo>
                    <a:cubicBezTo>
                      <a:pt x="86793" y="104943"/>
                      <a:pt x="53897" y="75775"/>
                      <a:pt x="97655" y="97654"/>
                    </a:cubicBezTo>
                    <a:cubicBezTo>
                      <a:pt x="107198" y="102426"/>
                      <a:pt x="114745" y="110637"/>
                      <a:pt x="124288" y="115409"/>
                    </a:cubicBezTo>
                    <a:cubicBezTo>
                      <a:pt x="132658" y="119594"/>
                      <a:pt x="142551" y="120102"/>
                      <a:pt x="150921" y="124287"/>
                    </a:cubicBezTo>
                    <a:cubicBezTo>
                      <a:pt x="171001" y="134327"/>
                      <a:pt x="173946" y="138434"/>
                      <a:pt x="186431" y="150920"/>
                    </a:cubicBezTo>
                  </a:path>
                </a:pathLst>
              </a:custGeom>
              <a:grpFill/>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800" dirty="0"/>
              </a:p>
            </p:txBody>
          </p:sp>
          <p:sp>
            <p:nvSpPr>
              <p:cNvPr id="29" name="Freeform 27">
                <a:extLst>
                  <a:ext uri="{FF2B5EF4-FFF2-40B4-BE49-F238E27FC236}">
                    <a16:creationId xmlns:a16="http://schemas.microsoft.com/office/drawing/2014/main" id="{31D39B09-D7FD-45AC-870A-4B3C51E0291A}"/>
                  </a:ext>
                </a:extLst>
              </p:cNvPr>
              <p:cNvSpPr/>
              <p:nvPr/>
            </p:nvSpPr>
            <p:spPr>
              <a:xfrm>
                <a:off x="1801813" y="1579563"/>
                <a:ext cx="0" cy="239712"/>
              </a:xfrm>
              <a:custGeom>
                <a:avLst/>
                <a:gdLst>
                  <a:gd name="connsiteX0" fmla="*/ 0 w 0"/>
                  <a:gd name="connsiteY0" fmla="*/ 0 h 239697"/>
                  <a:gd name="connsiteX1" fmla="*/ 0 w 0"/>
                  <a:gd name="connsiteY1" fmla="*/ 239697 h 239697"/>
                </a:gdLst>
                <a:ahLst/>
                <a:cxnLst>
                  <a:cxn ang="0">
                    <a:pos x="connsiteX0" y="connsiteY0"/>
                  </a:cxn>
                  <a:cxn ang="0">
                    <a:pos x="connsiteX1" y="connsiteY1"/>
                  </a:cxn>
                </a:cxnLst>
                <a:rect l="l" t="t" r="r" b="b"/>
                <a:pathLst>
                  <a:path h="239697">
                    <a:moveTo>
                      <a:pt x="0" y="0"/>
                    </a:moveTo>
                    <a:lnTo>
                      <a:pt x="0" y="239697"/>
                    </a:lnTo>
                  </a:path>
                </a:pathLst>
              </a:custGeom>
              <a:grpFill/>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800" dirty="0"/>
              </a:p>
            </p:txBody>
          </p:sp>
        </p:grpSp>
        <p:cxnSp>
          <p:nvCxnSpPr>
            <p:cNvPr id="30" name="Straight Connector 29">
              <a:extLst>
                <a:ext uri="{FF2B5EF4-FFF2-40B4-BE49-F238E27FC236}">
                  <a16:creationId xmlns:a16="http://schemas.microsoft.com/office/drawing/2014/main" id="{B009F546-132F-469D-AF82-B29771F41E61}"/>
                </a:ext>
              </a:extLst>
            </p:cNvPr>
            <p:cNvCxnSpPr>
              <a:endCxn id="31" idx="1"/>
            </p:cNvCxnSpPr>
            <p:nvPr/>
          </p:nvCxnSpPr>
          <p:spPr>
            <a:xfrm>
              <a:off x="2057400" y="4419600"/>
              <a:ext cx="228600" cy="0"/>
            </a:xfrm>
            <a:prstGeom prst="line">
              <a:avLst/>
            </a:prstGeom>
            <a:ln w="28575">
              <a:solidFill>
                <a:srgbClr val="00CCFF"/>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8A75BAD9-44E2-4605-84EB-F88BA8678805}"/>
                </a:ext>
              </a:extLst>
            </p:cNvPr>
            <p:cNvSpPr/>
            <p:nvPr/>
          </p:nvSpPr>
          <p:spPr>
            <a:xfrm>
              <a:off x="2286000" y="4343400"/>
              <a:ext cx="152400" cy="152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grpSp>
          <p:nvGrpSpPr>
            <p:cNvPr id="32" name="Group 30">
              <a:extLst>
                <a:ext uri="{FF2B5EF4-FFF2-40B4-BE49-F238E27FC236}">
                  <a16:creationId xmlns:a16="http://schemas.microsoft.com/office/drawing/2014/main" id="{5A6410B6-115C-4992-838A-933EE190B517}"/>
                </a:ext>
              </a:extLst>
            </p:cNvPr>
            <p:cNvGrpSpPr/>
            <p:nvPr/>
          </p:nvGrpSpPr>
          <p:grpSpPr>
            <a:xfrm>
              <a:off x="1524000" y="4114800"/>
              <a:ext cx="533400" cy="533400"/>
              <a:chOff x="1524000" y="1295400"/>
              <a:chExt cx="533400" cy="533400"/>
            </a:xfrm>
            <a:solidFill>
              <a:srgbClr val="F999A2"/>
            </a:solidFill>
          </p:grpSpPr>
          <p:sp>
            <p:nvSpPr>
              <p:cNvPr id="33" name="Oval 32">
                <a:extLst>
                  <a:ext uri="{FF2B5EF4-FFF2-40B4-BE49-F238E27FC236}">
                    <a16:creationId xmlns:a16="http://schemas.microsoft.com/office/drawing/2014/main" id="{D4372440-721E-4340-95A4-12D7AA161E51}"/>
                  </a:ext>
                </a:extLst>
              </p:cNvPr>
              <p:cNvSpPr/>
              <p:nvPr/>
            </p:nvSpPr>
            <p:spPr>
              <a:xfrm>
                <a:off x="1524000" y="1295400"/>
                <a:ext cx="533400" cy="533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34" name="Freeform 32">
                <a:extLst>
                  <a:ext uri="{FF2B5EF4-FFF2-40B4-BE49-F238E27FC236}">
                    <a16:creationId xmlns:a16="http://schemas.microsoft.com/office/drawing/2014/main" id="{B83D6ED8-41B1-4A08-9AA8-91F2C568E099}"/>
                  </a:ext>
                </a:extLst>
              </p:cNvPr>
              <p:cNvSpPr/>
              <p:nvPr/>
            </p:nvSpPr>
            <p:spPr>
              <a:xfrm>
                <a:off x="1802167" y="1384917"/>
                <a:ext cx="168676" cy="177553"/>
              </a:xfrm>
              <a:custGeom>
                <a:avLst/>
                <a:gdLst>
                  <a:gd name="connsiteX0" fmla="*/ 168676 w 168676"/>
                  <a:gd name="connsiteY0" fmla="*/ 0 h 177553"/>
                  <a:gd name="connsiteX1" fmla="*/ 159798 w 168676"/>
                  <a:gd name="connsiteY1" fmla="*/ 26633 h 177553"/>
                  <a:gd name="connsiteX2" fmla="*/ 133165 w 168676"/>
                  <a:gd name="connsiteY2" fmla="*/ 53266 h 177553"/>
                  <a:gd name="connsiteX3" fmla="*/ 44388 w 168676"/>
                  <a:gd name="connsiteY3" fmla="*/ 124287 h 177553"/>
                  <a:gd name="connsiteX4" fmla="*/ 26633 w 168676"/>
                  <a:gd name="connsiteY4" fmla="*/ 150920 h 177553"/>
                  <a:gd name="connsiteX5" fmla="*/ 0 w 168676"/>
                  <a:gd name="connsiteY5" fmla="*/ 177553 h 177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676" h="177553">
                    <a:moveTo>
                      <a:pt x="168676" y="0"/>
                    </a:moveTo>
                    <a:cubicBezTo>
                      <a:pt x="165717" y="8878"/>
                      <a:pt x="164989" y="18847"/>
                      <a:pt x="159798" y="26633"/>
                    </a:cubicBezTo>
                    <a:cubicBezTo>
                      <a:pt x="152834" y="37079"/>
                      <a:pt x="143075" y="45558"/>
                      <a:pt x="133165" y="53266"/>
                    </a:cubicBezTo>
                    <a:cubicBezTo>
                      <a:pt x="100288" y="78837"/>
                      <a:pt x="68067" y="88768"/>
                      <a:pt x="44388" y="124287"/>
                    </a:cubicBezTo>
                    <a:cubicBezTo>
                      <a:pt x="38470" y="133165"/>
                      <a:pt x="33463" y="142723"/>
                      <a:pt x="26633" y="150920"/>
                    </a:cubicBezTo>
                    <a:cubicBezTo>
                      <a:pt x="18596" y="160565"/>
                      <a:pt x="0" y="177553"/>
                      <a:pt x="0" y="177553"/>
                    </a:cubicBezTo>
                  </a:path>
                </a:pathLst>
              </a:custGeom>
              <a:grpFill/>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800" dirty="0"/>
              </a:p>
            </p:txBody>
          </p:sp>
          <p:sp>
            <p:nvSpPr>
              <p:cNvPr id="35" name="Freeform 33">
                <a:extLst>
                  <a:ext uri="{FF2B5EF4-FFF2-40B4-BE49-F238E27FC236}">
                    <a16:creationId xmlns:a16="http://schemas.microsoft.com/office/drawing/2014/main" id="{7D71BAA2-167F-42D6-B9E4-F6B2FDD53B7C}"/>
                  </a:ext>
                </a:extLst>
              </p:cNvPr>
              <p:cNvSpPr/>
              <p:nvPr/>
            </p:nvSpPr>
            <p:spPr>
              <a:xfrm>
                <a:off x="1606858" y="1411550"/>
                <a:ext cx="186431" cy="150920"/>
              </a:xfrm>
              <a:custGeom>
                <a:avLst/>
                <a:gdLst>
                  <a:gd name="connsiteX0" fmla="*/ 0 w 186431"/>
                  <a:gd name="connsiteY0" fmla="*/ 0 h 150920"/>
                  <a:gd name="connsiteX1" fmla="*/ 17756 w 186431"/>
                  <a:gd name="connsiteY1" fmla="*/ 26633 h 150920"/>
                  <a:gd name="connsiteX2" fmla="*/ 44389 w 186431"/>
                  <a:gd name="connsiteY2" fmla="*/ 71021 h 150920"/>
                  <a:gd name="connsiteX3" fmla="*/ 97655 w 186431"/>
                  <a:gd name="connsiteY3" fmla="*/ 97654 h 150920"/>
                  <a:gd name="connsiteX4" fmla="*/ 124288 w 186431"/>
                  <a:gd name="connsiteY4" fmla="*/ 115409 h 150920"/>
                  <a:gd name="connsiteX5" fmla="*/ 150921 w 186431"/>
                  <a:gd name="connsiteY5" fmla="*/ 124287 h 150920"/>
                  <a:gd name="connsiteX6" fmla="*/ 186431 w 186431"/>
                  <a:gd name="connsiteY6" fmla="*/ 150920 h 15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431" h="150920">
                    <a:moveTo>
                      <a:pt x="0" y="0"/>
                    </a:moveTo>
                    <a:cubicBezTo>
                      <a:pt x="5919" y="8878"/>
                      <a:pt x="12984" y="17090"/>
                      <a:pt x="17756" y="26633"/>
                    </a:cubicBezTo>
                    <a:cubicBezTo>
                      <a:pt x="34344" y="59809"/>
                      <a:pt x="15486" y="47900"/>
                      <a:pt x="44389" y="71021"/>
                    </a:cubicBezTo>
                    <a:cubicBezTo>
                      <a:pt x="86793" y="104943"/>
                      <a:pt x="53897" y="75775"/>
                      <a:pt x="97655" y="97654"/>
                    </a:cubicBezTo>
                    <a:cubicBezTo>
                      <a:pt x="107198" y="102426"/>
                      <a:pt x="114745" y="110637"/>
                      <a:pt x="124288" y="115409"/>
                    </a:cubicBezTo>
                    <a:cubicBezTo>
                      <a:pt x="132658" y="119594"/>
                      <a:pt x="142551" y="120102"/>
                      <a:pt x="150921" y="124287"/>
                    </a:cubicBezTo>
                    <a:cubicBezTo>
                      <a:pt x="171001" y="134327"/>
                      <a:pt x="173946" y="138434"/>
                      <a:pt x="186431" y="150920"/>
                    </a:cubicBezTo>
                  </a:path>
                </a:pathLst>
              </a:custGeom>
              <a:grpFill/>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800" dirty="0"/>
              </a:p>
            </p:txBody>
          </p:sp>
          <p:sp>
            <p:nvSpPr>
              <p:cNvPr id="36" name="Freeform 34">
                <a:extLst>
                  <a:ext uri="{FF2B5EF4-FFF2-40B4-BE49-F238E27FC236}">
                    <a16:creationId xmlns:a16="http://schemas.microsoft.com/office/drawing/2014/main" id="{31E06B5B-4D2D-4027-967F-7FF0FC36F88F}"/>
                  </a:ext>
                </a:extLst>
              </p:cNvPr>
              <p:cNvSpPr/>
              <p:nvPr/>
            </p:nvSpPr>
            <p:spPr>
              <a:xfrm>
                <a:off x="1802167" y="1580225"/>
                <a:ext cx="0" cy="239697"/>
              </a:xfrm>
              <a:custGeom>
                <a:avLst/>
                <a:gdLst>
                  <a:gd name="connsiteX0" fmla="*/ 0 w 0"/>
                  <a:gd name="connsiteY0" fmla="*/ 0 h 239697"/>
                  <a:gd name="connsiteX1" fmla="*/ 0 w 0"/>
                  <a:gd name="connsiteY1" fmla="*/ 239697 h 239697"/>
                </a:gdLst>
                <a:ahLst/>
                <a:cxnLst>
                  <a:cxn ang="0">
                    <a:pos x="connsiteX0" y="connsiteY0"/>
                  </a:cxn>
                  <a:cxn ang="0">
                    <a:pos x="connsiteX1" y="connsiteY1"/>
                  </a:cxn>
                </a:cxnLst>
                <a:rect l="l" t="t" r="r" b="b"/>
                <a:pathLst>
                  <a:path h="239697">
                    <a:moveTo>
                      <a:pt x="0" y="0"/>
                    </a:moveTo>
                    <a:lnTo>
                      <a:pt x="0" y="239697"/>
                    </a:lnTo>
                  </a:path>
                </a:pathLst>
              </a:custGeom>
              <a:grpFill/>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800" dirty="0"/>
              </a:p>
            </p:txBody>
          </p:sp>
        </p:grpSp>
        <p:cxnSp>
          <p:nvCxnSpPr>
            <p:cNvPr id="37" name="Straight Connector 36">
              <a:extLst>
                <a:ext uri="{FF2B5EF4-FFF2-40B4-BE49-F238E27FC236}">
                  <a16:creationId xmlns:a16="http://schemas.microsoft.com/office/drawing/2014/main" id="{4BDFA504-E057-4F8D-B689-2B89E1457BBC}"/>
                </a:ext>
              </a:extLst>
            </p:cNvPr>
            <p:cNvCxnSpPr/>
            <p:nvPr/>
          </p:nvCxnSpPr>
          <p:spPr>
            <a:xfrm>
              <a:off x="6248400" y="1371600"/>
              <a:ext cx="0" cy="152400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3A76AA3-9B43-4E50-97A1-A245AA64645A}"/>
                </a:ext>
              </a:extLst>
            </p:cNvPr>
            <p:cNvCxnSpPr>
              <a:stCxn id="39" idx="3"/>
            </p:cNvCxnSpPr>
            <p:nvPr/>
          </p:nvCxnSpPr>
          <p:spPr>
            <a:xfrm>
              <a:off x="6629400" y="1676400"/>
              <a:ext cx="3048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E8201996-2E09-4523-9E0F-FFEA5B499BB5}"/>
                </a:ext>
              </a:extLst>
            </p:cNvPr>
            <p:cNvSpPr/>
            <p:nvPr/>
          </p:nvSpPr>
          <p:spPr>
            <a:xfrm>
              <a:off x="6477000" y="1600200"/>
              <a:ext cx="152400" cy="152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grpSp>
          <p:nvGrpSpPr>
            <p:cNvPr id="40" name="Group 38">
              <a:extLst>
                <a:ext uri="{FF2B5EF4-FFF2-40B4-BE49-F238E27FC236}">
                  <a16:creationId xmlns:a16="http://schemas.microsoft.com/office/drawing/2014/main" id="{3B3D8C58-266D-4547-8FED-CD8B1BC5431C}"/>
                </a:ext>
              </a:extLst>
            </p:cNvPr>
            <p:cNvGrpSpPr/>
            <p:nvPr/>
          </p:nvGrpSpPr>
          <p:grpSpPr>
            <a:xfrm>
              <a:off x="6934200" y="1371600"/>
              <a:ext cx="533400" cy="533400"/>
              <a:chOff x="1524000" y="1295400"/>
              <a:chExt cx="533400" cy="533400"/>
            </a:xfrm>
            <a:solidFill>
              <a:srgbClr val="F999A2"/>
            </a:solidFill>
          </p:grpSpPr>
          <p:sp>
            <p:nvSpPr>
              <p:cNvPr id="41" name="Oval 40">
                <a:extLst>
                  <a:ext uri="{FF2B5EF4-FFF2-40B4-BE49-F238E27FC236}">
                    <a16:creationId xmlns:a16="http://schemas.microsoft.com/office/drawing/2014/main" id="{CE5E328B-3D75-4511-AFED-99828294DDAC}"/>
                  </a:ext>
                </a:extLst>
              </p:cNvPr>
              <p:cNvSpPr/>
              <p:nvPr/>
            </p:nvSpPr>
            <p:spPr>
              <a:xfrm>
                <a:off x="1524000" y="1295400"/>
                <a:ext cx="533400" cy="533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42" name="Freeform 40">
                <a:extLst>
                  <a:ext uri="{FF2B5EF4-FFF2-40B4-BE49-F238E27FC236}">
                    <a16:creationId xmlns:a16="http://schemas.microsoft.com/office/drawing/2014/main" id="{C3E2AAB3-5CAD-420C-A19C-FB1783AA61F0}"/>
                  </a:ext>
                </a:extLst>
              </p:cNvPr>
              <p:cNvSpPr/>
              <p:nvPr/>
            </p:nvSpPr>
            <p:spPr>
              <a:xfrm>
                <a:off x="1802167" y="1384917"/>
                <a:ext cx="168676" cy="177553"/>
              </a:xfrm>
              <a:custGeom>
                <a:avLst/>
                <a:gdLst>
                  <a:gd name="connsiteX0" fmla="*/ 168676 w 168676"/>
                  <a:gd name="connsiteY0" fmla="*/ 0 h 177553"/>
                  <a:gd name="connsiteX1" fmla="*/ 159798 w 168676"/>
                  <a:gd name="connsiteY1" fmla="*/ 26633 h 177553"/>
                  <a:gd name="connsiteX2" fmla="*/ 133165 w 168676"/>
                  <a:gd name="connsiteY2" fmla="*/ 53266 h 177553"/>
                  <a:gd name="connsiteX3" fmla="*/ 44388 w 168676"/>
                  <a:gd name="connsiteY3" fmla="*/ 124287 h 177553"/>
                  <a:gd name="connsiteX4" fmla="*/ 26633 w 168676"/>
                  <a:gd name="connsiteY4" fmla="*/ 150920 h 177553"/>
                  <a:gd name="connsiteX5" fmla="*/ 0 w 168676"/>
                  <a:gd name="connsiteY5" fmla="*/ 177553 h 177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676" h="177553">
                    <a:moveTo>
                      <a:pt x="168676" y="0"/>
                    </a:moveTo>
                    <a:cubicBezTo>
                      <a:pt x="165717" y="8878"/>
                      <a:pt x="164989" y="18847"/>
                      <a:pt x="159798" y="26633"/>
                    </a:cubicBezTo>
                    <a:cubicBezTo>
                      <a:pt x="152834" y="37079"/>
                      <a:pt x="143075" y="45558"/>
                      <a:pt x="133165" y="53266"/>
                    </a:cubicBezTo>
                    <a:cubicBezTo>
                      <a:pt x="100288" y="78837"/>
                      <a:pt x="68067" y="88768"/>
                      <a:pt x="44388" y="124287"/>
                    </a:cubicBezTo>
                    <a:cubicBezTo>
                      <a:pt x="38470" y="133165"/>
                      <a:pt x="33463" y="142723"/>
                      <a:pt x="26633" y="150920"/>
                    </a:cubicBezTo>
                    <a:cubicBezTo>
                      <a:pt x="18596" y="160565"/>
                      <a:pt x="0" y="177553"/>
                      <a:pt x="0" y="177553"/>
                    </a:cubicBezTo>
                  </a:path>
                </a:pathLst>
              </a:custGeom>
              <a:grpFill/>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800" dirty="0"/>
              </a:p>
            </p:txBody>
          </p:sp>
          <p:sp>
            <p:nvSpPr>
              <p:cNvPr id="43" name="Freeform 41">
                <a:extLst>
                  <a:ext uri="{FF2B5EF4-FFF2-40B4-BE49-F238E27FC236}">
                    <a16:creationId xmlns:a16="http://schemas.microsoft.com/office/drawing/2014/main" id="{FEDD479D-D62D-4F1A-B2FB-DEBED656FF04}"/>
                  </a:ext>
                </a:extLst>
              </p:cNvPr>
              <p:cNvSpPr/>
              <p:nvPr/>
            </p:nvSpPr>
            <p:spPr>
              <a:xfrm>
                <a:off x="1606858" y="1411550"/>
                <a:ext cx="186431" cy="150920"/>
              </a:xfrm>
              <a:custGeom>
                <a:avLst/>
                <a:gdLst>
                  <a:gd name="connsiteX0" fmla="*/ 0 w 186431"/>
                  <a:gd name="connsiteY0" fmla="*/ 0 h 150920"/>
                  <a:gd name="connsiteX1" fmla="*/ 17756 w 186431"/>
                  <a:gd name="connsiteY1" fmla="*/ 26633 h 150920"/>
                  <a:gd name="connsiteX2" fmla="*/ 44389 w 186431"/>
                  <a:gd name="connsiteY2" fmla="*/ 71021 h 150920"/>
                  <a:gd name="connsiteX3" fmla="*/ 97655 w 186431"/>
                  <a:gd name="connsiteY3" fmla="*/ 97654 h 150920"/>
                  <a:gd name="connsiteX4" fmla="*/ 124288 w 186431"/>
                  <a:gd name="connsiteY4" fmla="*/ 115409 h 150920"/>
                  <a:gd name="connsiteX5" fmla="*/ 150921 w 186431"/>
                  <a:gd name="connsiteY5" fmla="*/ 124287 h 150920"/>
                  <a:gd name="connsiteX6" fmla="*/ 186431 w 186431"/>
                  <a:gd name="connsiteY6" fmla="*/ 150920 h 15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431" h="150920">
                    <a:moveTo>
                      <a:pt x="0" y="0"/>
                    </a:moveTo>
                    <a:cubicBezTo>
                      <a:pt x="5919" y="8878"/>
                      <a:pt x="12984" y="17090"/>
                      <a:pt x="17756" y="26633"/>
                    </a:cubicBezTo>
                    <a:cubicBezTo>
                      <a:pt x="34344" y="59809"/>
                      <a:pt x="15486" y="47900"/>
                      <a:pt x="44389" y="71021"/>
                    </a:cubicBezTo>
                    <a:cubicBezTo>
                      <a:pt x="86793" y="104943"/>
                      <a:pt x="53897" y="75775"/>
                      <a:pt x="97655" y="97654"/>
                    </a:cubicBezTo>
                    <a:cubicBezTo>
                      <a:pt x="107198" y="102426"/>
                      <a:pt x="114745" y="110637"/>
                      <a:pt x="124288" y="115409"/>
                    </a:cubicBezTo>
                    <a:cubicBezTo>
                      <a:pt x="132658" y="119594"/>
                      <a:pt x="142551" y="120102"/>
                      <a:pt x="150921" y="124287"/>
                    </a:cubicBezTo>
                    <a:cubicBezTo>
                      <a:pt x="171001" y="134327"/>
                      <a:pt x="173946" y="138434"/>
                      <a:pt x="186431" y="150920"/>
                    </a:cubicBezTo>
                  </a:path>
                </a:pathLst>
              </a:custGeom>
              <a:grpFill/>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800" dirty="0"/>
              </a:p>
            </p:txBody>
          </p:sp>
          <p:sp>
            <p:nvSpPr>
              <p:cNvPr id="44" name="Freeform 42">
                <a:extLst>
                  <a:ext uri="{FF2B5EF4-FFF2-40B4-BE49-F238E27FC236}">
                    <a16:creationId xmlns:a16="http://schemas.microsoft.com/office/drawing/2014/main" id="{7B74D5E0-51BB-4E3F-A27A-3DE752B34EB4}"/>
                  </a:ext>
                </a:extLst>
              </p:cNvPr>
              <p:cNvSpPr/>
              <p:nvPr/>
            </p:nvSpPr>
            <p:spPr>
              <a:xfrm>
                <a:off x="1802167" y="1580225"/>
                <a:ext cx="0" cy="239697"/>
              </a:xfrm>
              <a:custGeom>
                <a:avLst/>
                <a:gdLst>
                  <a:gd name="connsiteX0" fmla="*/ 0 w 0"/>
                  <a:gd name="connsiteY0" fmla="*/ 0 h 239697"/>
                  <a:gd name="connsiteX1" fmla="*/ 0 w 0"/>
                  <a:gd name="connsiteY1" fmla="*/ 239697 h 239697"/>
                </a:gdLst>
                <a:ahLst/>
                <a:cxnLst>
                  <a:cxn ang="0">
                    <a:pos x="connsiteX0" y="connsiteY0"/>
                  </a:cxn>
                  <a:cxn ang="0">
                    <a:pos x="connsiteX1" y="connsiteY1"/>
                  </a:cxn>
                </a:cxnLst>
                <a:rect l="l" t="t" r="r" b="b"/>
                <a:pathLst>
                  <a:path h="239697">
                    <a:moveTo>
                      <a:pt x="0" y="0"/>
                    </a:moveTo>
                    <a:lnTo>
                      <a:pt x="0" y="239697"/>
                    </a:lnTo>
                  </a:path>
                </a:pathLst>
              </a:custGeom>
              <a:grpFill/>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800" dirty="0"/>
              </a:p>
            </p:txBody>
          </p:sp>
        </p:grpSp>
        <p:cxnSp>
          <p:nvCxnSpPr>
            <p:cNvPr id="45" name="Straight Connector 44">
              <a:extLst>
                <a:ext uri="{FF2B5EF4-FFF2-40B4-BE49-F238E27FC236}">
                  <a16:creationId xmlns:a16="http://schemas.microsoft.com/office/drawing/2014/main" id="{C7AEE9BD-9FC2-4907-8157-92E4B3A5FC99}"/>
                </a:ext>
              </a:extLst>
            </p:cNvPr>
            <p:cNvCxnSpPr/>
            <p:nvPr/>
          </p:nvCxnSpPr>
          <p:spPr>
            <a:xfrm>
              <a:off x="6248400" y="2438400"/>
              <a:ext cx="2286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B02AB83C-1D25-4363-A96F-458E00A10C13}"/>
                </a:ext>
              </a:extLst>
            </p:cNvPr>
            <p:cNvSpPr/>
            <p:nvPr/>
          </p:nvSpPr>
          <p:spPr>
            <a:xfrm>
              <a:off x="6477000" y="2362200"/>
              <a:ext cx="152400" cy="152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cxnSp>
          <p:nvCxnSpPr>
            <p:cNvPr id="47" name="Straight Connector 46">
              <a:extLst>
                <a:ext uri="{FF2B5EF4-FFF2-40B4-BE49-F238E27FC236}">
                  <a16:creationId xmlns:a16="http://schemas.microsoft.com/office/drawing/2014/main" id="{4AA7BD8C-C3AA-4DDF-A757-69E362E23668}"/>
                </a:ext>
              </a:extLst>
            </p:cNvPr>
            <p:cNvCxnSpPr/>
            <p:nvPr/>
          </p:nvCxnSpPr>
          <p:spPr>
            <a:xfrm>
              <a:off x="6248400" y="3352800"/>
              <a:ext cx="0" cy="1524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336A69CE-61C0-4582-9247-80DA933A8F41}"/>
                </a:ext>
              </a:extLst>
            </p:cNvPr>
            <p:cNvCxnSpPr>
              <a:stCxn id="49" idx="3"/>
            </p:cNvCxnSpPr>
            <p:nvPr/>
          </p:nvCxnSpPr>
          <p:spPr>
            <a:xfrm>
              <a:off x="6629400" y="3657600"/>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7DBF3753-374B-45AC-B031-C35DEDF7F3AB}"/>
                </a:ext>
              </a:extLst>
            </p:cNvPr>
            <p:cNvSpPr/>
            <p:nvPr/>
          </p:nvSpPr>
          <p:spPr>
            <a:xfrm>
              <a:off x="6477000" y="3581400"/>
              <a:ext cx="152400" cy="152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grpSp>
          <p:nvGrpSpPr>
            <p:cNvPr id="50" name="Group 59">
              <a:extLst>
                <a:ext uri="{FF2B5EF4-FFF2-40B4-BE49-F238E27FC236}">
                  <a16:creationId xmlns:a16="http://schemas.microsoft.com/office/drawing/2014/main" id="{8AA643B1-932E-4E5D-8FEC-4B24BE7BEC9D}"/>
                </a:ext>
              </a:extLst>
            </p:cNvPr>
            <p:cNvGrpSpPr>
              <a:grpSpLocks/>
            </p:cNvGrpSpPr>
            <p:nvPr/>
          </p:nvGrpSpPr>
          <p:grpSpPr bwMode="auto">
            <a:xfrm>
              <a:off x="6934200" y="3352800"/>
              <a:ext cx="533400" cy="533400"/>
              <a:chOff x="1524000" y="1295400"/>
              <a:chExt cx="533400" cy="533400"/>
            </a:xfrm>
            <a:solidFill>
              <a:schemeClr val="bg1"/>
            </a:solidFill>
          </p:grpSpPr>
          <p:sp>
            <p:nvSpPr>
              <p:cNvPr id="51" name="Oval 50">
                <a:extLst>
                  <a:ext uri="{FF2B5EF4-FFF2-40B4-BE49-F238E27FC236}">
                    <a16:creationId xmlns:a16="http://schemas.microsoft.com/office/drawing/2014/main" id="{0E430B41-60D9-4D57-A41F-39648403D657}"/>
                  </a:ext>
                </a:extLst>
              </p:cNvPr>
              <p:cNvSpPr/>
              <p:nvPr/>
            </p:nvSpPr>
            <p:spPr>
              <a:xfrm>
                <a:off x="1524000" y="1295400"/>
                <a:ext cx="533400" cy="533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52" name="Freeform 61">
                <a:extLst>
                  <a:ext uri="{FF2B5EF4-FFF2-40B4-BE49-F238E27FC236}">
                    <a16:creationId xmlns:a16="http://schemas.microsoft.com/office/drawing/2014/main" id="{3249B399-0F14-4D98-A747-75D821E06DA5}"/>
                  </a:ext>
                </a:extLst>
              </p:cNvPr>
              <p:cNvSpPr/>
              <p:nvPr/>
            </p:nvSpPr>
            <p:spPr>
              <a:xfrm>
                <a:off x="1801813" y="1384300"/>
                <a:ext cx="168275" cy="177800"/>
              </a:xfrm>
              <a:custGeom>
                <a:avLst/>
                <a:gdLst>
                  <a:gd name="connsiteX0" fmla="*/ 168676 w 168676"/>
                  <a:gd name="connsiteY0" fmla="*/ 0 h 177553"/>
                  <a:gd name="connsiteX1" fmla="*/ 159798 w 168676"/>
                  <a:gd name="connsiteY1" fmla="*/ 26633 h 177553"/>
                  <a:gd name="connsiteX2" fmla="*/ 133165 w 168676"/>
                  <a:gd name="connsiteY2" fmla="*/ 53266 h 177553"/>
                  <a:gd name="connsiteX3" fmla="*/ 44388 w 168676"/>
                  <a:gd name="connsiteY3" fmla="*/ 124287 h 177553"/>
                  <a:gd name="connsiteX4" fmla="*/ 26633 w 168676"/>
                  <a:gd name="connsiteY4" fmla="*/ 150920 h 177553"/>
                  <a:gd name="connsiteX5" fmla="*/ 0 w 168676"/>
                  <a:gd name="connsiteY5" fmla="*/ 177553 h 177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676" h="177553">
                    <a:moveTo>
                      <a:pt x="168676" y="0"/>
                    </a:moveTo>
                    <a:cubicBezTo>
                      <a:pt x="165717" y="8878"/>
                      <a:pt x="164989" y="18847"/>
                      <a:pt x="159798" y="26633"/>
                    </a:cubicBezTo>
                    <a:cubicBezTo>
                      <a:pt x="152834" y="37079"/>
                      <a:pt x="143075" y="45558"/>
                      <a:pt x="133165" y="53266"/>
                    </a:cubicBezTo>
                    <a:cubicBezTo>
                      <a:pt x="100288" y="78837"/>
                      <a:pt x="68067" y="88768"/>
                      <a:pt x="44388" y="124287"/>
                    </a:cubicBezTo>
                    <a:cubicBezTo>
                      <a:pt x="38470" y="133165"/>
                      <a:pt x="33463" y="142723"/>
                      <a:pt x="26633" y="150920"/>
                    </a:cubicBezTo>
                    <a:cubicBezTo>
                      <a:pt x="18596" y="160565"/>
                      <a:pt x="0" y="177553"/>
                      <a:pt x="0" y="177553"/>
                    </a:cubicBezTo>
                  </a:path>
                </a:pathLst>
              </a:custGeom>
              <a:grpFill/>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800" dirty="0"/>
              </a:p>
            </p:txBody>
          </p:sp>
          <p:sp>
            <p:nvSpPr>
              <p:cNvPr id="53" name="Freeform 62">
                <a:extLst>
                  <a:ext uri="{FF2B5EF4-FFF2-40B4-BE49-F238E27FC236}">
                    <a16:creationId xmlns:a16="http://schemas.microsoft.com/office/drawing/2014/main" id="{1DC6F649-0BB6-4BBD-8777-DABBB8CA8F9A}"/>
                  </a:ext>
                </a:extLst>
              </p:cNvPr>
              <p:cNvSpPr/>
              <p:nvPr/>
            </p:nvSpPr>
            <p:spPr>
              <a:xfrm>
                <a:off x="1606550" y="1411288"/>
                <a:ext cx="187325" cy="150812"/>
              </a:xfrm>
              <a:custGeom>
                <a:avLst/>
                <a:gdLst>
                  <a:gd name="connsiteX0" fmla="*/ 0 w 186431"/>
                  <a:gd name="connsiteY0" fmla="*/ 0 h 150920"/>
                  <a:gd name="connsiteX1" fmla="*/ 17756 w 186431"/>
                  <a:gd name="connsiteY1" fmla="*/ 26633 h 150920"/>
                  <a:gd name="connsiteX2" fmla="*/ 44389 w 186431"/>
                  <a:gd name="connsiteY2" fmla="*/ 71021 h 150920"/>
                  <a:gd name="connsiteX3" fmla="*/ 97655 w 186431"/>
                  <a:gd name="connsiteY3" fmla="*/ 97654 h 150920"/>
                  <a:gd name="connsiteX4" fmla="*/ 124288 w 186431"/>
                  <a:gd name="connsiteY4" fmla="*/ 115409 h 150920"/>
                  <a:gd name="connsiteX5" fmla="*/ 150921 w 186431"/>
                  <a:gd name="connsiteY5" fmla="*/ 124287 h 150920"/>
                  <a:gd name="connsiteX6" fmla="*/ 186431 w 186431"/>
                  <a:gd name="connsiteY6" fmla="*/ 150920 h 15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431" h="150920">
                    <a:moveTo>
                      <a:pt x="0" y="0"/>
                    </a:moveTo>
                    <a:cubicBezTo>
                      <a:pt x="5919" y="8878"/>
                      <a:pt x="12984" y="17090"/>
                      <a:pt x="17756" y="26633"/>
                    </a:cubicBezTo>
                    <a:cubicBezTo>
                      <a:pt x="34344" y="59809"/>
                      <a:pt x="15486" y="47900"/>
                      <a:pt x="44389" y="71021"/>
                    </a:cubicBezTo>
                    <a:cubicBezTo>
                      <a:pt x="86793" y="104943"/>
                      <a:pt x="53897" y="75775"/>
                      <a:pt x="97655" y="97654"/>
                    </a:cubicBezTo>
                    <a:cubicBezTo>
                      <a:pt x="107198" y="102426"/>
                      <a:pt x="114745" y="110637"/>
                      <a:pt x="124288" y="115409"/>
                    </a:cubicBezTo>
                    <a:cubicBezTo>
                      <a:pt x="132658" y="119594"/>
                      <a:pt x="142551" y="120102"/>
                      <a:pt x="150921" y="124287"/>
                    </a:cubicBezTo>
                    <a:cubicBezTo>
                      <a:pt x="171001" y="134327"/>
                      <a:pt x="173946" y="138434"/>
                      <a:pt x="186431" y="150920"/>
                    </a:cubicBezTo>
                  </a:path>
                </a:pathLst>
              </a:custGeom>
              <a:grpFill/>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800" dirty="0"/>
              </a:p>
            </p:txBody>
          </p:sp>
          <p:sp>
            <p:nvSpPr>
              <p:cNvPr id="54" name="Freeform 63">
                <a:extLst>
                  <a:ext uri="{FF2B5EF4-FFF2-40B4-BE49-F238E27FC236}">
                    <a16:creationId xmlns:a16="http://schemas.microsoft.com/office/drawing/2014/main" id="{70FE9E3F-7C48-42D9-B474-06A8A75CD2DA}"/>
                  </a:ext>
                </a:extLst>
              </p:cNvPr>
              <p:cNvSpPr/>
              <p:nvPr/>
            </p:nvSpPr>
            <p:spPr>
              <a:xfrm>
                <a:off x="1801813" y="1579563"/>
                <a:ext cx="0" cy="239712"/>
              </a:xfrm>
              <a:custGeom>
                <a:avLst/>
                <a:gdLst>
                  <a:gd name="connsiteX0" fmla="*/ 0 w 0"/>
                  <a:gd name="connsiteY0" fmla="*/ 0 h 239697"/>
                  <a:gd name="connsiteX1" fmla="*/ 0 w 0"/>
                  <a:gd name="connsiteY1" fmla="*/ 239697 h 239697"/>
                </a:gdLst>
                <a:ahLst/>
                <a:cxnLst>
                  <a:cxn ang="0">
                    <a:pos x="connsiteX0" y="connsiteY0"/>
                  </a:cxn>
                  <a:cxn ang="0">
                    <a:pos x="connsiteX1" y="connsiteY1"/>
                  </a:cxn>
                </a:cxnLst>
                <a:rect l="l" t="t" r="r" b="b"/>
                <a:pathLst>
                  <a:path h="239697">
                    <a:moveTo>
                      <a:pt x="0" y="0"/>
                    </a:moveTo>
                    <a:lnTo>
                      <a:pt x="0" y="239697"/>
                    </a:lnTo>
                  </a:path>
                </a:pathLst>
              </a:custGeom>
              <a:grpFill/>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800" dirty="0"/>
              </a:p>
            </p:txBody>
          </p:sp>
        </p:grpSp>
        <p:cxnSp>
          <p:nvCxnSpPr>
            <p:cNvPr id="55" name="Straight Connector 54">
              <a:extLst>
                <a:ext uri="{FF2B5EF4-FFF2-40B4-BE49-F238E27FC236}">
                  <a16:creationId xmlns:a16="http://schemas.microsoft.com/office/drawing/2014/main" id="{AB83F6A7-F617-48EB-A0F8-6F22DDBB0525}"/>
                </a:ext>
              </a:extLst>
            </p:cNvPr>
            <p:cNvCxnSpPr>
              <a:stCxn id="56" idx="3"/>
            </p:cNvCxnSpPr>
            <p:nvPr/>
          </p:nvCxnSpPr>
          <p:spPr>
            <a:xfrm>
              <a:off x="6629400" y="4419600"/>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69CDBFF6-486A-433C-8AB8-BD471078EB53}"/>
                </a:ext>
              </a:extLst>
            </p:cNvPr>
            <p:cNvSpPr/>
            <p:nvPr/>
          </p:nvSpPr>
          <p:spPr>
            <a:xfrm>
              <a:off x="6477000" y="4343400"/>
              <a:ext cx="152400" cy="152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grpSp>
          <p:nvGrpSpPr>
            <p:cNvPr id="57" name="Group 66">
              <a:extLst>
                <a:ext uri="{FF2B5EF4-FFF2-40B4-BE49-F238E27FC236}">
                  <a16:creationId xmlns:a16="http://schemas.microsoft.com/office/drawing/2014/main" id="{E6A00147-396E-4CC5-8B92-C90E2ADA2EB8}"/>
                </a:ext>
              </a:extLst>
            </p:cNvPr>
            <p:cNvGrpSpPr>
              <a:grpSpLocks/>
            </p:cNvGrpSpPr>
            <p:nvPr/>
          </p:nvGrpSpPr>
          <p:grpSpPr bwMode="auto">
            <a:xfrm>
              <a:off x="6934200" y="4114800"/>
              <a:ext cx="533400" cy="533400"/>
              <a:chOff x="1524000" y="1295400"/>
              <a:chExt cx="533400" cy="533400"/>
            </a:xfrm>
            <a:solidFill>
              <a:schemeClr val="bg1"/>
            </a:solidFill>
          </p:grpSpPr>
          <p:sp>
            <p:nvSpPr>
              <p:cNvPr id="58" name="Oval 57">
                <a:extLst>
                  <a:ext uri="{FF2B5EF4-FFF2-40B4-BE49-F238E27FC236}">
                    <a16:creationId xmlns:a16="http://schemas.microsoft.com/office/drawing/2014/main" id="{3127B3A4-177C-4E05-9BE3-95AB284D78BE}"/>
                  </a:ext>
                </a:extLst>
              </p:cNvPr>
              <p:cNvSpPr/>
              <p:nvPr/>
            </p:nvSpPr>
            <p:spPr>
              <a:xfrm>
                <a:off x="1524000" y="1295400"/>
                <a:ext cx="533400" cy="533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59" name="Freeform 68">
                <a:extLst>
                  <a:ext uri="{FF2B5EF4-FFF2-40B4-BE49-F238E27FC236}">
                    <a16:creationId xmlns:a16="http://schemas.microsoft.com/office/drawing/2014/main" id="{07683001-95D7-443F-A405-7F76545CB790}"/>
                  </a:ext>
                </a:extLst>
              </p:cNvPr>
              <p:cNvSpPr/>
              <p:nvPr/>
            </p:nvSpPr>
            <p:spPr>
              <a:xfrm>
                <a:off x="1801813" y="1384300"/>
                <a:ext cx="168275" cy="177800"/>
              </a:xfrm>
              <a:custGeom>
                <a:avLst/>
                <a:gdLst>
                  <a:gd name="connsiteX0" fmla="*/ 168676 w 168676"/>
                  <a:gd name="connsiteY0" fmla="*/ 0 h 177553"/>
                  <a:gd name="connsiteX1" fmla="*/ 159798 w 168676"/>
                  <a:gd name="connsiteY1" fmla="*/ 26633 h 177553"/>
                  <a:gd name="connsiteX2" fmla="*/ 133165 w 168676"/>
                  <a:gd name="connsiteY2" fmla="*/ 53266 h 177553"/>
                  <a:gd name="connsiteX3" fmla="*/ 44388 w 168676"/>
                  <a:gd name="connsiteY3" fmla="*/ 124287 h 177553"/>
                  <a:gd name="connsiteX4" fmla="*/ 26633 w 168676"/>
                  <a:gd name="connsiteY4" fmla="*/ 150920 h 177553"/>
                  <a:gd name="connsiteX5" fmla="*/ 0 w 168676"/>
                  <a:gd name="connsiteY5" fmla="*/ 177553 h 177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676" h="177553">
                    <a:moveTo>
                      <a:pt x="168676" y="0"/>
                    </a:moveTo>
                    <a:cubicBezTo>
                      <a:pt x="165717" y="8878"/>
                      <a:pt x="164989" y="18847"/>
                      <a:pt x="159798" y="26633"/>
                    </a:cubicBezTo>
                    <a:cubicBezTo>
                      <a:pt x="152834" y="37079"/>
                      <a:pt x="143075" y="45558"/>
                      <a:pt x="133165" y="53266"/>
                    </a:cubicBezTo>
                    <a:cubicBezTo>
                      <a:pt x="100288" y="78837"/>
                      <a:pt x="68067" y="88768"/>
                      <a:pt x="44388" y="124287"/>
                    </a:cubicBezTo>
                    <a:cubicBezTo>
                      <a:pt x="38470" y="133165"/>
                      <a:pt x="33463" y="142723"/>
                      <a:pt x="26633" y="150920"/>
                    </a:cubicBezTo>
                    <a:cubicBezTo>
                      <a:pt x="18596" y="160565"/>
                      <a:pt x="0" y="177553"/>
                      <a:pt x="0" y="177553"/>
                    </a:cubicBezTo>
                  </a:path>
                </a:pathLst>
              </a:custGeom>
              <a:grpFill/>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800" dirty="0"/>
              </a:p>
            </p:txBody>
          </p:sp>
          <p:sp>
            <p:nvSpPr>
              <p:cNvPr id="60" name="Freeform 69">
                <a:extLst>
                  <a:ext uri="{FF2B5EF4-FFF2-40B4-BE49-F238E27FC236}">
                    <a16:creationId xmlns:a16="http://schemas.microsoft.com/office/drawing/2014/main" id="{3DB8BCBB-64BB-4946-9287-E66515139DFA}"/>
                  </a:ext>
                </a:extLst>
              </p:cNvPr>
              <p:cNvSpPr/>
              <p:nvPr/>
            </p:nvSpPr>
            <p:spPr>
              <a:xfrm>
                <a:off x="1606550" y="1411288"/>
                <a:ext cx="187325" cy="150812"/>
              </a:xfrm>
              <a:custGeom>
                <a:avLst/>
                <a:gdLst>
                  <a:gd name="connsiteX0" fmla="*/ 0 w 186431"/>
                  <a:gd name="connsiteY0" fmla="*/ 0 h 150920"/>
                  <a:gd name="connsiteX1" fmla="*/ 17756 w 186431"/>
                  <a:gd name="connsiteY1" fmla="*/ 26633 h 150920"/>
                  <a:gd name="connsiteX2" fmla="*/ 44389 w 186431"/>
                  <a:gd name="connsiteY2" fmla="*/ 71021 h 150920"/>
                  <a:gd name="connsiteX3" fmla="*/ 97655 w 186431"/>
                  <a:gd name="connsiteY3" fmla="*/ 97654 h 150920"/>
                  <a:gd name="connsiteX4" fmla="*/ 124288 w 186431"/>
                  <a:gd name="connsiteY4" fmla="*/ 115409 h 150920"/>
                  <a:gd name="connsiteX5" fmla="*/ 150921 w 186431"/>
                  <a:gd name="connsiteY5" fmla="*/ 124287 h 150920"/>
                  <a:gd name="connsiteX6" fmla="*/ 186431 w 186431"/>
                  <a:gd name="connsiteY6" fmla="*/ 150920 h 15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431" h="150920">
                    <a:moveTo>
                      <a:pt x="0" y="0"/>
                    </a:moveTo>
                    <a:cubicBezTo>
                      <a:pt x="5919" y="8878"/>
                      <a:pt x="12984" y="17090"/>
                      <a:pt x="17756" y="26633"/>
                    </a:cubicBezTo>
                    <a:cubicBezTo>
                      <a:pt x="34344" y="59809"/>
                      <a:pt x="15486" y="47900"/>
                      <a:pt x="44389" y="71021"/>
                    </a:cubicBezTo>
                    <a:cubicBezTo>
                      <a:pt x="86793" y="104943"/>
                      <a:pt x="53897" y="75775"/>
                      <a:pt x="97655" y="97654"/>
                    </a:cubicBezTo>
                    <a:cubicBezTo>
                      <a:pt x="107198" y="102426"/>
                      <a:pt x="114745" y="110637"/>
                      <a:pt x="124288" y="115409"/>
                    </a:cubicBezTo>
                    <a:cubicBezTo>
                      <a:pt x="132658" y="119594"/>
                      <a:pt x="142551" y="120102"/>
                      <a:pt x="150921" y="124287"/>
                    </a:cubicBezTo>
                    <a:cubicBezTo>
                      <a:pt x="171001" y="134327"/>
                      <a:pt x="173946" y="138434"/>
                      <a:pt x="186431" y="150920"/>
                    </a:cubicBezTo>
                  </a:path>
                </a:pathLst>
              </a:custGeom>
              <a:grpFill/>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800" dirty="0"/>
              </a:p>
            </p:txBody>
          </p:sp>
          <p:sp>
            <p:nvSpPr>
              <p:cNvPr id="61" name="Freeform 70">
                <a:extLst>
                  <a:ext uri="{FF2B5EF4-FFF2-40B4-BE49-F238E27FC236}">
                    <a16:creationId xmlns:a16="http://schemas.microsoft.com/office/drawing/2014/main" id="{86B91294-E7C1-459A-A908-7F4A9F3BCD87}"/>
                  </a:ext>
                </a:extLst>
              </p:cNvPr>
              <p:cNvSpPr/>
              <p:nvPr/>
            </p:nvSpPr>
            <p:spPr>
              <a:xfrm>
                <a:off x="1801813" y="1579563"/>
                <a:ext cx="0" cy="239712"/>
              </a:xfrm>
              <a:custGeom>
                <a:avLst/>
                <a:gdLst>
                  <a:gd name="connsiteX0" fmla="*/ 0 w 0"/>
                  <a:gd name="connsiteY0" fmla="*/ 0 h 239697"/>
                  <a:gd name="connsiteX1" fmla="*/ 0 w 0"/>
                  <a:gd name="connsiteY1" fmla="*/ 239697 h 239697"/>
                </a:gdLst>
                <a:ahLst/>
                <a:cxnLst>
                  <a:cxn ang="0">
                    <a:pos x="connsiteX0" y="connsiteY0"/>
                  </a:cxn>
                  <a:cxn ang="0">
                    <a:pos x="connsiteX1" y="connsiteY1"/>
                  </a:cxn>
                </a:cxnLst>
                <a:rect l="l" t="t" r="r" b="b"/>
                <a:pathLst>
                  <a:path h="239697">
                    <a:moveTo>
                      <a:pt x="0" y="0"/>
                    </a:moveTo>
                    <a:lnTo>
                      <a:pt x="0" y="239697"/>
                    </a:lnTo>
                  </a:path>
                </a:pathLst>
              </a:custGeom>
              <a:grpFill/>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800" dirty="0"/>
              </a:p>
            </p:txBody>
          </p:sp>
        </p:grpSp>
        <p:cxnSp>
          <p:nvCxnSpPr>
            <p:cNvPr id="62" name="Straight Connector 61">
              <a:extLst>
                <a:ext uri="{FF2B5EF4-FFF2-40B4-BE49-F238E27FC236}">
                  <a16:creationId xmlns:a16="http://schemas.microsoft.com/office/drawing/2014/main" id="{160DC403-97AD-4F77-85D1-4F1121ED980D}"/>
                </a:ext>
              </a:extLst>
            </p:cNvPr>
            <p:cNvCxnSpPr>
              <a:stCxn id="72" idx="3"/>
              <a:endCxn id="69" idx="1"/>
            </p:cNvCxnSpPr>
            <p:nvPr/>
          </p:nvCxnSpPr>
          <p:spPr>
            <a:xfrm>
              <a:off x="3048000" y="3505200"/>
              <a:ext cx="2819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CAEB46A7-FDDA-4D21-92A0-DC0F05AF7F8B}"/>
                </a:ext>
              </a:extLst>
            </p:cNvPr>
            <p:cNvCxnSpPr/>
            <p:nvPr/>
          </p:nvCxnSpPr>
          <p:spPr>
            <a:xfrm>
              <a:off x="2286000" y="2667000"/>
              <a:ext cx="0" cy="762000"/>
            </a:xfrm>
            <a:prstGeom prst="line">
              <a:avLst/>
            </a:prstGeom>
            <a:ln w="28575">
              <a:solidFill>
                <a:srgbClr val="00CCFF"/>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F39A0812-A4DF-4304-A27F-B7EC0D8BE332}"/>
                </a:ext>
              </a:extLst>
            </p:cNvPr>
            <p:cNvCxnSpPr>
              <a:stCxn id="70" idx="1"/>
            </p:cNvCxnSpPr>
            <p:nvPr/>
          </p:nvCxnSpPr>
          <p:spPr>
            <a:xfrm>
              <a:off x="5867400" y="2743200"/>
              <a:ext cx="3810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41341E4-82E8-4077-AE8C-5D614A3130F4}"/>
                </a:ext>
              </a:extLst>
            </p:cNvPr>
            <p:cNvCxnSpPr>
              <a:endCxn id="71" idx="1"/>
            </p:cNvCxnSpPr>
            <p:nvPr/>
          </p:nvCxnSpPr>
          <p:spPr>
            <a:xfrm>
              <a:off x="2743200" y="2743200"/>
              <a:ext cx="152400" cy="0"/>
            </a:xfrm>
            <a:prstGeom prst="line">
              <a:avLst/>
            </a:prstGeom>
            <a:ln w="28575">
              <a:solidFill>
                <a:srgbClr val="00CCFF"/>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F4EC532A-A61B-4B44-8347-B94A628B3BC7}"/>
                </a:ext>
              </a:extLst>
            </p:cNvPr>
            <p:cNvCxnSpPr>
              <a:endCxn id="72" idx="1"/>
            </p:cNvCxnSpPr>
            <p:nvPr/>
          </p:nvCxnSpPr>
          <p:spPr>
            <a:xfrm>
              <a:off x="2743200" y="3505200"/>
              <a:ext cx="152400" cy="0"/>
            </a:xfrm>
            <a:prstGeom prst="line">
              <a:avLst/>
            </a:prstGeom>
            <a:ln w="28575">
              <a:solidFill>
                <a:srgbClr val="00CCFF"/>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1C1BFDF7-C202-4B1B-9464-A5F11825AB23}"/>
                </a:ext>
              </a:extLst>
            </p:cNvPr>
            <p:cNvCxnSpPr>
              <a:stCxn id="69" idx="3"/>
            </p:cNvCxnSpPr>
            <p:nvPr/>
          </p:nvCxnSpPr>
          <p:spPr>
            <a:xfrm>
              <a:off x="6019800" y="3505200"/>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2C965622-129F-47E7-AB37-C5D6C02EC9E9}"/>
                </a:ext>
              </a:extLst>
            </p:cNvPr>
            <p:cNvCxnSpPr>
              <a:endCxn id="92" idx="1"/>
            </p:cNvCxnSpPr>
            <p:nvPr/>
          </p:nvCxnSpPr>
          <p:spPr>
            <a:xfrm>
              <a:off x="5257800" y="1524000"/>
              <a:ext cx="685800" cy="0"/>
            </a:xfrm>
            <a:prstGeom prst="line">
              <a:avLst/>
            </a:prstGeom>
            <a:ln w="28575">
              <a:solidFill>
                <a:srgbClr val="00CCFF"/>
              </a:solidFill>
            </a:ln>
          </p:spPr>
          <p:style>
            <a:lnRef idx="1">
              <a:schemeClr val="accent1"/>
            </a:lnRef>
            <a:fillRef idx="0">
              <a:schemeClr val="accent1"/>
            </a:fillRef>
            <a:effectRef idx="0">
              <a:schemeClr val="accent1"/>
            </a:effectRef>
            <a:fontRef idx="minor">
              <a:schemeClr val="tx1"/>
            </a:fontRef>
          </p:style>
        </p:cxnSp>
        <p:sp>
          <p:nvSpPr>
            <p:cNvPr id="69" name="Rectangle 68">
              <a:extLst>
                <a:ext uri="{FF2B5EF4-FFF2-40B4-BE49-F238E27FC236}">
                  <a16:creationId xmlns:a16="http://schemas.microsoft.com/office/drawing/2014/main" id="{CDA0842F-DAE5-4600-A6FE-82A04781B777}"/>
                </a:ext>
              </a:extLst>
            </p:cNvPr>
            <p:cNvSpPr/>
            <p:nvPr/>
          </p:nvSpPr>
          <p:spPr>
            <a:xfrm>
              <a:off x="5867400" y="3429000"/>
              <a:ext cx="152400" cy="152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70" name="Rectangle 69">
              <a:extLst>
                <a:ext uri="{FF2B5EF4-FFF2-40B4-BE49-F238E27FC236}">
                  <a16:creationId xmlns:a16="http://schemas.microsoft.com/office/drawing/2014/main" id="{799954F0-75D9-4E76-B059-0606A1F8409B}"/>
                </a:ext>
              </a:extLst>
            </p:cNvPr>
            <p:cNvSpPr/>
            <p:nvPr/>
          </p:nvSpPr>
          <p:spPr>
            <a:xfrm>
              <a:off x="5867400" y="2667000"/>
              <a:ext cx="152400" cy="152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71" name="Rectangle 70">
              <a:extLst>
                <a:ext uri="{FF2B5EF4-FFF2-40B4-BE49-F238E27FC236}">
                  <a16:creationId xmlns:a16="http://schemas.microsoft.com/office/drawing/2014/main" id="{ED05CDDA-E5DC-4934-B3CF-47303F7778D7}"/>
                </a:ext>
              </a:extLst>
            </p:cNvPr>
            <p:cNvSpPr/>
            <p:nvPr/>
          </p:nvSpPr>
          <p:spPr>
            <a:xfrm>
              <a:off x="2895600" y="2667000"/>
              <a:ext cx="152400" cy="152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72" name="Rectangle 71">
              <a:extLst>
                <a:ext uri="{FF2B5EF4-FFF2-40B4-BE49-F238E27FC236}">
                  <a16:creationId xmlns:a16="http://schemas.microsoft.com/office/drawing/2014/main" id="{F50EE612-98C6-42FB-BA43-9F0D2B63CC83}"/>
                </a:ext>
              </a:extLst>
            </p:cNvPr>
            <p:cNvSpPr/>
            <p:nvPr/>
          </p:nvSpPr>
          <p:spPr>
            <a:xfrm>
              <a:off x="2895600" y="3429000"/>
              <a:ext cx="152400" cy="152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cxnSp>
          <p:nvCxnSpPr>
            <p:cNvPr id="73" name="Straight Connector 72">
              <a:extLst>
                <a:ext uri="{FF2B5EF4-FFF2-40B4-BE49-F238E27FC236}">
                  <a16:creationId xmlns:a16="http://schemas.microsoft.com/office/drawing/2014/main" id="{011210C1-BD36-4CA7-8AFF-45241A53D58B}"/>
                </a:ext>
              </a:extLst>
            </p:cNvPr>
            <p:cNvCxnSpPr/>
            <p:nvPr/>
          </p:nvCxnSpPr>
          <p:spPr>
            <a:xfrm flipH="1">
              <a:off x="3581400" y="1066800"/>
              <a:ext cx="1752600" cy="0"/>
            </a:xfrm>
            <a:prstGeom prst="line">
              <a:avLst/>
            </a:prstGeom>
            <a:ln w="34925">
              <a:solidFill>
                <a:srgbClr val="00CCFF"/>
              </a:solidFill>
            </a:ln>
          </p:spPr>
          <p:style>
            <a:lnRef idx="1">
              <a:schemeClr val="accent1"/>
            </a:lnRef>
            <a:fillRef idx="0">
              <a:schemeClr val="accent1"/>
            </a:fillRef>
            <a:effectRef idx="0">
              <a:schemeClr val="accent1"/>
            </a:effectRef>
            <a:fontRef idx="minor">
              <a:schemeClr val="tx1"/>
            </a:fontRef>
          </p:style>
        </p:cxnSp>
        <p:sp>
          <p:nvSpPr>
            <p:cNvPr id="74" name="Action Button: Home 89">
              <a:hlinkClick r:id="" action="ppaction://hlinkshowjump?jump=firstslide" highlightClick="1"/>
              <a:extLst>
                <a:ext uri="{FF2B5EF4-FFF2-40B4-BE49-F238E27FC236}">
                  <a16:creationId xmlns:a16="http://schemas.microsoft.com/office/drawing/2014/main" id="{38E38C44-EE05-4171-BCE3-DA249A8F4868}"/>
                </a:ext>
              </a:extLst>
            </p:cNvPr>
            <p:cNvSpPr/>
            <p:nvPr/>
          </p:nvSpPr>
          <p:spPr>
            <a:xfrm>
              <a:off x="4876800" y="457200"/>
              <a:ext cx="304800" cy="304800"/>
            </a:xfrm>
            <a:prstGeom prst="actionButtonHome">
              <a:avLst/>
            </a:prstGeom>
            <a:solidFill>
              <a:srgbClr val="F999A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75" name="Action Button: Home 90">
              <a:hlinkClick r:id="" action="ppaction://hlinkshowjump?jump=firstslide" highlightClick="1"/>
              <a:extLst>
                <a:ext uri="{FF2B5EF4-FFF2-40B4-BE49-F238E27FC236}">
                  <a16:creationId xmlns:a16="http://schemas.microsoft.com/office/drawing/2014/main" id="{5D1E9436-58B5-4EF1-A935-FC6B14A766BC}"/>
                </a:ext>
              </a:extLst>
            </p:cNvPr>
            <p:cNvSpPr/>
            <p:nvPr/>
          </p:nvSpPr>
          <p:spPr>
            <a:xfrm>
              <a:off x="3810000" y="5486400"/>
              <a:ext cx="304800" cy="304800"/>
            </a:xfrm>
            <a:prstGeom prst="actionButtonHome">
              <a:avLst/>
            </a:prstGeom>
            <a:solidFill>
              <a:srgbClr val="F999A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76" name="Action Button: Home 91">
              <a:hlinkClick r:id="" action="ppaction://hlinkshowjump?jump=firstslide" highlightClick="1"/>
              <a:extLst>
                <a:ext uri="{FF2B5EF4-FFF2-40B4-BE49-F238E27FC236}">
                  <a16:creationId xmlns:a16="http://schemas.microsoft.com/office/drawing/2014/main" id="{9B060656-CE91-4253-A8EF-BA3A672F668D}"/>
                </a:ext>
              </a:extLst>
            </p:cNvPr>
            <p:cNvSpPr/>
            <p:nvPr/>
          </p:nvSpPr>
          <p:spPr>
            <a:xfrm>
              <a:off x="4800600" y="5486400"/>
              <a:ext cx="304800" cy="304800"/>
            </a:xfrm>
            <a:prstGeom prst="actionButtonHome">
              <a:avLst/>
            </a:prstGeom>
            <a:solidFill>
              <a:srgbClr val="F999A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77" name="Action Button: Home 92">
              <a:hlinkClick r:id="" action="ppaction://hlinkshowjump?jump=firstslide" highlightClick="1"/>
              <a:extLst>
                <a:ext uri="{FF2B5EF4-FFF2-40B4-BE49-F238E27FC236}">
                  <a16:creationId xmlns:a16="http://schemas.microsoft.com/office/drawing/2014/main" id="{A986F3A6-F349-41AD-A992-8A882B774721}"/>
                </a:ext>
              </a:extLst>
            </p:cNvPr>
            <p:cNvSpPr/>
            <p:nvPr/>
          </p:nvSpPr>
          <p:spPr>
            <a:xfrm>
              <a:off x="3886200" y="457200"/>
              <a:ext cx="304800" cy="304800"/>
            </a:xfrm>
            <a:prstGeom prst="actionButtonHom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cxnSp>
          <p:nvCxnSpPr>
            <p:cNvPr id="78" name="Straight Connector 77">
              <a:extLst>
                <a:ext uri="{FF2B5EF4-FFF2-40B4-BE49-F238E27FC236}">
                  <a16:creationId xmlns:a16="http://schemas.microsoft.com/office/drawing/2014/main" id="{5E6E72F3-16D2-4691-8807-B7A5CFA702D8}"/>
                </a:ext>
              </a:extLst>
            </p:cNvPr>
            <p:cNvCxnSpPr/>
            <p:nvPr/>
          </p:nvCxnSpPr>
          <p:spPr>
            <a:xfrm flipH="1">
              <a:off x="3581400" y="5029200"/>
              <a:ext cx="1752600" cy="0"/>
            </a:xfrm>
            <a:prstGeom prst="line">
              <a:avLst/>
            </a:prstGeom>
            <a:ln w="28575">
              <a:solidFill>
                <a:srgbClr val="00CCFF"/>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BC7A8666-4E05-43B0-BFD5-E3AD540CDBC1}"/>
                </a:ext>
              </a:extLst>
            </p:cNvPr>
            <p:cNvCxnSpPr>
              <a:stCxn id="70" idx="1"/>
              <a:endCxn id="71" idx="3"/>
            </p:cNvCxnSpPr>
            <p:nvPr/>
          </p:nvCxnSpPr>
          <p:spPr>
            <a:xfrm flipH="1">
              <a:off x="3048000" y="2743200"/>
              <a:ext cx="2819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12DBF9CE-6F62-4884-B7D1-966CD5155FE9}"/>
                </a:ext>
              </a:extLst>
            </p:cNvPr>
            <p:cNvCxnSpPr>
              <a:stCxn id="101" idx="2"/>
            </p:cNvCxnSpPr>
            <p:nvPr/>
          </p:nvCxnSpPr>
          <p:spPr>
            <a:xfrm>
              <a:off x="3962400" y="5257800"/>
              <a:ext cx="0" cy="228600"/>
            </a:xfrm>
            <a:prstGeom prst="line">
              <a:avLst/>
            </a:prstGeom>
            <a:ln w="28575">
              <a:solidFill>
                <a:srgbClr val="00CCFF"/>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6C7A9CDB-8C11-433B-8AF8-0D154D6464E3}"/>
                </a:ext>
              </a:extLst>
            </p:cNvPr>
            <p:cNvCxnSpPr>
              <a:stCxn id="102" idx="2"/>
            </p:cNvCxnSpPr>
            <p:nvPr/>
          </p:nvCxnSpPr>
          <p:spPr>
            <a:xfrm>
              <a:off x="4953000" y="5257800"/>
              <a:ext cx="0" cy="228600"/>
            </a:xfrm>
            <a:prstGeom prst="line">
              <a:avLst/>
            </a:prstGeom>
            <a:ln w="28575">
              <a:solidFill>
                <a:srgbClr val="00CCFF"/>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5F214F27-3569-4C18-B472-ACF22831716D}"/>
                </a:ext>
              </a:extLst>
            </p:cNvPr>
            <p:cNvCxnSpPr>
              <a:stCxn id="74" idx="1"/>
              <a:endCxn id="100" idx="0"/>
            </p:cNvCxnSpPr>
            <p:nvPr/>
          </p:nvCxnSpPr>
          <p:spPr>
            <a:xfrm>
              <a:off x="5029200" y="762000"/>
              <a:ext cx="0" cy="76200"/>
            </a:xfrm>
            <a:prstGeom prst="line">
              <a:avLst/>
            </a:prstGeom>
            <a:ln w="28575">
              <a:solidFill>
                <a:srgbClr val="00CCFF"/>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EABCE4AA-6546-4A3E-B8E6-2064D98DB953}"/>
                </a:ext>
              </a:extLst>
            </p:cNvPr>
            <p:cNvCxnSpPr>
              <a:stCxn id="77" idx="1"/>
              <a:endCxn id="99" idx="0"/>
            </p:cNvCxnSpPr>
            <p:nvPr/>
          </p:nvCxnSpPr>
          <p:spPr>
            <a:xfrm>
              <a:off x="4038600" y="762000"/>
              <a:ext cx="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CE136A0A-63F9-40B7-9456-488A5DA44619}"/>
                </a:ext>
              </a:extLst>
            </p:cNvPr>
            <p:cNvCxnSpPr>
              <a:stCxn id="97" idx="2"/>
            </p:cNvCxnSpPr>
            <p:nvPr/>
          </p:nvCxnSpPr>
          <p:spPr>
            <a:xfrm>
              <a:off x="3657600" y="4953000"/>
              <a:ext cx="0" cy="76200"/>
            </a:xfrm>
            <a:prstGeom prst="line">
              <a:avLst/>
            </a:prstGeom>
            <a:ln w="28575">
              <a:solidFill>
                <a:srgbClr val="00CCFF"/>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F58B79D2-93E2-4161-8C2C-15220CC37692}"/>
                </a:ext>
              </a:extLst>
            </p:cNvPr>
            <p:cNvCxnSpPr>
              <a:stCxn id="96" idx="2"/>
            </p:cNvCxnSpPr>
            <p:nvPr/>
          </p:nvCxnSpPr>
          <p:spPr>
            <a:xfrm>
              <a:off x="5257800" y="4953000"/>
              <a:ext cx="0" cy="76200"/>
            </a:xfrm>
            <a:prstGeom prst="line">
              <a:avLst/>
            </a:prstGeom>
            <a:ln w="28575">
              <a:solidFill>
                <a:srgbClr val="00CCFF"/>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5B353C99-F45B-437F-86F6-CE7F161E3DD7}"/>
                </a:ext>
              </a:extLst>
            </p:cNvPr>
            <p:cNvCxnSpPr>
              <a:stCxn id="93" idx="2"/>
            </p:cNvCxnSpPr>
            <p:nvPr/>
          </p:nvCxnSpPr>
          <p:spPr>
            <a:xfrm>
              <a:off x="3733800" y="1295400"/>
              <a:ext cx="0" cy="152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9E002B79-CCA4-4786-A2EF-7EFA9A6D66EA}"/>
                </a:ext>
              </a:extLst>
            </p:cNvPr>
            <p:cNvCxnSpPr>
              <a:stCxn id="91" idx="2"/>
            </p:cNvCxnSpPr>
            <p:nvPr/>
          </p:nvCxnSpPr>
          <p:spPr>
            <a:xfrm>
              <a:off x="5257800" y="1371600"/>
              <a:ext cx="0" cy="152400"/>
            </a:xfrm>
            <a:prstGeom prst="line">
              <a:avLst/>
            </a:prstGeom>
            <a:ln w="28575">
              <a:solidFill>
                <a:srgbClr val="00CCFF"/>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A350EE25-93DE-4D9E-8C38-89AEB6049FC1}"/>
                </a:ext>
              </a:extLst>
            </p:cNvPr>
            <p:cNvCxnSpPr>
              <a:stCxn id="98" idx="3"/>
            </p:cNvCxnSpPr>
            <p:nvPr/>
          </p:nvCxnSpPr>
          <p:spPr>
            <a:xfrm>
              <a:off x="3048000" y="4724400"/>
              <a:ext cx="609600" cy="0"/>
            </a:xfrm>
            <a:prstGeom prst="line">
              <a:avLst/>
            </a:prstGeom>
            <a:ln w="28575">
              <a:solidFill>
                <a:srgbClr val="00CCFF"/>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89C52C0D-68C6-43E9-A6C9-EADD7728B3A8}"/>
                </a:ext>
              </a:extLst>
            </p:cNvPr>
            <p:cNvCxnSpPr>
              <a:stCxn id="94" idx="3"/>
            </p:cNvCxnSpPr>
            <p:nvPr/>
          </p:nvCxnSpPr>
          <p:spPr>
            <a:xfrm>
              <a:off x="3048000" y="1447800"/>
              <a:ext cx="685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F1257D5C-02F7-4A57-8521-30E1FD79EED7}"/>
                </a:ext>
              </a:extLst>
            </p:cNvPr>
            <p:cNvCxnSpPr>
              <a:endCxn id="95" idx="1"/>
            </p:cNvCxnSpPr>
            <p:nvPr/>
          </p:nvCxnSpPr>
          <p:spPr>
            <a:xfrm>
              <a:off x="5257800" y="4724400"/>
              <a:ext cx="685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Rectangle 90">
              <a:extLst>
                <a:ext uri="{FF2B5EF4-FFF2-40B4-BE49-F238E27FC236}">
                  <a16:creationId xmlns:a16="http://schemas.microsoft.com/office/drawing/2014/main" id="{F4A4E9C1-C078-4C36-9AA1-14B461A9098E}"/>
                </a:ext>
              </a:extLst>
            </p:cNvPr>
            <p:cNvSpPr/>
            <p:nvPr/>
          </p:nvSpPr>
          <p:spPr>
            <a:xfrm>
              <a:off x="5181600" y="1219200"/>
              <a:ext cx="152400" cy="152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92" name="Rectangle 91">
              <a:extLst>
                <a:ext uri="{FF2B5EF4-FFF2-40B4-BE49-F238E27FC236}">
                  <a16:creationId xmlns:a16="http://schemas.microsoft.com/office/drawing/2014/main" id="{701FC901-FC19-42AD-88C9-430523BDFAF3}"/>
                </a:ext>
              </a:extLst>
            </p:cNvPr>
            <p:cNvSpPr/>
            <p:nvPr/>
          </p:nvSpPr>
          <p:spPr>
            <a:xfrm>
              <a:off x="5943600" y="1447800"/>
              <a:ext cx="152400" cy="152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93" name="Rectangle 92">
              <a:extLst>
                <a:ext uri="{FF2B5EF4-FFF2-40B4-BE49-F238E27FC236}">
                  <a16:creationId xmlns:a16="http://schemas.microsoft.com/office/drawing/2014/main" id="{586A88A4-BDA9-4AC6-BAB3-01C8FA83C788}"/>
                </a:ext>
              </a:extLst>
            </p:cNvPr>
            <p:cNvSpPr/>
            <p:nvPr/>
          </p:nvSpPr>
          <p:spPr>
            <a:xfrm>
              <a:off x="3657600" y="1143000"/>
              <a:ext cx="152400" cy="152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94" name="Rectangle 93">
              <a:extLst>
                <a:ext uri="{FF2B5EF4-FFF2-40B4-BE49-F238E27FC236}">
                  <a16:creationId xmlns:a16="http://schemas.microsoft.com/office/drawing/2014/main" id="{EDE945C3-B131-4625-9E89-57A66D297EF5}"/>
                </a:ext>
              </a:extLst>
            </p:cNvPr>
            <p:cNvSpPr/>
            <p:nvPr/>
          </p:nvSpPr>
          <p:spPr>
            <a:xfrm>
              <a:off x="2895600" y="1371600"/>
              <a:ext cx="152400" cy="152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95" name="Rectangle 94">
              <a:extLst>
                <a:ext uri="{FF2B5EF4-FFF2-40B4-BE49-F238E27FC236}">
                  <a16:creationId xmlns:a16="http://schemas.microsoft.com/office/drawing/2014/main" id="{0111FA5A-AEA9-443E-A799-299B50043228}"/>
                </a:ext>
              </a:extLst>
            </p:cNvPr>
            <p:cNvSpPr/>
            <p:nvPr/>
          </p:nvSpPr>
          <p:spPr>
            <a:xfrm>
              <a:off x="5943600" y="4648200"/>
              <a:ext cx="152400" cy="152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96" name="Rectangle 95">
              <a:extLst>
                <a:ext uri="{FF2B5EF4-FFF2-40B4-BE49-F238E27FC236}">
                  <a16:creationId xmlns:a16="http://schemas.microsoft.com/office/drawing/2014/main" id="{59F5F53A-26CC-44C6-88E9-C6C9060BDE01}"/>
                </a:ext>
              </a:extLst>
            </p:cNvPr>
            <p:cNvSpPr/>
            <p:nvPr/>
          </p:nvSpPr>
          <p:spPr>
            <a:xfrm>
              <a:off x="5181600" y="4800600"/>
              <a:ext cx="152400" cy="152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97" name="Rectangle 96">
              <a:extLst>
                <a:ext uri="{FF2B5EF4-FFF2-40B4-BE49-F238E27FC236}">
                  <a16:creationId xmlns:a16="http://schemas.microsoft.com/office/drawing/2014/main" id="{4012FF7E-DD13-43AD-B625-A34355E037B6}"/>
                </a:ext>
              </a:extLst>
            </p:cNvPr>
            <p:cNvSpPr/>
            <p:nvPr/>
          </p:nvSpPr>
          <p:spPr>
            <a:xfrm>
              <a:off x="3581400" y="4800600"/>
              <a:ext cx="152400" cy="152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98" name="Rectangle 97">
              <a:extLst>
                <a:ext uri="{FF2B5EF4-FFF2-40B4-BE49-F238E27FC236}">
                  <a16:creationId xmlns:a16="http://schemas.microsoft.com/office/drawing/2014/main" id="{B385DCA0-5BBC-44FC-BAA9-3BA4FCCDD18A}"/>
                </a:ext>
              </a:extLst>
            </p:cNvPr>
            <p:cNvSpPr/>
            <p:nvPr/>
          </p:nvSpPr>
          <p:spPr>
            <a:xfrm>
              <a:off x="2895600" y="4648200"/>
              <a:ext cx="152400" cy="152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99" name="Rectangle 98">
              <a:extLst>
                <a:ext uri="{FF2B5EF4-FFF2-40B4-BE49-F238E27FC236}">
                  <a16:creationId xmlns:a16="http://schemas.microsoft.com/office/drawing/2014/main" id="{CC1D884F-9545-48A3-ACDB-E34A3C73A9E3}"/>
                </a:ext>
              </a:extLst>
            </p:cNvPr>
            <p:cNvSpPr/>
            <p:nvPr/>
          </p:nvSpPr>
          <p:spPr>
            <a:xfrm>
              <a:off x="3962400" y="838200"/>
              <a:ext cx="152400" cy="152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100" name="Rectangle 99">
              <a:extLst>
                <a:ext uri="{FF2B5EF4-FFF2-40B4-BE49-F238E27FC236}">
                  <a16:creationId xmlns:a16="http://schemas.microsoft.com/office/drawing/2014/main" id="{4E6580AB-ECA0-4800-B1B2-42C69C7BB36F}"/>
                </a:ext>
              </a:extLst>
            </p:cNvPr>
            <p:cNvSpPr/>
            <p:nvPr/>
          </p:nvSpPr>
          <p:spPr>
            <a:xfrm>
              <a:off x="4953000" y="838200"/>
              <a:ext cx="152400" cy="152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101" name="Rectangle 100">
              <a:extLst>
                <a:ext uri="{FF2B5EF4-FFF2-40B4-BE49-F238E27FC236}">
                  <a16:creationId xmlns:a16="http://schemas.microsoft.com/office/drawing/2014/main" id="{DD0853A8-476C-44B2-BB17-3EFC968D6639}"/>
                </a:ext>
              </a:extLst>
            </p:cNvPr>
            <p:cNvSpPr/>
            <p:nvPr/>
          </p:nvSpPr>
          <p:spPr>
            <a:xfrm>
              <a:off x="3886200" y="5105400"/>
              <a:ext cx="152400" cy="152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102" name="Rectangle 101">
              <a:extLst>
                <a:ext uri="{FF2B5EF4-FFF2-40B4-BE49-F238E27FC236}">
                  <a16:creationId xmlns:a16="http://schemas.microsoft.com/office/drawing/2014/main" id="{024B9046-7DDA-464E-869E-4D83042AED12}"/>
                </a:ext>
              </a:extLst>
            </p:cNvPr>
            <p:cNvSpPr/>
            <p:nvPr/>
          </p:nvSpPr>
          <p:spPr>
            <a:xfrm>
              <a:off x="4876800" y="5105400"/>
              <a:ext cx="152400" cy="152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cxnSp>
          <p:nvCxnSpPr>
            <p:cNvPr id="103" name="Straight Connector 102">
              <a:extLst>
                <a:ext uri="{FF2B5EF4-FFF2-40B4-BE49-F238E27FC236}">
                  <a16:creationId xmlns:a16="http://schemas.microsoft.com/office/drawing/2014/main" id="{FBF2660A-9A9D-4944-A996-E9827F311293}"/>
                </a:ext>
              </a:extLst>
            </p:cNvPr>
            <p:cNvCxnSpPr/>
            <p:nvPr/>
          </p:nvCxnSpPr>
          <p:spPr>
            <a:xfrm>
              <a:off x="6629400" y="2819400"/>
              <a:ext cx="0" cy="609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484D42A8-1A7D-4668-A05F-65CA287DA596}"/>
                </a:ext>
              </a:extLst>
            </p:cNvPr>
            <p:cNvCxnSpPr>
              <a:endCxn id="109" idx="1"/>
            </p:cNvCxnSpPr>
            <p:nvPr/>
          </p:nvCxnSpPr>
          <p:spPr>
            <a:xfrm>
              <a:off x="2286000" y="3429000"/>
              <a:ext cx="228600" cy="0"/>
            </a:xfrm>
            <a:prstGeom prst="line">
              <a:avLst/>
            </a:prstGeom>
            <a:ln w="28575">
              <a:solidFill>
                <a:srgbClr val="00CCFF"/>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1BDBFB83-1491-4404-BD2D-FDEC9F9C1484}"/>
                </a:ext>
              </a:extLst>
            </p:cNvPr>
            <p:cNvCxnSpPr>
              <a:endCxn id="108" idx="1"/>
            </p:cNvCxnSpPr>
            <p:nvPr/>
          </p:nvCxnSpPr>
          <p:spPr>
            <a:xfrm>
              <a:off x="2286000" y="2667000"/>
              <a:ext cx="228600" cy="0"/>
            </a:xfrm>
            <a:prstGeom prst="line">
              <a:avLst/>
            </a:prstGeom>
            <a:ln w="28575">
              <a:solidFill>
                <a:srgbClr val="00CCFF"/>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A0B7B0FB-F989-461B-8B44-956C92D12FEA}"/>
                </a:ext>
              </a:extLst>
            </p:cNvPr>
            <p:cNvCxnSpPr>
              <a:stCxn id="111" idx="3"/>
            </p:cNvCxnSpPr>
            <p:nvPr/>
          </p:nvCxnSpPr>
          <p:spPr>
            <a:xfrm>
              <a:off x="6477000" y="34290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F6A9FD17-6CE0-4EE3-A42E-9B0F9F0C68BB}"/>
                </a:ext>
              </a:extLst>
            </p:cNvPr>
            <p:cNvCxnSpPr>
              <a:endCxn id="110" idx="1"/>
            </p:cNvCxnSpPr>
            <p:nvPr/>
          </p:nvCxnSpPr>
          <p:spPr>
            <a:xfrm>
              <a:off x="6248400" y="2819400"/>
              <a:ext cx="762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108" name="Rectangle 107">
              <a:extLst>
                <a:ext uri="{FF2B5EF4-FFF2-40B4-BE49-F238E27FC236}">
                  <a16:creationId xmlns:a16="http://schemas.microsoft.com/office/drawing/2014/main" id="{E530A791-9591-4561-82BE-5F19F88FC5E9}"/>
                </a:ext>
              </a:extLst>
            </p:cNvPr>
            <p:cNvSpPr/>
            <p:nvPr/>
          </p:nvSpPr>
          <p:spPr>
            <a:xfrm>
              <a:off x="2514600" y="2590800"/>
              <a:ext cx="152400" cy="152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109" name="Rectangle 108">
              <a:extLst>
                <a:ext uri="{FF2B5EF4-FFF2-40B4-BE49-F238E27FC236}">
                  <a16:creationId xmlns:a16="http://schemas.microsoft.com/office/drawing/2014/main" id="{7184D4D3-D268-45AE-BFB4-AA41ED6F485A}"/>
                </a:ext>
              </a:extLst>
            </p:cNvPr>
            <p:cNvSpPr/>
            <p:nvPr/>
          </p:nvSpPr>
          <p:spPr>
            <a:xfrm>
              <a:off x="2514600" y="3352800"/>
              <a:ext cx="152400" cy="152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110" name="Rectangle 109">
              <a:extLst>
                <a:ext uri="{FF2B5EF4-FFF2-40B4-BE49-F238E27FC236}">
                  <a16:creationId xmlns:a16="http://schemas.microsoft.com/office/drawing/2014/main" id="{A8CE14C2-D7F5-442E-A774-61550686B392}"/>
                </a:ext>
              </a:extLst>
            </p:cNvPr>
            <p:cNvSpPr/>
            <p:nvPr/>
          </p:nvSpPr>
          <p:spPr>
            <a:xfrm>
              <a:off x="6324600" y="2743200"/>
              <a:ext cx="152400" cy="152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111" name="Rectangle 110">
              <a:extLst>
                <a:ext uri="{FF2B5EF4-FFF2-40B4-BE49-F238E27FC236}">
                  <a16:creationId xmlns:a16="http://schemas.microsoft.com/office/drawing/2014/main" id="{3B846267-3BFA-40C3-8C71-84A80EFF1DED}"/>
                </a:ext>
              </a:extLst>
            </p:cNvPr>
            <p:cNvSpPr/>
            <p:nvPr/>
          </p:nvSpPr>
          <p:spPr>
            <a:xfrm>
              <a:off x="6324600" y="3352800"/>
              <a:ext cx="152400" cy="152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112" name="TextBox 159">
              <a:extLst>
                <a:ext uri="{FF2B5EF4-FFF2-40B4-BE49-F238E27FC236}">
                  <a16:creationId xmlns:a16="http://schemas.microsoft.com/office/drawing/2014/main" id="{F84D7F24-6748-4A47-87C6-6C444B2E5C45}"/>
                </a:ext>
              </a:extLst>
            </p:cNvPr>
            <p:cNvSpPr txBox="1">
              <a:spLocks noChangeArrowheads="1"/>
            </p:cNvSpPr>
            <p:nvPr/>
          </p:nvSpPr>
          <p:spPr bwMode="auto">
            <a:xfrm>
              <a:off x="7620000" y="1219199"/>
              <a:ext cx="914400" cy="66332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200" dirty="0"/>
                <a:t>Black Start 1</a:t>
              </a:r>
            </a:p>
          </p:txBody>
        </p:sp>
        <p:sp>
          <p:nvSpPr>
            <p:cNvPr id="113" name="TextBox 160">
              <a:extLst>
                <a:ext uri="{FF2B5EF4-FFF2-40B4-BE49-F238E27FC236}">
                  <a16:creationId xmlns:a16="http://schemas.microsoft.com/office/drawing/2014/main" id="{C28610D1-8143-4714-84DD-CEFB7D395E55}"/>
                </a:ext>
              </a:extLst>
            </p:cNvPr>
            <p:cNvSpPr txBox="1">
              <a:spLocks noChangeArrowheads="1"/>
            </p:cNvSpPr>
            <p:nvPr/>
          </p:nvSpPr>
          <p:spPr bwMode="auto">
            <a:xfrm>
              <a:off x="380999" y="4114799"/>
              <a:ext cx="990599" cy="66332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200" dirty="0"/>
                <a:t>Black Start A</a:t>
              </a:r>
            </a:p>
          </p:txBody>
        </p:sp>
        <p:sp>
          <p:nvSpPr>
            <p:cNvPr id="114" name="Flowchart: Delay 113">
              <a:extLst>
                <a:ext uri="{FF2B5EF4-FFF2-40B4-BE49-F238E27FC236}">
                  <a16:creationId xmlns:a16="http://schemas.microsoft.com/office/drawing/2014/main" id="{FE73B182-0D00-4D8E-B852-E316AFCA4766}"/>
                </a:ext>
              </a:extLst>
            </p:cNvPr>
            <p:cNvSpPr/>
            <p:nvPr/>
          </p:nvSpPr>
          <p:spPr>
            <a:xfrm>
              <a:off x="6705600" y="1981200"/>
              <a:ext cx="228600" cy="152400"/>
            </a:xfrm>
            <a:prstGeom prst="flowChartDelay">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cxnSp>
          <p:nvCxnSpPr>
            <p:cNvPr id="115" name="Straight Connector 114">
              <a:extLst>
                <a:ext uri="{FF2B5EF4-FFF2-40B4-BE49-F238E27FC236}">
                  <a16:creationId xmlns:a16="http://schemas.microsoft.com/office/drawing/2014/main" id="{6F394A69-CB6C-49C0-A84A-C7173BB2B078}"/>
                </a:ext>
              </a:extLst>
            </p:cNvPr>
            <p:cNvCxnSpPr>
              <a:endCxn id="116" idx="1"/>
            </p:cNvCxnSpPr>
            <p:nvPr/>
          </p:nvCxnSpPr>
          <p:spPr>
            <a:xfrm>
              <a:off x="6248400" y="2057400"/>
              <a:ext cx="1524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116" name="Rectangle 115">
              <a:extLst>
                <a:ext uri="{FF2B5EF4-FFF2-40B4-BE49-F238E27FC236}">
                  <a16:creationId xmlns:a16="http://schemas.microsoft.com/office/drawing/2014/main" id="{125E20ED-D750-44F8-BDAF-AC9968477973}"/>
                </a:ext>
              </a:extLst>
            </p:cNvPr>
            <p:cNvSpPr/>
            <p:nvPr/>
          </p:nvSpPr>
          <p:spPr>
            <a:xfrm>
              <a:off x="6400800" y="1981200"/>
              <a:ext cx="152400" cy="152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117" name="Flowchart: Delay 116">
              <a:extLst>
                <a:ext uri="{FF2B5EF4-FFF2-40B4-BE49-F238E27FC236}">
                  <a16:creationId xmlns:a16="http://schemas.microsoft.com/office/drawing/2014/main" id="{7CDDA164-5564-4455-9AE3-3C60A1DC31B6}"/>
                </a:ext>
              </a:extLst>
            </p:cNvPr>
            <p:cNvSpPr/>
            <p:nvPr/>
          </p:nvSpPr>
          <p:spPr>
            <a:xfrm>
              <a:off x="6705600" y="3962400"/>
              <a:ext cx="228600" cy="152400"/>
            </a:xfrm>
            <a:prstGeom prst="flowChartDela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cxnSp>
          <p:nvCxnSpPr>
            <p:cNvPr id="118" name="Straight Connector 117">
              <a:extLst>
                <a:ext uri="{FF2B5EF4-FFF2-40B4-BE49-F238E27FC236}">
                  <a16:creationId xmlns:a16="http://schemas.microsoft.com/office/drawing/2014/main" id="{6F861A98-65DF-4F12-B9EA-97E7B9F23A33}"/>
                </a:ext>
              </a:extLst>
            </p:cNvPr>
            <p:cNvCxnSpPr>
              <a:stCxn id="119" idx="3"/>
            </p:cNvCxnSpPr>
            <p:nvPr/>
          </p:nvCxnSpPr>
          <p:spPr>
            <a:xfrm>
              <a:off x="6553200" y="40386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9" name="Rectangle 118">
              <a:extLst>
                <a:ext uri="{FF2B5EF4-FFF2-40B4-BE49-F238E27FC236}">
                  <a16:creationId xmlns:a16="http://schemas.microsoft.com/office/drawing/2014/main" id="{51FE6403-C0E5-404E-92EF-ABD3964ED634}"/>
                </a:ext>
              </a:extLst>
            </p:cNvPr>
            <p:cNvSpPr/>
            <p:nvPr/>
          </p:nvSpPr>
          <p:spPr>
            <a:xfrm>
              <a:off x="6400800" y="3962400"/>
              <a:ext cx="152400" cy="152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120" name="Flowchart: Delay 119">
              <a:extLst>
                <a:ext uri="{FF2B5EF4-FFF2-40B4-BE49-F238E27FC236}">
                  <a16:creationId xmlns:a16="http://schemas.microsoft.com/office/drawing/2014/main" id="{D9CBF344-A551-4456-A17C-A3453395FB1C}"/>
                </a:ext>
              </a:extLst>
            </p:cNvPr>
            <p:cNvSpPr/>
            <p:nvPr/>
          </p:nvSpPr>
          <p:spPr>
            <a:xfrm rot="10800000">
              <a:off x="2057400" y="3962400"/>
              <a:ext cx="228600" cy="152400"/>
            </a:xfrm>
            <a:prstGeom prst="flowChartDelay">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cxnSp>
          <p:nvCxnSpPr>
            <p:cNvPr id="121" name="Straight Connector 120">
              <a:extLst>
                <a:ext uri="{FF2B5EF4-FFF2-40B4-BE49-F238E27FC236}">
                  <a16:creationId xmlns:a16="http://schemas.microsoft.com/office/drawing/2014/main" id="{F183DC62-9066-4033-A565-9145B903ED76}"/>
                </a:ext>
              </a:extLst>
            </p:cNvPr>
            <p:cNvCxnSpPr>
              <a:endCxn id="122" idx="1"/>
            </p:cNvCxnSpPr>
            <p:nvPr/>
          </p:nvCxnSpPr>
          <p:spPr>
            <a:xfrm>
              <a:off x="2286000" y="4038600"/>
              <a:ext cx="152400" cy="0"/>
            </a:xfrm>
            <a:prstGeom prst="line">
              <a:avLst/>
            </a:prstGeom>
            <a:ln w="28575">
              <a:solidFill>
                <a:srgbClr val="00CCFF"/>
              </a:solidFill>
            </a:ln>
          </p:spPr>
          <p:style>
            <a:lnRef idx="1">
              <a:schemeClr val="accent1"/>
            </a:lnRef>
            <a:fillRef idx="0">
              <a:schemeClr val="accent1"/>
            </a:fillRef>
            <a:effectRef idx="0">
              <a:schemeClr val="accent1"/>
            </a:effectRef>
            <a:fontRef idx="minor">
              <a:schemeClr val="tx1"/>
            </a:fontRef>
          </p:style>
        </p:cxnSp>
        <p:sp>
          <p:nvSpPr>
            <p:cNvPr id="122" name="Rectangle 121">
              <a:extLst>
                <a:ext uri="{FF2B5EF4-FFF2-40B4-BE49-F238E27FC236}">
                  <a16:creationId xmlns:a16="http://schemas.microsoft.com/office/drawing/2014/main" id="{D30B8B3E-31B7-4D49-A723-4AE525050B81}"/>
                </a:ext>
              </a:extLst>
            </p:cNvPr>
            <p:cNvSpPr/>
            <p:nvPr/>
          </p:nvSpPr>
          <p:spPr>
            <a:xfrm>
              <a:off x="2438400" y="3962400"/>
              <a:ext cx="152400" cy="152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123" name="Flowchart: Delay 122">
              <a:extLst>
                <a:ext uri="{FF2B5EF4-FFF2-40B4-BE49-F238E27FC236}">
                  <a16:creationId xmlns:a16="http://schemas.microsoft.com/office/drawing/2014/main" id="{75D2B4AE-5E13-4709-88B5-7B703A9F6CC7}"/>
                </a:ext>
              </a:extLst>
            </p:cNvPr>
            <p:cNvSpPr/>
            <p:nvPr/>
          </p:nvSpPr>
          <p:spPr>
            <a:xfrm rot="10800000">
              <a:off x="2057400" y="1828800"/>
              <a:ext cx="228600" cy="152400"/>
            </a:xfrm>
            <a:prstGeom prst="flowChartDelay">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cxnSp>
          <p:nvCxnSpPr>
            <p:cNvPr id="124" name="Straight Connector 123">
              <a:extLst>
                <a:ext uri="{FF2B5EF4-FFF2-40B4-BE49-F238E27FC236}">
                  <a16:creationId xmlns:a16="http://schemas.microsoft.com/office/drawing/2014/main" id="{6499EAE3-D485-4792-8A54-1B6489D8D135}"/>
                </a:ext>
              </a:extLst>
            </p:cNvPr>
            <p:cNvCxnSpPr>
              <a:endCxn id="125" idx="1"/>
            </p:cNvCxnSpPr>
            <p:nvPr/>
          </p:nvCxnSpPr>
          <p:spPr>
            <a:xfrm>
              <a:off x="2286000" y="1905000"/>
              <a:ext cx="152400" cy="0"/>
            </a:xfrm>
            <a:prstGeom prst="line">
              <a:avLst/>
            </a:prstGeom>
            <a:ln w="28575">
              <a:solidFill>
                <a:srgbClr val="00CCFF"/>
              </a:solidFill>
            </a:ln>
          </p:spPr>
          <p:style>
            <a:lnRef idx="1">
              <a:schemeClr val="accent1"/>
            </a:lnRef>
            <a:fillRef idx="0">
              <a:schemeClr val="accent1"/>
            </a:fillRef>
            <a:effectRef idx="0">
              <a:schemeClr val="accent1"/>
            </a:effectRef>
            <a:fontRef idx="minor">
              <a:schemeClr val="tx1"/>
            </a:fontRef>
          </p:style>
        </p:cxnSp>
        <p:sp>
          <p:nvSpPr>
            <p:cNvPr id="125" name="Rectangle 124">
              <a:extLst>
                <a:ext uri="{FF2B5EF4-FFF2-40B4-BE49-F238E27FC236}">
                  <a16:creationId xmlns:a16="http://schemas.microsoft.com/office/drawing/2014/main" id="{3F7161D8-09CE-4EEC-8E5A-B55C856009CD}"/>
                </a:ext>
              </a:extLst>
            </p:cNvPr>
            <p:cNvSpPr/>
            <p:nvPr/>
          </p:nvSpPr>
          <p:spPr>
            <a:xfrm>
              <a:off x="2438400" y="1828800"/>
              <a:ext cx="152400" cy="152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cxnSp>
          <p:nvCxnSpPr>
            <p:cNvPr id="126" name="Straight Connector 125">
              <a:extLst>
                <a:ext uri="{FF2B5EF4-FFF2-40B4-BE49-F238E27FC236}">
                  <a16:creationId xmlns:a16="http://schemas.microsoft.com/office/drawing/2014/main" id="{900B17F2-199A-474A-9853-2CF0C5124943}"/>
                </a:ext>
              </a:extLst>
            </p:cNvPr>
            <p:cNvCxnSpPr/>
            <p:nvPr/>
          </p:nvCxnSpPr>
          <p:spPr>
            <a:xfrm>
              <a:off x="6553200" y="2057400"/>
              <a:ext cx="1524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AC2A8458-CBFD-4E5B-B3C6-1E58E81CFAA2}"/>
                </a:ext>
              </a:extLst>
            </p:cNvPr>
            <p:cNvCxnSpPr/>
            <p:nvPr/>
          </p:nvCxnSpPr>
          <p:spPr>
            <a:xfrm>
              <a:off x="6477000" y="28194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B8514C78-4916-44B5-8FE2-A33D0E1E46CE}"/>
                </a:ext>
              </a:extLst>
            </p:cNvPr>
            <p:cNvCxnSpPr>
              <a:endCxn id="111" idx="1"/>
            </p:cNvCxnSpPr>
            <p:nvPr/>
          </p:nvCxnSpPr>
          <p:spPr>
            <a:xfrm>
              <a:off x="6248400" y="3429000"/>
              <a:ext cx="76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2FEC544A-AFA8-45F1-B869-4A8871E07AFD}"/>
                </a:ext>
              </a:extLst>
            </p:cNvPr>
            <p:cNvCxnSpPr>
              <a:endCxn id="49" idx="1"/>
            </p:cNvCxnSpPr>
            <p:nvPr/>
          </p:nvCxnSpPr>
          <p:spPr>
            <a:xfrm>
              <a:off x="6248400" y="3657600"/>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E7C24D71-1961-46FD-BF8D-1906E0BC147D}"/>
                </a:ext>
              </a:extLst>
            </p:cNvPr>
            <p:cNvCxnSpPr/>
            <p:nvPr/>
          </p:nvCxnSpPr>
          <p:spPr>
            <a:xfrm>
              <a:off x="6248400" y="40386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03C453B3-24FF-4587-8675-673D06D1CAB2}"/>
                </a:ext>
              </a:extLst>
            </p:cNvPr>
            <p:cNvCxnSpPr>
              <a:endCxn id="56" idx="1"/>
            </p:cNvCxnSpPr>
            <p:nvPr/>
          </p:nvCxnSpPr>
          <p:spPr>
            <a:xfrm>
              <a:off x="6248400" y="4419600"/>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3A07F95F-E171-4121-9D8E-273C069B3E29}"/>
                </a:ext>
              </a:extLst>
            </p:cNvPr>
            <p:cNvCxnSpPr/>
            <p:nvPr/>
          </p:nvCxnSpPr>
          <p:spPr>
            <a:xfrm>
              <a:off x="6096000" y="47244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1ED20DDD-A8C6-4F73-8457-A35D9DD95806}"/>
                </a:ext>
              </a:extLst>
            </p:cNvPr>
            <p:cNvCxnSpPr>
              <a:stCxn id="96" idx="0"/>
            </p:cNvCxnSpPr>
            <p:nvPr/>
          </p:nvCxnSpPr>
          <p:spPr>
            <a:xfrm flipV="1">
              <a:off x="5257800" y="4724400"/>
              <a:ext cx="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72B5FC6B-D228-4C79-95F4-3C175F2A2961}"/>
                </a:ext>
              </a:extLst>
            </p:cNvPr>
            <p:cNvCxnSpPr/>
            <p:nvPr/>
          </p:nvCxnSpPr>
          <p:spPr>
            <a:xfrm flipV="1">
              <a:off x="3733800" y="1066800"/>
              <a:ext cx="0" cy="76200"/>
            </a:xfrm>
            <a:prstGeom prst="line">
              <a:avLst/>
            </a:prstGeom>
            <a:ln w="28575">
              <a:solidFill>
                <a:srgbClr val="00CCFF"/>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F5C54A0C-EF76-4A4C-A705-67613FE7D6C4}"/>
                </a:ext>
              </a:extLst>
            </p:cNvPr>
            <p:cNvCxnSpPr/>
            <p:nvPr/>
          </p:nvCxnSpPr>
          <p:spPr>
            <a:xfrm>
              <a:off x="2743200" y="1447800"/>
              <a:ext cx="152400" cy="0"/>
            </a:xfrm>
            <a:prstGeom prst="line">
              <a:avLst/>
            </a:prstGeom>
            <a:ln w="28575">
              <a:solidFill>
                <a:srgbClr val="00CCFF"/>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C66FBE3A-003E-4776-9202-5F9DAFF1C3C8}"/>
                </a:ext>
              </a:extLst>
            </p:cNvPr>
            <p:cNvCxnSpPr>
              <a:stCxn id="8" idx="3"/>
            </p:cNvCxnSpPr>
            <p:nvPr/>
          </p:nvCxnSpPr>
          <p:spPr>
            <a:xfrm>
              <a:off x="2438400" y="1600200"/>
              <a:ext cx="304800" cy="0"/>
            </a:xfrm>
            <a:prstGeom prst="line">
              <a:avLst/>
            </a:prstGeom>
            <a:ln w="28575">
              <a:solidFill>
                <a:srgbClr val="00CCFF"/>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1352F144-1467-4336-A155-C19841BDB513}"/>
                </a:ext>
              </a:extLst>
            </p:cNvPr>
            <p:cNvCxnSpPr/>
            <p:nvPr/>
          </p:nvCxnSpPr>
          <p:spPr>
            <a:xfrm>
              <a:off x="2590800" y="1905000"/>
              <a:ext cx="152400" cy="0"/>
            </a:xfrm>
            <a:prstGeom prst="line">
              <a:avLst/>
            </a:prstGeom>
            <a:ln w="28575">
              <a:solidFill>
                <a:srgbClr val="00CCFF"/>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E315E0A2-2CBB-4954-8EBA-A147A6740BDC}"/>
                </a:ext>
              </a:extLst>
            </p:cNvPr>
            <p:cNvCxnSpPr>
              <a:stCxn id="16" idx="3"/>
            </p:cNvCxnSpPr>
            <p:nvPr/>
          </p:nvCxnSpPr>
          <p:spPr>
            <a:xfrm>
              <a:off x="2438400" y="2362200"/>
              <a:ext cx="304800" cy="0"/>
            </a:xfrm>
            <a:prstGeom prst="line">
              <a:avLst/>
            </a:prstGeom>
            <a:ln w="28575">
              <a:solidFill>
                <a:srgbClr val="00CCFF"/>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28FCC71E-350A-4D5F-A721-C0C0402A19AF}"/>
                </a:ext>
              </a:extLst>
            </p:cNvPr>
            <p:cNvCxnSpPr/>
            <p:nvPr/>
          </p:nvCxnSpPr>
          <p:spPr>
            <a:xfrm>
              <a:off x="2667000" y="2667000"/>
              <a:ext cx="76200" cy="0"/>
            </a:xfrm>
            <a:prstGeom prst="line">
              <a:avLst/>
            </a:prstGeom>
            <a:ln w="28575">
              <a:solidFill>
                <a:srgbClr val="00CCFF"/>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FC526D80-A2F7-4C14-9ED9-2279F38E8B28}"/>
                </a:ext>
              </a:extLst>
            </p:cNvPr>
            <p:cNvCxnSpPr/>
            <p:nvPr/>
          </p:nvCxnSpPr>
          <p:spPr>
            <a:xfrm>
              <a:off x="2667000" y="3429000"/>
              <a:ext cx="76200" cy="0"/>
            </a:xfrm>
            <a:prstGeom prst="line">
              <a:avLst/>
            </a:prstGeom>
            <a:ln w="28575">
              <a:solidFill>
                <a:srgbClr val="00CCFF"/>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78F1390A-231E-4F35-8075-1D74EDBCF5A6}"/>
                </a:ext>
              </a:extLst>
            </p:cNvPr>
            <p:cNvCxnSpPr>
              <a:stCxn id="24" idx="3"/>
            </p:cNvCxnSpPr>
            <p:nvPr/>
          </p:nvCxnSpPr>
          <p:spPr>
            <a:xfrm>
              <a:off x="2438400" y="3657600"/>
              <a:ext cx="304800" cy="0"/>
            </a:xfrm>
            <a:prstGeom prst="line">
              <a:avLst/>
            </a:prstGeom>
            <a:ln w="28575">
              <a:solidFill>
                <a:srgbClr val="00CCFF"/>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A99C1FDB-AB19-4C36-B0A9-BBB2BA287AE0}"/>
                </a:ext>
              </a:extLst>
            </p:cNvPr>
            <p:cNvCxnSpPr/>
            <p:nvPr/>
          </p:nvCxnSpPr>
          <p:spPr>
            <a:xfrm>
              <a:off x="2590800" y="4038600"/>
              <a:ext cx="152400" cy="0"/>
            </a:xfrm>
            <a:prstGeom prst="line">
              <a:avLst/>
            </a:prstGeom>
            <a:ln w="28575">
              <a:solidFill>
                <a:srgbClr val="00CCFF"/>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EF1A217-4288-49EB-8409-2546EEB8F2C5}"/>
                </a:ext>
              </a:extLst>
            </p:cNvPr>
            <p:cNvCxnSpPr>
              <a:stCxn id="31" idx="3"/>
            </p:cNvCxnSpPr>
            <p:nvPr/>
          </p:nvCxnSpPr>
          <p:spPr>
            <a:xfrm>
              <a:off x="2438400" y="4419600"/>
              <a:ext cx="304800" cy="0"/>
            </a:xfrm>
            <a:prstGeom prst="line">
              <a:avLst/>
            </a:prstGeom>
            <a:ln w="28575">
              <a:solidFill>
                <a:srgbClr val="00CCFF"/>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821AD692-A5BC-402F-906C-7A7B1F6ACF77}"/>
                </a:ext>
              </a:extLst>
            </p:cNvPr>
            <p:cNvCxnSpPr/>
            <p:nvPr/>
          </p:nvCxnSpPr>
          <p:spPr>
            <a:xfrm>
              <a:off x="2743200" y="4724400"/>
              <a:ext cx="152400" cy="0"/>
            </a:xfrm>
            <a:prstGeom prst="line">
              <a:avLst/>
            </a:prstGeom>
            <a:ln w="28575">
              <a:solidFill>
                <a:srgbClr val="00CCFF"/>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089E6663-266B-4658-97AC-DFFCE082DB8B}"/>
                </a:ext>
              </a:extLst>
            </p:cNvPr>
            <p:cNvCxnSpPr>
              <a:endCxn id="91" idx="0"/>
            </p:cNvCxnSpPr>
            <p:nvPr/>
          </p:nvCxnSpPr>
          <p:spPr>
            <a:xfrm>
              <a:off x="5257800" y="1066800"/>
              <a:ext cx="0" cy="152400"/>
            </a:xfrm>
            <a:prstGeom prst="line">
              <a:avLst/>
            </a:prstGeom>
            <a:ln w="28575">
              <a:solidFill>
                <a:srgbClr val="00CCFF"/>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0BD31485-4645-4AE5-A203-53BB7CF409DB}"/>
                </a:ext>
              </a:extLst>
            </p:cNvPr>
            <p:cNvCxnSpPr/>
            <p:nvPr/>
          </p:nvCxnSpPr>
          <p:spPr>
            <a:xfrm>
              <a:off x="5029200" y="990600"/>
              <a:ext cx="0" cy="76200"/>
            </a:xfrm>
            <a:prstGeom prst="line">
              <a:avLst/>
            </a:prstGeom>
            <a:ln w="28575">
              <a:solidFill>
                <a:srgbClr val="00CCFF"/>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E4260430-0BB2-4A72-97E1-F9F87657E566}"/>
                </a:ext>
              </a:extLst>
            </p:cNvPr>
            <p:cNvCxnSpPr/>
            <p:nvPr/>
          </p:nvCxnSpPr>
          <p:spPr>
            <a:xfrm>
              <a:off x="4038600" y="990600"/>
              <a:ext cx="0" cy="76200"/>
            </a:xfrm>
            <a:prstGeom prst="line">
              <a:avLst/>
            </a:prstGeom>
            <a:ln w="28575">
              <a:solidFill>
                <a:srgbClr val="00CCFF"/>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F9544149-CC3A-4489-867A-329DA022CE9F}"/>
                </a:ext>
              </a:extLst>
            </p:cNvPr>
            <p:cNvCxnSpPr>
              <a:endCxn id="97" idx="0"/>
            </p:cNvCxnSpPr>
            <p:nvPr/>
          </p:nvCxnSpPr>
          <p:spPr>
            <a:xfrm>
              <a:off x="3657600" y="4724400"/>
              <a:ext cx="0" cy="76200"/>
            </a:xfrm>
            <a:prstGeom prst="line">
              <a:avLst/>
            </a:prstGeom>
            <a:ln w="28575">
              <a:solidFill>
                <a:srgbClr val="00CCFF"/>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ACCDCAE0-D8E5-4FB5-807B-4172496AD0DD}"/>
                </a:ext>
              </a:extLst>
            </p:cNvPr>
            <p:cNvCxnSpPr>
              <a:endCxn id="39" idx="1"/>
            </p:cNvCxnSpPr>
            <p:nvPr/>
          </p:nvCxnSpPr>
          <p:spPr>
            <a:xfrm>
              <a:off x="6248400" y="1676400"/>
              <a:ext cx="2286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72055A07-EE1A-4CDB-9305-A74B6561444E}"/>
                </a:ext>
              </a:extLst>
            </p:cNvPr>
            <p:cNvCxnSpPr/>
            <p:nvPr/>
          </p:nvCxnSpPr>
          <p:spPr>
            <a:xfrm>
              <a:off x="6096000" y="1524000"/>
              <a:ext cx="1524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F6787DFB-ADE8-4C5E-983F-FD1C87072734}"/>
                </a:ext>
              </a:extLst>
            </p:cNvPr>
            <p:cNvCxnSpPr/>
            <p:nvPr/>
          </p:nvCxnSpPr>
          <p:spPr>
            <a:xfrm>
              <a:off x="6629400" y="2438400"/>
              <a:ext cx="304800" cy="0"/>
            </a:xfrm>
            <a:prstGeom prst="line">
              <a:avLst/>
            </a:prstGeom>
            <a:ln w="28575">
              <a:solidFill>
                <a:srgbClr val="00CCFF"/>
              </a:solidFill>
            </a:ln>
          </p:spPr>
          <p:style>
            <a:lnRef idx="1">
              <a:schemeClr val="accent1"/>
            </a:lnRef>
            <a:fillRef idx="0">
              <a:schemeClr val="accent1"/>
            </a:fillRef>
            <a:effectRef idx="0">
              <a:schemeClr val="accent1"/>
            </a:effectRef>
            <a:fontRef idx="minor">
              <a:schemeClr val="tx1"/>
            </a:fontRef>
          </p:style>
        </p:cxnSp>
        <p:grpSp>
          <p:nvGrpSpPr>
            <p:cNvPr id="152" name="Group 151">
              <a:extLst>
                <a:ext uri="{FF2B5EF4-FFF2-40B4-BE49-F238E27FC236}">
                  <a16:creationId xmlns:a16="http://schemas.microsoft.com/office/drawing/2014/main" id="{1ABE4BE4-7A83-450C-8CDD-7E9C9A761B19}"/>
                </a:ext>
              </a:extLst>
            </p:cNvPr>
            <p:cNvGrpSpPr/>
            <p:nvPr/>
          </p:nvGrpSpPr>
          <p:grpSpPr>
            <a:xfrm>
              <a:off x="6934200" y="2133600"/>
              <a:ext cx="533400" cy="533400"/>
              <a:chOff x="1524000" y="1295400"/>
              <a:chExt cx="533400" cy="533400"/>
            </a:xfrm>
            <a:solidFill>
              <a:srgbClr val="F999A2"/>
            </a:solidFill>
          </p:grpSpPr>
          <p:sp>
            <p:nvSpPr>
              <p:cNvPr id="153" name="Oval 152">
                <a:extLst>
                  <a:ext uri="{FF2B5EF4-FFF2-40B4-BE49-F238E27FC236}">
                    <a16:creationId xmlns:a16="http://schemas.microsoft.com/office/drawing/2014/main" id="{195539D0-F721-4476-AA44-633D9AE7CB4D}"/>
                  </a:ext>
                </a:extLst>
              </p:cNvPr>
              <p:cNvSpPr/>
              <p:nvPr/>
            </p:nvSpPr>
            <p:spPr>
              <a:xfrm>
                <a:off x="1524000" y="1295400"/>
                <a:ext cx="533400" cy="533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154" name="Freeform 245">
                <a:extLst>
                  <a:ext uri="{FF2B5EF4-FFF2-40B4-BE49-F238E27FC236}">
                    <a16:creationId xmlns:a16="http://schemas.microsoft.com/office/drawing/2014/main" id="{94869878-2D90-4213-8827-83F5C0839926}"/>
                  </a:ext>
                </a:extLst>
              </p:cNvPr>
              <p:cNvSpPr/>
              <p:nvPr/>
            </p:nvSpPr>
            <p:spPr>
              <a:xfrm>
                <a:off x="1802167" y="1384917"/>
                <a:ext cx="168676" cy="177553"/>
              </a:xfrm>
              <a:custGeom>
                <a:avLst/>
                <a:gdLst>
                  <a:gd name="connsiteX0" fmla="*/ 168676 w 168676"/>
                  <a:gd name="connsiteY0" fmla="*/ 0 h 177553"/>
                  <a:gd name="connsiteX1" fmla="*/ 159798 w 168676"/>
                  <a:gd name="connsiteY1" fmla="*/ 26633 h 177553"/>
                  <a:gd name="connsiteX2" fmla="*/ 133165 w 168676"/>
                  <a:gd name="connsiteY2" fmla="*/ 53266 h 177553"/>
                  <a:gd name="connsiteX3" fmla="*/ 44388 w 168676"/>
                  <a:gd name="connsiteY3" fmla="*/ 124287 h 177553"/>
                  <a:gd name="connsiteX4" fmla="*/ 26633 w 168676"/>
                  <a:gd name="connsiteY4" fmla="*/ 150920 h 177553"/>
                  <a:gd name="connsiteX5" fmla="*/ 0 w 168676"/>
                  <a:gd name="connsiteY5" fmla="*/ 177553 h 177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676" h="177553">
                    <a:moveTo>
                      <a:pt x="168676" y="0"/>
                    </a:moveTo>
                    <a:cubicBezTo>
                      <a:pt x="165717" y="8878"/>
                      <a:pt x="164989" y="18847"/>
                      <a:pt x="159798" y="26633"/>
                    </a:cubicBezTo>
                    <a:cubicBezTo>
                      <a:pt x="152834" y="37079"/>
                      <a:pt x="143075" y="45558"/>
                      <a:pt x="133165" y="53266"/>
                    </a:cubicBezTo>
                    <a:cubicBezTo>
                      <a:pt x="100288" y="78837"/>
                      <a:pt x="68067" y="88768"/>
                      <a:pt x="44388" y="124287"/>
                    </a:cubicBezTo>
                    <a:cubicBezTo>
                      <a:pt x="38470" y="133165"/>
                      <a:pt x="33463" y="142723"/>
                      <a:pt x="26633" y="150920"/>
                    </a:cubicBezTo>
                    <a:cubicBezTo>
                      <a:pt x="18596" y="160565"/>
                      <a:pt x="0" y="177553"/>
                      <a:pt x="0" y="177553"/>
                    </a:cubicBezTo>
                  </a:path>
                </a:pathLst>
              </a:custGeom>
              <a:grpFill/>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800" dirty="0"/>
              </a:p>
            </p:txBody>
          </p:sp>
          <p:sp>
            <p:nvSpPr>
              <p:cNvPr id="155" name="Freeform 246">
                <a:extLst>
                  <a:ext uri="{FF2B5EF4-FFF2-40B4-BE49-F238E27FC236}">
                    <a16:creationId xmlns:a16="http://schemas.microsoft.com/office/drawing/2014/main" id="{2708E984-5578-40B9-8A06-3993D268E76B}"/>
                  </a:ext>
                </a:extLst>
              </p:cNvPr>
              <p:cNvSpPr/>
              <p:nvPr/>
            </p:nvSpPr>
            <p:spPr>
              <a:xfrm>
                <a:off x="1606858" y="1411550"/>
                <a:ext cx="186431" cy="150920"/>
              </a:xfrm>
              <a:custGeom>
                <a:avLst/>
                <a:gdLst>
                  <a:gd name="connsiteX0" fmla="*/ 0 w 186431"/>
                  <a:gd name="connsiteY0" fmla="*/ 0 h 150920"/>
                  <a:gd name="connsiteX1" fmla="*/ 17756 w 186431"/>
                  <a:gd name="connsiteY1" fmla="*/ 26633 h 150920"/>
                  <a:gd name="connsiteX2" fmla="*/ 44389 w 186431"/>
                  <a:gd name="connsiteY2" fmla="*/ 71021 h 150920"/>
                  <a:gd name="connsiteX3" fmla="*/ 97655 w 186431"/>
                  <a:gd name="connsiteY3" fmla="*/ 97654 h 150920"/>
                  <a:gd name="connsiteX4" fmla="*/ 124288 w 186431"/>
                  <a:gd name="connsiteY4" fmla="*/ 115409 h 150920"/>
                  <a:gd name="connsiteX5" fmla="*/ 150921 w 186431"/>
                  <a:gd name="connsiteY5" fmla="*/ 124287 h 150920"/>
                  <a:gd name="connsiteX6" fmla="*/ 186431 w 186431"/>
                  <a:gd name="connsiteY6" fmla="*/ 150920 h 15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431" h="150920">
                    <a:moveTo>
                      <a:pt x="0" y="0"/>
                    </a:moveTo>
                    <a:cubicBezTo>
                      <a:pt x="5919" y="8878"/>
                      <a:pt x="12984" y="17090"/>
                      <a:pt x="17756" y="26633"/>
                    </a:cubicBezTo>
                    <a:cubicBezTo>
                      <a:pt x="34344" y="59809"/>
                      <a:pt x="15486" y="47900"/>
                      <a:pt x="44389" y="71021"/>
                    </a:cubicBezTo>
                    <a:cubicBezTo>
                      <a:pt x="86793" y="104943"/>
                      <a:pt x="53897" y="75775"/>
                      <a:pt x="97655" y="97654"/>
                    </a:cubicBezTo>
                    <a:cubicBezTo>
                      <a:pt x="107198" y="102426"/>
                      <a:pt x="114745" y="110637"/>
                      <a:pt x="124288" y="115409"/>
                    </a:cubicBezTo>
                    <a:cubicBezTo>
                      <a:pt x="132658" y="119594"/>
                      <a:pt x="142551" y="120102"/>
                      <a:pt x="150921" y="124287"/>
                    </a:cubicBezTo>
                    <a:cubicBezTo>
                      <a:pt x="171001" y="134327"/>
                      <a:pt x="173946" y="138434"/>
                      <a:pt x="186431" y="150920"/>
                    </a:cubicBezTo>
                  </a:path>
                </a:pathLst>
              </a:custGeom>
              <a:grpFill/>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800" dirty="0"/>
              </a:p>
            </p:txBody>
          </p:sp>
          <p:sp>
            <p:nvSpPr>
              <p:cNvPr id="156" name="Freeform 247">
                <a:extLst>
                  <a:ext uri="{FF2B5EF4-FFF2-40B4-BE49-F238E27FC236}">
                    <a16:creationId xmlns:a16="http://schemas.microsoft.com/office/drawing/2014/main" id="{18CEB2D7-F137-410E-97CB-6A3093436BE8}"/>
                  </a:ext>
                </a:extLst>
              </p:cNvPr>
              <p:cNvSpPr/>
              <p:nvPr/>
            </p:nvSpPr>
            <p:spPr>
              <a:xfrm>
                <a:off x="1802167" y="1580225"/>
                <a:ext cx="0" cy="239697"/>
              </a:xfrm>
              <a:custGeom>
                <a:avLst/>
                <a:gdLst>
                  <a:gd name="connsiteX0" fmla="*/ 0 w 0"/>
                  <a:gd name="connsiteY0" fmla="*/ 0 h 239697"/>
                  <a:gd name="connsiteX1" fmla="*/ 0 w 0"/>
                  <a:gd name="connsiteY1" fmla="*/ 239697 h 239697"/>
                </a:gdLst>
                <a:ahLst/>
                <a:cxnLst>
                  <a:cxn ang="0">
                    <a:pos x="connsiteX0" y="connsiteY0"/>
                  </a:cxn>
                  <a:cxn ang="0">
                    <a:pos x="connsiteX1" y="connsiteY1"/>
                  </a:cxn>
                </a:cxnLst>
                <a:rect l="l" t="t" r="r" b="b"/>
                <a:pathLst>
                  <a:path h="239697">
                    <a:moveTo>
                      <a:pt x="0" y="0"/>
                    </a:moveTo>
                    <a:lnTo>
                      <a:pt x="0" y="239697"/>
                    </a:lnTo>
                  </a:path>
                </a:pathLst>
              </a:custGeom>
              <a:grpFill/>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800" dirty="0"/>
              </a:p>
            </p:txBody>
          </p:sp>
        </p:grpSp>
        <p:cxnSp>
          <p:nvCxnSpPr>
            <p:cNvPr id="157" name="Straight Connector 156">
              <a:extLst>
                <a:ext uri="{FF2B5EF4-FFF2-40B4-BE49-F238E27FC236}">
                  <a16:creationId xmlns:a16="http://schemas.microsoft.com/office/drawing/2014/main" id="{C0B2B560-19EF-42D4-8E2B-82AB9D64912A}"/>
                </a:ext>
              </a:extLst>
            </p:cNvPr>
            <p:cNvCxnSpPr/>
            <p:nvPr/>
          </p:nvCxnSpPr>
          <p:spPr>
            <a:xfrm>
              <a:off x="4953000" y="5029200"/>
              <a:ext cx="0" cy="76200"/>
            </a:xfrm>
            <a:prstGeom prst="line">
              <a:avLst/>
            </a:prstGeom>
            <a:ln w="28575">
              <a:solidFill>
                <a:srgbClr val="00CCFF"/>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C22DD384-1D3C-4592-96BC-8EEA1A2AA535}"/>
                </a:ext>
              </a:extLst>
            </p:cNvPr>
            <p:cNvCxnSpPr/>
            <p:nvPr/>
          </p:nvCxnSpPr>
          <p:spPr>
            <a:xfrm>
              <a:off x="3962400" y="5029200"/>
              <a:ext cx="0" cy="76200"/>
            </a:xfrm>
            <a:prstGeom prst="line">
              <a:avLst/>
            </a:prstGeom>
            <a:ln w="28575">
              <a:solidFill>
                <a:srgbClr val="00CCFF"/>
              </a:solidFill>
            </a:ln>
          </p:spPr>
          <p:style>
            <a:lnRef idx="1">
              <a:schemeClr val="accent1"/>
            </a:lnRef>
            <a:fillRef idx="0">
              <a:schemeClr val="accent1"/>
            </a:fillRef>
            <a:effectRef idx="0">
              <a:schemeClr val="accent1"/>
            </a:effectRef>
            <a:fontRef idx="minor">
              <a:schemeClr val="tx1"/>
            </a:fontRef>
          </p:style>
        </p:cxnSp>
        <p:sp>
          <p:nvSpPr>
            <p:cNvPr id="159" name="TextBox 159">
              <a:extLst>
                <a:ext uri="{FF2B5EF4-FFF2-40B4-BE49-F238E27FC236}">
                  <a16:creationId xmlns:a16="http://schemas.microsoft.com/office/drawing/2014/main" id="{7035C145-6138-4C5F-96E3-78323EDA7C4C}"/>
                </a:ext>
              </a:extLst>
            </p:cNvPr>
            <p:cNvSpPr txBox="1">
              <a:spLocks noChangeArrowheads="1"/>
            </p:cNvSpPr>
            <p:nvPr/>
          </p:nvSpPr>
          <p:spPr bwMode="auto">
            <a:xfrm>
              <a:off x="7543800" y="2133600"/>
              <a:ext cx="914400" cy="66332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200" dirty="0"/>
                <a:t>Next Start 2</a:t>
              </a:r>
            </a:p>
          </p:txBody>
        </p:sp>
        <p:sp>
          <p:nvSpPr>
            <p:cNvPr id="160" name="TextBox 159">
              <a:extLst>
                <a:ext uri="{FF2B5EF4-FFF2-40B4-BE49-F238E27FC236}">
                  <a16:creationId xmlns:a16="http://schemas.microsoft.com/office/drawing/2014/main" id="{C5C0C02A-B032-4563-A850-EEC0A136CAC4}"/>
                </a:ext>
              </a:extLst>
            </p:cNvPr>
            <p:cNvSpPr txBox="1">
              <a:spLocks noChangeArrowheads="1"/>
            </p:cNvSpPr>
            <p:nvPr/>
          </p:nvSpPr>
          <p:spPr bwMode="auto">
            <a:xfrm>
              <a:off x="304800" y="1295400"/>
              <a:ext cx="1143000" cy="66332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200" dirty="0"/>
                <a:t>Next Start D</a:t>
              </a:r>
            </a:p>
          </p:txBody>
        </p:sp>
        <p:sp>
          <p:nvSpPr>
            <p:cNvPr id="161" name="TextBox 188">
              <a:extLst>
                <a:ext uri="{FF2B5EF4-FFF2-40B4-BE49-F238E27FC236}">
                  <a16:creationId xmlns:a16="http://schemas.microsoft.com/office/drawing/2014/main" id="{EA39CC05-0A2A-4CA3-8158-1204B760DD0B}"/>
                </a:ext>
              </a:extLst>
            </p:cNvPr>
            <p:cNvSpPr txBox="1">
              <a:spLocks noChangeArrowheads="1"/>
            </p:cNvSpPr>
            <p:nvPr/>
          </p:nvSpPr>
          <p:spPr bwMode="auto">
            <a:xfrm>
              <a:off x="5638800" y="381000"/>
              <a:ext cx="1219201" cy="397994"/>
            </a:xfrm>
            <a:prstGeom prst="rect">
              <a:avLst/>
            </a:prstGeom>
            <a:solidFill>
              <a:srgbClr val="FFC000"/>
            </a:solidFill>
            <a:ln w="9525">
              <a:solidFill>
                <a:schemeClr val="tx1"/>
              </a:solidFill>
              <a:miter lim="800000"/>
              <a:headEnd/>
              <a:tailEnd/>
            </a:ln>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200" dirty="0"/>
                <a:t>Island 1</a:t>
              </a:r>
            </a:p>
          </p:txBody>
        </p:sp>
        <p:sp>
          <p:nvSpPr>
            <p:cNvPr id="162" name="TextBox 189">
              <a:extLst>
                <a:ext uri="{FF2B5EF4-FFF2-40B4-BE49-F238E27FC236}">
                  <a16:creationId xmlns:a16="http://schemas.microsoft.com/office/drawing/2014/main" id="{37BC5CF2-056E-4603-9E3B-B3D9D3EBE2EF}"/>
                </a:ext>
              </a:extLst>
            </p:cNvPr>
            <p:cNvSpPr txBox="1">
              <a:spLocks noChangeArrowheads="1"/>
            </p:cNvSpPr>
            <p:nvPr/>
          </p:nvSpPr>
          <p:spPr bwMode="auto">
            <a:xfrm>
              <a:off x="1143001" y="152400"/>
              <a:ext cx="1143000" cy="397994"/>
            </a:xfrm>
            <a:prstGeom prst="rect">
              <a:avLst/>
            </a:prstGeom>
            <a:solidFill>
              <a:srgbClr val="FFC000"/>
            </a:solidFill>
            <a:ln w="9525">
              <a:solidFill>
                <a:schemeClr val="tx1"/>
              </a:solidFill>
              <a:miter lim="800000"/>
              <a:headEnd/>
              <a:tailEnd/>
            </a:ln>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200" dirty="0"/>
                <a:t>Island 2</a:t>
              </a:r>
            </a:p>
          </p:txBody>
        </p:sp>
        <p:sp>
          <p:nvSpPr>
            <p:cNvPr id="163" name="TextBox 190">
              <a:extLst>
                <a:ext uri="{FF2B5EF4-FFF2-40B4-BE49-F238E27FC236}">
                  <a16:creationId xmlns:a16="http://schemas.microsoft.com/office/drawing/2014/main" id="{C8B36C8F-EA93-422E-95D2-42EA82E44766}"/>
                </a:ext>
              </a:extLst>
            </p:cNvPr>
            <p:cNvSpPr txBox="1">
              <a:spLocks noChangeArrowheads="1"/>
            </p:cNvSpPr>
            <p:nvPr/>
          </p:nvSpPr>
          <p:spPr bwMode="auto">
            <a:xfrm>
              <a:off x="3505199" y="5791199"/>
              <a:ext cx="1143000" cy="397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dirty="0"/>
                <a:t>100 MW</a:t>
              </a:r>
            </a:p>
          </p:txBody>
        </p:sp>
        <p:sp>
          <p:nvSpPr>
            <p:cNvPr id="164" name="TextBox 191">
              <a:extLst>
                <a:ext uri="{FF2B5EF4-FFF2-40B4-BE49-F238E27FC236}">
                  <a16:creationId xmlns:a16="http://schemas.microsoft.com/office/drawing/2014/main" id="{7C1EF636-56D8-4925-BB00-9EAF2A18225A}"/>
                </a:ext>
              </a:extLst>
            </p:cNvPr>
            <p:cNvSpPr txBox="1">
              <a:spLocks noChangeArrowheads="1"/>
            </p:cNvSpPr>
            <p:nvPr/>
          </p:nvSpPr>
          <p:spPr bwMode="auto">
            <a:xfrm>
              <a:off x="457200" y="1981201"/>
              <a:ext cx="990599" cy="928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dirty="0"/>
                <a:t>15 MW</a:t>
              </a:r>
            </a:p>
            <a:p>
              <a:pPr eaLnBrk="1" hangingPunct="1">
                <a:spcBef>
                  <a:spcPct val="0"/>
                </a:spcBef>
                <a:buFontTx/>
                <a:buNone/>
              </a:pPr>
              <a:r>
                <a:rPr lang="en-US" altLang="en-US" sz="1200" dirty="0"/>
                <a:t>House Load</a:t>
              </a:r>
            </a:p>
          </p:txBody>
        </p:sp>
        <p:cxnSp>
          <p:nvCxnSpPr>
            <p:cNvPr id="165" name="Straight Arrow Connector 164">
              <a:extLst>
                <a:ext uri="{FF2B5EF4-FFF2-40B4-BE49-F238E27FC236}">
                  <a16:creationId xmlns:a16="http://schemas.microsoft.com/office/drawing/2014/main" id="{EBFF69D8-22F3-4E9C-A5BF-E1B331AB86A2}"/>
                </a:ext>
              </a:extLst>
            </p:cNvPr>
            <p:cNvCxnSpPr>
              <a:endCxn id="123" idx="3"/>
            </p:cNvCxnSpPr>
            <p:nvPr/>
          </p:nvCxnSpPr>
          <p:spPr>
            <a:xfrm flipV="1">
              <a:off x="1295400" y="1905000"/>
              <a:ext cx="762000" cy="228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6" name="TextBox 194">
              <a:extLst>
                <a:ext uri="{FF2B5EF4-FFF2-40B4-BE49-F238E27FC236}">
                  <a16:creationId xmlns:a16="http://schemas.microsoft.com/office/drawing/2014/main" id="{A0B211F4-3B19-420F-8A9F-741421C09B0B}"/>
                </a:ext>
              </a:extLst>
            </p:cNvPr>
            <p:cNvSpPr txBox="1">
              <a:spLocks noChangeArrowheads="1"/>
            </p:cNvSpPr>
            <p:nvPr/>
          </p:nvSpPr>
          <p:spPr bwMode="auto">
            <a:xfrm>
              <a:off x="533400" y="457200"/>
              <a:ext cx="2133601" cy="663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dirty="0"/>
                <a:t>300 MW Capacity</a:t>
              </a:r>
            </a:p>
            <a:p>
              <a:pPr eaLnBrk="1" hangingPunct="1">
                <a:spcBef>
                  <a:spcPct val="0"/>
                </a:spcBef>
                <a:buFontTx/>
                <a:buNone/>
              </a:pPr>
              <a:r>
                <a:rPr lang="en-US" altLang="en-US" sz="1200" dirty="0"/>
                <a:t>70 MW Output</a:t>
              </a:r>
            </a:p>
          </p:txBody>
        </p:sp>
        <p:cxnSp>
          <p:nvCxnSpPr>
            <p:cNvPr id="167" name="Straight Arrow Connector 166">
              <a:extLst>
                <a:ext uri="{FF2B5EF4-FFF2-40B4-BE49-F238E27FC236}">
                  <a16:creationId xmlns:a16="http://schemas.microsoft.com/office/drawing/2014/main" id="{A873B0B1-95F1-4879-B804-0FAACCB2EB92}"/>
                </a:ext>
              </a:extLst>
            </p:cNvPr>
            <p:cNvCxnSpPr>
              <a:endCxn id="11" idx="1"/>
            </p:cNvCxnSpPr>
            <p:nvPr/>
          </p:nvCxnSpPr>
          <p:spPr>
            <a:xfrm>
              <a:off x="1295400" y="1066800"/>
              <a:ext cx="306388" cy="3063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8" name="TextBox 199">
              <a:extLst>
                <a:ext uri="{FF2B5EF4-FFF2-40B4-BE49-F238E27FC236}">
                  <a16:creationId xmlns:a16="http://schemas.microsoft.com/office/drawing/2014/main" id="{98F1DF39-5A87-4B15-B3AE-0669E2DE834E}"/>
                </a:ext>
              </a:extLst>
            </p:cNvPr>
            <p:cNvSpPr txBox="1">
              <a:spLocks noChangeArrowheads="1"/>
            </p:cNvSpPr>
            <p:nvPr/>
          </p:nvSpPr>
          <p:spPr bwMode="auto">
            <a:xfrm>
              <a:off x="380999" y="3657601"/>
              <a:ext cx="990599" cy="397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dirty="0"/>
                <a:t>15 MW</a:t>
              </a:r>
            </a:p>
          </p:txBody>
        </p:sp>
        <p:cxnSp>
          <p:nvCxnSpPr>
            <p:cNvPr id="169" name="Straight Arrow Connector 168">
              <a:extLst>
                <a:ext uri="{FF2B5EF4-FFF2-40B4-BE49-F238E27FC236}">
                  <a16:creationId xmlns:a16="http://schemas.microsoft.com/office/drawing/2014/main" id="{92128D93-1C9E-4117-BCD4-1AEB3F0C2A38}"/>
                </a:ext>
              </a:extLst>
            </p:cNvPr>
            <p:cNvCxnSpPr>
              <a:endCxn id="120" idx="3"/>
            </p:cNvCxnSpPr>
            <p:nvPr/>
          </p:nvCxnSpPr>
          <p:spPr>
            <a:xfrm>
              <a:off x="1219200" y="3810000"/>
              <a:ext cx="838200" cy="228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0" name="TextBox 202">
              <a:extLst>
                <a:ext uri="{FF2B5EF4-FFF2-40B4-BE49-F238E27FC236}">
                  <a16:creationId xmlns:a16="http://schemas.microsoft.com/office/drawing/2014/main" id="{CD6F2398-DA02-4A1E-9A82-8C86A6C81C67}"/>
                </a:ext>
              </a:extLst>
            </p:cNvPr>
            <p:cNvSpPr txBox="1">
              <a:spLocks noChangeArrowheads="1"/>
            </p:cNvSpPr>
            <p:nvPr/>
          </p:nvSpPr>
          <p:spPr bwMode="auto">
            <a:xfrm>
              <a:off x="685800" y="5029200"/>
              <a:ext cx="2133601" cy="663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dirty="0"/>
                <a:t>60 MW Capacity</a:t>
              </a:r>
            </a:p>
            <a:p>
              <a:pPr eaLnBrk="1" hangingPunct="1">
                <a:spcBef>
                  <a:spcPct val="0"/>
                </a:spcBef>
                <a:buFontTx/>
                <a:buNone/>
              </a:pPr>
              <a:r>
                <a:rPr lang="en-US" altLang="en-US" sz="1200" dirty="0"/>
                <a:t>30 MW Output</a:t>
              </a:r>
            </a:p>
          </p:txBody>
        </p:sp>
        <p:sp>
          <p:nvSpPr>
            <p:cNvPr id="171" name="TextBox 203">
              <a:extLst>
                <a:ext uri="{FF2B5EF4-FFF2-40B4-BE49-F238E27FC236}">
                  <a16:creationId xmlns:a16="http://schemas.microsoft.com/office/drawing/2014/main" id="{FC0EB250-7DFD-4002-89CA-FCFF6E06E8E1}"/>
                </a:ext>
              </a:extLst>
            </p:cNvPr>
            <p:cNvSpPr txBox="1">
              <a:spLocks noChangeArrowheads="1"/>
            </p:cNvSpPr>
            <p:nvPr/>
          </p:nvSpPr>
          <p:spPr bwMode="auto">
            <a:xfrm>
              <a:off x="4419600" y="152400"/>
              <a:ext cx="1143000" cy="397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200" dirty="0"/>
                <a:t>10 MW</a:t>
              </a:r>
            </a:p>
          </p:txBody>
        </p:sp>
        <p:sp>
          <p:nvSpPr>
            <p:cNvPr id="172" name="TextBox 204">
              <a:extLst>
                <a:ext uri="{FF2B5EF4-FFF2-40B4-BE49-F238E27FC236}">
                  <a16:creationId xmlns:a16="http://schemas.microsoft.com/office/drawing/2014/main" id="{C69D15AC-B900-4109-85C9-4FCBD83252B7}"/>
                </a:ext>
              </a:extLst>
            </p:cNvPr>
            <p:cNvSpPr txBox="1">
              <a:spLocks noChangeArrowheads="1"/>
            </p:cNvSpPr>
            <p:nvPr/>
          </p:nvSpPr>
          <p:spPr bwMode="auto">
            <a:xfrm>
              <a:off x="7010399" y="381000"/>
              <a:ext cx="2133601" cy="663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dirty="0"/>
                <a:t>20 MW Capacity</a:t>
              </a:r>
            </a:p>
            <a:p>
              <a:pPr eaLnBrk="1" hangingPunct="1">
                <a:spcBef>
                  <a:spcPct val="0"/>
                </a:spcBef>
                <a:buFontTx/>
                <a:buNone/>
              </a:pPr>
              <a:r>
                <a:rPr lang="en-US" altLang="en-US" sz="1200" dirty="0"/>
                <a:t>8 MW Output</a:t>
              </a:r>
            </a:p>
          </p:txBody>
        </p:sp>
        <p:sp>
          <p:nvSpPr>
            <p:cNvPr id="173" name="TextBox 205">
              <a:extLst>
                <a:ext uri="{FF2B5EF4-FFF2-40B4-BE49-F238E27FC236}">
                  <a16:creationId xmlns:a16="http://schemas.microsoft.com/office/drawing/2014/main" id="{2E89A3A3-421B-49F3-8DC3-3512CEE21EBD}"/>
                </a:ext>
              </a:extLst>
            </p:cNvPr>
            <p:cNvSpPr txBox="1">
              <a:spLocks noChangeArrowheads="1"/>
            </p:cNvSpPr>
            <p:nvPr/>
          </p:nvSpPr>
          <p:spPr bwMode="auto">
            <a:xfrm>
              <a:off x="6858001" y="2743200"/>
              <a:ext cx="2133601" cy="663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dirty="0"/>
                <a:t>400 MW Capacity</a:t>
              </a:r>
            </a:p>
            <a:p>
              <a:pPr eaLnBrk="1" hangingPunct="1">
                <a:spcBef>
                  <a:spcPct val="0"/>
                </a:spcBef>
                <a:buFontTx/>
                <a:buNone/>
              </a:pPr>
              <a:r>
                <a:rPr lang="en-US" altLang="en-US" sz="1200" dirty="0"/>
                <a:t>12 MW Output</a:t>
              </a:r>
            </a:p>
          </p:txBody>
        </p:sp>
        <p:sp>
          <p:nvSpPr>
            <p:cNvPr id="174" name="TextBox 206">
              <a:extLst>
                <a:ext uri="{FF2B5EF4-FFF2-40B4-BE49-F238E27FC236}">
                  <a16:creationId xmlns:a16="http://schemas.microsoft.com/office/drawing/2014/main" id="{1D7F9A59-681D-4E35-98B8-AF0653A4E386}"/>
                </a:ext>
              </a:extLst>
            </p:cNvPr>
            <p:cNvSpPr txBox="1">
              <a:spLocks noChangeArrowheads="1"/>
            </p:cNvSpPr>
            <p:nvPr/>
          </p:nvSpPr>
          <p:spPr bwMode="auto">
            <a:xfrm>
              <a:off x="7924799" y="1828800"/>
              <a:ext cx="990599" cy="397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dirty="0"/>
                <a:t>10 MW</a:t>
              </a:r>
            </a:p>
          </p:txBody>
        </p:sp>
        <p:cxnSp>
          <p:nvCxnSpPr>
            <p:cNvPr id="175" name="Straight Arrow Connector 174">
              <a:extLst>
                <a:ext uri="{FF2B5EF4-FFF2-40B4-BE49-F238E27FC236}">
                  <a16:creationId xmlns:a16="http://schemas.microsoft.com/office/drawing/2014/main" id="{4F179A74-DD6A-494A-953E-235D9ED7A947}"/>
                </a:ext>
              </a:extLst>
            </p:cNvPr>
            <p:cNvCxnSpPr>
              <a:stCxn id="174" idx="1"/>
              <a:endCxn id="114" idx="3"/>
            </p:cNvCxnSpPr>
            <p:nvPr/>
          </p:nvCxnSpPr>
          <p:spPr>
            <a:xfrm flipH="1">
              <a:off x="6934200" y="2027798"/>
              <a:ext cx="990599" cy="2960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6" name="Straight Arrow Connector 175">
              <a:extLst>
                <a:ext uri="{FF2B5EF4-FFF2-40B4-BE49-F238E27FC236}">
                  <a16:creationId xmlns:a16="http://schemas.microsoft.com/office/drawing/2014/main" id="{6967C3FA-3061-476F-A999-98E5124674D4}"/>
                </a:ext>
              </a:extLst>
            </p:cNvPr>
            <p:cNvCxnSpPr/>
            <p:nvPr/>
          </p:nvCxnSpPr>
          <p:spPr>
            <a:xfrm flipH="1">
              <a:off x="7162800" y="990600"/>
              <a:ext cx="152400" cy="381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7" name="Straight Arrow Connector 176">
              <a:extLst>
                <a:ext uri="{FF2B5EF4-FFF2-40B4-BE49-F238E27FC236}">
                  <a16:creationId xmlns:a16="http://schemas.microsoft.com/office/drawing/2014/main" id="{AEB0E570-26D5-4865-9B09-DAF62169A77D}"/>
                </a:ext>
              </a:extLst>
            </p:cNvPr>
            <p:cNvCxnSpPr>
              <a:endCxn id="33" idx="3"/>
            </p:cNvCxnSpPr>
            <p:nvPr/>
          </p:nvCxnSpPr>
          <p:spPr>
            <a:xfrm flipV="1">
              <a:off x="1066800" y="4570413"/>
              <a:ext cx="534988" cy="53498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8" name="TextBox 227">
              <a:extLst>
                <a:ext uri="{FF2B5EF4-FFF2-40B4-BE49-F238E27FC236}">
                  <a16:creationId xmlns:a16="http://schemas.microsoft.com/office/drawing/2014/main" id="{169DBB4F-FA49-4D4E-A2AA-CFA40E9313CE}"/>
                </a:ext>
              </a:extLst>
            </p:cNvPr>
            <p:cNvSpPr txBox="1">
              <a:spLocks noChangeArrowheads="1"/>
            </p:cNvSpPr>
            <p:nvPr/>
          </p:nvSpPr>
          <p:spPr bwMode="auto">
            <a:xfrm>
              <a:off x="5714999" y="5181600"/>
              <a:ext cx="3124200" cy="928652"/>
            </a:xfrm>
            <a:prstGeom prst="rect">
              <a:avLst/>
            </a:prstGeom>
            <a:solidFill>
              <a:srgbClr val="FFC000"/>
            </a:solidFill>
            <a:ln w="9525">
              <a:solidFill>
                <a:schemeClr val="tx1"/>
              </a:solidFill>
              <a:miter lim="800000"/>
              <a:headEnd/>
              <a:tailEnd/>
            </a:ln>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200" dirty="0"/>
                <a:t>Island 1:</a:t>
              </a:r>
            </a:p>
            <a:p>
              <a:pPr algn="ctr" eaLnBrk="1" hangingPunct="1">
                <a:spcBef>
                  <a:spcPct val="0"/>
                </a:spcBef>
                <a:buFontTx/>
                <a:buNone/>
              </a:pPr>
              <a:r>
                <a:rPr lang="en-US" altLang="en-US" sz="1200" dirty="0"/>
                <a:t>420 MW Capacity</a:t>
              </a:r>
            </a:p>
            <a:p>
              <a:pPr algn="ctr" eaLnBrk="1" hangingPunct="1">
                <a:spcBef>
                  <a:spcPct val="0"/>
                </a:spcBef>
                <a:buFontTx/>
                <a:buNone/>
              </a:pPr>
              <a:r>
                <a:rPr lang="en-US" altLang="en-US" sz="1200" dirty="0"/>
                <a:t>20 MW Load</a:t>
              </a:r>
            </a:p>
          </p:txBody>
        </p:sp>
        <p:sp>
          <p:nvSpPr>
            <p:cNvPr id="179" name="TextBox 228">
              <a:extLst>
                <a:ext uri="{FF2B5EF4-FFF2-40B4-BE49-F238E27FC236}">
                  <a16:creationId xmlns:a16="http://schemas.microsoft.com/office/drawing/2014/main" id="{D1BF9EBB-E339-44CC-AEDA-08BD5CE91453}"/>
                </a:ext>
              </a:extLst>
            </p:cNvPr>
            <p:cNvSpPr txBox="1">
              <a:spLocks noChangeArrowheads="1"/>
            </p:cNvSpPr>
            <p:nvPr/>
          </p:nvSpPr>
          <p:spPr bwMode="auto">
            <a:xfrm>
              <a:off x="304800" y="5638800"/>
              <a:ext cx="2819400" cy="928652"/>
            </a:xfrm>
            <a:prstGeom prst="rect">
              <a:avLst/>
            </a:prstGeom>
            <a:solidFill>
              <a:srgbClr val="FFC000"/>
            </a:solidFill>
            <a:ln w="9525">
              <a:solidFill>
                <a:schemeClr val="tx1"/>
              </a:solidFill>
              <a:miter lim="800000"/>
              <a:headEnd/>
              <a:tailEnd/>
            </a:ln>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200" dirty="0"/>
                <a:t>Island 2:</a:t>
              </a:r>
            </a:p>
            <a:p>
              <a:pPr algn="ctr" eaLnBrk="1" hangingPunct="1">
                <a:spcBef>
                  <a:spcPct val="0"/>
                </a:spcBef>
                <a:buFontTx/>
                <a:buNone/>
              </a:pPr>
              <a:r>
                <a:rPr lang="en-US" altLang="en-US" sz="1200" dirty="0"/>
                <a:t>760 MW Capacity</a:t>
              </a:r>
            </a:p>
            <a:p>
              <a:pPr algn="ctr" eaLnBrk="1" hangingPunct="1">
                <a:spcBef>
                  <a:spcPct val="0"/>
                </a:spcBef>
                <a:buFontTx/>
                <a:buNone/>
              </a:pPr>
              <a:r>
                <a:rPr lang="en-US" altLang="en-US" sz="1200" dirty="0"/>
                <a:t>170 MW Load</a:t>
              </a:r>
            </a:p>
          </p:txBody>
        </p:sp>
        <p:cxnSp>
          <p:nvCxnSpPr>
            <p:cNvPr id="180" name="Straight Arrow Connector 179">
              <a:extLst>
                <a:ext uri="{FF2B5EF4-FFF2-40B4-BE49-F238E27FC236}">
                  <a16:creationId xmlns:a16="http://schemas.microsoft.com/office/drawing/2014/main" id="{EC07005D-37FF-4AC7-96DA-E77DEEEE19AD}"/>
                </a:ext>
              </a:extLst>
            </p:cNvPr>
            <p:cNvCxnSpPr/>
            <p:nvPr/>
          </p:nvCxnSpPr>
          <p:spPr>
            <a:xfrm flipV="1">
              <a:off x="7010400" y="2590800"/>
              <a:ext cx="77788" cy="228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1" name="TextBox 177">
              <a:extLst>
                <a:ext uri="{FF2B5EF4-FFF2-40B4-BE49-F238E27FC236}">
                  <a16:creationId xmlns:a16="http://schemas.microsoft.com/office/drawing/2014/main" id="{9BD491E2-25F6-49C4-8A7D-F2727F19C0ED}"/>
                </a:ext>
              </a:extLst>
            </p:cNvPr>
            <p:cNvSpPr txBox="1">
              <a:spLocks noChangeArrowheads="1"/>
            </p:cNvSpPr>
            <p:nvPr/>
          </p:nvSpPr>
          <p:spPr bwMode="auto">
            <a:xfrm>
              <a:off x="3048000" y="1905000"/>
              <a:ext cx="2133601" cy="663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dirty="0"/>
                <a:t>400 MW Capacity</a:t>
              </a:r>
            </a:p>
            <a:p>
              <a:pPr eaLnBrk="1" hangingPunct="1">
                <a:spcBef>
                  <a:spcPct val="0"/>
                </a:spcBef>
                <a:buFontTx/>
                <a:buNone/>
              </a:pPr>
              <a:r>
                <a:rPr lang="en-US" altLang="en-US" sz="1200" dirty="0"/>
                <a:t>70 MW Output</a:t>
              </a:r>
            </a:p>
          </p:txBody>
        </p:sp>
        <p:cxnSp>
          <p:nvCxnSpPr>
            <p:cNvPr id="182" name="Straight Arrow Connector 181">
              <a:extLst>
                <a:ext uri="{FF2B5EF4-FFF2-40B4-BE49-F238E27FC236}">
                  <a16:creationId xmlns:a16="http://schemas.microsoft.com/office/drawing/2014/main" id="{930E4943-1F7D-46F1-B447-D0BB7521B271}"/>
                </a:ext>
              </a:extLst>
            </p:cNvPr>
            <p:cNvCxnSpPr/>
            <p:nvPr/>
          </p:nvCxnSpPr>
          <p:spPr>
            <a:xfrm flipH="1">
              <a:off x="2057400" y="2133600"/>
              <a:ext cx="990600" cy="4445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3" name="TextBox 180">
              <a:extLst>
                <a:ext uri="{FF2B5EF4-FFF2-40B4-BE49-F238E27FC236}">
                  <a16:creationId xmlns:a16="http://schemas.microsoft.com/office/drawing/2014/main" id="{AAFFA5CE-9B9A-4694-99D6-E712B214EFF0}"/>
                </a:ext>
              </a:extLst>
            </p:cNvPr>
            <p:cNvSpPr txBox="1">
              <a:spLocks noChangeArrowheads="1"/>
            </p:cNvSpPr>
            <p:nvPr/>
          </p:nvSpPr>
          <p:spPr bwMode="auto">
            <a:xfrm>
              <a:off x="3124200" y="3581400"/>
              <a:ext cx="2819400" cy="1105537"/>
            </a:xfrm>
            <a:prstGeom prst="rect">
              <a:avLst/>
            </a:prstGeom>
            <a:solidFill>
              <a:srgbClr val="FFFF00"/>
            </a:solidFill>
            <a:ln w="9525">
              <a:solidFill>
                <a:schemeClr val="tx1"/>
              </a:solidFill>
              <a:miter lim="800000"/>
              <a:headEnd/>
              <a:tailEnd/>
            </a:ln>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100" dirty="0"/>
                <a:t>Island 2:  Now with 3 generators on line.  Prepare for Constant Frequency Control.</a:t>
              </a:r>
            </a:p>
          </p:txBody>
        </p:sp>
        <p:sp>
          <p:nvSpPr>
            <p:cNvPr id="184" name="TextBox 190">
              <a:extLst>
                <a:ext uri="{FF2B5EF4-FFF2-40B4-BE49-F238E27FC236}">
                  <a16:creationId xmlns:a16="http://schemas.microsoft.com/office/drawing/2014/main" id="{24602B63-83E8-4D5F-A15B-10E239E55069}"/>
                </a:ext>
              </a:extLst>
            </p:cNvPr>
            <p:cNvSpPr txBox="1">
              <a:spLocks noChangeArrowheads="1"/>
            </p:cNvSpPr>
            <p:nvPr/>
          </p:nvSpPr>
          <p:spPr bwMode="auto">
            <a:xfrm>
              <a:off x="4495800" y="5791199"/>
              <a:ext cx="1143000" cy="397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dirty="0"/>
                <a:t>40 MW</a:t>
              </a:r>
            </a:p>
          </p:txBody>
        </p:sp>
      </p:grpSp>
      <p:sp>
        <p:nvSpPr>
          <p:cNvPr id="4" name="Slide Number Placeholder 3">
            <a:extLst>
              <a:ext uri="{FF2B5EF4-FFF2-40B4-BE49-F238E27FC236}">
                <a16:creationId xmlns:a16="http://schemas.microsoft.com/office/drawing/2014/main" id="{08AA8A2A-536B-0EF4-74A5-0367B4A23497}"/>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14</a:t>
            </a:fld>
            <a:endParaRPr lang="en-US" dirty="0">
              <a:solidFill>
                <a:schemeClr val="tx1">
                  <a:lumMod val="50000"/>
                </a:schemeClr>
              </a:solidFill>
            </a:endParaRPr>
          </a:p>
        </p:txBody>
      </p:sp>
    </p:spTree>
    <p:extLst>
      <p:ext uri="{BB962C8B-B14F-4D97-AF65-F5344CB8AC3E}">
        <p14:creationId xmlns:p14="http://schemas.microsoft.com/office/powerpoint/2010/main" val="17450076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C6944-3187-4914-88A9-1B5D3526FA30}"/>
              </a:ext>
            </a:extLst>
          </p:cNvPr>
          <p:cNvSpPr>
            <a:spLocks noGrp="1"/>
          </p:cNvSpPr>
          <p:nvPr>
            <p:ph type="title"/>
          </p:nvPr>
        </p:nvSpPr>
        <p:spPr/>
        <p:txBody>
          <a:bodyPr/>
          <a:lstStyle/>
          <a:p>
            <a:r>
              <a:rPr lang="en-US" dirty="0"/>
              <a:t>Cold Load Pick-Up Modeling</a:t>
            </a:r>
          </a:p>
        </p:txBody>
      </p:sp>
      <p:sp>
        <p:nvSpPr>
          <p:cNvPr id="3" name="Content Placeholder 2">
            <a:extLst>
              <a:ext uri="{FF2B5EF4-FFF2-40B4-BE49-F238E27FC236}">
                <a16:creationId xmlns:a16="http://schemas.microsoft.com/office/drawing/2014/main" id="{F4494DAE-7E1F-4BF7-A90B-C12B2E71BBC4}"/>
              </a:ext>
            </a:extLst>
          </p:cNvPr>
          <p:cNvSpPr>
            <a:spLocks noGrp="1"/>
          </p:cNvSpPr>
          <p:nvPr>
            <p:ph type="body" sz="quarter" idx="10"/>
          </p:nvPr>
        </p:nvSpPr>
        <p:spPr>
          <a:xfrm>
            <a:off x="457200" y="1280160"/>
            <a:ext cx="7772400" cy="5181600"/>
          </a:xfrm>
        </p:spPr>
        <p:txBody>
          <a:bodyPr/>
          <a:lstStyle/>
          <a:p>
            <a:r>
              <a:rPr lang="en-US" dirty="0"/>
              <a:t>When loads are energized after an extended outage, cold load pick-up (CLPU) is in effect</a:t>
            </a:r>
          </a:p>
          <a:p>
            <a:r>
              <a:rPr lang="en-US" dirty="0"/>
              <a:t>This means the load’s consumed power may be 3-10 times as large as the undisturbed load value</a:t>
            </a:r>
          </a:p>
          <a:p>
            <a:pPr lvl="1"/>
            <a:r>
              <a:rPr lang="en-US" dirty="0"/>
              <a:t>The reason for CLPU effects is the loss of load “diversity” – that is, loads such as air conditioners that ordinarily operate at different, small intervals will instead be operating all at the same time</a:t>
            </a:r>
          </a:p>
          <a:p>
            <a:pPr lvl="1"/>
            <a:r>
              <a:rPr lang="en-US" dirty="0"/>
              <a:t>This increased load may last for 30 minutes or longer, until load diversity starts back again</a:t>
            </a:r>
          </a:p>
          <a:p>
            <a:pPr lvl="1"/>
            <a:r>
              <a:rPr lang="en-US" dirty="0"/>
              <a:t>If an outage is shorter, the CLPU effects will not be as severe because there is not enough time for full loss of diversity</a:t>
            </a:r>
          </a:p>
        </p:txBody>
      </p:sp>
      <p:pic>
        <p:nvPicPr>
          <p:cNvPr id="5" name="Picture 4">
            <a:extLst>
              <a:ext uri="{FF2B5EF4-FFF2-40B4-BE49-F238E27FC236}">
                <a16:creationId xmlns:a16="http://schemas.microsoft.com/office/drawing/2014/main" id="{019F3CB7-EA44-4A79-97FD-52BECF8D83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7200" y="1280160"/>
            <a:ext cx="3470030" cy="2312092"/>
          </a:xfrm>
          <a:prstGeom prst="rect">
            <a:avLst/>
          </a:prstGeom>
        </p:spPr>
      </p:pic>
      <p:sp>
        <p:nvSpPr>
          <p:cNvPr id="6" name="Rectangle 5">
            <a:extLst>
              <a:ext uri="{FF2B5EF4-FFF2-40B4-BE49-F238E27FC236}">
                <a16:creationId xmlns:a16="http://schemas.microsoft.com/office/drawing/2014/main" id="{14B5077F-850E-4049-89B3-8026DE8B01EB}"/>
              </a:ext>
            </a:extLst>
          </p:cNvPr>
          <p:cNvSpPr/>
          <p:nvPr/>
        </p:nvSpPr>
        <p:spPr>
          <a:xfrm>
            <a:off x="8382000" y="3810000"/>
            <a:ext cx="3048000" cy="1815882"/>
          </a:xfrm>
          <a:prstGeom prst="rect">
            <a:avLst/>
          </a:prstGeom>
          <a:solidFill>
            <a:schemeClr val="accent3">
              <a:lumMod val="95000"/>
            </a:schemeClr>
          </a:solidFill>
        </p:spPr>
        <p:txBody>
          <a:bodyPr wrap="square">
            <a:spAutoFit/>
          </a:bodyPr>
          <a:lstStyle/>
          <a:p>
            <a:r>
              <a:rPr lang="en-US" sz="1400" dirty="0">
                <a:solidFill>
                  <a:schemeClr val="tx1">
                    <a:lumMod val="50000"/>
                  </a:schemeClr>
                </a:solidFill>
                <a:latin typeface="+mj-lt"/>
              </a:rPr>
              <a:t>J. Penaranda and A. B. Birchfield, "Application and Parameter Sensitivities of a State-Space Cold Load Pickup Model for a Synthetic Restoration Test Case," </a:t>
            </a:r>
            <a:r>
              <a:rPr lang="en-US" sz="1400" i="1" dirty="0">
                <a:solidFill>
                  <a:schemeClr val="tx1">
                    <a:lumMod val="50000"/>
                  </a:schemeClr>
                </a:solidFill>
                <a:latin typeface="+mj-lt"/>
              </a:rPr>
              <a:t>2022 North American Power Symposium (NAPS)</a:t>
            </a:r>
            <a:r>
              <a:rPr lang="en-US" sz="1400" dirty="0">
                <a:solidFill>
                  <a:schemeClr val="tx1">
                    <a:lumMod val="50000"/>
                  </a:schemeClr>
                </a:solidFill>
                <a:latin typeface="+mj-lt"/>
              </a:rPr>
              <a:t>, Salt Lake City, UT, USA, 2022, pp. 1-6</a:t>
            </a:r>
          </a:p>
        </p:txBody>
      </p:sp>
      <p:sp>
        <p:nvSpPr>
          <p:cNvPr id="4" name="Slide Number Placeholder 3">
            <a:extLst>
              <a:ext uri="{FF2B5EF4-FFF2-40B4-BE49-F238E27FC236}">
                <a16:creationId xmlns:a16="http://schemas.microsoft.com/office/drawing/2014/main" id="{91832F1B-BC8A-8072-8CB2-B862C1CC1052}"/>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15</a:t>
            </a:fld>
            <a:endParaRPr lang="en-US" dirty="0">
              <a:solidFill>
                <a:schemeClr val="tx1">
                  <a:lumMod val="50000"/>
                </a:schemeClr>
              </a:solidFill>
            </a:endParaRPr>
          </a:p>
        </p:txBody>
      </p:sp>
    </p:spTree>
    <p:extLst>
      <p:ext uri="{BB962C8B-B14F-4D97-AF65-F5344CB8AC3E}">
        <p14:creationId xmlns:p14="http://schemas.microsoft.com/office/powerpoint/2010/main" val="3179560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Grid Resilience</a:t>
            </a:r>
          </a:p>
        </p:txBody>
      </p:sp>
      <p:sp>
        <p:nvSpPr>
          <p:cNvPr id="3" name="Content Placeholder 2"/>
          <p:cNvSpPr>
            <a:spLocks noGrp="1"/>
          </p:cNvSpPr>
          <p:nvPr>
            <p:ph idx="1"/>
          </p:nvPr>
        </p:nvSpPr>
        <p:spPr/>
        <p:txBody>
          <a:bodyPr/>
          <a:lstStyle/>
          <a:p>
            <a:r>
              <a:rPr lang="en-US" dirty="0"/>
              <a:t>Grid resilience is currently a topic with lots of interest</a:t>
            </a:r>
          </a:p>
          <a:p>
            <a:r>
              <a:rPr lang="en-US" dirty="0"/>
              <a:t>Resilience in general is defined as (Merriam Webster Dictionary)</a:t>
            </a:r>
          </a:p>
          <a:p>
            <a:pPr lvl="1"/>
            <a:r>
              <a:rPr lang="en-US" dirty="0"/>
              <a:t>“An ability to recover from or adjust easily to misfortune or change”</a:t>
            </a:r>
          </a:p>
          <a:p>
            <a:r>
              <a:rPr lang="en-US" dirty="0"/>
              <a:t>EPRI &amp; North American Transmission Forum (NATF)</a:t>
            </a:r>
          </a:p>
          <a:p>
            <a:pPr lvl="1"/>
            <a:r>
              <a:rPr lang="en-US" dirty="0"/>
              <a:t>The ability of the system and its components (… equipment and human …) to minimize damage and improve recovery from non-routine disruptions, including High Impact, Low Frequency (HILF) events, in a reasonable amount of time”</a:t>
            </a:r>
          </a:p>
          <a:p>
            <a:r>
              <a:rPr lang="en-US" dirty="0"/>
              <a:t>The impact of blackouts is not linear!</a:t>
            </a:r>
          </a:p>
          <a:p>
            <a:pPr lvl="1"/>
            <a:r>
              <a:rPr lang="en-US" dirty="0"/>
              <a:t>Having 100 million people out of service can be more than tens times worse than 10 million out.  A ten day blackout can be more than tens times worse than a one day blackout.</a:t>
            </a:r>
          </a:p>
          <a:p>
            <a:pPr lvl="1"/>
            <a:endParaRPr lang="en-US" dirty="0"/>
          </a:p>
          <a:p>
            <a:pPr marL="0" indent="0">
              <a:buNone/>
            </a:pPr>
            <a:endParaRPr lang="en-US" dirty="0"/>
          </a:p>
        </p:txBody>
      </p:sp>
      <p:sp>
        <p:nvSpPr>
          <p:cNvPr id="4" name="TextBox 18"/>
          <p:cNvSpPr txBox="1">
            <a:spLocks noChangeArrowheads="1"/>
          </p:cNvSpPr>
          <p:nvPr/>
        </p:nvSpPr>
        <p:spPr bwMode="auto">
          <a:xfrm>
            <a:off x="1219200" y="6096000"/>
            <a:ext cx="9296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600" dirty="0">
                <a:solidFill>
                  <a:schemeClr val="tx1">
                    <a:lumMod val="50000"/>
                  </a:schemeClr>
                </a:solidFill>
                <a:latin typeface="Times New Roman" panose="02020603050405020304" pitchFamily="18" charset="0"/>
                <a:cs typeface="Times New Roman" panose="02020603050405020304" pitchFamily="18" charset="0"/>
              </a:rPr>
              <a:t>These definitions are from the 53rd North American Power Symposium keynote address by Dan Smith of Lower Colorado River Authority, November 2021</a:t>
            </a:r>
          </a:p>
        </p:txBody>
      </p:sp>
      <p:sp>
        <p:nvSpPr>
          <p:cNvPr id="5" name="Slide Number Placeholder 1">
            <a:extLst>
              <a:ext uri="{FF2B5EF4-FFF2-40B4-BE49-F238E27FC236}">
                <a16:creationId xmlns:a16="http://schemas.microsoft.com/office/drawing/2014/main" id="{AF61B775-4066-D4B5-C28F-919FED3FE76A}"/>
              </a:ext>
            </a:extLst>
          </p:cNvPr>
          <p:cNvSpPr>
            <a:spLocks noGrp="1"/>
          </p:cNvSpPr>
          <p:nvPr>
            <p:ph type="sldNum" sz="quarter" idx="4"/>
          </p:nvPr>
        </p:nvSpPr>
        <p:spPr>
          <a:xfrm>
            <a:off x="11353800" y="6324600"/>
            <a:ext cx="609600" cy="457200"/>
          </a:xfrm>
        </p:spPr>
        <p:txBody>
          <a:bodyPr/>
          <a:lstStyle/>
          <a:p>
            <a:pPr>
              <a:defRPr/>
            </a:pPr>
            <a:fld id="{F6D20532-61D7-47D0-903F-227F7C48AD34}" type="slidenum">
              <a:rPr lang="en-US" smtClean="0">
                <a:solidFill>
                  <a:srgbClr val="1E0000"/>
                </a:solidFill>
              </a:rPr>
              <a:pPr>
                <a:defRPr/>
              </a:pPr>
              <a:t>16</a:t>
            </a:fld>
            <a:endParaRPr lang="en-US" dirty="0">
              <a:solidFill>
                <a:srgbClr val="1E0000"/>
              </a:solidFill>
            </a:endParaRPr>
          </a:p>
        </p:txBody>
      </p:sp>
    </p:spTree>
    <p:extLst>
      <p:ext uri="{BB962C8B-B14F-4D97-AF65-F5344CB8AC3E}">
        <p14:creationId xmlns:p14="http://schemas.microsoft.com/office/powerpoint/2010/main" val="39920585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Reliability – Resilience Continuum</a:t>
            </a:r>
          </a:p>
        </p:txBody>
      </p:sp>
      <p:pic>
        <p:nvPicPr>
          <p:cNvPr id="4" name="Picture 2"/>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a:stretch/>
        </p:blipFill>
        <p:spPr bwMode="auto">
          <a:xfrm>
            <a:off x="1524408" y="1295400"/>
            <a:ext cx="8736018" cy="4270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18"/>
          <p:cNvSpPr txBox="1">
            <a:spLocks noChangeArrowheads="1"/>
          </p:cNvSpPr>
          <p:nvPr/>
        </p:nvSpPr>
        <p:spPr bwMode="auto">
          <a:xfrm>
            <a:off x="1981200" y="5713952"/>
            <a:ext cx="758687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600" dirty="0">
                <a:solidFill>
                  <a:schemeClr val="tx1">
                    <a:lumMod val="50000"/>
                  </a:schemeClr>
                </a:solidFill>
                <a:latin typeface="Arial" charset="0"/>
              </a:rPr>
              <a:t>Slide is from the 53</a:t>
            </a:r>
            <a:r>
              <a:rPr lang="en-US" altLang="en-US" sz="1600" baseline="30000" dirty="0">
                <a:solidFill>
                  <a:schemeClr val="tx1">
                    <a:lumMod val="50000"/>
                  </a:schemeClr>
                </a:solidFill>
                <a:latin typeface="Arial" charset="0"/>
              </a:rPr>
              <a:t>rd</a:t>
            </a:r>
            <a:r>
              <a:rPr lang="en-US" altLang="en-US" sz="1600" dirty="0">
                <a:solidFill>
                  <a:schemeClr val="tx1">
                    <a:lumMod val="50000"/>
                  </a:schemeClr>
                </a:solidFill>
                <a:latin typeface="Arial" charset="0"/>
              </a:rPr>
              <a:t> North American Power Symposium keynote address by Dan Smith of Lower Colorado River Authority, November 2021; credit NATF</a:t>
            </a:r>
          </a:p>
        </p:txBody>
      </p:sp>
      <p:sp>
        <p:nvSpPr>
          <p:cNvPr id="3" name="Slide Number Placeholder 1">
            <a:extLst>
              <a:ext uri="{FF2B5EF4-FFF2-40B4-BE49-F238E27FC236}">
                <a16:creationId xmlns:a16="http://schemas.microsoft.com/office/drawing/2014/main" id="{15E36617-EE45-A195-4FDA-3C8D982C7A35}"/>
              </a:ext>
            </a:extLst>
          </p:cNvPr>
          <p:cNvSpPr>
            <a:spLocks noGrp="1"/>
          </p:cNvSpPr>
          <p:nvPr>
            <p:ph type="sldNum" sz="quarter" idx="4"/>
          </p:nvPr>
        </p:nvSpPr>
        <p:spPr>
          <a:xfrm>
            <a:off x="11353800" y="6324600"/>
            <a:ext cx="609600" cy="457200"/>
          </a:xfrm>
        </p:spPr>
        <p:txBody>
          <a:bodyPr/>
          <a:lstStyle/>
          <a:p>
            <a:pPr>
              <a:defRPr/>
            </a:pPr>
            <a:fld id="{F6D20532-61D7-47D0-903F-227F7C48AD34}" type="slidenum">
              <a:rPr lang="en-US" smtClean="0">
                <a:solidFill>
                  <a:srgbClr val="1E0000"/>
                </a:solidFill>
              </a:rPr>
              <a:pPr>
                <a:defRPr/>
              </a:pPr>
              <a:t>17</a:t>
            </a:fld>
            <a:endParaRPr lang="en-US" dirty="0">
              <a:solidFill>
                <a:srgbClr val="1E0000"/>
              </a:solidFill>
            </a:endParaRPr>
          </a:p>
        </p:txBody>
      </p:sp>
    </p:spTree>
    <p:extLst>
      <p:ext uri="{BB962C8B-B14F-4D97-AF65-F5344CB8AC3E}">
        <p14:creationId xmlns:p14="http://schemas.microsoft.com/office/powerpoint/2010/main" val="6512375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High-Impact, Low-Frequency Events</a:t>
            </a:r>
          </a:p>
        </p:txBody>
      </p:sp>
      <p:sp>
        <p:nvSpPr>
          <p:cNvPr id="3" name="Content Placeholder 2"/>
          <p:cNvSpPr>
            <a:spLocks noGrp="1"/>
          </p:cNvSpPr>
          <p:nvPr>
            <p:ph idx="1"/>
          </p:nvPr>
        </p:nvSpPr>
        <p:spPr/>
        <p:txBody>
          <a:bodyPr/>
          <a:lstStyle/>
          <a:p>
            <a:r>
              <a:rPr lang="en-US" dirty="0"/>
              <a:t>In order to enhance electric grid resiliency we need to consider the almost unthinkable events</a:t>
            </a:r>
          </a:p>
          <a:p>
            <a:r>
              <a:rPr lang="en-US" dirty="0"/>
              <a:t>These include what the </a:t>
            </a:r>
            <a:br>
              <a:rPr lang="en-US" dirty="0"/>
            </a:br>
            <a:r>
              <a:rPr lang="en-US" dirty="0"/>
              <a:t>North American Electric </a:t>
            </a:r>
            <a:br>
              <a:rPr lang="en-US" dirty="0"/>
            </a:br>
            <a:r>
              <a:rPr lang="en-US" dirty="0"/>
              <a:t>Reliability Corporation </a:t>
            </a:r>
            <a:br>
              <a:rPr lang="en-US" dirty="0"/>
            </a:br>
            <a:r>
              <a:rPr lang="en-US" dirty="0"/>
              <a:t>(NERC) calls High-Impact, </a:t>
            </a:r>
            <a:br>
              <a:rPr lang="en-US" dirty="0"/>
            </a:br>
            <a:r>
              <a:rPr lang="en-US" dirty="0"/>
              <a:t>Low-Frequency Events</a:t>
            </a:r>
            <a:br>
              <a:rPr lang="en-US" dirty="0"/>
            </a:br>
            <a:r>
              <a:rPr lang="en-US" dirty="0"/>
              <a:t>(HILFs); others call them </a:t>
            </a:r>
            <a:br>
              <a:rPr lang="en-US" dirty="0"/>
            </a:br>
            <a:r>
              <a:rPr lang="en-US" dirty="0"/>
              <a:t>black sky days, or severe resiliency events (SREs)</a:t>
            </a:r>
          </a:p>
          <a:p>
            <a:pPr lvl="1"/>
            <a:r>
              <a:rPr lang="en-US" dirty="0"/>
              <a:t>Large-scale, potentially long duration blackouts</a:t>
            </a:r>
          </a:p>
          <a:p>
            <a:pPr lvl="1"/>
            <a:r>
              <a:rPr lang="en-US" dirty="0"/>
              <a:t>HILFs identified by NERC were 1) a coordinated cyber, physical or blended attacks, 2) pandemics, 3) geomagnetic disturbances (GMDs), and 4) HEMPs </a:t>
            </a:r>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l="4034" t="10046" r="2622" b="9432"/>
          <a:stretch/>
        </p:blipFill>
        <p:spPr bwMode="auto">
          <a:xfrm>
            <a:off x="5289718" y="1667415"/>
            <a:ext cx="5225881" cy="2719140"/>
          </a:xfrm>
          <a:prstGeom prst="rect">
            <a:avLst/>
          </a:prstGeom>
          <a:noFill/>
          <a:ln>
            <a:noFill/>
          </a:ln>
          <a:extLst>
            <a:ext uri="{53640926-AAD7-44D8-BBD7-CCE9431645EC}">
              <a14:shadowObscured xmlns:a14="http://schemas.microsoft.com/office/drawing/2010/main"/>
            </a:ext>
          </a:extLst>
        </p:spPr>
      </p:pic>
      <p:sp>
        <p:nvSpPr>
          <p:cNvPr id="5" name="Rectangle 4"/>
          <p:cNvSpPr/>
          <p:nvPr/>
        </p:nvSpPr>
        <p:spPr>
          <a:xfrm>
            <a:off x="7391400" y="4386555"/>
            <a:ext cx="2775119" cy="369332"/>
          </a:xfrm>
          <a:prstGeom prst="rect">
            <a:avLst/>
          </a:prstGeom>
        </p:spPr>
        <p:txBody>
          <a:bodyPr wrap="square">
            <a:spAutoFit/>
          </a:bodyPr>
          <a:lstStyle/>
          <a:p>
            <a:r>
              <a:rPr lang="en-US" sz="1800" dirty="0">
                <a:solidFill>
                  <a:schemeClr val="tx1">
                    <a:lumMod val="50000"/>
                  </a:schemeClr>
                </a:solidFill>
              </a:rPr>
              <a:t>Image Source: NERC, 2012</a:t>
            </a:r>
          </a:p>
        </p:txBody>
      </p:sp>
      <p:sp>
        <p:nvSpPr>
          <p:cNvPr id="6" name="Slide Number Placeholder 1">
            <a:extLst>
              <a:ext uri="{FF2B5EF4-FFF2-40B4-BE49-F238E27FC236}">
                <a16:creationId xmlns:a16="http://schemas.microsoft.com/office/drawing/2014/main" id="{E40FBC23-22B0-4DF3-F781-B5C700A88D40}"/>
              </a:ext>
            </a:extLst>
          </p:cNvPr>
          <p:cNvSpPr>
            <a:spLocks noGrp="1"/>
          </p:cNvSpPr>
          <p:nvPr>
            <p:ph type="sldNum" sz="quarter" idx="4"/>
          </p:nvPr>
        </p:nvSpPr>
        <p:spPr>
          <a:xfrm>
            <a:off x="11353800" y="6324600"/>
            <a:ext cx="609600" cy="457200"/>
          </a:xfrm>
        </p:spPr>
        <p:txBody>
          <a:bodyPr/>
          <a:lstStyle/>
          <a:p>
            <a:pPr>
              <a:defRPr/>
            </a:pPr>
            <a:fld id="{F6D20532-61D7-47D0-903F-227F7C48AD34}" type="slidenum">
              <a:rPr lang="en-US" smtClean="0">
                <a:solidFill>
                  <a:srgbClr val="1E0000"/>
                </a:solidFill>
              </a:rPr>
              <a:pPr>
                <a:defRPr/>
              </a:pPr>
              <a:t>18</a:t>
            </a:fld>
            <a:endParaRPr lang="en-US" dirty="0">
              <a:solidFill>
                <a:srgbClr val="1E0000"/>
              </a:solidFill>
            </a:endParaRPr>
          </a:p>
        </p:txBody>
      </p:sp>
    </p:spTree>
    <p:extLst>
      <p:ext uri="{BB962C8B-B14F-4D97-AF65-F5344CB8AC3E}">
        <p14:creationId xmlns:p14="http://schemas.microsoft.com/office/powerpoint/2010/main" val="210764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442B23-71AB-9E43-9684-E1B6CA1DAA8F}"/>
              </a:ext>
            </a:extLst>
          </p:cNvPr>
          <p:cNvSpPr>
            <a:spLocks noGrp="1"/>
          </p:cNvSpPr>
          <p:nvPr>
            <p:ph idx="1"/>
          </p:nvPr>
        </p:nvSpPr>
        <p:spPr>
          <a:xfrm>
            <a:off x="465746" y="1295400"/>
            <a:ext cx="11345254" cy="3733800"/>
          </a:xfrm>
        </p:spPr>
        <p:txBody>
          <a:bodyPr/>
          <a:lstStyle/>
          <a:p>
            <a:r>
              <a:rPr lang="en-US" dirty="0"/>
              <a:t>Design project due at 9:30 am on May 1 (i.e., at the end of our final slot; no final)</a:t>
            </a:r>
          </a:p>
          <a:p>
            <a:endParaRPr lang="en-US" dirty="0"/>
          </a:p>
        </p:txBody>
      </p:sp>
      <p:sp>
        <p:nvSpPr>
          <p:cNvPr id="6" name="Title 5">
            <a:extLst>
              <a:ext uri="{FF2B5EF4-FFF2-40B4-BE49-F238E27FC236}">
                <a16:creationId xmlns:a16="http://schemas.microsoft.com/office/drawing/2014/main" id="{E6C12B43-9AA1-2F30-300B-45431DB9E64A}"/>
              </a:ext>
            </a:extLst>
          </p:cNvPr>
          <p:cNvSpPr>
            <a:spLocks noGrp="1"/>
          </p:cNvSpPr>
          <p:nvPr>
            <p:ph type="title"/>
          </p:nvPr>
        </p:nvSpPr>
        <p:spPr/>
        <p:txBody>
          <a:bodyPr/>
          <a:lstStyle/>
          <a:p>
            <a:r>
              <a:rPr lang="en-US" dirty="0"/>
              <a:t>Announcements</a:t>
            </a:r>
          </a:p>
        </p:txBody>
      </p:sp>
      <p:sp>
        <p:nvSpPr>
          <p:cNvPr id="2" name="Slide Number Placeholder 3">
            <a:extLst>
              <a:ext uri="{FF2B5EF4-FFF2-40B4-BE49-F238E27FC236}">
                <a16:creationId xmlns:a16="http://schemas.microsoft.com/office/drawing/2014/main" id="{93010877-B52C-380E-64E6-5B061637C927}"/>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1</a:t>
            </a:fld>
            <a:endParaRPr lang="en-US" dirty="0">
              <a:solidFill>
                <a:schemeClr val="tx1">
                  <a:lumMod val="50000"/>
                </a:schemeClr>
              </a:solidFill>
            </a:endParaRPr>
          </a:p>
        </p:txBody>
      </p:sp>
    </p:spTree>
    <p:extLst>
      <p:ext uri="{BB962C8B-B14F-4D97-AF65-F5344CB8AC3E}">
        <p14:creationId xmlns:p14="http://schemas.microsoft.com/office/powerpoint/2010/main" val="984518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Resilient to What?</a:t>
            </a:r>
          </a:p>
        </p:txBody>
      </p:sp>
      <p:sp>
        <p:nvSpPr>
          <p:cNvPr id="3" name="Content Placeholder 2"/>
          <p:cNvSpPr>
            <a:spLocks noGrp="1"/>
          </p:cNvSpPr>
          <p:nvPr>
            <p:ph idx="1"/>
          </p:nvPr>
        </p:nvSpPr>
        <p:spPr>
          <a:xfrm>
            <a:off x="457200" y="1280160"/>
            <a:ext cx="11176000" cy="1442621"/>
          </a:xfrm>
        </p:spPr>
        <p:txBody>
          <a:bodyPr/>
          <a:lstStyle/>
          <a:p>
            <a:r>
              <a:rPr lang="en-US" dirty="0"/>
              <a:t>A key question on resiliency is to determine the likely threats</a:t>
            </a:r>
          </a:p>
          <a:p>
            <a:pPr lvl="1"/>
            <a:r>
              <a:rPr lang="en-US" dirty="0"/>
              <a:t>Some are geographic, and may are hard to quantify </a:t>
            </a:r>
          </a:p>
        </p:txBody>
      </p:sp>
      <p:pic>
        <p:nvPicPr>
          <p:cNvPr id="717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2722781"/>
            <a:ext cx="4514850" cy="300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508465" y="2341042"/>
            <a:ext cx="2302233" cy="461665"/>
          </a:xfrm>
          <a:prstGeom prst="rect">
            <a:avLst/>
          </a:prstGeom>
          <a:noFill/>
        </p:spPr>
        <p:txBody>
          <a:bodyPr wrap="square" rtlCol="0">
            <a:spAutoFit/>
          </a:bodyPr>
          <a:lstStyle/>
          <a:p>
            <a:r>
              <a:rPr lang="en-US" sz="2400" dirty="0">
                <a:solidFill>
                  <a:schemeClr val="tx1">
                    <a:lumMod val="50000"/>
                  </a:schemeClr>
                </a:solidFill>
              </a:rPr>
              <a:t>Earthquake Risk </a:t>
            </a:r>
          </a:p>
        </p:txBody>
      </p:sp>
      <p:pic>
        <p:nvPicPr>
          <p:cNvPr id="717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5261055" y="2919955"/>
            <a:ext cx="4068637" cy="2615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2167632" y="6186387"/>
            <a:ext cx="5597371" cy="307777"/>
          </a:xfrm>
          <a:prstGeom prst="rect">
            <a:avLst/>
          </a:prstGeom>
        </p:spPr>
        <p:txBody>
          <a:bodyPr wrap="square">
            <a:spAutoFit/>
          </a:bodyPr>
          <a:lstStyle/>
          <a:p>
            <a:r>
              <a:rPr lang="en-US" sz="1400" dirty="0"/>
              <a:t>Source: </a:t>
            </a:r>
            <a:r>
              <a:rPr lang="en-US" sz="1400" i="1" dirty="0"/>
              <a:t>Enhancing the Resilience of the Nation’s Electricity System</a:t>
            </a:r>
            <a:r>
              <a:rPr lang="en-US" sz="1400" dirty="0"/>
              <a:t>, 2017</a:t>
            </a:r>
          </a:p>
        </p:txBody>
      </p:sp>
      <p:sp>
        <p:nvSpPr>
          <p:cNvPr id="9" name="TextBox 8"/>
          <p:cNvSpPr txBox="1"/>
          <p:nvPr/>
        </p:nvSpPr>
        <p:spPr>
          <a:xfrm>
            <a:off x="6579092" y="2367649"/>
            <a:ext cx="2635658" cy="461665"/>
          </a:xfrm>
          <a:prstGeom prst="rect">
            <a:avLst/>
          </a:prstGeom>
          <a:noFill/>
        </p:spPr>
        <p:txBody>
          <a:bodyPr wrap="square" rtlCol="0">
            <a:spAutoFit/>
          </a:bodyPr>
          <a:lstStyle/>
          <a:p>
            <a:r>
              <a:rPr lang="en-US" sz="2400" dirty="0">
                <a:solidFill>
                  <a:schemeClr val="tx1">
                    <a:lumMod val="50000"/>
                  </a:schemeClr>
                </a:solidFill>
              </a:rPr>
              <a:t>Freezing Rain Risk </a:t>
            </a:r>
          </a:p>
        </p:txBody>
      </p:sp>
      <p:sp>
        <p:nvSpPr>
          <p:cNvPr id="10" name="Slide Number Placeholder 3"/>
          <p:cNvSpPr>
            <a:spLocks noGrp="1"/>
          </p:cNvSpPr>
          <p:nvPr>
            <p:ph type="sldNum" sz="quarter" idx="12"/>
          </p:nvPr>
        </p:nvSpPr>
        <p:spPr>
          <a:xfrm>
            <a:off x="8077200" y="6606582"/>
            <a:ext cx="2133600" cy="25141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6600"/>
              </a:buClr>
              <a:buSzPct val="140000"/>
              <a:buChar char="•"/>
              <a:defRPr sz="3200">
                <a:solidFill>
                  <a:schemeClr val="tx1"/>
                </a:solidFill>
                <a:latin typeface="Times New Roman" pitchFamily="18" charset="0"/>
              </a:defRPr>
            </a:lvl1pPr>
            <a:lvl2pPr marL="742950" indent="-285750">
              <a:spcBef>
                <a:spcPct val="20000"/>
              </a:spcBef>
              <a:buClr>
                <a:srgbClr val="006600"/>
              </a:buClr>
              <a:buSzPct val="140000"/>
              <a:buChar char="–"/>
              <a:defRPr sz="2800">
                <a:solidFill>
                  <a:schemeClr val="tx1"/>
                </a:solidFill>
                <a:latin typeface="Times New Roman" pitchFamily="18" charset="0"/>
              </a:defRPr>
            </a:lvl2pPr>
            <a:lvl3pPr marL="1143000" indent="-228600">
              <a:spcBef>
                <a:spcPct val="20000"/>
              </a:spcBef>
              <a:buClr>
                <a:srgbClr val="006600"/>
              </a:buClr>
              <a:buSzPct val="140000"/>
              <a:buChar char="•"/>
              <a:defRPr sz="2400">
                <a:solidFill>
                  <a:schemeClr val="tx1"/>
                </a:solidFill>
                <a:latin typeface="Times New Roman" pitchFamily="18" charset="0"/>
              </a:defRPr>
            </a:lvl3pPr>
            <a:lvl4pPr marL="1600200" indent="-228600">
              <a:spcBef>
                <a:spcPct val="20000"/>
              </a:spcBef>
              <a:buClr>
                <a:srgbClr val="006600"/>
              </a:buClr>
              <a:buSzPct val="140000"/>
              <a:buChar char="–"/>
              <a:defRPr sz="2000">
                <a:solidFill>
                  <a:schemeClr val="tx1"/>
                </a:solidFill>
                <a:latin typeface="Times New Roman" pitchFamily="18" charset="0"/>
              </a:defRPr>
            </a:lvl4pPr>
            <a:lvl5pPr marL="2057400" indent="-228600">
              <a:spcBef>
                <a:spcPct val="20000"/>
              </a:spcBef>
              <a:buClr>
                <a:srgbClr val="006600"/>
              </a:buClr>
              <a:buSzPct val="14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9pPr>
          </a:lstStyle>
          <a:p>
            <a:pPr>
              <a:spcBef>
                <a:spcPct val="0"/>
              </a:spcBef>
              <a:buClrTx/>
              <a:buSzTx/>
              <a:buFontTx/>
              <a:buNone/>
            </a:pPr>
            <a:fld id="{6443F0E8-9F05-42C7-901A-992AAD89A262}" type="slidenum">
              <a:rPr lang="en-US" altLang="en-US" sz="1200">
                <a:solidFill>
                  <a:schemeClr val="bg1"/>
                </a:solidFill>
              </a:rPr>
              <a:pPr>
                <a:spcBef>
                  <a:spcPct val="0"/>
                </a:spcBef>
                <a:buClrTx/>
                <a:buSzTx/>
                <a:buFontTx/>
                <a:buNone/>
              </a:pPr>
              <a:t>19</a:t>
            </a:fld>
            <a:endParaRPr lang="en-US" altLang="en-US" sz="1200" dirty="0">
              <a:solidFill>
                <a:schemeClr val="bg1"/>
              </a:solidFill>
            </a:endParaRPr>
          </a:p>
        </p:txBody>
      </p:sp>
      <p:sp>
        <p:nvSpPr>
          <p:cNvPr id="5" name="Slide Number Placeholder 1">
            <a:extLst>
              <a:ext uri="{FF2B5EF4-FFF2-40B4-BE49-F238E27FC236}">
                <a16:creationId xmlns:a16="http://schemas.microsoft.com/office/drawing/2014/main" id="{26618627-A18C-3F11-543D-0430000AA399}"/>
              </a:ext>
            </a:extLst>
          </p:cNvPr>
          <p:cNvSpPr>
            <a:spLocks noGrp="1"/>
          </p:cNvSpPr>
          <p:nvPr>
            <p:ph type="sldNum" sz="quarter" idx="4"/>
          </p:nvPr>
        </p:nvSpPr>
        <p:spPr>
          <a:xfrm>
            <a:off x="11353800" y="6324600"/>
            <a:ext cx="609600" cy="457200"/>
          </a:xfrm>
        </p:spPr>
        <p:txBody>
          <a:bodyPr/>
          <a:lstStyle/>
          <a:p>
            <a:pPr>
              <a:defRPr/>
            </a:pPr>
            <a:fld id="{F6D20532-61D7-47D0-903F-227F7C48AD34}" type="slidenum">
              <a:rPr lang="en-US" smtClean="0">
                <a:solidFill>
                  <a:srgbClr val="1E0000"/>
                </a:solidFill>
              </a:rPr>
              <a:pPr>
                <a:defRPr/>
              </a:pPr>
              <a:t>19</a:t>
            </a:fld>
            <a:endParaRPr lang="en-US" dirty="0">
              <a:solidFill>
                <a:srgbClr val="1E0000"/>
              </a:solidFill>
            </a:endParaRPr>
          </a:p>
        </p:txBody>
      </p:sp>
      <p:sp>
        <p:nvSpPr>
          <p:cNvPr id="6" name="Rectangle 5">
            <a:extLst>
              <a:ext uri="{FF2B5EF4-FFF2-40B4-BE49-F238E27FC236}">
                <a16:creationId xmlns:a16="http://schemas.microsoft.com/office/drawing/2014/main" id="{E2818710-CACD-89DB-B99B-F5F1779AE244}"/>
              </a:ext>
            </a:extLst>
          </p:cNvPr>
          <p:cNvSpPr/>
          <p:nvPr/>
        </p:nvSpPr>
        <p:spPr>
          <a:xfrm>
            <a:off x="9448800" y="3404118"/>
            <a:ext cx="2514600" cy="1938992"/>
          </a:xfrm>
          <a:prstGeom prst="rect">
            <a:avLst/>
          </a:prstGeom>
          <a:solidFill>
            <a:schemeClr val="accent3">
              <a:lumMod val="95000"/>
            </a:schemeClr>
          </a:solidFill>
        </p:spPr>
        <p:txBody>
          <a:bodyPr wrap="square">
            <a:spAutoFit/>
          </a:bodyPr>
          <a:lstStyle/>
          <a:p>
            <a:r>
              <a:rPr lang="en-US" sz="2400" dirty="0">
                <a:solidFill>
                  <a:schemeClr val="tx1">
                    <a:lumMod val="50000"/>
                  </a:schemeClr>
                </a:solidFill>
              </a:rPr>
              <a:t>The impact of wind and solar output on the weather is also a growing concern</a:t>
            </a:r>
          </a:p>
        </p:txBody>
      </p:sp>
    </p:spTree>
    <p:extLst>
      <p:ext uri="{BB962C8B-B14F-4D97-AF65-F5344CB8AC3E}">
        <p14:creationId xmlns:p14="http://schemas.microsoft.com/office/powerpoint/2010/main" val="14121069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152"/>
            <a:ext cx="8229600" cy="1088136"/>
          </a:xfrm>
        </p:spPr>
        <p:txBody>
          <a:bodyPr/>
          <a:lstStyle/>
          <a:p>
            <a:r>
              <a:rPr lang="en-US" dirty="0"/>
              <a:t>Some Electric Grid Risks</a:t>
            </a:r>
          </a:p>
        </p:txBody>
      </p:sp>
      <p:pic>
        <p:nvPicPr>
          <p:cNvPr id="3076"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546584" y="1219200"/>
            <a:ext cx="8368815" cy="4940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676400" y="6324600"/>
            <a:ext cx="5597371" cy="307777"/>
          </a:xfrm>
          <a:prstGeom prst="rect">
            <a:avLst/>
          </a:prstGeom>
        </p:spPr>
        <p:txBody>
          <a:bodyPr wrap="square">
            <a:spAutoFit/>
          </a:bodyPr>
          <a:lstStyle/>
          <a:p>
            <a:r>
              <a:rPr lang="en-US" sz="1400" dirty="0"/>
              <a:t>Source: </a:t>
            </a:r>
            <a:r>
              <a:rPr lang="en-US" sz="1400" i="1" dirty="0"/>
              <a:t>Enhancing the Resilience of the Nation’s Electricity System</a:t>
            </a:r>
            <a:r>
              <a:rPr lang="en-US" sz="1400" dirty="0"/>
              <a:t>, 2017</a:t>
            </a:r>
          </a:p>
        </p:txBody>
      </p:sp>
      <p:sp>
        <p:nvSpPr>
          <p:cNvPr id="4" name="Slide Number Placeholder 1">
            <a:extLst>
              <a:ext uri="{FF2B5EF4-FFF2-40B4-BE49-F238E27FC236}">
                <a16:creationId xmlns:a16="http://schemas.microsoft.com/office/drawing/2014/main" id="{351C6278-A8EF-683F-9142-0E012AA9BAF9}"/>
              </a:ext>
            </a:extLst>
          </p:cNvPr>
          <p:cNvSpPr>
            <a:spLocks noGrp="1"/>
          </p:cNvSpPr>
          <p:nvPr>
            <p:ph type="sldNum" sz="quarter" idx="4"/>
          </p:nvPr>
        </p:nvSpPr>
        <p:spPr>
          <a:xfrm>
            <a:off x="11353800" y="6324600"/>
            <a:ext cx="609600" cy="457200"/>
          </a:xfrm>
        </p:spPr>
        <p:txBody>
          <a:bodyPr/>
          <a:lstStyle/>
          <a:p>
            <a:pPr>
              <a:defRPr/>
            </a:pPr>
            <a:fld id="{F6D20532-61D7-47D0-903F-227F7C48AD34}" type="slidenum">
              <a:rPr lang="en-US" smtClean="0">
                <a:solidFill>
                  <a:srgbClr val="1E0000"/>
                </a:solidFill>
              </a:rPr>
              <a:pPr>
                <a:defRPr/>
              </a:pPr>
              <a:t>20</a:t>
            </a:fld>
            <a:endParaRPr lang="en-US" dirty="0">
              <a:solidFill>
                <a:srgbClr val="1E0000"/>
              </a:solidFill>
            </a:endParaRPr>
          </a:p>
        </p:txBody>
      </p:sp>
    </p:spTree>
    <p:extLst>
      <p:ext uri="{BB962C8B-B14F-4D97-AF65-F5344CB8AC3E}">
        <p14:creationId xmlns:p14="http://schemas.microsoft.com/office/powerpoint/2010/main" val="40926397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Approach HILF Events</a:t>
            </a:r>
          </a:p>
        </p:txBody>
      </p:sp>
      <p:sp>
        <p:nvSpPr>
          <p:cNvPr id="3" name="Content Placeholder 2"/>
          <p:cNvSpPr>
            <a:spLocks noGrp="1"/>
          </p:cNvSpPr>
          <p:nvPr>
            <p:ph idx="1"/>
          </p:nvPr>
        </p:nvSpPr>
        <p:spPr>
          <a:xfrm>
            <a:off x="457200" y="1280160"/>
            <a:ext cx="11582400" cy="3733800"/>
          </a:xfrm>
        </p:spPr>
        <p:txBody>
          <a:bodyPr/>
          <a:lstStyle/>
          <a:p>
            <a:r>
              <a:rPr lang="en-US" dirty="0"/>
              <a:t>The goal in studying  HILFs is seldom to replicate a specific event</a:t>
            </a:r>
          </a:p>
          <a:p>
            <a:pPr lvl="1"/>
            <a:r>
              <a:rPr lang="en-US" dirty="0"/>
              <a:t>Many have not occurred, and within each class there can be great variability (e.g., a physical attack)</a:t>
            </a:r>
          </a:p>
          <a:p>
            <a:r>
              <a:rPr lang="en-US" dirty="0"/>
              <a:t>Nor is it to ensure there is no loss of service</a:t>
            </a:r>
          </a:p>
          <a:p>
            <a:r>
              <a:rPr lang="en-US" dirty="0"/>
              <a:t>Rather, it is to be broadly prepared, and to be able to do at least a reasonable cost/benefit analysis</a:t>
            </a:r>
          </a:p>
          <a:p>
            <a:r>
              <a:rPr lang="en-US" dirty="0"/>
              <a:t>HILF simulations can help in preparing for the unexpected</a:t>
            </a:r>
          </a:p>
          <a:p>
            <a:r>
              <a:rPr lang="en-US" dirty="0"/>
              <a:t>Understanding, and ultimately enhancing resiliency, requires consideration during three periods 1) prior to an event , 2) during it 3) afterward</a:t>
            </a:r>
          </a:p>
          <a:p>
            <a:r>
              <a:rPr lang="en-US" dirty="0"/>
              <a:t>Several techniques, such as improved control room rare event situational awareness and better black start procedures, are generally applicable</a:t>
            </a:r>
          </a:p>
          <a:p>
            <a:endParaRPr lang="en-US" dirty="0"/>
          </a:p>
        </p:txBody>
      </p:sp>
      <p:sp>
        <p:nvSpPr>
          <p:cNvPr id="4" name="Slide Number Placeholder 3"/>
          <p:cNvSpPr>
            <a:spLocks noGrp="1"/>
          </p:cNvSpPr>
          <p:nvPr>
            <p:ph type="sldNum" sz="quarter" idx="12"/>
          </p:nvPr>
        </p:nvSpPr>
        <p:spPr>
          <a:xfrm>
            <a:off x="8077200" y="6606582"/>
            <a:ext cx="2133600" cy="25141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6600"/>
              </a:buClr>
              <a:buSzPct val="140000"/>
              <a:buChar char="•"/>
              <a:defRPr sz="3200">
                <a:solidFill>
                  <a:schemeClr val="tx1"/>
                </a:solidFill>
                <a:latin typeface="Times New Roman" pitchFamily="18" charset="0"/>
              </a:defRPr>
            </a:lvl1pPr>
            <a:lvl2pPr marL="742950" indent="-285750">
              <a:spcBef>
                <a:spcPct val="20000"/>
              </a:spcBef>
              <a:buClr>
                <a:srgbClr val="006600"/>
              </a:buClr>
              <a:buSzPct val="140000"/>
              <a:buChar char="–"/>
              <a:defRPr sz="2800">
                <a:solidFill>
                  <a:schemeClr val="tx1"/>
                </a:solidFill>
                <a:latin typeface="Times New Roman" pitchFamily="18" charset="0"/>
              </a:defRPr>
            </a:lvl2pPr>
            <a:lvl3pPr marL="1143000" indent="-228600">
              <a:spcBef>
                <a:spcPct val="20000"/>
              </a:spcBef>
              <a:buClr>
                <a:srgbClr val="006600"/>
              </a:buClr>
              <a:buSzPct val="140000"/>
              <a:buChar char="•"/>
              <a:defRPr sz="2400">
                <a:solidFill>
                  <a:schemeClr val="tx1"/>
                </a:solidFill>
                <a:latin typeface="Times New Roman" pitchFamily="18" charset="0"/>
              </a:defRPr>
            </a:lvl3pPr>
            <a:lvl4pPr marL="1600200" indent="-228600">
              <a:spcBef>
                <a:spcPct val="20000"/>
              </a:spcBef>
              <a:buClr>
                <a:srgbClr val="006600"/>
              </a:buClr>
              <a:buSzPct val="140000"/>
              <a:buChar char="–"/>
              <a:defRPr sz="2000">
                <a:solidFill>
                  <a:schemeClr val="tx1"/>
                </a:solidFill>
                <a:latin typeface="Times New Roman" pitchFamily="18" charset="0"/>
              </a:defRPr>
            </a:lvl4pPr>
            <a:lvl5pPr marL="2057400" indent="-228600">
              <a:spcBef>
                <a:spcPct val="20000"/>
              </a:spcBef>
              <a:buClr>
                <a:srgbClr val="006600"/>
              </a:buClr>
              <a:buSzPct val="14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9pPr>
          </a:lstStyle>
          <a:p>
            <a:pPr>
              <a:spcBef>
                <a:spcPct val="0"/>
              </a:spcBef>
              <a:buClrTx/>
              <a:buSzTx/>
              <a:buFontTx/>
              <a:buNone/>
            </a:pPr>
            <a:fld id="{6443F0E8-9F05-42C7-901A-992AAD89A262}" type="slidenum">
              <a:rPr lang="en-US" altLang="en-US" sz="1200">
                <a:solidFill>
                  <a:schemeClr val="bg1"/>
                </a:solidFill>
              </a:rPr>
              <a:pPr>
                <a:spcBef>
                  <a:spcPct val="0"/>
                </a:spcBef>
                <a:buClrTx/>
                <a:buSzTx/>
                <a:buFontTx/>
                <a:buNone/>
              </a:pPr>
              <a:t>21</a:t>
            </a:fld>
            <a:endParaRPr lang="en-US" altLang="en-US" sz="1200" dirty="0">
              <a:solidFill>
                <a:schemeClr val="bg1"/>
              </a:solidFill>
            </a:endParaRPr>
          </a:p>
        </p:txBody>
      </p:sp>
      <p:sp>
        <p:nvSpPr>
          <p:cNvPr id="5" name="Slide Number Placeholder 1">
            <a:extLst>
              <a:ext uri="{FF2B5EF4-FFF2-40B4-BE49-F238E27FC236}">
                <a16:creationId xmlns:a16="http://schemas.microsoft.com/office/drawing/2014/main" id="{604A7C7C-8BCC-702E-203A-26692689891E}"/>
              </a:ext>
            </a:extLst>
          </p:cNvPr>
          <p:cNvSpPr>
            <a:spLocks noGrp="1"/>
          </p:cNvSpPr>
          <p:nvPr>
            <p:ph type="sldNum" sz="quarter" idx="4"/>
          </p:nvPr>
        </p:nvSpPr>
        <p:spPr>
          <a:xfrm>
            <a:off x="11353800" y="6324600"/>
            <a:ext cx="609600" cy="457200"/>
          </a:xfrm>
        </p:spPr>
        <p:txBody>
          <a:bodyPr/>
          <a:lstStyle/>
          <a:p>
            <a:pPr>
              <a:defRPr/>
            </a:pPr>
            <a:fld id="{F6D20532-61D7-47D0-903F-227F7C48AD34}" type="slidenum">
              <a:rPr lang="en-US" smtClean="0">
                <a:solidFill>
                  <a:srgbClr val="1E0000"/>
                </a:solidFill>
              </a:rPr>
              <a:pPr>
                <a:defRPr/>
              </a:pPr>
              <a:t>21</a:t>
            </a:fld>
            <a:endParaRPr lang="en-US" dirty="0">
              <a:solidFill>
                <a:srgbClr val="1E0000"/>
              </a:solidFill>
            </a:endParaRPr>
          </a:p>
        </p:txBody>
      </p:sp>
    </p:spTree>
    <p:extLst>
      <p:ext uri="{BB962C8B-B14F-4D97-AF65-F5344CB8AC3E}">
        <p14:creationId xmlns:p14="http://schemas.microsoft.com/office/powerpoint/2010/main" val="36640307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CFB8B-FAE8-4D90-9808-33F82A28BEDF}"/>
              </a:ext>
            </a:extLst>
          </p:cNvPr>
          <p:cNvSpPr>
            <a:spLocks noGrp="1"/>
          </p:cNvSpPr>
          <p:nvPr>
            <p:ph type="title"/>
          </p:nvPr>
        </p:nvSpPr>
        <p:spPr/>
        <p:txBody>
          <a:bodyPr/>
          <a:lstStyle/>
          <a:p>
            <a:r>
              <a:rPr lang="en-US" dirty="0"/>
              <a:t>Challenges</a:t>
            </a:r>
          </a:p>
        </p:txBody>
      </p:sp>
      <p:sp>
        <p:nvSpPr>
          <p:cNvPr id="3" name="Content Placeholder 2">
            <a:extLst>
              <a:ext uri="{FF2B5EF4-FFF2-40B4-BE49-F238E27FC236}">
                <a16:creationId xmlns:a16="http://schemas.microsoft.com/office/drawing/2014/main" id="{45D42704-F8AD-867D-FA63-8E0521DEBE99}"/>
              </a:ext>
            </a:extLst>
          </p:cNvPr>
          <p:cNvSpPr>
            <a:spLocks noGrp="1"/>
          </p:cNvSpPr>
          <p:nvPr>
            <p:ph idx="1"/>
          </p:nvPr>
        </p:nvSpPr>
        <p:spPr/>
        <p:txBody>
          <a:bodyPr/>
          <a:lstStyle/>
          <a:p>
            <a:r>
              <a:rPr lang="en-US" dirty="0"/>
              <a:t>An all hazards approach to considering resiliency is crucial, but there is no a “one-size-fits-all” solution</a:t>
            </a:r>
          </a:p>
          <a:p>
            <a:r>
              <a:rPr lang="en-US" dirty="0"/>
              <a:t>Identifying particular strategies to improve resiliency, to at least some degree, is relatively easy</a:t>
            </a:r>
          </a:p>
          <a:p>
            <a:r>
              <a:rPr lang="en-US" dirty="0"/>
              <a:t>The challenge is developing appropriate priorities for actions, and determining the appropriate political and organizational support to make it happen</a:t>
            </a:r>
          </a:p>
          <a:p>
            <a:pPr lvl="1"/>
            <a:r>
              <a:rPr lang="en-US" dirty="0"/>
              <a:t>Just expecting electric utilities to make the investments necessary, while many are losing customer revenue to self-generation, might not be realistic</a:t>
            </a:r>
          </a:p>
          <a:p>
            <a:r>
              <a:rPr lang="en-US" dirty="0"/>
              <a:t>HILFs (or perhaps Severe Resiliency Events [SREs] is better) come in a continuum of frequencies and impacts</a:t>
            </a:r>
          </a:p>
          <a:p>
            <a:endParaRPr lang="en-US" dirty="0"/>
          </a:p>
        </p:txBody>
      </p:sp>
      <p:sp>
        <p:nvSpPr>
          <p:cNvPr id="4" name="Slide Number Placeholder 1">
            <a:extLst>
              <a:ext uri="{FF2B5EF4-FFF2-40B4-BE49-F238E27FC236}">
                <a16:creationId xmlns:a16="http://schemas.microsoft.com/office/drawing/2014/main" id="{FECF73AA-9E1F-1BCC-ED58-7D165A95697C}"/>
              </a:ext>
            </a:extLst>
          </p:cNvPr>
          <p:cNvSpPr>
            <a:spLocks noGrp="1"/>
          </p:cNvSpPr>
          <p:nvPr>
            <p:ph type="sldNum" sz="quarter" idx="4"/>
          </p:nvPr>
        </p:nvSpPr>
        <p:spPr>
          <a:xfrm>
            <a:off x="11353800" y="6324600"/>
            <a:ext cx="609600" cy="457200"/>
          </a:xfrm>
        </p:spPr>
        <p:txBody>
          <a:bodyPr/>
          <a:lstStyle/>
          <a:p>
            <a:pPr>
              <a:defRPr/>
            </a:pPr>
            <a:fld id="{F6D20532-61D7-47D0-903F-227F7C48AD34}" type="slidenum">
              <a:rPr lang="en-US" smtClean="0">
                <a:solidFill>
                  <a:srgbClr val="1E0000"/>
                </a:solidFill>
              </a:rPr>
              <a:pPr>
                <a:defRPr/>
              </a:pPr>
              <a:t>22</a:t>
            </a:fld>
            <a:endParaRPr lang="en-US" dirty="0">
              <a:solidFill>
                <a:srgbClr val="1E0000"/>
              </a:solidFill>
            </a:endParaRPr>
          </a:p>
        </p:txBody>
      </p:sp>
    </p:spTree>
    <p:extLst>
      <p:ext uri="{BB962C8B-B14F-4D97-AF65-F5344CB8AC3E}">
        <p14:creationId xmlns:p14="http://schemas.microsoft.com/office/powerpoint/2010/main" val="34084115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43869-4EC4-E9DF-5BCD-79758EF58E3D}"/>
              </a:ext>
            </a:extLst>
          </p:cNvPr>
          <p:cNvSpPr>
            <a:spLocks noGrp="1"/>
          </p:cNvSpPr>
          <p:nvPr>
            <p:ph type="title"/>
          </p:nvPr>
        </p:nvSpPr>
        <p:spPr>
          <a:xfrm>
            <a:off x="457200" y="76200"/>
            <a:ext cx="11582400" cy="1066800"/>
          </a:xfrm>
        </p:spPr>
        <p:txBody>
          <a:bodyPr/>
          <a:lstStyle/>
          <a:p>
            <a:r>
              <a:rPr lang="en-US" dirty="0"/>
              <a:t>Examples of Larger-Scale or Long Duration Outages</a:t>
            </a:r>
          </a:p>
        </p:txBody>
      </p:sp>
      <p:sp>
        <p:nvSpPr>
          <p:cNvPr id="3" name="Content Placeholder 2">
            <a:extLst>
              <a:ext uri="{FF2B5EF4-FFF2-40B4-BE49-F238E27FC236}">
                <a16:creationId xmlns:a16="http://schemas.microsoft.com/office/drawing/2014/main" id="{8A514809-83D7-9F2F-DB3A-80708AF49787}"/>
              </a:ext>
            </a:extLst>
          </p:cNvPr>
          <p:cNvSpPr>
            <a:spLocks noGrp="1"/>
          </p:cNvSpPr>
          <p:nvPr>
            <p:ph idx="1"/>
          </p:nvPr>
        </p:nvSpPr>
        <p:spPr/>
        <p:txBody>
          <a:bodyPr/>
          <a:lstStyle/>
          <a:p>
            <a:r>
              <a:rPr lang="en-US" dirty="0"/>
              <a:t>Quebec geomagnetic disturbance blackout of 1989</a:t>
            </a:r>
          </a:p>
          <a:p>
            <a:r>
              <a:rPr lang="en-US" dirty="0"/>
              <a:t>Northeast ice storm of 1998: A week long ice </a:t>
            </a:r>
            <a:br>
              <a:rPr lang="en-US" dirty="0"/>
            </a:br>
            <a:r>
              <a:rPr lang="en-US" dirty="0"/>
              <a:t>storm that resulted in more than three inches </a:t>
            </a:r>
            <a:br>
              <a:rPr lang="en-US" dirty="0"/>
            </a:br>
            <a:r>
              <a:rPr lang="en-US" dirty="0"/>
              <a:t>of ice on transmission lines, causing the collapse </a:t>
            </a:r>
            <a:br>
              <a:rPr lang="en-US" dirty="0"/>
            </a:br>
            <a:r>
              <a:rPr lang="en-US" dirty="0"/>
              <a:t>of 770 transmission towers and the replacement </a:t>
            </a:r>
            <a:br>
              <a:rPr lang="en-US" dirty="0"/>
            </a:br>
            <a:r>
              <a:rPr lang="en-US" dirty="0"/>
              <a:t>of 26,000 distribution poles</a:t>
            </a:r>
          </a:p>
          <a:p>
            <a:r>
              <a:rPr lang="en-US" dirty="0"/>
              <a:t>Northeast blackout from August 14, 2003</a:t>
            </a:r>
          </a:p>
          <a:p>
            <a:r>
              <a:rPr lang="en-US" dirty="0"/>
              <a:t>Hurricane Katrina (2005) with loss of service</a:t>
            </a:r>
            <a:br>
              <a:rPr lang="en-US" dirty="0"/>
            </a:br>
            <a:r>
              <a:rPr lang="en-US" dirty="0"/>
              <a:t> to 2.7 million customers, with 250,000 </a:t>
            </a:r>
            <a:br>
              <a:rPr lang="en-US" dirty="0"/>
            </a:br>
            <a:r>
              <a:rPr lang="en-US" dirty="0"/>
              <a:t>still out after 4 weeks</a:t>
            </a:r>
          </a:p>
          <a:p>
            <a:r>
              <a:rPr lang="en-US" dirty="0"/>
              <a:t>Hurricane Maria (2017) in Puerto Rico, </a:t>
            </a:r>
          </a:p>
          <a:p>
            <a:endParaRPr lang="en-US" dirty="0"/>
          </a:p>
        </p:txBody>
      </p:sp>
      <p:pic>
        <p:nvPicPr>
          <p:cNvPr id="4" name="Picture 3" descr="http://www.mgx.com/blogs/wp-content/uploads/2008/03/icestorm23gm.jpg">
            <a:extLst>
              <a:ext uri="{FF2B5EF4-FFF2-40B4-BE49-F238E27FC236}">
                <a16:creationId xmlns:a16="http://schemas.microsoft.com/office/drawing/2014/main" id="{CF84DA0D-646F-0548-B2F4-EA99A1E3A0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5800" y="1243852"/>
            <a:ext cx="3657600" cy="2489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The ice storm lasted five days and affected a vast area from eastern Ontario, southwest Quebec, northern New York state, Maine, and into new Brunswick">
            <a:extLst>
              <a:ext uri="{FF2B5EF4-FFF2-40B4-BE49-F238E27FC236}">
                <a16:creationId xmlns:a16="http://schemas.microsoft.com/office/drawing/2014/main" id="{710538DB-2E53-0434-0711-6882259D4F56}"/>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7545588" y="3938536"/>
            <a:ext cx="4313672" cy="2425167"/>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1">
            <a:extLst>
              <a:ext uri="{FF2B5EF4-FFF2-40B4-BE49-F238E27FC236}">
                <a16:creationId xmlns:a16="http://schemas.microsoft.com/office/drawing/2014/main" id="{FFC26F91-4D63-E772-23E1-2F0EC9642B77}"/>
              </a:ext>
            </a:extLst>
          </p:cNvPr>
          <p:cNvSpPr>
            <a:spLocks noGrp="1"/>
          </p:cNvSpPr>
          <p:nvPr>
            <p:ph type="sldNum" sz="quarter" idx="4"/>
          </p:nvPr>
        </p:nvSpPr>
        <p:spPr>
          <a:xfrm>
            <a:off x="11353800" y="6324600"/>
            <a:ext cx="609600" cy="457200"/>
          </a:xfrm>
        </p:spPr>
        <p:txBody>
          <a:bodyPr/>
          <a:lstStyle/>
          <a:p>
            <a:pPr>
              <a:defRPr/>
            </a:pPr>
            <a:fld id="{F6D20532-61D7-47D0-903F-227F7C48AD34}" type="slidenum">
              <a:rPr lang="en-US" smtClean="0">
                <a:solidFill>
                  <a:srgbClr val="1E0000"/>
                </a:solidFill>
              </a:rPr>
              <a:pPr>
                <a:defRPr/>
              </a:pPr>
              <a:t>23</a:t>
            </a:fld>
            <a:endParaRPr lang="en-US" dirty="0">
              <a:solidFill>
                <a:srgbClr val="1E0000"/>
              </a:solidFill>
            </a:endParaRPr>
          </a:p>
        </p:txBody>
      </p:sp>
    </p:spTree>
    <p:extLst>
      <p:ext uri="{BB962C8B-B14F-4D97-AF65-F5344CB8AC3E}">
        <p14:creationId xmlns:p14="http://schemas.microsoft.com/office/powerpoint/2010/main" val="28477408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HILF Two Main Categories</a:t>
            </a:r>
          </a:p>
        </p:txBody>
      </p:sp>
      <p:sp>
        <p:nvSpPr>
          <p:cNvPr id="3" name="Content Placeholder 2"/>
          <p:cNvSpPr>
            <a:spLocks noGrp="1"/>
          </p:cNvSpPr>
          <p:nvPr>
            <p:ph idx="1"/>
          </p:nvPr>
        </p:nvSpPr>
        <p:spPr/>
        <p:txBody>
          <a:bodyPr/>
          <a:lstStyle/>
          <a:p>
            <a:r>
              <a:rPr lang="en-US" dirty="0"/>
              <a:t>HILF events can be divided into two broad categories: 1) those not caused by human agents, and 2) those caused by human agents</a:t>
            </a:r>
          </a:p>
          <a:p>
            <a:r>
              <a:rPr lang="en-US" dirty="0"/>
              <a:t>Modeling the non-human events is somewhat easier because the goal is to (at least generally) replicate what has occurred, or what could occur</a:t>
            </a:r>
          </a:p>
          <a:p>
            <a:r>
              <a:rPr lang="en-US" dirty="0"/>
              <a:t>With human agent events the challenge is to protect the grid from potential events, without exposing vulnerabilities to an adversary or giving out potential mechanisms of attack</a:t>
            </a:r>
          </a:p>
          <a:p>
            <a:r>
              <a:rPr lang="en-US" dirty="0"/>
              <a:t>Synthetic grids are good for both</a:t>
            </a:r>
          </a:p>
        </p:txBody>
      </p:sp>
      <p:sp>
        <p:nvSpPr>
          <p:cNvPr id="4" name="Slide Number Placeholder 1">
            <a:extLst>
              <a:ext uri="{FF2B5EF4-FFF2-40B4-BE49-F238E27FC236}">
                <a16:creationId xmlns:a16="http://schemas.microsoft.com/office/drawing/2014/main" id="{501216C9-AC0D-57A3-CB7D-4558A33ABC22}"/>
              </a:ext>
            </a:extLst>
          </p:cNvPr>
          <p:cNvSpPr>
            <a:spLocks noGrp="1"/>
          </p:cNvSpPr>
          <p:nvPr>
            <p:ph type="sldNum" sz="quarter" idx="4"/>
          </p:nvPr>
        </p:nvSpPr>
        <p:spPr>
          <a:xfrm>
            <a:off x="11353800" y="6324600"/>
            <a:ext cx="609600" cy="457200"/>
          </a:xfrm>
        </p:spPr>
        <p:txBody>
          <a:bodyPr/>
          <a:lstStyle/>
          <a:p>
            <a:pPr>
              <a:defRPr/>
            </a:pPr>
            <a:fld id="{F6D20532-61D7-47D0-903F-227F7C48AD34}" type="slidenum">
              <a:rPr lang="en-US" smtClean="0">
                <a:solidFill>
                  <a:srgbClr val="1E0000"/>
                </a:solidFill>
              </a:rPr>
              <a:pPr>
                <a:defRPr/>
              </a:pPr>
              <a:t>24</a:t>
            </a:fld>
            <a:endParaRPr lang="en-US" dirty="0">
              <a:solidFill>
                <a:srgbClr val="1E0000"/>
              </a:solidFill>
            </a:endParaRPr>
          </a:p>
        </p:txBody>
      </p:sp>
    </p:spTree>
    <p:extLst>
      <p:ext uri="{BB962C8B-B14F-4D97-AF65-F5344CB8AC3E}">
        <p14:creationId xmlns:p14="http://schemas.microsoft.com/office/powerpoint/2010/main" val="2736405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3CB23-F36C-402D-C640-BA2EE6977900}"/>
              </a:ext>
            </a:extLst>
          </p:cNvPr>
          <p:cNvSpPr>
            <a:spLocks noGrp="1"/>
          </p:cNvSpPr>
          <p:nvPr>
            <p:ph type="title"/>
          </p:nvPr>
        </p:nvSpPr>
        <p:spPr/>
        <p:txBody>
          <a:bodyPr/>
          <a:lstStyle/>
          <a:p>
            <a:r>
              <a:rPr lang="en-US" dirty="0"/>
              <a:t>Electric Grid Resiliency Modeling Challenges</a:t>
            </a:r>
          </a:p>
        </p:txBody>
      </p:sp>
      <p:sp>
        <p:nvSpPr>
          <p:cNvPr id="3" name="Content Placeholder 2">
            <a:extLst>
              <a:ext uri="{FF2B5EF4-FFF2-40B4-BE49-F238E27FC236}">
                <a16:creationId xmlns:a16="http://schemas.microsoft.com/office/drawing/2014/main" id="{41A821EC-B67C-1BAA-2E05-D005F109BDE4}"/>
              </a:ext>
            </a:extLst>
          </p:cNvPr>
          <p:cNvSpPr>
            <a:spLocks noGrp="1"/>
          </p:cNvSpPr>
          <p:nvPr>
            <p:ph idx="1"/>
          </p:nvPr>
        </p:nvSpPr>
        <p:spPr>
          <a:xfrm>
            <a:off x="457200" y="1280160"/>
            <a:ext cx="6248918" cy="3733800"/>
          </a:xfrm>
        </p:spPr>
        <p:txBody>
          <a:bodyPr/>
          <a:lstStyle/>
          <a:p>
            <a:r>
              <a:rPr lang="en-US" dirty="0"/>
              <a:t>When considering resiliency events stability-level models often need to be used; this requires considering many different types of models</a:t>
            </a:r>
          </a:p>
          <a:p>
            <a:pPr lvl="1"/>
            <a:r>
              <a:rPr lang="en-US" dirty="0"/>
              <a:t>We recently did a study modeling a combined East-West grid, and it has 250 types of models</a:t>
            </a:r>
          </a:p>
          <a:p>
            <a:r>
              <a:rPr lang="en-US" dirty="0"/>
              <a:t>The grid’s operating point is constantly changing including the load, and generator and line/transformer statuses</a:t>
            </a:r>
          </a:p>
        </p:txBody>
      </p:sp>
      <p:pic>
        <p:nvPicPr>
          <p:cNvPr id="4" name="Picture 2">
            <a:extLst>
              <a:ext uri="{FF2B5EF4-FFF2-40B4-BE49-F238E27FC236}">
                <a16:creationId xmlns:a16="http://schemas.microsoft.com/office/drawing/2014/main" id="{B1F5A1DC-D42D-EE92-E21F-EB3E7BC14A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6118" y="1021498"/>
            <a:ext cx="4927600" cy="2858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descr="Interconnections">
            <a:extLst>
              <a:ext uri="{FF2B5EF4-FFF2-40B4-BE49-F238E27FC236}">
                <a16:creationId xmlns:a16="http://schemas.microsoft.com/office/drawing/2014/main" id="{798A65F9-1B2A-8DDA-D074-3993B0815B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3738457"/>
            <a:ext cx="3886200" cy="2858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D9D56A87-AD62-F5C8-C0B0-CC1DEEAEB76E}"/>
              </a:ext>
            </a:extLst>
          </p:cNvPr>
          <p:cNvSpPr/>
          <p:nvPr/>
        </p:nvSpPr>
        <p:spPr>
          <a:xfrm>
            <a:off x="609600" y="6474023"/>
            <a:ext cx="7940842" cy="307777"/>
          </a:xfrm>
          <a:prstGeom prst="rect">
            <a:avLst/>
          </a:prstGeom>
        </p:spPr>
        <p:txBody>
          <a:bodyPr wrap="square">
            <a:spAutoFit/>
          </a:bodyPr>
          <a:lstStyle/>
          <a:p>
            <a:pPr lvl="0">
              <a:buClr>
                <a:srgbClr val="003366"/>
              </a:buClr>
            </a:pPr>
            <a:r>
              <a:rPr lang="en-US" sz="1400" dirty="0">
                <a:solidFill>
                  <a:srgbClr val="1E0000"/>
                </a:solidFill>
                <a:latin typeface="+mj-lt"/>
              </a:rPr>
              <a:t>Top Image: Sauer, P.W., M. A. Pai, Power System Dynamics and Stability, Stripes Publishing, 2007</a:t>
            </a:r>
          </a:p>
        </p:txBody>
      </p:sp>
      <p:sp>
        <p:nvSpPr>
          <p:cNvPr id="7" name="Slide Number Placeholder 1">
            <a:extLst>
              <a:ext uri="{FF2B5EF4-FFF2-40B4-BE49-F238E27FC236}">
                <a16:creationId xmlns:a16="http://schemas.microsoft.com/office/drawing/2014/main" id="{7F9BB03B-F76A-E787-24B3-8C503741679F}"/>
              </a:ext>
            </a:extLst>
          </p:cNvPr>
          <p:cNvSpPr>
            <a:spLocks noGrp="1"/>
          </p:cNvSpPr>
          <p:nvPr>
            <p:ph type="sldNum" sz="quarter" idx="4"/>
          </p:nvPr>
        </p:nvSpPr>
        <p:spPr>
          <a:xfrm>
            <a:off x="11353800" y="6324600"/>
            <a:ext cx="609600" cy="457200"/>
          </a:xfrm>
        </p:spPr>
        <p:txBody>
          <a:bodyPr/>
          <a:lstStyle/>
          <a:p>
            <a:pPr>
              <a:defRPr/>
            </a:pPr>
            <a:fld id="{F6D20532-61D7-47D0-903F-227F7C48AD34}" type="slidenum">
              <a:rPr lang="en-US" smtClean="0">
                <a:solidFill>
                  <a:srgbClr val="1E0000"/>
                </a:solidFill>
              </a:rPr>
              <a:pPr>
                <a:defRPr/>
              </a:pPr>
              <a:t>25</a:t>
            </a:fld>
            <a:endParaRPr lang="en-US" dirty="0">
              <a:solidFill>
                <a:srgbClr val="1E0000"/>
              </a:solidFill>
            </a:endParaRPr>
          </a:p>
        </p:txBody>
      </p:sp>
    </p:spTree>
    <p:extLst>
      <p:ext uri="{BB962C8B-B14F-4D97-AF65-F5344CB8AC3E}">
        <p14:creationId xmlns:p14="http://schemas.microsoft.com/office/powerpoint/2010/main" val="33181932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D1818-7E1B-45F3-9598-8CF6BC26EFC7}"/>
              </a:ext>
            </a:extLst>
          </p:cNvPr>
          <p:cNvSpPr>
            <a:spLocks noGrp="1"/>
          </p:cNvSpPr>
          <p:nvPr>
            <p:ph type="title"/>
          </p:nvPr>
        </p:nvSpPr>
        <p:spPr/>
        <p:txBody>
          <a:bodyPr/>
          <a:lstStyle/>
          <a:p>
            <a:r>
              <a:rPr lang="en-US" dirty="0"/>
              <a:t>General Grid Resilience Comments</a:t>
            </a:r>
          </a:p>
        </p:txBody>
      </p:sp>
      <p:sp>
        <p:nvSpPr>
          <p:cNvPr id="3" name="Content Placeholder 2">
            <a:extLst>
              <a:ext uri="{FF2B5EF4-FFF2-40B4-BE49-F238E27FC236}">
                <a16:creationId xmlns:a16="http://schemas.microsoft.com/office/drawing/2014/main" id="{5E8BDB49-58EE-4514-AB86-BE3F07495E72}"/>
              </a:ext>
            </a:extLst>
          </p:cNvPr>
          <p:cNvSpPr>
            <a:spLocks noGrp="1"/>
          </p:cNvSpPr>
          <p:nvPr>
            <p:ph idx="1"/>
          </p:nvPr>
        </p:nvSpPr>
        <p:spPr>
          <a:xfrm>
            <a:off x="457200" y="1280160"/>
            <a:ext cx="11658600" cy="3733800"/>
          </a:xfrm>
        </p:spPr>
        <p:txBody>
          <a:bodyPr/>
          <a:lstStyle/>
          <a:p>
            <a:r>
              <a:rPr lang="en-US" dirty="0"/>
              <a:t>Understanding resilience requires considering how grids will respond to particular disturbances</a:t>
            </a:r>
          </a:p>
          <a:p>
            <a:r>
              <a:rPr lang="en-US" dirty="0"/>
              <a:t>Substantially changing the topologies of existing grids is not an option</a:t>
            </a:r>
          </a:p>
          <a:p>
            <a:r>
              <a:rPr lang="en-US" dirty="0"/>
              <a:t>In contrast to cyber security, there are seldom easy “patches” that can be applied to fix vulnerabilities</a:t>
            </a:r>
          </a:p>
          <a:p>
            <a:r>
              <a:rPr lang="en-US" dirty="0"/>
              <a:t>Simplistic studies of how a grid disturbance could cascade often lead to incorrect conclusions; sequential power flows, sequentially taking out overloaded devices are not particularly helpful</a:t>
            </a:r>
          </a:p>
          <a:p>
            <a:r>
              <a:rPr lang="en-US" dirty="0"/>
              <a:t>Full detail models of large-scale actual grids including the protection system usually don’t exist and modeling them would requiring knowing the associated remedial action schemes</a:t>
            </a:r>
          </a:p>
          <a:p>
            <a:pPr lvl="1"/>
            <a:endParaRPr lang="en-US" dirty="0"/>
          </a:p>
        </p:txBody>
      </p:sp>
      <p:sp>
        <p:nvSpPr>
          <p:cNvPr id="4" name="Slide Number Placeholder 1">
            <a:extLst>
              <a:ext uri="{FF2B5EF4-FFF2-40B4-BE49-F238E27FC236}">
                <a16:creationId xmlns:a16="http://schemas.microsoft.com/office/drawing/2014/main" id="{16A6B9C9-F9D8-7F50-EE9F-5F8FC5793590}"/>
              </a:ext>
            </a:extLst>
          </p:cNvPr>
          <p:cNvSpPr>
            <a:spLocks noGrp="1"/>
          </p:cNvSpPr>
          <p:nvPr>
            <p:ph type="sldNum" sz="quarter" idx="4"/>
          </p:nvPr>
        </p:nvSpPr>
        <p:spPr>
          <a:xfrm>
            <a:off x="11353800" y="6324600"/>
            <a:ext cx="609600" cy="457200"/>
          </a:xfrm>
        </p:spPr>
        <p:txBody>
          <a:bodyPr/>
          <a:lstStyle/>
          <a:p>
            <a:pPr>
              <a:defRPr/>
            </a:pPr>
            <a:fld id="{F6D20532-61D7-47D0-903F-227F7C48AD34}" type="slidenum">
              <a:rPr lang="en-US" smtClean="0">
                <a:solidFill>
                  <a:srgbClr val="1E0000"/>
                </a:solidFill>
              </a:rPr>
              <a:pPr>
                <a:defRPr/>
              </a:pPr>
              <a:t>26</a:t>
            </a:fld>
            <a:endParaRPr lang="en-US" dirty="0">
              <a:solidFill>
                <a:srgbClr val="1E0000"/>
              </a:solidFill>
            </a:endParaRPr>
          </a:p>
        </p:txBody>
      </p:sp>
    </p:spTree>
    <p:extLst>
      <p:ext uri="{BB962C8B-B14F-4D97-AF65-F5344CB8AC3E}">
        <p14:creationId xmlns:p14="http://schemas.microsoft.com/office/powerpoint/2010/main" val="2315507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E5B7F-9BCB-3DB0-F87D-1E3900F221B1}"/>
              </a:ext>
            </a:extLst>
          </p:cNvPr>
          <p:cNvSpPr>
            <a:spLocks noGrp="1"/>
          </p:cNvSpPr>
          <p:nvPr>
            <p:ph type="title"/>
          </p:nvPr>
        </p:nvSpPr>
        <p:spPr/>
        <p:txBody>
          <a:bodyPr/>
          <a:lstStyle/>
          <a:p>
            <a:r>
              <a:rPr lang="en-US" dirty="0"/>
              <a:t>Economic Valuation of Resilience</a:t>
            </a:r>
          </a:p>
        </p:txBody>
      </p:sp>
      <p:sp>
        <p:nvSpPr>
          <p:cNvPr id="4" name="Content Placeholder 3">
            <a:extLst>
              <a:ext uri="{FF2B5EF4-FFF2-40B4-BE49-F238E27FC236}">
                <a16:creationId xmlns:a16="http://schemas.microsoft.com/office/drawing/2014/main" id="{C6985BF5-2AA3-E64A-9D0E-42B22109DBBC}"/>
              </a:ext>
            </a:extLst>
          </p:cNvPr>
          <p:cNvSpPr txBox="1">
            <a:spLocks noGrp="1"/>
          </p:cNvSpPr>
          <p:nvPr>
            <p:ph idx="1"/>
          </p:nvPr>
        </p:nvSpPr>
        <p:spPr>
          <a:xfrm>
            <a:off x="457200" y="1279525"/>
            <a:ext cx="9744975" cy="4992136"/>
          </a:xfrm>
          <a:prstGeom prst="rect">
            <a:avLst/>
          </a:prstGeom>
          <a:noFill/>
        </p:spPr>
        <p:txBody>
          <a:bodyPr wrap="none" rtlCol="0">
            <a:spAutoFit/>
          </a:bodyPr>
          <a:lstStyle/>
          <a:p>
            <a:r>
              <a:rPr lang="en-US" dirty="0"/>
              <a:t>While certainly challenging, metrics are needed to help </a:t>
            </a:r>
            <a:br>
              <a:rPr lang="en-US" dirty="0"/>
            </a:br>
            <a:r>
              <a:rPr lang="en-US" dirty="0"/>
              <a:t>determine the value of resilience to society</a:t>
            </a:r>
          </a:p>
          <a:p>
            <a:pPr lvl="1"/>
            <a:r>
              <a:rPr lang="en-US" dirty="0"/>
              <a:t>If we need to improve resiliency, someone needs to pay</a:t>
            </a:r>
          </a:p>
          <a:p>
            <a:r>
              <a:rPr lang="en-US" dirty="0"/>
              <a:t>This is becoming a more challenging problem as more </a:t>
            </a:r>
            <a:br>
              <a:rPr lang="en-US" dirty="0"/>
            </a:br>
            <a:r>
              <a:rPr lang="en-US" dirty="0"/>
              <a:t>customers provide self-generation</a:t>
            </a:r>
          </a:p>
          <a:p>
            <a:pPr lvl="1"/>
            <a:r>
              <a:rPr lang="en-US" dirty="0"/>
              <a:t>Is the ability of some customers to self generate, at least for a period of </a:t>
            </a:r>
            <a:br>
              <a:rPr lang="en-US" dirty="0"/>
            </a:br>
            <a:r>
              <a:rPr lang="en-US" dirty="0"/>
              <a:t>time, a net gain to the grid’s resiliency? How does one assess the </a:t>
            </a:r>
            <a:br>
              <a:rPr lang="en-US" dirty="0"/>
            </a:br>
            <a:r>
              <a:rPr lang="en-US" dirty="0"/>
              <a:t>resiliency of their systems?  </a:t>
            </a:r>
          </a:p>
          <a:p>
            <a:r>
              <a:rPr lang="en-US" dirty="0"/>
              <a:t>Given that both reliability and resilience are often desired, </a:t>
            </a:r>
            <a:br>
              <a:rPr lang="en-US" dirty="0"/>
            </a:br>
            <a:r>
              <a:rPr lang="en-US" dirty="0"/>
              <a:t>their needs to be a co-optimization of their benefits.  </a:t>
            </a:r>
          </a:p>
          <a:p>
            <a:endParaRPr lang="en-US" dirty="0"/>
          </a:p>
        </p:txBody>
      </p:sp>
      <p:sp>
        <p:nvSpPr>
          <p:cNvPr id="3" name="Slide Number Placeholder 1">
            <a:extLst>
              <a:ext uri="{FF2B5EF4-FFF2-40B4-BE49-F238E27FC236}">
                <a16:creationId xmlns:a16="http://schemas.microsoft.com/office/drawing/2014/main" id="{0477D8AE-7B1B-5D6D-664C-170EACFAFC11}"/>
              </a:ext>
            </a:extLst>
          </p:cNvPr>
          <p:cNvSpPr>
            <a:spLocks noGrp="1"/>
          </p:cNvSpPr>
          <p:nvPr>
            <p:ph type="sldNum" sz="quarter" idx="4"/>
          </p:nvPr>
        </p:nvSpPr>
        <p:spPr>
          <a:xfrm>
            <a:off x="11353800" y="6324600"/>
            <a:ext cx="609600" cy="457200"/>
          </a:xfrm>
        </p:spPr>
        <p:txBody>
          <a:bodyPr/>
          <a:lstStyle/>
          <a:p>
            <a:pPr>
              <a:defRPr/>
            </a:pPr>
            <a:fld id="{F6D20532-61D7-47D0-903F-227F7C48AD34}" type="slidenum">
              <a:rPr lang="en-US" smtClean="0">
                <a:solidFill>
                  <a:srgbClr val="1E0000"/>
                </a:solidFill>
              </a:rPr>
              <a:pPr>
                <a:defRPr/>
              </a:pPr>
              <a:t>27</a:t>
            </a:fld>
            <a:endParaRPr lang="en-US" dirty="0">
              <a:solidFill>
                <a:srgbClr val="1E0000"/>
              </a:solidFill>
            </a:endParaRPr>
          </a:p>
        </p:txBody>
      </p:sp>
    </p:spTree>
    <p:extLst>
      <p:ext uri="{BB962C8B-B14F-4D97-AF65-F5344CB8AC3E}">
        <p14:creationId xmlns:p14="http://schemas.microsoft.com/office/powerpoint/2010/main" val="8190753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noChangeArrowheads="1"/>
          </p:cNvSpPr>
          <p:nvPr>
            <p:ph type="title"/>
          </p:nvPr>
        </p:nvSpPr>
        <p:spPr/>
        <p:txBody>
          <a:bodyPr/>
          <a:lstStyle/>
          <a:p>
            <a:r>
              <a:rPr lang="en-US" altLang="en-US" dirty="0"/>
              <a:t>Example: Geomagnetic Disturbances (GMDs) </a:t>
            </a:r>
          </a:p>
        </p:txBody>
      </p:sp>
      <p:sp>
        <p:nvSpPr>
          <p:cNvPr id="8195" name="Content Placeholder 2"/>
          <p:cNvSpPr>
            <a:spLocks noGrp="1" noChangeArrowheads="1"/>
          </p:cNvSpPr>
          <p:nvPr>
            <p:ph idx="1"/>
          </p:nvPr>
        </p:nvSpPr>
        <p:spPr>
          <a:xfrm>
            <a:off x="457200" y="1280160"/>
            <a:ext cx="10744200" cy="4800600"/>
          </a:xfrm>
        </p:spPr>
        <p:txBody>
          <a:bodyPr/>
          <a:lstStyle/>
          <a:p>
            <a:r>
              <a:rPr lang="en-US" altLang="en-US" dirty="0"/>
              <a:t>GMDs are caused by solar corona mass ejections (CMEs), and range from minor and frequent to severe and extremely rare</a:t>
            </a:r>
          </a:p>
          <a:p>
            <a:r>
              <a:rPr lang="en-US" altLang="en-US" dirty="0"/>
              <a:t>A GMD caused a blackout in 1989 of Quebec</a:t>
            </a:r>
          </a:p>
          <a:p>
            <a:r>
              <a:rPr lang="en-US" altLang="en-US" dirty="0"/>
              <a:t>They have the potential to severely disrupt the electric grid by causing quasi-dc geomagnetically induced currents (GICs) in the high voltage grid</a:t>
            </a:r>
          </a:p>
          <a:p>
            <a:r>
              <a:rPr lang="en-US" altLang="en-US" dirty="0"/>
              <a:t>Until recently power engineers had few tools to help them assess the impact of GMDs </a:t>
            </a:r>
          </a:p>
          <a:p>
            <a:r>
              <a:rPr lang="en-US" altLang="en-US" dirty="0"/>
              <a:t>GMD assessment tools are now moving into the realm of power system planning and operations engineers</a:t>
            </a:r>
          </a:p>
        </p:txBody>
      </p:sp>
      <p:sp>
        <p:nvSpPr>
          <p:cNvPr id="819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6600"/>
              </a:buClr>
              <a:buSzPct val="140000"/>
              <a:buChar char="•"/>
              <a:defRPr sz="3200">
                <a:solidFill>
                  <a:schemeClr val="tx1"/>
                </a:solidFill>
                <a:latin typeface="Times New Roman" pitchFamily="18" charset="0"/>
              </a:defRPr>
            </a:lvl1pPr>
            <a:lvl2pPr marL="742950" indent="-285750">
              <a:spcBef>
                <a:spcPct val="20000"/>
              </a:spcBef>
              <a:buClr>
                <a:srgbClr val="006600"/>
              </a:buClr>
              <a:buSzPct val="140000"/>
              <a:buChar char="–"/>
              <a:defRPr sz="2800">
                <a:solidFill>
                  <a:schemeClr val="tx1"/>
                </a:solidFill>
                <a:latin typeface="Times New Roman" pitchFamily="18" charset="0"/>
              </a:defRPr>
            </a:lvl2pPr>
            <a:lvl3pPr marL="1143000" indent="-228600">
              <a:spcBef>
                <a:spcPct val="20000"/>
              </a:spcBef>
              <a:buClr>
                <a:srgbClr val="006600"/>
              </a:buClr>
              <a:buSzPct val="140000"/>
              <a:buChar char="•"/>
              <a:defRPr sz="2400">
                <a:solidFill>
                  <a:schemeClr val="tx1"/>
                </a:solidFill>
                <a:latin typeface="Times New Roman" pitchFamily="18" charset="0"/>
              </a:defRPr>
            </a:lvl3pPr>
            <a:lvl4pPr marL="1600200" indent="-228600">
              <a:spcBef>
                <a:spcPct val="20000"/>
              </a:spcBef>
              <a:buClr>
                <a:srgbClr val="006600"/>
              </a:buClr>
              <a:buSzPct val="140000"/>
              <a:buChar char="–"/>
              <a:defRPr sz="2000">
                <a:solidFill>
                  <a:schemeClr val="tx1"/>
                </a:solidFill>
                <a:latin typeface="Times New Roman" pitchFamily="18" charset="0"/>
              </a:defRPr>
            </a:lvl4pPr>
            <a:lvl5pPr marL="2057400" indent="-228600">
              <a:spcBef>
                <a:spcPct val="20000"/>
              </a:spcBef>
              <a:buClr>
                <a:srgbClr val="006600"/>
              </a:buClr>
              <a:buSzPct val="14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9pPr>
          </a:lstStyle>
          <a:p>
            <a:pPr>
              <a:spcBef>
                <a:spcPct val="0"/>
              </a:spcBef>
              <a:buClrTx/>
              <a:buSzTx/>
              <a:buFontTx/>
              <a:buNone/>
            </a:pPr>
            <a:r>
              <a:rPr lang="en-US" altLang="en-US" sz="2000" dirty="0"/>
              <a:t>    </a:t>
            </a:r>
          </a:p>
        </p:txBody>
      </p:sp>
      <p:sp>
        <p:nvSpPr>
          <p:cNvPr id="5" name="Slide Number Placeholder 2"/>
          <p:cNvSpPr txBox="1">
            <a:spLocks/>
          </p:cNvSpPr>
          <p:nvPr/>
        </p:nvSpPr>
        <p:spPr>
          <a:xfrm>
            <a:off x="8077200" y="6606584"/>
            <a:ext cx="2133600" cy="25437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F2FC8D21-943B-441A-A479-D8EF879E15E7}" type="slidenum">
              <a:rPr lang="en-US" sz="1200" smtClean="0"/>
              <a:pPr>
                <a:defRPr/>
              </a:pPr>
              <a:t>28</a:t>
            </a:fld>
            <a:endParaRPr lang="en-US" sz="1200" dirty="0"/>
          </a:p>
        </p:txBody>
      </p:sp>
      <p:sp>
        <p:nvSpPr>
          <p:cNvPr id="2" name="Slide Number Placeholder 1">
            <a:extLst>
              <a:ext uri="{FF2B5EF4-FFF2-40B4-BE49-F238E27FC236}">
                <a16:creationId xmlns:a16="http://schemas.microsoft.com/office/drawing/2014/main" id="{B5768CCE-8974-0719-604F-54A015C31E81}"/>
              </a:ext>
            </a:extLst>
          </p:cNvPr>
          <p:cNvSpPr>
            <a:spLocks noGrp="1"/>
          </p:cNvSpPr>
          <p:nvPr>
            <p:ph type="sldNum" sz="quarter" idx="4"/>
          </p:nvPr>
        </p:nvSpPr>
        <p:spPr>
          <a:xfrm>
            <a:off x="11353800" y="6324600"/>
            <a:ext cx="609600" cy="457200"/>
          </a:xfrm>
        </p:spPr>
        <p:txBody>
          <a:bodyPr/>
          <a:lstStyle/>
          <a:p>
            <a:pPr>
              <a:defRPr/>
            </a:pPr>
            <a:fld id="{F6D20532-61D7-47D0-903F-227F7C48AD34}" type="slidenum">
              <a:rPr lang="en-US" smtClean="0">
                <a:solidFill>
                  <a:srgbClr val="1E0000"/>
                </a:solidFill>
              </a:rPr>
              <a:pPr>
                <a:defRPr/>
              </a:pPr>
              <a:t>28</a:t>
            </a:fld>
            <a:endParaRPr lang="en-US" dirty="0">
              <a:solidFill>
                <a:srgbClr val="1E0000"/>
              </a:solidFill>
            </a:endParaRPr>
          </a:p>
        </p:txBody>
      </p:sp>
    </p:spTree>
    <p:extLst>
      <p:ext uri="{BB962C8B-B14F-4D97-AF65-F5344CB8AC3E}">
        <p14:creationId xmlns:p14="http://schemas.microsoft.com/office/powerpoint/2010/main" val="1715058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B02C47B5-884B-C3E3-AA72-C5E925032803}"/>
              </a:ext>
            </a:extLst>
          </p:cNvPr>
          <p:cNvSpPr>
            <a:spLocks noGrp="1" noChangeArrowheads="1"/>
          </p:cNvSpPr>
          <p:nvPr>
            <p:ph type="title"/>
          </p:nvPr>
        </p:nvSpPr>
        <p:spPr/>
        <p:txBody>
          <a:bodyPr/>
          <a:lstStyle/>
          <a:p>
            <a:r>
              <a:rPr lang="en-US" altLang="en-US" dirty="0"/>
              <a:t>Cost of Blackouts</a:t>
            </a:r>
          </a:p>
        </p:txBody>
      </p:sp>
      <p:sp>
        <p:nvSpPr>
          <p:cNvPr id="17411" name="Content Placeholder 2">
            <a:extLst>
              <a:ext uri="{FF2B5EF4-FFF2-40B4-BE49-F238E27FC236}">
                <a16:creationId xmlns:a16="http://schemas.microsoft.com/office/drawing/2014/main" id="{D089F5EA-6EF4-8A22-4005-7EFBFF8A7371}"/>
              </a:ext>
            </a:extLst>
          </p:cNvPr>
          <p:cNvSpPr>
            <a:spLocks noGrp="1" noChangeArrowheads="1"/>
          </p:cNvSpPr>
          <p:nvPr>
            <p:ph idx="1"/>
          </p:nvPr>
        </p:nvSpPr>
        <p:spPr>
          <a:xfrm>
            <a:off x="457200" y="1371600"/>
            <a:ext cx="9601200" cy="4114800"/>
          </a:xfrm>
        </p:spPr>
        <p:txBody>
          <a:bodyPr/>
          <a:lstStyle/>
          <a:p>
            <a:r>
              <a:rPr lang="en-US" altLang="en-US" dirty="0"/>
              <a:t>Electricity has varying value and hence the costs associated with blackouts can vary substantially</a:t>
            </a:r>
          </a:p>
          <a:p>
            <a:pPr lvl="1"/>
            <a:r>
              <a:rPr lang="en-US" altLang="en-US" dirty="0"/>
              <a:t>Momentary (less than five minutes) can have almost no impact for residential customers (certainly with exceptions!) while costing industrials potentially millions if production is interrupted</a:t>
            </a:r>
          </a:p>
          <a:p>
            <a:r>
              <a:rPr lang="en-US" altLang="en-US" dirty="0"/>
              <a:t> Costs impact are sensitive to the duration and extent of the blackout as well</a:t>
            </a:r>
          </a:p>
          <a:p>
            <a:pPr lvl="1"/>
            <a:r>
              <a:rPr lang="en-US" altLang="en-US" dirty="0"/>
              <a:t>Long duration blackouts impacting a wide area are the worst case scenarios</a:t>
            </a:r>
          </a:p>
        </p:txBody>
      </p:sp>
      <p:sp>
        <p:nvSpPr>
          <p:cNvPr id="17412" name="Slide Number Placeholder 3">
            <a:extLst>
              <a:ext uri="{FF2B5EF4-FFF2-40B4-BE49-F238E27FC236}">
                <a16:creationId xmlns:a16="http://schemas.microsoft.com/office/drawing/2014/main" id="{8CC2D3EA-9EF5-F189-C8A3-8C66418FA85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6600"/>
              </a:buClr>
              <a:buSzPct val="140000"/>
              <a:buChar char="•"/>
              <a:defRPr sz="3200">
                <a:solidFill>
                  <a:schemeClr val="tx1"/>
                </a:solidFill>
                <a:latin typeface="Times New Roman" panose="02020603050405020304" pitchFamily="18" charset="0"/>
              </a:defRPr>
            </a:lvl1pPr>
            <a:lvl2pPr marL="742950" indent="-285750">
              <a:spcBef>
                <a:spcPct val="20000"/>
              </a:spcBef>
              <a:buClr>
                <a:srgbClr val="006600"/>
              </a:buClr>
              <a:buSzPct val="140000"/>
              <a:buChar char="–"/>
              <a:defRPr sz="2800">
                <a:solidFill>
                  <a:schemeClr val="tx1"/>
                </a:solidFill>
                <a:latin typeface="Times New Roman" panose="02020603050405020304" pitchFamily="18" charset="0"/>
              </a:defRPr>
            </a:lvl2pPr>
            <a:lvl3pPr marL="1143000" indent="-228600">
              <a:spcBef>
                <a:spcPct val="20000"/>
              </a:spcBef>
              <a:buClr>
                <a:srgbClr val="006600"/>
              </a:buClr>
              <a:buSzPct val="140000"/>
              <a:buChar char="•"/>
              <a:defRPr sz="2400">
                <a:solidFill>
                  <a:schemeClr val="tx1"/>
                </a:solidFill>
                <a:latin typeface="Times New Roman" panose="02020603050405020304" pitchFamily="18" charset="0"/>
              </a:defRPr>
            </a:lvl3pPr>
            <a:lvl4pPr marL="1600200" indent="-228600">
              <a:spcBef>
                <a:spcPct val="20000"/>
              </a:spcBef>
              <a:buClr>
                <a:srgbClr val="006600"/>
              </a:buClr>
              <a:buSzPct val="140000"/>
              <a:buChar char="–"/>
              <a:defRPr sz="2000">
                <a:solidFill>
                  <a:schemeClr val="tx1"/>
                </a:solidFill>
                <a:latin typeface="Times New Roman" panose="02020603050405020304" pitchFamily="18" charset="0"/>
              </a:defRPr>
            </a:lvl4pPr>
            <a:lvl5pPr marL="2057400" indent="-228600">
              <a:spcBef>
                <a:spcPct val="20000"/>
              </a:spcBef>
              <a:buClr>
                <a:srgbClr val="006600"/>
              </a:buClr>
              <a:buSzPct val="14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6600"/>
              </a:buClr>
              <a:buSzPct val="14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6600"/>
              </a:buClr>
              <a:buSzPct val="14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6600"/>
              </a:buClr>
              <a:buSzPct val="14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6600"/>
              </a:buClr>
              <a:buSzPct val="140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2000" dirty="0"/>
              <a:t> </a:t>
            </a:r>
          </a:p>
        </p:txBody>
      </p:sp>
      <p:sp>
        <p:nvSpPr>
          <p:cNvPr id="2" name="Slide Number Placeholder 3">
            <a:extLst>
              <a:ext uri="{FF2B5EF4-FFF2-40B4-BE49-F238E27FC236}">
                <a16:creationId xmlns:a16="http://schemas.microsoft.com/office/drawing/2014/main" id="{BC4CFC2E-AEA4-76B4-EE80-D9478969745C}"/>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2</a:t>
            </a:fld>
            <a:endParaRPr lang="en-US" dirty="0">
              <a:solidFill>
                <a:schemeClr val="tx1">
                  <a:lumMod val="50000"/>
                </a:schemeClr>
              </a:solidFill>
            </a:endParaRPr>
          </a:p>
        </p:txBody>
      </p:sp>
    </p:spTree>
    <p:extLst>
      <p:ext uri="{BB962C8B-B14F-4D97-AF65-F5344CB8AC3E}">
        <p14:creationId xmlns:p14="http://schemas.microsoft.com/office/powerpoint/2010/main" val="32590068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DBCCB-C129-D291-74CF-3478D19DCEF8}"/>
              </a:ext>
            </a:extLst>
          </p:cNvPr>
          <p:cNvSpPr>
            <a:spLocks noGrp="1"/>
          </p:cNvSpPr>
          <p:nvPr>
            <p:ph type="title"/>
          </p:nvPr>
        </p:nvSpPr>
        <p:spPr>
          <a:xfrm>
            <a:off x="457200" y="76200"/>
            <a:ext cx="11582400" cy="1066800"/>
          </a:xfrm>
        </p:spPr>
        <p:txBody>
          <a:bodyPr/>
          <a:lstStyle/>
          <a:p>
            <a:r>
              <a:rPr lang="en-US" dirty="0"/>
              <a:t>May 10 to 13, 2024 Geomagnetic Disturbance (GMD)</a:t>
            </a:r>
          </a:p>
        </p:txBody>
      </p:sp>
      <p:sp>
        <p:nvSpPr>
          <p:cNvPr id="3" name="Content Placeholder 2">
            <a:extLst>
              <a:ext uri="{FF2B5EF4-FFF2-40B4-BE49-F238E27FC236}">
                <a16:creationId xmlns:a16="http://schemas.microsoft.com/office/drawing/2014/main" id="{3E97664E-24F6-6D15-27D5-EDA1187C8A9A}"/>
              </a:ext>
            </a:extLst>
          </p:cNvPr>
          <p:cNvSpPr>
            <a:spLocks noGrp="1"/>
          </p:cNvSpPr>
          <p:nvPr>
            <p:ph idx="1"/>
          </p:nvPr>
        </p:nvSpPr>
        <p:spPr/>
        <p:txBody>
          <a:bodyPr/>
          <a:lstStyle/>
          <a:p>
            <a:r>
              <a:rPr lang="en-US" dirty="0"/>
              <a:t>A fairly large GMD caused just </a:t>
            </a:r>
            <a:br>
              <a:rPr lang="en-US" dirty="0"/>
            </a:br>
            <a:r>
              <a:rPr lang="en-US" dirty="0"/>
              <a:t>barely visible northern lights </a:t>
            </a:r>
            <a:br>
              <a:rPr lang="en-US" dirty="0"/>
            </a:br>
            <a:r>
              <a:rPr lang="en-US" dirty="0"/>
              <a:t>as far south as College Station,</a:t>
            </a:r>
            <a:br>
              <a:rPr lang="en-US" dirty="0"/>
            </a:br>
            <a:r>
              <a:rPr lang="en-US" dirty="0"/>
              <a:t>TX (latitude of 30.6</a:t>
            </a:r>
            <a:r>
              <a:rPr lang="en-US" dirty="0">
                <a:sym typeface="Symbol" panose="05050102010706020507" pitchFamily="18" charset="2"/>
              </a:rPr>
              <a:t>)</a:t>
            </a:r>
          </a:p>
          <a:p>
            <a:r>
              <a:rPr lang="en-US" dirty="0">
                <a:sym typeface="Symbol" panose="05050102010706020507" pitchFamily="18" charset="2"/>
              </a:rPr>
              <a:t>While the Kp-index went up</a:t>
            </a:r>
            <a:br>
              <a:rPr lang="en-US" dirty="0">
                <a:sym typeface="Symbol" panose="05050102010706020507" pitchFamily="18" charset="2"/>
              </a:rPr>
            </a:br>
            <a:r>
              <a:rPr lang="en-US" dirty="0">
                <a:sym typeface="Symbol" panose="05050102010706020507" pitchFamily="18" charset="2"/>
              </a:rPr>
              <a:t>to its max value (9), it was not</a:t>
            </a:r>
            <a:br>
              <a:rPr lang="en-US" dirty="0">
                <a:sym typeface="Symbol" panose="05050102010706020507" pitchFamily="18" charset="2"/>
              </a:rPr>
            </a:br>
            <a:r>
              <a:rPr lang="en-US" dirty="0">
                <a:sym typeface="Symbol" panose="05050102010706020507" pitchFamily="18" charset="2"/>
              </a:rPr>
              <a:t>an overly severe GMD</a:t>
            </a:r>
          </a:p>
          <a:p>
            <a:pPr lvl="1"/>
            <a:r>
              <a:rPr lang="en-US" dirty="0">
                <a:sym typeface="Symbol" panose="05050102010706020507" pitchFamily="18" charset="2"/>
              </a:rPr>
              <a:t>nT/minute of &lt; 100, where 500</a:t>
            </a:r>
            <a:br>
              <a:rPr lang="en-US" dirty="0">
                <a:sym typeface="Symbol" panose="05050102010706020507" pitchFamily="18" charset="2"/>
              </a:rPr>
            </a:br>
            <a:r>
              <a:rPr lang="en-US" dirty="0">
                <a:sym typeface="Symbol" panose="05050102010706020507" pitchFamily="18" charset="2"/>
              </a:rPr>
              <a:t>would be a 1989 event, and</a:t>
            </a:r>
            <a:br>
              <a:rPr lang="en-US" dirty="0">
                <a:sym typeface="Symbol" panose="05050102010706020507" pitchFamily="18" charset="2"/>
              </a:rPr>
            </a:br>
            <a:r>
              <a:rPr lang="en-US" dirty="0">
                <a:sym typeface="Symbol" panose="05050102010706020507" pitchFamily="18" charset="2"/>
              </a:rPr>
              <a:t>2500 for Carrington</a:t>
            </a:r>
          </a:p>
          <a:p>
            <a:r>
              <a:rPr lang="en-US" dirty="0">
                <a:sym typeface="Symbol" panose="05050102010706020507" pitchFamily="18" charset="2"/>
              </a:rPr>
              <a:t>It caused more grid impacts </a:t>
            </a:r>
            <a:br>
              <a:rPr lang="en-US" dirty="0">
                <a:sym typeface="Symbol" panose="05050102010706020507" pitchFamily="18" charset="2"/>
              </a:rPr>
            </a:br>
            <a:r>
              <a:rPr lang="en-US" dirty="0">
                <a:sym typeface="Symbol" panose="05050102010706020507" pitchFamily="18" charset="2"/>
              </a:rPr>
              <a:t>than expected</a:t>
            </a:r>
            <a:r>
              <a:rPr lang="en-US" dirty="0"/>
              <a:t> </a:t>
            </a:r>
          </a:p>
        </p:txBody>
      </p:sp>
      <p:pic>
        <p:nvPicPr>
          <p:cNvPr id="1026" name="Picture 2" descr="Transformer Geomagnetically Induced Current, Last 4 days">
            <a:extLst>
              <a:ext uri="{FF2B5EF4-FFF2-40B4-BE49-F238E27FC236}">
                <a16:creationId xmlns:a16="http://schemas.microsoft.com/office/drawing/2014/main" id="{B45E60CB-EDC5-94AE-717B-A242CD2510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1280160"/>
            <a:ext cx="6248400" cy="481584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E17D516-1CD9-923B-445B-36334DF0AD9B}"/>
              </a:ext>
            </a:extLst>
          </p:cNvPr>
          <p:cNvSpPr txBox="1"/>
          <p:nvPr/>
        </p:nvSpPr>
        <p:spPr>
          <a:xfrm>
            <a:off x="6046237" y="6233160"/>
            <a:ext cx="5612363" cy="338554"/>
          </a:xfrm>
          <a:prstGeom prst="rect">
            <a:avLst/>
          </a:prstGeom>
          <a:noFill/>
        </p:spPr>
        <p:txBody>
          <a:bodyPr wrap="square">
            <a:spAutoFit/>
          </a:bodyPr>
          <a:lstStyle/>
          <a:p>
            <a:r>
              <a:rPr lang="en-US" sz="1600" dirty="0">
                <a:solidFill>
                  <a:schemeClr val="tx1">
                    <a:lumMod val="50000"/>
                  </a:schemeClr>
                </a:solidFill>
              </a:rPr>
              <a:t>Image: transmission.bpa.gov/Business/Operations/gic/gic.aspx</a:t>
            </a:r>
          </a:p>
        </p:txBody>
      </p:sp>
      <p:sp>
        <p:nvSpPr>
          <p:cNvPr id="6" name="Slide Number Placeholder 1">
            <a:extLst>
              <a:ext uri="{FF2B5EF4-FFF2-40B4-BE49-F238E27FC236}">
                <a16:creationId xmlns:a16="http://schemas.microsoft.com/office/drawing/2014/main" id="{1365B711-33A8-B5CA-86EE-761DC81750FE}"/>
              </a:ext>
            </a:extLst>
          </p:cNvPr>
          <p:cNvSpPr>
            <a:spLocks noGrp="1"/>
          </p:cNvSpPr>
          <p:nvPr>
            <p:ph type="sldNum" sz="quarter" idx="4"/>
          </p:nvPr>
        </p:nvSpPr>
        <p:spPr>
          <a:xfrm>
            <a:off x="11353800" y="6324600"/>
            <a:ext cx="609600" cy="457200"/>
          </a:xfrm>
        </p:spPr>
        <p:txBody>
          <a:bodyPr/>
          <a:lstStyle/>
          <a:p>
            <a:pPr>
              <a:defRPr/>
            </a:pPr>
            <a:fld id="{F6D20532-61D7-47D0-903F-227F7C48AD34}" type="slidenum">
              <a:rPr lang="en-US" smtClean="0">
                <a:solidFill>
                  <a:srgbClr val="1E0000"/>
                </a:solidFill>
              </a:rPr>
              <a:pPr>
                <a:defRPr/>
              </a:pPr>
              <a:t>29</a:t>
            </a:fld>
            <a:endParaRPr lang="en-US" dirty="0">
              <a:solidFill>
                <a:srgbClr val="1E0000"/>
              </a:solidFill>
            </a:endParaRPr>
          </a:p>
        </p:txBody>
      </p:sp>
    </p:spTree>
    <p:extLst>
      <p:ext uri="{BB962C8B-B14F-4D97-AF65-F5344CB8AC3E}">
        <p14:creationId xmlns:p14="http://schemas.microsoft.com/office/powerpoint/2010/main" val="17533595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HILF Example: Nuclear EMPs</a:t>
            </a:r>
          </a:p>
        </p:txBody>
      </p:sp>
      <p:sp>
        <p:nvSpPr>
          <p:cNvPr id="3" name="Content Placeholder 2"/>
          <p:cNvSpPr>
            <a:spLocks noGrp="1"/>
          </p:cNvSpPr>
          <p:nvPr>
            <p:ph idx="1"/>
          </p:nvPr>
        </p:nvSpPr>
        <p:spPr/>
        <p:txBody>
          <a:bodyPr/>
          <a:lstStyle/>
          <a:p>
            <a:r>
              <a:rPr lang="en-US" altLang="en-US" dirty="0">
                <a:latin typeface="Times New Roman" panose="02020603050405020304" pitchFamily="18" charset="0"/>
                <a:cs typeface="Times New Roman" panose="02020603050405020304" pitchFamily="18" charset="0"/>
              </a:rPr>
              <a:t>Broadly defined, an electromagnetic pulse (EMP) is any transient burst of electromagnetic energy</a:t>
            </a:r>
          </a:p>
          <a:p>
            <a:r>
              <a:rPr lang="en-US" altLang="en-US" dirty="0">
                <a:latin typeface="Times New Roman" panose="02020603050405020304" pitchFamily="18" charset="0"/>
                <a:cs typeface="Times New Roman" panose="02020603050405020304" pitchFamily="18" charset="0"/>
              </a:rPr>
              <a:t>High altitude nuclear explosions can produce continental scale EMPs; called HEMPs</a:t>
            </a:r>
          </a:p>
          <a:p>
            <a:r>
              <a:rPr lang="en-US" altLang="en-US" dirty="0">
                <a:latin typeface="Times New Roman" panose="02020603050405020304" pitchFamily="18" charset="0"/>
                <a:cs typeface="Times New Roman" panose="02020603050405020304" pitchFamily="18" charset="0"/>
              </a:rPr>
              <a:t>The impacts of an HEMP </a:t>
            </a:r>
            <a:br>
              <a:rPr lang="en-US" altLang="en-US" dirty="0">
                <a:latin typeface="Times New Roman" panose="02020603050405020304" pitchFamily="18" charset="0"/>
                <a:cs typeface="Times New Roman" panose="02020603050405020304" pitchFamily="18" charset="0"/>
              </a:rPr>
            </a:br>
            <a:r>
              <a:rPr lang="en-US" altLang="en-US" dirty="0">
                <a:latin typeface="Times New Roman" panose="02020603050405020304" pitchFamily="18" charset="0"/>
                <a:cs typeface="Times New Roman" panose="02020603050405020304" pitchFamily="18" charset="0"/>
              </a:rPr>
              <a:t>are typically divided into </a:t>
            </a:r>
            <a:br>
              <a:rPr lang="en-US" altLang="en-US" dirty="0">
                <a:latin typeface="Times New Roman" panose="02020603050405020304" pitchFamily="18" charset="0"/>
                <a:cs typeface="Times New Roman" panose="02020603050405020304" pitchFamily="18" charset="0"/>
              </a:rPr>
            </a:br>
            <a:r>
              <a:rPr lang="en-US" altLang="en-US" dirty="0">
                <a:latin typeface="Times New Roman" panose="02020603050405020304" pitchFamily="18" charset="0"/>
                <a:cs typeface="Times New Roman" panose="02020603050405020304" pitchFamily="18" charset="0"/>
              </a:rPr>
              <a:t>three time frames: </a:t>
            </a:r>
            <a:br>
              <a:rPr lang="en-US" altLang="en-US" dirty="0">
                <a:latin typeface="Times New Roman" panose="02020603050405020304" pitchFamily="18" charset="0"/>
                <a:cs typeface="Times New Roman" panose="02020603050405020304" pitchFamily="18" charset="0"/>
              </a:rPr>
            </a:br>
            <a:r>
              <a:rPr lang="en-US" altLang="en-US" dirty="0">
                <a:latin typeface="Times New Roman" panose="02020603050405020304" pitchFamily="18" charset="0"/>
                <a:cs typeface="Times New Roman" panose="02020603050405020304" pitchFamily="18" charset="0"/>
              </a:rPr>
              <a:t>E1, E2 and E3</a:t>
            </a:r>
          </a:p>
          <a:p>
            <a:pPr lvl="1"/>
            <a:r>
              <a:rPr lang="en-US" altLang="en-US" dirty="0">
                <a:latin typeface="Times New Roman" panose="02020603050405020304" pitchFamily="18" charset="0"/>
                <a:cs typeface="Times New Roman" panose="02020603050405020304" pitchFamily="18" charset="0"/>
              </a:rPr>
              <a:t>E1 impacts electronics,</a:t>
            </a:r>
            <a:br>
              <a:rPr lang="en-US" altLang="en-US" dirty="0">
                <a:latin typeface="Times New Roman" panose="02020603050405020304" pitchFamily="18" charset="0"/>
                <a:cs typeface="Times New Roman" panose="02020603050405020304" pitchFamily="18" charset="0"/>
              </a:rPr>
            </a:br>
            <a:r>
              <a:rPr lang="en-US" altLang="en-US" dirty="0">
                <a:latin typeface="Times New Roman" panose="02020603050405020304" pitchFamily="18" charset="0"/>
                <a:cs typeface="Times New Roman" panose="02020603050405020304" pitchFamily="18" charset="0"/>
              </a:rPr>
              <a:t>E2 is similar to </a:t>
            </a:r>
            <a:br>
              <a:rPr lang="en-US" altLang="en-US" dirty="0">
                <a:latin typeface="Times New Roman" panose="02020603050405020304" pitchFamily="18" charset="0"/>
                <a:cs typeface="Times New Roman" panose="02020603050405020304" pitchFamily="18" charset="0"/>
              </a:rPr>
            </a:br>
            <a:r>
              <a:rPr lang="en-US" altLang="en-US" dirty="0">
                <a:latin typeface="Times New Roman" panose="02020603050405020304" pitchFamily="18" charset="0"/>
                <a:cs typeface="Times New Roman" panose="02020603050405020304" pitchFamily="18" charset="0"/>
              </a:rPr>
              <a:t>lightning, E3 is similar</a:t>
            </a:r>
            <a:br>
              <a:rPr lang="en-US" altLang="en-US" dirty="0">
                <a:latin typeface="Times New Roman" panose="02020603050405020304" pitchFamily="18" charset="0"/>
                <a:cs typeface="Times New Roman" panose="02020603050405020304" pitchFamily="18" charset="0"/>
              </a:rPr>
            </a:br>
            <a:r>
              <a:rPr lang="en-US" altLang="en-US" dirty="0">
                <a:latin typeface="Times New Roman" panose="02020603050405020304" pitchFamily="18" charset="0"/>
                <a:cs typeface="Times New Roman" panose="02020603050405020304" pitchFamily="18" charset="0"/>
              </a:rPr>
              <a:t>to a very large, but short duration GMD</a:t>
            </a:r>
          </a:p>
          <a:p>
            <a:endParaRPr lang="en-US" dirty="0"/>
          </a:p>
        </p:txBody>
      </p:sp>
      <p:pic>
        <p:nvPicPr>
          <p:cNvPr id="4" name="Picture 3"/>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6248400" y="2895600"/>
            <a:ext cx="5038545" cy="3107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3"/>
          <p:cNvSpPr>
            <a:spLocks noGrp="1"/>
          </p:cNvSpPr>
          <p:nvPr>
            <p:ph type="sldNum" sz="quarter" idx="12"/>
          </p:nvPr>
        </p:nvSpPr>
        <p:spPr>
          <a:xfrm>
            <a:off x="8077200" y="6606582"/>
            <a:ext cx="2133600" cy="25141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6600"/>
              </a:buClr>
              <a:buSzPct val="140000"/>
              <a:buChar char="•"/>
              <a:defRPr sz="3200">
                <a:solidFill>
                  <a:schemeClr val="tx1"/>
                </a:solidFill>
                <a:latin typeface="Times New Roman" pitchFamily="18" charset="0"/>
              </a:defRPr>
            </a:lvl1pPr>
            <a:lvl2pPr marL="742950" indent="-285750">
              <a:spcBef>
                <a:spcPct val="20000"/>
              </a:spcBef>
              <a:buClr>
                <a:srgbClr val="006600"/>
              </a:buClr>
              <a:buSzPct val="140000"/>
              <a:buChar char="–"/>
              <a:defRPr sz="2800">
                <a:solidFill>
                  <a:schemeClr val="tx1"/>
                </a:solidFill>
                <a:latin typeface="Times New Roman" pitchFamily="18" charset="0"/>
              </a:defRPr>
            </a:lvl2pPr>
            <a:lvl3pPr marL="1143000" indent="-228600">
              <a:spcBef>
                <a:spcPct val="20000"/>
              </a:spcBef>
              <a:buClr>
                <a:srgbClr val="006600"/>
              </a:buClr>
              <a:buSzPct val="140000"/>
              <a:buChar char="•"/>
              <a:defRPr sz="2400">
                <a:solidFill>
                  <a:schemeClr val="tx1"/>
                </a:solidFill>
                <a:latin typeface="Times New Roman" pitchFamily="18" charset="0"/>
              </a:defRPr>
            </a:lvl3pPr>
            <a:lvl4pPr marL="1600200" indent="-228600">
              <a:spcBef>
                <a:spcPct val="20000"/>
              </a:spcBef>
              <a:buClr>
                <a:srgbClr val="006600"/>
              </a:buClr>
              <a:buSzPct val="140000"/>
              <a:buChar char="–"/>
              <a:defRPr sz="2000">
                <a:solidFill>
                  <a:schemeClr val="tx1"/>
                </a:solidFill>
                <a:latin typeface="Times New Roman" pitchFamily="18" charset="0"/>
              </a:defRPr>
            </a:lvl4pPr>
            <a:lvl5pPr marL="2057400" indent="-228600">
              <a:spcBef>
                <a:spcPct val="20000"/>
              </a:spcBef>
              <a:buClr>
                <a:srgbClr val="006600"/>
              </a:buClr>
              <a:buSzPct val="14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9pPr>
          </a:lstStyle>
          <a:p>
            <a:pPr>
              <a:spcBef>
                <a:spcPct val="0"/>
              </a:spcBef>
              <a:buClrTx/>
              <a:buSzTx/>
              <a:buFontTx/>
              <a:buNone/>
            </a:pPr>
            <a:fld id="{6443F0E8-9F05-42C7-901A-992AAD89A262}" type="slidenum">
              <a:rPr lang="en-US" altLang="en-US" sz="1200">
                <a:solidFill>
                  <a:schemeClr val="bg1"/>
                </a:solidFill>
              </a:rPr>
              <a:pPr>
                <a:spcBef>
                  <a:spcPct val="0"/>
                </a:spcBef>
                <a:buClrTx/>
                <a:buSzTx/>
                <a:buFontTx/>
                <a:buNone/>
              </a:pPr>
              <a:t>30</a:t>
            </a:fld>
            <a:endParaRPr lang="en-US" altLang="en-US" sz="1200" dirty="0">
              <a:solidFill>
                <a:schemeClr val="bg1"/>
              </a:solidFill>
            </a:endParaRPr>
          </a:p>
        </p:txBody>
      </p:sp>
      <p:sp>
        <p:nvSpPr>
          <p:cNvPr id="6" name="Slide Number Placeholder 1">
            <a:extLst>
              <a:ext uri="{FF2B5EF4-FFF2-40B4-BE49-F238E27FC236}">
                <a16:creationId xmlns:a16="http://schemas.microsoft.com/office/drawing/2014/main" id="{F90BBFF9-251C-924D-50CF-238B36BCC092}"/>
              </a:ext>
            </a:extLst>
          </p:cNvPr>
          <p:cNvSpPr>
            <a:spLocks noGrp="1"/>
          </p:cNvSpPr>
          <p:nvPr>
            <p:ph type="sldNum" sz="quarter" idx="4"/>
          </p:nvPr>
        </p:nvSpPr>
        <p:spPr>
          <a:xfrm>
            <a:off x="11353800" y="6324600"/>
            <a:ext cx="609600" cy="457200"/>
          </a:xfrm>
        </p:spPr>
        <p:txBody>
          <a:bodyPr/>
          <a:lstStyle/>
          <a:p>
            <a:pPr>
              <a:defRPr/>
            </a:pPr>
            <a:fld id="{F6D20532-61D7-47D0-903F-227F7C48AD34}" type="slidenum">
              <a:rPr lang="en-US" smtClean="0">
                <a:solidFill>
                  <a:srgbClr val="1E0000"/>
                </a:solidFill>
              </a:rPr>
              <a:pPr>
                <a:defRPr/>
              </a:pPr>
              <a:t>30</a:t>
            </a:fld>
            <a:endParaRPr lang="en-US" dirty="0">
              <a:solidFill>
                <a:srgbClr val="1E0000"/>
              </a:solidFill>
            </a:endParaRPr>
          </a:p>
        </p:txBody>
      </p:sp>
    </p:spTree>
    <p:extLst>
      <p:ext uri="{BB962C8B-B14F-4D97-AF65-F5344CB8AC3E}">
        <p14:creationId xmlns:p14="http://schemas.microsoft.com/office/powerpoint/2010/main" val="37447260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729D9-B481-1040-C82E-B24CF4DB51E5}"/>
              </a:ext>
            </a:extLst>
          </p:cNvPr>
          <p:cNvSpPr>
            <a:spLocks noGrp="1"/>
          </p:cNvSpPr>
          <p:nvPr>
            <p:ph type="title"/>
          </p:nvPr>
        </p:nvSpPr>
        <p:spPr/>
        <p:txBody>
          <a:bodyPr/>
          <a:lstStyle/>
          <a:p>
            <a:r>
              <a:rPr lang="en-US" altLang="en-US" dirty="0"/>
              <a:t>Nuclear EMP History</a:t>
            </a:r>
            <a:endParaRPr lang="en-US" dirty="0"/>
          </a:p>
        </p:txBody>
      </p:sp>
      <p:sp>
        <p:nvSpPr>
          <p:cNvPr id="3" name="Content Placeholder 2">
            <a:extLst>
              <a:ext uri="{FF2B5EF4-FFF2-40B4-BE49-F238E27FC236}">
                <a16:creationId xmlns:a16="http://schemas.microsoft.com/office/drawing/2014/main" id="{C08D9DE7-DC70-53DE-4B31-9E3C9CBB85D7}"/>
              </a:ext>
            </a:extLst>
          </p:cNvPr>
          <p:cNvSpPr>
            <a:spLocks noGrp="1"/>
          </p:cNvSpPr>
          <p:nvPr>
            <p:ph idx="1"/>
          </p:nvPr>
        </p:nvSpPr>
        <p:spPr/>
        <p:txBody>
          <a:bodyPr/>
          <a:lstStyle/>
          <a:p>
            <a:r>
              <a:rPr lang="en-US" altLang="en-US" dirty="0">
                <a:latin typeface="Times New Roman" panose="02020603050405020304" pitchFamily="18" charset="0"/>
                <a:cs typeface="Times New Roman" panose="02020603050405020304" pitchFamily="18" charset="0"/>
              </a:rPr>
              <a:t>The presence of EMPs was theorized by Enrico Fermi prior to the first explosion in July 1945</a:t>
            </a:r>
          </a:p>
          <a:p>
            <a:pPr lvl="1"/>
            <a:r>
              <a:rPr lang="en-US" altLang="en-US" dirty="0">
                <a:latin typeface="Times New Roman" panose="02020603050405020304" pitchFamily="18" charset="0"/>
                <a:cs typeface="Times New Roman" panose="02020603050405020304" pitchFamily="18" charset="0"/>
              </a:rPr>
              <a:t>Many wires were shielded, but still some data was lost due to EMP</a:t>
            </a:r>
            <a:endParaRPr lang="en-US" altLang="en-US" dirty="0">
              <a:cs typeface="Arial" charset="0"/>
            </a:endParaRPr>
          </a:p>
          <a:p>
            <a:r>
              <a:rPr lang="en-US" altLang="en-US" dirty="0">
                <a:cs typeface="Arial" charset="0"/>
              </a:rPr>
              <a:t>Starfish Prime was an explosion of a 1.44 megaton nuclear weapon at an altitude of 400 km over the Pacific Ocean in July 1962</a:t>
            </a:r>
          </a:p>
          <a:p>
            <a:pPr lvl="1"/>
            <a:r>
              <a:rPr lang="en-US" altLang="en-US" dirty="0">
                <a:cs typeface="Arial" charset="0"/>
              </a:rPr>
              <a:t>Part of series of tests known as</a:t>
            </a:r>
            <a:br>
              <a:rPr lang="en-US" altLang="en-US" dirty="0">
                <a:cs typeface="Arial" charset="0"/>
              </a:rPr>
            </a:br>
            <a:r>
              <a:rPr lang="en-US" altLang="en-US" dirty="0">
                <a:cs typeface="Arial" charset="0"/>
              </a:rPr>
              <a:t>Operation Fishbowl</a:t>
            </a:r>
          </a:p>
          <a:p>
            <a:pPr lvl="1"/>
            <a:r>
              <a:rPr lang="en-US" altLang="en-US" dirty="0">
                <a:cs typeface="Arial" charset="0"/>
              </a:rPr>
              <a:t>The EMPs were much larger than expected, </a:t>
            </a:r>
            <a:br>
              <a:rPr lang="en-US" altLang="en-US" dirty="0">
                <a:cs typeface="Arial" charset="0"/>
              </a:rPr>
            </a:br>
            <a:r>
              <a:rPr lang="en-US" altLang="en-US" dirty="0">
                <a:cs typeface="Arial" charset="0"/>
              </a:rPr>
              <a:t>driving instruments off scale</a:t>
            </a:r>
          </a:p>
          <a:p>
            <a:pPr lvl="1"/>
            <a:r>
              <a:rPr lang="en-US" altLang="en-US" dirty="0">
                <a:cs typeface="Arial" charset="0"/>
              </a:rPr>
              <a:t>Impacts seen in Honolulu (1445 km away), </a:t>
            </a:r>
            <a:br>
              <a:rPr lang="en-US" altLang="en-US" dirty="0">
                <a:cs typeface="Arial" charset="0"/>
              </a:rPr>
            </a:br>
            <a:r>
              <a:rPr lang="en-US" altLang="en-US" dirty="0">
                <a:cs typeface="Arial" charset="0"/>
              </a:rPr>
              <a:t>including knocking out about 300 street lights, </a:t>
            </a:r>
            <a:br>
              <a:rPr lang="en-US" altLang="en-US" dirty="0">
                <a:cs typeface="Arial" charset="0"/>
              </a:rPr>
            </a:br>
            <a:r>
              <a:rPr lang="en-US" altLang="en-US" dirty="0">
                <a:cs typeface="Arial" charset="0"/>
              </a:rPr>
              <a:t>setting off alarms, and damaging a microwave link</a:t>
            </a:r>
          </a:p>
          <a:p>
            <a:pPr lvl="1"/>
            <a:r>
              <a:rPr lang="en-US" altLang="en-US" dirty="0">
                <a:cs typeface="Arial" charset="0"/>
              </a:rPr>
              <a:t>Some low earth orbit satellites were also damaged</a:t>
            </a:r>
          </a:p>
          <a:p>
            <a:endParaRPr lang="en-US" dirty="0"/>
          </a:p>
        </p:txBody>
      </p:sp>
      <p:pic>
        <p:nvPicPr>
          <p:cNvPr id="5" name="Picture 4">
            <a:extLst>
              <a:ext uri="{FF2B5EF4-FFF2-40B4-BE49-F238E27FC236}">
                <a16:creationId xmlns:a16="http://schemas.microsoft.com/office/drawing/2014/main" id="{22E563E6-32B6-7AC6-B664-22DF419A93C1}"/>
              </a:ext>
            </a:extLst>
          </p:cNvPr>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a:stretch/>
        </p:blipFill>
        <p:spPr bwMode="auto">
          <a:xfrm>
            <a:off x="7848600" y="3625051"/>
            <a:ext cx="3739969" cy="2493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a:extLst>
              <a:ext uri="{FF2B5EF4-FFF2-40B4-BE49-F238E27FC236}">
                <a16:creationId xmlns:a16="http://schemas.microsoft.com/office/drawing/2014/main" id="{C8EA0B73-02B6-3D9B-086F-782462872E29}"/>
              </a:ext>
            </a:extLst>
          </p:cNvPr>
          <p:cNvSpPr/>
          <p:nvPr/>
        </p:nvSpPr>
        <p:spPr>
          <a:xfrm>
            <a:off x="7620000" y="6099702"/>
            <a:ext cx="4431937" cy="646331"/>
          </a:xfrm>
          <a:prstGeom prst="rect">
            <a:avLst/>
          </a:prstGeom>
        </p:spPr>
        <p:txBody>
          <a:bodyPr wrap="square">
            <a:spAutoFit/>
          </a:bodyPr>
          <a:lstStyle/>
          <a:p>
            <a:pPr>
              <a:spcBef>
                <a:spcPct val="0"/>
              </a:spcBef>
            </a:pPr>
            <a:r>
              <a:rPr lang="en-US" altLang="en-US" sz="1800" dirty="0">
                <a:solidFill>
                  <a:schemeClr val="tx1">
                    <a:lumMod val="50000"/>
                  </a:schemeClr>
                </a:solidFill>
              </a:rPr>
              <a:t>Starfish Prime observed on Maui in 1962, Source US EMP Commission Report, 2017</a:t>
            </a:r>
          </a:p>
        </p:txBody>
      </p:sp>
      <p:sp>
        <p:nvSpPr>
          <p:cNvPr id="4" name="Slide Number Placeholder 1">
            <a:extLst>
              <a:ext uri="{FF2B5EF4-FFF2-40B4-BE49-F238E27FC236}">
                <a16:creationId xmlns:a16="http://schemas.microsoft.com/office/drawing/2014/main" id="{725D2E48-ACE7-AEA8-0399-18AFE7440971}"/>
              </a:ext>
            </a:extLst>
          </p:cNvPr>
          <p:cNvSpPr txBox="1">
            <a:spLocks/>
          </p:cNvSpPr>
          <p:nvPr/>
        </p:nvSpPr>
        <p:spPr>
          <a:xfrm>
            <a:off x="11353800" y="6324600"/>
            <a:ext cx="6096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31</a:t>
            </a:fld>
            <a:endParaRPr lang="en-US" sz="2000" dirty="0">
              <a:solidFill>
                <a:srgbClr val="1E0000"/>
              </a:solidFill>
            </a:endParaRPr>
          </a:p>
        </p:txBody>
      </p:sp>
    </p:spTree>
    <p:extLst>
      <p:ext uri="{BB962C8B-B14F-4D97-AF65-F5344CB8AC3E}">
        <p14:creationId xmlns:p14="http://schemas.microsoft.com/office/powerpoint/2010/main" val="12156265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noChangeArrowheads="1"/>
          </p:cNvSpPr>
          <p:nvPr>
            <p:ph type="title"/>
          </p:nvPr>
        </p:nvSpPr>
        <p:spPr/>
        <p:txBody>
          <a:bodyPr/>
          <a:lstStyle/>
          <a:p>
            <a:r>
              <a:rPr lang="en-US" altLang="en-US" dirty="0"/>
              <a:t>Electric Fields and Geomagnetically Induced Currents (GICs)</a:t>
            </a:r>
          </a:p>
        </p:txBody>
      </p:sp>
      <p:sp>
        <p:nvSpPr>
          <p:cNvPr id="10243" name="Content Placeholder 2"/>
          <p:cNvSpPr>
            <a:spLocks noGrp="1" noChangeArrowheads="1"/>
          </p:cNvSpPr>
          <p:nvPr>
            <p:ph idx="1"/>
          </p:nvPr>
        </p:nvSpPr>
        <p:spPr>
          <a:xfrm>
            <a:off x="457200" y="1280160"/>
            <a:ext cx="11353800" cy="4800600"/>
          </a:xfrm>
        </p:spPr>
        <p:txBody>
          <a:bodyPr/>
          <a:lstStyle/>
          <a:p>
            <a:r>
              <a:rPr lang="en-US" altLang="en-US" dirty="0">
                <a:cs typeface="Arial" charset="0"/>
              </a:rPr>
              <a:t>The induced electric field at the surface is dependent on deep earth (hundreds of km) conductivity</a:t>
            </a:r>
          </a:p>
          <a:p>
            <a:pPr lvl="1"/>
            <a:r>
              <a:rPr lang="en-US" altLang="en-US" dirty="0">
                <a:cs typeface="Arial" charset="0"/>
              </a:rPr>
              <a:t>Electric fields are vectors (magnitude and angle); values expressed in units of volts/mile (or volts/km);</a:t>
            </a:r>
          </a:p>
          <a:p>
            <a:pPr lvl="1"/>
            <a:r>
              <a:rPr lang="en-US" altLang="en-US" dirty="0">
                <a:cs typeface="Arial" charset="0"/>
              </a:rPr>
              <a:t>A 2500 nT/minute storm could produce 5 to 10 volts/km </a:t>
            </a:r>
          </a:p>
          <a:p>
            <a:r>
              <a:rPr lang="en-US" altLang="en-US" dirty="0">
                <a:cs typeface="Arial" charset="0"/>
              </a:rPr>
              <a:t>The electric fields cause GICs to flow in the high voltage transmission grid</a:t>
            </a:r>
          </a:p>
          <a:p>
            <a:r>
              <a:rPr lang="en-US" altLang="en-US" dirty="0">
                <a:cs typeface="Arial" charset="0"/>
              </a:rPr>
              <a:t>The induced voltages that drive the GICs can be modeled as dc voltages in the transmission lines.  </a:t>
            </a:r>
          </a:p>
          <a:p>
            <a:pPr lvl="1"/>
            <a:r>
              <a:rPr lang="en-US" altLang="en-US" dirty="0">
                <a:cs typeface="Arial" charset="0"/>
              </a:rPr>
              <a:t>The magnitude of the dc voltage is determined by integrating the electric field variation over the line length</a:t>
            </a:r>
          </a:p>
          <a:p>
            <a:pPr lvl="1"/>
            <a:r>
              <a:rPr lang="en-US" altLang="en-US" dirty="0">
                <a:cs typeface="Arial" charset="0"/>
              </a:rPr>
              <a:t>Both magnitude and direction of electric field is important</a:t>
            </a:r>
          </a:p>
          <a:p>
            <a:endParaRPr lang="en-US" altLang="en-US" dirty="0">
              <a:latin typeface="Arial" charset="0"/>
              <a:cs typeface="Arial" charset="0"/>
            </a:endParaRPr>
          </a:p>
        </p:txBody>
      </p:sp>
      <p:sp>
        <p:nvSpPr>
          <p:cNvPr id="1024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6600"/>
              </a:buClr>
              <a:buSzPct val="140000"/>
              <a:buChar char="•"/>
              <a:defRPr sz="3200">
                <a:solidFill>
                  <a:schemeClr val="tx1"/>
                </a:solidFill>
                <a:latin typeface="Times New Roman" pitchFamily="18" charset="0"/>
              </a:defRPr>
            </a:lvl1pPr>
            <a:lvl2pPr marL="742950" indent="-285750">
              <a:spcBef>
                <a:spcPct val="20000"/>
              </a:spcBef>
              <a:buClr>
                <a:srgbClr val="006600"/>
              </a:buClr>
              <a:buSzPct val="140000"/>
              <a:buChar char="–"/>
              <a:defRPr sz="2800">
                <a:solidFill>
                  <a:schemeClr val="tx1"/>
                </a:solidFill>
                <a:latin typeface="Times New Roman" pitchFamily="18" charset="0"/>
              </a:defRPr>
            </a:lvl2pPr>
            <a:lvl3pPr marL="1143000" indent="-228600">
              <a:spcBef>
                <a:spcPct val="20000"/>
              </a:spcBef>
              <a:buClr>
                <a:srgbClr val="006600"/>
              </a:buClr>
              <a:buSzPct val="140000"/>
              <a:buChar char="•"/>
              <a:defRPr sz="2400">
                <a:solidFill>
                  <a:schemeClr val="tx1"/>
                </a:solidFill>
                <a:latin typeface="Times New Roman" pitchFamily="18" charset="0"/>
              </a:defRPr>
            </a:lvl3pPr>
            <a:lvl4pPr marL="1600200" indent="-228600">
              <a:spcBef>
                <a:spcPct val="20000"/>
              </a:spcBef>
              <a:buClr>
                <a:srgbClr val="006600"/>
              </a:buClr>
              <a:buSzPct val="140000"/>
              <a:buChar char="–"/>
              <a:defRPr sz="2000">
                <a:solidFill>
                  <a:schemeClr val="tx1"/>
                </a:solidFill>
                <a:latin typeface="Times New Roman" pitchFamily="18" charset="0"/>
              </a:defRPr>
            </a:lvl4pPr>
            <a:lvl5pPr marL="2057400" indent="-228600">
              <a:spcBef>
                <a:spcPct val="20000"/>
              </a:spcBef>
              <a:buClr>
                <a:srgbClr val="006600"/>
              </a:buClr>
              <a:buSzPct val="14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9pPr>
          </a:lstStyle>
          <a:p>
            <a:pPr>
              <a:spcBef>
                <a:spcPct val="0"/>
              </a:spcBef>
              <a:buClrTx/>
              <a:buSzTx/>
              <a:buFontTx/>
              <a:buNone/>
            </a:pPr>
            <a:r>
              <a:rPr lang="en-US" altLang="en-US" sz="2000" dirty="0"/>
              <a:t> </a:t>
            </a:r>
          </a:p>
        </p:txBody>
      </p:sp>
      <p:sp>
        <p:nvSpPr>
          <p:cNvPr id="5" name="Slide Number Placeholder 2"/>
          <p:cNvSpPr txBox="1">
            <a:spLocks/>
          </p:cNvSpPr>
          <p:nvPr/>
        </p:nvSpPr>
        <p:spPr>
          <a:xfrm>
            <a:off x="8077200" y="6606584"/>
            <a:ext cx="2133600" cy="25437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F2FC8D21-943B-441A-A479-D8EF879E15E7}" type="slidenum">
              <a:rPr lang="en-US" sz="1200" smtClean="0"/>
              <a:pPr>
                <a:defRPr/>
              </a:pPr>
              <a:t>32</a:t>
            </a:fld>
            <a:endParaRPr lang="en-US" sz="1200" dirty="0"/>
          </a:p>
        </p:txBody>
      </p:sp>
      <p:sp>
        <p:nvSpPr>
          <p:cNvPr id="2" name="Slide Number Placeholder 1">
            <a:extLst>
              <a:ext uri="{FF2B5EF4-FFF2-40B4-BE49-F238E27FC236}">
                <a16:creationId xmlns:a16="http://schemas.microsoft.com/office/drawing/2014/main" id="{739FDB53-FEBD-39ED-DEDB-B9EFD43953CA}"/>
              </a:ext>
            </a:extLst>
          </p:cNvPr>
          <p:cNvSpPr>
            <a:spLocks noGrp="1"/>
          </p:cNvSpPr>
          <p:nvPr>
            <p:ph type="sldNum" sz="quarter" idx="4"/>
          </p:nvPr>
        </p:nvSpPr>
        <p:spPr>
          <a:xfrm>
            <a:off x="11353800" y="6324600"/>
            <a:ext cx="609600" cy="457200"/>
          </a:xfrm>
        </p:spPr>
        <p:txBody>
          <a:bodyPr/>
          <a:lstStyle/>
          <a:p>
            <a:pPr>
              <a:defRPr/>
            </a:pPr>
            <a:fld id="{F6D20532-61D7-47D0-903F-227F7C48AD34}" type="slidenum">
              <a:rPr lang="en-US" smtClean="0">
                <a:solidFill>
                  <a:srgbClr val="1E0000"/>
                </a:solidFill>
              </a:rPr>
              <a:pPr>
                <a:defRPr/>
              </a:pPr>
              <a:t>32</a:t>
            </a:fld>
            <a:endParaRPr lang="en-US" dirty="0">
              <a:solidFill>
                <a:srgbClr val="1E0000"/>
              </a:solidFill>
            </a:endParaRPr>
          </a:p>
        </p:txBody>
      </p:sp>
    </p:spTree>
    <p:extLst>
      <p:ext uri="{BB962C8B-B14F-4D97-AF65-F5344CB8AC3E}">
        <p14:creationId xmlns:p14="http://schemas.microsoft.com/office/powerpoint/2010/main" val="32240229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noChangeArrowheads="1"/>
          </p:cNvSpPr>
          <p:nvPr>
            <p:ph type="title"/>
          </p:nvPr>
        </p:nvSpPr>
        <p:spPr/>
        <p:txBody>
          <a:bodyPr/>
          <a:lstStyle/>
          <a:p>
            <a:r>
              <a:rPr lang="en-US" altLang="en-US" dirty="0"/>
              <a:t>Geomagnetically Induced Currents (GICs)</a:t>
            </a:r>
          </a:p>
        </p:txBody>
      </p:sp>
      <p:sp>
        <p:nvSpPr>
          <p:cNvPr id="14339" name="Content Placeholder 2"/>
          <p:cNvSpPr>
            <a:spLocks noGrp="1" noChangeArrowheads="1"/>
          </p:cNvSpPr>
          <p:nvPr>
            <p:ph idx="1"/>
          </p:nvPr>
        </p:nvSpPr>
        <p:spPr>
          <a:xfrm>
            <a:off x="457200" y="1280160"/>
            <a:ext cx="10820400" cy="4800600"/>
          </a:xfrm>
        </p:spPr>
        <p:txBody>
          <a:bodyPr/>
          <a:lstStyle/>
          <a:p>
            <a:r>
              <a:rPr lang="en-US" altLang="en-US" dirty="0">
                <a:solidFill>
                  <a:srgbClr val="000000"/>
                </a:solidFill>
                <a:latin typeface="Times New Roman" panose="02020603050405020304" pitchFamily="18" charset="0"/>
                <a:cs typeface="Times New Roman" panose="02020603050405020304" pitchFamily="18" charset="0"/>
              </a:rPr>
              <a:t>Both GMDs and HEMPs cause electric fields, with values dependent on the deep earth conductivity</a:t>
            </a:r>
          </a:p>
          <a:p>
            <a:r>
              <a:rPr lang="en-US" altLang="en-US" dirty="0">
                <a:solidFill>
                  <a:srgbClr val="000000"/>
                </a:solidFill>
                <a:latin typeface="Times New Roman" panose="02020603050405020304" pitchFamily="18" charset="0"/>
                <a:cs typeface="Times New Roman" panose="02020603050405020304" pitchFamily="18" charset="0"/>
              </a:rPr>
              <a:t>Along length of a high voltage transmission line, electric fields can be modeled as a dc voltage source superimposed on the lines</a:t>
            </a:r>
          </a:p>
          <a:p>
            <a:r>
              <a:rPr lang="en-US" altLang="en-US" dirty="0">
                <a:solidFill>
                  <a:srgbClr val="000000"/>
                </a:solidFill>
                <a:latin typeface="Times New Roman" panose="02020603050405020304" pitchFamily="18" charset="0"/>
                <a:cs typeface="Times New Roman" panose="02020603050405020304" pitchFamily="18" charset="0"/>
              </a:rPr>
              <a:t>These voltage sources produce quasi-dc </a:t>
            </a:r>
            <a:br>
              <a:rPr lang="en-US" altLang="en-US" dirty="0">
                <a:solidFill>
                  <a:srgbClr val="000000"/>
                </a:solidFill>
                <a:latin typeface="Times New Roman" panose="02020603050405020304" pitchFamily="18" charset="0"/>
                <a:cs typeface="Times New Roman" panose="02020603050405020304" pitchFamily="18" charset="0"/>
              </a:rPr>
            </a:br>
            <a:r>
              <a:rPr lang="en-US" altLang="en-US" dirty="0">
                <a:solidFill>
                  <a:srgbClr val="000000"/>
                </a:solidFill>
                <a:latin typeface="Times New Roman" panose="02020603050405020304" pitchFamily="18" charset="0"/>
                <a:cs typeface="Times New Roman" panose="02020603050405020304" pitchFamily="18" charset="0"/>
              </a:rPr>
              <a:t>geomagnetically induced currents (GICs) </a:t>
            </a:r>
            <a:br>
              <a:rPr lang="en-US" altLang="en-US" dirty="0">
                <a:solidFill>
                  <a:srgbClr val="000000"/>
                </a:solidFill>
                <a:latin typeface="Times New Roman" panose="02020603050405020304" pitchFamily="18" charset="0"/>
                <a:cs typeface="Times New Roman" panose="02020603050405020304" pitchFamily="18" charset="0"/>
              </a:rPr>
            </a:br>
            <a:r>
              <a:rPr lang="en-US" altLang="en-US" dirty="0">
                <a:solidFill>
                  <a:srgbClr val="000000"/>
                </a:solidFill>
                <a:latin typeface="Times New Roman" panose="02020603050405020304" pitchFamily="18" charset="0"/>
                <a:cs typeface="Times New Roman" panose="02020603050405020304" pitchFamily="18" charset="0"/>
              </a:rPr>
              <a:t>that are superimposed on the ac </a:t>
            </a:r>
            <a:br>
              <a:rPr lang="en-US" altLang="en-US" dirty="0">
                <a:solidFill>
                  <a:srgbClr val="000000"/>
                </a:solidFill>
                <a:latin typeface="Times New Roman" panose="02020603050405020304" pitchFamily="18" charset="0"/>
                <a:cs typeface="Times New Roman" panose="02020603050405020304" pitchFamily="18" charset="0"/>
              </a:rPr>
            </a:br>
            <a:r>
              <a:rPr lang="en-US" altLang="en-US" dirty="0">
                <a:solidFill>
                  <a:srgbClr val="000000"/>
                </a:solidFill>
                <a:latin typeface="Times New Roman" panose="02020603050405020304" pitchFamily="18" charset="0"/>
                <a:cs typeface="Times New Roman" panose="02020603050405020304" pitchFamily="18" charset="0"/>
              </a:rPr>
              <a:t>(60 Hz) flows</a:t>
            </a:r>
            <a:endParaRPr lang="en-US" altLang="en-US" dirty="0">
              <a:latin typeface="Times New Roman" panose="02020603050405020304" pitchFamily="18" charset="0"/>
              <a:cs typeface="Times New Roman" panose="02020603050405020304" pitchFamily="18" charset="0"/>
            </a:endParaRPr>
          </a:p>
        </p:txBody>
      </p:sp>
      <p:sp>
        <p:nvSpPr>
          <p:cNvPr id="1434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6600"/>
              </a:buClr>
              <a:buSzPct val="140000"/>
              <a:buChar char="•"/>
              <a:defRPr sz="3200">
                <a:solidFill>
                  <a:schemeClr val="tx1"/>
                </a:solidFill>
                <a:latin typeface="Times New Roman" pitchFamily="18" charset="0"/>
              </a:defRPr>
            </a:lvl1pPr>
            <a:lvl2pPr marL="742950" indent="-285750">
              <a:spcBef>
                <a:spcPct val="20000"/>
              </a:spcBef>
              <a:buClr>
                <a:srgbClr val="006600"/>
              </a:buClr>
              <a:buSzPct val="140000"/>
              <a:buChar char="–"/>
              <a:defRPr sz="2800">
                <a:solidFill>
                  <a:schemeClr val="tx1"/>
                </a:solidFill>
                <a:latin typeface="Times New Roman" pitchFamily="18" charset="0"/>
              </a:defRPr>
            </a:lvl2pPr>
            <a:lvl3pPr marL="1143000" indent="-228600">
              <a:spcBef>
                <a:spcPct val="20000"/>
              </a:spcBef>
              <a:buClr>
                <a:srgbClr val="006600"/>
              </a:buClr>
              <a:buSzPct val="140000"/>
              <a:buChar char="•"/>
              <a:defRPr sz="2400">
                <a:solidFill>
                  <a:schemeClr val="tx1"/>
                </a:solidFill>
                <a:latin typeface="Times New Roman" pitchFamily="18" charset="0"/>
              </a:defRPr>
            </a:lvl3pPr>
            <a:lvl4pPr marL="1600200" indent="-228600">
              <a:spcBef>
                <a:spcPct val="20000"/>
              </a:spcBef>
              <a:buClr>
                <a:srgbClr val="006600"/>
              </a:buClr>
              <a:buSzPct val="140000"/>
              <a:buChar char="–"/>
              <a:defRPr sz="2000">
                <a:solidFill>
                  <a:schemeClr val="tx1"/>
                </a:solidFill>
                <a:latin typeface="Times New Roman" pitchFamily="18" charset="0"/>
              </a:defRPr>
            </a:lvl4pPr>
            <a:lvl5pPr marL="2057400" indent="-228600">
              <a:spcBef>
                <a:spcPct val="20000"/>
              </a:spcBef>
              <a:buClr>
                <a:srgbClr val="006600"/>
              </a:buClr>
              <a:buSzPct val="14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9pPr>
          </a:lstStyle>
          <a:p>
            <a:pPr>
              <a:spcBef>
                <a:spcPct val="0"/>
              </a:spcBef>
              <a:buClrTx/>
              <a:buSzTx/>
              <a:buFontTx/>
              <a:buNone/>
            </a:pPr>
            <a:r>
              <a:rPr lang="en-US" altLang="en-US" sz="2000" dirty="0"/>
              <a:t>  </a:t>
            </a:r>
          </a:p>
        </p:txBody>
      </p:sp>
      <p:pic>
        <p:nvPicPr>
          <p:cNvPr id="14341" name="Picture 2"/>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7391400" y="3200400"/>
            <a:ext cx="3962400" cy="3228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2"/>
          <p:cNvSpPr txBox="1">
            <a:spLocks/>
          </p:cNvSpPr>
          <p:nvPr/>
        </p:nvSpPr>
        <p:spPr>
          <a:xfrm>
            <a:off x="8077200" y="6606584"/>
            <a:ext cx="2133600" cy="25437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F2FC8D21-943B-441A-A479-D8EF879E15E7}" type="slidenum">
              <a:rPr lang="en-US" sz="1200" smtClean="0"/>
              <a:pPr>
                <a:defRPr/>
              </a:pPr>
              <a:t>33</a:t>
            </a:fld>
            <a:endParaRPr lang="en-US" sz="1200" dirty="0"/>
          </a:p>
        </p:txBody>
      </p:sp>
      <p:sp>
        <p:nvSpPr>
          <p:cNvPr id="2" name="Slide Number Placeholder 1">
            <a:extLst>
              <a:ext uri="{FF2B5EF4-FFF2-40B4-BE49-F238E27FC236}">
                <a16:creationId xmlns:a16="http://schemas.microsoft.com/office/drawing/2014/main" id="{A49FA19F-FF13-2E4D-2648-7140F1191AD6}"/>
              </a:ext>
            </a:extLst>
          </p:cNvPr>
          <p:cNvSpPr>
            <a:spLocks noGrp="1"/>
          </p:cNvSpPr>
          <p:nvPr>
            <p:ph type="sldNum" sz="quarter" idx="4"/>
          </p:nvPr>
        </p:nvSpPr>
        <p:spPr>
          <a:xfrm>
            <a:off x="11353800" y="6324600"/>
            <a:ext cx="609600" cy="457200"/>
          </a:xfrm>
        </p:spPr>
        <p:txBody>
          <a:bodyPr/>
          <a:lstStyle/>
          <a:p>
            <a:pPr>
              <a:defRPr/>
            </a:pPr>
            <a:fld id="{F6D20532-61D7-47D0-903F-227F7C48AD34}" type="slidenum">
              <a:rPr lang="en-US" smtClean="0">
                <a:solidFill>
                  <a:srgbClr val="1E0000"/>
                </a:solidFill>
              </a:rPr>
              <a:pPr>
                <a:defRPr/>
              </a:pPr>
              <a:t>33</a:t>
            </a:fld>
            <a:endParaRPr lang="en-US" dirty="0">
              <a:solidFill>
                <a:srgbClr val="1E0000"/>
              </a:solidFill>
            </a:endParaRPr>
          </a:p>
        </p:txBody>
      </p:sp>
    </p:spTree>
    <p:extLst>
      <p:ext uri="{BB962C8B-B14F-4D97-AF65-F5344CB8AC3E}">
        <p14:creationId xmlns:p14="http://schemas.microsoft.com/office/powerpoint/2010/main" val="15037346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Simulated GICs in High Voltage Transmission Grid</a:t>
            </a:r>
          </a:p>
        </p:txBody>
      </p:sp>
      <p:pic>
        <p:nvPicPr>
          <p:cNvPr id="4"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713" r="6648"/>
          <a:stretch/>
        </p:blipFill>
        <p:spPr bwMode="auto">
          <a:xfrm>
            <a:off x="1143000" y="1371600"/>
            <a:ext cx="9296400" cy="5164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3"/>
          <p:cNvSpPr>
            <a:spLocks noGrp="1"/>
          </p:cNvSpPr>
          <p:nvPr>
            <p:ph type="sldNum" sz="quarter" idx="12"/>
          </p:nvPr>
        </p:nvSpPr>
        <p:spPr>
          <a:xfrm>
            <a:off x="8077200" y="6606582"/>
            <a:ext cx="2133600" cy="25141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6600"/>
              </a:buClr>
              <a:buSzPct val="140000"/>
              <a:buChar char="•"/>
              <a:defRPr sz="3200">
                <a:solidFill>
                  <a:schemeClr val="tx1"/>
                </a:solidFill>
                <a:latin typeface="Times New Roman" pitchFamily="18" charset="0"/>
              </a:defRPr>
            </a:lvl1pPr>
            <a:lvl2pPr marL="742950" indent="-285750">
              <a:spcBef>
                <a:spcPct val="20000"/>
              </a:spcBef>
              <a:buClr>
                <a:srgbClr val="006600"/>
              </a:buClr>
              <a:buSzPct val="140000"/>
              <a:buChar char="–"/>
              <a:defRPr sz="2800">
                <a:solidFill>
                  <a:schemeClr val="tx1"/>
                </a:solidFill>
                <a:latin typeface="Times New Roman" pitchFamily="18" charset="0"/>
              </a:defRPr>
            </a:lvl2pPr>
            <a:lvl3pPr marL="1143000" indent="-228600">
              <a:spcBef>
                <a:spcPct val="20000"/>
              </a:spcBef>
              <a:buClr>
                <a:srgbClr val="006600"/>
              </a:buClr>
              <a:buSzPct val="140000"/>
              <a:buChar char="•"/>
              <a:defRPr sz="2400">
                <a:solidFill>
                  <a:schemeClr val="tx1"/>
                </a:solidFill>
                <a:latin typeface="Times New Roman" pitchFamily="18" charset="0"/>
              </a:defRPr>
            </a:lvl3pPr>
            <a:lvl4pPr marL="1600200" indent="-228600">
              <a:spcBef>
                <a:spcPct val="20000"/>
              </a:spcBef>
              <a:buClr>
                <a:srgbClr val="006600"/>
              </a:buClr>
              <a:buSzPct val="140000"/>
              <a:buChar char="–"/>
              <a:defRPr sz="2000">
                <a:solidFill>
                  <a:schemeClr val="tx1"/>
                </a:solidFill>
                <a:latin typeface="Times New Roman" pitchFamily="18" charset="0"/>
              </a:defRPr>
            </a:lvl4pPr>
            <a:lvl5pPr marL="2057400" indent="-228600">
              <a:spcBef>
                <a:spcPct val="20000"/>
              </a:spcBef>
              <a:buClr>
                <a:srgbClr val="006600"/>
              </a:buClr>
              <a:buSzPct val="14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9pPr>
          </a:lstStyle>
          <a:p>
            <a:pPr>
              <a:spcBef>
                <a:spcPct val="0"/>
              </a:spcBef>
              <a:buClrTx/>
              <a:buSzTx/>
              <a:buFontTx/>
              <a:buNone/>
            </a:pPr>
            <a:fld id="{0BDD7BAB-9DE5-4A44-B8C7-457DF74C70C8}" type="slidenum">
              <a:rPr lang="en-US" altLang="en-US" sz="1200">
                <a:solidFill>
                  <a:schemeClr val="bg1"/>
                </a:solidFill>
              </a:rPr>
              <a:pPr>
                <a:spcBef>
                  <a:spcPct val="0"/>
                </a:spcBef>
                <a:buClrTx/>
                <a:buSzTx/>
                <a:buFontTx/>
                <a:buNone/>
              </a:pPr>
              <a:t>34</a:t>
            </a:fld>
            <a:endParaRPr lang="en-US" altLang="en-US" sz="1200" dirty="0">
              <a:solidFill>
                <a:schemeClr val="bg1"/>
              </a:solidFill>
            </a:endParaRPr>
          </a:p>
        </p:txBody>
      </p:sp>
      <p:sp>
        <p:nvSpPr>
          <p:cNvPr id="3" name="Slide Number Placeholder 1">
            <a:extLst>
              <a:ext uri="{FF2B5EF4-FFF2-40B4-BE49-F238E27FC236}">
                <a16:creationId xmlns:a16="http://schemas.microsoft.com/office/drawing/2014/main" id="{8A4F13F0-56C9-C1BF-511F-5A7D02AE1521}"/>
              </a:ext>
            </a:extLst>
          </p:cNvPr>
          <p:cNvSpPr>
            <a:spLocks noGrp="1"/>
          </p:cNvSpPr>
          <p:nvPr>
            <p:ph type="sldNum" sz="quarter" idx="4"/>
          </p:nvPr>
        </p:nvSpPr>
        <p:spPr>
          <a:xfrm>
            <a:off x="11353800" y="6324600"/>
            <a:ext cx="609600" cy="457200"/>
          </a:xfrm>
        </p:spPr>
        <p:txBody>
          <a:bodyPr/>
          <a:lstStyle/>
          <a:p>
            <a:pPr>
              <a:defRPr/>
            </a:pPr>
            <a:fld id="{F6D20532-61D7-47D0-903F-227F7C48AD34}" type="slidenum">
              <a:rPr lang="en-US" smtClean="0">
                <a:solidFill>
                  <a:srgbClr val="1E0000"/>
                </a:solidFill>
              </a:rPr>
              <a:pPr>
                <a:defRPr/>
              </a:pPr>
              <a:t>34</a:t>
            </a:fld>
            <a:endParaRPr lang="en-US" dirty="0">
              <a:solidFill>
                <a:srgbClr val="1E0000"/>
              </a:solidFill>
            </a:endParaRPr>
          </a:p>
        </p:txBody>
      </p:sp>
    </p:spTree>
    <p:extLst>
      <p:ext uri="{BB962C8B-B14F-4D97-AF65-F5344CB8AC3E}">
        <p14:creationId xmlns:p14="http://schemas.microsoft.com/office/powerpoint/2010/main" val="9110202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noChangeArrowheads="1"/>
          </p:cNvSpPr>
          <p:nvPr>
            <p:ph type="title"/>
          </p:nvPr>
        </p:nvSpPr>
        <p:spPr/>
        <p:txBody>
          <a:bodyPr/>
          <a:lstStyle/>
          <a:p>
            <a:r>
              <a:rPr lang="en-US" altLang="en-US" dirty="0"/>
              <a:t>The Impact of a Large GMD From an Operations Perspective</a:t>
            </a:r>
          </a:p>
        </p:txBody>
      </p:sp>
      <p:sp>
        <p:nvSpPr>
          <p:cNvPr id="23555" name="Content Placeholder 2"/>
          <p:cNvSpPr>
            <a:spLocks noGrp="1" noChangeArrowheads="1"/>
          </p:cNvSpPr>
          <p:nvPr>
            <p:ph idx="1"/>
          </p:nvPr>
        </p:nvSpPr>
        <p:spPr>
          <a:xfrm>
            <a:off x="457200" y="1280160"/>
            <a:ext cx="11049000" cy="4800600"/>
          </a:xfrm>
        </p:spPr>
        <p:txBody>
          <a:bodyPr/>
          <a:lstStyle/>
          <a:p>
            <a:r>
              <a:rPr lang="en-US" altLang="en-US" dirty="0"/>
              <a:t>Would be maybe a day warning but without specifics </a:t>
            </a:r>
          </a:p>
          <a:p>
            <a:pPr lvl="1"/>
            <a:r>
              <a:rPr lang="en-US" altLang="en-US" dirty="0"/>
              <a:t>Satellite at Lagrange point one million miles </a:t>
            </a:r>
            <a:br>
              <a:rPr lang="en-US" altLang="en-US" dirty="0"/>
            </a:br>
            <a:r>
              <a:rPr lang="en-US" altLang="en-US" dirty="0"/>
              <a:t>from earth would give more details, but </a:t>
            </a:r>
            <a:br>
              <a:rPr lang="en-US" altLang="en-US" dirty="0"/>
            </a:br>
            <a:r>
              <a:rPr lang="en-US" altLang="en-US" dirty="0"/>
              <a:t>with less than 30 minutes lead time</a:t>
            </a:r>
          </a:p>
          <a:p>
            <a:pPr lvl="1"/>
            <a:r>
              <a:rPr lang="en-US" altLang="en-US" dirty="0"/>
              <a:t>Could strike quickly; rise time of minutes, </a:t>
            </a:r>
            <a:br>
              <a:rPr lang="en-US" altLang="en-US" dirty="0"/>
            </a:br>
            <a:r>
              <a:rPr lang="en-US" altLang="en-US" dirty="0"/>
              <a:t>rapidly covering a good chunk of the continent</a:t>
            </a:r>
          </a:p>
          <a:p>
            <a:r>
              <a:rPr lang="en-US" altLang="en-US" dirty="0"/>
              <a:t>Reactive power loadings on hundreds of </a:t>
            </a:r>
            <a:br>
              <a:rPr lang="en-US" altLang="en-US" dirty="0"/>
            </a:br>
            <a:r>
              <a:rPr lang="en-US" altLang="en-US" dirty="0"/>
              <a:t>high voltage transformers could rapidly rise</a:t>
            </a:r>
          </a:p>
          <a:p>
            <a:r>
              <a:rPr lang="en-US" altLang="en-US" dirty="0"/>
              <a:t>Increased transformer reactive loading causes heating issues and potential large-scale voltage collapses </a:t>
            </a:r>
          </a:p>
          <a:p>
            <a:r>
              <a:rPr lang="en-US" altLang="en-US" dirty="0"/>
              <a:t>Control room personnel would be overwhelmed</a:t>
            </a:r>
          </a:p>
          <a:p>
            <a:r>
              <a:rPr lang="en-US" altLang="en-US" dirty="0"/>
              <a:t>The storm could last for days with varying intensity</a:t>
            </a:r>
          </a:p>
        </p:txBody>
      </p:sp>
      <p:sp>
        <p:nvSpPr>
          <p:cNvPr id="2355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6600"/>
              </a:buClr>
              <a:buSzPct val="140000"/>
              <a:buChar char="•"/>
              <a:defRPr sz="3200">
                <a:solidFill>
                  <a:schemeClr val="tx1"/>
                </a:solidFill>
                <a:latin typeface="Times New Roman" pitchFamily="18" charset="0"/>
              </a:defRPr>
            </a:lvl1pPr>
            <a:lvl2pPr marL="742950" indent="-285750">
              <a:spcBef>
                <a:spcPct val="20000"/>
              </a:spcBef>
              <a:buClr>
                <a:srgbClr val="006600"/>
              </a:buClr>
              <a:buSzPct val="140000"/>
              <a:buChar char="–"/>
              <a:defRPr sz="2800">
                <a:solidFill>
                  <a:schemeClr val="tx1"/>
                </a:solidFill>
                <a:latin typeface="Times New Roman" pitchFamily="18" charset="0"/>
              </a:defRPr>
            </a:lvl2pPr>
            <a:lvl3pPr marL="1143000" indent="-228600">
              <a:spcBef>
                <a:spcPct val="20000"/>
              </a:spcBef>
              <a:buClr>
                <a:srgbClr val="006600"/>
              </a:buClr>
              <a:buSzPct val="140000"/>
              <a:buChar char="•"/>
              <a:defRPr sz="2400">
                <a:solidFill>
                  <a:schemeClr val="tx1"/>
                </a:solidFill>
                <a:latin typeface="Times New Roman" pitchFamily="18" charset="0"/>
              </a:defRPr>
            </a:lvl3pPr>
            <a:lvl4pPr marL="1600200" indent="-228600">
              <a:spcBef>
                <a:spcPct val="20000"/>
              </a:spcBef>
              <a:buClr>
                <a:srgbClr val="006600"/>
              </a:buClr>
              <a:buSzPct val="140000"/>
              <a:buChar char="–"/>
              <a:defRPr sz="2000">
                <a:solidFill>
                  <a:schemeClr val="tx1"/>
                </a:solidFill>
                <a:latin typeface="Times New Roman" pitchFamily="18" charset="0"/>
              </a:defRPr>
            </a:lvl4pPr>
            <a:lvl5pPr marL="2057400" indent="-228600">
              <a:spcBef>
                <a:spcPct val="20000"/>
              </a:spcBef>
              <a:buClr>
                <a:srgbClr val="006600"/>
              </a:buClr>
              <a:buSzPct val="14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9pPr>
          </a:lstStyle>
          <a:p>
            <a:pPr>
              <a:spcBef>
                <a:spcPct val="0"/>
              </a:spcBef>
              <a:buClrTx/>
              <a:buSzTx/>
              <a:buFontTx/>
              <a:buNone/>
            </a:pPr>
            <a:r>
              <a:rPr lang="en-US" altLang="en-US" sz="2000" dirty="0"/>
              <a:t>  </a:t>
            </a:r>
          </a:p>
        </p:txBody>
      </p:sp>
      <p:sp>
        <p:nvSpPr>
          <p:cNvPr id="5" name="Slide Number Placeholder 2"/>
          <p:cNvSpPr txBox="1">
            <a:spLocks/>
          </p:cNvSpPr>
          <p:nvPr/>
        </p:nvSpPr>
        <p:spPr>
          <a:xfrm>
            <a:off x="8077200" y="6606584"/>
            <a:ext cx="2133600" cy="25437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F2FC8D21-943B-441A-A479-D8EF879E15E7}" type="slidenum">
              <a:rPr lang="en-US" sz="1200" smtClean="0"/>
              <a:pPr>
                <a:defRPr/>
              </a:pPr>
              <a:t>35</a:t>
            </a:fld>
            <a:endParaRPr lang="en-US" sz="1200" dirty="0"/>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1905000"/>
            <a:ext cx="4488398" cy="2803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a:extLst>
              <a:ext uri="{FF2B5EF4-FFF2-40B4-BE49-F238E27FC236}">
                <a16:creationId xmlns:a16="http://schemas.microsoft.com/office/drawing/2014/main" id="{380C6DF0-97F2-CAEE-1F24-AF410CF63807}"/>
              </a:ext>
            </a:extLst>
          </p:cNvPr>
          <p:cNvSpPr>
            <a:spLocks noGrp="1"/>
          </p:cNvSpPr>
          <p:nvPr>
            <p:ph type="sldNum" sz="quarter" idx="4"/>
          </p:nvPr>
        </p:nvSpPr>
        <p:spPr>
          <a:xfrm>
            <a:off x="11353800" y="6324600"/>
            <a:ext cx="609600" cy="457200"/>
          </a:xfrm>
        </p:spPr>
        <p:txBody>
          <a:bodyPr/>
          <a:lstStyle/>
          <a:p>
            <a:pPr>
              <a:defRPr/>
            </a:pPr>
            <a:fld id="{F6D20532-61D7-47D0-903F-227F7C48AD34}" type="slidenum">
              <a:rPr lang="en-US" smtClean="0">
                <a:solidFill>
                  <a:srgbClr val="1E0000"/>
                </a:solidFill>
              </a:rPr>
              <a:pPr>
                <a:defRPr/>
              </a:pPr>
              <a:t>35</a:t>
            </a:fld>
            <a:endParaRPr lang="en-US" dirty="0">
              <a:solidFill>
                <a:srgbClr val="1E0000"/>
              </a:solidFill>
            </a:endParaRPr>
          </a:p>
        </p:txBody>
      </p:sp>
    </p:spTree>
    <p:extLst>
      <p:ext uri="{BB962C8B-B14F-4D97-AF65-F5344CB8AC3E}">
        <p14:creationId xmlns:p14="http://schemas.microsoft.com/office/powerpoint/2010/main" val="24101941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noChangeArrowheads="1"/>
          </p:cNvSpPr>
          <p:nvPr>
            <p:ph type="title"/>
          </p:nvPr>
        </p:nvSpPr>
        <p:spPr/>
        <p:txBody>
          <a:bodyPr/>
          <a:lstStyle/>
          <a:p>
            <a:r>
              <a:rPr lang="en-US" altLang="en-US" dirty="0"/>
              <a:t>GIC Mitigation</a:t>
            </a:r>
          </a:p>
        </p:txBody>
      </p:sp>
      <p:sp>
        <p:nvSpPr>
          <p:cNvPr id="30723" name="Content Placeholder 2"/>
          <p:cNvSpPr>
            <a:spLocks noGrp="1" noChangeArrowheads="1"/>
          </p:cNvSpPr>
          <p:nvPr>
            <p:ph idx="1"/>
          </p:nvPr>
        </p:nvSpPr>
        <p:spPr>
          <a:xfrm>
            <a:off x="457200" y="1280160"/>
            <a:ext cx="10515600" cy="4800600"/>
          </a:xfrm>
        </p:spPr>
        <p:txBody>
          <a:bodyPr/>
          <a:lstStyle/>
          <a:p>
            <a:r>
              <a:rPr lang="en-US" altLang="en-US" dirty="0">
                <a:latin typeface="Times New Roman" panose="02020603050405020304" pitchFamily="18" charset="0"/>
                <a:cs typeface="Times New Roman" panose="02020603050405020304" pitchFamily="18" charset="0"/>
              </a:rPr>
              <a:t>Tools are needed to determine mitigation strategies</a:t>
            </a:r>
          </a:p>
          <a:p>
            <a:pPr lvl="1"/>
            <a:r>
              <a:rPr lang="en-US" altLang="en-US" dirty="0">
                <a:latin typeface="Times New Roman" panose="02020603050405020304" pitchFamily="18" charset="0"/>
                <a:cs typeface="Times New Roman" panose="02020603050405020304" pitchFamily="18" charset="0"/>
              </a:rPr>
              <a:t>Cost-benefit analysis</a:t>
            </a:r>
          </a:p>
          <a:p>
            <a:r>
              <a:rPr lang="en-US" altLang="en-US" dirty="0">
                <a:latin typeface="Times New Roman" panose="02020603050405020304" pitchFamily="18" charset="0"/>
                <a:cs typeface="Times New Roman" panose="02020603050405020304" pitchFamily="18" charset="0"/>
              </a:rPr>
              <a:t>GIC flows can be reduced both through operational strategies such as opening lines, and through </a:t>
            </a:r>
            <a:br>
              <a:rPr lang="en-US" altLang="en-US" dirty="0">
                <a:latin typeface="Times New Roman" panose="02020603050405020304" pitchFamily="18" charset="0"/>
                <a:cs typeface="Times New Roman" panose="02020603050405020304" pitchFamily="18" charset="0"/>
              </a:rPr>
            </a:br>
            <a:r>
              <a:rPr lang="en-US" altLang="en-US" dirty="0">
                <a:latin typeface="Times New Roman" panose="02020603050405020304" pitchFamily="18" charset="0"/>
                <a:cs typeface="Times New Roman" panose="02020603050405020304" pitchFamily="18" charset="0"/>
              </a:rPr>
              <a:t>longer term approaches such as </a:t>
            </a:r>
            <a:br>
              <a:rPr lang="en-US" altLang="en-US" dirty="0">
                <a:latin typeface="Times New Roman" panose="02020603050405020304" pitchFamily="18" charset="0"/>
                <a:cs typeface="Times New Roman" panose="02020603050405020304" pitchFamily="18" charset="0"/>
              </a:rPr>
            </a:br>
            <a:r>
              <a:rPr lang="en-US" altLang="en-US" dirty="0">
                <a:latin typeface="Times New Roman" panose="02020603050405020304" pitchFamily="18" charset="0"/>
                <a:cs typeface="Times New Roman" panose="02020603050405020304" pitchFamily="18" charset="0"/>
              </a:rPr>
              <a:t>installing blocking devices</a:t>
            </a:r>
          </a:p>
          <a:p>
            <a:r>
              <a:rPr lang="en-US" altLang="en-US" dirty="0">
                <a:latin typeface="Times New Roman" panose="02020603050405020304" pitchFamily="18" charset="0"/>
                <a:cs typeface="Times New Roman" panose="02020603050405020304" pitchFamily="18" charset="0"/>
              </a:rPr>
              <a:t>Redispatching the system can</a:t>
            </a:r>
            <a:br>
              <a:rPr lang="en-US" altLang="en-US" dirty="0">
                <a:latin typeface="Times New Roman" panose="02020603050405020304" pitchFamily="18" charset="0"/>
                <a:cs typeface="Times New Roman" panose="02020603050405020304" pitchFamily="18" charset="0"/>
              </a:rPr>
            </a:br>
            <a:r>
              <a:rPr lang="en-US" altLang="en-US" dirty="0">
                <a:latin typeface="Times New Roman" panose="02020603050405020304" pitchFamily="18" charset="0"/>
                <a:cs typeface="Times New Roman" panose="02020603050405020304" pitchFamily="18" charset="0"/>
              </a:rPr>
              <a:t>change transformer loadings,</a:t>
            </a:r>
            <a:br>
              <a:rPr lang="en-US" altLang="en-US" dirty="0">
                <a:latin typeface="Times New Roman" panose="02020603050405020304" pitchFamily="18" charset="0"/>
                <a:cs typeface="Times New Roman" panose="02020603050405020304" pitchFamily="18" charset="0"/>
              </a:rPr>
            </a:br>
            <a:r>
              <a:rPr lang="en-US" altLang="en-US" dirty="0">
                <a:latin typeface="Times New Roman" panose="02020603050405020304" pitchFamily="18" charset="0"/>
                <a:cs typeface="Times New Roman" panose="02020603050405020304" pitchFamily="18" charset="0"/>
              </a:rPr>
              <a:t>providing margins for GICs</a:t>
            </a:r>
          </a:p>
          <a:p>
            <a:r>
              <a:rPr lang="en-US" altLang="en-US" dirty="0">
                <a:latin typeface="Times New Roman" panose="02020603050405020304" pitchFamily="18" charset="0"/>
                <a:cs typeface="Times New Roman" panose="02020603050405020304" pitchFamily="18" charset="0"/>
              </a:rPr>
              <a:t>Algorithms are needed to provide real-time </a:t>
            </a:r>
            <a:br>
              <a:rPr lang="en-US" altLang="en-US" dirty="0">
                <a:latin typeface="Times New Roman" panose="02020603050405020304" pitchFamily="18" charset="0"/>
                <a:cs typeface="Times New Roman" panose="02020603050405020304" pitchFamily="18" charset="0"/>
              </a:rPr>
            </a:br>
            <a:r>
              <a:rPr lang="en-US" altLang="en-US" dirty="0">
                <a:latin typeface="Times New Roman" panose="02020603050405020304" pitchFamily="18" charset="0"/>
                <a:cs typeface="Times New Roman" panose="02020603050405020304" pitchFamily="18" charset="0"/>
              </a:rPr>
              <a:t>situational awareness for use during GMDs</a:t>
            </a:r>
          </a:p>
        </p:txBody>
      </p:sp>
      <p:sp>
        <p:nvSpPr>
          <p:cNvPr id="3072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6600"/>
              </a:buClr>
              <a:buSzPct val="140000"/>
              <a:buChar char="•"/>
              <a:defRPr sz="3200">
                <a:solidFill>
                  <a:schemeClr val="tx1"/>
                </a:solidFill>
                <a:latin typeface="Times New Roman" pitchFamily="18" charset="0"/>
              </a:defRPr>
            </a:lvl1pPr>
            <a:lvl2pPr marL="742950" indent="-285750">
              <a:spcBef>
                <a:spcPct val="20000"/>
              </a:spcBef>
              <a:buClr>
                <a:srgbClr val="006600"/>
              </a:buClr>
              <a:buSzPct val="140000"/>
              <a:buChar char="–"/>
              <a:defRPr sz="2800">
                <a:solidFill>
                  <a:schemeClr val="tx1"/>
                </a:solidFill>
                <a:latin typeface="Times New Roman" pitchFamily="18" charset="0"/>
              </a:defRPr>
            </a:lvl2pPr>
            <a:lvl3pPr marL="1143000" indent="-228600">
              <a:spcBef>
                <a:spcPct val="20000"/>
              </a:spcBef>
              <a:buClr>
                <a:srgbClr val="006600"/>
              </a:buClr>
              <a:buSzPct val="140000"/>
              <a:buChar char="•"/>
              <a:defRPr sz="2400">
                <a:solidFill>
                  <a:schemeClr val="tx1"/>
                </a:solidFill>
                <a:latin typeface="Times New Roman" pitchFamily="18" charset="0"/>
              </a:defRPr>
            </a:lvl3pPr>
            <a:lvl4pPr marL="1600200" indent="-228600">
              <a:spcBef>
                <a:spcPct val="20000"/>
              </a:spcBef>
              <a:buClr>
                <a:srgbClr val="006600"/>
              </a:buClr>
              <a:buSzPct val="140000"/>
              <a:buChar char="–"/>
              <a:defRPr sz="2000">
                <a:solidFill>
                  <a:schemeClr val="tx1"/>
                </a:solidFill>
                <a:latin typeface="Times New Roman" pitchFamily="18" charset="0"/>
              </a:defRPr>
            </a:lvl4pPr>
            <a:lvl5pPr marL="2057400" indent="-228600">
              <a:spcBef>
                <a:spcPct val="20000"/>
              </a:spcBef>
              <a:buClr>
                <a:srgbClr val="006600"/>
              </a:buClr>
              <a:buSzPct val="14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9pPr>
          </a:lstStyle>
          <a:p>
            <a:pPr>
              <a:spcBef>
                <a:spcPct val="0"/>
              </a:spcBef>
              <a:buClrTx/>
              <a:buSzTx/>
              <a:buFontTx/>
              <a:buNone/>
            </a:pPr>
            <a:r>
              <a:rPr lang="en-US" altLang="en-US" sz="2000" dirty="0"/>
              <a:t>   </a:t>
            </a:r>
          </a:p>
        </p:txBody>
      </p:sp>
      <p:pic>
        <p:nvPicPr>
          <p:cNvPr id="3072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0224" y="2895600"/>
            <a:ext cx="3124200" cy="3038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3"/>
          <p:cNvSpPr txBox="1">
            <a:spLocks/>
          </p:cNvSpPr>
          <p:nvPr/>
        </p:nvSpPr>
        <p:spPr>
          <a:xfrm>
            <a:off x="8080248" y="6611112"/>
            <a:ext cx="2133600" cy="25141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r" defTabSz="457200" rtl="0" eaLnBrk="1" latinLnBrk="0" hangingPunct="1">
              <a:spcBef>
                <a:spcPct val="20000"/>
              </a:spcBef>
              <a:buClr>
                <a:srgbClr val="006600"/>
              </a:buClr>
              <a:buSzPct val="140000"/>
              <a:buChar char="•"/>
              <a:defRPr sz="3200" kern="1200">
                <a:solidFill>
                  <a:schemeClr val="tx1"/>
                </a:solidFill>
                <a:latin typeface="Times New Roman" pitchFamily="18" charset="0"/>
                <a:ea typeface="+mn-ea"/>
                <a:cs typeface="+mn-cs"/>
              </a:defRPr>
            </a:lvl1pPr>
            <a:lvl2pPr marL="742950" indent="-285750" algn="l" defTabSz="457200" rtl="0" eaLnBrk="1" latinLnBrk="0" hangingPunct="1">
              <a:spcBef>
                <a:spcPct val="20000"/>
              </a:spcBef>
              <a:buClr>
                <a:srgbClr val="006600"/>
              </a:buClr>
              <a:buSzPct val="140000"/>
              <a:buChar char="–"/>
              <a:defRPr sz="2800" kern="1200">
                <a:solidFill>
                  <a:schemeClr val="tx1"/>
                </a:solidFill>
                <a:latin typeface="Times New Roman" pitchFamily="18" charset="0"/>
                <a:ea typeface="+mn-ea"/>
                <a:cs typeface="+mn-cs"/>
              </a:defRPr>
            </a:lvl2pPr>
            <a:lvl3pPr marL="1143000" indent="-228600" algn="l" defTabSz="457200" rtl="0" eaLnBrk="1" latinLnBrk="0" hangingPunct="1">
              <a:spcBef>
                <a:spcPct val="20000"/>
              </a:spcBef>
              <a:buClr>
                <a:srgbClr val="006600"/>
              </a:buClr>
              <a:buSzPct val="140000"/>
              <a:buChar char="•"/>
              <a:defRPr sz="2400" kern="1200">
                <a:solidFill>
                  <a:schemeClr val="tx1"/>
                </a:solidFill>
                <a:latin typeface="Times New Roman" pitchFamily="18" charset="0"/>
                <a:ea typeface="+mn-ea"/>
                <a:cs typeface="+mn-cs"/>
              </a:defRPr>
            </a:lvl3pPr>
            <a:lvl4pPr marL="1600200" indent="-228600" algn="l" defTabSz="457200" rtl="0" eaLnBrk="1" latinLnBrk="0" hangingPunct="1">
              <a:spcBef>
                <a:spcPct val="20000"/>
              </a:spcBef>
              <a:buClr>
                <a:srgbClr val="006600"/>
              </a:buClr>
              <a:buSzPct val="140000"/>
              <a:buChar char="–"/>
              <a:defRPr sz="2000" kern="1200">
                <a:solidFill>
                  <a:schemeClr val="tx1"/>
                </a:solidFill>
                <a:latin typeface="Times New Roman" pitchFamily="18" charset="0"/>
                <a:ea typeface="+mn-ea"/>
                <a:cs typeface="+mn-cs"/>
              </a:defRPr>
            </a:lvl4pPr>
            <a:lvl5pPr marL="2057400" indent="-228600" algn="l" defTabSz="457200" rtl="0" eaLnBrk="1" latinLnBrk="0" hangingPunct="1">
              <a:spcBef>
                <a:spcPct val="20000"/>
              </a:spcBef>
              <a:buClr>
                <a:srgbClr val="006600"/>
              </a:buClr>
              <a:buSzPct val="140000"/>
              <a:buChar char="•"/>
              <a:defRPr sz="2000" kern="1200">
                <a:solidFill>
                  <a:schemeClr val="tx1"/>
                </a:solidFill>
                <a:latin typeface="Times New Roman" pitchFamily="18" charset="0"/>
                <a:ea typeface="+mn-ea"/>
                <a:cs typeface="+mn-cs"/>
              </a:defRPr>
            </a:lvl5pPr>
            <a:lvl6pPr marL="2514600" indent="-228600" algn="l" defTabSz="457200" rtl="0" eaLnBrk="0" fontAlgn="base" latinLnBrk="0" hangingPunct="0">
              <a:spcBef>
                <a:spcPct val="20000"/>
              </a:spcBef>
              <a:spcAft>
                <a:spcPct val="0"/>
              </a:spcAft>
              <a:buClr>
                <a:srgbClr val="006600"/>
              </a:buClr>
              <a:buSzPct val="140000"/>
              <a:buChar char="•"/>
              <a:defRPr sz="2000" kern="1200">
                <a:solidFill>
                  <a:schemeClr val="tx1"/>
                </a:solidFill>
                <a:latin typeface="Times New Roman" pitchFamily="18" charset="0"/>
                <a:ea typeface="+mn-ea"/>
                <a:cs typeface="+mn-cs"/>
              </a:defRPr>
            </a:lvl6pPr>
            <a:lvl7pPr marL="2971800" indent="-228600" algn="l" defTabSz="457200" rtl="0" eaLnBrk="0" fontAlgn="base" latinLnBrk="0" hangingPunct="0">
              <a:spcBef>
                <a:spcPct val="20000"/>
              </a:spcBef>
              <a:spcAft>
                <a:spcPct val="0"/>
              </a:spcAft>
              <a:buClr>
                <a:srgbClr val="006600"/>
              </a:buClr>
              <a:buSzPct val="140000"/>
              <a:buChar char="•"/>
              <a:defRPr sz="2000" kern="1200">
                <a:solidFill>
                  <a:schemeClr val="tx1"/>
                </a:solidFill>
                <a:latin typeface="Times New Roman" pitchFamily="18" charset="0"/>
                <a:ea typeface="+mn-ea"/>
                <a:cs typeface="+mn-cs"/>
              </a:defRPr>
            </a:lvl7pPr>
            <a:lvl8pPr marL="3429000" indent="-228600" algn="l" defTabSz="457200" rtl="0" eaLnBrk="0" fontAlgn="base" latinLnBrk="0" hangingPunct="0">
              <a:spcBef>
                <a:spcPct val="20000"/>
              </a:spcBef>
              <a:spcAft>
                <a:spcPct val="0"/>
              </a:spcAft>
              <a:buClr>
                <a:srgbClr val="006600"/>
              </a:buClr>
              <a:buSzPct val="140000"/>
              <a:buChar char="•"/>
              <a:defRPr sz="2000" kern="1200">
                <a:solidFill>
                  <a:schemeClr val="tx1"/>
                </a:solidFill>
                <a:latin typeface="Times New Roman" pitchFamily="18" charset="0"/>
                <a:ea typeface="+mn-ea"/>
                <a:cs typeface="+mn-cs"/>
              </a:defRPr>
            </a:lvl8pPr>
            <a:lvl9pPr marL="3886200" indent="-228600" algn="l" defTabSz="457200" rtl="0" eaLnBrk="0" fontAlgn="base" latinLnBrk="0" hangingPunct="0">
              <a:spcBef>
                <a:spcPct val="20000"/>
              </a:spcBef>
              <a:spcAft>
                <a:spcPct val="0"/>
              </a:spcAft>
              <a:buClr>
                <a:srgbClr val="006600"/>
              </a:buClr>
              <a:buSzPct val="140000"/>
              <a:buChar char="•"/>
              <a:defRPr sz="2000" kern="1200">
                <a:solidFill>
                  <a:schemeClr val="tx1"/>
                </a:solidFill>
                <a:latin typeface="Times New Roman" pitchFamily="18" charset="0"/>
                <a:ea typeface="+mn-ea"/>
                <a:cs typeface="+mn-cs"/>
              </a:defRPr>
            </a:lvl9pPr>
          </a:lstStyle>
          <a:p>
            <a:pPr>
              <a:spcBef>
                <a:spcPct val="0"/>
              </a:spcBef>
              <a:buClrTx/>
              <a:buSzTx/>
              <a:buFontTx/>
              <a:buNone/>
            </a:pPr>
            <a:fld id="{CB6C02DA-67E6-480F-A6D1-E80EDCABF8CD}" type="slidenum">
              <a:rPr lang="en-US" altLang="en-US" sz="1200" smtClean="0">
                <a:solidFill>
                  <a:schemeClr val="bg1"/>
                </a:solidFill>
              </a:rPr>
              <a:pPr>
                <a:spcBef>
                  <a:spcPct val="0"/>
                </a:spcBef>
                <a:buClrTx/>
                <a:buSzTx/>
                <a:buFontTx/>
                <a:buNone/>
              </a:pPr>
              <a:t>36</a:t>
            </a:fld>
            <a:endParaRPr lang="en-US" altLang="en-US" sz="1200" dirty="0">
              <a:solidFill>
                <a:schemeClr val="bg1"/>
              </a:solidFill>
            </a:endParaRPr>
          </a:p>
        </p:txBody>
      </p:sp>
      <p:sp>
        <p:nvSpPr>
          <p:cNvPr id="2" name="Slide Number Placeholder 1">
            <a:extLst>
              <a:ext uri="{FF2B5EF4-FFF2-40B4-BE49-F238E27FC236}">
                <a16:creationId xmlns:a16="http://schemas.microsoft.com/office/drawing/2014/main" id="{80062A65-D262-DBDA-5CAE-CAAF0E22709E}"/>
              </a:ext>
            </a:extLst>
          </p:cNvPr>
          <p:cNvSpPr>
            <a:spLocks noGrp="1"/>
          </p:cNvSpPr>
          <p:nvPr>
            <p:ph type="sldNum" sz="quarter" idx="4"/>
          </p:nvPr>
        </p:nvSpPr>
        <p:spPr>
          <a:xfrm>
            <a:off x="11353800" y="6324600"/>
            <a:ext cx="609600" cy="457200"/>
          </a:xfrm>
        </p:spPr>
        <p:txBody>
          <a:bodyPr/>
          <a:lstStyle/>
          <a:p>
            <a:pPr>
              <a:defRPr/>
            </a:pPr>
            <a:fld id="{F6D20532-61D7-47D0-903F-227F7C48AD34}" type="slidenum">
              <a:rPr lang="en-US" smtClean="0">
                <a:solidFill>
                  <a:srgbClr val="1E0000"/>
                </a:solidFill>
              </a:rPr>
              <a:pPr>
                <a:defRPr/>
              </a:pPr>
              <a:t>36</a:t>
            </a:fld>
            <a:endParaRPr lang="en-US" dirty="0">
              <a:solidFill>
                <a:srgbClr val="1E0000"/>
              </a:solidFill>
            </a:endParaRPr>
          </a:p>
        </p:txBody>
      </p:sp>
    </p:spTree>
    <p:extLst>
      <p:ext uri="{BB962C8B-B14F-4D97-AF65-F5344CB8AC3E}">
        <p14:creationId xmlns:p14="http://schemas.microsoft.com/office/powerpoint/2010/main" val="9885209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AB6D2-CB14-7514-0546-9EAE35153697}"/>
              </a:ext>
            </a:extLst>
          </p:cNvPr>
          <p:cNvSpPr>
            <a:spLocks noGrp="1"/>
          </p:cNvSpPr>
          <p:nvPr>
            <p:ph type="title"/>
          </p:nvPr>
        </p:nvSpPr>
        <p:spPr/>
        <p:txBody>
          <a:bodyPr/>
          <a:lstStyle/>
          <a:p>
            <a:r>
              <a:rPr lang="en-US" dirty="0"/>
              <a:t>Integrating Weather (and Other Resiliency Events) into Electric gird Planning</a:t>
            </a:r>
          </a:p>
        </p:txBody>
      </p:sp>
      <p:sp>
        <p:nvSpPr>
          <p:cNvPr id="3" name="Content Placeholder 2">
            <a:extLst>
              <a:ext uri="{FF2B5EF4-FFF2-40B4-BE49-F238E27FC236}">
                <a16:creationId xmlns:a16="http://schemas.microsoft.com/office/drawing/2014/main" id="{C636E77E-4407-DCDF-59BD-D7D7523B9AE6}"/>
              </a:ext>
            </a:extLst>
          </p:cNvPr>
          <p:cNvSpPr>
            <a:spLocks noGrp="1"/>
          </p:cNvSpPr>
          <p:nvPr>
            <p:ph idx="1"/>
          </p:nvPr>
        </p:nvSpPr>
        <p:spPr/>
        <p:txBody>
          <a:bodyPr/>
          <a:lstStyle/>
          <a:p>
            <a:r>
              <a:rPr lang="en-US" dirty="0"/>
              <a:t>Human activity depends on the weather, and this has always been reflected in the electric load</a:t>
            </a:r>
          </a:p>
          <a:p>
            <a:r>
              <a:rPr lang="en-US" dirty="0"/>
              <a:t>Traditionally some power flow parameters have depended on the weather (e.g., line ratings, turbine max MW, line resistance)</a:t>
            </a:r>
          </a:p>
          <a:p>
            <a:r>
              <a:rPr lang="en-US" dirty="0"/>
              <a:t>Over the last several decades this dependence has grown substantially with the increase in wind and solar generation</a:t>
            </a:r>
          </a:p>
          <a:p>
            <a:pPr lvl="1"/>
            <a:r>
              <a:rPr lang="en-US" dirty="0"/>
              <a:t>They now provide about 17% of US electric energy (&gt; 30% in ERCOT); there are times when most of the electricity in regions is supplied by these sources</a:t>
            </a:r>
          </a:p>
          <a:p>
            <a:pPr lvl="1"/>
            <a:r>
              <a:rPr lang="en-US" dirty="0"/>
              <a:t>They are extremely dependent on the weather</a:t>
            </a:r>
          </a:p>
          <a:p>
            <a:r>
              <a:rPr lang="en-US" dirty="0"/>
              <a:t>Major power system input parameters are now heavily weather dependent (e.g., wind and solar generator Max MW) </a:t>
            </a:r>
          </a:p>
          <a:p>
            <a:endParaRPr lang="en-US" dirty="0"/>
          </a:p>
        </p:txBody>
      </p:sp>
      <p:sp>
        <p:nvSpPr>
          <p:cNvPr id="4" name="Slide Number Placeholder 1">
            <a:extLst>
              <a:ext uri="{FF2B5EF4-FFF2-40B4-BE49-F238E27FC236}">
                <a16:creationId xmlns:a16="http://schemas.microsoft.com/office/drawing/2014/main" id="{31791694-7BF5-AE7F-DC6B-EABB373A2CC3}"/>
              </a:ext>
            </a:extLst>
          </p:cNvPr>
          <p:cNvSpPr>
            <a:spLocks noGrp="1"/>
          </p:cNvSpPr>
          <p:nvPr>
            <p:ph type="sldNum" sz="quarter" idx="4"/>
          </p:nvPr>
        </p:nvSpPr>
        <p:spPr>
          <a:xfrm>
            <a:off x="11353800" y="6324600"/>
            <a:ext cx="609600" cy="457200"/>
          </a:xfrm>
        </p:spPr>
        <p:txBody>
          <a:bodyPr/>
          <a:lstStyle/>
          <a:p>
            <a:pPr>
              <a:defRPr/>
            </a:pPr>
            <a:fld id="{F6D20532-61D7-47D0-903F-227F7C48AD34}" type="slidenum">
              <a:rPr lang="en-US" smtClean="0">
                <a:solidFill>
                  <a:srgbClr val="1E0000"/>
                </a:solidFill>
              </a:rPr>
              <a:pPr>
                <a:defRPr/>
              </a:pPr>
              <a:t>37</a:t>
            </a:fld>
            <a:endParaRPr lang="en-US" dirty="0">
              <a:solidFill>
                <a:srgbClr val="1E0000"/>
              </a:solidFill>
            </a:endParaRPr>
          </a:p>
        </p:txBody>
      </p:sp>
    </p:spTree>
    <p:extLst>
      <p:ext uri="{BB962C8B-B14F-4D97-AF65-F5344CB8AC3E}">
        <p14:creationId xmlns:p14="http://schemas.microsoft.com/office/powerpoint/2010/main" val="16196962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09525-0DE1-7BDD-786E-2E16FF9CBD01}"/>
              </a:ext>
            </a:extLst>
          </p:cNvPr>
          <p:cNvSpPr>
            <a:spLocks noGrp="1"/>
          </p:cNvSpPr>
          <p:nvPr>
            <p:ph type="title"/>
          </p:nvPr>
        </p:nvSpPr>
        <p:spPr>
          <a:xfrm>
            <a:off x="457200" y="76200"/>
            <a:ext cx="11658600" cy="1066800"/>
          </a:xfrm>
        </p:spPr>
        <p:txBody>
          <a:bodyPr/>
          <a:lstStyle/>
          <a:p>
            <a:r>
              <a:rPr lang="en-US" dirty="0"/>
              <a:t>Availability of Weather Information</a:t>
            </a:r>
          </a:p>
        </p:txBody>
      </p:sp>
      <p:sp>
        <p:nvSpPr>
          <p:cNvPr id="3" name="Content Placeholder 2">
            <a:extLst>
              <a:ext uri="{FF2B5EF4-FFF2-40B4-BE49-F238E27FC236}">
                <a16:creationId xmlns:a16="http://schemas.microsoft.com/office/drawing/2014/main" id="{732AF51A-97D8-047E-A55B-C92CB30D4635}"/>
              </a:ext>
            </a:extLst>
          </p:cNvPr>
          <p:cNvSpPr>
            <a:spLocks noGrp="1"/>
          </p:cNvSpPr>
          <p:nvPr>
            <p:ph idx="1"/>
          </p:nvPr>
        </p:nvSpPr>
        <p:spPr>
          <a:xfrm>
            <a:off x="228600" y="1280160"/>
            <a:ext cx="11658600" cy="5196840"/>
          </a:xfrm>
        </p:spPr>
        <p:txBody>
          <a:bodyPr/>
          <a:lstStyle/>
          <a:p>
            <a:r>
              <a:rPr lang="en-US" dirty="0"/>
              <a:t>We started this effort three years back by using historical weather station measurements (mostly identified by their ICAOs [International Civil Aviation Organization], e.g. KLIT, KCLL)</a:t>
            </a:r>
          </a:p>
          <a:p>
            <a:pPr lvl="1"/>
            <a:r>
              <a:rPr lang="en-US" sz="2200" dirty="0"/>
              <a:t>We had lots of data, but much of it had missing values; we also only had surface wind values and no direct solar measurements</a:t>
            </a:r>
          </a:p>
          <a:p>
            <a:pPr lvl="1"/>
            <a:r>
              <a:rPr lang="en-US" sz="2200" dirty="0"/>
              <a:t>Such measurements at specific locations can still be very useful (e.g., at electrical substations)</a:t>
            </a:r>
          </a:p>
          <a:p>
            <a:r>
              <a:rPr lang="en-US" sz="2600" dirty="0"/>
              <a:t>There are many other sources of free weather information, with good coverage provided by </a:t>
            </a:r>
            <a:r>
              <a:rPr lang="en-US" i="1" dirty="0"/>
              <a:t>Weather DataSet Needs for Planning and Analyzing Modern Power Systems</a:t>
            </a:r>
            <a:r>
              <a:rPr lang="en-US" dirty="0"/>
              <a:t>, Energy Systems Integration Group (ESIG), October 2023 </a:t>
            </a:r>
          </a:p>
          <a:p>
            <a:pPr lvl="1"/>
            <a:r>
              <a:rPr lang="en-US" dirty="0"/>
              <a:t>www.esig.energy/wp-content/uploads/2023/10/ESIG-Weather-Datasets-summary-report-2023.pdf</a:t>
            </a:r>
          </a:p>
          <a:p>
            <a:endParaRPr lang="en-US" dirty="0"/>
          </a:p>
        </p:txBody>
      </p:sp>
      <p:sp>
        <p:nvSpPr>
          <p:cNvPr id="4" name="Slide Number Placeholder 1">
            <a:extLst>
              <a:ext uri="{FF2B5EF4-FFF2-40B4-BE49-F238E27FC236}">
                <a16:creationId xmlns:a16="http://schemas.microsoft.com/office/drawing/2014/main" id="{348FB622-A0F7-73E8-7D81-8D1441D7ED86}"/>
              </a:ext>
            </a:extLst>
          </p:cNvPr>
          <p:cNvSpPr>
            <a:spLocks noGrp="1"/>
          </p:cNvSpPr>
          <p:nvPr>
            <p:ph type="sldNum" sz="quarter" idx="4"/>
          </p:nvPr>
        </p:nvSpPr>
        <p:spPr>
          <a:xfrm>
            <a:off x="11353800" y="6324600"/>
            <a:ext cx="609600" cy="457200"/>
          </a:xfrm>
        </p:spPr>
        <p:txBody>
          <a:bodyPr/>
          <a:lstStyle/>
          <a:p>
            <a:pPr>
              <a:defRPr/>
            </a:pPr>
            <a:fld id="{F6D20532-61D7-47D0-903F-227F7C48AD34}" type="slidenum">
              <a:rPr lang="en-US" smtClean="0">
                <a:solidFill>
                  <a:srgbClr val="1E0000"/>
                </a:solidFill>
              </a:rPr>
              <a:pPr>
                <a:defRPr/>
              </a:pPr>
              <a:t>38</a:t>
            </a:fld>
            <a:endParaRPr lang="en-US" dirty="0">
              <a:solidFill>
                <a:srgbClr val="1E0000"/>
              </a:solidFill>
            </a:endParaRPr>
          </a:p>
        </p:txBody>
      </p:sp>
    </p:spTree>
    <p:extLst>
      <p:ext uri="{BB962C8B-B14F-4D97-AF65-F5344CB8AC3E}">
        <p14:creationId xmlns:p14="http://schemas.microsoft.com/office/powerpoint/2010/main" val="2360280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E370A055-1E47-E48F-C9B7-E319E238C33F}"/>
              </a:ext>
            </a:extLst>
          </p:cNvPr>
          <p:cNvSpPr>
            <a:spLocks noGrp="1" noChangeArrowheads="1"/>
          </p:cNvSpPr>
          <p:nvPr>
            <p:ph type="title"/>
          </p:nvPr>
        </p:nvSpPr>
        <p:spPr/>
        <p:txBody>
          <a:bodyPr/>
          <a:lstStyle/>
          <a:p>
            <a:r>
              <a:rPr lang="en-US" altLang="en-US" dirty="0"/>
              <a:t>Larger Scale Blackouts</a:t>
            </a:r>
          </a:p>
        </p:txBody>
      </p:sp>
      <p:sp>
        <p:nvSpPr>
          <p:cNvPr id="18435" name="Content Placeholder 2">
            <a:extLst>
              <a:ext uri="{FF2B5EF4-FFF2-40B4-BE49-F238E27FC236}">
                <a16:creationId xmlns:a16="http://schemas.microsoft.com/office/drawing/2014/main" id="{EBBDFA72-399A-4D3A-7630-8C53B8A69921}"/>
              </a:ext>
            </a:extLst>
          </p:cNvPr>
          <p:cNvSpPr>
            <a:spLocks noGrp="1" noChangeArrowheads="1"/>
          </p:cNvSpPr>
          <p:nvPr>
            <p:ph idx="1"/>
          </p:nvPr>
        </p:nvSpPr>
        <p:spPr>
          <a:xfrm>
            <a:off x="457200" y="1280160"/>
            <a:ext cx="10820400" cy="4114800"/>
          </a:xfrm>
        </p:spPr>
        <p:txBody>
          <a:bodyPr/>
          <a:lstStyle/>
          <a:p>
            <a:r>
              <a:rPr lang="en-US" altLang="en-US" dirty="0"/>
              <a:t>The North American Electric Reliability Corporation (NERC) requires reporting of events the interrupt more than 300 MWs or affect at least 50,000 customers</a:t>
            </a:r>
          </a:p>
          <a:p>
            <a:pPr lvl="1"/>
            <a:r>
              <a:rPr lang="en-US" altLang="en-US" dirty="0"/>
              <a:t>From 1984 to 2006 there were 861 events reported, but only about 300 met the criteria</a:t>
            </a:r>
          </a:p>
          <a:p>
            <a:pPr lvl="1"/>
            <a:r>
              <a:rPr lang="en-US" altLang="en-US" dirty="0"/>
              <a:t>Average of blackouts that met the criteria affected several hundred thousand customers, but large outages affected many more (like August 14, 2003 with more than 50 million people). </a:t>
            </a:r>
          </a:p>
          <a:p>
            <a:endParaRPr lang="en-US" altLang="en-US" dirty="0"/>
          </a:p>
          <a:p>
            <a:endParaRPr lang="en-US" altLang="en-US" dirty="0"/>
          </a:p>
        </p:txBody>
      </p:sp>
      <p:sp>
        <p:nvSpPr>
          <p:cNvPr id="18436" name="Slide Number Placeholder 3">
            <a:extLst>
              <a:ext uri="{FF2B5EF4-FFF2-40B4-BE49-F238E27FC236}">
                <a16:creationId xmlns:a16="http://schemas.microsoft.com/office/drawing/2014/main" id="{72BC01F0-6ECD-3E1A-0B06-704F8BFFFE8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6600"/>
              </a:buClr>
              <a:buSzPct val="140000"/>
              <a:buChar char="•"/>
              <a:defRPr sz="3200">
                <a:solidFill>
                  <a:schemeClr val="tx1"/>
                </a:solidFill>
                <a:latin typeface="Times New Roman" panose="02020603050405020304" pitchFamily="18" charset="0"/>
              </a:defRPr>
            </a:lvl1pPr>
            <a:lvl2pPr marL="742950" indent="-285750">
              <a:spcBef>
                <a:spcPct val="20000"/>
              </a:spcBef>
              <a:buClr>
                <a:srgbClr val="006600"/>
              </a:buClr>
              <a:buSzPct val="140000"/>
              <a:buChar char="–"/>
              <a:defRPr sz="2800">
                <a:solidFill>
                  <a:schemeClr val="tx1"/>
                </a:solidFill>
                <a:latin typeface="Times New Roman" panose="02020603050405020304" pitchFamily="18" charset="0"/>
              </a:defRPr>
            </a:lvl2pPr>
            <a:lvl3pPr marL="1143000" indent="-228600">
              <a:spcBef>
                <a:spcPct val="20000"/>
              </a:spcBef>
              <a:buClr>
                <a:srgbClr val="006600"/>
              </a:buClr>
              <a:buSzPct val="140000"/>
              <a:buChar char="•"/>
              <a:defRPr sz="2400">
                <a:solidFill>
                  <a:schemeClr val="tx1"/>
                </a:solidFill>
                <a:latin typeface="Times New Roman" panose="02020603050405020304" pitchFamily="18" charset="0"/>
              </a:defRPr>
            </a:lvl3pPr>
            <a:lvl4pPr marL="1600200" indent="-228600">
              <a:spcBef>
                <a:spcPct val="20000"/>
              </a:spcBef>
              <a:buClr>
                <a:srgbClr val="006600"/>
              </a:buClr>
              <a:buSzPct val="140000"/>
              <a:buChar char="–"/>
              <a:defRPr sz="2000">
                <a:solidFill>
                  <a:schemeClr val="tx1"/>
                </a:solidFill>
                <a:latin typeface="Times New Roman" panose="02020603050405020304" pitchFamily="18" charset="0"/>
              </a:defRPr>
            </a:lvl4pPr>
            <a:lvl5pPr marL="2057400" indent="-228600">
              <a:spcBef>
                <a:spcPct val="20000"/>
              </a:spcBef>
              <a:buClr>
                <a:srgbClr val="006600"/>
              </a:buClr>
              <a:buSzPct val="14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6600"/>
              </a:buClr>
              <a:buSzPct val="14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6600"/>
              </a:buClr>
              <a:buSzPct val="14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6600"/>
              </a:buClr>
              <a:buSzPct val="14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6600"/>
              </a:buClr>
              <a:buSzPct val="140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2000" dirty="0"/>
              <a:t> </a:t>
            </a:r>
          </a:p>
        </p:txBody>
      </p:sp>
      <p:sp>
        <p:nvSpPr>
          <p:cNvPr id="18437" name="Rectangle 4">
            <a:extLst>
              <a:ext uri="{FF2B5EF4-FFF2-40B4-BE49-F238E27FC236}">
                <a16:creationId xmlns:a16="http://schemas.microsoft.com/office/drawing/2014/main" id="{CBA7169B-7F45-91C4-F337-B5EEC65DAD11}"/>
              </a:ext>
            </a:extLst>
          </p:cNvPr>
          <p:cNvSpPr>
            <a:spLocks noChangeArrowheads="1"/>
          </p:cNvSpPr>
          <p:nvPr/>
        </p:nvSpPr>
        <p:spPr bwMode="auto">
          <a:xfrm>
            <a:off x="2133600" y="6248400"/>
            <a:ext cx="8001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6600"/>
              </a:buClr>
              <a:buSzPct val="140000"/>
              <a:buChar char="•"/>
              <a:defRPr sz="3200">
                <a:solidFill>
                  <a:schemeClr val="tx1"/>
                </a:solidFill>
                <a:latin typeface="Times New Roman" panose="02020603050405020304" pitchFamily="18" charset="0"/>
              </a:defRPr>
            </a:lvl1pPr>
            <a:lvl2pPr marL="742950" indent="-285750">
              <a:spcBef>
                <a:spcPct val="20000"/>
              </a:spcBef>
              <a:buClr>
                <a:srgbClr val="006600"/>
              </a:buClr>
              <a:buSzPct val="140000"/>
              <a:buChar char="–"/>
              <a:defRPr sz="2800">
                <a:solidFill>
                  <a:schemeClr val="tx1"/>
                </a:solidFill>
                <a:latin typeface="Times New Roman" panose="02020603050405020304" pitchFamily="18" charset="0"/>
              </a:defRPr>
            </a:lvl2pPr>
            <a:lvl3pPr marL="1143000" indent="-228600">
              <a:spcBef>
                <a:spcPct val="20000"/>
              </a:spcBef>
              <a:buClr>
                <a:srgbClr val="006600"/>
              </a:buClr>
              <a:buSzPct val="140000"/>
              <a:buChar char="•"/>
              <a:defRPr sz="2400">
                <a:solidFill>
                  <a:schemeClr val="tx1"/>
                </a:solidFill>
                <a:latin typeface="Times New Roman" panose="02020603050405020304" pitchFamily="18" charset="0"/>
              </a:defRPr>
            </a:lvl3pPr>
            <a:lvl4pPr marL="1600200" indent="-228600">
              <a:spcBef>
                <a:spcPct val="20000"/>
              </a:spcBef>
              <a:buClr>
                <a:srgbClr val="006600"/>
              </a:buClr>
              <a:buSzPct val="140000"/>
              <a:buChar char="–"/>
              <a:defRPr sz="2000">
                <a:solidFill>
                  <a:schemeClr val="tx1"/>
                </a:solidFill>
                <a:latin typeface="Times New Roman" panose="02020603050405020304" pitchFamily="18" charset="0"/>
              </a:defRPr>
            </a:lvl4pPr>
            <a:lvl5pPr marL="2057400" indent="-228600">
              <a:spcBef>
                <a:spcPct val="20000"/>
              </a:spcBef>
              <a:buClr>
                <a:srgbClr val="006600"/>
              </a:buClr>
              <a:buSzPct val="14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6600"/>
              </a:buClr>
              <a:buSzPct val="14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6600"/>
              </a:buClr>
              <a:buSzPct val="14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6600"/>
              </a:buClr>
              <a:buSzPct val="14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6600"/>
              </a:buClr>
              <a:buSzPct val="140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600" dirty="0">
                <a:latin typeface="Arial" panose="020B0604020202020204" pitchFamily="34" charset="0"/>
              </a:rPr>
              <a:t>Source: www.uvm.edu/~phines/publications/2008/Hines_2008_blackouts.pdf</a:t>
            </a:r>
          </a:p>
        </p:txBody>
      </p:sp>
      <p:sp>
        <p:nvSpPr>
          <p:cNvPr id="2" name="Slide Number Placeholder 3">
            <a:extLst>
              <a:ext uri="{FF2B5EF4-FFF2-40B4-BE49-F238E27FC236}">
                <a16:creationId xmlns:a16="http://schemas.microsoft.com/office/drawing/2014/main" id="{66F87FF5-0767-6548-A6F9-6BAEE6B3557C}"/>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3</a:t>
            </a:fld>
            <a:endParaRPr lang="en-US" dirty="0">
              <a:solidFill>
                <a:schemeClr val="tx1">
                  <a:lumMod val="50000"/>
                </a:schemeClr>
              </a:solidFill>
            </a:endParaRPr>
          </a:p>
        </p:txBody>
      </p:sp>
      <p:sp>
        <p:nvSpPr>
          <p:cNvPr id="3" name="Rectangle 2">
            <a:extLst>
              <a:ext uri="{FF2B5EF4-FFF2-40B4-BE49-F238E27FC236}">
                <a16:creationId xmlns:a16="http://schemas.microsoft.com/office/drawing/2014/main" id="{5340E9A3-A48E-9EF4-EB77-98C3207C8A0E}"/>
              </a:ext>
            </a:extLst>
          </p:cNvPr>
          <p:cNvSpPr/>
          <p:nvPr/>
        </p:nvSpPr>
        <p:spPr>
          <a:xfrm>
            <a:off x="1714500" y="5105400"/>
            <a:ext cx="8763000" cy="830997"/>
          </a:xfrm>
          <a:prstGeom prst="rect">
            <a:avLst/>
          </a:prstGeom>
          <a:solidFill>
            <a:schemeClr val="accent3">
              <a:lumMod val="95000"/>
            </a:schemeClr>
          </a:solidFill>
        </p:spPr>
        <p:txBody>
          <a:bodyPr wrap="square">
            <a:spAutoFit/>
          </a:bodyPr>
          <a:lstStyle/>
          <a:p>
            <a:r>
              <a:rPr lang="en-US" sz="2400" dirty="0">
                <a:solidFill>
                  <a:srgbClr val="000000"/>
                </a:solidFill>
                <a:latin typeface="+mn-lt"/>
              </a:rPr>
              <a:t>This data is now kind of dated, partially because of changes in the availability of information to researchers</a:t>
            </a:r>
          </a:p>
        </p:txBody>
      </p:sp>
    </p:spTree>
    <p:extLst>
      <p:ext uri="{BB962C8B-B14F-4D97-AF65-F5344CB8AC3E}">
        <p14:creationId xmlns:p14="http://schemas.microsoft.com/office/powerpoint/2010/main" val="35760617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86EDA-5CF7-5F1A-C20B-DDD97122492A}"/>
              </a:ext>
            </a:extLst>
          </p:cNvPr>
          <p:cNvSpPr>
            <a:spLocks noGrp="1"/>
          </p:cNvSpPr>
          <p:nvPr>
            <p:ph type="title"/>
          </p:nvPr>
        </p:nvSpPr>
        <p:spPr/>
        <p:txBody>
          <a:bodyPr/>
          <a:lstStyle/>
          <a:p>
            <a:r>
              <a:rPr lang="en-US" dirty="0"/>
              <a:t>ESIG Report (10/2023)</a:t>
            </a:r>
          </a:p>
        </p:txBody>
      </p:sp>
      <p:sp>
        <p:nvSpPr>
          <p:cNvPr id="3" name="Content Placeholder 2">
            <a:extLst>
              <a:ext uri="{FF2B5EF4-FFF2-40B4-BE49-F238E27FC236}">
                <a16:creationId xmlns:a16="http://schemas.microsoft.com/office/drawing/2014/main" id="{F15E7FAF-317E-AA73-77E8-9C96AE114A49}"/>
              </a:ext>
            </a:extLst>
          </p:cNvPr>
          <p:cNvSpPr>
            <a:spLocks noGrp="1"/>
          </p:cNvSpPr>
          <p:nvPr>
            <p:ph idx="1"/>
          </p:nvPr>
        </p:nvSpPr>
        <p:spPr>
          <a:xfrm>
            <a:off x="457200" y="1280160"/>
            <a:ext cx="5029200" cy="3733800"/>
          </a:xfrm>
        </p:spPr>
        <p:txBody>
          <a:bodyPr/>
          <a:lstStyle/>
          <a:p>
            <a:r>
              <a:rPr lang="en-US" sz="2000" dirty="0"/>
              <a:t>“These widespread changes lead to the increasing weather-dependence of supply and demand, making power system planning dramatically more complex and requiring much more comprehensive weather data for robust system planning.”</a:t>
            </a:r>
          </a:p>
          <a:p>
            <a:r>
              <a:rPr lang="en-US" sz="2000" dirty="0"/>
              <a:t>“The work required to achieve a long-term solution to weather data needs is not trivial, but it is manageable and is much less costly than blindly building trillions of dollars of infrastructure without the basic tools to cost effectively optimize it and assess its reliability.”</a:t>
            </a:r>
          </a:p>
          <a:p>
            <a:r>
              <a:rPr lang="en-US" sz="2000" dirty="0"/>
              <a:t>PowerWorld had started working in planning weather integration about a year before the ESIG report appeared, but much progress has been made in the last year</a:t>
            </a:r>
          </a:p>
          <a:p>
            <a:endParaRPr lang="en-US" dirty="0"/>
          </a:p>
        </p:txBody>
      </p:sp>
      <p:pic>
        <p:nvPicPr>
          <p:cNvPr id="4" name="Picture 3">
            <a:extLst>
              <a:ext uri="{FF2B5EF4-FFF2-40B4-BE49-F238E27FC236}">
                <a16:creationId xmlns:a16="http://schemas.microsoft.com/office/drawing/2014/main" id="{AF7F587B-31DD-CEA4-BEFC-9805DAD67FD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67400" y="402279"/>
            <a:ext cx="6096000" cy="6053442"/>
          </a:xfrm>
          <a:prstGeom prst="rect">
            <a:avLst/>
          </a:prstGeom>
        </p:spPr>
      </p:pic>
      <p:sp>
        <p:nvSpPr>
          <p:cNvPr id="5" name="Slide Number Placeholder 1">
            <a:extLst>
              <a:ext uri="{FF2B5EF4-FFF2-40B4-BE49-F238E27FC236}">
                <a16:creationId xmlns:a16="http://schemas.microsoft.com/office/drawing/2014/main" id="{29A76773-ADDE-4072-0EB0-E4971372040E}"/>
              </a:ext>
            </a:extLst>
          </p:cNvPr>
          <p:cNvSpPr txBox="1">
            <a:spLocks/>
          </p:cNvSpPr>
          <p:nvPr/>
        </p:nvSpPr>
        <p:spPr>
          <a:xfrm>
            <a:off x="11353800" y="6324600"/>
            <a:ext cx="6096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39</a:t>
            </a:fld>
            <a:endParaRPr lang="en-US" sz="2000" dirty="0">
              <a:solidFill>
                <a:srgbClr val="1E0000"/>
              </a:solidFill>
            </a:endParaRPr>
          </a:p>
        </p:txBody>
      </p:sp>
    </p:spTree>
    <p:extLst>
      <p:ext uri="{BB962C8B-B14F-4D97-AF65-F5344CB8AC3E}">
        <p14:creationId xmlns:p14="http://schemas.microsoft.com/office/powerpoint/2010/main" val="13045670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AFBF5-DB6A-A57F-016C-60D740DD4F37}"/>
              </a:ext>
            </a:extLst>
          </p:cNvPr>
          <p:cNvSpPr>
            <a:spLocks noGrp="1"/>
          </p:cNvSpPr>
          <p:nvPr>
            <p:ph type="title"/>
          </p:nvPr>
        </p:nvSpPr>
        <p:spPr/>
        <p:txBody>
          <a:bodyPr/>
          <a:lstStyle/>
          <a:p>
            <a:r>
              <a:rPr lang="en-US" dirty="0"/>
              <a:t>Weather Resiliency Example: Renewable Resource Droughts</a:t>
            </a:r>
          </a:p>
        </p:txBody>
      </p:sp>
      <p:sp>
        <p:nvSpPr>
          <p:cNvPr id="3" name="Content Placeholder 2">
            <a:extLst>
              <a:ext uri="{FF2B5EF4-FFF2-40B4-BE49-F238E27FC236}">
                <a16:creationId xmlns:a16="http://schemas.microsoft.com/office/drawing/2014/main" id="{D554E454-3540-BF1B-CEF2-2CC9EE970D17}"/>
              </a:ext>
            </a:extLst>
          </p:cNvPr>
          <p:cNvSpPr>
            <a:spLocks noGrp="1"/>
          </p:cNvSpPr>
          <p:nvPr>
            <p:ph idx="1"/>
          </p:nvPr>
        </p:nvSpPr>
        <p:spPr>
          <a:xfrm>
            <a:off x="457200" y="1280160"/>
            <a:ext cx="11297920" cy="2301240"/>
          </a:xfrm>
        </p:spPr>
        <p:txBody>
          <a:bodyPr/>
          <a:lstStyle/>
          <a:p>
            <a:r>
              <a:rPr lang="en-US" dirty="0"/>
              <a:t>With the rapid growth in wind and solar resources, a growing concern is how to handle wind and solar “droughts” with the generic term of renewable resource droughts used to describe them</a:t>
            </a:r>
          </a:p>
          <a:p>
            <a:r>
              <a:rPr lang="en-US" dirty="0"/>
              <a:t>The below example is a wind drought that occurred in the Midwest in late January 2020 </a:t>
            </a:r>
          </a:p>
          <a:p>
            <a:endParaRPr lang="en-US" dirty="0"/>
          </a:p>
        </p:txBody>
      </p:sp>
      <p:pic>
        <p:nvPicPr>
          <p:cNvPr id="4" name="Picture 3">
            <a:extLst>
              <a:ext uri="{FF2B5EF4-FFF2-40B4-BE49-F238E27FC236}">
                <a16:creationId xmlns:a16="http://schemas.microsoft.com/office/drawing/2014/main" id="{F9D2D41B-AA0C-1FE9-FD79-69D564207A0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8200" y="3616296"/>
            <a:ext cx="3810000" cy="3005598"/>
          </a:xfrm>
          <a:prstGeom prst="rect">
            <a:avLst/>
          </a:prstGeom>
        </p:spPr>
      </p:pic>
      <p:pic>
        <p:nvPicPr>
          <p:cNvPr id="5" name="Picture 4">
            <a:extLst>
              <a:ext uri="{FF2B5EF4-FFF2-40B4-BE49-F238E27FC236}">
                <a16:creationId xmlns:a16="http://schemas.microsoft.com/office/drawing/2014/main" id="{BCE291E6-BBA6-02DE-4C13-6F5913E16E2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257800" y="3429000"/>
            <a:ext cx="5602209" cy="2938864"/>
          </a:xfrm>
          <a:prstGeom prst="rect">
            <a:avLst/>
          </a:prstGeom>
        </p:spPr>
      </p:pic>
    </p:spTree>
    <p:extLst>
      <p:ext uri="{BB962C8B-B14F-4D97-AF65-F5344CB8AC3E}">
        <p14:creationId xmlns:p14="http://schemas.microsoft.com/office/powerpoint/2010/main" val="10918077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6F035-FC12-3A57-18D9-5980BC7356C1}"/>
              </a:ext>
            </a:extLst>
          </p:cNvPr>
          <p:cNvSpPr>
            <a:spLocks noGrp="1"/>
          </p:cNvSpPr>
          <p:nvPr>
            <p:ph type="title"/>
          </p:nvPr>
        </p:nvSpPr>
        <p:spPr>
          <a:xfrm>
            <a:off x="457200" y="76200"/>
            <a:ext cx="11582400" cy="1066800"/>
          </a:xfrm>
        </p:spPr>
        <p:txBody>
          <a:bodyPr/>
          <a:lstStyle/>
          <a:p>
            <a:r>
              <a:rPr lang="en-US" dirty="0"/>
              <a:t>HICSS 2025 Paper on Power Flow Weather Modeling</a:t>
            </a:r>
          </a:p>
        </p:txBody>
      </p:sp>
      <p:sp>
        <p:nvSpPr>
          <p:cNvPr id="3" name="Content Placeholder 2">
            <a:extLst>
              <a:ext uri="{FF2B5EF4-FFF2-40B4-BE49-F238E27FC236}">
                <a16:creationId xmlns:a16="http://schemas.microsoft.com/office/drawing/2014/main" id="{397CEE1C-048F-AF45-2D6B-3C064E1EC256}"/>
              </a:ext>
            </a:extLst>
          </p:cNvPr>
          <p:cNvSpPr>
            <a:spLocks noGrp="1"/>
          </p:cNvSpPr>
          <p:nvPr>
            <p:ph idx="1"/>
          </p:nvPr>
        </p:nvSpPr>
        <p:spPr>
          <a:xfrm>
            <a:off x="457200" y="1280160"/>
            <a:ext cx="3581400" cy="3733800"/>
          </a:xfrm>
        </p:spPr>
        <p:txBody>
          <a:bodyPr/>
          <a:lstStyle/>
          <a:p>
            <a:r>
              <a:rPr lang="en-US" sz="2400" dirty="0"/>
              <a:t>There is a paper from the 59</a:t>
            </a:r>
            <a:r>
              <a:rPr lang="en-US" sz="2400" baseline="30000" dirty="0"/>
              <a:t>th</a:t>
            </a:r>
            <a:r>
              <a:rPr lang="en-US" sz="2400" dirty="0"/>
              <a:t> Hawaii International Conference on System Sciences (HICSS) titled, “Power Flow Modeling of the Impacts of Weather and Other Resiliency Hazards With a Focus on Transmission Planning,”; it is available at </a:t>
            </a:r>
            <a:r>
              <a:rPr lang="en-US" sz="2400" b="1" dirty="0"/>
              <a:t>overbye.engr.tamu.edu/publications</a:t>
            </a:r>
          </a:p>
          <a:p>
            <a:endParaRPr lang="en-US" dirty="0"/>
          </a:p>
        </p:txBody>
      </p:sp>
      <p:pic>
        <p:nvPicPr>
          <p:cNvPr id="5" name="Picture 4">
            <a:extLst>
              <a:ext uri="{FF2B5EF4-FFF2-40B4-BE49-F238E27FC236}">
                <a16:creationId xmlns:a16="http://schemas.microsoft.com/office/drawing/2014/main" id="{10DD64AB-45CF-85D8-6B52-C9092FA3B9B6}"/>
              </a:ext>
            </a:extLst>
          </p:cNvPr>
          <p:cNvPicPr>
            <a:picLocks noChangeAspect="1"/>
          </p:cNvPicPr>
          <p:nvPr/>
        </p:nvPicPr>
        <p:blipFill>
          <a:blip r:embed="rId2"/>
          <a:stretch>
            <a:fillRect/>
          </a:stretch>
        </p:blipFill>
        <p:spPr>
          <a:xfrm>
            <a:off x="4038600" y="1524000"/>
            <a:ext cx="7925603" cy="4876800"/>
          </a:xfrm>
          <a:prstGeom prst="rect">
            <a:avLst/>
          </a:prstGeom>
        </p:spPr>
      </p:pic>
      <p:sp>
        <p:nvSpPr>
          <p:cNvPr id="4" name="Slide Number Placeholder 1">
            <a:extLst>
              <a:ext uri="{FF2B5EF4-FFF2-40B4-BE49-F238E27FC236}">
                <a16:creationId xmlns:a16="http://schemas.microsoft.com/office/drawing/2014/main" id="{134ED0D1-D5A9-7549-7312-C958D5D5524A}"/>
              </a:ext>
            </a:extLst>
          </p:cNvPr>
          <p:cNvSpPr txBox="1">
            <a:spLocks/>
          </p:cNvSpPr>
          <p:nvPr/>
        </p:nvSpPr>
        <p:spPr>
          <a:xfrm>
            <a:off x="11353800" y="6324600"/>
            <a:ext cx="6096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41</a:t>
            </a:fld>
            <a:endParaRPr lang="en-US" sz="2000" dirty="0">
              <a:solidFill>
                <a:srgbClr val="1E0000"/>
              </a:solidFill>
            </a:endParaRPr>
          </a:p>
        </p:txBody>
      </p:sp>
    </p:spTree>
    <p:extLst>
      <p:ext uri="{BB962C8B-B14F-4D97-AF65-F5344CB8AC3E}">
        <p14:creationId xmlns:p14="http://schemas.microsoft.com/office/powerpoint/2010/main" val="16893474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E23A1-A87C-B1B5-F151-FA2F600A06E4}"/>
              </a:ext>
            </a:extLst>
          </p:cNvPr>
          <p:cNvSpPr>
            <a:spLocks noGrp="1"/>
          </p:cNvSpPr>
          <p:nvPr>
            <p:ph type="title"/>
          </p:nvPr>
        </p:nvSpPr>
        <p:spPr/>
        <p:txBody>
          <a:bodyPr/>
          <a:lstStyle/>
          <a:p>
            <a:r>
              <a:rPr lang="en-US" dirty="0"/>
              <a:t>Some Strategies to Prepare: </a:t>
            </a:r>
            <a:br>
              <a:rPr lang="en-US" dirty="0"/>
            </a:br>
            <a:r>
              <a:rPr lang="en-US" dirty="0"/>
              <a:t>Component Hardening, Physical Security</a:t>
            </a:r>
          </a:p>
        </p:txBody>
      </p:sp>
      <p:sp>
        <p:nvSpPr>
          <p:cNvPr id="3" name="Content Placeholder 2">
            <a:extLst>
              <a:ext uri="{FF2B5EF4-FFF2-40B4-BE49-F238E27FC236}">
                <a16:creationId xmlns:a16="http://schemas.microsoft.com/office/drawing/2014/main" id="{382787BF-3034-E29B-B499-BFAA691602DE}"/>
              </a:ext>
            </a:extLst>
          </p:cNvPr>
          <p:cNvSpPr>
            <a:spLocks noGrp="1"/>
          </p:cNvSpPr>
          <p:nvPr>
            <p:ph idx="1"/>
          </p:nvPr>
        </p:nvSpPr>
        <p:spPr/>
        <p:txBody>
          <a:bodyPr/>
          <a:lstStyle/>
          <a:p>
            <a:r>
              <a:rPr lang="en-US" dirty="0"/>
              <a:t>Electric grids are comprised of components, and resiliency can be enhanced by hardening particularly vulnerable components</a:t>
            </a:r>
          </a:p>
          <a:p>
            <a:pPr lvl="1"/>
            <a:r>
              <a:rPr lang="en-US" dirty="0"/>
              <a:t>Transmission lines in likely icing location, undergrounding some lines, transformers with better handling of geomagnetically induced currents (GICs), water protection</a:t>
            </a:r>
          </a:p>
          <a:p>
            <a:pPr lvl="1"/>
            <a:r>
              <a:rPr lang="en-US" dirty="0"/>
              <a:t>This needs to be done considering the cost versus benefit</a:t>
            </a:r>
          </a:p>
          <a:p>
            <a:pPr lvl="1"/>
            <a:r>
              <a:rPr lang="en-US" dirty="0"/>
              <a:t>Vegetation management should also be considered</a:t>
            </a:r>
          </a:p>
          <a:p>
            <a:r>
              <a:rPr lang="en-US" dirty="0"/>
              <a:t>Physical security is an area of increased concern, with unmanned aerial vehicles being a fast rising threat</a:t>
            </a:r>
          </a:p>
          <a:p>
            <a:endParaRPr lang="en-US" dirty="0"/>
          </a:p>
        </p:txBody>
      </p:sp>
      <p:sp>
        <p:nvSpPr>
          <p:cNvPr id="4" name="Slide Number Placeholder 1">
            <a:extLst>
              <a:ext uri="{FF2B5EF4-FFF2-40B4-BE49-F238E27FC236}">
                <a16:creationId xmlns:a16="http://schemas.microsoft.com/office/drawing/2014/main" id="{13E0D616-F6B1-C22D-8F51-ABF4AB9F62E0}"/>
              </a:ext>
            </a:extLst>
          </p:cNvPr>
          <p:cNvSpPr>
            <a:spLocks noGrp="1"/>
          </p:cNvSpPr>
          <p:nvPr>
            <p:ph type="sldNum" sz="quarter" idx="4"/>
          </p:nvPr>
        </p:nvSpPr>
        <p:spPr>
          <a:xfrm>
            <a:off x="11353800" y="6324600"/>
            <a:ext cx="609600" cy="457200"/>
          </a:xfrm>
        </p:spPr>
        <p:txBody>
          <a:bodyPr/>
          <a:lstStyle/>
          <a:p>
            <a:pPr>
              <a:defRPr/>
            </a:pPr>
            <a:fld id="{F6D20532-61D7-47D0-903F-227F7C48AD34}" type="slidenum">
              <a:rPr lang="en-US" smtClean="0">
                <a:solidFill>
                  <a:srgbClr val="1E0000"/>
                </a:solidFill>
              </a:rPr>
              <a:pPr>
                <a:defRPr/>
              </a:pPr>
              <a:t>42</a:t>
            </a:fld>
            <a:endParaRPr lang="en-US" dirty="0">
              <a:solidFill>
                <a:srgbClr val="1E0000"/>
              </a:solidFill>
            </a:endParaRPr>
          </a:p>
        </p:txBody>
      </p:sp>
    </p:spTree>
    <p:extLst>
      <p:ext uri="{BB962C8B-B14F-4D97-AF65-F5344CB8AC3E}">
        <p14:creationId xmlns:p14="http://schemas.microsoft.com/office/powerpoint/2010/main" val="34842532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A6F9A-2C60-C4F1-89E6-1B81D2A9EDE3}"/>
              </a:ext>
            </a:extLst>
          </p:cNvPr>
          <p:cNvSpPr>
            <a:spLocks noGrp="1"/>
          </p:cNvSpPr>
          <p:nvPr>
            <p:ph type="title"/>
          </p:nvPr>
        </p:nvSpPr>
        <p:spPr/>
        <p:txBody>
          <a:bodyPr/>
          <a:lstStyle/>
          <a:p>
            <a:r>
              <a:rPr lang="en-US" dirty="0"/>
              <a:t>Enhancing Bulk Grid Simulations to Handle HILF Scenarios</a:t>
            </a:r>
          </a:p>
        </p:txBody>
      </p:sp>
      <p:sp>
        <p:nvSpPr>
          <p:cNvPr id="3" name="Content Placeholder 2">
            <a:extLst>
              <a:ext uri="{FF2B5EF4-FFF2-40B4-BE49-F238E27FC236}">
                <a16:creationId xmlns:a16="http://schemas.microsoft.com/office/drawing/2014/main" id="{3CEA83F6-6619-6239-C2D3-45D2CAEB2550}"/>
              </a:ext>
            </a:extLst>
          </p:cNvPr>
          <p:cNvSpPr>
            <a:spLocks noGrp="1"/>
          </p:cNvSpPr>
          <p:nvPr>
            <p:ph idx="1"/>
          </p:nvPr>
        </p:nvSpPr>
        <p:spPr/>
        <p:txBody>
          <a:bodyPr/>
          <a:lstStyle/>
          <a:p>
            <a:r>
              <a:rPr lang="en-US" dirty="0"/>
              <a:t>The stressed operation associated with the high impact, low frequency events presents modeling challenges</a:t>
            </a:r>
          </a:p>
          <a:p>
            <a:r>
              <a:rPr lang="en-US" dirty="0"/>
              <a:t>Luckily, over the last several years the software is being enhanced to deal with these situations</a:t>
            </a:r>
          </a:p>
          <a:p>
            <a:pPr lvl="1"/>
            <a:r>
              <a:rPr lang="en-US" dirty="0"/>
              <a:t>My next presentation goes in-depth on geomagnetic disturbance (GMD) and high altitude electromagnetic pulse (HEMP) modeling</a:t>
            </a:r>
          </a:p>
          <a:p>
            <a:r>
              <a:rPr lang="en-US" dirty="0"/>
              <a:t>There is also a need to consider high voltage transmission system design that lessens the likelihood of cascading outages</a:t>
            </a:r>
          </a:p>
          <a:p>
            <a:r>
              <a:rPr lang="en-US" dirty="0"/>
              <a:t>Improving situational awareness during times of extreme grid stress is key</a:t>
            </a:r>
          </a:p>
          <a:p>
            <a:endParaRPr lang="en-US" dirty="0"/>
          </a:p>
        </p:txBody>
      </p:sp>
      <p:sp>
        <p:nvSpPr>
          <p:cNvPr id="4" name="Slide Number Placeholder 1">
            <a:extLst>
              <a:ext uri="{FF2B5EF4-FFF2-40B4-BE49-F238E27FC236}">
                <a16:creationId xmlns:a16="http://schemas.microsoft.com/office/drawing/2014/main" id="{86A63C19-A7D9-BB49-A5DC-748935B63678}"/>
              </a:ext>
            </a:extLst>
          </p:cNvPr>
          <p:cNvSpPr>
            <a:spLocks noGrp="1"/>
          </p:cNvSpPr>
          <p:nvPr>
            <p:ph type="sldNum" sz="quarter" idx="4"/>
          </p:nvPr>
        </p:nvSpPr>
        <p:spPr>
          <a:xfrm>
            <a:off x="11353800" y="6324600"/>
            <a:ext cx="609600" cy="457200"/>
          </a:xfrm>
        </p:spPr>
        <p:txBody>
          <a:bodyPr/>
          <a:lstStyle/>
          <a:p>
            <a:pPr>
              <a:defRPr/>
            </a:pPr>
            <a:fld id="{F6D20532-61D7-47D0-903F-227F7C48AD34}" type="slidenum">
              <a:rPr lang="en-US" smtClean="0">
                <a:solidFill>
                  <a:srgbClr val="1E0000"/>
                </a:solidFill>
              </a:rPr>
              <a:pPr>
                <a:defRPr/>
              </a:pPr>
              <a:t>43</a:t>
            </a:fld>
            <a:endParaRPr lang="en-US" dirty="0">
              <a:solidFill>
                <a:srgbClr val="1E0000"/>
              </a:solidFill>
            </a:endParaRPr>
          </a:p>
        </p:txBody>
      </p:sp>
    </p:spTree>
    <p:extLst>
      <p:ext uri="{BB962C8B-B14F-4D97-AF65-F5344CB8AC3E}">
        <p14:creationId xmlns:p14="http://schemas.microsoft.com/office/powerpoint/2010/main" val="22466970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59219-0A58-D0F7-17BC-9668E7C64B39}"/>
              </a:ext>
            </a:extLst>
          </p:cNvPr>
          <p:cNvSpPr>
            <a:spLocks noGrp="1"/>
          </p:cNvSpPr>
          <p:nvPr>
            <p:ph type="title"/>
          </p:nvPr>
        </p:nvSpPr>
        <p:spPr/>
        <p:txBody>
          <a:bodyPr/>
          <a:lstStyle/>
          <a:p>
            <a:r>
              <a:rPr lang="en-US" dirty="0"/>
              <a:t>Adaptive Islanding</a:t>
            </a:r>
          </a:p>
        </p:txBody>
      </p:sp>
      <p:sp>
        <p:nvSpPr>
          <p:cNvPr id="3" name="Content Placeholder 2">
            <a:extLst>
              <a:ext uri="{FF2B5EF4-FFF2-40B4-BE49-F238E27FC236}">
                <a16:creationId xmlns:a16="http://schemas.microsoft.com/office/drawing/2014/main" id="{EFFAB1F6-3649-7E41-3AB8-4035CBDDEDC0}"/>
              </a:ext>
            </a:extLst>
          </p:cNvPr>
          <p:cNvSpPr>
            <a:spLocks noGrp="1"/>
          </p:cNvSpPr>
          <p:nvPr>
            <p:ph idx="1"/>
          </p:nvPr>
        </p:nvSpPr>
        <p:spPr>
          <a:xfrm>
            <a:off x="457200" y="1280160"/>
            <a:ext cx="10058400" cy="3733800"/>
          </a:xfrm>
        </p:spPr>
        <p:txBody>
          <a:bodyPr/>
          <a:lstStyle/>
          <a:p>
            <a:r>
              <a:rPr lang="en-US" dirty="0"/>
              <a:t>One promising resiliency technique is to design interconnected grids to split (island)</a:t>
            </a:r>
          </a:p>
          <a:p>
            <a:pPr lvl="1"/>
            <a:r>
              <a:rPr lang="en-US" dirty="0"/>
              <a:t>This is known as controlled islanding and can be enhanced to be adaptive islanding</a:t>
            </a:r>
          </a:p>
          <a:p>
            <a:pPr lvl="1"/>
            <a:r>
              <a:rPr lang="en-US" dirty="0"/>
              <a:t>A distribution system example is a microgrid</a:t>
            </a:r>
          </a:p>
          <a:p>
            <a:r>
              <a:rPr lang="en-US" dirty="0"/>
              <a:t>The islands need to be chosen so they have sufficient generation to match load</a:t>
            </a:r>
          </a:p>
          <a:p>
            <a:r>
              <a:rPr lang="en-US" dirty="0"/>
              <a:t>Often control is still centralized</a:t>
            </a:r>
          </a:p>
          <a:p>
            <a:r>
              <a:rPr lang="en-US" dirty="0"/>
              <a:t>A more involved islanding issue is to setup the grid so smaller parts can function with full autonomy</a:t>
            </a:r>
          </a:p>
          <a:p>
            <a:endParaRPr lang="en-US" dirty="0"/>
          </a:p>
        </p:txBody>
      </p:sp>
      <p:sp>
        <p:nvSpPr>
          <p:cNvPr id="4" name="Slide Number Placeholder 1">
            <a:extLst>
              <a:ext uri="{FF2B5EF4-FFF2-40B4-BE49-F238E27FC236}">
                <a16:creationId xmlns:a16="http://schemas.microsoft.com/office/drawing/2014/main" id="{A0BB2B1D-97AB-2588-45F2-66F2FADE28BB}"/>
              </a:ext>
            </a:extLst>
          </p:cNvPr>
          <p:cNvSpPr>
            <a:spLocks noGrp="1"/>
          </p:cNvSpPr>
          <p:nvPr>
            <p:ph type="sldNum" sz="quarter" idx="4"/>
          </p:nvPr>
        </p:nvSpPr>
        <p:spPr>
          <a:xfrm>
            <a:off x="11353800" y="6324600"/>
            <a:ext cx="609600" cy="457200"/>
          </a:xfrm>
        </p:spPr>
        <p:txBody>
          <a:bodyPr/>
          <a:lstStyle/>
          <a:p>
            <a:pPr>
              <a:defRPr/>
            </a:pPr>
            <a:fld id="{F6D20532-61D7-47D0-903F-227F7C48AD34}" type="slidenum">
              <a:rPr lang="en-US" smtClean="0">
                <a:solidFill>
                  <a:srgbClr val="1E0000"/>
                </a:solidFill>
              </a:rPr>
              <a:pPr>
                <a:defRPr/>
              </a:pPr>
              <a:t>44</a:t>
            </a:fld>
            <a:endParaRPr lang="en-US" dirty="0">
              <a:solidFill>
                <a:srgbClr val="1E0000"/>
              </a:solidFill>
            </a:endParaRPr>
          </a:p>
        </p:txBody>
      </p:sp>
    </p:spTree>
    <p:extLst>
      <p:ext uri="{BB962C8B-B14F-4D97-AF65-F5344CB8AC3E}">
        <p14:creationId xmlns:p14="http://schemas.microsoft.com/office/powerpoint/2010/main" val="36032808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Resiliency and Coupled Infrastructures</a:t>
            </a:r>
          </a:p>
        </p:txBody>
      </p:sp>
      <p:sp>
        <p:nvSpPr>
          <p:cNvPr id="3" name="Content Placeholder 2"/>
          <p:cNvSpPr>
            <a:spLocks noGrp="1"/>
          </p:cNvSpPr>
          <p:nvPr>
            <p:ph idx="1"/>
          </p:nvPr>
        </p:nvSpPr>
        <p:spPr/>
        <p:txBody>
          <a:bodyPr/>
          <a:lstStyle/>
          <a:p>
            <a:r>
              <a:rPr lang="en-US" dirty="0"/>
              <a:t>As our societies become more dependent on electricity, short and small duration blackouts become more concerning, and large-scale, long duration outages can be catastrophic</a:t>
            </a:r>
          </a:p>
          <a:p>
            <a:r>
              <a:rPr lang="en-US" dirty="0"/>
              <a:t>There are many couplings between electric grids and other infrastructures such as natural gas, water, cyber, and increasing transportation</a:t>
            </a:r>
          </a:p>
          <a:p>
            <a:r>
              <a:rPr lang="en-US" dirty="0"/>
              <a:t>These couples need to be more fully considered in electric grid resiliency modeling and simulation </a:t>
            </a:r>
          </a:p>
          <a:p>
            <a:endParaRPr lang="en-US" dirty="0"/>
          </a:p>
        </p:txBody>
      </p:sp>
      <p:sp>
        <p:nvSpPr>
          <p:cNvPr id="4" name="Slide Number Placeholder 3"/>
          <p:cNvSpPr>
            <a:spLocks noGrp="1"/>
          </p:cNvSpPr>
          <p:nvPr>
            <p:ph type="sldNum" sz="quarter" idx="12"/>
          </p:nvPr>
        </p:nvSpPr>
        <p:spPr>
          <a:xfrm>
            <a:off x="8077200" y="6606582"/>
            <a:ext cx="2133600" cy="25141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6600"/>
              </a:buClr>
              <a:buSzPct val="140000"/>
              <a:buChar char="•"/>
              <a:defRPr sz="3200">
                <a:solidFill>
                  <a:schemeClr val="tx1"/>
                </a:solidFill>
                <a:latin typeface="Times New Roman" pitchFamily="18" charset="0"/>
              </a:defRPr>
            </a:lvl1pPr>
            <a:lvl2pPr marL="742950" indent="-285750">
              <a:spcBef>
                <a:spcPct val="20000"/>
              </a:spcBef>
              <a:buClr>
                <a:srgbClr val="006600"/>
              </a:buClr>
              <a:buSzPct val="140000"/>
              <a:buChar char="–"/>
              <a:defRPr sz="2800">
                <a:solidFill>
                  <a:schemeClr val="tx1"/>
                </a:solidFill>
                <a:latin typeface="Times New Roman" pitchFamily="18" charset="0"/>
              </a:defRPr>
            </a:lvl2pPr>
            <a:lvl3pPr marL="1143000" indent="-228600">
              <a:spcBef>
                <a:spcPct val="20000"/>
              </a:spcBef>
              <a:buClr>
                <a:srgbClr val="006600"/>
              </a:buClr>
              <a:buSzPct val="140000"/>
              <a:buChar char="•"/>
              <a:defRPr sz="2400">
                <a:solidFill>
                  <a:schemeClr val="tx1"/>
                </a:solidFill>
                <a:latin typeface="Times New Roman" pitchFamily="18" charset="0"/>
              </a:defRPr>
            </a:lvl3pPr>
            <a:lvl4pPr marL="1600200" indent="-228600">
              <a:spcBef>
                <a:spcPct val="20000"/>
              </a:spcBef>
              <a:buClr>
                <a:srgbClr val="006600"/>
              </a:buClr>
              <a:buSzPct val="140000"/>
              <a:buChar char="–"/>
              <a:defRPr sz="2000">
                <a:solidFill>
                  <a:schemeClr val="tx1"/>
                </a:solidFill>
                <a:latin typeface="Times New Roman" pitchFamily="18" charset="0"/>
              </a:defRPr>
            </a:lvl4pPr>
            <a:lvl5pPr marL="2057400" indent="-228600">
              <a:spcBef>
                <a:spcPct val="20000"/>
              </a:spcBef>
              <a:buClr>
                <a:srgbClr val="006600"/>
              </a:buClr>
              <a:buSzPct val="14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9pPr>
          </a:lstStyle>
          <a:p>
            <a:pPr>
              <a:spcBef>
                <a:spcPct val="0"/>
              </a:spcBef>
              <a:buClrTx/>
              <a:buSzTx/>
              <a:buFontTx/>
              <a:buNone/>
            </a:pPr>
            <a:fld id="{6443F0E8-9F05-42C7-901A-992AAD89A262}" type="slidenum">
              <a:rPr lang="en-US" altLang="en-US" sz="1200">
                <a:solidFill>
                  <a:schemeClr val="bg1"/>
                </a:solidFill>
              </a:rPr>
              <a:pPr>
                <a:spcBef>
                  <a:spcPct val="0"/>
                </a:spcBef>
                <a:buClrTx/>
                <a:buSzTx/>
                <a:buFontTx/>
                <a:buNone/>
              </a:pPr>
              <a:t>45</a:t>
            </a:fld>
            <a:endParaRPr lang="en-US" altLang="en-US" sz="1200" dirty="0">
              <a:solidFill>
                <a:schemeClr val="bg1"/>
              </a:solidFill>
            </a:endParaRPr>
          </a:p>
        </p:txBody>
      </p:sp>
      <p:sp>
        <p:nvSpPr>
          <p:cNvPr id="5" name="Slide Number Placeholder 1">
            <a:extLst>
              <a:ext uri="{FF2B5EF4-FFF2-40B4-BE49-F238E27FC236}">
                <a16:creationId xmlns:a16="http://schemas.microsoft.com/office/drawing/2014/main" id="{F624912A-2363-588D-6BC3-641721E69F91}"/>
              </a:ext>
            </a:extLst>
          </p:cNvPr>
          <p:cNvSpPr>
            <a:spLocks noGrp="1"/>
          </p:cNvSpPr>
          <p:nvPr>
            <p:ph type="sldNum" sz="quarter" idx="4"/>
          </p:nvPr>
        </p:nvSpPr>
        <p:spPr>
          <a:xfrm>
            <a:off x="11353800" y="6324600"/>
            <a:ext cx="609600" cy="457200"/>
          </a:xfrm>
        </p:spPr>
        <p:txBody>
          <a:bodyPr/>
          <a:lstStyle/>
          <a:p>
            <a:pPr>
              <a:defRPr/>
            </a:pPr>
            <a:fld id="{F6D20532-61D7-47D0-903F-227F7C48AD34}" type="slidenum">
              <a:rPr lang="en-US" smtClean="0">
                <a:solidFill>
                  <a:srgbClr val="1E0000"/>
                </a:solidFill>
              </a:rPr>
              <a:pPr>
                <a:defRPr/>
              </a:pPr>
              <a:t>45</a:t>
            </a:fld>
            <a:endParaRPr lang="en-US" dirty="0">
              <a:solidFill>
                <a:srgbClr val="1E0000"/>
              </a:solidFill>
            </a:endParaRPr>
          </a:p>
        </p:txBody>
      </p:sp>
    </p:spTree>
    <p:extLst>
      <p:ext uri="{BB962C8B-B14F-4D97-AF65-F5344CB8AC3E}">
        <p14:creationId xmlns:p14="http://schemas.microsoft.com/office/powerpoint/2010/main" val="2504413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3BB075DF-0570-9B92-1988-50579002E716}"/>
              </a:ext>
            </a:extLst>
          </p:cNvPr>
          <p:cNvSpPr>
            <a:spLocks noGrp="1" noChangeArrowheads="1"/>
          </p:cNvSpPr>
          <p:nvPr>
            <p:ph type="title"/>
          </p:nvPr>
        </p:nvSpPr>
        <p:spPr/>
        <p:txBody>
          <a:bodyPr/>
          <a:lstStyle/>
          <a:p>
            <a:r>
              <a:rPr lang="en-US" altLang="en-US" dirty="0"/>
              <a:t>Large Blackouts in North America By Event Size</a:t>
            </a:r>
          </a:p>
        </p:txBody>
      </p:sp>
      <p:sp>
        <p:nvSpPr>
          <p:cNvPr id="19459" name="Slide Number Placeholder 3">
            <a:extLst>
              <a:ext uri="{FF2B5EF4-FFF2-40B4-BE49-F238E27FC236}">
                <a16:creationId xmlns:a16="http://schemas.microsoft.com/office/drawing/2014/main" id="{C24F185F-0CC6-BB86-E24D-D4407094A62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6600"/>
              </a:buClr>
              <a:buSzPct val="140000"/>
              <a:buChar char="•"/>
              <a:defRPr sz="3200">
                <a:solidFill>
                  <a:schemeClr val="tx1"/>
                </a:solidFill>
                <a:latin typeface="Times New Roman" panose="02020603050405020304" pitchFamily="18" charset="0"/>
              </a:defRPr>
            </a:lvl1pPr>
            <a:lvl2pPr marL="742950" indent="-285750">
              <a:spcBef>
                <a:spcPct val="20000"/>
              </a:spcBef>
              <a:buClr>
                <a:srgbClr val="006600"/>
              </a:buClr>
              <a:buSzPct val="140000"/>
              <a:buChar char="–"/>
              <a:defRPr sz="2800">
                <a:solidFill>
                  <a:schemeClr val="tx1"/>
                </a:solidFill>
                <a:latin typeface="Times New Roman" panose="02020603050405020304" pitchFamily="18" charset="0"/>
              </a:defRPr>
            </a:lvl2pPr>
            <a:lvl3pPr marL="1143000" indent="-228600">
              <a:spcBef>
                <a:spcPct val="20000"/>
              </a:spcBef>
              <a:buClr>
                <a:srgbClr val="006600"/>
              </a:buClr>
              <a:buSzPct val="140000"/>
              <a:buChar char="•"/>
              <a:defRPr sz="2400">
                <a:solidFill>
                  <a:schemeClr val="tx1"/>
                </a:solidFill>
                <a:latin typeface="Times New Roman" panose="02020603050405020304" pitchFamily="18" charset="0"/>
              </a:defRPr>
            </a:lvl3pPr>
            <a:lvl4pPr marL="1600200" indent="-228600">
              <a:spcBef>
                <a:spcPct val="20000"/>
              </a:spcBef>
              <a:buClr>
                <a:srgbClr val="006600"/>
              </a:buClr>
              <a:buSzPct val="140000"/>
              <a:buChar char="–"/>
              <a:defRPr sz="2000">
                <a:solidFill>
                  <a:schemeClr val="tx1"/>
                </a:solidFill>
                <a:latin typeface="Times New Roman" panose="02020603050405020304" pitchFamily="18" charset="0"/>
              </a:defRPr>
            </a:lvl4pPr>
            <a:lvl5pPr marL="2057400" indent="-228600">
              <a:spcBef>
                <a:spcPct val="20000"/>
              </a:spcBef>
              <a:buClr>
                <a:srgbClr val="006600"/>
              </a:buClr>
              <a:buSzPct val="14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6600"/>
              </a:buClr>
              <a:buSzPct val="14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6600"/>
              </a:buClr>
              <a:buSzPct val="14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6600"/>
              </a:buClr>
              <a:buSzPct val="14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6600"/>
              </a:buClr>
              <a:buSzPct val="140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2000" dirty="0"/>
              <a:t> </a:t>
            </a:r>
          </a:p>
        </p:txBody>
      </p:sp>
      <p:pic>
        <p:nvPicPr>
          <p:cNvPr id="19460" name="Picture 2">
            <a:extLst>
              <a:ext uri="{FF2B5EF4-FFF2-40B4-BE49-F238E27FC236}">
                <a16:creationId xmlns:a16="http://schemas.microsoft.com/office/drawing/2014/main" id="{71FD9354-8D1B-D059-E093-7EF1DF3805E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312199"/>
            <a:ext cx="7391400" cy="501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1" name="Picture 3">
            <a:extLst>
              <a:ext uri="{FF2B5EF4-FFF2-40B4-BE49-F238E27FC236}">
                <a16:creationId xmlns:a16="http://schemas.microsoft.com/office/drawing/2014/main" id="{5E780308-4D57-7865-FB44-13BA1A2384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1" y="6248400"/>
            <a:ext cx="8035925"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3">
            <a:extLst>
              <a:ext uri="{FF2B5EF4-FFF2-40B4-BE49-F238E27FC236}">
                <a16:creationId xmlns:a16="http://schemas.microsoft.com/office/drawing/2014/main" id="{54F5AEBF-33CF-9E0C-9D69-CEAAD308EE1A}"/>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4</a:t>
            </a:fld>
            <a:endParaRPr lang="en-US" dirty="0">
              <a:solidFill>
                <a:schemeClr val="tx1">
                  <a:lumMod val="50000"/>
                </a:schemeClr>
              </a:solidFill>
            </a:endParaRPr>
          </a:p>
        </p:txBody>
      </p:sp>
    </p:spTree>
    <p:extLst>
      <p:ext uri="{BB962C8B-B14F-4D97-AF65-F5344CB8AC3E}">
        <p14:creationId xmlns:p14="http://schemas.microsoft.com/office/powerpoint/2010/main" val="3773588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13DC94C1-57C8-B978-01B8-C6F49ABF0B41}"/>
              </a:ext>
            </a:extLst>
          </p:cNvPr>
          <p:cNvSpPr>
            <a:spLocks noGrp="1" noChangeArrowheads="1"/>
          </p:cNvSpPr>
          <p:nvPr>
            <p:ph type="title"/>
          </p:nvPr>
        </p:nvSpPr>
        <p:spPr/>
        <p:txBody>
          <a:bodyPr/>
          <a:lstStyle/>
          <a:p>
            <a:r>
              <a:rPr lang="en-US" altLang="en-US" dirty="0"/>
              <a:t>Causes of Large Blackouts</a:t>
            </a:r>
          </a:p>
        </p:txBody>
      </p:sp>
      <p:sp>
        <p:nvSpPr>
          <p:cNvPr id="20483" name="Slide Number Placeholder 3">
            <a:extLst>
              <a:ext uri="{FF2B5EF4-FFF2-40B4-BE49-F238E27FC236}">
                <a16:creationId xmlns:a16="http://schemas.microsoft.com/office/drawing/2014/main" id="{512D59F0-C99B-9B90-529B-E269B86D257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6600"/>
              </a:buClr>
              <a:buSzPct val="140000"/>
              <a:buChar char="•"/>
              <a:defRPr sz="3200">
                <a:solidFill>
                  <a:schemeClr val="tx1"/>
                </a:solidFill>
                <a:latin typeface="Times New Roman" panose="02020603050405020304" pitchFamily="18" charset="0"/>
              </a:defRPr>
            </a:lvl1pPr>
            <a:lvl2pPr marL="742950" indent="-285750">
              <a:spcBef>
                <a:spcPct val="20000"/>
              </a:spcBef>
              <a:buClr>
                <a:srgbClr val="006600"/>
              </a:buClr>
              <a:buSzPct val="140000"/>
              <a:buChar char="–"/>
              <a:defRPr sz="2800">
                <a:solidFill>
                  <a:schemeClr val="tx1"/>
                </a:solidFill>
                <a:latin typeface="Times New Roman" panose="02020603050405020304" pitchFamily="18" charset="0"/>
              </a:defRPr>
            </a:lvl2pPr>
            <a:lvl3pPr marL="1143000" indent="-228600">
              <a:spcBef>
                <a:spcPct val="20000"/>
              </a:spcBef>
              <a:buClr>
                <a:srgbClr val="006600"/>
              </a:buClr>
              <a:buSzPct val="140000"/>
              <a:buChar char="•"/>
              <a:defRPr sz="2400">
                <a:solidFill>
                  <a:schemeClr val="tx1"/>
                </a:solidFill>
                <a:latin typeface="Times New Roman" panose="02020603050405020304" pitchFamily="18" charset="0"/>
              </a:defRPr>
            </a:lvl3pPr>
            <a:lvl4pPr marL="1600200" indent="-228600">
              <a:spcBef>
                <a:spcPct val="20000"/>
              </a:spcBef>
              <a:buClr>
                <a:srgbClr val="006600"/>
              </a:buClr>
              <a:buSzPct val="140000"/>
              <a:buChar char="–"/>
              <a:defRPr sz="2000">
                <a:solidFill>
                  <a:schemeClr val="tx1"/>
                </a:solidFill>
                <a:latin typeface="Times New Roman" panose="02020603050405020304" pitchFamily="18" charset="0"/>
              </a:defRPr>
            </a:lvl4pPr>
            <a:lvl5pPr marL="2057400" indent="-228600">
              <a:spcBef>
                <a:spcPct val="20000"/>
              </a:spcBef>
              <a:buClr>
                <a:srgbClr val="006600"/>
              </a:buClr>
              <a:buSzPct val="14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6600"/>
              </a:buClr>
              <a:buSzPct val="14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6600"/>
              </a:buClr>
              <a:buSzPct val="14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6600"/>
              </a:buClr>
              <a:buSzPct val="14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6600"/>
              </a:buClr>
              <a:buSzPct val="140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2000" dirty="0"/>
              <a:t>  </a:t>
            </a:r>
          </a:p>
        </p:txBody>
      </p:sp>
      <p:pic>
        <p:nvPicPr>
          <p:cNvPr id="20484" name="Picture 2">
            <a:extLst>
              <a:ext uri="{FF2B5EF4-FFF2-40B4-BE49-F238E27FC236}">
                <a16:creationId xmlns:a16="http://schemas.microsoft.com/office/drawing/2014/main" id="{516DAE5A-77C6-B6A3-9572-C157C341AE4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1295400"/>
            <a:ext cx="6810375"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5" name="Picture 3">
            <a:extLst>
              <a:ext uri="{FF2B5EF4-FFF2-40B4-BE49-F238E27FC236}">
                <a16:creationId xmlns:a16="http://schemas.microsoft.com/office/drawing/2014/main" id="{31E234BC-8CFC-FFD3-1594-D0BCD12E72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1" y="6248400"/>
            <a:ext cx="8035925"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3">
            <a:extLst>
              <a:ext uri="{FF2B5EF4-FFF2-40B4-BE49-F238E27FC236}">
                <a16:creationId xmlns:a16="http://schemas.microsoft.com/office/drawing/2014/main" id="{04DDC05D-CC52-EDD1-A3D3-498AC56B176A}"/>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5</a:t>
            </a:fld>
            <a:endParaRPr lang="en-US" dirty="0">
              <a:solidFill>
                <a:schemeClr val="tx1">
                  <a:lumMod val="50000"/>
                </a:schemeClr>
              </a:solidFill>
            </a:endParaRPr>
          </a:p>
        </p:txBody>
      </p:sp>
    </p:spTree>
    <p:extLst>
      <p:ext uri="{BB962C8B-B14F-4D97-AF65-F5344CB8AC3E}">
        <p14:creationId xmlns:p14="http://schemas.microsoft.com/office/powerpoint/2010/main" val="2253996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6DE3F46E-DE46-34C1-8ED5-1B77A4FCDB1C}"/>
              </a:ext>
            </a:extLst>
          </p:cNvPr>
          <p:cNvSpPr>
            <a:spLocks noGrp="1" noChangeArrowheads="1"/>
          </p:cNvSpPr>
          <p:nvPr>
            <p:ph type="title"/>
          </p:nvPr>
        </p:nvSpPr>
        <p:spPr/>
        <p:txBody>
          <a:bodyPr/>
          <a:lstStyle/>
          <a:p>
            <a:r>
              <a:rPr lang="en-US" altLang="en-US" dirty="0"/>
              <a:t>Weather Related Large-Scale Blackouts</a:t>
            </a:r>
          </a:p>
        </p:txBody>
      </p:sp>
      <p:sp>
        <p:nvSpPr>
          <p:cNvPr id="21507" name="Content Placeholder 2">
            <a:extLst>
              <a:ext uri="{FF2B5EF4-FFF2-40B4-BE49-F238E27FC236}">
                <a16:creationId xmlns:a16="http://schemas.microsoft.com/office/drawing/2014/main" id="{00F900FB-3835-D261-79A3-A2D2DF8FBC79}"/>
              </a:ext>
            </a:extLst>
          </p:cNvPr>
          <p:cNvSpPr>
            <a:spLocks noGrp="1" noChangeArrowheads="1"/>
          </p:cNvSpPr>
          <p:nvPr>
            <p:ph idx="1"/>
          </p:nvPr>
        </p:nvSpPr>
        <p:spPr>
          <a:xfrm>
            <a:off x="457200" y="1280160"/>
            <a:ext cx="10515600" cy="4114800"/>
          </a:xfrm>
        </p:spPr>
        <p:txBody>
          <a:bodyPr/>
          <a:lstStyle/>
          <a:p>
            <a:r>
              <a:rPr lang="en-US" altLang="en-US" dirty="0"/>
              <a:t>A majority of the extremely large blackouts in the US are due to weather related  causes</a:t>
            </a:r>
          </a:p>
          <a:p>
            <a:pPr lvl="1"/>
            <a:r>
              <a:rPr lang="en-US" altLang="en-US" dirty="0"/>
              <a:t>Hurricanes, ice storms, tornados are key causes</a:t>
            </a:r>
          </a:p>
          <a:p>
            <a:r>
              <a:rPr lang="en-US" altLang="en-US" dirty="0"/>
              <a:t>Little can be done operationally for prevention</a:t>
            </a:r>
          </a:p>
          <a:p>
            <a:pPr lvl="1"/>
            <a:r>
              <a:rPr lang="en-US" altLang="en-US" dirty="0"/>
              <a:t>Operational changes can help with quicker restoration</a:t>
            </a:r>
          </a:p>
          <a:p>
            <a:r>
              <a:rPr lang="en-US" altLang="en-US" dirty="0"/>
              <a:t>Prior planning can reduce the blackout extent</a:t>
            </a:r>
          </a:p>
          <a:p>
            <a:pPr lvl="1"/>
            <a:r>
              <a:rPr lang="en-US" altLang="en-US" dirty="0"/>
              <a:t>Tree trimming</a:t>
            </a:r>
          </a:p>
          <a:p>
            <a:pPr lvl="1"/>
            <a:r>
              <a:rPr lang="en-US" altLang="en-US" dirty="0"/>
              <a:t>Locating transmission/distribution underground can be effective but quite costly</a:t>
            </a:r>
          </a:p>
          <a:p>
            <a:pPr lvl="1"/>
            <a:endParaRPr lang="en-US" altLang="en-US" dirty="0"/>
          </a:p>
          <a:p>
            <a:pPr lvl="1"/>
            <a:endParaRPr lang="en-US" altLang="en-US" dirty="0"/>
          </a:p>
        </p:txBody>
      </p:sp>
      <p:sp>
        <p:nvSpPr>
          <p:cNvPr id="21508" name="Slide Number Placeholder 3">
            <a:extLst>
              <a:ext uri="{FF2B5EF4-FFF2-40B4-BE49-F238E27FC236}">
                <a16:creationId xmlns:a16="http://schemas.microsoft.com/office/drawing/2014/main" id="{DA6AB8C9-2229-2C34-DD6A-5FC7CE63AF4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6600"/>
              </a:buClr>
              <a:buSzPct val="140000"/>
              <a:buChar char="•"/>
              <a:defRPr sz="3200">
                <a:solidFill>
                  <a:schemeClr val="tx1"/>
                </a:solidFill>
                <a:latin typeface="Times New Roman" panose="02020603050405020304" pitchFamily="18" charset="0"/>
              </a:defRPr>
            </a:lvl1pPr>
            <a:lvl2pPr marL="742950" indent="-285750">
              <a:spcBef>
                <a:spcPct val="20000"/>
              </a:spcBef>
              <a:buClr>
                <a:srgbClr val="006600"/>
              </a:buClr>
              <a:buSzPct val="140000"/>
              <a:buChar char="–"/>
              <a:defRPr sz="2800">
                <a:solidFill>
                  <a:schemeClr val="tx1"/>
                </a:solidFill>
                <a:latin typeface="Times New Roman" panose="02020603050405020304" pitchFamily="18" charset="0"/>
              </a:defRPr>
            </a:lvl2pPr>
            <a:lvl3pPr marL="1143000" indent="-228600">
              <a:spcBef>
                <a:spcPct val="20000"/>
              </a:spcBef>
              <a:buClr>
                <a:srgbClr val="006600"/>
              </a:buClr>
              <a:buSzPct val="140000"/>
              <a:buChar char="•"/>
              <a:defRPr sz="2400">
                <a:solidFill>
                  <a:schemeClr val="tx1"/>
                </a:solidFill>
                <a:latin typeface="Times New Roman" panose="02020603050405020304" pitchFamily="18" charset="0"/>
              </a:defRPr>
            </a:lvl3pPr>
            <a:lvl4pPr marL="1600200" indent="-228600">
              <a:spcBef>
                <a:spcPct val="20000"/>
              </a:spcBef>
              <a:buClr>
                <a:srgbClr val="006600"/>
              </a:buClr>
              <a:buSzPct val="140000"/>
              <a:buChar char="–"/>
              <a:defRPr sz="2000">
                <a:solidFill>
                  <a:schemeClr val="tx1"/>
                </a:solidFill>
                <a:latin typeface="Times New Roman" panose="02020603050405020304" pitchFamily="18" charset="0"/>
              </a:defRPr>
            </a:lvl4pPr>
            <a:lvl5pPr marL="2057400" indent="-228600">
              <a:spcBef>
                <a:spcPct val="20000"/>
              </a:spcBef>
              <a:buClr>
                <a:srgbClr val="006600"/>
              </a:buClr>
              <a:buSzPct val="14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6600"/>
              </a:buClr>
              <a:buSzPct val="14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6600"/>
              </a:buClr>
              <a:buSzPct val="14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6600"/>
              </a:buClr>
              <a:buSzPct val="14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6600"/>
              </a:buClr>
              <a:buSzPct val="140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2000" dirty="0"/>
              <a:t>  </a:t>
            </a:r>
          </a:p>
        </p:txBody>
      </p:sp>
      <p:sp>
        <p:nvSpPr>
          <p:cNvPr id="2" name="Slide Number Placeholder 3">
            <a:extLst>
              <a:ext uri="{FF2B5EF4-FFF2-40B4-BE49-F238E27FC236}">
                <a16:creationId xmlns:a16="http://schemas.microsoft.com/office/drawing/2014/main" id="{1CD16207-19BB-B882-1BC9-75670DFB5B31}"/>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6</a:t>
            </a:fld>
            <a:endParaRPr lang="en-US" dirty="0">
              <a:solidFill>
                <a:schemeClr val="tx1">
                  <a:lumMod val="50000"/>
                </a:schemeClr>
              </a:solidFill>
            </a:endParaRPr>
          </a:p>
        </p:txBody>
      </p:sp>
    </p:spTree>
    <p:extLst>
      <p:ext uri="{BB962C8B-B14F-4D97-AF65-F5344CB8AC3E}">
        <p14:creationId xmlns:p14="http://schemas.microsoft.com/office/powerpoint/2010/main" val="3207020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D127A2B9-F0A9-32B0-62C6-2E6246B1DC3F}"/>
              </a:ext>
            </a:extLst>
          </p:cNvPr>
          <p:cNvSpPr>
            <a:spLocks noGrp="1" noChangeArrowheads="1"/>
          </p:cNvSpPr>
          <p:nvPr>
            <p:ph type="title"/>
          </p:nvPr>
        </p:nvSpPr>
        <p:spPr/>
        <p:txBody>
          <a:bodyPr/>
          <a:lstStyle/>
          <a:p>
            <a:r>
              <a:rPr lang="en-US" altLang="en-US" dirty="0"/>
              <a:t>Avoidable Transmission Level Blackouts </a:t>
            </a:r>
          </a:p>
        </p:txBody>
      </p:sp>
      <p:sp>
        <p:nvSpPr>
          <p:cNvPr id="23555" name="Content Placeholder 2">
            <a:extLst>
              <a:ext uri="{FF2B5EF4-FFF2-40B4-BE49-F238E27FC236}">
                <a16:creationId xmlns:a16="http://schemas.microsoft.com/office/drawing/2014/main" id="{8F67668C-8869-48FA-1FF0-AED5540FB7A3}"/>
              </a:ext>
            </a:extLst>
          </p:cNvPr>
          <p:cNvSpPr>
            <a:spLocks noGrp="1" noChangeArrowheads="1"/>
          </p:cNvSpPr>
          <p:nvPr>
            <p:ph idx="1"/>
          </p:nvPr>
        </p:nvSpPr>
        <p:spPr>
          <a:xfrm>
            <a:off x="457200" y="1280160"/>
            <a:ext cx="10591800" cy="4114800"/>
          </a:xfrm>
        </p:spPr>
        <p:txBody>
          <a:bodyPr/>
          <a:lstStyle/>
          <a:p>
            <a:r>
              <a:rPr lang="en-US" altLang="en-US" dirty="0"/>
              <a:t>Many major blackouts can be prevented.</a:t>
            </a:r>
          </a:p>
          <a:p>
            <a:r>
              <a:rPr lang="en-US" altLang="en-US" dirty="0"/>
              <a:t>Time frames of the blackouts, minutes to hours, allow for operator intervention</a:t>
            </a:r>
          </a:p>
          <a:p>
            <a:pPr lvl="1"/>
            <a:r>
              <a:rPr lang="en-US" altLang="en-US" dirty="0"/>
              <a:t>Tokyo 1987 (20 minutes), WECC 1996 (six minutes), Eastern Interconnect 2003 (about an hour), Italy 2003 (25 minutes), India 2012</a:t>
            </a:r>
          </a:p>
          <a:p>
            <a:r>
              <a:rPr lang="en-US" altLang="en-US" dirty="0"/>
              <a:t>And of course many are prevented, and hence do not make the news.  For example, near voltage collapse in Delmarva Peninsula, 1999.</a:t>
            </a:r>
          </a:p>
          <a:p>
            <a:pPr lvl="1"/>
            <a:endParaRPr lang="en-US" altLang="en-US" dirty="0"/>
          </a:p>
          <a:p>
            <a:endParaRPr lang="en-US" altLang="en-US" dirty="0"/>
          </a:p>
        </p:txBody>
      </p:sp>
      <p:sp>
        <p:nvSpPr>
          <p:cNvPr id="23556" name="Slide Number Placeholder 3">
            <a:extLst>
              <a:ext uri="{FF2B5EF4-FFF2-40B4-BE49-F238E27FC236}">
                <a16:creationId xmlns:a16="http://schemas.microsoft.com/office/drawing/2014/main" id="{5C51CDEB-250E-69F4-8FC9-48F8C5FBFC6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6600"/>
              </a:buClr>
              <a:buSzPct val="140000"/>
              <a:buChar char="•"/>
              <a:defRPr sz="3200">
                <a:solidFill>
                  <a:schemeClr val="tx1"/>
                </a:solidFill>
                <a:latin typeface="Times New Roman" panose="02020603050405020304" pitchFamily="18" charset="0"/>
              </a:defRPr>
            </a:lvl1pPr>
            <a:lvl2pPr marL="742950" indent="-285750">
              <a:spcBef>
                <a:spcPct val="20000"/>
              </a:spcBef>
              <a:buClr>
                <a:srgbClr val="006600"/>
              </a:buClr>
              <a:buSzPct val="140000"/>
              <a:buChar char="–"/>
              <a:defRPr sz="2800">
                <a:solidFill>
                  <a:schemeClr val="tx1"/>
                </a:solidFill>
                <a:latin typeface="Times New Roman" panose="02020603050405020304" pitchFamily="18" charset="0"/>
              </a:defRPr>
            </a:lvl2pPr>
            <a:lvl3pPr marL="1143000" indent="-228600">
              <a:spcBef>
                <a:spcPct val="20000"/>
              </a:spcBef>
              <a:buClr>
                <a:srgbClr val="006600"/>
              </a:buClr>
              <a:buSzPct val="140000"/>
              <a:buChar char="•"/>
              <a:defRPr sz="2400">
                <a:solidFill>
                  <a:schemeClr val="tx1"/>
                </a:solidFill>
                <a:latin typeface="Times New Roman" panose="02020603050405020304" pitchFamily="18" charset="0"/>
              </a:defRPr>
            </a:lvl3pPr>
            <a:lvl4pPr marL="1600200" indent="-228600">
              <a:spcBef>
                <a:spcPct val="20000"/>
              </a:spcBef>
              <a:buClr>
                <a:srgbClr val="006600"/>
              </a:buClr>
              <a:buSzPct val="140000"/>
              <a:buChar char="–"/>
              <a:defRPr sz="2000">
                <a:solidFill>
                  <a:schemeClr val="tx1"/>
                </a:solidFill>
                <a:latin typeface="Times New Roman" panose="02020603050405020304" pitchFamily="18" charset="0"/>
              </a:defRPr>
            </a:lvl4pPr>
            <a:lvl5pPr marL="2057400" indent="-228600">
              <a:spcBef>
                <a:spcPct val="20000"/>
              </a:spcBef>
              <a:buClr>
                <a:srgbClr val="006600"/>
              </a:buClr>
              <a:buSzPct val="14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6600"/>
              </a:buClr>
              <a:buSzPct val="14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6600"/>
              </a:buClr>
              <a:buSzPct val="14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6600"/>
              </a:buClr>
              <a:buSzPct val="14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6600"/>
              </a:buClr>
              <a:buSzPct val="140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2000" dirty="0"/>
              <a:t> </a:t>
            </a:r>
          </a:p>
        </p:txBody>
      </p:sp>
      <p:sp>
        <p:nvSpPr>
          <p:cNvPr id="2" name="Slide Number Placeholder 3">
            <a:extLst>
              <a:ext uri="{FF2B5EF4-FFF2-40B4-BE49-F238E27FC236}">
                <a16:creationId xmlns:a16="http://schemas.microsoft.com/office/drawing/2014/main" id="{56150CC4-790D-F331-EF3F-A7848583C65F}"/>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7</a:t>
            </a:fld>
            <a:endParaRPr lang="en-US" dirty="0">
              <a:solidFill>
                <a:schemeClr val="tx1">
                  <a:lumMod val="50000"/>
                </a:schemeClr>
              </a:solidFill>
            </a:endParaRPr>
          </a:p>
        </p:txBody>
      </p:sp>
    </p:spTree>
    <p:extLst>
      <p:ext uri="{BB962C8B-B14F-4D97-AF65-F5344CB8AC3E}">
        <p14:creationId xmlns:p14="http://schemas.microsoft.com/office/powerpoint/2010/main" val="4109404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D7537411-7FD9-D4FA-AECB-F1BB9783C7C5}"/>
              </a:ext>
            </a:extLst>
          </p:cNvPr>
          <p:cNvSpPr>
            <a:spLocks noGrp="1" noChangeArrowheads="1"/>
          </p:cNvSpPr>
          <p:nvPr>
            <p:ph type="title"/>
          </p:nvPr>
        </p:nvSpPr>
        <p:spPr/>
        <p:txBody>
          <a:bodyPr/>
          <a:lstStyle/>
          <a:p>
            <a:r>
              <a:rPr lang="en-US" altLang="en-US" dirty="0"/>
              <a:t>Blackouts and Micro-Grids/Distributed Generation</a:t>
            </a:r>
          </a:p>
        </p:txBody>
      </p:sp>
      <p:sp>
        <p:nvSpPr>
          <p:cNvPr id="33795" name="Content Placeholder 2">
            <a:extLst>
              <a:ext uri="{FF2B5EF4-FFF2-40B4-BE49-F238E27FC236}">
                <a16:creationId xmlns:a16="http://schemas.microsoft.com/office/drawing/2014/main" id="{25DCDC29-6219-4E94-EC3F-9688E26C27BF}"/>
              </a:ext>
            </a:extLst>
          </p:cNvPr>
          <p:cNvSpPr>
            <a:spLocks noGrp="1" noChangeArrowheads="1"/>
          </p:cNvSpPr>
          <p:nvPr>
            <p:ph idx="1"/>
          </p:nvPr>
        </p:nvSpPr>
        <p:spPr>
          <a:xfrm>
            <a:off x="457200" y="1280160"/>
            <a:ext cx="11125200" cy="4114800"/>
          </a:xfrm>
        </p:spPr>
        <p:txBody>
          <a:bodyPr/>
          <a:lstStyle/>
          <a:p>
            <a:r>
              <a:rPr lang="en-US" altLang="en-US" dirty="0"/>
              <a:t>The effects of short-term blackouts can be eliminated or reduced through the use of uninterruptible power supplies (UPSs) and backup generation</a:t>
            </a:r>
          </a:p>
          <a:p>
            <a:r>
              <a:rPr lang="en-US" altLang="en-US" dirty="0"/>
              <a:t>Micro-grids, which have the ability to run autonomously </a:t>
            </a:r>
            <a:br>
              <a:rPr lang="en-US" altLang="en-US" dirty="0"/>
            </a:br>
            <a:r>
              <a:rPr lang="en-US" altLang="en-US" dirty="0"/>
              <a:t>from the main grid, offer the potential for additional reliability</a:t>
            </a:r>
          </a:p>
          <a:p>
            <a:pPr lvl="1"/>
            <a:r>
              <a:rPr lang="en-US" altLang="en-US" dirty="0"/>
              <a:t>Having sufficient generation capacity, and a long-term fuel </a:t>
            </a:r>
            <a:br>
              <a:rPr lang="en-US" altLang="en-US" dirty="0"/>
            </a:br>
            <a:r>
              <a:rPr lang="en-US" altLang="en-US" dirty="0"/>
              <a:t>source are key</a:t>
            </a:r>
          </a:p>
          <a:p>
            <a:r>
              <a:rPr lang="en-US" altLang="en-US" dirty="0"/>
              <a:t>The DOE has a website that</a:t>
            </a:r>
            <a:br>
              <a:rPr lang="en-US" altLang="en-US" dirty="0"/>
            </a:br>
            <a:r>
              <a:rPr lang="en-US" altLang="en-US" dirty="0"/>
              <a:t>shows microgrid installations</a:t>
            </a:r>
          </a:p>
          <a:p>
            <a:pPr lvl="1"/>
            <a:r>
              <a:rPr lang="en-US" altLang="en-US" dirty="0"/>
              <a:t>https://doe.icfwebservices.com/microgrid</a:t>
            </a:r>
          </a:p>
          <a:p>
            <a:pPr lvl="1"/>
            <a:r>
              <a:rPr lang="en-US" altLang="en-US" dirty="0"/>
              <a:t>As of 2024 they noted 1174</a:t>
            </a:r>
            <a:br>
              <a:rPr lang="en-US" altLang="en-US" dirty="0"/>
            </a:br>
            <a:r>
              <a:rPr lang="en-US" altLang="en-US" dirty="0"/>
              <a:t>operational microgrids with a total of </a:t>
            </a:r>
            <a:br>
              <a:rPr lang="en-US" altLang="en-US" dirty="0"/>
            </a:br>
            <a:r>
              <a:rPr lang="en-US" altLang="en-US" dirty="0"/>
              <a:t>5.845 GW of reliable capacity </a:t>
            </a:r>
            <a:br>
              <a:rPr lang="en-US" altLang="en-US" dirty="0"/>
            </a:br>
            <a:endParaRPr lang="en-US" altLang="en-US" dirty="0"/>
          </a:p>
        </p:txBody>
      </p:sp>
      <p:sp>
        <p:nvSpPr>
          <p:cNvPr id="33796" name="Slide Number Placeholder 3">
            <a:extLst>
              <a:ext uri="{FF2B5EF4-FFF2-40B4-BE49-F238E27FC236}">
                <a16:creationId xmlns:a16="http://schemas.microsoft.com/office/drawing/2014/main" id="{2D7175FD-DEC7-172D-D9EB-9841174D153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6600"/>
              </a:buClr>
              <a:buSzPct val="140000"/>
              <a:buChar char="•"/>
              <a:defRPr sz="3200">
                <a:solidFill>
                  <a:schemeClr val="tx1"/>
                </a:solidFill>
                <a:latin typeface="Times New Roman" panose="02020603050405020304" pitchFamily="18" charset="0"/>
              </a:defRPr>
            </a:lvl1pPr>
            <a:lvl2pPr marL="742950" indent="-285750">
              <a:spcBef>
                <a:spcPct val="20000"/>
              </a:spcBef>
              <a:buClr>
                <a:srgbClr val="006600"/>
              </a:buClr>
              <a:buSzPct val="140000"/>
              <a:buChar char="–"/>
              <a:defRPr sz="2800">
                <a:solidFill>
                  <a:schemeClr val="tx1"/>
                </a:solidFill>
                <a:latin typeface="Times New Roman" panose="02020603050405020304" pitchFamily="18" charset="0"/>
              </a:defRPr>
            </a:lvl2pPr>
            <a:lvl3pPr marL="1143000" indent="-228600">
              <a:spcBef>
                <a:spcPct val="20000"/>
              </a:spcBef>
              <a:buClr>
                <a:srgbClr val="006600"/>
              </a:buClr>
              <a:buSzPct val="140000"/>
              <a:buChar char="•"/>
              <a:defRPr sz="2400">
                <a:solidFill>
                  <a:schemeClr val="tx1"/>
                </a:solidFill>
                <a:latin typeface="Times New Roman" panose="02020603050405020304" pitchFamily="18" charset="0"/>
              </a:defRPr>
            </a:lvl3pPr>
            <a:lvl4pPr marL="1600200" indent="-228600">
              <a:spcBef>
                <a:spcPct val="20000"/>
              </a:spcBef>
              <a:buClr>
                <a:srgbClr val="006600"/>
              </a:buClr>
              <a:buSzPct val="140000"/>
              <a:buChar char="–"/>
              <a:defRPr sz="2000">
                <a:solidFill>
                  <a:schemeClr val="tx1"/>
                </a:solidFill>
                <a:latin typeface="Times New Roman" panose="02020603050405020304" pitchFamily="18" charset="0"/>
              </a:defRPr>
            </a:lvl4pPr>
            <a:lvl5pPr marL="2057400" indent="-228600">
              <a:spcBef>
                <a:spcPct val="20000"/>
              </a:spcBef>
              <a:buClr>
                <a:srgbClr val="006600"/>
              </a:buClr>
              <a:buSzPct val="14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6600"/>
              </a:buClr>
              <a:buSzPct val="14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6600"/>
              </a:buClr>
              <a:buSzPct val="14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6600"/>
              </a:buClr>
              <a:buSzPct val="14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6600"/>
              </a:buClr>
              <a:buSzPct val="140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2000" dirty="0"/>
              <a:t> </a:t>
            </a:r>
          </a:p>
        </p:txBody>
      </p:sp>
      <p:sp>
        <p:nvSpPr>
          <p:cNvPr id="2" name="Slide Number Placeholder 3">
            <a:extLst>
              <a:ext uri="{FF2B5EF4-FFF2-40B4-BE49-F238E27FC236}">
                <a16:creationId xmlns:a16="http://schemas.microsoft.com/office/drawing/2014/main" id="{B06D2049-A646-F58D-295B-3F9229EED6B4}"/>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8</a:t>
            </a:fld>
            <a:endParaRPr lang="en-US" dirty="0">
              <a:solidFill>
                <a:schemeClr val="tx1">
                  <a:lumMod val="50000"/>
                </a:schemeClr>
              </a:solidFill>
            </a:endParaRPr>
          </a:p>
        </p:txBody>
      </p:sp>
      <p:pic>
        <p:nvPicPr>
          <p:cNvPr id="7" name="Picture 6">
            <a:extLst>
              <a:ext uri="{FF2B5EF4-FFF2-40B4-BE49-F238E27FC236}">
                <a16:creationId xmlns:a16="http://schemas.microsoft.com/office/drawing/2014/main" id="{E8AE56A2-C3CD-C66E-5485-0AD1F6AAD1EE}"/>
              </a:ext>
            </a:extLst>
          </p:cNvPr>
          <p:cNvPicPr>
            <a:picLocks noChangeAspect="1"/>
          </p:cNvPicPr>
          <p:nvPr/>
        </p:nvPicPr>
        <p:blipFill>
          <a:blip r:embed="rId3"/>
          <a:stretch>
            <a:fillRect/>
          </a:stretch>
        </p:blipFill>
        <p:spPr>
          <a:xfrm>
            <a:off x="6477000" y="3657600"/>
            <a:ext cx="3622885" cy="2743200"/>
          </a:xfrm>
          <a:prstGeom prst="rect">
            <a:avLst/>
          </a:prstGeom>
        </p:spPr>
      </p:pic>
      <p:pic>
        <p:nvPicPr>
          <p:cNvPr id="4" name="Picture 3">
            <a:extLst>
              <a:ext uri="{FF2B5EF4-FFF2-40B4-BE49-F238E27FC236}">
                <a16:creationId xmlns:a16="http://schemas.microsoft.com/office/drawing/2014/main" id="{C956F41A-DFE3-1B9F-5820-DE85126AA3E1}"/>
              </a:ext>
            </a:extLst>
          </p:cNvPr>
          <p:cNvPicPr>
            <a:picLocks noChangeAspect="1"/>
          </p:cNvPicPr>
          <p:nvPr/>
        </p:nvPicPr>
        <p:blipFill>
          <a:blip r:embed="rId4"/>
          <a:stretch>
            <a:fillRect/>
          </a:stretch>
        </p:blipFill>
        <p:spPr>
          <a:xfrm>
            <a:off x="10210800" y="2286000"/>
            <a:ext cx="1789107" cy="4353921"/>
          </a:xfrm>
          <a:prstGeom prst="rect">
            <a:avLst/>
          </a:prstGeom>
        </p:spPr>
      </p:pic>
    </p:spTree>
    <p:extLst>
      <p:ext uri="{BB962C8B-B14F-4D97-AF65-F5344CB8AC3E}">
        <p14:creationId xmlns:p14="http://schemas.microsoft.com/office/powerpoint/2010/main" val="3330490825"/>
      </p:ext>
    </p:extLst>
  </p:cSld>
  <p:clrMapOvr>
    <a:masterClrMapping/>
  </p:clrMapOvr>
</p:sld>
</file>

<file path=ppt/theme/theme1.xml><?xml version="1.0" encoding="utf-8"?>
<a:theme xmlns:a="http://schemas.openxmlformats.org/drawingml/2006/main" name="Capsules">
  <a:themeElements>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Capsules">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lnDef>
    <a:txDef>
      <a:spPr bwMode="auto">
        <a:solidFill>
          <a:schemeClr val="bg1">
            <a:lumMod val="95000"/>
          </a:schemeClr>
        </a:solidFill>
        <a:ln>
          <a:noFill/>
        </a:ln>
      </a:spPr>
      <a:bodyPr wrap="square">
        <a:spAutoFit/>
      </a:bodyPr>
      <a:lstStyle>
        <a:defPPr algn="l" eaLnBrk="1" hangingPunct="1">
          <a:spcBef>
            <a:spcPct val="50000"/>
          </a:spcBef>
          <a:defRPr sz="2400" dirty="0">
            <a:solidFill>
              <a:schemeClr val="tx1">
                <a:lumMod val="50000"/>
              </a:schemeClr>
            </a:solidFill>
          </a:defRPr>
        </a:defPPr>
      </a:lstStyle>
    </a:tx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D:\Program Files\Microsoft Office\Templates\Presentation Designs\Capsules.pot</Template>
  <TotalTime>15923</TotalTime>
  <Words>3999</Words>
  <Application>Microsoft Office PowerPoint</Application>
  <PresentationFormat>Widescreen</PresentationFormat>
  <Paragraphs>368</Paragraphs>
  <Slides>46</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Arial</vt:lpstr>
      <vt:lpstr>Calibri</vt:lpstr>
      <vt:lpstr>Helvetica</vt:lpstr>
      <vt:lpstr>Symbol</vt:lpstr>
      <vt:lpstr>Times New Roman</vt:lpstr>
      <vt:lpstr>Wingdings</vt:lpstr>
      <vt:lpstr>Capsules</vt:lpstr>
      <vt:lpstr>ECEN 460 Power System Operation and Control Spring 2025</vt:lpstr>
      <vt:lpstr>Announcements</vt:lpstr>
      <vt:lpstr>Cost of Blackouts</vt:lpstr>
      <vt:lpstr>Larger Scale Blackouts</vt:lpstr>
      <vt:lpstr>Large Blackouts in North America By Event Size</vt:lpstr>
      <vt:lpstr>Causes of Large Blackouts</vt:lpstr>
      <vt:lpstr>Weather Related Large-Scale Blackouts</vt:lpstr>
      <vt:lpstr>Avoidable Transmission Level Blackouts </vt:lpstr>
      <vt:lpstr>Blackouts and Micro-Grids/Distributed Generation</vt:lpstr>
      <vt:lpstr>Restoration</vt:lpstr>
      <vt:lpstr>Restoration, cont.</vt:lpstr>
      <vt:lpstr>Black Start Restoration</vt:lpstr>
      <vt:lpstr>Background On Power System Black Start</vt:lpstr>
      <vt:lpstr>Issues in Black Start Procedure Design</vt:lpstr>
      <vt:lpstr>General Stages of Black Start Restoration</vt:lpstr>
      <vt:lpstr>Cold Load Pick-Up Modeling</vt:lpstr>
      <vt:lpstr>Grid Resilience</vt:lpstr>
      <vt:lpstr>Reliability – Resilience Continuum</vt:lpstr>
      <vt:lpstr>High-Impact, Low-Frequency Events</vt:lpstr>
      <vt:lpstr>Resilient to What?</vt:lpstr>
      <vt:lpstr>Some Electric Grid Risks</vt:lpstr>
      <vt:lpstr>How to Approach HILF Events</vt:lpstr>
      <vt:lpstr>Challenges</vt:lpstr>
      <vt:lpstr>Examples of Larger-Scale or Long Duration Outages</vt:lpstr>
      <vt:lpstr>HILF Two Main Categories</vt:lpstr>
      <vt:lpstr>Electric Grid Resiliency Modeling Challenges</vt:lpstr>
      <vt:lpstr>General Grid Resilience Comments</vt:lpstr>
      <vt:lpstr>Economic Valuation of Resilience</vt:lpstr>
      <vt:lpstr>Example: Geomagnetic Disturbances (GMDs) </vt:lpstr>
      <vt:lpstr>May 10 to 13, 2024 Geomagnetic Disturbance (GMD)</vt:lpstr>
      <vt:lpstr>HILF Example: Nuclear EMPs</vt:lpstr>
      <vt:lpstr>Nuclear EMP History</vt:lpstr>
      <vt:lpstr>Electric Fields and Geomagnetically Induced Currents (GICs)</vt:lpstr>
      <vt:lpstr>Geomagnetically Induced Currents (GICs)</vt:lpstr>
      <vt:lpstr>Simulated GICs in High Voltage Transmission Grid</vt:lpstr>
      <vt:lpstr>The Impact of a Large GMD From an Operations Perspective</vt:lpstr>
      <vt:lpstr>GIC Mitigation</vt:lpstr>
      <vt:lpstr>Integrating Weather (and Other Resiliency Events) into Electric gird Planning</vt:lpstr>
      <vt:lpstr>Availability of Weather Information</vt:lpstr>
      <vt:lpstr>ESIG Report (10/2023)</vt:lpstr>
      <vt:lpstr>Weather Resiliency Example: Renewable Resource Droughts</vt:lpstr>
      <vt:lpstr>HICSS 2025 Paper on Power Flow Weather Modeling</vt:lpstr>
      <vt:lpstr>Some Strategies to Prepare:  Component Hardening, Physical Security</vt:lpstr>
      <vt:lpstr>Enhancing Bulk Grid Simulations to Handle HILF Scenarios</vt:lpstr>
      <vt:lpstr>Adaptive Islanding</vt:lpstr>
      <vt:lpstr>Resiliency and Coupled Infrastructures</vt:lpstr>
    </vt:vector>
  </TitlesOfParts>
  <Company>ECE - UIUC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ECEN 615_Lect1</dc:title>
  <dc:creator>ECE Publications</dc:creator>
  <cp:lastModifiedBy>Nicole LoGiudice</cp:lastModifiedBy>
  <cp:revision>663</cp:revision>
  <cp:lastPrinted>2020-08-20T12:26:33Z</cp:lastPrinted>
  <dcterms:created xsi:type="dcterms:W3CDTF">2000-05-11T14:27:08Z</dcterms:created>
  <dcterms:modified xsi:type="dcterms:W3CDTF">2025-05-14T18:57:28Z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f6cd4b9-6f4c-455c-8ae4-9b982b2953c8_Enabled">
    <vt:lpwstr>true</vt:lpwstr>
  </property>
  <property fmtid="{D5CDD505-2E9C-101B-9397-08002B2CF9AE}" pid="3" name="MSIP_Label_5f6cd4b9-6f4c-455c-8ae4-9b982b2953c8_SetDate">
    <vt:lpwstr>2025-01-28T16:40:33Z</vt:lpwstr>
  </property>
  <property fmtid="{D5CDD505-2E9C-101B-9397-08002B2CF9AE}" pid="4" name="MSIP_Label_5f6cd4b9-6f4c-455c-8ae4-9b982b2953c8_Method">
    <vt:lpwstr>Privileged</vt:lpwstr>
  </property>
  <property fmtid="{D5CDD505-2E9C-101B-9397-08002B2CF9AE}" pid="5" name="MSIP_Label_5f6cd4b9-6f4c-455c-8ae4-9b982b2953c8_Name">
    <vt:lpwstr>Public​</vt:lpwstr>
  </property>
  <property fmtid="{D5CDD505-2E9C-101B-9397-08002B2CF9AE}" pid="6" name="MSIP_Label_5f6cd4b9-6f4c-455c-8ae4-9b982b2953c8_SiteId">
    <vt:lpwstr>68f381e3-46da-47b9-ba57-6f322b8f0da1</vt:lpwstr>
  </property>
  <property fmtid="{D5CDD505-2E9C-101B-9397-08002B2CF9AE}" pid="7" name="MSIP_Label_5f6cd4b9-6f4c-455c-8ae4-9b982b2953c8_ActionId">
    <vt:lpwstr>7be36586-bff5-4528-b125-2ca04d21d634</vt:lpwstr>
  </property>
  <property fmtid="{D5CDD505-2E9C-101B-9397-08002B2CF9AE}" pid="8" name="MSIP_Label_5f6cd4b9-6f4c-455c-8ae4-9b982b2953c8_ContentBits">
    <vt:lpwstr>0</vt:lpwstr>
  </property>
</Properties>
</file>