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7"/>
  </p:notesMasterIdLst>
  <p:handoutMasterIdLst>
    <p:handoutMasterId r:id="rId48"/>
  </p:handoutMasterIdLst>
  <p:sldIdLst>
    <p:sldId id="356" r:id="rId2"/>
    <p:sldId id="639" r:id="rId3"/>
    <p:sldId id="695" r:id="rId4"/>
    <p:sldId id="722" r:id="rId5"/>
    <p:sldId id="721" r:id="rId6"/>
    <p:sldId id="723" r:id="rId7"/>
    <p:sldId id="724" r:id="rId8"/>
    <p:sldId id="725" r:id="rId9"/>
    <p:sldId id="726" r:id="rId10"/>
    <p:sldId id="727" r:id="rId11"/>
    <p:sldId id="728" r:id="rId12"/>
    <p:sldId id="729" r:id="rId13"/>
    <p:sldId id="730" r:id="rId14"/>
    <p:sldId id="731" r:id="rId15"/>
    <p:sldId id="732" r:id="rId16"/>
    <p:sldId id="734" r:id="rId17"/>
    <p:sldId id="733" r:id="rId18"/>
    <p:sldId id="735" r:id="rId19"/>
    <p:sldId id="736" r:id="rId20"/>
    <p:sldId id="737" r:id="rId21"/>
    <p:sldId id="640" r:id="rId22"/>
    <p:sldId id="738" r:id="rId23"/>
    <p:sldId id="739" r:id="rId24"/>
    <p:sldId id="740" r:id="rId25"/>
    <p:sldId id="741" r:id="rId26"/>
    <p:sldId id="742" r:id="rId27"/>
    <p:sldId id="689" r:id="rId28"/>
    <p:sldId id="690" r:id="rId29"/>
    <p:sldId id="697" r:id="rId30"/>
    <p:sldId id="701" r:id="rId31"/>
    <p:sldId id="700" r:id="rId32"/>
    <p:sldId id="699" r:id="rId33"/>
    <p:sldId id="703" r:id="rId34"/>
    <p:sldId id="706" r:id="rId35"/>
    <p:sldId id="704" r:id="rId36"/>
    <p:sldId id="705" r:id="rId37"/>
    <p:sldId id="707" r:id="rId38"/>
    <p:sldId id="708" r:id="rId39"/>
    <p:sldId id="694" r:id="rId40"/>
    <p:sldId id="743" r:id="rId41"/>
    <p:sldId id="744" r:id="rId42"/>
    <p:sldId id="746" r:id="rId43"/>
    <p:sldId id="747" r:id="rId44"/>
    <p:sldId id="748" r:id="rId45"/>
    <p:sldId id="590" r:id="rId46"/>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ria dehghanian" initials="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CA7"/>
    <a:srgbClr val="500000"/>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711" autoAdjust="0"/>
  </p:normalViewPr>
  <p:slideViewPr>
    <p:cSldViewPr>
      <p:cViewPr varScale="1">
        <p:scale>
          <a:sx n="116" d="100"/>
          <a:sy n="116" d="100"/>
        </p:scale>
        <p:origin x="608"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3768"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8/13/25</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0" y="2590800"/>
            <a:ext cx="11988800" cy="0"/>
          </a:xfrm>
          <a:prstGeom prst="line">
            <a:avLst/>
          </a:prstGeom>
          <a:noFill/>
          <a:ln w="76200">
            <a:solidFill>
              <a:schemeClr val="tx1"/>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08358" y="533400"/>
            <a:ext cx="103632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81200" y="2933700"/>
            <a:ext cx="8534400" cy="1752600"/>
          </a:xfrm>
        </p:spPr>
        <p:txBody>
          <a:bodyPr/>
          <a:lstStyle>
            <a:lvl1pPr marL="0" indent="0" algn="ctr">
              <a:buFontTx/>
              <a:buNone/>
              <a:defRPr>
                <a:latin typeface="Arial" pitchFamily="34" charset="0"/>
                <a:cs typeface="Arial" pitchFamily="34" charset="0"/>
              </a:defRPr>
            </a:lvl1pPr>
          </a:lstStyle>
          <a:p>
            <a:r>
              <a:rPr lang="en-US" dirty="0"/>
              <a:t>Click to edit Master subtitle style</a:t>
            </a:r>
          </a:p>
        </p:txBody>
      </p:sp>
      <p:pic>
        <p:nvPicPr>
          <p:cNvPr id="7" name="Picture 2" descr="http://brandguide.tamu.edu/downloads/logos/TAM-PrimaryMarkA.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28600" y="5587253"/>
            <a:ext cx="3733800" cy="105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1049000" cy="1066800"/>
          </a:xfrm>
        </p:spPr>
        <p:txBody>
          <a:bodyPr/>
          <a:lstStyle/>
          <a:p>
            <a:r>
              <a:rPr lang="en-US" dirty="0"/>
              <a:t>Click to edit Master title style</a:t>
            </a:r>
          </a:p>
        </p:txBody>
      </p:sp>
      <p:sp>
        <p:nvSpPr>
          <p:cNvPr id="5" name="Content Placeholder 2"/>
          <p:cNvSpPr>
            <a:spLocks noGrp="1"/>
          </p:cNvSpPr>
          <p:nvPr>
            <p:ph idx="1" hasCustomPrompt="1"/>
          </p:nvPr>
        </p:nvSpPr>
        <p:spPr>
          <a:xfrm>
            <a:off x="228600" y="1280160"/>
            <a:ext cx="11201400" cy="5196840"/>
          </a:xfrm>
        </p:spPr>
        <p:txBody>
          <a:bodyPr/>
          <a:lstStyle>
            <a:lvl1pPr marL="457200" indent="-457200">
              <a:buSzPct val="100000"/>
              <a:buFont typeface="Arial" panose="020B0604020202020204" pitchFamily="34" charset="0"/>
              <a:buChar char="•"/>
              <a:defRPr/>
            </a:lvl1pPr>
            <a:lvl2pPr marL="742950" marR="0" indent="-285750" algn="l" defTabSz="914400" rtl="0" eaLnBrk="0" fontAlgn="base" latinLnBrk="0" hangingPunct="0">
              <a:lnSpc>
                <a:spcPct val="100000"/>
              </a:lnSpc>
              <a:spcBef>
                <a:spcPct val="20000"/>
              </a:spcBef>
              <a:spcAft>
                <a:spcPct val="0"/>
              </a:spcAft>
              <a:buClr>
                <a:schemeClr val="tx1"/>
              </a:buClr>
              <a:buSzPct val="75000"/>
              <a:buFontTx/>
              <a:buChar char="–"/>
              <a:tabLst/>
              <a:defRPr/>
            </a:lvl2pPr>
            <a:lvl3pPr marL="1257300" indent="-342900">
              <a:buSzPct val="90000"/>
              <a:buFont typeface="Arial" panose="020B0604020202020204" pitchFamily="34" charset="0"/>
              <a:buChar char="•"/>
              <a:defRPr/>
            </a:lvl3pPr>
          </a:lstStyle>
          <a:p>
            <a:pPr marL="742950" marR="0" lvl="1" indent="-285750" algn="l" defTabSz="914400" rtl="0" eaLnBrk="0" fontAlgn="base" latinLnBrk="0" hangingPunct="0">
              <a:lnSpc>
                <a:spcPct val="100000"/>
              </a:lnSpc>
              <a:spcBef>
                <a:spcPct val="20000"/>
              </a:spcBef>
              <a:spcAft>
                <a:spcPct val="0"/>
              </a:spcAft>
              <a:buClr>
                <a:schemeClr val="tx1"/>
              </a:buClr>
              <a:buSzPct val="75000"/>
              <a:buFontTx/>
              <a:buChar char="–"/>
              <a:tabLst/>
              <a:defRPr/>
            </a:pPr>
            <a:r>
              <a:rPr lang="en-US" dirty="0" err="1"/>
              <a:t>SeconClick</a:t>
            </a:r>
            <a:r>
              <a:rPr lang="en-US" dirty="0"/>
              <a:t> to edit Master text styles</a:t>
            </a:r>
          </a:p>
          <a:p>
            <a:pPr lvl="1"/>
            <a:r>
              <a:rPr lang="en-US" dirty="0"/>
              <a:t>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11" name="Line 8"/>
          <p:cNvSpPr>
            <a:spLocks noChangeShapeType="1"/>
          </p:cNvSpPr>
          <p:nvPr userDrawn="1"/>
        </p:nvSpPr>
        <p:spPr bwMode="auto">
          <a:xfrm>
            <a:off x="0" y="1143000"/>
            <a:ext cx="11176000" cy="0"/>
          </a:xfrm>
          <a:prstGeom prst="line">
            <a:avLst/>
          </a:prstGeom>
          <a:noFill/>
          <a:ln w="76200">
            <a:solidFill>
              <a:schemeClr val="tx1"/>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104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 name="Rectangle 7"/>
          <p:cNvSpPr>
            <a:spLocks noGrp="1" noChangeArrowheads="1"/>
          </p:cNvSpPr>
          <p:nvPr>
            <p:ph type="body" idx="1"/>
          </p:nvPr>
        </p:nvSpPr>
        <p:spPr bwMode="auto">
          <a:xfrm>
            <a:off x="228600" y="1295400"/>
            <a:ext cx="11201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baseline="0" smtClean="0">
                <a:solidFill>
                  <a:schemeClr val="tx1">
                    <a:lumMod val="95000"/>
                    <a:lumOff val="5000"/>
                  </a:schemeClr>
                </a:solidFill>
                <a:latin typeface="+mj-lt"/>
              </a:rPr>
              <a:pPr algn="r"/>
              <a:t>‹#›</a:t>
            </a:fld>
            <a:endParaRPr lang="en-US" sz="1800" baseline="0" dirty="0">
              <a:solidFill>
                <a:schemeClr val="tx1">
                  <a:lumMod val="95000"/>
                  <a:lumOff val="5000"/>
                </a:schemeClr>
              </a:solidFill>
              <a:latin typeface="+mj-lt"/>
            </a:endParaRPr>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hf hdr="0" ftr="0" dt="0"/>
  <p:txStyles>
    <p:titleStyle>
      <a:lvl1pPr algn="l" rtl="0" eaLnBrk="0" fontAlgn="base" hangingPunct="0">
        <a:lnSpc>
          <a:spcPct val="90000"/>
        </a:lnSpc>
        <a:spcBef>
          <a:spcPct val="0"/>
        </a:spcBef>
        <a:spcAft>
          <a:spcPct val="0"/>
        </a:spcAft>
        <a:defRPr sz="3600" b="1" baseline="0">
          <a:solidFill>
            <a:schemeClr val="tx1">
              <a:lumMod val="95000"/>
              <a:lumOff val="5000"/>
            </a:schemeClr>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j-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j-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400">
          <a:solidFill>
            <a:schemeClr val="tx1"/>
          </a:solidFill>
          <a:latin typeface="+mj-lt"/>
        </a:defRPr>
      </a:lvl3pPr>
      <a:lvl4pPr marL="1600200" indent="-228600" algn="l" rtl="0" eaLnBrk="0" fontAlgn="base" hangingPunct="0">
        <a:spcBef>
          <a:spcPct val="20000"/>
        </a:spcBef>
        <a:spcAft>
          <a:spcPct val="0"/>
        </a:spcAft>
        <a:buClr>
          <a:schemeClr val="tx1"/>
        </a:buClr>
        <a:buSzPct val="80000"/>
        <a:buChar char="–"/>
        <a:defRPr sz="2400">
          <a:solidFill>
            <a:schemeClr val="tx1"/>
          </a:solidFill>
          <a:latin typeface="+mj-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400">
          <a:solidFill>
            <a:schemeClr val="tx1"/>
          </a:solidFill>
          <a:latin typeface="+mj-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228600" y="762000"/>
            <a:ext cx="11887200" cy="1828799"/>
          </a:xfrm>
          <a:noFill/>
        </p:spPr>
        <p:txBody>
          <a:bodyPr anchor="ctr"/>
          <a:lstStyle/>
          <a:p>
            <a:pPr algn="ctr" eaLnBrk="1" hangingPunct="1">
              <a:spcBef>
                <a:spcPts val="0"/>
              </a:spcBef>
              <a:spcAft>
                <a:spcPts val="1200"/>
              </a:spcAft>
            </a:pPr>
            <a:r>
              <a:rPr lang="en-US" sz="4800" dirty="0">
                <a:effectLst/>
                <a:latin typeface="Calibri" panose="020F0502020204030204" pitchFamily="34" charset="0"/>
                <a:ea typeface="Calibri" panose="020F0502020204030204" pitchFamily="34" charset="0"/>
              </a:rPr>
              <a:t>New Developments in GMD Modeling Including Integration of Harmonic Analysis </a:t>
            </a:r>
            <a:br>
              <a:rPr lang="en-US" dirty="0">
                <a:effectLst/>
                <a:latin typeface="Calibri" panose="020F0502020204030204" pitchFamily="34" charset="0"/>
                <a:ea typeface="Calibri" panose="020F0502020204030204" pitchFamily="34" charset="0"/>
              </a:rPr>
            </a:br>
            <a:endParaRPr lang="en-US" altLang="en-US" dirty="0"/>
          </a:p>
        </p:txBody>
      </p:sp>
      <p:sp>
        <p:nvSpPr>
          <p:cNvPr id="7" name="Subtitle 2"/>
          <p:cNvSpPr>
            <a:spLocks noGrp="1"/>
          </p:cNvSpPr>
          <p:nvPr>
            <p:ph type="subTitle" sz="quarter" idx="1"/>
          </p:nvPr>
        </p:nvSpPr>
        <p:spPr>
          <a:xfrm>
            <a:off x="609600" y="2743200"/>
            <a:ext cx="10591800" cy="1752600"/>
          </a:xfrm>
        </p:spPr>
        <p:txBody>
          <a:bodyPr/>
          <a:lstStyle/>
          <a:p>
            <a:pPr>
              <a:spcBef>
                <a:spcPts val="0"/>
              </a:spcBef>
            </a:pPr>
            <a:r>
              <a:rPr lang="en-US" sz="3200" b="1" dirty="0"/>
              <a:t>Thomas J. Overbye</a:t>
            </a:r>
          </a:p>
          <a:p>
            <a:pPr>
              <a:spcBef>
                <a:spcPts val="0"/>
              </a:spcBef>
            </a:pPr>
            <a:r>
              <a:rPr lang="en-US" sz="3200" b="1" dirty="0"/>
              <a:t>O’Donnell Foundation Chair III </a:t>
            </a:r>
          </a:p>
          <a:p>
            <a:pPr>
              <a:spcBef>
                <a:spcPts val="0"/>
              </a:spcBef>
            </a:pPr>
            <a:r>
              <a:rPr lang="en-US" sz="3200" b="1" dirty="0"/>
              <a:t>Texas A&amp;M University</a:t>
            </a:r>
            <a:br>
              <a:rPr lang="en-US" sz="3200" b="1" dirty="0"/>
            </a:br>
            <a:r>
              <a:rPr lang="en-US" sz="3200" b="1" dirty="0"/>
              <a:t>overbye@tamu.edu</a:t>
            </a:r>
            <a:br>
              <a:rPr lang="en-US" sz="3200" b="1" dirty="0"/>
            </a:br>
            <a:br>
              <a:rPr lang="en-US" sz="3200" b="1" dirty="0"/>
            </a:br>
            <a:r>
              <a:rPr lang="en-US" sz="3200" b="1" dirty="0"/>
              <a:t>SERC GMD Working Group</a:t>
            </a:r>
            <a:br>
              <a:rPr lang="en-US" sz="3200" b="1" dirty="0"/>
            </a:br>
            <a:r>
              <a:rPr lang="en-US" sz="3200" b="1" dirty="0"/>
              <a:t>August 2025</a:t>
            </a:r>
            <a:br>
              <a:rPr lang="en-US" sz="3200" b="1" dirty="0"/>
            </a:br>
            <a:endParaRPr lang="en-US" sz="3200" b="1" dirty="0"/>
          </a:p>
        </p:txBody>
      </p:sp>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C7AE-9C87-D1DC-9294-BC54CBC493F2}"/>
              </a:ext>
            </a:extLst>
          </p:cNvPr>
          <p:cNvSpPr>
            <a:spLocks noGrp="1"/>
          </p:cNvSpPr>
          <p:nvPr>
            <p:ph type="title"/>
          </p:nvPr>
        </p:nvSpPr>
        <p:spPr/>
        <p:txBody>
          <a:bodyPr/>
          <a:lstStyle/>
          <a:p>
            <a:r>
              <a:rPr lang="en-US" dirty="0"/>
              <a:t>Some Electric Grid Risks</a:t>
            </a:r>
          </a:p>
        </p:txBody>
      </p:sp>
      <p:pic>
        <p:nvPicPr>
          <p:cNvPr id="4" name="Picture 4">
            <a:extLst>
              <a:ext uri="{FF2B5EF4-FFF2-40B4-BE49-F238E27FC236}">
                <a16:creationId xmlns:a16="http://schemas.microsoft.com/office/drawing/2014/main" id="{218F9693-7994-8050-C424-C300107402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6584" y="1219200"/>
            <a:ext cx="8368815" cy="494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0FC407BD-7ECF-225D-2E5D-3971CD2BC7C8}"/>
              </a:ext>
            </a:extLst>
          </p:cNvPr>
          <p:cNvSpPr/>
          <p:nvPr/>
        </p:nvSpPr>
        <p:spPr>
          <a:xfrm>
            <a:off x="1676400" y="6324600"/>
            <a:ext cx="5597371" cy="307777"/>
          </a:xfrm>
          <a:prstGeom prst="rect">
            <a:avLst/>
          </a:prstGeom>
        </p:spPr>
        <p:txBody>
          <a:bodyPr wrap="square">
            <a:spAutoFit/>
          </a:bodyPr>
          <a:lstStyle/>
          <a:p>
            <a:r>
              <a:rPr lang="en-US" sz="1400" dirty="0"/>
              <a:t>Source: </a:t>
            </a:r>
            <a:r>
              <a:rPr lang="en-US" sz="1400" i="1" dirty="0"/>
              <a:t>Enhancing the Resilience of the Nation’s Electricity System</a:t>
            </a:r>
            <a:r>
              <a:rPr lang="en-US" sz="1400" dirty="0"/>
              <a:t>, 2017</a:t>
            </a:r>
          </a:p>
        </p:txBody>
      </p:sp>
    </p:spTree>
    <p:extLst>
      <p:ext uri="{BB962C8B-B14F-4D97-AF65-F5344CB8AC3E}">
        <p14:creationId xmlns:p14="http://schemas.microsoft.com/office/powerpoint/2010/main" val="273539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0286-BF9B-48DC-9CC6-67D2B454BC90}"/>
              </a:ext>
            </a:extLst>
          </p:cNvPr>
          <p:cNvSpPr>
            <a:spLocks noGrp="1"/>
          </p:cNvSpPr>
          <p:nvPr>
            <p:ph type="title"/>
          </p:nvPr>
        </p:nvSpPr>
        <p:spPr/>
        <p:txBody>
          <a:bodyPr/>
          <a:lstStyle/>
          <a:p>
            <a:r>
              <a:rPr lang="en-US" dirty="0"/>
              <a:t>Major Considerations with Resiliency</a:t>
            </a:r>
          </a:p>
        </p:txBody>
      </p:sp>
      <p:sp>
        <p:nvSpPr>
          <p:cNvPr id="3" name="Content Placeholder 2">
            <a:extLst>
              <a:ext uri="{FF2B5EF4-FFF2-40B4-BE49-F238E27FC236}">
                <a16:creationId xmlns:a16="http://schemas.microsoft.com/office/drawing/2014/main" id="{B3D86057-625D-137F-56EE-BBF4A740330F}"/>
              </a:ext>
            </a:extLst>
          </p:cNvPr>
          <p:cNvSpPr>
            <a:spLocks noGrp="1"/>
          </p:cNvSpPr>
          <p:nvPr>
            <p:ph idx="1"/>
          </p:nvPr>
        </p:nvSpPr>
        <p:spPr/>
        <p:txBody>
          <a:bodyPr/>
          <a:lstStyle/>
          <a:p>
            <a:r>
              <a:rPr lang="en-US" dirty="0"/>
              <a:t>Understanding, and ultimately enhancing resiliency, requires consideration during three periods</a:t>
            </a:r>
          </a:p>
          <a:p>
            <a:pPr lvl="1"/>
            <a:r>
              <a:rPr lang="en-US" dirty="0"/>
              <a:t>Prior to an event</a:t>
            </a:r>
          </a:p>
          <a:p>
            <a:pPr lvl="1"/>
            <a:r>
              <a:rPr lang="en-US" dirty="0"/>
              <a:t>During an event</a:t>
            </a:r>
          </a:p>
          <a:p>
            <a:pPr lvl="1"/>
            <a:r>
              <a:rPr lang="en-US" dirty="0"/>
              <a:t>After an event</a:t>
            </a:r>
          </a:p>
          <a:p>
            <a:r>
              <a:rPr lang="en-US" dirty="0"/>
              <a:t>All three require </a:t>
            </a:r>
            <a:br>
              <a:rPr lang="en-US" dirty="0"/>
            </a:br>
            <a:r>
              <a:rPr lang="en-US" dirty="0"/>
              <a:t>planning </a:t>
            </a:r>
            <a:br>
              <a:rPr lang="en-US" dirty="0"/>
            </a:br>
            <a:r>
              <a:rPr lang="en-US" dirty="0"/>
              <a:t>ahead of time and </a:t>
            </a:r>
            <a:br>
              <a:rPr lang="en-US" dirty="0"/>
            </a:br>
            <a:r>
              <a:rPr lang="en-US" dirty="0"/>
              <a:t>flexibility </a:t>
            </a:r>
            <a:br>
              <a:rPr lang="en-US" dirty="0"/>
            </a:br>
            <a:r>
              <a:rPr lang="en-US" dirty="0"/>
              <a:t>as events unfold</a:t>
            </a:r>
          </a:p>
          <a:p>
            <a:endParaRPr lang="en-US" dirty="0"/>
          </a:p>
        </p:txBody>
      </p:sp>
      <p:pic>
        <p:nvPicPr>
          <p:cNvPr id="4" name="Picture 3">
            <a:extLst>
              <a:ext uri="{FF2B5EF4-FFF2-40B4-BE49-F238E27FC236}">
                <a16:creationId xmlns:a16="http://schemas.microsoft.com/office/drawing/2014/main" id="{A1C3AF72-A446-7981-0AD8-3B0A7FBF3577}"/>
              </a:ext>
            </a:extLst>
          </p:cNvPr>
          <p:cNvPicPr>
            <a:picLocks noChangeAspect="1"/>
          </p:cNvPicPr>
          <p:nvPr/>
        </p:nvPicPr>
        <p:blipFill>
          <a:blip r:embed="rId2"/>
          <a:stretch>
            <a:fillRect/>
          </a:stretch>
        </p:blipFill>
        <p:spPr>
          <a:xfrm>
            <a:off x="3886200" y="2362200"/>
            <a:ext cx="8157884" cy="2667000"/>
          </a:xfrm>
          <a:prstGeom prst="rect">
            <a:avLst/>
          </a:prstGeom>
        </p:spPr>
      </p:pic>
      <p:sp>
        <p:nvSpPr>
          <p:cNvPr id="5" name="Rectangle 4">
            <a:extLst>
              <a:ext uri="{FF2B5EF4-FFF2-40B4-BE49-F238E27FC236}">
                <a16:creationId xmlns:a16="http://schemas.microsoft.com/office/drawing/2014/main" id="{1462015A-5048-0B55-ACC6-46B695B974A3}"/>
              </a:ext>
            </a:extLst>
          </p:cNvPr>
          <p:cNvSpPr/>
          <p:nvPr/>
        </p:nvSpPr>
        <p:spPr>
          <a:xfrm>
            <a:off x="762000" y="5867400"/>
            <a:ext cx="11350002" cy="781752"/>
          </a:xfrm>
          <a:prstGeom prst="rect">
            <a:avLst/>
          </a:prstGeom>
        </p:spPr>
        <p:txBody>
          <a:bodyPr wrap="square">
            <a:spAutoFit/>
          </a:bodyPr>
          <a:lstStyle/>
          <a:p>
            <a:r>
              <a:rPr lang="en-US" sz="1400" dirty="0">
                <a:solidFill>
                  <a:schemeClr val="tx1">
                    <a:lumMod val="50000"/>
                  </a:schemeClr>
                </a:solidFill>
              </a:rPr>
              <a:t>This is presented as Figure 1.2a in the National Academies’ </a:t>
            </a:r>
            <a:r>
              <a:rPr lang="en-US" sz="1400" i="1" dirty="0">
                <a:solidFill>
                  <a:schemeClr val="tx1">
                    <a:lumMod val="50000"/>
                  </a:schemeClr>
                </a:solidFill>
              </a:rPr>
              <a:t>Enhancing the Resilience of the Nation’s Electricity System</a:t>
            </a:r>
            <a:r>
              <a:rPr lang="en-US" sz="1400" dirty="0">
                <a:solidFill>
                  <a:schemeClr val="tx1">
                    <a:lumMod val="50000"/>
                  </a:schemeClr>
                </a:solidFill>
              </a:rPr>
              <a:t> report (2017), and is originally from </a:t>
            </a:r>
          </a:p>
          <a:p>
            <a:r>
              <a:rPr lang="en-US" sz="1400" dirty="0">
                <a:solidFill>
                  <a:schemeClr val="tx1">
                    <a:lumMod val="50000"/>
                  </a:schemeClr>
                </a:solidFill>
              </a:rPr>
              <a:t>S.E. Flynn, “America the resilient: Defying terrorism and mitigating natural disasters.” </a:t>
            </a:r>
            <a:r>
              <a:rPr lang="en-US" sz="1400" i="1" dirty="0">
                <a:solidFill>
                  <a:schemeClr val="tx1">
                    <a:lumMod val="50000"/>
                  </a:schemeClr>
                </a:solidFill>
              </a:rPr>
              <a:t>Foreign Affairs, </a:t>
            </a:r>
            <a:r>
              <a:rPr lang="en-US" sz="1400" dirty="0">
                <a:solidFill>
                  <a:schemeClr val="tx1">
                    <a:lumMod val="50000"/>
                  </a:schemeClr>
                </a:solidFill>
              </a:rPr>
              <a:t>vol. 87: 2–8 (2008) and as illustrated by the National Infrastructure Advisory Council (NIAC) in 2010.  </a:t>
            </a:r>
          </a:p>
        </p:txBody>
      </p:sp>
    </p:spTree>
    <p:extLst>
      <p:ext uri="{BB962C8B-B14F-4D97-AF65-F5344CB8AC3E}">
        <p14:creationId xmlns:p14="http://schemas.microsoft.com/office/powerpoint/2010/main" val="299931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79DE-3872-7489-B059-110D836E43D1}"/>
              </a:ext>
            </a:extLst>
          </p:cNvPr>
          <p:cNvSpPr>
            <a:spLocks noGrp="1"/>
          </p:cNvSpPr>
          <p:nvPr>
            <p:ph type="title"/>
          </p:nvPr>
        </p:nvSpPr>
        <p:spPr/>
        <p:txBody>
          <a:bodyPr/>
          <a:lstStyle/>
          <a:p>
            <a:r>
              <a:rPr lang="en-US" dirty="0"/>
              <a:t>How to Approach HILF Events</a:t>
            </a:r>
          </a:p>
        </p:txBody>
      </p:sp>
      <p:sp>
        <p:nvSpPr>
          <p:cNvPr id="3" name="Content Placeholder 2">
            <a:extLst>
              <a:ext uri="{FF2B5EF4-FFF2-40B4-BE49-F238E27FC236}">
                <a16:creationId xmlns:a16="http://schemas.microsoft.com/office/drawing/2014/main" id="{E5A6395C-4E76-2CEA-577D-D11BA410F3E0}"/>
              </a:ext>
            </a:extLst>
          </p:cNvPr>
          <p:cNvSpPr>
            <a:spLocks noGrp="1"/>
          </p:cNvSpPr>
          <p:nvPr>
            <p:ph idx="1"/>
          </p:nvPr>
        </p:nvSpPr>
        <p:spPr>
          <a:xfrm>
            <a:off x="228600" y="1280160"/>
            <a:ext cx="11734800" cy="5196840"/>
          </a:xfrm>
        </p:spPr>
        <p:txBody>
          <a:bodyPr/>
          <a:lstStyle/>
          <a:p>
            <a:r>
              <a:rPr lang="en-US" dirty="0"/>
              <a:t>The goal in studying  HILFs is seldom to replicate a specific event</a:t>
            </a:r>
          </a:p>
          <a:p>
            <a:pPr lvl="1"/>
            <a:r>
              <a:rPr lang="en-US" dirty="0"/>
              <a:t>Many have not occurred, and within each class there can be great variability (e.g., a physical attack)</a:t>
            </a:r>
          </a:p>
          <a:p>
            <a:r>
              <a:rPr lang="en-US" dirty="0"/>
              <a:t>Nor is it to ensure there is no loss of service</a:t>
            </a:r>
          </a:p>
          <a:p>
            <a:r>
              <a:rPr lang="en-US" dirty="0"/>
              <a:t>Rather, it is to be broadly prepared, and to be able to do at least a reasonable cost/benefit analysis</a:t>
            </a:r>
          </a:p>
          <a:p>
            <a:r>
              <a:rPr lang="en-US" dirty="0"/>
              <a:t>HILF simulations can help in preparing for the unexpected, allowing plans to be developed for all levels of events </a:t>
            </a:r>
          </a:p>
          <a:p>
            <a:r>
              <a:rPr lang="en-US" dirty="0"/>
              <a:t>Several techniques, such as improved control room rare event situational awareness and better black start procedures, are generally applicable</a:t>
            </a:r>
          </a:p>
          <a:p>
            <a:endParaRPr lang="en-US" dirty="0"/>
          </a:p>
        </p:txBody>
      </p:sp>
    </p:spTree>
    <p:extLst>
      <p:ext uri="{BB962C8B-B14F-4D97-AF65-F5344CB8AC3E}">
        <p14:creationId xmlns:p14="http://schemas.microsoft.com/office/powerpoint/2010/main" val="326423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23C2-2B23-06B4-0CAB-C49040C96EE7}"/>
              </a:ext>
            </a:extLst>
          </p:cNvPr>
          <p:cNvSpPr>
            <a:spLocks noGrp="1"/>
          </p:cNvSpPr>
          <p:nvPr>
            <p:ph type="title"/>
          </p:nvPr>
        </p:nvSpPr>
        <p:spPr/>
        <p:txBody>
          <a:bodyPr/>
          <a:lstStyle/>
          <a:p>
            <a:r>
              <a:rPr lang="en-US" altLang="en-US" dirty="0"/>
              <a:t>Geomagnetic Disturbances (GMDs)</a:t>
            </a:r>
            <a:endParaRPr lang="en-US" dirty="0"/>
          </a:p>
        </p:txBody>
      </p:sp>
      <p:sp>
        <p:nvSpPr>
          <p:cNvPr id="3" name="Content Placeholder 2">
            <a:extLst>
              <a:ext uri="{FF2B5EF4-FFF2-40B4-BE49-F238E27FC236}">
                <a16:creationId xmlns:a16="http://schemas.microsoft.com/office/drawing/2014/main" id="{100815A2-2C0F-C058-D8CE-182DEAF0193B}"/>
              </a:ext>
            </a:extLst>
          </p:cNvPr>
          <p:cNvSpPr>
            <a:spLocks noGrp="1"/>
          </p:cNvSpPr>
          <p:nvPr>
            <p:ph idx="1"/>
          </p:nvPr>
        </p:nvSpPr>
        <p:spPr>
          <a:xfrm>
            <a:off x="228600" y="1280160"/>
            <a:ext cx="11658600" cy="5196840"/>
          </a:xfrm>
        </p:spPr>
        <p:txBody>
          <a:bodyPr/>
          <a:lstStyle/>
          <a:p>
            <a:r>
              <a:rPr lang="en-US" altLang="en-US" dirty="0">
                <a:cs typeface="Arial" charset="0"/>
              </a:rPr>
              <a:t>GMDs are caused by solar corona mass ejections </a:t>
            </a:r>
            <a:br>
              <a:rPr lang="en-US" altLang="en-US" dirty="0">
                <a:cs typeface="Arial" charset="0"/>
              </a:rPr>
            </a:br>
            <a:r>
              <a:rPr lang="en-US" altLang="en-US" dirty="0">
                <a:cs typeface="Arial" charset="0"/>
              </a:rPr>
              <a:t>(CMEs) impacting the earth’s magnetic field</a:t>
            </a:r>
          </a:p>
          <a:p>
            <a:pPr lvl="1"/>
            <a:r>
              <a:rPr lang="en-US" altLang="en-US" dirty="0">
                <a:cs typeface="Arial" charset="0"/>
              </a:rPr>
              <a:t>CMEs come in different sizes, and they may not be </a:t>
            </a:r>
            <a:br>
              <a:rPr lang="en-US" altLang="en-US" dirty="0">
                <a:cs typeface="Arial" charset="0"/>
              </a:rPr>
            </a:br>
            <a:r>
              <a:rPr lang="en-US" altLang="en-US" dirty="0">
                <a:cs typeface="Arial" charset="0"/>
              </a:rPr>
              <a:t>directed towards the earth</a:t>
            </a:r>
          </a:p>
          <a:p>
            <a:pPr lvl="1"/>
            <a:r>
              <a:rPr lang="en-US" altLang="en-US" dirty="0">
                <a:cs typeface="Arial" charset="0"/>
              </a:rPr>
              <a:t>Largest GMD in the last 200 years was in 1859; </a:t>
            </a:r>
            <a:br>
              <a:rPr lang="en-US" altLang="en-US" dirty="0">
                <a:cs typeface="Arial" charset="0"/>
              </a:rPr>
            </a:br>
            <a:r>
              <a:rPr lang="en-US" altLang="en-US" dirty="0">
                <a:cs typeface="Arial" charset="0"/>
              </a:rPr>
              <a:t>it is known at the Carrington Event and caused Northern Lights as far south as Mexico and Hawaii; an 1859 article in American Journal of Science is at </a:t>
            </a:r>
          </a:p>
          <a:p>
            <a:pPr lvl="2"/>
            <a:r>
              <a:rPr lang="en-US" altLang="en-US" dirty="0">
                <a:cs typeface="Arial" charset="0"/>
              </a:rPr>
              <a:t>babel.hathitrust.org/cgi/pt?id=uva.x001679510&amp;view=1up&amp;seq=405 </a:t>
            </a:r>
          </a:p>
          <a:p>
            <a:pPr lvl="1"/>
            <a:r>
              <a:rPr lang="en-US" altLang="en-US" dirty="0">
                <a:cs typeface="Arial" charset="0"/>
              </a:rPr>
              <a:t>A GMD caused a blackout in 1989 of Quebec</a:t>
            </a:r>
          </a:p>
          <a:p>
            <a:pPr lvl="1"/>
            <a:r>
              <a:rPr lang="en-US" altLang="en-US" dirty="0">
                <a:cs typeface="Arial" charset="0"/>
              </a:rPr>
              <a:t>They have the potential to severely disrupt the electric grid by causing quasi-dc geomagnetically induced currents (GICs) in the high voltage grid</a:t>
            </a:r>
          </a:p>
          <a:p>
            <a:endParaRPr lang="en-US" dirty="0"/>
          </a:p>
        </p:txBody>
      </p:sp>
      <p:pic>
        <p:nvPicPr>
          <p:cNvPr id="6" name="Picture 5">
            <a:extLst>
              <a:ext uri="{FF2B5EF4-FFF2-40B4-BE49-F238E27FC236}">
                <a16:creationId xmlns:a16="http://schemas.microsoft.com/office/drawing/2014/main" id="{D1FFD22D-3D88-BDBF-24AC-8C9C5BB622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47667" y="1371600"/>
            <a:ext cx="3115733" cy="1752600"/>
          </a:xfrm>
          <a:prstGeom prst="rect">
            <a:avLst/>
          </a:prstGeom>
        </p:spPr>
      </p:pic>
    </p:spTree>
    <p:extLst>
      <p:ext uri="{BB962C8B-B14F-4D97-AF65-F5344CB8AC3E}">
        <p14:creationId xmlns:p14="http://schemas.microsoft.com/office/powerpoint/2010/main" val="66601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37D1-F3CC-5AFF-6C36-150BD3D0C8B6}"/>
              </a:ext>
            </a:extLst>
          </p:cNvPr>
          <p:cNvSpPr>
            <a:spLocks noGrp="1"/>
          </p:cNvSpPr>
          <p:nvPr>
            <p:ph type="title"/>
          </p:nvPr>
        </p:nvSpPr>
        <p:spPr/>
        <p:txBody>
          <a:bodyPr/>
          <a:lstStyle/>
          <a:p>
            <a:r>
              <a:rPr lang="en-US" dirty="0"/>
              <a:t>Three Early GMD Papers </a:t>
            </a:r>
          </a:p>
        </p:txBody>
      </p:sp>
      <p:pic>
        <p:nvPicPr>
          <p:cNvPr id="4" name="Picture 3">
            <a:extLst>
              <a:ext uri="{FF2B5EF4-FFF2-40B4-BE49-F238E27FC236}">
                <a16:creationId xmlns:a16="http://schemas.microsoft.com/office/drawing/2014/main" id="{87607F74-E2EE-FBC5-164E-EFC4CBC8F9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3340" y="1473722"/>
            <a:ext cx="3663363" cy="4953000"/>
          </a:xfrm>
          <a:prstGeom prst="rect">
            <a:avLst/>
          </a:prstGeom>
        </p:spPr>
      </p:pic>
      <p:pic>
        <p:nvPicPr>
          <p:cNvPr id="5" name="Picture 4">
            <a:extLst>
              <a:ext uri="{FF2B5EF4-FFF2-40B4-BE49-F238E27FC236}">
                <a16:creationId xmlns:a16="http://schemas.microsoft.com/office/drawing/2014/main" id="{BCCBD15D-A9CF-3DC3-5514-8D21A50091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3843" y="1371599"/>
            <a:ext cx="3810000" cy="4896386"/>
          </a:xfrm>
          <a:prstGeom prst="rect">
            <a:avLst/>
          </a:prstGeom>
        </p:spPr>
      </p:pic>
      <p:pic>
        <p:nvPicPr>
          <p:cNvPr id="6" name="Picture 5">
            <a:extLst>
              <a:ext uri="{FF2B5EF4-FFF2-40B4-BE49-F238E27FC236}">
                <a16:creationId xmlns:a16="http://schemas.microsoft.com/office/drawing/2014/main" id="{8D478117-6BB6-0FE5-F084-EF8E47976B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524000"/>
            <a:ext cx="3483806" cy="4852444"/>
          </a:xfrm>
          <a:prstGeom prst="rect">
            <a:avLst/>
          </a:prstGeom>
        </p:spPr>
      </p:pic>
    </p:spTree>
    <p:extLst>
      <p:ext uri="{BB962C8B-B14F-4D97-AF65-F5344CB8AC3E}">
        <p14:creationId xmlns:p14="http://schemas.microsoft.com/office/powerpoint/2010/main" val="406438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5954-2DAB-6F6E-0B50-28A01FE6180C}"/>
              </a:ext>
            </a:extLst>
          </p:cNvPr>
          <p:cNvSpPr>
            <a:spLocks noGrp="1"/>
          </p:cNvSpPr>
          <p:nvPr>
            <p:ph type="title"/>
          </p:nvPr>
        </p:nvSpPr>
        <p:spPr/>
        <p:txBody>
          <a:bodyPr/>
          <a:lstStyle/>
          <a:p>
            <a:r>
              <a:rPr lang="en-US" dirty="0"/>
              <a:t>GMDs and Planning</a:t>
            </a:r>
          </a:p>
        </p:txBody>
      </p:sp>
      <p:sp>
        <p:nvSpPr>
          <p:cNvPr id="3" name="Content Placeholder 2">
            <a:extLst>
              <a:ext uri="{FF2B5EF4-FFF2-40B4-BE49-F238E27FC236}">
                <a16:creationId xmlns:a16="http://schemas.microsoft.com/office/drawing/2014/main" id="{9C27E104-E410-4DAB-3051-0481E0F486FF}"/>
              </a:ext>
            </a:extLst>
          </p:cNvPr>
          <p:cNvSpPr>
            <a:spLocks noGrp="1"/>
          </p:cNvSpPr>
          <p:nvPr>
            <p:ph idx="1"/>
          </p:nvPr>
        </p:nvSpPr>
        <p:spPr/>
        <p:txBody>
          <a:bodyPr/>
          <a:lstStyle/>
          <a:p>
            <a:r>
              <a:rPr lang="en-US" altLang="en-US" dirty="0">
                <a:cs typeface="Arial" charset="0"/>
              </a:rPr>
              <a:t>GMD assessment tools have moved into the realm of planning and operations </a:t>
            </a:r>
          </a:p>
          <a:p>
            <a:r>
              <a:rPr lang="en-US" altLang="en-US" dirty="0">
                <a:cs typeface="Arial" charset="0"/>
              </a:rPr>
              <a:t>NERC now has planning standards in the area, </a:t>
            </a:r>
            <a:br>
              <a:rPr lang="en-US" altLang="en-US" dirty="0">
                <a:cs typeface="Arial" charset="0"/>
              </a:rPr>
            </a:br>
            <a:r>
              <a:rPr lang="en-US" altLang="en-US" dirty="0">
                <a:cs typeface="Arial" charset="0"/>
              </a:rPr>
              <a:t>with TPL-007-4 (Transmission Planned </a:t>
            </a:r>
            <a:br>
              <a:rPr lang="en-US" altLang="en-US" dirty="0">
                <a:cs typeface="Arial" charset="0"/>
              </a:rPr>
            </a:br>
            <a:r>
              <a:rPr lang="en-US" altLang="en-US" dirty="0">
                <a:cs typeface="Arial" charset="0"/>
              </a:rPr>
              <a:t>Performance for Geomagnetic Disturbance Events) </a:t>
            </a:r>
            <a:br>
              <a:rPr lang="en-US" altLang="en-US" dirty="0">
                <a:cs typeface="Arial" charset="0"/>
              </a:rPr>
            </a:br>
            <a:r>
              <a:rPr lang="en-US" altLang="en-US" dirty="0">
                <a:cs typeface="Arial" charset="0"/>
              </a:rPr>
              <a:t>establishing requirements for the planned </a:t>
            </a:r>
            <a:br>
              <a:rPr lang="en-US" altLang="en-US" dirty="0">
                <a:cs typeface="Arial" charset="0"/>
              </a:rPr>
            </a:br>
            <a:r>
              <a:rPr lang="en-US" altLang="en-US" dirty="0">
                <a:cs typeface="Arial" charset="0"/>
              </a:rPr>
              <a:t>performance of the bulk electric system during GMDs</a:t>
            </a:r>
          </a:p>
          <a:p>
            <a:r>
              <a:rPr lang="en-US" altLang="en-US" dirty="0">
                <a:cs typeface="Arial" charset="0"/>
              </a:rPr>
              <a:t>Planning challenge is what to do, if anything, </a:t>
            </a:r>
            <a:br>
              <a:rPr lang="en-US" altLang="en-US" dirty="0">
                <a:cs typeface="Arial" charset="0"/>
              </a:rPr>
            </a:br>
            <a:r>
              <a:rPr lang="en-US" altLang="en-US" dirty="0">
                <a:cs typeface="Arial" charset="0"/>
              </a:rPr>
              <a:t>beyond the standards. That is, what would you do if </a:t>
            </a:r>
            <a:br>
              <a:rPr lang="en-US" altLang="en-US" dirty="0">
                <a:cs typeface="Arial" charset="0"/>
              </a:rPr>
            </a:br>
            <a:r>
              <a:rPr lang="en-US" altLang="en-US" dirty="0">
                <a:cs typeface="Arial" charset="0"/>
              </a:rPr>
              <a:t>a GMD of magnitude xx occurred?   </a:t>
            </a:r>
          </a:p>
          <a:p>
            <a:endParaRPr lang="en-US" dirty="0"/>
          </a:p>
        </p:txBody>
      </p:sp>
      <p:pic>
        <p:nvPicPr>
          <p:cNvPr id="4" name="Picture 3">
            <a:extLst>
              <a:ext uri="{FF2B5EF4-FFF2-40B4-BE49-F238E27FC236}">
                <a16:creationId xmlns:a16="http://schemas.microsoft.com/office/drawing/2014/main" id="{C80DF099-6BEF-5400-58E9-2942D0660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96400" y="1828800"/>
            <a:ext cx="2777346" cy="3525733"/>
          </a:xfrm>
          <a:prstGeom prst="rect">
            <a:avLst/>
          </a:prstGeom>
        </p:spPr>
      </p:pic>
      <p:sp>
        <p:nvSpPr>
          <p:cNvPr id="5" name="Rectangle 4">
            <a:extLst>
              <a:ext uri="{FF2B5EF4-FFF2-40B4-BE49-F238E27FC236}">
                <a16:creationId xmlns:a16="http://schemas.microsoft.com/office/drawing/2014/main" id="{4C9E5585-5415-47DE-3EA2-B39A5FBBFF78}"/>
              </a:ext>
            </a:extLst>
          </p:cNvPr>
          <p:cNvSpPr/>
          <p:nvPr/>
        </p:nvSpPr>
        <p:spPr>
          <a:xfrm>
            <a:off x="1066800" y="6324600"/>
            <a:ext cx="7988060" cy="338554"/>
          </a:xfrm>
          <a:prstGeom prst="rect">
            <a:avLst/>
          </a:prstGeom>
        </p:spPr>
        <p:txBody>
          <a:bodyPr wrap="square">
            <a:spAutoFit/>
          </a:bodyPr>
          <a:lstStyle/>
          <a:p>
            <a:r>
              <a:rPr lang="en-US" sz="1600" dirty="0">
                <a:solidFill>
                  <a:schemeClr val="tx1">
                    <a:lumMod val="50000"/>
                  </a:schemeClr>
                </a:solidFill>
              </a:rPr>
              <a:t>Source:  www.nerc.com/pa/Stand/Reliability%20Standards/tpl-007-4.PDF</a:t>
            </a:r>
          </a:p>
        </p:txBody>
      </p:sp>
    </p:spTree>
    <p:extLst>
      <p:ext uri="{BB962C8B-B14F-4D97-AF65-F5344CB8AC3E}">
        <p14:creationId xmlns:p14="http://schemas.microsoft.com/office/powerpoint/2010/main" val="173455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8270-18C2-C12D-D1C7-DCE32F419BC2}"/>
              </a:ext>
            </a:extLst>
          </p:cNvPr>
          <p:cNvSpPr>
            <a:spLocks noGrp="1"/>
          </p:cNvSpPr>
          <p:nvPr>
            <p:ph type="title"/>
          </p:nvPr>
        </p:nvSpPr>
        <p:spPr/>
        <p:txBody>
          <a:bodyPr/>
          <a:lstStyle/>
          <a:p>
            <a:r>
              <a:rPr lang="en-US" altLang="en-US" dirty="0"/>
              <a:t>GMD and the Grid Planning</a:t>
            </a:r>
            <a:endParaRPr lang="en-US" dirty="0"/>
          </a:p>
        </p:txBody>
      </p:sp>
      <p:sp>
        <p:nvSpPr>
          <p:cNvPr id="3" name="Content Placeholder 2">
            <a:extLst>
              <a:ext uri="{FF2B5EF4-FFF2-40B4-BE49-F238E27FC236}">
                <a16:creationId xmlns:a16="http://schemas.microsoft.com/office/drawing/2014/main" id="{B8992B1A-DAEE-DA84-0A1D-7CE188D96AB5}"/>
              </a:ext>
            </a:extLst>
          </p:cNvPr>
          <p:cNvSpPr>
            <a:spLocks noGrp="1"/>
          </p:cNvSpPr>
          <p:nvPr>
            <p:ph idx="1"/>
          </p:nvPr>
        </p:nvSpPr>
        <p:spPr/>
        <p:txBody>
          <a:bodyPr/>
          <a:lstStyle/>
          <a:p>
            <a:r>
              <a:rPr lang="en-US" altLang="en-US" dirty="0">
                <a:cs typeface="Arial" charset="0"/>
              </a:rPr>
              <a:t>Large solar corona mass ejections (CMEs) can cause large changes in the earth’s magnetic field (i.e., dB/dt).  These changes in turn produce a non-uniform electric field at the surface</a:t>
            </a:r>
          </a:p>
          <a:p>
            <a:pPr lvl="1"/>
            <a:r>
              <a:rPr lang="en-US" altLang="en-US" dirty="0">
                <a:cs typeface="Arial" charset="0"/>
              </a:rPr>
              <a:t>Changes in magnetic flux are often given in nT per minute; from a 60 Hz perspective they are almost dc, with the</a:t>
            </a:r>
            <a:br>
              <a:rPr lang="en-US" altLang="en-US" dirty="0">
                <a:cs typeface="Arial" charset="0"/>
              </a:rPr>
            </a:br>
            <a:r>
              <a:rPr lang="en-US" altLang="en-US" dirty="0">
                <a:cs typeface="Arial" charset="0"/>
              </a:rPr>
              <a:t>term quasi-dc commonly used</a:t>
            </a:r>
          </a:p>
          <a:p>
            <a:pPr lvl="1"/>
            <a:r>
              <a:rPr lang="en-US" altLang="en-US" dirty="0">
                <a:cs typeface="Arial" charset="0"/>
              </a:rPr>
              <a:t>1989 North America storm produced </a:t>
            </a:r>
            <a:br>
              <a:rPr lang="en-US" altLang="en-US" dirty="0">
                <a:cs typeface="Arial" charset="0"/>
              </a:rPr>
            </a:br>
            <a:r>
              <a:rPr lang="en-US" altLang="en-US" dirty="0">
                <a:cs typeface="Arial" charset="0"/>
              </a:rPr>
              <a:t>a change of 500 nT/minute, while a </a:t>
            </a:r>
            <a:br>
              <a:rPr lang="en-US" altLang="en-US" dirty="0">
                <a:cs typeface="Arial" charset="0"/>
              </a:rPr>
            </a:br>
            <a:r>
              <a:rPr lang="en-US" altLang="en-US" dirty="0">
                <a:cs typeface="Arial" charset="0"/>
              </a:rPr>
              <a:t>stronger storm, such as the ones in</a:t>
            </a:r>
            <a:br>
              <a:rPr lang="en-US" altLang="en-US" dirty="0">
                <a:cs typeface="Arial" charset="0"/>
              </a:rPr>
            </a:br>
            <a:r>
              <a:rPr lang="en-US" altLang="en-US" dirty="0">
                <a:cs typeface="Arial" charset="0"/>
              </a:rPr>
              <a:t>1859 or 1921, could produce  </a:t>
            </a:r>
            <a:br>
              <a:rPr lang="en-US" altLang="en-US" dirty="0">
                <a:cs typeface="Arial" charset="0"/>
              </a:rPr>
            </a:br>
            <a:r>
              <a:rPr lang="en-US" altLang="en-US" dirty="0">
                <a:cs typeface="Arial" charset="0"/>
              </a:rPr>
              <a:t>2500 nT/minute variation</a:t>
            </a:r>
          </a:p>
          <a:p>
            <a:pPr lvl="1"/>
            <a:r>
              <a:rPr lang="en-US" altLang="en-US" dirty="0">
                <a:cs typeface="Arial" charset="0"/>
              </a:rPr>
              <a:t>Storm “footprint” can be continental in scale</a:t>
            </a:r>
          </a:p>
          <a:p>
            <a:endParaRPr lang="en-US" dirty="0"/>
          </a:p>
        </p:txBody>
      </p:sp>
      <p:pic>
        <p:nvPicPr>
          <p:cNvPr id="6" name="Picture 2">
            <a:extLst>
              <a:ext uri="{FF2B5EF4-FFF2-40B4-BE49-F238E27FC236}">
                <a16:creationId xmlns:a16="http://schemas.microsoft.com/office/drawing/2014/main" id="{F6EF67C2-C783-7739-06EC-9CB9249F9A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3200400"/>
            <a:ext cx="4514466" cy="250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346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B565-832C-7C10-10AB-00EE414502D4}"/>
              </a:ext>
            </a:extLst>
          </p:cNvPr>
          <p:cNvSpPr>
            <a:spLocks noGrp="1"/>
          </p:cNvSpPr>
          <p:nvPr>
            <p:ph type="title"/>
          </p:nvPr>
        </p:nvSpPr>
        <p:spPr/>
        <p:txBody>
          <a:bodyPr/>
          <a:lstStyle/>
          <a:p>
            <a:r>
              <a:rPr lang="en-US" dirty="0"/>
              <a:t>What is the Maximum Possible GMD</a:t>
            </a:r>
          </a:p>
        </p:txBody>
      </p:sp>
      <p:sp>
        <p:nvSpPr>
          <p:cNvPr id="3" name="Content Placeholder 2">
            <a:extLst>
              <a:ext uri="{FF2B5EF4-FFF2-40B4-BE49-F238E27FC236}">
                <a16:creationId xmlns:a16="http://schemas.microsoft.com/office/drawing/2014/main" id="{BB72831C-4D53-0236-A114-A48ACADA5ED0}"/>
              </a:ext>
            </a:extLst>
          </p:cNvPr>
          <p:cNvSpPr>
            <a:spLocks noGrp="1"/>
          </p:cNvSpPr>
          <p:nvPr>
            <p:ph idx="1"/>
          </p:nvPr>
        </p:nvSpPr>
        <p:spPr/>
        <p:txBody>
          <a:bodyPr/>
          <a:lstStyle/>
          <a:p>
            <a:r>
              <a:rPr lang="en-US" dirty="0"/>
              <a:t>Could millions die as some have speculated?</a:t>
            </a:r>
          </a:p>
          <a:p>
            <a:r>
              <a:rPr lang="en-US" dirty="0"/>
              <a:t>Previously many thought the 1859 Carrington Event was the largest possible</a:t>
            </a:r>
          </a:p>
          <a:p>
            <a:r>
              <a:rPr lang="en-US" dirty="0"/>
              <a:t>However, a March 2019 article in the </a:t>
            </a:r>
            <a:br>
              <a:rPr lang="en-US" dirty="0"/>
            </a:br>
            <a:r>
              <a:rPr lang="en-US" dirty="0"/>
              <a:t>Proceedings of the U.S. National Academy of </a:t>
            </a:r>
            <a:br>
              <a:rPr lang="en-US" dirty="0"/>
            </a:br>
            <a:r>
              <a:rPr lang="en-US" dirty="0"/>
              <a:t>Sciences indicates that larger GMDs could </a:t>
            </a:r>
            <a:br>
              <a:rPr lang="en-US" dirty="0"/>
            </a:br>
            <a:r>
              <a:rPr lang="en-US" dirty="0"/>
              <a:t>occur, with ice core evidence indicating </a:t>
            </a:r>
            <a:br>
              <a:rPr lang="en-US" dirty="0"/>
            </a:br>
            <a:r>
              <a:rPr lang="en-US" dirty="0"/>
              <a:t>potentially much larger events occurring in </a:t>
            </a:r>
            <a:br>
              <a:rPr lang="en-US" dirty="0"/>
            </a:br>
            <a:r>
              <a:rPr lang="en-US" dirty="0"/>
              <a:t>775 , 994, and now 2610 BC</a:t>
            </a:r>
          </a:p>
          <a:p>
            <a:r>
              <a:rPr lang="en-US" dirty="0"/>
              <a:t>We’re still not exactly sure on the largest</a:t>
            </a:r>
            <a:br>
              <a:rPr lang="en-US" dirty="0"/>
            </a:br>
            <a:r>
              <a:rPr lang="en-US" dirty="0"/>
              <a:t>potential GMD!</a:t>
            </a:r>
          </a:p>
          <a:p>
            <a:endParaRPr lang="en-US" dirty="0"/>
          </a:p>
        </p:txBody>
      </p:sp>
      <p:pic>
        <p:nvPicPr>
          <p:cNvPr id="4" name="Picture 3">
            <a:extLst>
              <a:ext uri="{FF2B5EF4-FFF2-40B4-BE49-F238E27FC236}">
                <a16:creationId xmlns:a16="http://schemas.microsoft.com/office/drawing/2014/main" id="{E5076A4E-1299-5BD0-2822-F8A6A9A6C6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77200" y="2286000"/>
            <a:ext cx="3886200" cy="3814233"/>
          </a:xfrm>
          <a:prstGeom prst="rect">
            <a:avLst/>
          </a:prstGeom>
        </p:spPr>
      </p:pic>
      <p:sp>
        <p:nvSpPr>
          <p:cNvPr id="5" name="Rectangle 4">
            <a:extLst>
              <a:ext uri="{FF2B5EF4-FFF2-40B4-BE49-F238E27FC236}">
                <a16:creationId xmlns:a16="http://schemas.microsoft.com/office/drawing/2014/main" id="{26E76D81-276E-2B70-DC0A-7953D344C15C}"/>
              </a:ext>
            </a:extLst>
          </p:cNvPr>
          <p:cNvSpPr/>
          <p:nvPr/>
        </p:nvSpPr>
        <p:spPr>
          <a:xfrm>
            <a:off x="685800" y="6324600"/>
            <a:ext cx="6009030" cy="369332"/>
          </a:xfrm>
          <a:prstGeom prst="rect">
            <a:avLst/>
          </a:prstGeom>
        </p:spPr>
        <p:txBody>
          <a:bodyPr wrap="square">
            <a:spAutoFit/>
          </a:bodyPr>
          <a:lstStyle/>
          <a:p>
            <a:r>
              <a:rPr lang="en-US" sz="1800" dirty="0">
                <a:solidFill>
                  <a:schemeClr val="tx1">
                    <a:lumMod val="50000"/>
                  </a:schemeClr>
                </a:solidFill>
              </a:rPr>
              <a:t>Source: www.pnas.org/content/early/2019/03/05/1815725116</a:t>
            </a:r>
          </a:p>
        </p:txBody>
      </p:sp>
    </p:spTree>
    <p:extLst>
      <p:ext uri="{BB962C8B-B14F-4D97-AF65-F5344CB8AC3E}">
        <p14:creationId xmlns:p14="http://schemas.microsoft.com/office/powerpoint/2010/main" val="116319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20C2-1FCC-AAE5-F281-094B2438BC21}"/>
              </a:ext>
            </a:extLst>
          </p:cNvPr>
          <p:cNvSpPr>
            <a:spLocks noGrp="1"/>
          </p:cNvSpPr>
          <p:nvPr>
            <p:ph type="title"/>
          </p:nvPr>
        </p:nvSpPr>
        <p:spPr/>
        <p:txBody>
          <a:bodyPr/>
          <a:lstStyle/>
          <a:p>
            <a:r>
              <a:rPr lang="en-US" dirty="0"/>
              <a:t>Magnetic Field Variations Due to HEMPs</a:t>
            </a:r>
          </a:p>
        </p:txBody>
      </p:sp>
      <p:sp>
        <p:nvSpPr>
          <p:cNvPr id="3" name="Content Placeholder 2">
            <a:extLst>
              <a:ext uri="{FF2B5EF4-FFF2-40B4-BE49-F238E27FC236}">
                <a16:creationId xmlns:a16="http://schemas.microsoft.com/office/drawing/2014/main" id="{0CCE9F96-11D8-4A31-A9D5-85BF7FDC5721}"/>
              </a:ext>
            </a:extLst>
          </p:cNvPr>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Another way the earth’s magnetic field could be perturbed would be by a high altitude nuclear explosions, causing what are known as a high altitude electromagnetic pulses (HEMPs)</a:t>
            </a:r>
          </a:p>
          <a:p>
            <a:r>
              <a:rPr lang="en-US" altLang="en-US" dirty="0">
                <a:latin typeface="Times New Roman" panose="02020603050405020304" pitchFamily="18" charset="0"/>
                <a:cs typeface="Times New Roman" panose="02020603050405020304" pitchFamily="18" charset="0"/>
              </a:rPr>
              <a:t>The impacts of an HEMP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are typically divided into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three time frames: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E1, E2 and E3</a:t>
            </a:r>
          </a:p>
          <a:p>
            <a:pPr lvl="1"/>
            <a:r>
              <a:rPr lang="en-US" altLang="en-US" dirty="0">
                <a:latin typeface="Times New Roman" panose="02020603050405020304" pitchFamily="18" charset="0"/>
                <a:cs typeface="Times New Roman" panose="02020603050405020304" pitchFamily="18" charset="0"/>
              </a:rPr>
              <a:t>E1 impacts electronics,</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E2 is similar to </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lightning, E3 is similar</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to a very large, but short duration GMD</a:t>
            </a:r>
          </a:p>
          <a:p>
            <a:endParaRPr lang="en-US" dirty="0"/>
          </a:p>
        </p:txBody>
      </p:sp>
      <p:pic>
        <p:nvPicPr>
          <p:cNvPr id="4" name="Picture 3">
            <a:extLst>
              <a:ext uri="{FF2B5EF4-FFF2-40B4-BE49-F238E27FC236}">
                <a16:creationId xmlns:a16="http://schemas.microsoft.com/office/drawing/2014/main" id="{B6F580C4-2F7A-7164-DBF4-CFAC66A91C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2819400"/>
            <a:ext cx="5038545" cy="310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657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4085-36A2-B699-D542-2C7ECCD0F93F}"/>
              </a:ext>
            </a:extLst>
          </p:cNvPr>
          <p:cNvSpPr>
            <a:spLocks noGrp="1"/>
          </p:cNvSpPr>
          <p:nvPr>
            <p:ph type="title"/>
          </p:nvPr>
        </p:nvSpPr>
        <p:spPr/>
        <p:txBody>
          <a:bodyPr/>
          <a:lstStyle/>
          <a:p>
            <a:r>
              <a:rPr lang="en-US" altLang="en-US" dirty="0"/>
              <a:t>Nuclear EMP History: Starfish Prime</a:t>
            </a:r>
            <a:endParaRPr lang="en-US" dirty="0"/>
          </a:p>
        </p:txBody>
      </p:sp>
      <p:sp>
        <p:nvSpPr>
          <p:cNvPr id="3" name="Content Placeholder 2">
            <a:extLst>
              <a:ext uri="{FF2B5EF4-FFF2-40B4-BE49-F238E27FC236}">
                <a16:creationId xmlns:a16="http://schemas.microsoft.com/office/drawing/2014/main" id="{0DD2CD36-F5D4-A858-D793-6ABAA6704A12}"/>
              </a:ext>
            </a:extLst>
          </p:cNvPr>
          <p:cNvSpPr>
            <a:spLocks noGrp="1"/>
          </p:cNvSpPr>
          <p:nvPr>
            <p:ph idx="1"/>
          </p:nvPr>
        </p:nvSpPr>
        <p:spPr>
          <a:xfrm>
            <a:off x="228600" y="1280160"/>
            <a:ext cx="11811000" cy="5196840"/>
          </a:xfrm>
        </p:spPr>
        <p:txBody>
          <a:bodyPr/>
          <a:lstStyle/>
          <a:p>
            <a:r>
              <a:rPr lang="en-US" altLang="en-US" dirty="0">
                <a:latin typeface="Arial" charset="0"/>
                <a:cs typeface="Arial" charset="0"/>
              </a:rPr>
              <a:t>Starfish Prime was an explosion of a 1.44 megaton nuclear weapon at an altitude of 400 km over the Pacific Ocean in July 1962</a:t>
            </a:r>
          </a:p>
          <a:p>
            <a:pPr lvl="1"/>
            <a:r>
              <a:rPr lang="en-US" altLang="en-US" dirty="0">
                <a:latin typeface="Arial" charset="0"/>
                <a:cs typeface="Arial" charset="0"/>
              </a:rPr>
              <a:t>Part of series of tests known as</a:t>
            </a:r>
            <a:br>
              <a:rPr lang="en-US" altLang="en-US" dirty="0">
                <a:latin typeface="Arial" charset="0"/>
                <a:cs typeface="Arial" charset="0"/>
              </a:rPr>
            </a:br>
            <a:r>
              <a:rPr lang="en-US" altLang="en-US" dirty="0">
                <a:latin typeface="Arial" charset="0"/>
                <a:cs typeface="Arial" charset="0"/>
              </a:rPr>
              <a:t>Operation Fishbowl</a:t>
            </a:r>
          </a:p>
          <a:p>
            <a:pPr lvl="1"/>
            <a:r>
              <a:rPr lang="en-US" altLang="en-US" dirty="0">
                <a:latin typeface="Arial" charset="0"/>
                <a:cs typeface="Arial" charset="0"/>
              </a:rPr>
              <a:t>The EMPs were much larger than </a:t>
            </a:r>
            <a:br>
              <a:rPr lang="en-US" altLang="en-US" dirty="0">
                <a:latin typeface="Arial" charset="0"/>
                <a:cs typeface="Arial" charset="0"/>
              </a:rPr>
            </a:br>
            <a:r>
              <a:rPr lang="en-US" altLang="en-US" dirty="0">
                <a:latin typeface="Arial" charset="0"/>
                <a:cs typeface="Arial" charset="0"/>
              </a:rPr>
              <a:t>expected, driving instruments off scale</a:t>
            </a:r>
          </a:p>
          <a:p>
            <a:pPr lvl="1"/>
            <a:r>
              <a:rPr lang="en-US" altLang="en-US" dirty="0">
                <a:latin typeface="Arial" charset="0"/>
                <a:cs typeface="Arial" charset="0"/>
              </a:rPr>
              <a:t>Impacts seen in Honolulu (1445 km</a:t>
            </a:r>
            <a:br>
              <a:rPr lang="en-US" altLang="en-US" dirty="0">
                <a:latin typeface="Arial" charset="0"/>
                <a:cs typeface="Arial" charset="0"/>
              </a:rPr>
            </a:br>
            <a:r>
              <a:rPr lang="en-US" altLang="en-US" dirty="0">
                <a:latin typeface="Arial" charset="0"/>
                <a:cs typeface="Arial" charset="0"/>
              </a:rPr>
              <a:t> away), including knocking out about </a:t>
            </a:r>
            <a:br>
              <a:rPr lang="en-US" altLang="en-US" dirty="0">
                <a:latin typeface="Arial" charset="0"/>
                <a:cs typeface="Arial" charset="0"/>
              </a:rPr>
            </a:br>
            <a:r>
              <a:rPr lang="en-US" altLang="en-US" dirty="0">
                <a:latin typeface="Arial" charset="0"/>
                <a:cs typeface="Arial" charset="0"/>
              </a:rPr>
              <a:t>300 streetlights, setting off alarms, and </a:t>
            </a:r>
            <a:br>
              <a:rPr lang="en-US" altLang="en-US" dirty="0">
                <a:latin typeface="Arial" charset="0"/>
                <a:cs typeface="Arial" charset="0"/>
              </a:rPr>
            </a:br>
            <a:r>
              <a:rPr lang="en-US" altLang="en-US" dirty="0">
                <a:latin typeface="Arial" charset="0"/>
                <a:cs typeface="Arial" charset="0"/>
              </a:rPr>
              <a:t>damaging a microwave link</a:t>
            </a:r>
          </a:p>
          <a:p>
            <a:pPr lvl="1"/>
            <a:r>
              <a:rPr lang="en-US" altLang="en-US" dirty="0">
                <a:latin typeface="Arial" charset="0"/>
                <a:cs typeface="Arial" charset="0"/>
              </a:rPr>
              <a:t>Some low earth orbit satellites were </a:t>
            </a:r>
            <a:br>
              <a:rPr lang="en-US" altLang="en-US" dirty="0">
                <a:latin typeface="Arial" charset="0"/>
                <a:cs typeface="Arial" charset="0"/>
              </a:rPr>
            </a:br>
            <a:r>
              <a:rPr lang="en-US" altLang="en-US" dirty="0">
                <a:latin typeface="Arial" charset="0"/>
                <a:cs typeface="Arial" charset="0"/>
              </a:rPr>
              <a:t>also damaged</a:t>
            </a:r>
          </a:p>
          <a:p>
            <a:endParaRPr lang="en-US" dirty="0"/>
          </a:p>
        </p:txBody>
      </p:sp>
      <p:pic>
        <p:nvPicPr>
          <p:cNvPr id="4" name="Picture 3">
            <a:extLst>
              <a:ext uri="{FF2B5EF4-FFF2-40B4-BE49-F238E27FC236}">
                <a16:creationId xmlns:a16="http://schemas.microsoft.com/office/drawing/2014/main" id="{6C1426BA-7514-93CB-E552-90F847C445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200" y="2286000"/>
            <a:ext cx="5204448" cy="2514600"/>
          </a:xfrm>
          <a:prstGeom prst="rect">
            <a:avLst/>
          </a:prstGeom>
        </p:spPr>
      </p:pic>
      <p:sp>
        <p:nvSpPr>
          <p:cNvPr id="5" name="Rectangle 4">
            <a:extLst>
              <a:ext uri="{FF2B5EF4-FFF2-40B4-BE49-F238E27FC236}">
                <a16:creationId xmlns:a16="http://schemas.microsoft.com/office/drawing/2014/main" id="{A4A697AC-E88A-D820-FAD9-16522B3DED50}"/>
              </a:ext>
            </a:extLst>
          </p:cNvPr>
          <p:cNvSpPr/>
          <p:nvPr/>
        </p:nvSpPr>
        <p:spPr>
          <a:xfrm>
            <a:off x="6324600" y="5110806"/>
            <a:ext cx="5562600" cy="1200329"/>
          </a:xfrm>
          <a:prstGeom prst="rect">
            <a:avLst/>
          </a:prstGeom>
          <a:solidFill>
            <a:schemeClr val="accent3">
              <a:lumMod val="95000"/>
            </a:schemeClr>
          </a:solidFill>
        </p:spPr>
        <p:txBody>
          <a:bodyPr wrap="square">
            <a:spAutoFit/>
          </a:bodyPr>
          <a:lstStyle/>
          <a:p>
            <a:pPr>
              <a:spcBef>
                <a:spcPct val="0"/>
              </a:spcBef>
            </a:pPr>
            <a:r>
              <a:rPr lang="en-US" altLang="en-US" sz="2400" dirty="0">
                <a:solidFill>
                  <a:schemeClr val="tx1">
                    <a:lumMod val="50000"/>
                  </a:schemeClr>
                </a:solidFill>
              </a:rPr>
              <a:t>Starfish Prime observed on Maui in 1962: Source: US EMP Commission Report from July 2017 [a]; from Los Alamos Lab</a:t>
            </a:r>
          </a:p>
        </p:txBody>
      </p:sp>
      <p:sp>
        <p:nvSpPr>
          <p:cNvPr id="6" name="TextBox 5">
            <a:extLst>
              <a:ext uri="{FF2B5EF4-FFF2-40B4-BE49-F238E27FC236}">
                <a16:creationId xmlns:a16="http://schemas.microsoft.com/office/drawing/2014/main" id="{0C9C1DF3-7EA5-1A68-A456-4BFC669783D7}"/>
              </a:ext>
            </a:extLst>
          </p:cNvPr>
          <p:cNvSpPr txBox="1"/>
          <p:nvPr/>
        </p:nvSpPr>
        <p:spPr>
          <a:xfrm>
            <a:off x="6934200" y="6412427"/>
            <a:ext cx="3657600" cy="338554"/>
          </a:xfrm>
          <a:prstGeom prst="rect">
            <a:avLst/>
          </a:prstGeom>
          <a:noFill/>
        </p:spPr>
        <p:txBody>
          <a:bodyPr wrap="square">
            <a:spAutoFit/>
          </a:bodyPr>
          <a:lstStyle/>
          <a:p>
            <a:r>
              <a:rPr lang="en-US" sz="1600" dirty="0"/>
              <a:t>[</a:t>
            </a:r>
            <a:r>
              <a:rPr lang="en-US" sz="1600" dirty="0">
                <a:solidFill>
                  <a:schemeClr val="tx1">
                    <a:lumMod val="50000"/>
                  </a:schemeClr>
                </a:solidFill>
              </a:rPr>
              <a:t>a] apps.dtic.mil/sti/pdfs/AD1051492.pdf</a:t>
            </a:r>
          </a:p>
        </p:txBody>
      </p:sp>
    </p:spTree>
    <p:extLst>
      <p:ext uri="{BB962C8B-B14F-4D97-AF65-F5344CB8AC3E}">
        <p14:creationId xmlns:p14="http://schemas.microsoft.com/office/powerpoint/2010/main" val="264432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3655-FF0B-934E-8CBF-49084242221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ECEAB89-3C5B-F79F-D8F6-6D7D9B52EB40}"/>
              </a:ext>
            </a:extLst>
          </p:cNvPr>
          <p:cNvSpPr>
            <a:spLocks noGrp="1"/>
          </p:cNvSpPr>
          <p:nvPr>
            <p:ph idx="1"/>
          </p:nvPr>
        </p:nvSpPr>
        <p:spPr>
          <a:xfrm>
            <a:off x="228600" y="1280160"/>
            <a:ext cx="11811000" cy="5196840"/>
          </a:xfrm>
        </p:spPr>
        <p:txBody>
          <a:bodyPr/>
          <a:lstStyle/>
          <a:p>
            <a:r>
              <a:rPr lang="en-US" dirty="0"/>
              <a:t>The purpose of this presentation is to show some of the more recent developments associated geomagnetic disturbance (GMD) including the integration of harmonic analysis with traditional GMD analysis </a:t>
            </a:r>
          </a:p>
          <a:p>
            <a:r>
              <a:rPr lang="en-US" dirty="0"/>
              <a:t>The motivation for this work is geomagnetically induced currents (GICs), whether due to geomagnetic disturbances (GMDs) or High Altitude Electromagnetic Pulses (HEMPs), can cause significant harmonics</a:t>
            </a:r>
          </a:p>
          <a:p>
            <a:r>
              <a:rPr lang="en-US" dirty="0"/>
              <a:t>These harmonics can trip devices, such as capacitors </a:t>
            </a:r>
          </a:p>
          <a:p>
            <a:r>
              <a:rPr lang="en-US" dirty="0"/>
              <a:t>These impacts need to be considered in doing GIC analysis</a:t>
            </a:r>
          </a:p>
          <a:p>
            <a:r>
              <a:rPr lang="en-US" dirty="0"/>
              <a:t>A GIC state estimator is also presented </a:t>
            </a:r>
          </a:p>
          <a:p>
            <a:endParaRPr lang="en-US" dirty="0"/>
          </a:p>
        </p:txBody>
      </p:sp>
    </p:spTree>
    <p:extLst>
      <p:ext uri="{BB962C8B-B14F-4D97-AF65-F5344CB8AC3E}">
        <p14:creationId xmlns:p14="http://schemas.microsoft.com/office/powerpoint/2010/main" val="415390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E7CCB-068D-1EB9-1DEF-D72332FA91E4}"/>
              </a:ext>
            </a:extLst>
          </p:cNvPr>
          <p:cNvSpPr>
            <a:spLocks noGrp="1"/>
          </p:cNvSpPr>
          <p:nvPr>
            <p:ph type="title"/>
          </p:nvPr>
        </p:nvSpPr>
        <p:spPr/>
        <p:txBody>
          <a:bodyPr/>
          <a:lstStyle/>
          <a:p>
            <a:r>
              <a:rPr lang="en-US" altLang="en-US" dirty="0"/>
              <a:t>Measured Change in the Earth’s Magnetic Field During Fishbowl Tests </a:t>
            </a:r>
            <a:endParaRPr lang="en-US" dirty="0"/>
          </a:p>
        </p:txBody>
      </p:sp>
      <p:pic>
        <p:nvPicPr>
          <p:cNvPr id="6" name="Picture 2">
            <a:extLst>
              <a:ext uri="{FF2B5EF4-FFF2-40B4-BE49-F238E27FC236}">
                <a16:creationId xmlns:a16="http://schemas.microsoft.com/office/drawing/2014/main" id="{D976AAEF-94F8-54C2-7716-25494A181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383602"/>
            <a:ext cx="4549014" cy="435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7">
            <a:extLst>
              <a:ext uri="{FF2B5EF4-FFF2-40B4-BE49-F238E27FC236}">
                <a16:creationId xmlns:a16="http://schemas.microsoft.com/office/drawing/2014/main" id="{66FD56C4-C8D9-AF8F-DF65-15DF09A44F94}"/>
              </a:ext>
            </a:extLst>
          </p:cNvPr>
          <p:cNvSpPr txBox="1">
            <a:spLocks noChangeArrowheads="1"/>
          </p:cNvSpPr>
          <p:nvPr/>
        </p:nvSpPr>
        <p:spPr bwMode="auto">
          <a:xfrm>
            <a:off x="5504418" y="1383602"/>
            <a:ext cx="5849382" cy="2308324"/>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chemeClr val="tx1">
                    <a:lumMod val="50000"/>
                  </a:schemeClr>
                </a:solidFill>
              </a:rPr>
              <a:t>Checkmate and Kingfish were nuclear tests that were part of Operation Fishbowl. A gamma is one nT. For reference the Quebec GMD had 500 nT/minute and the 1859 Carrington GMD event is estimated have had a variation of perhaps 2500 nT/minute</a:t>
            </a:r>
          </a:p>
        </p:txBody>
      </p:sp>
      <p:sp>
        <p:nvSpPr>
          <p:cNvPr id="8" name="TextBox 4">
            <a:extLst>
              <a:ext uri="{FF2B5EF4-FFF2-40B4-BE49-F238E27FC236}">
                <a16:creationId xmlns:a16="http://schemas.microsoft.com/office/drawing/2014/main" id="{32B161F1-7F08-50E2-03C8-AF79266DCD95}"/>
              </a:ext>
            </a:extLst>
          </p:cNvPr>
          <p:cNvSpPr txBox="1">
            <a:spLocks noChangeArrowheads="1"/>
          </p:cNvSpPr>
          <p:nvPr/>
        </p:nvSpPr>
        <p:spPr bwMode="auto">
          <a:xfrm>
            <a:off x="533400" y="6007435"/>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Times New Roman" pitchFamily="18" charset="0"/>
              </a:rPr>
              <a:t>Image: 1985 ORNL “Study to Assess the Effects of Magnetohydrodynamic Electromagnetic Pulse on </a:t>
            </a:r>
            <a:br>
              <a:rPr kumimoji="0" lang="en-US" altLang="en-US" sz="1400" b="0" i="0" u="none" strike="noStrike" kern="0" cap="none" spc="0" normalizeH="0" baseline="0" noProof="0" dirty="0">
                <a:ln>
                  <a:noFill/>
                </a:ln>
                <a:solidFill>
                  <a:srgbClr val="000000"/>
                </a:solidFill>
                <a:effectLst/>
                <a:uLnTx/>
                <a:uFillTx/>
                <a:latin typeface="Times New Roman" pitchFamily="18" charset="0"/>
              </a:rPr>
            </a:br>
            <a:r>
              <a:rPr kumimoji="0" lang="en-US" altLang="en-US" sz="1400" b="0" i="0" u="none" strike="noStrike" kern="0" cap="none" spc="0" normalizeH="0" baseline="0" noProof="0" dirty="0">
                <a:ln>
                  <a:noFill/>
                </a:ln>
                <a:solidFill>
                  <a:srgbClr val="000000"/>
                </a:solidFill>
                <a:effectLst/>
                <a:uLnTx/>
                <a:uFillTx/>
                <a:latin typeface="Times New Roman" pitchFamily="18" charset="0"/>
              </a:rPr>
              <a:t>Electric Power Systems Phase I Final Report,” May 1985, Figure 1</a:t>
            </a:r>
          </a:p>
        </p:txBody>
      </p:sp>
      <p:sp>
        <p:nvSpPr>
          <p:cNvPr id="9" name="TextBox 7">
            <a:extLst>
              <a:ext uri="{FF2B5EF4-FFF2-40B4-BE49-F238E27FC236}">
                <a16:creationId xmlns:a16="http://schemas.microsoft.com/office/drawing/2014/main" id="{A38E5783-50D6-39B6-113A-48CE97377B97}"/>
              </a:ext>
            </a:extLst>
          </p:cNvPr>
          <p:cNvSpPr txBox="1">
            <a:spLocks noChangeArrowheads="1"/>
          </p:cNvSpPr>
          <p:nvPr/>
        </p:nvSpPr>
        <p:spPr bwMode="auto">
          <a:xfrm>
            <a:off x="5504418" y="4191000"/>
            <a:ext cx="5849382" cy="1200329"/>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chemeClr val="tx1">
                    <a:lumMod val="50000"/>
                  </a:schemeClr>
                </a:solidFill>
              </a:rPr>
              <a:t>The focus of this class is on GMD, but some of the techniques can also be used with HEMP analysis</a:t>
            </a:r>
          </a:p>
        </p:txBody>
      </p:sp>
    </p:spTree>
    <p:extLst>
      <p:ext uri="{BB962C8B-B14F-4D97-AF65-F5344CB8AC3E}">
        <p14:creationId xmlns:p14="http://schemas.microsoft.com/office/powerpoint/2010/main" val="1504339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9525-0DE1-7BDD-786E-2E16FF9CBD01}"/>
              </a:ext>
            </a:extLst>
          </p:cNvPr>
          <p:cNvSpPr>
            <a:spLocks noGrp="1"/>
          </p:cNvSpPr>
          <p:nvPr>
            <p:ph type="title"/>
          </p:nvPr>
        </p:nvSpPr>
        <p:spPr/>
        <p:txBody>
          <a:bodyPr/>
          <a:lstStyle/>
          <a:p>
            <a:r>
              <a:rPr lang="en-US" dirty="0"/>
              <a:t>Power Flow GIC Impact Analysis</a:t>
            </a:r>
          </a:p>
        </p:txBody>
      </p:sp>
      <p:sp>
        <p:nvSpPr>
          <p:cNvPr id="3" name="Content Placeholder 2">
            <a:extLst>
              <a:ext uri="{FF2B5EF4-FFF2-40B4-BE49-F238E27FC236}">
                <a16:creationId xmlns:a16="http://schemas.microsoft.com/office/drawing/2014/main" id="{732AF51A-97D8-047E-A55B-C92CB30D4635}"/>
              </a:ext>
            </a:extLst>
          </p:cNvPr>
          <p:cNvSpPr>
            <a:spLocks noGrp="1"/>
          </p:cNvSpPr>
          <p:nvPr>
            <p:ph idx="1"/>
          </p:nvPr>
        </p:nvSpPr>
        <p:spPr>
          <a:xfrm>
            <a:off x="228600" y="1280160"/>
            <a:ext cx="11658600" cy="5196840"/>
          </a:xfrm>
        </p:spPr>
        <p:txBody>
          <a:bodyPr/>
          <a:lstStyle/>
          <a:p>
            <a:r>
              <a:rPr lang="en-US" dirty="0"/>
              <a:t>Starting in 2011 power flow packages have gradually gained the ability to model the impacts of GICs, first in the power flow, and later its time-domain stability analysis</a:t>
            </a:r>
          </a:p>
          <a:p>
            <a:pPr lvl="1"/>
            <a:r>
              <a:rPr lang="en-US" dirty="0"/>
              <a:t>Initially this was limited to uniform magnitude and direction electric fields, but now a variety of time and spatially varying fields are supported</a:t>
            </a:r>
          </a:p>
          <a:p>
            <a:pPr lvl="1"/>
            <a:r>
              <a:rPr lang="en-US" dirty="0"/>
              <a:t>The NERC diagram </a:t>
            </a:r>
            <a:br>
              <a:rPr lang="en-US" dirty="0"/>
            </a:br>
            <a:r>
              <a:rPr lang="en-US" dirty="0"/>
              <a:t>shows the overall</a:t>
            </a:r>
            <a:br>
              <a:rPr lang="en-US" dirty="0"/>
            </a:br>
            <a:r>
              <a:rPr lang="en-US" dirty="0"/>
              <a:t>process</a:t>
            </a:r>
          </a:p>
          <a:p>
            <a:r>
              <a:rPr lang="en-US" dirty="0"/>
              <a:t>This talk will add</a:t>
            </a:r>
            <a:br>
              <a:rPr lang="en-US" dirty="0"/>
            </a:br>
            <a:r>
              <a:rPr lang="en-US" dirty="0"/>
              <a:t>an additional </a:t>
            </a:r>
            <a:br>
              <a:rPr lang="en-US" dirty="0"/>
            </a:br>
            <a:r>
              <a:rPr lang="en-US" dirty="0"/>
              <a:t>feedback loop for</a:t>
            </a:r>
            <a:br>
              <a:rPr lang="en-US" dirty="0"/>
            </a:br>
            <a:r>
              <a:rPr lang="en-US" dirty="0"/>
              <a:t>harmonic analysis</a:t>
            </a:r>
          </a:p>
          <a:p>
            <a:pPr lvl="1"/>
            <a:endParaRPr lang="en-US" dirty="0"/>
          </a:p>
        </p:txBody>
      </p:sp>
      <p:pic>
        <p:nvPicPr>
          <p:cNvPr id="4" name="Content Placeholder 5">
            <a:extLst>
              <a:ext uri="{FF2B5EF4-FFF2-40B4-BE49-F238E27FC236}">
                <a16:creationId xmlns:a16="http://schemas.microsoft.com/office/drawing/2014/main" id="{55F9FA51-CB4A-FB17-D863-655C6AAD6550}"/>
              </a:ext>
            </a:extLst>
          </p:cNvPr>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14800" y="3505200"/>
            <a:ext cx="7543800" cy="269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28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8CC0-75EF-B887-F818-37BB59B45387}"/>
              </a:ext>
            </a:extLst>
          </p:cNvPr>
          <p:cNvSpPr>
            <a:spLocks noGrp="1"/>
          </p:cNvSpPr>
          <p:nvPr>
            <p:ph type="title"/>
          </p:nvPr>
        </p:nvSpPr>
        <p:spPr/>
        <p:txBody>
          <a:bodyPr/>
          <a:lstStyle/>
          <a:p>
            <a:r>
              <a:rPr lang="en-US" altLang="en-US" dirty="0"/>
              <a:t>Geomagnetically Induced Currents (GICs)</a:t>
            </a:r>
            <a:endParaRPr lang="en-US" dirty="0"/>
          </a:p>
        </p:txBody>
      </p:sp>
      <p:sp>
        <p:nvSpPr>
          <p:cNvPr id="3" name="Content Placeholder 2">
            <a:extLst>
              <a:ext uri="{FF2B5EF4-FFF2-40B4-BE49-F238E27FC236}">
                <a16:creationId xmlns:a16="http://schemas.microsoft.com/office/drawing/2014/main" id="{D7F12301-5A2D-32C4-A973-7DD047F1759C}"/>
              </a:ext>
            </a:extLst>
          </p:cNvPr>
          <p:cNvSpPr>
            <a:spLocks noGrp="1"/>
          </p:cNvSpPr>
          <p:nvPr>
            <p:ph idx="1"/>
          </p:nvPr>
        </p:nvSpPr>
        <p:spPr/>
        <p:txBody>
          <a:bodyPr/>
          <a:lstStyle/>
          <a:p>
            <a:r>
              <a:rPr lang="en-US" altLang="en-US" dirty="0">
                <a:solidFill>
                  <a:srgbClr val="000000"/>
                </a:solidFill>
                <a:cs typeface="Arial" charset="0"/>
              </a:rPr>
              <a:t>GMDs cause slowly varying electric fields</a:t>
            </a:r>
          </a:p>
          <a:p>
            <a:r>
              <a:rPr lang="en-US" altLang="en-US" dirty="0">
                <a:solidFill>
                  <a:srgbClr val="000000"/>
                </a:solidFill>
                <a:cs typeface="Arial" charset="0"/>
              </a:rPr>
              <a:t>Along length of a high voltage transmission line, electric fields can be modeled as a dc voltage source superimposed on the lines</a:t>
            </a:r>
          </a:p>
          <a:p>
            <a:r>
              <a:rPr lang="en-US" altLang="en-US" dirty="0">
                <a:solidFill>
                  <a:srgbClr val="000000"/>
                </a:solidFill>
                <a:cs typeface="Arial" charset="0"/>
              </a:rPr>
              <a:t>These voltage sources produce quasi-dc </a:t>
            </a:r>
            <a:br>
              <a:rPr lang="en-US" altLang="en-US" dirty="0">
                <a:solidFill>
                  <a:srgbClr val="000000"/>
                </a:solidFill>
                <a:cs typeface="Arial" charset="0"/>
              </a:rPr>
            </a:br>
            <a:r>
              <a:rPr lang="en-US" altLang="en-US" dirty="0">
                <a:solidFill>
                  <a:srgbClr val="000000"/>
                </a:solidFill>
                <a:cs typeface="Arial" charset="0"/>
              </a:rPr>
              <a:t>geomagnetically induced currents (GICs) </a:t>
            </a:r>
            <a:br>
              <a:rPr lang="en-US" altLang="en-US" dirty="0">
                <a:solidFill>
                  <a:srgbClr val="000000"/>
                </a:solidFill>
                <a:cs typeface="Arial" charset="0"/>
              </a:rPr>
            </a:br>
            <a:r>
              <a:rPr lang="en-US" altLang="en-US" dirty="0">
                <a:solidFill>
                  <a:srgbClr val="000000"/>
                </a:solidFill>
                <a:cs typeface="Arial" charset="0"/>
              </a:rPr>
              <a:t>that are superimposed on the ac </a:t>
            </a:r>
            <a:br>
              <a:rPr lang="en-US" altLang="en-US" dirty="0">
                <a:solidFill>
                  <a:srgbClr val="000000"/>
                </a:solidFill>
                <a:cs typeface="Arial" charset="0"/>
              </a:rPr>
            </a:br>
            <a:r>
              <a:rPr lang="en-US" altLang="en-US" dirty="0">
                <a:solidFill>
                  <a:srgbClr val="000000"/>
                </a:solidFill>
                <a:cs typeface="Arial" charset="0"/>
              </a:rPr>
              <a:t>(60 Hz) flows</a:t>
            </a:r>
          </a:p>
          <a:p>
            <a:r>
              <a:rPr lang="en-US" altLang="en-US" dirty="0">
                <a:solidFill>
                  <a:srgbClr val="000000"/>
                </a:solidFill>
                <a:cs typeface="Arial" charset="0"/>
              </a:rPr>
              <a:t>Assuming a known electric field, </a:t>
            </a:r>
            <a:br>
              <a:rPr lang="en-US" altLang="en-US" dirty="0">
                <a:solidFill>
                  <a:srgbClr val="000000"/>
                </a:solidFill>
                <a:cs typeface="Arial" charset="0"/>
              </a:rPr>
            </a:br>
            <a:r>
              <a:rPr lang="en-US" altLang="en-US" dirty="0">
                <a:solidFill>
                  <a:srgbClr val="000000"/>
                </a:solidFill>
                <a:cs typeface="Arial" charset="0"/>
              </a:rPr>
              <a:t>calculating the GICs is computationally</a:t>
            </a:r>
            <a:br>
              <a:rPr lang="en-US" altLang="en-US" dirty="0">
                <a:solidFill>
                  <a:srgbClr val="000000"/>
                </a:solidFill>
                <a:cs typeface="Arial" charset="0"/>
              </a:rPr>
            </a:br>
            <a:r>
              <a:rPr lang="en-US" altLang="en-US" dirty="0">
                <a:solidFill>
                  <a:srgbClr val="000000"/>
                </a:solidFill>
                <a:cs typeface="Arial" charset="0"/>
              </a:rPr>
              <a:t>very straightforward since it involves</a:t>
            </a:r>
            <a:br>
              <a:rPr lang="en-US" altLang="en-US" dirty="0">
                <a:solidFill>
                  <a:srgbClr val="000000"/>
                </a:solidFill>
                <a:cs typeface="Arial" charset="0"/>
              </a:rPr>
            </a:br>
            <a:r>
              <a:rPr lang="en-US" altLang="en-US" dirty="0">
                <a:solidFill>
                  <a:srgbClr val="000000"/>
                </a:solidFill>
                <a:cs typeface="Arial" charset="0"/>
              </a:rPr>
              <a:t>solving a linear system </a:t>
            </a:r>
            <a:endParaRPr lang="en-US" altLang="en-US" dirty="0">
              <a:cs typeface="Arial" charset="0"/>
            </a:endParaRPr>
          </a:p>
          <a:p>
            <a:endParaRPr lang="en-US" dirty="0"/>
          </a:p>
        </p:txBody>
      </p:sp>
      <p:pic>
        <p:nvPicPr>
          <p:cNvPr id="4" name="Picture 2">
            <a:extLst>
              <a:ext uri="{FF2B5EF4-FFF2-40B4-BE49-F238E27FC236}">
                <a16:creationId xmlns:a16="http://schemas.microsoft.com/office/drawing/2014/main" id="{3F97F713-7128-0BEE-01FC-7AD1D145DA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2819400"/>
            <a:ext cx="4191000" cy="341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935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2AF3-A360-D3B5-1117-C25E5D8F626D}"/>
              </a:ext>
            </a:extLst>
          </p:cNvPr>
          <p:cNvSpPr>
            <a:spLocks noGrp="1"/>
          </p:cNvSpPr>
          <p:nvPr>
            <p:ph type="title"/>
          </p:nvPr>
        </p:nvSpPr>
        <p:spPr/>
        <p:txBody>
          <a:bodyPr/>
          <a:lstStyle/>
          <a:p>
            <a:r>
              <a:rPr lang="en-US" dirty="0"/>
              <a:t>GICs, Generic EI, 5 V/km East-West</a:t>
            </a:r>
          </a:p>
        </p:txBody>
      </p:sp>
      <p:pic>
        <p:nvPicPr>
          <p:cNvPr id="8" name="Picture 2">
            <a:extLst>
              <a:ext uri="{FF2B5EF4-FFF2-40B4-BE49-F238E27FC236}">
                <a16:creationId xmlns:a16="http://schemas.microsoft.com/office/drawing/2014/main" id="{B79E8B5A-0D01-135C-323F-275102FBE51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913" r="-1"/>
          <a:stretch/>
        </p:blipFill>
        <p:spPr bwMode="auto">
          <a:xfrm>
            <a:off x="990600" y="1295400"/>
            <a:ext cx="918972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95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870-E6C8-901F-280B-040EE1C5675E}"/>
              </a:ext>
            </a:extLst>
          </p:cNvPr>
          <p:cNvSpPr>
            <a:spLocks noGrp="1"/>
          </p:cNvSpPr>
          <p:nvPr>
            <p:ph type="title"/>
          </p:nvPr>
        </p:nvSpPr>
        <p:spPr/>
        <p:txBody>
          <a:bodyPr/>
          <a:lstStyle/>
          <a:p>
            <a:r>
              <a:rPr lang="en-US" altLang="en-US" dirty="0"/>
              <a:t>Transformer Impacts of GICs</a:t>
            </a:r>
            <a:endParaRPr lang="en-US" dirty="0"/>
          </a:p>
        </p:txBody>
      </p:sp>
      <p:sp>
        <p:nvSpPr>
          <p:cNvPr id="3" name="Content Placeholder 2">
            <a:extLst>
              <a:ext uri="{FF2B5EF4-FFF2-40B4-BE49-F238E27FC236}">
                <a16:creationId xmlns:a16="http://schemas.microsoft.com/office/drawing/2014/main" id="{3B55EAC1-597A-B751-E411-47C4AC23FFFC}"/>
              </a:ext>
            </a:extLst>
          </p:cNvPr>
          <p:cNvSpPr>
            <a:spLocks noGrp="1"/>
          </p:cNvSpPr>
          <p:nvPr>
            <p:ph idx="1"/>
          </p:nvPr>
        </p:nvSpPr>
        <p:spPr>
          <a:xfrm>
            <a:off x="228600" y="1280160"/>
            <a:ext cx="7010400" cy="5196840"/>
          </a:xfrm>
        </p:spPr>
        <p:txBody>
          <a:bodyPr/>
          <a:lstStyle/>
          <a:p>
            <a:r>
              <a:rPr lang="en-US" altLang="en-US" dirty="0">
                <a:cs typeface="Arial" charset="0"/>
              </a:rPr>
              <a:t>The GICs superimpose on the ac current, causing transformers saturation for part of the ac cycle</a:t>
            </a:r>
          </a:p>
          <a:p>
            <a:r>
              <a:rPr lang="en-US" altLang="en-US" dirty="0">
                <a:cs typeface="Arial" charset="0"/>
              </a:rPr>
              <a:t>This can cause large harmonics; in the positive sequence these harmonics can be represented by increased reactive power losses in the transformer</a:t>
            </a:r>
          </a:p>
          <a:p>
            <a:pPr lvl="1"/>
            <a:r>
              <a:rPr lang="en-US" altLang="en-US" dirty="0">
                <a:cs typeface="Arial" charset="0"/>
              </a:rPr>
              <a:t>The impact of these harmonics can now be considered in GIC analysis, something will be introduced in a few slides </a:t>
            </a:r>
          </a:p>
          <a:p>
            <a:endParaRPr lang="en-US" dirty="0"/>
          </a:p>
        </p:txBody>
      </p:sp>
      <p:pic>
        <p:nvPicPr>
          <p:cNvPr id="4" name="Picture 2">
            <a:extLst>
              <a:ext uri="{FF2B5EF4-FFF2-40B4-BE49-F238E27FC236}">
                <a16:creationId xmlns:a16="http://schemas.microsoft.com/office/drawing/2014/main" id="{1DAF44B4-83BA-7826-D483-658BED761F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823" y="1387264"/>
            <a:ext cx="3505200" cy="255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E9B01A4A-CAE3-285C-88B3-7BCA70ADCE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0329" y="4553173"/>
            <a:ext cx="3733800"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79802EF-3D69-53F1-180D-3ADDE1EB9840}"/>
              </a:ext>
            </a:extLst>
          </p:cNvPr>
          <p:cNvSpPr txBox="1">
            <a:spLocks noChangeArrowheads="1"/>
          </p:cNvSpPr>
          <p:nvPr/>
        </p:nvSpPr>
        <p:spPr bwMode="auto">
          <a:xfrm>
            <a:off x="8635867" y="4092799"/>
            <a:ext cx="1535112" cy="460375"/>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t>Harmonics</a:t>
            </a:r>
          </a:p>
        </p:txBody>
      </p:sp>
      <p:sp>
        <p:nvSpPr>
          <p:cNvPr id="7" name="TextBox 4">
            <a:extLst>
              <a:ext uri="{FF2B5EF4-FFF2-40B4-BE49-F238E27FC236}">
                <a16:creationId xmlns:a16="http://schemas.microsoft.com/office/drawing/2014/main" id="{98D5BE8E-5738-A0F2-298E-2B26694F38AE}"/>
              </a:ext>
            </a:extLst>
          </p:cNvPr>
          <p:cNvSpPr txBox="1">
            <a:spLocks noChangeArrowheads="1"/>
          </p:cNvSpPr>
          <p:nvPr/>
        </p:nvSpPr>
        <p:spPr bwMode="auto">
          <a:xfrm>
            <a:off x="609600" y="6400800"/>
            <a:ext cx="556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1200" dirty="0"/>
              <a:t>Images: Craig Stiegemeier and Ed Schweitzer, JASON Presentations, June 2011</a:t>
            </a:r>
          </a:p>
        </p:txBody>
      </p:sp>
    </p:spTree>
    <p:extLst>
      <p:ext uri="{BB962C8B-B14F-4D97-AF65-F5344CB8AC3E}">
        <p14:creationId xmlns:p14="http://schemas.microsoft.com/office/powerpoint/2010/main" val="23561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48E0-2F52-269E-FBEB-9D9AFB4066E3}"/>
              </a:ext>
            </a:extLst>
          </p:cNvPr>
          <p:cNvSpPr>
            <a:spLocks noGrp="1"/>
          </p:cNvSpPr>
          <p:nvPr>
            <p:ph type="title"/>
          </p:nvPr>
        </p:nvSpPr>
        <p:spPr/>
        <p:txBody>
          <a:bodyPr/>
          <a:lstStyle/>
          <a:p>
            <a:r>
              <a:rPr lang="en-US" altLang="en-US" dirty="0"/>
              <a:t>GMD Enhanced Power Analysis Software</a:t>
            </a:r>
            <a:endParaRPr lang="en-US" dirty="0"/>
          </a:p>
        </p:txBody>
      </p:sp>
      <p:sp>
        <p:nvSpPr>
          <p:cNvPr id="3" name="Content Placeholder 2">
            <a:extLst>
              <a:ext uri="{FF2B5EF4-FFF2-40B4-BE49-F238E27FC236}">
                <a16:creationId xmlns:a16="http://schemas.microsoft.com/office/drawing/2014/main" id="{0348CD71-220B-A889-09CB-D2C27B0D8239}"/>
              </a:ext>
            </a:extLst>
          </p:cNvPr>
          <p:cNvSpPr>
            <a:spLocks noGrp="1"/>
          </p:cNvSpPr>
          <p:nvPr>
            <p:ph idx="1"/>
          </p:nvPr>
        </p:nvSpPr>
        <p:spPr/>
        <p:txBody>
          <a:bodyPr/>
          <a:lstStyle/>
          <a:p>
            <a:r>
              <a:rPr lang="en-US" altLang="en-US" dirty="0">
                <a:cs typeface="Arial" charset="0"/>
              </a:rPr>
              <a:t>By integrating GIC calculations directly within power flow and transient stability engineers can see the impact of GICs on their systems, and consider mitigation options</a:t>
            </a:r>
          </a:p>
          <a:p>
            <a:r>
              <a:rPr lang="en-US" altLang="en-US" dirty="0">
                <a:cs typeface="Arial" charset="0"/>
              </a:rPr>
              <a:t>GIC calculations use many of the existing model parameters such as line resistance.  Some non-standard values are also needed; either provided or estimated</a:t>
            </a:r>
          </a:p>
          <a:p>
            <a:pPr lvl="1"/>
            <a:r>
              <a:rPr lang="en-US" altLang="en-US" dirty="0">
                <a:cs typeface="Arial" charset="0"/>
              </a:rPr>
              <a:t>Substation grounding resistance</a:t>
            </a:r>
          </a:p>
          <a:p>
            <a:pPr lvl="1"/>
            <a:r>
              <a:rPr lang="en-US" altLang="en-US" dirty="0">
                <a:cs typeface="Arial" charset="0"/>
              </a:rPr>
              <a:t>transformer grounding configuration, transformer coil resistance, whether auto-transformer, three-winding transformer, etc.</a:t>
            </a:r>
          </a:p>
          <a:p>
            <a:endParaRPr lang="en-US" dirty="0"/>
          </a:p>
        </p:txBody>
      </p:sp>
    </p:spTree>
    <p:extLst>
      <p:ext uri="{BB962C8B-B14F-4D97-AF65-F5344CB8AC3E}">
        <p14:creationId xmlns:p14="http://schemas.microsoft.com/office/powerpoint/2010/main" val="1636595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EE52-7A28-5838-56E2-956DAC22D23C}"/>
              </a:ext>
            </a:extLst>
          </p:cNvPr>
          <p:cNvSpPr>
            <a:spLocks noGrp="1"/>
          </p:cNvSpPr>
          <p:nvPr>
            <p:ph type="title"/>
          </p:nvPr>
        </p:nvSpPr>
        <p:spPr/>
        <p:txBody>
          <a:bodyPr/>
          <a:lstStyle/>
          <a:p>
            <a:r>
              <a:rPr lang="en-US" altLang="en-US" dirty="0"/>
              <a:t>Overview of GMD Assessments</a:t>
            </a:r>
            <a:endParaRPr lang="en-US" dirty="0"/>
          </a:p>
        </p:txBody>
      </p:sp>
      <p:pic>
        <p:nvPicPr>
          <p:cNvPr id="4" name="Content Placeholder 5">
            <a:extLst>
              <a:ext uri="{FF2B5EF4-FFF2-40B4-BE49-F238E27FC236}">
                <a16:creationId xmlns:a16="http://schemas.microsoft.com/office/drawing/2014/main" id="{82861918-BD30-0E66-E412-22C1ECA9E32E}"/>
              </a:ext>
            </a:extLst>
          </p:cNvPr>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398" y="1517116"/>
            <a:ext cx="9219284"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C11A61F-C612-37F9-EAA6-06F43C08FFEB}"/>
              </a:ext>
            </a:extLst>
          </p:cNvPr>
          <p:cNvSpPr txBox="1">
            <a:spLocks noChangeArrowheads="1"/>
          </p:cNvSpPr>
          <p:nvPr/>
        </p:nvSpPr>
        <p:spPr bwMode="auto">
          <a:xfrm>
            <a:off x="838200" y="5029200"/>
            <a:ext cx="10134600" cy="830997"/>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solidFill>
                  <a:srgbClr val="1E0000"/>
                </a:solidFill>
              </a:rPr>
              <a:t>The two key concerns from a big storm are 1) large-scale blackout due to voltage collapse, 2) permanent transformer damage due to overheating </a:t>
            </a:r>
          </a:p>
        </p:txBody>
      </p:sp>
      <p:sp>
        <p:nvSpPr>
          <p:cNvPr id="6" name="TextBox 2">
            <a:extLst>
              <a:ext uri="{FF2B5EF4-FFF2-40B4-BE49-F238E27FC236}">
                <a16:creationId xmlns:a16="http://schemas.microsoft.com/office/drawing/2014/main" id="{96ACA0AB-EFDA-C418-65A6-83941B3F82B9}"/>
              </a:ext>
            </a:extLst>
          </p:cNvPr>
          <p:cNvSpPr txBox="1">
            <a:spLocks noChangeArrowheads="1"/>
          </p:cNvSpPr>
          <p:nvPr/>
        </p:nvSpPr>
        <p:spPr bwMode="auto">
          <a:xfrm>
            <a:off x="990600" y="1356360"/>
            <a:ext cx="4819650" cy="461963"/>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400" dirty="0">
                <a:solidFill>
                  <a:srgbClr val="1E0000"/>
                </a:solidFill>
              </a:rPr>
              <a:t>It is a quite interdisciplinary problem</a:t>
            </a:r>
          </a:p>
        </p:txBody>
      </p:sp>
      <p:sp>
        <p:nvSpPr>
          <p:cNvPr id="7" name="TextBox 6">
            <a:extLst>
              <a:ext uri="{FF2B5EF4-FFF2-40B4-BE49-F238E27FC236}">
                <a16:creationId xmlns:a16="http://schemas.microsoft.com/office/drawing/2014/main" id="{F2CF7ED4-C6CA-D5A6-4AA6-4718F99CE307}"/>
              </a:ext>
            </a:extLst>
          </p:cNvPr>
          <p:cNvSpPr txBox="1"/>
          <p:nvPr/>
        </p:nvSpPr>
        <p:spPr>
          <a:xfrm>
            <a:off x="8066290" y="1267512"/>
            <a:ext cx="2449310" cy="954107"/>
          </a:xfrm>
          <a:prstGeom prst="rect">
            <a:avLst/>
          </a:prstGeom>
          <a:solidFill>
            <a:srgbClr val="92D050"/>
          </a:solidFill>
        </p:spPr>
        <p:txBody>
          <a:bodyPr wrap="square" rtlCol="0">
            <a:spAutoFit/>
          </a:bodyPr>
          <a:lstStyle/>
          <a:p>
            <a:r>
              <a:rPr lang="en-US" b="1" dirty="0">
                <a:solidFill>
                  <a:srgbClr val="1E0000"/>
                </a:solidFill>
              </a:rPr>
              <a:t>Other</a:t>
            </a:r>
            <a:r>
              <a:rPr lang="en-US" sz="2800" b="1" dirty="0">
                <a:solidFill>
                  <a:srgbClr val="1E0000"/>
                </a:solidFill>
              </a:rPr>
              <a:t> considerations</a:t>
            </a:r>
          </a:p>
        </p:txBody>
      </p:sp>
      <p:cxnSp>
        <p:nvCxnSpPr>
          <p:cNvPr id="8" name="Straight Arrow Connector 7">
            <a:extLst>
              <a:ext uri="{FF2B5EF4-FFF2-40B4-BE49-F238E27FC236}">
                <a16:creationId xmlns:a16="http://schemas.microsoft.com/office/drawing/2014/main" id="{6675E8A8-2E16-53F6-6FD8-07CCE156A484}"/>
              </a:ext>
            </a:extLst>
          </p:cNvPr>
          <p:cNvCxnSpPr>
            <a:cxnSpLocks/>
          </p:cNvCxnSpPr>
          <p:nvPr/>
        </p:nvCxnSpPr>
        <p:spPr>
          <a:xfrm flipH="1">
            <a:off x="6858000" y="1730568"/>
            <a:ext cx="1066800" cy="177100"/>
          </a:xfrm>
          <a:prstGeom prst="straightConnector1">
            <a:avLst/>
          </a:prstGeom>
          <a:ln w="38100">
            <a:solidFill>
              <a:srgbClr val="F08200"/>
            </a:solidFill>
            <a:tailEnd type="arrow"/>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878FF04-D2F2-C521-F4C9-1CF45A29C0EF}"/>
              </a:ext>
            </a:extLst>
          </p:cNvPr>
          <p:cNvCxnSpPr>
            <a:cxnSpLocks/>
          </p:cNvCxnSpPr>
          <p:nvPr/>
        </p:nvCxnSpPr>
        <p:spPr>
          <a:xfrm flipH="1">
            <a:off x="6553200" y="2228502"/>
            <a:ext cx="1600200" cy="1581498"/>
          </a:xfrm>
          <a:prstGeom prst="straightConnector1">
            <a:avLst/>
          </a:prstGeom>
          <a:ln w="38100">
            <a:solidFill>
              <a:srgbClr val="F08200"/>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D8A8E7D5-526D-059E-B85A-8FD52838A406}"/>
              </a:ext>
            </a:extLst>
          </p:cNvPr>
          <p:cNvCxnSpPr/>
          <p:nvPr/>
        </p:nvCxnSpPr>
        <p:spPr>
          <a:xfrm flipH="1">
            <a:off x="8421014" y="2286000"/>
            <a:ext cx="37186" cy="339324"/>
          </a:xfrm>
          <a:prstGeom prst="straightConnector1">
            <a:avLst/>
          </a:prstGeom>
          <a:ln w="38100">
            <a:solidFill>
              <a:srgbClr val="F082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27225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9AAC-71F2-AEEA-2A67-0D222B60FADB}"/>
              </a:ext>
            </a:extLst>
          </p:cNvPr>
          <p:cNvSpPr>
            <a:spLocks noGrp="1"/>
          </p:cNvSpPr>
          <p:nvPr>
            <p:ph type="title"/>
          </p:nvPr>
        </p:nvSpPr>
        <p:spPr/>
        <p:txBody>
          <a:bodyPr/>
          <a:lstStyle/>
          <a:p>
            <a:r>
              <a:rPr lang="en-US" dirty="0"/>
              <a:t>Adding Harmonic Analysis to GIC Calculations</a:t>
            </a:r>
          </a:p>
        </p:txBody>
      </p:sp>
      <p:sp>
        <p:nvSpPr>
          <p:cNvPr id="3" name="Content Placeholder 2">
            <a:extLst>
              <a:ext uri="{FF2B5EF4-FFF2-40B4-BE49-F238E27FC236}">
                <a16:creationId xmlns:a16="http://schemas.microsoft.com/office/drawing/2014/main" id="{AF9FDC5C-6CDD-7595-7D54-A54933F44231}"/>
              </a:ext>
            </a:extLst>
          </p:cNvPr>
          <p:cNvSpPr>
            <a:spLocks noGrp="1"/>
          </p:cNvSpPr>
          <p:nvPr>
            <p:ph idx="1"/>
          </p:nvPr>
        </p:nvSpPr>
        <p:spPr>
          <a:xfrm>
            <a:off x="228600" y="1280160"/>
            <a:ext cx="11811000" cy="5196840"/>
          </a:xfrm>
        </p:spPr>
        <p:txBody>
          <a:bodyPr/>
          <a:lstStyle/>
          <a:p>
            <a:r>
              <a:rPr lang="en-US" dirty="0"/>
              <a:t>Standard power flow GIC analysis involves</a:t>
            </a:r>
          </a:p>
          <a:p>
            <a:pPr marL="914400" lvl="1" indent="-457200">
              <a:buFont typeface="+mj-lt"/>
              <a:buAutoNum type="arabicPeriod"/>
            </a:pPr>
            <a:r>
              <a:rPr lang="en-US" dirty="0"/>
              <a:t>Using an assumed electric field, calculate the GICs</a:t>
            </a:r>
          </a:p>
          <a:p>
            <a:pPr marL="914400" lvl="1" indent="-457200">
              <a:buFont typeface="+mj-lt"/>
              <a:buAutoNum type="arabicPeriod"/>
            </a:pPr>
            <a:r>
              <a:rPr lang="en-US" dirty="0"/>
              <a:t>Solve a GIC-enhanced power flow in which the transformer reactive power losses include a GIC dependent component</a:t>
            </a:r>
          </a:p>
          <a:p>
            <a:r>
              <a:rPr lang="en-US" dirty="0"/>
              <a:t>With harmonic analysis this can optionally become</a:t>
            </a:r>
          </a:p>
          <a:p>
            <a:pPr marL="914400" lvl="1" indent="-457200">
              <a:buFont typeface="+mj-lt"/>
              <a:buAutoNum type="arabicPeriod"/>
            </a:pPr>
            <a:r>
              <a:rPr lang="en-US" dirty="0"/>
              <a:t>Using an assumed electric field, calculate the GICs</a:t>
            </a:r>
          </a:p>
          <a:p>
            <a:pPr marL="914400" lvl="1" indent="-457200">
              <a:buFont typeface="+mj-lt"/>
              <a:buAutoNum type="arabicPeriod"/>
            </a:pPr>
            <a:r>
              <a:rPr lang="en-US" dirty="0"/>
              <a:t>Solve a GIC-enhanced power flow, in which the transformer reactive power losses include a GIC dependent component</a:t>
            </a:r>
          </a:p>
          <a:p>
            <a:pPr marL="914400" lvl="1" indent="-457200">
              <a:buFont typeface="+mj-lt"/>
              <a:buAutoNum type="arabicPeriod"/>
            </a:pPr>
            <a:r>
              <a:rPr lang="en-US" dirty="0"/>
              <a:t>Calculate the harmonics, with bus voltage total harmonic distortion (THDv) key</a:t>
            </a:r>
          </a:p>
          <a:p>
            <a:pPr marL="914400" lvl="1" indent="-457200">
              <a:buFont typeface="+mj-lt"/>
              <a:buAutoNum type="arabicPeriod"/>
            </a:pPr>
            <a:r>
              <a:rPr lang="en-US" dirty="0"/>
              <a:t>Determine if any devices (e.g., capacitors) need to be outaged; if so, remove them and goto to 1; otherwise done </a:t>
            </a:r>
          </a:p>
          <a:p>
            <a:pPr marL="914400" lvl="1" indent="-457200">
              <a:buFont typeface="+mj-lt"/>
              <a:buAutoNum type="arabicPeriod"/>
            </a:pPr>
            <a:endParaRPr lang="en-US" dirty="0"/>
          </a:p>
          <a:p>
            <a:pPr lvl="1"/>
            <a:endParaRPr lang="en-US" dirty="0"/>
          </a:p>
        </p:txBody>
      </p:sp>
    </p:spTree>
    <p:extLst>
      <p:ext uri="{BB962C8B-B14F-4D97-AF65-F5344CB8AC3E}">
        <p14:creationId xmlns:p14="http://schemas.microsoft.com/office/powerpoint/2010/main" val="1934833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1D43-E1AE-C755-E248-A7A5147A40C0}"/>
              </a:ext>
            </a:extLst>
          </p:cNvPr>
          <p:cNvSpPr>
            <a:spLocks noGrp="1"/>
          </p:cNvSpPr>
          <p:nvPr>
            <p:ph type="title"/>
          </p:nvPr>
        </p:nvSpPr>
        <p:spPr/>
        <p:txBody>
          <a:bodyPr/>
          <a:lstStyle/>
          <a:p>
            <a:r>
              <a:rPr lang="en-US" dirty="0"/>
              <a:t>Integrated Harmonic Analysis in PowerWorld Simulator</a:t>
            </a:r>
          </a:p>
        </p:txBody>
      </p:sp>
      <p:sp>
        <p:nvSpPr>
          <p:cNvPr id="3" name="Content Placeholder 2">
            <a:extLst>
              <a:ext uri="{FF2B5EF4-FFF2-40B4-BE49-F238E27FC236}">
                <a16:creationId xmlns:a16="http://schemas.microsoft.com/office/drawing/2014/main" id="{CD8D4047-84CC-2F14-BAB9-EA0507B369C8}"/>
              </a:ext>
            </a:extLst>
          </p:cNvPr>
          <p:cNvSpPr>
            <a:spLocks noGrp="1"/>
          </p:cNvSpPr>
          <p:nvPr>
            <p:ph idx="1"/>
          </p:nvPr>
        </p:nvSpPr>
        <p:spPr>
          <a:xfrm>
            <a:off x="228600" y="1280160"/>
            <a:ext cx="5029200" cy="5196840"/>
          </a:xfrm>
        </p:spPr>
        <p:txBody>
          <a:bodyPr/>
          <a:lstStyle/>
          <a:p>
            <a:r>
              <a:rPr lang="en-US" dirty="0"/>
              <a:t>The Simulator GIC Analysis</a:t>
            </a:r>
            <a:br>
              <a:rPr lang="en-US" dirty="0"/>
            </a:br>
            <a:r>
              <a:rPr lang="en-US" dirty="0"/>
              <a:t>Form now has a page to</a:t>
            </a:r>
            <a:br>
              <a:rPr lang="en-US" dirty="0"/>
            </a:br>
            <a:r>
              <a:rPr lang="en-US" dirty="0"/>
              <a:t>make this process fully</a:t>
            </a:r>
            <a:br>
              <a:rPr lang="en-US" dirty="0"/>
            </a:br>
            <a:r>
              <a:rPr lang="en-US" dirty="0"/>
              <a:t>automatic</a:t>
            </a:r>
          </a:p>
          <a:p>
            <a:pPr lvl="1"/>
            <a:r>
              <a:rPr lang="en-US" dirty="0"/>
              <a:t>A manual process is also </a:t>
            </a:r>
            <a:br>
              <a:rPr lang="en-US" dirty="0"/>
            </a:br>
            <a:r>
              <a:rPr lang="en-US" dirty="0"/>
              <a:t>provided to help in the initial</a:t>
            </a:r>
            <a:br>
              <a:rPr lang="en-US" dirty="0"/>
            </a:br>
            <a:r>
              <a:rPr lang="en-US" dirty="0"/>
              <a:t>setup of a simulation</a:t>
            </a:r>
          </a:p>
          <a:p>
            <a:pPr lvl="1"/>
            <a:r>
              <a:rPr lang="en-US" dirty="0"/>
              <a:t>Scripting commands will be</a:t>
            </a:r>
            <a:br>
              <a:rPr lang="en-US" dirty="0"/>
            </a:br>
            <a:r>
              <a:rPr lang="en-US" dirty="0"/>
              <a:t>added in the new future</a:t>
            </a:r>
          </a:p>
          <a:p>
            <a:r>
              <a:rPr lang="en-US" dirty="0"/>
              <a:t>This requires GICHarm</a:t>
            </a:r>
            <a:br>
              <a:rPr lang="en-US" dirty="0"/>
            </a:br>
            <a:r>
              <a:rPr lang="en-US" dirty="0"/>
              <a:t>be installed on the </a:t>
            </a:r>
            <a:br>
              <a:rPr lang="en-US" dirty="0"/>
            </a:br>
            <a:r>
              <a:rPr lang="en-US" dirty="0"/>
              <a:t>computer</a:t>
            </a:r>
          </a:p>
        </p:txBody>
      </p:sp>
      <p:pic>
        <p:nvPicPr>
          <p:cNvPr id="5" name="Picture 4">
            <a:extLst>
              <a:ext uri="{FF2B5EF4-FFF2-40B4-BE49-F238E27FC236}">
                <a16:creationId xmlns:a16="http://schemas.microsoft.com/office/drawing/2014/main" id="{84243810-5A93-4CC3-5C84-54B95FEFCA3A}"/>
              </a:ext>
            </a:extLst>
          </p:cNvPr>
          <p:cNvPicPr>
            <a:picLocks noChangeAspect="1"/>
          </p:cNvPicPr>
          <p:nvPr/>
        </p:nvPicPr>
        <p:blipFill>
          <a:blip r:embed="rId2"/>
          <a:srcRect l="1" r="18405"/>
          <a:stretch/>
        </p:blipFill>
        <p:spPr>
          <a:xfrm>
            <a:off x="5334000" y="1441109"/>
            <a:ext cx="6455472" cy="5044440"/>
          </a:xfrm>
          <a:prstGeom prst="rect">
            <a:avLst/>
          </a:prstGeom>
        </p:spPr>
      </p:pic>
    </p:spTree>
    <p:extLst>
      <p:ext uri="{BB962C8B-B14F-4D97-AF65-F5344CB8AC3E}">
        <p14:creationId xmlns:p14="http://schemas.microsoft.com/office/powerpoint/2010/main" val="235930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55E1-E6C8-40DF-4A81-343A5C1CDC19}"/>
              </a:ext>
            </a:extLst>
          </p:cNvPr>
          <p:cNvSpPr>
            <a:spLocks noGrp="1"/>
          </p:cNvSpPr>
          <p:nvPr>
            <p:ph type="title"/>
          </p:nvPr>
        </p:nvSpPr>
        <p:spPr/>
        <p:txBody>
          <a:bodyPr/>
          <a:lstStyle/>
          <a:p>
            <a:r>
              <a:rPr lang="en-US" dirty="0"/>
              <a:t>Background: Electric Grid Harmonics</a:t>
            </a:r>
          </a:p>
        </p:txBody>
      </p:sp>
      <p:sp>
        <p:nvSpPr>
          <p:cNvPr id="3" name="Content Placeholder 2">
            <a:extLst>
              <a:ext uri="{FF2B5EF4-FFF2-40B4-BE49-F238E27FC236}">
                <a16:creationId xmlns:a16="http://schemas.microsoft.com/office/drawing/2014/main" id="{A52F0773-7BCF-733D-65EA-99E5273171FB}"/>
              </a:ext>
            </a:extLst>
          </p:cNvPr>
          <p:cNvSpPr>
            <a:spLocks noGrp="1"/>
          </p:cNvSpPr>
          <p:nvPr>
            <p:ph idx="1"/>
          </p:nvPr>
        </p:nvSpPr>
        <p:spPr>
          <a:xfrm>
            <a:off x="228600" y="1280160"/>
            <a:ext cx="11963400" cy="5196840"/>
          </a:xfrm>
        </p:spPr>
        <p:txBody>
          <a:bodyPr/>
          <a:lstStyle/>
          <a:p>
            <a:r>
              <a:rPr lang="en-US" dirty="0"/>
              <a:t>Large-scale electric grids usually operate at 50 or 60 Hz for their fundamental frequency</a:t>
            </a:r>
          </a:p>
          <a:p>
            <a:pPr lvl="1"/>
            <a:r>
              <a:rPr lang="en-US" dirty="0"/>
              <a:t>Smaller systems (e.g., aircraft) operate at higher frequencies, which has advantages in for devices such as generators and motors</a:t>
            </a:r>
          </a:p>
          <a:p>
            <a:pPr lvl="1"/>
            <a:r>
              <a:rPr lang="en-US" dirty="0"/>
              <a:t>However, inductive reactance increases linearly with frequency, so higher frequencies are not practical for large-scale grids</a:t>
            </a:r>
          </a:p>
          <a:p>
            <a:r>
              <a:rPr lang="en-US" dirty="0"/>
              <a:t>Integer multiples of the fundamental frequency are known as harmonics; harmonics have always been present in grids</a:t>
            </a:r>
          </a:p>
          <a:p>
            <a:r>
              <a:rPr lang="en-US" dirty="0"/>
              <a:t>Harmonics can be created in different ways, including power electronics loads and by GICs causing transformer saturation (the focus here) </a:t>
            </a:r>
          </a:p>
        </p:txBody>
      </p:sp>
    </p:spTree>
    <p:extLst>
      <p:ext uri="{BB962C8B-B14F-4D97-AF65-F5344CB8AC3E}">
        <p14:creationId xmlns:p14="http://schemas.microsoft.com/office/powerpoint/2010/main" val="3385653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5742-1D95-4485-57F1-FFEDE8D3725A}"/>
              </a:ext>
            </a:extLst>
          </p:cNvPr>
          <p:cNvSpPr>
            <a:spLocks noGrp="1"/>
          </p:cNvSpPr>
          <p:nvPr>
            <p:ph type="title"/>
          </p:nvPr>
        </p:nvSpPr>
        <p:spPr/>
        <p:txBody>
          <a:bodyPr/>
          <a:lstStyle/>
          <a:p>
            <a:r>
              <a:rPr lang="en-US" dirty="0"/>
              <a:t>Acknowledgment</a:t>
            </a:r>
          </a:p>
        </p:txBody>
      </p:sp>
      <p:sp>
        <p:nvSpPr>
          <p:cNvPr id="3" name="Content Placeholder 2">
            <a:extLst>
              <a:ext uri="{FF2B5EF4-FFF2-40B4-BE49-F238E27FC236}">
                <a16:creationId xmlns:a16="http://schemas.microsoft.com/office/drawing/2014/main" id="{64BD2C72-D1E1-FF08-0920-60EA80C47A02}"/>
              </a:ext>
            </a:extLst>
          </p:cNvPr>
          <p:cNvSpPr>
            <a:spLocks noGrp="1"/>
          </p:cNvSpPr>
          <p:nvPr>
            <p:ph idx="1"/>
          </p:nvPr>
        </p:nvSpPr>
        <p:spPr/>
        <p:txBody>
          <a:bodyPr/>
          <a:lstStyle/>
          <a:p>
            <a:r>
              <a:rPr lang="en-US" dirty="0"/>
              <a:t>Work presented here has been supported by a variety of sources including PSERC, the Texas A&amp;M Smart Grid Center, U.S. Department of Energy, ARPA-E, NSF, EPRI, US National Labs, PowerWorld, and others. Their support is gratefully acknowledged! </a:t>
            </a:r>
          </a:p>
          <a:p>
            <a:r>
              <a:rPr lang="en-US" dirty="0"/>
              <a:t>Slides also include contributions from many of my students, postdocs, staff and colleagues at TAMU, and at PowerWorld Corporation</a:t>
            </a:r>
          </a:p>
        </p:txBody>
      </p:sp>
    </p:spTree>
    <p:extLst>
      <p:ext uri="{BB962C8B-B14F-4D97-AF65-F5344CB8AC3E}">
        <p14:creationId xmlns:p14="http://schemas.microsoft.com/office/powerpoint/2010/main" val="4237299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B204-1D43-6E4A-2737-833914218EF2}"/>
              </a:ext>
            </a:extLst>
          </p:cNvPr>
          <p:cNvSpPr>
            <a:spLocks noGrp="1"/>
          </p:cNvSpPr>
          <p:nvPr>
            <p:ph type="title"/>
          </p:nvPr>
        </p:nvSpPr>
        <p:spPr/>
        <p:txBody>
          <a:bodyPr/>
          <a:lstStyle/>
          <a:p>
            <a:r>
              <a:rPr lang="en-US" dirty="0"/>
              <a:t>Two Useful References</a:t>
            </a:r>
          </a:p>
        </p:txBody>
      </p:sp>
      <p:sp>
        <p:nvSpPr>
          <p:cNvPr id="3" name="Content Placeholder 2">
            <a:extLst>
              <a:ext uri="{FF2B5EF4-FFF2-40B4-BE49-F238E27FC236}">
                <a16:creationId xmlns:a16="http://schemas.microsoft.com/office/drawing/2014/main" id="{BE2175A5-0EC7-F59F-76B4-3EBB1BFEAE63}"/>
              </a:ext>
            </a:extLst>
          </p:cNvPr>
          <p:cNvSpPr>
            <a:spLocks noGrp="1"/>
          </p:cNvSpPr>
          <p:nvPr>
            <p:ph idx="1"/>
          </p:nvPr>
        </p:nvSpPr>
        <p:spPr>
          <a:xfrm>
            <a:off x="228600" y="1280160"/>
            <a:ext cx="11887200" cy="5196840"/>
          </a:xfrm>
        </p:spPr>
        <p:txBody>
          <a:bodyPr/>
          <a:lstStyle/>
          <a:p>
            <a:r>
              <a:rPr lang="en-US" dirty="0"/>
              <a:t>There are several good books on harmonics and the associated topic of power quality</a:t>
            </a:r>
          </a:p>
          <a:p>
            <a:r>
              <a:rPr lang="en-US" sz="2800" dirty="0"/>
              <a:t>For people looking for a quick overview, a good reference is </a:t>
            </a:r>
            <a:r>
              <a:rPr lang="en-US" sz="2000" dirty="0"/>
              <a:t>web.ecs.baylor.edu/faculty/grady/understanding_power_system_harmonics_grady_april_2012.pdf </a:t>
            </a:r>
            <a:r>
              <a:rPr lang="en-US" b="1" dirty="0"/>
              <a:t>(Grady2012)</a:t>
            </a:r>
          </a:p>
          <a:p>
            <a:r>
              <a:rPr lang="en-US" dirty="0"/>
              <a:t>A great (and free) document looking at the assessment of the harmonics caused by GMDs is EPRI’s “Assessment Guide: Geomagnetic Disturbance Harmonic Impacts and Asset Withstand Capabilities” </a:t>
            </a:r>
            <a:r>
              <a:rPr lang="en-US" b="1" dirty="0"/>
              <a:t>(EPRI2019)</a:t>
            </a:r>
          </a:p>
          <a:p>
            <a:pPr lvl="1"/>
            <a:r>
              <a:rPr lang="en-US" dirty="0"/>
              <a:t>Available at www.epri.com/research/products/000000003002017707</a:t>
            </a:r>
          </a:p>
        </p:txBody>
      </p:sp>
    </p:spTree>
    <p:extLst>
      <p:ext uri="{BB962C8B-B14F-4D97-AF65-F5344CB8AC3E}">
        <p14:creationId xmlns:p14="http://schemas.microsoft.com/office/powerpoint/2010/main" val="802436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96A4-7092-6A4D-2789-CEAFEC96452F}"/>
              </a:ext>
            </a:extLst>
          </p:cNvPr>
          <p:cNvSpPr>
            <a:spLocks noGrp="1"/>
          </p:cNvSpPr>
          <p:nvPr>
            <p:ph type="title"/>
          </p:nvPr>
        </p:nvSpPr>
        <p:spPr/>
        <p:txBody>
          <a:bodyPr/>
          <a:lstStyle/>
          <a:p>
            <a:r>
              <a:rPr lang="en-US" dirty="0"/>
              <a:t>Background: Total Harmonic Distortion (THD)</a:t>
            </a:r>
          </a:p>
        </p:txBody>
      </p:sp>
      <p:sp>
        <p:nvSpPr>
          <p:cNvPr id="3" name="Content Placeholder 2">
            <a:extLst>
              <a:ext uri="{FF2B5EF4-FFF2-40B4-BE49-F238E27FC236}">
                <a16:creationId xmlns:a16="http://schemas.microsoft.com/office/drawing/2014/main" id="{FB8412DE-3FDA-FB09-3B5F-7F295A3D1EC0}"/>
              </a:ext>
            </a:extLst>
          </p:cNvPr>
          <p:cNvSpPr>
            <a:spLocks noGrp="1"/>
          </p:cNvSpPr>
          <p:nvPr>
            <p:ph idx="1"/>
          </p:nvPr>
        </p:nvSpPr>
        <p:spPr/>
        <p:txBody>
          <a:bodyPr/>
          <a:lstStyle/>
          <a:p>
            <a:r>
              <a:rPr lang="en-US" dirty="0"/>
              <a:t>Total harmonic distortion (THD) is used to quantify the amount of harmonics in a signal; It is defined as the rms value of the harmonics above the fundamental, divided by the rms of the fundamental</a:t>
            </a:r>
          </a:p>
          <a:p>
            <a:pPr lvl="1"/>
            <a:r>
              <a:rPr lang="en-US" dirty="0"/>
              <a:t>It can be applied to </a:t>
            </a:r>
            <a:br>
              <a:rPr lang="en-US" dirty="0"/>
            </a:br>
            <a:r>
              <a:rPr lang="en-US" dirty="0"/>
              <a:t>currents and voltages</a:t>
            </a:r>
          </a:p>
          <a:p>
            <a:r>
              <a:rPr lang="en-US" dirty="0"/>
              <a:t>If there are no</a:t>
            </a:r>
            <a:br>
              <a:rPr lang="en-US" dirty="0"/>
            </a:br>
            <a:r>
              <a:rPr lang="en-US" dirty="0"/>
              <a:t>harmonics then the </a:t>
            </a:r>
            <a:br>
              <a:rPr lang="en-US" dirty="0"/>
            </a:br>
            <a:r>
              <a:rPr lang="en-US" dirty="0"/>
              <a:t>THD is zero </a:t>
            </a:r>
          </a:p>
        </p:txBody>
      </p:sp>
      <p:pic>
        <p:nvPicPr>
          <p:cNvPr id="5" name="Picture 4">
            <a:extLst>
              <a:ext uri="{FF2B5EF4-FFF2-40B4-BE49-F238E27FC236}">
                <a16:creationId xmlns:a16="http://schemas.microsoft.com/office/drawing/2014/main" id="{63632CEE-39FE-C70A-0894-27FCB0C3CDA7}"/>
              </a:ext>
            </a:extLst>
          </p:cNvPr>
          <p:cNvPicPr>
            <a:picLocks noChangeAspect="1"/>
          </p:cNvPicPr>
          <p:nvPr/>
        </p:nvPicPr>
        <p:blipFill>
          <a:blip r:embed="rId2"/>
          <a:stretch>
            <a:fillRect/>
          </a:stretch>
        </p:blipFill>
        <p:spPr>
          <a:xfrm>
            <a:off x="4419600" y="2895600"/>
            <a:ext cx="7315200" cy="2985453"/>
          </a:xfrm>
          <a:prstGeom prst="rect">
            <a:avLst/>
          </a:prstGeom>
        </p:spPr>
      </p:pic>
      <p:sp>
        <p:nvSpPr>
          <p:cNvPr id="6" name="TextBox 5">
            <a:extLst>
              <a:ext uri="{FF2B5EF4-FFF2-40B4-BE49-F238E27FC236}">
                <a16:creationId xmlns:a16="http://schemas.microsoft.com/office/drawing/2014/main" id="{499E8C23-8F62-196F-57E2-022E74979D45}"/>
              </a:ext>
            </a:extLst>
          </p:cNvPr>
          <p:cNvSpPr txBox="1"/>
          <p:nvPr/>
        </p:nvSpPr>
        <p:spPr>
          <a:xfrm>
            <a:off x="152400" y="6421527"/>
            <a:ext cx="1676400" cy="276999"/>
          </a:xfrm>
          <a:prstGeom prst="rect">
            <a:avLst/>
          </a:prstGeom>
          <a:noFill/>
        </p:spPr>
        <p:txBody>
          <a:bodyPr wrap="square">
            <a:spAutoFit/>
          </a:bodyPr>
          <a:lstStyle/>
          <a:p>
            <a:r>
              <a:rPr lang="en-US" sz="1200" dirty="0"/>
              <a:t>Table from Grady2012</a:t>
            </a:r>
          </a:p>
        </p:txBody>
      </p:sp>
    </p:spTree>
    <p:extLst>
      <p:ext uri="{BB962C8B-B14F-4D97-AF65-F5344CB8AC3E}">
        <p14:creationId xmlns:p14="http://schemas.microsoft.com/office/powerpoint/2010/main" val="2281485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3DCD-F7FE-EFBC-FB33-A973D1D211FA}"/>
              </a:ext>
            </a:extLst>
          </p:cNvPr>
          <p:cNvSpPr>
            <a:spLocks noGrp="1"/>
          </p:cNvSpPr>
          <p:nvPr>
            <p:ph type="title"/>
          </p:nvPr>
        </p:nvSpPr>
        <p:spPr/>
        <p:txBody>
          <a:bodyPr/>
          <a:lstStyle/>
          <a:p>
            <a:r>
              <a:rPr lang="en-US" dirty="0"/>
              <a:t>Background: Electric Grid Harmonics</a:t>
            </a:r>
          </a:p>
        </p:txBody>
      </p:sp>
      <p:sp>
        <p:nvSpPr>
          <p:cNvPr id="3" name="Content Placeholder 2">
            <a:extLst>
              <a:ext uri="{FF2B5EF4-FFF2-40B4-BE49-F238E27FC236}">
                <a16:creationId xmlns:a16="http://schemas.microsoft.com/office/drawing/2014/main" id="{1EB6381A-7A9C-5B3D-32DE-2D0AE58D00CC}"/>
              </a:ext>
            </a:extLst>
          </p:cNvPr>
          <p:cNvSpPr>
            <a:spLocks noGrp="1"/>
          </p:cNvSpPr>
          <p:nvPr>
            <p:ph idx="1"/>
          </p:nvPr>
        </p:nvSpPr>
        <p:spPr/>
        <p:txBody>
          <a:bodyPr/>
          <a:lstStyle/>
          <a:p>
            <a:r>
              <a:rPr lang="en-US" dirty="0"/>
              <a:t>If a grid is balanced then each harmonic has a phase sequence:</a:t>
            </a:r>
          </a:p>
          <a:p>
            <a:endParaRPr lang="en-US" dirty="0"/>
          </a:p>
          <a:p>
            <a:endParaRPr lang="en-US" dirty="0"/>
          </a:p>
          <a:p>
            <a:endParaRPr lang="en-US" dirty="0"/>
          </a:p>
          <a:p>
            <a:endParaRPr lang="en-US" dirty="0"/>
          </a:p>
          <a:p>
            <a:endParaRPr lang="en-US" dirty="0"/>
          </a:p>
          <a:p>
            <a:endParaRPr lang="en-US" dirty="0"/>
          </a:p>
          <a:p>
            <a:r>
              <a:rPr lang="en-US" dirty="0"/>
              <a:t>Switching devices generate odd harmonics, whereas GICs can also cause even harmonics  </a:t>
            </a:r>
          </a:p>
        </p:txBody>
      </p:sp>
      <p:pic>
        <p:nvPicPr>
          <p:cNvPr id="5" name="Picture 4">
            <a:extLst>
              <a:ext uri="{FF2B5EF4-FFF2-40B4-BE49-F238E27FC236}">
                <a16:creationId xmlns:a16="http://schemas.microsoft.com/office/drawing/2014/main" id="{A69F9DAF-ACEE-F575-6812-366B78E9EDF0}"/>
              </a:ext>
            </a:extLst>
          </p:cNvPr>
          <p:cNvPicPr>
            <a:picLocks noChangeAspect="1"/>
          </p:cNvPicPr>
          <p:nvPr/>
        </p:nvPicPr>
        <p:blipFill>
          <a:blip r:embed="rId2"/>
          <a:stretch>
            <a:fillRect/>
          </a:stretch>
        </p:blipFill>
        <p:spPr>
          <a:xfrm>
            <a:off x="685800" y="1905000"/>
            <a:ext cx="6354062" cy="2581635"/>
          </a:xfrm>
          <a:prstGeom prst="rect">
            <a:avLst/>
          </a:prstGeom>
        </p:spPr>
      </p:pic>
      <p:sp>
        <p:nvSpPr>
          <p:cNvPr id="7" name="TextBox 6">
            <a:extLst>
              <a:ext uri="{FF2B5EF4-FFF2-40B4-BE49-F238E27FC236}">
                <a16:creationId xmlns:a16="http://schemas.microsoft.com/office/drawing/2014/main" id="{E7D31BF8-2530-0BD4-0E21-27A78DE9C7FD}"/>
              </a:ext>
            </a:extLst>
          </p:cNvPr>
          <p:cNvSpPr txBox="1"/>
          <p:nvPr/>
        </p:nvSpPr>
        <p:spPr>
          <a:xfrm>
            <a:off x="152400" y="6362798"/>
            <a:ext cx="1676400" cy="276999"/>
          </a:xfrm>
          <a:prstGeom prst="rect">
            <a:avLst/>
          </a:prstGeom>
          <a:noFill/>
        </p:spPr>
        <p:txBody>
          <a:bodyPr wrap="square">
            <a:spAutoFit/>
          </a:bodyPr>
          <a:lstStyle/>
          <a:p>
            <a:r>
              <a:rPr lang="en-US" sz="1200" dirty="0"/>
              <a:t>Table from Grady2012</a:t>
            </a:r>
          </a:p>
        </p:txBody>
      </p:sp>
    </p:spTree>
    <p:extLst>
      <p:ext uri="{BB962C8B-B14F-4D97-AF65-F5344CB8AC3E}">
        <p14:creationId xmlns:p14="http://schemas.microsoft.com/office/powerpoint/2010/main" val="67612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25C5-3C56-1E4E-A4D4-95AC01CCA8F0}"/>
              </a:ext>
            </a:extLst>
          </p:cNvPr>
          <p:cNvSpPr>
            <a:spLocks noGrp="1"/>
          </p:cNvSpPr>
          <p:nvPr>
            <p:ph type="title"/>
          </p:nvPr>
        </p:nvSpPr>
        <p:spPr/>
        <p:txBody>
          <a:bodyPr/>
          <a:lstStyle/>
          <a:p>
            <a:r>
              <a:rPr lang="en-US" dirty="0"/>
              <a:t>Impact of Harmonics </a:t>
            </a:r>
          </a:p>
        </p:txBody>
      </p:sp>
      <p:sp>
        <p:nvSpPr>
          <p:cNvPr id="3" name="Content Placeholder 2">
            <a:extLst>
              <a:ext uri="{FF2B5EF4-FFF2-40B4-BE49-F238E27FC236}">
                <a16:creationId xmlns:a16="http://schemas.microsoft.com/office/drawing/2014/main" id="{3B94C87D-E853-512A-D1E2-4B29DC513BE6}"/>
              </a:ext>
            </a:extLst>
          </p:cNvPr>
          <p:cNvSpPr>
            <a:spLocks noGrp="1"/>
          </p:cNvSpPr>
          <p:nvPr>
            <p:ph idx="1"/>
          </p:nvPr>
        </p:nvSpPr>
        <p:spPr/>
        <p:txBody>
          <a:bodyPr/>
          <a:lstStyle/>
          <a:p>
            <a:r>
              <a:rPr lang="en-US" dirty="0"/>
              <a:t>In general harmonics can cause a variety of problems both on the utility side and the customer side. Grady2012 notes 1) resonance, 2) tripping of sensitive loads, 3) blown fuses/device failures, 4) transformer overheating, 5) motor heating, 6) overloaded neutrals, 7) telephone interference</a:t>
            </a:r>
          </a:p>
          <a:p>
            <a:r>
              <a:rPr lang="en-US" dirty="0"/>
              <a:t>EPRI2019 notes impacts on transformers, shunt capacitors, surge arresters, transmission cables, overhead ac lines, HVDC, SVCs, voltage-source converters (VSCs), wind/solar generation, loads</a:t>
            </a:r>
          </a:p>
          <a:p>
            <a:pPr lvl="1"/>
            <a:r>
              <a:rPr lang="en-US" dirty="0"/>
              <a:t>“Although capacitors are reasonably robust to harmonics, the tendency for capacitors to amplify harmonic currents and voltages, combined with relatively short thermal time constants, make capacitors arguably the most vulnerable to GMD of the major power system components”</a:t>
            </a:r>
          </a:p>
          <a:p>
            <a:pPr marL="0" indent="0">
              <a:buNone/>
            </a:pPr>
            <a:endParaRPr lang="en-US" dirty="0"/>
          </a:p>
        </p:txBody>
      </p:sp>
    </p:spTree>
    <p:extLst>
      <p:ext uri="{BB962C8B-B14F-4D97-AF65-F5344CB8AC3E}">
        <p14:creationId xmlns:p14="http://schemas.microsoft.com/office/powerpoint/2010/main" val="1126647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6150-DACF-0D9F-E6A9-8F82B11D7A80}"/>
              </a:ext>
            </a:extLst>
          </p:cNvPr>
          <p:cNvSpPr>
            <a:spLocks noGrp="1"/>
          </p:cNvSpPr>
          <p:nvPr>
            <p:ph type="title"/>
          </p:nvPr>
        </p:nvSpPr>
        <p:spPr/>
        <p:txBody>
          <a:bodyPr/>
          <a:lstStyle/>
          <a:p>
            <a:r>
              <a:rPr lang="en-US" dirty="0"/>
              <a:t>Resonance in LC Circuits</a:t>
            </a:r>
          </a:p>
        </p:txBody>
      </p:sp>
      <p:sp>
        <p:nvSpPr>
          <p:cNvPr id="3" name="Content Placeholder 2">
            <a:extLst>
              <a:ext uri="{FF2B5EF4-FFF2-40B4-BE49-F238E27FC236}">
                <a16:creationId xmlns:a16="http://schemas.microsoft.com/office/drawing/2014/main" id="{B713E7ED-6F0B-FA03-DD9B-3510530EF528}"/>
              </a:ext>
            </a:extLst>
          </p:cNvPr>
          <p:cNvSpPr>
            <a:spLocks noGrp="1"/>
          </p:cNvSpPr>
          <p:nvPr>
            <p:ph idx="1"/>
          </p:nvPr>
        </p:nvSpPr>
        <p:spPr/>
        <p:txBody>
          <a:bodyPr/>
          <a:lstStyle/>
          <a:p>
            <a:r>
              <a:rPr lang="en-US" dirty="0"/>
              <a:t>An LC circuit has a resonance </a:t>
            </a:r>
            <a:br>
              <a:rPr lang="en-US" dirty="0"/>
            </a:br>
            <a:r>
              <a:rPr lang="en-US" dirty="0"/>
              <a:t>frequency which can amplify the </a:t>
            </a:r>
            <a:br>
              <a:rPr lang="en-US" dirty="0"/>
            </a:br>
            <a:r>
              <a:rPr lang="en-US" dirty="0"/>
              <a:t>voltages and currents </a:t>
            </a:r>
          </a:p>
        </p:txBody>
      </p:sp>
      <p:pic>
        <p:nvPicPr>
          <p:cNvPr id="9" name="Picture 8">
            <a:extLst>
              <a:ext uri="{FF2B5EF4-FFF2-40B4-BE49-F238E27FC236}">
                <a16:creationId xmlns:a16="http://schemas.microsoft.com/office/drawing/2014/main" id="{6AD7C60E-BBBA-945C-FA23-A745A71F4FFA}"/>
              </a:ext>
            </a:extLst>
          </p:cNvPr>
          <p:cNvPicPr>
            <a:picLocks noChangeAspect="1"/>
          </p:cNvPicPr>
          <p:nvPr/>
        </p:nvPicPr>
        <p:blipFill>
          <a:blip r:embed="rId2"/>
          <a:stretch>
            <a:fillRect/>
          </a:stretch>
        </p:blipFill>
        <p:spPr>
          <a:xfrm>
            <a:off x="7010400" y="1498425"/>
            <a:ext cx="4359442" cy="4760310"/>
          </a:xfrm>
          <a:prstGeom prst="rect">
            <a:avLst/>
          </a:prstGeom>
        </p:spPr>
      </p:pic>
      <p:sp>
        <p:nvSpPr>
          <p:cNvPr id="11" name="TextBox 10">
            <a:extLst>
              <a:ext uri="{FF2B5EF4-FFF2-40B4-BE49-F238E27FC236}">
                <a16:creationId xmlns:a16="http://schemas.microsoft.com/office/drawing/2014/main" id="{468489D5-29E4-40B5-4942-3354E5CE4036}"/>
              </a:ext>
            </a:extLst>
          </p:cNvPr>
          <p:cNvSpPr txBox="1"/>
          <p:nvPr/>
        </p:nvSpPr>
        <p:spPr>
          <a:xfrm>
            <a:off x="5943600" y="6213979"/>
            <a:ext cx="1676400" cy="307777"/>
          </a:xfrm>
          <a:prstGeom prst="rect">
            <a:avLst/>
          </a:prstGeom>
          <a:noFill/>
        </p:spPr>
        <p:txBody>
          <a:bodyPr wrap="square">
            <a:spAutoFit/>
          </a:bodyPr>
          <a:lstStyle/>
          <a:p>
            <a:r>
              <a:rPr lang="de-DE" sz="1400" dirty="0"/>
              <a:t>Images: Grady2012</a:t>
            </a:r>
            <a:endParaRPr lang="en-US" sz="1400" dirty="0"/>
          </a:p>
        </p:txBody>
      </p:sp>
      <p:pic>
        <p:nvPicPr>
          <p:cNvPr id="13" name="Picture 12">
            <a:extLst>
              <a:ext uri="{FF2B5EF4-FFF2-40B4-BE49-F238E27FC236}">
                <a16:creationId xmlns:a16="http://schemas.microsoft.com/office/drawing/2014/main" id="{D55D66C3-F101-BF8D-8F43-ED8AB736E96E}"/>
              </a:ext>
            </a:extLst>
          </p:cNvPr>
          <p:cNvPicPr>
            <a:picLocks noChangeAspect="1"/>
          </p:cNvPicPr>
          <p:nvPr/>
        </p:nvPicPr>
        <p:blipFill>
          <a:blip r:embed="rId3"/>
          <a:stretch>
            <a:fillRect/>
          </a:stretch>
        </p:blipFill>
        <p:spPr>
          <a:xfrm>
            <a:off x="609600" y="2708778"/>
            <a:ext cx="4893584" cy="3905381"/>
          </a:xfrm>
          <a:prstGeom prst="rect">
            <a:avLst/>
          </a:prstGeom>
        </p:spPr>
      </p:pic>
    </p:spTree>
    <p:extLst>
      <p:ext uri="{BB962C8B-B14F-4D97-AF65-F5344CB8AC3E}">
        <p14:creationId xmlns:p14="http://schemas.microsoft.com/office/powerpoint/2010/main" val="3044159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3A5A-685F-963B-BC0F-8376828F9776}"/>
              </a:ext>
            </a:extLst>
          </p:cNvPr>
          <p:cNvSpPr>
            <a:spLocks noGrp="1"/>
          </p:cNvSpPr>
          <p:nvPr>
            <p:ph type="title"/>
          </p:nvPr>
        </p:nvSpPr>
        <p:spPr/>
        <p:txBody>
          <a:bodyPr/>
          <a:lstStyle/>
          <a:p>
            <a:r>
              <a:rPr lang="en-US" dirty="0"/>
              <a:t>Some Values from the May 2024 GMD</a:t>
            </a:r>
          </a:p>
        </p:txBody>
      </p:sp>
      <p:sp>
        <p:nvSpPr>
          <p:cNvPr id="3" name="Content Placeholder 2">
            <a:extLst>
              <a:ext uri="{FF2B5EF4-FFF2-40B4-BE49-F238E27FC236}">
                <a16:creationId xmlns:a16="http://schemas.microsoft.com/office/drawing/2014/main" id="{189025A5-50E6-8E04-AFB9-06EEFBA32187}"/>
              </a:ext>
            </a:extLst>
          </p:cNvPr>
          <p:cNvSpPr>
            <a:spLocks noGrp="1"/>
          </p:cNvSpPr>
          <p:nvPr>
            <p:ph idx="1"/>
          </p:nvPr>
        </p:nvSpPr>
        <p:spPr>
          <a:xfrm>
            <a:off x="228600" y="1280160"/>
            <a:ext cx="11201400" cy="4739640"/>
          </a:xfrm>
        </p:spPr>
        <p:txBody>
          <a:bodyPr/>
          <a:lstStyle/>
          <a:p>
            <a:r>
              <a:rPr lang="en-US" dirty="0"/>
              <a:t>Last year the May 2024 GMD (Gannon Storm) caused GICs of more than 100 amps </a:t>
            </a:r>
          </a:p>
        </p:txBody>
      </p:sp>
      <p:sp>
        <p:nvSpPr>
          <p:cNvPr id="5" name="TextBox 4">
            <a:extLst>
              <a:ext uri="{FF2B5EF4-FFF2-40B4-BE49-F238E27FC236}">
                <a16:creationId xmlns:a16="http://schemas.microsoft.com/office/drawing/2014/main" id="{34B0E513-68DC-BA68-DAD3-01A5BD95EC0D}"/>
              </a:ext>
            </a:extLst>
          </p:cNvPr>
          <p:cNvSpPr txBox="1"/>
          <p:nvPr/>
        </p:nvSpPr>
        <p:spPr>
          <a:xfrm>
            <a:off x="277906" y="6474023"/>
            <a:ext cx="11636188" cy="307777"/>
          </a:xfrm>
          <a:prstGeom prst="rect">
            <a:avLst/>
          </a:prstGeom>
          <a:noFill/>
        </p:spPr>
        <p:txBody>
          <a:bodyPr wrap="square">
            <a:spAutoFit/>
          </a:bodyPr>
          <a:lstStyle/>
          <a:p>
            <a:r>
              <a:rPr lang="en-US" sz="1400" dirty="0"/>
              <a:t>Images: www.nerc.com/pa/RAPA/GMD/Documents/October_2024_GMD_Workshop_Materials.pdf</a:t>
            </a:r>
          </a:p>
        </p:txBody>
      </p:sp>
      <p:pic>
        <p:nvPicPr>
          <p:cNvPr id="7" name="Picture 6">
            <a:extLst>
              <a:ext uri="{FF2B5EF4-FFF2-40B4-BE49-F238E27FC236}">
                <a16:creationId xmlns:a16="http://schemas.microsoft.com/office/drawing/2014/main" id="{9A583366-EF81-AB3B-C806-3B778BF433DB}"/>
              </a:ext>
            </a:extLst>
          </p:cNvPr>
          <p:cNvPicPr>
            <a:picLocks noChangeAspect="1"/>
          </p:cNvPicPr>
          <p:nvPr/>
        </p:nvPicPr>
        <p:blipFill>
          <a:blip r:embed="rId2"/>
          <a:srcRect t="22380" b="3334"/>
          <a:stretch/>
        </p:blipFill>
        <p:spPr>
          <a:xfrm>
            <a:off x="5612968" y="1802500"/>
            <a:ext cx="4636379" cy="2377440"/>
          </a:xfrm>
          <a:prstGeom prst="rect">
            <a:avLst/>
          </a:prstGeom>
        </p:spPr>
      </p:pic>
      <p:pic>
        <p:nvPicPr>
          <p:cNvPr id="9" name="Picture 8">
            <a:extLst>
              <a:ext uri="{FF2B5EF4-FFF2-40B4-BE49-F238E27FC236}">
                <a16:creationId xmlns:a16="http://schemas.microsoft.com/office/drawing/2014/main" id="{A62BDB19-6C3D-6996-93B0-B6D3C7BFF56B}"/>
              </a:ext>
            </a:extLst>
          </p:cNvPr>
          <p:cNvPicPr>
            <a:picLocks noChangeAspect="1"/>
          </p:cNvPicPr>
          <p:nvPr/>
        </p:nvPicPr>
        <p:blipFill>
          <a:blip r:embed="rId3"/>
          <a:srcRect l="3465" t="6843" r="17931" b="17370"/>
          <a:stretch/>
        </p:blipFill>
        <p:spPr>
          <a:xfrm>
            <a:off x="555600" y="2178054"/>
            <a:ext cx="4495800" cy="2157984"/>
          </a:xfrm>
          <a:prstGeom prst="rect">
            <a:avLst/>
          </a:prstGeom>
        </p:spPr>
      </p:pic>
      <p:sp>
        <p:nvSpPr>
          <p:cNvPr id="10" name="Rectangle 9">
            <a:extLst>
              <a:ext uri="{FF2B5EF4-FFF2-40B4-BE49-F238E27FC236}">
                <a16:creationId xmlns:a16="http://schemas.microsoft.com/office/drawing/2014/main" id="{0EC1974A-9DD1-C910-588F-DD5EF27EF72D}"/>
              </a:ext>
            </a:extLst>
          </p:cNvPr>
          <p:cNvSpPr/>
          <p:nvPr/>
        </p:nvSpPr>
        <p:spPr>
          <a:xfrm>
            <a:off x="4133850" y="1924847"/>
            <a:ext cx="838200" cy="430887"/>
          </a:xfrm>
          <a:prstGeom prst="rect">
            <a:avLst/>
          </a:prstGeom>
          <a:solidFill>
            <a:schemeClr val="accent2">
              <a:lumMod val="20000"/>
              <a:lumOff val="80000"/>
            </a:schemeClr>
          </a:solidFill>
        </p:spPr>
        <p:txBody>
          <a:bodyPr wrap="square">
            <a:spAutoFit/>
          </a:bodyPr>
          <a:lstStyle/>
          <a:p>
            <a:pPr marL="0" lvl="1"/>
            <a:r>
              <a:rPr lang="en-US" sz="2200" dirty="0"/>
              <a:t>EPRI</a:t>
            </a:r>
          </a:p>
        </p:txBody>
      </p:sp>
      <p:sp>
        <p:nvSpPr>
          <p:cNvPr id="11" name="Rectangle 10">
            <a:extLst>
              <a:ext uri="{FF2B5EF4-FFF2-40B4-BE49-F238E27FC236}">
                <a16:creationId xmlns:a16="http://schemas.microsoft.com/office/drawing/2014/main" id="{2F40D17D-F60B-91AE-02C0-A4F085C7FAC0}"/>
              </a:ext>
            </a:extLst>
          </p:cNvPr>
          <p:cNvSpPr/>
          <p:nvPr/>
        </p:nvSpPr>
        <p:spPr>
          <a:xfrm>
            <a:off x="8845500" y="1835491"/>
            <a:ext cx="2306444" cy="430887"/>
          </a:xfrm>
          <a:prstGeom prst="rect">
            <a:avLst/>
          </a:prstGeom>
          <a:solidFill>
            <a:schemeClr val="accent2">
              <a:lumMod val="20000"/>
              <a:lumOff val="80000"/>
            </a:schemeClr>
          </a:solidFill>
        </p:spPr>
        <p:txBody>
          <a:bodyPr wrap="square">
            <a:spAutoFit/>
          </a:bodyPr>
          <a:lstStyle/>
          <a:p>
            <a:pPr marL="0" lvl="1"/>
            <a:r>
              <a:rPr lang="en-US" sz="2200" dirty="0"/>
              <a:t>NERC: Total GICs</a:t>
            </a:r>
          </a:p>
        </p:txBody>
      </p:sp>
      <p:pic>
        <p:nvPicPr>
          <p:cNvPr id="13" name="Picture 12">
            <a:extLst>
              <a:ext uri="{FF2B5EF4-FFF2-40B4-BE49-F238E27FC236}">
                <a16:creationId xmlns:a16="http://schemas.microsoft.com/office/drawing/2014/main" id="{0076848D-8FDB-498D-E5BC-77891B173DAA}"/>
              </a:ext>
            </a:extLst>
          </p:cNvPr>
          <p:cNvPicPr>
            <a:picLocks noChangeAspect="1"/>
          </p:cNvPicPr>
          <p:nvPr/>
        </p:nvPicPr>
        <p:blipFill>
          <a:blip r:embed="rId4"/>
          <a:stretch>
            <a:fillRect/>
          </a:stretch>
        </p:blipFill>
        <p:spPr>
          <a:xfrm>
            <a:off x="489038" y="4336038"/>
            <a:ext cx="5018493" cy="2029882"/>
          </a:xfrm>
          <a:prstGeom prst="rect">
            <a:avLst/>
          </a:prstGeom>
        </p:spPr>
      </p:pic>
      <p:sp>
        <p:nvSpPr>
          <p:cNvPr id="14" name="Rectangle 13">
            <a:extLst>
              <a:ext uri="{FF2B5EF4-FFF2-40B4-BE49-F238E27FC236}">
                <a16:creationId xmlns:a16="http://schemas.microsoft.com/office/drawing/2014/main" id="{B2B56BB9-422A-FFBC-BD67-DA75B92A8423}"/>
              </a:ext>
            </a:extLst>
          </p:cNvPr>
          <p:cNvSpPr/>
          <p:nvPr/>
        </p:nvSpPr>
        <p:spPr>
          <a:xfrm>
            <a:off x="1981200" y="4336038"/>
            <a:ext cx="755700" cy="430887"/>
          </a:xfrm>
          <a:prstGeom prst="rect">
            <a:avLst/>
          </a:prstGeom>
          <a:solidFill>
            <a:schemeClr val="accent2">
              <a:lumMod val="20000"/>
              <a:lumOff val="80000"/>
            </a:schemeClr>
          </a:solidFill>
        </p:spPr>
        <p:txBody>
          <a:bodyPr wrap="square">
            <a:spAutoFit/>
          </a:bodyPr>
          <a:lstStyle/>
          <a:p>
            <a:pPr marL="0" lvl="1"/>
            <a:r>
              <a:rPr lang="en-US" sz="2200" dirty="0"/>
              <a:t>PJM</a:t>
            </a:r>
          </a:p>
        </p:txBody>
      </p:sp>
      <p:pic>
        <p:nvPicPr>
          <p:cNvPr id="16" name="Picture 15">
            <a:extLst>
              <a:ext uri="{FF2B5EF4-FFF2-40B4-BE49-F238E27FC236}">
                <a16:creationId xmlns:a16="http://schemas.microsoft.com/office/drawing/2014/main" id="{FA9ED82A-0348-5F3E-57C4-F9CFB7EA2375}"/>
              </a:ext>
            </a:extLst>
          </p:cNvPr>
          <p:cNvPicPr>
            <a:picLocks noChangeAspect="1"/>
          </p:cNvPicPr>
          <p:nvPr/>
        </p:nvPicPr>
        <p:blipFill>
          <a:blip r:embed="rId5"/>
          <a:stretch>
            <a:fillRect/>
          </a:stretch>
        </p:blipFill>
        <p:spPr>
          <a:xfrm>
            <a:off x="5801765" y="4195105"/>
            <a:ext cx="5334000" cy="2305373"/>
          </a:xfrm>
          <a:prstGeom prst="rect">
            <a:avLst/>
          </a:prstGeom>
        </p:spPr>
      </p:pic>
      <p:sp>
        <p:nvSpPr>
          <p:cNvPr id="17" name="Rectangle 16">
            <a:extLst>
              <a:ext uri="{FF2B5EF4-FFF2-40B4-BE49-F238E27FC236}">
                <a16:creationId xmlns:a16="http://schemas.microsoft.com/office/drawing/2014/main" id="{81D652F6-4586-B4F0-477F-615314AFF864}"/>
              </a:ext>
            </a:extLst>
          </p:cNvPr>
          <p:cNvSpPr/>
          <p:nvPr/>
        </p:nvSpPr>
        <p:spPr>
          <a:xfrm>
            <a:off x="10047212" y="4129143"/>
            <a:ext cx="1905000" cy="430887"/>
          </a:xfrm>
          <a:prstGeom prst="rect">
            <a:avLst/>
          </a:prstGeom>
          <a:solidFill>
            <a:schemeClr val="accent2">
              <a:lumMod val="20000"/>
              <a:lumOff val="80000"/>
            </a:schemeClr>
          </a:solidFill>
        </p:spPr>
        <p:txBody>
          <a:bodyPr wrap="square">
            <a:spAutoFit/>
          </a:bodyPr>
          <a:lstStyle/>
          <a:p>
            <a:pPr marL="0" lvl="1"/>
            <a:r>
              <a:rPr lang="en-US" sz="2200" dirty="0"/>
              <a:t>PJM, SVC trip</a:t>
            </a:r>
          </a:p>
        </p:txBody>
      </p:sp>
    </p:spTree>
    <p:extLst>
      <p:ext uri="{BB962C8B-B14F-4D97-AF65-F5344CB8AC3E}">
        <p14:creationId xmlns:p14="http://schemas.microsoft.com/office/powerpoint/2010/main" val="4094993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D824-851E-195C-F69D-246557F2E693}"/>
              </a:ext>
            </a:extLst>
          </p:cNvPr>
          <p:cNvSpPr>
            <a:spLocks noGrp="1"/>
          </p:cNvSpPr>
          <p:nvPr>
            <p:ph type="title"/>
          </p:nvPr>
        </p:nvSpPr>
        <p:spPr/>
        <p:txBody>
          <a:bodyPr/>
          <a:lstStyle/>
          <a:p>
            <a:r>
              <a:rPr lang="en-US" dirty="0"/>
              <a:t>Some Values from the May 2024 GMD, cont.</a:t>
            </a:r>
          </a:p>
        </p:txBody>
      </p:sp>
      <p:sp>
        <p:nvSpPr>
          <p:cNvPr id="3" name="Content Placeholder 2">
            <a:extLst>
              <a:ext uri="{FF2B5EF4-FFF2-40B4-BE49-F238E27FC236}">
                <a16:creationId xmlns:a16="http://schemas.microsoft.com/office/drawing/2014/main" id="{523BB3B5-8E8D-8E78-4B25-5AABA6021649}"/>
              </a:ext>
            </a:extLst>
          </p:cNvPr>
          <p:cNvSpPr>
            <a:spLocks noGrp="1"/>
          </p:cNvSpPr>
          <p:nvPr>
            <p:ph idx="1"/>
          </p:nvPr>
        </p:nvSpPr>
        <p:spPr/>
        <p:txBody>
          <a:bodyPr/>
          <a:lstStyle/>
          <a:p>
            <a:r>
              <a:rPr lang="en-US" dirty="0"/>
              <a:t>Various measurements of THDs during the 05/2024 GMD both from utilities and from the Whisker Lab’s Tin Sensor Network </a:t>
            </a:r>
          </a:p>
        </p:txBody>
      </p:sp>
      <p:sp>
        <p:nvSpPr>
          <p:cNvPr id="5" name="TextBox 4">
            <a:extLst>
              <a:ext uri="{FF2B5EF4-FFF2-40B4-BE49-F238E27FC236}">
                <a16:creationId xmlns:a16="http://schemas.microsoft.com/office/drawing/2014/main" id="{AF312F74-F926-DFEA-8D4B-2350D9505EAD}"/>
              </a:ext>
            </a:extLst>
          </p:cNvPr>
          <p:cNvSpPr txBox="1"/>
          <p:nvPr/>
        </p:nvSpPr>
        <p:spPr>
          <a:xfrm>
            <a:off x="304800" y="6503894"/>
            <a:ext cx="8675594" cy="338554"/>
          </a:xfrm>
          <a:prstGeom prst="rect">
            <a:avLst/>
          </a:prstGeom>
          <a:noFill/>
        </p:spPr>
        <p:txBody>
          <a:bodyPr wrap="square">
            <a:spAutoFit/>
          </a:bodyPr>
          <a:lstStyle/>
          <a:p>
            <a:r>
              <a:rPr lang="en-US" sz="1600" dirty="0"/>
              <a:t>Image sources: www.whiskerlabs.com/analysis-of-total-harmonic-distortion-on-the-us-electric-grid/</a:t>
            </a:r>
          </a:p>
        </p:txBody>
      </p:sp>
      <p:pic>
        <p:nvPicPr>
          <p:cNvPr id="7" name="Picture 6">
            <a:extLst>
              <a:ext uri="{FF2B5EF4-FFF2-40B4-BE49-F238E27FC236}">
                <a16:creationId xmlns:a16="http://schemas.microsoft.com/office/drawing/2014/main" id="{A7368989-5CB9-D0AE-08CC-D075B7E776A9}"/>
              </a:ext>
            </a:extLst>
          </p:cNvPr>
          <p:cNvPicPr>
            <a:picLocks noChangeAspect="1"/>
          </p:cNvPicPr>
          <p:nvPr/>
        </p:nvPicPr>
        <p:blipFill>
          <a:blip r:embed="rId2"/>
          <a:stretch>
            <a:fillRect/>
          </a:stretch>
        </p:blipFill>
        <p:spPr>
          <a:xfrm>
            <a:off x="762000" y="2209801"/>
            <a:ext cx="7696200" cy="1844040"/>
          </a:xfrm>
          <a:prstGeom prst="rect">
            <a:avLst/>
          </a:prstGeom>
        </p:spPr>
      </p:pic>
      <p:pic>
        <p:nvPicPr>
          <p:cNvPr id="9" name="Picture 8">
            <a:extLst>
              <a:ext uri="{FF2B5EF4-FFF2-40B4-BE49-F238E27FC236}">
                <a16:creationId xmlns:a16="http://schemas.microsoft.com/office/drawing/2014/main" id="{CF1A7E63-EB66-0CEE-4F86-4E5FE4CD561B}"/>
              </a:ext>
            </a:extLst>
          </p:cNvPr>
          <p:cNvPicPr>
            <a:picLocks noChangeAspect="1"/>
          </p:cNvPicPr>
          <p:nvPr/>
        </p:nvPicPr>
        <p:blipFill>
          <a:blip r:embed="rId3"/>
          <a:stretch>
            <a:fillRect/>
          </a:stretch>
        </p:blipFill>
        <p:spPr>
          <a:xfrm>
            <a:off x="6111983" y="4142115"/>
            <a:ext cx="4636994" cy="2198621"/>
          </a:xfrm>
          <a:prstGeom prst="rect">
            <a:avLst/>
          </a:prstGeom>
        </p:spPr>
      </p:pic>
      <p:pic>
        <p:nvPicPr>
          <p:cNvPr id="11" name="Picture 10">
            <a:extLst>
              <a:ext uri="{FF2B5EF4-FFF2-40B4-BE49-F238E27FC236}">
                <a16:creationId xmlns:a16="http://schemas.microsoft.com/office/drawing/2014/main" id="{81FF9F52-9534-4DDD-9FDD-B35E68018991}"/>
              </a:ext>
            </a:extLst>
          </p:cNvPr>
          <p:cNvPicPr>
            <a:picLocks noChangeAspect="1"/>
          </p:cNvPicPr>
          <p:nvPr/>
        </p:nvPicPr>
        <p:blipFill>
          <a:blip r:embed="rId4"/>
          <a:stretch>
            <a:fillRect/>
          </a:stretch>
        </p:blipFill>
        <p:spPr>
          <a:xfrm>
            <a:off x="1066800" y="4118121"/>
            <a:ext cx="4461944" cy="2246610"/>
          </a:xfrm>
          <a:prstGeom prst="rect">
            <a:avLst/>
          </a:prstGeom>
        </p:spPr>
      </p:pic>
    </p:spTree>
    <p:extLst>
      <p:ext uri="{BB962C8B-B14F-4D97-AF65-F5344CB8AC3E}">
        <p14:creationId xmlns:p14="http://schemas.microsoft.com/office/powerpoint/2010/main" val="15176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622E-E3BF-5F72-29FB-5D1019A866AE}"/>
              </a:ext>
            </a:extLst>
          </p:cNvPr>
          <p:cNvSpPr>
            <a:spLocks noGrp="1"/>
          </p:cNvSpPr>
          <p:nvPr>
            <p:ph type="title"/>
          </p:nvPr>
        </p:nvSpPr>
        <p:spPr/>
        <p:txBody>
          <a:bodyPr/>
          <a:lstStyle/>
          <a:p>
            <a:r>
              <a:rPr lang="en-US" dirty="0"/>
              <a:t>GIC Harmonic Analysis in PowerWorld Simulator</a:t>
            </a:r>
          </a:p>
        </p:txBody>
      </p:sp>
      <p:sp>
        <p:nvSpPr>
          <p:cNvPr id="3" name="Content Placeholder 2">
            <a:extLst>
              <a:ext uri="{FF2B5EF4-FFF2-40B4-BE49-F238E27FC236}">
                <a16:creationId xmlns:a16="http://schemas.microsoft.com/office/drawing/2014/main" id="{FC0749A5-5498-2BE5-08DD-C6429B5725A2}"/>
              </a:ext>
            </a:extLst>
          </p:cNvPr>
          <p:cNvSpPr>
            <a:spLocks noGrp="1"/>
          </p:cNvSpPr>
          <p:nvPr>
            <p:ph idx="1"/>
          </p:nvPr>
        </p:nvSpPr>
        <p:spPr>
          <a:xfrm>
            <a:off x="228600" y="1280160"/>
            <a:ext cx="11887200" cy="5196840"/>
          </a:xfrm>
        </p:spPr>
        <p:txBody>
          <a:bodyPr/>
          <a:lstStyle/>
          <a:p>
            <a:r>
              <a:rPr lang="en-US" dirty="0"/>
              <a:t>The first step is to install GICHarm (v6), which is available open source from EPRI at epri.com/research/products/000000003002029748</a:t>
            </a:r>
          </a:p>
          <a:p>
            <a:r>
              <a:rPr lang="en-US" dirty="0"/>
              <a:t>GICHarm requires </a:t>
            </a:r>
            <a:br>
              <a:rPr lang="en-US" dirty="0"/>
            </a:br>
            <a:r>
              <a:rPr lang="en-US" dirty="0"/>
              <a:t>EPRI’s OpenDSS (also</a:t>
            </a:r>
            <a:br>
              <a:rPr lang="en-US" dirty="0"/>
            </a:br>
            <a:r>
              <a:rPr lang="en-US" dirty="0"/>
              <a:t>open source); just use</a:t>
            </a:r>
            <a:br>
              <a:rPr lang="en-US" dirty="0"/>
            </a:br>
            <a:r>
              <a:rPr lang="en-US" dirty="0"/>
              <a:t>the version of OpenDSS</a:t>
            </a:r>
            <a:br>
              <a:rPr lang="en-US" dirty="0"/>
            </a:br>
            <a:r>
              <a:rPr lang="en-US" dirty="0"/>
              <a:t>that is included with</a:t>
            </a:r>
            <a:br>
              <a:rPr lang="en-US" dirty="0"/>
            </a:br>
            <a:r>
              <a:rPr lang="en-US" dirty="0"/>
              <a:t>the GICHarm download</a:t>
            </a:r>
          </a:p>
        </p:txBody>
      </p:sp>
      <p:pic>
        <p:nvPicPr>
          <p:cNvPr id="5" name="Picture 4">
            <a:extLst>
              <a:ext uri="{FF2B5EF4-FFF2-40B4-BE49-F238E27FC236}">
                <a16:creationId xmlns:a16="http://schemas.microsoft.com/office/drawing/2014/main" id="{43D9602A-C033-969D-1C45-34914871F8A9}"/>
              </a:ext>
            </a:extLst>
          </p:cNvPr>
          <p:cNvPicPr>
            <a:picLocks noChangeAspect="1"/>
          </p:cNvPicPr>
          <p:nvPr/>
        </p:nvPicPr>
        <p:blipFill>
          <a:blip r:embed="rId2"/>
          <a:stretch>
            <a:fillRect/>
          </a:stretch>
        </p:blipFill>
        <p:spPr>
          <a:xfrm>
            <a:off x="5024401" y="2497732"/>
            <a:ext cx="6409093" cy="4116428"/>
          </a:xfrm>
          <a:prstGeom prst="rect">
            <a:avLst/>
          </a:prstGeom>
        </p:spPr>
      </p:pic>
    </p:spTree>
    <p:extLst>
      <p:ext uri="{BB962C8B-B14F-4D97-AF65-F5344CB8AC3E}">
        <p14:creationId xmlns:p14="http://schemas.microsoft.com/office/powerpoint/2010/main" val="812656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65E4-B189-02E8-5DCE-78EFE4E5682C}"/>
              </a:ext>
            </a:extLst>
          </p:cNvPr>
          <p:cNvSpPr>
            <a:spLocks noGrp="1"/>
          </p:cNvSpPr>
          <p:nvPr>
            <p:ph type="title"/>
          </p:nvPr>
        </p:nvSpPr>
        <p:spPr/>
        <p:txBody>
          <a:bodyPr/>
          <a:lstStyle/>
          <a:p>
            <a:r>
              <a:rPr lang="en-US" dirty="0"/>
              <a:t>GIC Harmonic Analysis</a:t>
            </a:r>
          </a:p>
        </p:txBody>
      </p:sp>
      <p:sp>
        <p:nvSpPr>
          <p:cNvPr id="3" name="Content Placeholder 2">
            <a:extLst>
              <a:ext uri="{FF2B5EF4-FFF2-40B4-BE49-F238E27FC236}">
                <a16:creationId xmlns:a16="http://schemas.microsoft.com/office/drawing/2014/main" id="{E069E64A-02C9-01F5-CCE2-4C63E082D15E}"/>
              </a:ext>
            </a:extLst>
          </p:cNvPr>
          <p:cNvSpPr>
            <a:spLocks noGrp="1"/>
          </p:cNvSpPr>
          <p:nvPr>
            <p:ph idx="1"/>
          </p:nvPr>
        </p:nvSpPr>
        <p:spPr>
          <a:xfrm>
            <a:off x="228600" y="1280160"/>
            <a:ext cx="11887200" cy="5196840"/>
          </a:xfrm>
        </p:spPr>
        <p:txBody>
          <a:bodyPr/>
          <a:lstStyle/>
          <a:p>
            <a:r>
              <a:rPr lang="en-US" dirty="0"/>
              <a:t>Adding harmonic analysis requires performing the following steps</a:t>
            </a:r>
          </a:p>
          <a:p>
            <a:pPr marL="914400" lvl="1" indent="-457200">
              <a:buFont typeface="+mj-lt"/>
              <a:buAutoNum type="arabicPeriod"/>
            </a:pPr>
            <a:r>
              <a:rPr lang="en-US" dirty="0"/>
              <a:t>Solve the power flow with the desired GMD (or HEMP) electric field; the power flow should include models representing the sensitivity of components (e.g., shunt capacitors) to harmonics (e.g., THDv), and should have the ability to store at least the bus THDv values</a:t>
            </a:r>
          </a:p>
          <a:p>
            <a:pPr marL="914400" lvl="1" indent="-457200">
              <a:buFont typeface="+mj-lt"/>
              <a:buAutoNum type="arabicPeriod"/>
            </a:pPr>
            <a:r>
              <a:rPr lang="en-US" dirty="0"/>
              <a:t>Save the power flow model in OpenDSS format</a:t>
            </a:r>
          </a:p>
          <a:p>
            <a:pPr marL="914400" lvl="1" indent="-457200">
              <a:buFont typeface="+mj-lt"/>
              <a:buAutoNum type="arabicPeriod"/>
            </a:pPr>
            <a:r>
              <a:rPr lang="en-US" dirty="0"/>
              <a:t>Use GICHarm to solve for the harmonics</a:t>
            </a:r>
          </a:p>
          <a:p>
            <a:pPr marL="914400" lvl="1" indent="-457200">
              <a:buFont typeface="+mj-lt"/>
              <a:buAutoNum type="arabicPeriod"/>
            </a:pPr>
            <a:r>
              <a:rPr lang="en-US" dirty="0"/>
              <a:t>Load the harmonic information (e.g., bus THDv) into the power flow</a:t>
            </a:r>
          </a:p>
          <a:p>
            <a:pPr marL="914400" lvl="1" indent="-457200">
              <a:buFont typeface="+mj-lt"/>
              <a:buAutoNum type="arabicPeriod"/>
            </a:pPr>
            <a:r>
              <a:rPr lang="en-US" dirty="0"/>
              <a:t>If harmonics are below trip values then done; others trip the associated devices and go to 1. </a:t>
            </a:r>
          </a:p>
          <a:p>
            <a:pPr marL="628650"/>
            <a:r>
              <a:rPr lang="en-US" dirty="0"/>
              <a:t>The PowerWorld GICHarm integration automates this; more at </a:t>
            </a:r>
          </a:p>
          <a:p>
            <a:pPr marL="628650"/>
            <a:endParaRPr lang="en-US" dirty="0"/>
          </a:p>
        </p:txBody>
      </p:sp>
      <p:sp>
        <p:nvSpPr>
          <p:cNvPr id="5" name="TextBox 4">
            <a:extLst>
              <a:ext uri="{FF2B5EF4-FFF2-40B4-BE49-F238E27FC236}">
                <a16:creationId xmlns:a16="http://schemas.microsoft.com/office/drawing/2014/main" id="{B8109711-6F77-B150-C69F-8AD1BDC432DB}"/>
              </a:ext>
            </a:extLst>
          </p:cNvPr>
          <p:cNvSpPr txBox="1"/>
          <p:nvPr/>
        </p:nvSpPr>
        <p:spPr>
          <a:xfrm>
            <a:off x="914400" y="6015335"/>
            <a:ext cx="9601200" cy="461665"/>
          </a:xfrm>
          <a:prstGeom prst="rect">
            <a:avLst/>
          </a:prstGeom>
          <a:noFill/>
        </p:spPr>
        <p:txBody>
          <a:bodyPr wrap="square">
            <a:spAutoFit/>
          </a:bodyPr>
          <a:lstStyle/>
          <a:p>
            <a:r>
              <a:rPr lang="en-US" sz="2400" dirty="0"/>
              <a:t>www.powerworld.com/files/OverbyeGICHarmIntegrationJuly2025.pdf</a:t>
            </a:r>
          </a:p>
        </p:txBody>
      </p:sp>
    </p:spTree>
    <p:extLst>
      <p:ext uri="{BB962C8B-B14F-4D97-AF65-F5344CB8AC3E}">
        <p14:creationId xmlns:p14="http://schemas.microsoft.com/office/powerpoint/2010/main" val="3177828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67CC-28ED-5059-21AE-4112301143F2}"/>
              </a:ext>
            </a:extLst>
          </p:cNvPr>
          <p:cNvSpPr>
            <a:spLocks noGrp="1"/>
          </p:cNvSpPr>
          <p:nvPr>
            <p:ph type="title"/>
          </p:nvPr>
        </p:nvSpPr>
        <p:spPr/>
        <p:txBody>
          <a:bodyPr/>
          <a:lstStyle/>
          <a:p>
            <a:r>
              <a:rPr lang="en-US" dirty="0"/>
              <a:t>Full Simulator Support of Harmonic Information</a:t>
            </a:r>
          </a:p>
        </p:txBody>
      </p:sp>
      <p:sp>
        <p:nvSpPr>
          <p:cNvPr id="3" name="Content Placeholder 2">
            <a:extLst>
              <a:ext uri="{FF2B5EF4-FFF2-40B4-BE49-F238E27FC236}">
                <a16:creationId xmlns:a16="http://schemas.microsoft.com/office/drawing/2014/main" id="{A340FBA2-BDFE-780E-EE9C-B9D12BF9CF20}"/>
              </a:ext>
            </a:extLst>
          </p:cNvPr>
          <p:cNvSpPr>
            <a:spLocks noGrp="1"/>
          </p:cNvSpPr>
          <p:nvPr>
            <p:ph idx="1"/>
          </p:nvPr>
        </p:nvSpPr>
        <p:spPr/>
        <p:txBody>
          <a:bodyPr/>
          <a:lstStyle/>
          <a:p>
            <a:r>
              <a:rPr lang="en-US" dirty="0"/>
              <a:t>Since harmonics is fully integrated into Simulator, all of Simulator’s capabilities are available for the display of the associated information; e.g., case information displays, dialogs, onelines including full geographic data view (GDV) support </a:t>
            </a:r>
          </a:p>
          <a:p>
            <a:endParaRPr lang="en-US" dirty="0"/>
          </a:p>
        </p:txBody>
      </p:sp>
      <p:pic>
        <p:nvPicPr>
          <p:cNvPr id="5" name="Picture 4">
            <a:extLst>
              <a:ext uri="{FF2B5EF4-FFF2-40B4-BE49-F238E27FC236}">
                <a16:creationId xmlns:a16="http://schemas.microsoft.com/office/drawing/2014/main" id="{DCDA6DD6-B3A4-B153-E655-C6EE6D9FE757}"/>
              </a:ext>
            </a:extLst>
          </p:cNvPr>
          <p:cNvPicPr>
            <a:picLocks noChangeAspect="1"/>
          </p:cNvPicPr>
          <p:nvPr/>
        </p:nvPicPr>
        <p:blipFill>
          <a:blip r:embed="rId2"/>
          <a:srcRect l="6510" r="26512"/>
          <a:stretch/>
        </p:blipFill>
        <p:spPr>
          <a:xfrm>
            <a:off x="685800" y="3445355"/>
            <a:ext cx="4389120" cy="3353395"/>
          </a:xfrm>
          <a:prstGeom prst="rect">
            <a:avLst/>
          </a:prstGeom>
        </p:spPr>
      </p:pic>
      <p:sp>
        <p:nvSpPr>
          <p:cNvPr id="7" name="Rectangle 6">
            <a:extLst>
              <a:ext uri="{FF2B5EF4-FFF2-40B4-BE49-F238E27FC236}">
                <a16:creationId xmlns:a16="http://schemas.microsoft.com/office/drawing/2014/main" id="{352B1A39-F2B7-A9B5-419A-AB10240D0BFA}"/>
              </a:ext>
            </a:extLst>
          </p:cNvPr>
          <p:cNvSpPr/>
          <p:nvPr/>
        </p:nvSpPr>
        <p:spPr>
          <a:xfrm>
            <a:off x="533400" y="3213556"/>
            <a:ext cx="5105400" cy="430887"/>
          </a:xfrm>
          <a:prstGeom prst="rect">
            <a:avLst/>
          </a:prstGeom>
          <a:solidFill>
            <a:schemeClr val="accent2">
              <a:lumMod val="20000"/>
              <a:lumOff val="80000"/>
            </a:schemeClr>
          </a:solidFill>
        </p:spPr>
        <p:txBody>
          <a:bodyPr wrap="square">
            <a:spAutoFit/>
          </a:bodyPr>
          <a:lstStyle/>
          <a:p>
            <a:pPr marL="0" lvl="1"/>
            <a:r>
              <a:rPr lang="en-US" sz="2200" dirty="0"/>
              <a:t>2000 Bus Case, Substation GDV of THDv</a:t>
            </a:r>
          </a:p>
        </p:txBody>
      </p:sp>
      <p:pic>
        <p:nvPicPr>
          <p:cNvPr id="9" name="Picture 8">
            <a:extLst>
              <a:ext uri="{FF2B5EF4-FFF2-40B4-BE49-F238E27FC236}">
                <a16:creationId xmlns:a16="http://schemas.microsoft.com/office/drawing/2014/main" id="{CC51B727-A4FB-E1EA-993B-17B84E8E9AB3}"/>
              </a:ext>
            </a:extLst>
          </p:cNvPr>
          <p:cNvPicPr>
            <a:picLocks noChangeAspect="1"/>
          </p:cNvPicPr>
          <p:nvPr/>
        </p:nvPicPr>
        <p:blipFill>
          <a:blip r:embed="rId3"/>
          <a:srcRect b="35200"/>
          <a:stretch/>
        </p:blipFill>
        <p:spPr>
          <a:xfrm>
            <a:off x="5943600" y="3489959"/>
            <a:ext cx="5786279" cy="3124201"/>
          </a:xfrm>
          <a:prstGeom prst="rect">
            <a:avLst/>
          </a:prstGeom>
        </p:spPr>
      </p:pic>
      <p:sp>
        <p:nvSpPr>
          <p:cNvPr id="10" name="Rectangle 9">
            <a:extLst>
              <a:ext uri="{FF2B5EF4-FFF2-40B4-BE49-F238E27FC236}">
                <a16:creationId xmlns:a16="http://schemas.microsoft.com/office/drawing/2014/main" id="{2A76B27E-FE88-707F-460A-B42AD9CAFD9A}"/>
              </a:ext>
            </a:extLst>
          </p:cNvPr>
          <p:cNvSpPr/>
          <p:nvPr/>
        </p:nvSpPr>
        <p:spPr>
          <a:xfrm>
            <a:off x="6758940" y="3124200"/>
            <a:ext cx="5105400" cy="769441"/>
          </a:xfrm>
          <a:prstGeom prst="rect">
            <a:avLst/>
          </a:prstGeom>
          <a:solidFill>
            <a:schemeClr val="accent2">
              <a:lumMod val="20000"/>
              <a:lumOff val="80000"/>
            </a:schemeClr>
          </a:solidFill>
        </p:spPr>
        <p:txBody>
          <a:bodyPr wrap="square">
            <a:spAutoFit/>
          </a:bodyPr>
          <a:lstStyle/>
          <a:p>
            <a:pPr marL="0" lvl="1"/>
            <a:r>
              <a:rPr lang="en-US" sz="2200" dirty="0"/>
              <a:t>Simulator Case Info Display Showing GICHarm Bus THDv</a:t>
            </a:r>
          </a:p>
        </p:txBody>
      </p:sp>
    </p:spTree>
    <p:extLst>
      <p:ext uri="{BB962C8B-B14F-4D97-AF65-F5344CB8AC3E}">
        <p14:creationId xmlns:p14="http://schemas.microsoft.com/office/powerpoint/2010/main" val="121269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D24E-A65D-CC69-8DF2-B8CD6DD480BD}"/>
              </a:ext>
            </a:extLst>
          </p:cNvPr>
          <p:cNvSpPr>
            <a:spLocks noGrp="1"/>
          </p:cNvSpPr>
          <p:nvPr>
            <p:ph type="title"/>
          </p:nvPr>
        </p:nvSpPr>
        <p:spPr/>
        <p:txBody>
          <a:bodyPr/>
          <a:lstStyle/>
          <a:p>
            <a:r>
              <a:rPr lang="en-US" dirty="0"/>
              <a:t>My Background in GMD Analysis</a:t>
            </a:r>
          </a:p>
        </p:txBody>
      </p:sp>
      <p:sp>
        <p:nvSpPr>
          <p:cNvPr id="3" name="Content Placeholder 2">
            <a:extLst>
              <a:ext uri="{FF2B5EF4-FFF2-40B4-BE49-F238E27FC236}">
                <a16:creationId xmlns:a16="http://schemas.microsoft.com/office/drawing/2014/main" id="{02C29766-0239-202B-D144-05EE910353E6}"/>
              </a:ext>
            </a:extLst>
          </p:cNvPr>
          <p:cNvSpPr>
            <a:spLocks noGrp="1"/>
          </p:cNvSpPr>
          <p:nvPr>
            <p:ph idx="1"/>
          </p:nvPr>
        </p:nvSpPr>
        <p:spPr>
          <a:xfrm>
            <a:off x="228600" y="1280160"/>
            <a:ext cx="11811000" cy="5196840"/>
          </a:xfrm>
        </p:spPr>
        <p:txBody>
          <a:bodyPr/>
          <a:lstStyle/>
          <a:p>
            <a:r>
              <a:rPr lang="en-US" dirty="0"/>
              <a:t>Professor at Texas A&amp;M since 2017; previously at UIUC for 25 years</a:t>
            </a:r>
          </a:p>
          <a:p>
            <a:pPr lvl="1"/>
            <a:r>
              <a:rPr lang="en-US" dirty="0"/>
              <a:t>At TAMU I am also the director of the Smart Grid Center (SGC)</a:t>
            </a:r>
          </a:p>
          <a:p>
            <a:r>
              <a:rPr lang="en-US" dirty="0"/>
              <a:t>I started writing the code that became PowerWorld Simulator in grad school, and am a co-founder of PowerWorld Corporation in 1996 with a goal to make grid analysis as easy as possible </a:t>
            </a:r>
          </a:p>
          <a:p>
            <a:pPr lvl="1"/>
            <a:r>
              <a:rPr lang="en-US" dirty="0"/>
              <a:t>Since both UIUC and TAMU encourage faculty to do consulting and/or have external business relationships, I have continued to work with the PowerWorld code development including OPF, stability, visualization, GMD, HEMP, and weather</a:t>
            </a:r>
          </a:p>
          <a:p>
            <a:r>
              <a:rPr lang="en-US" dirty="0"/>
              <a:t>I got involved in GMD modeling in summer 2011, and started implementing it in PowerWorld Simulator shortly thereafter; I’m currently working on harmonics integration with EPRI’s GICHarm</a:t>
            </a:r>
          </a:p>
          <a:p>
            <a:endParaRPr lang="en-US" dirty="0"/>
          </a:p>
        </p:txBody>
      </p:sp>
    </p:spTree>
    <p:extLst>
      <p:ext uri="{BB962C8B-B14F-4D97-AF65-F5344CB8AC3E}">
        <p14:creationId xmlns:p14="http://schemas.microsoft.com/office/powerpoint/2010/main" val="1832303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0890-F754-E021-B628-8F67FF329E5C}"/>
              </a:ext>
            </a:extLst>
          </p:cNvPr>
          <p:cNvSpPr>
            <a:spLocks noGrp="1"/>
          </p:cNvSpPr>
          <p:nvPr>
            <p:ph type="title"/>
          </p:nvPr>
        </p:nvSpPr>
        <p:spPr/>
        <p:txBody>
          <a:bodyPr/>
          <a:lstStyle/>
          <a:p>
            <a:r>
              <a:rPr lang="en-US" altLang="en-US" dirty="0"/>
              <a:t>The Impact of a Large GMD </a:t>
            </a:r>
            <a:br>
              <a:rPr lang="en-US" altLang="en-US" dirty="0"/>
            </a:br>
            <a:r>
              <a:rPr lang="en-US" altLang="en-US" dirty="0"/>
              <a:t>From an Operations Perspective</a:t>
            </a:r>
            <a:endParaRPr lang="en-US" dirty="0"/>
          </a:p>
        </p:txBody>
      </p:sp>
      <p:sp>
        <p:nvSpPr>
          <p:cNvPr id="3" name="Content Placeholder 2">
            <a:extLst>
              <a:ext uri="{FF2B5EF4-FFF2-40B4-BE49-F238E27FC236}">
                <a16:creationId xmlns:a16="http://schemas.microsoft.com/office/drawing/2014/main" id="{ED4B40E8-D4B6-DA77-213A-A04A83BA531E}"/>
              </a:ext>
            </a:extLst>
          </p:cNvPr>
          <p:cNvSpPr>
            <a:spLocks noGrp="1"/>
          </p:cNvSpPr>
          <p:nvPr>
            <p:ph idx="1"/>
          </p:nvPr>
        </p:nvSpPr>
        <p:spPr>
          <a:xfrm>
            <a:off x="228600" y="1280160"/>
            <a:ext cx="11963400" cy="5196840"/>
          </a:xfrm>
        </p:spPr>
        <p:txBody>
          <a:bodyPr/>
          <a:lstStyle/>
          <a:p>
            <a:r>
              <a:rPr lang="en-US" altLang="en-US" dirty="0">
                <a:cs typeface="Arial" charset="0"/>
              </a:rPr>
              <a:t>Maybe a day warning but without specifics </a:t>
            </a:r>
          </a:p>
          <a:p>
            <a:pPr lvl="1"/>
            <a:r>
              <a:rPr lang="en-US" altLang="en-US" dirty="0">
                <a:cs typeface="Arial" charset="0"/>
              </a:rPr>
              <a:t>Satellite at Lagrange point one million miles </a:t>
            </a:r>
            <a:br>
              <a:rPr lang="en-US" altLang="en-US" dirty="0">
                <a:cs typeface="Arial" charset="0"/>
              </a:rPr>
            </a:br>
            <a:r>
              <a:rPr lang="en-US" altLang="en-US" dirty="0">
                <a:cs typeface="Arial" charset="0"/>
              </a:rPr>
              <a:t>from earth would give more details, but with </a:t>
            </a:r>
            <a:br>
              <a:rPr lang="en-US" altLang="en-US" dirty="0">
                <a:cs typeface="Arial" charset="0"/>
              </a:rPr>
            </a:br>
            <a:r>
              <a:rPr lang="en-US" altLang="en-US" dirty="0">
                <a:cs typeface="Arial" charset="0"/>
              </a:rPr>
              <a:t>less than 30 minutes lead time</a:t>
            </a:r>
          </a:p>
          <a:p>
            <a:pPr lvl="1"/>
            <a:r>
              <a:rPr lang="en-US" altLang="en-US" dirty="0">
                <a:cs typeface="Arial" charset="0"/>
              </a:rPr>
              <a:t>Could strike quickly; rise time of minutes, </a:t>
            </a:r>
            <a:br>
              <a:rPr lang="en-US" altLang="en-US" dirty="0">
                <a:cs typeface="Arial" charset="0"/>
              </a:rPr>
            </a:br>
            <a:r>
              <a:rPr lang="en-US" altLang="en-US" dirty="0">
                <a:cs typeface="Arial" charset="0"/>
              </a:rPr>
              <a:t>rapidly covering a good chunk of the continent</a:t>
            </a:r>
          </a:p>
          <a:p>
            <a:r>
              <a:rPr lang="en-US" altLang="en-US" dirty="0">
                <a:cs typeface="Arial" charset="0"/>
              </a:rPr>
              <a:t>Reactive power loadings on hundreds of </a:t>
            </a:r>
            <a:br>
              <a:rPr lang="en-US" altLang="en-US" dirty="0">
                <a:cs typeface="Arial" charset="0"/>
              </a:rPr>
            </a:br>
            <a:r>
              <a:rPr lang="en-US" altLang="en-US" dirty="0">
                <a:cs typeface="Arial" charset="0"/>
              </a:rPr>
              <a:t>high voltage transformers could rapidly rise</a:t>
            </a:r>
          </a:p>
          <a:p>
            <a:r>
              <a:rPr lang="en-US" altLang="en-US" dirty="0">
                <a:cs typeface="Arial" charset="0"/>
              </a:rPr>
              <a:t>Increased transformer reactive loading causes heating issues and potential large-scale voltage collapses; power system software like state estimation could fail; control room personnel overwhelmed</a:t>
            </a:r>
          </a:p>
          <a:p>
            <a:r>
              <a:rPr lang="en-US" altLang="en-US" dirty="0">
                <a:cs typeface="Arial" charset="0"/>
              </a:rPr>
              <a:t>The storm could last for days with varying intensity</a:t>
            </a:r>
          </a:p>
          <a:p>
            <a:endParaRPr lang="en-US" dirty="0"/>
          </a:p>
        </p:txBody>
      </p:sp>
      <p:pic>
        <p:nvPicPr>
          <p:cNvPr id="4" name="Picture 3">
            <a:extLst>
              <a:ext uri="{FF2B5EF4-FFF2-40B4-BE49-F238E27FC236}">
                <a16:creationId xmlns:a16="http://schemas.microsoft.com/office/drawing/2014/main" id="{D0C08132-A65C-92E9-B4DF-F6155A661A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34614" y="1371600"/>
            <a:ext cx="4215967" cy="263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
            <a:extLst>
              <a:ext uri="{FF2B5EF4-FFF2-40B4-BE49-F238E27FC236}">
                <a16:creationId xmlns:a16="http://schemas.microsoft.com/office/drawing/2014/main" id="{00496A84-3E37-D7B2-27F7-005A2E54054C}"/>
              </a:ext>
            </a:extLst>
          </p:cNvPr>
          <p:cNvSpPr txBox="1">
            <a:spLocks noChangeArrowheads="1"/>
          </p:cNvSpPr>
          <p:nvPr/>
        </p:nvSpPr>
        <p:spPr bwMode="auto">
          <a:xfrm>
            <a:off x="7703279" y="4004509"/>
            <a:ext cx="3810000" cy="400110"/>
          </a:xfrm>
          <a:prstGeom prst="rect">
            <a:avLst/>
          </a:prstGeom>
          <a:solidFill>
            <a:schemeClr val="accent3">
              <a:lumMod val="95000"/>
            </a:schemeClr>
          </a:solidFill>
          <a:ln>
            <a:noFill/>
          </a:ln>
        </p:spPr>
        <p:txBody>
          <a:bodyPr wrap="square">
            <a:spAutoFit/>
          </a:bodyPr>
          <a:lstStyle>
            <a:lvl1pPr eaLnBrk="0" hangingPunct="0">
              <a:spcBef>
                <a:spcPct val="20000"/>
              </a:spcBef>
              <a:buClr>
                <a:srgbClr val="006600"/>
              </a:buClr>
              <a:buSzPct val="140000"/>
              <a:buChar char="•"/>
              <a:defRPr sz="3200">
                <a:solidFill>
                  <a:schemeClr val="tx1"/>
                </a:solidFill>
                <a:latin typeface="Times New Roman" pitchFamily="18" charset="0"/>
              </a:defRPr>
            </a:lvl1pPr>
            <a:lvl2pPr marL="742950" indent="-285750" eaLnBrk="0" hangingPunct="0">
              <a:spcBef>
                <a:spcPct val="20000"/>
              </a:spcBef>
              <a:buClr>
                <a:srgbClr val="006600"/>
              </a:buClr>
              <a:buSzPct val="140000"/>
              <a:buChar char="–"/>
              <a:defRPr sz="2800">
                <a:solidFill>
                  <a:schemeClr val="tx1"/>
                </a:solidFill>
                <a:latin typeface="Times New Roman" pitchFamily="18" charset="0"/>
              </a:defRPr>
            </a:lvl2pPr>
            <a:lvl3pPr marL="1143000" indent="-228600" eaLnBrk="0" hangingPunct="0">
              <a:spcBef>
                <a:spcPct val="20000"/>
              </a:spcBef>
              <a:buClr>
                <a:srgbClr val="006600"/>
              </a:buClr>
              <a:buSzPct val="140000"/>
              <a:buChar char="•"/>
              <a:defRPr sz="2400">
                <a:solidFill>
                  <a:schemeClr val="tx1"/>
                </a:solidFill>
                <a:latin typeface="Times New Roman" pitchFamily="18" charset="0"/>
              </a:defRPr>
            </a:lvl3pPr>
            <a:lvl4pPr marL="1600200" indent="-228600" eaLnBrk="0" hangingPunct="0">
              <a:spcBef>
                <a:spcPct val="20000"/>
              </a:spcBef>
              <a:buClr>
                <a:srgbClr val="006600"/>
              </a:buClr>
              <a:buSzPct val="140000"/>
              <a:buChar char="–"/>
              <a:defRPr sz="2000">
                <a:solidFill>
                  <a:schemeClr val="tx1"/>
                </a:solidFill>
                <a:latin typeface="Times New Roman" pitchFamily="18" charset="0"/>
              </a:defRPr>
            </a:lvl4pPr>
            <a:lvl5pPr marL="2057400" indent="-228600" eaLnBrk="0" hangingPunct="0">
              <a:spcBef>
                <a:spcPct val="20000"/>
              </a:spcBef>
              <a:buClr>
                <a:srgbClr val="006600"/>
              </a:buClr>
              <a:buSzPct val="14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rgbClr val="006600"/>
              </a:buClr>
              <a:buSzPct val="140000"/>
              <a:buChar char="•"/>
              <a:defRPr sz="2000">
                <a:solidFill>
                  <a:schemeClr val="tx1"/>
                </a:solidFill>
                <a:latin typeface="Times New Roman" pitchFamily="18" charset="0"/>
              </a:defRPr>
            </a:lvl9pPr>
          </a:lstStyle>
          <a:p>
            <a:pPr>
              <a:spcBef>
                <a:spcPct val="0"/>
              </a:spcBef>
              <a:buClrTx/>
              <a:buSzTx/>
              <a:buFontTx/>
              <a:buNone/>
            </a:pPr>
            <a:r>
              <a:rPr lang="en-US" altLang="en-US" sz="2000" dirty="0">
                <a:solidFill>
                  <a:srgbClr val="1E0000"/>
                </a:solidFill>
              </a:rPr>
              <a:t>ISO New England Control Room</a:t>
            </a:r>
          </a:p>
        </p:txBody>
      </p:sp>
    </p:spTree>
    <p:extLst>
      <p:ext uri="{BB962C8B-B14F-4D97-AF65-F5344CB8AC3E}">
        <p14:creationId xmlns:p14="http://schemas.microsoft.com/office/powerpoint/2010/main" val="366281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15B7-CCE7-0662-2C3E-E1397FC604FD}"/>
              </a:ext>
            </a:extLst>
          </p:cNvPr>
          <p:cNvSpPr>
            <a:spLocks noGrp="1"/>
          </p:cNvSpPr>
          <p:nvPr>
            <p:ph type="title"/>
          </p:nvPr>
        </p:nvSpPr>
        <p:spPr/>
        <p:txBody>
          <a:bodyPr/>
          <a:lstStyle/>
          <a:p>
            <a:r>
              <a:rPr lang="en-US" altLang="en-US" dirty="0"/>
              <a:t>GIC Mitigation</a:t>
            </a:r>
            <a:endParaRPr lang="en-US" dirty="0"/>
          </a:p>
        </p:txBody>
      </p:sp>
      <p:sp>
        <p:nvSpPr>
          <p:cNvPr id="3" name="Content Placeholder 2">
            <a:extLst>
              <a:ext uri="{FF2B5EF4-FFF2-40B4-BE49-F238E27FC236}">
                <a16:creationId xmlns:a16="http://schemas.microsoft.com/office/drawing/2014/main" id="{B9BD39FC-742A-0900-7DB4-451C68F6CE76}"/>
              </a:ext>
            </a:extLst>
          </p:cNvPr>
          <p:cNvSpPr>
            <a:spLocks noGrp="1"/>
          </p:cNvSpPr>
          <p:nvPr>
            <p:ph idx="1"/>
          </p:nvPr>
        </p:nvSpPr>
        <p:spPr/>
        <p:txBody>
          <a:bodyPr/>
          <a:lstStyle/>
          <a:p>
            <a:r>
              <a:rPr lang="en-US" altLang="en-US" dirty="0">
                <a:cs typeface="Arial" charset="0"/>
              </a:rPr>
              <a:t>Tools are needed for mitigation strategies</a:t>
            </a:r>
          </a:p>
          <a:p>
            <a:pPr lvl="1"/>
            <a:r>
              <a:rPr lang="en-US" altLang="en-US" dirty="0">
                <a:cs typeface="Arial" charset="0"/>
              </a:rPr>
              <a:t>Cost-benefit analysis</a:t>
            </a:r>
          </a:p>
          <a:p>
            <a:r>
              <a:rPr lang="en-US" altLang="en-US" dirty="0">
                <a:cs typeface="Arial" charset="0"/>
              </a:rPr>
              <a:t>GIC flows can be reduced both </a:t>
            </a:r>
            <a:br>
              <a:rPr lang="en-US" altLang="en-US" dirty="0">
                <a:cs typeface="Arial" charset="0"/>
              </a:rPr>
            </a:br>
            <a:r>
              <a:rPr lang="en-US" altLang="en-US" dirty="0">
                <a:cs typeface="Arial" charset="0"/>
              </a:rPr>
              <a:t>through operational strategies such </a:t>
            </a:r>
            <a:br>
              <a:rPr lang="en-US" altLang="en-US" dirty="0">
                <a:cs typeface="Arial" charset="0"/>
              </a:rPr>
            </a:br>
            <a:r>
              <a:rPr lang="en-US" altLang="en-US" dirty="0">
                <a:cs typeface="Arial" charset="0"/>
              </a:rPr>
              <a:t>as opening lines, and through longer </a:t>
            </a:r>
            <a:br>
              <a:rPr lang="en-US" altLang="en-US" dirty="0">
                <a:cs typeface="Arial" charset="0"/>
              </a:rPr>
            </a:br>
            <a:r>
              <a:rPr lang="en-US" altLang="en-US" dirty="0">
                <a:cs typeface="Arial" charset="0"/>
              </a:rPr>
              <a:t>term approaches (e.g. blocking devices)</a:t>
            </a:r>
          </a:p>
          <a:p>
            <a:r>
              <a:rPr lang="en-US" altLang="en-US" dirty="0">
                <a:cs typeface="Arial" charset="0"/>
              </a:rPr>
              <a:t>Redispatching the system can</a:t>
            </a:r>
            <a:br>
              <a:rPr lang="en-US" altLang="en-US" dirty="0">
                <a:cs typeface="Arial" charset="0"/>
              </a:rPr>
            </a:br>
            <a:r>
              <a:rPr lang="en-US" altLang="en-US" dirty="0">
                <a:cs typeface="Arial" charset="0"/>
              </a:rPr>
              <a:t>change transformer loadings,</a:t>
            </a:r>
            <a:br>
              <a:rPr lang="en-US" altLang="en-US" dirty="0">
                <a:cs typeface="Arial" charset="0"/>
              </a:rPr>
            </a:br>
            <a:r>
              <a:rPr lang="en-US" altLang="en-US" dirty="0">
                <a:cs typeface="Arial" charset="0"/>
              </a:rPr>
              <a:t>providing margins for GICs</a:t>
            </a:r>
          </a:p>
          <a:p>
            <a:r>
              <a:rPr lang="en-US" altLang="en-US" dirty="0">
                <a:cs typeface="Arial" charset="0"/>
              </a:rPr>
              <a:t>Algorithms are needed to provide real-time situational awareness for use during GMDs, with a GIC state estimator being developed</a:t>
            </a:r>
            <a:endParaRPr lang="en-US" dirty="0"/>
          </a:p>
        </p:txBody>
      </p:sp>
      <p:pic>
        <p:nvPicPr>
          <p:cNvPr id="4" name="Picture 3">
            <a:extLst>
              <a:ext uri="{FF2B5EF4-FFF2-40B4-BE49-F238E27FC236}">
                <a16:creationId xmlns:a16="http://schemas.microsoft.com/office/drawing/2014/main" id="{302C305E-B85E-7391-BC0E-0ACFA148A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9000" y="1981200"/>
            <a:ext cx="4111479" cy="2743200"/>
          </a:xfrm>
          <a:prstGeom prst="rect">
            <a:avLst/>
          </a:prstGeom>
        </p:spPr>
      </p:pic>
    </p:spTree>
    <p:extLst>
      <p:ext uri="{BB962C8B-B14F-4D97-AF65-F5344CB8AC3E}">
        <p14:creationId xmlns:p14="http://schemas.microsoft.com/office/powerpoint/2010/main" val="2303757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47CF-B813-B7E9-74C0-9C065F2A273F}"/>
              </a:ext>
            </a:extLst>
          </p:cNvPr>
          <p:cNvSpPr>
            <a:spLocks noGrp="1"/>
          </p:cNvSpPr>
          <p:nvPr>
            <p:ph type="title"/>
          </p:nvPr>
        </p:nvSpPr>
        <p:spPr/>
        <p:txBody>
          <a:bodyPr/>
          <a:lstStyle/>
          <a:p>
            <a:r>
              <a:rPr lang="en-US" dirty="0"/>
              <a:t>Developing More Specific Operating Procedures</a:t>
            </a:r>
          </a:p>
        </p:txBody>
      </p:sp>
      <p:sp>
        <p:nvSpPr>
          <p:cNvPr id="3" name="Content Placeholder 2">
            <a:extLst>
              <a:ext uri="{FF2B5EF4-FFF2-40B4-BE49-F238E27FC236}">
                <a16:creationId xmlns:a16="http://schemas.microsoft.com/office/drawing/2014/main" id="{E63EB691-8CE5-C156-3A03-1416060842A8}"/>
              </a:ext>
            </a:extLst>
          </p:cNvPr>
          <p:cNvSpPr>
            <a:spLocks noGrp="1"/>
          </p:cNvSpPr>
          <p:nvPr>
            <p:ph idx="1"/>
          </p:nvPr>
        </p:nvSpPr>
        <p:spPr>
          <a:xfrm>
            <a:off x="228600" y="1280160"/>
            <a:ext cx="11811000" cy="5196840"/>
          </a:xfrm>
        </p:spPr>
        <p:txBody>
          <a:bodyPr/>
          <a:lstStyle/>
          <a:p>
            <a:r>
              <a:rPr lang="en-US" dirty="0"/>
              <a:t>Depending upon the values of different GIC monitors, more specific operating procedures could be developed. For example</a:t>
            </a:r>
          </a:p>
          <a:p>
            <a:pPr lvl="1"/>
            <a:r>
              <a:rPr lang="en-US" dirty="0"/>
              <a:t>If the GICs on all monitored transformers are below xxx then no action is needed</a:t>
            </a:r>
          </a:p>
          <a:p>
            <a:pPr lvl="1"/>
            <a:r>
              <a:rPr lang="en-US" dirty="0"/>
              <a:t>If the GICs on some monitored transformers are above [transformer specific limit] then do a specific set of actions (committing generators, switching capacitors, etc.)</a:t>
            </a:r>
          </a:p>
          <a:p>
            <a:pPr lvl="1"/>
            <a:r>
              <a:rPr lang="en-US" dirty="0"/>
              <a:t>If the GICs on transformer(s) yyy and </a:t>
            </a:r>
            <a:br>
              <a:rPr lang="en-US" dirty="0"/>
            </a:br>
            <a:r>
              <a:rPr lang="en-US" dirty="0"/>
              <a:t>zzz are above [specific limits] then </a:t>
            </a:r>
            <a:br>
              <a:rPr lang="en-US" dirty="0"/>
            </a:br>
            <a:r>
              <a:rPr lang="en-US" dirty="0"/>
              <a:t>“In Extremis” operation is needed including the </a:t>
            </a:r>
            <a:br>
              <a:rPr lang="en-US" dirty="0"/>
            </a:br>
            <a:r>
              <a:rPr lang="en-US" dirty="0"/>
              <a:t>possibility of shutting down part of the grid</a:t>
            </a:r>
            <a:br>
              <a:rPr lang="en-US" dirty="0"/>
            </a:br>
            <a:r>
              <a:rPr lang="en-US" dirty="0"/>
              <a:t>to prevent equipment damage</a:t>
            </a:r>
          </a:p>
          <a:p>
            <a:r>
              <a:rPr lang="en-US" dirty="0"/>
              <a:t>Developing plans is relatively inexpensive,</a:t>
            </a:r>
            <a:br>
              <a:rPr lang="en-US" dirty="0"/>
            </a:br>
            <a:r>
              <a:rPr lang="en-US" dirty="0"/>
              <a:t>but needs to be done well ahead of time.</a:t>
            </a:r>
          </a:p>
          <a:p>
            <a:endParaRPr lang="en-US" dirty="0"/>
          </a:p>
        </p:txBody>
      </p:sp>
      <p:pic>
        <p:nvPicPr>
          <p:cNvPr id="6" name="Picture 2">
            <a:extLst>
              <a:ext uri="{FF2B5EF4-FFF2-40B4-BE49-F238E27FC236}">
                <a16:creationId xmlns:a16="http://schemas.microsoft.com/office/drawing/2014/main" id="{1E070855-7D9C-60AE-54A4-94B7C8D2EB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3505200"/>
            <a:ext cx="4191000" cy="21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8">
            <a:extLst>
              <a:ext uri="{FF2B5EF4-FFF2-40B4-BE49-F238E27FC236}">
                <a16:creationId xmlns:a16="http://schemas.microsoft.com/office/drawing/2014/main" id="{5DD2D5D3-E44A-8E7A-B2A1-D31AD2F8E4BF}"/>
              </a:ext>
            </a:extLst>
          </p:cNvPr>
          <p:cNvSpPr txBox="1">
            <a:spLocks noChangeArrowheads="1"/>
          </p:cNvSpPr>
          <p:nvPr/>
        </p:nvSpPr>
        <p:spPr bwMode="auto">
          <a:xfrm>
            <a:off x="7570862" y="5640394"/>
            <a:ext cx="4621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200" dirty="0">
                <a:solidFill>
                  <a:schemeClr val="tx1">
                    <a:lumMod val="50000"/>
                  </a:schemeClr>
                </a:solidFill>
                <a:latin typeface="Arial" charset="0"/>
              </a:rPr>
              <a:t>Image Derived From L.H. Fink and K. Carlsen, “Operating under stress and strain,” </a:t>
            </a:r>
            <a:r>
              <a:rPr lang="en-US" altLang="en-US" sz="1200" i="1" dirty="0">
                <a:solidFill>
                  <a:schemeClr val="tx1">
                    <a:lumMod val="50000"/>
                  </a:schemeClr>
                </a:solidFill>
                <a:latin typeface="Arial" charset="0"/>
              </a:rPr>
              <a:t>IEEE Spectrum</a:t>
            </a:r>
            <a:r>
              <a:rPr lang="en-US" altLang="en-US" sz="1200" dirty="0">
                <a:solidFill>
                  <a:schemeClr val="tx1">
                    <a:lumMod val="50000"/>
                  </a:schemeClr>
                </a:solidFill>
                <a:latin typeface="Arial" charset="0"/>
              </a:rPr>
              <a:t>, March 1978, pp. 48-53</a:t>
            </a:r>
          </a:p>
        </p:txBody>
      </p:sp>
    </p:spTree>
    <p:extLst>
      <p:ext uri="{BB962C8B-B14F-4D97-AF65-F5344CB8AC3E}">
        <p14:creationId xmlns:p14="http://schemas.microsoft.com/office/powerpoint/2010/main" val="1512933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B589-36C2-C052-AAE1-C82D6D6F27FA}"/>
              </a:ext>
            </a:extLst>
          </p:cNvPr>
          <p:cNvSpPr>
            <a:spLocks noGrp="1"/>
          </p:cNvSpPr>
          <p:nvPr>
            <p:ph type="title"/>
          </p:nvPr>
        </p:nvSpPr>
        <p:spPr/>
        <p:txBody>
          <a:bodyPr/>
          <a:lstStyle/>
          <a:p>
            <a:r>
              <a:rPr lang="en-US" dirty="0"/>
              <a:t>Real-Time Operations Situational Awareness (SA)</a:t>
            </a:r>
          </a:p>
        </p:txBody>
      </p:sp>
      <p:sp>
        <p:nvSpPr>
          <p:cNvPr id="3" name="Content Placeholder 2">
            <a:extLst>
              <a:ext uri="{FF2B5EF4-FFF2-40B4-BE49-F238E27FC236}">
                <a16:creationId xmlns:a16="http://schemas.microsoft.com/office/drawing/2014/main" id="{F5A4BFFF-E99C-6479-78F5-31936C7121EC}"/>
              </a:ext>
            </a:extLst>
          </p:cNvPr>
          <p:cNvSpPr>
            <a:spLocks noGrp="1"/>
          </p:cNvSpPr>
          <p:nvPr>
            <p:ph idx="1"/>
          </p:nvPr>
        </p:nvSpPr>
        <p:spPr>
          <a:xfrm>
            <a:off x="228600" y="1280160"/>
            <a:ext cx="11887200" cy="5196840"/>
          </a:xfrm>
        </p:spPr>
        <p:txBody>
          <a:bodyPr/>
          <a:lstStyle/>
          <a:p>
            <a:r>
              <a:rPr lang="en-US" dirty="0"/>
              <a:t>A combination of adequate monitoring and timely control can help prevent issues such as voltage collapse, cascading outages (especially under voltage tripping of generators and loads) for many GMDs</a:t>
            </a:r>
          </a:p>
          <a:p>
            <a:pPr lvl="1"/>
            <a:r>
              <a:rPr lang="en-US" dirty="0"/>
              <a:t>Monitoring will include that of space weather, magnetic fields, and transformer GICs, apart from conventional power system monitoring</a:t>
            </a:r>
          </a:p>
          <a:p>
            <a:r>
              <a:rPr lang="en-US" dirty="0"/>
              <a:t>Real-time monitoring and </a:t>
            </a:r>
            <a:br>
              <a:rPr lang="en-US" dirty="0"/>
            </a:br>
            <a:r>
              <a:rPr lang="en-US" dirty="0"/>
              <a:t>“state estimation” of GIC </a:t>
            </a:r>
            <a:br>
              <a:rPr lang="en-US" dirty="0"/>
            </a:br>
            <a:r>
              <a:rPr lang="en-US" dirty="0"/>
              <a:t>related values can be crucial, </a:t>
            </a:r>
            <a:br>
              <a:rPr lang="en-US" dirty="0"/>
            </a:br>
            <a:r>
              <a:rPr lang="en-US" dirty="0"/>
              <a:t>with an assumption that these </a:t>
            </a:r>
            <a:br>
              <a:rPr lang="en-US" dirty="0"/>
            </a:br>
            <a:r>
              <a:rPr lang="en-US" dirty="0"/>
              <a:t>values may be rapidly varying</a:t>
            </a:r>
          </a:p>
          <a:p>
            <a:endParaRPr lang="en-US" dirty="0"/>
          </a:p>
        </p:txBody>
      </p:sp>
      <p:pic>
        <p:nvPicPr>
          <p:cNvPr id="4" name="Picture 3">
            <a:extLst>
              <a:ext uri="{FF2B5EF4-FFF2-40B4-BE49-F238E27FC236}">
                <a16:creationId xmlns:a16="http://schemas.microsoft.com/office/drawing/2014/main" id="{248DB148-DC91-537F-8E8C-B8682B39119F}"/>
              </a:ext>
            </a:extLst>
          </p:cNvPr>
          <p:cNvPicPr>
            <a:picLocks noChangeAspect="1"/>
          </p:cNvPicPr>
          <p:nvPr/>
        </p:nvPicPr>
        <p:blipFill>
          <a:blip r:embed="rId2"/>
          <a:stretch>
            <a:fillRect/>
          </a:stretch>
        </p:blipFill>
        <p:spPr>
          <a:xfrm>
            <a:off x="5812208" y="3995166"/>
            <a:ext cx="1905000" cy="2568655"/>
          </a:xfrm>
          <a:prstGeom prst="rect">
            <a:avLst/>
          </a:prstGeom>
        </p:spPr>
      </p:pic>
      <p:pic>
        <p:nvPicPr>
          <p:cNvPr id="5" name="Picture 4">
            <a:extLst>
              <a:ext uri="{FF2B5EF4-FFF2-40B4-BE49-F238E27FC236}">
                <a16:creationId xmlns:a16="http://schemas.microsoft.com/office/drawing/2014/main" id="{5DAA2663-1A72-1FD6-2800-D1CFD74BDBBC}"/>
              </a:ext>
            </a:extLst>
          </p:cNvPr>
          <p:cNvPicPr>
            <a:picLocks noChangeAspect="1"/>
          </p:cNvPicPr>
          <p:nvPr/>
        </p:nvPicPr>
        <p:blipFill>
          <a:blip r:embed="rId3"/>
          <a:stretch>
            <a:fillRect/>
          </a:stretch>
        </p:blipFill>
        <p:spPr>
          <a:xfrm>
            <a:off x="8384946" y="3935407"/>
            <a:ext cx="2813508" cy="2715236"/>
          </a:xfrm>
          <a:prstGeom prst="rect">
            <a:avLst/>
          </a:prstGeom>
        </p:spPr>
      </p:pic>
      <p:sp>
        <p:nvSpPr>
          <p:cNvPr id="6" name="TextBox 5">
            <a:extLst>
              <a:ext uri="{FF2B5EF4-FFF2-40B4-BE49-F238E27FC236}">
                <a16:creationId xmlns:a16="http://schemas.microsoft.com/office/drawing/2014/main" id="{27E3721B-2657-EE71-BC26-79BB1BF92C72}"/>
              </a:ext>
            </a:extLst>
          </p:cNvPr>
          <p:cNvSpPr txBox="1"/>
          <p:nvPr/>
        </p:nvSpPr>
        <p:spPr>
          <a:xfrm>
            <a:off x="7734300" y="3561709"/>
            <a:ext cx="4114800" cy="400110"/>
          </a:xfrm>
          <a:prstGeom prst="rect">
            <a:avLst/>
          </a:prstGeom>
          <a:solidFill>
            <a:schemeClr val="accent3">
              <a:lumMod val="95000"/>
            </a:schemeClr>
          </a:solidFill>
        </p:spPr>
        <p:txBody>
          <a:bodyPr wrap="square" rtlCol="0">
            <a:spAutoFit/>
          </a:bodyPr>
          <a:lstStyle/>
          <a:p>
            <a:r>
              <a:rPr lang="en-US" sz="2000" dirty="0">
                <a:solidFill>
                  <a:schemeClr val="tx1">
                    <a:lumMod val="50000"/>
                  </a:schemeClr>
                </a:solidFill>
              </a:rPr>
              <a:t>Texas A&amp;M Magnetometer Network</a:t>
            </a:r>
          </a:p>
        </p:txBody>
      </p:sp>
    </p:spTree>
    <p:extLst>
      <p:ext uri="{BB962C8B-B14F-4D97-AF65-F5344CB8AC3E}">
        <p14:creationId xmlns:p14="http://schemas.microsoft.com/office/powerpoint/2010/main" val="1450217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3FCA-5DAD-0952-260D-A044A3979DB5}"/>
              </a:ext>
            </a:extLst>
          </p:cNvPr>
          <p:cNvSpPr>
            <a:spLocks noGrp="1"/>
          </p:cNvSpPr>
          <p:nvPr>
            <p:ph type="title"/>
          </p:nvPr>
        </p:nvSpPr>
        <p:spPr/>
        <p:txBody>
          <a:bodyPr/>
          <a:lstStyle/>
          <a:p>
            <a:r>
              <a:rPr lang="en-US" dirty="0"/>
              <a:t>A Proposed GIC State Estimator</a:t>
            </a:r>
          </a:p>
        </p:txBody>
      </p:sp>
      <p:sp>
        <p:nvSpPr>
          <p:cNvPr id="3" name="Content Placeholder 2">
            <a:extLst>
              <a:ext uri="{FF2B5EF4-FFF2-40B4-BE49-F238E27FC236}">
                <a16:creationId xmlns:a16="http://schemas.microsoft.com/office/drawing/2014/main" id="{159D1917-FD3B-D72D-14C3-649D6242E308}"/>
              </a:ext>
            </a:extLst>
          </p:cNvPr>
          <p:cNvSpPr>
            <a:spLocks noGrp="1"/>
          </p:cNvSpPr>
          <p:nvPr>
            <p:ph idx="1"/>
          </p:nvPr>
        </p:nvSpPr>
        <p:spPr/>
        <p:txBody>
          <a:bodyPr/>
          <a:lstStyle/>
          <a:p>
            <a:r>
              <a:rPr lang="en-US" dirty="0"/>
              <a:t>Key challenges with operating an electric grid during a GMD are 1) the input electric fields could be rapidly changing, 2) the input electric fields may not be fully known, and 3) there is a lack of real-time GIC measurements</a:t>
            </a:r>
          </a:p>
          <a:p>
            <a:r>
              <a:rPr lang="en-US" dirty="0"/>
              <a:t>Traditionally in power systems the combi-</a:t>
            </a:r>
            <a:br>
              <a:rPr lang="en-US" dirty="0"/>
            </a:br>
            <a:r>
              <a:rPr lang="en-US" dirty="0"/>
              <a:t>nation of real-time measurements with a </a:t>
            </a:r>
            <a:br>
              <a:rPr lang="en-US" dirty="0"/>
            </a:br>
            <a:r>
              <a:rPr lang="en-US" dirty="0"/>
              <a:t>model is solved using the state estimator </a:t>
            </a:r>
          </a:p>
          <a:p>
            <a:r>
              <a:rPr lang="en-US" dirty="0"/>
              <a:t>We are in the process of developing</a:t>
            </a:r>
            <a:br>
              <a:rPr lang="en-US" dirty="0"/>
            </a:br>
            <a:r>
              <a:rPr lang="en-US" dirty="0"/>
              <a:t>a GIC state estimator in which the </a:t>
            </a:r>
            <a:br>
              <a:rPr lang="en-US" dirty="0"/>
            </a:br>
            <a:r>
              <a:rPr lang="en-US" dirty="0"/>
              <a:t>inputs are the measured GICs and </a:t>
            </a:r>
            <a:br>
              <a:rPr lang="en-US" dirty="0"/>
            </a:br>
            <a:r>
              <a:rPr lang="en-US" dirty="0"/>
              <a:t>electric fields (if available), and the </a:t>
            </a:r>
            <a:br>
              <a:rPr lang="en-US" dirty="0"/>
            </a:br>
            <a:r>
              <a:rPr lang="en-US" dirty="0"/>
              <a:t>outputs are electric fields in regions</a:t>
            </a:r>
          </a:p>
        </p:txBody>
      </p:sp>
      <p:pic>
        <p:nvPicPr>
          <p:cNvPr id="5" name="Picture 4">
            <a:extLst>
              <a:ext uri="{FF2B5EF4-FFF2-40B4-BE49-F238E27FC236}">
                <a16:creationId xmlns:a16="http://schemas.microsoft.com/office/drawing/2014/main" id="{3A36E256-DCE3-56A0-581C-3B19B6A0F6A1}"/>
              </a:ext>
            </a:extLst>
          </p:cNvPr>
          <p:cNvPicPr>
            <a:picLocks noChangeAspect="1"/>
          </p:cNvPicPr>
          <p:nvPr/>
        </p:nvPicPr>
        <p:blipFill>
          <a:blip r:embed="rId2"/>
          <a:stretch>
            <a:fillRect/>
          </a:stretch>
        </p:blipFill>
        <p:spPr>
          <a:xfrm>
            <a:off x="7511880" y="2743200"/>
            <a:ext cx="4332941" cy="3810000"/>
          </a:xfrm>
          <a:prstGeom prst="rect">
            <a:avLst/>
          </a:prstGeom>
        </p:spPr>
      </p:pic>
    </p:spTree>
    <p:extLst>
      <p:ext uri="{BB962C8B-B14F-4D97-AF65-F5344CB8AC3E}">
        <p14:creationId xmlns:p14="http://schemas.microsoft.com/office/powerpoint/2010/main" val="1457861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Future Directions</a:t>
            </a:r>
          </a:p>
        </p:txBody>
      </p:sp>
      <p:sp>
        <p:nvSpPr>
          <p:cNvPr id="3" name="Content Placeholder 2"/>
          <p:cNvSpPr>
            <a:spLocks noGrp="1"/>
          </p:cNvSpPr>
          <p:nvPr>
            <p:ph idx="1"/>
          </p:nvPr>
        </p:nvSpPr>
        <p:spPr>
          <a:xfrm>
            <a:off x="228600" y="1280160"/>
            <a:ext cx="11658600" cy="5196840"/>
          </a:xfrm>
        </p:spPr>
        <p:txBody>
          <a:bodyPr/>
          <a:lstStyle/>
          <a:p>
            <a:r>
              <a:rPr lang="en-US" dirty="0"/>
              <a:t>The electric grid is crucial to societies worldwide, and for decades into the future we will be relying on it</a:t>
            </a:r>
          </a:p>
          <a:p>
            <a:r>
              <a:rPr lang="en-US" dirty="0"/>
              <a:t>A perfect electric grid is impossible, and we need to be prepared for long-term, wide-area blackouts</a:t>
            </a:r>
          </a:p>
          <a:p>
            <a:r>
              <a:rPr lang="en-US" dirty="0"/>
              <a:t>However, much can and should be done to reduce to reduce this risk</a:t>
            </a:r>
          </a:p>
          <a:p>
            <a:r>
              <a:rPr lang="en-US" dirty="0"/>
              <a:t>This presentation has focused on GMDs including the integration of harmonic analysis with traditional GMD power flow </a:t>
            </a:r>
          </a:p>
          <a:p>
            <a:r>
              <a:rPr lang="en-US" dirty="0"/>
              <a:t>The results are promising, but more research is needed to develop the best approaches for doing this integration in a computationally tractable manner </a:t>
            </a:r>
          </a:p>
          <a:p>
            <a:pPr>
              <a:spcBef>
                <a:spcPts val="0"/>
              </a:spcBef>
            </a:pPr>
            <a:endParaRPr lang="en-US" dirty="0"/>
          </a:p>
          <a:p>
            <a:pPr marL="0" indent="0">
              <a:buNone/>
            </a:pPr>
            <a:endParaRPr lang="en-US" dirty="0"/>
          </a:p>
        </p:txBody>
      </p:sp>
    </p:spTree>
    <p:extLst>
      <p:ext uri="{BB962C8B-B14F-4D97-AF65-F5344CB8AC3E}">
        <p14:creationId xmlns:p14="http://schemas.microsoft.com/office/powerpoint/2010/main" val="972500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2132-B495-5F1B-B696-8CA82495EE9A}"/>
              </a:ext>
            </a:extLst>
          </p:cNvPr>
          <p:cNvSpPr>
            <a:spLocks noGrp="1"/>
          </p:cNvSpPr>
          <p:nvPr>
            <p:ph type="title"/>
          </p:nvPr>
        </p:nvSpPr>
        <p:spPr/>
        <p:txBody>
          <a:bodyPr/>
          <a:lstStyle/>
          <a:p>
            <a:r>
              <a:rPr lang="en-US" dirty="0"/>
              <a:t>Aside: Texas A&amp;M SGC Electric Power Short Courses</a:t>
            </a:r>
          </a:p>
        </p:txBody>
      </p:sp>
      <p:sp>
        <p:nvSpPr>
          <p:cNvPr id="3" name="Content Placeholder 2">
            <a:extLst>
              <a:ext uri="{FF2B5EF4-FFF2-40B4-BE49-F238E27FC236}">
                <a16:creationId xmlns:a16="http://schemas.microsoft.com/office/drawing/2014/main" id="{15FA9FD8-0596-CA77-6890-E7F28DCE3ABA}"/>
              </a:ext>
            </a:extLst>
          </p:cNvPr>
          <p:cNvSpPr>
            <a:spLocks noGrp="1"/>
          </p:cNvSpPr>
          <p:nvPr>
            <p:ph idx="1"/>
          </p:nvPr>
        </p:nvSpPr>
        <p:spPr>
          <a:xfrm>
            <a:off x="228600" y="1280160"/>
            <a:ext cx="10896600" cy="5196840"/>
          </a:xfrm>
        </p:spPr>
        <p:txBody>
          <a:bodyPr/>
          <a:lstStyle/>
          <a:p>
            <a:r>
              <a:rPr lang="en-US" dirty="0"/>
              <a:t>Building on its success from prior semesters, the Texas A&amp;M Smart Grid Center (SGC) will be offering at least three more short courses in Fall 2025 at our control lab/training facility in Bryan TX; more information is at </a:t>
            </a:r>
            <a:br>
              <a:rPr lang="en-US" dirty="0"/>
            </a:br>
            <a:r>
              <a:rPr lang="en-US" b="1" dirty="0"/>
              <a:t>epg.engr.tamu.edu/short-courses-main/</a:t>
            </a:r>
          </a:p>
          <a:p>
            <a:pPr lvl="1"/>
            <a:r>
              <a:rPr lang="en-US" sz="2000" b="1" dirty="0">
                <a:solidFill>
                  <a:srgbClr val="333333"/>
                </a:solidFill>
              </a:rPr>
              <a:t>Primer on the Planning and Operation</a:t>
            </a:r>
            <a:br>
              <a:rPr lang="en-US" sz="2000" b="1" dirty="0">
                <a:solidFill>
                  <a:srgbClr val="333333"/>
                </a:solidFill>
              </a:rPr>
            </a:br>
            <a:r>
              <a:rPr lang="en-US" sz="2000" b="1" dirty="0">
                <a:solidFill>
                  <a:srgbClr val="333333"/>
                </a:solidFill>
              </a:rPr>
              <a:t>of Large-Scale Electric Grids</a:t>
            </a:r>
            <a:r>
              <a:rPr lang="en-US" sz="2000" dirty="0">
                <a:solidFill>
                  <a:srgbClr val="333333"/>
                </a:solidFill>
              </a:rPr>
              <a:t> </a:t>
            </a:r>
            <a:br>
              <a:rPr lang="en-US" sz="2000" dirty="0">
                <a:solidFill>
                  <a:srgbClr val="333333"/>
                </a:solidFill>
              </a:rPr>
            </a:br>
            <a:r>
              <a:rPr lang="en-US" sz="2000" dirty="0">
                <a:solidFill>
                  <a:srgbClr val="333333"/>
                </a:solidFill>
              </a:rPr>
              <a:t>(September 9 to 11)</a:t>
            </a:r>
            <a:endParaRPr lang="en-US" sz="2000" dirty="0"/>
          </a:p>
          <a:p>
            <a:pPr lvl="1"/>
            <a:r>
              <a:rPr lang="en-US" sz="2000" b="1" dirty="0">
                <a:solidFill>
                  <a:srgbClr val="333333"/>
                </a:solidFill>
              </a:rPr>
              <a:t>Fundamental of Electric Transmission</a:t>
            </a:r>
            <a:br>
              <a:rPr lang="en-US" sz="2000" b="1" dirty="0">
                <a:solidFill>
                  <a:srgbClr val="333333"/>
                </a:solidFill>
              </a:rPr>
            </a:br>
            <a:r>
              <a:rPr lang="en-US" sz="2000" b="1" dirty="0">
                <a:solidFill>
                  <a:srgbClr val="333333"/>
                </a:solidFill>
              </a:rPr>
              <a:t>Planning </a:t>
            </a:r>
            <a:r>
              <a:rPr lang="en-US" sz="2000" dirty="0">
                <a:solidFill>
                  <a:srgbClr val="333333"/>
                </a:solidFill>
              </a:rPr>
              <a:t>(October 7 to 9)</a:t>
            </a:r>
            <a:endParaRPr lang="en-US" sz="2000" dirty="0"/>
          </a:p>
          <a:p>
            <a:pPr lvl="1"/>
            <a:r>
              <a:rPr lang="en-US" sz="2000" b="1" dirty="0">
                <a:solidFill>
                  <a:srgbClr val="333333"/>
                </a:solidFill>
              </a:rPr>
              <a:t>Introduction to Artificial Intelligence</a:t>
            </a:r>
            <a:br>
              <a:rPr lang="en-US" sz="2000" b="1" dirty="0">
                <a:solidFill>
                  <a:srgbClr val="333333"/>
                </a:solidFill>
              </a:rPr>
            </a:br>
            <a:r>
              <a:rPr lang="en-US" sz="2000" b="1" dirty="0">
                <a:solidFill>
                  <a:srgbClr val="333333"/>
                </a:solidFill>
              </a:rPr>
              <a:t>in Power Systems </a:t>
            </a:r>
            <a:r>
              <a:rPr lang="en-US" sz="2000" dirty="0">
                <a:solidFill>
                  <a:srgbClr val="333333"/>
                </a:solidFill>
              </a:rPr>
              <a:t>(November 4 to 6)</a:t>
            </a:r>
            <a:endParaRPr lang="en-US" sz="2000" b="1" dirty="0">
              <a:solidFill>
                <a:srgbClr val="243142"/>
              </a:solidFill>
            </a:endParaRPr>
          </a:p>
          <a:p>
            <a:endParaRPr lang="en-US" dirty="0"/>
          </a:p>
        </p:txBody>
      </p:sp>
      <p:pic>
        <p:nvPicPr>
          <p:cNvPr id="4" name="Picture 3" descr="A group of people sitting in a room with computers&#10;&#10;Description automatically generated">
            <a:extLst>
              <a:ext uri="{FF2B5EF4-FFF2-40B4-BE49-F238E27FC236}">
                <a16:creationId xmlns:a16="http://schemas.microsoft.com/office/drawing/2014/main" id="{29DA3743-B3F0-81C1-F03E-F671D43E1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a:stretch/>
        </p:blipFill>
        <p:spPr>
          <a:xfrm>
            <a:off x="6105659" y="3582583"/>
            <a:ext cx="5410200" cy="3031577"/>
          </a:xfrm>
          <a:prstGeom prst="rect">
            <a:avLst/>
          </a:prstGeom>
        </p:spPr>
      </p:pic>
    </p:spTree>
    <p:extLst>
      <p:ext uri="{BB962C8B-B14F-4D97-AF65-F5344CB8AC3E}">
        <p14:creationId xmlns:p14="http://schemas.microsoft.com/office/powerpoint/2010/main" val="151244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FD33-A29E-BEB4-E4B4-C9F2A01E9AF1}"/>
              </a:ext>
            </a:extLst>
          </p:cNvPr>
          <p:cNvSpPr>
            <a:spLocks noGrp="1"/>
          </p:cNvSpPr>
          <p:nvPr>
            <p:ph type="title"/>
          </p:nvPr>
        </p:nvSpPr>
        <p:spPr/>
        <p:txBody>
          <a:bodyPr/>
          <a:lstStyle/>
          <a:p>
            <a:r>
              <a:rPr lang="en-US" dirty="0"/>
              <a:t>Electric Grid Resiliency and High-Impact, Low Frequency (HILF) Events</a:t>
            </a:r>
          </a:p>
        </p:txBody>
      </p:sp>
      <p:sp>
        <p:nvSpPr>
          <p:cNvPr id="3" name="Content Placeholder 2">
            <a:extLst>
              <a:ext uri="{FF2B5EF4-FFF2-40B4-BE49-F238E27FC236}">
                <a16:creationId xmlns:a16="http://schemas.microsoft.com/office/drawing/2014/main" id="{8401A18A-9E08-F4F3-587E-58B0FFDF8860}"/>
              </a:ext>
            </a:extLst>
          </p:cNvPr>
          <p:cNvSpPr>
            <a:spLocks noGrp="1"/>
          </p:cNvSpPr>
          <p:nvPr>
            <p:ph idx="1"/>
          </p:nvPr>
        </p:nvSpPr>
        <p:spPr/>
        <p:txBody>
          <a:bodyPr/>
          <a:lstStyle/>
          <a:p>
            <a:r>
              <a:rPr lang="en-US" dirty="0"/>
              <a:t>While reliability has been an important aspect of grid operations for years, recently there is also a focus on resiliency, including being able to manage what are known as High-Impact, Low-Frequency (HILF) events</a:t>
            </a:r>
          </a:p>
          <a:p>
            <a:pPr lvl="1"/>
            <a:r>
              <a:rPr lang="en-US" dirty="0"/>
              <a:t>Others call them black sky days or </a:t>
            </a:r>
            <a:br>
              <a:rPr lang="en-US" dirty="0"/>
            </a:br>
            <a:r>
              <a:rPr lang="en-US" dirty="0"/>
              <a:t>severe resiliency events (SREs)</a:t>
            </a:r>
          </a:p>
          <a:p>
            <a:r>
              <a:rPr lang="en-US" dirty="0"/>
              <a:t>HILFs identified by NERC were </a:t>
            </a:r>
            <a:br>
              <a:rPr lang="en-US" dirty="0"/>
            </a:br>
            <a:r>
              <a:rPr lang="en-US" dirty="0"/>
              <a:t>1) a coordinated cyber, physical or </a:t>
            </a:r>
            <a:br>
              <a:rPr lang="en-US" dirty="0"/>
            </a:br>
            <a:r>
              <a:rPr lang="en-US" dirty="0"/>
              <a:t>blended attacks, 2) pandemics, </a:t>
            </a:r>
            <a:br>
              <a:rPr lang="en-US" dirty="0"/>
            </a:br>
            <a:r>
              <a:rPr lang="en-US" dirty="0"/>
              <a:t>3) geomagnetic disturbances (GMDs), </a:t>
            </a:r>
            <a:br>
              <a:rPr lang="en-US" dirty="0"/>
            </a:br>
            <a:r>
              <a:rPr lang="en-US" dirty="0"/>
              <a:t>and 4) High Altitude Electromagnetic Pulses (HEMPs) </a:t>
            </a:r>
          </a:p>
          <a:p>
            <a:endParaRPr lang="en-US" dirty="0"/>
          </a:p>
        </p:txBody>
      </p:sp>
      <p:pic>
        <p:nvPicPr>
          <p:cNvPr id="4" name="Picture 3">
            <a:extLst>
              <a:ext uri="{FF2B5EF4-FFF2-40B4-BE49-F238E27FC236}">
                <a16:creationId xmlns:a16="http://schemas.microsoft.com/office/drawing/2014/main" id="{ED594B1E-F97A-0263-91D2-10F9F93C711A}"/>
              </a:ext>
            </a:extLst>
          </p:cNvPr>
          <p:cNvPicPr/>
          <p:nvPr/>
        </p:nvPicPr>
        <p:blipFill rotWithShape="1">
          <a:blip r:embed="rId2" cstate="screen">
            <a:extLst>
              <a:ext uri="{28A0092B-C50C-407E-A947-70E740481C1C}">
                <a14:useLocalDpi xmlns:a14="http://schemas.microsoft.com/office/drawing/2010/main" val="0"/>
              </a:ext>
            </a:extLst>
          </a:blip>
          <a:srcRect l="4034" t="10046" r="2622" b="9432"/>
          <a:stretch/>
        </p:blipFill>
        <p:spPr bwMode="auto">
          <a:xfrm>
            <a:off x="6781800" y="2589460"/>
            <a:ext cx="4648200" cy="243974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B2417DE-F1FB-EECA-2157-A165015BA3CC}"/>
              </a:ext>
            </a:extLst>
          </p:cNvPr>
          <p:cNvSpPr txBox="1"/>
          <p:nvPr/>
        </p:nvSpPr>
        <p:spPr>
          <a:xfrm>
            <a:off x="8382000" y="5105400"/>
            <a:ext cx="2069373" cy="276999"/>
          </a:xfrm>
          <a:prstGeom prst="rect">
            <a:avLst/>
          </a:prstGeom>
          <a:noFill/>
        </p:spPr>
        <p:txBody>
          <a:bodyPr wrap="square">
            <a:spAutoFit/>
          </a:bodyPr>
          <a:lstStyle/>
          <a:p>
            <a:r>
              <a:rPr lang="en-US" sz="1200" dirty="0">
                <a:solidFill>
                  <a:schemeClr val="tx1">
                    <a:lumMod val="50000"/>
                  </a:schemeClr>
                </a:solidFill>
              </a:rPr>
              <a:t>Image Source: NERC, 2012</a:t>
            </a:r>
          </a:p>
        </p:txBody>
      </p:sp>
    </p:spTree>
    <p:extLst>
      <p:ext uri="{BB962C8B-B14F-4D97-AF65-F5344CB8AC3E}">
        <p14:creationId xmlns:p14="http://schemas.microsoft.com/office/powerpoint/2010/main" val="183398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5159-6317-A7F8-44AF-C9D658BF9AF8}"/>
              </a:ext>
            </a:extLst>
          </p:cNvPr>
          <p:cNvSpPr>
            <a:spLocks noGrp="1"/>
          </p:cNvSpPr>
          <p:nvPr>
            <p:ph type="title"/>
          </p:nvPr>
        </p:nvSpPr>
        <p:spPr/>
        <p:txBody>
          <a:bodyPr/>
          <a:lstStyle/>
          <a:p>
            <a:r>
              <a:rPr lang="en-US" dirty="0"/>
              <a:t>What is Grid Resilience? </a:t>
            </a:r>
          </a:p>
        </p:txBody>
      </p:sp>
      <p:sp>
        <p:nvSpPr>
          <p:cNvPr id="3" name="Content Placeholder 2">
            <a:extLst>
              <a:ext uri="{FF2B5EF4-FFF2-40B4-BE49-F238E27FC236}">
                <a16:creationId xmlns:a16="http://schemas.microsoft.com/office/drawing/2014/main" id="{E4580342-4AAA-9AD0-13CC-382F935DFD9B}"/>
              </a:ext>
            </a:extLst>
          </p:cNvPr>
          <p:cNvSpPr>
            <a:spLocks noGrp="1"/>
          </p:cNvSpPr>
          <p:nvPr>
            <p:ph idx="1"/>
          </p:nvPr>
        </p:nvSpPr>
        <p:spPr/>
        <p:txBody>
          <a:bodyPr/>
          <a:lstStyle/>
          <a:p>
            <a:r>
              <a:rPr lang="en-US" dirty="0"/>
              <a:t>Merriam Webster Dictionary (resilience in general)</a:t>
            </a:r>
          </a:p>
          <a:p>
            <a:pPr lvl="1"/>
            <a:r>
              <a:rPr lang="en-US" dirty="0"/>
              <a:t>“An ability to recover from or adjust easily to misfortune or change”</a:t>
            </a:r>
          </a:p>
          <a:p>
            <a:r>
              <a:rPr lang="en-US" dirty="0"/>
              <a:t>EPRI &amp; North American Transmission Forum (NATF)</a:t>
            </a:r>
          </a:p>
          <a:p>
            <a:pPr lvl="1"/>
            <a:r>
              <a:rPr lang="en-US" dirty="0"/>
              <a:t>The ability of the system and its components (… equipment and human …) to minimize damage and improve recovery from non-routine disruptions, including High Impact, Low Frequency (HILF) events, in a reasonable amount of time”</a:t>
            </a:r>
          </a:p>
          <a:p>
            <a:r>
              <a:rPr lang="en-US" dirty="0"/>
              <a:t>The impact of blackouts is not linear!</a:t>
            </a:r>
          </a:p>
          <a:p>
            <a:pPr lvl="1"/>
            <a:r>
              <a:rPr lang="en-US" dirty="0"/>
              <a:t>Having 100 million people out of service can be more than tens times worse than 10 million out.  A ten day blackout can be more than tens times worse than a one day blackout.</a:t>
            </a:r>
          </a:p>
          <a:p>
            <a:endParaRPr lang="en-US" dirty="0"/>
          </a:p>
        </p:txBody>
      </p:sp>
      <p:sp>
        <p:nvSpPr>
          <p:cNvPr id="4" name="TextBox 18">
            <a:extLst>
              <a:ext uri="{FF2B5EF4-FFF2-40B4-BE49-F238E27FC236}">
                <a16:creationId xmlns:a16="http://schemas.microsoft.com/office/drawing/2014/main" id="{1BD9AC00-E2CD-825F-0404-283921BBDF27}"/>
              </a:ext>
            </a:extLst>
          </p:cNvPr>
          <p:cNvSpPr txBox="1">
            <a:spLocks noChangeArrowheads="1"/>
          </p:cNvSpPr>
          <p:nvPr/>
        </p:nvSpPr>
        <p:spPr bwMode="auto">
          <a:xfrm>
            <a:off x="1219200" y="6019800"/>
            <a:ext cx="7586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600" dirty="0">
                <a:solidFill>
                  <a:schemeClr val="tx1">
                    <a:lumMod val="50000"/>
                  </a:schemeClr>
                </a:solidFill>
                <a:latin typeface="Times New Roman" panose="02020603050405020304" pitchFamily="18" charset="0"/>
                <a:cs typeface="Times New Roman" panose="02020603050405020304" pitchFamily="18" charset="0"/>
              </a:rPr>
              <a:t>These definitions are from the 53rd North American Power Symposium keynote address by Dan Smith of Lower Colorado River Authority, November 2021</a:t>
            </a:r>
          </a:p>
        </p:txBody>
      </p:sp>
    </p:spTree>
    <p:extLst>
      <p:ext uri="{BB962C8B-B14F-4D97-AF65-F5344CB8AC3E}">
        <p14:creationId xmlns:p14="http://schemas.microsoft.com/office/powerpoint/2010/main" val="278420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5D99-7DEF-534F-EE67-805E467DE811}"/>
              </a:ext>
            </a:extLst>
          </p:cNvPr>
          <p:cNvSpPr>
            <a:spLocks noGrp="1"/>
          </p:cNvSpPr>
          <p:nvPr>
            <p:ph type="title"/>
          </p:nvPr>
        </p:nvSpPr>
        <p:spPr/>
        <p:txBody>
          <a:bodyPr/>
          <a:lstStyle/>
          <a:p>
            <a:r>
              <a:rPr lang="en-US" dirty="0"/>
              <a:t>Several Recent Reports on Resiliency</a:t>
            </a:r>
          </a:p>
        </p:txBody>
      </p:sp>
      <p:sp>
        <p:nvSpPr>
          <p:cNvPr id="3" name="Content Placeholder 2">
            <a:extLst>
              <a:ext uri="{FF2B5EF4-FFF2-40B4-BE49-F238E27FC236}">
                <a16:creationId xmlns:a16="http://schemas.microsoft.com/office/drawing/2014/main" id="{017E6AAB-FFC9-D528-9637-3A71A4B551A9}"/>
              </a:ext>
            </a:extLst>
          </p:cNvPr>
          <p:cNvSpPr>
            <a:spLocks noGrp="1"/>
          </p:cNvSpPr>
          <p:nvPr>
            <p:ph idx="1"/>
          </p:nvPr>
        </p:nvSpPr>
        <p:spPr>
          <a:xfrm>
            <a:off x="228600" y="1280160"/>
            <a:ext cx="9677400" cy="5196840"/>
          </a:xfrm>
        </p:spPr>
        <p:txBody>
          <a:bodyPr/>
          <a:lstStyle/>
          <a:p>
            <a:r>
              <a:rPr lang="en-US" sz="2400" i="1" dirty="0"/>
              <a:t>Analytic Research Foundations for the Next-Generation Electric Grid</a:t>
            </a:r>
            <a:r>
              <a:rPr lang="en-US" sz="2400" dirty="0"/>
              <a:t>, 2016</a:t>
            </a:r>
          </a:p>
          <a:p>
            <a:pPr lvl="1"/>
            <a:r>
              <a:rPr lang="en-US" sz="2000" dirty="0"/>
              <a:t>Make everything as simple as possible but not simpler [maybe from Einstein]</a:t>
            </a:r>
          </a:p>
          <a:p>
            <a:r>
              <a:rPr lang="en-US" sz="2400" i="1" dirty="0"/>
              <a:t>Enhancing the Resilience of the Nation’s Electricity System</a:t>
            </a:r>
            <a:r>
              <a:rPr lang="en-US" sz="2400" dirty="0"/>
              <a:t>, 2017</a:t>
            </a:r>
          </a:p>
          <a:p>
            <a:r>
              <a:rPr lang="en-US" sz="2400" dirty="0"/>
              <a:t>US Department of Energy Transmission Innovation Symposium, 2021</a:t>
            </a:r>
          </a:p>
          <a:p>
            <a:pPr lvl="1"/>
            <a:r>
              <a:rPr lang="en-US" dirty="0"/>
              <a:t>www.energy.gov/oe/transmission-innovation-symposium</a:t>
            </a:r>
          </a:p>
          <a:p>
            <a:r>
              <a:rPr lang="en-US" sz="2400" dirty="0">
                <a:solidFill>
                  <a:srgbClr val="222222"/>
                </a:solidFill>
              </a:rPr>
              <a:t>T.J. Overbye, K.R. Davis, A.B. Birchfield, “The Electric Grid and Severe Resiliency Events.” </a:t>
            </a:r>
            <a:r>
              <a:rPr lang="en-US" sz="2400" i="1" dirty="0">
                <a:solidFill>
                  <a:srgbClr val="222222"/>
                </a:solidFill>
              </a:rPr>
              <a:t>National Academy of Engineering Bridge Journal, </a:t>
            </a:r>
            <a:r>
              <a:rPr lang="en-US" sz="2400" dirty="0">
                <a:solidFill>
                  <a:srgbClr val="222222"/>
                </a:solidFill>
              </a:rPr>
              <a:t>vol. 53, no. 2, 2023, pp. 73-79, June 2023.</a:t>
            </a:r>
            <a:endParaRPr lang="en-US" sz="2400" dirty="0"/>
          </a:p>
          <a:p>
            <a:r>
              <a:rPr lang="en-US" dirty="0"/>
              <a:t>Focus here is on one group of HILFs: GMDs</a:t>
            </a:r>
          </a:p>
          <a:p>
            <a:endParaRPr lang="en-US" dirty="0"/>
          </a:p>
        </p:txBody>
      </p:sp>
      <p:pic>
        <p:nvPicPr>
          <p:cNvPr id="4" name="Picture 4" descr="https://www.nap.edu/cover/21919/450">
            <a:extLst>
              <a:ext uri="{FF2B5EF4-FFF2-40B4-BE49-F238E27FC236}">
                <a16:creationId xmlns:a16="http://schemas.microsoft.com/office/drawing/2014/main" id="{13CB5F10-2B22-539E-A542-65AD0151B45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0" y="1280160"/>
            <a:ext cx="1828800" cy="2361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nap.edu/cover/24836/450">
            <a:extLst>
              <a:ext uri="{FF2B5EF4-FFF2-40B4-BE49-F238E27FC236}">
                <a16:creationId xmlns:a16="http://schemas.microsoft.com/office/drawing/2014/main" id="{19B9AE0D-5229-0AA0-7165-C8D092E853C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850426" y="3751008"/>
            <a:ext cx="1884374" cy="245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06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ACB4-F34A-4487-7AF5-544C279325FD}"/>
              </a:ext>
            </a:extLst>
          </p:cNvPr>
          <p:cNvSpPr>
            <a:spLocks noGrp="1"/>
          </p:cNvSpPr>
          <p:nvPr>
            <p:ph type="title"/>
          </p:nvPr>
        </p:nvSpPr>
        <p:spPr/>
        <p:txBody>
          <a:bodyPr/>
          <a:lstStyle/>
          <a:p>
            <a:r>
              <a:rPr lang="en-US" dirty="0"/>
              <a:t>Resilient to What?</a:t>
            </a:r>
          </a:p>
        </p:txBody>
      </p:sp>
      <p:sp>
        <p:nvSpPr>
          <p:cNvPr id="3" name="Content Placeholder 2">
            <a:extLst>
              <a:ext uri="{FF2B5EF4-FFF2-40B4-BE49-F238E27FC236}">
                <a16:creationId xmlns:a16="http://schemas.microsoft.com/office/drawing/2014/main" id="{D969A418-5BB1-6ECB-9DBC-87C67849BBA1}"/>
              </a:ext>
            </a:extLst>
          </p:cNvPr>
          <p:cNvSpPr>
            <a:spLocks noGrp="1"/>
          </p:cNvSpPr>
          <p:nvPr>
            <p:ph idx="1"/>
          </p:nvPr>
        </p:nvSpPr>
        <p:spPr>
          <a:xfrm>
            <a:off x="228600" y="1280160"/>
            <a:ext cx="11201400" cy="1005840"/>
          </a:xfrm>
        </p:spPr>
        <p:txBody>
          <a:bodyPr/>
          <a:lstStyle/>
          <a:p>
            <a:r>
              <a:rPr lang="en-US" dirty="0"/>
              <a:t>A key question on resiliency is to determine the likely threats</a:t>
            </a:r>
          </a:p>
          <a:p>
            <a:pPr lvl="1"/>
            <a:r>
              <a:rPr lang="en-US" dirty="0"/>
              <a:t>Some are geographic, and may are hard to quantify </a:t>
            </a:r>
          </a:p>
          <a:p>
            <a:endParaRPr lang="en-US" dirty="0"/>
          </a:p>
        </p:txBody>
      </p:sp>
      <p:pic>
        <p:nvPicPr>
          <p:cNvPr id="4" name="Picture 3">
            <a:extLst>
              <a:ext uri="{FF2B5EF4-FFF2-40B4-BE49-F238E27FC236}">
                <a16:creationId xmlns:a16="http://schemas.microsoft.com/office/drawing/2014/main" id="{8A769B21-F00F-540C-F3EF-27BCF1808F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722781"/>
            <a:ext cx="4514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DA8174F-F411-B457-76A1-41E2468729B7}"/>
              </a:ext>
            </a:extLst>
          </p:cNvPr>
          <p:cNvSpPr txBox="1"/>
          <p:nvPr/>
        </p:nvSpPr>
        <p:spPr>
          <a:xfrm>
            <a:off x="1508465" y="2341042"/>
            <a:ext cx="2302233" cy="461665"/>
          </a:xfrm>
          <a:prstGeom prst="rect">
            <a:avLst/>
          </a:prstGeom>
          <a:noFill/>
        </p:spPr>
        <p:txBody>
          <a:bodyPr wrap="square" rtlCol="0">
            <a:spAutoFit/>
          </a:bodyPr>
          <a:lstStyle/>
          <a:p>
            <a:r>
              <a:rPr lang="en-US" sz="2400" dirty="0"/>
              <a:t>Earthquake Risk </a:t>
            </a:r>
          </a:p>
        </p:txBody>
      </p:sp>
      <p:pic>
        <p:nvPicPr>
          <p:cNvPr id="6" name="Picture 4">
            <a:extLst>
              <a:ext uri="{FF2B5EF4-FFF2-40B4-BE49-F238E27FC236}">
                <a16:creationId xmlns:a16="http://schemas.microsoft.com/office/drawing/2014/main" id="{A9643685-BBF3-2D6B-C996-50A703A91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61055" y="2919955"/>
            <a:ext cx="4068637" cy="261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F5905E3D-C1BA-612D-7CF4-8987A00B169D}"/>
              </a:ext>
            </a:extLst>
          </p:cNvPr>
          <p:cNvSpPr/>
          <p:nvPr/>
        </p:nvSpPr>
        <p:spPr>
          <a:xfrm>
            <a:off x="2167632" y="6186387"/>
            <a:ext cx="5597371" cy="307777"/>
          </a:xfrm>
          <a:prstGeom prst="rect">
            <a:avLst/>
          </a:prstGeom>
        </p:spPr>
        <p:txBody>
          <a:bodyPr wrap="square">
            <a:spAutoFit/>
          </a:bodyPr>
          <a:lstStyle/>
          <a:p>
            <a:r>
              <a:rPr lang="en-US" sz="1400" dirty="0"/>
              <a:t>Source: </a:t>
            </a:r>
            <a:r>
              <a:rPr lang="en-US" sz="1400" i="1" dirty="0"/>
              <a:t>Enhancing the Resilience of the Nation’s Electricity System</a:t>
            </a:r>
            <a:r>
              <a:rPr lang="en-US" sz="1400" dirty="0"/>
              <a:t>, 2017</a:t>
            </a:r>
          </a:p>
        </p:txBody>
      </p:sp>
      <p:sp>
        <p:nvSpPr>
          <p:cNvPr id="8" name="TextBox 7">
            <a:extLst>
              <a:ext uri="{FF2B5EF4-FFF2-40B4-BE49-F238E27FC236}">
                <a16:creationId xmlns:a16="http://schemas.microsoft.com/office/drawing/2014/main" id="{2AE3B50E-7CE6-EB31-40E6-727D98369780}"/>
              </a:ext>
            </a:extLst>
          </p:cNvPr>
          <p:cNvSpPr txBox="1"/>
          <p:nvPr/>
        </p:nvSpPr>
        <p:spPr>
          <a:xfrm>
            <a:off x="6579092" y="2367649"/>
            <a:ext cx="2635658" cy="461665"/>
          </a:xfrm>
          <a:prstGeom prst="rect">
            <a:avLst/>
          </a:prstGeom>
          <a:noFill/>
        </p:spPr>
        <p:txBody>
          <a:bodyPr wrap="square" rtlCol="0">
            <a:spAutoFit/>
          </a:bodyPr>
          <a:lstStyle/>
          <a:p>
            <a:r>
              <a:rPr lang="en-US" sz="2400" dirty="0"/>
              <a:t>Freezing Rain Risk </a:t>
            </a:r>
          </a:p>
        </p:txBody>
      </p:sp>
      <p:sp>
        <p:nvSpPr>
          <p:cNvPr id="9" name="Rectangle 8">
            <a:extLst>
              <a:ext uri="{FF2B5EF4-FFF2-40B4-BE49-F238E27FC236}">
                <a16:creationId xmlns:a16="http://schemas.microsoft.com/office/drawing/2014/main" id="{DC3173A1-62A8-BB1D-E899-63593ABC804C}"/>
              </a:ext>
            </a:extLst>
          </p:cNvPr>
          <p:cNvSpPr/>
          <p:nvPr/>
        </p:nvSpPr>
        <p:spPr>
          <a:xfrm>
            <a:off x="9448800" y="3352800"/>
            <a:ext cx="2514600" cy="1938992"/>
          </a:xfrm>
          <a:prstGeom prst="rect">
            <a:avLst/>
          </a:prstGeom>
          <a:solidFill>
            <a:schemeClr val="accent3">
              <a:lumMod val="95000"/>
            </a:schemeClr>
          </a:solidFill>
        </p:spPr>
        <p:txBody>
          <a:bodyPr wrap="square">
            <a:spAutoFit/>
          </a:bodyPr>
          <a:lstStyle/>
          <a:p>
            <a:r>
              <a:rPr lang="en-US" sz="2400" dirty="0">
                <a:solidFill>
                  <a:schemeClr val="tx1">
                    <a:lumMod val="50000"/>
                  </a:schemeClr>
                </a:solidFill>
              </a:rPr>
              <a:t>The impact of wind and solar output on the weather is also a growing concern</a:t>
            </a:r>
          </a:p>
        </p:txBody>
      </p:sp>
    </p:spTree>
    <p:extLst>
      <p:ext uri="{BB962C8B-B14F-4D97-AF65-F5344CB8AC3E}">
        <p14:creationId xmlns:p14="http://schemas.microsoft.com/office/powerpoint/2010/main" val="1096093793"/>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14767</TotalTime>
  <Words>3938</Words>
  <Application>Microsoft Macintosh PowerPoint</Application>
  <PresentationFormat>Widescreen</PresentationFormat>
  <Paragraphs>245</Paragraphs>
  <Slides>45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Times New Roman</vt:lpstr>
      <vt:lpstr>Wingdings</vt:lpstr>
      <vt:lpstr>Capsules</vt:lpstr>
      <vt:lpstr>New Developments in GMD Modeling Including Integration of Harmonic Analysis  </vt:lpstr>
      <vt:lpstr>Overview</vt:lpstr>
      <vt:lpstr>Acknowledgment</vt:lpstr>
      <vt:lpstr>My Background in GMD Analysis</vt:lpstr>
      <vt:lpstr>Aside: Texas A&amp;M SGC Electric Power Short Courses</vt:lpstr>
      <vt:lpstr>Electric Grid Resiliency and High-Impact, Low Frequency (HILF) Events</vt:lpstr>
      <vt:lpstr>What is Grid Resilience? </vt:lpstr>
      <vt:lpstr>Several Recent Reports on Resiliency</vt:lpstr>
      <vt:lpstr>Resilient to What?</vt:lpstr>
      <vt:lpstr>Some Electric Grid Risks</vt:lpstr>
      <vt:lpstr>Major Considerations with Resiliency</vt:lpstr>
      <vt:lpstr>How to Approach HILF Events</vt:lpstr>
      <vt:lpstr>Geomagnetic Disturbances (GMDs)</vt:lpstr>
      <vt:lpstr>Three Early GMD Papers </vt:lpstr>
      <vt:lpstr>GMDs and Planning</vt:lpstr>
      <vt:lpstr>GMD and the Grid Planning</vt:lpstr>
      <vt:lpstr>What is the Maximum Possible GMD</vt:lpstr>
      <vt:lpstr>Magnetic Field Variations Due to HEMPs</vt:lpstr>
      <vt:lpstr>Nuclear EMP History: Starfish Prime</vt:lpstr>
      <vt:lpstr>Measured Change in the Earth’s Magnetic Field During Fishbowl Tests </vt:lpstr>
      <vt:lpstr>Power Flow GIC Impact Analysis</vt:lpstr>
      <vt:lpstr>Geomagnetically Induced Currents (GICs)</vt:lpstr>
      <vt:lpstr>GICs, Generic EI, 5 V/km East-West</vt:lpstr>
      <vt:lpstr>Transformer Impacts of GICs</vt:lpstr>
      <vt:lpstr>GMD Enhanced Power Analysis Software</vt:lpstr>
      <vt:lpstr>Overview of GMD Assessments</vt:lpstr>
      <vt:lpstr>Adding Harmonic Analysis to GIC Calculations</vt:lpstr>
      <vt:lpstr>Integrated Harmonic Analysis in PowerWorld Simulator</vt:lpstr>
      <vt:lpstr>Background: Electric Grid Harmonics</vt:lpstr>
      <vt:lpstr>Two Useful References</vt:lpstr>
      <vt:lpstr>Background: Total Harmonic Distortion (THD)</vt:lpstr>
      <vt:lpstr>Background: Electric Grid Harmonics</vt:lpstr>
      <vt:lpstr>Impact of Harmonics </vt:lpstr>
      <vt:lpstr>Resonance in LC Circuits</vt:lpstr>
      <vt:lpstr>Some Values from the May 2024 GMD</vt:lpstr>
      <vt:lpstr>Some Values from the May 2024 GMD, cont.</vt:lpstr>
      <vt:lpstr>GIC Harmonic Analysis in PowerWorld Simulator</vt:lpstr>
      <vt:lpstr>GIC Harmonic Analysis</vt:lpstr>
      <vt:lpstr>Full Simulator Support of Harmonic Information</vt:lpstr>
      <vt:lpstr>The Impact of a Large GMD  From an Operations Perspective</vt:lpstr>
      <vt:lpstr>GIC Mitigation</vt:lpstr>
      <vt:lpstr>Developing More Specific Operating Procedures</vt:lpstr>
      <vt:lpstr>Real-Time Operations Situational Awareness (SA)</vt:lpstr>
      <vt:lpstr>A Proposed GIC State Estimator</vt:lpstr>
      <vt:lpstr>Summary and Future Directions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460 Power System Operation and Control</dc:title>
  <dc:creator>Tom</dc:creator>
  <cp:lastModifiedBy>hwiyoon kim</cp:lastModifiedBy>
  <cp:revision>720</cp:revision>
  <cp:lastPrinted>2011-08-22T16:49:24Z</cp:lastPrinted>
  <dcterms:created xsi:type="dcterms:W3CDTF">2000-05-11T14:27:08Z</dcterms:created>
  <dcterms:modified xsi:type="dcterms:W3CDTF">2025-08-13T19:52:59Z</dcterms:modified>
</cp:coreProperties>
</file>