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62" r:id="rId1"/>
  </p:sldMasterIdLst>
  <p:notesMasterIdLst>
    <p:notesMasterId r:id="rId43"/>
  </p:notesMasterIdLst>
  <p:handoutMasterIdLst>
    <p:handoutMasterId r:id="rId44"/>
  </p:handoutMasterIdLst>
  <p:sldIdLst>
    <p:sldId id="258" r:id="rId2"/>
    <p:sldId id="259" r:id="rId3"/>
    <p:sldId id="843" r:id="rId4"/>
    <p:sldId id="844" r:id="rId5"/>
    <p:sldId id="845" r:id="rId6"/>
    <p:sldId id="846" r:id="rId7"/>
    <p:sldId id="847" r:id="rId8"/>
    <p:sldId id="848" r:id="rId9"/>
    <p:sldId id="849" r:id="rId10"/>
    <p:sldId id="850" r:id="rId11"/>
    <p:sldId id="765" r:id="rId12"/>
    <p:sldId id="766" r:id="rId13"/>
    <p:sldId id="767" r:id="rId14"/>
    <p:sldId id="768" r:id="rId15"/>
    <p:sldId id="769" r:id="rId16"/>
    <p:sldId id="770" r:id="rId17"/>
    <p:sldId id="771" r:id="rId18"/>
    <p:sldId id="772" r:id="rId19"/>
    <p:sldId id="773" r:id="rId20"/>
    <p:sldId id="774" r:id="rId21"/>
    <p:sldId id="777" r:id="rId22"/>
    <p:sldId id="778" r:id="rId23"/>
    <p:sldId id="779" r:id="rId24"/>
    <p:sldId id="780" r:id="rId25"/>
    <p:sldId id="781" r:id="rId26"/>
    <p:sldId id="782" r:id="rId27"/>
    <p:sldId id="783" r:id="rId28"/>
    <p:sldId id="784" r:id="rId29"/>
    <p:sldId id="785" r:id="rId30"/>
    <p:sldId id="786" r:id="rId31"/>
    <p:sldId id="787" r:id="rId32"/>
    <p:sldId id="794" r:id="rId33"/>
    <p:sldId id="795" r:id="rId34"/>
    <p:sldId id="796" r:id="rId35"/>
    <p:sldId id="797" r:id="rId36"/>
    <p:sldId id="798" r:id="rId37"/>
    <p:sldId id="799" r:id="rId38"/>
    <p:sldId id="800" r:id="rId39"/>
    <p:sldId id="838" r:id="rId40"/>
    <p:sldId id="839" r:id="rId41"/>
    <p:sldId id="840" r:id="rId42"/>
  </p:sldIdLst>
  <p:sldSz cx="12192000" cy="6858000"/>
  <p:notesSz cx="7077075" cy="93630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E6"/>
    <a:srgbClr val="1E0000"/>
    <a:srgbClr val="500000"/>
    <a:srgbClr val="0099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6812" autoAdjust="0"/>
    <p:restoredTop sz="94660" autoAdjust="0"/>
  </p:normalViewPr>
  <p:slideViewPr>
    <p:cSldViewPr>
      <p:cViewPr varScale="1">
        <p:scale>
          <a:sx n="149" d="100"/>
          <a:sy n="149" d="100"/>
        </p:scale>
        <p:origin x="1388"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6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67155"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09921" y="0"/>
            <a:ext cx="3067154"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894446"/>
            <a:ext cx="3067155"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09921" y="8894446"/>
            <a:ext cx="3067154"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155" cy="468629"/>
          </a:xfrm>
          <a:prstGeom prst="rect">
            <a:avLst/>
          </a:prstGeom>
        </p:spPr>
        <p:txBody>
          <a:bodyPr vert="horz" wrap="square" lIns="93937" tIns="46968" rIns="93937" bIns="46968"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08339" y="0"/>
            <a:ext cx="3067155" cy="468629"/>
          </a:xfrm>
          <a:prstGeom prst="rect">
            <a:avLst/>
          </a:prstGeom>
        </p:spPr>
        <p:txBody>
          <a:bodyPr vert="horz" wrap="square" lIns="93937" tIns="46968" rIns="93937" bIns="46968" numCol="1" anchor="t" anchorCtr="0" compatLnSpc="1">
            <a:prstTxWarp prst="textNoShape">
              <a:avLst/>
            </a:prstTxWarp>
          </a:bodyPr>
          <a:lstStyle>
            <a:lvl1pPr algn="r">
              <a:defRPr sz="1200"/>
            </a:lvl1pPr>
          </a:lstStyle>
          <a:p>
            <a:pPr>
              <a:defRPr/>
            </a:pPr>
            <a:fld id="{24C5774C-03E1-499A-B4E4-895282C04360}" type="datetimeFigureOut">
              <a:rPr lang="en-US"/>
              <a:pPr>
                <a:defRPr/>
              </a:pPr>
              <a:t>9/16/2025</a:t>
            </a:fld>
            <a:endParaRPr lang="en-US"/>
          </a:p>
        </p:txBody>
      </p:sp>
      <p:sp>
        <p:nvSpPr>
          <p:cNvPr id="4" name="Slide Image Placeholder 3"/>
          <p:cNvSpPr>
            <a:spLocks noGrp="1" noRot="1" noChangeAspect="1"/>
          </p:cNvSpPr>
          <p:nvPr>
            <p:ph type="sldImg" idx="2"/>
          </p:nvPr>
        </p:nvSpPr>
        <p:spPr>
          <a:xfrm>
            <a:off x="419100" y="703263"/>
            <a:ext cx="6238875" cy="3509962"/>
          </a:xfrm>
          <a:prstGeom prst="rect">
            <a:avLst/>
          </a:prstGeom>
          <a:noFill/>
          <a:ln w="12700">
            <a:solidFill>
              <a:prstClr val="black"/>
            </a:solidFill>
          </a:ln>
        </p:spPr>
        <p:txBody>
          <a:bodyPr vert="horz" lIns="93937" tIns="46968" rIns="93937" bIns="46968" rtlCol="0" anchor="ctr"/>
          <a:lstStyle/>
          <a:p>
            <a:pPr lvl="0"/>
            <a:endParaRPr lang="en-US" noProof="0"/>
          </a:p>
        </p:txBody>
      </p:sp>
      <p:sp>
        <p:nvSpPr>
          <p:cNvPr id="5" name="Notes Placeholder 4"/>
          <p:cNvSpPr>
            <a:spLocks noGrp="1"/>
          </p:cNvSpPr>
          <p:nvPr>
            <p:ph type="body" sz="quarter" idx="3"/>
          </p:nvPr>
        </p:nvSpPr>
        <p:spPr>
          <a:xfrm>
            <a:off x="707075" y="4447224"/>
            <a:ext cx="5662925" cy="4212908"/>
          </a:xfrm>
          <a:prstGeom prst="rect">
            <a:avLst/>
          </a:prstGeom>
        </p:spPr>
        <p:txBody>
          <a:bodyPr vert="horz" lIns="93937" tIns="46968" rIns="93937"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92863"/>
            <a:ext cx="3067155" cy="468629"/>
          </a:xfrm>
          <a:prstGeom prst="rect">
            <a:avLst/>
          </a:prstGeom>
        </p:spPr>
        <p:txBody>
          <a:bodyPr vert="horz" wrap="square" lIns="93937" tIns="46968" rIns="93937" bIns="46968"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08339" y="8892863"/>
            <a:ext cx="3067155" cy="468629"/>
          </a:xfrm>
          <a:prstGeom prst="rect">
            <a:avLst/>
          </a:prstGeom>
        </p:spPr>
        <p:txBody>
          <a:bodyPr vert="horz" wrap="square" lIns="93937" tIns="46968" rIns="93937" bIns="46968"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419100" y="703263"/>
            <a:ext cx="6238875" cy="3509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0647" indent="-284864" eaLnBrk="0" hangingPunct="0">
              <a:defRPr sz="2800">
                <a:solidFill>
                  <a:schemeClr val="tx1"/>
                </a:solidFill>
                <a:latin typeface="Times New Roman" pitchFamily="18" charset="0"/>
              </a:defRPr>
            </a:lvl2pPr>
            <a:lvl3pPr marL="1139457" indent="-227891" eaLnBrk="0" hangingPunct="0">
              <a:defRPr sz="2800">
                <a:solidFill>
                  <a:schemeClr val="tx1"/>
                </a:solidFill>
                <a:latin typeface="Times New Roman" pitchFamily="18" charset="0"/>
              </a:defRPr>
            </a:lvl3pPr>
            <a:lvl4pPr marL="1595239" indent="-227891" eaLnBrk="0" hangingPunct="0">
              <a:defRPr sz="2800">
                <a:solidFill>
                  <a:schemeClr val="tx1"/>
                </a:solidFill>
                <a:latin typeface="Times New Roman" pitchFamily="18" charset="0"/>
              </a:defRPr>
            </a:lvl4pPr>
            <a:lvl5pPr marL="2051022" indent="-227891" eaLnBrk="0" hangingPunct="0">
              <a:defRPr sz="2800">
                <a:solidFill>
                  <a:schemeClr val="tx1"/>
                </a:solidFill>
                <a:latin typeface="Times New Roman" pitchFamily="18" charset="0"/>
              </a:defRPr>
            </a:lvl5pPr>
            <a:lvl6pPr marL="2506805"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62587"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18370"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74153"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a:pPr eaLnBrk="1" hangingPunct="1"/>
              <a:t>0</a:t>
            </a:fld>
            <a:endParaRPr lang="en-US" altLang="en-US" sz="1200" dirty="0"/>
          </a:p>
        </p:txBody>
      </p:sp>
    </p:spTree>
    <p:extLst>
      <p:ext uri="{BB962C8B-B14F-4D97-AF65-F5344CB8AC3E}">
        <p14:creationId xmlns:p14="http://schemas.microsoft.com/office/powerpoint/2010/main" val="1770369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AutoShape 1027"/>
          <p:cNvSpPr>
            <a:spLocks noChangeArrowheads="1"/>
          </p:cNvSpPr>
          <p:nvPr/>
        </p:nvSpPr>
        <p:spPr bwMode="auto">
          <a:xfrm>
            <a:off x="914400" y="990600"/>
            <a:ext cx="6908800" cy="19050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9" name="Line 4103"/>
          <p:cNvSpPr>
            <a:spLocks noChangeShapeType="1"/>
          </p:cNvSpPr>
          <p:nvPr userDrawn="1"/>
        </p:nvSpPr>
        <p:spPr bwMode="auto">
          <a:xfrm>
            <a:off x="0" y="3048000"/>
            <a:ext cx="119888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14400" y="228600"/>
            <a:ext cx="10363200" cy="1143000"/>
          </a:xfrm>
        </p:spPr>
        <p:txBody>
          <a:bodyPr/>
          <a:lstStyle>
            <a:lvl1pPr>
              <a:defRPr sz="3600" baseline="0">
                <a:solidFill>
                  <a:srgbClr val="1E0000"/>
                </a:solidFill>
                <a:latin typeface="Arial" pitchFamily="34" charset="0"/>
                <a:cs typeface="Arial" pitchFamily="34" charset="0"/>
              </a:defRPr>
            </a:lvl1pPr>
          </a:lstStyle>
          <a:p>
            <a:r>
              <a:rPr lang="en-US" dirty="0"/>
              <a:t>Click to edit Master title style</a:t>
            </a:r>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baseline="0">
                <a:solidFill>
                  <a:srgbClr val="1E0000"/>
                </a:solidFill>
                <a:latin typeface="Arial" pitchFamily="34" charset="0"/>
                <a:cs typeface="Arial" pitchFamily="34" charset="0"/>
              </a:defRPr>
            </a:lvl1pPr>
          </a:lstStyle>
          <a:p>
            <a:r>
              <a:rPr lang="en-US" dirty="0"/>
              <a:t>Click to edit Master subtitle style</a:t>
            </a:r>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406400" y="5791200"/>
            <a:ext cx="42672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95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609600" y="76200"/>
            <a:ext cx="11176000" cy="1066800"/>
          </a:xfrm>
        </p:spPr>
        <p:txBody>
          <a:bodyPr/>
          <a:lstStyle>
            <a:lvl1pPr>
              <a:defRPr baseline="0">
                <a:solidFill>
                  <a:srgbClr val="1E0000"/>
                </a:solidFill>
              </a:defRPr>
            </a:lvl1pPr>
          </a:lstStyle>
          <a:p>
            <a:r>
              <a:rPr lang="en-US" dirty="0"/>
              <a:t>Click to edit Master title style</a:t>
            </a:r>
          </a:p>
        </p:txBody>
      </p:sp>
      <p:sp>
        <p:nvSpPr>
          <p:cNvPr id="5" name="Content Placeholder 2"/>
          <p:cNvSpPr>
            <a:spLocks noGrp="1"/>
          </p:cNvSpPr>
          <p:nvPr>
            <p:ph idx="1"/>
          </p:nvPr>
        </p:nvSpPr>
        <p:spPr>
          <a:xfrm>
            <a:off x="487680" y="1280160"/>
            <a:ext cx="11297920" cy="3733800"/>
          </a:xfrm>
        </p:spPr>
        <p:txBody>
          <a:bodyPr/>
          <a:lstStyle>
            <a:lvl1pPr marL="457200" indent="-457200">
              <a:buClr>
                <a:srgbClr val="1E0000"/>
              </a:buClr>
              <a:buSzPct val="100000"/>
              <a:buFont typeface="Arial" panose="020B0604020202020204" pitchFamily="34" charset="0"/>
              <a:buChar char="•"/>
              <a:defRPr baseline="0">
                <a:solidFill>
                  <a:srgbClr val="1E0000"/>
                </a:solidFill>
              </a:defRPr>
            </a:lvl1pPr>
            <a:lvl2pPr>
              <a:buClr>
                <a:srgbClr val="1E0000"/>
              </a:buClr>
              <a:defRPr baseline="0">
                <a:solidFill>
                  <a:srgbClr val="1E0000"/>
                </a:solidFill>
              </a:defRPr>
            </a:lvl2pPr>
            <a:lvl3pPr marL="1257300" indent="-342900">
              <a:buClr>
                <a:srgbClr val="1E0000"/>
              </a:buClr>
              <a:buSzPct val="90000"/>
              <a:buFont typeface="Arial" panose="020B0604020202020204" pitchFamily="34" charset="0"/>
              <a:buChar char="•"/>
              <a:defRPr baseline="0">
                <a:solidFill>
                  <a:srgbClr val="1E0000"/>
                </a:solidFill>
              </a:defRPr>
            </a:lvl3pPr>
            <a:lvl4pPr>
              <a:buClr>
                <a:srgbClr val="1E0000"/>
              </a:buClr>
              <a:defRPr baseline="0">
                <a:solidFill>
                  <a:srgbClr val="1E0000"/>
                </a:solidFill>
              </a:defRPr>
            </a:lvl4pPr>
            <a:lvl5pPr>
              <a:buClr>
                <a:srgbClr val="1E0000"/>
              </a:buClr>
              <a:defRPr baseline="0">
                <a:solidFill>
                  <a:srgbClr val="1E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4"/>
          </p:nvPr>
        </p:nvSpPr>
        <p:spPr bwMode="auto">
          <a:xfrm>
            <a:off x="11338560"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46007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10668000" cy="8382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3174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668000" cy="838200"/>
          </a:xfrm>
          <a:prstGeom prst="rect">
            <a:avLst/>
          </a:prstGeom>
        </p:spPr>
        <p:txBody>
          <a:bodyPr/>
          <a:lstStyle/>
          <a:p>
            <a:r>
              <a:rPr lang="en-US" dirty="0"/>
              <a:t>Click to edit Master title style</a:t>
            </a:r>
          </a:p>
        </p:txBody>
      </p:sp>
      <p:sp>
        <p:nvSpPr>
          <p:cNvPr id="3" name="Rectangle 6"/>
          <p:cNvSpPr>
            <a:spLocks noGrp="1" noChangeArrowheads="1"/>
          </p:cNvSpPr>
          <p:nvPr>
            <p:ph type="sldNum" sz="quarter" idx="4"/>
          </p:nvPr>
        </p:nvSpPr>
        <p:spPr bwMode="auto">
          <a:xfrm>
            <a:off x="11338560"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15024227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AutoShape 5"/>
          <p:cNvSpPr>
            <a:spLocks noChangeArrowheads="1"/>
          </p:cNvSpPr>
          <p:nvPr/>
        </p:nvSpPr>
        <p:spPr bwMode="auto">
          <a:xfrm>
            <a:off x="1016000" y="1143000"/>
            <a:ext cx="6807200" cy="6096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11" name="Line 8"/>
          <p:cNvSpPr>
            <a:spLocks noChangeShapeType="1"/>
          </p:cNvSpPr>
          <p:nvPr userDrawn="1"/>
        </p:nvSpPr>
        <p:spPr bwMode="auto">
          <a:xfrm>
            <a:off x="0" y="1143000"/>
            <a:ext cx="111760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609600" y="76200"/>
            <a:ext cx="10668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 name="Rectangle 6"/>
          <p:cNvSpPr>
            <a:spLocks noGrp="1" noChangeArrowheads="1"/>
          </p:cNvSpPr>
          <p:nvPr>
            <p:ph type="sldNum" sz="quarter" idx="4"/>
          </p:nvPr>
        </p:nvSpPr>
        <p:spPr bwMode="auto">
          <a:xfrm>
            <a:off x="11338560"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
        <p:nvSpPr>
          <p:cNvPr id="15" name="Rectangle 7"/>
          <p:cNvSpPr>
            <a:spLocks noGrp="1" noChangeArrowheads="1"/>
          </p:cNvSpPr>
          <p:nvPr>
            <p:ph type="body" idx="1"/>
          </p:nvPr>
        </p:nvSpPr>
        <p:spPr bwMode="auto">
          <a:xfrm>
            <a:off x="487680" y="1280160"/>
            <a:ext cx="10668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4" name="Picture 2" descr="Related image"/>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318241" y="838200"/>
            <a:ext cx="812800" cy="6096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33" r:id="rId1"/>
    <p:sldLayoutId id="2147483723" r:id="rId2"/>
    <p:sldLayoutId id="2147483724" r:id="rId3"/>
    <p:sldLayoutId id="2147483725" r:id="rId4"/>
    <p:sldLayoutId id="2147483727" r:id="rId5"/>
  </p:sldLayoutIdLst>
  <p:txStyles>
    <p:titleStyle>
      <a:lvl1pPr algn="l" rtl="0" eaLnBrk="0" fontAlgn="base" hangingPunct="0">
        <a:lnSpc>
          <a:spcPct val="90000"/>
        </a:lnSpc>
        <a:spcBef>
          <a:spcPct val="0"/>
        </a:spcBef>
        <a:spcAft>
          <a:spcPct val="0"/>
        </a:spcAft>
        <a:defRPr sz="3600" b="1" baseline="0">
          <a:solidFill>
            <a:srgbClr val="3C0000"/>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457200" indent="-457200" algn="l" rtl="0" eaLnBrk="0" fontAlgn="base" hangingPunct="0">
        <a:spcBef>
          <a:spcPct val="20000"/>
        </a:spcBef>
        <a:spcAft>
          <a:spcPct val="0"/>
        </a:spcAft>
        <a:buClr>
          <a:schemeClr val="tx1"/>
        </a:buClr>
        <a:buSzPct val="100000"/>
        <a:buFont typeface="Arial" panose="020B0604020202020204" pitchFamily="34" charset="0"/>
        <a:buChar char="•"/>
        <a:defRPr sz="2800" baseline="0">
          <a:solidFill>
            <a:srgbClr val="280000"/>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baseline="0">
          <a:solidFill>
            <a:srgbClr val="280000"/>
          </a:solidFill>
          <a:latin typeface="+mn-lt"/>
        </a:defRPr>
      </a:lvl2pPr>
      <a:lvl3pPr marL="1257300" indent="-342900" algn="l" rtl="0" eaLnBrk="0" fontAlgn="base" hangingPunct="0">
        <a:spcBef>
          <a:spcPct val="20000"/>
        </a:spcBef>
        <a:spcAft>
          <a:spcPct val="0"/>
        </a:spcAft>
        <a:buClr>
          <a:schemeClr val="tx1"/>
        </a:buClr>
        <a:buSzPct val="90000"/>
        <a:buFont typeface="Arial" panose="020B0604020202020204" pitchFamily="34" charset="0"/>
        <a:buChar char="•"/>
        <a:defRPr sz="2000" baseline="0">
          <a:solidFill>
            <a:srgbClr val="280000"/>
          </a:solidFill>
          <a:latin typeface="+mn-lt"/>
        </a:defRPr>
      </a:lvl3pPr>
      <a:lvl4pPr marL="1600200" indent="-228600" algn="l" rtl="0" eaLnBrk="0" fontAlgn="base" hangingPunct="0">
        <a:spcBef>
          <a:spcPct val="20000"/>
        </a:spcBef>
        <a:spcAft>
          <a:spcPct val="0"/>
        </a:spcAft>
        <a:buClr>
          <a:schemeClr val="tx1"/>
        </a:buClr>
        <a:buSzPct val="80000"/>
        <a:buChar char="–"/>
        <a:defRPr sz="2000" baseline="0">
          <a:solidFill>
            <a:srgbClr val="280000"/>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baseline="0">
          <a:solidFill>
            <a:srgbClr val="280000"/>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verbye@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8.wmf"/><Relationship Id="rId7" Type="http://schemas.openxmlformats.org/officeDocument/2006/relationships/image" Target="../media/image10.wmf"/><Relationship Id="rId2" Type="http://schemas.openxmlformats.org/officeDocument/2006/relationships/oleObject" Target="../embeddings/oleObject5.bin"/><Relationship Id="rId1" Type="http://schemas.openxmlformats.org/officeDocument/2006/relationships/slideLayout" Target="../slideLayouts/slideLayout2.xml"/><Relationship Id="rId6" Type="http://schemas.openxmlformats.org/officeDocument/2006/relationships/oleObject" Target="../embeddings/oleObject7.bin"/><Relationship Id="rId5" Type="http://schemas.openxmlformats.org/officeDocument/2006/relationships/image" Target="../media/image9.wmf"/><Relationship Id="rId4" Type="http://schemas.openxmlformats.org/officeDocument/2006/relationships/oleObject" Target="../embeddings/oleObject6.bin"/><Relationship Id="rId9" Type="http://schemas.openxmlformats.org/officeDocument/2006/relationships/image" Target="../media/image11.wmf"/></Relationships>
</file>

<file path=ppt/slides/_rels/slide1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9.bin"/><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oleObject" Target="../embeddings/oleObject10.bin"/></Relationships>
</file>

<file path=ppt/slides/_rels/slide1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wmf"/><Relationship Id="rId7" Type="http://schemas.openxmlformats.org/officeDocument/2006/relationships/image" Target="../media/image17.wmf"/><Relationship Id="rId2" Type="http://schemas.openxmlformats.org/officeDocument/2006/relationships/oleObject" Target="../embeddings/oleObject12.bin"/><Relationship Id="rId1" Type="http://schemas.openxmlformats.org/officeDocument/2006/relationships/slideLayout" Target="../slideLayouts/slideLayout2.xml"/><Relationship Id="rId6" Type="http://schemas.openxmlformats.org/officeDocument/2006/relationships/oleObject" Target="../embeddings/oleObject14.bin"/><Relationship Id="rId5" Type="http://schemas.openxmlformats.org/officeDocument/2006/relationships/image" Target="../media/image16.wmf"/><Relationship Id="rId4" Type="http://schemas.openxmlformats.org/officeDocument/2006/relationships/oleObject" Target="../embeddings/oleObject13.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15.bin"/><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wmf"/><Relationship Id="rId4" Type="http://schemas.openxmlformats.org/officeDocument/2006/relationships/oleObject" Target="../embeddings/oleObject16.bin"/></Relationships>
</file>

<file path=ppt/slides/_rels/slide2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upload.wikimedia.org/wikipedia/commons/d/d1/Qb-3ph.sv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17.bin"/><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9.wmf"/></Relationships>
</file>

<file path=ppt/slides/_rels/slide3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p:nvPr>
        </p:nvSpPr>
        <p:spPr>
          <a:xfrm>
            <a:off x="1524000" y="76201"/>
            <a:ext cx="9144000" cy="1646237"/>
          </a:xfrm>
          <a:noFill/>
        </p:spPr>
        <p:txBody>
          <a:bodyPr anchor="ctr"/>
          <a:lstStyle/>
          <a:p>
            <a:pPr algn="ctr" eaLnBrk="1" hangingPunct="1">
              <a:spcBef>
                <a:spcPct val="50000"/>
              </a:spcBef>
            </a:pPr>
            <a:r>
              <a:rPr lang="en-US" altLang="en-US" dirty="0"/>
              <a:t>ECEN 615</a:t>
            </a:r>
            <a:br>
              <a:rPr lang="en-US" altLang="en-US" dirty="0"/>
            </a:br>
            <a:r>
              <a:rPr lang="en-US" altLang="en-US" dirty="0"/>
              <a:t>Methods of Electric Power </a:t>
            </a:r>
            <a:br>
              <a:rPr lang="en-US" altLang="en-US" dirty="0"/>
            </a:br>
            <a:r>
              <a:rPr lang="en-US" altLang="en-US" dirty="0"/>
              <a:t>Systems Analysis</a:t>
            </a:r>
          </a:p>
        </p:txBody>
      </p:sp>
      <p:sp>
        <p:nvSpPr>
          <p:cNvPr id="6" name="Rectangle 5"/>
          <p:cNvSpPr/>
          <p:nvPr/>
        </p:nvSpPr>
        <p:spPr>
          <a:xfrm>
            <a:off x="1828800" y="1752601"/>
            <a:ext cx="8686800" cy="584775"/>
          </a:xfrm>
          <a:prstGeom prst="rect">
            <a:avLst/>
          </a:prstGeom>
        </p:spPr>
        <p:txBody>
          <a:bodyPr wrap="square">
            <a:spAutoFit/>
          </a:bodyPr>
          <a:lstStyle/>
          <a:p>
            <a:pPr algn="ctr"/>
            <a:r>
              <a:rPr lang="en-US" sz="3200" b="1" kern="0" dirty="0">
                <a:solidFill>
                  <a:srgbClr val="1E0000"/>
                </a:solidFill>
                <a:latin typeface="Arial" pitchFamily="34" charset="0"/>
                <a:cs typeface="Arial" pitchFamily="34" charset="0"/>
              </a:rPr>
              <a:t>Lecture 7: Advanced Power Flow</a:t>
            </a:r>
          </a:p>
        </p:txBody>
      </p:sp>
      <p:sp>
        <p:nvSpPr>
          <p:cNvPr id="7" name="Subtitle 2"/>
          <p:cNvSpPr>
            <a:spLocks noGrp="1"/>
          </p:cNvSpPr>
          <p:nvPr>
            <p:ph type="subTitle" sz="quarter" idx="1"/>
          </p:nvPr>
        </p:nvSpPr>
        <p:spPr>
          <a:xfrm>
            <a:off x="1752600" y="3251817"/>
            <a:ext cx="8534400" cy="1752600"/>
          </a:xfrm>
        </p:spPr>
        <p:txBody>
          <a:bodyPr/>
          <a:lstStyle/>
          <a:p>
            <a:r>
              <a:rPr lang="en-US" dirty="0"/>
              <a:t>Prof. Tom Overbye</a:t>
            </a:r>
          </a:p>
          <a:p>
            <a:r>
              <a:rPr lang="en-US" dirty="0"/>
              <a:t>Dept. of Electrical and Computer Engineering</a:t>
            </a:r>
          </a:p>
          <a:p>
            <a:r>
              <a:rPr lang="en-US" dirty="0"/>
              <a:t>Texas A&amp;M University</a:t>
            </a:r>
          </a:p>
          <a:p>
            <a:r>
              <a:rPr lang="en-US" dirty="0">
                <a:hlinkClick r:id="rId3"/>
              </a:rPr>
              <a:t>overbye@tamu.edu</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35A46-C8BF-76C1-910A-EC94BF7A7121}"/>
              </a:ext>
            </a:extLst>
          </p:cNvPr>
          <p:cNvSpPr>
            <a:spLocks noGrp="1"/>
          </p:cNvSpPr>
          <p:nvPr>
            <p:ph type="title"/>
          </p:nvPr>
        </p:nvSpPr>
        <p:spPr>
          <a:xfrm>
            <a:off x="609600" y="76200"/>
            <a:ext cx="11176000" cy="1066800"/>
          </a:xfrm>
        </p:spPr>
        <p:txBody>
          <a:bodyPr wrap="square" anchor="ctr">
            <a:normAutofit/>
          </a:bodyPr>
          <a:lstStyle/>
          <a:p>
            <a:r>
              <a:rPr lang="en-US" cap="small" dirty="0"/>
              <a:t>MATPOWER </a:t>
            </a:r>
            <a:r>
              <a:rPr lang="en-US" dirty="0"/>
              <a:t>Website: matpower.org</a:t>
            </a:r>
          </a:p>
        </p:txBody>
      </p:sp>
      <p:pic>
        <p:nvPicPr>
          <p:cNvPr id="5" name="Picture 4" descr="A screenshot of a website&#10;&#10;AI-generated content may be incorrect.">
            <a:extLst>
              <a:ext uri="{FF2B5EF4-FFF2-40B4-BE49-F238E27FC236}">
                <a16:creationId xmlns:a16="http://schemas.microsoft.com/office/drawing/2014/main" id="{5082192A-47DB-E5E4-8B33-C99A9B16726A}"/>
              </a:ext>
            </a:extLst>
          </p:cNvPr>
          <p:cNvPicPr>
            <a:picLocks noChangeAspect="1"/>
          </p:cNvPicPr>
          <p:nvPr/>
        </p:nvPicPr>
        <p:blipFill>
          <a:blip r:embed="rId2"/>
          <a:stretch>
            <a:fillRect/>
          </a:stretch>
        </p:blipFill>
        <p:spPr>
          <a:xfrm>
            <a:off x="304800" y="1447800"/>
            <a:ext cx="8613911" cy="3962400"/>
          </a:xfrm>
          <a:prstGeom prst="rect">
            <a:avLst/>
          </a:prstGeom>
          <a:noFill/>
        </p:spPr>
      </p:pic>
      <p:sp>
        <p:nvSpPr>
          <p:cNvPr id="6" name="Rectangle 5">
            <a:extLst>
              <a:ext uri="{FF2B5EF4-FFF2-40B4-BE49-F238E27FC236}">
                <a16:creationId xmlns:a16="http://schemas.microsoft.com/office/drawing/2014/main" id="{819C6102-75E7-2561-AE7A-61619E5B5851}"/>
              </a:ext>
            </a:extLst>
          </p:cNvPr>
          <p:cNvSpPr/>
          <p:nvPr/>
        </p:nvSpPr>
        <p:spPr>
          <a:xfrm>
            <a:off x="9092013" y="1170774"/>
            <a:ext cx="2819400" cy="5262979"/>
          </a:xfrm>
          <a:prstGeom prst="rect">
            <a:avLst/>
          </a:prstGeom>
          <a:solidFill>
            <a:schemeClr val="accent3">
              <a:lumMod val="95000"/>
            </a:schemeClr>
          </a:solidFill>
        </p:spPr>
        <p:txBody>
          <a:bodyPr wrap="square">
            <a:spAutoFit/>
          </a:bodyPr>
          <a:lstStyle/>
          <a:p>
            <a:pPr>
              <a:spcBef>
                <a:spcPct val="0"/>
              </a:spcBef>
            </a:pPr>
            <a:r>
              <a:rPr lang="en-US" sz="2400" b="1" dirty="0">
                <a:solidFill>
                  <a:srgbClr val="1E0000"/>
                </a:solidFill>
              </a:rPr>
              <a:t>MATPOWER </a:t>
            </a:r>
            <a:r>
              <a:rPr lang="en-US" sz="2400" dirty="0">
                <a:solidFill>
                  <a:srgbClr val="1E0000"/>
                </a:solidFill>
              </a:rPr>
              <a:t>uses *.m files to load the power flow model. PowerWorld Simulator can  import and export files in the MATPOWER format. However, many more advanced power system modeling concepts are not supported by MATPOWER. </a:t>
            </a:r>
          </a:p>
        </p:txBody>
      </p:sp>
      <p:sp>
        <p:nvSpPr>
          <p:cNvPr id="7" name="Slide Number Placeholder 3">
            <a:extLst>
              <a:ext uri="{FF2B5EF4-FFF2-40B4-BE49-F238E27FC236}">
                <a16:creationId xmlns:a16="http://schemas.microsoft.com/office/drawing/2014/main" id="{3E39F91E-9DC1-15AF-8291-9B21075FD1A4}"/>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9</a:t>
            </a:fld>
            <a:endParaRPr lang="en-US" dirty="0">
              <a:solidFill>
                <a:schemeClr val="tx1">
                  <a:lumMod val="50000"/>
                </a:schemeClr>
              </a:solidFill>
            </a:endParaRPr>
          </a:p>
        </p:txBody>
      </p:sp>
    </p:spTree>
    <p:extLst>
      <p:ext uri="{BB962C8B-B14F-4D97-AF65-F5344CB8AC3E}">
        <p14:creationId xmlns:p14="http://schemas.microsoft.com/office/powerpoint/2010/main" val="2944709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Advanced Power Flow: Modeling Transformers with Off-Nominal Taps and Phase Shifts</a:t>
            </a:r>
          </a:p>
        </p:txBody>
      </p:sp>
      <p:sp>
        <p:nvSpPr>
          <p:cNvPr id="3" name="Content Placeholder 2"/>
          <p:cNvSpPr>
            <a:spLocks noGrp="1"/>
          </p:cNvSpPr>
          <p:nvPr>
            <p:ph idx="1"/>
          </p:nvPr>
        </p:nvSpPr>
        <p:spPr>
          <a:xfrm>
            <a:off x="457200" y="1280160"/>
            <a:ext cx="10058400" cy="3733800"/>
          </a:xfrm>
        </p:spPr>
        <p:txBody>
          <a:bodyPr/>
          <a:lstStyle/>
          <a:p>
            <a:r>
              <a:rPr lang="en-US" dirty="0"/>
              <a:t>If transformers have a turns ratio that matches the ratio of the per unit voltages than transformers are modeled in a manner similar to transmission lines.</a:t>
            </a:r>
          </a:p>
          <a:p>
            <a:r>
              <a:rPr lang="en-US" dirty="0"/>
              <a:t>However, it is common for transformers to have a variable tap ratio; this is known as an “off-nominal” tap ratio.</a:t>
            </a:r>
          </a:p>
          <a:p>
            <a:pPr lvl="1"/>
            <a:r>
              <a:rPr lang="en-US" dirty="0"/>
              <a:t>The off-nominal tap is t, initially we’ll consider it a real number</a:t>
            </a:r>
          </a:p>
          <a:p>
            <a:pPr lvl="1"/>
            <a:r>
              <a:rPr lang="en-US" dirty="0"/>
              <a:t>We’ll cover phase shifters shortly in which t is complex</a:t>
            </a:r>
          </a:p>
        </p:txBody>
      </p:sp>
      <p:sp>
        <p:nvSpPr>
          <p:cNvPr id="4" name="Slide Number Placeholder 3">
            <a:extLst>
              <a:ext uri="{FF2B5EF4-FFF2-40B4-BE49-F238E27FC236}">
                <a16:creationId xmlns:a16="http://schemas.microsoft.com/office/drawing/2014/main" id="{9CEB96A9-22AF-674B-1575-4DF7C1257D4D}"/>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10</a:t>
            </a:fld>
            <a:endParaRPr lang="en-US" dirty="0">
              <a:solidFill>
                <a:schemeClr val="tx1">
                  <a:lumMod val="50000"/>
                </a:schemeClr>
              </a:solidFill>
            </a:endParaRPr>
          </a:p>
        </p:txBody>
      </p:sp>
    </p:spTree>
    <p:extLst>
      <p:ext uri="{BB962C8B-B14F-4D97-AF65-F5344CB8AC3E}">
        <p14:creationId xmlns:p14="http://schemas.microsoft.com/office/powerpoint/2010/main" val="581481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Transformer Representation</a:t>
            </a:r>
          </a:p>
        </p:txBody>
      </p:sp>
      <p:sp>
        <p:nvSpPr>
          <p:cNvPr id="3" name="Content Placeholder 2"/>
          <p:cNvSpPr>
            <a:spLocks noGrp="1"/>
          </p:cNvSpPr>
          <p:nvPr>
            <p:ph idx="1"/>
          </p:nvPr>
        </p:nvSpPr>
        <p:spPr>
          <a:xfrm>
            <a:off x="457200" y="1280160"/>
            <a:ext cx="8549640" cy="3733800"/>
          </a:xfrm>
        </p:spPr>
        <p:txBody>
          <a:bodyPr/>
          <a:lstStyle/>
          <a:p>
            <a:r>
              <a:rPr lang="en-US" dirty="0"/>
              <a:t>The one–line diagram of a branch with a variable tap transformer</a:t>
            </a:r>
          </a:p>
          <a:p>
            <a:endParaRPr lang="en-US" dirty="0"/>
          </a:p>
          <a:p>
            <a:endParaRPr lang="en-US" dirty="0"/>
          </a:p>
          <a:p>
            <a:r>
              <a:rPr lang="en-US" dirty="0"/>
              <a:t>The network representation of a branch with off–nominal turns ratio transformer is</a:t>
            </a:r>
          </a:p>
          <a:p>
            <a:endParaRPr lang="en-US" dirty="0"/>
          </a:p>
          <a:p>
            <a:endParaRPr lang="en-US" dirty="0"/>
          </a:p>
          <a:p>
            <a:endParaRPr lang="en-US" dirty="0"/>
          </a:p>
          <a:p>
            <a:endParaRPr lang="en-US" dirty="0"/>
          </a:p>
          <a:p>
            <a:endParaRPr lang="en-US" dirty="0"/>
          </a:p>
          <a:p>
            <a:endParaRPr lang="en-US" dirty="0"/>
          </a:p>
        </p:txBody>
      </p:sp>
      <p:grpSp>
        <p:nvGrpSpPr>
          <p:cNvPr id="5" name="Group 100"/>
          <p:cNvGrpSpPr>
            <a:grpSpLocks/>
          </p:cNvGrpSpPr>
          <p:nvPr/>
        </p:nvGrpSpPr>
        <p:grpSpPr bwMode="auto">
          <a:xfrm>
            <a:off x="3239462" y="2053567"/>
            <a:ext cx="4170362" cy="931862"/>
            <a:chOff x="1660" y="1440"/>
            <a:chExt cx="2627" cy="587"/>
          </a:xfrm>
        </p:grpSpPr>
        <p:grpSp>
          <p:nvGrpSpPr>
            <p:cNvPr id="6" name="Group 97"/>
            <p:cNvGrpSpPr>
              <a:grpSpLocks/>
            </p:cNvGrpSpPr>
            <p:nvPr/>
          </p:nvGrpSpPr>
          <p:grpSpPr bwMode="auto">
            <a:xfrm>
              <a:off x="1660" y="1440"/>
              <a:ext cx="2627" cy="587"/>
              <a:chOff x="1660" y="1440"/>
              <a:chExt cx="2627" cy="587"/>
            </a:xfrm>
          </p:grpSpPr>
          <p:sp>
            <p:nvSpPr>
              <p:cNvPr id="8" name="Text Box 10"/>
              <p:cNvSpPr txBox="1">
                <a:spLocks noChangeArrowheads="1"/>
              </p:cNvSpPr>
              <p:nvPr/>
            </p:nvSpPr>
            <p:spPr bwMode="auto">
              <a:xfrm>
                <a:off x="1660" y="1741"/>
                <a:ext cx="42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r>
                  <a:rPr lang="en-US" sz="2800" i="1">
                    <a:latin typeface="Times New Roman" pitchFamily="18" charset="0"/>
                  </a:rPr>
                  <a:t>k</a:t>
                </a:r>
                <a:endParaRPr lang="en-US" sz="2800"/>
              </a:p>
            </p:txBody>
          </p:sp>
          <p:sp>
            <p:nvSpPr>
              <p:cNvPr id="9" name="Text Box 11"/>
              <p:cNvSpPr txBox="1">
                <a:spLocks noChangeArrowheads="1"/>
              </p:cNvSpPr>
              <p:nvPr/>
            </p:nvSpPr>
            <p:spPr bwMode="auto">
              <a:xfrm>
                <a:off x="3873" y="1710"/>
                <a:ext cx="414"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r>
                  <a:rPr lang="en-US" sz="2800" i="1">
                    <a:latin typeface="Times New Roman" pitchFamily="18" charset="0"/>
                  </a:rPr>
                  <a:t>m</a:t>
                </a:r>
                <a:endParaRPr lang="en-US" sz="2800"/>
              </a:p>
            </p:txBody>
          </p:sp>
          <p:grpSp>
            <p:nvGrpSpPr>
              <p:cNvPr id="10" name="Group 96"/>
              <p:cNvGrpSpPr>
                <a:grpSpLocks/>
              </p:cNvGrpSpPr>
              <p:nvPr/>
            </p:nvGrpSpPr>
            <p:grpSpPr bwMode="auto">
              <a:xfrm>
                <a:off x="1776" y="1440"/>
                <a:ext cx="2231" cy="384"/>
                <a:chOff x="1961" y="1432"/>
                <a:chExt cx="1574" cy="271"/>
              </a:xfrm>
            </p:grpSpPr>
            <p:sp>
              <p:nvSpPr>
                <p:cNvPr id="11" name="Line 5"/>
                <p:cNvSpPr>
                  <a:spLocks noChangeShapeType="1"/>
                </p:cNvSpPr>
                <p:nvPr/>
              </p:nvSpPr>
              <p:spPr bwMode="auto">
                <a:xfrm>
                  <a:off x="2551" y="1555"/>
                  <a:ext cx="984"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12" name="Freeform 6"/>
                <p:cNvSpPr>
                  <a:spLocks/>
                </p:cNvSpPr>
                <p:nvPr/>
              </p:nvSpPr>
              <p:spPr bwMode="auto">
                <a:xfrm>
                  <a:off x="2455" y="1432"/>
                  <a:ext cx="118" cy="271"/>
                </a:xfrm>
                <a:custGeom>
                  <a:avLst/>
                  <a:gdLst>
                    <a:gd name="T0" fmla="*/ 39 w 132"/>
                    <a:gd name="T1" fmla="*/ 0 h 547"/>
                    <a:gd name="T2" fmla="*/ 5 w 132"/>
                    <a:gd name="T3" fmla="*/ 0 h 547"/>
                    <a:gd name="T4" fmla="*/ 10 w 132"/>
                    <a:gd name="T5" fmla="*/ 0 h 547"/>
                    <a:gd name="T6" fmla="*/ 34 w 132"/>
                    <a:gd name="T7" fmla="*/ 0 h 547"/>
                    <a:gd name="T8" fmla="*/ 19 w 132"/>
                    <a:gd name="T9" fmla="*/ 0 h 547"/>
                    <a:gd name="T10" fmla="*/ 5 w 132"/>
                    <a:gd name="T11" fmla="*/ 0 h 547"/>
                    <a:gd name="T12" fmla="*/ 10 w 132"/>
                    <a:gd name="T13" fmla="*/ 0 h 547"/>
                    <a:gd name="T14" fmla="*/ 15 w 132"/>
                    <a:gd name="T15" fmla="*/ 0 h 547"/>
                    <a:gd name="T16" fmla="*/ 39 w 132"/>
                    <a:gd name="T17" fmla="*/ 0 h 547"/>
                    <a:gd name="T18" fmla="*/ 24 w 132"/>
                    <a:gd name="T19" fmla="*/ 0 h 547"/>
                    <a:gd name="T20" fmla="*/ 0 w 132"/>
                    <a:gd name="T21" fmla="*/ 0 h 547"/>
                    <a:gd name="T22" fmla="*/ 34 w 132"/>
                    <a:gd name="T23" fmla="*/ 0 h 547"/>
                    <a:gd name="T24" fmla="*/ 30 w 132"/>
                    <a:gd name="T25" fmla="*/ 0 h 547"/>
                    <a:gd name="T26" fmla="*/ 0 w 132"/>
                    <a:gd name="T27" fmla="*/ 0 h 547"/>
                    <a:gd name="T28" fmla="*/ 34 w 132"/>
                    <a:gd name="T29" fmla="*/ 0 h 547"/>
                    <a:gd name="T30" fmla="*/ 15 w 132"/>
                    <a:gd name="T31" fmla="*/ 0 h 547"/>
                    <a:gd name="T32" fmla="*/ 0 w 132"/>
                    <a:gd name="T33" fmla="*/ 0 h 547"/>
                    <a:gd name="T34" fmla="*/ 10 w 132"/>
                    <a:gd name="T35" fmla="*/ 1 h 547"/>
                    <a:gd name="T36" fmla="*/ 24 w 132"/>
                    <a:gd name="T37" fmla="*/ 1 h 5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2"/>
                    <a:gd name="T58" fmla="*/ 0 h 547"/>
                    <a:gd name="T59" fmla="*/ 132 w 132"/>
                    <a:gd name="T60" fmla="*/ 547 h 5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2" h="547">
                      <a:moveTo>
                        <a:pt x="107" y="0"/>
                      </a:moveTo>
                      <a:cubicBezTo>
                        <a:pt x="74" y="7"/>
                        <a:pt x="26" y="10"/>
                        <a:pt x="14" y="53"/>
                      </a:cubicBezTo>
                      <a:cubicBezTo>
                        <a:pt x="8" y="70"/>
                        <a:pt x="22" y="89"/>
                        <a:pt x="27" y="107"/>
                      </a:cubicBezTo>
                      <a:cubicBezTo>
                        <a:pt x="49" y="102"/>
                        <a:pt x="81" y="111"/>
                        <a:pt x="94" y="93"/>
                      </a:cubicBezTo>
                      <a:cubicBezTo>
                        <a:pt x="102" y="79"/>
                        <a:pt x="69" y="64"/>
                        <a:pt x="54" y="67"/>
                      </a:cubicBezTo>
                      <a:cubicBezTo>
                        <a:pt x="35" y="70"/>
                        <a:pt x="27" y="93"/>
                        <a:pt x="14" y="107"/>
                      </a:cubicBezTo>
                      <a:cubicBezTo>
                        <a:pt x="18" y="124"/>
                        <a:pt x="22" y="142"/>
                        <a:pt x="27" y="160"/>
                      </a:cubicBezTo>
                      <a:cubicBezTo>
                        <a:pt x="30" y="173"/>
                        <a:pt x="26" y="195"/>
                        <a:pt x="40" y="200"/>
                      </a:cubicBezTo>
                      <a:cubicBezTo>
                        <a:pt x="61" y="207"/>
                        <a:pt x="84" y="191"/>
                        <a:pt x="107" y="187"/>
                      </a:cubicBezTo>
                      <a:cubicBezTo>
                        <a:pt x="93" y="178"/>
                        <a:pt x="83" y="160"/>
                        <a:pt x="67" y="160"/>
                      </a:cubicBezTo>
                      <a:cubicBezTo>
                        <a:pt x="37" y="160"/>
                        <a:pt x="11" y="209"/>
                        <a:pt x="0" y="227"/>
                      </a:cubicBezTo>
                      <a:cubicBezTo>
                        <a:pt x="15" y="300"/>
                        <a:pt x="11" y="333"/>
                        <a:pt x="94" y="307"/>
                      </a:cubicBezTo>
                      <a:cubicBezTo>
                        <a:pt x="89" y="293"/>
                        <a:pt x="92" y="273"/>
                        <a:pt x="80" y="267"/>
                      </a:cubicBezTo>
                      <a:cubicBezTo>
                        <a:pt x="37" y="245"/>
                        <a:pt x="7" y="337"/>
                        <a:pt x="0" y="360"/>
                      </a:cubicBezTo>
                      <a:cubicBezTo>
                        <a:pt x="20" y="419"/>
                        <a:pt x="36" y="421"/>
                        <a:pt x="94" y="440"/>
                      </a:cubicBezTo>
                      <a:cubicBezTo>
                        <a:pt x="106" y="401"/>
                        <a:pt x="132" y="360"/>
                        <a:pt x="40" y="413"/>
                      </a:cubicBezTo>
                      <a:cubicBezTo>
                        <a:pt x="20" y="424"/>
                        <a:pt x="6" y="474"/>
                        <a:pt x="0" y="493"/>
                      </a:cubicBezTo>
                      <a:cubicBezTo>
                        <a:pt x="9" y="506"/>
                        <a:pt x="14" y="522"/>
                        <a:pt x="27" y="533"/>
                      </a:cubicBezTo>
                      <a:cubicBezTo>
                        <a:pt x="37" y="541"/>
                        <a:pt x="67" y="547"/>
                        <a:pt x="67" y="547"/>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a:p>
              </p:txBody>
            </p:sp>
            <p:sp>
              <p:nvSpPr>
                <p:cNvPr id="13" name="Line 8"/>
                <p:cNvSpPr>
                  <a:spLocks noChangeShapeType="1"/>
                </p:cNvSpPr>
                <p:nvPr/>
              </p:nvSpPr>
              <p:spPr bwMode="auto">
                <a:xfrm>
                  <a:off x="1961" y="1454"/>
                  <a:ext cx="0" cy="211"/>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14" name="Line 9"/>
                <p:cNvSpPr>
                  <a:spLocks noChangeShapeType="1"/>
                </p:cNvSpPr>
                <p:nvPr/>
              </p:nvSpPr>
              <p:spPr bwMode="auto">
                <a:xfrm>
                  <a:off x="3535" y="1454"/>
                  <a:ext cx="0" cy="213"/>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p>
              </p:txBody>
            </p:sp>
            <p:grpSp>
              <p:nvGrpSpPr>
                <p:cNvPr id="15" name="Group 88"/>
                <p:cNvGrpSpPr>
                  <a:grpSpLocks/>
                </p:cNvGrpSpPr>
                <p:nvPr/>
              </p:nvGrpSpPr>
              <p:grpSpPr bwMode="auto">
                <a:xfrm>
                  <a:off x="1968" y="1562"/>
                  <a:ext cx="489" cy="0"/>
                  <a:chOff x="979" y="1655"/>
                  <a:chExt cx="1123" cy="0"/>
                </a:xfrm>
              </p:grpSpPr>
              <p:sp>
                <p:nvSpPr>
                  <p:cNvPr id="16" name="Line 7"/>
                  <p:cNvSpPr>
                    <a:spLocks noChangeShapeType="1"/>
                  </p:cNvSpPr>
                  <p:nvPr/>
                </p:nvSpPr>
                <p:spPr bwMode="auto">
                  <a:xfrm>
                    <a:off x="979" y="1655"/>
                    <a:ext cx="1117"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2800"/>
                  </a:p>
                </p:txBody>
              </p:sp>
              <p:sp>
                <p:nvSpPr>
                  <p:cNvPr id="17" name="Line 87"/>
                  <p:cNvSpPr>
                    <a:spLocks noChangeShapeType="1"/>
                  </p:cNvSpPr>
                  <p:nvPr/>
                </p:nvSpPr>
                <p:spPr bwMode="auto">
                  <a:xfrm>
                    <a:off x="2018" y="1655"/>
                    <a:ext cx="84"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800"/>
                  </a:p>
                </p:txBody>
              </p:sp>
            </p:grpSp>
          </p:grpSp>
        </p:grpSp>
        <p:sp>
          <p:nvSpPr>
            <p:cNvPr id="7" name="Line 98"/>
            <p:cNvSpPr>
              <a:spLocks noChangeShapeType="1"/>
            </p:cNvSpPr>
            <p:nvPr/>
          </p:nvSpPr>
          <p:spPr bwMode="auto">
            <a:xfrm>
              <a:off x="2420" y="1622"/>
              <a:ext cx="57" cy="0"/>
            </a:xfrm>
            <a:prstGeom prst="line">
              <a:avLst/>
            </a:prstGeom>
            <a:noFill/>
            <a:ln w="635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800"/>
            </a:p>
          </p:txBody>
        </p:sp>
      </p:grpSp>
      <p:grpSp>
        <p:nvGrpSpPr>
          <p:cNvPr id="19" name="Group 7"/>
          <p:cNvGrpSpPr>
            <a:grpSpLocks/>
          </p:cNvGrpSpPr>
          <p:nvPr/>
        </p:nvGrpSpPr>
        <p:grpSpPr bwMode="auto">
          <a:xfrm>
            <a:off x="900770" y="4236673"/>
            <a:ext cx="7534333" cy="2072970"/>
            <a:chOff x="103" y="2560"/>
            <a:chExt cx="5177" cy="1649"/>
          </a:xfrm>
        </p:grpSpPr>
        <p:sp>
          <p:nvSpPr>
            <p:cNvPr id="20" name="Text Box 8"/>
            <p:cNvSpPr txBox="1">
              <a:spLocks noChangeArrowheads="1"/>
            </p:cNvSpPr>
            <p:nvPr/>
          </p:nvSpPr>
          <p:spPr bwMode="auto">
            <a:xfrm>
              <a:off x="103" y="3472"/>
              <a:ext cx="2276" cy="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457200" indent="-457200"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buFont typeface="Wingdings" pitchFamily="2" charset="2"/>
                <a:buNone/>
              </a:pPr>
              <a:r>
                <a:rPr lang="en-US" sz="2800" dirty="0"/>
                <a:t>	</a:t>
              </a:r>
              <a:r>
                <a:rPr lang="en-US" sz="2800" i="1" dirty="0">
                  <a:latin typeface="Times New Roman" pitchFamily="18" charset="0"/>
                  <a:cs typeface="Times New Roman" pitchFamily="18" charset="0"/>
                </a:rPr>
                <a:t>the tap is on </a:t>
              </a:r>
            </a:p>
            <a:p>
              <a:pPr>
                <a:spcBef>
                  <a:spcPct val="50000"/>
                </a:spcBef>
                <a:buFont typeface="Wingdings" pitchFamily="2" charset="2"/>
                <a:buNone/>
              </a:pPr>
              <a:r>
                <a:rPr lang="en-US" sz="2800" i="1" dirty="0">
                  <a:latin typeface="Times New Roman" pitchFamily="18" charset="0"/>
                  <a:cs typeface="Times New Roman" pitchFamily="18" charset="0"/>
                </a:rPr>
                <a:t>	the side of bus </a:t>
              </a:r>
              <a:r>
                <a:rPr lang="en-US" sz="2800" i="1" dirty="0">
                  <a:latin typeface="Times New Roman" pitchFamily="18" charset="0"/>
                </a:rPr>
                <a:t>k</a:t>
              </a:r>
            </a:p>
          </p:txBody>
        </p:sp>
        <p:sp>
          <p:nvSpPr>
            <p:cNvPr id="21" name="Line 9"/>
            <p:cNvSpPr>
              <a:spLocks noChangeShapeType="1"/>
            </p:cNvSpPr>
            <p:nvPr/>
          </p:nvSpPr>
          <p:spPr bwMode="auto">
            <a:xfrm>
              <a:off x="1995" y="2974"/>
              <a:ext cx="707"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2" name="Freeform 10"/>
            <p:cNvSpPr>
              <a:spLocks/>
            </p:cNvSpPr>
            <p:nvPr/>
          </p:nvSpPr>
          <p:spPr bwMode="auto">
            <a:xfrm>
              <a:off x="1917" y="3064"/>
              <a:ext cx="139" cy="273"/>
            </a:xfrm>
            <a:custGeom>
              <a:avLst/>
              <a:gdLst>
                <a:gd name="T0" fmla="*/ 171 w 132"/>
                <a:gd name="T1" fmla="*/ 0 h 547"/>
                <a:gd name="T2" fmla="*/ 23 w 132"/>
                <a:gd name="T3" fmla="*/ 0 h 547"/>
                <a:gd name="T4" fmla="*/ 43 w 132"/>
                <a:gd name="T5" fmla="*/ 0 h 547"/>
                <a:gd name="T6" fmla="*/ 150 w 132"/>
                <a:gd name="T7" fmla="*/ 0 h 547"/>
                <a:gd name="T8" fmla="*/ 86 w 132"/>
                <a:gd name="T9" fmla="*/ 0 h 547"/>
                <a:gd name="T10" fmla="*/ 23 w 132"/>
                <a:gd name="T11" fmla="*/ 0 h 547"/>
                <a:gd name="T12" fmla="*/ 43 w 132"/>
                <a:gd name="T13" fmla="*/ 0 h 547"/>
                <a:gd name="T14" fmla="*/ 63 w 132"/>
                <a:gd name="T15" fmla="*/ 0 h 547"/>
                <a:gd name="T16" fmla="*/ 171 w 132"/>
                <a:gd name="T17" fmla="*/ 0 h 547"/>
                <a:gd name="T18" fmla="*/ 107 w 132"/>
                <a:gd name="T19" fmla="*/ 0 h 547"/>
                <a:gd name="T20" fmla="*/ 0 w 132"/>
                <a:gd name="T21" fmla="*/ 0 h 547"/>
                <a:gd name="T22" fmla="*/ 150 w 132"/>
                <a:gd name="T23" fmla="*/ 0 h 547"/>
                <a:gd name="T24" fmla="*/ 126 w 132"/>
                <a:gd name="T25" fmla="*/ 0 h 547"/>
                <a:gd name="T26" fmla="*/ 0 w 132"/>
                <a:gd name="T27" fmla="*/ 0 h 547"/>
                <a:gd name="T28" fmla="*/ 150 w 132"/>
                <a:gd name="T29" fmla="*/ 0 h 547"/>
                <a:gd name="T30" fmla="*/ 63 w 132"/>
                <a:gd name="T31" fmla="*/ 0 h 547"/>
                <a:gd name="T32" fmla="*/ 0 w 132"/>
                <a:gd name="T33" fmla="*/ 0 h 547"/>
                <a:gd name="T34" fmla="*/ 43 w 132"/>
                <a:gd name="T35" fmla="*/ 1 h 547"/>
                <a:gd name="T36" fmla="*/ 107 w 132"/>
                <a:gd name="T37" fmla="*/ 1 h 5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2"/>
                <a:gd name="T58" fmla="*/ 0 h 547"/>
                <a:gd name="T59" fmla="*/ 132 w 132"/>
                <a:gd name="T60" fmla="*/ 547 h 5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2" h="547">
                  <a:moveTo>
                    <a:pt x="107" y="0"/>
                  </a:moveTo>
                  <a:cubicBezTo>
                    <a:pt x="74" y="7"/>
                    <a:pt x="26" y="10"/>
                    <a:pt x="14" y="53"/>
                  </a:cubicBezTo>
                  <a:cubicBezTo>
                    <a:pt x="8" y="70"/>
                    <a:pt x="22" y="89"/>
                    <a:pt x="27" y="107"/>
                  </a:cubicBezTo>
                  <a:cubicBezTo>
                    <a:pt x="49" y="102"/>
                    <a:pt x="81" y="111"/>
                    <a:pt x="94" y="93"/>
                  </a:cubicBezTo>
                  <a:cubicBezTo>
                    <a:pt x="102" y="79"/>
                    <a:pt x="69" y="64"/>
                    <a:pt x="54" y="67"/>
                  </a:cubicBezTo>
                  <a:cubicBezTo>
                    <a:pt x="35" y="70"/>
                    <a:pt x="27" y="93"/>
                    <a:pt x="14" y="107"/>
                  </a:cubicBezTo>
                  <a:cubicBezTo>
                    <a:pt x="18" y="124"/>
                    <a:pt x="22" y="142"/>
                    <a:pt x="27" y="160"/>
                  </a:cubicBezTo>
                  <a:cubicBezTo>
                    <a:pt x="30" y="173"/>
                    <a:pt x="26" y="195"/>
                    <a:pt x="40" y="200"/>
                  </a:cubicBezTo>
                  <a:cubicBezTo>
                    <a:pt x="61" y="207"/>
                    <a:pt x="84" y="191"/>
                    <a:pt x="107" y="187"/>
                  </a:cubicBezTo>
                  <a:cubicBezTo>
                    <a:pt x="93" y="178"/>
                    <a:pt x="83" y="160"/>
                    <a:pt x="67" y="160"/>
                  </a:cubicBezTo>
                  <a:cubicBezTo>
                    <a:pt x="37" y="160"/>
                    <a:pt x="11" y="209"/>
                    <a:pt x="0" y="227"/>
                  </a:cubicBezTo>
                  <a:cubicBezTo>
                    <a:pt x="15" y="300"/>
                    <a:pt x="11" y="333"/>
                    <a:pt x="94" y="307"/>
                  </a:cubicBezTo>
                  <a:cubicBezTo>
                    <a:pt x="89" y="293"/>
                    <a:pt x="92" y="273"/>
                    <a:pt x="80" y="267"/>
                  </a:cubicBezTo>
                  <a:cubicBezTo>
                    <a:pt x="37" y="245"/>
                    <a:pt x="7" y="337"/>
                    <a:pt x="0" y="360"/>
                  </a:cubicBezTo>
                  <a:cubicBezTo>
                    <a:pt x="20" y="419"/>
                    <a:pt x="36" y="421"/>
                    <a:pt x="94" y="440"/>
                  </a:cubicBezTo>
                  <a:cubicBezTo>
                    <a:pt x="106" y="401"/>
                    <a:pt x="132" y="360"/>
                    <a:pt x="40" y="413"/>
                  </a:cubicBezTo>
                  <a:cubicBezTo>
                    <a:pt x="20" y="424"/>
                    <a:pt x="6" y="474"/>
                    <a:pt x="0" y="493"/>
                  </a:cubicBezTo>
                  <a:cubicBezTo>
                    <a:pt x="9" y="506"/>
                    <a:pt x="14" y="522"/>
                    <a:pt x="27" y="533"/>
                  </a:cubicBezTo>
                  <a:cubicBezTo>
                    <a:pt x="37" y="541"/>
                    <a:pt x="67" y="547"/>
                    <a:pt x="67" y="547"/>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a:p>
          </p:txBody>
        </p:sp>
        <p:sp>
          <p:nvSpPr>
            <p:cNvPr id="23" name="Line 11"/>
            <p:cNvSpPr>
              <a:spLocks noChangeShapeType="1"/>
            </p:cNvSpPr>
            <p:nvPr/>
          </p:nvSpPr>
          <p:spPr bwMode="auto">
            <a:xfrm>
              <a:off x="427" y="3034"/>
              <a:ext cx="0" cy="273"/>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4" name="Line 12"/>
            <p:cNvSpPr>
              <a:spLocks noChangeShapeType="1"/>
            </p:cNvSpPr>
            <p:nvPr/>
          </p:nvSpPr>
          <p:spPr bwMode="auto">
            <a:xfrm>
              <a:off x="5242" y="2842"/>
              <a:ext cx="0" cy="274"/>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5" name="Text Box 13"/>
            <p:cNvSpPr txBox="1">
              <a:spLocks noChangeArrowheads="1"/>
            </p:cNvSpPr>
            <p:nvPr/>
          </p:nvSpPr>
          <p:spPr bwMode="auto">
            <a:xfrm>
              <a:off x="300" y="3260"/>
              <a:ext cx="452"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r>
                <a:rPr lang="en-US" sz="2800" i="1">
                  <a:latin typeface="Times New Roman" pitchFamily="18" charset="0"/>
                </a:rPr>
                <a:t>k</a:t>
              </a:r>
              <a:endParaRPr lang="en-US" sz="2800"/>
            </a:p>
          </p:txBody>
        </p:sp>
        <p:sp>
          <p:nvSpPr>
            <p:cNvPr id="26" name="Line 14"/>
            <p:cNvSpPr>
              <a:spLocks noChangeShapeType="1"/>
            </p:cNvSpPr>
            <p:nvPr/>
          </p:nvSpPr>
          <p:spPr bwMode="auto">
            <a:xfrm flipH="1">
              <a:off x="1991" y="2964"/>
              <a:ext cx="0" cy="9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7" name="Line 15"/>
            <p:cNvSpPr>
              <a:spLocks noChangeShapeType="1"/>
            </p:cNvSpPr>
            <p:nvPr/>
          </p:nvSpPr>
          <p:spPr bwMode="auto">
            <a:xfrm>
              <a:off x="4412" y="2977"/>
              <a:ext cx="836"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8" name="Text Box 16"/>
            <p:cNvSpPr txBox="1">
              <a:spLocks noChangeArrowheads="1"/>
            </p:cNvSpPr>
            <p:nvPr/>
          </p:nvSpPr>
          <p:spPr bwMode="auto">
            <a:xfrm>
              <a:off x="820" y="2882"/>
              <a:ext cx="484"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endParaRPr lang="en-US" sz="2800"/>
            </a:p>
          </p:txBody>
        </p:sp>
        <p:sp>
          <p:nvSpPr>
            <p:cNvPr id="29" name="Line 17"/>
            <p:cNvSpPr>
              <a:spLocks noChangeShapeType="1"/>
            </p:cNvSpPr>
            <p:nvPr/>
          </p:nvSpPr>
          <p:spPr bwMode="auto">
            <a:xfrm>
              <a:off x="1987" y="3373"/>
              <a:ext cx="0" cy="233"/>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2800"/>
            </a:p>
          </p:txBody>
        </p:sp>
        <p:sp>
          <p:nvSpPr>
            <p:cNvPr id="30" name="Line 18"/>
            <p:cNvSpPr>
              <a:spLocks noChangeShapeType="1"/>
            </p:cNvSpPr>
            <p:nvPr/>
          </p:nvSpPr>
          <p:spPr bwMode="auto">
            <a:xfrm>
              <a:off x="1826" y="3606"/>
              <a:ext cx="333"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2800"/>
            </a:p>
          </p:txBody>
        </p:sp>
        <p:sp>
          <p:nvSpPr>
            <p:cNvPr id="31" name="Line 19"/>
            <p:cNvSpPr>
              <a:spLocks noChangeShapeType="1"/>
            </p:cNvSpPr>
            <p:nvPr/>
          </p:nvSpPr>
          <p:spPr bwMode="auto">
            <a:xfrm>
              <a:off x="1873" y="3643"/>
              <a:ext cx="229"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2800"/>
            </a:p>
          </p:txBody>
        </p:sp>
        <p:sp>
          <p:nvSpPr>
            <p:cNvPr id="32" name="Line 20"/>
            <p:cNvSpPr>
              <a:spLocks noChangeShapeType="1"/>
            </p:cNvSpPr>
            <p:nvPr/>
          </p:nvSpPr>
          <p:spPr bwMode="auto">
            <a:xfrm>
              <a:off x="1945" y="3694"/>
              <a:ext cx="75"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2800"/>
            </a:p>
          </p:txBody>
        </p:sp>
        <p:graphicFrame>
          <p:nvGraphicFramePr>
            <p:cNvPr id="33" name="Object 21"/>
            <p:cNvGraphicFramePr>
              <a:graphicFrameLocks noChangeAspect="1"/>
            </p:cNvGraphicFramePr>
            <p:nvPr/>
          </p:nvGraphicFramePr>
          <p:xfrm>
            <a:off x="2831" y="2850"/>
            <a:ext cx="1449" cy="253"/>
          </p:xfrm>
          <a:graphic>
            <a:graphicData uri="http://schemas.openxmlformats.org/presentationml/2006/ole">
              <mc:AlternateContent xmlns:mc="http://schemas.openxmlformats.org/markup-compatibility/2006">
                <mc:Choice xmlns:v="urn:schemas-microsoft-com:vml" Requires="v">
                  <p:oleObj name="Equation" r:id="rId2" imgW="1066680" imgH="228600" progId="Equation.DSMT4">
                    <p:embed/>
                  </p:oleObj>
                </mc:Choice>
                <mc:Fallback>
                  <p:oleObj name="Equation" r:id="rId2" imgW="1066680" imgH="228600" progId="Equation.DSMT4">
                    <p:embed/>
                    <p:pic>
                      <p:nvPicPr>
                        <p:cNvPr id="33" name="Object 21"/>
                        <p:cNvPicPr>
                          <a:picLocks noChangeAspect="1" noChangeArrowheads="1"/>
                        </p:cNvPicPr>
                        <p:nvPr/>
                      </p:nvPicPr>
                      <p:blipFill>
                        <a:blip r:embed="rId3"/>
                        <a:srcRect/>
                        <a:stretch>
                          <a:fillRect/>
                        </a:stretch>
                      </p:blipFill>
                      <p:spPr bwMode="auto">
                        <a:xfrm>
                          <a:off x="2831" y="2850"/>
                          <a:ext cx="1449"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 name="Rectangle 22"/>
            <p:cNvSpPr>
              <a:spLocks noChangeArrowheads="1"/>
            </p:cNvSpPr>
            <p:nvPr/>
          </p:nvSpPr>
          <p:spPr bwMode="auto">
            <a:xfrm>
              <a:off x="2711" y="2830"/>
              <a:ext cx="1705" cy="316"/>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spcBef>
                  <a:spcPct val="50000"/>
                </a:spcBef>
              </a:pPr>
              <a:endParaRPr lang="en-US" sz="2800"/>
            </a:p>
          </p:txBody>
        </p:sp>
        <p:graphicFrame>
          <p:nvGraphicFramePr>
            <p:cNvPr id="35" name="Object 23"/>
            <p:cNvGraphicFramePr>
              <a:graphicFrameLocks noChangeAspect="1"/>
            </p:cNvGraphicFramePr>
            <p:nvPr/>
          </p:nvGraphicFramePr>
          <p:xfrm>
            <a:off x="4830" y="2658"/>
            <a:ext cx="450" cy="327"/>
          </p:xfrm>
          <a:graphic>
            <a:graphicData uri="http://schemas.openxmlformats.org/presentationml/2006/ole">
              <mc:AlternateContent xmlns:mc="http://schemas.openxmlformats.org/markup-compatibility/2006">
                <mc:Choice xmlns:v="urn:schemas-microsoft-com:vml" Requires="v">
                  <p:oleObj name="Equation" r:id="rId4" imgW="203112" imgH="228501" progId="Equation.DSMT4">
                    <p:embed/>
                  </p:oleObj>
                </mc:Choice>
                <mc:Fallback>
                  <p:oleObj name="Equation" r:id="rId4" imgW="203112" imgH="228501" progId="Equation.DSMT4">
                    <p:embed/>
                    <p:pic>
                      <p:nvPicPr>
                        <p:cNvPr id="35" name="Object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0" y="2658"/>
                          <a:ext cx="45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 name="Object 24"/>
            <p:cNvGraphicFramePr>
              <a:graphicFrameLocks noChangeAspect="1"/>
            </p:cNvGraphicFramePr>
            <p:nvPr/>
          </p:nvGraphicFramePr>
          <p:xfrm>
            <a:off x="2318" y="3405"/>
            <a:ext cx="354" cy="254"/>
          </p:xfrm>
          <a:graphic>
            <a:graphicData uri="http://schemas.openxmlformats.org/presentationml/2006/ole">
              <mc:AlternateContent xmlns:mc="http://schemas.openxmlformats.org/markup-compatibility/2006">
                <mc:Choice xmlns:v="urn:schemas-microsoft-com:vml" Requires="v">
                  <p:oleObj name="Equation" r:id="rId6" imgW="164814" imgH="177492" progId="Equation.DSMT4">
                    <p:embed/>
                  </p:oleObj>
                </mc:Choice>
                <mc:Fallback>
                  <p:oleObj name="Equation" r:id="rId6" imgW="164814" imgH="177492" progId="Equation.DSMT4">
                    <p:embed/>
                    <p:pic>
                      <p:nvPicPr>
                        <p:cNvPr id="36" name="Object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18" y="3405"/>
                          <a:ext cx="3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 name="Line 25"/>
            <p:cNvSpPr>
              <a:spLocks noChangeShapeType="1"/>
            </p:cNvSpPr>
            <p:nvPr/>
          </p:nvSpPr>
          <p:spPr bwMode="auto">
            <a:xfrm>
              <a:off x="2420" y="2798"/>
              <a:ext cx="0" cy="6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2800"/>
            </a:p>
          </p:txBody>
        </p:sp>
        <p:sp>
          <p:nvSpPr>
            <p:cNvPr id="38" name="Text Box 26"/>
            <p:cNvSpPr txBox="1">
              <a:spLocks noChangeArrowheads="1"/>
            </p:cNvSpPr>
            <p:nvPr/>
          </p:nvSpPr>
          <p:spPr bwMode="auto">
            <a:xfrm>
              <a:off x="1732" y="2560"/>
              <a:ext cx="64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r>
                <a:rPr lang="en-US" sz="2200" i="1">
                  <a:latin typeface="Times New Roman" pitchFamily="18" charset="0"/>
                </a:rPr>
                <a:t>t </a:t>
              </a:r>
              <a:r>
                <a:rPr lang="en-US" sz="2200">
                  <a:latin typeface="Times New Roman" pitchFamily="18" charset="0"/>
                </a:rPr>
                <a:t>:1</a:t>
              </a:r>
            </a:p>
          </p:txBody>
        </p:sp>
        <p:graphicFrame>
          <p:nvGraphicFramePr>
            <p:cNvPr id="39" name="Object 27"/>
            <p:cNvGraphicFramePr>
              <a:graphicFrameLocks noChangeAspect="1"/>
            </p:cNvGraphicFramePr>
            <p:nvPr/>
          </p:nvGraphicFramePr>
          <p:xfrm>
            <a:off x="1006" y="2810"/>
            <a:ext cx="426" cy="353"/>
          </p:xfrm>
          <a:graphic>
            <a:graphicData uri="http://schemas.openxmlformats.org/presentationml/2006/ole">
              <mc:AlternateContent xmlns:mc="http://schemas.openxmlformats.org/markup-compatibility/2006">
                <mc:Choice xmlns:v="urn:schemas-microsoft-com:vml" Requires="v">
                  <p:oleObj name="Equation" r:id="rId8" imgW="177646" imgH="228402" progId="Equation.DSMT4">
                    <p:embed/>
                  </p:oleObj>
                </mc:Choice>
                <mc:Fallback>
                  <p:oleObj name="Equation" r:id="rId8" imgW="177646" imgH="228402" progId="Equation.DSMT4">
                    <p:embed/>
                    <p:pic>
                      <p:nvPicPr>
                        <p:cNvPr id="39" name="Object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6" y="2810"/>
                          <a:ext cx="426"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0" name="Group 28"/>
            <p:cNvGrpSpPr>
              <a:grpSpLocks/>
            </p:cNvGrpSpPr>
            <p:nvPr/>
          </p:nvGrpSpPr>
          <p:grpSpPr bwMode="auto">
            <a:xfrm>
              <a:off x="436" y="3155"/>
              <a:ext cx="1483" cy="1"/>
              <a:chOff x="436" y="3155"/>
              <a:chExt cx="1483" cy="1"/>
            </a:xfrm>
          </p:grpSpPr>
          <p:sp>
            <p:nvSpPr>
              <p:cNvPr id="47" name="Line 29"/>
              <p:cNvSpPr>
                <a:spLocks noChangeShapeType="1"/>
              </p:cNvSpPr>
              <p:nvPr/>
            </p:nvSpPr>
            <p:spPr bwMode="auto">
              <a:xfrm flipV="1">
                <a:off x="436" y="3155"/>
                <a:ext cx="1481"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2800"/>
              </a:p>
            </p:txBody>
          </p:sp>
          <p:sp>
            <p:nvSpPr>
              <p:cNvPr id="48" name="Line 30"/>
              <p:cNvSpPr>
                <a:spLocks noChangeShapeType="1"/>
              </p:cNvSpPr>
              <p:nvPr/>
            </p:nvSpPr>
            <p:spPr bwMode="auto">
              <a:xfrm>
                <a:off x="1833" y="3155"/>
                <a:ext cx="86" cy="1"/>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800"/>
              </a:p>
            </p:txBody>
          </p:sp>
        </p:grpSp>
        <p:grpSp>
          <p:nvGrpSpPr>
            <p:cNvPr id="41" name="Group 31"/>
            <p:cNvGrpSpPr>
              <a:grpSpLocks/>
            </p:cNvGrpSpPr>
            <p:nvPr/>
          </p:nvGrpSpPr>
          <p:grpSpPr bwMode="auto">
            <a:xfrm>
              <a:off x="4514" y="2890"/>
              <a:ext cx="310" cy="1"/>
              <a:chOff x="4430" y="2890"/>
              <a:chExt cx="310" cy="1"/>
            </a:xfrm>
          </p:grpSpPr>
          <p:sp>
            <p:nvSpPr>
              <p:cNvPr id="45" name="Line 32"/>
              <p:cNvSpPr>
                <a:spLocks noChangeShapeType="1"/>
              </p:cNvSpPr>
              <p:nvPr/>
            </p:nvSpPr>
            <p:spPr bwMode="auto">
              <a:xfrm flipH="1">
                <a:off x="4430" y="2890"/>
                <a:ext cx="310" cy="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800"/>
              </a:p>
            </p:txBody>
          </p:sp>
          <p:sp>
            <p:nvSpPr>
              <p:cNvPr id="46" name="Line 33"/>
              <p:cNvSpPr>
                <a:spLocks noChangeShapeType="1"/>
              </p:cNvSpPr>
              <p:nvPr/>
            </p:nvSpPr>
            <p:spPr bwMode="auto">
              <a:xfrm flipH="1">
                <a:off x="4430" y="2890"/>
                <a:ext cx="86" cy="1"/>
              </a:xfrm>
              <a:prstGeom prst="line">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800"/>
              </a:p>
            </p:txBody>
          </p:sp>
        </p:grpSp>
        <p:grpSp>
          <p:nvGrpSpPr>
            <p:cNvPr id="42" name="Group 34"/>
            <p:cNvGrpSpPr>
              <a:grpSpLocks/>
            </p:cNvGrpSpPr>
            <p:nvPr/>
          </p:nvGrpSpPr>
          <p:grpSpPr bwMode="auto">
            <a:xfrm flipH="1">
              <a:off x="1422" y="3058"/>
              <a:ext cx="310" cy="1"/>
              <a:chOff x="4430" y="2890"/>
              <a:chExt cx="310" cy="1"/>
            </a:xfrm>
          </p:grpSpPr>
          <p:sp>
            <p:nvSpPr>
              <p:cNvPr id="43" name="Line 35"/>
              <p:cNvSpPr>
                <a:spLocks noChangeShapeType="1"/>
              </p:cNvSpPr>
              <p:nvPr/>
            </p:nvSpPr>
            <p:spPr bwMode="auto">
              <a:xfrm flipH="1">
                <a:off x="4430" y="2890"/>
                <a:ext cx="310" cy="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800"/>
              </a:p>
            </p:txBody>
          </p:sp>
          <p:sp>
            <p:nvSpPr>
              <p:cNvPr id="44" name="Line 36"/>
              <p:cNvSpPr>
                <a:spLocks noChangeShapeType="1"/>
              </p:cNvSpPr>
              <p:nvPr/>
            </p:nvSpPr>
            <p:spPr bwMode="auto">
              <a:xfrm flipH="1">
                <a:off x="4430" y="2890"/>
                <a:ext cx="86" cy="1"/>
              </a:xfrm>
              <a:prstGeom prst="line">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800"/>
              </a:p>
            </p:txBody>
          </p:sp>
        </p:grpSp>
      </p:grpSp>
      <p:sp>
        <p:nvSpPr>
          <p:cNvPr id="18" name="Slide Number Placeholder 3">
            <a:extLst>
              <a:ext uri="{FF2B5EF4-FFF2-40B4-BE49-F238E27FC236}">
                <a16:creationId xmlns:a16="http://schemas.microsoft.com/office/drawing/2014/main" id="{5E54BCE9-B553-4AC1-09D6-289306ECFB04}"/>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11</a:t>
            </a:fld>
            <a:endParaRPr lang="en-US" dirty="0">
              <a:solidFill>
                <a:schemeClr val="tx1">
                  <a:lumMod val="50000"/>
                </a:schemeClr>
              </a:solidFill>
            </a:endParaRPr>
          </a:p>
        </p:txBody>
      </p:sp>
    </p:spTree>
    <p:extLst>
      <p:ext uri="{BB962C8B-B14F-4D97-AF65-F5344CB8AC3E}">
        <p14:creationId xmlns:p14="http://schemas.microsoft.com/office/powerpoint/2010/main" val="4215109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Transformer Nodal Equations</a:t>
            </a:r>
          </a:p>
        </p:txBody>
      </p:sp>
      <p:sp>
        <p:nvSpPr>
          <p:cNvPr id="3" name="Content Placeholder 2"/>
          <p:cNvSpPr>
            <a:spLocks noGrp="1"/>
          </p:cNvSpPr>
          <p:nvPr>
            <p:ph idx="1"/>
          </p:nvPr>
        </p:nvSpPr>
        <p:spPr/>
        <p:txBody>
          <a:bodyPr/>
          <a:lstStyle/>
          <a:p>
            <a:r>
              <a:rPr lang="en-US" dirty="0"/>
              <a:t>From the network representation</a:t>
            </a:r>
          </a:p>
          <a:p>
            <a:endParaRPr lang="en-US" dirty="0"/>
          </a:p>
          <a:p>
            <a:endParaRPr lang="en-US" dirty="0"/>
          </a:p>
          <a:p>
            <a:endParaRPr lang="en-US" dirty="0"/>
          </a:p>
          <a:p>
            <a:endParaRPr lang="en-US" dirty="0"/>
          </a:p>
          <a:p>
            <a:endParaRPr lang="en-US" dirty="0"/>
          </a:p>
          <a:p>
            <a:r>
              <a:rPr lang="en-US" dirty="0"/>
              <a:t>Also</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116065459"/>
              </p:ext>
            </p:extLst>
          </p:nvPr>
        </p:nvGraphicFramePr>
        <p:xfrm>
          <a:off x="990600" y="1790224"/>
          <a:ext cx="6975475" cy="2652713"/>
        </p:xfrm>
        <a:graphic>
          <a:graphicData uri="http://schemas.openxmlformats.org/presentationml/2006/ole">
            <mc:AlternateContent xmlns:mc="http://schemas.openxmlformats.org/markup-compatibility/2006">
              <mc:Choice xmlns:v="urn:schemas-microsoft-com:vml" Requires="v">
                <p:oleObj name="Equation" r:id="rId2" imgW="3136680" imgH="1193760" progId="Equation.DSMT4">
                  <p:embed/>
                </p:oleObj>
              </mc:Choice>
              <mc:Fallback>
                <p:oleObj name="Equation" r:id="rId2" imgW="3136680" imgH="1193760" progId="Equation.DSMT4">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790224"/>
                        <a:ext cx="6975475"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570895914"/>
              </p:ext>
            </p:extLst>
          </p:nvPr>
        </p:nvGraphicFramePr>
        <p:xfrm>
          <a:off x="914400" y="4953001"/>
          <a:ext cx="6213475" cy="1082675"/>
        </p:xfrm>
        <a:graphic>
          <a:graphicData uri="http://schemas.openxmlformats.org/presentationml/2006/ole">
            <mc:AlternateContent xmlns:mc="http://schemas.openxmlformats.org/markup-compatibility/2006">
              <mc:Choice xmlns:v="urn:schemas-microsoft-com:vml" Requires="v">
                <p:oleObj name="Equation" r:id="rId4" imgW="2743200" imgH="482400" progId="Equation.DSMT4">
                  <p:embed/>
                </p:oleObj>
              </mc:Choice>
              <mc:Fallback>
                <p:oleObj name="Equation" r:id="rId4" imgW="2743200" imgH="482400" progId="Equation.DSMT4">
                  <p:embed/>
                  <p:pic>
                    <p:nvPicPr>
                      <p:cNvPr id="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4953001"/>
                        <a:ext cx="621347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Slide Number Placeholder 3">
            <a:extLst>
              <a:ext uri="{FF2B5EF4-FFF2-40B4-BE49-F238E27FC236}">
                <a16:creationId xmlns:a16="http://schemas.microsoft.com/office/drawing/2014/main" id="{5335BED6-6DCA-9327-E5E5-4195F1FF09C5}"/>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12</a:t>
            </a:fld>
            <a:endParaRPr lang="en-US" dirty="0">
              <a:solidFill>
                <a:schemeClr val="tx1">
                  <a:lumMod val="50000"/>
                </a:schemeClr>
              </a:solidFill>
            </a:endParaRPr>
          </a:p>
        </p:txBody>
      </p:sp>
    </p:spTree>
    <p:extLst>
      <p:ext uri="{BB962C8B-B14F-4D97-AF65-F5344CB8AC3E}">
        <p14:creationId xmlns:p14="http://schemas.microsoft.com/office/powerpoint/2010/main" val="4114339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Transformer Nodal Equations</a:t>
            </a:r>
          </a:p>
        </p:txBody>
      </p:sp>
      <p:sp>
        <p:nvSpPr>
          <p:cNvPr id="3" name="Content Placeholder 2"/>
          <p:cNvSpPr>
            <a:spLocks noGrp="1"/>
          </p:cNvSpPr>
          <p:nvPr>
            <p:ph idx="1"/>
          </p:nvPr>
        </p:nvSpPr>
        <p:spPr>
          <a:xfrm>
            <a:off x="457200" y="1280160"/>
            <a:ext cx="8001000" cy="853440"/>
          </a:xfrm>
        </p:spPr>
        <p:txBody>
          <a:bodyPr/>
          <a:lstStyle/>
          <a:p>
            <a:r>
              <a:rPr lang="en-US" dirty="0"/>
              <a:t>We may rewrite these two equations as</a:t>
            </a:r>
          </a:p>
        </p:txBody>
      </p:sp>
      <p:graphicFrame>
        <p:nvGraphicFramePr>
          <p:cNvPr id="5" name="Object 4"/>
          <p:cNvGraphicFramePr>
            <a:graphicFrameLocks noGrp="1" noChangeAspect="1"/>
          </p:cNvGraphicFramePr>
          <p:nvPr>
            <p:extLst>
              <p:ext uri="{D42A27DB-BD31-4B8C-83A1-F6EECF244321}">
                <p14:modId xmlns:p14="http://schemas.microsoft.com/office/powerpoint/2010/main" val="3855815184"/>
              </p:ext>
            </p:extLst>
          </p:nvPr>
        </p:nvGraphicFramePr>
        <p:xfrm>
          <a:off x="914400" y="1981200"/>
          <a:ext cx="4551362" cy="1954213"/>
        </p:xfrm>
        <a:graphic>
          <a:graphicData uri="http://schemas.openxmlformats.org/presentationml/2006/ole">
            <mc:AlternateContent xmlns:mc="http://schemas.openxmlformats.org/markup-compatibility/2006">
              <mc:Choice xmlns:v="urn:schemas-microsoft-com:vml" Requires="v">
                <p:oleObj name="Equation" r:id="rId2" imgW="2247840" imgH="965160" progId="Equation.DSMT4">
                  <p:embed/>
                </p:oleObj>
              </mc:Choice>
              <mc:Fallback>
                <p:oleObj name="Equation" r:id="rId2" imgW="2247840" imgH="965160" progId="Equation.DSMT4">
                  <p:embed/>
                  <p:pic>
                    <p:nvPicPr>
                      <p:cNvPr id="5" name="Object 4"/>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81200"/>
                        <a:ext cx="4551362"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6" name="Rectangle 5"/>
          <p:cNvSpPr/>
          <p:nvPr/>
        </p:nvSpPr>
        <p:spPr>
          <a:xfrm>
            <a:off x="1066800" y="4336365"/>
            <a:ext cx="9372600" cy="1200329"/>
          </a:xfrm>
          <a:prstGeom prst="rect">
            <a:avLst/>
          </a:prstGeom>
          <a:solidFill>
            <a:schemeClr val="accent3">
              <a:lumMod val="95000"/>
            </a:schemeClr>
          </a:solidFill>
        </p:spPr>
        <p:txBody>
          <a:bodyPr wrap="square">
            <a:spAutoFit/>
          </a:bodyPr>
          <a:lstStyle/>
          <a:p>
            <a:pPr>
              <a:spcBef>
                <a:spcPct val="0"/>
              </a:spcBef>
            </a:pPr>
            <a:r>
              <a:rPr lang="en-US" sz="2400" dirty="0">
                <a:solidFill>
                  <a:srgbClr val="1E0000"/>
                </a:solidFill>
              </a:rPr>
              <a:t>This approach was first presented in F.L. Alvarado, “Formation of Y-Node using the Primitive Y-Node Concept,” </a:t>
            </a:r>
            <a:r>
              <a:rPr lang="en-US" sz="2400" i="1" dirty="0">
                <a:solidFill>
                  <a:srgbClr val="1E0000"/>
                </a:solidFill>
              </a:rPr>
              <a:t>IEEE Trans. Power App. and Syst., </a:t>
            </a:r>
            <a:r>
              <a:rPr lang="en-US" sz="2400" dirty="0">
                <a:solidFill>
                  <a:srgbClr val="1E0000"/>
                </a:solidFill>
              </a:rPr>
              <a:t>December 1982</a:t>
            </a:r>
          </a:p>
        </p:txBody>
      </p:sp>
      <p:sp>
        <p:nvSpPr>
          <p:cNvPr id="7" name="Rectangle 6"/>
          <p:cNvSpPr/>
          <p:nvPr/>
        </p:nvSpPr>
        <p:spPr>
          <a:xfrm>
            <a:off x="5715000" y="1974165"/>
            <a:ext cx="4419600" cy="1200329"/>
          </a:xfrm>
          <a:prstGeom prst="rect">
            <a:avLst/>
          </a:prstGeom>
          <a:solidFill>
            <a:schemeClr val="accent3">
              <a:lumMod val="95000"/>
            </a:schemeClr>
          </a:solidFill>
        </p:spPr>
        <p:txBody>
          <a:bodyPr wrap="square">
            <a:spAutoFit/>
          </a:bodyPr>
          <a:lstStyle/>
          <a:p>
            <a:pPr>
              <a:spcBef>
                <a:spcPct val="0"/>
              </a:spcBef>
            </a:pPr>
            <a:r>
              <a:rPr lang="en-US" sz="2400" b="1" dirty="0">
                <a:solidFill>
                  <a:srgbClr val="1E0000"/>
                </a:solidFill>
              </a:rPr>
              <a:t>Y</a:t>
            </a:r>
            <a:r>
              <a:rPr lang="en-US" sz="2400" baseline="-25000" dirty="0">
                <a:solidFill>
                  <a:srgbClr val="1E0000"/>
                </a:solidFill>
              </a:rPr>
              <a:t>bus</a:t>
            </a:r>
            <a:r>
              <a:rPr lang="en-US" sz="2400" dirty="0">
                <a:solidFill>
                  <a:srgbClr val="1E0000"/>
                </a:solidFill>
              </a:rPr>
              <a:t> is still symmetric here (though this will change with phase shifters)</a:t>
            </a:r>
          </a:p>
        </p:txBody>
      </p:sp>
      <p:sp>
        <p:nvSpPr>
          <p:cNvPr id="8" name="Slide Number Placeholder 3">
            <a:extLst>
              <a:ext uri="{FF2B5EF4-FFF2-40B4-BE49-F238E27FC236}">
                <a16:creationId xmlns:a16="http://schemas.microsoft.com/office/drawing/2014/main" id="{D5FE92DD-FD56-901A-CFD9-300D278F3296}"/>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13</a:t>
            </a:fld>
            <a:endParaRPr lang="en-US" dirty="0">
              <a:solidFill>
                <a:schemeClr val="tx1">
                  <a:lumMod val="50000"/>
                </a:schemeClr>
              </a:solidFill>
            </a:endParaRPr>
          </a:p>
        </p:txBody>
      </p:sp>
    </p:spTree>
    <p:extLst>
      <p:ext uri="{BB962C8B-B14F-4D97-AF65-F5344CB8AC3E}">
        <p14:creationId xmlns:p14="http://schemas.microsoft.com/office/powerpoint/2010/main" val="1433701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a:latin typeface="Symbol" panose="05050102010706020507" pitchFamily="18" charset="2"/>
              </a:rPr>
              <a:t>p</a:t>
            </a:r>
            <a:r>
              <a:rPr lang="en-US" dirty="0"/>
              <a:t>-Equivalent Circuit for a Transformer Branch</a:t>
            </a:r>
          </a:p>
        </p:txBody>
      </p:sp>
      <p:grpSp>
        <p:nvGrpSpPr>
          <p:cNvPr id="5" name="Group 42"/>
          <p:cNvGrpSpPr>
            <a:grpSpLocks/>
          </p:cNvGrpSpPr>
          <p:nvPr/>
        </p:nvGrpSpPr>
        <p:grpSpPr bwMode="auto">
          <a:xfrm>
            <a:off x="457200" y="1600200"/>
            <a:ext cx="8397240" cy="4008438"/>
            <a:chOff x="105" y="1355"/>
            <a:chExt cx="5512" cy="2605"/>
          </a:xfrm>
        </p:grpSpPr>
        <p:sp>
          <p:nvSpPr>
            <p:cNvPr id="6" name="Line 5"/>
            <p:cNvSpPr>
              <a:spLocks noChangeAspect="1" noChangeShapeType="1"/>
            </p:cNvSpPr>
            <p:nvPr/>
          </p:nvSpPr>
          <p:spPr bwMode="auto">
            <a:xfrm>
              <a:off x="801" y="1885"/>
              <a:ext cx="0" cy="487"/>
            </a:xfrm>
            <a:prstGeom prst="line">
              <a:avLst/>
            </a:prstGeom>
            <a:noFill/>
            <a:ln w="1016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7" name="Line 6"/>
            <p:cNvSpPr>
              <a:spLocks noChangeAspect="1" noChangeShapeType="1"/>
            </p:cNvSpPr>
            <p:nvPr/>
          </p:nvSpPr>
          <p:spPr bwMode="auto">
            <a:xfrm>
              <a:off x="5000" y="1885"/>
              <a:ext cx="0" cy="487"/>
            </a:xfrm>
            <a:prstGeom prst="line">
              <a:avLst/>
            </a:prstGeom>
            <a:noFill/>
            <a:ln w="1016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8" name="Line 7"/>
            <p:cNvSpPr>
              <a:spLocks noChangeAspect="1" noChangeShapeType="1"/>
            </p:cNvSpPr>
            <p:nvPr/>
          </p:nvSpPr>
          <p:spPr bwMode="auto">
            <a:xfrm>
              <a:off x="801" y="2129"/>
              <a:ext cx="4199" cy="0"/>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9" name="Rectangle 8"/>
            <p:cNvSpPr>
              <a:spLocks noChangeAspect="1" noChangeArrowheads="1"/>
            </p:cNvSpPr>
            <p:nvPr/>
          </p:nvSpPr>
          <p:spPr bwMode="auto">
            <a:xfrm>
              <a:off x="2653" y="2007"/>
              <a:ext cx="494" cy="243"/>
            </a:xfrm>
            <a:prstGeom prst="rect">
              <a:avLst/>
            </a:prstGeom>
            <a:solidFill>
              <a:srgbClr val="FFFFFF"/>
            </a:solidFill>
            <a:ln w="44450">
              <a:solidFill>
                <a:srgbClr val="000000"/>
              </a:solidFill>
              <a:miter lim="800000"/>
              <a:headEnd/>
              <a:tailEnd/>
            </a:ln>
          </p:spPr>
          <p:txBody>
            <a:bodyPr/>
            <a:lstStyle/>
            <a:p>
              <a:pPr eaLnBrk="0" hangingPunct="0">
                <a:spcBef>
                  <a:spcPct val="50000"/>
                </a:spcBef>
              </a:pPr>
              <a:endParaRPr lang="en-US" sz="2800"/>
            </a:p>
          </p:txBody>
        </p:sp>
        <p:sp>
          <p:nvSpPr>
            <p:cNvPr id="10" name="Line 9"/>
            <p:cNvSpPr>
              <a:spLocks noChangeAspect="1" noChangeShapeType="1"/>
            </p:cNvSpPr>
            <p:nvPr/>
          </p:nvSpPr>
          <p:spPr bwMode="auto">
            <a:xfrm>
              <a:off x="1605" y="2142"/>
              <a:ext cx="0" cy="1738"/>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11" name="Rectangle 11"/>
            <p:cNvSpPr>
              <a:spLocks noChangeAspect="1" noChangeArrowheads="1"/>
            </p:cNvSpPr>
            <p:nvPr/>
          </p:nvSpPr>
          <p:spPr bwMode="auto">
            <a:xfrm>
              <a:off x="1473" y="2389"/>
              <a:ext cx="264" cy="1231"/>
            </a:xfrm>
            <a:prstGeom prst="rect">
              <a:avLst/>
            </a:prstGeom>
            <a:solidFill>
              <a:srgbClr val="FFFFFF"/>
            </a:solidFill>
            <a:ln w="44450">
              <a:solidFill>
                <a:srgbClr val="000000"/>
              </a:solidFill>
              <a:miter lim="800000"/>
              <a:headEnd/>
              <a:tailEnd/>
            </a:ln>
          </p:spPr>
          <p:txBody>
            <a:bodyPr/>
            <a:lstStyle/>
            <a:p>
              <a:pPr eaLnBrk="0" hangingPunct="0">
                <a:spcBef>
                  <a:spcPct val="50000"/>
                </a:spcBef>
              </a:pPr>
              <a:endParaRPr lang="en-US" sz="2800"/>
            </a:p>
          </p:txBody>
        </p:sp>
        <p:grpSp>
          <p:nvGrpSpPr>
            <p:cNvPr id="12" name="Group 34"/>
            <p:cNvGrpSpPr>
              <a:grpSpLocks/>
            </p:cNvGrpSpPr>
            <p:nvPr/>
          </p:nvGrpSpPr>
          <p:grpSpPr bwMode="auto">
            <a:xfrm>
              <a:off x="1490" y="3880"/>
              <a:ext cx="247" cy="80"/>
              <a:chOff x="1490" y="3462"/>
              <a:chExt cx="247" cy="80"/>
            </a:xfrm>
          </p:grpSpPr>
          <p:sp>
            <p:nvSpPr>
              <p:cNvPr id="28" name="Line 13"/>
              <p:cNvSpPr>
                <a:spLocks noChangeAspect="1" noChangeShapeType="1"/>
              </p:cNvSpPr>
              <p:nvPr/>
            </p:nvSpPr>
            <p:spPr bwMode="auto">
              <a:xfrm>
                <a:off x="1490" y="3462"/>
                <a:ext cx="247" cy="0"/>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9" name="Line 14"/>
              <p:cNvSpPr>
                <a:spLocks noChangeAspect="1" noChangeShapeType="1"/>
              </p:cNvSpPr>
              <p:nvPr/>
            </p:nvSpPr>
            <p:spPr bwMode="auto">
              <a:xfrm flipV="1">
                <a:off x="1524" y="3540"/>
                <a:ext cx="163" cy="2"/>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p>
            </p:txBody>
          </p:sp>
        </p:grpSp>
        <p:sp>
          <p:nvSpPr>
            <p:cNvPr id="13" name="Text Box 18"/>
            <p:cNvSpPr txBox="1">
              <a:spLocks noChangeArrowheads="1"/>
            </p:cNvSpPr>
            <p:nvPr/>
          </p:nvSpPr>
          <p:spPr bwMode="auto">
            <a:xfrm>
              <a:off x="688" y="1558"/>
              <a:ext cx="307"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txBody>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r>
                <a:rPr lang="en-US" sz="2800" i="1">
                  <a:latin typeface="Times New Roman" pitchFamily="18" charset="0"/>
                </a:rPr>
                <a:t>k</a:t>
              </a:r>
              <a:endParaRPr lang="en-US" sz="2800"/>
            </a:p>
          </p:txBody>
        </p:sp>
        <p:sp>
          <p:nvSpPr>
            <p:cNvPr id="14" name="Text Box 19"/>
            <p:cNvSpPr txBox="1">
              <a:spLocks noChangeArrowheads="1"/>
            </p:cNvSpPr>
            <p:nvPr/>
          </p:nvSpPr>
          <p:spPr bwMode="auto">
            <a:xfrm>
              <a:off x="4864" y="1574"/>
              <a:ext cx="41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txBody>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r>
                <a:rPr lang="en-US" sz="2800" i="1">
                  <a:latin typeface="Times New Roman" pitchFamily="18" charset="0"/>
                </a:rPr>
                <a:t>m</a:t>
              </a:r>
              <a:endParaRPr lang="en-US" sz="2800"/>
            </a:p>
          </p:txBody>
        </p:sp>
        <p:sp>
          <p:nvSpPr>
            <p:cNvPr id="15" name="Text Box 20"/>
            <p:cNvSpPr txBox="1">
              <a:spLocks noChangeArrowheads="1"/>
            </p:cNvSpPr>
            <p:nvPr/>
          </p:nvSpPr>
          <p:spPr bwMode="auto">
            <a:xfrm>
              <a:off x="275" y="2447"/>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txBody>
            <a:bodyPr wrap="none">
              <a:spAutoFit/>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endParaRPr lang="en-US" sz="2800"/>
            </a:p>
          </p:txBody>
        </p:sp>
        <p:sp>
          <p:nvSpPr>
            <p:cNvPr id="16" name="Text Box 21"/>
            <p:cNvSpPr txBox="1">
              <a:spLocks noChangeArrowheads="1"/>
            </p:cNvSpPr>
            <p:nvPr/>
          </p:nvSpPr>
          <p:spPr bwMode="auto">
            <a:xfrm>
              <a:off x="4478" y="2447"/>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txBody>
            <a:bodyPr wrap="none">
              <a:spAutoFit/>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endParaRPr lang="en-US" sz="2800"/>
            </a:p>
          </p:txBody>
        </p:sp>
        <p:sp>
          <p:nvSpPr>
            <p:cNvPr id="17" name="Text Box 22"/>
            <p:cNvSpPr txBox="1">
              <a:spLocks noChangeArrowheads="1"/>
            </p:cNvSpPr>
            <p:nvPr/>
          </p:nvSpPr>
          <p:spPr bwMode="auto">
            <a:xfrm>
              <a:off x="2671" y="1414"/>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txBody>
            <a:bodyPr wrap="none">
              <a:spAutoFit/>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endParaRPr lang="en-US" sz="2800"/>
            </a:p>
          </p:txBody>
        </p:sp>
        <p:graphicFrame>
          <p:nvGraphicFramePr>
            <p:cNvPr id="18" name="Object 23"/>
            <p:cNvGraphicFramePr>
              <a:graphicFrameLocks noChangeAspect="1"/>
            </p:cNvGraphicFramePr>
            <p:nvPr/>
          </p:nvGraphicFramePr>
          <p:xfrm>
            <a:off x="2641" y="1355"/>
            <a:ext cx="446" cy="557"/>
          </p:xfrm>
          <a:graphic>
            <a:graphicData uri="http://schemas.openxmlformats.org/presentationml/2006/ole">
              <mc:AlternateContent xmlns:mc="http://schemas.openxmlformats.org/markup-compatibility/2006">
                <mc:Choice xmlns:v="urn:schemas-microsoft-com:vml" Requires="v">
                  <p:oleObj name="Equation" r:id="rId2" imgW="317160" imgH="393480" progId="Equation.DSMT4">
                    <p:embed/>
                  </p:oleObj>
                </mc:Choice>
                <mc:Fallback>
                  <p:oleObj name="Equation" r:id="rId2" imgW="317160" imgH="393480" progId="Equation.DSMT4">
                    <p:embed/>
                    <p:pic>
                      <p:nvPicPr>
                        <p:cNvPr id="18" name="Object 23"/>
                        <p:cNvPicPr>
                          <a:picLocks noChangeAspect="1" noChangeArrowheads="1"/>
                        </p:cNvPicPr>
                        <p:nvPr/>
                      </p:nvPicPr>
                      <p:blipFill>
                        <a:blip r:embed="rId3"/>
                        <a:srcRect/>
                        <a:stretch>
                          <a:fillRect/>
                        </a:stretch>
                      </p:blipFill>
                      <p:spPr bwMode="auto">
                        <a:xfrm>
                          <a:off x="2641" y="1355"/>
                          <a:ext cx="446"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pic>
                  </p:oleObj>
                </mc:Fallback>
              </mc:AlternateContent>
            </a:graphicData>
          </a:graphic>
        </p:graphicFrame>
        <p:graphicFrame>
          <p:nvGraphicFramePr>
            <p:cNvPr id="19" name="Object 25"/>
            <p:cNvGraphicFramePr>
              <a:graphicFrameLocks noChangeAspect="1"/>
            </p:cNvGraphicFramePr>
            <p:nvPr/>
          </p:nvGraphicFramePr>
          <p:xfrm>
            <a:off x="105" y="2448"/>
            <a:ext cx="1214" cy="621"/>
          </p:xfrm>
          <a:graphic>
            <a:graphicData uri="http://schemas.openxmlformats.org/presentationml/2006/ole">
              <mc:AlternateContent xmlns:mc="http://schemas.openxmlformats.org/markup-compatibility/2006">
                <mc:Choice xmlns:v="urn:schemas-microsoft-com:vml" Requires="v">
                  <p:oleObj name="Equation" r:id="rId4" imgW="838080" imgH="431640" progId="Equation.DSMT4">
                    <p:embed/>
                  </p:oleObj>
                </mc:Choice>
                <mc:Fallback>
                  <p:oleObj name="Equation" r:id="rId4" imgW="838080" imgH="431640" progId="Equation.DSMT4">
                    <p:embed/>
                    <p:pic>
                      <p:nvPicPr>
                        <p:cNvPr id="19" name="Object 25"/>
                        <p:cNvPicPr>
                          <a:picLocks noChangeAspect="1" noChangeArrowheads="1"/>
                        </p:cNvPicPr>
                        <p:nvPr/>
                      </p:nvPicPr>
                      <p:blipFill>
                        <a:blip r:embed="rId5"/>
                        <a:srcRect/>
                        <a:stretch>
                          <a:fillRect/>
                        </a:stretch>
                      </p:blipFill>
                      <p:spPr bwMode="auto">
                        <a:xfrm>
                          <a:off x="105" y="2448"/>
                          <a:ext cx="1214"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29"/>
            <p:cNvGraphicFramePr>
              <a:graphicFrameLocks noChangeAspect="1"/>
            </p:cNvGraphicFramePr>
            <p:nvPr/>
          </p:nvGraphicFramePr>
          <p:xfrm>
            <a:off x="4515" y="2448"/>
            <a:ext cx="1102" cy="621"/>
          </p:xfrm>
          <a:graphic>
            <a:graphicData uri="http://schemas.openxmlformats.org/presentationml/2006/ole">
              <mc:AlternateContent xmlns:mc="http://schemas.openxmlformats.org/markup-compatibility/2006">
                <mc:Choice xmlns:v="urn:schemas-microsoft-com:vml" Requires="v">
                  <p:oleObj name="Equation" r:id="rId6" imgW="761760" imgH="431640" progId="Equation.DSMT4">
                    <p:embed/>
                  </p:oleObj>
                </mc:Choice>
                <mc:Fallback>
                  <p:oleObj name="Equation" r:id="rId6" imgW="761760" imgH="431640" progId="Equation.DSMT4">
                    <p:embed/>
                    <p:pic>
                      <p:nvPicPr>
                        <p:cNvPr id="20" name="Object 29"/>
                        <p:cNvPicPr>
                          <a:picLocks noChangeAspect="1" noChangeArrowheads="1"/>
                        </p:cNvPicPr>
                        <p:nvPr/>
                      </p:nvPicPr>
                      <p:blipFill>
                        <a:blip r:embed="rId7"/>
                        <a:srcRect/>
                        <a:stretch>
                          <a:fillRect/>
                        </a:stretch>
                      </p:blipFill>
                      <p:spPr bwMode="auto">
                        <a:xfrm>
                          <a:off x="4515" y="2448"/>
                          <a:ext cx="1102"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pic>
                  </p:oleObj>
                </mc:Fallback>
              </mc:AlternateContent>
            </a:graphicData>
          </a:graphic>
        </p:graphicFrame>
        <p:grpSp>
          <p:nvGrpSpPr>
            <p:cNvPr id="21" name="Group 40"/>
            <p:cNvGrpSpPr>
              <a:grpSpLocks/>
            </p:cNvGrpSpPr>
            <p:nvPr/>
          </p:nvGrpSpPr>
          <p:grpSpPr bwMode="auto">
            <a:xfrm>
              <a:off x="3865" y="2142"/>
              <a:ext cx="264" cy="1818"/>
              <a:chOff x="1569" y="2238"/>
              <a:chExt cx="264" cy="1818"/>
            </a:xfrm>
          </p:grpSpPr>
          <p:sp>
            <p:nvSpPr>
              <p:cNvPr id="23" name="Line 35"/>
              <p:cNvSpPr>
                <a:spLocks noChangeAspect="1" noChangeShapeType="1"/>
              </p:cNvSpPr>
              <p:nvPr/>
            </p:nvSpPr>
            <p:spPr bwMode="auto">
              <a:xfrm>
                <a:off x="1701" y="2238"/>
                <a:ext cx="0" cy="1738"/>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4" name="Rectangle 36"/>
              <p:cNvSpPr>
                <a:spLocks noChangeAspect="1" noChangeArrowheads="1"/>
              </p:cNvSpPr>
              <p:nvPr/>
            </p:nvSpPr>
            <p:spPr bwMode="auto">
              <a:xfrm>
                <a:off x="1569" y="2485"/>
                <a:ext cx="264" cy="1231"/>
              </a:xfrm>
              <a:prstGeom prst="rect">
                <a:avLst/>
              </a:prstGeom>
              <a:solidFill>
                <a:srgbClr val="FFFFFF"/>
              </a:solidFill>
              <a:ln w="44450">
                <a:solidFill>
                  <a:srgbClr val="000000"/>
                </a:solidFill>
                <a:miter lim="800000"/>
                <a:headEnd/>
                <a:tailEnd/>
              </a:ln>
            </p:spPr>
            <p:txBody>
              <a:bodyPr/>
              <a:lstStyle/>
              <a:p>
                <a:pPr eaLnBrk="0" hangingPunct="0">
                  <a:spcBef>
                    <a:spcPct val="50000"/>
                  </a:spcBef>
                </a:pPr>
                <a:endParaRPr lang="en-US" sz="2800"/>
              </a:p>
            </p:txBody>
          </p:sp>
          <p:grpSp>
            <p:nvGrpSpPr>
              <p:cNvPr id="25" name="Group 37"/>
              <p:cNvGrpSpPr>
                <a:grpSpLocks/>
              </p:cNvGrpSpPr>
              <p:nvPr/>
            </p:nvGrpSpPr>
            <p:grpSpPr bwMode="auto">
              <a:xfrm>
                <a:off x="1586" y="3976"/>
                <a:ext cx="247" cy="80"/>
                <a:chOff x="1490" y="3462"/>
                <a:chExt cx="247" cy="80"/>
              </a:xfrm>
            </p:grpSpPr>
            <p:sp>
              <p:nvSpPr>
                <p:cNvPr id="26" name="Line 38"/>
                <p:cNvSpPr>
                  <a:spLocks noChangeAspect="1" noChangeShapeType="1"/>
                </p:cNvSpPr>
                <p:nvPr/>
              </p:nvSpPr>
              <p:spPr bwMode="auto">
                <a:xfrm>
                  <a:off x="1490" y="3462"/>
                  <a:ext cx="247" cy="0"/>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7" name="Line 39"/>
                <p:cNvSpPr>
                  <a:spLocks noChangeAspect="1" noChangeShapeType="1"/>
                </p:cNvSpPr>
                <p:nvPr/>
              </p:nvSpPr>
              <p:spPr bwMode="auto">
                <a:xfrm flipV="1">
                  <a:off x="1524" y="3540"/>
                  <a:ext cx="163" cy="2"/>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p>
              </p:txBody>
            </p:sp>
          </p:grpSp>
        </p:grpSp>
        <p:sp>
          <p:nvSpPr>
            <p:cNvPr id="22" name="Rectangle 41"/>
            <p:cNvSpPr>
              <a:spLocks noChangeAspect="1" noChangeArrowheads="1"/>
            </p:cNvSpPr>
            <p:nvPr/>
          </p:nvSpPr>
          <p:spPr bwMode="auto">
            <a:xfrm rot="5400000">
              <a:off x="2704" y="1513"/>
              <a:ext cx="264" cy="1231"/>
            </a:xfrm>
            <a:prstGeom prst="rect">
              <a:avLst/>
            </a:prstGeom>
            <a:solidFill>
              <a:srgbClr val="FFFFFF"/>
            </a:solidFill>
            <a:ln w="44450">
              <a:solidFill>
                <a:srgbClr val="000000"/>
              </a:solidFill>
              <a:miter lim="800000"/>
              <a:headEnd/>
              <a:tailEnd/>
            </a:ln>
          </p:spPr>
          <p:txBody>
            <a:bodyPr/>
            <a:lstStyle/>
            <a:p>
              <a:pPr eaLnBrk="0" hangingPunct="0">
                <a:spcBef>
                  <a:spcPct val="50000"/>
                </a:spcBef>
              </a:pPr>
              <a:endParaRPr lang="en-US" sz="2800"/>
            </a:p>
          </p:txBody>
        </p:sp>
      </p:grpSp>
      <p:sp>
        <p:nvSpPr>
          <p:cNvPr id="4" name="Slide Number Placeholder 3">
            <a:extLst>
              <a:ext uri="{FF2B5EF4-FFF2-40B4-BE49-F238E27FC236}">
                <a16:creationId xmlns:a16="http://schemas.microsoft.com/office/drawing/2014/main" id="{2AFE2B5B-CF44-B2E1-3C34-5ED7D0CAFDA0}"/>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14</a:t>
            </a:fld>
            <a:endParaRPr lang="en-US" dirty="0">
              <a:solidFill>
                <a:schemeClr val="tx1">
                  <a:lumMod val="50000"/>
                </a:schemeClr>
              </a:solidFill>
            </a:endParaRPr>
          </a:p>
        </p:txBody>
      </p:sp>
    </p:spTree>
    <p:extLst>
      <p:ext uri="{BB962C8B-B14F-4D97-AF65-F5344CB8AC3E}">
        <p14:creationId xmlns:p14="http://schemas.microsoft.com/office/powerpoint/2010/main" val="1972158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 Tap Voltage Control</a:t>
            </a:r>
          </a:p>
        </p:txBody>
      </p:sp>
      <p:sp>
        <p:nvSpPr>
          <p:cNvPr id="3" name="Content Placeholder 2"/>
          <p:cNvSpPr>
            <a:spLocks noGrp="1"/>
          </p:cNvSpPr>
          <p:nvPr>
            <p:ph idx="1"/>
          </p:nvPr>
        </p:nvSpPr>
        <p:spPr>
          <a:xfrm>
            <a:off x="457200" y="1280160"/>
            <a:ext cx="11176000" cy="3733800"/>
          </a:xfrm>
        </p:spPr>
        <p:txBody>
          <a:bodyPr/>
          <a:lstStyle/>
          <a:p>
            <a:pPr>
              <a:spcBef>
                <a:spcPct val="0"/>
              </a:spcBef>
            </a:pPr>
            <a:r>
              <a:rPr lang="en-US" dirty="0"/>
              <a:t>A transformer with a variable tap, i.e., the variable t is not constant, may be used to control the voltage at either the bus on the side of the tap or  at the bus on the side away from the tap. </a:t>
            </a:r>
          </a:p>
          <a:p>
            <a:pPr>
              <a:spcBef>
                <a:spcPct val="0"/>
              </a:spcBef>
            </a:pPr>
            <a:r>
              <a:rPr lang="en-US" dirty="0"/>
              <a:t>This constitutes an example of single criterion control since we adjust a single control variable (i.e., the transformer tap t) to achieve a specified criterion: the maintenance of a constant voltage at a designated bus.</a:t>
            </a:r>
          </a:p>
          <a:p>
            <a:pPr>
              <a:spcBef>
                <a:spcPct val="0"/>
              </a:spcBef>
            </a:pPr>
            <a:r>
              <a:rPr lang="en-US" dirty="0"/>
              <a:t>Names for this type of control are on-load tap changer (LTC) transformer or tap changing under load (TCUL).</a:t>
            </a:r>
          </a:p>
          <a:p>
            <a:pPr>
              <a:spcBef>
                <a:spcPct val="0"/>
              </a:spcBef>
            </a:pPr>
            <a:r>
              <a:rPr lang="en-US" dirty="0"/>
              <a:t>Usually on low side; there may also be taps on high side that can be adjusted when it is de-energized. </a:t>
            </a:r>
          </a:p>
          <a:p>
            <a:endParaRPr lang="en-US" dirty="0"/>
          </a:p>
        </p:txBody>
      </p:sp>
      <p:sp>
        <p:nvSpPr>
          <p:cNvPr id="4" name="Slide Number Placeholder 3">
            <a:extLst>
              <a:ext uri="{FF2B5EF4-FFF2-40B4-BE49-F238E27FC236}">
                <a16:creationId xmlns:a16="http://schemas.microsoft.com/office/drawing/2014/main" id="{0AB9DC69-C314-BD8F-5B8C-847195AF810E}"/>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15</a:t>
            </a:fld>
            <a:endParaRPr lang="en-US" dirty="0">
              <a:solidFill>
                <a:schemeClr val="tx1">
                  <a:lumMod val="50000"/>
                </a:schemeClr>
              </a:solidFill>
            </a:endParaRPr>
          </a:p>
        </p:txBody>
      </p:sp>
    </p:spTree>
    <p:extLst>
      <p:ext uri="{BB962C8B-B14F-4D97-AF65-F5344CB8AC3E}">
        <p14:creationId xmlns:p14="http://schemas.microsoft.com/office/powerpoint/2010/main" val="2533938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 Tap Voltage Control</a:t>
            </a:r>
          </a:p>
        </p:txBody>
      </p:sp>
      <p:sp>
        <p:nvSpPr>
          <p:cNvPr id="3" name="Content Placeholder 2"/>
          <p:cNvSpPr>
            <a:spLocks noGrp="1"/>
          </p:cNvSpPr>
          <p:nvPr>
            <p:ph idx="1"/>
          </p:nvPr>
        </p:nvSpPr>
        <p:spPr>
          <a:xfrm>
            <a:off x="457200" y="1280160"/>
            <a:ext cx="10972800" cy="3733800"/>
          </a:xfrm>
        </p:spPr>
        <p:txBody>
          <a:bodyPr/>
          <a:lstStyle/>
          <a:p>
            <a:pPr>
              <a:spcBef>
                <a:spcPct val="0"/>
              </a:spcBef>
            </a:pPr>
            <a:r>
              <a:rPr lang="en-US" dirty="0"/>
              <a:t>An LTC is a discrete control, often with </a:t>
            </a:r>
            <a:r>
              <a:rPr lang="en-US" dirty="0">
                <a:latin typeface="Times New Roman" pitchFamily="18" charset="0"/>
              </a:rPr>
              <a:t>32</a:t>
            </a:r>
            <a:r>
              <a:rPr lang="en-US" dirty="0"/>
              <a:t> incremental steps of 0.625</a:t>
            </a:r>
            <a:r>
              <a:rPr lang="en-US" i="1" dirty="0">
                <a:latin typeface="Times New Roman" pitchFamily="18" charset="0"/>
              </a:rPr>
              <a:t>%</a:t>
            </a:r>
            <a:r>
              <a:rPr lang="en-US" dirty="0"/>
              <a:t> each, giving an automatic range of </a:t>
            </a:r>
            <a:r>
              <a:rPr lang="en-US" dirty="0">
                <a:sym typeface="Symbol" pitchFamily="18" charset="2"/>
              </a:rPr>
              <a:t></a:t>
            </a:r>
            <a:r>
              <a:rPr lang="en-US" dirty="0"/>
              <a:t> </a:t>
            </a:r>
            <a:r>
              <a:rPr lang="en-US" dirty="0">
                <a:latin typeface="Times New Roman" pitchFamily="18" charset="0"/>
              </a:rPr>
              <a:t>10</a:t>
            </a:r>
            <a:r>
              <a:rPr lang="en-US" i="1" dirty="0">
                <a:latin typeface="Times New Roman" pitchFamily="18" charset="0"/>
              </a:rPr>
              <a:t>%.</a:t>
            </a:r>
            <a:endParaRPr lang="en-US" dirty="0"/>
          </a:p>
          <a:p>
            <a:pPr>
              <a:spcBef>
                <a:spcPct val="0"/>
              </a:spcBef>
            </a:pPr>
            <a:r>
              <a:rPr lang="en-US" dirty="0"/>
              <a:t>It follows from the </a:t>
            </a:r>
            <a:r>
              <a:rPr lang="en-US" i="1" dirty="0">
                <a:sym typeface="Symbol" pitchFamily="18" charset="2"/>
              </a:rPr>
              <a:t></a:t>
            </a:r>
            <a:r>
              <a:rPr lang="en-US" sz="1200" i="1" dirty="0">
                <a:sym typeface="Symbol" pitchFamily="18" charset="2"/>
              </a:rPr>
              <a:t> </a:t>
            </a:r>
            <a:r>
              <a:rPr lang="en-US" dirty="0">
                <a:cs typeface="Arial" pitchFamily="34" charset="0"/>
              </a:rPr>
              <a:t>–</a:t>
            </a:r>
            <a:r>
              <a:rPr lang="en-US" sz="1200" i="1" dirty="0">
                <a:sym typeface="Symbol" pitchFamily="18" charset="2"/>
              </a:rPr>
              <a:t> </a:t>
            </a:r>
            <a:r>
              <a:rPr lang="en-US" dirty="0"/>
              <a:t>equivalent model for the transformer that the transfer admittance between the buses of the transformer branch and the contribution to the self admittance at the bus away from the tap explicitly depend on </a:t>
            </a:r>
            <a:r>
              <a:rPr lang="en-US" i="1" dirty="0">
                <a:latin typeface="Times New Roman" pitchFamily="18" charset="0"/>
              </a:rPr>
              <a:t>t.</a:t>
            </a:r>
            <a:r>
              <a:rPr lang="en-US" dirty="0"/>
              <a:t> </a:t>
            </a:r>
          </a:p>
          <a:p>
            <a:pPr>
              <a:spcBef>
                <a:spcPct val="0"/>
              </a:spcBef>
            </a:pPr>
            <a:r>
              <a:rPr lang="en-US" dirty="0"/>
              <a:t>However, the tap changes in discrete steps; there is also a built-in time delay in how fast they respond. </a:t>
            </a:r>
          </a:p>
          <a:p>
            <a:pPr>
              <a:spcBef>
                <a:spcPct val="0"/>
              </a:spcBef>
            </a:pPr>
            <a:r>
              <a:rPr lang="en-US" dirty="0"/>
              <a:t>Voltage regulators are devices with a unity nominal ratio, and then a similar tap range.</a:t>
            </a:r>
          </a:p>
        </p:txBody>
      </p:sp>
      <p:sp>
        <p:nvSpPr>
          <p:cNvPr id="4" name="Slide Number Placeholder 3">
            <a:extLst>
              <a:ext uri="{FF2B5EF4-FFF2-40B4-BE49-F238E27FC236}">
                <a16:creationId xmlns:a16="http://schemas.microsoft.com/office/drawing/2014/main" id="{373C25D1-F4E0-97D5-2681-7E9D25A9BA60}"/>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16</a:t>
            </a:fld>
            <a:endParaRPr lang="en-US" dirty="0">
              <a:solidFill>
                <a:schemeClr val="tx1">
                  <a:lumMod val="50000"/>
                </a:schemeClr>
              </a:solidFill>
            </a:endParaRPr>
          </a:p>
        </p:txBody>
      </p:sp>
    </p:spTree>
    <p:extLst>
      <p:ext uri="{BB962C8B-B14F-4D97-AF65-F5344CB8AC3E}">
        <p14:creationId xmlns:p14="http://schemas.microsoft.com/office/powerpoint/2010/main" val="380930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Ameren Champaign (IL) Test Facility Voltage Regulators</a:t>
            </a:r>
          </a:p>
        </p:txBody>
      </p:sp>
      <p:pic>
        <p:nvPicPr>
          <p:cNvPr id="5" name="Picture 2" descr="C:\Users\Thomas Overbye\AppData\Local\Microsoft\Windows\Temporary Internet Files\Content.Outlook\KCEW9DZF\IMG-20130821-0005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a:stretch/>
        </p:blipFill>
        <p:spPr bwMode="auto">
          <a:xfrm>
            <a:off x="1295400" y="1341566"/>
            <a:ext cx="5337754" cy="51598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315201" y="1341566"/>
            <a:ext cx="4267199" cy="1569660"/>
          </a:xfrm>
          <a:prstGeom prst="rect">
            <a:avLst/>
          </a:prstGeom>
          <a:solidFill>
            <a:schemeClr val="accent3">
              <a:lumMod val="95000"/>
            </a:schemeClr>
          </a:solidFill>
        </p:spPr>
        <p:txBody>
          <a:bodyPr wrap="square" rtlCol="0">
            <a:spAutoFit/>
          </a:bodyPr>
          <a:lstStyle/>
          <a:p>
            <a:r>
              <a:rPr lang="en-US" sz="2400" dirty="0">
                <a:solidFill>
                  <a:srgbClr val="1E0000"/>
                </a:solidFill>
              </a:rPr>
              <a:t>These are connected on the low side of a 69/12.4 kV </a:t>
            </a:r>
            <a:br>
              <a:rPr lang="en-US" sz="2400" dirty="0">
                <a:solidFill>
                  <a:srgbClr val="1E0000"/>
                </a:solidFill>
              </a:rPr>
            </a:br>
            <a:r>
              <a:rPr lang="en-US" sz="2400" dirty="0">
                <a:solidFill>
                  <a:srgbClr val="1E0000"/>
                </a:solidFill>
              </a:rPr>
              <a:t>transformer; each phase can be regulated separately. </a:t>
            </a:r>
          </a:p>
        </p:txBody>
      </p:sp>
      <p:sp>
        <p:nvSpPr>
          <p:cNvPr id="4" name="Slide Number Placeholder 3">
            <a:extLst>
              <a:ext uri="{FF2B5EF4-FFF2-40B4-BE49-F238E27FC236}">
                <a16:creationId xmlns:a16="http://schemas.microsoft.com/office/drawing/2014/main" id="{D4F40E5F-2A4F-87F4-E6E9-4C880F10E369}"/>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17</a:t>
            </a:fld>
            <a:endParaRPr lang="en-US" dirty="0">
              <a:solidFill>
                <a:schemeClr val="tx1">
                  <a:lumMod val="50000"/>
                </a:schemeClr>
              </a:solidFill>
            </a:endParaRPr>
          </a:p>
        </p:txBody>
      </p:sp>
    </p:spTree>
    <p:extLst>
      <p:ext uri="{BB962C8B-B14F-4D97-AF65-F5344CB8AC3E}">
        <p14:creationId xmlns:p14="http://schemas.microsoft.com/office/powerpoint/2010/main" val="583274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 Tap Voltage Control in the Power Flow</a:t>
            </a:r>
          </a:p>
        </p:txBody>
      </p:sp>
      <p:sp>
        <p:nvSpPr>
          <p:cNvPr id="3" name="Content Placeholder 2"/>
          <p:cNvSpPr>
            <a:spLocks noGrp="1"/>
          </p:cNvSpPr>
          <p:nvPr>
            <p:ph idx="1"/>
          </p:nvPr>
        </p:nvSpPr>
        <p:spPr>
          <a:xfrm>
            <a:off x="457200" y="1280160"/>
            <a:ext cx="11125200" cy="3733800"/>
          </a:xfrm>
        </p:spPr>
        <p:txBody>
          <a:bodyPr/>
          <a:lstStyle/>
          <a:p>
            <a:pPr>
              <a:spcBef>
                <a:spcPct val="0"/>
              </a:spcBef>
            </a:pPr>
            <a:r>
              <a:rPr lang="en-US" dirty="0"/>
              <a:t>LTCs (or voltage regulators) can be directly included </a:t>
            </a:r>
            <a:br>
              <a:rPr lang="en-US" dirty="0"/>
            </a:br>
            <a:r>
              <a:rPr lang="en-US" dirty="0"/>
              <a:t>in the power flow equations by modifying the </a:t>
            </a:r>
            <a:br>
              <a:rPr lang="en-US" dirty="0"/>
            </a:br>
            <a:r>
              <a:rPr lang="en-US" b="1" dirty="0"/>
              <a:t>Y</a:t>
            </a:r>
            <a:r>
              <a:rPr lang="en-US" b="1" baseline="-25000" dirty="0"/>
              <a:t>bus</a:t>
            </a:r>
            <a:r>
              <a:rPr lang="en-US" dirty="0"/>
              <a:t> entries; that is by scaling the terms by 1, 1/t or 1/t</a:t>
            </a:r>
            <a:r>
              <a:rPr lang="en-US" baseline="30000" dirty="0"/>
              <a:t>2</a:t>
            </a:r>
            <a:r>
              <a:rPr lang="en-US" dirty="0"/>
              <a:t> as appropriate.</a:t>
            </a:r>
          </a:p>
          <a:p>
            <a:pPr>
              <a:spcBef>
                <a:spcPct val="0"/>
              </a:spcBef>
            </a:pPr>
            <a:r>
              <a:rPr lang="en-US" dirty="0"/>
              <a:t>If t is fixed then there is no change in the number of equations</a:t>
            </a:r>
          </a:p>
          <a:p>
            <a:pPr>
              <a:spcBef>
                <a:spcPct val="0"/>
              </a:spcBef>
            </a:pPr>
            <a:r>
              <a:rPr lang="en-US" dirty="0"/>
              <a:t>If t is variable, such as to enforce a voltage equality, then it can be included either by adding an additional equation and variable (t) directly, or by doing an “outer loop” calculation in which t is varied outside of the NR solution.</a:t>
            </a:r>
          </a:p>
          <a:p>
            <a:pPr lvl="1">
              <a:spcBef>
                <a:spcPct val="0"/>
              </a:spcBef>
            </a:pPr>
            <a:r>
              <a:rPr lang="en-US" dirty="0"/>
              <a:t>The outer loop is used in PowerWorld because of limit issues. </a:t>
            </a:r>
          </a:p>
          <a:p>
            <a:endParaRPr lang="en-US" dirty="0"/>
          </a:p>
        </p:txBody>
      </p:sp>
      <p:sp>
        <p:nvSpPr>
          <p:cNvPr id="4" name="Slide Number Placeholder 3">
            <a:extLst>
              <a:ext uri="{FF2B5EF4-FFF2-40B4-BE49-F238E27FC236}">
                <a16:creationId xmlns:a16="http://schemas.microsoft.com/office/drawing/2014/main" id="{D0C4F20F-7B32-B0A7-DCE1-139A9EE40106}"/>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18</a:t>
            </a:fld>
            <a:endParaRPr lang="en-US" dirty="0">
              <a:solidFill>
                <a:schemeClr val="tx1">
                  <a:lumMod val="50000"/>
                </a:schemeClr>
              </a:solidFill>
            </a:endParaRPr>
          </a:p>
        </p:txBody>
      </p:sp>
    </p:spTree>
    <p:extLst>
      <p:ext uri="{BB962C8B-B14F-4D97-AF65-F5344CB8AC3E}">
        <p14:creationId xmlns:p14="http://schemas.microsoft.com/office/powerpoint/2010/main" val="2894817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a:xfrm>
            <a:off x="457200" y="1280160"/>
            <a:ext cx="11582400" cy="3733800"/>
          </a:xfrm>
        </p:spPr>
        <p:txBody>
          <a:bodyPr/>
          <a:lstStyle/>
          <a:p>
            <a:r>
              <a:rPr lang="en-US" dirty="0"/>
              <a:t>Start reading Chapter 7 (the term reliability is now often used instead of security)</a:t>
            </a:r>
          </a:p>
          <a:p>
            <a:r>
              <a:rPr lang="en-US" dirty="0"/>
              <a:t>Homework 2 is due on Thursday Sept 25</a:t>
            </a:r>
          </a:p>
          <a:p>
            <a:endParaRPr lang="en-US" dirty="0"/>
          </a:p>
          <a:p>
            <a:endParaRPr lang="en-US" dirty="0"/>
          </a:p>
          <a:p>
            <a:pPr lvl="1"/>
            <a:endParaRPr 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eaLnBrk="1" hangingPunct="1">
              <a:buFont typeface="Arial" charset="0"/>
              <a:buChar char="•"/>
            </a:pPr>
            <a:endParaRPr lang="en-US" altLang="en-US" dirty="0"/>
          </a:p>
          <a:p>
            <a:pPr eaLnBrk="1" hangingPunct="1">
              <a:buFont typeface="Arial" charset="0"/>
              <a:buChar char="•"/>
            </a:pPr>
            <a:endParaRPr lang="en-US" altLang="en-US" dirty="0"/>
          </a:p>
          <a:p>
            <a:pPr eaLnBrk="1" hangingPunct="1">
              <a:buFont typeface="Arial" charset="0"/>
              <a:buChar char="•"/>
            </a:pPr>
            <a:endParaRPr lang="en-US" altLang="en-US" dirty="0"/>
          </a:p>
          <a:p>
            <a:pPr marL="457200" lvl="1" indent="0" eaLnBrk="1" hangingPunct="1">
              <a:buNone/>
            </a:pPr>
            <a:endParaRPr lang="en-US" altLang="en-US" dirty="0"/>
          </a:p>
          <a:p>
            <a:pPr eaLnBrk="1" hangingPunct="1">
              <a:buFont typeface="Arial" charset="0"/>
              <a:buChar char="•"/>
            </a:pPr>
            <a:endParaRPr lang="en-US" altLang="en-US" dirty="0"/>
          </a:p>
          <a:p>
            <a:endParaRPr lang="en-US" dirty="0"/>
          </a:p>
        </p:txBody>
      </p:sp>
      <p:sp>
        <p:nvSpPr>
          <p:cNvPr id="4" name="Slide Number Placeholder 1"/>
          <p:cNvSpPr>
            <a:spLocks noGrp="1"/>
          </p:cNvSpPr>
          <p:nvPr>
            <p:ph type="sldNum" sz="quarter" idx="4"/>
          </p:nvPr>
        </p:nvSpPr>
        <p:spPr>
          <a:xfrm>
            <a:off x="11338560" y="6324600"/>
            <a:ext cx="612648" cy="457200"/>
          </a:xfrm>
        </p:spPr>
        <p:txBody>
          <a:bodyPr/>
          <a:lstStyle/>
          <a:p>
            <a:pPr>
              <a:defRPr/>
            </a:pPr>
            <a:fld id="{F6D20532-61D7-47D0-903F-227F7C48AD34}" type="slidenum">
              <a:rPr lang="en-US" smtClean="0">
                <a:solidFill>
                  <a:srgbClr val="1E0000"/>
                </a:solidFill>
              </a:rPr>
              <a:pPr>
                <a:defRPr/>
              </a:pPr>
              <a:t>1</a:t>
            </a:fld>
            <a:endParaRPr lang="en-US" dirty="0">
              <a:solidFill>
                <a:srgbClr val="1E0000"/>
              </a:solidFill>
            </a:endParaRPr>
          </a:p>
        </p:txBody>
      </p:sp>
    </p:spTree>
    <p:extLst>
      <p:ext uri="{BB962C8B-B14F-4D97-AF65-F5344CB8AC3E}">
        <p14:creationId xmlns:p14="http://schemas.microsoft.com/office/powerpoint/2010/main" val="3109638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Bus PowerWorld Example</a:t>
            </a:r>
          </a:p>
        </p:txBody>
      </p:sp>
      <p:sp>
        <p:nvSpPr>
          <p:cNvPr id="6" name="Rectangle 5"/>
          <p:cNvSpPr/>
          <p:nvPr/>
        </p:nvSpPr>
        <p:spPr>
          <a:xfrm>
            <a:off x="2053046" y="5943600"/>
            <a:ext cx="5791200" cy="461665"/>
          </a:xfrm>
          <a:prstGeom prst="rect">
            <a:avLst/>
          </a:prstGeom>
          <a:solidFill>
            <a:schemeClr val="accent3">
              <a:lumMod val="95000"/>
            </a:schemeClr>
          </a:solidFill>
        </p:spPr>
        <p:txBody>
          <a:bodyPr wrap="square">
            <a:spAutoFit/>
          </a:bodyPr>
          <a:lstStyle/>
          <a:p>
            <a:r>
              <a:rPr lang="en-US" sz="2400" dirty="0">
                <a:solidFill>
                  <a:srgbClr val="1E0000"/>
                </a:solidFill>
              </a:rPr>
              <a:t>PowerWorld Case: </a:t>
            </a:r>
            <a:r>
              <a:rPr lang="en-US" sz="2400" b="1" dirty="0">
                <a:solidFill>
                  <a:srgbClr val="1E0000"/>
                </a:solidFill>
              </a:rPr>
              <a:t>B5_Voltage</a:t>
            </a:r>
          </a:p>
        </p:txBody>
      </p:sp>
      <p:sp>
        <p:nvSpPr>
          <p:cNvPr id="7" name="Rectangle 6"/>
          <p:cNvSpPr/>
          <p:nvPr/>
        </p:nvSpPr>
        <p:spPr>
          <a:xfrm>
            <a:off x="7674429" y="1262744"/>
            <a:ext cx="3145972" cy="2246769"/>
          </a:xfrm>
          <a:prstGeom prst="rect">
            <a:avLst/>
          </a:prstGeom>
        </p:spPr>
        <p:txBody>
          <a:bodyPr wrap="square">
            <a:spAutoFit/>
          </a:bodyPr>
          <a:lstStyle/>
          <a:p>
            <a:r>
              <a:rPr lang="en-US" sz="2800" dirty="0">
                <a:solidFill>
                  <a:srgbClr val="1E0000"/>
                </a:solidFill>
              </a:rPr>
              <a:t>With an impedance</a:t>
            </a:r>
            <a:br>
              <a:rPr lang="en-US" sz="2800" dirty="0">
                <a:solidFill>
                  <a:srgbClr val="1E0000"/>
                </a:solidFill>
              </a:rPr>
            </a:br>
            <a:r>
              <a:rPr lang="en-US" sz="2800" dirty="0">
                <a:solidFill>
                  <a:srgbClr val="1E0000"/>
                </a:solidFill>
              </a:rPr>
              <a:t>of j0.1 pu between</a:t>
            </a:r>
            <a:br>
              <a:rPr lang="en-US" sz="2800" dirty="0">
                <a:solidFill>
                  <a:srgbClr val="1E0000"/>
                </a:solidFill>
              </a:rPr>
            </a:br>
            <a:r>
              <a:rPr lang="en-US" sz="2800" dirty="0">
                <a:solidFill>
                  <a:srgbClr val="1E0000"/>
                </a:solidFill>
              </a:rPr>
              <a:t>buses 4 and 5, the </a:t>
            </a:r>
            <a:br>
              <a:rPr lang="en-US" sz="2800" dirty="0">
                <a:solidFill>
                  <a:srgbClr val="1E0000"/>
                </a:solidFill>
              </a:rPr>
            </a:br>
            <a:r>
              <a:rPr lang="en-US" sz="2800" dirty="0">
                <a:solidFill>
                  <a:srgbClr val="1E0000"/>
                </a:solidFill>
              </a:rPr>
              <a:t>y node primitive </a:t>
            </a:r>
            <a:br>
              <a:rPr lang="en-US" sz="2800" dirty="0">
                <a:solidFill>
                  <a:srgbClr val="1E0000"/>
                </a:solidFill>
              </a:rPr>
            </a:br>
            <a:r>
              <a:rPr lang="en-US" sz="2800" dirty="0">
                <a:solidFill>
                  <a:srgbClr val="1E0000"/>
                </a:solidFill>
              </a:rPr>
              <a:t>with t=1.0 is</a:t>
            </a:r>
          </a:p>
        </p:txBody>
      </p:sp>
      <p:graphicFrame>
        <p:nvGraphicFramePr>
          <p:cNvPr id="8" name="Object 7"/>
          <p:cNvGraphicFramePr>
            <a:graphicFrameLocks noChangeAspect="1"/>
          </p:cNvGraphicFramePr>
          <p:nvPr/>
        </p:nvGraphicFramePr>
        <p:xfrm>
          <a:off x="8096602" y="3515417"/>
          <a:ext cx="2009372" cy="951808"/>
        </p:xfrm>
        <a:graphic>
          <a:graphicData uri="http://schemas.openxmlformats.org/presentationml/2006/ole">
            <mc:AlternateContent xmlns:mc="http://schemas.openxmlformats.org/markup-compatibility/2006">
              <mc:Choice xmlns:v="urn:schemas-microsoft-com:vml" Requires="v">
                <p:oleObj name="Equation" r:id="rId2" imgW="965160" imgH="457200" progId="Equation.DSMT4">
                  <p:embed/>
                </p:oleObj>
              </mc:Choice>
              <mc:Fallback>
                <p:oleObj name="Equation" r:id="rId2" imgW="965160" imgH="457200" progId="Equation.DSMT4">
                  <p:embed/>
                  <p:pic>
                    <p:nvPicPr>
                      <p:cNvPr id="8" name="Object 7"/>
                      <p:cNvPicPr/>
                      <p:nvPr/>
                    </p:nvPicPr>
                    <p:blipFill>
                      <a:blip r:embed="rId3"/>
                      <a:stretch>
                        <a:fillRect/>
                      </a:stretch>
                    </p:blipFill>
                    <p:spPr>
                      <a:xfrm>
                        <a:off x="8096602" y="3515417"/>
                        <a:ext cx="2009372" cy="951808"/>
                      </a:xfrm>
                      <a:prstGeom prst="rect">
                        <a:avLst/>
                      </a:prstGeom>
                    </p:spPr>
                  </p:pic>
                </p:oleObj>
              </mc:Fallback>
            </mc:AlternateContent>
          </a:graphicData>
        </a:graphic>
      </p:graphicFrame>
      <p:sp>
        <p:nvSpPr>
          <p:cNvPr id="9" name="TextBox 8"/>
          <p:cNvSpPr txBox="1"/>
          <p:nvPr/>
        </p:nvSpPr>
        <p:spPr>
          <a:xfrm>
            <a:off x="7848600" y="4645967"/>
            <a:ext cx="2589170" cy="523220"/>
          </a:xfrm>
          <a:prstGeom prst="rect">
            <a:avLst/>
          </a:prstGeom>
          <a:noFill/>
        </p:spPr>
        <p:txBody>
          <a:bodyPr wrap="square" rtlCol="0">
            <a:spAutoFit/>
          </a:bodyPr>
          <a:lstStyle/>
          <a:p>
            <a:r>
              <a:rPr lang="en-US" sz="2800" dirty="0">
                <a:solidFill>
                  <a:srgbClr val="1E0000"/>
                </a:solidFill>
              </a:rPr>
              <a:t>If t=1.1 then it is</a:t>
            </a:r>
          </a:p>
        </p:txBody>
      </p:sp>
      <p:graphicFrame>
        <p:nvGraphicFramePr>
          <p:cNvPr id="10" name="Object 9"/>
          <p:cNvGraphicFramePr>
            <a:graphicFrameLocks noChangeAspect="1"/>
          </p:cNvGraphicFramePr>
          <p:nvPr/>
        </p:nvGraphicFramePr>
        <p:xfrm>
          <a:off x="7866064" y="5330825"/>
          <a:ext cx="2327275" cy="952500"/>
        </p:xfrm>
        <a:graphic>
          <a:graphicData uri="http://schemas.openxmlformats.org/presentationml/2006/ole">
            <mc:AlternateContent xmlns:mc="http://schemas.openxmlformats.org/markup-compatibility/2006">
              <mc:Choice xmlns:v="urn:schemas-microsoft-com:vml" Requires="v">
                <p:oleObj name="Equation" r:id="rId4" imgW="1117440" imgH="457200" progId="Equation.DSMT4">
                  <p:embed/>
                </p:oleObj>
              </mc:Choice>
              <mc:Fallback>
                <p:oleObj name="Equation" r:id="rId4" imgW="1117440" imgH="457200" progId="Equation.DSMT4">
                  <p:embed/>
                  <p:pic>
                    <p:nvPicPr>
                      <p:cNvPr id="10" name="Object 9"/>
                      <p:cNvPicPr>
                        <a:picLocks noChangeAspect="1" noChangeArrowheads="1"/>
                      </p:cNvPicPr>
                      <p:nvPr/>
                    </p:nvPicPr>
                    <p:blipFill>
                      <a:blip r:embed="rId5"/>
                      <a:srcRect/>
                      <a:stretch>
                        <a:fillRect/>
                      </a:stretch>
                    </p:blipFill>
                    <p:spPr bwMode="auto">
                      <a:xfrm>
                        <a:off x="7866064" y="5330825"/>
                        <a:ext cx="23272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57706" name="Picture 10"/>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762000" y="1371295"/>
            <a:ext cx="585216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a:extLst>
              <a:ext uri="{FF2B5EF4-FFF2-40B4-BE49-F238E27FC236}">
                <a16:creationId xmlns:a16="http://schemas.microsoft.com/office/drawing/2014/main" id="{4509925E-278D-AD89-E97F-5B13D35A55D0}"/>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19</a:t>
            </a:fld>
            <a:endParaRPr lang="en-US" dirty="0">
              <a:solidFill>
                <a:schemeClr val="tx1">
                  <a:lumMod val="50000"/>
                </a:schemeClr>
              </a:solidFill>
            </a:endParaRPr>
          </a:p>
        </p:txBody>
      </p:sp>
    </p:spTree>
    <p:extLst>
      <p:ext uri="{BB962C8B-B14F-4D97-AF65-F5344CB8AC3E}">
        <p14:creationId xmlns:p14="http://schemas.microsoft.com/office/powerpoint/2010/main" val="1140449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Circulating Reactive Power</a:t>
            </a:r>
          </a:p>
        </p:txBody>
      </p:sp>
      <p:sp>
        <p:nvSpPr>
          <p:cNvPr id="3" name="Content Placeholder 2"/>
          <p:cNvSpPr>
            <a:spLocks noGrp="1"/>
          </p:cNvSpPr>
          <p:nvPr>
            <p:ph idx="1"/>
          </p:nvPr>
        </p:nvSpPr>
        <p:spPr>
          <a:xfrm>
            <a:off x="457200" y="1280160"/>
            <a:ext cx="10972800" cy="1386840"/>
          </a:xfrm>
        </p:spPr>
        <p:txBody>
          <a:bodyPr/>
          <a:lstStyle/>
          <a:p>
            <a:r>
              <a:rPr lang="en-US" dirty="0"/>
              <a:t>Unbalanced transformer taps can cause large amounts of reactive power to circulate, increasing power system losses and overloading transformers.</a:t>
            </a:r>
          </a:p>
        </p:txBody>
      </p:sp>
      <p:pic>
        <p:nvPicPr>
          <p:cNvPr id="1669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831" r="25590"/>
          <a:stretch/>
        </p:blipFill>
        <p:spPr bwMode="auto">
          <a:xfrm>
            <a:off x="3124200" y="2438400"/>
            <a:ext cx="4572000" cy="4313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558809" y="2740577"/>
            <a:ext cx="3429000" cy="830997"/>
          </a:xfrm>
          <a:prstGeom prst="rect">
            <a:avLst/>
          </a:prstGeom>
          <a:solidFill>
            <a:schemeClr val="accent3">
              <a:lumMod val="95000"/>
            </a:schemeClr>
          </a:solidFill>
        </p:spPr>
        <p:txBody>
          <a:bodyPr wrap="square">
            <a:spAutoFit/>
          </a:bodyPr>
          <a:lstStyle/>
          <a:p>
            <a:r>
              <a:rPr lang="en-US" sz="2400" dirty="0">
                <a:solidFill>
                  <a:srgbClr val="1E0000"/>
                </a:solidFill>
              </a:rPr>
              <a:t>PowerWorld Case: </a:t>
            </a:r>
            <a:br>
              <a:rPr lang="en-US" sz="2400" dirty="0">
                <a:solidFill>
                  <a:srgbClr val="1E0000"/>
                </a:solidFill>
              </a:rPr>
            </a:br>
            <a:r>
              <a:rPr lang="en-US" sz="2400" b="1" dirty="0">
                <a:solidFill>
                  <a:srgbClr val="1E0000"/>
                </a:solidFill>
              </a:rPr>
              <a:t>Bus3CirculatingVars</a:t>
            </a:r>
          </a:p>
        </p:txBody>
      </p:sp>
      <p:sp>
        <p:nvSpPr>
          <p:cNvPr id="5" name="Slide Number Placeholder 3">
            <a:extLst>
              <a:ext uri="{FF2B5EF4-FFF2-40B4-BE49-F238E27FC236}">
                <a16:creationId xmlns:a16="http://schemas.microsoft.com/office/drawing/2014/main" id="{C2979AD6-10E5-3F7F-3D72-EA418E9C9601}"/>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20</a:t>
            </a:fld>
            <a:endParaRPr lang="en-US" dirty="0">
              <a:solidFill>
                <a:schemeClr val="tx1">
                  <a:lumMod val="50000"/>
                </a:schemeClr>
              </a:solidFill>
            </a:endParaRPr>
          </a:p>
        </p:txBody>
      </p:sp>
    </p:spTree>
    <p:extLst>
      <p:ext uri="{BB962C8B-B14F-4D97-AF65-F5344CB8AC3E}">
        <p14:creationId xmlns:p14="http://schemas.microsoft.com/office/powerpoint/2010/main" val="206432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LTC Tap Coordination</a:t>
            </a:r>
          </a:p>
        </p:txBody>
      </p:sp>
      <p:sp>
        <p:nvSpPr>
          <p:cNvPr id="3" name="Content Placeholder 2"/>
          <p:cNvSpPr>
            <a:spLocks noGrp="1"/>
          </p:cNvSpPr>
          <p:nvPr>
            <p:ph idx="1"/>
          </p:nvPr>
        </p:nvSpPr>
        <p:spPr>
          <a:xfrm>
            <a:off x="457200" y="1280160"/>
            <a:ext cx="11582400" cy="3733800"/>
          </a:xfrm>
        </p:spPr>
        <p:txBody>
          <a:bodyPr/>
          <a:lstStyle/>
          <a:p>
            <a:r>
              <a:rPr lang="en-US" dirty="0"/>
              <a:t>Changing tap ratios can affect the voltages and var flow at nearby buses; hence coordinated control is needed.</a:t>
            </a:r>
          </a:p>
        </p:txBody>
      </p:sp>
      <p:pic>
        <p:nvPicPr>
          <p:cNvPr id="1587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371600" y="2209800"/>
            <a:ext cx="6798366"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8382000" y="2819400"/>
            <a:ext cx="3581400" cy="830997"/>
          </a:xfrm>
          <a:prstGeom prst="rect">
            <a:avLst/>
          </a:prstGeom>
          <a:solidFill>
            <a:schemeClr val="accent3">
              <a:lumMod val="95000"/>
            </a:schemeClr>
          </a:solidFill>
        </p:spPr>
        <p:txBody>
          <a:bodyPr wrap="square">
            <a:spAutoFit/>
          </a:bodyPr>
          <a:lstStyle/>
          <a:p>
            <a:r>
              <a:rPr lang="en-US" sz="2400" dirty="0">
                <a:solidFill>
                  <a:srgbClr val="1E0000"/>
                </a:solidFill>
              </a:rPr>
              <a:t>PowerWorld </a:t>
            </a:r>
            <a:br>
              <a:rPr lang="en-US" sz="2400" dirty="0">
                <a:solidFill>
                  <a:srgbClr val="1E0000"/>
                </a:solidFill>
              </a:rPr>
            </a:br>
            <a:r>
              <a:rPr lang="en-US" sz="2400" dirty="0">
                <a:solidFill>
                  <a:srgbClr val="1E0000"/>
                </a:solidFill>
              </a:rPr>
              <a:t>Case: </a:t>
            </a:r>
            <a:r>
              <a:rPr lang="en-US" sz="2400" b="1" dirty="0">
                <a:solidFill>
                  <a:srgbClr val="1E0000"/>
                </a:solidFill>
              </a:rPr>
              <a:t>Aggieland37_LTC</a:t>
            </a:r>
          </a:p>
        </p:txBody>
      </p:sp>
      <p:sp>
        <p:nvSpPr>
          <p:cNvPr id="5" name="Slide Number Placeholder 3">
            <a:extLst>
              <a:ext uri="{FF2B5EF4-FFF2-40B4-BE49-F238E27FC236}">
                <a16:creationId xmlns:a16="http://schemas.microsoft.com/office/drawing/2014/main" id="{FCF70906-D385-7B84-9834-75BEC6286567}"/>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21</a:t>
            </a:fld>
            <a:endParaRPr lang="en-US" dirty="0">
              <a:solidFill>
                <a:schemeClr val="tx1">
                  <a:lumMod val="50000"/>
                </a:schemeClr>
              </a:solidFill>
            </a:endParaRPr>
          </a:p>
        </p:txBody>
      </p:sp>
    </p:spTree>
    <p:extLst>
      <p:ext uri="{BB962C8B-B14F-4D97-AF65-F5344CB8AC3E}">
        <p14:creationId xmlns:p14="http://schemas.microsoft.com/office/powerpoint/2010/main" val="2881248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 Detection of Circulating Reactive or Real Power</a:t>
            </a:r>
          </a:p>
        </p:txBody>
      </p:sp>
      <p:sp>
        <p:nvSpPr>
          <p:cNvPr id="3" name="Content Placeholder 2"/>
          <p:cNvSpPr>
            <a:spLocks noGrp="1"/>
          </p:cNvSpPr>
          <p:nvPr>
            <p:ph idx="1"/>
          </p:nvPr>
        </p:nvSpPr>
        <p:spPr>
          <a:xfrm>
            <a:off x="457200" y="1280160"/>
            <a:ext cx="11297920" cy="3733800"/>
          </a:xfrm>
        </p:spPr>
        <p:txBody>
          <a:bodyPr/>
          <a:lstStyle/>
          <a:p>
            <a:r>
              <a:rPr lang="en-US" dirty="0"/>
              <a:t>Select </a:t>
            </a:r>
            <a:r>
              <a:rPr lang="en-US" b="1" dirty="0"/>
              <a:t>Tools, Connections, Find Circulating MW or Mvar Flows </a:t>
            </a:r>
            <a:r>
              <a:rPr lang="en-US" dirty="0"/>
              <a:t>to do an automatic determination of the circulating power in a case.</a:t>
            </a:r>
            <a:endParaRPr lang="en-US" b="1" dirty="0"/>
          </a:p>
          <a:p>
            <a:endParaRPr lang="en-US" dirty="0"/>
          </a:p>
        </p:txBody>
      </p:sp>
      <p:pic>
        <p:nvPicPr>
          <p:cNvPr id="4" name="Picture 3"/>
          <p:cNvPicPr>
            <a:picLocks noChangeAspect="1"/>
          </p:cNvPicPr>
          <p:nvPr/>
        </p:nvPicPr>
        <p:blipFill>
          <a:blip r:embed="rId2"/>
          <a:stretch>
            <a:fillRect/>
          </a:stretch>
        </p:blipFill>
        <p:spPr>
          <a:xfrm>
            <a:off x="914399" y="2362200"/>
            <a:ext cx="9752291" cy="3505200"/>
          </a:xfrm>
          <a:prstGeom prst="rect">
            <a:avLst/>
          </a:prstGeom>
        </p:spPr>
      </p:pic>
      <p:sp>
        <p:nvSpPr>
          <p:cNvPr id="5" name="Slide Number Placeholder 3">
            <a:extLst>
              <a:ext uri="{FF2B5EF4-FFF2-40B4-BE49-F238E27FC236}">
                <a16:creationId xmlns:a16="http://schemas.microsoft.com/office/drawing/2014/main" id="{DA2BBBDF-A05D-DD52-3BA2-27A77EE52CFE}"/>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22</a:t>
            </a:fld>
            <a:endParaRPr lang="en-US" dirty="0">
              <a:solidFill>
                <a:schemeClr val="tx1">
                  <a:lumMod val="50000"/>
                </a:schemeClr>
              </a:solidFill>
            </a:endParaRPr>
          </a:p>
        </p:txBody>
      </p:sp>
    </p:spTree>
    <p:extLst>
      <p:ext uri="{BB962C8B-B14F-4D97-AF65-F5344CB8AC3E}">
        <p14:creationId xmlns:p14="http://schemas.microsoft.com/office/powerpoint/2010/main" val="1258215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Coordinated Reactive Control</a:t>
            </a:r>
          </a:p>
        </p:txBody>
      </p:sp>
      <p:sp>
        <p:nvSpPr>
          <p:cNvPr id="3" name="Content Placeholder 2"/>
          <p:cNvSpPr>
            <a:spLocks noGrp="1"/>
          </p:cNvSpPr>
          <p:nvPr>
            <p:ph idx="1"/>
          </p:nvPr>
        </p:nvSpPr>
        <p:spPr>
          <a:xfrm>
            <a:off x="457200" y="1280160"/>
            <a:ext cx="10896600" cy="3733800"/>
          </a:xfrm>
        </p:spPr>
        <p:txBody>
          <a:bodyPr/>
          <a:lstStyle/>
          <a:p>
            <a:r>
              <a:rPr lang="en-US" dirty="0"/>
              <a:t>A number of different devices may be doing automatic reactive power control.  They must be considered in some control priority.</a:t>
            </a:r>
          </a:p>
          <a:p>
            <a:pPr lvl="1"/>
            <a:r>
              <a:rPr lang="en-US" dirty="0"/>
              <a:t>One example would be 1) generator reactive power, 2) switched shunts, 3) LTCs</a:t>
            </a:r>
          </a:p>
          <a:p>
            <a:r>
              <a:rPr lang="en-US" dirty="0"/>
              <a:t>You can see the active controls in PowerWorld with </a:t>
            </a:r>
            <a:r>
              <a:rPr lang="en-US" b="1" dirty="0"/>
              <a:t>Case Information, Solution Details, Remotely Regulated Buses. </a:t>
            </a:r>
          </a:p>
        </p:txBody>
      </p:sp>
      <p:pic>
        <p:nvPicPr>
          <p:cNvPr id="1607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85800" y="3718560"/>
            <a:ext cx="984504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3">
            <a:extLst>
              <a:ext uri="{FF2B5EF4-FFF2-40B4-BE49-F238E27FC236}">
                <a16:creationId xmlns:a16="http://schemas.microsoft.com/office/drawing/2014/main" id="{6694212F-6210-2F72-0146-F259FD4E0885}"/>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23</a:t>
            </a:fld>
            <a:endParaRPr lang="en-US" dirty="0">
              <a:solidFill>
                <a:schemeClr val="tx1">
                  <a:lumMod val="50000"/>
                </a:schemeClr>
              </a:solidFill>
            </a:endParaRPr>
          </a:p>
        </p:txBody>
      </p:sp>
    </p:spTree>
    <p:extLst>
      <p:ext uri="{BB962C8B-B14F-4D97-AF65-F5344CB8AC3E}">
        <p14:creationId xmlns:p14="http://schemas.microsoft.com/office/powerpoint/2010/main" val="4089537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Coordinated Reactive Control</a:t>
            </a:r>
          </a:p>
        </p:txBody>
      </p:sp>
      <p:sp>
        <p:nvSpPr>
          <p:cNvPr id="3" name="Content Placeholder 2"/>
          <p:cNvSpPr>
            <a:spLocks noGrp="1"/>
          </p:cNvSpPr>
          <p:nvPr>
            <p:ph idx="1"/>
          </p:nvPr>
        </p:nvSpPr>
        <p:spPr>
          <a:xfrm>
            <a:off x="457200" y="1280160"/>
            <a:ext cx="11277600" cy="3733800"/>
          </a:xfrm>
        </p:spPr>
        <p:txBody>
          <a:bodyPr/>
          <a:lstStyle/>
          <a:p>
            <a:r>
              <a:rPr lang="en-US" dirty="0"/>
              <a:t>The challenge with implementing tap control in the power flow is it is quite common for at least some of the taps to reach their limits.</a:t>
            </a:r>
          </a:p>
          <a:p>
            <a:pPr lvl="1"/>
            <a:r>
              <a:rPr lang="en-US" dirty="0"/>
              <a:t>Keeping in mind a large case may have thousands of LTCs!</a:t>
            </a:r>
          </a:p>
          <a:p>
            <a:r>
              <a:rPr lang="en-US" dirty="0"/>
              <a:t>If this control was directly included in the power flow equations then every time a limit was encountered the Jacobian would change.</a:t>
            </a:r>
          </a:p>
          <a:p>
            <a:pPr lvl="1"/>
            <a:r>
              <a:rPr lang="en-US" dirty="0"/>
              <a:t>Also taps are discrete variables, so voltages must be a range</a:t>
            </a:r>
          </a:p>
          <a:p>
            <a:r>
              <a:rPr lang="en-US" dirty="0"/>
              <a:t>Doing an outer loop control can more directly include the limit impacts; often time sensitivity values are used.</a:t>
            </a:r>
          </a:p>
          <a:p>
            <a:r>
              <a:rPr lang="en-US" dirty="0"/>
              <a:t>We’ll return to this once we discuss sparse matrices and sensitivity calculations.</a:t>
            </a:r>
          </a:p>
        </p:txBody>
      </p:sp>
      <p:sp>
        <p:nvSpPr>
          <p:cNvPr id="4" name="Slide Number Placeholder 3">
            <a:extLst>
              <a:ext uri="{FF2B5EF4-FFF2-40B4-BE49-F238E27FC236}">
                <a16:creationId xmlns:a16="http://schemas.microsoft.com/office/drawing/2014/main" id="{0A32C27E-1464-BF62-18E6-AC3B5195DECD}"/>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24</a:t>
            </a:fld>
            <a:endParaRPr lang="en-US" dirty="0">
              <a:solidFill>
                <a:schemeClr val="tx1">
                  <a:lumMod val="50000"/>
                </a:schemeClr>
              </a:solidFill>
            </a:endParaRPr>
          </a:p>
        </p:txBody>
      </p:sp>
    </p:spTree>
    <p:extLst>
      <p:ext uri="{BB962C8B-B14F-4D97-AF65-F5344CB8AC3E}">
        <p14:creationId xmlns:p14="http://schemas.microsoft.com/office/powerpoint/2010/main" val="3340762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Phase-Shifting Transformers</a:t>
            </a:r>
          </a:p>
        </p:txBody>
      </p:sp>
      <p:sp>
        <p:nvSpPr>
          <p:cNvPr id="3" name="Content Placeholder 2"/>
          <p:cNvSpPr>
            <a:spLocks noGrp="1"/>
          </p:cNvSpPr>
          <p:nvPr>
            <p:ph idx="1"/>
          </p:nvPr>
        </p:nvSpPr>
        <p:spPr>
          <a:xfrm>
            <a:off x="457200" y="1280160"/>
            <a:ext cx="11506200" cy="3733800"/>
          </a:xfrm>
        </p:spPr>
        <p:txBody>
          <a:bodyPr/>
          <a:lstStyle/>
          <a:p>
            <a:pPr>
              <a:spcBef>
                <a:spcPct val="0"/>
              </a:spcBef>
            </a:pPr>
            <a:r>
              <a:rPr lang="en-US" dirty="0"/>
              <a:t>Phase shifters are transformers in which the phase angle across the transformer can be varied in order to control real power flow.</a:t>
            </a:r>
          </a:p>
          <a:p>
            <a:pPr lvl="1">
              <a:spcBef>
                <a:spcPct val="0"/>
              </a:spcBef>
            </a:pPr>
            <a:r>
              <a:rPr lang="en-US" dirty="0"/>
              <a:t>Sometimes they are called phase angle regulators (PARs)</a:t>
            </a:r>
          </a:p>
          <a:p>
            <a:pPr lvl="1">
              <a:spcBef>
                <a:spcPct val="0"/>
              </a:spcBef>
            </a:pPr>
            <a:r>
              <a:rPr lang="en-US" dirty="0"/>
              <a:t>Quadrature booster (evidently British though I’ve never heard this term)</a:t>
            </a:r>
          </a:p>
          <a:p>
            <a:pPr>
              <a:spcBef>
                <a:spcPct val="0"/>
              </a:spcBef>
            </a:pPr>
            <a:r>
              <a:rPr lang="en-US" dirty="0"/>
              <a:t>They are constructed</a:t>
            </a:r>
            <a:br>
              <a:rPr lang="en-US" dirty="0"/>
            </a:br>
            <a:r>
              <a:rPr lang="en-US" dirty="0"/>
              <a:t>by include a delta-</a:t>
            </a:r>
            <a:br>
              <a:rPr lang="en-US" dirty="0"/>
            </a:br>
            <a:r>
              <a:rPr lang="en-US" dirty="0"/>
              <a:t>connected winding </a:t>
            </a:r>
            <a:br>
              <a:rPr lang="en-US" dirty="0"/>
            </a:br>
            <a:r>
              <a:rPr lang="en-US" dirty="0"/>
              <a:t>that introduces a 90º</a:t>
            </a:r>
            <a:br>
              <a:rPr lang="en-US" dirty="0"/>
            </a:br>
            <a:r>
              <a:rPr lang="en-US" dirty="0"/>
              <a:t>phase shift that is added</a:t>
            </a:r>
            <a:br>
              <a:rPr lang="en-US" dirty="0"/>
            </a:br>
            <a:r>
              <a:rPr lang="en-US" dirty="0"/>
              <a:t>to the output voltage.</a:t>
            </a:r>
          </a:p>
        </p:txBody>
      </p:sp>
      <p:pic>
        <p:nvPicPr>
          <p:cNvPr id="5" name="Picture 9" descr="File:Qb-3ph.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429000"/>
            <a:ext cx="4648200" cy="3098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752600" y="6324601"/>
            <a:ext cx="5105400" cy="276999"/>
          </a:xfrm>
          <a:prstGeom prst="rect">
            <a:avLst/>
          </a:prstGeom>
        </p:spPr>
        <p:txBody>
          <a:bodyPr wrap="square">
            <a:spAutoFit/>
          </a:bodyPr>
          <a:lstStyle/>
          <a:p>
            <a:r>
              <a:rPr lang="en-US" sz="1200" dirty="0"/>
              <a:t>Image: http://en.wikipedia.org/wiki/Quadrature_booster</a:t>
            </a:r>
          </a:p>
        </p:txBody>
      </p:sp>
      <p:sp>
        <p:nvSpPr>
          <p:cNvPr id="7" name="Slide Number Placeholder 3">
            <a:extLst>
              <a:ext uri="{FF2B5EF4-FFF2-40B4-BE49-F238E27FC236}">
                <a16:creationId xmlns:a16="http://schemas.microsoft.com/office/drawing/2014/main" id="{DC70F769-D597-8802-D33D-8745133FC644}"/>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25</a:t>
            </a:fld>
            <a:endParaRPr lang="en-US" dirty="0">
              <a:solidFill>
                <a:schemeClr val="tx1">
                  <a:lumMod val="50000"/>
                </a:schemeClr>
              </a:solidFill>
            </a:endParaRPr>
          </a:p>
        </p:txBody>
      </p:sp>
    </p:spTree>
    <p:extLst>
      <p:ext uri="{BB962C8B-B14F-4D97-AF65-F5344CB8AC3E}">
        <p14:creationId xmlns:p14="http://schemas.microsoft.com/office/powerpoint/2010/main" val="3948528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Phase-Shifter Model</a:t>
            </a:r>
          </a:p>
        </p:txBody>
      </p:sp>
      <p:sp>
        <p:nvSpPr>
          <p:cNvPr id="3" name="Content Placeholder 2"/>
          <p:cNvSpPr>
            <a:spLocks noGrp="1"/>
          </p:cNvSpPr>
          <p:nvPr>
            <p:ph idx="1"/>
          </p:nvPr>
        </p:nvSpPr>
        <p:spPr>
          <a:xfrm>
            <a:off x="457200" y="1280160"/>
            <a:ext cx="11297920" cy="3733800"/>
          </a:xfrm>
        </p:spPr>
        <p:txBody>
          <a:bodyPr/>
          <a:lstStyle/>
          <a:p>
            <a:pPr>
              <a:spcBef>
                <a:spcPct val="0"/>
              </a:spcBef>
            </a:pPr>
            <a:r>
              <a:rPr lang="en-US" dirty="0"/>
              <a:t>We develop the mathematical model of a phase shifting transformer as a first step toward our study of its simulation.</a:t>
            </a:r>
          </a:p>
          <a:p>
            <a:pPr>
              <a:spcBef>
                <a:spcPct val="0"/>
              </a:spcBef>
            </a:pPr>
            <a:r>
              <a:rPr lang="en-US" dirty="0"/>
              <a:t>Let buses </a:t>
            </a:r>
            <a:r>
              <a:rPr lang="en-US" i="1" dirty="0">
                <a:latin typeface="Times" pitchFamily="-96" charset="0"/>
              </a:rPr>
              <a:t>k</a:t>
            </a:r>
            <a:r>
              <a:rPr lang="en-US" dirty="0"/>
              <a:t> and </a:t>
            </a:r>
            <a:r>
              <a:rPr lang="en-US" i="1" dirty="0">
                <a:latin typeface="Times" pitchFamily="-96" charset="0"/>
              </a:rPr>
              <a:t>m</a:t>
            </a:r>
            <a:r>
              <a:rPr lang="en-US" dirty="0"/>
              <a:t> be the terminals of the phase–shifting transformer, then define the phase shift angle as </a:t>
            </a:r>
            <a:r>
              <a:rPr lang="en-US" dirty="0">
                <a:sym typeface="Symbol"/>
              </a:rPr>
              <a:t></a:t>
            </a:r>
            <a:r>
              <a:rPr lang="en-US" baseline="-25000" dirty="0">
                <a:sym typeface="Symbol"/>
              </a:rPr>
              <a:t>km</a:t>
            </a:r>
            <a:endParaRPr lang="en-US" dirty="0"/>
          </a:p>
          <a:p>
            <a:pPr>
              <a:spcBef>
                <a:spcPct val="0"/>
              </a:spcBef>
            </a:pPr>
            <a:r>
              <a:rPr lang="en-US" dirty="0"/>
              <a:t>The latter differs from an off</a:t>
            </a:r>
            <a:r>
              <a:rPr lang="en-US" altLang="zh-CN" dirty="0">
                <a:ea typeface="SimSun" pitchFamily="2" charset="-122"/>
              </a:rPr>
              <a:t>–</a:t>
            </a:r>
            <a:r>
              <a:rPr lang="en-US" dirty="0"/>
              <a:t>nominal turns ratio LTC transformer in that its tap ratio is a complex quantity, i.e., a complex number, </a:t>
            </a:r>
            <a:r>
              <a:rPr lang="en-US" dirty="0" err="1"/>
              <a:t>t</a:t>
            </a:r>
            <a:r>
              <a:rPr lang="en-US" baseline="-25000" dirty="0" err="1"/>
              <a:t>km</a:t>
            </a:r>
            <a:r>
              <a:rPr lang="en-US" dirty="0">
                <a:sym typeface="Symbol"/>
              </a:rPr>
              <a:t></a:t>
            </a:r>
            <a:r>
              <a:rPr lang="en-US" baseline="-25000" dirty="0">
                <a:sym typeface="Symbol"/>
              </a:rPr>
              <a:t>km</a:t>
            </a:r>
            <a:r>
              <a:rPr lang="en-US" i="1" dirty="0">
                <a:latin typeface="Times New Roman" pitchFamily="18" charset="0"/>
              </a:rPr>
              <a:t> </a:t>
            </a:r>
          </a:p>
          <a:p>
            <a:pPr>
              <a:spcBef>
                <a:spcPct val="0"/>
              </a:spcBef>
            </a:pPr>
            <a:r>
              <a:rPr lang="en-US" dirty="0"/>
              <a:t>The phase shift angle is a discrete value, with one degree a typical increment.</a:t>
            </a:r>
          </a:p>
        </p:txBody>
      </p:sp>
      <p:sp>
        <p:nvSpPr>
          <p:cNvPr id="4" name="Slide Number Placeholder 3">
            <a:extLst>
              <a:ext uri="{FF2B5EF4-FFF2-40B4-BE49-F238E27FC236}">
                <a16:creationId xmlns:a16="http://schemas.microsoft.com/office/drawing/2014/main" id="{74E4DDFA-6F38-AF64-F601-6333A4FDD72F}"/>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26</a:t>
            </a:fld>
            <a:endParaRPr lang="en-US" dirty="0">
              <a:solidFill>
                <a:schemeClr val="tx1">
                  <a:lumMod val="50000"/>
                </a:schemeClr>
              </a:solidFill>
            </a:endParaRPr>
          </a:p>
        </p:txBody>
      </p:sp>
    </p:spTree>
    <p:extLst>
      <p:ext uri="{BB962C8B-B14F-4D97-AF65-F5344CB8AC3E}">
        <p14:creationId xmlns:p14="http://schemas.microsoft.com/office/powerpoint/2010/main" val="662883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Phase-Shifter Model</a:t>
            </a:r>
          </a:p>
        </p:txBody>
      </p:sp>
      <p:sp>
        <p:nvSpPr>
          <p:cNvPr id="3" name="Content Placeholder 2"/>
          <p:cNvSpPr>
            <a:spLocks noGrp="1"/>
          </p:cNvSpPr>
          <p:nvPr>
            <p:ph idx="1"/>
          </p:nvPr>
        </p:nvSpPr>
        <p:spPr>
          <a:xfrm>
            <a:off x="457200" y="1280160"/>
            <a:ext cx="10972800" cy="3733800"/>
          </a:xfrm>
        </p:spPr>
        <p:txBody>
          <a:bodyPr/>
          <a:lstStyle/>
          <a:p>
            <a:r>
              <a:rPr lang="en-US" dirty="0"/>
              <a:t>For a phase shifter located on the branch </a:t>
            </a:r>
            <a:r>
              <a:rPr lang="en-US" dirty="0">
                <a:latin typeface="Times New Roman" pitchFamily="18" charset="0"/>
              </a:rPr>
              <a:t>(</a:t>
            </a:r>
            <a:r>
              <a:rPr lang="en-US" i="1" dirty="0">
                <a:latin typeface="Times New Roman" pitchFamily="18" charset="0"/>
              </a:rPr>
              <a:t>k</a:t>
            </a:r>
            <a:r>
              <a:rPr lang="en-US" dirty="0">
                <a:latin typeface="Times New Roman" pitchFamily="18" charset="0"/>
              </a:rPr>
              <a:t>, </a:t>
            </a:r>
            <a:r>
              <a:rPr lang="en-US" i="1" dirty="0">
                <a:latin typeface="Times New Roman" pitchFamily="18" charset="0"/>
              </a:rPr>
              <a:t>m</a:t>
            </a:r>
            <a:r>
              <a:rPr lang="en-US" dirty="0">
                <a:latin typeface="Times New Roman" pitchFamily="18" charset="0"/>
              </a:rPr>
              <a:t>)</a:t>
            </a:r>
            <a:r>
              <a:rPr lang="en-US" i="1" dirty="0">
                <a:latin typeface="Times" pitchFamily="-96" charset="0"/>
              </a:rPr>
              <a:t>,</a:t>
            </a:r>
            <a:r>
              <a:rPr lang="en-US" dirty="0"/>
              <a:t> the admittance matrix representation is obtained analogously to that for the LTC</a:t>
            </a:r>
          </a:p>
          <a:p>
            <a:endParaRPr lang="en-US" dirty="0"/>
          </a:p>
          <a:p>
            <a:endParaRPr lang="en-US" dirty="0"/>
          </a:p>
          <a:p>
            <a:endParaRPr lang="en-US" dirty="0"/>
          </a:p>
          <a:p>
            <a:endParaRPr lang="en-US" dirty="0"/>
          </a:p>
          <a:p>
            <a:pPr marL="0" indent="0">
              <a:spcBef>
                <a:spcPct val="0"/>
              </a:spcBef>
              <a:buNone/>
            </a:pPr>
            <a:endParaRPr lang="en-US" dirty="0"/>
          </a:p>
          <a:p>
            <a:pPr>
              <a:spcBef>
                <a:spcPct val="0"/>
              </a:spcBef>
            </a:pPr>
            <a:r>
              <a:rPr lang="en-US" dirty="0"/>
              <a:t>Note, if there is a phase shift then </a:t>
            </a:r>
            <a:r>
              <a:rPr lang="en-US" b="1" dirty="0"/>
              <a:t>Y</a:t>
            </a:r>
            <a:r>
              <a:rPr lang="en-US" baseline="-25000" dirty="0"/>
              <a:t>bus</a:t>
            </a:r>
            <a:r>
              <a:rPr lang="en-US" dirty="0"/>
              <a:t> is no longer symmetric!!  In a large case there are almost always some phase shifters.  Y-</a:t>
            </a:r>
            <a:r>
              <a:rPr lang="en-US" dirty="0">
                <a:latin typeface="Symbol" panose="05050102010706020507" pitchFamily="18" charset="2"/>
              </a:rPr>
              <a:t>D</a:t>
            </a:r>
            <a:r>
              <a:rPr lang="en-US" dirty="0"/>
              <a:t> transformers also introduce a phase shift that is often not modeled</a:t>
            </a:r>
          </a:p>
          <a:p>
            <a:endParaRPr lang="en-US" dirty="0"/>
          </a:p>
        </p:txBody>
      </p:sp>
      <p:graphicFrame>
        <p:nvGraphicFramePr>
          <p:cNvPr id="5" name="Object 4"/>
          <p:cNvGraphicFramePr>
            <a:graphicFrameLocks noGrp="1" noChangeAspect="1"/>
          </p:cNvGraphicFramePr>
          <p:nvPr>
            <p:extLst>
              <p:ext uri="{D42A27DB-BD31-4B8C-83A1-F6EECF244321}">
                <p14:modId xmlns:p14="http://schemas.microsoft.com/office/powerpoint/2010/main" val="4066612596"/>
              </p:ext>
            </p:extLst>
          </p:nvPr>
        </p:nvGraphicFramePr>
        <p:xfrm>
          <a:off x="1981200" y="2209800"/>
          <a:ext cx="5181600" cy="2303122"/>
        </p:xfrm>
        <a:graphic>
          <a:graphicData uri="http://schemas.openxmlformats.org/presentationml/2006/ole">
            <mc:AlternateContent xmlns:mc="http://schemas.openxmlformats.org/markup-compatibility/2006">
              <mc:Choice xmlns:v="urn:schemas-microsoft-com:vml" Requires="v">
                <p:oleObj name="Equation" r:id="rId2" imgW="2286000" imgH="1015920" progId="Equation.DSMT4">
                  <p:embed/>
                </p:oleObj>
              </mc:Choice>
              <mc:Fallback>
                <p:oleObj name="Equation" r:id="rId2" imgW="2286000" imgH="1015920" progId="Equation.DSMT4">
                  <p:embed/>
                  <p:pic>
                    <p:nvPicPr>
                      <p:cNvPr id="5" name="Object 4"/>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09800"/>
                        <a:ext cx="5181600" cy="2303122"/>
                      </a:xfrm>
                      <a:prstGeom prst="rect">
                        <a:avLst/>
                      </a:prstGeom>
                      <a:noFill/>
                      <a:ln>
                        <a:noFill/>
                      </a:ln>
                    </p:spPr>
                  </p:pic>
                </p:oleObj>
              </mc:Fallback>
            </mc:AlternateContent>
          </a:graphicData>
        </a:graphic>
      </p:graphicFrame>
      <p:sp>
        <p:nvSpPr>
          <p:cNvPr id="6" name="Slide Number Placeholder 3">
            <a:extLst>
              <a:ext uri="{FF2B5EF4-FFF2-40B4-BE49-F238E27FC236}">
                <a16:creationId xmlns:a16="http://schemas.microsoft.com/office/drawing/2014/main" id="{397051E5-A975-4A5D-462D-5CE0816AF871}"/>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27</a:t>
            </a:fld>
            <a:endParaRPr lang="en-US" dirty="0">
              <a:solidFill>
                <a:schemeClr val="tx1">
                  <a:lumMod val="50000"/>
                </a:schemeClr>
              </a:solidFill>
            </a:endParaRPr>
          </a:p>
        </p:txBody>
      </p:sp>
    </p:spTree>
    <p:extLst>
      <p:ext uri="{BB962C8B-B14F-4D97-AF65-F5344CB8AC3E}">
        <p14:creationId xmlns:p14="http://schemas.microsoft.com/office/powerpoint/2010/main" val="2849936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Integrated Phase-Shifter Control</a:t>
            </a:r>
          </a:p>
        </p:txBody>
      </p:sp>
      <p:sp>
        <p:nvSpPr>
          <p:cNvPr id="3" name="Content Placeholder 2"/>
          <p:cNvSpPr>
            <a:spLocks noGrp="1"/>
          </p:cNvSpPr>
          <p:nvPr>
            <p:ph idx="1"/>
          </p:nvPr>
        </p:nvSpPr>
        <p:spPr>
          <a:xfrm>
            <a:off x="457200" y="1280160"/>
            <a:ext cx="11277600" cy="3733800"/>
          </a:xfrm>
        </p:spPr>
        <p:txBody>
          <a:bodyPr/>
          <a:lstStyle/>
          <a:p>
            <a:r>
              <a:rPr lang="en-US" dirty="0"/>
              <a:t>Phase shifters are usually used to control the real power flow on a device.</a:t>
            </a:r>
          </a:p>
          <a:p>
            <a:r>
              <a:rPr lang="en-US" dirty="0"/>
              <a:t>Similar to LTCs, phase-shifter control can either be directly integrated into the power flow equations (adding an equation for the real power flow equality constraint, and a variable for the phase shifter value), or they can be handled in with an outer loop approach.</a:t>
            </a:r>
          </a:p>
          <a:p>
            <a:r>
              <a:rPr lang="en-US" dirty="0"/>
              <a:t>As was the case with LTCs, limit enforcement often makes the outer loop approach preferred.</a:t>
            </a:r>
          </a:p>
          <a:p>
            <a:r>
              <a:rPr lang="en-US" dirty="0"/>
              <a:t>Coordinated control is needed when there are multiple, close by phase shifters.</a:t>
            </a:r>
          </a:p>
        </p:txBody>
      </p:sp>
      <p:sp>
        <p:nvSpPr>
          <p:cNvPr id="4" name="Slide Number Placeholder 3">
            <a:extLst>
              <a:ext uri="{FF2B5EF4-FFF2-40B4-BE49-F238E27FC236}">
                <a16:creationId xmlns:a16="http://schemas.microsoft.com/office/drawing/2014/main" id="{AED2F971-34DF-987F-38FC-B979D0F82E19}"/>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28</a:t>
            </a:fld>
            <a:endParaRPr lang="en-US" dirty="0">
              <a:solidFill>
                <a:schemeClr val="tx1">
                  <a:lumMod val="50000"/>
                </a:schemeClr>
              </a:solidFill>
            </a:endParaRPr>
          </a:p>
        </p:txBody>
      </p:sp>
    </p:spTree>
    <p:extLst>
      <p:ext uri="{BB962C8B-B14F-4D97-AF65-F5344CB8AC3E}">
        <p14:creationId xmlns:p14="http://schemas.microsoft.com/office/powerpoint/2010/main" val="588725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6D85F-3688-A4C0-5A39-839D6013B1DA}"/>
              </a:ext>
            </a:extLst>
          </p:cNvPr>
          <p:cNvSpPr>
            <a:spLocks noGrp="1"/>
          </p:cNvSpPr>
          <p:nvPr>
            <p:ph type="title"/>
          </p:nvPr>
        </p:nvSpPr>
        <p:spPr/>
        <p:txBody>
          <a:bodyPr/>
          <a:lstStyle/>
          <a:p>
            <a:r>
              <a:rPr lang="en-US" dirty="0"/>
              <a:t>Homework comments</a:t>
            </a:r>
          </a:p>
        </p:txBody>
      </p:sp>
      <p:sp>
        <p:nvSpPr>
          <p:cNvPr id="3" name="Content Placeholder 2">
            <a:extLst>
              <a:ext uri="{FF2B5EF4-FFF2-40B4-BE49-F238E27FC236}">
                <a16:creationId xmlns:a16="http://schemas.microsoft.com/office/drawing/2014/main" id="{067DF905-7002-E6F5-D042-E84C1059C715}"/>
              </a:ext>
            </a:extLst>
          </p:cNvPr>
          <p:cNvSpPr>
            <a:spLocks noGrp="1"/>
          </p:cNvSpPr>
          <p:nvPr>
            <p:ph idx="1"/>
          </p:nvPr>
        </p:nvSpPr>
        <p:spPr>
          <a:xfrm>
            <a:off x="487680" y="1280160"/>
            <a:ext cx="11297920" cy="3063240"/>
          </a:xfrm>
        </p:spPr>
        <p:txBody>
          <a:bodyPr/>
          <a:lstStyle/>
          <a:p>
            <a:r>
              <a:rPr lang="en-US" dirty="0"/>
              <a:t>You can do the program in the language of your choice.</a:t>
            </a:r>
          </a:p>
          <a:p>
            <a:r>
              <a:rPr lang="en-US" dirty="0"/>
              <a:t>An open source alternative to Matlab is </a:t>
            </a:r>
            <a:r>
              <a:rPr lang="en-US" dirty="0" err="1"/>
              <a:t>Scilab</a:t>
            </a:r>
            <a:r>
              <a:rPr lang="en-US" dirty="0"/>
              <a:t> (scilab.org).</a:t>
            </a:r>
          </a:p>
          <a:p>
            <a:r>
              <a:rPr lang="en-US" dirty="0"/>
              <a:t>One approach to developing code is to start small, get it working, then expand (start with solving a two bus power flow).</a:t>
            </a:r>
          </a:p>
          <a:p>
            <a:r>
              <a:rPr lang="en-US" dirty="0"/>
              <a:t>A singular Jacobian indicates too many unknowns.  For example, with a two bus, one line dc power flow with z = j0.1 and bus 1 the slack, then</a:t>
            </a:r>
          </a:p>
          <a:p>
            <a:endParaRPr lang="en-US" dirty="0"/>
          </a:p>
          <a:p>
            <a:endParaRPr lang="en-US" dirty="0"/>
          </a:p>
        </p:txBody>
      </p:sp>
      <p:graphicFrame>
        <p:nvGraphicFramePr>
          <p:cNvPr id="5" name="Object 4">
            <a:extLst>
              <a:ext uri="{FF2B5EF4-FFF2-40B4-BE49-F238E27FC236}">
                <a16:creationId xmlns:a16="http://schemas.microsoft.com/office/drawing/2014/main" id="{D48F0F9F-4843-D776-F89B-46BD92729D34}"/>
              </a:ext>
            </a:extLst>
          </p:cNvPr>
          <p:cNvGraphicFramePr>
            <a:graphicFrameLocks noChangeAspect="1"/>
          </p:cNvGraphicFramePr>
          <p:nvPr/>
        </p:nvGraphicFramePr>
        <p:xfrm>
          <a:off x="3746500" y="5003800"/>
          <a:ext cx="187325" cy="325438"/>
        </p:xfrm>
        <a:graphic>
          <a:graphicData uri="http://schemas.openxmlformats.org/presentationml/2006/ole">
            <mc:AlternateContent xmlns:mc="http://schemas.openxmlformats.org/markup-compatibility/2006">
              <mc:Choice xmlns:v="urn:schemas-microsoft-com:vml" Requires="v">
                <p:oleObj name="Equation" r:id="rId2" imgW="190440" imgH="330120" progId="Equation.DSMT4">
                  <p:embed/>
                </p:oleObj>
              </mc:Choice>
              <mc:Fallback>
                <p:oleObj name="Equation" r:id="rId2" imgW="190440" imgH="330120" progId="Equation.DSMT4">
                  <p:embed/>
                  <p:pic>
                    <p:nvPicPr>
                      <p:cNvPr id="5" name="Object 4">
                        <a:extLst>
                          <a:ext uri="{FF2B5EF4-FFF2-40B4-BE49-F238E27FC236}">
                            <a16:creationId xmlns:a16="http://schemas.microsoft.com/office/drawing/2014/main" id="{D48F0F9F-4843-D776-F89B-46BD92729D34}"/>
                          </a:ext>
                        </a:extLst>
                      </p:cNvPr>
                      <p:cNvPicPr>
                        <a:picLocks noChangeAspect="1" noChangeArrowheads="1"/>
                      </p:cNvPicPr>
                      <p:nvPr/>
                    </p:nvPicPr>
                    <p:blipFill>
                      <a:blip r:embed="rId3"/>
                      <a:srcRect/>
                      <a:stretch>
                        <a:fillRect/>
                      </a:stretch>
                    </p:blipFill>
                    <p:spPr bwMode="auto">
                      <a:xfrm>
                        <a:off x="3746500" y="5003800"/>
                        <a:ext cx="187325" cy="325438"/>
                      </a:xfrm>
                      <a:prstGeom prst="rect">
                        <a:avLst/>
                      </a:prstGeom>
                      <a:noFill/>
                      <a:ln>
                        <a:noFill/>
                      </a:ln>
                      <a:effectLst/>
                    </p:spPr>
                  </p:pic>
                </p:oleObj>
              </mc:Fallback>
            </mc:AlternateContent>
          </a:graphicData>
        </a:graphic>
      </p:graphicFrame>
      <p:graphicFrame>
        <p:nvGraphicFramePr>
          <p:cNvPr id="6" name="Object 5">
            <a:extLst>
              <a:ext uri="{FF2B5EF4-FFF2-40B4-BE49-F238E27FC236}">
                <a16:creationId xmlns:a16="http://schemas.microsoft.com/office/drawing/2014/main" id="{4E89DF04-F76C-7159-CCE2-4A1CE6ACEE24}"/>
              </a:ext>
            </a:extLst>
          </p:cNvPr>
          <p:cNvGraphicFramePr>
            <a:graphicFrameLocks noChangeAspect="1"/>
          </p:cNvGraphicFramePr>
          <p:nvPr/>
        </p:nvGraphicFramePr>
        <p:xfrm>
          <a:off x="914400" y="4233863"/>
          <a:ext cx="10020300" cy="2366962"/>
        </p:xfrm>
        <a:graphic>
          <a:graphicData uri="http://schemas.openxmlformats.org/presentationml/2006/ole">
            <mc:AlternateContent xmlns:mc="http://schemas.openxmlformats.org/markup-compatibility/2006">
              <mc:Choice xmlns:v="urn:schemas-microsoft-com:vml" Requires="v">
                <p:oleObj name="Equation" r:id="rId4" imgW="11823480" imgH="2819160" progId="Equation.DSMT4">
                  <p:embed/>
                </p:oleObj>
              </mc:Choice>
              <mc:Fallback>
                <p:oleObj name="Equation" r:id="rId4" imgW="11823480" imgH="2819160" progId="Equation.DSMT4">
                  <p:embed/>
                  <p:pic>
                    <p:nvPicPr>
                      <p:cNvPr id="6" name="Object 5">
                        <a:extLst>
                          <a:ext uri="{FF2B5EF4-FFF2-40B4-BE49-F238E27FC236}">
                            <a16:creationId xmlns:a16="http://schemas.microsoft.com/office/drawing/2014/main" id="{4E89DF04-F76C-7159-CCE2-4A1CE6ACEE24}"/>
                          </a:ext>
                        </a:extLst>
                      </p:cNvPr>
                      <p:cNvPicPr>
                        <a:picLocks noChangeAspect="1" noChangeArrowheads="1"/>
                      </p:cNvPicPr>
                      <p:nvPr/>
                    </p:nvPicPr>
                    <p:blipFill>
                      <a:blip r:embed="rId5"/>
                      <a:srcRect/>
                      <a:stretch>
                        <a:fillRect/>
                      </a:stretch>
                    </p:blipFill>
                    <p:spPr bwMode="auto">
                      <a:xfrm>
                        <a:off x="914400" y="4233863"/>
                        <a:ext cx="10020300" cy="2366962"/>
                      </a:xfrm>
                      <a:prstGeom prst="rect">
                        <a:avLst/>
                      </a:prstGeom>
                      <a:noFill/>
                      <a:ln>
                        <a:noFill/>
                      </a:ln>
                    </p:spPr>
                  </p:pic>
                </p:oleObj>
              </mc:Fallback>
            </mc:AlternateContent>
          </a:graphicData>
        </a:graphic>
      </p:graphicFrame>
      <p:sp>
        <p:nvSpPr>
          <p:cNvPr id="7" name="Slide Number Placeholder 3">
            <a:extLst>
              <a:ext uri="{FF2B5EF4-FFF2-40B4-BE49-F238E27FC236}">
                <a16:creationId xmlns:a16="http://schemas.microsoft.com/office/drawing/2014/main" id="{F112C312-F24F-CFC0-9407-E6E3F736B42C}"/>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a:t>
            </a:fld>
            <a:endParaRPr lang="en-US" dirty="0">
              <a:solidFill>
                <a:schemeClr val="tx1">
                  <a:lumMod val="50000"/>
                </a:schemeClr>
              </a:solidFill>
            </a:endParaRPr>
          </a:p>
        </p:txBody>
      </p:sp>
    </p:spTree>
    <p:extLst>
      <p:ext uri="{BB962C8B-B14F-4D97-AF65-F5344CB8AC3E}">
        <p14:creationId xmlns:p14="http://schemas.microsoft.com/office/powerpoint/2010/main" val="15755315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Bus Phase Shifter Example</a:t>
            </a:r>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889760" y="1280161"/>
            <a:ext cx="6644640" cy="3796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800600" y="6068746"/>
            <a:ext cx="5340052" cy="461665"/>
          </a:xfrm>
          <a:prstGeom prst="rect">
            <a:avLst/>
          </a:prstGeom>
          <a:solidFill>
            <a:schemeClr val="accent3">
              <a:lumMod val="95000"/>
            </a:schemeClr>
          </a:solidFill>
        </p:spPr>
        <p:txBody>
          <a:bodyPr wrap="square" rtlCol="0">
            <a:spAutoFit/>
          </a:bodyPr>
          <a:lstStyle/>
          <a:p>
            <a:r>
              <a:rPr lang="en-US" sz="2400" dirty="0">
                <a:solidFill>
                  <a:srgbClr val="080808"/>
                </a:solidFill>
              </a:rPr>
              <a:t>PowerWorld Case: </a:t>
            </a:r>
            <a:r>
              <a:rPr lang="en-US" sz="2400" b="1" dirty="0">
                <a:solidFill>
                  <a:srgbClr val="080808"/>
                </a:solidFill>
              </a:rPr>
              <a:t>B2PhaseShifter</a:t>
            </a:r>
          </a:p>
        </p:txBody>
      </p:sp>
      <p:sp>
        <p:nvSpPr>
          <p:cNvPr id="7" name="TextBox 6"/>
          <p:cNvSpPr txBox="1"/>
          <p:nvPr/>
        </p:nvSpPr>
        <p:spPr>
          <a:xfrm>
            <a:off x="7620000" y="3171142"/>
            <a:ext cx="2590800" cy="1569660"/>
          </a:xfrm>
          <a:prstGeom prst="rect">
            <a:avLst/>
          </a:prstGeom>
          <a:solidFill>
            <a:schemeClr val="accent3">
              <a:lumMod val="95000"/>
            </a:schemeClr>
          </a:solidFill>
          <a:ln>
            <a:solidFill>
              <a:schemeClr val="accent1"/>
            </a:solidFill>
          </a:ln>
        </p:spPr>
        <p:txBody>
          <a:bodyPr wrap="square" rtlCol="0">
            <a:spAutoFit/>
          </a:bodyPr>
          <a:lstStyle/>
          <a:p>
            <a:r>
              <a:rPr lang="en-US" sz="2400" dirty="0">
                <a:solidFill>
                  <a:srgbClr val="1E0000"/>
                </a:solidFill>
              </a:rPr>
              <a:t>Top line has</a:t>
            </a:r>
            <a:br>
              <a:rPr lang="en-US" sz="2400" dirty="0">
                <a:solidFill>
                  <a:srgbClr val="1E0000"/>
                </a:solidFill>
              </a:rPr>
            </a:br>
            <a:r>
              <a:rPr lang="en-US" sz="2400" dirty="0">
                <a:solidFill>
                  <a:srgbClr val="1E0000"/>
                </a:solidFill>
              </a:rPr>
              <a:t>x=0.2 pu, while</a:t>
            </a:r>
            <a:br>
              <a:rPr lang="en-US" sz="2400" dirty="0">
                <a:solidFill>
                  <a:srgbClr val="1E0000"/>
                </a:solidFill>
              </a:rPr>
            </a:br>
            <a:r>
              <a:rPr lang="en-US" sz="2400" dirty="0">
                <a:solidFill>
                  <a:srgbClr val="1E0000"/>
                </a:solidFill>
              </a:rPr>
              <a:t>the phase shifter</a:t>
            </a:r>
            <a:br>
              <a:rPr lang="en-US" sz="2400" dirty="0">
                <a:solidFill>
                  <a:srgbClr val="1E0000"/>
                </a:solidFill>
              </a:rPr>
            </a:br>
            <a:r>
              <a:rPr lang="en-US" sz="2400" dirty="0">
                <a:solidFill>
                  <a:srgbClr val="1E0000"/>
                </a:solidFill>
              </a:rPr>
              <a:t>has x=0.25 pu.</a:t>
            </a:r>
          </a:p>
        </p:txBody>
      </p:sp>
      <p:graphicFrame>
        <p:nvGraphicFramePr>
          <p:cNvPr id="8" name="Object 7"/>
          <p:cNvGraphicFramePr>
            <a:graphicFrameLocks noChangeAspect="1"/>
          </p:cNvGraphicFramePr>
          <p:nvPr>
            <p:extLst>
              <p:ext uri="{D42A27DB-BD31-4B8C-83A1-F6EECF244321}">
                <p14:modId xmlns:p14="http://schemas.microsoft.com/office/powerpoint/2010/main" val="1715617618"/>
              </p:ext>
            </p:extLst>
          </p:nvPr>
        </p:nvGraphicFramePr>
        <p:xfrm>
          <a:off x="1889048" y="5113419"/>
          <a:ext cx="7823200" cy="1117600"/>
        </p:xfrm>
        <a:graphic>
          <a:graphicData uri="http://schemas.openxmlformats.org/presentationml/2006/ole">
            <mc:AlternateContent xmlns:mc="http://schemas.openxmlformats.org/markup-compatibility/2006">
              <mc:Choice xmlns:v="urn:schemas-microsoft-com:vml" Requires="v">
                <p:oleObj name="Equation" r:id="rId3" imgW="4622760" imgH="660240" progId="Equation.DSMT4">
                  <p:embed/>
                </p:oleObj>
              </mc:Choice>
              <mc:Fallback>
                <p:oleObj name="Equation" r:id="rId3" imgW="4622760" imgH="660240" progId="Equation.DSMT4">
                  <p:embed/>
                  <p:pic>
                    <p:nvPicPr>
                      <p:cNvPr id="8" name="Object 7"/>
                      <p:cNvPicPr/>
                      <p:nvPr/>
                    </p:nvPicPr>
                    <p:blipFill>
                      <a:blip r:embed="rId4"/>
                      <a:stretch>
                        <a:fillRect/>
                      </a:stretch>
                    </p:blipFill>
                    <p:spPr>
                      <a:xfrm>
                        <a:off x="1889048" y="5113419"/>
                        <a:ext cx="7823200" cy="1117600"/>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267674A0-C5F6-9FC6-2A83-562E099E13BE}"/>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29</a:t>
            </a:fld>
            <a:endParaRPr lang="en-US" dirty="0">
              <a:solidFill>
                <a:schemeClr val="tx1">
                  <a:lumMod val="50000"/>
                </a:schemeClr>
              </a:solidFill>
            </a:endParaRPr>
          </a:p>
        </p:txBody>
      </p:sp>
    </p:spTree>
    <p:extLst>
      <p:ext uri="{BB962C8B-B14F-4D97-AF65-F5344CB8AC3E}">
        <p14:creationId xmlns:p14="http://schemas.microsoft.com/office/powerpoint/2010/main" val="523825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Aggieland37 With Phase Shifters</a:t>
            </a:r>
          </a:p>
        </p:txBody>
      </p:sp>
      <p:pic>
        <p:nvPicPr>
          <p:cNvPr id="16384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097" r="30185"/>
          <a:stretch/>
        </p:blipFill>
        <p:spPr bwMode="auto">
          <a:xfrm>
            <a:off x="1889760" y="1280161"/>
            <a:ext cx="7321304" cy="4827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202180" y="6019800"/>
            <a:ext cx="6408420" cy="461665"/>
          </a:xfrm>
          <a:prstGeom prst="rect">
            <a:avLst/>
          </a:prstGeom>
          <a:solidFill>
            <a:schemeClr val="accent3">
              <a:lumMod val="95000"/>
            </a:schemeClr>
          </a:solidFill>
        </p:spPr>
        <p:txBody>
          <a:bodyPr wrap="square">
            <a:spAutoFit/>
          </a:bodyPr>
          <a:lstStyle/>
          <a:p>
            <a:r>
              <a:rPr lang="en-US" sz="2400" dirty="0">
                <a:solidFill>
                  <a:srgbClr val="1E0000"/>
                </a:solidFill>
              </a:rPr>
              <a:t>PowerWorld Case: </a:t>
            </a:r>
            <a:r>
              <a:rPr lang="en-US" sz="2400" b="1" dirty="0">
                <a:solidFill>
                  <a:srgbClr val="1E0000"/>
                </a:solidFill>
              </a:rPr>
              <a:t>Aggieland37_PhaseShifter</a:t>
            </a:r>
          </a:p>
        </p:txBody>
      </p:sp>
      <p:sp>
        <p:nvSpPr>
          <p:cNvPr id="4" name="Slide Number Placeholder 3">
            <a:extLst>
              <a:ext uri="{FF2B5EF4-FFF2-40B4-BE49-F238E27FC236}">
                <a16:creationId xmlns:a16="http://schemas.microsoft.com/office/drawing/2014/main" id="{49DBD373-5ABA-656F-D7B5-7394834C94D0}"/>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30</a:t>
            </a:fld>
            <a:endParaRPr lang="en-US" dirty="0">
              <a:solidFill>
                <a:schemeClr val="tx1">
                  <a:lumMod val="50000"/>
                </a:schemeClr>
              </a:solidFill>
            </a:endParaRPr>
          </a:p>
        </p:txBody>
      </p:sp>
    </p:spTree>
    <p:extLst>
      <p:ext uri="{BB962C8B-B14F-4D97-AF65-F5344CB8AC3E}">
        <p14:creationId xmlns:p14="http://schemas.microsoft.com/office/powerpoint/2010/main" val="887753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Case Phase Shifter Limits and Step Size</a:t>
            </a:r>
          </a:p>
        </p:txBody>
      </p:sp>
      <p:pic>
        <p:nvPicPr>
          <p:cNvPr id="172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6324600" cy="4978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2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228336"/>
            <a:ext cx="4495800" cy="5198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a:extLst>
              <a:ext uri="{FF2B5EF4-FFF2-40B4-BE49-F238E27FC236}">
                <a16:creationId xmlns:a16="http://schemas.microsoft.com/office/drawing/2014/main" id="{8C81DFA2-1B0E-F2AF-BD51-D59E82D339A0}"/>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31</a:t>
            </a:fld>
            <a:endParaRPr lang="en-US" dirty="0">
              <a:solidFill>
                <a:schemeClr val="tx1">
                  <a:lumMod val="50000"/>
                </a:schemeClr>
              </a:solidFill>
            </a:endParaRPr>
          </a:p>
        </p:txBody>
      </p:sp>
    </p:spTree>
    <p:extLst>
      <p:ext uri="{BB962C8B-B14F-4D97-AF65-F5344CB8AC3E}">
        <p14:creationId xmlns:p14="http://schemas.microsoft.com/office/powerpoint/2010/main" val="3341165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Phase Shifters in Practice</a:t>
            </a:r>
          </a:p>
        </p:txBody>
      </p:sp>
      <p:sp>
        <p:nvSpPr>
          <p:cNvPr id="3" name="Content Placeholder 2"/>
          <p:cNvSpPr>
            <a:spLocks noGrp="1"/>
          </p:cNvSpPr>
          <p:nvPr>
            <p:ph idx="1"/>
          </p:nvPr>
        </p:nvSpPr>
        <p:spPr>
          <a:xfrm>
            <a:off x="457200" y="1280160"/>
            <a:ext cx="9315994" cy="701040"/>
          </a:xfrm>
        </p:spPr>
        <p:txBody>
          <a:bodyPr/>
          <a:lstStyle/>
          <a:p>
            <a:r>
              <a:rPr lang="en-US" dirty="0"/>
              <a:t>The below report mentions issues associated with the Ontario-Michigan PARs.</a:t>
            </a:r>
          </a:p>
        </p:txBody>
      </p:sp>
      <p:pic>
        <p:nvPicPr>
          <p:cNvPr id="16486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371600" y="2250704"/>
            <a:ext cx="51054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676400" y="6025408"/>
            <a:ext cx="8096794" cy="523220"/>
          </a:xfrm>
          <a:prstGeom prst="rect">
            <a:avLst/>
          </a:prstGeom>
        </p:spPr>
        <p:txBody>
          <a:bodyPr wrap="square">
            <a:spAutoFit/>
          </a:bodyPr>
          <a:lstStyle/>
          <a:p>
            <a:r>
              <a:rPr lang="en-US" sz="1400" dirty="0">
                <a:solidFill>
                  <a:srgbClr val="1E0000"/>
                </a:solidFill>
              </a:rPr>
              <a:t>https://www.nyiso.com/public/webdocs/markets_operations/committees/bic_miwg/meeting_materials/2017-02-28/2016%20Ontario-Michigan%20Interface%20PAR%20Evaluation%20Final%20Report.pdf</a:t>
            </a:r>
          </a:p>
        </p:txBody>
      </p:sp>
      <p:pic>
        <p:nvPicPr>
          <p:cNvPr id="16486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010400" y="2468880"/>
            <a:ext cx="3581400" cy="3398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3">
            <a:extLst>
              <a:ext uri="{FF2B5EF4-FFF2-40B4-BE49-F238E27FC236}">
                <a16:creationId xmlns:a16="http://schemas.microsoft.com/office/drawing/2014/main" id="{C39CEAA0-5833-E806-FF4F-447315093AF4}"/>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32</a:t>
            </a:fld>
            <a:endParaRPr lang="en-US" dirty="0">
              <a:solidFill>
                <a:schemeClr val="tx1">
                  <a:lumMod val="50000"/>
                </a:schemeClr>
              </a:solidFill>
            </a:endParaRPr>
          </a:p>
        </p:txBody>
      </p:sp>
    </p:spTree>
    <p:extLst>
      <p:ext uri="{BB962C8B-B14F-4D97-AF65-F5344CB8AC3E}">
        <p14:creationId xmlns:p14="http://schemas.microsoft.com/office/powerpoint/2010/main" val="303110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Impedance Correction Tables</a:t>
            </a:r>
          </a:p>
        </p:txBody>
      </p:sp>
      <p:sp>
        <p:nvSpPr>
          <p:cNvPr id="3" name="Content Placeholder 2"/>
          <p:cNvSpPr>
            <a:spLocks noGrp="1"/>
          </p:cNvSpPr>
          <p:nvPr>
            <p:ph idx="1"/>
          </p:nvPr>
        </p:nvSpPr>
        <p:spPr>
          <a:xfrm>
            <a:off x="457200" y="1280160"/>
            <a:ext cx="10134600" cy="3733800"/>
          </a:xfrm>
        </p:spPr>
        <p:txBody>
          <a:bodyPr/>
          <a:lstStyle/>
          <a:p>
            <a:r>
              <a:rPr lang="en-US" dirty="0"/>
              <a:t>With taps the impedance of the transformer changes; sometimes the changes are relatively minor and sometimes they are dramatic.</a:t>
            </a:r>
          </a:p>
          <a:p>
            <a:pPr lvl="1"/>
            <a:r>
              <a:rPr lang="en-US" dirty="0"/>
              <a:t>A unity turns ratio phase shifter is a good example with essentially no impedance when the phase shift is zero</a:t>
            </a:r>
          </a:p>
          <a:p>
            <a:pPr lvl="1"/>
            <a:r>
              <a:rPr lang="en-US" dirty="0"/>
              <a:t>Often modeled with piecewise linear function with impedance correction varying with tap ratio or phase shift</a:t>
            </a:r>
          </a:p>
          <a:p>
            <a:pPr lvl="1"/>
            <a:r>
              <a:rPr lang="en-US" dirty="0"/>
              <a:t>Next lines give several examples, with format being (phase shift or tap ratio, impedance correction)</a:t>
            </a:r>
          </a:p>
          <a:p>
            <a:pPr lvl="2"/>
            <a:r>
              <a:rPr lang="en-US" dirty="0"/>
              <a:t>(-60,1), (0,0.01), (60,1)</a:t>
            </a:r>
          </a:p>
          <a:p>
            <a:pPr lvl="2"/>
            <a:r>
              <a:rPr lang="en-US" dirty="0"/>
              <a:t>(-25,2.43),(0,1),(25,2.43)</a:t>
            </a:r>
          </a:p>
          <a:p>
            <a:pPr lvl="2"/>
            <a:r>
              <a:rPr lang="en-US" dirty="0"/>
              <a:t>(0.941,0.5), (1.04,1), (1.15,2.45)</a:t>
            </a:r>
          </a:p>
          <a:p>
            <a:pPr lvl="2"/>
            <a:r>
              <a:rPr lang="en-US" dirty="0"/>
              <a:t>(0.937,1.64), (1,1), (1.1, 1.427)</a:t>
            </a:r>
          </a:p>
        </p:txBody>
      </p:sp>
      <p:sp>
        <p:nvSpPr>
          <p:cNvPr id="4" name="Slide Number Placeholder 3">
            <a:extLst>
              <a:ext uri="{FF2B5EF4-FFF2-40B4-BE49-F238E27FC236}">
                <a16:creationId xmlns:a16="http://schemas.microsoft.com/office/drawing/2014/main" id="{821950F0-E9F4-9EFA-227F-D235A07A6FC1}"/>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33</a:t>
            </a:fld>
            <a:endParaRPr lang="en-US" dirty="0">
              <a:solidFill>
                <a:schemeClr val="tx1">
                  <a:lumMod val="50000"/>
                </a:schemeClr>
              </a:solidFill>
            </a:endParaRPr>
          </a:p>
        </p:txBody>
      </p:sp>
    </p:spTree>
    <p:extLst>
      <p:ext uri="{BB962C8B-B14F-4D97-AF65-F5344CB8AC3E}">
        <p14:creationId xmlns:p14="http://schemas.microsoft.com/office/powerpoint/2010/main" val="8152413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Three-Winding Transformers</a:t>
            </a:r>
          </a:p>
        </p:txBody>
      </p:sp>
      <p:sp>
        <p:nvSpPr>
          <p:cNvPr id="3" name="Content Placeholder 2"/>
          <p:cNvSpPr>
            <a:spLocks noGrp="1"/>
          </p:cNvSpPr>
          <p:nvPr>
            <p:ph idx="1"/>
          </p:nvPr>
        </p:nvSpPr>
        <p:spPr>
          <a:xfrm>
            <a:off x="457200" y="1280160"/>
            <a:ext cx="10439400" cy="3733800"/>
          </a:xfrm>
        </p:spPr>
        <p:txBody>
          <a:bodyPr/>
          <a:lstStyle/>
          <a:p>
            <a:r>
              <a:rPr lang="en-US" dirty="0"/>
              <a:t>Three-winding transformers are very common, with the third winding called the tertiary.</a:t>
            </a:r>
          </a:p>
          <a:p>
            <a:pPr lvl="1"/>
            <a:r>
              <a:rPr lang="en-US" dirty="0"/>
              <a:t>The tertiary is often a delta winding</a:t>
            </a:r>
          </a:p>
          <a:p>
            <a:r>
              <a:rPr lang="en-US" dirty="0"/>
              <a:t>Three-winding transformers have various benefits</a:t>
            </a:r>
          </a:p>
          <a:p>
            <a:pPr lvl="1"/>
            <a:r>
              <a:rPr lang="en-US" dirty="0"/>
              <a:t>Providing station service</a:t>
            </a:r>
          </a:p>
          <a:p>
            <a:pPr lvl="1"/>
            <a:r>
              <a:rPr lang="en-US" dirty="0"/>
              <a:t>Place for a capacitor connection</a:t>
            </a:r>
          </a:p>
          <a:p>
            <a:pPr lvl="1"/>
            <a:r>
              <a:rPr lang="en-US" dirty="0"/>
              <a:t>Reduces third-harmonics</a:t>
            </a:r>
          </a:p>
          <a:p>
            <a:pPr lvl="1"/>
            <a:r>
              <a:rPr lang="en-US" dirty="0"/>
              <a:t>Allows for three different transmission level voltages</a:t>
            </a:r>
          </a:p>
          <a:p>
            <a:pPr lvl="1"/>
            <a:r>
              <a:rPr lang="en-US" dirty="0"/>
              <a:t>Better handling of fault current</a:t>
            </a:r>
          </a:p>
          <a:p>
            <a:pPr marL="0" indent="0">
              <a:buNone/>
            </a:pPr>
            <a:endParaRPr lang="en-US" dirty="0"/>
          </a:p>
        </p:txBody>
      </p:sp>
      <p:sp>
        <p:nvSpPr>
          <p:cNvPr id="4" name="Slide Number Placeholder 3">
            <a:extLst>
              <a:ext uri="{FF2B5EF4-FFF2-40B4-BE49-F238E27FC236}">
                <a16:creationId xmlns:a16="http://schemas.microsoft.com/office/drawing/2014/main" id="{F73F5F79-C8D5-6ADA-9DA3-089933C4FDF7}"/>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34</a:t>
            </a:fld>
            <a:endParaRPr lang="en-US" dirty="0">
              <a:solidFill>
                <a:schemeClr val="tx1">
                  <a:lumMod val="50000"/>
                </a:schemeClr>
              </a:solidFill>
            </a:endParaRPr>
          </a:p>
        </p:txBody>
      </p:sp>
    </p:spTree>
    <p:extLst>
      <p:ext uri="{BB962C8B-B14F-4D97-AF65-F5344CB8AC3E}">
        <p14:creationId xmlns:p14="http://schemas.microsoft.com/office/powerpoint/2010/main" val="3213046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Three-Winding Transformers</a:t>
            </a:r>
          </a:p>
        </p:txBody>
      </p:sp>
      <p:sp>
        <p:nvSpPr>
          <p:cNvPr id="3" name="Content Placeholder 2"/>
          <p:cNvSpPr>
            <a:spLocks noGrp="1"/>
          </p:cNvSpPr>
          <p:nvPr>
            <p:ph idx="1"/>
          </p:nvPr>
        </p:nvSpPr>
        <p:spPr>
          <a:xfrm>
            <a:off x="457200" y="1280160"/>
            <a:ext cx="10287000" cy="3733800"/>
          </a:xfrm>
        </p:spPr>
        <p:txBody>
          <a:bodyPr/>
          <a:lstStyle/>
          <a:p>
            <a:r>
              <a:rPr lang="en-US" dirty="0"/>
              <a:t>Usually modeled in the power flow with a star equivalent; the internal “star” bus does not really exist.</a:t>
            </a:r>
          </a:p>
          <a:p>
            <a:r>
              <a:rPr lang="en-US" dirty="0"/>
              <a:t>Star bus is often given a voltage of 1.0 or 999 kV.</a:t>
            </a:r>
          </a:p>
        </p:txBody>
      </p:sp>
      <p:sp>
        <p:nvSpPr>
          <p:cNvPr id="7" name="TextBox 6"/>
          <p:cNvSpPr txBox="1"/>
          <p:nvPr/>
        </p:nvSpPr>
        <p:spPr>
          <a:xfrm>
            <a:off x="5776191" y="2948970"/>
            <a:ext cx="4724400" cy="1569660"/>
          </a:xfrm>
          <a:prstGeom prst="rect">
            <a:avLst/>
          </a:prstGeom>
          <a:solidFill>
            <a:schemeClr val="accent3">
              <a:lumMod val="95000"/>
            </a:schemeClr>
          </a:solidFill>
        </p:spPr>
        <p:txBody>
          <a:bodyPr wrap="square" rtlCol="0">
            <a:spAutoFit/>
          </a:bodyPr>
          <a:lstStyle/>
          <a:p>
            <a:r>
              <a:rPr lang="en-US" sz="2400" dirty="0">
                <a:solidFill>
                  <a:srgbClr val="1E0000"/>
                </a:solidFill>
              </a:rPr>
              <a:t>Impedances calculated using the wye-delta transform can result in negative resistance (about 900 out of 97,000 in EI model).</a:t>
            </a:r>
          </a:p>
        </p:txBody>
      </p:sp>
      <p:pic>
        <p:nvPicPr>
          <p:cNvPr id="8" name="Picture 7"/>
          <p:cNvPicPr>
            <a:picLocks noChangeAspect="1"/>
          </p:cNvPicPr>
          <p:nvPr/>
        </p:nvPicPr>
        <p:blipFill rotWithShape="1">
          <a:blip r:embed="rId2"/>
          <a:srcRect l="40326" t="36415" r="27674" b="27472"/>
          <a:stretch/>
        </p:blipFill>
        <p:spPr>
          <a:xfrm>
            <a:off x="1447800" y="2743200"/>
            <a:ext cx="3810000" cy="2329132"/>
          </a:xfrm>
          <a:prstGeom prst="rect">
            <a:avLst/>
          </a:prstGeom>
        </p:spPr>
      </p:pic>
      <p:sp>
        <p:nvSpPr>
          <p:cNvPr id="9" name="TextBox 8"/>
          <p:cNvSpPr txBox="1"/>
          <p:nvPr/>
        </p:nvSpPr>
        <p:spPr>
          <a:xfrm>
            <a:off x="733121" y="6359756"/>
            <a:ext cx="9853460" cy="369332"/>
          </a:xfrm>
          <a:prstGeom prst="rect">
            <a:avLst/>
          </a:prstGeom>
          <a:noFill/>
        </p:spPr>
        <p:txBody>
          <a:bodyPr wrap="square" rtlCol="0">
            <a:spAutoFit/>
          </a:bodyPr>
          <a:lstStyle/>
          <a:p>
            <a:r>
              <a:rPr lang="en-US" sz="1800" dirty="0">
                <a:solidFill>
                  <a:srgbClr val="1E0000"/>
                </a:solidFill>
              </a:rPr>
              <a:t>Image from </a:t>
            </a:r>
            <a:r>
              <a:rPr lang="en-US" sz="1800" i="1" dirty="0">
                <a:solidFill>
                  <a:srgbClr val="1E0000"/>
                </a:solidFill>
              </a:rPr>
              <a:t>Power System Analysis and Design</a:t>
            </a:r>
            <a:r>
              <a:rPr lang="en-US" sz="1800" dirty="0">
                <a:solidFill>
                  <a:srgbClr val="1E0000"/>
                </a:solidFill>
              </a:rPr>
              <a:t>, by Glover, Overbye, Birchfield and Sarma 7</a:t>
            </a:r>
            <a:r>
              <a:rPr lang="en-US" sz="1800" baseline="30000" dirty="0">
                <a:solidFill>
                  <a:srgbClr val="1E0000"/>
                </a:solidFill>
              </a:rPr>
              <a:t>th</a:t>
            </a:r>
            <a:r>
              <a:rPr lang="en-US" sz="1800" dirty="0">
                <a:solidFill>
                  <a:srgbClr val="1E0000"/>
                </a:solidFill>
              </a:rPr>
              <a:t> Edition  </a:t>
            </a:r>
          </a:p>
        </p:txBody>
      </p:sp>
      <p:sp>
        <p:nvSpPr>
          <p:cNvPr id="10" name="TextBox 9"/>
          <p:cNvSpPr txBox="1"/>
          <p:nvPr/>
        </p:nvSpPr>
        <p:spPr>
          <a:xfrm>
            <a:off x="1205883" y="5151120"/>
            <a:ext cx="9538317" cy="1200329"/>
          </a:xfrm>
          <a:prstGeom prst="rect">
            <a:avLst/>
          </a:prstGeom>
          <a:solidFill>
            <a:schemeClr val="accent3">
              <a:lumMod val="95000"/>
            </a:schemeClr>
          </a:solidFill>
        </p:spPr>
        <p:txBody>
          <a:bodyPr wrap="square" rtlCol="0">
            <a:spAutoFit/>
          </a:bodyPr>
          <a:lstStyle/>
          <a:p>
            <a:r>
              <a:rPr lang="en-US" sz="2400" dirty="0">
                <a:solidFill>
                  <a:srgbClr val="1E0000"/>
                </a:solidFill>
              </a:rPr>
              <a:t>The winding impedances are measured between the windings with one winding shorted and the other open; for example Z</a:t>
            </a:r>
            <a:r>
              <a:rPr lang="en-US" sz="2400" baseline="-25000" dirty="0">
                <a:solidFill>
                  <a:srgbClr val="1E0000"/>
                </a:solidFill>
              </a:rPr>
              <a:t>12</a:t>
            </a:r>
            <a:r>
              <a:rPr lang="en-US" sz="2400" dirty="0">
                <a:solidFill>
                  <a:srgbClr val="1E0000"/>
                </a:solidFill>
              </a:rPr>
              <a:t> is measured from 1 with winding 2 shorted, 3 open.</a:t>
            </a:r>
          </a:p>
        </p:txBody>
      </p:sp>
      <p:sp>
        <p:nvSpPr>
          <p:cNvPr id="5" name="Slide Number Placeholder 3">
            <a:extLst>
              <a:ext uri="{FF2B5EF4-FFF2-40B4-BE49-F238E27FC236}">
                <a16:creationId xmlns:a16="http://schemas.microsoft.com/office/drawing/2014/main" id="{2530D120-DB86-91CB-E638-0E0466D32BCF}"/>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35</a:t>
            </a:fld>
            <a:endParaRPr lang="en-US" dirty="0">
              <a:solidFill>
                <a:schemeClr val="tx1">
                  <a:lumMod val="50000"/>
                </a:schemeClr>
              </a:solidFill>
            </a:endParaRPr>
          </a:p>
        </p:txBody>
      </p:sp>
    </p:spTree>
    <p:extLst>
      <p:ext uri="{BB962C8B-B14F-4D97-AF65-F5344CB8AC3E}">
        <p14:creationId xmlns:p14="http://schemas.microsoft.com/office/powerpoint/2010/main" val="24008877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76200"/>
            <a:ext cx="8610600" cy="1066800"/>
          </a:xfrm>
        </p:spPr>
        <p:txBody>
          <a:bodyPr/>
          <a:lstStyle/>
          <a:p>
            <a:r>
              <a:rPr lang="en-US" dirty="0"/>
              <a:t>Three-Winding Transformer Example</a:t>
            </a:r>
          </a:p>
        </p:txBody>
      </p:sp>
      <p:pic>
        <p:nvPicPr>
          <p:cNvPr id="1740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265" t="14999" r="27473" b="8334"/>
          <a:stretch/>
        </p:blipFill>
        <p:spPr bwMode="auto">
          <a:xfrm>
            <a:off x="990600" y="1211580"/>
            <a:ext cx="6135454" cy="4783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32428" y="6139934"/>
            <a:ext cx="10210799" cy="369332"/>
          </a:xfrm>
          <a:prstGeom prst="rect">
            <a:avLst/>
          </a:prstGeom>
          <a:noFill/>
        </p:spPr>
        <p:txBody>
          <a:bodyPr wrap="square" rtlCol="0">
            <a:spAutoFit/>
          </a:bodyPr>
          <a:lstStyle/>
          <a:p>
            <a:r>
              <a:rPr lang="en-US" sz="1800" dirty="0">
                <a:solidFill>
                  <a:srgbClr val="1E0000"/>
                </a:solidFill>
              </a:rPr>
              <a:t>Image from </a:t>
            </a:r>
            <a:r>
              <a:rPr lang="en-US" sz="1800" i="1" dirty="0">
                <a:solidFill>
                  <a:srgbClr val="1E0000"/>
                </a:solidFill>
              </a:rPr>
              <a:t>Power System Analysis and Design</a:t>
            </a:r>
            <a:r>
              <a:rPr lang="en-US" sz="1800" dirty="0">
                <a:solidFill>
                  <a:srgbClr val="1E0000"/>
                </a:solidFill>
              </a:rPr>
              <a:t>, by Glover, Overbye, Birchfield, and Sarma 7</a:t>
            </a:r>
            <a:r>
              <a:rPr lang="en-US" sz="1800" baseline="30000" dirty="0">
                <a:solidFill>
                  <a:srgbClr val="1E0000"/>
                </a:solidFill>
              </a:rPr>
              <a:t>th</a:t>
            </a:r>
            <a:r>
              <a:rPr lang="en-US" sz="1800" dirty="0">
                <a:solidFill>
                  <a:srgbClr val="1E0000"/>
                </a:solidFill>
              </a:rPr>
              <a:t> Edition  </a:t>
            </a:r>
          </a:p>
        </p:txBody>
      </p:sp>
      <p:sp>
        <p:nvSpPr>
          <p:cNvPr id="7" name="TextBox 6"/>
          <p:cNvSpPr txBox="1"/>
          <p:nvPr/>
        </p:nvSpPr>
        <p:spPr>
          <a:xfrm>
            <a:off x="7967709" y="1524000"/>
            <a:ext cx="2667000" cy="2868478"/>
          </a:xfrm>
          <a:prstGeom prst="rect">
            <a:avLst/>
          </a:prstGeom>
          <a:solidFill>
            <a:schemeClr val="accent3">
              <a:lumMod val="95000"/>
            </a:schemeClr>
          </a:solidFill>
        </p:spPr>
        <p:txBody>
          <a:bodyPr wrap="square" rtlCol="0">
            <a:spAutoFit/>
          </a:bodyPr>
          <a:lstStyle/>
          <a:p>
            <a:r>
              <a:rPr lang="en-US" sz="2200" dirty="0">
                <a:solidFill>
                  <a:srgbClr val="1E0000"/>
                </a:solidFill>
              </a:rPr>
              <a:t>Z</a:t>
            </a:r>
            <a:r>
              <a:rPr lang="en-US" sz="2200" baseline="-25000" dirty="0">
                <a:solidFill>
                  <a:srgbClr val="1E0000"/>
                </a:solidFill>
              </a:rPr>
              <a:t>12</a:t>
            </a:r>
            <a:r>
              <a:rPr lang="en-US" sz="2200" dirty="0">
                <a:solidFill>
                  <a:srgbClr val="1E0000"/>
                </a:solidFill>
              </a:rPr>
              <a:t> = Z</a:t>
            </a:r>
            <a:r>
              <a:rPr lang="en-US" sz="2200" baseline="-25000" dirty="0">
                <a:solidFill>
                  <a:srgbClr val="1E0000"/>
                </a:solidFill>
              </a:rPr>
              <a:t>1</a:t>
            </a:r>
            <a:r>
              <a:rPr lang="en-US" sz="2200" dirty="0">
                <a:solidFill>
                  <a:srgbClr val="1E0000"/>
                </a:solidFill>
              </a:rPr>
              <a:t> + Z</a:t>
            </a:r>
            <a:r>
              <a:rPr lang="en-US" sz="2200" baseline="-25000" dirty="0">
                <a:solidFill>
                  <a:srgbClr val="1E0000"/>
                </a:solidFill>
              </a:rPr>
              <a:t>2</a:t>
            </a:r>
          </a:p>
          <a:p>
            <a:r>
              <a:rPr lang="en-US" sz="2200" dirty="0">
                <a:solidFill>
                  <a:srgbClr val="1E0000"/>
                </a:solidFill>
              </a:rPr>
              <a:t>Z</a:t>
            </a:r>
            <a:r>
              <a:rPr lang="en-US" sz="2200" baseline="-25000" dirty="0">
                <a:solidFill>
                  <a:srgbClr val="1E0000"/>
                </a:solidFill>
              </a:rPr>
              <a:t>13</a:t>
            </a:r>
            <a:r>
              <a:rPr lang="en-US" sz="2200" dirty="0">
                <a:solidFill>
                  <a:srgbClr val="1E0000"/>
                </a:solidFill>
              </a:rPr>
              <a:t> = Z</a:t>
            </a:r>
            <a:r>
              <a:rPr lang="en-US" sz="2200" baseline="-25000" dirty="0">
                <a:solidFill>
                  <a:srgbClr val="1E0000"/>
                </a:solidFill>
              </a:rPr>
              <a:t>1</a:t>
            </a:r>
            <a:r>
              <a:rPr lang="en-US" sz="2200" dirty="0">
                <a:solidFill>
                  <a:srgbClr val="1E0000"/>
                </a:solidFill>
              </a:rPr>
              <a:t> + Z</a:t>
            </a:r>
            <a:r>
              <a:rPr lang="en-US" sz="2200" baseline="-25000" dirty="0">
                <a:solidFill>
                  <a:srgbClr val="1E0000"/>
                </a:solidFill>
              </a:rPr>
              <a:t>3</a:t>
            </a:r>
          </a:p>
          <a:p>
            <a:r>
              <a:rPr lang="en-US" sz="2200" dirty="0">
                <a:solidFill>
                  <a:srgbClr val="1E0000"/>
                </a:solidFill>
              </a:rPr>
              <a:t>Z</a:t>
            </a:r>
            <a:r>
              <a:rPr lang="en-US" sz="2200" baseline="-25000" dirty="0">
                <a:solidFill>
                  <a:srgbClr val="1E0000"/>
                </a:solidFill>
              </a:rPr>
              <a:t>23</a:t>
            </a:r>
            <a:r>
              <a:rPr lang="en-US" sz="2200" dirty="0">
                <a:solidFill>
                  <a:srgbClr val="1E0000"/>
                </a:solidFill>
              </a:rPr>
              <a:t> = Z</a:t>
            </a:r>
            <a:r>
              <a:rPr lang="en-US" sz="2200" baseline="-25000" dirty="0">
                <a:solidFill>
                  <a:srgbClr val="1E0000"/>
                </a:solidFill>
              </a:rPr>
              <a:t>2</a:t>
            </a:r>
            <a:r>
              <a:rPr lang="en-US" sz="2200" dirty="0">
                <a:solidFill>
                  <a:srgbClr val="1E0000"/>
                </a:solidFill>
              </a:rPr>
              <a:t> + Z</a:t>
            </a:r>
            <a:r>
              <a:rPr lang="en-US" sz="2200" baseline="-25000" dirty="0">
                <a:solidFill>
                  <a:srgbClr val="1E0000"/>
                </a:solidFill>
              </a:rPr>
              <a:t>3</a:t>
            </a:r>
          </a:p>
          <a:p>
            <a:r>
              <a:rPr lang="en-US" sz="2200" dirty="0">
                <a:solidFill>
                  <a:srgbClr val="1E0000"/>
                </a:solidFill>
              </a:rPr>
              <a:t>Hence </a:t>
            </a:r>
          </a:p>
          <a:p>
            <a:r>
              <a:rPr lang="en-US" sz="2200" dirty="0">
                <a:solidFill>
                  <a:srgbClr val="1E0000"/>
                </a:solidFill>
              </a:rPr>
              <a:t>Z</a:t>
            </a:r>
            <a:r>
              <a:rPr lang="en-US" sz="2200" baseline="-25000" dirty="0">
                <a:solidFill>
                  <a:srgbClr val="1E0000"/>
                </a:solidFill>
              </a:rPr>
              <a:t>1</a:t>
            </a:r>
            <a:r>
              <a:rPr lang="en-US" sz="2200" dirty="0">
                <a:solidFill>
                  <a:srgbClr val="1E0000"/>
                </a:solidFill>
              </a:rPr>
              <a:t>=0.5(Z</a:t>
            </a:r>
            <a:r>
              <a:rPr lang="en-US" sz="2200" baseline="-25000" dirty="0">
                <a:solidFill>
                  <a:srgbClr val="1E0000"/>
                </a:solidFill>
              </a:rPr>
              <a:t>12</a:t>
            </a:r>
            <a:r>
              <a:rPr lang="en-US" sz="2200" dirty="0">
                <a:solidFill>
                  <a:srgbClr val="1E0000"/>
                </a:solidFill>
              </a:rPr>
              <a:t>+Z</a:t>
            </a:r>
            <a:r>
              <a:rPr lang="en-US" sz="2200" baseline="-25000" dirty="0">
                <a:solidFill>
                  <a:srgbClr val="1E0000"/>
                </a:solidFill>
              </a:rPr>
              <a:t>13</a:t>
            </a:r>
            <a:r>
              <a:rPr lang="en-US" sz="2200" dirty="0">
                <a:solidFill>
                  <a:srgbClr val="1E0000"/>
                </a:solidFill>
              </a:rPr>
              <a:t>-Z</a:t>
            </a:r>
            <a:r>
              <a:rPr lang="en-US" sz="2200" baseline="-25000" dirty="0">
                <a:solidFill>
                  <a:srgbClr val="1E0000"/>
                </a:solidFill>
              </a:rPr>
              <a:t>23</a:t>
            </a:r>
            <a:r>
              <a:rPr lang="en-US" sz="2200" dirty="0">
                <a:solidFill>
                  <a:srgbClr val="1E0000"/>
                </a:solidFill>
              </a:rPr>
              <a:t>)</a:t>
            </a:r>
          </a:p>
          <a:p>
            <a:r>
              <a:rPr lang="en-US" sz="2200" dirty="0">
                <a:solidFill>
                  <a:srgbClr val="1E0000"/>
                </a:solidFill>
              </a:rPr>
              <a:t>Z</a:t>
            </a:r>
            <a:r>
              <a:rPr lang="en-US" sz="2200" baseline="-25000" dirty="0">
                <a:solidFill>
                  <a:srgbClr val="1E0000"/>
                </a:solidFill>
              </a:rPr>
              <a:t>2</a:t>
            </a:r>
            <a:r>
              <a:rPr lang="en-US" sz="2200" dirty="0">
                <a:solidFill>
                  <a:srgbClr val="1E0000"/>
                </a:solidFill>
              </a:rPr>
              <a:t>=0.5(Z</a:t>
            </a:r>
            <a:r>
              <a:rPr lang="en-US" sz="2200" baseline="-25000" dirty="0">
                <a:solidFill>
                  <a:srgbClr val="1E0000"/>
                </a:solidFill>
              </a:rPr>
              <a:t>12</a:t>
            </a:r>
            <a:r>
              <a:rPr lang="en-US" sz="2200" dirty="0">
                <a:solidFill>
                  <a:srgbClr val="1E0000"/>
                </a:solidFill>
              </a:rPr>
              <a:t>+Z</a:t>
            </a:r>
            <a:r>
              <a:rPr lang="en-US" sz="2200" baseline="-25000" dirty="0">
                <a:solidFill>
                  <a:srgbClr val="1E0000"/>
                </a:solidFill>
              </a:rPr>
              <a:t>23</a:t>
            </a:r>
            <a:r>
              <a:rPr lang="en-US" sz="2200" dirty="0">
                <a:solidFill>
                  <a:srgbClr val="1E0000"/>
                </a:solidFill>
              </a:rPr>
              <a:t>-Z</a:t>
            </a:r>
            <a:r>
              <a:rPr lang="en-US" sz="2200" baseline="-25000" dirty="0">
                <a:solidFill>
                  <a:srgbClr val="1E0000"/>
                </a:solidFill>
              </a:rPr>
              <a:t>13</a:t>
            </a:r>
            <a:r>
              <a:rPr lang="en-US" sz="2200" dirty="0">
                <a:solidFill>
                  <a:srgbClr val="1E0000"/>
                </a:solidFill>
              </a:rPr>
              <a:t>)</a:t>
            </a:r>
          </a:p>
          <a:p>
            <a:r>
              <a:rPr lang="en-US" sz="2200" dirty="0">
                <a:solidFill>
                  <a:srgbClr val="1E0000"/>
                </a:solidFill>
              </a:rPr>
              <a:t>Z</a:t>
            </a:r>
            <a:r>
              <a:rPr lang="en-US" sz="2200" baseline="-25000" dirty="0">
                <a:solidFill>
                  <a:srgbClr val="1E0000"/>
                </a:solidFill>
              </a:rPr>
              <a:t>3</a:t>
            </a:r>
            <a:r>
              <a:rPr lang="en-US" sz="2200" dirty="0">
                <a:solidFill>
                  <a:srgbClr val="1E0000"/>
                </a:solidFill>
              </a:rPr>
              <a:t>=0.5(Z</a:t>
            </a:r>
            <a:r>
              <a:rPr lang="en-US" sz="2200" baseline="-25000" dirty="0">
                <a:solidFill>
                  <a:srgbClr val="1E0000"/>
                </a:solidFill>
              </a:rPr>
              <a:t>13</a:t>
            </a:r>
            <a:r>
              <a:rPr lang="en-US" sz="2200" dirty="0">
                <a:solidFill>
                  <a:srgbClr val="1E0000"/>
                </a:solidFill>
              </a:rPr>
              <a:t>+Z</a:t>
            </a:r>
            <a:r>
              <a:rPr lang="en-US" sz="2200" baseline="-25000" dirty="0">
                <a:solidFill>
                  <a:srgbClr val="1E0000"/>
                </a:solidFill>
              </a:rPr>
              <a:t>23</a:t>
            </a:r>
            <a:r>
              <a:rPr lang="en-US" sz="2200" dirty="0">
                <a:solidFill>
                  <a:srgbClr val="1E0000"/>
                </a:solidFill>
              </a:rPr>
              <a:t>-Z</a:t>
            </a:r>
            <a:r>
              <a:rPr lang="en-US" sz="2200" baseline="-25000" dirty="0">
                <a:solidFill>
                  <a:srgbClr val="1E0000"/>
                </a:solidFill>
              </a:rPr>
              <a:t>12</a:t>
            </a:r>
            <a:r>
              <a:rPr lang="en-US" sz="2200" dirty="0">
                <a:solidFill>
                  <a:srgbClr val="1E0000"/>
                </a:solidFill>
              </a:rPr>
              <a:t>)</a:t>
            </a:r>
          </a:p>
        </p:txBody>
      </p:sp>
      <p:sp>
        <p:nvSpPr>
          <p:cNvPr id="4" name="Slide Number Placeholder 3">
            <a:extLst>
              <a:ext uri="{FF2B5EF4-FFF2-40B4-BE49-F238E27FC236}">
                <a16:creationId xmlns:a16="http://schemas.microsoft.com/office/drawing/2014/main" id="{43F6796A-C639-F651-36A3-E4EA180494DB}"/>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36</a:t>
            </a:fld>
            <a:endParaRPr lang="en-US" dirty="0">
              <a:solidFill>
                <a:schemeClr val="tx1">
                  <a:lumMod val="50000"/>
                </a:schemeClr>
              </a:solidFill>
            </a:endParaRPr>
          </a:p>
        </p:txBody>
      </p:sp>
    </p:spTree>
    <p:extLst>
      <p:ext uri="{BB962C8B-B14F-4D97-AF65-F5344CB8AC3E}">
        <p14:creationId xmlns:p14="http://schemas.microsoft.com/office/powerpoint/2010/main" val="3550035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76200"/>
            <a:ext cx="10512552" cy="1066800"/>
          </a:xfrm>
        </p:spPr>
        <p:txBody>
          <a:bodyPr/>
          <a:lstStyle/>
          <a:p>
            <a:r>
              <a:rPr lang="en-US" dirty="0"/>
              <a:t>Three-Winding Transformer Example, cont.</a:t>
            </a:r>
          </a:p>
        </p:txBody>
      </p:sp>
      <p:sp>
        <p:nvSpPr>
          <p:cNvPr id="5" name="TextBox 4"/>
          <p:cNvSpPr txBox="1"/>
          <p:nvPr/>
        </p:nvSpPr>
        <p:spPr>
          <a:xfrm>
            <a:off x="1066800" y="6138409"/>
            <a:ext cx="9829799" cy="369332"/>
          </a:xfrm>
          <a:prstGeom prst="rect">
            <a:avLst/>
          </a:prstGeom>
          <a:noFill/>
        </p:spPr>
        <p:txBody>
          <a:bodyPr wrap="square" rtlCol="0">
            <a:spAutoFit/>
          </a:bodyPr>
          <a:lstStyle/>
          <a:p>
            <a:r>
              <a:rPr lang="en-US" sz="1800" dirty="0">
                <a:solidFill>
                  <a:srgbClr val="1E0000"/>
                </a:solidFill>
              </a:rPr>
              <a:t>Image from </a:t>
            </a:r>
            <a:r>
              <a:rPr lang="en-US" sz="1800" i="1" dirty="0">
                <a:solidFill>
                  <a:srgbClr val="1E0000"/>
                </a:solidFill>
              </a:rPr>
              <a:t>Power System Analysis and Design</a:t>
            </a:r>
            <a:r>
              <a:rPr lang="en-US" sz="1800" dirty="0">
                <a:solidFill>
                  <a:srgbClr val="1E0000"/>
                </a:solidFill>
              </a:rPr>
              <a:t>, by Glover, Overbye, Birchfield and Sarma 7</a:t>
            </a:r>
            <a:r>
              <a:rPr lang="en-US" sz="1800" baseline="30000" dirty="0">
                <a:solidFill>
                  <a:srgbClr val="1E0000"/>
                </a:solidFill>
              </a:rPr>
              <a:t>th</a:t>
            </a:r>
            <a:r>
              <a:rPr lang="en-US" sz="1800" dirty="0">
                <a:solidFill>
                  <a:srgbClr val="1E0000"/>
                </a:solidFill>
              </a:rPr>
              <a:t> Edition  </a:t>
            </a:r>
          </a:p>
        </p:txBody>
      </p:sp>
      <p:pic>
        <p:nvPicPr>
          <p:cNvPr id="1751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156" t="18893" r="29577" b="7773"/>
          <a:stretch/>
        </p:blipFill>
        <p:spPr bwMode="auto">
          <a:xfrm>
            <a:off x="1371600" y="1265151"/>
            <a:ext cx="6339840" cy="4728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a:extLst>
              <a:ext uri="{FF2B5EF4-FFF2-40B4-BE49-F238E27FC236}">
                <a16:creationId xmlns:a16="http://schemas.microsoft.com/office/drawing/2014/main" id="{6C495CA2-C27E-1866-B5DE-9292BF93663F}"/>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37</a:t>
            </a:fld>
            <a:endParaRPr lang="en-US" dirty="0">
              <a:solidFill>
                <a:schemeClr val="tx1">
                  <a:lumMod val="50000"/>
                </a:schemeClr>
              </a:solidFill>
            </a:endParaRPr>
          </a:p>
        </p:txBody>
      </p:sp>
    </p:spTree>
    <p:extLst>
      <p:ext uri="{BB962C8B-B14F-4D97-AF65-F5344CB8AC3E}">
        <p14:creationId xmlns:p14="http://schemas.microsoft.com/office/powerpoint/2010/main" val="8094180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FA338-220F-367F-04E4-EB16C60DACF6}"/>
              </a:ext>
            </a:extLst>
          </p:cNvPr>
          <p:cNvSpPr>
            <a:spLocks noGrp="1"/>
          </p:cNvSpPr>
          <p:nvPr>
            <p:ph type="title"/>
          </p:nvPr>
        </p:nvSpPr>
        <p:spPr/>
        <p:txBody>
          <a:bodyPr/>
          <a:lstStyle/>
          <a:p>
            <a:r>
              <a:rPr lang="en-US" dirty="0"/>
              <a:t>Transformer Vector Groups</a:t>
            </a:r>
          </a:p>
        </p:txBody>
      </p:sp>
      <p:sp>
        <p:nvSpPr>
          <p:cNvPr id="3" name="Content Placeholder 2">
            <a:extLst>
              <a:ext uri="{FF2B5EF4-FFF2-40B4-BE49-F238E27FC236}">
                <a16:creationId xmlns:a16="http://schemas.microsoft.com/office/drawing/2014/main" id="{8A90D6B5-194E-7A72-736B-FEEAF589A33D}"/>
              </a:ext>
            </a:extLst>
          </p:cNvPr>
          <p:cNvSpPr>
            <a:spLocks noGrp="1"/>
          </p:cNvSpPr>
          <p:nvPr>
            <p:ph idx="1"/>
          </p:nvPr>
        </p:nvSpPr>
        <p:spPr/>
        <p:txBody>
          <a:bodyPr/>
          <a:lstStyle/>
          <a:p>
            <a:r>
              <a:rPr lang="en-US" dirty="0"/>
              <a:t>Transformer vector groups are used to fully specify the connections between the windings on a three or two winding transformer.</a:t>
            </a:r>
          </a:p>
          <a:p>
            <a:r>
              <a:rPr lang="en-US" dirty="0"/>
              <a:t>Vector groups are not needed for power flow, but they are needed if the power flow is used to initialization fault analysis or harmonics, and are a needed input for geomagnetic disturbance (GMD) analysis.</a:t>
            </a:r>
          </a:p>
          <a:p>
            <a:r>
              <a:rPr lang="en-US" dirty="0"/>
              <a:t>A vector group consists of symbols in capital letters telling the connection type for the high-voltage winding (Y,D, or Z for zigzag) and small letters for the intermediate and low-voltage winding.</a:t>
            </a:r>
          </a:p>
          <a:p>
            <a:pPr lvl="1"/>
            <a:r>
              <a:rPr lang="en-US" dirty="0"/>
              <a:t>If a neutral point is brought out an N or n is used; for auto transformers the lower voltage symbol is replaced by an “a”</a:t>
            </a:r>
          </a:p>
          <a:p>
            <a:pPr lvl="1"/>
            <a:r>
              <a:rPr lang="en-US" dirty="0"/>
              <a:t>Phase displacement is given by clock numbers (0 to 11) indicating 30 degree intervals of lag from the high voltage winding</a:t>
            </a:r>
          </a:p>
          <a:p>
            <a:endParaRPr lang="en-US" dirty="0"/>
          </a:p>
        </p:txBody>
      </p:sp>
      <p:sp>
        <p:nvSpPr>
          <p:cNvPr id="5" name="Slide Number Placeholder 3">
            <a:extLst>
              <a:ext uri="{FF2B5EF4-FFF2-40B4-BE49-F238E27FC236}">
                <a16:creationId xmlns:a16="http://schemas.microsoft.com/office/drawing/2014/main" id="{91EF4825-E017-F367-9AF1-792BF9C1E667}"/>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38</a:t>
            </a:fld>
            <a:endParaRPr lang="en-US" dirty="0">
              <a:solidFill>
                <a:schemeClr val="tx1">
                  <a:lumMod val="50000"/>
                </a:schemeClr>
              </a:solidFill>
            </a:endParaRPr>
          </a:p>
        </p:txBody>
      </p:sp>
    </p:spTree>
    <p:extLst>
      <p:ext uri="{BB962C8B-B14F-4D97-AF65-F5344CB8AC3E}">
        <p14:creationId xmlns:p14="http://schemas.microsoft.com/office/powerpoint/2010/main" val="1116474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 Algorithm Without Pivoting Processing by row</a:t>
            </a:r>
          </a:p>
        </p:txBody>
      </p:sp>
      <p:sp>
        <p:nvSpPr>
          <p:cNvPr id="3" name="Content Placeholder 2"/>
          <p:cNvSpPr>
            <a:spLocks noGrp="1"/>
          </p:cNvSpPr>
          <p:nvPr>
            <p:ph idx="1"/>
          </p:nvPr>
        </p:nvSpPr>
        <p:spPr>
          <a:xfrm>
            <a:off x="457200" y="1280160"/>
            <a:ext cx="10363200" cy="5309553"/>
          </a:xfrm>
        </p:spPr>
        <p:txBody>
          <a:bodyPr>
            <a:normAutofit fontScale="92500"/>
          </a:bodyPr>
          <a:lstStyle/>
          <a:p>
            <a:r>
              <a:rPr lang="en-US" dirty="0"/>
              <a:t>We will use the more common approach of having ones on the diagonals of </a:t>
            </a:r>
            <a:r>
              <a:rPr lang="en-US" b="1" dirty="0"/>
              <a:t>L</a:t>
            </a:r>
            <a:r>
              <a:rPr lang="en-US" dirty="0"/>
              <a:t>.  Also in the common, diagonally dominant power system problems pivoting is not needed.</a:t>
            </a:r>
            <a:br>
              <a:rPr lang="en-US" dirty="0"/>
            </a:br>
            <a:r>
              <a:rPr lang="en-US" dirty="0"/>
              <a:t>The below algorithm is in row form (useful with sparsity!)</a:t>
            </a:r>
          </a:p>
          <a:p>
            <a:pPr marL="0" indent="0">
              <a:buNone/>
            </a:pPr>
            <a:endParaRPr lang="en-US" sz="2400" dirty="0"/>
          </a:p>
          <a:p>
            <a:pPr marL="0" indent="0">
              <a:buNone/>
            </a:pPr>
            <a:r>
              <a:rPr lang="en-US" sz="2400" dirty="0"/>
              <a:t>For i := 2 to n Do Begin  // This is the row being processed</a:t>
            </a:r>
          </a:p>
          <a:p>
            <a:pPr marL="0" indent="0">
              <a:buNone/>
            </a:pPr>
            <a:r>
              <a:rPr lang="en-US" sz="2400" dirty="0"/>
              <a:t>  For j := 1 to i-1 Do Begin  // Rows subtracted from row i</a:t>
            </a:r>
          </a:p>
          <a:p>
            <a:pPr marL="0" indent="0">
              <a:buNone/>
            </a:pPr>
            <a:r>
              <a:rPr lang="en-US" sz="2400" dirty="0"/>
              <a:t>    A[</a:t>
            </a:r>
            <a:r>
              <a:rPr lang="en-US" sz="2400" dirty="0" err="1"/>
              <a:t>i,j</a:t>
            </a:r>
            <a:r>
              <a:rPr lang="en-US" sz="2400" dirty="0"/>
              <a:t>] = A[</a:t>
            </a:r>
            <a:r>
              <a:rPr lang="en-US" sz="2400" dirty="0" err="1"/>
              <a:t>i,j</a:t>
            </a:r>
            <a:r>
              <a:rPr lang="en-US" sz="2400" dirty="0"/>
              <a:t>]/A[</a:t>
            </a:r>
            <a:r>
              <a:rPr lang="en-US" sz="2400" dirty="0" err="1"/>
              <a:t>j,j</a:t>
            </a:r>
            <a:r>
              <a:rPr lang="en-US" sz="2400" dirty="0"/>
              <a:t>]  // This is the scaling </a:t>
            </a:r>
          </a:p>
          <a:p>
            <a:pPr marL="0" indent="0">
              <a:buNone/>
            </a:pPr>
            <a:r>
              <a:rPr lang="en-US" sz="2400" dirty="0"/>
              <a:t>    For k := j+1 to n Do Begin  // Go through each column in </a:t>
            </a:r>
            <a:r>
              <a:rPr lang="en-US" sz="2400" dirty="0" err="1"/>
              <a:t>i</a:t>
            </a:r>
            <a:endParaRPr lang="en-US" sz="2400" dirty="0"/>
          </a:p>
          <a:p>
            <a:pPr marL="0" indent="0">
              <a:buNone/>
            </a:pPr>
            <a:r>
              <a:rPr lang="en-US" sz="2400" dirty="0"/>
              <a:t>      A[</a:t>
            </a:r>
            <a:r>
              <a:rPr lang="en-US" sz="2400" dirty="0" err="1"/>
              <a:t>i,k</a:t>
            </a:r>
            <a:r>
              <a:rPr lang="en-US" sz="2400" dirty="0"/>
              <a:t>] = A[</a:t>
            </a:r>
            <a:r>
              <a:rPr lang="en-US" sz="2400" dirty="0" err="1"/>
              <a:t>i,k</a:t>
            </a:r>
            <a:r>
              <a:rPr lang="en-US" sz="2400" dirty="0"/>
              <a:t>] - A[</a:t>
            </a:r>
            <a:r>
              <a:rPr lang="en-US" sz="2400" dirty="0" err="1"/>
              <a:t>i,j</a:t>
            </a:r>
            <a:r>
              <a:rPr lang="en-US" sz="2400" dirty="0"/>
              <a:t>]*A[</a:t>
            </a:r>
            <a:r>
              <a:rPr lang="en-US" sz="2400" dirty="0" err="1"/>
              <a:t>j,k</a:t>
            </a:r>
            <a:r>
              <a:rPr lang="en-US" sz="2400" dirty="0"/>
              <a:t>]</a:t>
            </a:r>
          </a:p>
          <a:p>
            <a:pPr marL="0" indent="0">
              <a:buNone/>
            </a:pPr>
            <a:r>
              <a:rPr lang="en-US" sz="2400" dirty="0"/>
              <a:t>    End;</a:t>
            </a:r>
          </a:p>
          <a:p>
            <a:pPr marL="0" indent="0">
              <a:buNone/>
            </a:pPr>
            <a:r>
              <a:rPr lang="en-US" sz="2400" dirty="0"/>
              <a:t>  End;</a:t>
            </a:r>
          </a:p>
          <a:p>
            <a:pPr marL="0" indent="0">
              <a:buNone/>
            </a:pPr>
            <a:r>
              <a:rPr lang="en-US" sz="2400" dirty="0"/>
              <a:t>End;</a:t>
            </a:r>
          </a:p>
          <a:p>
            <a:pPr marL="0" indent="0">
              <a:buNone/>
            </a:pPr>
            <a:endParaRPr lang="en-US" sz="2400" dirty="0"/>
          </a:p>
          <a:p>
            <a:pPr marL="0" indent="0">
              <a:buNone/>
            </a:pPr>
            <a:endParaRPr lang="en-US" dirty="0"/>
          </a:p>
        </p:txBody>
      </p:sp>
      <p:sp>
        <p:nvSpPr>
          <p:cNvPr id="5" name="Slide Number Placeholder 3">
            <a:extLst>
              <a:ext uri="{FF2B5EF4-FFF2-40B4-BE49-F238E27FC236}">
                <a16:creationId xmlns:a16="http://schemas.microsoft.com/office/drawing/2014/main" id="{27AA06CB-35BA-CC02-F046-7FD7ADF53F3A}"/>
              </a:ext>
            </a:extLst>
          </p:cNvPr>
          <p:cNvSpPr txBox="1">
            <a:spLocks/>
          </p:cNvSpPr>
          <p:nvPr/>
        </p:nvSpPr>
        <p:spPr bwMode="auto">
          <a:xfrm>
            <a:off x="11353800"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a:t>
            </a:fld>
            <a:endParaRPr lang="en-US" dirty="0">
              <a:solidFill>
                <a:schemeClr val="tx1">
                  <a:lumMod val="50000"/>
                </a:schemeClr>
              </a:solidFill>
            </a:endParaRPr>
          </a:p>
        </p:txBody>
      </p:sp>
    </p:spTree>
    <p:extLst>
      <p:ext uri="{BB962C8B-B14F-4D97-AF65-F5344CB8AC3E}">
        <p14:creationId xmlns:p14="http://schemas.microsoft.com/office/powerpoint/2010/main" val="34295145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E69F2-C26D-F0AE-DFAD-BE0139F6A327}"/>
              </a:ext>
            </a:extLst>
          </p:cNvPr>
          <p:cNvSpPr>
            <a:spLocks noGrp="1"/>
          </p:cNvSpPr>
          <p:nvPr>
            <p:ph type="title"/>
          </p:nvPr>
        </p:nvSpPr>
        <p:spPr/>
        <p:txBody>
          <a:bodyPr/>
          <a:lstStyle/>
          <a:p>
            <a:r>
              <a:rPr lang="en-US" dirty="0"/>
              <a:t>Transformer Vector Groups, Example</a:t>
            </a:r>
          </a:p>
        </p:txBody>
      </p:sp>
      <p:sp>
        <p:nvSpPr>
          <p:cNvPr id="3" name="Content Placeholder 2">
            <a:extLst>
              <a:ext uri="{FF2B5EF4-FFF2-40B4-BE49-F238E27FC236}">
                <a16:creationId xmlns:a16="http://schemas.microsoft.com/office/drawing/2014/main" id="{D93A414B-F8BB-7956-D665-C0894748C871}"/>
              </a:ext>
            </a:extLst>
          </p:cNvPr>
          <p:cNvSpPr>
            <a:spLocks noGrp="1"/>
          </p:cNvSpPr>
          <p:nvPr>
            <p:ph idx="1"/>
          </p:nvPr>
        </p:nvSpPr>
        <p:spPr/>
        <p:txBody>
          <a:bodyPr/>
          <a:lstStyle/>
          <a:p>
            <a:r>
              <a:rPr lang="en-US" dirty="0"/>
              <a:t>The table gives examples of vector groups used in a 10,000 bus industry power flow model.</a:t>
            </a:r>
          </a:p>
          <a:p>
            <a:pPr lvl="1"/>
            <a:r>
              <a:rPr lang="en-US" dirty="0"/>
              <a:t>Note the table contains a mixture of </a:t>
            </a:r>
            <a:br>
              <a:rPr lang="en-US" dirty="0"/>
            </a:br>
            <a:r>
              <a:rPr lang="en-US" dirty="0"/>
              <a:t>vector groups for three winding and two</a:t>
            </a:r>
            <a:br>
              <a:rPr lang="en-US" dirty="0"/>
            </a:br>
            <a:r>
              <a:rPr lang="en-US" dirty="0"/>
              <a:t>winding transformers </a:t>
            </a:r>
          </a:p>
          <a:p>
            <a:pPr lvl="1"/>
            <a:r>
              <a:rPr lang="en-US" dirty="0"/>
              <a:t>Such metrics are easy to obtain from data</a:t>
            </a:r>
            <a:br>
              <a:rPr lang="en-US" dirty="0"/>
            </a:br>
            <a:r>
              <a:rPr lang="en-US" dirty="0"/>
              <a:t>on any PowerWorld Case Info display by </a:t>
            </a:r>
            <a:br>
              <a:rPr lang="en-US" dirty="0"/>
            </a:br>
            <a:r>
              <a:rPr lang="en-US" dirty="0"/>
              <a:t>right-clicking on the field and selecting</a:t>
            </a:r>
            <a:br>
              <a:rPr lang="en-US" dirty="0"/>
            </a:br>
            <a:r>
              <a:rPr lang="en-US" b="1" dirty="0"/>
              <a:t>Set/Toggle/Columns, Get Column Metrics</a:t>
            </a:r>
            <a:r>
              <a:rPr lang="en-US" dirty="0"/>
              <a:t>,</a:t>
            </a:r>
            <a:br>
              <a:rPr lang="en-US" dirty="0"/>
            </a:br>
            <a:r>
              <a:rPr lang="en-US" dirty="0"/>
              <a:t>to display the Grid Metrics, and then </a:t>
            </a:r>
            <a:br>
              <a:rPr lang="en-US" dirty="0"/>
            </a:br>
            <a:r>
              <a:rPr lang="en-US" dirty="0"/>
              <a:t>selecting the </a:t>
            </a:r>
            <a:r>
              <a:rPr lang="en-US" b="1" dirty="0"/>
              <a:t>Histograms and Groupings </a:t>
            </a:r>
            <a:br>
              <a:rPr lang="en-US" dirty="0"/>
            </a:br>
            <a:r>
              <a:rPr lang="en-US" dirty="0"/>
              <a:t>page</a:t>
            </a:r>
          </a:p>
        </p:txBody>
      </p:sp>
      <p:pic>
        <p:nvPicPr>
          <p:cNvPr id="6" name="Picture 5" descr="Shows the distribution of the transformer vector types in the case, with 36.7% YNyn0 and 25% YNd1.">
            <a:extLst>
              <a:ext uri="{FF2B5EF4-FFF2-40B4-BE49-F238E27FC236}">
                <a16:creationId xmlns:a16="http://schemas.microsoft.com/office/drawing/2014/main" id="{B715B729-8337-84AD-7974-2A64F78AE976}"/>
              </a:ext>
            </a:extLst>
          </p:cNvPr>
          <p:cNvPicPr>
            <a:picLocks noChangeAspect="1"/>
          </p:cNvPicPr>
          <p:nvPr/>
        </p:nvPicPr>
        <p:blipFill>
          <a:blip r:embed="rId2"/>
          <a:srcRect l="1" r="6215"/>
          <a:stretch>
            <a:fillRect/>
          </a:stretch>
        </p:blipFill>
        <p:spPr>
          <a:xfrm>
            <a:off x="7239000" y="1981200"/>
            <a:ext cx="4343400" cy="3687792"/>
          </a:xfrm>
          <a:prstGeom prst="rect">
            <a:avLst/>
          </a:prstGeom>
        </p:spPr>
      </p:pic>
      <p:sp>
        <p:nvSpPr>
          <p:cNvPr id="7" name="Slide Number Placeholder 3">
            <a:extLst>
              <a:ext uri="{FF2B5EF4-FFF2-40B4-BE49-F238E27FC236}">
                <a16:creationId xmlns:a16="http://schemas.microsoft.com/office/drawing/2014/main" id="{AFF5096C-8B46-A5C5-7559-C5D1F0C6E92F}"/>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39</a:t>
            </a:fld>
            <a:endParaRPr lang="en-US" dirty="0">
              <a:solidFill>
                <a:schemeClr val="tx1">
                  <a:lumMod val="50000"/>
                </a:schemeClr>
              </a:solidFill>
            </a:endParaRPr>
          </a:p>
        </p:txBody>
      </p:sp>
    </p:spTree>
    <p:extLst>
      <p:ext uri="{BB962C8B-B14F-4D97-AF65-F5344CB8AC3E}">
        <p14:creationId xmlns:p14="http://schemas.microsoft.com/office/powerpoint/2010/main" val="16529835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F8B5E-8130-A72B-803C-E6885B45160E}"/>
              </a:ext>
            </a:extLst>
          </p:cNvPr>
          <p:cNvSpPr>
            <a:spLocks noGrp="1"/>
          </p:cNvSpPr>
          <p:nvPr>
            <p:ph type="title"/>
          </p:nvPr>
        </p:nvSpPr>
        <p:spPr/>
        <p:txBody>
          <a:bodyPr/>
          <a:lstStyle/>
          <a:p>
            <a:r>
              <a:rPr lang="en-US" dirty="0"/>
              <a:t>Transformer Vector Groups, Standards</a:t>
            </a:r>
          </a:p>
        </p:txBody>
      </p:sp>
      <p:sp>
        <p:nvSpPr>
          <p:cNvPr id="3" name="Content Placeholder 2">
            <a:extLst>
              <a:ext uri="{FF2B5EF4-FFF2-40B4-BE49-F238E27FC236}">
                <a16:creationId xmlns:a16="http://schemas.microsoft.com/office/drawing/2014/main" id="{8FA54A33-3107-776B-81B8-BD8DC8325191}"/>
              </a:ext>
            </a:extLst>
          </p:cNvPr>
          <p:cNvSpPr>
            <a:spLocks noGrp="1"/>
          </p:cNvSpPr>
          <p:nvPr>
            <p:ph idx="1"/>
          </p:nvPr>
        </p:nvSpPr>
        <p:spPr/>
        <p:txBody>
          <a:bodyPr/>
          <a:lstStyle/>
          <a:p>
            <a:r>
              <a:rPr lang="en-US" dirty="0"/>
              <a:t>The complete format for the vector groups is given in either IEEE Std C57.12.70-2020 or IEC 60076-1.</a:t>
            </a:r>
          </a:p>
          <a:p>
            <a:pPr lvl="1"/>
            <a:r>
              <a:rPr lang="en-US" dirty="0"/>
              <a:t>Both of these standards require that the first field in the vector group is the high voltage winding, followed by the medium voltage winding, and then the lowest voltage winding (for a three winder)</a:t>
            </a:r>
          </a:p>
          <a:p>
            <a:pPr lvl="1"/>
            <a:r>
              <a:rPr lang="en-US" dirty="0"/>
              <a:t>The standards also specify that the high-voltage winding has a phase displacement of 0 (12 o’clock position)</a:t>
            </a:r>
          </a:p>
          <a:p>
            <a:r>
              <a:rPr lang="en-US" dirty="0"/>
              <a:t>Other software packages use a slightly different format in which the symbols are organized base on the From/To bus values, and the first phase displacement does not need to be zero.</a:t>
            </a:r>
          </a:p>
          <a:p>
            <a:r>
              <a:rPr lang="en-US" dirty="0"/>
              <a:t>Simulator supports both formats including for input and output.</a:t>
            </a:r>
          </a:p>
          <a:p>
            <a:endParaRPr lang="en-US" dirty="0"/>
          </a:p>
        </p:txBody>
      </p:sp>
      <p:sp>
        <p:nvSpPr>
          <p:cNvPr id="5" name="Slide Number Placeholder 3">
            <a:extLst>
              <a:ext uri="{FF2B5EF4-FFF2-40B4-BE49-F238E27FC236}">
                <a16:creationId xmlns:a16="http://schemas.microsoft.com/office/drawing/2014/main" id="{FDBA1DC1-A4A5-4FC7-BA8B-46DCA027532D}"/>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40</a:t>
            </a:fld>
            <a:endParaRPr lang="en-US" dirty="0">
              <a:solidFill>
                <a:schemeClr val="tx1">
                  <a:lumMod val="50000"/>
                </a:schemeClr>
              </a:solidFill>
            </a:endParaRPr>
          </a:p>
        </p:txBody>
      </p:sp>
    </p:spTree>
    <p:extLst>
      <p:ext uri="{BB962C8B-B14F-4D97-AF65-F5344CB8AC3E}">
        <p14:creationId xmlns:p14="http://schemas.microsoft.com/office/powerpoint/2010/main" val="1641880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Forward Substitution</a:t>
            </a:r>
          </a:p>
        </p:txBody>
      </p:sp>
      <p:sp>
        <p:nvSpPr>
          <p:cNvPr id="3" name="Content Placeholder 2"/>
          <p:cNvSpPr>
            <a:spLocks noGrp="1"/>
          </p:cNvSpPr>
          <p:nvPr>
            <p:ph idx="1"/>
          </p:nvPr>
        </p:nvSpPr>
        <p:spPr>
          <a:xfrm>
            <a:off x="457200" y="1280160"/>
            <a:ext cx="8535987" cy="4815840"/>
          </a:xfrm>
        </p:spPr>
        <p:txBody>
          <a:bodyPr>
            <a:normAutofit/>
          </a:bodyPr>
          <a:lstStyle/>
          <a:p>
            <a:pPr marL="0" indent="0">
              <a:buNone/>
            </a:pPr>
            <a:r>
              <a:rPr lang="en-US" dirty="0"/>
              <a:t>Forward substitution solves              with values in </a:t>
            </a:r>
            <a:r>
              <a:rPr lang="en-US" b="1" dirty="0"/>
              <a:t>b</a:t>
            </a:r>
            <a:r>
              <a:rPr lang="en-US" dirty="0"/>
              <a:t> </a:t>
            </a:r>
            <a:br>
              <a:rPr lang="en-US" dirty="0"/>
            </a:br>
            <a:r>
              <a:rPr lang="en-US" dirty="0"/>
              <a:t>being over written (replaced by the </a:t>
            </a:r>
            <a:r>
              <a:rPr lang="en-US" b="1" dirty="0"/>
              <a:t>y</a:t>
            </a:r>
            <a:r>
              <a:rPr lang="en-US" dirty="0"/>
              <a:t> values)</a:t>
            </a:r>
            <a:br>
              <a:rPr lang="en-US" dirty="0"/>
            </a:br>
            <a:br>
              <a:rPr lang="en-US" dirty="0"/>
            </a:br>
            <a:r>
              <a:rPr lang="en-US" sz="2400" dirty="0"/>
              <a:t>For </a:t>
            </a:r>
            <a:r>
              <a:rPr lang="en-US" sz="2400" dirty="0" err="1"/>
              <a:t>i</a:t>
            </a:r>
            <a:r>
              <a:rPr lang="en-US" sz="2400" dirty="0"/>
              <a:t> := 2 to n Do Begin  // This is the row being processed</a:t>
            </a:r>
          </a:p>
          <a:p>
            <a:pPr marL="0" indent="0">
              <a:buNone/>
            </a:pPr>
            <a:r>
              <a:rPr lang="en-US" sz="2400" dirty="0"/>
              <a:t>  For j := 1 to i-1 Do Begin </a:t>
            </a:r>
          </a:p>
          <a:p>
            <a:pPr marL="0" indent="0">
              <a:buNone/>
            </a:pPr>
            <a:r>
              <a:rPr lang="en-US" sz="2400" dirty="0"/>
              <a:t>    b[</a:t>
            </a:r>
            <a:r>
              <a:rPr lang="en-US" sz="2400" dirty="0" err="1"/>
              <a:t>i</a:t>
            </a:r>
            <a:r>
              <a:rPr lang="en-US" sz="2400" dirty="0"/>
              <a:t>] = b[</a:t>
            </a:r>
            <a:r>
              <a:rPr lang="en-US" sz="2400" dirty="0" err="1"/>
              <a:t>i</a:t>
            </a:r>
            <a:r>
              <a:rPr lang="en-US" sz="2400" dirty="0"/>
              <a:t>] - A[</a:t>
            </a:r>
            <a:r>
              <a:rPr lang="en-US" sz="2400" dirty="0" err="1"/>
              <a:t>i,j</a:t>
            </a:r>
            <a:r>
              <a:rPr lang="en-US" sz="2400" dirty="0"/>
              <a:t>]*b[j]    // This is just using the </a:t>
            </a:r>
            <a:r>
              <a:rPr lang="en-US" sz="2400" b="1" dirty="0"/>
              <a:t>L</a:t>
            </a:r>
            <a:r>
              <a:rPr lang="en-US" sz="2400" dirty="0"/>
              <a:t> matrix</a:t>
            </a:r>
          </a:p>
          <a:p>
            <a:pPr marL="0" indent="0">
              <a:buNone/>
            </a:pPr>
            <a:r>
              <a:rPr lang="en-US" sz="2400" dirty="0"/>
              <a:t>  End;</a:t>
            </a:r>
          </a:p>
          <a:p>
            <a:pPr marL="0" indent="0">
              <a:buNone/>
            </a:pPr>
            <a:r>
              <a:rPr lang="en-US" sz="2400" dirty="0"/>
              <a:t>End;</a:t>
            </a:r>
          </a:p>
        </p:txBody>
      </p:sp>
      <p:graphicFrame>
        <p:nvGraphicFramePr>
          <p:cNvPr id="5" name="Object 4"/>
          <p:cNvGraphicFramePr>
            <a:graphicFrameLocks noGrp="1" noChangeAspect="1"/>
          </p:cNvGraphicFramePr>
          <p:nvPr/>
        </p:nvGraphicFramePr>
        <p:xfrm>
          <a:off x="4572000" y="1371600"/>
          <a:ext cx="1016000" cy="371475"/>
        </p:xfrm>
        <a:graphic>
          <a:graphicData uri="http://schemas.openxmlformats.org/presentationml/2006/ole">
            <mc:AlternateContent xmlns:mc="http://schemas.openxmlformats.org/markup-compatibility/2006">
              <mc:Choice xmlns:v="urn:schemas-microsoft-com:vml" Requires="v">
                <p:oleObj name="Equation" r:id="rId2" imgW="838080" imgH="304560" progId="Equation.DSMT4">
                  <p:embed/>
                </p:oleObj>
              </mc:Choice>
              <mc:Fallback>
                <p:oleObj name="Equation" r:id="rId2" imgW="838080" imgH="304560" progId="Equation.DSMT4">
                  <p:embed/>
                  <p:pic>
                    <p:nvPicPr>
                      <p:cNvPr id="5" name="Object 4"/>
                      <p:cNvPicPr>
                        <a:picLocks noGrp="1" noChangeAspect="1" noChangeArrowheads="1"/>
                      </p:cNvPicPr>
                      <p:nvPr/>
                    </p:nvPicPr>
                    <p:blipFill>
                      <a:blip r:embed="rId3"/>
                      <a:srcRect/>
                      <a:stretch>
                        <a:fillRect/>
                      </a:stretch>
                    </p:blipFill>
                    <p:spPr bwMode="auto">
                      <a:xfrm>
                        <a:off x="4572000" y="1371600"/>
                        <a:ext cx="10160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Slide Number Placeholder 3">
            <a:extLst>
              <a:ext uri="{FF2B5EF4-FFF2-40B4-BE49-F238E27FC236}">
                <a16:creationId xmlns:a16="http://schemas.microsoft.com/office/drawing/2014/main" id="{6331CA69-65C6-D82B-73DD-B39385C3E266}"/>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4</a:t>
            </a:fld>
            <a:endParaRPr lang="en-US" dirty="0">
              <a:solidFill>
                <a:schemeClr val="tx1">
                  <a:lumMod val="50000"/>
                </a:schemeClr>
              </a:solidFill>
            </a:endParaRPr>
          </a:p>
        </p:txBody>
      </p:sp>
    </p:spTree>
    <p:extLst>
      <p:ext uri="{BB962C8B-B14F-4D97-AF65-F5344CB8AC3E}">
        <p14:creationId xmlns:p14="http://schemas.microsoft.com/office/powerpoint/2010/main" val="1537336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Backward Substitution</a:t>
            </a:r>
          </a:p>
        </p:txBody>
      </p:sp>
      <p:sp>
        <p:nvSpPr>
          <p:cNvPr id="3" name="Content Placeholder 2"/>
          <p:cNvSpPr>
            <a:spLocks noGrp="1"/>
          </p:cNvSpPr>
          <p:nvPr>
            <p:ph idx="1"/>
          </p:nvPr>
        </p:nvSpPr>
        <p:spPr>
          <a:xfrm>
            <a:off x="457200" y="1280160"/>
            <a:ext cx="8535987" cy="4815840"/>
          </a:xfrm>
        </p:spPr>
        <p:txBody>
          <a:bodyPr>
            <a:normAutofit/>
          </a:bodyPr>
          <a:lstStyle/>
          <a:p>
            <a:r>
              <a:rPr lang="en-US" dirty="0"/>
              <a:t>Backward substitution solves              (with values of </a:t>
            </a:r>
            <a:r>
              <a:rPr lang="en-US" b="1" dirty="0"/>
              <a:t>y</a:t>
            </a:r>
            <a:r>
              <a:rPr lang="en-US" dirty="0"/>
              <a:t> contained in the </a:t>
            </a:r>
            <a:r>
              <a:rPr lang="en-US" b="1" dirty="0"/>
              <a:t>b</a:t>
            </a:r>
            <a:r>
              <a:rPr lang="en-US" dirty="0"/>
              <a:t> vector as a result of the forward substitution)</a:t>
            </a:r>
          </a:p>
          <a:p>
            <a:pPr marL="0" indent="0">
              <a:buNone/>
            </a:pPr>
            <a:r>
              <a:rPr lang="en-US" sz="2400" dirty="0"/>
              <a:t>For </a:t>
            </a:r>
            <a:r>
              <a:rPr lang="en-US" sz="2400" dirty="0" err="1"/>
              <a:t>i</a:t>
            </a:r>
            <a:r>
              <a:rPr lang="en-US" sz="2400" dirty="0"/>
              <a:t> := n to 1 Do Begin  // This is the row being processed</a:t>
            </a:r>
          </a:p>
          <a:p>
            <a:pPr marL="0" indent="0">
              <a:buNone/>
            </a:pPr>
            <a:r>
              <a:rPr lang="en-US" sz="2400" dirty="0"/>
              <a:t>  For j := i+1 to n Do Begin </a:t>
            </a:r>
          </a:p>
          <a:p>
            <a:pPr marL="0" indent="0">
              <a:buNone/>
            </a:pPr>
            <a:r>
              <a:rPr lang="en-US" sz="2400" dirty="0"/>
              <a:t>    b[</a:t>
            </a:r>
            <a:r>
              <a:rPr lang="en-US" sz="2400" dirty="0" err="1"/>
              <a:t>i</a:t>
            </a:r>
            <a:r>
              <a:rPr lang="en-US" sz="2400" dirty="0"/>
              <a:t>] = b[</a:t>
            </a:r>
            <a:r>
              <a:rPr lang="en-US" sz="2400" dirty="0" err="1"/>
              <a:t>i</a:t>
            </a:r>
            <a:r>
              <a:rPr lang="en-US" sz="2400" dirty="0"/>
              <a:t>] - A[</a:t>
            </a:r>
            <a:r>
              <a:rPr lang="en-US" sz="2400" dirty="0" err="1"/>
              <a:t>i,j</a:t>
            </a:r>
            <a:r>
              <a:rPr lang="en-US" sz="2400" dirty="0"/>
              <a:t>]*b[j]    // This is just using the </a:t>
            </a:r>
            <a:r>
              <a:rPr lang="en-US" sz="2400" b="1" dirty="0"/>
              <a:t>U</a:t>
            </a:r>
            <a:r>
              <a:rPr lang="en-US" sz="2400" dirty="0"/>
              <a:t> matrix</a:t>
            </a:r>
          </a:p>
          <a:p>
            <a:pPr marL="0" indent="0">
              <a:buNone/>
            </a:pPr>
            <a:r>
              <a:rPr lang="en-US" sz="2400" dirty="0"/>
              <a:t>  End;</a:t>
            </a:r>
          </a:p>
          <a:p>
            <a:pPr marL="0" indent="0">
              <a:buNone/>
            </a:pPr>
            <a:r>
              <a:rPr lang="en-US" sz="2400" dirty="0"/>
              <a:t>  b[</a:t>
            </a:r>
            <a:r>
              <a:rPr lang="en-US" sz="2400" dirty="0" err="1"/>
              <a:t>i</a:t>
            </a:r>
            <a:r>
              <a:rPr lang="en-US" sz="2400" dirty="0"/>
              <a:t>] = b[</a:t>
            </a:r>
            <a:r>
              <a:rPr lang="en-US" sz="2400" dirty="0" err="1"/>
              <a:t>i</a:t>
            </a:r>
            <a:r>
              <a:rPr lang="en-US" sz="2400" dirty="0"/>
              <a:t>]/A[</a:t>
            </a:r>
            <a:r>
              <a:rPr lang="en-US" sz="2400" dirty="0" err="1"/>
              <a:t>i,i</a:t>
            </a:r>
            <a:r>
              <a:rPr lang="en-US" sz="2400" dirty="0"/>
              <a:t>]    // The A[</a:t>
            </a:r>
            <a:r>
              <a:rPr lang="en-US" sz="2400" dirty="0" err="1"/>
              <a:t>i,i</a:t>
            </a:r>
            <a:r>
              <a:rPr lang="en-US" sz="2400" dirty="0"/>
              <a:t>] values are &lt;&gt; 0 if it is nonsingular</a:t>
            </a:r>
          </a:p>
          <a:p>
            <a:pPr marL="0" indent="0">
              <a:buNone/>
            </a:pPr>
            <a:r>
              <a:rPr lang="en-US" sz="2400" dirty="0"/>
              <a:t>End</a:t>
            </a:r>
            <a:br>
              <a:rPr lang="en-US" dirty="0"/>
            </a:br>
            <a:endParaRPr lang="en-US" dirty="0"/>
          </a:p>
        </p:txBody>
      </p:sp>
      <p:graphicFrame>
        <p:nvGraphicFramePr>
          <p:cNvPr id="5" name="Object 4"/>
          <p:cNvGraphicFramePr>
            <a:graphicFrameLocks noGrp="1" noChangeAspect="1"/>
          </p:cNvGraphicFramePr>
          <p:nvPr/>
        </p:nvGraphicFramePr>
        <p:xfrm>
          <a:off x="5257800" y="1371600"/>
          <a:ext cx="1016000" cy="371475"/>
        </p:xfrm>
        <a:graphic>
          <a:graphicData uri="http://schemas.openxmlformats.org/presentationml/2006/ole">
            <mc:AlternateContent xmlns:mc="http://schemas.openxmlformats.org/markup-compatibility/2006">
              <mc:Choice xmlns:v="urn:schemas-microsoft-com:vml" Requires="v">
                <p:oleObj name="Equation" r:id="rId2" imgW="838080" imgH="304560" progId="Equation.DSMT4">
                  <p:embed/>
                </p:oleObj>
              </mc:Choice>
              <mc:Fallback>
                <p:oleObj name="Equation" r:id="rId2" imgW="838080" imgH="304560" progId="Equation.DSMT4">
                  <p:embed/>
                  <p:pic>
                    <p:nvPicPr>
                      <p:cNvPr id="5" name="Object 4"/>
                      <p:cNvPicPr>
                        <a:picLocks noGrp="1" noChangeAspect="1" noChangeArrowheads="1"/>
                      </p:cNvPicPr>
                      <p:nvPr/>
                    </p:nvPicPr>
                    <p:blipFill>
                      <a:blip r:embed="rId3"/>
                      <a:srcRect/>
                      <a:stretch>
                        <a:fillRect/>
                      </a:stretch>
                    </p:blipFill>
                    <p:spPr bwMode="auto">
                      <a:xfrm>
                        <a:off x="5257800" y="1371600"/>
                        <a:ext cx="10160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Slide Number Placeholder 3">
            <a:extLst>
              <a:ext uri="{FF2B5EF4-FFF2-40B4-BE49-F238E27FC236}">
                <a16:creationId xmlns:a16="http://schemas.microsoft.com/office/drawing/2014/main" id="{46C61460-0FAA-4018-F2F8-39CEA61D96BC}"/>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5</a:t>
            </a:fld>
            <a:endParaRPr lang="en-US" dirty="0">
              <a:solidFill>
                <a:schemeClr val="tx1">
                  <a:lumMod val="50000"/>
                </a:schemeClr>
              </a:solidFill>
            </a:endParaRPr>
          </a:p>
        </p:txBody>
      </p:sp>
    </p:spTree>
    <p:extLst>
      <p:ext uri="{BB962C8B-B14F-4D97-AF65-F5344CB8AC3E}">
        <p14:creationId xmlns:p14="http://schemas.microsoft.com/office/powerpoint/2010/main" val="307620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Computational Complexity</a:t>
            </a:r>
          </a:p>
        </p:txBody>
      </p:sp>
      <p:sp>
        <p:nvSpPr>
          <p:cNvPr id="3" name="Content Placeholder 2"/>
          <p:cNvSpPr>
            <a:spLocks noGrp="1"/>
          </p:cNvSpPr>
          <p:nvPr>
            <p:ph idx="1"/>
          </p:nvPr>
        </p:nvSpPr>
        <p:spPr>
          <a:xfrm>
            <a:off x="457200" y="1280160"/>
            <a:ext cx="10591800" cy="4114800"/>
          </a:xfrm>
        </p:spPr>
        <p:txBody>
          <a:bodyPr/>
          <a:lstStyle/>
          <a:p>
            <a:r>
              <a:rPr lang="en-US" dirty="0"/>
              <a:t>Computational complexity indicates how the number of numerical operations scales with the size of the problem</a:t>
            </a:r>
          </a:p>
          <a:p>
            <a:r>
              <a:rPr lang="en-US" dirty="0"/>
              <a:t>Computational complexity is expressed using the “Big O” notation; assume a problem of size n</a:t>
            </a:r>
          </a:p>
          <a:p>
            <a:pPr lvl="1"/>
            <a:r>
              <a:rPr lang="en-US" dirty="0"/>
              <a:t>Adding the number of elements in a vector is O(n)</a:t>
            </a:r>
          </a:p>
          <a:p>
            <a:pPr lvl="1"/>
            <a:r>
              <a:rPr lang="en-US" dirty="0"/>
              <a:t>Adding two n by n full matrices is O(n</a:t>
            </a:r>
            <a:r>
              <a:rPr lang="en-US" baseline="30000" dirty="0"/>
              <a:t>2</a:t>
            </a:r>
            <a:r>
              <a:rPr lang="en-US" dirty="0"/>
              <a:t>)</a:t>
            </a:r>
          </a:p>
          <a:p>
            <a:pPr lvl="1"/>
            <a:r>
              <a:rPr lang="en-US" dirty="0"/>
              <a:t>Multiplying two n by n full matrices is O(n</a:t>
            </a:r>
            <a:r>
              <a:rPr lang="en-US" baseline="30000" dirty="0"/>
              <a:t>3</a:t>
            </a:r>
            <a:r>
              <a:rPr lang="en-US" dirty="0"/>
              <a:t>)</a:t>
            </a:r>
          </a:p>
          <a:p>
            <a:pPr lvl="1"/>
            <a:r>
              <a:rPr lang="en-US" dirty="0"/>
              <a:t>Inverting an n by n full matrix, or doing Gaussian elimination is O(n</a:t>
            </a:r>
            <a:r>
              <a:rPr lang="en-US" baseline="30000" dirty="0"/>
              <a:t>3</a:t>
            </a:r>
            <a:r>
              <a:rPr lang="en-US" dirty="0"/>
              <a:t>)</a:t>
            </a:r>
          </a:p>
          <a:p>
            <a:pPr lvl="1"/>
            <a:r>
              <a:rPr lang="en-US" dirty="0"/>
              <a:t>Solving the traveling salesman problem by brute-force search is O(n!)</a:t>
            </a:r>
          </a:p>
          <a:p>
            <a:endParaRPr lang="en-US" dirty="0"/>
          </a:p>
          <a:p>
            <a:pPr marL="0" indent="0">
              <a:buNone/>
            </a:pPr>
            <a:endParaRPr lang="en-US" dirty="0"/>
          </a:p>
        </p:txBody>
      </p:sp>
      <p:sp>
        <p:nvSpPr>
          <p:cNvPr id="5" name="Slide Number Placeholder 3">
            <a:extLst>
              <a:ext uri="{FF2B5EF4-FFF2-40B4-BE49-F238E27FC236}">
                <a16:creationId xmlns:a16="http://schemas.microsoft.com/office/drawing/2014/main" id="{B3EB4234-3777-24B5-9604-C468CEAA25CE}"/>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6</a:t>
            </a:fld>
            <a:endParaRPr lang="en-US" dirty="0">
              <a:solidFill>
                <a:schemeClr val="tx1">
                  <a:lumMod val="50000"/>
                </a:schemeClr>
              </a:solidFill>
            </a:endParaRPr>
          </a:p>
        </p:txBody>
      </p:sp>
    </p:spTree>
    <p:extLst>
      <p:ext uri="{BB962C8B-B14F-4D97-AF65-F5344CB8AC3E}">
        <p14:creationId xmlns:p14="http://schemas.microsoft.com/office/powerpoint/2010/main" val="1858828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Computational Complexity</a:t>
            </a:r>
          </a:p>
        </p:txBody>
      </p:sp>
      <p:sp>
        <p:nvSpPr>
          <p:cNvPr id="3" name="Content Placeholder 2"/>
          <p:cNvSpPr>
            <a:spLocks noGrp="1"/>
          </p:cNvSpPr>
          <p:nvPr>
            <p:ph idx="1"/>
          </p:nvPr>
        </p:nvSpPr>
        <p:spPr>
          <a:xfrm>
            <a:off x="457200" y="1280160"/>
            <a:ext cx="11328400" cy="3733800"/>
          </a:xfrm>
        </p:spPr>
        <p:txBody>
          <a:bodyPr/>
          <a:lstStyle/>
          <a:p>
            <a:r>
              <a:rPr lang="en-US" dirty="0"/>
              <a:t>Knowing the computational complexity of a problem can help to determine whether it can be solved (at least using a particular method).</a:t>
            </a:r>
          </a:p>
          <a:p>
            <a:pPr lvl="1"/>
            <a:r>
              <a:rPr lang="en-US" dirty="0"/>
              <a:t>Scaling factors do not affect the computation complexity</a:t>
            </a:r>
          </a:p>
          <a:p>
            <a:pPr lvl="2"/>
            <a:r>
              <a:rPr lang="en-US" dirty="0"/>
              <a:t>an algorithm that takes n</a:t>
            </a:r>
            <a:r>
              <a:rPr lang="en-US" baseline="30000" dirty="0"/>
              <a:t>3</a:t>
            </a:r>
            <a:r>
              <a:rPr lang="en-US" dirty="0"/>
              <a:t>/2 operations has the same computational complexity of one the takes n</a:t>
            </a:r>
            <a:r>
              <a:rPr lang="en-US" baseline="30000" dirty="0"/>
              <a:t>3</a:t>
            </a:r>
            <a:r>
              <a:rPr lang="en-US" dirty="0"/>
              <a:t>/10 operations (though obviously the second one is faster!)</a:t>
            </a:r>
          </a:p>
          <a:p>
            <a:r>
              <a:rPr lang="en-US" dirty="0"/>
              <a:t>With O(n</a:t>
            </a:r>
            <a:r>
              <a:rPr lang="en-US" baseline="30000" dirty="0"/>
              <a:t>3</a:t>
            </a:r>
            <a:r>
              <a:rPr lang="en-US" dirty="0"/>
              <a:t>) factoring a full matrix becomes computationally intractable quickly!</a:t>
            </a:r>
          </a:p>
          <a:p>
            <a:pPr lvl="1"/>
            <a:r>
              <a:rPr lang="en-US" dirty="0"/>
              <a:t>A 100 by 100 matrix takes a million operations (give or take)</a:t>
            </a:r>
          </a:p>
          <a:p>
            <a:pPr lvl="1"/>
            <a:r>
              <a:rPr lang="en-US" dirty="0"/>
              <a:t>A 1000 by 1000 matrix takes a billion operations </a:t>
            </a:r>
          </a:p>
          <a:p>
            <a:pPr lvl="1"/>
            <a:r>
              <a:rPr lang="en-US" dirty="0"/>
              <a:t>A 10,000 by 10,000 matrix takes a trillion operations!</a:t>
            </a:r>
          </a:p>
          <a:p>
            <a:endParaRPr lang="en-US" dirty="0"/>
          </a:p>
        </p:txBody>
      </p:sp>
      <p:sp>
        <p:nvSpPr>
          <p:cNvPr id="5" name="Slide Number Placeholder 3">
            <a:extLst>
              <a:ext uri="{FF2B5EF4-FFF2-40B4-BE49-F238E27FC236}">
                <a16:creationId xmlns:a16="http://schemas.microsoft.com/office/drawing/2014/main" id="{FC5A16D7-0B02-6232-6ECA-28FC19D6ED3F}"/>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7</a:t>
            </a:fld>
            <a:endParaRPr lang="en-US" dirty="0">
              <a:solidFill>
                <a:schemeClr val="tx1">
                  <a:lumMod val="50000"/>
                </a:schemeClr>
              </a:solidFill>
            </a:endParaRPr>
          </a:p>
        </p:txBody>
      </p:sp>
    </p:spTree>
    <p:extLst>
      <p:ext uri="{BB962C8B-B14F-4D97-AF65-F5344CB8AC3E}">
        <p14:creationId xmlns:p14="http://schemas.microsoft.com/office/powerpoint/2010/main" val="136244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212A1-3E97-833B-E496-D2D9CB147C7A}"/>
              </a:ext>
            </a:extLst>
          </p:cNvPr>
          <p:cNvSpPr>
            <a:spLocks noGrp="1"/>
          </p:cNvSpPr>
          <p:nvPr>
            <p:ph type="title"/>
          </p:nvPr>
        </p:nvSpPr>
        <p:spPr/>
        <p:txBody>
          <a:bodyPr/>
          <a:lstStyle/>
          <a:p>
            <a:r>
              <a:rPr lang="en-US" cap="small" dirty="0"/>
              <a:t>MATPOWER</a:t>
            </a:r>
          </a:p>
        </p:txBody>
      </p:sp>
      <p:sp>
        <p:nvSpPr>
          <p:cNvPr id="3" name="Content Placeholder 2">
            <a:extLst>
              <a:ext uri="{FF2B5EF4-FFF2-40B4-BE49-F238E27FC236}">
                <a16:creationId xmlns:a16="http://schemas.microsoft.com/office/drawing/2014/main" id="{30110375-72CF-8BE1-CD74-87C884E2B0A9}"/>
              </a:ext>
            </a:extLst>
          </p:cNvPr>
          <p:cNvSpPr>
            <a:spLocks noGrp="1"/>
          </p:cNvSpPr>
          <p:nvPr>
            <p:ph idx="1"/>
          </p:nvPr>
        </p:nvSpPr>
        <p:spPr>
          <a:xfrm>
            <a:off x="487680" y="1280160"/>
            <a:ext cx="11475720" cy="3733800"/>
          </a:xfrm>
        </p:spPr>
        <p:txBody>
          <a:bodyPr/>
          <a:lstStyle/>
          <a:p>
            <a:r>
              <a:rPr lang="en-US" dirty="0"/>
              <a:t>While 615 mostly uses PowerWorld Simulator, if you want to get experience with another package I would suggest </a:t>
            </a:r>
            <a:r>
              <a:rPr lang="en-US" dirty="0" err="1"/>
              <a:t>M</a:t>
            </a:r>
            <a:r>
              <a:rPr lang="en-US" cap="all" dirty="0" err="1"/>
              <a:t>atpower</a:t>
            </a:r>
            <a:r>
              <a:rPr lang="en-US" dirty="0"/>
              <a:t>.  </a:t>
            </a:r>
          </a:p>
          <a:p>
            <a:r>
              <a:rPr lang="en-US" dirty="0"/>
              <a:t>MATPOWER is a package of free, open-source </a:t>
            </a:r>
            <a:r>
              <a:rPr lang="en-US" b="1" dirty="0"/>
              <a:t>Matlab</a:t>
            </a:r>
            <a:r>
              <a:rPr lang="en-US" dirty="0"/>
              <a:t>-language M-files for solving </a:t>
            </a:r>
            <a:r>
              <a:rPr lang="en-US" b="1" dirty="0"/>
              <a:t>steady-state</a:t>
            </a:r>
            <a:r>
              <a:rPr lang="en-US" dirty="0"/>
              <a:t> power system simulation and optimization problems, such as:</a:t>
            </a:r>
          </a:p>
          <a:p>
            <a:pPr marL="914400"/>
            <a:r>
              <a:rPr lang="en-US" dirty="0"/>
              <a:t>power flow (PF), continuation power flow (CPF),</a:t>
            </a:r>
          </a:p>
          <a:p>
            <a:pPr marL="914400"/>
            <a:r>
              <a:rPr lang="en-US" dirty="0"/>
              <a:t>extensible optimal power flow (OPF),</a:t>
            </a:r>
          </a:p>
          <a:p>
            <a:pPr marL="914400"/>
            <a:r>
              <a:rPr lang="en-US" dirty="0"/>
              <a:t>unit commitment (UC) and</a:t>
            </a:r>
          </a:p>
          <a:p>
            <a:pPr marL="914400"/>
            <a:r>
              <a:rPr lang="en-US" dirty="0"/>
              <a:t>stochastic, secure multi-interval OPF/UC.</a:t>
            </a:r>
          </a:p>
          <a:p>
            <a:r>
              <a:rPr lang="en-US" dirty="0"/>
              <a:t>Simple, standard, and easy to use.</a:t>
            </a:r>
          </a:p>
          <a:p>
            <a:r>
              <a:rPr lang="en-US" dirty="0"/>
              <a:t>There are also Python version: https://pypi.org/project/matpower/</a:t>
            </a:r>
          </a:p>
          <a:p>
            <a:endParaRPr lang="en-US" dirty="0"/>
          </a:p>
        </p:txBody>
      </p:sp>
      <p:sp>
        <p:nvSpPr>
          <p:cNvPr id="4" name="Slide Number Placeholder 3">
            <a:extLst>
              <a:ext uri="{FF2B5EF4-FFF2-40B4-BE49-F238E27FC236}">
                <a16:creationId xmlns:a16="http://schemas.microsoft.com/office/drawing/2014/main" id="{CFF8B610-32B6-D9E4-6816-239CCD37D4FD}"/>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8</a:t>
            </a:fld>
            <a:endParaRPr lang="en-US" dirty="0">
              <a:solidFill>
                <a:schemeClr val="tx1">
                  <a:lumMod val="50000"/>
                </a:schemeClr>
              </a:solidFill>
            </a:endParaRPr>
          </a:p>
        </p:txBody>
      </p:sp>
    </p:spTree>
    <p:extLst>
      <p:ext uri="{BB962C8B-B14F-4D97-AF65-F5344CB8AC3E}">
        <p14:creationId xmlns:p14="http://schemas.microsoft.com/office/powerpoint/2010/main" val="3229819263"/>
      </p:ext>
    </p:extLst>
  </p:cSld>
  <p:clrMapOvr>
    <a:masterClrMapping/>
  </p:clrMapOvr>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6558</TotalTime>
  <Words>2988</Words>
  <Application>Microsoft Office PowerPoint</Application>
  <PresentationFormat>Widescreen</PresentationFormat>
  <Paragraphs>276</Paragraphs>
  <Slides>41</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0" baseType="lpstr">
      <vt:lpstr>SimSun</vt:lpstr>
      <vt:lpstr>Arial</vt:lpstr>
      <vt:lpstr>Calibri</vt:lpstr>
      <vt:lpstr>Symbol</vt:lpstr>
      <vt:lpstr>Times</vt:lpstr>
      <vt:lpstr>Times New Roman</vt:lpstr>
      <vt:lpstr>Wingdings</vt:lpstr>
      <vt:lpstr>Capsules</vt:lpstr>
      <vt:lpstr>Equation</vt:lpstr>
      <vt:lpstr>ECEN 615 Methods of Electric Power  Systems Analysis</vt:lpstr>
      <vt:lpstr>Announcements</vt:lpstr>
      <vt:lpstr>Homework comments</vt:lpstr>
      <vt:lpstr>LU Algorithm Without Pivoting Processing by row</vt:lpstr>
      <vt:lpstr>Forward Substitution</vt:lpstr>
      <vt:lpstr>Backward Substitution</vt:lpstr>
      <vt:lpstr>Computational Complexity</vt:lpstr>
      <vt:lpstr>Computational Complexity</vt:lpstr>
      <vt:lpstr>MATPOWER</vt:lpstr>
      <vt:lpstr>MATPOWER Website: matpower.org</vt:lpstr>
      <vt:lpstr>Advanced Power Flow: Modeling Transformers with Off-Nominal Taps and Phase Shifts</vt:lpstr>
      <vt:lpstr>Transformer Representation</vt:lpstr>
      <vt:lpstr>Transformer Nodal Equations</vt:lpstr>
      <vt:lpstr>Transformer Nodal Equations</vt:lpstr>
      <vt:lpstr>The p-Equivalent Circuit for a Transformer Branch</vt:lpstr>
      <vt:lpstr>Variable Tap Voltage Control</vt:lpstr>
      <vt:lpstr>Variable Tap Voltage Control</vt:lpstr>
      <vt:lpstr>Ameren Champaign (IL) Test Facility Voltage Regulators</vt:lpstr>
      <vt:lpstr>Variable Tap Voltage Control in the Power Flow</vt:lpstr>
      <vt:lpstr>Five Bus PowerWorld Example</vt:lpstr>
      <vt:lpstr>Circulating Reactive Power</vt:lpstr>
      <vt:lpstr>LTC Tap Coordination</vt:lpstr>
      <vt:lpstr>Auto Detection of Circulating Reactive or Real Power</vt:lpstr>
      <vt:lpstr>Coordinated Reactive Control</vt:lpstr>
      <vt:lpstr>Coordinated Reactive Control</vt:lpstr>
      <vt:lpstr>Phase-Shifting Transformers</vt:lpstr>
      <vt:lpstr>Phase-Shifter Model</vt:lpstr>
      <vt:lpstr>Phase-Shifter Model</vt:lpstr>
      <vt:lpstr>Integrated Phase-Shifter Control</vt:lpstr>
      <vt:lpstr>Two Bus Phase Shifter Example</vt:lpstr>
      <vt:lpstr>Aggieland37 With Phase Shifters</vt:lpstr>
      <vt:lpstr>Large Case Phase Shifter Limits and Step Size</vt:lpstr>
      <vt:lpstr>Example of Phase Shifters in Practice</vt:lpstr>
      <vt:lpstr>Impedance Correction Tables</vt:lpstr>
      <vt:lpstr>Three-Winding Transformers</vt:lpstr>
      <vt:lpstr>Three-Winding Transformers</vt:lpstr>
      <vt:lpstr>Three-Winding Transformer Example</vt:lpstr>
      <vt:lpstr>Three-Winding Transformer Example, cont.</vt:lpstr>
      <vt:lpstr>Transformer Vector Groups</vt:lpstr>
      <vt:lpstr>Transformer Vector Groups, Example</vt:lpstr>
      <vt:lpstr>Transformer Vector Groups, Standards</vt:lpstr>
    </vt:vector>
  </TitlesOfParts>
  <Company>ECE - UIUC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ECEN 615_Lect1</dc:title>
  <dc:creator>ECE Publications</dc:creator>
  <cp:lastModifiedBy>Tom Overbye</cp:lastModifiedBy>
  <cp:revision>502</cp:revision>
  <cp:lastPrinted>2020-08-20T12:26:33Z</cp:lastPrinted>
  <dcterms:created xsi:type="dcterms:W3CDTF">2000-05-11T14:27:08Z</dcterms:created>
  <dcterms:modified xsi:type="dcterms:W3CDTF">2025-09-16T23:04:18Z</dcterms:modified>
</cp:coreProperties>
</file>