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 id="2147483742" r:id="rId2"/>
  </p:sldMasterIdLst>
  <p:notesMasterIdLst>
    <p:notesMasterId r:id="rId63"/>
  </p:notesMasterIdLst>
  <p:handoutMasterIdLst>
    <p:handoutMasterId r:id="rId64"/>
  </p:handoutMasterIdLst>
  <p:sldIdLst>
    <p:sldId id="258" r:id="rId3"/>
    <p:sldId id="855" r:id="rId4"/>
    <p:sldId id="1023" r:id="rId5"/>
    <p:sldId id="1024" r:id="rId6"/>
    <p:sldId id="1025" r:id="rId7"/>
    <p:sldId id="1026" r:id="rId8"/>
    <p:sldId id="1027" r:id="rId9"/>
    <p:sldId id="1028" r:id="rId10"/>
    <p:sldId id="1029" r:id="rId11"/>
    <p:sldId id="912" r:id="rId12"/>
    <p:sldId id="913" r:id="rId13"/>
    <p:sldId id="914" r:id="rId14"/>
    <p:sldId id="915" r:id="rId15"/>
    <p:sldId id="916" r:id="rId16"/>
    <p:sldId id="917" r:id="rId17"/>
    <p:sldId id="951" r:id="rId18"/>
    <p:sldId id="952" r:id="rId19"/>
    <p:sldId id="953" r:id="rId20"/>
    <p:sldId id="954" r:id="rId21"/>
    <p:sldId id="955" r:id="rId22"/>
    <p:sldId id="956" r:id="rId23"/>
    <p:sldId id="957" r:id="rId24"/>
    <p:sldId id="958" r:id="rId25"/>
    <p:sldId id="959" r:id="rId26"/>
    <p:sldId id="960" r:id="rId27"/>
    <p:sldId id="961" r:id="rId28"/>
    <p:sldId id="962" r:id="rId29"/>
    <p:sldId id="963" r:id="rId30"/>
    <p:sldId id="964" r:id="rId31"/>
    <p:sldId id="965" r:id="rId32"/>
    <p:sldId id="979" r:id="rId33"/>
    <p:sldId id="980" r:id="rId34"/>
    <p:sldId id="981" r:id="rId35"/>
    <p:sldId id="982" r:id="rId36"/>
    <p:sldId id="983" r:id="rId37"/>
    <p:sldId id="984" r:id="rId38"/>
    <p:sldId id="985" r:id="rId39"/>
    <p:sldId id="986" r:id="rId40"/>
    <p:sldId id="987" r:id="rId41"/>
    <p:sldId id="988" r:id="rId42"/>
    <p:sldId id="989" r:id="rId43"/>
    <p:sldId id="990" r:id="rId44"/>
    <p:sldId id="991" r:id="rId45"/>
    <p:sldId id="992" r:id="rId46"/>
    <p:sldId id="993" r:id="rId47"/>
    <p:sldId id="994" r:id="rId48"/>
    <p:sldId id="995" r:id="rId49"/>
    <p:sldId id="996" r:id="rId50"/>
    <p:sldId id="997" r:id="rId51"/>
    <p:sldId id="998" r:id="rId52"/>
    <p:sldId id="999" r:id="rId53"/>
    <p:sldId id="1000" r:id="rId54"/>
    <p:sldId id="1001" r:id="rId55"/>
    <p:sldId id="1002" r:id="rId56"/>
    <p:sldId id="1003" r:id="rId57"/>
    <p:sldId id="1004" r:id="rId58"/>
    <p:sldId id="1005" r:id="rId59"/>
    <p:sldId id="1006" r:id="rId60"/>
    <p:sldId id="1007" r:id="rId61"/>
    <p:sldId id="1008" r:id="rId62"/>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29" autoAdjust="0"/>
    <p:restoredTop sz="86429" autoAdjust="0"/>
  </p:normalViewPr>
  <p:slideViewPr>
    <p:cSldViewPr>
      <p:cViewPr varScale="1">
        <p:scale>
          <a:sx n="136" d="100"/>
          <a:sy n="136" d="100"/>
        </p:scale>
        <p:origin x="1808" y="80"/>
      </p:cViewPr>
      <p:guideLst>
        <p:guide orient="horz" pos="2160"/>
        <p:guide pos="3840"/>
      </p:guideLst>
    </p:cSldViewPr>
  </p:slideViewPr>
  <p:outlineViewPr>
    <p:cViewPr>
      <p:scale>
        <a:sx n="33" d="100"/>
        <a:sy n="33" d="100"/>
      </p:scale>
      <p:origin x="0" y="-95148"/>
    </p:cViewPr>
    <p:sldLst>
      <p:sld r:id="rId1" collapse="1"/>
      <p:sld r:id="rId2" collapse="1"/>
    </p:sldLst>
  </p:outlineViewPr>
  <p:notesTextViewPr>
    <p:cViewPr>
      <p:scale>
        <a:sx n="100" d="100"/>
        <a:sy n="100" d="100"/>
      </p:scale>
      <p:origin x="0" y="0"/>
    </p:cViewPr>
  </p:notesTextViewPr>
  <p:sorterViewPr>
    <p:cViewPr varScale="1">
      <p:scale>
        <a:sx n="1" d="1"/>
        <a:sy n="1" d="1"/>
      </p:scale>
      <p:origin x="0" y="-14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9/30/2025</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E9E464-B35D-43B2-BF7C-ADEA1F80F1E2}" type="slidenum">
              <a:rPr lang="en-US" smtClean="0"/>
              <a:pPr>
                <a:defRPr/>
              </a:pPr>
              <a:t>54</a:t>
            </a:fld>
            <a:endParaRPr lang="en-US" dirty="0"/>
          </a:p>
        </p:txBody>
      </p:sp>
    </p:spTree>
    <p:extLst>
      <p:ext uri="{BB962C8B-B14F-4D97-AF65-F5344CB8AC3E}">
        <p14:creationId xmlns:p14="http://schemas.microsoft.com/office/powerpoint/2010/main" val="2723502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668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9144000" y="6492240"/>
            <a:ext cx="28448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422317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668000" cy="838200"/>
          </a:xfrm>
          <a:prstGeom prst="rect">
            <a:avLst/>
          </a:prstGeom>
        </p:spPr>
        <p:txBody>
          <a:bodyPr/>
          <a:lstStyle/>
          <a:p>
            <a:r>
              <a:rPr lang="en-US" dirty="0"/>
              <a:t>Click to edit Master title style</a:t>
            </a:r>
          </a:p>
        </p:txBody>
      </p:sp>
      <p:sp>
        <p:nvSpPr>
          <p:cNvPr id="4" name="Slide Number Placeholder 5"/>
          <p:cNvSpPr>
            <a:spLocks noGrp="1"/>
          </p:cNvSpPr>
          <p:nvPr>
            <p:ph type="sldNum" sz="quarter" idx="12"/>
          </p:nvPr>
        </p:nvSpPr>
        <p:spPr>
          <a:xfrm>
            <a:off x="9144000" y="6492240"/>
            <a:ext cx="28448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733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9448800" y="6324600"/>
            <a:ext cx="2540000" cy="457200"/>
          </a:xfrm>
          <a:prstGeom prst="rect">
            <a:avLst/>
          </a:prstGeom>
          <a:ln/>
        </p:spPr>
        <p:txBody>
          <a:bodyPr/>
          <a:lstStyle>
            <a:lvl1pPr>
              <a:defRPr/>
            </a:lvl1pPr>
          </a:lstStyle>
          <a:p>
            <a:pPr>
              <a:defRPr/>
            </a:pPr>
            <a:fld id="{5DBB51EA-48A4-4916-A419-BC45393201CB}" type="slidenum">
              <a:rPr lang="en-US"/>
              <a:pPr>
                <a:defRPr/>
              </a:pPr>
              <a:t>‹#›</a:t>
            </a:fld>
            <a:endParaRPr lang="en-US" dirty="0"/>
          </a:p>
        </p:txBody>
      </p:sp>
    </p:spTree>
    <p:extLst>
      <p:ext uri="{BB962C8B-B14F-4D97-AF65-F5344CB8AC3E}">
        <p14:creationId xmlns:p14="http://schemas.microsoft.com/office/powerpoint/2010/main" val="3699721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0218" y="0"/>
            <a:ext cx="12134849" cy="957263"/>
          </a:xfrm>
        </p:spPr>
        <p:txBody>
          <a:bodyPr/>
          <a:lstStyle/>
          <a:p>
            <a:r>
              <a:rPr lang="en-US"/>
              <a:t>Click to edit Master title style</a:t>
            </a:r>
          </a:p>
        </p:txBody>
      </p:sp>
      <p:sp>
        <p:nvSpPr>
          <p:cNvPr id="3" name="Content Placeholder 2"/>
          <p:cNvSpPr>
            <a:spLocks noGrp="1"/>
          </p:cNvSpPr>
          <p:nvPr>
            <p:ph sz="quarter" idx="1"/>
          </p:nvPr>
        </p:nvSpPr>
        <p:spPr>
          <a:xfrm>
            <a:off x="254000" y="1111251"/>
            <a:ext cx="5816600" cy="265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73800" y="1111251"/>
            <a:ext cx="5816600" cy="265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54000" y="3914776"/>
            <a:ext cx="5816600" cy="265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73800" y="3914776"/>
            <a:ext cx="5816600" cy="265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25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668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668000" cy="838200"/>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8768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144000" y="6492240"/>
            <a:ext cx="28448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144000" y="6492240"/>
            <a:ext cx="28448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6096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8768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2">
            <a:extLst>
              <a:ext uri="{FF2B5EF4-FFF2-40B4-BE49-F238E27FC236}">
                <a16:creationId xmlns:a16="http://schemas.microsoft.com/office/drawing/2014/main" id="{06CF7D82-0F84-1F4D-6C46-B8B7CAA191E4}"/>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75947" y="992980"/>
            <a:ext cx="507021" cy="4168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6096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48768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36" r:id="rId3"/>
    <p:sldLayoutId id="2147483737" r:id="rId4"/>
    <p:sldLayoutId id="2147483738" r:id="rId5"/>
    <p:sldLayoutId id="2147483739" r:id="rId6"/>
    <p:sldLayoutId id="2147483743" r:id="rId7"/>
    <p:sldLayoutId id="2147483744" r:id="rId8"/>
  </p:sldLayoutIdLst>
  <p:hf hdr="0" ftr="0" dt="0"/>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7.bin"/><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oleObject" Target="../embeddings/oleObject12.bin"/><Relationship Id="rId5" Type="http://schemas.openxmlformats.org/officeDocument/2006/relationships/image" Target="../media/image17.wmf"/><Relationship Id="rId4" Type="http://schemas.openxmlformats.org/officeDocument/2006/relationships/oleObject" Target="../embeddings/oleObject11.bin"/><Relationship Id="rId9" Type="http://schemas.openxmlformats.org/officeDocument/2006/relationships/image" Target="../media/image19.wmf"/></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4.bin"/><Relationship Id="rId1" Type="http://schemas.openxmlformats.org/officeDocument/2006/relationships/slideLayout" Target="../slideLayouts/slideLayout12.xml"/><Relationship Id="rId5" Type="http://schemas.openxmlformats.org/officeDocument/2006/relationships/image" Target="../media/image21.w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7.wmf"/><Relationship Id="rId18" Type="http://schemas.openxmlformats.org/officeDocument/2006/relationships/oleObject" Target="../embeddings/oleObject24.bin"/><Relationship Id="rId3" Type="http://schemas.openxmlformats.org/officeDocument/2006/relationships/image" Target="../media/image22.wmf"/><Relationship Id="rId7" Type="http://schemas.openxmlformats.org/officeDocument/2006/relationships/image" Target="../media/image24.wmf"/><Relationship Id="rId12" Type="http://schemas.openxmlformats.org/officeDocument/2006/relationships/oleObject" Target="../embeddings/oleObject21.bin"/><Relationship Id="rId17" Type="http://schemas.openxmlformats.org/officeDocument/2006/relationships/image" Target="../media/image29.wmf"/><Relationship Id="rId2" Type="http://schemas.openxmlformats.org/officeDocument/2006/relationships/oleObject" Target="../embeddings/oleObject16.bin"/><Relationship Id="rId16" Type="http://schemas.openxmlformats.org/officeDocument/2006/relationships/oleObject" Target="../embeddings/oleObject23.bin"/><Relationship Id="rId1" Type="http://schemas.openxmlformats.org/officeDocument/2006/relationships/slideLayout" Target="../slideLayouts/slideLayout7.xml"/><Relationship Id="rId6" Type="http://schemas.openxmlformats.org/officeDocument/2006/relationships/oleObject" Target="../embeddings/oleObject18.bin"/><Relationship Id="rId11" Type="http://schemas.openxmlformats.org/officeDocument/2006/relationships/image" Target="../media/image26.wmf"/><Relationship Id="rId5" Type="http://schemas.openxmlformats.org/officeDocument/2006/relationships/image" Target="../media/image23.wmf"/><Relationship Id="rId15" Type="http://schemas.openxmlformats.org/officeDocument/2006/relationships/image" Target="../media/image28.wmf"/><Relationship Id="rId10" Type="http://schemas.openxmlformats.org/officeDocument/2006/relationships/oleObject" Target="../embeddings/oleObject20.bin"/><Relationship Id="rId19" Type="http://schemas.openxmlformats.org/officeDocument/2006/relationships/image" Target="../media/image30.wmf"/><Relationship Id="rId4" Type="http://schemas.openxmlformats.org/officeDocument/2006/relationships/oleObject" Target="../embeddings/oleObject17.bin"/><Relationship Id="rId9" Type="http://schemas.openxmlformats.org/officeDocument/2006/relationships/image" Target="../media/image25.wmf"/><Relationship Id="rId1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5.bin"/><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8.wmf"/><Relationship Id="rId18" Type="http://schemas.openxmlformats.org/officeDocument/2006/relationships/oleObject" Target="../embeddings/oleObject34.bin"/><Relationship Id="rId3" Type="http://schemas.openxmlformats.org/officeDocument/2006/relationships/image" Target="../media/image33.wmf"/><Relationship Id="rId21" Type="http://schemas.openxmlformats.org/officeDocument/2006/relationships/image" Target="../media/image42.wmf"/><Relationship Id="rId7" Type="http://schemas.openxmlformats.org/officeDocument/2006/relationships/image" Target="../media/image35.wmf"/><Relationship Id="rId12" Type="http://schemas.openxmlformats.org/officeDocument/2006/relationships/oleObject" Target="../embeddings/oleObject31.bin"/><Relationship Id="rId17" Type="http://schemas.openxmlformats.org/officeDocument/2006/relationships/image" Target="../media/image40.wmf"/><Relationship Id="rId25" Type="http://schemas.openxmlformats.org/officeDocument/2006/relationships/image" Target="../media/image44.wmf"/><Relationship Id="rId2" Type="http://schemas.openxmlformats.org/officeDocument/2006/relationships/oleObject" Target="../embeddings/oleObject26.bin"/><Relationship Id="rId16" Type="http://schemas.openxmlformats.org/officeDocument/2006/relationships/oleObject" Target="../embeddings/oleObject33.bin"/><Relationship Id="rId20" Type="http://schemas.openxmlformats.org/officeDocument/2006/relationships/oleObject" Target="../embeddings/oleObject35.bin"/><Relationship Id="rId1" Type="http://schemas.openxmlformats.org/officeDocument/2006/relationships/slideLayout" Target="../slideLayouts/slideLayout13.xml"/><Relationship Id="rId6" Type="http://schemas.openxmlformats.org/officeDocument/2006/relationships/oleObject" Target="../embeddings/oleObject28.bin"/><Relationship Id="rId11" Type="http://schemas.openxmlformats.org/officeDocument/2006/relationships/image" Target="../media/image37.wmf"/><Relationship Id="rId24" Type="http://schemas.openxmlformats.org/officeDocument/2006/relationships/oleObject" Target="../embeddings/oleObject37.bin"/><Relationship Id="rId5" Type="http://schemas.openxmlformats.org/officeDocument/2006/relationships/image" Target="../media/image34.wmf"/><Relationship Id="rId15" Type="http://schemas.openxmlformats.org/officeDocument/2006/relationships/image" Target="../media/image39.wmf"/><Relationship Id="rId23" Type="http://schemas.openxmlformats.org/officeDocument/2006/relationships/image" Target="../media/image43.wmf"/><Relationship Id="rId10" Type="http://schemas.openxmlformats.org/officeDocument/2006/relationships/oleObject" Target="../embeddings/oleObject30.bin"/><Relationship Id="rId19" Type="http://schemas.openxmlformats.org/officeDocument/2006/relationships/image" Target="../media/image41.wmf"/><Relationship Id="rId4" Type="http://schemas.openxmlformats.org/officeDocument/2006/relationships/oleObject" Target="../embeddings/oleObject27.bin"/><Relationship Id="rId9" Type="http://schemas.openxmlformats.org/officeDocument/2006/relationships/image" Target="../media/image36.wmf"/><Relationship Id="rId14" Type="http://schemas.openxmlformats.org/officeDocument/2006/relationships/oleObject" Target="../embeddings/oleObject32.bin"/><Relationship Id="rId22" Type="http://schemas.openxmlformats.org/officeDocument/2006/relationships/oleObject" Target="../embeddings/oleObject36.bin"/></Relationships>
</file>

<file path=ppt/slides/_rels/slide27.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38.bin"/><Relationship Id="rId1" Type="http://schemas.openxmlformats.org/officeDocument/2006/relationships/slideLayout" Target="../slideLayouts/slideLayout7.xml"/><Relationship Id="rId6" Type="http://schemas.openxmlformats.org/officeDocument/2006/relationships/oleObject" Target="../embeddings/oleObject40.bin"/><Relationship Id="rId5" Type="http://schemas.openxmlformats.org/officeDocument/2006/relationships/image" Target="../media/image46.wmf"/><Relationship Id="rId4" Type="http://schemas.openxmlformats.org/officeDocument/2006/relationships/oleObject" Target="../embeddings/oleObject39.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image" Target="../media/image48.emf"/><Relationship Id="rId1" Type="http://schemas.openxmlformats.org/officeDocument/2006/relationships/slideLayout" Target="../slideLayouts/slideLayout11.xml"/><Relationship Id="rId4" Type="http://schemas.openxmlformats.org/officeDocument/2006/relationships/image" Target="../media/image4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image" Target="../media/image50.emf"/><Relationship Id="rId1" Type="http://schemas.openxmlformats.org/officeDocument/2006/relationships/slideLayout" Target="../slideLayouts/slideLayout11.xml"/><Relationship Id="rId4" Type="http://schemas.openxmlformats.org/officeDocument/2006/relationships/image" Target="../media/image5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43.bin"/><Relationship Id="rId1" Type="http://schemas.openxmlformats.org/officeDocument/2006/relationships/slideLayout" Target="../slideLayouts/slideLayout7.xml"/><Relationship Id="rId6" Type="http://schemas.openxmlformats.org/officeDocument/2006/relationships/oleObject" Target="../embeddings/oleObject45.bin"/><Relationship Id="rId11" Type="http://schemas.openxmlformats.org/officeDocument/2006/relationships/image" Target="../media/image56.wmf"/><Relationship Id="rId5" Type="http://schemas.openxmlformats.org/officeDocument/2006/relationships/image" Target="../media/image53.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55.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48.bin"/><Relationship Id="rId1" Type="http://schemas.openxmlformats.org/officeDocument/2006/relationships/slideLayout" Target="../slideLayouts/slideLayout7.xml"/><Relationship Id="rId6" Type="http://schemas.openxmlformats.org/officeDocument/2006/relationships/oleObject" Target="../embeddings/oleObject50.bin"/><Relationship Id="rId5" Type="http://schemas.openxmlformats.org/officeDocument/2006/relationships/image" Target="../media/image58.wmf"/><Relationship Id="rId4" Type="http://schemas.openxmlformats.org/officeDocument/2006/relationships/oleObject" Target="../embeddings/oleObject49.bin"/><Relationship Id="rId9" Type="http://schemas.openxmlformats.org/officeDocument/2006/relationships/image" Target="../media/image60.wmf"/></Relationships>
</file>

<file path=ppt/slides/_rels/slide3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52.bin"/><Relationship Id="rId1" Type="http://schemas.openxmlformats.org/officeDocument/2006/relationships/slideLayout" Target="../slideLayouts/slideLayout7.xml"/><Relationship Id="rId5" Type="http://schemas.openxmlformats.org/officeDocument/2006/relationships/image" Target="../media/image62.wmf"/><Relationship Id="rId4" Type="http://schemas.openxmlformats.org/officeDocument/2006/relationships/oleObject" Target="../embeddings/oleObject53.bin"/></Relationships>
</file>

<file path=ppt/slides/_rels/slide34.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54.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55.bin"/><Relationship Id="rId1" Type="http://schemas.openxmlformats.org/officeDocument/2006/relationships/slideLayout" Target="../slideLayouts/slideLayout7.xml"/><Relationship Id="rId5" Type="http://schemas.openxmlformats.org/officeDocument/2006/relationships/image" Target="../media/image65.wmf"/><Relationship Id="rId4" Type="http://schemas.openxmlformats.org/officeDocument/2006/relationships/oleObject" Target="../embeddings/oleObject56.bin"/></Relationships>
</file>

<file path=ppt/slides/_rels/slide36.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57.bin"/><Relationship Id="rId1" Type="http://schemas.openxmlformats.org/officeDocument/2006/relationships/slideLayout" Target="../slideLayouts/slideLayout7.xml"/><Relationship Id="rId5" Type="http://schemas.openxmlformats.org/officeDocument/2006/relationships/image" Target="../media/image67.wmf"/><Relationship Id="rId4" Type="http://schemas.openxmlformats.org/officeDocument/2006/relationships/oleObject" Target="../embeddings/oleObject58.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59.bin"/><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60.bin"/><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oleObject" Target="../embeddings/oleObject61.bin"/><Relationship Id="rId1" Type="http://schemas.openxmlformats.org/officeDocument/2006/relationships/slideLayout" Target="../slideLayouts/slideLayout12.xml"/><Relationship Id="rId6" Type="http://schemas.openxmlformats.org/officeDocument/2006/relationships/oleObject" Target="../embeddings/oleObject63.bin"/><Relationship Id="rId11" Type="http://schemas.openxmlformats.org/officeDocument/2006/relationships/image" Target="../media/image74.wmf"/><Relationship Id="rId5" Type="http://schemas.openxmlformats.org/officeDocument/2006/relationships/image" Target="../media/image71.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73.wmf"/></Relationships>
</file>

<file path=ppt/slides/_rels/slide43.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66.bin"/><Relationship Id="rId1" Type="http://schemas.openxmlformats.org/officeDocument/2006/relationships/slideLayout" Target="../slideLayouts/slideLayout7.xml"/><Relationship Id="rId5" Type="http://schemas.openxmlformats.org/officeDocument/2006/relationships/image" Target="../media/image76.wmf"/><Relationship Id="rId4" Type="http://schemas.openxmlformats.org/officeDocument/2006/relationships/oleObject" Target="../embeddings/oleObject15.bin"/></Relationships>
</file>

<file path=ppt/slides/_rels/slide44.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oleObject" Target="../embeddings/oleObject67.bin"/><Relationship Id="rId1" Type="http://schemas.openxmlformats.org/officeDocument/2006/relationships/slideLayout" Target="../slideLayouts/slideLayout7.xml"/><Relationship Id="rId5" Type="http://schemas.openxmlformats.org/officeDocument/2006/relationships/image" Target="../media/image78.wmf"/><Relationship Id="rId4" Type="http://schemas.openxmlformats.org/officeDocument/2006/relationships/oleObject" Target="../embeddings/oleObject68.bin"/></Relationships>
</file>

<file path=ppt/slides/_rels/slide45.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oleObject" Target="../embeddings/oleObject69.bin"/><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85.wmf"/><Relationship Id="rId18" Type="http://schemas.openxmlformats.org/officeDocument/2006/relationships/oleObject" Target="../embeddings/oleObject78.bin"/><Relationship Id="rId3" Type="http://schemas.openxmlformats.org/officeDocument/2006/relationships/image" Target="../media/image80.wmf"/><Relationship Id="rId21" Type="http://schemas.openxmlformats.org/officeDocument/2006/relationships/image" Target="../media/image89.wmf"/><Relationship Id="rId7" Type="http://schemas.openxmlformats.org/officeDocument/2006/relationships/image" Target="../media/image82.wmf"/><Relationship Id="rId12" Type="http://schemas.openxmlformats.org/officeDocument/2006/relationships/oleObject" Target="../embeddings/oleObject75.bin"/><Relationship Id="rId17" Type="http://schemas.openxmlformats.org/officeDocument/2006/relationships/image" Target="../media/image87.wmf"/><Relationship Id="rId2" Type="http://schemas.openxmlformats.org/officeDocument/2006/relationships/oleObject" Target="../embeddings/oleObject70.bin"/><Relationship Id="rId16" Type="http://schemas.openxmlformats.org/officeDocument/2006/relationships/oleObject" Target="../embeddings/oleObject77.bin"/><Relationship Id="rId20" Type="http://schemas.openxmlformats.org/officeDocument/2006/relationships/oleObject" Target="../embeddings/oleObject79.bin"/><Relationship Id="rId1" Type="http://schemas.openxmlformats.org/officeDocument/2006/relationships/slideLayout" Target="../slideLayouts/slideLayout7.xml"/><Relationship Id="rId6" Type="http://schemas.openxmlformats.org/officeDocument/2006/relationships/oleObject" Target="../embeddings/oleObject72.bin"/><Relationship Id="rId11" Type="http://schemas.openxmlformats.org/officeDocument/2006/relationships/image" Target="../media/image84.wmf"/><Relationship Id="rId5" Type="http://schemas.openxmlformats.org/officeDocument/2006/relationships/image" Target="../media/image81.wmf"/><Relationship Id="rId15" Type="http://schemas.openxmlformats.org/officeDocument/2006/relationships/image" Target="../media/image86.wmf"/><Relationship Id="rId10" Type="http://schemas.openxmlformats.org/officeDocument/2006/relationships/oleObject" Target="../embeddings/oleObject74.bin"/><Relationship Id="rId19" Type="http://schemas.openxmlformats.org/officeDocument/2006/relationships/image" Target="../media/image88.wmf"/><Relationship Id="rId4" Type="http://schemas.openxmlformats.org/officeDocument/2006/relationships/oleObject" Target="../embeddings/oleObject71.bin"/><Relationship Id="rId9" Type="http://schemas.openxmlformats.org/officeDocument/2006/relationships/image" Target="../media/image83.wmf"/><Relationship Id="rId14" Type="http://schemas.openxmlformats.org/officeDocument/2006/relationships/oleObject" Target="../embeddings/oleObject76.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90.wmf"/><Relationship Id="rId7" Type="http://schemas.openxmlformats.org/officeDocument/2006/relationships/image" Target="../media/image92.wmf"/><Relationship Id="rId2" Type="http://schemas.openxmlformats.org/officeDocument/2006/relationships/oleObject" Target="../embeddings/oleObject80.bin"/><Relationship Id="rId1" Type="http://schemas.openxmlformats.org/officeDocument/2006/relationships/slideLayout" Target="../slideLayouts/slideLayout7.xml"/><Relationship Id="rId6" Type="http://schemas.openxmlformats.org/officeDocument/2006/relationships/oleObject" Target="../embeddings/oleObject82.bin"/><Relationship Id="rId11" Type="http://schemas.openxmlformats.org/officeDocument/2006/relationships/image" Target="../media/image94.wmf"/><Relationship Id="rId5" Type="http://schemas.openxmlformats.org/officeDocument/2006/relationships/image" Target="../media/image91.w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93.wmf"/></Relationships>
</file>

<file path=ppt/slides/_rels/slide48.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image" Target="../media/image96.emf"/><Relationship Id="rId1" Type="http://schemas.openxmlformats.org/officeDocument/2006/relationships/slideLayout" Target="../slideLayouts/slideLayout11.xml"/><Relationship Id="rId4" Type="http://schemas.openxmlformats.org/officeDocument/2006/relationships/image" Target="../media/image9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oleObject" Target="../embeddings/oleObject86.bin"/><Relationship Id="rId1" Type="http://schemas.openxmlformats.org/officeDocument/2006/relationships/slideLayout" Target="../slideLayouts/slideLayout7.xml"/><Relationship Id="rId5" Type="http://schemas.openxmlformats.org/officeDocument/2006/relationships/image" Target="../media/image99.wmf"/><Relationship Id="rId4" Type="http://schemas.openxmlformats.org/officeDocument/2006/relationships/oleObject" Target="../embeddings/oleObject87.bin"/></Relationships>
</file>

<file path=ppt/slides/_rels/slide51.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oleObject" Target="../embeddings/oleObject88.bin"/><Relationship Id="rId1" Type="http://schemas.openxmlformats.org/officeDocument/2006/relationships/slideLayout" Target="../slideLayouts/slideLayout7.xml"/><Relationship Id="rId5" Type="http://schemas.openxmlformats.org/officeDocument/2006/relationships/image" Target="../media/image101.wmf"/><Relationship Id="rId4" Type="http://schemas.openxmlformats.org/officeDocument/2006/relationships/oleObject" Target="../embeddings/oleObject89.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image" Target="../media/image102.wmf"/><Relationship Id="rId7" Type="http://schemas.openxmlformats.org/officeDocument/2006/relationships/image" Target="../media/image103.wmf"/><Relationship Id="rId2" Type="http://schemas.openxmlformats.org/officeDocument/2006/relationships/oleObject" Target="../embeddings/oleObject90.bin"/><Relationship Id="rId1" Type="http://schemas.openxmlformats.org/officeDocument/2006/relationships/slideLayout" Target="../slideLayouts/slideLayout7.xml"/><Relationship Id="rId6" Type="http://schemas.openxmlformats.org/officeDocument/2006/relationships/oleObject" Target="../embeddings/oleObject92.bin"/><Relationship Id="rId5" Type="http://schemas.openxmlformats.org/officeDocument/2006/relationships/image" Target="../media/image82.wmf"/><Relationship Id="rId4" Type="http://schemas.openxmlformats.org/officeDocument/2006/relationships/oleObject" Target="../embeddings/oleObject91.bin"/><Relationship Id="rId9" Type="http://schemas.openxmlformats.org/officeDocument/2006/relationships/image" Target="../media/image104.wmf"/></Relationships>
</file>

<file path=ppt/slides/_rels/slide54.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oleObject" Target="../embeddings/oleObject94.bin"/><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oleObject" Target="../embeddings/oleObject100.bin"/><Relationship Id="rId18" Type="http://schemas.openxmlformats.org/officeDocument/2006/relationships/image" Target="../media/image112.wmf"/><Relationship Id="rId26" Type="http://schemas.openxmlformats.org/officeDocument/2006/relationships/image" Target="../media/image116.wmf"/><Relationship Id="rId3" Type="http://schemas.openxmlformats.org/officeDocument/2006/relationships/oleObject" Target="../embeddings/oleObject95.bin"/><Relationship Id="rId21" Type="http://schemas.openxmlformats.org/officeDocument/2006/relationships/oleObject" Target="../embeddings/oleObject104.bin"/><Relationship Id="rId7" Type="http://schemas.openxmlformats.org/officeDocument/2006/relationships/oleObject" Target="../embeddings/oleObject97.bin"/><Relationship Id="rId12" Type="http://schemas.openxmlformats.org/officeDocument/2006/relationships/image" Target="../media/image109.wmf"/><Relationship Id="rId17" Type="http://schemas.openxmlformats.org/officeDocument/2006/relationships/oleObject" Target="../embeddings/oleObject102.bin"/><Relationship Id="rId25" Type="http://schemas.openxmlformats.org/officeDocument/2006/relationships/oleObject" Target="../embeddings/oleObject106.bin"/><Relationship Id="rId2" Type="http://schemas.openxmlformats.org/officeDocument/2006/relationships/notesSlide" Target="../notesSlides/notesSlide2.xml"/><Relationship Id="rId16" Type="http://schemas.openxmlformats.org/officeDocument/2006/relationships/image" Target="../media/image111.wmf"/><Relationship Id="rId20" Type="http://schemas.openxmlformats.org/officeDocument/2006/relationships/image" Target="../media/image113.wmf"/><Relationship Id="rId1" Type="http://schemas.openxmlformats.org/officeDocument/2006/relationships/slideLayout" Target="../slideLayouts/slideLayout7.xml"/><Relationship Id="rId6" Type="http://schemas.openxmlformats.org/officeDocument/2006/relationships/image" Target="../media/image82.wmf"/><Relationship Id="rId11" Type="http://schemas.openxmlformats.org/officeDocument/2006/relationships/oleObject" Target="../embeddings/oleObject99.bin"/><Relationship Id="rId24" Type="http://schemas.openxmlformats.org/officeDocument/2006/relationships/image" Target="../media/image115.wmf"/><Relationship Id="rId5" Type="http://schemas.openxmlformats.org/officeDocument/2006/relationships/oleObject" Target="../embeddings/oleObject96.bin"/><Relationship Id="rId15" Type="http://schemas.openxmlformats.org/officeDocument/2006/relationships/oleObject" Target="../embeddings/oleObject101.bin"/><Relationship Id="rId23" Type="http://schemas.openxmlformats.org/officeDocument/2006/relationships/oleObject" Target="../embeddings/oleObject105.bin"/><Relationship Id="rId10" Type="http://schemas.openxmlformats.org/officeDocument/2006/relationships/image" Target="../media/image108.wmf"/><Relationship Id="rId19" Type="http://schemas.openxmlformats.org/officeDocument/2006/relationships/oleObject" Target="../embeddings/oleObject103.bin"/><Relationship Id="rId4" Type="http://schemas.openxmlformats.org/officeDocument/2006/relationships/image" Target="../media/image106.wmf"/><Relationship Id="rId9" Type="http://schemas.openxmlformats.org/officeDocument/2006/relationships/oleObject" Target="../embeddings/oleObject98.bin"/><Relationship Id="rId14" Type="http://schemas.openxmlformats.org/officeDocument/2006/relationships/image" Target="../media/image110.wmf"/><Relationship Id="rId22" Type="http://schemas.openxmlformats.org/officeDocument/2006/relationships/image" Target="../media/image114.wmf"/></Relationships>
</file>

<file path=ppt/slides/_rels/slide56.xml.rels><?xml version="1.0" encoding="UTF-8" standalone="yes"?>
<Relationships xmlns="http://schemas.openxmlformats.org/package/2006/relationships"><Relationship Id="rId13" Type="http://schemas.openxmlformats.org/officeDocument/2006/relationships/image" Target="../media/image110.wmf"/><Relationship Id="rId18" Type="http://schemas.openxmlformats.org/officeDocument/2006/relationships/oleObject" Target="../embeddings/oleObject115.bin"/><Relationship Id="rId26" Type="http://schemas.openxmlformats.org/officeDocument/2006/relationships/oleObject" Target="../embeddings/oleObject119.bin"/><Relationship Id="rId3" Type="http://schemas.openxmlformats.org/officeDocument/2006/relationships/image" Target="../media/image117.wmf"/><Relationship Id="rId21" Type="http://schemas.openxmlformats.org/officeDocument/2006/relationships/image" Target="../media/image122.wmf"/><Relationship Id="rId7" Type="http://schemas.openxmlformats.org/officeDocument/2006/relationships/image" Target="../media/image118.wmf"/><Relationship Id="rId12" Type="http://schemas.openxmlformats.org/officeDocument/2006/relationships/oleObject" Target="../embeddings/oleObject112.bin"/><Relationship Id="rId17" Type="http://schemas.openxmlformats.org/officeDocument/2006/relationships/image" Target="../media/image112.wmf"/><Relationship Id="rId25" Type="http://schemas.openxmlformats.org/officeDocument/2006/relationships/image" Target="../media/image124.wmf"/><Relationship Id="rId33" Type="http://schemas.openxmlformats.org/officeDocument/2006/relationships/image" Target="../media/image128.wmf"/><Relationship Id="rId2" Type="http://schemas.openxmlformats.org/officeDocument/2006/relationships/oleObject" Target="../embeddings/oleObject107.bin"/><Relationship Id="rId16" Type="http://schemas.openxmlformats.org/officeDocument/2006/relationships/oleObject" Target="../embeddings/oleObject114.bin"/><Relationship Id="rId20" Type="http://schemas.openxmlformats.org/officeDocument/2006/relationships/oleObject" Target="../embeddings/oleObject116.bin"/><Relationship Id="rId29" Type="http://schemas.openxmlformats.org/officeDocument/2006/relationships/image" Target="../media/image126.wmf"/><Relationship Id="rId1" Type="http://schemas.openxmlformats.org/officeDocument/2006/relationships/slideLayout" Target="../slideLayouts/slideLayout7.xml"/><Relationship Id="rId6" Type="http://schemas.openxmlformats.org/officeDocument/2006/relationships/oleObject" Target="../embeddings/oleObject109.bin"/><Relationship Id="rId11" Type="http://schemas.openxmlformats.org/officeDocument/2006/relationships/image" Target="../media/image120.wmf"/><Relationship Id="rId24" Type="http://schemas.openxmlformats.org/officeDocument/2006/relationships/oleObject" Target="../embeddings/oleObject118.bin"/><Relationship Id="rId32" Type="http://schemas.openxmlformats.org/officeDocument/2006/relationships/oleObject" Target="../embeddings/oleObject122.bin"/><Relationship Id="rId5" Type="http://schemas.openxmlformats.org/officeDocument/2006/relationships/image" Target="../media/image82.wmf"/><Relationship Id="rId15" Type="http://schemas.openxmlformats.org/officeDocument/2006/relationships/image" Target="../media/image111.wmf"/><Relationship Id="rId23" Type="http://schemas.openxmlformats.org/officeDocument/2006/relationships/image" Target="../media/image123.wmf"/><Relationship Id="rId28" Type="http://schemas.openxmlformats.org/officeDocument/2006/relationships/oleObject" Target="../embeddings/oleObject120.bin"/><Relationship Id="rId10" Type="http://schemas.openxmlformats.org/officeDocument/2006/relationships/oleObject" Target="../embeddings/oleObject111.bin"/><Relationship Id="rId19" Type="http://schemas.openxmlformats.org/officeDocument/2006/relationships/image" Target="../media/image121.wmf"/><Relationship Id="rId31" Type="http://schemas.openxmlformats.org/officeDocument/2006/relationships/image" Target="../media/image127.wmf"/><Relationship Id="rId4" Type="http://schemas.openxmlformats.org/officeDocument/2006/relationships/oleObject" Target="../embeddings/oleObject108.bin"/><Relationship Id="rId9" Type="http://schemas.openxmlformats.org/officeDocument/2006/relationships/image" Target="../media/image119.wmf"/><Relationship Id="rId14" Type="http://schemas.openxmlformats.org/officeDocument/2006/relationships/oleObject" Target="../embeddings/oleObject113.bin"/><Relationship Id="rId22" Type="http://schemas.openxmlformats.org/officeDocument/2006/relationships/oleObject" Target="../embeddings/oleObject117.bin"/><Relationship Id="rId27" Type="http://schemas.openxmlformats.org/officeDocument/2006/relationships/image" Target="../media/image125.wmf"/><Relationship Id="rId30" Type="http://schemas.openxmlformats.org/officeDocument/2006/relationships/oleObject" Target="../embeddings/oleObject121.bin"/><Relationship Id="rId8" Type="http://schemas.openxmlformats.org/officeDocument/2006/relationships/oleObject" Target="../embeddings/oleObject110.bin"/></Relationships>
</file>

<file path=ppt/slides/_rels/slide57.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30.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altLang="en-US" dirty="0"/>
              <a:t>ECEN 615</a:t>
            </a:r>
            <a:br>
              <a:rPr lang="en-US" altLang="en-US" dirty="0"/>
            </a:br>
            <a:r>
              <a:rPr lang="en-US" altLang="en-US" dirty="0"/>
              <a:t>Methods of Electric Power </a:t>
            </a:r>
            <a:br>
              <a:rPr lang="en-US" altLang="en-US" dirty="0"/>
            </a:br>
            <a:r>
              <a:rPr lang="en-US" altLang="en-US" dirty="0"/>
              <a:t>Systems Analysis</a:t>
            </a:r>
          </a:p>
        </p:txBody>
      </p:sp>
      <p:sp>
        <p:nvSpPr>
          <p:cNvPr id="6" name="Rectangle 5"/>
          <p:cNvSpPr/>
          <p:nvPr/>
        </p:nvSpPr>
        <p:spPr>
          <a:xfrm>
            <a:off x="1828800" y="1752601"/>
            <a:ext cx="9296400" cy="1077218"/>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11: Final Sparsity Issues, </a:t>
            </a:r>
            <a:br>
              <a:rPr lang="en-US" sz="3200" b="1" kern="0" dirty="0">
                <a:solidFill>
                  <a:srgbClr val="1E0000"/>
                </a:solidFill>
                <a:latin typeface="Arial" pitchFamily="34" charset="0"/>
                <a:cs typeface="Arial" pitchFamily="34" charset="0"/>
              </a:rPr>
            </a:br>
            <a:r>
              <a:rPr lang="en-US" sz="3200" b="1" kern="0" dirty="0">
                <a:solidFill>
                  <a:srgbClr val="1E0000"/>
                </a:solidFill>
                <a:latin typeface="Arial" pitchFamily="34" charset="0"/>
                <a:cs typeface="Arial" pitchFamily="34" charset="0"/>
              </a:rPr>
              <a:t>Sensitivity Analysis</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971D-D93E-4856-AF3D-443D336232AF}"/>
              </a:ext>
            </a:extLst>
          </p:cNvPr>
          <p:cNvSpPr>
            <a:spLocks noGrp="1"/>
          </p:cNvSpPr>
          <p:nvPr>
            <p:ph type="title"/>
          </p:nvPr>
        </p:nvSpPr>
        <p:spPr/>
        <p:txBody>
          <a:bodyPr/>
          <a:lstStyle/>
          <a:p>
            <a:r>
              <a:rPr lang="en-US" altLang="en-US" dirty="0"/>
              <a:t>Power System Control and Sensitivities</a:t>
            </a:r>
            <a:endParaRPr lang="en-US" dirty="0"/>
          </a:p>
        </p:txBody>
      </p:sp>
      <p:sp>
        <p:nvSpPr>
          <p:cNvPr id="3" name="Content Placeholder 2">
            <a:extLst>
              <a:ext uri="{FF2B5EF4-FFF2-40B4-BE49-F238E27FC236}">
                <a16:creationId xmlns:a16="http://schemas.microsoft.com/office/drawing/2014/main" id="{26270E91-B098-4492-945E-0B51CE03DC18}"/>
              </a:ext>
            </a:extLst>
          </p:cNvPr>
          <p:cNvSpPr>
            <a:spLocks noGrp="1"/>
          </p:cNvSpPr>
          <p:nvPr>
            <p:ph idx="1"/>
          </p:nvPr>
        </p:nvSpPr>
        <p:spPr>
          <a:xfrm>
            <a:off x="457200" y="1280160"/>
            <a:ext cx="11328400" cy="3733800"/>
          </a:xfrm>
        </p:spPr>
        <p:txBody>
          <a:bodyPr/>
          <a:lstStyle/>
          <a:p>
            <a:pPr eaLnBrk="1" hangingPunct="1"/>
            <a:r>
              <a:rPr lang="en-US" altLang="en-US" dirty="0"/>
              <a:t>A major issue with power system operation is the limited capacity of the transmission system.</a:t>
            </a:r>
          </a:p>
          <a:p>
            <a:pPr lvl="1" eaLnBrk="1" hangingPunct="1"/>
            <a:r>
              <a:rPr lang="en-US" altLang="en-US" dirty="0"/>
              <a:t>lines/transformers have limits (usually thermal)</a:t>
            </a:r>
          </a:p>
          <a:p>
            <a:pPr lvl="1" eaLnBrk="1" hangingPunct="1"/>
            <a:r>
              <a:rPr lang="en-US" altLang="en-US" dirty="0"/>
              <a:t>no direct way of controlling flow down a transmission line (e.g., there are no valves to close to limit flow)</a:t>
            </a:r>
          </a:p>
          <a:p>
            <a:pPr lvl="1" eaLnBrk="1" hangingPunct="1"/>
            <a:r>
              <a:rPr lang="en-US" altLang="en-US" dirty="0"/>
              <a:t>open transmission system access associated with industry restructuring is stressing the system in new ways</a:t>
            </a:r>
          </a:p>
          <a:p>
            <a:pPr eaLnBrk="1" hangingPunct="1"/>
            <a:r>
              <a:rPr lang="en-US" altLang="en-US" dirty="0"/>
              <a:t>We need to indirectly control transmission line flow by changing the generator outputs.</a:t>
            </a:r>
          </a:p>
          <a:p>
            <a:pPr eaLnBrk="1" hangingPunct="1"/>
            <a:r>
              <a:rPr lang="en-US" altLang="en-US" dirty="0"/>
              <a:t>Similar control issues with voltage.</a:t>
            </a:r>
          </a:p>
          <a:p>
            <a:endParaRPr lang="en-US" dirty="0"/>
          </a:p>
        </p:txBody>
      </p:sp>
      <p:sp>
        <p:nvSpPr>
          <p:cNvPr id="5" name="Slide Number Placeholder 1">
            <a:extLst>
              <a:ext uri="{FF2B5EF4-FFF2-40B4-BE49-F238E27FC236}">
                <a16:creationId xmlns:a16="http://schemas.microsoft.com/office/drawing/2014/main" id="{AEDA36C8-569C-8EFD-E83D-29BA4E816993}"/>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9</a:t>
            </a:fld>
            <a:endParaRPr lang="en-US" sz="2000" dirty="0">
              <a:solidFill>
                <a:srgbClr val="1E0000"/>
              </a:solidFill>
            </a:endParaRPr>
          </a:p>
        </p:txBody>
      </p:sp>
    </p:spTree>
    <p:extLst>
      <p:ext uri="{BB962C8B-B14F-4D97-AF65-F5344CB8AC3E}">
        <p14:creationId xmlns:p14="http://schemas.microsoft.com/office/powerpoint/2010/main" val="2871042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D1B2-DC31-4825-883F-B5B6DD0B1994}"/>
              </a:ext>
            </a:extLst>
          </p:cNvPr>
          <p:cNvSpPr>
            <a:spLocks noGrp="1"/>
          </p:cNvSpPr>
          <p:nvPr>
            <p:ph type="title"/>
          </p:nvPr>
        </p:nvSpPr>
        <p:spPr/>
        <p:txBody>
          <a:bodyPr/>
          <a:lstStyle/>
          <a:p>
            <a:r>
              <a:rPr lang="en-US" altLang="en-US" dirty="0"/>
              <a:t>Indirect Transmission Line Control</a:t>
            </a:r>
            <a:endParaRPr lang="en-US" dirty="0"/>
          </a:p>
        </p:txBody>
      </p:sp>
      <p:sp>
        <p:nvSpPr>
          <p:cNvPr id="3" name="Content Placeholder 2">
            <a:extLst>
              <a:ext uri="{FF2B5EF4-FFF2-40B4-BE49-F238E27FC236}">
                <a16:creationId xmlns:a16="http://schemas.microsoft.com/office/drawing/2014/main" id="{8EDD1705-493A-4020-9ED0-4B7B72FD78CF}"/>
              </a:ext>
            </a:extLst>
          </p:cNvPr>
          <p:cNvSpPr>
            <a:spLocks noGrp="1"/>
          </p:cNvSpPr>
          <p:nvPr>
            <p:ph idx="1"/>
          </p:nvPr>
        </p:nvSpPr>
        <p:spPr>
          <a:xfrm>
            <a:off x="457200" y="1280160"/>
            <a:ext cx="10744200" cy="1844040"/>
          </a:xfrm>
        </p:spPr>
        <p:txBody>
          <a:bodyPr/>
          <a:lstStyle/>
          <a:p>
            <a:pPr eaLnBrk="1" hangingPunct="1"/>
            <a:r>
              <a:rPr lang="en-US" altLang="en-US" dirty="0"/>
              <a:t>What we would like to determine is how a change in generation at bus k affects the power flow on a line from bus i to bus j.</a:t>
            </a:r>
          </a:p>
          <a:p>
            <a:endParaRPr lang="en-US" dirty="0"/>
          </a:p>
        </p:txBody>
      </p:sp>
      <p:pic>
        <p:nvPicPr>
          <p:cNvPr id="4" name="Picture 3" descr="Fig105">
            <a:extLst>
              <a:ext uri="{FF2B5EF4-FFF2-40B4-BE49-F238E27FC236}">
                <a16:creationId xmlns:a16="http://schemas.microsoft.com/office/drawing/2014/main" id="{F727DFD3-5E7E-4312-9900-CC06F1754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29" t="1726" r="11765" b="64693"/>
          <a:stretch>
            <a:fillRect/>
          </a:stretch>
        </p:blipFill>
        <p:spPr bwMode="auto">
          <a:xfrm>
            <a:off x="1006764" y="2394902"/>
            <a:ext cx="5470236" cy="38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AB5381BF-7783-403A-AADC-7BE886D39E8F}"/>
              </a:ext>
            </a:extLst>
          </p:cNvPr>
          <p:cNvSpPr txBox="1">
            <a:spLocks noChangeArrowheads="1"/>
          </p:cNvSpPr>
          <p:nvPr/>
        </p:nvSpPr>
        <p:spPr bwMode="auto">
          <a:xfrm>
            <a:off x="6805386" y="2709744"/>
            <a:ext cx="3710214" cy="1200329"/>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400" dirty="0">
                <a:solidFill>
                  <a:srgbClr val="1E0000"/>
                </a:solidFill>
              </a:rPr>
              <a:t>The assumption is that the change in generation is absorbed by the slack bus</a:t>
            </a:r>
          </a:p>
        </p:txBody>
      </p:sp>
      <p:sp>
        <p:nvSpPr>
          <p:cNvPr id="7" name="Slide Number Placeholder 1">
            <a:extLst>
              <a:ext uri="{FF2B5EF4-FFF2-40B4-BE49-F238E27FC236}">
                <a16:creationId xmlns:a16="http://schemas.microsoft.com/office/drawing/2014/main" id="{644CF319-9549-5C4C-0279-B52F4FCDE430}"/>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10</a:t>
            </a:fld>
            <a:endParaRPr lang="en-US" sz="2000" dirty="0">
              <a:solidFill>
                <a:srgbClr val="1E0000"/>
              </a:solidFill>
            </a:endParaRPr>
          </a:p>
        </p:txBody>
      </p:sp>
    </p:spTree>
    <p:extLst>
      <p:ext uri="{BB962C8B-B14F-4D97-AF65-F5344CB8AC3E}">
        <p14:creationId xmlns:p14="http://schemas.microsoft.com/office/powerpoint/2010/main" val="45398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47C8-65D0-4BF0-814A-F79F6AC339AA}"/>
              </a:ext>
            </a:extLst>
          </p:cNvPr>
          <p:cNvSpPr>
            <a:spLocks noGrp="1"/>
          </p:cNvSpPr>
          <p:nvPr>
            <p:ph type="title"/>
          </p:nvPr>
        </p:nvSpPr>
        <p:spPr/>
        <p:txBody>
          <a:bodyPr/>
          <a:lstStyle/>
          <a:p>
            <a:r>
              <a:rPr lang="en-US" altLang="en-US" dirty="0"/>
              <a:t>Power Flow Simulation - Before</a:t>
            </a:r>
            <a:endParaRPr lang="en-US" dirty="0"/>
          </a:p>
        </p:txBody>
      </p:sp>
      <p:sp>
        <p:nvSpPr>
          <p:cNvPr id="3" name="Content Placeholder 2">
            <a:extLst>
              <a:ext uri="{FF2B5EF4-FFF2-40B4-BE49-F238E27FC236}">
                <a16:creationId xmlns:a16="http://schemas.microsoft.com/office/drawing/2014/main" id="{8E1D301B-3FA7-4661-A45B-2376B462D1EF}"/>
              </a:ext>
            </a:extLst>
          </p:cNvPr>
          <p:cNvSpPr>
            <a:spLocks noGrp="1"/>
          </p:cNvSpPr>
          <p:nvPr>
            <p:ph idx="1"/>
          </p:nvPr>
        </p:nvSpPr>
        <p:spPr/>
        <p:txBody>
          <a:bodyPr/>
          <a:lstStyle/>
          <a:p>
            <a:pPr eaLnBrk="1" hangingPunct="1"/>
            <a:r>
              <a:rPr lang="en-US" altLang="en-US" dirty="0"/>
              <a:t>One way to determine the impact of a generator change is to compare a before/after power flow.</a:t>
            </a:r>
          </a:p>
          <a:p>
            <a:pPr eaLnBrk="1" hangingPunct="1"/>
            <a:r>
              <a:rPr lang="en-US" altLang="en-US" dirty="0"/>
              <a:t>For example, below is a three-bus case with an overload.</a:t>
            </a:r>
          </a:p>
          <a:p>
            <a:endParaRPr lang="en-US" dirty="0"/>
          </a:p>
        </p:txBody>
      </p:sp>
      <p:pic>
        <p:nvPicPr>
          <p:cNvPr id="4" name="Picture 4">
            <a:extLst>
              <a:ext uri="{FF2B5EF4-FFF2-40B4-BE49-F238E27FC236}">
                <a16:creationId xmlns:a16="http://schemas.microsoft.com/office/drawing/2014/main" id="{36ACA4A0-4C72-4C0D-A11D-42511FEBE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782" b="37227"/>
          <a:stretch>
            <a:fillRect/>
          </a:stretch>
        </p:blipFill>
        <p:spPr bwMode="auto">
          <a:xfrm>
            <a:off x="1752600" y="3048000"/>
            <a:ext cx="5943600" cy="330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EE867E08-D653-A265-5E79-EE0E7A9638A8}"/>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11</a:t>
            </a:fld>
            <a:endParaRPr lang="en-US" sz="2000" dirty="0">
              <a:solidFill>
                <a:srgbClr val="1E0000"/>
              </a:solidFill>
            </a:endParaRPr>
          </a:p>
        </p:txBody>
      </p:sp>
    </p:spTree>
    <p:extLst>
      <p:ext uri="{BB962C8B-B14F-4D97-AF65-F5344CB8AC3E}">
        <p14:creationId xmlns:p14="http://schemas.microsoft.com/office/powerpoint/2010/main" val="3102218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A5E45-6396-4BC2-8D8B-772024C43CEC}"/>
              </a:ext>
            </a:extLst>
          </p:cNvPr>
          <p:cNvSpPr>
            <a:spLocks noGrp="1"/>
          </p:cNvSpPr>
          <p:nvPr>
            <p:ph type="title"/>
          </p:nvPr>
        </p:nvSpPr>
        <p:spPr/>
        <p:txBody>
          <a:bodyPr/>
          <a:lstStyle/>
          <a:p>
            <a:r>
              <a:rPr lang="en-US" altLang="en-US" dirty="0"/>
              <a:t>Power Flow Simulation - After</a:t>
            </a:r>
            <a:endParaRPr lang="en-US" dirty="0"/>
          </a:p>
        </p:txBody>
      </p:sp>
      <p:sp>
        <p:nvSpPr>
          <p:cNvPr id="3" name="Content Placeholder 2">
            <a:extLst>
              <a:ext uri="{FF2B5EF4-FFF2-40B4-BE49-F238E27FC236}">
                <a16:creationId xmlns:a16="http://schemas.microsoft.com/office/drawing/2014/main" id="{31878810-3E27-4722-9F9A-7CB227A3B252}"/>
              </a:ext>
            </a:extLst>
          </p:cNvPr>
          <p:cNvSpPr>
            <a:spLocks noGrp="1"/>
          </p:cNvSpPr>
          <p:nvPr>
            <p:ph idx="1"/>
          </p:nvPr>
        </p:nvSpPr>
        <p:spPr>
          <a:xfrm>
            <a:off x="457200" y="1280160"/>
            <a:ext cx="10591800" cy="2377440"/>
          </a:xfrm>
        </p:spPr>
        <p:txBody>
          <a:bodyPr/>
          <a:lstStyle/>
          <a:p>
            <a:r>
              <a:rPr lang="en-US" altLang="en-US" dirty="0"/>
              <a:t>Increasing the generation at bus 3 by 95 MW (and hence decreasing it at bus 1 by a corresponding amount), results in a 30.3 MW drop in the MW flow on the line from bus 1 to 2, and a  64.7 MW drop.</a:t>
            </a:r>
            <a:br>
              <a:rPr lang="en-US" altLang="en-US" dirty="0"/>
            </a:br>
            <a:r>
              <a:rPr lang="en-US" altLang="en-US" dirty="0"/>
              <a:t>on the flow from 1 to 3.  </a:t>
            </a:r>
          </a:p>
          <a:p>
            <a:endParaRPr lang="en-US" dirty="0"/>
          </a:p>
        </p:txBody>
      </p:sp>
      <p:pic>
        <p:nvPicPr>
          <p:cNvPr id="4" name="Picture 3">
            <a:extLst>
              <a:ext uri="{FF2B5EF4-FFF2-40B4-BE49-F238E27FC236}">
                <a16:creationId xmlns:a16="http://schemas.microsoft.com/office/drawing/2014/main" id="{480DDA11-C352-4313-AD37-FC9783262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782" b="37227"/>
          <a:stretch>
            <a:fillRect/>
          </a:stretch>
        </p:blipFill>
        <p:spPr bwMode="auto">
          <a:xfrm>
            <a:off x="1600200" y="3051233"/>
            <a:ext cx="6477000" cy="360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3C8B7960-C23C-4250-8A6C-849B47D7EC47}"/>
              </a:ext>
            </a:extLst>
          </p:cNvPr>
          <p:cNvSpPr txBox="1">
            <a:spLocks noChangeArrowheads="1"/>
          </p:cNvSpPr>
          <p:nvPr/>
        </p:nvSpPr>
        <p:spPr bwMode="auto">
          <a:xfrm>
            <a:off x="8140488" y="3429000"/>
            <a:ext cx="2451312" cy="1569660"/>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400" dirty="0">
                <a:solidFill>
                  <a:srgbClr val="1E0000"/>
                </a:solidFill>
              </a:rPr>
              <a:t>Expressed as a </a:t>
            </a:r>
            <a:br>
              <a:rPr lang="en-US" altLang="en-US" sz="2400" dirty="0">
                <a:solidFill>
                  <a:srgbClr val="1E0000"/>
                </a:solidFill>
              </a:rPr>
            </a:br>
            <a:r>
              <a:rPr lang="en-US" altLang="en-US" sz="2400" dirty="0">
                <a:solidFill>
                  <a:srgbClr val="1E0000"/>
                </a:solidFill>
              </a:rPr>
              <a:t>percent, </a:t>
            </a:r>
            <a:br>
              <a:rPr lang="en-US" altLang="en-US" sz="2400" dirty="0">
                <a:solidFill>
                  <a:srgbClr val="1E0000"/>
                </a:solidFill>
              </a:rPr>
            </a:br>
            <a:r>
              <a:rPr lang="en-US" altLang="en-US" sz="2400" dirty="0">
                <a:solidFill>
                  <a:srgbClr val="1E0000"/>
                </a:solidFill>
              </a:rPr>
              <a:t>30.3/95 =32% and</a:t>
            </a:r>
            <a:br>
              <a:rPr lang="en-US" altLang="en-US" sz="2400" dirty="0">
                <a:solidFill>
                  <a:srgbClr val="1E0000"/>
                </a:solidFill>
              </a:rPr>
            </a:br>
            <a:r>
              <a:rPr lang="en-US" altLang="en-US" sz="2400" dirty="0">
                <a:solidFill>
                  <a:srgbClr val="1E0000"/>
                </a:solidFill>
              </a:rPr>
              <a:t>64.7/95=68%</a:t>
            </a:r>
          </a:p>
        </p:txBody>
      </p:sp>
      <p:sp>
        <p:nvSpPr>
          <p:cNvPr id="7" name="Slide Number Placeholder 1">
            <a:extLst>
              <a:ext uri="{FF2B5EF4-FFF2-40B4-BE49-F238E27FC236}">
                <a16:creationId xmlns:a16="http://schemas.microsoft.com/office/drawing/2014/main" id="{946444B2-3DB9-F214-01B8-B0ACD193E926}"/>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12</a:t>
            </a:fld>
            <a:endParaRPr lang="en-US" sz="2000" dirty="0">
              <a:solidFill>
                <a:srgbClr val="1E0000"/>
              </a:solidFill>
            </a:endParaRPr>
          </a:p>
        </p:txBody>
      </p:sp>
    </p:spTree>
    <p:extLst>
      <p:ext uri="{BB962C8B-B14F-4D97-AF65-F5344CB8AC3E}">
        <p14:creationId xmlns:p14="http://schemas.microsoft.com/office/powerpoint/2010/main" val="2243626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156D5-F130-45D8-9ECE-5DB0675CC03B}"/>
              </a:ext>
            </a:extLst>
          </p:cNvPr>
          <p:cNvSpPr>
            <a:spLocks noGrp="1"/>
          </p:cNvSpPr>
          <p:nvPr>
            <p:ph type="title"/>
          </p:nvPr>
        </p:nvSpPr>
        <p:spPr/>
        <p:txBody>
          <a:bodyPr/>
          <a:lstStyle/>
          <a:p>
            <a:r>
              <a:rPr lang="en-US" altLang="en-US" dirty="0"/>
              <a:t>Analytic Calculation of Sensitivities</a:t>
            </a:r>
            <a:endParaRPr lang="en-US" dirty="0"/>
          </a:p>
        </p:txBody>
      </p:sp>
      <p:sp>
        <p:nvSpPr>
          <p:cNvPr id="3" name="Content Placeholder 2">
            <a:extLst>
              <a:ext uri="{FF2B5EF4-FFF2-40B4-BE49-F238E27FC236}">
                <a16:creationId xmlns:a16="http://schemas.microsoft.com/office/drawing/2014/main" id="{B84520B8-74BC-4511-BEF6-E3C0C7A50DD6}"/>
              </a:ext>
            </a:extLst>
          </p:cNvPr>
          <p:cNvSpPr>
            <a:spLocks noGrp="1"/>
          </p:cNvSpPr>
          <p:nvPr>
            <p:ph idx="1"/>
          </p:nvPr>
        </p:nvSpPr>
        <p:spPr>
          <a:xfrm>
            <a:off x="457200" y="1280160"/>
            <a:ext cx="11049000" cy="3733800"/>
          </a:xfrm>
        </p:spPr>
        <p:txBody>
          <a:bodyPr/>
          <a:lstStyle/>
          <a:p>
            <a:r>
              <a:rPr lang="en-US" altLang="en-US" dirty="0"/>
              <a:t>Calculating control sensitivities by repeat power flow solutions is tedious and would require many power flow solutions.  An alternative approach is to analytically calculate these values.</a:t>
            </a:r>
          </a:p>
          <a:p>
            <a:endParaRPr lang="en-US" dirty="0"/>
          </a:p>
        </p:txBody>
      </p:sp>
      <p:graphicFrame>
        <p:nvGraphicFramePr>
          <p:cNvPr id="4" name="Object 4">
            <a:extLst>
              <a:ext uri="{FF2B5EF4-FFF2-40B4-BE49-F238E27FC236}">
                <a16:creationId xmlns:a16="http://schemas.microsoft.com/office/drawing/2014/main" id="{1CED913E-2ADD-44E4-BF29-14CDA0DECF07}"/>
              </a:ext>
            </a:extLst>
          </p:cNvPr>
          <p:cNvGraphicFramePr>
            <a:graphicFrameLocks noChangeAspect="1"/>
          </p:cNvGraphicFramePr>
          <p:nvPr/>
        </p:nvGraphicFramePr>
        <p:xfrm>
          <a:off x="1219200" y="2913380"/>
          <a:ext cx="7353300" cy="2755900"/>
        </p:xfrm>
        <a:graphic>
          <a:graphicData uri="http://schemas.openxmlformats.org/presentationml/2006/ole">
            <mc:AlternateContent xmlns:mc="http://schemas.openxmlformats.org/markup-compatibility/2006">
              <mc:Choice xmlns:v="urn:schemas-microsoft-com:vml" Requires="v">
                <p:oleObj name="Equation" r:id="rId2" imgW="7353000" imgH="2755800" progId="Equation.DSMT4">
                  <p:embed/>
                </p:oleObj>
              </mc:Choice>
              <mc:Fallback>
                <p:oleObj name="Equation" r:id="rId2" imgW="7353000" imgH="2755800" progId="Equation.DSMT4">
                  <p:embed/>
                  <p:pic>
                    <p:nvPicPr>
                      <p:cNvPr id="4" name="Object 4">
                        <a:extLst>
                          <a:ext uri="{FF2B5EF4-FFF2-40B4-BE49-F238E27FC236}">
                            <a16:creationId xmlns:a16="http://schemas.microsoft.com/office/drawing/2014/main" id="{1CED913E-2ADD-44E4-BF29-14CDA0DECF07}"/>
                          </a:ext>
                        </a:extLst>
                      </p:cNvPr>
                      <p:cNvPicPr>
                        <a:picLocks noChangeAspect="1" noChangeArrowheads="1"/>
                      </p:cNvPicPr>
                      <p:nvPr/>
                    </p:nvPicPr>
                    <p:blipFill>
                      <a:blip r:embed="rId3"/>
                      <a:srcRect/>
                      <a:stretch>
                        <a:fillRect/>
                      </a:stretch>
                    </p:blipFill>
                    <p:spPr bwMode="auto">
                      <a:xfrm>
                        <a:off x="1219200" y="2913380"/>
                        <a:ext cx="7353300" cy="275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a:extLst>
              <a:ext uri="{FF2B5EF4-FFF2-40B4-BE49-F238E27FC236}">
                <a16:creationId xmlns:a16="http://schemas.microsoft.com/office/drawing/2014/main" id="{B0EF09C7-E333-22E0-B02B-59F68F1D6463}"/>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13</a:t>
            </a:fld>
            <a:endParaRPr lang="en-US" sz="2000" dirty="0">
              <a:solidFill>
                <a:srgbClr val="1E0000"/>
              </a:solidFill>
            </a:endParaRPr>
          </a:p>
        </p:txBody>
      </p:sp>
    </p:spTree>
    <p:extLst>
      <p:ext uri="{BB962C8B-B14F-4D97-AF65-F5344CB8AC3E}">
        <p14:creationId xmlns:p14="http://schemas.microsoft.com/office/powerpoint/2010/main" val="184139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D72E-5111-484F-86E2-E0086EA6A609}"/>
              </a:ext>
            </a:extLst>
          </p:cNvPr>
          <p:cNvSpPr>
            <a:spLocks noGrp="1"/>
          </p:cNvSpPr>
          <p:nvPr>
            <p:ph type="title"/>
          </p:nvPr>
        </p:nvSpPr>
        <p:spPr/>
        <p:txBody>
          <a:bodyPr/>
          <a:lstStyle/>
          <a:p>
            <a:r>
              <a:rPr lang="en-US" altLang="en-US" dirty="0"/>
              <a:t>Analytic Sensitivities</a:t>
            </a:r>
            <a:endParaRPr lang="en-US" dirty="0"/>
          </a:p>
        </p:txBody>
      </p:sp>
      <p:graphicFrame>
        <p:nvGraphicFramePr>
          <p:cNvPr id="4" name="Object 3">
            <a:extLst>
              <a:ext uri="{FF2B5EF4-FFF2-40B4-BE49-F238E27FC236}">
                <a16:creationId xmlns:a16="http://schemas.microsoft.com/office/drawing/2014/main" id="{ACE89D56-F71E-43E1-802A-D63AC2606057}"/>
              </a:ext>
            </a:extLst>
          </p:cNvPr>
          <p:cNvGraphicFramePr>
            <a:graphicFrameLocks noChangeAspect="1"/>
          </p:cNvGraphicFramePr>
          <p:nvPr/>
        </p:nvGraphicFramePr>
        <p:xfrm>
          <a:off x="457200" y="1279525"/>
          <a:ext cx="6565900" cy="5753100"/>
        </p:xfrm>
        <a:graphic>
          <a:graphicData uri="http://schemas.openxmlformats.org/presentationml/2006/ole">
            <mc:AlternateContent xmlns:mc="http://schemas.openxmlformats.org/markup-compatibility/2006">
              <mc:Choice xmlns:v="urn:schemas-microsoft-com:vml" Requires="v">
                <p:oleObj name="Equation" r:id="rId2" imgW="6565680" imgH="5752800" progId="Equation.DSMT4">
                  <p:embed/>
                </p:oleObj>
              </mc:Choice>
              <mc:Fallback>
                <p:oleObj name="Equation" r:id="rId2" imgW="6565680" imgH="5752800" progId="Equation.DSMT4">
                  <p:embed/>
                  <p:pic>
                    <p:nvPicPr>
                      <p:cNvPr id="4" name="Object 3">
                        <a:extLst>
                          <a:ext uri="{FF2B5EF4-FFF2-40B4-BE49-F238E27FC236}">
                            <a16:creationId xmlns:a16="http://schemas.microsoft.com/office/drawing/2014/main" id="{ACE89D56-F71E-43E1-802A-D63AC2606057}"/>
                          </a:ext>
                        </a:extLst>
                      </p:cNvPr>
                      <p:cNvPicPr>
                        <a:picLocks noChangeAspect="1" noChangeArrowheads="1"/>
                      </p:cNvPicPr>
                      <p:nvPr/>
                    </p:nvPicPr>
                    <p:blipFill>
                      <a:blip r:embed="rId3"/>
                      <a:srcRect/>
                      <a:stretch>
                        <a:fillRect/>
                      </a:stretch>
                    </p:blipFill>
                    <p:spPr bwMode="auto">
                      <a:xfrm>
                        <a:off x="457200" y="1279525"/>
                        <a:ext cx="6565900" cy="575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1">
            <a:extLst>
              <a:ext uri="{FF2B5EF4-FFF2-40B4-BE49-F238E27FC236}">
                <a16:creationId xmlns:a16="http://schemas.microsoft.com/office/drawing/2014/main" id="{E3C51666-A58C-3FAF-95D3-BE563B1D70BB}"/>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14</a:t>
            </a:fld>
            <a:endParaRPr lang="en-US" sz="2000" dirty="0">
              <a:solidFill>
                <a:srgbClr val="1E0000"/>
              </a:solidFill>
            </a:endParaRPr>
          </a:p>
        </p:txBody>
      </p:sp>
    </p:spTree>
    <p:extLst>
      <p:ext uri="{BB962C8B-B14F-4D97-AF65-F5344CB8AC3E}">
        <p14:creationId xmlns:p14="http://schemas.microsoft.com/office/powerpoint/2010/main" val="2410605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F3A1-7B7B-463A-BF04-903D5DAB3C33}"/>
              </a:ext>
            </a:extLst>
          </p:cNvPr>
          <p:cNvSpPr>
            <a:spLocks noGrp="1"/>
          </p:cNvSpPr>
          <p:nvPr>
            <p:ph type="title"/>
          </p:nvPr>
        </p:nvSpPr>
        <p:spPr/>
        <p:txBody>
          <a:bodyPr/>
          <a:lstStyle/>
          <a:p>
            <a:r>
              <a:rPr lang="en-US" altLang="en-US" dirty="0"/>
              <a:t>Three Bus Sensitivity Example</a:t>
            </a:r>
            <a:endParaRPr lang="en-US" dirty="0"/>
          </a:p>
        </p:txBody>
      </p:sp>
      <p:graphicFrame>
        <p:nvGraphicFramePr>
          <p:cNvPr id="4" name="Object 3">
            <a:extLst>
              <a:ext uri="{FF2B5EF4-FFF2-40B4-BE49-F238E27FC236}">
                <a16:creationId xmlns:a16="http://schemas.microsoft.com/office/drawing/2014/main" id="{5E6869DC-D22D-4BE1-99C6-67101C574767}"/>
              </a:ext>
            </a:extLst>
          </p:cNvPr>
          <p:cNvGraphicFramePr>
            <a:graphicFrameLocks noChangeAspect="1"/>
          </p:cNvGraphicFramePr>
          <p:nvPr/>
        </p:nvGraphicFramePr>
        <p:xfrm>
          <a:off x="457200" y="1280160"/>
          <a:ext cx="6743700" cy="5283200"/>
        </p:xfrm>
        <a:graphic>
          <a:graphicData uri="http://schemas.openxmlformats.org/presentationml/2006/ole">
            <mc:AlternateContent xmlns:mc="http://schemas.openxmlformats.org/markup-compatibility/2006">
              <mc:Choice xmlns:v="urn:schemas-microsoft-com:vml" Requires="v">
                <p:oleObj name="Equation" r:id="rId2" imgW="6743520" imgH="5283000" progId="Equation.DSMT4">
                  <p:embed/>
                </p:oleObj>
              </mc:Choice>
              <mc:Fallback>
                <p:oleObj name="Equation" r:id="rId2" imgW="6743520" imgH="5283000" progId="Equation.DSMT4">
                  <p:embed/>
                  <p:pic>
                    <p:nvPicPr>
                      <p:cNvPr id="4" name="Object 3">
                        <a:extLst>
                          <a:ext uri="{FF2B5EF4-FFF2-40B4-BE49-F238E27FC236}">
                            <a16:creationId xmlns:a16="http://schemas.microsoft.com/office/drawing/2014/main" id="{5E6869DC-D22D-4BE1-99C6-67101C574767}"/>
                          </a:ext>
                        </a:extLst>
                      </p:cNvPr>
                      <p:cNvPicPr>
                        <a:picLocks noChangeAspect="1" noChangeArrowheads="1"/>
                      </p:cNvPicPr>
                      <p:nvPr/>
                    </p:nvPicPr>
                    <p:blipFill>
                      <a:blip r:embed="rId3"/>
                      <a:srcRect/>
                      <a:stretch>
                        <a:fillRect/>
                      </a:stretch>
                    </p:blipFill>
                    <p:spPr bwMode="auto">
                      <a:xfrm>
                        <a:off x="457200" y="1280160"/>
                        <a:ext cx="6743700" cy="528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1">
            <a:extLst>
              <a:ext uri="{FF2B5EF4-FFF2-40B4-BE49-F238E27FC236}">
                <a16:creationId xmlns:a16="http://schemas.microsoft.com/office/drawing/2014/main" id="{A054CE64-E852-66F4-3699-0C42E41931F5}"/>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15</a:t>
            </a:fld>
            <a:endParaRPr lang="en-US" sz="2000" dirty="0">
              <a:solidFill>
                <a:srgbClr val="1E0000"/>
              </a:solidFill>
            </a:endParaRPr>
          </a:p>
        </p:txBody>
      </p:sp>
    </p:spTree>
    <p:extLst>
      <p:ext uri="{BB962C8B-B14F-4D97-AF65-F5344CB8AC3E}">
        <p14:creationId xmlns:p14="http://schemas.microsoft.com/office/powerpoint/2010/main" val="1218349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Grp="1" noChangeArrowheads="1"/>
          </p:cNvSpPr>
          <p:nvPr>
            <p:ph type="title"/>
          </p:nvPr>
        </p:nvSpPr>
        <p:spPr>
          <a:xfrm>
            <a:off x="612648" y="73152"/>
            <a:ext cx="10817352" cy="1088136"/>
          </a:xfrm>
        </p:spPr>
        <p:txBody>
          <a:bodyPr/>
          <a:lstStyle/>
          <a:p>
            <a:r>
              <a:rPr lang="en-US" altLang="zh-CN" dirty="0">
                <a:ea typeface="SimSun" charset="-122"/>
              </a:rPr>
              <a:t>More General Sensitivity Analysis: Notation</a:t>
            </a:r>
          </a:p>
        </p:txBody>
      </p:sp>
      <p:sp>
        <p:nvSpPr>
          <p:cNvPr id="1031" name="Rectangle 3"/>
          <p:cNvSpPr>
            <a:spLocks noGrp="1" noChangeArrowheads="1"/>
          </p:cNvSpPr>
          <p:nvPr>
            <p:ph idx="1"/>
          </p:nvPr>
        </p:nvSpPr>
        <p:spPr>
          <a:xfrm>
            <a:off x="457200" y="1280161"/>
            <a:ext cx="10896600" cy="5320665"/>
          </a:xfrm>
        </p:spPr>
        <p:txBody>
          <a:bodyPr/>
          <a:lstStyle/>
          <a:p>
            <a:pPr marL="461963" indent="-461963"/>
            <a:r>
              <a:rPr lang="en-US" altLang="zh-CN" dirty="0">
                <a:ea typeface="SimSun" charset="-122"/>
                <a:cs typeface="Times New Roman" pitchFamily="18" charset="0"/>
              </a:rPr>
              <a:t>We consider a system with </a:t>
            </a:r>
            <a:r>
              <a:rPr lang="en-US" altLang="zh-CN" i="1" dirty="0">
                <a:latin typeface="Times New Roman" pitchFamily="18" charset="0"/>
                <a:ea typeface="SimSun" charset="-122"/>
                <a:cs typeface="Times New Roman" pitchFamily="18" charset="0"/>
              </a:rPr>
              <a:t>n </a:t>
            </a:r>
            <a:r>
              <a:rPr lang="en-US" altLang="zh-CN" dirty="0">
                <a:ea typeface="SimSun" charset="-122"/>
                <a:cs typeface="Times New Roman" pitchFamily="18" charset="0"/>
              </a:rPr>
              <a:t>buses and L lines given by the set given by the set</a:t>
            </a:r>
          </a:p>
          <a:p>
            <a:pPr marL="862013" lvl="1" indent="-461963"/>
            <a:r>
              <a:rPr lang="en-US" altLang="zh-CN" dirty="0">
                <a:ea typeface="SimSun" charset="-122"/>
                <a:cs typeface="Times New Roman" pitchFamily="18" charset="0"/>
              </a:rPr>
              <a:t>Some authors designate the slack as bus zero; an alternative approach, that is easier to implement in cases with multiple islands and hence slacks, is to allow any bus to be the slack, and just set its associated equations to trivial equations just stating that the slack bus voltage is constant  </a:t>
            </a:r>
          </a:p>
          <a:p>
            <a:pPr marL="461963" indent="-461963"/>
            <a:r>
              <a:rPr lang="en-US" altLang="zh-CN" dirty="0">
                <a:ea typeface="SimSun" charset="-122"/>
                <a:cs typeface="Times New Roman" pitchFamily="18" charset="0"/>
              </a:rPr>
              <a:t>We may denote the k</a:t>
            </a:r>
            <a:r>
              <a:rPr lang="en-US" altLang="zh-CN" baseline="30000" dirty="0">
                <a:ea typeface="SimSun" charset="-122"/>
                <a:cs typeface="Times New Roman" pitchFamily="18" charset="0"/>
              </a:rPr>
              <a:t>th</a:t>
            </a:r>
            <a:r>
              <a:rPr lang="en-US" altLang="zh-CN" dirty="0">
                <a:ea typeface="SimSun" charset="-122"/>
                <a:cs typeface="Times New Roman" pitchFamily="18" charset="0"/>
              </a:rPr>
              <a:t> transmission line or transformer in the </a:t>
            </a:r>
            <a:br>
              <a:rPr lang="en-US" altLang="zh-CN" dirty="0">
                <a:ea typeface="SimSun" charset="-122"/>
                <a:cs typeface="Times New Roman" pitchFamily="18" charset="0"/>
              </a:rPr>
            </a:br>
            <a:r>
              <a:rPr lang="en-US" altLang="zh-CN" dirty="0">
                <a:ea typeface="SimSun" charset="-122"/>
                <a:cs typeface="Times New Roman" pitchFamily="18" charset="0"/>
              </a:rPr>
              <a:t>system, </a:t>
            </a:r>
            <a:r>
              <a:rPr lang="en-US" altLang="zh-CN" dirty="0">
                <a:ea typeface="SimSun" charset="-122"/>
                <a:cs typeface="Times New Roman" pitchFamily="18" charset="0"/>
                <a:sym typeface="Euclid Extra"/>
              </a:rPr>
              <a:t></a:t>
            </a:r>
            <a:r>
              <a:rPr lang="en-US" altLang="zh-CN" baseline="-25000" dirty="0">
                <a:ea typeface="SimSun" charset="-122"/>
                <a:cs typeface="Times New Roman" pitchFamily="18" charset="0"/>
                <a:sym typeface="Euclid Extra"/>
              </a:rPr>
              <a:t>k</a:t>
            </a:r>
            <a:r>
              <a:rPr lang="en-US" altLang="zh-CN" dirty="0">
                <a:ea typeface="SimSun" charset="-122"/>
                <a:cs typeface="Times New Roman" pitchFamily="18" charset="0"/>
              </a:rPr>
              <a:t> , as </a:t>
            </a:r>
            <a:br>
              <a:rPr lang="en-US" altLang="zh-CN" dirty="0">
                <a:ea typeface="SimSun" charset="-122"/>
                <a:cs typeface="Times New Roman" pitchFamily="18" charset="0"/>
              </a:rPr>
            </a:br>
            <a:endParaRPr lang="en-US" altLang="zh-CN" dirty="0">
              <a:ea typeface="SimSun" charset="-122"/>
              <a:cs typeface="Times New Roman" pitchFamily="18" charset="0"/>
            </a:endParaRPr>
          </a:p>
        </p:txBody>
      </p:sp>
      <p:sp>
        <p:nvSpPr>
          <p:cNvPr id="1032" name="Rectangle 13"/>
          <p:cNvSpPr>
            <a:spLocks noChangeArrowheads="1"/>
          </p:cNvSpPr>
          <p:nvPr/>
        </p:nvSpPr>
        <p:spPr bwMode="auto">
          <a:xfrm>
            <a:off x="1524000" y="5102225"/>
            <a:ext cx="9144000" cy="1498600"/>
          </a:xfrm>
          <a:prstGeom prst="rect">
            <a:avLst/>
          </a:prstGeom>
          <a:noFill/>
          <a:ln w="12700">
            <a:noFill/>
            <a:miter lim="800000"/>
            <a:headEnd/>
            <a:tailEnd/>
          </a:ln>
        </p:spPr>
        <p:txBody>
          <a:bodyPr lIns="90487" tIns="44450" rIns="90487" bIns="44450"/>
          <a:lstStyle/>
          <a:p>
            <a:pPr algn="l">
              <a:lnSpc>
                <a:spcPct val="175000"/>
              </a:lnSpc>
              <a:buSzPct val="100000"/>
            </a:pPr>
            <a:endParaRPr lang="en-US" altLang="zh-CN" sz="2800" dirty="0">
              <a:solidFill>
                <a:srgbClr val="000000"/>
              </a:solidFill>
              <a:ea typeface="SimSun" charset="-122"/>
              <a:cs typeface="Times New Roman" pitchFamily="18" charset="0"/>
            </a:endParaRPr>
          </a:p>
        </p:txBody>
      </p:sp>
      <p:grpSp>
        <p:nvGrpSpPr>
          <p:cNvPr id="1034" name="Group 15"/>
          <p:cNvGrpSpPr>
            <a:grpSpLocks/>
          </p:cNvGrpSpPr>
          <p:nvPr/>
        </p:nvGrpSpPr>
        <p:grpSpPr bwMode="auto">
          <a:xfrm>
            <a:off x="1608859" y="5078266"/>
            <a:ext cx="4464050" cy="1174750"/>
            <a:chOff x="1252" y="1852"/>
            <a:chExt cx="2812" cy="740"/>
          </a:xfrm>
        </p:grpSpPr>
        <p:graphicFrame>
          <p:nvGraphicFramePr>
            <p:cNvPr id="1030" name="Object 6"/>
            <p:cNvGraphicFramePr>
              <a:graphicFrameLocks noChangeAspect="1"/>
            </p:cNvGraphicFramePr>
            <p:nvPr/>
          </p:nvGraphicFramePr>
          <p:xfrm>
            <a:off x="1976" y="1852"/>
            <a:ext cx="1200" cy="296"/>
          </p:xfrm>
          <a:graphic>
            <a:graphicData uri="http://schemas.openxmlformats.org/presentationml/2006/ole">
              <mc:AlternateContent xmlns:mc="http://schemas.openxmlformats.org/markup-compatibility/2006">
                <mc:Choice xmlns:v="urn:schemas-microsoft-com:vml" Requires="v">
                  <p:oleObj name="Equation" r:id="rId2" imgW="1904760" imgH="469800" progId="Equation.DSMT4">
                    <p:embed/>
                  </p:oleObj>
                </mc:Choice>
                <mc:Fallback>
                  <p:oleObj name="Equation" r:id="rId2" imgW="1904760" imgH="469800" progId="Equation.DSMT4">
                    <p:embed/>
                    <p:pic>
                      <p:nvPicPr>
                        <p:cNvPr id="1030" name="Object 6"/>
                        <p:cNvPicPr>
                          <a:picLocks noChangeAspect="1" noChangeArrowheads="1"/>
                        </p:cNvPicPr>
                        <p:nvPr/>
                      </p:nvPicPr>
                      <p:blipFill>
                        <a:blip r:embed="rId3"/>
                        <a:srcRect/>
                        <a:stretch>
                          <a:fillRect/>
                        </a:stretch>
                      </p:blipFill>
                      <p:spPr bwMode="auto">
                        <a:xfrm>
                          <a:off x="1976" y="1852"/>
                          <a:ext cx="1200"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 name="AutoShape 7"/>
            <p:cNvSpPr>
              <a:spLocks noChangeArrowheads="1"/>
            </p:cNvSpPr>
            <p:nvPr/>
          </p:nvSpPr>
          <p:spPr bwMode="auto">
            <a:xfrm>
              <a:off x="1252" y="2270"/>
              <a:ext cx="1392" cy="312"/>
            </a:xfrm>
            <a:prstGeom prst="wedgeRoundRectCallout">
              <a:avLst>
                <a:gd name="adj1" fmla="val 41048"/>
                <a:gd name="adj2" fmla="val -91021"/>
                <a:gd name="adj3" fmla="val 16667"/>
              </a:avLst>
            </a:prstGeom>
            <a:noFill/>
            <a:ln w="22225">
              <a:solidFill>
                <a:srgbClr val="000000"/>
              </a:solidFill>
              <a:miter lim="800000"/>
              <a:headEnd/>
              <a:tailEnd/>
            </a:ln>
          </p:spPr>
          <p:txBody>
            <a:bodyPr/>
            <a:lstStyle/>
            <a:p>
              <a:pPr eaLnBrk="1" hangingPunct="1"/>
              <a:r>
                <a:rPr lang="en-US" altLang="zh-CN" sz="2400" i="1">
                  <a:solidFill>
                    <a:srgbClr val="000000"/>
                  </a:solidFill>
                  <a:latin typeface="Times" pitchFamily="18" charset="0"/>
                  <a:ea typeface="SimSun" charset="-122"/>
                </a:rPr>
                <a:t>from</a:t>
              </a:r>
              <a:r>
                <a:rPr lang="en-US" altLang="zh-CN" sz="2400">
                  <a:solidFill>
                    <a:srgbClr val="000000"/>
                  </a:solidFill>
                  <a:ea typeface="SimSun" charset="-122"/>
                </a:rPr>
                <a:t> node</a:t>
              </a:r>
            </a:p>
          </p:txBody>
        </p:sp>
        <p:sp>
          <p:nvSpPr>
            <p:cNvPr id="1036" name="AutoShape 8"/>
            <p:cNvSpPr>
              <a:spLocks noChangeArrowheads="1"/>
            </p:cNvSpPr>
            <p:nvPr/>
          </p:nvSpPr>
          <p:spPr bwMode="auto">
            <a:xfrm>
              <a:off x="3064" y="2288"/>
              <a:ext cx="1000" cy="304"/>
            </a:xfrm>
            <a:prstGeom prst="wedgeRoundRectCallout">
              <a:avLst>
                <a:gd name="adj1" fmla="val -70003"/>
                <a:gd name="adj2" fmla="val -91668"/>
                <a:gd name="adj3" fmla="val 16667"/>
              </a:avLst>
            </a:prstGeom>
            <a:noFill/>
            <a:ln w="22225">
              <a:solidFill>
                <a:srgbClr val="000000"/>
              </a:solidFill>
              <a:miter lim="800000"/>
              <a:headEnd/>
              <a:tailEnd/>
            </a:ln>
          </p:spPr>
          <p:txBody>
            <a:bodyPr/>
            <a:lstStyle/>
            <a:p>
              <a:pPr eaLnBrk="1" hangingPunct="1"/>
              <a:r>
                <a:rPr lang="en-US" altLang="zh-CN" sz="2400" i="1" dirty="0">
                  <a:solidFill>
                    <a:srgbClr val="000000"/>
                  </a:solidFill>
                  <a:latin typeface="Times" pitchFamily="18" charset="0"/>
                  <a:ea typeface="SimSun" charset="-122"/>
                </a:rPr>
                <a:t>to</a:t>
              </a:r>
              <a:r>
                <a:rPr lang="en-US" altLang="zh-CN" sz="2400" dirty="0">
                  <a:solidFill>
                    <a:srgbClr val="000000"/>
                  </a:solidFill>
                  <a:ea typeface="SimSun" charset="-122"/>
                </a:rPr>
                <a:t> node</a:t>
              </a:r>
            </a:p>
          </p:txBody>
        </p:sp>
      </p:grpSp>
      <p:graphicFrame>
        <p:nvGraphicFramePr>
          <p:cNvPr id="3" name="Object 2"/>
          <p:cNvGraphicFramePr>
            <a:graphicFrameLocks noChangeAspect="1"/>
          </p:cNvGraphicFramePr>
          <p:nvPr/>
        </p:nvGraphicFramePr>
        <p:xfrm>
          <a:off x="2558128" y="1772661"/>
          <a:ext cx="2611910" cy="457200"/>
        </p:xfrm>
        <a:graphic>
          <a:graphicData uri="http://schemas.openxmlformats.org/presentationml/2006/ole">
            <mc:AlternateContent xmlns:mc="http://schemas.openxmlformats.org/markup-compatibility/2006">
              <mc:Choice xmlns:v="urn:schemas-microsoft-com:vml" Requires="v">
                <p:oleObj name="Equation" r:id="rId4" imgW="2895600" imgH="469900" progId="Equation.DSMT4">
                  <p:embed/>
                </p:oleObj>
              </mc:Choice>
              <mc:Fallback>
                <p:oleObj name="Equation" r:id="rId4" imgW="2895600" imgH="469900" progId="Equation.DSMT4">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8128" y="1772661"/>
                        <a:ext cx="2611910" cy="457200"/>
                      </a:xfrm>
                      <a:prstGeom prst="rect">
                        <a:avLst/>
                      </a:prstGeom>
                      <a:noFill/>
                      <a:ln>
                        <a:noFill/>
                      </a:ln>
                      <a:effectLst/>
                    </p:spPr>
                  </p:pic>
                </p:oleObj>
              </mc:Fallback>
            </mc:AlternateContent>
          </a:graphicData>
        </a:graphic>
      </p:graphicFrame>
      <p:graphicFrame>
        <p:nvGraphicFramePr>
          <p:cNvPr id="4" name="Object 3"/>
          <p:cNvGraphicFramePr>
            <a:graphicFrameLocks noChangeAspect="1"/>
          </p:cNvGraphicFramePr>
          <p:nvPr/>
        </p:nvGraphicFramePr>
        <p:xfrm>
          <a:off x="7670800" y="3352800"/>
          <a:ext cx="914400" cy="198438"/>
        </p:xfrm>
        <a:graphic>
          <a:graphicData uri="http://schemas.openxmlformats.org/presentationml/2006/ole">
            <mc:AlternateContent xmlns:mc="http://schemas.openxmlformats.org/markup-compatibility/2006">
              <mc:Choice xmlns:v="urn:schemas-microsoft-com:vml" Requires="v">
                <p:oleObj name="Equation" r:id="rId6" imgW="914400" imgH="198720" progId="Equation.DSMT4">
                  <p:embed/>
                </p:oleObj>
              </mc:Choice>
              <mc:Fallback>
                <p:oleObj name="Equation" r:id="rId6" imgW="914400" imgH="198720" progId="Equation.DSMT4">
                  <p:embed/>
                  <p:pic>
                    <p:nvPicPr>
                      <p:cNvPr id="4" name="Object 3"/>
                      <p:cNvPicPr/>
                      <p:nvPr/>
                    </p:nvPicPr>
                    <p:blipFill>
                      <a:blip r:embed="rId7"/>
                      <a:stretch>
                        <a:fillRect/>
                      </a:stretch>
                    </p:blipFill>
                    <p:spPr>
                      <a:xfrm>
                        <a:off x="7670800" y="3352800"/>
                        <a:ext cx="914400" cy="19843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79AD4FA7-55AC-2490-E805-D76EE1E96A3D}"/>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16</a:t>
            </a:fld>
            <a:endParaRPr lang="en-US" sz="2000" dirty="0">
              <a:solidFill>
                <a:srgbClr val="1E0000"/>
              </a:solidFill>
            </a:endParaRPr>
          </a:p>
        </p:txBody>
      </p:sp>
    </p:spTree>
    <p:extLst>
      <p:ext uri="{BB962C8B-B14F-4D97-AF65-F5344CB8AC3E}">
        <p14:creationId xmlns:p14="http://schemas.microsoft.com/office/powerpoint/2010/main" val="4150800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Notation, cont.</a:t>
            </a:r>
          </a:p>
        </p:txBody>
      </p:sp>
      <p:sp>
        <p:nvSpPr>
          <p:cNvPr id="3" name="Content Placeholder 2"/>
          <p:cNvSpPr>
            <a:spLocks noGrp="1"/>
          </p:cNvSpPr>
          <p:nvPr>
            <p:ph idx="1"/>
          </p:nvPr>
        </p:nvSpPr>
        <p:spPr>
          <a:xfrm>
            <a:off x="457200" y="1280160"/>
            <a:ext cx="10363200" cy="3733800"/>
          </a:xfrm>
        </p:spPr>
        <p:txBody>
          <a:bodyPr/>
          <a:lstStyle/>
          <a:p>
            <a:r>
              <a:rPr lang="en-US" altLang="zh-CN" dirty="0">
                <a:ea typeface="SimSun" charset="-122"/>
                <a:cs typeface="Times New Roman" pitchFamily="18" charset="0"/>
              </a:rPr>
              <a:t>We’ll denote the real power flowing on </a:t>
            </a:r>
            <a:r>
              <a:rPr lang="en-US" altLang="zh-CN" dirty="0">
                <a:ea typeface="SimSun" charset="-122"/>
                <a:cs typeface="Times New Roman" pitchFamily="18" charset="0"/>
                <a:sym typeface="Euclid Extra"/>
              </a:rPr>
              <a:t></a:t>
            </a:r>
            <a:r>
              <a:rPr lang="en-US" altLang="zh-CN" baseline="-25000" dirty="0">
                <a:ea typeface="SimSun" charset="-122"/>
                <a:cs typeface="Times New Roman" pitchFamily="18" charset="0"/>
                <a:sym typeface="Euclid Extra"/>
              </a:rPr>
              <a:t>k </a:t>
            </a:r>
            <a:r>
              <a:rPr lang="en-US" altLang="zh-CN" dirty="0">
                <a:ea typeface="SimSun" charset="-122"/>
                <a:cs typeface="Times New Roman" pitchFamily="18" charset="0"/>
                <a:sym typeface="Euclid Extra"/>
              </a:rPr>
              <a:t>from bus i to bus j as </a:t>
            </a:r>
            <a:r>
              <a:rPr lang="en-US" altLang="zh-CN" dirty="0" err="1">
                <a:latin typeface="Euclid"/>
                <a:ea typeface="SimSun" charset="-122"/>
                <a:cs typeface="Times New Roman" pitchFamily="18" charset="0"/>
                <a:sym typeface="Euclid Extra"/>
              </a:rPr>
              <a:t>ƒ</a:t>
            </a:r>
            <a:r>
              <a:rPr lang="en-US" altLang="zh-CN" baseline="-25000" dirty="0" err="1">
                <a:latin typeface="Euclid"/>
                <a:ea typeface="SimSun" charset="-122"/>
                <a:cs typeface="Times New Roman" pitchFamily="18" charset="0"/>
                <a:sym typeface="Euclid Extra"/>
              </a:rPr>
              <a:t>k</a:t>
            </a:r>
            <a:r>
              <a:rPr lang="en-US" altLang="zh-CN" dirty="0">
                <a:sym typeface="Euclid Extra"/>
              </a:rPr>
              <a:t>.</a:t>
            </a:r>
            <a:endParaRPr lang="en-US" altLang="zh-CN" baseline="-25000" dirty="0">
              <a:latin typeface="Euclid"/>
              <a:ea typeface="SimSun" charset="-122"/>
              <a:cs typeface="Times New Roman" pitchFamily="18" charset="0"/>
              <a:sym typeface="Euclid Extra"/>
            </a:endParaRPr>
          </a:p>
          <a:p>
            <a:r>
              <a:rPr lang="en-US" altLang="zh-CN" dirty="0">
                <a:ea typeface="SimSun" charset="-122"/>
                <a:cs typeface="Times New Roman" pitchFamily="18" charset="0"/>
              </a:rPr>
              <a:t>The vector of real power flows on the </a:t>
            </a:r>
            <a:r>
              <a:rPr lang="en-US" altLang="zh-CN" i="1" dirty="0">
                <a:latin typeface="Times New Roman" pitchFamily="18" charset="0"/>
                <a:ea typeface="SimSun" charset="-122"/>
                <a:cs typeface="Times New Roman" pitchFamily="18" charset="0"/>
              </a:rPr>
              <a:t>L </a:t>
            </a:r>
            <a:r>
              <a:rPr lang="en-US" altLang="zh-CN" dirty="0">
                <a:ea typeface="SimSun" charset="-122"/>
                <a:cs typeface="Times New Roman" pitchFamily="18" charset="0"/>
              </a:rPr>
              <a:t>lines is:</a:t>
            </a:r>
            <a:br>
              <a:rPr lang="en-US" altLang="zh-CN" dirty="0">
                <a:ea typeface="SimSun" charset="-122"/>
                <a:cs typeface="Times New Roman" pitchFamily="18" charset="0"/>
              </a:rPr>
            </a:br>
            <a:br>
              <a:rPr lang="en-US" altLang="zh-CN" dirty="0">
                <a:ea typeface="SimSun" charset="-122"/>
                <a:cs typeface="Times New Roman" pitchFamily="18" charset="0"/>
              </a:rPr>
            </a:br>
            <a:br>
              <a:rPr lang="en-US" altLang="zh-CN" dirty="0">
                <a:ea typeface="SimSun" charset="-122"/>
                <a:cs typeface="Times New Roman" pitchFamily="18" charset="0"/>
              </a:rPr>
            </a:br>
            <a:r>
              <a:rPr lang="en-US" altLang="zh-CN" dirty="0">
                <a:ea typeface="SimSun" charset="-122"/>
                <a:cs typeface="Times New Roman" pitchFamily="18" charset="0"/>
              </a:rPr>
              <a:t>which we simplify to </a:t>
            </a:r>
            <a:br>
              <a:rPr lang="en-US" altLang="zh-CN" dirty="0">
                <a:ea typeface="SimSun" charset="-122"/>
                <a:cs typeface="Times New Roman" pitchFamily="18" charset="0"/>
              </a:rPr>
            </a:br>
            <a:br>
              <a:rPr lang="en-US" altLang="zh-CN" dirty="0">
                <a:ea typeface="SimSun" charset="-122"/>
                <a:cs typeface="Times New Roman" pitchFamily="18" charset="0"/>
              </a:rPr>
            </a:br>
            <a:endParaRPr lang="en-US" altLang="zh-CN" dirty="0">
              <a:ea typeface="SimSun" charset="-122"/>
              <a:cs typeface="Times New Roman" pitchFamily="18" charset="0"/>
            </a:endParaRPr>
          </a:p>
          <a:p>
            <a:r>
              <a:rPr lang="en-US" altLang="zh-CN" dirty="0">
                <a:ea typeface="SimSun" charset="-122"/>
                <a:cs typeface="Times New Roman" pitchFamily="18" charset="0"/>
              </a:rPr>
              <a:t>The bus real and reactive power injection vectors are</a:t>
            </a:r>
            <a:br>
              <a:rPr lang="en-US" altLang="zh-CN" dirty="0">
                <a:ea typeface="SimSun" charset="-122"/>
                <a:cs typeface="Times New Roman" pitchFamily="18" charset="0"/>
              </a:rPr>
            </a:br>
            <a:br>
              <a:rPr lang="en-US" altLang="zh-CN" dirty="0">
                <a:ea typeface="SimSun" charset="-122"/>
                <a:cs typeface="Times New Roman" pitchFamily="18" charset="0"/>
              </a:rPr>
            </a:br>
            <a:endParaRPr lang="en-US" altLang="zh-CN" dirty="0">
              <a:ea typeface="SimSun" charset="-122"/>
              <a:cs typeface="Times New Roman" pitchFamily="18" charset="0"/>
            </a:endParaRPr>
          </a:p>
          <a:p>
            <a:endParaRPr lang="en-US" altLang="zh-CN" baseline="-25000" dirty="0">
              <a:latin typeface="Euclid"/>
              <a:ea typeface="SimSun" charset="-122"/>
              <a:cs typeface="Times New Roman" pitchFamily="18" charset="0"/>
              <a:sym typeface="Euclid Extra"/>
            </a:endParaRPr>
          </a:p>
          <a:p>
            <a:endParaRPr lang="en-US" altLang="zh-CN" dirty="0">
              <a:ea typeface="SimSun" charset="-122"/>
              <a:cs typeface="Times New Roman" pitchFamily="18" charset="0"/>
            </a:endParaRP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7780312"/>
              </p:ext>
            </p:extLst>
          </p:nvPr>
        </p:nvGraphicFramePr>
        <p:xfrm>
          <a:off x="1066800" y="2362200"/>
          <a:ext cx="3441700" cy="533400"/>
        </p:xfrm>
        <a:graphic>
          <a:graphicData uri="http://schemas.openxmlformats.org/presentationml/2006/ole">
            <mc:AlternateContent xmlns:mc="http://schemas.openxmlformats.org/markup-compatibility/2006">
              <mc:Choice xmlns:v="urn:schemas-microsoft-com:vml" Requires="v">
                <p:oleObj name="Equation" r:id="rId2" imgW="3441600" imgH="533160" progId="Equation.DSMT4">
                  <p:embed/>
                </p:oleObj>
              </mc:Choice>
              <mc:Fallback>
                <p:oleObj name="Equation" r:id="rId2" imgW="3441600" imgH="53316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362200"/>
                        <a:ext cx="3441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80458502"/>
              </p:ext>
            </p:extLst>
          </p:nvPr>
        </p:nvGraphicFramePr>
        <p:xfrm>
          <a:off x="1066800" y="3810000"/>
          <a:ext cx="2870200" cy="482600"/>
        </p:xfrm>
        <a:graphic>
          <a:graphicData uri="http://schemas.openxmlformats.org/presentationml/2006/ole">
            <mc:AlternateContent xmlns:mc="http://schemas.openxmlformats.org/markup-compatibility/2006">
              <mc:Choice xmlns:v="urn:schemas-microsoft-com:vml" Requires="v">
                <p:oleObj name="Equation" r:id="rId4" imgW="2869920" imgH="482400" progId="Equation.DSMT4">
                  <p:embed/>
                </p:oleObj>
              </mc:Choice>
              <mc:Fallback>
                <p:oleObj name="Equation" r:id="rId4" imgW="2869920" imgH="48240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810000"/>
                        <a:ext cx="287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Grp="1" noChangeAspect="1"/>
          </p:cNvGraphicFramePr>
          <p:nvPr>
            <p:extLst>
              <p:ext uri="{D42A27DB-BD31-4B8C-83A1-F6EECF244321}">
                <p14:modId xmlns:p14="http://schemas.microsoft.com/office/powerpoint/2010/main" val="219067770"/>
              </p:ext>
            </p:extLst>
          </p:nvPr>
        </p:nvGraphicFramePr>
        <p:xfrm>
          <a:off x="1071489" y="5013960"/>
          <a:ext cx="3138487" cy="474663"/>
        </p:xfrm>
        <a:graphic>
          <a:graphicData uri="http://schemas.openxmlformats.org/presentationml/2006/ole">
            <mc:AlternateContent xmlns:mc="http://schemas.openxmlformats.org/markup-compatibility/2006">
              <mc:Choice xmlns:v="urn:schemas-microsoft-com:vml" Requires="v">
                <p:oleObj name="Equation" r:id="rId6" imgW="3441600" imgH="520560" progId="Equation.DSMT4">
                  <p:embed/>
                </p:oleObj>
              </mc:Choice>
              <mc:Fallback>
                <p:oleObj name="Equation" r:id="rId6" imgW="3441600" imgH="520560" progId="Equation.DSMT4">
                  <p:embed/>
                  <p:pic>
                    <p:nvPicPr>
                      <p:cNvPr id="7" name="Object 6"/>
                      <p:cNvPicPr>
                        <a:picLocks noGrp="1" noChangeAspect="1" noChangeArrowheads="1"/>
                      </p:cNvPicPr>
                      <p:nvPr/>
                    </p:nvPicPr>
                    <p:blipFill>
                      <a:blip r:embed="rId7"/>
                      <a:srcRect/>
                      <a:stretch>
                        <a:fillRect/>
                      </a:stretch>
                    </p:blipFill>
                    <p:spPr bwMode="auto">
                      <a:xfrm>
                        <a:off x="1071489" y="5013960"/>
                        <a:ext cx="313848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Grp="1" noChangeAspect="1"/>
          </p:cNvGraphicFramePr>
          <p:nvPr>
            <p:extLst>
              <p:ext uri="{D42A27DB-BD31-4B8C-83A1-F6EECF244321}">
                <p14:modId xmlns:p14="http://schemas.microsoft.com/office/powerpoint/2010/main" val="4153332625"/>
              </p:ext>
            </p:extLst>
          </p:nvPr>
        </p:nvGraphicFramePr>
        <p:xfrm>
          <a:off x="1049264" y="5489256"/>
          <a:ext cx="3160712" cy="474663"/>
        </p:xfrm>
        <a:graphic>
          <a:graphicData uri="http://schemas.openxmlformats.org/presentationml/2006/ole">
            <mc:AlternateContent xmlns:mc="http://schemas.openxmlformats.org/markup-compatibility/2006">
              <mc:Choice xmlns:v="urn:schemas-microsoft-com:vml" Requires="v">
                <p:oleObj name="Equation" r:id="rId8" imgW="3466800" imgH="520560" progId="Equation.DSMT4">
                  <p:embed/>
                </p:oleObj>
              </mc:Choice>
              <mc:Fallback>
                <p:oleObj name="Equation" r:id="rId8" imgW="3466800" imgH="520560" progId="Equation.DSMT4">
                  <p:embed/>
                  <p:pic>
                    <p:nvPicPr>
                      <p:cNvPr id="8" name="Object 7"/>
                      <p:cNvPicPr>
                        <a:picLocks noGrp="1" noChangeAspect="1" noChangeArrowheads="1"/>
                      </p:cNvPicPr>
                      <p:nvPr/>
                    </p:nvPicPr>
                    <p:blipFill>
                      <a:blip r:embed="rId9"/>
                      <a:srcRect/>
                      <a:stretch>
                        <a:fillRect/>
                      </a:stretch>
                    </p:blipFill>
                    <p:spPr bwMode="auto">
                      <a:xfrm>
                        <a:off x="1049264" y="5489256"/>
                        <a:ext cx="316071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1">
            <a:extLst>
              <a:ext uri="{FF2B5EF4-FFF2-40B4-BE49-F238E27FC236}">
                <a16:creationId xmlns:a16="http://schemas.microsoft.com/office/drawing/2014/main" id="{A90346BC-1E95-5024-C0D0-3B5223BF602E}"/>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17</a:t>
            </a:fld>
            <a:endParaRPr lang="en-US" sz="2000" dirty="0">
              <a:solidFill>
                <a:srgbClr val="1E0000"/>
              </a:solidFill>
            </a:endParaRPr>
          </a:p>
        </p:txBody>
      </p:sp>
    </p:spTree>
    <p:extLst>
      <p:ext uri="{BB962C8B-B14F-4D97-AF65-F5344CB8AC3E}">
        <p14:creationId xmlns:p14="http://schemas.microsoft.com/office/powerpoint/2010/main" val="2337543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12648" y="73152"/>
            <a:ext cx="7772400" cy="1069848"/>
          </a:xfrm>
        </p:spPr>
        <p:txBody>
          <a:bodyPr/>
          <a:lstStyle/>
          <a:p>
            <a:r>
              <a:rPr lang="en-US" dirty="0"/>
              <a:t>Notation, cont.</a:t>
            </a:r>
          </a:p>
        </p:txBody>
      </p:sp>
      <p:sp>
        <p:nvSpPr>
          <p:cNvPr id="3080" name="Rectangle 3"/>
          <p:cNvSpPr>
            <a:spLocks noGrp="1" noChangeArrowheads="1"/>
          </p:cNvSpPr>
          <p:nvPr>
            <p:ph type="body" sz="half" idx="1"/>
          </p:nvPr>
        </p:nvSpPr>
        <p:spPr>
          <a:xfrm>
            <a:off x="457200" y="1280160"/>
            <a:ext cx="8473440" cy="2453640"/>
          </a:xfrm>
        </p:spPr>
        <p:txBody>
          <a:bodyPr/>
          <a:lstStyle/>
          <a:p>
            <a:pPr>
              <a:spcBef>
                <a:spcPct val="0"/>
              </a:spcBef>
            </a:pPr>
            <a:r>
              <a:rPr lang="en-US" altLang="zh-CN" sz="2800" dirty="0">
                <a:ea typeface="SimSun" charset="-122"/>
                <a:cs typeface="Times New Roman" pitchFamily="18" charset="0"/>
              </a:rPr>
              <a:t>The series admittance of line </a:t>
            </a:r>
            <a:r>
              <a:rPr lang="en-US" altLang="zh-CN" sz="2800" dirty="0">
                <a:ea typeface="SimSun" charset="-122"/>
                <a:cs typeface="Times New Roman" pitchFamily="18" charset="0"/>
                <a:sym typeface="Euclid Extra"/>
              </a:rPr>
              <a:t></a:t>
            </a:r>
            <a:r>
              <a:rPr lang="en-US" altLang="zh-CN" sz="2800" dirty="0">
                <a:ea typeface="SimSun" charset="-122"/>
                <a:cs typeface="Times New Roman" pitchFamily="18" charset="0"/>
              </a:rPr>
              <a:t> is g</a:t>
            </a:r>
            <a:r>
              <a:rPr lang="en-US" altLang="zh-CN" sz="2800" baseline="-25000" dirty="0">
                <a:ea typeface="SimSun" charset="-122"/>
                <a:cs typeface="Times New Roman" pitchFamily="18" charset="0"/>
                <a:sym typeface="Euclid Extra"/>
              </a:rPr>
              <a:t></a:t>
            </a:r>
            <a:r>
              <a:rPr lang="en-US" altLang="zh-CN" sz="2800" dirty="0">
                <a:ea typeface="SimSun" charset="-122"/>
                <a:cs typeface="Times New Roman" pitchFamily="18" charset="0"/>
                <a:sym typeface="Euclid Extra"/>
              </a:rPr>
              <a:t> </a:t>
            </a:r>
            <a:r>
              <a:rPr lang="en-US" altLang="zh-CN" sz="2800" dirty="0">
                <a:ea typeface="SimSun" charset="-122"/>
                <a:cs typeface="Times New Roman" pitchFamily="18" charset="0"/>
              </a:rPr>
              <a:t>+</a:t>
            </a:r>
            <a:r>
              <a:rPr lang="en-US" altLang="zh-CN" sz="2800" dirty="0" err="1">
                <a:ea typeface="SimSun" charset="-122"/>
                <a:cs typeface="Times New Roman" pitchFamily="18" charset="0"/>
              </a:rPr>
              <a:t>jb</a:t>
            </a:r>
            <a:r>
              <a:rPr lang="en-US" altLang="zh-CN" sz="2800" baseline="-25000" dirty="0">
                <a:ea typeface="SimSun" charset="-122"/>
                <a:cs typeface="Times New Roman" pitchFamily="18" charset="0"/>
                <a:sym typeface="Euclid Extra"/>
              </a:rPr>
              <a:t></a:t>
            </a:r>
            <a:r>
              <a:rPr lang="en-US" altLang="zh-CN" sz="2800" dirty="0">
                <a:ea typeface="SimSun" charset="-122"/>
                <a:cs typeface="Times New Roman" pitchFamily="18" charset="0"/>
              </a:rPr>
              <a:t>  and we define </a:t>
            </a:r>
            <a:br>
              <a:rPr lang="en-US" altLang="zh-CN" dirty="0">
                <a:ea typeface="SimSun" charset="-122"/>
                <a:cs typeface="Times New Roman" pitchFamily="18" charset="0"/>
              </a:rPr>
            </a:br>
            <a:br>
              <a:rPr lang="en-US" altLang="zh-CN" dirty="0">
                <a:ea typeface="SimSun" charset="-122"/>
                <a:cs typeface="Times New Roman" pitchFamily="18" charset="0"/>
              </a:rPr>
            </a:br>
            <a:endParaRPr lang="en-US" altLang="zh-CN" dirty="0">
              <a:ea typeface="SimSun" charset="-122"/>
              <a:cs typeface="Times New Roman" pitchFamily="18" charset="0"/>
            </a:endParaRPr>
          </a:p>
          <a:p>
            <a:pPr>
              <a:spcBef>
                <a:spcPct val="0"/>
              </a:spcBef>
            </a:pPr>
            <a:r>
              <a:rPr lang="en-US" altLang="zh-CN" sz="2800" dirty="0">
                <a:ea typeface="SimSun" charset="-122"/>
                <a:cs typeface="Times New Roman" pitchFamily="18" charset="0"/>
              </a:rPr>
              <a:t>We define the L</a:t>
            </a:r>
            <a:r>
              <a:rPr lang="en-US" altLang="zh-CN" sz="2800" dirty="0">
                <a:ea typeface="SimSun" charset="-122"/>
                <a:cs typeface="Times New Roman" pitchFamily="18" charset="0"/>
                <a:sym typeface="Symbol"/>
              </a:rPr>
              <a:t>N incidence matrix</a:t>
            </a:r>
            <a:br>
              <a:rPr lang="en-US" altLang="zh-CN" sz="2800" dirty="0">
                <a:ea typeface="SimSun" charset="-122"/>
                <a:cs typeface="Times New Roman" pitchFamily="18" charset="0"/>
                <a:sym typeface="Symbol"/>
              </a:rPr>
            </a:br>
            <a:br>
              <a:rPr lang="en-US" altLang="zh-CN" dirty="0">
                <a:ea typeface="SimSun" charset="-122"/>
                <a:cs typeface="Times New Roman" pitchFamily="18" charset="0"/>
                <a:sym typeface="Symbol"/>
              </a:rPr>
            </a:br>
            <a:endParaRPr lang="en-US" altLang="zh-CN" dirty="0">
              <a:ea typeface="SimSun" charset="-122"/>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07729349"/>
              </p:ext>
            </p:extLst>
          </p:nvPr>
        </p:nvGraphicFramePr>
        <p:xfrm>
          <a:off x="1066800" y="2301141"/>
          <a:ext cx="3911600" cy="596900"/>
        </p:xfrm>
        <a:graphic>
          <a:graphicData uri="http://schemas.openxmlformats.org/presentationml/2006/ole">
            <mc:AlternateContent xmlns:mc="http://schemas.openxmlformats.org/markup-compatibility/2006">
              <mc:Choice xmlns:v="urn:schemas-microsoft-com:vml" Requires="v">
                <p:oleObj name="Equation" r:id="rId2" imgW="3911400" imgH="596880" progId="Equation.DSMT4">
                  <p:embed/>
                </p:oleObj>
              </mc:Choice>
              <mc:Fallback>
                <p:oleObj name="Equation" r:id="rId2" imgW="3911400" imgH="596880" progId="Equation.DSMT4">
                  <p:embed/>
                  <p:pic>
                    <p:nvPicPr>
                      <p:cNvPr id="3" name="Object 2"/>
                      <p:cNvPicPr>
                        <a:picLocks noChangeAspect="1" noChangeArrowheads="1"/>
                      </p:cNvPicPr>
                      <p:nvPr/>
                    </p:nvPicPr>
                    <p:blipFill>
                      <a:blip r:embed="rId3"/>
                      <a:srcRect/>
                      <a:stretch>
                        <a:fillRect/>
                      </a:stretch>
                    </p:blipFill>
                    <p:spPr bwMode="auto">
                      <a:xfrm>
                        <a:off x="1066800" y="2301141"/>
                        <a:ext cx="3911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39912222"/>
              </p:ext>
            </p:extLst>
          </p:nvPr>
        </p:nvGraphicFramePr>
        <p:xfrm>
          <a:off x="1371600" y="3581400"/>
          <a:ext cx="1741488" cy="2643188"/>
        </p:xfrm>
        <a:graphic>
          <a:graphicData uri="http://schemas.openxmlformats.org/presentationml/2006/ole">
            <mc:AlternateContent xmlns:mc="http://schemas.openxmlformats.org/markup-compatibility/2006">
              <mc:Choice xmlns:v="urn:schemas-microsoft-com:vml" Requires="v">
                <p:oleObj name="Equation" r:id="rId4" imgW="1612800" imgH="2298600" progId="Equation.DSMT4">
                  <p:embed/>
                </p:oleObj>
              </mc:Choice>
              <mc:Fallback>
                <p:oleObj name="Equation" r:id="rId4" imgW="1612800" imgH="2298600" progId="Equation.DSMT4">
                  <p:embed/>
                  <p:pic>
                    <p:nvPicPr>
                      <p:cNvPr id="4" name="Object 3"/>
                      <p:cNvPicPr>
                        <a:picLocks noChangeAspect="1" noChangeArrowheads="1"/>
                      </p:cNvPicPr>
                      <p:nvPr/>
                    </p:nvPicPr>
                    <p:blipFill>
                      <a:blip r:embed="rId5"/>
                      <a:srcRect/>
                      <a:stretch>
                        <a:fillRect/>
                      </a:stretch>
                    </p:blipFill>
                    <p:spPr bwMode="auto">
                      <a:xfrm>
                        <a:off x="1371600" y="3581400"/>
                        <a:ext cx="174148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042728" y="4114800"/>
            <a:ext cx="6705600" cy="1384995"/>
          </a:xfrm>
          <a:prstGeom prst="rect">
            <a:avLst/>
          </a:prstGeom>
          <a:solidFill>
            <a:schemeClr val="bg1">
              <a:lumMod val="95000"/>
            </a:schemeClr>
          </a:solidFill>
        </p:spPr>
        <p:txBody>
          <a:bodyPr wrap="square" rtlCol="0">
            <a:spAutoFit/>
          </a:bodyPr>
          <a:lstStyle/>
          <a:p>
            <a:r>
              <a:rPr lang="en-US" sz="2800" dirty="0">
                <a:solidFill>
                  <a:srgbClr val="1E0000"/>
                </a:solidFill>
                <a:latin typeface="+mn-lt"/>
              </a:rPr>
              <a:t>The component j of </a:t>
            </a:r>
            <a:r>
              <a:rPr lang="en-US" sz="2800" b="1" dirty="0">
                <a:solidFill>
                  <a:srgbClr val="1E0000"/>
                </a:solidFill>
                <a:latin typeface="+mn-lt"/>
              </a:rPr>
              <a:t>a</a:t>
            </a:r>
            <a:r>
              <a:rPr lang="en-US" sz="2800" baseline="-25000" dirty="0">
                <a:solidFill>
                  <a:srgbClr val="1E0000"/>
                </a:solidFill>
                <a:latin typeface="+mn-lt"/>
              </a:rPr>
              <a:t>i</a:t>
            </a:r>
            <a:r>
              <a:rPr lang="en-US" sz="2800" dirty="0">
                <a:solidFill>
                  <a:srgbClr val="1E0000"/>
                </a:solidFill>
                <a:latin typeface="+mn-lt"/>
              </a:rPr>
              <a:t> is nonzero  whenever line </a:t>
            </a:r>
            <a:r>
              <a:rPr lang="en-US" altLang="zh-CN" sz="2800" dirty="0">
                <a:solidFill>
                  <a:srgbClr val="1E0000"/>
                </a:solidFill>
                <a:latin typeface="+mn-lt"/>
                <a:ea typeface="SimSun" charset="-122"/>
                <a:cs typeface="Times New Roman" pitchFamily="18" charset="0"/>
                <a:sym typeface="Euclid Extra"/>
              </a:rPr>
              <a:t></a:t>
            </a:r>
            <a:r>
              <a:rPr lang="en-US" altLang="zh-CN" sz="2800" baseline="-25000" dirty="0">
                <a:solidFill>
                  <a:srgbClr val="1E0000"/>
                </a:solidFill>
                <a:latin typeface="+mn-lt"/>
                <a:ea typeface="SimSun" charset="-122"/>
                <a:cs typeface="Times New Roman" pitchFamily="18" charset="0"/>
                <a:sym typeface="Euclid Extra"/>
              </a:rPr>
              <a:t>i</a:t>
            </a:r>
            <a:r>
              <a:rPr lang="en-US" sz="2800" dirty="0">
                <a:solidFill>
                  <a:srgbClr val="1E0000"/>
                </a:solidFill>
                <a:latin typeface="+mn-lt"/>
              </a:rPr>
              <a:t> is coincident with node j. Hence </a:t>
            </a:r>
            <a:br>
              <a:rPr lang="en-US" sz="2800" dirty="0">
                <a:solidFill>
                  <a:srgbClr val="1E0000"/>
                </a:solidFill>
                <a:latin typeface="+mn-lt"/>
              </a:rPr>
            </a:br>
            <a:r>
              <a:rPr lang="en-US" sz="2800" b="1" dirty="0">
                <a:solidFill>
                  <a:srgbClr val="1E0000"/>
                </a:solidFill>
                <a:latin typeface="+mn-lt"/>
              </a:rPr>
              <a:t>A</a:t>
            </a:r>
            <a:r>
              <a:rPr lang="en-US" sz="2800" dirty="0">
                <a:solidFill>
                  <a:srgbClr val="1E0000"/>
                </a:solidFill>
                <a:latin typeface="+mn-lt"/>
              </a:rPr>
              <a:t> is quite sparse, with two </a:t>
            </a:r>
            <a:r>
              <a:rPr lang="en-US" sz="2800" dirty="0" err="1">
                <a:solidFill>
                  <a:srgbClr val="1E0000"/>
                </a:solidFill>
                <a:latin typeface="+mn-lt"/>
              </a:rPr>
              <a:t>nonzeros</a:t>
            </a:r>
            <a:r>
              <a:rPr lang="en-US" sz="2800" dirty="0">
                <a:solidFill>
                  <a:srgbClr val="1E0000"/>
                </a:solidFill>
                <a:latin typeface="+mn-lt"/>
              </a:rPr>
              <a:t> per row</a:t>
            </a:r>
          </a:p>
        </p:txBody>
      </p:sp>
      <p:sp>
        <p:nvSpPr>
          <p:cNvPr id="2" name="Slide Number Placeholder 1">
            <a:extLst>
              <a:ext uri="{FF2B5EF4-FFF2-40B4-BE49-F238E27FC236}">
                <a16:creationId xmlns:a16="http://schemas.microsoft.com/office/drawing/2014/main" id="{7D4AF39A-A071-30F5-4364-95336DDE6794}"/>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18</a:t>
            </a:fld>
            <a:endParaRPr lang="en-US" sz="2000" dirty="0">
              <a:solidFill>
                <a:srgbClr val="1E0000"/>
              </a:solidFill>
            </a:endParaRPr>
          </a:p>
        </p:txBody>
      </p:sp>
    </p:spTree>
    <p:extLst>
      <p:ext uri="{BB962C8B-B14F-4D97-AF65-F5344CB8AC3E}">
        <p14:creationId xmlns:p14="http://schemas.microsoft.com/office/powerpoint/2010/main" val="127824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457200" y="1280160"/>
            <a:ext cx="11582400" cy="3733800"/>
          </a:xfrm>
        </p:spPr>
        <p:txBody>
          <a:bodyPr/>
          <a:lstStyle/>
          <a:p>
            <a:r>
              <a:rPr lang="en-US" dirty="0"/>
              <a:t>Read Chapter 7.</a:t>
            </a:r>
          </a:p>
          <a:p>
            <a:r>
              <a:rPr lang="en-US" dirty="0"/>
              <a:t>Homework 2 is due now. </a:t>
            </a:r>
          </a:p>
          <a:p>
            <a:r>
              <a:rPr lang="en-US" dirty="0"/>
              <a:t>Homework 3 should be done before the exam, but is not to be turned in. </a:t>
            </a:r>
          </a:p>
          <a:p>
            <a:r>
              <a:rPr lang="en-US" dirty="0"/>
              <a:t>The first exam is on Thursday Oct 9 during class (Sanjana will make arrangements for the distance education students).</a:t>
            </a:r>
          </a:p>
          <a:p>
            <a:pPr lvl="1"/>
            <a:r>
              <a:rPr lang="en-US" dirty="0"/>
              <a:t>I posted my first exam from 2022 to Canvas as an example (in the Home and Exams section); I’ll post the answers in a week or so</a:t>
            </a:r>
          </a:p>
          <a:p>
            <a:endParaRPr lang="en-US" dirty="0"/>
          </a:p>
          <a:p>
            <a:endParaRPr lang="en-US" dirty="0"/>
          </a:p>
          <a:p>
            <a:pPr lvl="1"/>
            <a:endParaRPr 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eaLnBrk="1" hangingPunct="1">
              <a:buFont typeface="Arial" charset="0"/>
              <a:buChar char="•"/>
            </a:pPr>
            <a:endParaRPr lang="en-US" altLang="en-US" dirty="0"/>
          </a:p>
          <a:p>
            <a:pPr eaLnBrk="1" hangingPunct="1">
              <a:buFont typeface="Arial" charset="0"/>
              <a:buChar char="•"/>
            </a:pPr>
            <a:endParaRPr lang="en-US" altLang="en-US" dirty="0"/>
          </a:p>
          <a:p>
            <a:pPr eaLnBrk="1" hangingPunct="1">
              <a:buFont typeface="Arial" charset="0"/>
              <a:buChar char="•"/>
            </a:pPr>
            <a:endParaRPr lang="en-US" altLang="en-US" dirty="0"/>
          </a:p>
          <a:p>
            <a:pPr marL="457200" lvl="1" indent="0" eaLnBrk="1" hangingPunct="1">
              <a:buNone/>
            </a:pPr>
            <a:endParaRPr lang="en-US" altLang="en-US" dirty="0"/>
          </a:p>
          <a:p>
            <a:pPr eaLnBrk="1" hangingPunct="1">
              <a:buFont typeface="Arial" charset="0"/>
              <a:buChar char="•"/>
            </a:pPr>
            <a:endParaRPr lang="en-US" altLang="en-US" dirty="0"/>
          </a:p>
          <a:p>
            <a:endParaRPr lang="en-US" dirty="0"/>
          </a:p>
        </p:txBody>
      </p:sp>
      <p:sp>
        <p:nvSpPr>
          <p:cNvPr id="4" name="Slide Number Placeholder 1"/>
          <p:cNvSpPr>
            <a:spLocks noGrp="1"/>
          </p:cNvSpPr>
          <p:nvPr>
            <p:ph type="sldNum" sz="quarter" idx="4"/>
          </p:nvPr>
        </p:nvSpPr>
        <p:spPr>
          <a:xfrm>
            <a:off x="11338560" y="6324600"/>
            <a:ext cx="612648" cy="457200"/>
          </a:xfrm>
        </p:spPr>
        <p:txBody>
          <a:bodyPr/>
          <a:lstStyle/>
          <a:p>
            <a:pPr>
              <a:defRPr/>
            </a:pPr>
            <a:fld id="{F6D20532-61D7-47D0-903F-227F7C48AD34}" type="slidenum">
              <a:rPr lang="en-US" smtClean="0">
                <a:solidFill>
                  <a:srgbClr val="1E0000"/>
                </a:solidFill>
              </a:rPr>
              <a:pPr>
                <a:defRPr/>
              </a:pPr>
              <a:t>1</a:t>
            </a:fld>
            <a:endParaRPr lang="en-US" dirty="0">
              <a:solidFill>
                <a:srgbClr val="1E0000"/>
              </a:solidFill>
            </a:endParaRPr>
          </a:p>
        </p:txBody>
      </p:sp>
    </p:spTree>
    <p:extLst>
      <p:ext uri="{BB962C8B-B14F-4D97-AF65-F5344CB8AC3E}">
        <p14:creationId xmlns:p14="http://schemas.microsoft.com/office/powerpoint/2010/main" val="3109638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Flow Sensitivity Analysis</a:t>
            </a:r>
          </a:p>
        </p:txBody>
      </p:sp>
      <p:sp>
        <p:nvSpPr>
          <p:cNvPr id="3" name="Content Placeholder 2"/>
          <p:cNvSpPr>
            <a:spLocks noGrp="1"/>
          </p:cNvSpPr>
          <p:nvPr>
            <p:ph idx="1"/>
          </p:nvPr>
        </p:nvSpPr>
        <p:spPr/>
        <p:txBody>
          <a:bodyPr/>
          <a:lstStyle/>
          <a:p>
            <a:r>
              <a:rPr lang="en-US" dirty="0"/>
              <a:t>The idea of power flow sensitivity analysis is to get an estimate of how some set of values would change with respect to a change in a set of control values.</a:t>
            </a:r>
          </a:p>
          <a:p>
            <a:pPr lvl="1"/>
            <a:r>
              <a:rPr lang="en-US" dirty="0"/>
              <a:t>Need to keep in mind which control responses are implicitly modeled, such as P and Q changes at the slack, Q at PV buses</a:t>
            </a:r>
          </a:p>
          <a:p>
            <a:r>
              <a:rPr lang="en-US" dirty="0"/>
              <a:t>The approach works by linearizing a system about an operating point; its usefulness depends on the validity of this approximation.</a:t>
            </a:r>
          </a:p>
          <a:p>
            <a:r>
              <a:rPr lang="en-US" dirty="0"/>
              <a:t>Sensitivities are widely used in power system analysis, with some algorithms doing sequential </a:t>
            </a:r>
            <a:r>
              <a:rPr lang="en-US" dirty="0" err="1"/>
              <a:t>linearizations</a:t>
            </a:r>
            <a:r>
              <a:rPr lang="en-US" dirty="0"/>
              <a:t>.</a:t>
            </a:r>
          </a:p>
          <a:p>
            <a:pPr lvl="1"/>
            <a:r>
              <a:rPr lang="en-US" dirty="0"/>
              <a:t>They are most valid for real power, less useful for reactive power</a:t>
            </a:r>
          </a:p>
        </p:txBody>
      </p:sp>
      <p:sp>
        <p:nvSpPr>
          <p:cNvPr id="5" name="Slide Number Placeholder 1">
            <a:extLst>
              <a:ext uri="{FF2B5EF4-FFF2-40B4-BE49-F238E27FC236}">
                <a16:creationId xmlns:a16="http://schemas.microsoft.com/office/drawing/2014/main" id="{FE6BA4E5-84C4-47C4-0BFA-A1A8293B85AC}"/>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19</a:t>
            </a:fld>
            <a:endParaRPr lang="en-US" sz="2000" dirty="0">
              <a:solidFill>
                <a:srgbClr val="1E0000"/>
              </a:solidFill>
            </a:endParaRPr>
          </a:p>
        </p:txBody>
      </p:sp>
    </p:spTree>
    <p:extLst>
      <p:ext uri="{BB962C8B-B14F-4D97-AF65-F5344CB8AC3E}">
        <p14:creationId xmlns:p14="http://schemas.microsoft.com/office/powerpoint/2010/main" val="2121811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Example: Available Transfer Capability</a:t>
            </a:r>
          </a:p>
        </p:txBody>
      </p:sp>
      <p:sp>
        <p:nvSpPr>
          <p:cNvPr id="3" name="Content Placeholder 2"/>
          <p:cNvSpPr>
            <a:spLocks noGrp="1"/>
          </p:cNvSpPr>
          <p:nvPr>
            <p:ph idx="1"/>
          </p:nvPr>
        </p:nvSpPr>
        <p:spPr/>
        <p:txBody>
          <a:bodyPr/>
          <a:lstStyle/>
          <a:p>
            <a:r>
              <a:rPr lang="en-US" altLang="zh-CN" dirty="0"/>
              <a:t>The power system available transfer capability or ATC is defined as the maximum additional MW that can be transferred between two specific areas, while meeting all the specified pre- and post-contingency system conditions.</a:t>
            </a:r>
          </a:p>
          <a:p>
            <a:r>
              <a:rPr lang="en-US" altLang="zh-CN" dirty="0"/>
              <a:t>ATC impacts measurably the market outcomes and system reliability and, therefore, the ATC values impact the system and market behavior.</a:t>
            </a:r>
          </a:p>
          <a:p>
            <a:pPr marL="461963" indent="-461963" algn="just">
              <a:spcBef>
                <a:spcPct val="0"/>
              </a:spcBef>
            </a:pPr>
            <a:r>
              <a:rPr lang="en-US" altLang="zh-CN" dirty="0"/>
              <a:t>Total transfer capability (TTC ).</a:t>
            </a:r>
          </a:p>
          <a:p>
            <a:pPr marL="862013" lvl="1" indent="-461963" algn="just">
              <a:spcBef>
                <a:spcPct val="0"/>
              </a:spcBef>
            </a:pPr>
            <a:r>
              <a:rPr lang="en-US" altLang="zh-CN" dirty="0"/>
              <a:t>Amount of real power that can be transmitted across an interconnected transmission network in a reliable manner, including considering contingencies</a:t>
            </a:r>
          </a:p>
          <a:p>
            <a:r>
              <a:rPr lang="en-US" altLang="zh-CN" dirty="0"/>
              <a:t>ATC is the amount that is actually available; we’ll just look at TTC.</a:t>
            </a:r>
          </a:p>
          <a:p>
            <a:pPr lvl="1"/>
            <a:r>
              <a:rPr lang="en-US" dirty="0"/>
              <a:t>A useful reference on ATC is </a:t>
            </a:r>
            <a:r>
              <a:rPr lang="en-US" i="1" dirty="0"/>
              <a:t>Available Transfer Capability Definitions and Determination </a:t>
            </a:r>
            <a:r>
              <a:rPr lang="en-US" dirty="0"/>
              <a:t>from NERC, June 1996 (available online)</a:t>
            </a:r>
          </a:p>
          <a:p>
            <a:endParaRPr lang="en-US" i="1" dirty="0"/>
          </a:p>
          <a:p>
            <a:endParaRPr lang="en-US" altLang="zh-CN" dirty="0"/>
          </a:p>
          <a:p>
            <a:endParaRPr lang="en-US" dirty="0"/>
          </a:p>
        </p:txBody>
      </p:sp>
      <p:sp>
        <p:nvSpPr>
          <p:cNvPr id="4" name="Slide Number Placeholder 1">
            <a:extLst>
              <a:ext uri="{FF2B5EF4-FFF2-40B4-BE49-F238E27FC236}">
                <a16:creationId xmlns:a16="http://schemas.microsoft.com/office/drawing/2014/main" id="{D82DD28E-B4E8-B0C2-9610-7376F2323B54}"/>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20</a:t>
            </a:fld>
            <a:endParaRPr lang="en-US" sz="2000" dirty="0">
              <a:solidFill>
                <a:srgbClr val="1E0000"/>
              </a:solidFill>
            </a:endParaRPr>
          </a:p>
        </p:txBody>
      </p:sp>
    </p:spTree>
    <p:extLst>
      <p:ext uri="{BB962C8B-B14F-4D97-AF65-F5344CB8AC3E}">
        <p14:creationId xmlns:p14="http://schemas.microsoft.com/office/powerpoint/2010/main" val="3255906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Rectangle 2"/>
          <p:cNvSpPr>
            <a:spLocks noGrp="1" noChangeArrowheads="1"/>
          </p:cNvSpPr>
          <p:nvPr>
            <p:ph type="title"/>
          </p:nvPr>
        </p:nvSpPr>
        <p:spPr/>
        <p:txBody>
          <a:bodyPr/>
          <a:lstStyle/>
          <a:p>
            <a:r>
              <a:rPr lang="en-US" altLang="zh-CN" dirty="0">
                <a:ea typeface="SimSun" charset="-122"/>
              </a:rPr>
              <a:t>Total Transfer Capability (TTC)  Evaluation</a:t>
            </a:r>
          </a:p>
        </p:txBody>
      </p:sp>
      <p:sp>
        <p:nvSpPr>
          <p:cNvPr id="376836" name="Freeform 4"/>
          <p:cNvSpPr>
            <a:spLocks/>
          </p:cNvSpPr>
          <p:nvPr/>
        </p:nvSpPr>
        <p:spPr bwMode="auto">
          <a:xfrm flipV="1">
            <a:off x="2797962" y="1590675"/>
            <a:ext cx="5797550" cy="1855788"/>
          </a:xfrm>
          <a:custGeom>
            <a:avLst/>
            <a:gdLst>
              <a:gd name="T0" fmla="*/ 62339 w 2232"/>
              <a:gd name="T1" fmla="*/ 1071362 h 899"/>
              <a:gd name="T2" fmla="*/ 467544 w 2232"/>
              <a:gd name="T3" fmla="*/ 1269533 h 899"/>
              <a:gd name="T4" fmla="*/ 561053 w 2232"/>
              <a:gd name="T5" fmla="*/ 1319075 h 899"/>
              <a:gd name="T6" fmla="*/ 685732 w 2232"/>
              <a:gd name="T7" fmla="*/ 1467703 h 899"/>
              <a:gd name="T8" fmla="*/ 1527312 w 2232"/>
              <a:gd name="T9" fmla="*/ 1690646 h 899"/>
              <a:gd name="T10" fmla="*/ 2181873 w 2232"/>
              <a:gd name="T11" fmla="*/ 1740188 h 899"/>
              <a:gd name="T12" fmla="*/ 4176729 w 2232"/>
              <a:gd name="T13" fmla="*/ 1764960 h 899"/>
              <a:gd name="T14" fmla="*/ 4394916 w 2232"/>
              <a:gd name="T15" fmla="*/ 1715417 h 899"/>
              <a:gd name="T16" fmla="*/ 4488425 w 2232"/>
              <a:gd name="T17" fmla="*/ 1665874 h 899"/>
              <a:gd name="T18" fmla="*/ 4987139 w 2232"/>
              <a:gd name="T19" fmla="*/ 1542017 h 899"/>
              <a:gd name="T20" fmla="*/ 5423515 w 2232"/>
              <a:gd name="T21" fmla="*/ 1343847 h 899"/>
              <a:gd name="T22" fmla="*/ 5672872 w 2232"/>
              <a:gd name="T23" fmla="*/ 1096133 h 899"/>
              <a:gd name="T24" fmla="*/ 5797550 w 2232"/>
              <a:gd name="T25" fmla="*/ 402535 h 899"/>
              <a:gd name="T26" fmla="*/ 5142987 w 2232"/>
              <a:gd name="T27" fmla="*/ 204364 h 899"/>
              <a:gd name="T28" fmla="*/ 3896203 w 2232"/>
              <a:gd name="T29" fmla="*/ 229135 h 899"/>
              <a:gd name="T30" fmla="*/ 3678015 w 2232"/>
              <a:gd name="T31" fmla="*/ 154821 h 899"/>
              <a:gd name="T32" fmla="*/ 3428658 w 2232"/>
              <a:gd name="T33" fmla="*/ 105278 h 899"/>
              <a:gd name="T34" fmla="*/ 2929945 w 2232"/>
              <a:gd name="T35" fmla="*/ 80507 h 899"/>
              <a:gd name="T36" fmla="*/ 2680588 w 2232"/>
              <a:gd name="T37" fmla="*/ 130050 h 899"/>
              <a:gd name="T38" fmla="*/ 2026025 w 2232"/>
              <a:gd name="T39" fmla="*/ 204364 h 899"/>
              <a:gd name="T40" fmla="*/ 1589651 w 2232"/>
              <a:gd name="T41" fmla="*/ 352992 h 899"/>
              <a:gd name="T42" fmla="*/ 1028597 w 2232"/>
              <a:gd name="T43" fmla="*/ 526391 h 899"/>
              <a:gd name="T44" fmla="*/ 592223 w 2232"/>
              <a:gd name="T45" fmla="*/ 675020 h 899"/>
              <a:gd name="T46" fmla="*/ 124678 w 2232"/>
              <a:gd name="T47" fmla="*/ 749334 h 899"/>
              <a:gd name="T48" fmla="*/ 0 w 2232"/>
              <a:gd name="T49" fmla="*/ 897962 h 899"/>
              <a:gd name="T50" fmla="*/ 31170 w 2232"/>
              <a:gd name="T51" fmla="*/ 1021819 h 899"/>
              <a:gd name="T52" fmla="*/ 62339 w 2232"/>
              <a:gd name="T53" fmla="*/ 1071362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rot="10800000"/>
          <a:lstStyle/>
          <a:p>
            <a:endParaRPr lang="en-US" sz="2800"/>
          </a:p>
        </p:txBody>
      </p:sp>
      <p:sp>
        <p:nvSpPr>
          <p:cNvPr id="376837" name="Line 5"/>
          <p:cNvSpPr>
            <a:spLocks noChangeShapeType="1"/>
          </p:cNvSpPr>
          <p:nvPr/>
        </p:nvSpPr>
        <p:spPr bwMode="auto">
          <a:xfrm>
            <a:off x="7267316" y="2227263"/>
            <a:ext cx="558800" cy="0"/>
          </a:xfrm>
          <a:prstGeom prst="line">
            <a:avLst/>
          </a:prstGeom>
          <a:noFill/>
          <a:ln w="63500">
            <a:solidFill>
              <a:srgbClr val="000000"/>
            </a:solidFill>
            <a:round/>
            <a:headEnd/>
            <a:tailEnd/>
          </a:ln>
        </p:spPr>
        <p:txBody>
          <a:bodyPr/>
          <a:lstStyle/>
          <a:p>
            <a:endParaRPr lang="en-US" sz="2800"/>
          </a:p>
        </p:txBody>
      </p:sp>
      <p:graphicFrame>
        <p:nvGraphicFramePr>
          <p:cNvPr id="376838" name="Object 6"/>
          <p:cNvGraphicFramePr>
            <a:graphicFrameLocks noChangeAspect="1"/>
          </p:cNvGraphicFramePr>
          <p:nvPr/>
        </p:nvGraphicFramePr>
        <p:xfrm>
          <a:off x="6906486" y="2120937"/>
          <a:ext cx="228600" cy="241300"/>
        </p:xfrm>
        <a:graphic>
          <a:graphicData uri="http://schemas.openxmlformats.org/presentationml/2006/ole">
            <mc:AlternateContent xmlns:mc="http://schemas.openxmlformats.org/markup-compatibility/2006">
              <mc:Choice xmlns:v="urn:schemas-microsoft-com:vml" Requires="v">
                <p:oleObj name="Equation" r:id="rId2" imgW="228600" imgH="241200" progId="Equation.DSMT4">
                  <p:embed/>
                </p:oleObj>
              </mc:Choice>
              <mc:Fallback>
                <p:oleObj name="Equation" r:id="rId2" imgW="228600" imgH="241200" progId="Equation.DSMT4">
                  <p:embed/>
                  <p:pic>
                    <p:nvPicPr>
                      <p:cNvPr id="376838"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486" y="2120937"/>
                        <a:ext cx="228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6839" name="Line 7"/>
          <p:cNvSpPr>
            <a:spLocks noChangeShapeType="1"/>
          </p:cNvSpPr>
          <p:nvPr/>
        </p:nvSpPr>
        <p:spPr bwMode="auto">
          <a:xfrm>
            <a:off x="4001288" y="2281238"/>
            <a:ext cx="600075" cy="0"/>
          </a:xfrm>
          <a:prstGeom prst="line">
            <a:avLst/>
          </a:prstGeom>
          <a:noFill/>
          <a:ln w="63500">
            <a:solidFill>
              <a:srgbClr val="000000"/>
            </a:solidFill>
            <a:round/>
            <a:headEnd/>
            <a:tailEnd/>
          </a:ln>
        </p:spPr>
        <p:txBody>
          <a:bodyPr/>
          <a:lstStyle/>
          <a:p>
            <a:endParaRPr lang="en-US" sz="2800"/>
          </a:p>
        </p:txBody>
      </p:sp>
      <p:grpSp>
        <p:nvGrpSpPr>
          <p:cNvPr id="2" name="Group 8"/>
          <p:cNvGrpSpPr>
            <a:grpSpLocks/>
          </p:cNvGrpSpPr>
          <p:nvPr/>
        </p:nvGrpSpPr>
        <p:grpSpPr bwMode="auto">
          <a:xfrm>
            <a:off x="4299738" y="1577976"/>
            <a:ext cx="3267075" cy="695325"/>
            <a:chOff x="1632" y="2482"/>
            <a:chExt cx="2058" cy="438"/>
          </a:xfrm>
        </p:grpSpPr>
        <p:sp>
          <p:nvSpPr>
            <p:cNvPr id="6167" name="Line 9"/>
            <p:cNvSpPr>
              <a:spLocks noChangeShapeType="1"/>
            </p:cNvSpPr>
            <p:nvPr/>
          </p:nvSpPr>
          <p:spPr bwMode="auto">
            <a:xfrm rot="10800000" flipH="1">
              <a:off x="3690" y="2482"/>
              <a:ext cx="0" cy="416"/>
            </a:xfrm>
            <a:prstGeom prst="line">
              <a:avLst/>
            </a:prstGeom>
            <a:noFill/>
            <a:ln w="34925">
              <a:solidFill>
                <a:srgbClr val="000000"/>
              </a:solidFill>
              <a:round/>
              <a:headEnd/>
              <a:tailEnd type="triangle" w="lg" len="lg"/>
            </a:ln>
          </p:spPr>
          <p:txBody>
            <a:bodyPr/>
            <a:lstStyle/>
            <a:p>
              <a:endParaRPr lang="en-US" sz="2800"/>
            </a:p>
          </p:txBody>
        </p:sp>
        <p:sp>
          <p:nvSpPr>
            <p:cNvPr id="6168" name="Line 10"/>
            <p:cNvSpPr>
              <a:spLocks noChangeShapeType="1"/>
            </p:cNvSpPr>
            <p:nvPr/>
          </p:nvSpPr>
          <p:spPr bwMode="auto">
            <a:xfrm>
              <a:off x="1632" y="2512"/>
              <a:ext cx="0" cy="408"/>
            </a:xfrm>
            <a:prstGeom prst="line">
              <a:avLst/>
            </a:prstGeom>
            <a:noFill/>
            <a:ln w="34925">
              <a:solidFill>
                <a:srgbClr val="000000"/>
              </a:solidFill>
              <a:round/>
              <a:headEnd/>
              <a:tailEnd type="triangle" w="lg" len="lg"/>
            </a:ln>
          </p:spPr>
          <p:txBody>
            <a:bodyPr/>
            <a:lstStyle/>
            <a:p>
              <a:endParaRPr lang="en-US" sz="2800"/>
            </a:p>
          </p:txBody>
        </p:sp>
      </p:grpSp>
      <p:graphicFrame>
        <p:nvGraphicFramePr>
          <p:cNvPr id="376843" name="Object 11"/>
          <p:cNvGraphicFramePr>
            <a:graphicFrameLocks noChangeAspect="1"/>
          </p:cNvGraphicFramePr>
          <p:nvPr/>
        </p:nvGraphicFramePr>
        <p:xfrm>
          <a:off x="3579609" y="2163818"/>
          <a:ext cx="330200" cy="241300"/>
        </p:xfrm>
        <a:graphic>
          <a:graphicData uri="http://schemas.openxmlformats.org/presentationml/2006/ole">
            <mc:AlternateContent xmlns:mc="http://schemas.openxmlformats.org/markup-compatibility/2006">
              <mc:Choice xmlns:v="urn:schemas-microsoft-com:vml" Requires="v">
                <p:oleObj name="Equation" r:id="rId4" imgW="330120" imgH="241200" progId="Equation.DSMT4">
                  <p:embed/>
                </p:oleObj>
              </mc:Choice>
              <mc:Fallback>
                <p:oleObj name="Equation" r:id="rId4" imgW="330120" imgH="241200" progId="Equation.DSMT4">
                  <p:embed/>
                  <p:pic>
                    <p:nvPicPr>
                      <p:cNvPr id="376843"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9609" y="2163818"/>
                        <a:ext cx="330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12"/>
          <p:cNvGrpSpPr>
            <a:grpSpLocks/>
          </p:cNvGrpSpPr>
          <p:nvPr/>
        </p:nvGrpSpPr>
        <p:grpSpPr bwMode="auto">
          <a:xfrm>
            <a:off x="4302912" y="1219200"/>
            <a:ext cx="3759200" cy="476250"/>
            <a:chOff x="1672" y="2376"/>
            <a:chExt cx="2368" cy="300"/>
          </a:xfrm>
        </p:grpSpPr>
        <p:graphicFrame>
          <p:nvGraphicFramePr>
            <p:cNvPr id="6153" name="Object 13"/>
            <p:cNvGraphicFramePr>
              <a:graphicFrameLocks noChangeAspect="1"/>
            </p:cNvGraphicFramePr>
            <p:nvPr/>
          </p:nvGraphicFramePr>
          <p:xfrm>
            <a:off x="1672" y="2376"/>
            <a:ext cx="272" cy="240"/>
          </p:xfrm>
          <a:graphic>
            <a:graphicData uri="http://schemas.openxmlformats.org/presentationml/2006/ole">
              <mc:AlternateContent xmlns:mc="http://schemas.openxmlformats.org/markup-compatibility/2006">
                <mc:Choice xmlns:v="urn:schemas-microsoft-com:vml" Requires="v">
                  <p:oleObj name="Equation" r:id="rId6" imgW="431640" imgH="380880" progId="Equation.DSMT4">
                    <p:embed/>
                  </p:oleObj>
                </mc:Choice>
                <mc:Fallback>
                  <p:oleObj name="Equation" r:id="rId6" imgW="431640" imgH="380880" progId="Equation.DSMT4">
                    <p:embed/>
                    <p:pic>
                      <p:nvPicPr>
                        <p:cNvPr id="6153"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2" y="2376"/>
                          <a:ext cx="2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 name="Object 14"/>
            <p:cNvGraphicFramePr>
              <a:graphicFrameLocks noChangeAspect="1"/>
            </p:cNvGraphicFramePr>
            <p:nvPr/>
          </p:nvGraphicFramePr>
          <p:xfrm>
            <a:off x="3768" y="2436"/>
            <a:ext cx="272" cy="240"/>
          </p:xfrm>
          <a:graphic>
            <a:graphicData uri="http://schemas.openxmlformats.org/presentationml/2006/ole">
              <mc:AlternateContent xmlns:mc="http://schemas.openxmlformats.org/markup-compatibility/2006">
                <mc:Choice xmlns:v="urn:schemas-microsoft-com:vml" Requires="v">
                  <p:oleObj name="Equation" r:id="rId8" imgW="431640" imgH="380880" progId="Equation.DSMT4">
                    <p:embed/>
                  </p:oleObj>
                </mc:Choice>
                <mc:Fallback>
                  <p:oleObj name="Equation" r:id="rId8" imgW="431640" imgH="380880" progId="Equation.DSMT4">
                    <p:embed/>
                    <p:pic>
                      <p:nvPicPr>
                        <p:cNvPr id="6154"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8" y="2436"/>
                          <a:ext cx="2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76848" name="Line 16"/>
          <p:cNvSpPr>
            <a:spLocks noChangeShapeType="1"/>
          </p:cNvSpPr>
          <p:nvPr/>
        </p:nvSpPr>
        <p:spPr bwMode="auto">
          <a:xfrm>
            <a:off x="5547513" y="2689225"/>
            <a:ext cx="403225" cy="0"/>
          </a:xfrm>
          <a:prstGeom prst="line">
            <a:avLst/>
          </a:prstGeom>
          <a:noFill/>
          <a:ln w="38100">
            <a:solidFill>
              <a:srgbClr val="000000"/>
            </a:solidFill>
            <a:round/>
            <a:headEnd/>
            <a:tailEnd type="triangle" w="lg" len="lg"/>
          </a:ln>
        </p:spPr>
        <p:txBody>
          <a:bodyPr/>
          <a:lstStyle/>
          <a:p>
            <a:endParaRPr lang="en-US" sz="2800"/>
          </a:p>
        </p:txBody>
      </p:sp>
      <p:graphicFrame>
        <p:nvGraphicFramePr>
          <p:cNvPr id="376850" name="Object 18"/>
          <p:cNvGraphicFramePr>
            <a:graphicFrameLocks noChangeAspect="1"/>
          </p:cNvGraphicFramePr>
          <p:nvPr/>
        </p:nvGraphicFramePr>
        <p:xfrm>
          <a:off x="5455437" y="2860675"/>
          <a:ext cx="762000" cy="533400"/>
        </p:xfrm>
        <a:graphic>
          <a:graphicData uri="http://schemas.openxmlformats.org/presentationml/2006/ole">
            <mc:AlternateContent xmlns:mc="http://schemas.openxmlformats.org/markup-compatibility/2006">
              <mc:Choice xmlns:v="urn:schemas-microsoft-com:vml" Requires="v">
                <p:oleObj name="Equation" r:id="rId10" imgW="761760" imgH="533160" progId="Equation.DSMT4">
                  <p:embed/>
                </p:oleObj>
              </mc:Choice>
              <mc:Fallback>
                <p:oleObj name="Equation" r:id="rId10" imgW="761760" imgH="533160" progId="Equation.DSMT4">
                  <p:embed/>
                  <p:pic>
                    <p:nvPicPr>
                      <p:cNvPr id="376850" name="Object 18"/>
                      <p:cNvPicPr>
                        <a:picLocks noChangeAspect="1" noChangeArrowheads="1"/>
                      </p:cNvPicPr>
                      <p:nvPr/>
                    </p:nvPicPr>
                    <p:blipFill>
                      <a:blip r:embed="rId11"/>
                      <a:srcRect/>
                      <a:stretch>
                        <a:fillRect/>
                      </a:stretch>
                    </p:blipFill>
                    <p:spPr bwMode="auto">
                      <a:xfrm>
                        <a:off x="5455437" y="2860675"/>
                        <a:ext cx="76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6851" name="Line 19"/>
          <p:cNvSpPr>
            <a:spLocks noChangeShapeType="1"/>
          </p:cNvSpPr>
          <p:nvPr/>
        </p:nvSpPr>
        <p:spPr bwMode="auto">
          <a:xfrm>
            <a:off x="4804562" y="2819400"/>
            <a:ext cx="1968500" cy="0"/>
          </a:xfrm>
          <a:prstGeom prst="line">
            <a:avLst/>
          </a:prstGeom>
          <a:noFill/>
          <a:ln w="34925">
            <a:solidFill>
              <a:srgbClr val="000000"/>
            </a:solidFill>
            <a:round/>
            <a:headEnd/>
            <a:tailEnd/>
          </a:ln>
        </p:spPr>
        <p:txBody>
          <a:bodyPr/>
          <a:lstStyle/>
          <a:p>
            <a:endParaRPr lang="en-US" sz="2800"/>
          </a:p>
        </p:txBody>
      </p:sp>
      <p:graphicFrame>
        <p:nvGraphicFramePr>
          <p:cNvPr id="376852" name="Object 20"/>
          <p:cNvGraphicFramePr>
            <a:graphicFrameLocks noChangeAspect="1"/>
          </p:cNvGraphicFramePr>
          <p:nvPr/>
        </p:nvGraphicFramePr>
        <p:xfrm>
          <a:off x="4445787" y="2695575"/>
          <a:ext cx="152400" cy="317500"/>
        </p:xfrm>
        <a:graphic>
          <a:graphicData uri="http://schemas.openxmlformats.org/presentationml/2006/ole">
            <mc:AlternateContent xmlns:mc="http://schemas.openxmlformats.org/markup-compatibility/2006">
              <mc:Choice xmlns:v="urn:schemas-microsoft-com:vml" Requires="v">
                <p:oleObj name="Equation" r:id="rId12" imgW="152280" imgH="317160" progId="Equation.DSMT4">
                  <p:embed/>
                </p:oleObj>
              </mc:Choice>
              <mc:Fallback>
                <p:oleObj name="Equation" r:id="rId12" imgW="152280" imgH="317160" progId="Equation.DSMT4">
                  <p:embed/>
                  <p:pic>
                    <p:nvPicPr>
                      <p:cNvPr id="376852"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45787" y="2695575"/>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6853" name="Line 21"/>
          <p:cNvSpPr>
            <a:spLocks noChangeShapeType="1"/>
          </p:cNvSpPr>
          <p:nvPr/>
        </p:nvSpPr>
        <p:spPr bwMode="auto">
          <a:xfrm flipH="1">
            <a:off x="4795038" y="2576513"/>
            <a:ext cx="3175" cy="493712"/>
          </a:xfrm>
          <a:prstGeom prst="line">
            <a:avLst/>
          </a:prstGeom>
          <a:noFill/>
          <a:ln w="63500">
            <a:solidFill>
              <a:srgbClr val="000000"/>
            </a:solidFill>
            <a:round/>
            <a:headEnd/>
            <a:tailEnd/>
          </a:ln>
        </p:spPr>
        <p:txBody>
          <a:bodyPr/>
          <a:lstStyle/>
          <a:p>
            <a:endParaRPr lang="en-US" sz="2800"/>
          </a:p>
        </p:txBody>
      </p:sp>
      <p:sp>
        <p:nvSpPr>
          <p:cNvPr id="376854" name="Line 22"/>
          <p:cNvSpPr>
            <a:spLocks noChangeShapeType="1"/>
          </p:cNvSpPr>
          <p:nvPr/>
        </p:nvSpPr>
        <p:spPr bwMode="auto">
          <a:xfrm flipH="1">
            <a:off x="6763538" y="2573339"/>
            <a:ext cx="3175" cy="484187"/>
          </a:xfrm>
          <a:prstGeom prst="line">
            <a:avLst/>
          </a:prstGeom>
          <a:noFill/>
          <a:ln w="63500">
            <a:solidFill>
              <a:srgbClr val="000000"/>
            </a:solidFill>
            <a:round/>
            <a:headEnd/>
            <a:tailEnd/>
          </a:ln>
        </p:spPr>
        <p:txBody>
          <a:bodyPr/>
          <a:lstStyle/>
          <a:p>
            <a:endParaRPr lang="en-US" sz="2800"/>
          </a:p>
        </p:txBody>
      </p:sp>
      <p:graphicFrame>
        <p:nvGraphicFramePr>
          <p:cNvPr id="376855" name="Object 23"/>
          <p:cNvGraphicFramePr>
            <a:graphicFrameLocks noChangeAspect="1"/>
          </p:cNvGraphicFramePr>
          <p:nvPr/>
        </p:nvGraphicFramePr>
        <p:xfrm>
          <a:off x="6928637" y="2632075"/>
          <a:ext cx="215900" cy="393700"/>
        </p:xfrm>
        <a:graphic>
          <a:graphicData uri="http://schemas.openxmlformats.org/presentationml/2006/ole">
            <mc:AlternateContent xmlns:mc="http://schemas.openxmlformats.org/markup-compatibility/2006">
              <mc:Choice xmlns:v="urn:schemas-microsoft-com:vml" Requires="v">
                <p:oleObj name="Equation" r:id="rId14" imgW="215640" imgH="393480" progId="Equation.DSMT4">
                  <p:embed/>
                </p:oleObj>
              </mc:Choice>
              <mc:Fallback>
                <p:oleObj name="Equation" r:id="rId14" imgW="215640" imgH="393480" progId="Equation.DSMT4">
                  <p:embed/>
                  <p:pic>
                    <p:nvPicPr>
                      <p:cNvPr id="376855"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8637" y="2632075"/>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6857" name="Object 25"/>
          <p:cNvGraphicFramePr>
            <a:graphicFrameLocks noChangeAspect="1"/>
          </p:cNvGraphicFramePr>
          <p:nvPr/>
        </p:nvGraphicFramePr>
        <p:xfrm>
          <a:off x="3184525" y="3663950"/>
          <a:ext cx="4914900" cy="1651000"/>
        </p:xfrm>
        <a:graphic>
          <a:graphicData uri="http://schemas.openxmlformats.org/presentationml/2006/ole">
            <mc:AlternateContent xmlns:mc="http://schemas.openxmlformats.org/markup-compatibility/2006">
              <mc:Choice xmlns:v="urn:schemas-microsoft-com:vml" Requires="v">
                <p:oleObj name="Equation" r:id="rId16" imgW="4914720" imgH="1650960" progId="Equation.DSMT4">
                  <p:embed/>
                </p:oleObj>
              </mc:Choice>
              <mc:Fallback>
                <p:oleObj name="Equation" r:id="rId16" imgW="4914720" imgH="1650960" progId="Equation.DSMT4">
                  <p:embed/>
                  <p:pic>
                    <p:nvPicPr>
                      <p:cNvPr id="376857" name="Object 25"/>
                      <p:cNvPicPr>
                        <a:picLocks noChangeAspect="1" noChangeArrowheads="1"/>
                      </p:cNvPicPr>
                      <p:nvPr/>
                    </p:nvPicPr>
                    <p:blipFill>
                      <a:blip r:embed="rId17"/>
                      <a:srcRect/>
                      <a:stretch>
                        <a:fillRect/>
                      </a:stretch>
                    </p:blipFill>
                    <p:spPr bwMode="auto">
                      <a:xfrm>
                        <a:off x="3184525" y="3663950"/>
                        <a:ext cx="49149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6859" name="Text Box 27"/>
          <p:cNvSpPr txBox="1">
            <a:spLocks noChangeArrowheads="1"/>
          </p:cNvSpPr>
          <p:nvPr/>
        </p:nvSpPr>
        <p:spPr bwMode="auto">
          <a:xfrm>
            <a:off x="2590800" y="5320877"/>
            <a:ext cx="7696200" cy="1428083"/>
          </a:xfrm>
          <a:prstGeom prst="rect">
            <a:avLst/>
          </a:prstGeom>
          <a:noFill/>
          <a:ln w="25400">
            <a:noFill/>
            <a:miter lim="800000"/>
            <a:headEnd/>
            <a:tailEnd/>
          </a:ln>
        </p:spPr>
        <p:txBody>
          <a:bodyPr wrap="square">
            <a:spAutoFit/>
          </a:bodyPr>
          <a:lstStyle/>
          <a:p>
            <a:pPr>
              <a:lnSpc>
                <a:spcPct val="155000"/>
              </a:lnSpc>
            </a:pPr>
            <a:r>
              <a:rPr lang="en-US" altLang="zh-CN" sz="2800" i="1" dirty="0">
                <a:solidFill>
                  <a:srgbClr val="000000"/>
                </a:solidFill>
                <a:latin typeface="Times New Roman" pitchFamily="18" charset="0"/>
                <a:ea typeface="SimSun" charset="-122"/>
                <a:cs typeface="Times New Roman" pitchFamily="18" charset="0"/>
              </a:rPr>
              <a:t>for the base case</a:t>
            </a:r>
            <a:r>
              <a:rPr lang="en-US" altLang="zh-CN" sz="2800" i="1" dirty="0">
                <a:latin typeface="Times New Roman" pitchFamily="18" charset="0"/>
                <a:ea typeface="SimSun" charset="-122"/>
                <a:cs typeface="Times New Roman" pitchFamily="18" charset="0"/>
              </a:rPr>
              <a:t> </a:t>
            </a:r>
            <a:r>
              <a:rPr lang="en-US" altLang="zh-CN" sz="2800" i="1" dirty="0">
                <a:solidFill>
                  <a:srgbClr val="000000"/>
                </a:solidFill>
                <a:latin typeface="Times New Roman" pitchFamily="18" charset="0"/>
                <a:ea typeface="SimSun" charset="-122"/>
                <a:cs typeface="Times New Roman" pitchFamily="18" charset="0"/>
              </a:rPr>
              <a:t>j = 0 and each contingency case </a:t>
            </a:r>
          </a:p>
          <a:p>
            <a:pPr>
              <a:lnSpc>
                <a:spcPct val="155000"/>
              </a:lnSpc>
            </a:pPr>
            <a:r>
              <a:rPr lang="en-US" altLang="zh-CN" sz="2800" i="1" dirty="0">
                <a:solidFill>
                  <a:srgbClr val="000000"/>
                </a:solidFill>
                <a:latin typeface="Times New Roman" pitchFamily="18" charset="0"/>
                <a:ea typeface="SimSun" charset="-122"/>
                <a:cs typeface="Times New Roman" pitchFamily="18" charset="0"/>
              </a:rPr>
              <a:t>                                                    j = </a:t>
            </a:r>
            <a:r>
              <a:rPr lang="en-US" altLang="zh-CN" sz="2800" dirty="0">
                <a:solidFill>
                  <a:srgbClr val="000000"/>
                </a:solidFill>
                <a:latin typeface="Times New Roman" pitchFamily="18" charset="0"/>
                <a:ea typeface="SimSun" charset="-122"/>
                <a:cs typeface="Times New Roman" pitchFamily="18" charset="0"/>
              </a:rPr>
              <a:t>1,2</a:t>
            </a:r>
            <a:r>
              <a:rPr lang="en-US" altLang="zh-CN" sz="2800" i="1" dirty="0">
                <a:solidFill>
                  <a:srgbClr val="000000"/>
                </a:solidFill>
                <a:latin typeface="Times New Roman" pitchFamily="18" charset="0"/>
                <a:ea typeface="SimSun" charset="-122"/>
                <a:cs typeface="Times New Roman" pitchFamily="18" charset="0"/>
              </a:rPr>
              <a:t> … , J</a:t>
            </a:r>
          </a:p>
        </p:txBody>
      </p:sp>
      <p:graphicFrame>
        <p:nvGraphicFramePr>
          <p:cNvPr id="376860" name="Object 28"/>
          <p:cNvGraphicFramePr>
            <a:graphicFrameLocks noChangeAspect="1"/>
          </p:cNvGraphicFramePr>
          <p:nvPr/>
        </p:nvGraphicFramePr>
        <p:xfrm>
          <a:off x="4944262" y="2120900"/>
          <a:ext cx="1638300" cy="533400"/>
        </p:xfrm>
        <a:graphic>
          <a:graphicData uri="http://schemas.openxmlformats.org/presentationml/2006/ole">
            <mc:AlternateContent xmlns:mc="http://schemas.openxmlformats.org/markup-compatibility/2006">
              <mc:Choice xmlns:v="urn:schemas-microsoft-com:vml" Requires="v">
                <p:oleObj name="Equation" r:id="rId18" imgW="1638000" imgH="533160" progId="Equation.DSMT4">
                  <p:embed/>
                </p:oleObj>
              </mc:Choice>
              <mc:Fallback>
                <p:oleObj name="Equation" r:id="rId18" imgW="1638000" imgH="533160" progId="Equation.DSMT4">
                  <p:embed/>
                  <p:pic>
                    <p:nvPicPr>
                      <p:cNvPr id="376860" name="Object 28"/>
                      <p:cNvPicPr>
                        <a:picLocks noChangeAspect="1" noChangeArrowheads="1"/>
                      </p:cNvPicPr>
                      <p:nvPr/>
                    </p:nvPicPr>
                    <p:blipFill>
                      <a:blip r:embed="rId19"/>
                      <a:srcRect/>
                      <a:stretch>
                        <a:fillRect/>
                      </a:stretch>
                    </p:blipFill>
                    <p:spPr bwMode="auto">
                      <a:xfrm>
                        <a:off x="4944262" y="2120900"/>
                        <a:ext cx="1638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bwMode="auto">
          <a:xfrm>
            <a:off x="8976513" y="2854325"/>
            <a:ext cx="2986887" cy="1938992"/>
          </a:xfrm>
          <a:prstGeom prst="rect">
            <a:avLst/>
          </a:prstGeom>
          <a:solidFill>
            <a:schemeClr val="bg1">
              <a:lumMod val="95000"/>
            </a:schemeClr>
          </a:solidFill>
          <a:ln>
            <a:noFill/>
          </a:ln>
        </p:spPr>
        <p:txBody>
          <a:bodyPr wrap="square" rtlCol="0">
            <a:spAutoFit/>
          </a:bodyPr>
          <a:lstStyle/>
          <a:p>
            <a:pPr eaLnBrk="1" hangingPunct="1">
              <a:spcBef>
                <a:spcPts val="0"/>
              </a:spcBef>
            </a:pPr>
            <a:r>
              <a:rPr lang="en-US" sz="2400" dirty="0">
                <a:solidFill>
                  <a:srgbClr val="1E0000"/>
                </a:solidFill>
              </a:rPr>
              <a:t>Goal is to load the lines up to their limits,</a:t>
            </a:r>
            <a:br>
              <a:rPr lang="en-US" sz="2400" dirty="0">
                <a:solidFill>
                  <a:srgbClr val="1E0000"/>
                </a:solidFill>
              </a:rPr>
            </a:br>
            <a:r>
              <a:rPr lang="en-US" sz="2400" dirty="0">
                <a:solidFill>
                  <a:srgbClr val="1E0000"/>
                </a:solidFill>
              </a:rPr>
              <a:t>though only when also</a:t>
            </a:r>
            <a:br>
              <a:rPr lang="en-US" sz="2400" dirty="0">
                <a:solidFill>
                  <a:srgbClr val="1E0000"/>
                </a:solidFill>
              </a:rPr>
            </a:br>
            <a:r>
              <a:rPr lang="en-US" sz="2400" dirty="0">
                <a:solidFill>
                  <a:srgbClr val="1E0000"/>
                </a:solidFill>
              </a:rPr>
              <a:t>considering contingencies</a:t>
            </a:r>
          </a:p>
        </p:txBody>
      </p:sp>
      <p:sp>
        <p:nvSpPr>
          <p:cNvPr id="5" name="Slide Number Placeholder 1">
            <a:extLst>
              <a:ext uri="{FF2B5EF4-FFF2-40B4-BE49-F238E27FC236}">
                <a16:creationId xmlns:a16="http://schemas.microsoft.com/office/drawing/2014/main" id="{F09EB1CD-92D7-7C52-348A-7E3659ED3C0F}"/>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21</a:t>
            </a:fld>
            <a:endParaRPr lang="en-US" sz="2000" dirty="0">
              <a:solidFill>
                <a:srgbClr val="1E0000"/>
              </a:solidFill>
            </a:endParaRPr>
          </a:p>
        </p:txBody>
      </p:sp>
    </p:spTree>
    <p:extLst>
      <p:ext uri="{BB962C8B-B14F-4D97-AF65-F5344CB8AC3E}">
        <p14:creationId xmlns:p14="http://schemas.microsoft.com/office/powerpoint/2010/main" val="144153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68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68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68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68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68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68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68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68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68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68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68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68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68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68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6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6" grpId="0" animBg="1"/>
      <p:bldP spid="376837" grpId="0" animBg="1"/>
      <p:bldP spid="376839" grpId="0" animBg="1"/>
      <p:bldP spid="376848" grpId="0" animBg="1"/>
      <p:bldP spid="376851" grpId="0" animBg="1"/>
      <p:bldP spid="376853" grpId="0" animBg="1"/>
      <p:bldP spid="376854" grpId="0" animBg="1"/>
      <p:bldP spid="3768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Solution Algorithm</a:t>
            </a:r>
          </a:p>
        </p:txBody>
      </p:sp>
      <p:sp>
        <p:nvSpPr>
          <p:cNvPr id="3" name="Content Placeholder 2"/>
          <p:cNvSpPr>
            <a:spLocks noGrp="1"/>
          </p:cNvSpPr>
          <p:nvPr>
            <p:ph idx="1"/>
          </p:nvPr>
        </p:nvSpPr>
        <p:spPr>
          <a:xfrm>
            <a:off x="457200" y="1280160"/>
            <a:ext cx="10439400" cy="4114800"/>
          </a:xfrm>
        </p:spPr>
        <p:txBody>
          <a:bodyPr/>
          <a:lstStyle/>
          <a:p>
            <a:pPr marL="514350" indent="-514350">
              <a:buFont typeface="+mj-lt"/>
              <a:buAutoNum type="arabicPeriod"/>
            </a:pPr>
            <a:r>
              <a:rPr lang="en-US" dirty="0"/>
              <a:t>Solve the initial power flow, corresponding to the initial system dispatch (i.e., existing commitments); set the change in transfer </a:t>
            </a:r>
            <a:r>
              <a:rPr lang="en-US" dirty="0">
                <a:sym typeface="Symbol"/>
              </a:rPr>
              <a:t>t</a:t>
            </a:r>
            <a:r>
              <a:rPr lang="en-US" baseline="30000" dirty="0">
                <a:sym typeface="Symbol"/>
              </a:rPr>
              <a:t>(0) </a:t>
            </a:r>
            <a:r>
              <a:rPr lang="en-US" dirty="0">
                <a:sym typeface="Symbol"/>
              </a:rPr>
              <a:t>= 0, k=0; set step size </a:t>
            </a:r>
            <a:r>
              <a:rPr lang="en-US" dirty="0">
                <a:latin typeface="Symbol" panose="05050102010706020507" pitchFamily="18" charset="2"/>
                <a:sym typeface="Symbol"/>
              </a:rPr>
              <a:t>d</a:t>
            </a:r>
            <a:r>
              <a:rPr lang="en-US" dirty="0">
                <a:latin typeface="+mj-lt"/>
                <a:sym typeface="Symbol"/>
              </a:rPr>
              <a:t>; </a:t>
            </a:r>
            <a:r>
              <a:rPr lang="en-US" dirty="0">
                <a:sym typeface="Symbol"/>
              </a:rPr>
              <a:t>j is used to indicate either the base case (j=0) or a contingency, j= 1,2,3</a:t>
            </a:r>
            <a:r>
              <a:rPr lang="en-US" dirty="0">
                <a:latin typeface="+mj-lt"/>
                <a:sym typeface="Symbol"/>
              </a:rPr>
              <a:t>…</a:t>
            </a:r>
            <a:r>
              <a:rPr lang="en-US" dirty="0">
                <a:sym typeface="Symbol"/>
              </a:rPr>
              <a:t>J</a:t>
            </a:r>
          </a:p>
          <a:p>
            <a:pPr marL="514350" indent="-514350">
              <a:buFont typeface="+mj-lt"/>
              <a:buAutoNum type="arabicPeriod"/>
            </a:pPr>
            <a:r>
              <a:rPr lang="en-US" dirty="0">
                <a:sym typeface="Symbol"/>
              </a:rPr>
              <a:t>Compute t</a:t>
            </a:r>
            <a:r>
              <a:rPr lang="en-US" baseline="30000" dirty="0">
                <a:sym typeface="Symbol"/>
              </a:rPr>
              <a:t>(k+1) </a:t>
            </a:r>
            <a:r>
              <a:rPr lang="en-US" dirty="0">
                <a:sym typeface="Symbol"/>
              </a:rPr>
              <a:t>= t</a:t>
            </a:r>
            <a:r>
              <a:rPr lang="en-US" baseline="30000" dirty="0">
                <a:sym typeface="Symbol"/>
              </a:rPr>
              <a:t>(k)</a:t>
            </a:r>
            <a:r>
              <a:rPr lang="en-US" dirty="0">
                <a:sym typeface="Symbol"/>
              </a:rPr>
              <a:t> + </a:t>
            </a:r>
            <a:r>
              <a:rPr lang="en-US" dirty="0">
                <a:latin typeface="Symbol" panose="05050102010706020507" pitchFamily="18" charset="2"/>
                <a:sym typeface="Symbol"/>
              </a:rPr>
              <a:t>d</a:t>
            </a:r>
          </a:p>
          <a:p>
            <a:pPr marL="514350" indent="-514350">
              <a:buFont typeface="+mj-lt"/>
              <a:buAutoNum type="arabicPeriod"/>
            </a:pPr>
            <a:r>
              <a:rPr lang="en-US" dirty="0">
                <a:sym typeface="Symbol"/>
              </a:rPr>
              <a:t>Solve the power flow for the new t</a:t>
            </a:r>
            <a:r>
              <a:rPr lang="en-US" baseline="30000" dirty="0">
                <a:sym typeface="Symbol"/>
              </a:rPr>
              <a:t>(k+1) </a:t>
            </a:r>
          </a:p>
          <a:p>
            <a:pPr marL="514350" indent="-514350">
              <a:buFont typeface="+mj-lt"/>
              <a:buAutoNum type="arabicPeriod"/>
            </a:pPr>
            <a:r>
              <a:rPr lang="en-US" dirty="0">
                <a:sym typeface="Symbol"/>
              </a:rPr>
              <a:t>Check for limit violations: if violation is found </a:t>
            </a:r>
            <a:br>
              <a:rPr lang="en-US" dirty="0">
                <a:sym typeface="Symbol"/>
              </a:rPr>
            </a:br>
            <a:r>
              <a:rPr lang="en-US" dirty="0">
                <a:sym typeface="Symbol"/>
              </a:rPr>
              <a:t>set </a:t>
            </a:r>
            <a:r>
              <a:rPr lang="en-US" dirty="0" err="1">
                <a:sym typeface="Symbol"/>
              </a:rPr>
              <a:t>U</a:t>
            </a:r>
            <a:r>
              <a:rPr lang="en-US" baseline="30000" dirty="0" err="1">
                <a:sym typeface="Symbol"/>
              </a:rPr>
              <a:t>j</a:t>
            </a:r>
            <a:r>
              <a:rPr lang="en-US" baseline="-25000" dirty="0" err="1">
                <a:sym typeface="Symbol"/>
              </a:rPr>
              <a:t>m,n</a:t>
            </a:r>
            <a:r>
              <a:rPr lang="en-US" dirty="0">
                <a:sym typeface="Symbol"/>
              </a:rPr>
              <a:t> = t</a:t>
            </a:r>
            <a:r>
              <a:rPr lang="en-US" baseline="30000" dirty="0">
                <a:sym typeface="Symbol"/>
              </a:rPr>
              <a:t>(k)</a:t>
            </a:r>
            <a:r>
              <a:rPr lang="en-US" dirty="0">
                <a:sym typeface="Symbol"/>
              </a:rPr>
              <a:t>  and stop; else set k=k+1, and </a:t>
            </a:r>
            <a:r>
              <a:rPr lang="en-US" dirty="0" err="1">
                <a:sym typeface="Symbol"/>
              </a:rPr>
              <a:t>goto</a:t>
            </a:r>
            <a:r>
              <a:rPr lang="en-US" dirty="0">
                <a:sym typeface="Symbol"/>
              </a:rPr>
              <a:t> 2</a:t>
            </a:r>
            <a:endParaRPr lang="en-US" dirty="0">
              <a:latin typeface="+mj-lt"/>
            </a:endParaRPr>
          </a:p>
          <a:p>
            <a:pPr marL="514350" indent="-514350">
              <a:buFont typeface="+mj-lt"/>
              <a:buAutoNum type="arabicPeriod"/>
            </a:pPr>
            <a:endParaRPr lang="en-US" dirty="0"/>
          </a:p>
          <a:p>
            <a:pPr lvl="1"/>
            <a:endParaRPr lang="en-US" dirty="0"/>
          </a:p>
        </p:txBody>
      </p:sp>
      <p:sp>
        <p:nvSpPr>
          <p:cNvPr id="4" name="Slide Number Placeholder 1">
            <a:extLst>
              <a:ext uri="{FF2B5EF4-FFF2-40B4-BE49-F238E27FC236}">
                <a16:creationId xmlns:a16="http://schemas.microsoft.com/office/drawing/2014/main" id="{6A22316D-17BA-9F86-6C9F-41C4C876FF7F}"/>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22</a:t>
            </a:fld>
            <a:endParaRPr lang="en-US" sz="2000" dirty="0">
              <a:solidFill>
                <a:srgbClr val="1E0000"/>
              </a:solidFill>
            </a:endParaRPr>
          </a:p>
        </p:txBody>
      </p:sp>
    </p:spTree>
    <p:extLst>
      <p:ext uri="{BB962C8B-B14F-4D97-AF65-F5344CB8AC3E}">
        <p14:creationId xmlns:p14="http://schemas.microsoft.com/office/powerpoint/2010/main" val="3879348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3152"/>
            <a:ext cx="8382000" cy="1078992"/>
          </a:xfrm>
        </p:spPr>
        <p:txBody>
          <a:bodyPr/>
          <a:lstStyle/>
          <a:p>
            <a:r>
              <a:rPr lang="en-US" dirty="0"/>
              <a:t>Conceptual Solution Algorithm, cont.</a:t>
            </a:r>
          </a:p>
        </p:txBody>
      </p:sp>
      <p:sp>
        <p:nvSpPr>
          <p:cNvPr id="3" name="Content Placeholder 2"/>
          <p:cNvSpPr>
            <a:spLocks noGrp="1"/>
          </p:cNvSpPr>
          <p:nvPr>
            <p:ph idx="1"/>
          </p:nvPr>
        </p:nvSpPr>
        <p:spPr>
          <a:xfrm>
            <a:off x="457200" y="1280160"/>
            <a:ext cx="9601200" cy="1767840"/>
          </a:xfrm>
        </p:spPr>
        <p:txBody>
          <a:bodyPr/>
          <a:lstStyle/>
          <a:p>
            <a:r>
              <a:rPr lang="en-US" dirty="0"/>
              <a:t>This algorithm is applied for the base case (j=0) and each specified contingency case, j=1,2,..J</a:t>
            </a:r>
          </a:p>
          <a:p>
            <a:r>
              <a:rPr lang="en-US" dirty="0"/>
              <a:t>The final TTC, </a:t>
            </a:r>
            <a:r>
              <a:rPr lang="en-US" dirty="0" err="1"/>
              <a:t>U</a:t>
            </a:r>
            <a:r>
              <a:rPr lang="en-US" baseline="-25000" dirty="0" err="1"/>
              <a:t>m,n</a:t>
            </a:r>
            <a:r>
              <a:rPr lang="en-US" dirty="0"/>
              <a:t> is then determined by </a:t>
            </a:r>
            <a:br>
              <a:rPr lang="en-US" dirty="0"/>
            </a:br>
            <a:br>
              <a:rPr lang="en-US" dirty="0"/>
            </a:br>
            <a:endParaRPr lang="en-US" dirty="0"/>
          </a:p>
          <a:p>
            <a:endParaRPr lang="en-US" dirty="0"/>
          </a:p>
          <a:p>
            <a:r>
              <a:rPr lang="en-US" dirty="0"/>
              <a:t>This algorithm can be easily performed on parallel processors since each contingency evaluation is independent of the others</a:t>
            </a:r>
          </a:p>
        </p:txBody>
      </p:sp>
      <p:graphicFrame>
        <p:nvGraphicFramePr>
          <p:cNvPr id="5" name="Object 4"/>
          <p:cNvGraphicFramePr>
            <a:graphicFrameLocks noChangeAspect="1"/>
          </p:cNvGraphicFramePr>
          <p:nvPr/>
        </p:nvGraphicFramePr>
        <p:xfrm>
          <a:off x="1524000" y="3036455"/>
          <a:ext cx="3289300" cy="711200"/>
        </p:xfrm>
        <a:graphic>
          <a:graphicData uri="http://schemas.openxmlformats.org/presentationml/2006/ole">
            <mc:AlternateContent xmlns:mc="http://schemas.openxmlformats.org/markup-compatibility/2006">
              <mc:Choice xmlns:v="urn:schemas-microsoft-com:vml" Requires="v">
                <p:oleObj name="Equation" r:id="rId2" imgW="3288960" imgH="711000" progId="Equation.DSMT4">
                  <p:embed/>
                </p:oleObj>
              </mc:Choice>
              <mc:Fallback>
                <p:oleObj name="Equation" r:id="rId2" imgW="3288960" imgH="711000" progId="Equation.DSMT4">
                  <p:embed/>
                  <p:pic>
                    <p:nvPicPr>
                      <p:cNvPr id="5" name="Object 4"/>
                      <p:cNvPicPr>
                        <a:picLocks noChangeAspect="1" noChangeArrowheads="1"/>
                      </p:cNvPicPr>
                      <p:nvPr/>
                    </p:nvPicPr>
                    <p:blipFill>
                      <a:blip r:embed="rId3"/>
                      <a:srcRect/>
                      <a:stretch>
                        <a:fillRect/>
                      </a:stretch>
                    </p:blipFill>
                    <p:spPr bwMode="auto">
                      <a:xfrm>
                        <a:off x="1524000" y="3036455"/>
                        <a:ext cx="32893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1">
            <a:extLst>
              <a:ext uri="{FF2B5EF4-FFF2-40B4-BE49-F238E27FC236}">
                <a16:creationId xmlns:a16="http://schemas.microsoft.com/office/drawing/2014/main" id="{384B81EF-1415-E8C0-258D-232CCCE9F21A}"/>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23</a:t>
            </a:fld>
            <a:endParaRPr lang="en-US" sz="2000" dirty="0">
              <a:solidFill>
                <a:srgbClr val="1E0000"/>
              </a:solidFill>
            </a:endParaRPr>
          </a:p>
        </p:txBody>
      </p:sp>
    </p:spTree>
    <p:extLst>
      <p:ext uri="{BB962C8B-B14F-4D97-AF65-F5344CB8AC3E}">
        <p14:creationId xmlns:p14="http://schemas.microsoft.com/office/powerpoint/2010/main" val="2087984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001000" cy="1069848"/>
          </a:xfrm>
        </p:spPr>
        <p:txBody>
          <a:bodyPr/>
          <a:lstStyle/>
          <a:p>
            <a:r>
              <a:rPr lang="en-US" dirty="0">
                <a:solidFill>
                  <a:srgbClr val="1E0000"/>
                </a:solidFill>
              </a:rPr>
              <a:t>Five Bus Example: Reference</a:t>
            </a:r>
          </a:p>
        </p:txBody>
      </p:sp>
      <p:pic>
        <p:nvPicPr>
          <p:cNvPr id="3665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930" r="19349"/>
          <a:stretch/>
        </p:blipFill>
        <p:spPr bwMode="auto">
          <a:xfrm>
            <a:off x="1371600" y="1280160"/>
            <a:ext cx="6858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00800" y="5054620"/>
            <a:ext cx="4860754" cy="523220"/>
          </a:xfrm>
          <a:prstGeom prst="rect">
            <a:avLst/>
          </a:prstGeom>
          <a:solidFill>
            <a:schemeClr val="bg1">
              <a:lumMod val="95000"/>
            </a:schemeClr>
          </a:solidFill>
        </p:spPr>
        <p:txBody>
          <a:bodyPr wrap="square" rtlCol="0">
            <a:spAutoFit/>
          </a:bodyPr>
          <a:lstStyle/>
          <a:p>
            <a:r>
              <a:rPr lang="en-US" sz="2800" dirty="0">
                <a:solidFill>
                  <a:srgbClr val="1E0000"/>
                </a:solidFill>
              </a:rPr>
              <a:t>PowerWorld Case: </a:t>
            </a:r>
            <a:r>
              <a:rPr lang="en-US" sz="2800" b="1" dirty="0">
                <a:solidFill>
                  <a:srgbClr val="1E0000"/>
                </a:solidFill>
              </a:rPr>
              <a:t>B5_DistFact</a:t>
            </a:r>
          </a:p>
        </p:txBody>
      </p:sp>
      <p:sp>
        <p:nvSpPr>
          <p:cNvPr id="3" name="Slide Number Placeholder 1">
            <a:extLst>
              <a:ext uri="{FF2B5EF4-FFF2-40B4-BE49-F238E27FC236}">
                <a16:creationId xmlns:a16="http://schemas.microsoft.com/office/drawing/2014/main" id="{23A31C00-26A1-1287-9454-D535A3207149}"/>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24</a:t>
            </a:fld>
            <a:endParaRPr lang="en-US" sz="2000" dirty="0">
              <a:solidFill>
                <a:srgbClr val="1E0000"/>
              </a:solidFill>
            </a:endParaRPr>
          </a:p>
        </p:txBody>
      </p:sp>
    </p:spTree>
    <p:extLst>
      <p:ext uri="{BB962C8B-B14F-4D97-AF65-F5344CB8AC3E}">
        <p14:creationId xmlns:p14="http://schemas.microsoft.com/office/powerpoint/2010/main" val="4201469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Rectangle 2"/>
          <p:cNvSpPr>
            <a:spLocks noGrp="1" noChangeArrowheads="1"/>
          </p:cNvSpPr>
          <p:nvPr>
            <p:ph type="title" sz="quarter"/>
          </p:nvPr>
        </p:nvSpPr>
        <p:spPr>
          <a:xfrm>
            <a:off x="612648" y="73151"/>
            <a:ext cx="9101137" cy="1069848"/>
          </a:xfrm>
        </p:spPr>
        <p:txBody>
          <a:bodyPr/>
          <a:lstStyle/>
          <a:p>
            <a:r>
              <a:rPr lang="en-US" dirty="0">
                <a:solidFill>
                  <a:srgbClr val="1E0000"/>
                </a:solidFill>
              </a:rPr>
              <a:t>Five Bus Example: Reference</a:t>
            </a:r>
            <a:endParaRPr lang="en-US" altLang="zh-CN" dirty="0">
              <a:solidFill>
                <a:srgbClr val="1E0000"/>
              </a:solidFill>
              <a:ea typeface="SimSun" charset="-122"/>
            </a:endParaRPr>
          </a:p>
        </p:txBody>
      </p:sp>
      <p:graphicFrame>
        <p:nvGraphicFramePr>
          <p:cNvPr id="10248" name="Object 745"/>
          <p:cNvGraphicFramePr>
            <a:graphicFrameLocks noGrp="1" noChangeAspect="1"/>
          </p:cNvGraphicFramePr>
          <p:nvPr>
            <p:ph sz="quarter" idx="4"/>
          </p:nvPr>
        </p:nvGraphicFramePr>
        <p:xfrm>
          <a:off x="1533525" y="3765549"/>
          <a:ext cx="304800" cy="398463"/>
        </p:xfrm>
        <a:graphic>
          <a:graphicData uri="http://schemas.openxmlformats.org/presentationml/2006/ole">
            <mc:AlternateContent xmlns:mc="http://schemas.openxmlformats.org/markup-compatibility/2006">
              <mc:Choice xmlns:v="urn:schemas-microsoft-com:vml" Requires="v">
                <p:oleObj name="Equation" r:id="rId2" imgW="330120" imgH="431640" progId="Equation.DSMT4">
                  <p:embed/>
                </p:oleObj>
              </mc:Choice>
              <mc:Fallback>
                <p:oleObj name="Equation" r:id="rId2" imgW="330120" imgH="431640" progId="Equation.DSMT4">
                  <p:embed/>
                  <p:pic>
                    <p:nvPicPr>
                      <p:cNvPr id="10248" name="Object 7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3765549"/>
                        <a:ext cx="3048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0104" name="Group 744"/>
          <p:cNvGraphicFramePr>
            <a:graphicFrameLocks noGrp="1"/>
          </p:cNvGraphicFramePr>
          <p:nvPr/>
        </p:nvGraphicFramePr>
        <p:xfrm>
          <a:off x="1143000" y="1371600"/>
          <a:ext cx="8440738" cy="4987799"/>
        </p:xfrm>
        <a:graphic>
          <a:graphicData uri="http://schemas.openxmlformats.org/drawingml/2006/table">
            <a:tbl>
              <a:tblPr/>
              <a:tblGrid>
                <a:gridCol w="1130233">
                  <a:extLst>
                    <a:ext uri="{9D8B030D-6E8A-4147-A177-3AD203B41FA5}">
                      <a16:colId xmlns:a16="http://schemas.microsoft.com/office/drawing/2014/main" val="20000"/>
                    </a:ext>
                  </a:extLst>
                </a:gridCol>
                <a:gridCol w="990909">
                  <a:extLst>
                    <a:ext uri="{9D8B030D-6E8A-4147-A177-3AD203B41FA5}">
                      <a16:colId xmlns:a16="http://schemas.microsoft.com/office/drawing/2014/main" val="20001"/>
                    </a:ext>
                  </a:extLst>
                </a:gridCol>
                <a:gridCol w="1253901">
                  <a:extLst>
                    <a:ext uri="{9D8B030D-6E8A-4147-A177-3AD203B41FA5}">
                      <a16:colId xmlns:a16="http://schemas.microsoft.com/office/drawing/2014/main" val="20002"/>
                    </a:ext>
                  </a:extLst>
                </a:gridCol>
                <a:gridCol w="1390092">
                  <a:extLst>
                    <a:ext uri="{9D8B030D-6E8A-4147-A177-3AD203B41FA5}">
                      <a16:colId xmlns:a16="http://schemas.microsoft.com/office/drawing/2014/main" val="20003"/>
                    </a:ext>
                  </a:extLst>
                </a:gridCol>
                <a:gridCol w="1512194">
                  <a:extLst>
                    <a:ext uri="{9D8B030D-6E8A-4147-A177-3AD203B41FA5}">
                      <a16:colId xmlns:a16="http://schemas.microsoft.com/office/drawing/2014/main" val="20004"/>
                    </a:ext>
                  </a:extLst>
                </a:gridCol>
                <a:gridCol w="2163409">
                  <a:extLst>
                    <a:ext uri="{9D8B030D-6E8A-4147-A177-3AD203B41FA5}">
                      <a16:colId xmlns:a16="http://schemas.microsoft.com/office/drawing/2014/main" val="20005"/>
                    </a:ext>
                  </a:extLst>
                </a:gridCol>
              </a:tblGrid>
              <a:tr h="711223">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dirty="0">
                        <a:ln>
                          <a:noFill/>
                        </a:ln>
                        <a:solidFill>
                          <a:srgbClr val="000000"/>
                        </a:solidFill>
                        <a:effectLst/>
                        <a:latin typeface="Arial"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a:ln>
                          <a:noFill/>
                        </a:ln>
                        <a:solidFill>
                          <a:srgbClr val="000000"/>
                        </a:solidFill>
                        <a:effectLst/>
                        <a:latin typeface="Arial"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a:ln>
                          <a:noFill/>
                        </a:ln>
                        <a:solidFill>
                          <a:srgbClr val="000000"/>
                        </a:solidFill>
                        <a:effectLst/>
                        <a:latin typeface="Arial"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dirty="0">
                        <a:ln>
                          <a:noFill/>
                        </a:ln>
                        <a:solidFill>
                          <a:srgbClr val="000000"/>
                        </a:solidFill>
                        <a:effectLst/>
                        <a:latin typeface="Arial"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dirty="0">
                        <a:ln>
                          <a:noFill/>
                        </a:ln>
                        <a:solidFill>
                          <a:srgbClr val="000000"/>
                        </a:solidFill>
                        <a:effectLst/>
                        <a:latin typeface="Arial"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dirty="0">
                          <a:ln>
                            <a:noFill/>
                          </a:ln>
                          <a:solidFill>
                            <a:srgbClr val="000000"/>
                          </a:solidFill>
                          <a:effectLst/>
                          <a:latin typeface="Arial" charset="0"/>
                          <a:ea typeface="SimSun" charset="-122"/>
                        </a:rPr>
                        <a:t>           </a:t>
                      </a:r>
                      <a:r>
                        <a:rPr kumimoji="0" lang="zh-CN" altLang="en-US" sz="2400" b="1" i="0" u="none" strike="noStrike" cap="none" normalizeH="0" baseline="0" dirty="0">
                          <a:ln>
                            <a:noFill/>
                          </a:ln>
                          <a:solidFill>
                            <a:srgbClr val="0033CC"/>
                          </a:solidFill>
                          <a:effectLst/>
                          <a:latin typeface="Times New Roman" pitchFamily="18" charset="0"/>
                          <a:ea typeface="SimSun" charset="-122"/>
                          <a:cs typeface="Times New Roman" pitchFamily="18" charset="0"/>
                        </a:rPr>
                        <a:t>(</a:t>
                      </a:r>
                      <a:r>
                        <a:rPr kumimoji="0" lang="zh-CN" altLang="en-US" sz="2400" b="1" i="0" u="none" strike="noStrike" cap="none" normalizeH="0" baseline="0" dirty="0">
                          <a:ln>
                            <a:noFill/>
                          </a:ln>
                          <a:solidFill>
                            <a:srgbClr val="0033CC"/>
                          </a:solidFill>
                          <a:effectLst/>
                          <a:latin typeface="Arial" charset="0"/>
                          <a:ea typeface="SimSun" charset="-122"/>
                        </a:rPr>
                        <a:t> </a:t>
                      </a:r>
                      <a:r>
                        <a:rPr kumimoji="0" lang="en-US" altLang="zh-CN" sz="2400" b="1" i="1" u="none" strike="noStrike" cap="none" normalizeH="0" baseline="0" dirty="0">
                          <a:ln>
                            <a:noFill/>
                          </a:ln>
                          <a:solidFill>
                            <a:srgbClr val="0033CC"/>
                          </a:solidFill>
                          <a:effectLst/>
                          <a:latin typeface="Times New Roman" pitchFamily="18" charset="0"/>
                          <a:ea typeface="SimSun" charset="-122"/>
                        </a:rPr>
                        <a:t>MW</a:t>
                      </a:r>
                      <a:r>
                        <a:rPr kumimoji="0" lang="en-US" altLang="zh-CN" sz="2400" b="1" i="0" u="none" strike="noStrike" cap="none" normalizeH="0" baseline="0" dirty="0">
                          <a:ln>
                            <a:noFill/>
                          </a:ln>
                          <a:solidFill>
                            <a:srgbClr val="0033CC"/>
                          </a:solidFill>
                          <a:effectLst/>
                          <a:latin typeface="Arial" charset="0"/>
                          <a:ea typeface="SimSun" charset="-122"/>
                        </a:rPr>
                        <a:t> </a:t>
                      </a:r>
                      <a:r>
                        <a:rPr kumimoji="0" lang="en-US" altLang="zh-CN" sz="2400" b="1" i="0" u="none" strike="noStrike" cap="none" normalizeH="0" baseline="0" dirty="0">
                          <a:ln>
                            <a:noFill/>
                          </a:ln>
                          <a:solidFill>
                            <a:srgbClr val="0033CC"/>
                          </a:solidFill>
                          <a:effectLst/>
                          <a:latin typeface="Times New Roman" pitchFamily="18" charset="0"/>
                          <a:ea typeface="SimSun" charset="-122"/>
                          <a:cs typeface="Times New Roman" pitchFamily="18" charset="0"/>
                        </a:rPr>
                        <a:t>)</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2763">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a:ln>
                            <a:noFill/>
                          </a:ln>
                          <a:solidFill>
                            <a:srgbClr val="000000"/>
                          </a:solidFill>
                          <a:effectLst/>
                          <a:latin typeface="Times New Roman" pitchFamily="18" charset="0"/>
                          <a:ea typeface="SimSun" charset="-122"/>
                        </a:rPr>
                        <a:t>1</a:t>
                      </a:r>
                      <a:endParaRPr kumimoji="0" lang="zh-CN" altLang="en-US" sz="2400" b="1" i="0" u="none" strike="noStrike" cap="none" normalizeH="0" baseline="0" dirty="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1" u="none" strike="noStrike" cap="none" normalizeH="0" baseline="0" dirty="0">
                          <a:ln>
                            <a:noFill/>
                          </a:ln>
                          <a:solidFill>
                            <a:srgbClr val="000000"/>
                          </a:solidFill>
                          <a:effectLst/>
                          <a:latin typeface="Times New Roman" pitchFamily="18" charset="0"/>
                          <a:ea typeface="SimSun" charset="-122"/>
                        </a:rPr>
                        <a:t>2</a:t>
                      </a:r>
                      <a:endParaRPr kumimoji="0" lang="zh-CN" altLang="en-US" sz="2400" b="1" i="1" u="none" strike="noStrike" cap="none" normalizeH="0" baseline="0" dirty="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dirty="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a:ln>
                            <a:noFill/>
                          </a:ln>
                          <a:solidFill>
                            <a:srgbClr val="000000"/>
                          </a:solidFill>
                          <a:effectLst/>
                          <a:latin typeface="Times New Roman" pitchFamily="18" charset="0"/>
                          <a:ea typeface="SimSun" charset="-122"/>
                        </a:rPr>
                        <a:t>6.25</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dirty="0">
                          <a:ln>
                            <a:noFill/>
                          </a:ln>
                          <a:solidFill>
                            <a:srgbClr val="000000"/>
                          </a:solidFill>
                          <a:effectLst/>
                          <a:latin typeface="Times New Roman" pitchFamily="18" charset="0"/>
                          <a:ea typeface="SimSun" charset="-122"/>
                        </a:rPr>
                        <a:t>150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1223">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1" u="none" strike="noStrike" cap="none" normalizeH="0" baseline="0" dirty="0">
                          <a:ln>
                            <a:noFill/>
                          </a:ln>
                          <a:solidFill>
                            <a:srgbClr val="000000"/>
                          </a:solidFill>
                          <a:effectLst/>
                          <a:latin typeface="Times New Roman" pitchFamily="18" charset="0"/>
                          <a:ea typeface="SimSun" charset="-122"/>
                        </a:rPr>
                        <a:t>1</a:t>
                      </a:r>
                      <a:endParaRPr kumimoji="0" lang="zh-CN" altLang="en-US" sz="2400" b="1" i="1" u="none" strike="noStrike" cap="none" normalizeH="0" baseline="0" dirty="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a:ln>
                            <a:noFill/>
                          </a:ln>
                          <a:solidFill>
                            <a:srgbClr val="000000"/>
                          </a:solidFill>
                          <a:effectLst/>
                          <a:latin typeface="Times New Roman" pitchFamily="18" charset="0"/>
                          <a:ea typeface="SimSun" charset="-122"/>
                        </a:rPr>
                        <a:t>3</a:t>
                      </a:r>
                      <a:endParaRPr kumimoji="0" lang="zh-CN" altLang="en-US" sz="2400" b="1" i="0" u="none" strike="noStrike" cap="none" normalizeH="0" baseline="0" dirty="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a:ln>
                            <a:noFill/>
                          </a:ln>
                          <a:solidFill>
                            <a:srgbClr val="000000"/>
                          </a:solidFill>
                          <a:effectLst/>
                          <a:latin typeface="Times New Roman" pitchFamily="18" charset="0"/>
                          <a:ea typeface="SimSun" charset="-122"/>
                        </a:rPr>
                        <a:t>12.5</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dirty="0">
                          <a:ln>
                            <a:noFill/>
                          </a:ln>
                          <a:solidFill>
                            <a:srgbClr val="000000"/>
                          </a:solidFill>
                          <a:effectLst/>
                          <a:latin typeface="Times New Roman" pitchFamily="18" charset="0"/>
                          <a:ea typeface="SimSun" charset="-122"/>
                        </a:rPr>
                        <a:t>400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1223">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1" u="none" strike="noStrike" cap="none" normalizeH="0" baseline="0" dirty="0">
                          <a:ln>
                            <a:noFill/>
                          </a:ln>
                          <a:solidFill>
                            <a:srgbClr val="000000"/>
                          </a:solidFill>
                          <a:effectLst/>
                          <a:latin typeface="Times New Roman" pitchFamily="18" charset="0"/>
                          <a:ea typeface="SimSun" charset="-122"/>
                        </a:rPr>
                        <a:t>1</a:t>
                      </a:r>
                      <a:endParaRPr kumimoji="0" lang="zh-CN" altLang="en-US" sz="2400" b="1" i="1" u="none" strike="noStrike" cap="none" normalizeH="0" baseline="0" dirty="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a:ln>
                            <a:noFill/>
                          </a:ln>
                          <a:solidFill>
                            <a:srgbClr val="000000"/>
                          </a:solidFill>
                          <a:effectLst/>
                          <a:latin typeface="Times New Roman" pitchFamily="18" charset="0"/>
                          <a:ea typeface="SimSun" charset="-122"/>
                        </a:rPr>
                        <a:t>4</a:t>
                      </a:r>
                      <a:endParaRPr kumimoji="0" lang="zh-CN" altLang="en-US" sz="2400" b="1" i="0" u="none" strike="noStrike" cap="none" normalizeH="0" baseline="0" dirty="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a:ln>
                            <a:noFill/>
                          </a:ln>
                          <a:solidFill>
                            <a:srgbClr val="000000"/>
                          </a:solidFill>
                          <a:effectLst/>
                          <a:latin typeface="Times New Roman" pitchFamily="18" charset="0"/>
                          <a:ea typeface="SimSun" charset="-122"/>
                        </a:rPr>
                        <a:t>12.5</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a:ln>
                            <a:noFill/>
                          </a:ln>
                          <a:solidFill>
                            <a:srgbClr val="000000"/>
                          </a:solidFill>
                          <a:effectLst/>
                          <a:latin typeface="Times New Roman" pitchFamily="18" charset="0"/>
                          <a:ea typeface="SimSun" charset="-122"/>
                        </a:rPr>
                        <a:t>150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4302">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a:ln>
                            <a:noFill/>
                          </a:ln>
                          <a:solidFill>
                            <a:srgbClr val="000000"/>
                          </a:solidFill>
                          <a:effectLst/>
                          <a:latin typeface="Times New Roman" pitchFamily="18" charset="0"/>
                          <a:ea typeface="SimSun" charset="-122"/>
                        </a:rPr>
                        <a:t>2</a:t>
                      </a:r>
                      <a:endParaRPr kumimoji="0" lang="zh-CN" altLang="en-US" sz="2400" b="1" i="0" u="none" strike="noStrike" cap="none" normalizeH="0" baseline="0" dirty="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a:ln>
                            <a:noFill/>
                          </a:ln>
                          <a:solidFill>
                            <a:srgbClr val="000000"/>
                          </a:solidFill>
                          <a:effectLst/>
                          <a:latin typeface="Times New Roman" pitchFamily="18" charset="0"/>
                          <a:ea typeface="SimSun" charset="-122"/>
                        </a:rPr>
                        <a:t>3</a:t>
                      </a:r>
                      <a:endParaRPr kumimoji="0" lang="zh-CN" altLang="en-US" sz="2400" b="1" i="0" u="none" strike="noStrike" cap="none" normalizeH="0" baseline="0" dirty="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dirty="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a:ln>
                            <a:noFill/>
                          </a:ln>
                          <a:solidFill>
                            <a:srgbClr val="000000"/>
                          </a:solidFill>
                          <a:effectLst/>
                          <a:latin typeface="Times New Roman" pitchFamily="18" charset="0"/>
                          <a:ea typeface="SimSun" charset="-122"/>
                        </a:rPr>
                        <a:t>12.5</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a:ln>
                            <a:noFill/>
                          </a:ln>
                          <a:solidFill>
                            <a:srgbClr val="000000"/>
                          </a:solidFill>
                          <a:effectLst/>
                          <a:latin typeface="Times New Roman" pitchFamily="18" charset="0"/>
                          <a:ea typeface="SimSun" charset="-122"/>
                        </a:rPr>
                        <a:t>150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2763">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a:ln>
                            <a:noFill/>
                          </a:ln>
                          <a:solidFill>
                            <a:srgbClr val="000000"/>
                          </a:solidFill>
                          <a:effectLst/>
                          <a:latin typeface="Times New Roman" pitchFamily="18" charset="0"/>
                          <a:ea typeface="SimSun" charset="-122"/>
                        </a:rPr>
                        <a:t>3</a:t>
                      </a:r>
                      <a:endParaRPr kumimoji="0" lang="zh-CN" altLang="en-US" sz="2400" b="1" i="0" u="none" strike="noStrike" cap="none" normalizeH="0" baseline="0" dirty="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a:ln>
                            <a:noFill/>
                          </a:ln>
                          <a:solidFill>
                            <a:srgbClr val="000000"/>
                          </a:solidFill>
                          <a:effectLst/>
                          <a:latin typeface="Times New Roman" pitchFamily="18" charset="0"/>
                          <a:ea typeface="SimSun" charset="-122"/>
                        </a:rPr>
                        <a:t>4</a:t>
                      </a:r>
                      <a:endParaRPr kumimoji="0" lang="zh-CN" altLang="en-US" sz="2400" b="1" i="0" u="none" strike="noStrike" cap="none" normalizeH="0" baseline="0" dirty="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dirty="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a:ln>
                            <a:noFill/>
                          </a:ln>
                          <a:solidFill>
                            <a:srgbClr val="000000"/>
                          </a:solidFill>
                          <a:effectLst/>
                          <a:latin typeface="Times New Roman" pitchFamily="18" charset="0"/>
                          <a:ea typeface="SimSun" charset="-122"/>
                        </a:rPr>
                        <a:t>12.5</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a:ln>
                            <a:noFill/>
                          </a:ln>
                          <a:solidFill>
                            <a:srgbClr val="000000"/>
                          </a:solidFill>
                          <a:effectLst/>
                          <a:latin typeface="Times New Roman" pitchFamily="18" charset="0"/>
                          <a:ea typeface="SimSun" charset="-122"/>
                        </a:rPr>
                        <a:t>150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4302">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a:ln>
                            <a:noFill/>
                          </a:ln>
                          <a:solidFill>
                            <a:srgbClr val="000000"/>
                          </a:solidFill>
                          <a:effectLst/>
                          <a:latin typeface="Times New Roman" pitchFamily="18" charset="0"/>
                          <a:ea typeface="SimSun" charset="-122"/>
                        </a:rPr>
                        <a:t>4</a:t>
                      </a:r>
                      <a:endParaRPr kumimoji="0" lang="zh-CN" altLang="en-US" sz="2400" b="1" i="0" u="none" strike="noStrike" cap="none" normalizeH="0" baseline="0" dirty="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a:ln>
                            <a:noFill/>
                          </a:ln>
                          <a:solidFill>
                            <a:srgbClr val="000000"/>
                          </a:solidFill>
                          <a:effectLst/>
                          <a:latin typeface="Times New Roman" pitchFamily="18" charset="0"/>
                          <a:ea typeface="SimSun" charset="-122"/>
                        </a:rPr>
                        <a:t>5</a:t>
                      </a:r>
                      <a:endParaRPr kumimoji="0" lang="zh-CN" altLang="en-US" sz="2400" b="1" i="0" u="none" strike="noStrike" cap="none" normalizeH="0" baseline="0" dirty="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dirty="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a:ln>
                            <a:noFill/>
                          </a:ln>
                          <a:solidFill>
                            <a:srgbClr val="000000"/>
                          </a:solidFill>
                          <a:effectLst/>
                          <a:latin typeface="Times New Roman" pitchFamily="18" charset="0"/>
                          <a:ea typeface="SimSun" charset="-122"/>
                        </a:rPr>
                        <a:t>10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dirty="0">
                          <a:ln>
                            <a:noFill/>
                          </a:ln>
                          <a:solidFill>
                            <a:srgbClr val="000000"/>
                          </a:solidFill>
                          <a:effectLst/>
                          <a:latin typeface="Times New Roman" pitchFamily="18" charset="0"/>
                          <a:ea typeface="SimSun" charset="-122"/>
                        </a:rPr>
                        <a:t>1</a:t>
                      </a:r>
                      <a:r>
                        <a:rPr kumimoji="0" lang="en-US" altLang="zh-CN" sz="2400" b="1" i="0" u="none" strike="noStrike" cap="none" normalizeH="0" baseline="0" dirty="0">
                          <a:ln>
                            <a:noFill/>
                          </a:ln>
                          <a:solidFill>
                            <a:srgbClr val="000000"/>
                          </a:solidFill>
                          <a:effectLst/>
                          <a:latin typeface="Times New Roman" pitchFamily="18" charset="0"/>
                          <a:ea typeface="SimSun" charset="-122"/>
                        </a:rPr>
                        <a:t>,</a:t>
                      </a:r>
                      <a:r>
                        <a:rPr kumimoji="0" lang="zh-CN" altLang="en-US" sz="2400" b="1" i="0" u="none" strike="noStrike" cap="none" normalizeH="0" baseline="0" dirty="0">
                          <a:ln>
                            <a:noFill/>
                          </a:ln>
                          <a:solidFill>
                            <a:srgbClr val="000000"/>
                          </a:solidFill>
                          <a:effectLst/>
                          <a:latin typeface="Times New Roman" pitchFamily="18" charset="0"/>
                          <a:ea typeface="SimSun" charset="-122"/>
                        </a:rPr>
                        <a:t>000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0242" name="Object 125"/>
          <p:cNvGraphicFramePr>
            <a:graphicFrameLocks noChangeAspect="1"/>
          </p:cNvGraphicFramePr>
          <p:nvPr/>
        </p:nvGraphicFramePr>
        <p:xfrm>
          <a:off x="1550987" y="1663698"/>
          <a:ext cx="190500" cy="304800"/>
        </p:xfrm>
        <a:graphic>
          <a:graphicData uri="http://schemas.openxmlformats.org/presentationml/2006/ole">
            <mc:AlternateContent xmlns:mc="http://schemas.openxmlformats.org/markup-compatibility/2006">
              <mc:Choice xmlns:v="urn:schemas-microsoft-com:vml" Requires="v">
                <p:oleObj name="Equation" r:id="rId4" imgW="190440" imgH="304560" progId="Equation.DSMT4">
                  <p:embed/>
                </p:oleObj>
              </mc:Choice>
              <mc:Fallback>
                <p:oleObj name="Equation" r:id="rId4" imgW="190440" imgH="304560" progId="Equation.DSMT4">
                  <p:embed/>
                  <p:pic>
                    <p:nvPicPr>
                      <p:cNvPr id="10242" name="Object 1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0987" y="1663698"/>
                        <a:ext cx="190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126"/>
          <p:cNvGraphicFramePr>
            <a:graphicFrameLocks noChangeAspect="1"/>
          </p:cNvGraphicFramePr>
          <p:nvPr/>
        </p:nvGraphicFramePr>
        <p:xfrm>
          <a:off x="2713037" y="1638298"/>
          <a:ext cx="152400" cy="317500"/>
        </p:xfrm>
        <a:graphic>
          <a:graphicData uri="http://schemas.openxmlformats.org/presentationml/2006/ole">
            <mc:AlternateContent xmlns:mc="http://schemas.openxmlformats.org/markup-compatibility/2006">
              <mc:Choice xmlns:v="urn:schemas-microsoft-com:vml" Requires="v">
                <p:oleObj name="Equation" r:id="rId6" imgW="152280" imgH="317160" progId="Equation.DSMT4">
                  <p:embed/>
                </p:oleObj>
              </mc:Choice>
              <mc:Fallback>
                <p:oleObj name="Equation" r:id="rId6" imgW="152280" imgH="317160" progId="Equation.DSMT4">
                  <p:embed/>
                  <p:pic>
                    <p:nvPicPr>
                      <p:cNvPr id="10243" name="Object 1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3037" y="1638298"/>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127"/>
          <p:cNvGraphicFramePr>
            <a:graphicFrameLocks noChangeAspect="1"/>
          </p:cNvGraphicFramePr>
          <p:nvPr/>
        </p:nvGraphicFramePr>
        <p:xfrm>
          <a:off x="3779837" y="1606548"/>
          <a:ext cx="215900" cy="393700"/>
        </p:xfrm>
        <a:graphic>
          <a:graphicData uri="http://schemas.openxmlformats.org/presentationml/2006/ole">
            <mc:AlternateContent xmlns:mc="http://schemas.openxmlformats.org/markup-compatibility/2006">
              <mc:Choice xmlns:v="urn:schemas-microsoft-com:vml" Requires="v">
                <p:oleObj name="Equation" r:id="rId8" imgW="215640" imgH="393480" progId="Equation.DSMT4">
                  <p:embed/>
                </p:oleObj>
              </mc:Choice>
              <mc:Fallback>
                <p:oleObj name="Equation" r:id="rId8" imgW="215640" imgH="393480" progId="Equation.DSMT4">
                  <p:embed/>
                  <p:pic>
                    <p:nvPicPr>
                      <p:cNvPr id="10244" name="Object 1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9837" y="1606548"/>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128"/>
          <p:cNvGraphicFramePr>
            <a:graphicFrameLocks noChangeAspect="1"/>
          </p:cNvGraphicFramePr>
          <p:nvPr/>
        </p:nvGraphicFramePr>
        <p:xfrm>
          <a:off x="4986337" y="1521346"/>
          <a:ext cx="368300" cy="495300"/>
        </p:xfrm>
        <a:graphic>
          <a:graphicData uri="http://schemas.openxmlformats.org/presentationml/2006/ole">
            <mc:AlternateContent xmlns:mc="http://schemas.openxmlformats.org/markup-compatibility/2006">
              <mc:Choice xmlns:v="urn:schemas-microsoft-com:vml" Requires="v">
                <p:oleObj name="Equation" r:id="rId10" imgW="368280" imgH="495000" progId="Equation.DSMT4">
                  <p:embed/>
                </p:oleObj>
              </mc:Choice>
              <mc:Fallback>
                <p:oleObj name="Equation" r:id="rId10" imgW="368280" imgH="495000" progId="Equation.DSMT4">
                  <p:embed/>
                  <p:pic>
                    <p:nvPicPr>
                      <p:cNvPr id="10245" name="Object 128"/>
                      <p:cNvPicPr>
                        <a:picLocks noChangeAspect="1" noChangeArrowheads="1"/>
                      </p:cNvPicPr>
                      <p:nvPr/>
                    </p:nvPicPr>
                    <p:blipFill>
                      <a:blip r:embed="rId11"/>
                      <a:srcRect/>
                      <a:stretch>
                        <a:fillRect/>
                      </a:stretch>
                    </p:blipFill>
                    <p:spPr bwMode="auto">
                      <a:xfrm>
                        <a:off x="4986337" y="1521346"/>
                        <a:ext cx="368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130"/>
          <p:cNvGraphicFramePr>
            <a:graphicFrameLocks noChangeAspect="1"/>
          </p:cNvGraphicFramePr>
          <p:nvPr/>
        </p:nvGraphicFramePr>
        <p:xfrm>
          <a:off x="6542087" y="1585406"/>
          <a:ext cx="292100" cy="431800"/>
        </p:xfrm>
        <a:graphic>
          <a:graphicData uri="http://schemas.openxmlformats.org/presentationml/2006/ole">
            <mc:AlternateContent xmlns:mc="http://schemas.openxmlformats.org/markup-compatibility/2006">
              <mc:Choice xmlns:v="urn:schemas-microsoft-com:vml" Requires="v">
                <p:oleObj name="Equation" r:id="rId12" imgW="291960" imgH="431640" progId="Equation.DSMT4">
                  <p:embed/>
                </p:oleObj>
              </mc:Choice>
              <mc:Fallback>
                <p:oleObj name="Equation" r:id="rId12" imgW="291960" imgH="431640" progId="Equation.DSMT4">
                  <p:embed/>
                  <p:pic>
                    <p:nvPicPr>
                      <p:cNvPr id="10246" name="Object 130"/>
                      <p:cNvPicPr>
                        <a:picLocks noChangeAspect="1" noChangeArrowheads="1"/>
                      </p:cNvPicPr>
                      <p:nvPr/>
                    </p:nvPicPr>
                    <p:blipFill>
                      <a:blip r:embed="rId13"/>
                      <a:srcRect/>
                      <a:stretch>
                        <a:fillRect/>
                      </a:stretch>
                    </p:blipFill>
                    <p:spPr bwMode="auto">
                      <a:xfrm>
                        <a:off x="6542087" y="1585406"/>
                        <a:ext cx="292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131"/>
          <p:cNvGraphicFramePr>
            <a:graphicFrameLocks noChangeAspect="1"/>
          </p:cNvGraphicFramePr>
          <p:nvPr/>
        </p:nvGraphicFramePr>
        <p:xfrm>
          <a:off x="7758112" y="1536698"/>
          <a:ext cx="698500" cy="533400"/>
        </p:xfrm>
        <a:graphic>
          <a:graphicData uri="http://schemas.openxmlformats.org/presentationml/2006/ole">
            <mc:AlternateContent xmlns:mc="http://schemas.openxmlformats.org/markup-compatibility/2006">
              <mc:Choice xmlns:v="urn:schemas-microsoft-com:vml" Requires="v">
                <p:oleObj name="Equation" r:id="rId14" imgW="698400" imgH="533160" progId="Equation.DSMT4">
                  <p:embed/>
                </p:oleObj>
              </mc:Choice>
              <mc:Fallback>
                <p:oleObj name="Equation" r:id="rId14" imgW="698400" imgH="533160" progId="Equation.DSMT4">
                  <p:embed/>
                  <p:pic>
                    <p:nvPicPr>
                      <p:cNvPr id="10247" name="Object 1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58112" y="1536698"/>
                        <a:ext cx="698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747"/>
          <p:cNvGraphicFramePr>
            <a:graphicFrameLocks noChangeAspect="1"/>
          </p:cNvGraphicFramePr>
          <p:nvPr/>
        </p:nvGraphicFramePr>
        <p:xfrm>
          <a:off x="1533525" y="2319336"/>
          <a:ext cx="304800" cy="430212"/>
        </p:xfrm>
        <a:graphic>
          <a:graphicData uri="http://schemas.openxmlformats.org/presentationml/2006/ole">
            <mc:AlternateContent xmlns:mc="http://schemas.openxmlformats.org/markup-compatibility/2006">
              <mc:Choice xmlns:v="urn:schemas-microsoft-com:vml" Requires="v">
                <p:oleObj name="Equation" r:id="rId16" imgW="304560" imgH="431640" progId="Equation.DSMT4">
                  <p:embed/>
                </p:oleObj>
              </mc:Choice>
              <mc:Fallback>
                <p:oleObj name="Equation" r:id="rId16" imgW="304560" imgH="431640" progId="Equation.DSMT4">
                  <p:embed/>
                  <p:pic>
                    <p:nvPicPr>
                      <p:cNvPr id="10249" name="Object 74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33525" y="2319336"/>
                        <a:ext cx="3048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748"/>
          <p:cNvGraphicFramePr>
            <a:graphicFrameLocks noChangeAspect="1"/>
          </p:cNvGraphicFramePr>
          <p:nvPr/>
        </p:nvGraphicFramePr>
        <p:xfrm>
          <a:off x="1509712" y="2984499"/>
          <a:ext cx="330200" cy="430213"/>
        </p:xfrm>
        <a:graphic>
          <a:graphicData uri="http://schemas.openxmlformats.org/presentationml/2006/ole">
            <mc:AlternateContent xmlns:mc="http://schemas.openxmlformats.org/markup-compatibility/2006">
              <mc:Choice xmlns:v="urn:schemas-microsoft-com:vml" Requires="v">
                <p:oleObj name="Equation" r:id="rId18" imgW="330120" imgH="431640" progId="Equation.DSMT4">
                  <p:embed/>
                </p:oleObj>
              </mc:Choice>
              <mc:Fallback>
                <p:oleObj name="Equation" r:id="rId18" imgW="330120" imgH="431640" progId="Equation.DSMT4">
                  <p:embed/>
                  <p:pic>
                    <p:nvPicPr>
                      <p:cNvPr id="10250" name="Object 74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09712" y="2984499"/>
                        <a:ext cx="3302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1" name="Object 749"/>
          <p:cNvGraphicFramePr>
            <a:graphicFrameLocks noChangeAspect="1"/>
          </p:cNvGraphicFramePr>
          <p:nvPr/>
        </p:nvGraphicFramePr>
        <p:xfrm>
          <a:off x="1519237" y="4471986"/>
          <a:ext cx="330200" cy="430212"/>
        </p:xfrm>
        <a:graphic>
          <a:graphicData uri="http://schemas.openxmlformats.org/presentationml/2006/ole">
            <mc:AlternateContent xmlns:mc="http://schemas.openxmlformats.org/markup-compatibility/2006">
              <mc:Choice xmlns:v="urn:schemas-microsoft-com:vml" Requires="v">
                <p:oleObj name="Equation" r:id="rId20" imgW="330120" imgH="431640" progId="Equation.DSMT4">
                  <p:embed/>
                </p:oleObj>
              </mc:Choice>
              <mc:Fallback>
                <p:oleObj name="Equation" r:id="rId20" imgW="330120" imgH="431640" progId="Equation.DSMT4">
                  <p:embed/>
                  <p:pic>
                    <p:nvPicPr>
                      <p:cNvPr id="10251" name="Object 74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19237" y="4471986"/>
                        <a:ext cx="3302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2" name="Object 750"/>
          <p:cNvGraphicFramePr>
            <a:graphicFrameLocks noChangeAspect="1"/>
          </p:cNvGraphicFramePr>
          <p:nvPr/>
        </p:nvGraphicFramePr>
        <p:xfrm>
          <a:off x="1528762" y="5214936"/>
          <a:ext cx="330200" cy="430212"/>
        </p:xfrm>
        <a:graphic>
          <a:graphicData uri="http://schemas.openxmlformats.org/presentationml/2006/ole">
            <mc:AlternateContent xmlns:mc="http://schemas.openxmlformats.org/markup-compatibility/2006">
              <mc:Choice xmlns:v="urn:schemas-microsoft-com:vml" Requires="v">
                <p:oleObj name="Equation" r:id="rId22" imgW="330120" imgH="431640" progId="Equation.DSMT4">
                  <p:embed/>
                </p:oleObj>
              </mc:Choice>
              <mc:Fallback>
                <p:oleObj name="Equation" r:id="rId22" imgW="330120" imgH="431640" progId="Equation.DSMT4">
                  <p:embed/>
                  <p:pic>
                    <p:nvPicPr>
                      <p:cNvPr id="10252" name="Object 75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8762" y="5214936"/>
                        <a:ext cx="3302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3" name="Object 751"/>
          <p:cNvGraphicFramePr>
            <a:graphicFrameLocks noChangeAspect="1"/>
          </p:cNvGraphicFramePr>
          <p:nvPr/>
        </p:nvGraphicFramePr>
        <p:xfrm>
          <a:off x="1547812" y="5929311"/>
          <a:ext cx="330200" cy="430212"/>
        </p:xfrm>
        <a:graphic>
          <a:graphicData uri="http://schemas.openxmlformats.org/presentationml/2006/ole">
            <mc:AlternateContent xmlns:mc="http://schemas.openxmlformats.org/markup-compatibility/2006">
              <mc:Choice xmlns:v="urn:schemas-microsoft-com:vml" Requires="v">
                <p:oleObj name="Equation" r:id="rId24" imgW="330120" imgH="431640" progId="Equation.DSMT4">
                  <p:embed/>
                </p:oleObj>
              </mc:Choice>
              <mc:Fallback>
                <p:oleObj name="Equation" r:id="rId24" imgW="330120" imgH="431640" progId="Equation.DSMT4">
                  <p:embed/>
                  <p:pic>
                    <p:nvPicPr>
                      <p:cNvPr id="10253" name="Object 75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47812" y="5929311"/>
                        <a:ext cx="3302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1847705F-801F-9DF1-9E57-5ACCFD1B5918}"/>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25</a:t>
            </a:fld>
            <a:endParaRPr lang="en-US" sz="2000" dirty="0">
              <a:solidFill>
                <a:srgbClr val="1E0000"/>
              </a:solidFill>
            </a:endParaRPr>
          </a:p>
        </p:txBody>
      </p:sp>
    </p:spTree>
    <p:extLst>
      <p:ext uri="{BB962C8B-B14F-4D97-AF65-F5344CB8AC3E}">
        <p14:creationId xmlns:p14="http://schemas.microsoft.com/office/powerpoint/2010/main" val="3173766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074"/>
          <p:cNvSpPr>
            <a:spLocks noGrp="1" noChangeArrowheads="1"/>
          </p:cNvSpPr>
          <p:nvPr>
            <p:ph type="title"/>
          </p:nvPr>
        </p:nvSpPr>
        <p:spPr/>
        <p:txBody>
          <a:bodyPr/>
          <a:lstStyle/>
          <a:p>
            <a:r>
              <a:rPr lang="en-US" altLang="zh-CN" dirty="0">
                <a:ea typeface="SimSun" charset="-122"/>
              </a:rPr>
              <a:t>Five Bus Example </a:t>
            </a:r>
          </a:p>
        </p:txBody>
      </p:sp>
      <p:sp>
        <p:nvSpPr>
          <p:cNvPr id="11271" name="Rectangle 3075"/>
          <p:cNvSpPr>
            <a:spLocks noGrp="1" noChangeArrowheads="1"/>
          </p:cNvSpPr>
          <p:nvPr>
            <p:ph idx="1"/>
          </p:nvPr>
        </p:nvSpPr>
        <p:spPr>
          <a:xfrm>
            <a:off x="457200" y="1280160"/>
            <a:ext cx="10591800" cy="5044440"/>
          </a:xfrm>
        </p:spPr>
        <p:txBody>
          <a:bodyPr/>
          <a:lstStyle/>
          <a:p>
            <a:pPr marL="461963" indent="-461963">
              <a:spcBef>
                <a:spcPct val="0"/>
              </a:spcBef>
            </a:pPr>
            <a:r>
              <a:rPr lang="en-US" altLang="zh-CN" dirty="0">
                <a:ea typeface="SimSun" charset="-122"/>
              </a:rPr>
              <a:t>We evaluate U</a:t>
            </a:r>
            <a:r>
              <a:rPr lang="en-US" altLang="zh-CN" baseline="-25000" dirty="0">
                <a:ea typeface="SimSun" charset="-122"/>
              </a:rPr>
              <a:t>2,3</a:t>
            </a:r>
            <a:r>
              <a:rPr lang="en-US" altLang="zh-CN" dirty="0">
                <a:ea typeface="SimSun" charset="-122"/>
              </a:rPr>
              <a:t> using the previous procedure</a:t>
            </a:r>
          </a:p>
          <a:p>
            <a:pPr marL="862013" lvl="1" indent="-461963">
              <a:spcBef>
                <a:spcPct val="0"/>
              </a:spcBef>
            </a:pPr>
            <a:r>
              <a:rPr lang="en-US" altLang="zh-CN" dirty="0">
                <a:ea typeface="SimSun" charset="-122"/>
              </a:rPr>
              <a:t>Gradually increase generation at Bus 2 and load at Bus 3</a:t>
            </a:r>
          </a:p>
          <a:p>
            <a:pPr marL="461963" indent="-461963">
              <a:spcBef>
                <a:spcPct val="0"/>
              </a:spcBef>
            </a:pPr>
            <a:r>
              <a:rPr lang="en-US" altLang="zh-CN" dirty="0">
                <a:ea typeface="SimSun" charset="-122"/>
              </a:rPr>
              <a:t>We consider the base case and the single contingency with line </a:t>
            </a:r>
            <a:r>
              <a:rPr lang="en-US" altLang="zh-CN" dirty="0">
                <a:latin typeface="Times New Roman" pitchFamily="18" charset="0"/>
                <a:ea typeface="SimSun" charset="-122"/>
              </a:rPr>
              <a:t>2</a:t>
            </a:r>
            <a:r>
              <a:rPr lang="en-US" altLang="zh-CN" dirty="0">
                <a:ea typeface="SimSun" charset="-122"/>
              </a:rPr>
              <a:t> outaged (between 1 and 3): </a:t>
            </a:r>
            <a:r>
              <a:rPr lang="en-US" altLang="zh-CN" i="1" dirty="0">
                <a:latin typeface="Times New Roman" pitchFamily="18" charset="0"/>
                <a:ea typeface="SimSun" charset="-122"/>
              </a:rPr>
              <a:t>J</a:t>
            </a:r>
            <a:r>
              <a:rPr lang="en-US" altLang="zh-CN" dirty="0">
                <a:ea typeface="SimSun" charset="-122"/>
              </a:rPr>
              <a:t> </a:t>
            </a:r>
            <a:r>
              <a:rPr lang="en-US" altLang="zh-CN" dirty="0">
                <a:latin typeface="Symbol" pitchFamily="18" charset="2"/>
                <a:ea typeface="SimSun" charset="-122"/>
              </a:rPr>
              <a:t>=</a:t>
            </a:r>
            <a:r>
              <a:rPr lang="en-US" altLang="zh-CN" dirty="0">
                <a:ea typeface="SimSun" charset="-122"/>
              </a:rPr>
              <a:t> </a:t>
            </a:r>
            <a:r>
              <a:rPr lang="en-US" altLang="zh-CN" dirty="0">
                <a:latin typeface="Times New Roman" pitchFamily="18" charset="0"/>
                <a:ea typeface="SimSun" charset="-122"/>
              </a:rPr>
              <a:t>1</a:t>
            </a:r>
          </a:p>
          <a:p>
            <a:pPr marL="461963" indent="-461963">
              <a:spcBef>
                <a:spcPct val="0"/>
              </a:spcBef>
            </a:pPr>
            <a:r>
              <a:rPr lang="en-US" altLang="zh-CN" dirty="0">
                <a:ea typeface="SimSun" charset="-122"/>
              </a:rPr>
              <a:t>Simulation results show for the base case that</a:t>
            </a:r>
          </a:p>
          <a:p>
            <a:pPr marL="461963" indent="-461963">
              <a:spcBef>
                <a:spcPct val="0"/>
              </a:spcBef>
            </a:pPr>
            <a:endParaRPr lang="en-US" altLang="zh-CN" dirty="0">
              <a:ea typeface="SimSun" charset="-122"/>
            </a:endParaRPr>
          </a:p>
          <a:p>
            <a:pPr marL="461963" indent="-461963">
              <a:spcBef>
                <a:spcPct val="0"/>
              </a:spcBef>
            </a:pPr>
            <a:endParaRPr lang="en-US" altLang="zh-CN" dirty="0">
              <a:ea typeface="SimSun" charset="-122"/>
            </a:endParaRPr>
          </a:p>
          <a:p>
            <a:pPr marL="461963" indent="-461963">
              <a:spcBef>
                <a:spcPct val="0"/>
              </a:spcBef>
            </a:pPr>
            <a:r>
              <a:rPr lang="en-US" altLang="zh-CN" dirty="0">
                <a:ea typeface="SimSun" charset="-122"/>
              </a:rPr>
              <a:t>And for the contingency that</a:t>
            </a:r>
            <a:br>
              <a:rPr lang="en-US" altLang="zh-CN" dirty="0">
                <a:ea typeface="SimSun" charset="-122"/>
              </a:rPr>
            </a:br>
            <a:endParaRPr lang="en-US" altLang="zh-CN" dirty="0">
              <a:ea typeface="SimSun" charset="-122"/>
            </a:endParaRPr>
          </a:p>
          <a:p>
            <a:pPr marL="461963" indent="-461963">
              <a:spcBef>
                <a:spcPct val="0"/>
              </a:spcBef>
            </a:pPr>
            <a:r>
              <a:rPr lang="en-US" altLang="zh-CN" dirty="0">
                <a:ea typeface="SimSun" charset="-122"/>
              </a:rPr>
              <a:t>Hence  </a:t>
            </a:r>
          </a:p>
        </p:txBody>
      </p:sp>
      <p:graphicFrame>
        <p:nvGraphicFramePr>
          <p:cNvPr id="11267" name="Object 3079"/>
          <p:cNvGraphicFramePr>
            <a:graphicFrameLocks noChangeAspect="1"/>
          </p:cNvGraphicFramePr>
          <p:nvPr/>
        </p:nvGraphicFramePr>
        <p:xfrm>
          <a:off x="2133600" y="5105400"/>
          <a:ext cx="5181600" cy="584200"/>
        </p:xfrm>
        <a:graphic>
          <a:graphicData uri="http://schemas.openxmlformats.org/presentationml/2006/ole">
            <mc:AlternateContent xmlns:mc="http://schemas.openxmlformats.org/markup-compatibility/2006">
              <mc:Choice xmlns:v="urn:schemas-microsoft-com:vml" Requires="v">
                <p:oleObj name="Equation" r:id="rId2" imgW="5181480" imgH="583920" progId="Equation.DSMT4">
                  <p:embed/>
                </p:oleObj>
              </mc:Choice>
              <mc:Fallback>
                <p:oleObj name="Equation" r:id="rId2" imgW="5181480" imgH="583920" progId="Equation.DSMT4">
                  <p:embed/>
                  <p:pic>
                    <p:nvPicPr>
                      <p:cNvPr id="11267" name="Object 3079"/>
                      <p:cNvPicPr>
                        <a:picLocks noChangeAspect="1" noChangeArrowheads="1"/>
                      </p:cNvPicPr>
                      <p:nvPr/>
                    </p:nvPicPr>
                    <p:blipFill>
                      <a:blip r:embed="rId3"/>
                      <a:srcRect/>
                      <a:stretch>
                        <a:fillRect/>
                      </a:stretch>
                    </p:blipFill>
                    <p:spPr bwMode="auto">
                      <a:xfrm>
                        <a:off x="2133600" y="5105400"/>
                        <a:ext cx="5181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3080"/>
          <p:cNvGraphicFramePr>
            <a:graphicFrameLocks noChangeAspect="1"/>
          </p:cNvGraphicFramePr>
          <p:nvPr/>
        </p:nvGraphicFramePr>
        <p:xfrm>
          <a:off x="1524000" y="3542030"/>
          <a:ext cx="2298700" cy="520700"/>
        </p:xfrm>
        <a:graphic>
          <a:graphicData uri="http://schemas.openxmlformats.org/presentationml/2006/ole">
            <mc:AlternateContent xmlns:mc="http://schemas.openxmlformats.org/markup-compatibility/2006">
              <mc:Choice xmlns:v="urn:schemas-microsoft-com:vml" Requires="v">
                <p:oleObj name="Equation" r:id="rId4" imgW="2298600" imgH="520560" progId="Equation.DSMT4">
                  <p:embed/>
                </p:oleObj>
              </mc:Choice>
              <mc:Fallback>
                <p:oleObj name="Equation" r:id="rId4" imgW="2298600" imgH="520560" progId="Equation.DSMT4">
                  <p:embed/>
                  <p:pic>
                    <p:nvPicPr>
                      <p:cNvPr id="11268" name="Object 3080"/>
                      <p:cNvPicPr>
                        <a:picLocks noChangeAspect="1" noChangeArrowheads="1"/>
                      </p:cNvPicPr>
                      <p:nvPr/>
                    </p:nvPicPr>
                    <p:blipFill>
                      <a:blip r:embed="rId5"/>
                      <a:srcRect/>
                      <a:stretch>
                        <a:fillRect/>
                      </a:stretch>
                    </p:blipFill>
                    <p:spPr bwMode="auto">
                      <a:xfrm>
                        <a:off x="1524000" y="3542030"/>
                        <a:ext cx="2298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3081"/>
          <p:cNvGraphicFramePr>
            <a:graphicFrameLocks noChangeAspect="1"/>
          </p:cNvGraphicFramePr>
          <p:nvPr/>
        </p:nvGraphicFramePr>
        <p:xfrm>
          <a:off x="5334000" y="4285615"/>
          <a:ext cx="2247900" cy="520700"/>
        </p:xfrm>
        <a:graphic>
          <a:graphicData uri="http://schemas.openxmlformats.org/presentationml/2006/ole">
            <mc:AlternateContent xmlns:mc="http://schemas.openxmlformats.org/markup-compatibility/2006">
              <mc:Choice xmlns:v="urn:schemas-microsoft-com:vml" Requires="v">
                <p:oleObj name="Equation" r:id="rId6" imgW="2247840" imgH="520560" progId="Equation.DSMT4">
                  <p:embed/>
                </p:oleObj>
              </mc:Choice>
              <mc:Fallback>
                <p:oleObj name="Equation" r:id="rId6" imgW="2247840" imgH="520560" progId="Equation.DSMT4">
                  <p:embed/>
                  <p:pic>
                    <p:nvPicPr>
                      <p:cNvPr id="11269" name="Object 3081"/>
                      <p:cNvPicPr>
                        <a:picLocks noChangeAspect="1" noChangeArrowheads="1"/>
                      </p:cNvPicPr>
                      <p:nvPr/>
                    </p:nvPicPr>
                    <p:blipFill>
                      <a:blip r:embed="rId7"/>
                      <a:srcRect/>
                      <a:stretch>
                        <a:fillRect/>
                      </a:stretch>
                    </p:blipFill>
                    <p:spPr bwMode="auto">
                      <a:xfrm>
                        <a:off x="5334000" y="4285615"/>
                        <a:ext cx="2247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DF59A106-997A-8EF2-F04A-16A2CE8F07C9}"/>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26</a:t>
            </a:fld>
            <a:endParaRPr lang="en-US" sz="2000" dirty="0">
              <a:solidFill>
                <a:srgbClr val="1E0000"/>
              </a:solidFill>
            </a:endParaRPr>
          </a:p>
        </p:txBody>
      </p:sp>
    </p:spTree>
    <p:extLst>
      <p:ext uri="{BB962C8B-B14F-4D97-AF65-F5344CB8AC3E}">
        <p14:creationId xmlns:p14="http://schemas.microsoft.com/office/powerpoint/2010/main" val="648150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10131552" cy="1069848"/>
          </a:xfrm>
        </p:spPr>
        <p:txBody>
          <a:bodyPr/>
          <a:lstStyle/>
          <a:p>
            <a:r>
              <a:rPr lang="en-US" dirty="0">
                <a:solidFill>
                  <a:srgbClr val="1E0000"/>
                </a:solidFill>
              </a:rPr>
              <a:t>Five Bus: Maximum Base Case Transfer</a:t>
            </a:r>
          </a:p>
        </p:txBody>
      </p:sp>
      <p:pic>
        <p:nvPicPr>
          <p:cNvPr id="354344" name="Picture 40"/>
          <p:cNvPicPr>
            <a:picLocks noChangeAspect="1" noChangeArrowheads="1"/>
          </p:cNvPicPr>
          <p:nvPr/>
        </p:nvPicPr>
        <p:blipFill rotWithShape="1">
          <a:blip r:embed="rId2">
            <a:extLst>
              <a:ext uri="{28A0092B-C50C-407E-A947-70E740481C1C}">
                <a14:useLocalDpi xmlns:a14="http://schemas.microsoft.com/office/drawing/2010/main" val="0"/>
              </a:ext>
            </a:extLst>
          </a:blip>
          <a:srcRect l="18930" r="19349"/>
          <a:stretch/>
        </p:blipFill>
        <p:spPr bwMode="auto">
          <a:xfrm>
            <a:off x="1371600" y="1280160"/>
            <a:ext cx="6858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nvGraphicFramePr>
        <p:xfrm>
          <a:off x="6400800" y="5311140"/>
          <a:ext cx="2082800" cy="533400"/>
        </p:xfrm>
        <a:graphic>
          <a:graphicData uri="http://schemas.openxmlformats.org/presentationml/2006/ole">
            <mc:AlternateContent xmlns:mc="http://schemas.openxmlformats.org/markup-compatibility/2006">
              <mc:Choice xmlns:v="urn:schemas-microsoft-com:vml" Requires="v">
                <p:oleObj name="Equation" r:id="rId3" imgW="2082600" imgH="533160" progId="Equation.DSMT4">
                  <p:embed/>
                </p:oleObj>
              </mc:Choice>
              <mc:Fallback>
                <p:oleObj name="Equation" r:id="rId3" imgW="2082600" imgH="533160" progId="Equation.DSMT4">
                  <p:embed/>
                  <p:pic>
                    <p:nvPicPr>
                      <p:cNvPr id="5" name="Object 4"/>
                      <p:cNvPicPr>
                        <a:picLocks noChangeAspect="1" noChangeArrowheads="1"/>
                      </p:cNvPicPr>
                      <p:nvPr/>
                    </p:nvPicPr>
                    <p:blipFill>
                      <a:blip r:embed="rId4"/>
                      <a:srcRect/>
                      <a:stretch>
                        <a:fillRect/>
                      </a:stretch>
                    </p:blipFill>
                    <p:spPr bwMode="auto">
                      <a:xfrm>
                        <a:off x="6400800" y="5311140"/>
                        <a:ext cx="2082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1">
            <a:extLst>
              <a:ext uri="{FF2B5EF4-FFF2-40B4-BE49-F238E27FC236}">
                <a16:creationId xmlns:a16="http://schemas.microsoft.com/office/drawing/2014/main" id="{67A217E2-E427-48A3-53F6-9966A6EFBB46}"/>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27</a:t>
            </a:fld>
            <a:endParaRPr lang="en-US" sz="2000" dirty="0">
              <a:solidFill>
                <a:srgbClr val="1E0000"/>
              </a:solidFill>
            </a:endParaRPr>
          </a:p>
        </p:txBody>
      </p:sp>
    </p:spTree>
    <p:extLst>
      <p:ext uri="{BB962C8B-B14F-4D97-AF65-F5344CB8AC3E}">
        <p14:creationId xmlns:p14="http://schemas.microsoft.com/office/powerpoint/2010/main" val="791391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9674352" cy="1069848"/>
          </a:xfrm>
        </p:spPr>
        <p:txBody>
          <a:bodyPr/>
          <a:lstStyle/>
          <a:p>
            <a:r>
              <a:rPr lang="en-US" dirty="0">
                <a:solidFill>
                  <a:srgbClr val="1E0000"/>
                </a:solidFill>
              </a:rPr>
              <a:t>Five Bus: Maximum Contingency Transfer</a:t>
            </a:r>
          </a:p>
        </p:txBody>
      </p:sp>
      <p:pic>
        <p:nvPicPr>
          <p:cNvPr id="355369" name="Picture 41"/>
          <p:cNvPicPr>
            <a:picLocks noChangeAspect="1" noChangeArrowheads="1"/>
          </p:cNvPicPr>
          <p:nvPr/>
        </p:nvPicPr>
        <p:blipFill rotWithShape="1">
          <a:blip r:embed="rId2">
            <a:extLst>
              <a:ext uri="{28A0092B-C50C-407E-A947-70E740481C1C}">
                <a14:useLocalDpi xmlns:a14="http://schemas.microsoft.com/office/drawing/2010/main" val="0"/>
              </a:ext>
            </a:extLst>
          </a:blip>
          <a:srcRect l="19059" r="19224"/>
          <a:stretch/>
        </p:blipFill>
        <p:spPr bwMode="auto">
          <a:xfrm>
            <a:off x="1371600" y="1280160"/>
            <a:ext cx="6858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nvGraphicFramePr>
        <p:xfrm>
          <a:off x="6477000" y="5311140"/>
          <a:ext cx="2057400" cy="533400"/>
        </p:xfrm>
        <a:graphic>
          <a:graphicData uri="http://schemas.openxmlformats.org/presentationml/2006/ole">
            <mc:AlternateContent xmlns:mc="http://schemas.openxmlformats.org/markup-compatibility/2006">
              <mc:Choice xmlns:v="urn:schemas-microsoft-com:vml" Requires="v">
                <p:oleObj name="Equation" r:id="rId3" imgW="2057400" imgH="533160" progId="Equation.DSMT4">
                  <p:embed/>
                </p:oleObj>
              </mc:Choice>
              <mc:Fallback>
                <p:oleObj name="Equation" r:id="rId3" imgW="2057400" imgH="533160" progId="Equation.DSMT4">
                  <p:embed/>
                  <p:pic>
                    <p:nvPicPr>
                      <p:cNvPr id="5" name="Object 4"/>
                      <p:cNvPicPr>
                        <a:picLocks noChangeAspect="1" noChangeArrowheads="1"/>
                      </p:cNvPicPr>
                      <p:nvPr/>
                    </p:nvPicPr>
                    <p:blipFill>
                      <a:blip r:embed="rId4"/>
                      <a:srcRect/>
                      <a:stretch>
                        <a:fillRect/>
                      </a:stretch>
                    </p:blipFill>
                    <p:spPr bwMode="auto">
                      <a:xfrm>
                        <a:off x="6477000" y="5311140"/>
                        <a:ext cx="205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1">
            <a:extLst>
              <a:ext uri="{FF2B5EF4-FFF2-40B4-BE49-F238E27FC236}">
                <a16:creationId xmlns:a16="http://schemas.microsoft.com/office/drawing/2014/main" id="{A217D19B-911D-54D4-7817-251851C2BE9B}"/>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28</a:t>
            </a:fld>
            <a:endParaRPr lang="en-US" sz="2000" dirty="0">
              <a:solidFill>
                <a:srgbClr val="1E0000"/>
              </a:solidFill>
            </a:endParaRPr>
          </a:p>
        </p:txBody>
      </p:sp>
    </p:spTree>
    <p:extLst>
      <p:ext uri="{BB962C8B-B14F-4D97-AF65-F5344CB8AC3E}">
        <p14:creationId xmlns:p14="http://schemas.microsoft.com/office/powerpoint/2010/main" val="107152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Sparse Vector Example Application</a:t>
            </a:r>
          </a:p>
        </p:txBody>
      </p:sp>
      <p:sp>
        <p:nvSpPr>
          <p:cNvPr id="3" name="Content Placeholder 2"/>
          <p:cNvSpPr>
            <a:spLocks noGrp="1"/>
          </p:cNvSpPr>
          <p:nvPr>
            <p:ph idx="1"/>
          </p:nvPr>
        </p:nvSpPr>
        <p:spPr>
          <a:xfrm>
            <a:off x="457200" y="1280160"/>
            <a:ext cx="11277600" cy="3733800"/>
          </a:xfrm>
        </p:spPr>
        <p:txBody>
          <a:bodyPr/>
          <a:lstStyle/>
          <a:p>
            <a:r>
              <a:rPr lang="en-US" dirty="0"/>
              <a:t>In ongoing geomagnetic disturbance modeling work we need to determine the sensitivity of the results to the assumed substation grounding resistance</a:t>
            </a:r>
          </a:p>
          <a:p>
            <a:pPr lvl="1"/>
            <a:r>
              <a:rPr lang="en-US" dirty="0"/>
              <a:t>Since the induced voltages are quasi-dc, the network is modeled by setting up the conductance matrix </a:t>
            </a:r>
            <a:r>
              <a:rPr lang="en-US" b="1" dirty="0"/>
              <a:t>G = R</a:t>
            </a:r>
            <a:r>
              <a:rPr lang="en-US" baseline="30000" dirty="0"/>
              <a:t>-1</a:t>
            </a:r>
            <a:endParaRPr lang="en-US" b="1" baseline="30000" dirty="0"/>
          </a:p>
          <a:p>
            <a:pPr lvl="1"/>
            <a:r>
              <a:rPr lang="en-US" dirty="0"/>
              <a:t>Initial work focused on calculating the driving point impedance values, which required knowing diagonal elements of </a:t>
            </a:r>
            <a:r>
              <a:rPr lang="en-US" b="1" dirty="0"/>
              <a:t>R</a:t>
            </a:r>
            <a:r>
              <a:rPr lang="en-US" dirty="0"/>
              <a:t>, which were easily calculated with sparse vector methods</a:t>
            </a:r>
          </a:p>
          <a:p>
            <a:pPr lvl="1"/>
            <a:r>
              <a:rPr lang="en-US" dirty="0"/>
              <a:t>But </a:t>
            </a:r>
            <a:r>
              <a:rPr lang="en-US" dirty="0" err="1"/>
              <a:t>R</a:t>
            </a:r>
            <a:r>
              <a:rPr lang="en-US" baseline="-25000" dirty="0" err="1"/>
              <a:t>ii</a:t>
            </a:r>
            <a:r>
              <a:rPr lang="en-US" dirty="0"/>
              <a:t> depends on the assumed grounding values are nearby substations, so we need to determine this impact as well; so we’d like small blocks of the inverse of </a:t>
            </a:r>
            <a:r>
              <a:rPr lang="en-US" b="1" dirty="0"/>
              <a:t>R</a:t>
            </a:r>
            <a:r>
              <a:rPr lang="en-US" dirty="0"/>
              <a:t>,</a:t>
            </a:r>
            <a:r>
              <a:rPr lang="en-US" b="1" dirty="0"/>
              <a:t> </a:t>
            </a:r>
            <a:r>
              <a:rPr lang="en-US" dirty="0"/>
              <a:t>which will require using the unions of the factorization paths to get some </a:t>
            </a:r>
            <a:r>
              <a:rPr lang="en-US" dirty="0" err="1"/>
              <a:t>R</a:t>
            </a:r>
            <a:r>
              <a:rPr lang="en-US" baseline="-25000" dirty="0" err="1"/>
              <a:t>ij</a:t>
            </a:r>
            <a:endParaRPr lang="en-US" b="1" baseline="-25000" dirty="0"/>
          </a:p>
        </p:txBody>
      </p:sp>
      <p:sp>
        <p:nvSpPr>
          <p:cNvPr id="4" name="Slide Number Placeholder 1">
            <a:extLst>
              <a:ext uri="{FF2B5EF4-FFF2-40B4-BE49-F238E27FC236}">
                <a16:creationId xmlns:a16="http://schemas.microsoft.com/office/drawing/2014/main" id="{EBADAF24-04B1-1F7B-D806-D6B9FB2DC0E7}"/>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a:t>
            </a:fld>
            <a:endParaRPr lang="en-US" sz="2000" dirty="0">
              <a:solidFill>
                <a:srgbClr val="1E0000"/>
              </a:solidFill>
            </a:endParaRPr>
          </a:p>
        </p:txBody>
      </p:sp>
    </p:spTree>
    <p:extLst>
      <p:ext uri="{BB962C8B-B14F-4D97-AF65-F5344CB8AC3E}">
        <p14:creationId xmlns:p14="http://schemas.microsoft.com/office/powerpoint/2010/main" val="2478808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zh-CN" dirty="0">
                <a:ea typeface="SimSun" charset="-122"/>
              </a:rPr>
              <a:t>Computational Considerations</a:t>
            </a:r>
            <a:endParaRPr lang="zh-CN" altLang="en-US" dirty="0">
              <a:ea typeface="SimSun" charset="-122"/>
            </a:endParaRPr>
          </a:p>
        </p:txBody>
      </p:sp>
      <p:sp>
        <p:nvSpPr>
          <p:cNvPr id="75779" name="Rectangle 3"/>
          <p:cNvSpPr>
            <a:spLocks noGrp="1" noChangeArrowheads="1"/>
          </p:cNvSpPr>
          <p:nvPr>
            <p:ph idx="1"/>
          </p:nvPr>
        </p:nvSpPr>
        <p:spPr>
          <a:xfrm>
            <a:off x="457200" y="1280160"/>
            <a:ext cx="11176000" cy="4572000"/>
          </a:xfrm>
        </p:spPr>
        <p:txBody>
          <a:bodyPr/>
          <a:lstStyle/>
          <a:p>
            <a:pPr marL="461963" indent="-461963">
              <a:spcBef>
                <a:spcPct val="0"/>
              </a:spcBef>
            </a:pPr>
            <a:r>
              <a:rPr lang="en-US" altLang="zh-CN" dirty="0"/>
              <a:t>Obviously, such a brute force approach can run into computational issues with large systems.</a:t>
            </a:r>
          </a:p>
          <a:p>
            <a:pPr marL="461963" indent="-461963">
              <a:spcBef>
                <a:spcPct val="0"/>
              </a:spcBef>
            </a:pPr>
            <a:r>
              <a:rPr lang="en-US" altLang="zh-CN" dirty="0"/>
              <a:t>Consider the following situation:</a:t>
            </a:r>
          </a:p>
          <a:p>
            <a:pPr marL="1025525" lvl="1" indent="-449263">
              <a:spcBef>
                <a:spcPct val="0"/>
              </a:spcBef>
            </a:pPr>
            <a:r>
              <a:rPr lang="en-US" altLang="zh-CN" dirty="0"/>
              <a:t>10 iterations for each case</a:t>
            </a:r>
          </a:p>
          <a:p>
            <a:pPr marL="1025525" lvl="1" indent="-449263">
              <a:spcBef>
                <a:spcPct val="0"/>
              </a:spcBef>
            </a:pPr>
            <a:r>
              <a:rPr lang="en-US" altLang="zh-CN" dirty="0"/>
              <a:t>6,000 contingencies</a:t>
            </a:r>
          </a:p>
          <a:p>
            <a:pPr marL="1025525" lvl="1" indent="-449263">
              <a:spcBef>
                <a:spcPct val="0"/>
              </a:spcBef>
            </a:pPr>
            <a:r>
              <a:rPr lang="en-US" altLang="zh-CN" dirty="0"/>
              <a:t>2 seconds to solve each power flow</a:t>
            </a:r>
          </a:p>
          <a:p>
            <a:pPr marL="461963" indent="-461963">
              <a:spcBef>
                <a:spcPct val="0"/>
              </a:spcBef>
            </a:pPr>
            <a:r>
              <a:rPr lang="en-US" altLang="zh-CN" dirty="0"/>
              <a:t>It will take over 33 hours to compute a single TTC for the specified transfer direction from m to n.</a:t>
            </a:r>
          </a:p>
          <a:p>
            <a:pPr marL="461963" indent="-461963">
              <a:spcBef>
                <a:spcPct val="0"/>
              </a:spcBef>
            </a:pPr>
            <a:r>
              <a:rPr lang="en-US" altLang="zh-CN" dirty="0"/>
              <a:t>Consequently, there is an acute need to develop fast tools that can provide satisfactory estimates.</a:t>
            </a:r>
            <a:endParaRPr lang="zh-CN" altLang="en-US" dirty="0"/>
          </a:p>
        </p:txBody>
      </p:sp>
      <p:sp>
        <p:nvSpPr>
          <p:cNvPr id="2" name="Slide Number Placeholder 1">
            <a:extLst>
              <a:ext uri="{FF2B5EF4-FFF2-40B4-BE49-F238E27FC236}">
                <a16:creationId xmlns:a16="http://schemas.microsoft.com/office/drawing/2014/main" id="{4B3EE246-6F3F-5049-92B6-98B6604AAB6A}"/>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29</a:t>
            </a:fld>
            <a:endParaRPr lang="en-US" sz="2000" dirty="0">
              <a:solidFill>
                <a:srgbClr val="1E0000"/>
              </a:solidFill>
            </a:endParaRPr>
          </a:p>
        </p:txBody>
      </p:sp>
    </p:spTree>
    <p:extLst>
      <p:ext uri="{BB962C8B-B14F-4D97-AF65-F5344CB8AC3E}">
        <p14:creationId xmlns:p14="http://schemas.microsoft.com/office/powerpoint/2010/main" val="629473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2"/>
          <p:cNvSpPr>
            <a:spLocks noGrp="1" noChangeArrowheads="1"/>
          </p:cNvSpPr>
          <p:nvPr>
            <p:ph type="title"/>
          </p:nvPr>
        </p:nvSpPr>
        <p:spPr/>
        <p:txBody>
          <a:bodyPr/>
          <a:lstStyle/>
          <a:p>
            <a:r>
              <a:rPr lang="en-US" altLang="zh-CN" dirty="0">
                <a:ea typeface="SimSun" charset="-122"/>
              </a:rPr>
              <a:t>Sensitivity Problem Formulation </a:t>
            </a:r>
          </a:p>
        </p:txBody>
      </p:sp>
      <p:sp>
        <p:nvSpPr>
          <p:cNvPr id="14346" name="Rectangle 4"/>
          <p:cNvSpPr>
            <a:spLocks noGrp="1" noChangeArrowheads="1"/>
          </p:cNvSpPr>
          <p:nvPr>
            <p:ph idx="1"/>
          </p:nvPr>
        </p:nvSpPr>
        <p:spPr>
          <a:xfrm>
            <a:off x="457200" y="1280161"/>
            <a:ext cx="8549640" cy="5999163"/>
          </a:xfrm>
        </p:spPr>
        <p:txBody>
          <a:bodyPr/>
          <a:lstStyle/>
          <a:p>
            <a:pPr marL="461963" indent="-461963">
              <a:lnSpc>
                <a:spcPct val="130000"/>
              </a:lnSpc>
            </a:pPr>
            <a:r>
              <a:rPr lang="en-US" altLang="zh-CN" dirty="0">
                <a:ea typeface="SimSun" charset="-122"/>
              </a:rPr>
              <a:t>Denote the system state by</a:t>
            </a:r>
          </a:p>
          <a:p>
            <a:pPr marL="461963" indent="-461963">
              <a:lnSpc>
                <a:spcPct val="130000"/>
              </a:lnSpc>
            </a:pPr>
            <a:endParaRPr lang="en-US" altLang="zh-CN" dirty="0">
              <a:ea typeface="SimSun" charset="-122"/>
            </a:endParaRPr>
          </a:p>
          <a:p>
            <a:pPr marL="461963" indent="-461963">
              <a:lnSpc>
                <a:spcPct val="130000"/>
              </a:lnSpc>
            </a:pPr>
            <a:endParaRPr lang="en-US" altLang="zh-CN" dirty="0">
              <a:ea typeface="SimSun" charset="-122"/>
            </a:endParaRPr>
          </a:p>
          <a:p>
            <a:pPr marL="461963" indent="-461963">
              <a:lnSpc>
                <a:spcPct val="130000"/>
              </a:lnSpc>
            </a:pPr>
            <a:r>
              <a:rPr lang="en-US" altLang="zh-CN" dirty="0">
                <a:ea typeface="SimSun" charset="-122"/>
              </a:rPr>
              <a:t>Denote the conditions corresponding to the existing commitment/dispatch  by </a:t>
            </a:r>
            <a:r>
              <a:rPr lang="en-US" altLang="zh-CN" b="1" dirty="0">
                <a:ea typeface="SimSun" charset="-122"/>
              </a:rPr>
              <a:t>s</a:t>
            </a:r>
            <a:r>
              <a:rPr lang="en-US" altLang="zh-CN" baseline="30000" dirty="0">
                <a:ea typeface="SimSun" charset="-122"/>
              </a:rPr>
              <a:t>(0)</a:t>
            </a:r>
            <a:r>
              <a:rPr lang="en-US" altLang="zh-CN" dirty="0">
                <a:ea typeface="SimSun" charset="-122"/>
              </a:rPr>
              <a:t>, </a:t>
            </a:r>
            <a:r>
              <a:rPr lang="en-US" altLang="zh-CN" b="1" dirty="0">
                <a:ea typeface="SimSun" charset="-122"/>
              </a:rPr>
              <a:t>p</a:t>
            </a:r>
            <a:r>
              <a:rPr lang="en-US" altLang="zh-CN" baseline="30000" dirty="0">
                <a:ea typeface="SimSun" charset="-122"/>
              </a:rPr>
              <a:t>(0)</a:t>
            </a:r>
            <a:r>
              <a:rPr lang="en-US" altLang="zh-CN" dirty="0">
                <a:ea typeface="SimSun" charset="-122"/>
              </a:rPr>
              <a:t> and </a:t>
            </a:r>
            <a:r>
              <a:rPr lang="en-US" altLang="zh-CN" b="1" dirty="0">
                <a:ea typeface="SimSun" charset="-122"/>
              </a:rPr>
              <a:t>f</a:t>
            </a:r>
            <a:r>
              <a:rPr lang="en-US" altLang="zh-CN" baseline="30000" dirty="0">
                <a:ea typeface="SimSun" charset="-122"/>
              </a:rPr>
              <a:t>(0) </a:t>
            </a:r>
            <a:r>
              <a:rPr lang="en-US" altLang="zh-CN" dirty="0">
                <a:ea typeface="SimSun" charset="-122"/>
              </a:rPr>
              <a:t>so that</a:t>
            </a:r>
          </a:p>
          <a:p>
            <a:pPr marL="461963" indent="-461963">
              <a:lnSpc>
                <a:spcPct val="130000"/>
              </a:lnSpc>
            </a:pPr>
            <a:endParaRPr lang="en-US" altLang="zh-CN" dirty="0">
              <a:ea typeface="SimSun" charset="-122"/>
            </a:endParaRPr>
          </a:p>
          <a:p>
            <a:pPr marL="461963" indent="-461963">
              <a:lnSpc>
                <a:spcPct val="130000"/>
              </a:lnSpc>
            </a:pPr>
            <a:endParaRPr lang="en-US" altLang="zh-CN" dirty="0">
              <a:ea typeface="SimSun" charset="-122"/>
            </a:endParaRPr>
          </a:p>
          <a:p>
            <a:pPr marL="461963" indent="-461963">
              <a:lnSpc>
                <a:spcPct val="130000"/>
              </a:lnSpc>
            </a:pPr>
            <a:r>
              <a:rPr lang="en-US" altLang="zh-CN" dirty="0">
                <a:ea typeface="SimSun" charset="-122"/>
              </a:rPr>
              <a:t>Define the angle difference as       </a:t>
            </a:r>
            <a:br>
              <a:rPr lang="en-US" altLang="zh-CN" dirty="0">
                <a:ea typeface="SimSun" charset="-122"/>
              </a:rPr>
            </a:br>
            <a:endParaRPr lang="en-US" altLang="zh-CN" dirty="0">
              <a:ea typeface="SimSun" charset="-122"/>
            </a:endParaRPr>
          </a:p>
          <a:p>
            <a:pPr marL="461963" indent="-461963">
              <a:lnSpc>
                <a:spcPct val="130000"/>
              </a:lnSpc>
            </a:pPr>
            <a:endParaRPr lang="en-US" altLang="zh-CN" dirty="0">
              <a:ea typeface="SimSun" charset="-122"/>
            </a:endParaRPr>
          </a:p>
          <a:p>
            <a:pPr marL="461963" indent="-461963">
              <a:lnSpc>
                <a:spcPct val="130000"/>
              </a:lnSpc>
              <a:buFont typeface="Wingdings" pitchFamily="2" charset="2"/>
              <a:buNone/>
            </a:pPr>
            <a:r>
              <a:rPr lang="en-US" altLang="zh-CN" dirty="0">
                <a:ea typeface="SimSun" charset="-122"/>
              </a:rPr>
              <a:t>	</a:t>
            </a:r>
          </a:p>
        </p:txBody>
      </p:sp>
      <p:graphicFrame>
        <p:nvGraphicFramePr>
          <p:cNvPr id="14338" name="Object 5"/>
          <p:cNvGraphicFramePr>
            <a:graphicFrameLocks noChangeAspect="1"/>
          </p:cNvGraphicFramePr>
          <p:nvPr/>
        </p:nvGraphicFramePr>
        <p:xfrm>
          <a:off x="1228119" y="2013246"/>
          <a:ext cx="1371600" cy="1104900"/>
        </p:xfrm>
        <a:graphic>
          <a:graphicData uri="http://schemas.openxmlformats.org/presentationml/2006/ole">
            <mc:AlternateContent xmlns:mc="http://schemas.openxmlformats.org/markup-compatibility/2006">
              <mc:Choice xmlns:v="urn:schemas-microsoft-com:vml" Requires="v">
                <p:oleObj name="Equation" r:id="rId2" imgW="1371600" imgH="1104840" progId="Equation.DSMT4">
                  <p:embed/>
                </p:oleObj>
              </mc:Choice>
              <mc:Fallback>
                <p:oleObj name="Equation" r:id="rId2" imgW="1371600" imgH="1104840" progId="Equation.DSMT4">
                  <p:embed/>
                  <p:pic>
                    <p:nvPicPr>
                      <p:cNvPr id="14338" name="Object 5"/>
                      <p:cNvPicPr>
                        <a:picLocks noChangeAspect="1" noChangeArrowheads="1"/>
                      </p:cNvPicPr>
                      <p:nvPr/>
                    </p:nvPicPr>
                    <p:blipFill>
                      <a:blip r:embed="rId3"/>
                      <a:srcRect/>
                      <a:stretch>
                        <a:fillRect/>
                      </a:stretch>
                    </p:blipFill>
                    <p:spPr bwMode="auto">
                      <a:xfrm>
                        <a:off x="1228119" y="2013246"/>
                        <a:ext cx="1371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6"/>
          <p:cNvGraphicFramePr>
            <a:graphicFrameLocks noChangeAspect="1"/>
          </p:cNvGraphicFramePr>
          <p:nvPr/>
        </p:nvGraphicFramePr>
        <p:xfrm>
          <a:off x="3622069" y="2083096"/>
          <a:ext cx="3035300" cy="482600"/>
        </p:xfrm>
        <a:graphic>
          <a:graphicData uri="http://schemas.openxmlformats.org/presentationml/2006/ole">
            <mc:AlternateContent xmlns:mc="http://schemas.openxmlformats.org/markup-compatibility/2006">
              <mc:Choice xmlns:v="urn:schemas-microsoft-com:vml" Requires="v">
                <p:oleObj name="Equation" r:id="rId4" imgW="3035160" imgH="482400" progId="Equation.DSMT4">
                  <p:embed/>
                </p:oleObj>
              </mc:Choice>
              <mc:Fallback>
                <p:oleObj name="Equation" r:id="rId4" imgW="3035160" imgH="482400" progId="Equation.DSMT4">
                  <p:embed/>
                  <p:pic>
                    <p:nvPicPr>
                      <p:cNvPr id="14339" name="Object 6"/>
                      <p:cNvPicPr>
                        <a:picLocks noChangeAspect="1" noChangeArrowheads="1"/>
                      </p:cNvPicPr>
                      <p:nvPr/>
                    </p:nvPicPr>
                    <p:blipFill>
                      <a:blip r:embed="rId5"/>
                      <a:srcRect/>
                      <a:stretch>
                        <a:fillRect/>
                      </a:stretch>
                    </p:blipFill>
                    <p:spPr bwMode="auto">
                      <a:xfrm>
                        <a:off x="3622069" y="2083096"/>
                        <a:ext cx="3035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7"/>
          <p:cNvGraphicFramePr>
            <a:graphicFrameLocks noChangeAspect="1"/>
          </p:cNvGraphicFramePr>
          <p:nvPr/>
        </p:nvGraphicFramePr>
        <p:xfrm>
          <a:off x="3669694" y="2768897"/>
          <a:ext cx="3117850" cy="474663"/>
        </p:xfrm>
        <a:graphic>
          <a:graphicData uri="http://schemas.openxmlformats.org/presentationml/2006/ole">
            <mc:AlternateContent xmlns:mc="http://schemas.openxmlformats.org/markup-compatibility/2006">
              <mc:Choice xmlns:v="urn:schemas-microsoft-com:vml" Requires="v">
                <p:oleObj name="Equation" r:id="rId6" imgW="3162240" imgH="482400" progId="Equation.DSMT4">
                  <p:embed/>
                </p:oleObj>
              </mc:Choice>
              <mc:Fallback>
                <p:oleObj name="Equation" r:id="rId6" imgW="3162240" imgH="482400" progId="Equation.DSMT4">
                  <p:embed/>
                  <p:pic>
                    <p:nvPicPr>
                      <p:cNvPr id="14340" name="Object 7"/>
                      <p:cNvPicPr>
                        <a:picLocks noChangeAspect="1" noChangeArrowheads="1"/>
                      </p:cNvPicPr>
                      <p:nvPr/>
                    </p:nvPicPr>
                    <p:blipFill>
                      <a:blip r:embed="rId7"/>
                      <a:srcRect/>
                      <a:stretch>
                        <a:fillRect/>
                      </a:stretch>
                    </p:blipFill>
                    <p:spPr bwMode="auto">
                      <a:xfrm>
                        <a:off x="3669694" y="2768897"/>
                        <a:ext cx="3117850" cy="474663"/>
                      </a:xfrm>
                      <a:prstGeom prst="rect">
                        <a:avLst/>
                      </a:prstGeom>
                      <a:noFill/>
                      <a:ln>
                        <a:noFill/>
                      </a:ln>
                      <a:effectLst/>
                    </p:spPr>
                  </p:pic>
                </p:oleObj>
              </mc:Fallback>
            </mc:AlternateContent>
          </a:graphicData>
        </a:graphic>
      </p:graphicFrame>
      <p:graphicFrame>
        <p:nvGraphicFramePr>
          <p:cNvPr id="14344" name="Object 11"/>
          <p:cNvGraphicFramePr>
            <a:graphicFrameLocks noChangeAspect="1"/>
          </p:cNvGraphicFramePr>
          <p:nvPr/>
        </p:nvGraphicFramePr>
        <p:xfrm>
          <a:off x="990600" y="4458917"/>
          <a:ext cx="2538412" cy="1162050"/>
        </p:xfrm>
        <a:graphic>
          <a:graphicData uri="http://schemas.openxmlformats.org/presentationml/2006/ole">
            <mc:AlternateContent xmlns:mc="http://schemas.openxmlformats.org/markup-compatibility/2006">
              <mc:Choice xmlns:v="urn:schemas-microsoft-com:vml" Requires="v">
                <p:oleObj name="Equation" r:id="rId8" imgW="2577960" imgH="1180800" progId="Equation.DSMT4">
                  <p:embed/>
                </p:oleObj>
              </mc:Choice>
              <mc:Fallback>
                <p:oleObj name="Equation" r:id="rId8" imgW="2577960" imgH="1180800" progId="Equation.DSMT4">
                  <p:embed/>
                  <p:pic>
                    <p:nvPicPr>
                      <p:cNvPr id="14344" name="Object 11"/>
                      <p:cNvPicPr>
                        <a:picLocks noChangeAspect="1" noChangeArrowheads="1"/>
                      </p:cNvPicPr>
                      <p:nvPr/>
                    </p:nvPicPr>
                    <p:blipFill>
                      <a:blip r:embed="rId9"/>
                      <a:srcRect/>
                      <a:stretch>
                        <a:fillRect/>
                      </a:stretch>
                    </p:blipFill>
                    <p:spPr bwMode="auto">
                      <a:xfrm>
                        <a:off x="990600" y="4458917"/>
                        <a:ext cx="2538412" cy="1162050"/>
                      </a:xfrm>
                      <a:prstGeom prst="rect">
                        <a:avLst/>
                      </a:prstGeom>
                      <a:noFill/>
                      <a:ln>
                        <a:noFill/>
                      </a:ln>
                      <a:effectLst/>
                    </p:spPr>
                  </p:pic>
                </p:oleObj>
              </mc:Fallback>
            </mc:AlternateContent>
          </a:graphicData>
        </a:graphic>
      </p:graphicFrame>
      <p:sp>
        <p:nvSpPr>
          <p:cNvPr id="14347" name="Text Box 12"/>
          <p:cNvSpPr txBox="1">
            <a:spLocks noChangeArrowheads="1"/>
          </p:cNvSpPr>
          <p:nvPr/>
        </p:nvSpPr>
        <p:spPr bwMode="auto">
          <a:xfrm>
            <a:off x="4232753" y="4428664"/>
            <a:ext cx="3821880" cy="523220"/>
          </a:xfrm>
          <a:prstGeom prst="rect">
            <a:avLst/>
          </a:prstGeom>
          <a:solidFill>
            <a:schemeClr val="bg1">
              <a:lumMod val="95000"/>
            </a:schemeClr>
          </a:solidFill>
          <a:ln w="25400">
            <a:noFill/>
            <a:miter lim="800000"/>
            <a:headEnd/>
            <a:tailEnd/>
          </a:ln>
        </p:spPr>
        <p:txBody>
          <a:bodyPr wrap="square">
            <a:spAutoFit/>
          </a:bodyPr>
          <a:lstStyle/>
          <a:p>
            <a:r>
              <a:rPr lang="en-US" altLang="zh-CN" sz="2800" dirty="0">
                <a:solidFill>
                  <a:srgbClr val="1E0000"/>
                </a:solidFill>
                <a:latin typeface="+mn-lt"/>
              </a:rPr>
              <a:t>the power flow equations</a:t>
            </a:r>
          </a:p>
        </p:txBody>
      </p:sp>
      <p:sp>
        <p:nvSpPr>
          <p:cNvPr id="14348" name="Text Box 13"/>
          <p:cNvSpPr txBox="1">
            <a:spLocks noChangeArrowheads="1"/>
          </p:cNvSpPr>
          <p:nvPr/>
        </p:nvSpPr>
        <p:spPr bwMode="auto">
          <a:xfrm>
            <a:off x="4232753" y="5125855"/>
            <a:ext cx="4070345" cy="523220"/>
          </a:xfrm>
          <a:prstGeom prst="rect">
            <a:avLst/>
          </a:prstGeom>
          <a:solidFill>
            <a:schemeClr val="bg1">
              <a:lumMod val="95000"/>
            </a:schemeClr>
          </a:solidFill>
          <a:ln w="25400">
            <a:noFill/>
            <a:miter lim="800000"/>
            <a:headEnd/>
            <a:tailEnd/>
          </a:ln>
        </p:spPr>
        <p:txBody>
          <a:bodyPr wrap="square">
            <a:spAutoFit/>
          </a:bodyPr>
          <a:lstStyle/>
          <a:p>
            <a:r>
              <a:rPr lang="en-US" altLang="zh-CN" sz="2800" dirty="0">
                <a:solidFill>
                  <a:srgbClr val="1E0000"/>
                </a:solidFill>
                <a:latin typeface="+mn-lt"/>
              </a:rPr>
              <a:t>line real power flow vector</a:t>
            </a:r>
          </a:p>
        </p:txBody>
      </p:sp>
      <p:sp>
        <p:nvSpPr>
          <p:cNvPr id="12" name="Text Box 12"/>
          <p:cNvSpPr txBox="1">
            <a:spLocks noChangeArrowheads="1"/>
          </p:cNvSpPr>
          <p:nvPr/>
        </p:nvSpPr>
        <p:spPr bwMode="auto">
          <a:xfrm>
            <a:off x="7127208" y="1881318"/>
            <a:ext cx="2901982" cy="830997"/>
          </a:xfrm>
          <a:prstGeom prst="rect">
            <a:avLst/>
          </a:prstGeom>
          <a:solidFill>
            <a:schemeClr val="bg1">
              <a:lumMod val="95000"/>
            </a:schemeClr>
          </a:solidFill>
          <a:ln w="25400">
            <a:noFill/>
            <a:miter lim="800000"/>
            <a:headEnd/>
            <a:tailEnd/>
          </a:ln>
        </p:spPr>
        <p:txBody>
          <a:bodyPr wrap="square">
            <a:spAutoFit/>
          </a:bodyPr>
          <a:lstStyle/>
          <a:p>
            <a:r>
              <a:rPr lang="en-US" altLang="zh-CN" sz="2400" dirty="0">
                <a:solidFill>
                  <a:srgbClr val="1E0000"/>
                </a:solidFill>
                <a:latin typeface="+mn-lt"/>
              </a:rPr>
              <a:t>The </a:t>
            </a:r>
            <a:r>
              <a:rPr lang="en-US" altLang="zh-CN" sz="2400" b="1" dirty="0">
                <a:solidFill>
                  <a:srgbClr val="1E0000"/>
                </a:solidFill>
                <a:latin typeface="+mn-lt"/>
              </a:rPr>
              <a:t>V</a:t>
            </a:r>
            <a:r>
              <a:rPr lang="en-US" altLang="zh-CN" sz="2400" dirty="0">
                <a:solidFill>
                  <a:srgbClr val="1E0000"/>
                </a:solidFill>
                <a:latin typeface="+mn-lt"/>
              </a:rPr>
              <a:t> values are the voltage magnitudes</a:t>
            </a:r>
          </a:p>
        </p:txBody>
      </p:sp>
      <p:graphicFrame>
        <p:nvGraphicFramePr>
          <p:cNvPr id="2" name="Object 1"/>
          <p:cNvGraphicFramePr>
            <a:graphicFrameLocks noChangeAspect="1"/>
          </p:cNvGraphicFramePr>
          <p:nvPr/>
        </p:nvGraphicFramePr>
        <p:xfrm>
          <a:off x="6870699" y="5804728"/>
          <a:ext cx="1747315" cy="522919"/>
        </p:xfrm>
        <a:graphic>
          <a:graphicData uri="http://schemas.openxmlformats.org/presentationml/2006/ole">
            <mc:AlternateContent xmlns:mc="http://schemas.openxmlformats.org/markup-compatibility/2006">
              <mc:Choice xmlns:v="urn:schemas-microsoft-com:vml" Requires="v">
                <p:oleObj name="Equation" r:id="rId10" imgW="1739880" imgH="520560" progId="Equation.DSMT4">
                  <p:embed/>
                </p:oleObj>
              </mc:Choice>
              <mc:Fallback>
                <p:oleObj name="Equation" r:id="rId10" imgW="1739880" imgH="520560" progId="Equation.DSMT4">
                  <p:embed/>
                  <p:pic>
                    <p:nvPicPr>
                      <p:cNvPr id="2" name="Object 1"/>
                      <p:cNvPicPr>
                        <a:picLocks noChangeAspect="1" noChangeArrowheads="1"/>
                      </p:cNvPicPr>
                      <p:nvPr/>
                    </p:nvPicPr>
                    <p:blipFill>
                      <a:blip r:embed="rId11"/>
                      <a:srcRect/>
                      <a:stretch>
                        <a:fillRect/>
                      </a:stretch>
                    </p:blipFill>
                    <p:spPr bwMode="auto">
                      <a:xfrm>
                        <a:off x="6870699" y="5804728"/>
                        <a:ext cx="1747315" cy="522919"/>
                      </a:xfrm>
                      <a:prstGeom prst="rect">
                        <a:avLst/>
                      </a:prstGeom>
                      <a:noFill/>
                      <a:ln>
                        <a:noFill/>
                      </a:ln>
                      <a:effectLst/>
                    </p:spPr>
                  </p:pic>
                </p:oleObj>
              </mc:Fallback>
            </mc:AlternateContent>
          </a:graphicData>
        </a:graphic>
      </p:graphicFrame>
      <p:sp>
        <p:nvSpPr>
          <p:cNvPr id="3" name="Slide Number Placeholder 1">
            <a:extLst>
              <a:ext uri="{FF2B5EF4-FFF2-40B4-BE49-F238E27FC236}">
                <a16:creationId xmlns:a16="http://schemas.microsoft.com/office/drawing/2014/main" id="{AB0E5B00-C99C-8A90-8D45-10ACEAC6C362}"/>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30</a:t>
            </a:fld>
            <a:endParaRPr lang="en-US" sz="2000" dirty="0">
              <a:solidFill>
                <a:srgbClr val="1E0000"/>
              </a:solidFill>
            </a:endParaRPr>
          </a:p>
        </p:txBody>
      </p:sp>
    </p:spTree>
    <p:extLst>
      <p:ext uri="{BB962C8B-B14F-4D97-AF65-F5344CB8AC3E}">
        <p14:creationId xmlns:p14="http://schemas.microsoft.com/office/powerpoint/2010/main" val="2233761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2"/>
          <p:cNvSpPr>
            <a:spLocks noGrp="1" noChangeArrowheads="1"/>
          </p:cNvSpPr>
          <p:nvPr>
            <p:ph type="title"/>
          </p:nvPr>
        </p:nvSpPr>
        <p:spPr/>
        <p:txBody>
          <a:bodyPr/>
          <a:lstStyle/>
          <a:p>
            <a:r>
              <a:rPr lang="en-US" altLang="zh-CN" dirty="0">
                <a:ea typeface="SimSun" charset="-122"/>
              </a:rPr>
              <a:t>Sensitivity Problem Formulation</a:t>
            </a:r>
          </a:p>
        </p:txBody>
      </p:sp>
      <p:graphicFrame>
        <p:nvGraphicFramePr>
          <p:cNvPr id="15362" name="Object 4"/>
          <p:cNvGraphicFramePr>
            <a:graphicFrameLocks noChangeAspect="1"/>
          </p:cNvGraphicFramePr>
          <p:nvPr>
            <p:extLst>
              <p:ext uri="{D42A27DB-BD31-4B8C-83A1-F6EECF244321}">
                <p14:modId xmlns:p14="http://schemas.microsoft.com/office/powerpoint/2010/main" val="2536641632"/>
              </p:ext>
            </p:extLst>
          </p:nvPr>
        </p:nvGraphicFramePr>
        <p:xfrm>
          <a:off x="1454150" y="3000375"/>
          <a:ext cx="6061075" cy="836613"/>
        </p:xfrm>
        <a:graphic>
          <a:graphicData uri="http://schemas.openxmlformats.org/presentationml/2006/ole">
            <mc:AlternateContent xmlns:mc="http://schemas.openxmlformats.org/markup-compatibility/2006">
              <mc:Choice xmlns:v="urn:schemas-microsoft-com:vml" Requires="v">
                <p:oleObj name="Equation" r:id="rId2" imgW="6006960" imgH="774360" progId="Equation.DSMT4">
                  <p:embed/>
                </p:oleObj>
              </mc:Choice>
              <mc:Fallback>
                <p:oleObj name="Equation" r:id="rId2" imgW="6006960" imgH="774360" progId="Equation.DSMT4">
                  <p:embed/>
                  <p:pic>
                    <p:nvPicPr>
                      <p:cNvPr id="15362" name="Object 4"/>
                      <p:cNvPicPr>
                        <a:picLocks noChangeAspect="1" noChangeArrowheads="1"/>
                      </p:cNvPicPr>
                      <p:nvPr/>
                    </p:nvPicPr>
                    <p:blipFill>
                      <a:blip r:embed="rId3"/>
                      <a:srcRect/>
                      <a:stretch>
                        <a:fillRect/>
                      </a:stretch>
                    </p:blipFill>
                    <p:spPr bwMode="auto">
                      <a:xfrm>
                        <a:off x="1454150" y="3000375"/>
                        <a:ext cx="6061075" cy="836613"/>
                      </a:xfrm>
                      <a:prstGeom prst="rect">
                        <a:avLst/>
                      </a:prstGeom>
                      <a:noFill/>
                      <a:ln>
                        <a:noFill/>
                      </a:ln>
                      <a:effectLst/>
                    </p:spPr>
                  </p:pic>
                </p:oleObj>
              </mc:Fallback>
            </mc:AlternateContent>
          </a:graphicData>
        </a:graphic>
      </p:graphicFrame>
      <p:graphicFrame>
        <p:nvGraphicFramePr>
          <p:cNvPr id="15363" name="Object 5"/>
          <p:cNvGraphicFramePr>
            <a:graphicFrameLocks noChangeAspect="1"/>
          </p:cNvGraphicFramePr>
          <p:nvPr>
            <p:extLst>
              <p:ext uri="{D42A27DB-BD31-4B8C-83A1-F6EECF244321}">
                <p14:modId xmlns:p14="http://schemas.microsoft.com/office/powerpoint/2010/main" val="2692044717"/>
              </p:ext>
            </p:extLst>
          </p:nvPr>
        </p:nvGraphicFramePr>
        <p:xfrm>
          <a:off x="1428750" y="4976813"/>
          <a:ext cx="6638925" cy="568325"/>
        </p:xfrm>
        <a:graphic>
          <a:graphicData uri="http://schemas.openxmlformats.org/presentationml/2006/ole">
            <mc:AlternateContent xmlns:mc="http://schemas.openxmlformats.org/markup-compatibility/2006">
              <mc:Choice xmlns:v="urn:schemas-microsoft-com:vml" Requires="v">
                <p:oleObj name="Equation" r:id="rId4" imgW="7251480" imgH="622080" progId="Equation.DSMT4">
                  <p:embed/>
                </p:oleObj>
              </mc:Choice>
              <mc:Fallback>
                <p:oleObj name="Equation" r:id="rId4" imgW="7251480" imgH="622080" progId="Equation.DSMT4">
                  <p:embed/>
                  <p:pic>
                    <p:nvPicPr>
                      <p:cNvPr id="15363" name="Object 5"/>
                      <p:cNvPicPr>
                        <a:picLocks noChangeAspect="1" noChangeArrowheads="1"/>
                      </p:cNvPicPr>
                      <p:nvPr/>
                    </p:nvPicPr>
                    <p:blipFill>
                      <a:blip r:embed="rId5"/>
                      <a:srcRect/>
                      <a:stretch>
                        <a:fillRect/>
                      </a:stretch>
                    </p:blipFill>
                    <p:spPr bwMode="auto">
                      <a:xfrm>
                        <a:off x="1428750" y="4976813"/>
                        <a:ext cx="6638925" cy="568325"/>
                      </a:xfrm>
                      <a:prstGeom prst="rect">
                        <a:avLst/>
                      </a:prstGeom>
                      <a:noFill/>
                      <a:ln>
                        <a:noFill/>
                      </a:ln>
                      <a:effectLst/>
                    </p:spPr>
                  </p:pic>
                </p:oleObj>
              </mc:Fallback>
            </mc:AlternateContent>
          </a:graphicData>
        </a:graphic>
      </p:graphicFrame>
      <p:graphicFrame>
        <p:nvGraphicFramePr>
          <p:cNvPr id="15364" name="Object 6"/>
          <p:cNvGraphicFramePr>
            <a:graphicFrameLocks noChangeAspect="1"/>
          </p:cNvGraphicFramePr>
          <p:nvPr/>
        </p:nvGraphicFramePr>
        <p:xfrm>
          <a:off x="1371600" y="1526382"/>
          <a:ext cx="2565400" cy="927100"/>
        </p:xfrm>
        <a:graphic>
          <a:graphicData uri="http://schemas.openxmlformats.org/presentationml/2006/ole">
            <mc:AlternateContent xmlns:mc="http://schemas.openxmlformats.org/markup-compatibility/2006">
              <mc:Choice xmlns:v="urn:schemas-microsoft-com:vml" Requires="v">
                <p:oleObj name="Equation" r:id="rId6" imgW="2565360" imgH="927000" progId="Equation.DSMT4">
                  <p:embed/>
                </p:oleObj>
              </mc:Choice>
              <mc:Fallback>
                <p:oleObj name="Equation" r:id="rId6" imgW="2565360" imgH="927000" progId="Equation.DSMT4">
                  <p:embed/>
                  <p:pic>
                    <p:nvPicPr>
                      <p:cNvPr id="15364" name="Object 6"/>
                      <p:cNvPicPr>
                        <a:picLocks noChangeAspect="1" noChangeArrowheads="1"/>
                      </p:cNvPicPr>
                      <p:nvPr/>
                    </p:nvPicPr>
                    <p:blipFill>
                      <a:blip r:embed="rId7"/>
                      <a:srcRect/>
                      <a:stretch>
                        <a:fillRect/>
                      </a:stretch>
                    </p:blipFill>
                    <p:spPr bwMode="auto">
                      <a:xfrm>
                        <a:off x="1371600" y="1526382"/>
                        <a:ext cx="2565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7"/>
          <p:cNvGraphicFramePr>
            <a:graphicFrameLocks noChangeAspect="1"/>
          </p:cNvGraphicFramePr>
          <p:nvPr>
            <p:extLst>
              <p:ext uri="{D42A27DB-BD31-4B8C-83A1-F6EECF244321}">
                <p14:modId xmlns:p14="http://schemas.microsoft.com/office/powerpoint/2010/main" val="802401729"/>
              </p:ext>
            </p:extLst>
          </p:nvPr>
        </p:nvGraphicFramePr>
        <p:xfrm>
          <a:off x="1441450" y="3838575"/>
          <a:ext cx="5956300" cy="806450"/>
        </p:xfrm>
        <a:graphic>
          <a:graphicData uri="http://schemas.openxmlformats.org/presentationml/2006/ole">
            <mc:AlternateContent xmlns:mc="http://schemas.openxmlformats.org/markup-compatibility/2006">
              <mc:Choice xmlns:v="urn:schemas-microsoft-com:vml" Requires="v">
                <p:oleObj name="Equation" r:id="rId8" imgW="5879880" imgH="774360" progId="Equation.DSMT4">
                  <p:embed/>
                </p:oleObj>
              </mc:Choice>
              <mc:Fallback>
                <p:oleObj name="Equation" r:id="rId8" imgW="5879880" imgH="774360" progId="Equation.DSMT4">
                  <p:embed/>
                  <p:pic>
                    <p:nvPicPr>
                      <p:cNvPr id="15365" name="Object 7"/>
                      <p:cNvPicPr>
                        <a:picLocks noChangeAspect="1" noChangeArrowheads="1"/>
                      </p:cNvPicPr>
                      <p:nvPr/>
                    </p:nvPicPr>
                    <p:blipFill>
                      <a:blip r:embed="rId9"/>
                      <a:srcRect/>
                      <a:stretch>
                        <a:fillRect/>
                      </a:stretch>
                    </p:blipFill>
                    <p:spPr bwMode="auto">
                      <a:xfrm>
                        <a:off x="1441450" y="3838575"/>
                        <a:ext cx="5956300" cy="806450"/>
                      </a:xfrm>
                      <a:prstGeom prst="rect">
                        <a:avLst/>
                      </a:prstGeom>
                      <a:noFill/>
                      <a:ln>
                        <a:noFill/>
                      </a:ln>
                      <a:effectLst/>
                    </p:spPr>
                  </p:pic>
                </p:oleObj>
              </mc:Fallback>
            </mc:AlternateContent>
          </a:graphicData>
        </a:graphic>
      </p:graphicFrame>
      <p:sp>
        <p:nvSpPr>
          <p:cNvPr id="9" name="Text Box 12"/>
          <p:cNvSpPr txBox="1">
            <a:spLocks noChangeArrowheads="1"/>
          </p:cNvSpPr>
          <p:nvPr/>
        </p:nvSpPr>
        <p:spPr bwMode="auto">
          <a:xfrm>
            <a:off x="4267200" y="1563977"/>
            <a:ext cx="4633000" cy="830997"/>
          </a:xfrm>
          <a:prstGeom prst="rect">
            <a:avLst/>
          </a:prstGeom>
          <a:solidFill>
            <a:schemeClr val="bg1">
              <a:lumMod val="95000"/>
            </a:schemeClr>
          </a:solidFill>
          <a:ln w="25400">
            <a:noFill/>
            <a:miter lim="800000"/>
            <a:headEnd/>
            <a:tailEnd/>
          </a:ln>
        </p:spPr>
        <p:txBody>
          <a:bodyPr wrap="square">
            <a:spAutoFit/>
          </a:bodyPr>
          <a:lstStyle/>
          <a:p>
            <a:r>
              <a:rPr lang="en-US" altLang="zh-CN" sz="2400" b="1" dirty="0">
                <a:solidFill>
                  <a:srgbClr val="1E0000"/>
                </a:solidFill>
                <a:latin typeface="+mn-lt"/>
              </a:rPr>
              <a:t>g</a:t>
            </a:r>
            <a:r>
              <a:rPr lang="en-US" altLang="zh-CN" sz="2400" dirty="0">
                <a:solidFill>
                  <a:srgbClr val="1E0000"/>
                </a:solidFill>
                <a:latin typeface="+mn-lt"/>
              </a:rPr>
              <a:t> includes the real and reactive</a:t>
            </a:r>
            <a:br>
              <a:rPr lang="en-US" altLang="zh-CN" sz="2400" dirty="0">
                <a:solidFill>
                  <a:srgbClr val="1E0000"/>
                </a:solidFill>
                <a:latin typeface="+mn-lt"/>
              </a:rPr>
            </a:br>
            <a:r>
              <a:rPr lang="en-US" altLang="zh-CN" sz="2400" dirty="0">
                <a:solidFill>
                  <a:srgbClr val="1E0000"/>
                </a:solidFill>
                <a:latin typeface="+mn-lt"/>
              </a:rPr>
              <a:t>power balance equations</a:t>
            </a:r>
          </a:p>
        </p:txBody>
      </p:sp>
      <p:sp>
        <p:nvSpPr>
          <p:cNvPr id="2" name="Slide Number Placeholder 1">
            <a:extLst>
              <a:ext uri="{FF2B5EF4-FFF2-40B4-BE49-F238E27FC236}">
                <a16:creationId xmlns:a16="http://schemas.microsoft.com/office/drawing/2014/main" id="{C89D1FF5-20C2-BE74-9473-5D1A683DB096}"/>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31</a:t>
            </a:fld>
            <a:endParaRPr lang="en-US" sz="2000" dirty="0">
              <a:solidFill>
                <a:srgbClr val="1E0000"/>
              </a:solidFill>
            </a:endParaRPr>
          </a:p>
        </p:txBody>
      </p:sp>
      <p:sp>
        <p:nvSpPr>
          <p:cNvPr id="3" name="Text Box 12">
            <a:extLst>
              <a:ext uri="{FF2B5EF4-FFF2-40B4-BE49-F238E27FC236}">
                <a16:creationId xmlns:a16="http://schemas.microsoft.com/office/drawing/2014/main" id="{0C555C53-8B8F-AB04-E8E7-95B547F554FA}"/>
              </a:ext>
            </a:extLst>
          </p:cNvPr>
          <p:cNvSpPr txBox="1">
            <a:spLocks noChangeArrowheads="1"/>
          </p:cNvSpPr>
          <p:nvPr/>
        </p:nvSpPr>
        <p:spPr bwMode="auto">
          <a:xfrm>
            <a:off x="8509000" y="4878524"/>
            <a:ext cx="3276600" cy="830997"/>
          </a:xfrm>
          <a:prstGeom prst="rect">
            <a:avLst/>
          </a:prstGeom>
          <a:solidFill>
            <a:schemeClr val="bg1">
              <a:lumMod val="95000"/>
            </a:schemeClr>
          </a:solidFill>
          <a:ln w="25400">
            <a:noFill/>
            <a:miter lim="800000"/>
            <a:headEnd/>
            <a:tailEnd/>
          </a:ln>
        </p:spPr>
        <p:txBody>
          <a:bodyPr wrap="square">
            <a:spAutoFit/>
          </a:bodyPr>
          <a:lstStyle/>
          <a:p>
            <a:r>
              <a:rPr lang="en-US" altLang="zh-CN" sz="2400" dirty="0">
                <a:solidFill>
                  <a:srgbClr val="1E0000"/>
                </a:solidFill>
                <a:latin typeface="+mn-lt"/>
              </a:rPr>
              <a:t>This is the real power line flow equation</a:t>
            </a:r>
            <a:endParaRPr lang="en-US" altLang="zh-CN" sz="2400" dirty="0"/>
          </a:p>
        </p:txBody>
      </p:sp>
    </p:spTree>
    <p:extLst>
      <p:ext uri="{BB962C8B-B14F-4D97-AF65-F5344CB8AC3E}">
        <p14:creationId xmlns:p14="http://schemas.microsoft.com/office/powerpoint/2010/main" val="2490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2"/>
          <p:cNvSpPr>
            <a:spLocks noGrp="1" noChangeArrowheads="1"/>
          </p:cNvSpPr>
          <p:nvPr>
            <p:ph type="title"/>
          </p:nvPr>
        </p:nvSpPr>
        <p:spPr/>
        <p:txBody>
          <a:bodyPr/>
          <a:lstStyle/>
          <a:p>
            <a:r>
              <a:rPr lang="en-US" altLang="zh-CN" dirty="0">
                <a:ea typeface="SimSun" charset="-122"/>
              </a:rPr>
              <a:t>Sensitivity Problem Formulation</a:t>
            </a:r>
          </a:p>
        </p:txBody>
      </p:sp>
      <p:sp>
        <p:nvSpPr>
          <p:cNvPr id="16392" name="Rectangle 3"/>
          <p:cNvSpPr>
            <a:spLocks noGrp="1" noChangeArrowheads="1"/>
          </p:cNvSpPr>
          <p:nvPr>
            <p:ph idx="1"/>
          </p:nvPr>
        </p:nvSpPr>
        <p:spPr>
          <a:xfrm>
            <a:off x="457200" y="1280160"/>
            <a:ext cx="10820400" cy="5273040"/>
          </a:xfrm>
        </p:spPr>
        <p:txBody>
          <a:bodyPr/>
          <a:lstStyle/>
          <a:p>
            <a:pPr marL="461963" indent="-461963">
              <a:spcBef>
                <a:spcPct val="0"/>
              </a:spcBef>
            </a:pPr>
            <a:r>
              <a:rPr lang="en-US" altLang="zh-CN" dirty="0">
                <a:ea typeface="SimSun" charset="-122"/>
              </a:rPr>
              <a:t>For a </a:t>
            </a:r>
            <a:r>
              <a:rPr lang="en-US" altLang="zh-CN" dirty="0">
                <a:latin typeface="Times New Roman" pitchFamily="18" charset="0"/>
                <a:ea typeface="SimSun" charset="-122"/>
              </a:rPr>
              <a:t>small</a:t>
            </a:r>
            <a:r>
              <a:rPr lang="en-US" altLang="zh-CN" dirty="0">
                <a:ea typeface="SimSun" charset="-122"/>
              </a:rPr>
              <a:t> change, </a:t>
            </a:r>
            <a:r>
              <a:rPr lang="en-US" altLang="zh-CN" dirty="0">
                <a:ea typeface="SimSun" charset="-122"/>
                <a:sym typeface="Symbol"/>
              </a:rPr>
              <a:t></a:t>
            </a:r>
            <a:r>
              <a:rPr lang="en-US" altLang="zh-CN" b="1" dirty="0">
                <a:ea typeface="SimSun" charset="-122"/>
              </a:rPr>
              <a:t>p</a:t>
            </a:r>
            <a:r>
              <a:rPr lang="en-US" altLang="zh-CN" dirty="0">
                <a:ea typeface="SimSun" charset="-122"/>
              </a:rPr>
              <a:t>, that moves the injection from </a:t>
            </a:r>
            <a:r>
              <a:rPr lang="en-US" altLang="zh-CN" b="1" dirty="0">
                <a:ea typeface="SimSun" charset="-122"/>
              </a:rPr>
              <a:t>p</a:t>
            </a:r>
            <a:r>
              <a:rPr lang="en-US" altLang="zh-CN" baseline="30000" dirty="0">
                <a:ea typeface="SimSun" charset="-122"/>
              </a:rPr>
              <a:t>(0)  </a:t>
            </a:r>
            <a:r>
              <a:rPr lang="en-US" altLang="zh-CN" dirty="0">
                <a:ea typeface="SimSun" charset="-122"/>
              </a:rPr>
              <a:t>to </a:t>
            </a:r>
            <a:r>
              <a:rPr lang="en-US" altLang="zh-CN" b="1" dirty="0">
                <a:ea typeface="SimSun" charset="-122"/>
              </a:rPr>
              <a:t>p</a:t>
            </a:r>
            <a:r>
              <a:rPr lang="en-US" altLang="zh-CN" baseline="30000" dirty="0">
                <a:ea typeface="SimSun" charset="-122"/>
              </a:rPr>
              <a:t>(0)</a:t>
            </a:r>
            <a:r>
              <a:rPr lang="en-US" altLang="zh-CN" dirty="0">
                <a:ea typeface="SimSun" charset="-122"/>
              </a:rPr>
              <a:t> +</a:t>
            </a:r>
            <a:r>
              <a:rPr lang="en-US" altLang="zh-CN" dirty="0">
                <a:ea typeface="SimSun" charset="-122"/>
                <a:sym typeface="Symbol"/>
              </a:rPr>
              <a:t> </a:t>
            </a:r>
            <a:r>
              <a:rPr lang="en-US" altLang="zh-CN" b="1" dirty="0">
                <a:ea typeface="SimSun" charset="-122"/>
              </a:rPr>
              <a:t>p</a:t>
            </a:r>
            <a:r>
              <a:rPr lang="en-US" altLang="zh-CN" dirty="0">
                <a:ea typeface="SimSun" charset="-122"/>
              </a:rPr>
              <a:t> , we have a  corresponding change in the state </a:t>
            </a:r>
            <a:r>
              <a:rPr lang="en-US" altLang="zh-CN" dirty="0">
                <a:ea typeface="SimSun" charset="-122"/>
                <a:sym typeface="Symbol"/>
              </a:rPr>
              <a:t></a:t>
            </a:r>
            <a:r>
              <a:rPr lang="en-US" altLang="zh-CN" b="1" dirty="0">
                <a:ea typeface="SimSun" charset="-122"/>
                <a:sym typeface="Symbol"/>
              </a:rPr>
              <a:t>x</a:t>
            </a:r>
            <a:r>
              <a:rPr lang="en-US" altLang="zh-CN" dirty="0">
                <a:ea typeface="SimSun" charset="-122"/>
              </a:rPr>
              <a:t> with</a:t>
            </a:r>
            <a:br>
              <a:rPr lang="en-US" altLang="zh-CN" dirty="0">
                <a:ea typeface="SimSun" charset="-122"/>
              </a:rPr>
            </a:br>
            <a:br>
              <a:rPr lang="en-US" altLang="zh-CN" dirty="0">
                <a:ea typeface="SimSun" charset="-122"/>
              </a:rPr>
            </a:br>
            <a:endParaRPr lang="en-US" altLang="zh-CN" dirty="0">
              <a:ea typeface="SimSun" charset="-122"/>
            </a:endParaRPr>
          </a:p>
          <a:p>
            <a:pPr marL="461963" indent="-461963">
              <a:spcBef>
                <a:spcPct val="0"/>
              </a:spcBef>
            </a:pPr>
            <a:r>
              <a:rPr lang="en-US" altLang="zh-CN" dirty="0">
                <a:ea typeface="SimSun" charset="-122"/>
              </a:rPr>
              <a:t>We then apply a first order Taylor’s series expansion </a:t>
            </a:r>
            <a:endParaRPr lang="zh-CN" altLang="en-US" dirty="0">
              <a:ea typeface="SimSun" charset="-122"/>
            </a:endParaRPr>
          </a:p>
        </p:txBody>
      </p:sp>
      <p:graphicFrame>
        <p:nvGraphicFramePr>
          <p:cNvPr id="16390" name="Object 11"/>
          <p:cNvGraphicFramePr>
            <a:graphicFrameLocks noChangeAspect="1"/>
          </p:cNvGraphicFramePr>
          <p:nvPr/>
        </p:nvGraphicFramePr>
        <p:xfrm>
          <a:off x="1219200" y="2286000"/>
          <a:ext cx="3822700" cy="469900"/>
        </p:xfrm>
        <a:graphic>
          <a:graphicData uri="http://schemas.openxmlformats.org/presentationml/2006/ole">
            <mc:AlternateContent xmlns:mc="http://schemas.openxmlformats.org/markup-compatibility/2006">
              <mc:Choice xmlns:v="urn:schemas-microsoft-com:vml" Requires="v">
                <p:oleObj name="Equation" r:id="rId2" imgW="3822480" imgH="469800" progId="Equation.DSMT4">
                  <p:embed/>
                </p:oleObj>
              </mc:Choice>
              <mc:Fallback>
                <p:oleObj name="Equation" r:id="rId2" imgW="3822480" imgH="469800" progId="Equation.DSMT4">
                  <p:embed/>
                  <p:pic>
                    <p:nvPicPr>
                      <p:cNvPr id="16390" name="Object 11"/>
                      <p:cNvPicPr>
                        <a:picLocks noChangeAspect="1" noChangeArrowheads="1"/>
                      </p:cNvPicPr>
                      <p:nvPr/>
                    </p:nvPicPr>
                    <p:blipFill>
                      <a:blip r:embed="rId3"/>
                      <a:srcRect/>
                      <a:stretch>
                        <a:fillRect/>
                      </a:stretch>
                    </p:blipFill>
                    <p:spPr bwMode="auto">
                      <a:xfrm>
                        <a:off x="1219200" y="2286000"/>
                        <a:ext cx="382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nvGraphicFramePr>
        <p:xfrm>
          <a:off x="1191491" y="3761740"/>
          <a:ext cx="7508875" cy="2506662"/>
        </p:xfrm>
        <a:graphic>
          <a:graphicData uri="http://schemas.openxmlformats.org/presentationml/2006/ole">
            <mc:AlternateContent xmlns:mc="http://schemas.openxmlformats.org/markup-compatibility/2006">
              <mc:Choice xmlns:v="urn:schemas-microsoft-com:vml" Requires="v">
                <p:oleObj name="Equation" r:id="rId4" imgW="8026200" imgH="2679480" progId="Equation.DSMT4">
                  <p:embed/>
                </p:oleObj>
              </mc:Choice>
              <mc:Fallback>
                <p:oleObj name="Equation" r:id="rId4" imgW="8026200" imgH="2679480" progId="Equation.DSMT4">
                  <p:embed/>
                  <p:pic>
                    <p:nvPicPr>
                      <p:cNvPr id="2" name="Object 1"/>
                      <p:cNvPicPr>
                        <a:picLocks noChangeAspect="1" noChangeArrowheads="1"/>
                      </p:cNvPicPr>
                      <p:nvPr/>
                    </p:nvPicPr>
                    <p:blipFill>
                      <a:blip r:embed="rId5"/>
                      <a:srcRect/>
                      <a:stretch>
                        <a:fillRect/>
                      </a:stretch>
                    </p:blipFill>
                    <p:spPr bwMode="auto">
                      <a:xfrm>
                        <a:off x="1191491" y="3761740"/>
                        <a:ext cx="7508875" cy="2506662"/>
                      </a:xfrm>
                      <a:prstGeom prst="rect">
                        <a:avLst/>
                      </a:prstGeom>
                      <a:noFill/>
                      <a:ln>
                        <a:noFill/>
                      </a:ln>
                      <a:effectLst/>
                    </p:spPr>
                  </p:pic>
                </p:oleObj>
              </mc:Fallback>
            </mc:AlternateContent>
          </a:graphicData>
        </a:graphic>
      </p:graphicFrame>
      <p:sp>
        <p:nvSpPr>
          <p:cNvPr id="3" name="Slide Number Placeholder 1">
            <a:extLst>
              <a:ext uri="{FF2B5EF4-FFF2-40B4-BE49-F238E27FC236}">
                <a16:creationId xmlns:a16="http://schemas.microsoft.com/office/drawing/2014/main" id="{C8713BB1-40B8-34CE-DCC6-0522175B2D99}"/>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32</a:t>
            </a:fld>
            <a:endParaRPr lang="en-US" sz="2000" dirty="0">
              <a:solidFill>
                <a:srgbClr val="1E0000"/>
              </a:solidFill>
            </a:endParaRPr>
          </a:p>
        </p:txBody>
      </p:sp>
    </p:spTree>
    <p:extLst>
      <p:ext uri="{BB962C8B-B14F-4D97-AF65-F5344CB8AC3E}">
        <p14:creationId xmlns:p14="http://schemas.microsoft.com/office/powerpoint/2010/main" val="1552693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Problem Formulation</a:t>
            </a:r>
          </a:p>
        </p:txBody>
      </p:sp>
      <p:sp>
        <p:nvSpPr>
          <p:cNvPr id="3" name="Content Placeholder 2"/>
          <p:cNvSpPr>
            <a:spLocks noGrp="1"/>
          </p:cNvSpPr>
          <p:nvPr>
            <p:ph idx="1"/>
          </p:nvPr>
        </p:nvSpPr>
        <p:spPr>
          <a:xfrm>
            <a:off x="457200" y="1280160"/>
            <a:ext cx="11049000" cy="2301240"/>
          </a:xfrm>
        </p:spPr>
        <p:txBody>
          <a:bodyPr/>
          <a:lstStyle/>
          <a:p>
            <a:r>
              <a:rPr lang="en-US" dirty="0"/>
              <a:t>We consider this to be a “small signal” change, so we can neglect the higher order terms (h.o.t.) in the expansion.</a:t>
            </a:r>
          </a:p>
          <a:p>
            <a:r>
              <a:rPr lang="en-US" dirty="0"/>
              <a:t>Hence we should still be satisfying the power balance equations with this perturbation; so </a:t>
            </a:r>
          </a:p>
          <a:p>
            <a:endParaRPr lang="en-US" dirty="0"/>
          </a:p>
        </p:txBody>
      </p:sp>
      <p:graphicFrame>
        <p:nvGraphicFramePr>
          <p:cNvPr id="5" name="Object 4"/>
          <p:cNvGraphicFramePr>
            <a:graphicFrameLocks noChangeAspect="1"/>
          </p:cNvGraphicFramePr>
          <p:nvPr/>
        </p:nvGraphicFramePr>
        <p:xfrm>
          <a:off x="914400" y="3415145"/>
          <a:ext cx="4729162" cy="1068387"/>
        </p:xfrm>
        <a:graphic>
          <a:graphicData uri="http://schemas.openxmlformats.org/presentationml/2006/ole">
            <mc:AlternateContent xmlns:mc="http://schemas.openxmlformats.org/markup-compatibility/2006">
              <mc:Choice xmlns:v="urn:schemas-microsoft-com:vml" Requires="v">
                <p:oleObj name="Equation" r:id="rId2" imgW="5054400" imgH="1143000" progId="Equation.DSMT4">
                  <p:embed/>
                </p:oleObj>
              </mc:Choice>
              <mc:Fallback>
                <p:oleObj name="Equation" r:id="rId2" imgW="5054400" imgH="1143000" progId="Equation.DSMT4">
                  <p:embed/>
                  <p:pic>
                    <p:nvPicPr>
                      <p:cNvPr id="5" name="Object 4"/>
                      <p:cNvPicPr>
                        <a:picLocks noChangeAspect="1" noChangeArrowheads="1"/>
                      </p:cNvPicPr>
                      <p:nvPr/>
                    </p:nvPicPr>
                    <p:blipFill>
                      <a:blip r:embed="rId3"/>
                      <a:srcRect/>
                      <a:stretch>
                        <a:fillRect/>
                      </a:stretch>
                    </p:blipFill>
                    <p:spPr bwMode="auto">
                      <a:xfrm>
                        <a:off x="914400" y="3415145"/>
                        <a:ext cx="472916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1">
            <a:extLst>
              <a:ext uri="{FF2B5EF4-FFF2-40B4-BE49-F238E27FC236}">
                <a16:creationId xmlns:a16="http://schemas.microsoft.com/office/drawing/2014/main" id="{526C3C2B-5162-E222-195B-A1333B6D54CE}"/>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33</a:t>
            </a:fld>
            <a:endParaRPr lang="en-US" sz="2000" dirty="0">
              <a:solidFill>
                <a:srgbClr val="1E0000"/>
              </a:solidFill>
            </a:endParaRPr>
          </a:p>
        </p:txBody>
      </p:sp>
    </p:spTree>
    <p:extLst>
      <p:ext uri="{BB962C8B-B14F-4D97-AF65-F5344CB8AC3E}">
        <p14:creationId xmlns:p14="http://schemas.microsoft.com/office/powerpoint/2010/main" val="4058521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r>
              <a:rPr lang="en-US" altLang="zh-CN" dirty="0">
                <a:ea typeface="SimSun" charset="-122"/>
              </a:rPr>
              <a:t>Sensitivity Problem Formulation</a:t>
            </a:r>
          </a:p>
        </p:txBody>
      </p:sp>
      <p:sp>
        <p:nvSpPr>
          <p:cNvPr id="19461" name="Rectangle 3"/>
          <p:cNvSpPr>
            <a:spLocks noGrp="1" noChangeArrowheads="1"/>
          </p:cNvSpPr>
          <p:nvPr>
            <p:ph idx="1"/>
          </p:nvPr>
        </p:nvSpPr>
        <p:spPr>
          <a:xfrm>
            <a:off x="457200" y="1280160"/>
            <a:ext cx="8001000" cy="692150"/>
          </a:xfrm>
        </p:spPr>
        <p:txBody>
          <a:bodyPr/>
          <a:lstStyle/>
          <a:p>
            <a:pPr marL="461963" indent="-461963"/>
            <a:r>
              <a:rPr lang="en-US" altLang="zh-CN" dirty="0">
                <a:ea typeface="SimSun" charset="-122"/>
              </a:rPr>
              <a:t>Also, from the power flow equations, we obtain</a:t>
            </a:r>
          </a:p>
          <a:p>
            <a:pPr marL="461963" indent="-461963">
              <a:buFont typeface="Wingdings" pitchFamily="2" charset="2"/>
              <a:buNone/>
            </a:pPr>
            <a:endParaRPr lang="en-US" altLang="zh-CN" dirty="0">
              <a:ea typeface="SimSun" charset="-122"/>
            </a:endParaRPr>
          </a:p>
          <a:p>
            <a:pPr marL="461963" indent="-461963">
              <a:buFont typeface="Wingdings" pitchFamily="2" charset="2"/>
              <a:buNone/>
            </a:pPr>
            <a:endParaRPr lang="en-US" altLang="zh-CN" dirty="0">
              <a:ea typeface="SimSun" charset="-122"/>
            </a:endParaRPr>
          </a:p>
          <a:p>
            <a:pPr marL="461963" indent="-461963">
              <a:buFont typeface="Wingdings" pitchFamily="2" charset="2"/>
              <a:buNone/>
            </a:pPr>
            <a:endParaRPr lang="en-US" altLang="zh-CN" sz="3600" dirty="0">
              <a:ea typeface="SimSun" charset="-122"/>
            </a:endParaRPr>
          </a:p>
        </p:txBody>
      </p:sp>
      <p:graphicFrame>
        <p:nvGraphicFramePr>
          <p:cNvPr id="19458" name="Object 9"/>
          <p:cNvGraphicFramePr>
            <a:graphicFrameLocks noChangeAspect="1"/>
          </p:cNvGraphicFramePr>
          <p:nvPr/>
        </p:nvGraphicFramePr>
        <p:xfrm>
          <a:off x="2438400" y="1838036"/>
          <a:ext cx="4330700" cy="2057400"/>
        </p:xfrm>
        <a:graphic>
          <a:graphicData uri="http://schemas.openxmlformats.org/presentationml/2006/ole">
            <mc:AlternateContent xmlns:mc="http://schemas.openxmlformats.org/markup-compatibility/2006">
              <mc:Choice xmlns:v="urn:schemas-microsoft-com:vml" Requires="v">
                <p:oleObj name="Equation" r:id="rId2" imgW="4330440" imgH="2057400" progId="Equation.DSMT4">
                  <p:embed/>
                </p:oleObj>
              </mc:Choice>
              <mc:Fallback>
                <p:oleObj name="Equation" r:id="rId2" imgW="4330440" imgH="2057400" progId="Equation.DSMT4">
                  <p:embed/>
                  <p:pic>
                    <p:nvPicPr>
                      <p:cNvPr id="19458" name="Object 9"/>
                      <p:cNvPicPr>
                        <a:picLocks noChangeAspect="1" noChangeArrowheads="1"/>
                      </p:cNvPicPr>
                      <p:nvPr/>
                    </p:nvPicPr>
                    <p:blipFill>
                      <a:blip r:embed="rId3"/>
                      <a:srcRect/>
                      <a:stretch>
                        <a:fillRect/>
                      </a:stretch>
                    </p:blipFill>
                    <p:spPr bwMode="auto">
                      <a:xfrm>
                        <a:off x="2438400" y="1838036"/>
                        <a:ext cx="43307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Line 12"/>
          <p:cNvSpPr>
            <a:spLocks noChangeShapeType="1"/>
          </p:cNvSpPr>
          <p:nvPr/>
        </p:nvSpPr>
        <p:spPr bwMode="auto">
          <a:xfrm>
            <a:off x="3962400" y="2853459"/>
            <a:ext cx="990600" cy="0"/>
          </a:xfrm>
          <a:prstGeom prst="line">
            <a:avLst/>
          </a:prstGeom>
          <a:noFill/>
          <a:ln w="25400" cap="rnd">
            <a:solidFill>
              <a:srgbClr val="000000"/>
            </a:solidFill>
            <a:prstDash val="sysDot"/>
            <a:round/>
            <a:headEnd/>
            <a:tailEnd/>
          </a:ln>
        </p:spPr>
        <p:txBody>
          <a:bodyPr/>
          <a:lstStyle/>
          <a:p>
            <a:endParaRPr lang="en-US" sz="2800"/>
          </a:p>
        </p:txBody>
      </p:sp>
      <p:sp>
        <p:nvSpPr>
          <p:cNvPr id="19463" name="Line 13"/>
          <p:cNvSpPr>
            <a:spLocks noChangeShapeType="1"/>
          </p:cNvSpPr>
          <p:nvPr/>
        </p:nvSpPr>
        <p:spPr bwMode="auto">
          <a:xfrm>
            <a:off x="5944880" y="2837764"/>
            <a:ext cx="771072" cy="0"/>
          </a:xfrm>
          <a:prstGeom prst="line">
            <a:avLst/>
          </a:prstGeom>
          <a:noFill/>
          <a:ln w="25400" cap="rnd">
            <a:solidFill>
              <a:srgbClr val="000000"/>
            </a:solidFill>
            <a:prstDash val="sysDot"/>
            <a:round/>
            <a:headEnd/>
            <a:tailEnd/>
          </a:ln>
        </p:spPr>
        <p:txBody>
          <a:bodyPr/>
          <a:lstStyle/>
          <a:p>
            <a:endParaRPr lang="en-US" sz="2800"/>
          </a:p>
        </p:txBody>
      </p:sp>
      <p:graphicFrame>
        <p:nvGraphicFramePr>
          <p:cNvPr id="19459" name="Object 11"/>
          <p:cNvGraphicFramePr>
            <a:graphicFrameLocks noChangeAspect="1"/>
          </p:cNvGraphicFramePr>
          <p:nvPr/>
        </p:nvGraphicFramePr>
        <p:xfrm>
          <a:off x="2154425" y="4618990"/>
          <a:ext cx="5295900" cy="1917700"/>
        </p:xfrm>
        <a:graphic>
          <a:graphicData uri="http://schemas.openxmlformats.org/presentationml/2006/ole">
            <mc:AlternateContent xmlns:mc="http://schemas.openxmlformats.org/markup-compatibility/2006">
              <mc:Choice xmlns:v="urn:schemas-microsoft-com:vml" Requires="v">
                <p:oleObj name="Equation" r:id="rId4" imgW="5295600" imgH="1917360" progId="Equation.DSMT4">
                  <p:embed/>
                </p:oleObj>
              </mc:Choice>
              <mc:Fallback>
                <p:oleObj name="Equation" r:id="rId4" imgW="5295600" imgH="1917360" progId="Equation.DSMT4">
                  <p:embed/>
                  <p:pic>
                    <p:nvPicPr>
                      <p:cNvPr id="19459" name="Object 11"/>
                      <p:cNvPicPr>
                        <a:picLocks noChangeAspect="1" noChangeArrowheads="1"/>
                      </p:cNvPicPr>
                      <p:nvPr/>
                    </p:nvPicPr>
                    <p:blipFill>
                      <a:blip r:embed="rId5"/>
                      <a:srcRect/>
                      <a:stretch>
                        <a:fillRect/>
                      </a:stretch>
                    </p:blipFill>
                    <p:spPr bwMode="auto">
                      <a:xfrm>
                        <a:off x="2154425" y="4618990"/>
                        <a:ext cx="52959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 name="Text Box 14"/>
          <p:cNvSpPr txBox="1">
            <a:spLocks noChangeArrowheads="1"/>
          </p:cNvSpPr>
          <p:nvPr/>
        </p:nvSpPr>
        <p:spPr bwMode="auto">
          <a:xfrm>
            <a:off x="1005840" y="3886200"/>
            <a:ext cx="6705600" cy="523220"/>
          </a:xfrm>
          <a:prstGeom prst="rect">
            <a:avLst/>
          </a:prstGeom>
          <a:noFill/>
          <a:ln w="25400">
            <a:noFill/>
            <a:miter lim="800000"/>
            <a:headEnd/>
            <a:tailEnd/>
          </a:ln>
        </p:spPr>
        <p:txBody>
          <a:bodyPr wrap="square">
            <a:spAutoFit/>
          </a:bodyPr>
          <a:lstStyle/>
          <a:p>
            <a:pPr>
              <a:spcBef>
                <a:spcPct val="50000"/>
              </a:spcBef>
            </a:pPr>
            <a:r>
              <a:rPr lang="en-US" sz="2800" dirty="0">
                <a:solidFill>
                  <a:srgbClr val="000000"/>
                </a:solidFill>
                <a:latin typeface="+mn-lt"/>
              </a:rPr>
              <a:t>and then just the power flow </a:t>
            </a:r>
            <a:r>
              <a:rPr lang="en-US" sz="2800" dirty="0" err="1">
                <a:solidFill>
                  <a:srgbClr val="000000"/>
                </a:solidFill>
                <a:latin typeface="+mn-lt"/>
              </a:rPr>
              <a:t>Jacobian</a:t>
            </a:r>
            <a:endParaRPr lang="en-US" sz="2800" dirty="0">
              <a:solidFill>
                <a:srgbClr val="000000"/>
              </a:solidFill>
              <a:latin typeface="+mn-lt"/>
            </a:endParaRPr>
          </a:p>
        </p:txBody>
      </p:sp>
      <p:sp>
        <p:nvSpPr>
          <p:cNvPr id="2" name="Slide Number Placeholder 1">
            <a:extLst>
              <a:ext uri="{FF2B5EF4-FFF2-40B4-BE49-F238E27FC236}">
                <a16:creationId xmlns:a16="http://schemas.microsoft.com/office/drawing/2014/main" id="{7B955199-930D-C0A0-56F9-595A0B5B1F16}"/>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34</a:t>
            </a:fld>
            <a:endParaRPr lang="en-US" sz="2000" dirty="0">
              <a:solidFill>
                <a:srgbClr val="1E0000"/>
              </a:solidFill>
            </a:endParaRPr>
          </a:p>
        </p:txBody>
      </p:sp>
    </p:spTree>
    <p:extLst>
      <p:ext uri="{BB962C8B-B14F-4D97-AF65-F5344CB8AC3E}">
        <p14:creationId xmlns:p14="http://schemas.microsoft.com/office/powerpoint/2010/main" val="3934316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Problem Formulation</a:t>
            </a:r>
          </a:p>
        </p:txBody>
      </p:sp>
      <p:sp>
        <p:nvSpPr>
          <p:cNvPr id="3" name="Content Placeholder 2"/>
          <p:cNvSpPr>
            <a:spLocks noGrp="1"/>
          </p:cNvSpPr>
          <p:nvPr>
            <p:ph idx="1"/>
          </p:nvPr>
        </p:nvSpPr>
        <p:spPr>
          <a:xfrm>
            <a:off x="457200" y="1280160"/>
            <a:ext cx="11176000" cy="3368040"/>
          </a:xfrm>
        </p:spPr>
        <p:txBody>
          <a:bodyPr/>
          <a:lstStyle/>
          <a:p>
            <a:r>
              <a:rPr lang="en-US" dirty="0"/>
              <a:t>With the standard assumption that the power flow </a:t>
            </a:r>
            <a:r>
              <a:rPr lang="en-US" dirty="0" err="1"/>
              <a:t>Jacobian</a:t>
            </a:r>
            <a:r>
              <a:rPr lang="en-US" dirty="0"/>
              <a:t> is nonsingular, then</a:t>
            </a:r>
            <a:br>
              <a:rPr lang="en-US" dirty="0"/>
            </a:br>
            <a:br>
              <a:rPr lang="en-US" dirty="0"/>
            </a:br>
            <a:br>
              <a:rPr lang="en-US" dirty="0"/>
            </a:br>
            <a:endParaRPr lang="en-US" dirty="0"/>
          </a:p>
          <a:p>
            <a:r>
              <a:rPr lang="en-US" dirty="0"/>
              <a:t>We can then compute the change in the line real power flow vector </a:t>
            </a:r>
          </a:p>
          <a:p>
            <a:endParaRPr lang="en-US" dirty="0"/>
          </a:p>
        </p:txBody>
      </p:sp>
      <p:graphicFrame>
        <p:nvGraphicFramePr>
          <p:cNvPr id="5" name="Object 4"/>
          <p:cNvGraphicFramePr>
            <a:graphicFrameLocks noChangeAspect="1"/>
          </p:cNvGraphicFramePr>
          <p:nvPr/>
        </p:nvGraphicFramePr>
        <p:xfrm>
          <a:off x="1219200" y="2386445"/>
          <a:ext cx="4495800" cy="1003300"/>
        </p:xfrm>
        <a:graphic>
          <a:graphicData uri="http://schemas.openxmlformats.org/presentationml/2006/ole">
            <mc:AlternateContent xmlns:mc="http://schemas.openxmlformats.org/markup-compatibility/2006">
              <mc:Choice xmlns:v="urn:schemas-microsoft-com:vml" Requires="v">
                <p:oleObj name="Equation" r:id="rId2" imgW="4495680" imgH="1002960" progId="Equation.DSMT4">
                  <p:embed/>
                </p:oleObj>
              </mc:Choice>
              <mc:Fallback>
                <p:oleObj name="Equation" r:id="rId2" imgW="4495680" imgH="1002960" progId="Equation.DSMT4">
                  <p:embed/>
                  <p:pic>
                    <p:nvPicPr>
                      <p:cNvPr id="5" name="Object 4"/>
                      <p:cNvPicPr>
                        <a:picLocks noChangeAspect="1" noChangeArrowheads="1"/>
                      </p:cNvPicPr>
                      <p:nvPr/>
                    </p:nvPicPr>
                    <p:blipFill>
                      <a:blip r:embed="rId3"/>
                      <a:srcRect/>
                      <a:stretch>
                        <a:fillRect/>
                      </a:stretch>
                    </p:blipFill>
                    <p:spPr bwMode="auto">
                      <a:xfrm>
                        <a:off x="1219200" y="2386445"/>
                        <a:ext cx="4495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64701091"/>
              </p:ext>
            </p:extLst>
          </p:nvPr>
        </p:nvGraphicFramePr>
        <p:xfrm>
          <a:off x="1173163" y="4235450"/>
          <a:ext cx="7518400" cy="1041400"/>
        </p:xfrm>
        <a:graphic>
          <a:graphicData uri="http://schemas.openxmlformats.org/presentationml/2006/ole">
            <mc:AlternateContent xmlns:mc="http://schemas.openxmlformats.org/markup-compatibility/2006">
              <mc:Choice xmlns:v="urn:schemas-microsoft-com:vml" Requires="v">
                <p:oleObj name="Equation" r:id="rId4" imgW="7518240" imgH="1041120" progId="Equation.DSMT4">
                  <p:embed/>
                </p:oleObj>
              </mc:Choice>
              <mc:Fallback>
                <p:oleObj name="Equation" r:id="rId4" imgW="7518240" imgH="1041120" progId="Equation.DSMT4">
                  <p:embed/>
                  <p:pic>
                    <p:nvPicPr>
                      <p:cNvPr id="6" name="Object 5"/>
                      <p:cNvPicPr>
                        <a:picLocks noChangeAspect="1" noChangeArrowheads="1"/>
                      </p:cNvPicPr>
                      <p:nvPr/>
                    </p:nvPicPr>
                    <p:blipFill>
                      <a:blip r:embed="rId5"/>
                      <a:srcRect/>
                      <a:stretch>
                        <a:fillRect/>
                      </a:stretch>
                    </p:blipFill>
                    <p:spPr bwMode="auto">
                      <a:xfrm>
                        <a:off x="1173163" y="4235450"/>
                        <a:ext cx="75184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1">
            <a:extLst>
              <a:ext uri="{FF2B5EF4-FFF2-40B4-BE49-F238E27FC236}">
                <a16:creationId xmlns:a16="http://schemas.microsoft.com/office/drawing/2014/main" id="{14B69685-497D-8865-024A-77B99CB9324C}"/>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35</a:t>
            </a:fld>
            <a:endParaRPr lang="en-US" sz="2000" dirty="0">
              <a:solidFill>
                <a:srgbClr val="1E0000"/>
              </a:solidFill>
            </a:endParaRPr>
          </a:p>
        </p:txBody>
      </p:sp>
      <p:sp>
        <p:nvSpPr>
          <p:cNvPr id="7" name="Text Box 12">
            <a:extLst>
              <a:ext uri="{FF2B5EF4-FFF2-40B4-BE49-F238E27FC236}">
                <a16:creationId xmlns:a16="http://schemas.microsoft.com/office/drawing/2014/main" id="{BA1AA15F-1201-3A9A-B975-AEA5D82417F1}"/>
              </a:ext>
            </a:extLst>
          </p:cNvPr>
          <p:cNvSpPr txBox="1">
            <a:spLocks noChangeArrowheads="1"/>
          </p:cNvSpPr>
          <p:nvPr/>
        </p:nvSpPr>
        <p:spPr bwMode="auto">
          <a:xfrm>
            <a:off x="730250" y="5538061"/>
            <a:ext cx="10629900" cy="830997"/>
          </a:xfrm>
          <a:prstGeom prst="rect">
            <a:avLst/>
          </a:prstGeom>
          <a:solidFill>
            <a:schemeClr val="bg1">
              <a:lumMod val="95000"/>
            </a:schemeClr>
          </a:solidFill>
          <a:ln w="25400">
            <a:noFill/>
            <a:miter lim="800000"/>
            <a:headEnd/>
            <a:tailEnd/>
          </a:ln>
        </p:spPr>
        <p:txBody>
          <a:bodyPr wrap="square">
            <a:spAutoFit/>
          </a:bodyPr>
          <a:lstStyle/>
          <a:p>
            <a:r>
              <a:rPr lang="en-US" altLang="zh-CN" sz="2400" dirty="0">
                <a:solidFill>
                  <a:srgbClr val="1E0000"/>
                </a:solidFill>
                <a:latin typeface="+mn-lt"/>
              </a:rPr>
              <a:t>This equation is telling how the real power flow on the lines varies for a change in the generation at each generator assuming the change is absorbed at the slack bus </a:t>
            </a:r>
            <a:endParaRPr lang="en-US" altLang="zh-CN" sz="2400" dirty="0"/>
          </a:p>
        </p:txBody>
      </p:sp>
    </p:spTree>
    <p:extLst>
      <p:ext uri="{BB962C8B-B14F-4D97-AF65-F5344CB8AC3E}">
        <p14:creationId xmlns:p14="http://schemas.microsoft.com/office/powerpoint/2010/main" val="609443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Comments</a:t>
            </a:r>
          </a:p>
        </p:txBody>
      </p:sp>
      <p:sp>
        <p:nvSpPr>
          <p:cNvPr id="3" name="Content Placeholder 2"/>
          <p:cNvSpPr>
            <a:spLocks noGrp="1"/>
          </p:cNvSpPr>
          <p:nvPr>
            <p:ph idx="1"/>
          </p:nvPr>
        </p:nvSpPr>
        <p:spPr>
          <a:xfrm>
            <a:off x="457200" y="1280160"/>
            <a:ext cx="10972800" cy="3733800"/>
          </a:xfrm>
        </p:spPr>
        <p:txBody>
          <a:bodyPr/>
          <a:lstStyle/>
          <a:p>
            <a:r>
              <a:rPr lang="en-US" dirty="0"/>
              <a:t>Sensitivities can easily be calculated even for large systems.</a:t>
            </a:r>
          </a:p>
          <a:p>
            <a:pPr lvl="1"/>
            <a:r>
              <a:rPr lang="en-US" dirty="0"/>
              <a:t>If </a:t>
            </a:r>
            <a:r>
              <a:rPr lang="en-US" dirty="0">
                <a:sym typeface="Symbol"/>
              </a:rPr>
              <a:t></a:t>
            </a:r>
            <a:r>
              <a:rPr lang="en-US" b="1" dirty="0">
                <a:sym typeface="Symbol"/>
              </a:rPr>
              <a:t>p </a:t>
            </a:r>
            <a:r>
              <a:rPr lang="en-US" dirty="0">
                <a:sym typeface="Symbol"/>
              </a:rPr>
              <a:t>is sparse (just a few injections) then we can use a fast forward; if sensitivities on a subset of lines are desired, we could also use a fast backward</a:t>
            </a:r>
          </a:p>
          <a:p>
            <a:r>
              <a:rPr lang="en-US" dirty="0">
                <a:sym typeface="Symbol"/>
              </a:rPr>
              <a:t>Sensitivities are dependent upon the operating point.</a:t>
            </a:r>
          </a:p>
          <a:p>
            <a:pPr lvl="1"/>
            <a:r>
              <a:rPr lang="en-US" dirty="0">
                <a:sym typeface="Symbol"/>
              </a:rPr>
              <a:t>They also include the impact of marginal losses</a:t>
            </a:r>
          </a:p>
          <a:p>
            <a:r>
              <a:rPr lang="en-US" dirty="0">
                <a:sym typeface="Symbol"/>
              </a:rPr>
              <a:t>Sensitivities could easily be expanded to include additional variables in </a:t>
            </a:r>
            <a:r>
              <a:rPr lang="en-US" b="1" dirty="0">
                <a:sym typeface="Symbol"/>
              </a:rPr>
              <a:t>x</a:t>
            </a:r>
            <a:r>
              <a:rPr lang="en-US" dirty="0">
                <a:sym typeface="Symbol"/>
              </a:rPr>
              <a:t> (such as phase shifter angle), or additional equations, such as reactive power flow. </a:t>
            </a:r>
          </a:p>
          <a:p>
            <a:endParaRPr lang="en-US" dirty="0"/>
          </a:p>
        </p:txBody>
      </p:sp>
      <p:sp>
        <p:nvSpPr>
          <p:cNvPr id="4" name="Slide Number Placeholder 1">
            <a:extLst>
              <a:ext uri="{FF2B5EF4-FFF2-40B4-BE49-F238E27FC236}">
                <a16:creationId xmlns:a16="http://schemas.microsoft.com/office/drawing/2014/main" id="{BC804EBC-445E-4E5C-E200-E81EB450F2FF}"/>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36</a:t>
            </a:fld>
            <a:endParaRPr lang="en-US" sz="2000" dirty="0">
              <a:solidFill>
                <a:srgbClr val="1E0000"/>
              </a:solidFill>
            </a:endParaRPr>
          </a:p>
        </p:txBody>
      </p:sp>
    </p:spTree>
    <p:extLst>
      <p:ext uri="{BB962C8B-B14F-4D97-AF65-F5344CB8AC3E}">
        <p14:creationId xmlns:p14="http://schemas.microsoft.com/office/powerpoint/2010/main" val="1368996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Comments, cont.</a:t>
            </a:r>
          </a:p>
        </p:txBody>
      </p:sp>
      <p:sp>
        <p:nvSpPr>
          <p:cNvPr id="3" name="Content Placeholder 2"/>
          <p:cNvSpPr>
            <a:spLocks noGrp="1"/>
          </p:cNvSpPr>
          <p:nvPr>
            <p:ph idx="1"/>
          </p:nvPr>
        </p:nvSpPr>
        <p:spPr>
          <a:xfrm>
            <a:off x="457200" y="1280160"/>
            <a:ext cx="10363200" cy="1310640"/>
          </a:xfrm>
        </p:spPr>
        <p:txBody>
          <a:bodyPr/>
          <a:lstStyle/>
          <a:p>
            <a:r>
              <a:rPr lang="en-US" dirty="0">
                <a:sym typeface="Symbol"/>
              </a:rPr>
              <a:t>Sensitivities are used in the optimal power flow; in that context a common application is to determine the sensitivities of an overloaded line to injections at all the buses.</a:t>
            </a:r>
          </a:p>
          <a:p>
            <a:r>
              <a:rPr lang="en-US" dirty="0">
                <a:sym typeface="Symbol"/>
              </a:rPr>
              <a:t>In the below equation, how could we quickly get these values?</a:t>
            </a:r>
          </a:p>
          <a:p>
            <a:endParaRPr lang="en-US" dirty="0">
              <a:sym typeface="Symbol"/>
            </a:endParaRPr>
          </a:p>
          <a:p>
            <a:endParaRPr lang="en-US" dirty="0">
              <a:sym typeface="Symbol"/>
            </a:endParaRPr>
          </a:p>
          <a:p>
            <a:pPr lvl="1"/>
            <a:endParaRPr lang="en-US" dirty="0"/>
          </a:p>
          <a:p>
            <a:pPr lvl="1"/>
            <a:r>
              <a:rPr lang="en-US" dirty="0"/>
              <a:t>A useful reference is O. </a:t>
            </a:r>
            <a:r>
              <a:rPr lang="en-US" dirty="0" err="1"/>
              <a:t>Alsac</a:t>
            </a:r>
            <a:r>
              <a:rPr lang="en-US" dirty="0"/>
              <a:t>, J. Bright, M. </a:t>
            </a:r>
            <a:r>
              <a:rPr lang="en-US" dirty="0" err="1"/>
              <a:t>Prais</a:t>
            </a:r>
            <a:r>
              <a:rPr lang="en-US" dirty="0"/>
              <a:t>, B. Stott, “Further Developments in LP-Based Optimal Power Flow,” IEEE. Trans. on Power Systems, August 1990, pp. 697-711; especially see equation 3.</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51558592"/>
              </p:ext>
            </p:extLst>
          </p:nvPr>
        </p:nvGraphicFramePr>
        <p:xfrm>
          <a:off x="1143000" y="3352800"/>
          <a:ext cx="7092950" cy="982663"/>
        </p:xfrm>
        <a:graphic>
          <a:graphicData uri="http://schemas.openxmlformats.org/presentationml/2006/ole">
            <mc:AlternateContent xmlns:mc="http://schemas.openxmlformats.org/markup-compatibility/2006">
              <mc:Choice xmlns:v="urn:schemas-microsoft-com:vml" Requires="v">
                <p:oleObj name="Equation" r:id="rId2" imgW="7518240" imgH="1041120" progId="Equation.DSMT4">
                  <p:embed/>
                </p:oleObj>
              </mc:Choice>
              <mc:Fallback>
                <p:oleObj name="Equation" r:id="rId2" imgW="7518240" imgH="1041120" progId="Equation.DSMT4">
                  <p:embed/>
                  <p:pic>
                    <p:nvPicPr>
                      <p:cNvPr id="5" name="Object 4"/>
                      <p:cNvPicPr>
                        <a:picLocks noChangeAspect="1" noChangeArrowheads="1"/>
                      </p:cNvPicPr>
                      <p:nvPr/>
                    </p:nvPicPr>
                    <p:blipFill>
                      <a:blip r:embed="rId3"/>
                      <a:srcRect/>
                      <a:stretch>
                        <a:fillRect/>
                      </a:stretch>
                    </p:blipFill>
                    <p:spPr bwMode="auto">
                      <a:xfrm>
                        <a:off x="1143000" y="3352800"/>
                        <a:ext cx="7092950" cy="982663"/>
                      </a:xfrm>
                      <a:prstGeom prst="rect">
                        <a:avLst/>
                      </a:prstGeom>
                      <a:noFill/>
                      <a:ln>
                        <a:noFill/>
                      </a:ln>
                      <a:effectLst/>
                    </p:spPr>
                  </p:pic>
                </p:oleObj>
              </mc:Fallback>
            </mc:AlternateContent>
          </a:graphicData>
        </a:graphic>
      </p:graphicFrame>
      <p:sp>
        <p:nvSpPr>
          <p:cNvPr id="4" name="Slide Number Placeholder 1">
            <a:extLst>
              <a:ext uri="{FF2B5EF4-FFF2-40B4-BE49-F238E27FC236}">
                <a16:creationId xmlns:a16="http://schemas.microsoft.com/office/drawing/2014/main" id="{D409527B-FB3D-91F7-1BD8-DC402D9D2A9C}"/>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37</a:t>
            </a:fld>
            <a:endParaRPr lang="en-US" sz="2000" dirty="0">
              <a:solidFill>
                <a:srgbClr val="1E0000"/>
              </a:solidFill>
            </a:endParaRPr>
          </a:p>
        </p:txBody>
      </p:sp>
    </p:spTree>
    <p:extLst>
      <p:ext uri="{BB962C8B-B14F-4D97-AF65-F5344CB8AC3E}">
        <p14:creationId xmlns:p14="http://schemas.microsoft.com/office/powerpoint/2010/main" val="2258475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3152"/>
            <a:ext cx="8382000" cy="1069848"/>
          </a:xfrm>
        </p:spPr>
        <p:txBody>
          <a:bodyPr/>
          <a:lstStyle/>
          <a:p>
            <a:r>
              <a:rPr lang="en-US" dirty="0"/>
              <a:t>Sensitivity Example in PowerWorld</a:t>
            </a:r>
          </a:p>
        </p:txBody>
      </p:sp>
      <p:sp>
        <p:nvSpPr>
          <p:cNvPr id="3" name="Content Placeholder 2"/>
          <p:cNvSpPr>
            <a:spLocks noGrp="1"/>
          </p:cNvSpPr>
          <p:nvPr>
            <p:ph idx="1"/>
          </p:nvPr>
        </p:nvSpPr>
        <p:spPr>
          <a:xfrm>
            <a:off x="457200" y="1280160"/>
            <a:ext cx="10515600" cy="1615440"/>
          </a:xfrm>
        </p:spPr>
        <p:txBody>
          <a:bodyPr/>
          <a:lstStyle/>
          <a:p>
            <a:r>
              <a:rPr lang="en-US" dirty="0"/>
              <a:t>Open case </a:t>
            </a:r>
            <a:r>
              <a:rPr lang="en-US" b="1" dirty="0"/>
              <a:t>B5_DistFact</a:t>
            </a:r>
            <a:r>
              <a:rPr lang="en-US" dirty="0"/>
              <a:t> and then Select </a:t>
            </a:r>
            <a:r>
              <a:rPr lang="en-US" b="1" dirty="0"/>
              <a:t>Tools, Sensitivities, Flow and Voltage Sensitivities.</a:t>
            </a:r>
          </a:p>
          <a:p>
            <a:pPr lvl="1"/>
            <a:r>
              <a:rPr lang="en-US" dirty="0"/>
              <a:t>Select </a:t>
            </a:r>
            <a:r>
              <a:rPr lang="en-US" b="1" dirty="0"/>
              <a:t>Single Meter, Multiple Transfers</a:t>
            </a:r>
            <a:r>
              <a:rPr lang="en-US" dirty="0"/>
              <a:t>, </a:t>
            </a:r>
            <a:r>
              <a:rPr lang="en-US" b="1" dirty="0"/>
              <a:t>Buses</a:t>
            </a:r>
            <a:r>
              <a:rPr lang="en-US" dirty="0"/>
              <a:t> page</a:t>
            </a:r>
          </a:p>
          <a:p>
            <a:pPr lvl="1"/>
            <a:r>
              <a:rPr lang="en-US" dirty="0"/>
              <a:t>Select the </a:t>
            </a:r>
            <a:r>
              <a:rPr lang="en-US" b="1" dirty="0"/>
              <a:t>Device Type (Line/XFMR)</a:t>
            </a:r>
            <a:r>
              <a:rPr lang="en-US" dirty="0"/>
              <a:t>, </a:t>
            </a:r>
            <a:r>
              <a:rPr lang="en-US" b="1" dirty="0"/>
              <a:t>Flow Type (MW)</a:t>
            </a:r>
            <a:r>
              <a:rPr lang="en-US" dirty="0"/>
              <a:t>,</a:t>
            </a:r>
            <a:r>
              <a:rPr lang="en-US" b="1" dirty="0"/>
              <a:t> </a:t>
            </a:r>
            <a:r>
              <a:rPr lang="en-US" dirty="0"/>
              <a:t>then select the line (from Bus 2 to Bus 3)</a:t>
            </a:r>
          </a:p>
          <a:p>
            <a:pPr lvl="1"/>
            <a:r>
              <a:rPr lang="en-US" dirty="0"/>
              <a:t>Click </a:t>
            </a:r>
            <a:r>
              <a:rPr lang="en-US" b="1" dirty="0"/>
              <a:t>Calculate Sensitivities</a:t>
            </a:r>
            <a:r>
              <a:rPr lang="en-US" dirty="0"/>
              <a:t>; this shows impact of a single injection going to the slack bus (Bus 1)</a:t>
            </a:r>
          </a:p>
          <a:p>
            <a:pPr lvl="1"/>
            <a:r>
              <a:rPr lang="en-US" dirty="0"/>
              <a:t>For our example of a transfer from 2 to 3 the value is the result we get for bus 2 (0.5440) minus the result for bus 3 </a:t>
            </a:r>
            <a:br>
              <a:rPr lang="en-US" dirty="0"/>
            </a:br>
            <a:r>
              <a:rPr lang="en-US" dirty="0"/>
              <a:t>(-0.1808) = 0.7248</a:t>
            </a:r>
          </a:p>
          <a:p>
            <a:pPr lvl="1"/>
            <a:r>
              <a:rPr lang="en-US" dirty="0"/>
              <a:t>With a flow of 118 MW, we would hit the 150 MW limit </a:t>
            </a:r>
            <a:br>
              <a:rPr lang="en-US" dirty="0"/>
            </a:br>
            <a:r>
              <a:rPr lang="en-US" dirty="0"/>
              <a:t>with (150-118)/0.7248 =44.1MW, close to the limit we </a:t>
            </a:r>
            <a:br>
              <a:rPr lang="en-US" dirty="0"/>
            </a:br>
            <a:r>
              <a:rPr lang="en-US" dirty="0"/>
              <a:t>found of 45MW </a:t>
            </a:r>
          </a:p>
          <a:p>
            <a:pPr lvl="1"/>
            <a:endParaRPr lang="en-US" dirty="0"/>
          </a:p>
          <a:p>
            <a:pPr lvl="1"/>
            <a:endParaRPr lang="en-US" dirty="0"/>
          </a:p>
        </p:txBody>
      </p:sp>
      <p:sp>
        <p:nvSpPr>
          <p:cNvPr id="4" name="Slide Number Placeholder 1">
            <a:extLst>
              <a:ext uri="{FF2B5EF4-FFF2-40B4-BE49-F238E27FC236}">
                <a16:creationId xmlns:a16="http://schemas.microsoft.com/office/drawing/2014/main" id="{991156E9-E0A9-A75A-F6CC-98F541951109}"/>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38</a:t>
            </a:fld>
            <a:endParaRPr lang="en-US" sz="2000" dirty="0">
              <a:solidFill>
                <a:srgbClr val="1E0000"/>
              </a:solidFill>
            </a:endParaRPr>
          </a:p>
        </p:txBody>
      </p:sp>
    </p:spTree>
    <p:extLst>
      <p:ext uri="{BB962C8B-B14F-4D97-AF65-F5344CB8AC3E}">
        <p14:creationId xmlns:p14="http://schemas.microsoft.com/office/powerpoint/2010/main" val="424005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for Shorter Paths, Computational Complexity</a:t>
            </a:r>
          </a:p>
        </p:txBody>
      </p:sp>
      <p:sp>
        <p:nvSpPr>
          <p:cNvPr id="3" name="Content Placeholder 2"/>
          <p:cNvSpPr>
            <a:spLocks noGrp="1"/>
          </p:cNvSpPr>
          <p:nvPr>
            <p:ph idx="1"/>
          </p:nvPr>
        </p:nvSpPr>
        <p:spPr>
          <a:xfrm>
            <a:off x="457200" y="1280160"/>
            <a:ext cx="11328400" cy="3733800"/>
          </a:xfrm>
        </p:spPr>
        <p:txBody>
          <a:bodyPr/>
          <a:lstStyle/>
          <a:p>
            <a:r>
              <a:rPr lang="en-US" dirty="0"/>
              <a:t>The paper 1990 IEEE Transactions on Power Systems paper “Partitioned Sparse A</a:t>
            </a:r>
            <a:r>
              <a:rPr lang="en-US" baseline="30000" dirty="0"/>
              <a:t>-1</a:t>
            </a:r>
            <a:r>
              <a:rPr lang="en-US" dirty="0"/>
              <a:t> Methods” (by Alvarado, Yu and Betancourt) they introduce ordering methods for decreasing the length of the factorization paths.</a:t>
            </a:r>
          </a:p>
          <a:p>
            <a:r>
              <a:rPr lang="en-US" dirty="0"/>
              <a:t>Factorization paths also indicate the degree to which parallel processing could be used in solving </a:t>
            </a:r>
            <a:r>
              <a:rPr lang="en-US" b="1" dirty="0"/>
              <a:t>Ax </a:t>
            </a:r>
            <a:r>
              <a:rPr lang="en-US" dirty="0"/>
              <a:t>= </a:t>
            </a:r>
            <a:r>
              <a:rPr lang="en-US" b="1" dirty="0"/>
              <a:t>b </a:t>
            </a:r>
            <a:r>
              <a:rPr lang="en-US" dirty="0"/>
              <a:t>by </a:t>
            </a:r>
            <a:r>
              <a:rPr lang="en-US" b="1" dirty="0"/>
              <a:t>LU </a:t>
            </a:r>
            <a:r>
              <a:rPr lang="en-US" dirty="0"/>
              <a:t>factorization.</a:t>
            </a:r>
          </a:p>
          <a:p>
            <a:pPr lvl="1"/>
            <a:r>
              <a:rPr lang="en-US" dirty="0"/>
              <a:t>Operations in the various paths could be performed in parallel</a:t>
            </a:r>
          </a:p>
          <a:p>
            <a:r>
              <a:rPr lang="en-US" dirty="0"/>
              <a:t>The computational complexity of doing an FF/FB is O(n</a:t>
            </a:r>
            <a:r>
              <a:rPr lang="en-US" baseline="30000" dirty="0"/>
              <a:t>0.5</a:t>
            </a:r>
            <a:r>
              <a:rPr lang="en-US" dirty="0"/>
              <a:t>).</a:t>
            </a:r>
          </a:p>
          <a:p>
            <a:pPr lvl="1"/>
            <a:r>
              <a:rPr lang="en-US" dirty="0"/>
              <a:t>F. Safdarian, Z. Mao, W. Jang, and T. J. Overbye, “Power System Sparse Matrix Statistics,” IEEE Texas Power and Energy Conference, College Station, TX, February 2022</a:t>
            </a:r>
          </a:p>
        </p:txBody>
      </p:sp>
      <p:sp>
        <p:nvSpPr>
          <p:cNvPr id="4" name="Slide Number Placeholder 1">
            <a:extLst>
              <a:ext uri="{FF2B5EF4-FFF2-40B4-BE49-F238E27FC236}">
                <a16:creationId xmlns:a16="http://schemas.microsoft.com/office/drawing/2014/main" id="{583C4A67-9EE7-5A9B-C912-800B6E1EC9F6}"/>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a:t>
            </a:fld>
            <a:endParaRPr lang="en-US" sz="2000" dirty="0">
              <a:solidFill>
                <a:srgbClr val="1E0000"/>
              </a:solidFill>
            </a:endParaRPr>
          </a:p>
        </p:txBody>
      </p:sp>
    </p:spTree>
    <p:extLst>
      <p:ext uri="{BB962C8B-B14F-4D97-AF65-F5344CB8AC3E}">
        <p14:creationId xmlns:p14="http://schemas.microsoft.com/office/powerpoint/2010/main" val="2875869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3152"/>
            <a:ext cx="8610600" cy="1069848"/>
          </a:xfrm>
        </p:spPr>
        <p:txBody>
          <a:bodyPr/>
          <a:lstStyle/>
          <a:p>
            <a:r>
              <a:rPr lang="en-US" dirty="0"/>
              <a:t>Sensitivity Example in PowerWorld</a:t>
            </a:r>
          </a:p>
        </p:txBody>
      </p:sp>
      <p:sp>
        <p:nvSpPr>
          <p:cNvPr id="3" name="Content Placeholder 2"/>
          <p:cNvSpPr>
            <a:spLocks noGrp="1"/>
          </p:cNvSpPr>
          <p:nvPr>
            <p:ph idx="1"/>
          </p:nvPr>
        </p:nvSpPr>
        <p:spPr>
          <a:xfrm>
            <a:off x="457200" y="1280160"/>
            <a:ext cx="11125200" cy="3733800"/>
          </a:xfrm>
        </p:spPr>
        <p:txBody>
          <a:bodyPr/>
          <a:lstStyle/>
          <a:p>
            <a:r>
              <a:rPr lang="en-US" dirty="0"/>
              <a:t>If we change the conditions to the anticipated maximum loading (changing the load at 2 from 118 to 118+44=162 MW) and we re-evaluate the sensitivity; we note it has changed little. </a:t>
            </a:r>
            <a:br>
              <a:rPr lang="en-US" dirty="0"/>
            </a:br>
            <a:r>
              <a:rPr lang="en-US" dirty="0"/>
              <a:t>(from -0.7248 to -0.7241)</a:t>
            </a:r>
          </a:p>
          <a:p>
            <a:pPr lvl="1"/>
            <a:r>
              <a:rPr lang="en-US" dirty="0"/>
              <a:t>Hence a linear approximation (at least for this scenario) could be justified</a:t>
            </a:r>
          </a:p>
          <a:p>
            <a:r>
              <a:rPr lang="en-US" dirty="0"/>
              <a:t>With what we know so far, to handle the contingency situation, we would have to simulate the contingency, and reevaluate the sensitivity values.</a:t>
            </a:r>
          </a:p>
          <a:p>
            <a:pPr lvl="1"/>
            <a:r>
              <a:rPr lang="en-US" dirty="0"/>
              <a:t>We’ll be developing a quicker (but more approximate) approach next </a:t>
            </a:r>
          </a:p>
          <a:p>
            <a:pPr lvl="1"/>
            <a:endParaRPr lang="en-US" dirty="0"/>
          </a:p>
        </p:txBody>
      </p:sp>
      <p:sp>
        <p:nvSpPr>
          <p:cNvPr id="4" name="Slide Number Placeholder 1">
            <a:extLst>
              <a:ext uri="{FF2B5EF4-FFF2-40B4-BE49-F238E27FC236}">
                <a16:creationId xmlns:a16="http://schemas.microsoft.com/office/drawing/2014/main" id="{A1624BC4-1686-D099-C696-3AEDED464D55}"/>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39</a:t>
            </a:fld>
            <a:endParaRPr lang="en-US" sz="2000" dirty="0">
              <a:solidFill>
                <a:srgbClr val="1E0000"/>
              </a:solidFill>
            </a:endParaRPr>
          </a:p>
        </p:txBody>
      </p:sp>
    </p:spTree>
    <p:extLst>
      <p:ext uri="{BB962C8B-B14F-4D97-AF65-F5344CB8AC3E}">
        <p14:creationId xmlns:p14="http://schemas.microsoft.com/office/powerpoint/2010/main" val="2822352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Linearized Sensitivity Analysis</a:t>
            </a:r>
          </a:p>
        </p:txBody>
      </p:sp>
      <p:sp>
        <p:nvSpPr>
          <p:cNvPr id="3" name="Content Placeholder 2"/>
          <p:cNvSpPr>
            <a:spLocks noGrp="1"/>
          </p:cNvSpPr>
          <p:nvPr>
            <p:ph idx="1"/>
          </p:nvPr>
        </p:nvSpPr>
        <p:spPr/>
        <p:txBody>
          <a:bodyPr/>
          <a:lstStyle/>
          <a:p>
            <a:r>
              <a:rPr lang="en-US" dirty="0"/>
              <a:t>By using the approximations from the fast decoupled power flow we can get sensitivity values that are independent of the current state.  That is, by using the </a:t>
            </a:r>
            <a:r>
              <a:rPr lang="en-US" b="1" dirty="0"/>
              <a:t>B</a:t>
            </a:r>
            <a:r>
              <a:rPr lang="en-US" dirty="0"/>
              <a:t>’ and </a:t>
            </a:r>
            <a:r>
              <a:rPr lang="en-US" b="1" dirty="0"/>
              <a:t>B</a:t>
            </a:r>
            <a:r>
              <a:rPr lang="en-US" dirty="0"/>
              <a:t>’’ matrices.</a:t>
            </a:r>
          </a:p>
          <a:p>
            <a:r>
              <a:rPr lang="en-US" dirty="0"/>
              <a:t>For the real power line flows we can approximate</a:t>
            </a:r>
            <a:br>
              <a:rPr lang="en-US" dirty="0"/>
            </a:br>
            <a:endParaRPr lang="en-US" dirty="0"/>
          </a:p>
        </p:txBody>
      </p:sp>
      <p:graphicFrame>
        <p:nvGraphicFramePr>
          <p:cNvPr id="5" name="Object 4"/>
          <p:cNvGraphicFramePr>
            <a:graphicFrameLocks noChangeAspect="1"/>
          </p:cNvGraphicFramePr>
          <p:nvPr/>
        </p:nvGraphicFramePr>
        <p:xfrm>
          <a:off x="1219200" y="3547428"/>
          <a:ext cx="7414449" cy="2030412"/>
        </p:xfrm>
        <a:graphic>
          <a:graphicData uri="http://schemas.openxmlformats.org/presentationml/2006/ole">
            <mc:AlternateContent xmlns:mc="http://schemas.openxmlformats.org/markup-compatibility/2006">
              <mc:Choice xmlns:v="urn:schemas-microsoft-com:vml" Requires="v">
                <p:oleObj name="Equation" r:id="rId2" imgW="7378560" imgH="2019240" progId="Equation.DSMT4">
                  <p:embed/>
                </p:oleObj>
              </mc:Choice>
              <mc:Fallback>
                <p:oleObj name="Equation" r:id="rId2" imgW="7378560" imgH="2019240" progId="Equation.DSMT4">
                  <p:embed/>
                  <p:pic>
                    <p:nvPicPr>
                      <p:cNvPr id="5" name="Object 4"/>
                      <p:cNvPicPr>
                        <a:picLocks noChangeAspect="1" noChangeArrowheads="1"/>
                      </p:cNvPicPr>
                      <p:nvPr/>
                    </p:nvPicPr>
                    <p:blipFill>
                      <a:blip r:embed="rId3"/>
                      <a:srcRect/>
                      <a:stretch>
                        <a:fillRect/>
                      </a:stretch>
                    </p:blipFill>
                    <p:spPr bwMode="auto">
                      <a:xfrm>
                        <a:off x="1219200" y="3547428"/>
                        <a:ext cx="7414449" cy="2030412"/>
                      </a:xfrm>
                      <a:prstGeom prst="rect">
                        <a:avLst/>
                      </a:prstGeom>
                      <a:noFill/>
                      <a:ln>
                        <a:noFill/>
                      </a:ln>
                    </p:spPr>
                  </p:pic>
                </p:oleObj>
              </mc:Fallback>
            </mc:AlternateContent>
          </a:graphicData>
        </a:graphic>
      </p:graphicFrame>
      <p:sp>
        <p:nvSpPr>
          <p:cNvPr id="4" name="Slide Number Placeholder 1">
            <a:extLst>
              <a:ext uri="{FF2B5EF4-FFF2-40B4-BE49-F238E27FC236}">
                <a16:creationId xmlns:a16="http://schemas.microsoft.com/office/drawing/2014/main" id="{205D9C73-6F05-9088-84D3-4342BFC65302}"/>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40</a:t>
            </a:fld>
            <a:endParaRPr lang="en-US" sz="2000" dirty="0">
              <a:solidFill>
                <a:srgbClr val="1E0000"/>
              </a:solidFill>
            </a:endParaRPr>
          </a:p>
        </p:txBody>
      </p:sp>
    </p:spTree>
    <p:extLst>
      <p:ext uri="{BB962C8B-B14F-4D97-AF65-F5344CB8AC3E}">
        <p14:creationId xmlns:p14="http://schemas.microsoft.com/office/powerpoint/2010/main" val="3292881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612648" y="73152"/>
            <a:ext cx="7772400" cy="1069848"/>
          </a:xfrm>
        </p:spPr>
        <p:txBody>
          <a:bodyPr/>
          <a:lstStyle/>
          <a:p>
            <a:r>
              <a:rPr lang="en-US" dirty="0"/>
              <a:t>Linearized Sensitivity Analysis</a:t>
            </a:r>
          </a:p>
        </p:txBody>
      </p:sp>
      <p:sp>
        <p:nvSpPr>
          <p:cNvPr id="24585" name="Rectangle 3"/>
          <p:cNvSpPr>
            <a:spLocks noGrp="1" noChangeArrowheads="1"/>
          </p:cNvSpPr>
          <p:nvPr>
            <p:ph type="body" sz="half" idx="1"/>
          </p:nvPr>
        </p:nvSpPr>
        <p:spPr>
          <a:xfrm>
            <a:off x="457200" y="1280160"/>
            <a:ext cx="4552950" cy="2015490"/>
          </a:xfrm>
        </p:spPr>
        <p:txBody>
          <a:bodyPr/>
          <a:lstStyle/>
          <a:p>
            <a:pPr marL="461963" indent="-461963"/>
            <a:r>
              <a:rPr lang="en-US" altLang="zh-CN" dirty="0">
                <a:ea typeface="SimSun" charset="-122"/>
              </a:rPr>
              <a:t>Also, for each line </a:t>
            </a:r>
            <a:r>
              <a:rPr lang="en-US" altLang="zh-CN" dirty="0">
                <a:ea typeface="SimSun" charset="-122"/>
                <a:sym typeface="Euclid Extra"/>
              </a:rPr>
              <a:t></a:t>
            </a:r>
            <a:r>
              <a:rPr lang="en-US" altLang="zh-CN" dirty="0">
                <a:ea typeface="SimSun" charset="-122"/>
              </a:rPr>
              <a:t> </a:t>
            </a:r>
          </a:p>
          <a:p>
            <a:pPr marL="461963" indent="-461963"/>
            <a:endParaRPr lang="en-US" altLang="zh-CN" dirty="0">
              <a:ea typeface="SimSun" charset="-122"/>
            </a:endParaRPr>
          </a:p>
          <a:p>
            <a:pPr marL="461963" indent="-461963"/>
            <a:endParaRPr lang="en-US" altLang="zh-CN" dirty="0">
              <a:ea typeface="SimSun" charset="-122"/>
            </a:endParaRPr>
          </a:p>
          <a:p>
            <a:pPr marL="461963" indent="-461963">
              <a:buFont typeface="Wingdings" pitchFamily="2" charset="2"/>
              <a:buNone/>
            </a:pPr>
            <a:r>
              <a:rPr lang="en-US" altLang="zh-CN" dirty="0">
                <a:ea typeface="SimSun" charset="-122"/>
              </a:rPr>
              <a:t>	and so, </a:t>
            </a:r>
          </a:p>
        </p:txBody>
      </p:sp>
      <p:graphicFrame>
        <p:nvGraphicFramePr>
          <p:cNvPr id="24583" name="Object 17"/>
          <p:cNvGraphicFramePr>
            <a:graphicFrameLocks noGrp="1" noChangeAspect="1"/>
          </p:cNvGraphicFramePr>
          <p:nvPr>
            <p:ph sz="quarter" idx="2"/>
          </p:nvPr>
        </p:nvGraphicFramePr>
        <p:xfrm>
          <a:off x="4229100" y="5274629"/>
          <a:ext cx="228600" cy="357187"/>
        </p:xfrm>
        <a:graphic>
          <a:graphicData uri="http://schemas.openxmlformats.org/presentationml/2006/ole">
            <mc:AlternateContent xmlns:mc="http://schemas.openxmlformats.org/markup-compatibility/2006">
              <mc:Choice xmlns:v="urn:schemas-microsoft-com:vml" Requires="v">
                <p:oleObj name="Equation" r:id="rId2" imgW="203040" imgH="317160" progId="Equation.DSMT4">
                  <p:embed/>
                </p:oleObj>
              </mc:Choice>
              <mc:Fallback>
                <p:oleObj name="Equation" r:id="rId2" imgW="203040" imgH="317160" progId="Equation.DSMT4">
                  <p:embed/>
                  <p:pic>
                    <p:nvPicPr>
                      <p:cNvPr id="24583" name="Object 17"/>
                      <p:cNvPicPr>
                        <a:picLocks noChangeAspect="1" noChangeArrowheads="1"/>
                      </p:cNvPicPr>
                      <p:nvPr/>
                    </p:nvPicPr>
                    <p:blipFill>
                      <a:blip r:embed="rId3"/>
                      <a:srcRect/>
                      <a:stretch>
                        <a:fillRect/>
                      </a:stretch>
                    </p:blipFill>
                    <p:spPr bwMode="auto">
                      <a:xfrm>
                        <a:off x="4229100" y="5274629"/>
                        <a:ext cx="228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8" name="Object 5"/>
          <p:cNvGraphicFramePr>
            <a:graphicFrameLocks noChangeAspect="1"/>
          </p:cNvGraphicFramePr>
          <p:nvPr/>
        </p:nvGraphicFramePr>
        <p:xfrm>
          <a:off x="4762500" y="1858963"/>
          <a:ext cx="1333500" cy="889000"/>
        </p:xfrm>
        <a:graphic>
          <a:graphicData uri="http://schemas.openxmlformats.org/presentationml/2006/ole">
            <mc:AlternateContent xmlns:mc="http://schemas.openxmlformats.org/markup-compatibility/2006">
              <mc:Choice xmlns:v="urn:schemas-microsoft-com:vml" Requires="v">
                <p:oleObj name="Equation" r:id="rId4" imgW="1333440" imgH="888840" progId="Equation.DSMT4">
                  <p:embed/>
                </p:oleObj>
              </mc:Choice>
              <mc:Fallback>
                <p:oleObj name="Equation" r:id="rId4" imgW="1333440" imgH="888840" progId="Equation.DSMT4">
                  <p:embed/>
                  <p:pic>
                    <p:nvPicPr>
                      <p:cNvPr id="24578" name="Object 5"/>
                      <p:cNvPicPr>
                        <a:picLocks noChangeAspect="1" noChangeArrowheads="1"/>
                      </p:cNvPicPr>
                      <p:nvPr/>
                    </p:nvPicPr>
                    <p:blipFill>
                      <a:blip r:embed="rId5"/>
                      <a:srcRect/>
                      <a:stretch>
                        <a:fillRect/>
                      </a:stretch>
                    </p:blipFill>
                    <p:spPr bwMode="auto">
                      <a:xfrm>
                        <a:off x="4762500" y="1858963"/>
                        <a:ext cx="1333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6"/>
          <p:cNvGraphicFramePr>
            <a:graphicFrameLocks noChangeAspect="1"/>
          </p:cNvGraphicFramePr>
          <p:nvPr/>
        </p:nvGraphicFramePr>
        <p:xfrm>
          <a:off x="1266825" y="1836738"/>
          <a:ext cx="2082800" cy="889000"/>
        </p:xfrm>
        <a:graphic>
          <a:graphicData uri="http://schemas.openxmlformats.org/presentationml/2006/ole">
            <mc:AlternateContent xmlns:mc="http://schemas.openxmlformats.org/markup-compatibility/2006">
              <mc:Choice xmlns:v="urn:schemas-microsoft-com:vml" Requires="v">
                <p:oleObj name="Equation" r:id="rId6" imgW="2082600" imgH="888840" progId="Equation.DSMT4">
                  <p:embed/>
                </p:oleObj>
              </mc:Choice>
              <mc:Fallback>
                <p:oleObj name="Equation" r:id="rId6" imgW="2082600" imgH="888840" progId="Equation.DSMT4">
                  <p:embed/>
                  <p:pic>
                    <p:nvPicPr>
                      <p:cNvPr id="24579" name="Object 6"/>
                      <p:cNvPicPr>
                        <a:picLocks noChangeAspect="1" noChangeArrowheads="1"/>
                      </p:cNvPicPr>
                      <p:nvPr/>
                    </p:nvPicPr>
                    <p:blipFill>
                      <a:blip r:embed="rId7"/>
                      <a:srcRect/>
                      <a:stretch>
                        <a:fillRect/>
                      </a:stretch>
                    </p:blipFill>
                    <p:spPr bwMode="auto">
                      <a:xfrm>
                        <a:off x="1266825" y="1836738"/>
                        <a:ext cx="2082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6" name="Text Box 16"/>
          <p:cNvSpPr txBox="1">
            <a:spLocks noChangeArrowheads="1"/>
          </p:cNvSpPr>
          <p:nvPr/>
        </p:nvSpPr>
        <p:spPr bwMode="auto">
          <a:xfrm>
            <a:off x="3811588" y="5746116"/>
            <a:ext cx="735013" cy="442913"/>
          </a:xfrm>
          <a:prstGeom prst="rect">
            <a:avLst/>
          </a:prstGeom>
          <a:noFill/>
          <a:ln w="25400">
            <a:noFill/>
            <a:miter lim="800000"/>
            <a:headEnd/>
            <a:tailEnd/>
          </a:ln>
        </p:spPr>
        <p:txBody>
          <a:bodyPr wrap="square">
            <a:spAutoFit/>
          </a:bodyPr>
          <a:lstStyle/>
          <a:p>
            <a:pPr>
              <a:spcBef>
                <a:spcPct val="50000"/>
              </a:spcBef>
            </a:pPr>
            <a:endParaRPr lang="en-US" sz="2800"/>
          </a:p>
        </p:txBody>
      </p:sp>
      <p:graphicFrame>
        <p:nvGraphicFramePr>
          <p:cNvPr id="24581" name="Object 4"/>
          <p:cNvGraphicFramePr>
            <a:graphicFrameLocks noChangeAspect="1"/>
          </p:cNvGraphicFramePr>
          <p:nvPr/>
        </p:nvGraphicFramePr>
        <p:xfrm>
          <a:off x="1193800" y="3558540"/>
          <a:ext cx="7632700" cy="2019300"/>
        </p:xfrm>
        <a:graphic>
          <a:graphicData uri="http://schemas.openxmlformats.org/presentationml/2006/ole">
            <mc:AlternateContent xmlns:mc="http://schemas.openxmlformats.org/markup-compatibility/2006">
              <mc:Choice xmlns:v="urn:schemas-microsoft-com:vml" Requires="v">
                <p:oleObj name="Equation" r:id="rId8" imgW="7632360" imgH="2019240" progId="Equation.DSMT4">
                  <p:embed/>
                </p:oleObj>
              </mc:Choice>
              <mc:Fallback>
                <p:oleObj name="Equation" r:id="rId8" imgW="7632360" imgH="2019240" progId="Equation.DSMT4">
                  <p:embed/>
                  <p:pic>
                    <p:nvPicPr>
                      <p:cNvPr id="24581" name="Object 4"/>
                      <p:cNvPicPr>
                        <a:picLocks noChangeAspect="1" noChangeArrowheads="1"/>
                      </p:cNvPicPr>
                      <p:nvPr/>
                    </p:nvPicPr>
                    <p:blipFill>
                      <a:blip r:embed="rId9"/>
                      <a:srcRect/>
                      <a:stretch>
                        <a:fillRect/>
                      </a:stretch>
                    </p:blipFill>
                    <p:spPr bwMode="auto">
                      <a:xfrm>
                        <a:off x="1193800" y="3558540"/>
                        <a:ext cx="76327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8" name="Line 10"/>
          <p:cNvSpPr>
            <a:spLocks noChangeShapeType="1"/>
          </p:cNvSpPr>
          <p:nvPr/>
        </p:nvSpPr>
        <p:spPr bwMode="auto">
          <a:xfrm>
            <a:off x="2398694" y="5165090"/>
            <a:ext cx="762000" cy="0"/>
          </a:xfrm>
          <a:prstGeom prst="line">
            <a:avLst/>
          </a:prstGeom>
          <a:noFill/>
          <a:ln w="25400" cap="rnd">
            <a:solidFill>
              <a:srgbClr val="000000"/>
            </a:solidFill>
            <a:prstDash val="dash"/>
            <a:round/>
            <a:headEnd/>
            <a:tailEnd/>
          </a:ln>
        </p:spPr>
        <p:txBody>
          <a:bodyPr/>
          <a:lstStyle/>
          <a:p>
            <a:endParaRPr lang="en-US" sz="2800"/>
          </a:p>
        </p:txBody>
      </p:sp>
      <p:sp>
        <p:nvSpPr>
          <p:cNvPr id="24589" name="Line 11"/>
          <p:cNvSpPr>
            <a:spLocks noChangeShapeType="1"/>
          </p:cNvSpPr>
          <p:nvPr/>
        </p:nvSpPr>
        <p:spPr bwMode="auto">
          <a:xfrm>
            <a:off x="3922658" y="5177790"/>
            <a:ext cx="3114675" cy="0"/>
          </a:xfrm>
          <a:prstGeom prst="line">
            <a:avLst/>
          </a:prstGeom>
          <a:noFill/>
          <a:ln w="25400" cap="rnd">
            <a:solidFill>
              <a:srgbClr val="000000"/>
            </a:solidFill>
            <a:prstDash val="dash"/>
            <a:round/>
            <a:headEnd/>
            <a:tailEnd/>
          </a:ln>
        </p:spPr>
        <p:txBody>
          <a:bodyPr/>
          <a:lstStyle/>
          <a:p>
            <a:endParaRPr lang="en-US" sz="2800"/>
          </a:p>
        </p:txBody>
      </p:sp>
      <p:sp>
        <p:nvSpPr>
          <p:cNvPr id="24590" name="Line 12"/>
          <p:cNvSpPr>
            <a:spLocks noChangeShapeType="1"/>
          </p:cNvSpPr>
          <p:nvPr/>
        </p:nvSpPr>
        <p:spPr bwMode="auto">
          <a:xfrm>
            <a:off x="7709387" y="5190490"/>
            <a:ext cx="981075" cy="0"/>
          </a:xfrm>
          <a:prstGeom prst="line">
            <a:avLst/>
          </a:prstGeom>
          <a:noFill/>
          <a:ln w="25400" cap="rnd">
            <a:solidFill>
              <a:srgbClr val="000000"/>
            </a:solidFill>
            <a:prstDash val="dash"/>
            <a:round/>
            <a:headEnd/>
            <a:tailEnd/>
          </a:ln>
        </p:spPr>
        <p:txBody>
          <a:bodyPr/>
          <a:lstStyle/>
          <a:p>
            <a:endParaRPr lang="en-US" sz="2800"/>
          </a:p>
        </p:txBody>
      </p:sp>
      <p:sp>
        <p:nvSpPr>
          <p:cNvPr id="24591" name="Line 22"/>
          <p:cNvSpPr>
            <a:spLocks noChangeShapeType="1"/>
          </p:cNvSpPr>
          <p:nvPr/>
        </p:nvSpPr>
        <p:spPr bwMode="auto">
          <a:xfrm>
            <a:off x="5010150" y="4719004"/>
            <a:ext cx="0" cy="858837"/>
          </a:xfrm>
          <a:prstGeom prst="line">
            <a:avLst/>
          </a:prstGeom>
          <a:noFill/>
          <a:ln w="25400" cap="rnd">
            <a:solidFill>
              <a:srgbClr val="000000"/>
            </a:solidFill>
            <a:prstDash val="dash"/>
            <a:round/>
            <a:headEnd/>
            <a:tailEnd/>
          </a:ln>
        </p:spPr>
        <p:txBody>
          <a:bodyPr/>
          <a:lstStyle/>
          <a:p>
            <a:endParaRPr lang="en-US" sz="2800"/>
          </a:p>
        </p:txBody>
      </p:sp>
      <p:sp>
        <p:nvSpPr>
          <p:cNvPr id="24592" name="Line 23"/>
          <p:cNvSpPr>
            <a:spLocks noChangeShapeType="1"/>
          </p:cNvSpPr>
          <p:nvPr/>
        </p:nvSpPr>
        <p:spPr bwMode="auto">
          <a:xfrm>
            <a:off x="5829226" y="4719004"/>
            <a:ext cx="0" cy="858837"/>
          </a:xfrm>
          <a:prstGeom prst="line">
            <a:avLst/>
          </a:prstGeom>
          <a:noFill/>
          <a:ln w="25400" cap="rnd">
            <a:solidFill>
              <a:srgbClr val="000000"/>
            </a:solidFill>
            <a:prstDash val="dash"/>
            <a:round/>
            <a:headEnd/>
            <a:tailEnd/>
          </a:ln>
        </p:spPr>
        <p:txBody>
          <a:bodyPr/>
          <a:lstStyle/>
          <a:p>
            <a:endParaRPr lang="en-US" sz="2800"/>
          </a:p>
        </p:txBody>
      </p:sp>
      <p:graphicFrame>
        <p:nvGraphicFramePr>
          <p:cNvPr id="5" name="Object 4"/>
          <p:cNvGraphicFramePr>
            <a:graphicFrameLocks noGrp="1" noChangeAspect="1"/>
          </p:cNvGraphicFramePr>
          <p:nvPr/>
        </p:nvGraphicFramePr>
        <p:xfrm>
          <a:off x="6265862" y="5245592"/>
          <a:ext cx="228600" cy="357187"/>
        </p:xfrm>
        <a:graphic>
          <a:graphicData uri="http://schemas.openxmlformats.org/presentationml/2006/ole">
            <mc:AlternateContent xmlns:mc="http://schemas.openxmlformats.org/markup-compatibility/2006">
              <mc:Choice xmlns:v="urn:schemas-microsoft-com:vml" Requires="v">
                <p:oleObj name="Equation" r:id="rId10" imgW="203040" imgH="317160" progId="Equation.DSMT4">
                  <p:embed/>
                </p:oleObj>
              </mc:Choice>
              <mc:Fallback>
                <p:oleObj name="Equation" r:id="rId10" imgW="203040" imgH="317160" progId="Equation.DSMT4">
                  <p:embed/>
                  <p:pic>
                    <p:nvPicPr>
                      <p:cNvPr id="5" name="Object 4"/>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65862" y="5245592"/>
                        <a:ext cx="228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0110084E-0DC3-D629-E030-2F9003390629}"/>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41</a:t>
            </a:fld>
            <a:endParaRPr lang="en-US" sz="2000" dirty="0">
              <a:solidFill>
                <a:srgbClr val="1E0000"/>
              </a:solidFill>
            </a:endParaRPr>
          </a:p>
        </p:txBody>
      </p:sp>
    </p:spTree>
    <p:extLst>
      <p:ext uri="{BB962C8B-B14F-4D97-AF65-F5344CB8AC3E}">
        <p14:creationId xmlns:p14="http://schemas.microsoft.com/office/powerpoint/2010/main" val="902372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Analysis: Recall the Matrix Notation</a:t>
            </a:r>
          </a:p>
        </p:txBody>
      </p:sp>
      <p:sp>
        <p:nvSpPr>
          <p:cNvPr id="3" name="Content Placeholder 2"/>
          <p:cNvSpPr>
            <a:spLocks noGrp="1"/>
          </p:cNvSpPr>
          <p:nvPr>
            <p:ph idx="1"/>
          </p:nvPr>
        </p:nvSpPr>
        <p:spPr>
          <a:xfrm>
            <a:off x="457200" y="1280160"/>
            <a:ext cx="9601200" cy="1082040"/>
          </a:xfrm>
        </p:spPr>
        <p:txBody>
          <a:bodyPr/>
          <a:lstStyle/>
          <a:p>
            <a:r>
              <a:rPr lang="en-US" altLang="zh-CN" dirty="0">
                <a:ea typeface="SimSun" charset="-122"/>
                <a:cs typeface="Times New Roman" pitchFamily="18" charset="0"/>
              </a:rPr>
              <a:t>The series admittance of line </a:t>
            </a:r>
            <a:r>
              <a:rPr lang="en-US" altLang="zh-CN" dirty="0">
                <a:ea typeface="SimSun" charset="-122"/>
                <a:cs typeface="Times New Roman" pitchFamily="18" charset="0"/>
                <a:sym typeface="Euclid Extra"/>
              </a:rPr>
              <a:t></a:t>
            </a:r>
            <a:r>
              <a:rPr lang="en-US" altLang="zh-CN" dirty="0">
                <a:ea typeface="SimSun" charset="-122"/>
                <a:cs typeface="Times New Roman" pitchFamily="18" charset="0"/>
              </a:rPr>
              <a:t> is g</a:t>
            </a:r>
            <a:r>
              <a:rPr lang="en-US" altLang="zh-CN" baseline="-25000" dirty="0">
                <a:ea typeface="SimSun" charset="-122"/>
                <a:cs typeface="Times New Roman" pitchFamily="18" charset="0"/>
                <a:sym typeface="Euclid Extra"/>
              </a:rPr>
              <a:t></a:t>
            </a:r>
            <a:r>
              <a:rPr lang="en-US" altLang="zh-CN" dirty="0">
                <a:ea typeface="SimSun" charset="-122"/>
                <a:cs typeface="Times New Roman" pitchFamily="18" charset="0"/>
                <a:sym typeface="Euclid Extra"/>
              </a:rPr>
              <a:t> </a:t>
            </a:r>
            <a:r>
              <a:rPr lang="en-US" altLang="zh-CN" dirty="0">
                <a:ea typeface="SimSun" charset="-122"/>
                <a:cs typeface="Times New Roman" pitchFamily="18" charset="0"/>
              </a:rPr>
              <a:t>+</a:t>
            </a:r>
            <a:r>
              <a:rPr lang="en-US" altLang="zh-CN" dirty="0" err="1">
                <a:ea typeface="SimSun" charset="-122"/>
                <a:cs typeface="Times New Roman" pitchFamily="18" charset="0"/>
              </a:rPr>
              <a:t>jb</a:t>
            </a:r>
            <a:r>
              <a:rPr lang="en-US" altLang="zh-CN" baseline="-25000" dirty="0">
                <a:ea typeface="SimSun" charset="-122"/>
                <a:cs typeface="Times New Roman" pitchFamily="18" charset="0"/>
                <a:sym typeface="Euclid Extra"/>
              </a:rPr>
              <a:t></a:t>
            </a:r>
            <a:r>
              <a:rPr lang="en-US" altLang="zh-CN" dirty="0">
                <a:ea typeface="SimSun" charset="-122"/>
                <a:cs typeface="Times New Roman" pitchFamily="18" charset="0"/>
              </a:rPr>
              <a:t>  and we define</a:t>
            </a:r>
          </a:p>
          <a:p>
            <a:pPr marL="0" indent="0">
              <a:buNone/>
            </a:pPr>
            <a:endParaRPr lang="en-US" dirty="0">
              <a:ea typeface="SimSun" charset="-122"/>
              <a:cs typeface="Times New Roman" pitchFamily="18" charset="0"/>
            </a:endParaRPr>
          </a:p>
          <a:p>
            <a:pPr marL="0" indent="0">
              <a:buNone/>
            </a:pPr>
            <a:endParaRPr lang="en-US" dirty="0">
              <a:ea typeface="SimSun" charset="-122"/>
              <a:cs typeface="Times New Roman" pitchFamily="18" charset="0"/>
            </a:endParaRPr>
          </a:p>
          <a:p>
            <a:r>
              <a:rPr lang="en-US" altLang="zh-CN" dirty="0">
                <a:ea typeface="SimSun" charset="-122"/>
                <a:cs typeface="Times New Roman" pitchFamily="18" charset="0"/>
              </a:rPr>
              <a:t>We define the L</a:t>
            </a:r>
            <a:r>
              <a:rPr lang="en-US" altLang="zh-CN" dirty="0">
                <a:ea typeface="SimSun" charset="-122"/>
                <a:cs typeface="Times New Roman" pitchFamily="18" charset="0"/>
                <a:sym typeface="Symbol"/>
              </a:rPr>
              <a:t>N incidence matrix</a:t>
            </a:r>
            <a:br>
              <a:rPr lang="en-US" altLang="zh-CN" dirty="0">
                <a:ea typeface="SimSun" charset="-122"/>
                <a:cs typeface="Times New Roman" pitchFamily="18" charset="0"/>
                <a:sym typeface="Symbol"/>
              </a:rPr>
            </a:br>
            <a:endParaRPr lang="en-US" dirty="0"/>
          </a:p>
        </p:txBody>
      </p:sp>
      <p:graphicFrame>
        <p:nvGraphicFramePr>
          <p:cNvPr id="5" name="Object 4"/>
          <p:cNvGraphicFramePr>
            <a:graphicFrameLocks noChangeAspect="1"/>
          </p:cNvGraphicFramePr>
          <p:nvPr/>
        </p:nvGraphicFramePr>
        <p:xfrm>
          <a:off x="1143000" y="1995632"/>
          <a:ext cx="3911600" cy="596900"/>
        </p:xfrm>
        <a:graphic>
          <a:graphicData uri="http://schemas.openxmlformats.org/presentationml/2006/ole">
            <mc:AlternateContent xmlns:mc="http://schemas.openxmlformats.org/markup-compatibility/2006">
              <mc:Choice xmlns:v="urn:schemas-microsoft-com:vml" Requires="v">
                <p:oleObj name="Equation" r:id="rId2" imgW="3911400" imgH="596880" progId="Equation.DSMT4">
                  <p:embed/>
                </p:oleObj>
              </mc:Choice>
              <mc:Fallback>
                <p:oleObj name="Equation" r:id="rId2" imgW="3911400" imgH="59688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95632"/>
                        <a:ext cx="3911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1447800" y="3595255"/>
          <a:ext cx="1741488" cy="2643188"/>
        </p:xfrm>
        <a:graphic>
          <a:graphicData uri="http://schemas.openxmlformats.org/presentationml/2006/ole">
            <mc:AlternateContent xmlns:mc="http://schemas.openxmlformats.org/markup-compatibility/2006">
              <mc:Choice xmlns:v="urn:schemas-microsoft-com:vml" Requires="v">
                <p:oleObj name="Equation" r:id="rId4" imgW="1612800" imgH="2298600" progId="Equation.DSMT4">
                  <p:embed/>
                </p:oleObj>
              </mc:Choice>
              <mc:Fallback>
                <p:oleObj name="Equation" r:id="rId4" imgW="1612800" imgH="229860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595255"/>
                        <a:ext cx="174148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267200" y="3638848"/>
            <a:ext cx="5638800" cy="1569660"/>
          </a:xfrm>
          <a:prstGeom prst="rect">
            <a:avLst/>
          </a:prstGeom>
          <a:solidFill>
            <a:schemeClr val="bg1">
              <a:lumMod val="95000"/>
            </a:schemeClr>
          </a:solidFill>
        </p:spPr>
        <p:txBody>
          <a:bodyPr wrap="square" rtlCol="0">
            <a:spAutoFit/>
          </a:bodyPr>
          <a:lstStyle/>
          <a:p>
            <a:r>
              <a:rPr lang="en-US" sz="2400" dirty="0">
                <a:solidFill>
                  <a:srgbClr val="1E0000"/>
                </a:solidFill>
                <a:latin typeface="+mn-lt"/>
              </a:rPr>
              <a:t>where the component j of </a:t>
            </a:r>
            <a:r>
              <a:rPr lang="en-US" sz="2400" b="1" dirty="0">
                <a:solidFill>
                  <a:srgbClr val="1E0000"/>
                </a:solidFill>
                <a:latin typeface="+mn-lt"/>
              </a:rPr>
              <a:t>a</a:t>
            </a:r>
            <a:r>
              <a:rPr lang="en-US" sz="2400" baseline="-25000" dirty="0">
                <a:solidFill>
                  <a:srgbClr val="1E0000"/>
                </a:solidFill>
                <a:latin typeface="+mn-lt"/>
              </a:rPr>
              <a:t>i</a:t>
            </a:r>
            <a:r>
              <a:rPr lang="en-US" sz="2400" dirty="0">
                <a:solidFill>
                  <a:srgbClr val="1E0000"/>
                </a:solidFill>
                <a:latin typeface="+mn-lt"/>
              </a:rPr>
              <a:t> is nonzero whenever line </a:t>
            </a:r>
            <a:r>
              <a:rPr lang="en-US" altLang="zh-CN" sz="2400" dirty="0">
                <a:solidFill>
                  <a:srgbClr val="1E0000"/>
                </a:solidFill>
                <a:latin typeface="+mn-lt"/>
                <a:ea typeface="SimSun" charset="-122"/>
                <a:cs typeface="Times New Roman" pitchFamily="18" charset="0"/>
                <a:sym typeface="Euclid Extra"/>
              </a:rPr>
              <a:t></a:t>
            </a:r>
            <a:r>
              <a:rPr lang="en-US" altLang="zh-CN" sz="2400" baseline="-25000" dirty="0">
                <a:solidFill>
                  <a:srgbClr val="1E0000"/>
                </a:solidFill>
                <a:latin typeface="+mn-lt"/>
                <a:ea typeface="SimSun" charset="-122"/>
                <a:cs typeface="Times New Roman" pitchFamily="18" charset="0"/>
                <a:sym typeface="Euclid Extra"/>
              </a:rPr>
              <a:t>i</a:t>
            </a:r>
            <a:r>
              <a:rPr lang="en-US" sz="2400" dirty="0">
                <a:solidFill>
                  <a:srgbClr val="1E0000"/>
                </a:solidFill>
                <a:latin typeface="+mn-lt"/>
              </a:rPr>
              <a:t> is coincident with node j. Hence </a:t>
            </a:r>
            <a:r>
              <a:rPr lang="en-US" sz="2400" b="1" dirty="0">
                <a:solidFill>
                  <a:srgbClr val="1E0000"/>
                </a:solidFill>
                <a:latin typeface="+mn-lt"/>
              </a:rPr>
              <a:t>A</a:t>
            </a:r>
            <a:r>
              <a:rPr lang="en-US" sz="2400" dirty="0">
                <a:solidFill>
                  <a:srgbClr val="1E0000"/>
                </a:solidFill>
                <a:latin typeface="+mn-lt"/>
              </a:rPr>
              <a:t> is quite sparse, with at most two </a:t>
            </a:r>
            <a:r>
              <a:rPr lang="en-US" sz="2400" dirty="0" err="1">
                <a:solidFill>
                  <a:srgbClr val="1E0000"/>
                </a:solidFill>
                <a:latin typeface="+mn-lt"/>
              </a:rPr>
              <a:t>nonzeros</a:t>
            </a:r>
            <a:r>
              <a:rPr lang="en-US" sz="2400" dirty="0">
                <a:solidFill>
                  <a:srgbClr val="1E0000"/>
                </a:solidFill>
                <a:latin typeface="+mn-lt"/>
              </a:rPr>
              <a:t> per row</a:t>
            </a:r>
          </a:p>
        </p:txBody>
      </p:sp>
      <p:sp>
        <p:nvSpPr>
          <p:cNvPr id="4" name="Slide Number Placeholder 1">
            <a:extLst>
              <a:ext uri="{FF2B5EF4-FFF2-40B4-BE49-F238E27FC236}">
                <a16:creationId xmlns:a16="http://schemas.microsoft.com/office/drawing/2014/main" id="{54A47AEF-22B9-CA3B-2E68-D0E9C650E84F}"/>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42</a:t>
            </a:fld>
            <a:endParaRPr lang="en-US" sz="2000" dirty="0">
              <a:solidFill>
                <a:srgbClr val="1E0000"/>
              </a:solidFill>
            </a:endParaRPr>
          </a:p>
        </p:txBody>
      </p:sp>
    </p:spTree>
    <p:extLst>
      <p:ext uri="{BB962C8B-B14F-4D97-AF65-F5344CB8AC3E}">
        <p14:creationId xmlns:p14="http://schemas.microsoft.com/office/powerpoint/2010/main" val="1583941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3152"/>
            <a:ext cx="8305800" cy="1069848"/>
          </a:xfrm>
        </p:spPr>
        <p:txBody>
          <a:bodyPr/>
          <a:lstStyle/>
          <a:p>
            <a:r>
              <a:rPr lang="en-US" dirty="0"/>
              <a:t>Linearized Active Power Flow Model</a:t>
            </a:r>
          </a:p>
        </p:txBody>
      </p:sp>
      <p:sp>
        <p:nvSpPr>
          <p:cNvPr id="3" name="Content Placeholder 2"/>
          <p:cNvSpPr>
            <a:spLocks noGrp="1"/>
          </p:cNvSpPr>
          <p:nvPr>
            <p:ph idx="1"/>
          </p:nvPr>
        </p:nvSpPr>
        <p:spPr>
          <a:xfrm>
            <a:off x="457200" y="1280160"/>
            <a:ext cx="9906000" cy="1463040"/>
          </a:xfrm>
        </p:spPr>
        <p:txBody>
          <a:bodyPr/>
          <a:lstStyle/>
          <a:p>
            <a:r>
              <a:rPr lang="en-US" dirty="0"/>
              <a:t>Under these assumptions the change in the real power line flows are given as</a:t>
            </a:r>
            <a:br>
              <a:rPr lang="en-US" dirty="0"/>
            </a:br>
            <a:br>
              <a:rPr lang="en-US" dirty="0"/>
            </a:br>
            <a:br>
              <a:rPr lang="en-US" dirty="0"/>
            </a:br>
            <a:br>
              <a:rPr lang="en-US" dirty="0"/>
            </a:br>
            <a:endParaRPr lang="en-US" dirty="0"/>
          </a:p>
          <a:p>
            <a:r>
              <a:rPr lang="en-US" dirty="0"/>
              <a:t>The constant matrix  </a:t>
            </a:r>
            <a:br>
              <a:rPr lang="en-US" dirty="0"/>
            </a:br>
            <a:r>
              <a:rPr lang="en-US" dirty="0"/>
              <a:t>is called the injection shift factor matrix (ISF)</a:t>
            </a:r>
          </a:p>
          <a:p>
            <a:pPr marL="0" indent="0">
              <a:buNone/>
            </a:pPr>
            <a:endParaRPr lang="en-US" dirty="0"/>
          </a:p>
          <a:p>
            <a:pPr marL="0" indent="0">
              <a:buNone/>
            </a:pPr>
            <a:endParaRPr lang="en-US" dirty="0"/>
          </a:p>
        </p:txBody>
      </p:sp>
      <p:graphicFrame>
        <p:nvGraphicFramePr>
          <p:cNvPr id="5" name="Object 4"/>
          <p:cNvGraphicFramePr>
            <a:graphicFrameLocks/>
          </p:cNvGraphicFramePr>
          <p:nvPr/>
        </p:nvGraphicFramePr>
        <p:xfrm>
          <a:off x="990600" y="2138219"/>
          <a:ext cx="8305800" cy="1373188"/>
        </p:xfrm>
        <a:graphic>
          <a:graphicData uri="http://schemas.openxmlformats.org/presentationml/2006/ole">
            <mc:AlternateContent xmlns:mc="http://schemas.openxmlformats.org/markup-compatibility/2006">
              <mc:Choice xmlns:v="urn:schemas-microsoft-com:vml" Requires="v">
                <p:oleObj name="Equation" r:id="rId2" imgW="8305560" imgH="1371600" progId="Equation.DSMT4">
                  <p:embed/>
                </p:oleObj>
              </mc:Choice>
              <mc:Fallback>
                <p:oleObj name="Equation" r:id="rId2" imgW="8305560" imgH="1371600" progId="Equation.DSMT4">
                  <p:embed/>
                  <p:pic>
                    <p:nvPicPr>
                      <p:cNvPr id="5" name="Object 4"/>
                      <p:cNvPicPr>
                        <a:picLocks noChangeArrowheads="1"/>
                      </p:cNvPicPr>
                      <p:nvPr/>
                    </p:nvPicPr>
                    <p:blipFill>
                      <a:blip r:embed="rId3"/>
                      <a:srcRect/>
                      <a:stretch>
                        <a:fillRect/>
                      </a:stretch>
                    </p:blipFill>
                    <p:spPr bwMode="auto">
                      <a:xfrm>
                        <a:off x="990600" y="2138219"/>
                        <a:ext cx="8305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80500837"/>
              </p:ext>
            </p:extLst>
          </p:nvPr>
        </p:nvGraphicFramePr>
        <p:xfrm>
          <a:off x="4038600" y="3886200"/>
          <a:ext cx="3321050" cy="500063"/>
        </p:xfrm>
        <a:graphic>
          <a:graphicData uri="http://schemas.openxmlformats.org/presentationml/2006/ole">
            <mc:AlternateContent xmlns:mc="http://schemas.openxmlformats.org/markup-compatibility/2006">
              <mc:Choice xmlns:v="urn:schemas-microsoft-com:vml" Requires="v">
                <p:oleObj name="Equation" r:id="rId4" imgW="3886200" imgH="799920" progId="Equation.DSMT4">
                  <p:embed/>
                </p:oleObj>
              </mc:Choice>
              <mc:Fallback>
                <p:oleObj name="Equation" r:id="rId4" imgW="3886200" imgH="799920" progId="Equation.DSMT4">
                  <p:embed/>
                  <p:pic>
                    <p:nvPicPr>
                      <p:cNvPr id="6" name="Object 5"/>
                      <p:cNvPicPr>
                        <a:picLocks noChangeAspect="1" noChangeArrowheads="1"/>
                      </p:cNvPicPr>
                      <p:nvPr/>
                    </p:nvPicPr>
                    <p:blipFill>
                      <a:blip r:embed="rId5"/>
                      <a:srcRect/>
                      <a:stretch>
                        <a:fillRect/>
                      </a:stretch>
                    </p:blipFill>
                    <p:spPr bwMode="auto">
                      <a:xfrm>
                        <a:off x="4038600" y="3886200"/>
                        <a:ext cx="3321050" cy="500063"/>
                      </a:xfrm>
                      <a:prstGeom prst="rect">
                        <a:avLst/>
                      </a:prstGeom>
                      <a:noFill/>
                      <a:ln>
                        <a:noFill/>
                      </a:ln>
                      <a:effectLst/>
                    </p:spPr>
                  </p:pic>
                </p:oleObj>
              </mc:Fallback>
            </mc:AlternateContent>
          </a:graphicData>
        </a:graphic>
      </p:graphicFrame>
      <p:sp>
        <p:nvSpPr>
          <p:cNvPr id="4" name="Slide Number Placeholder 1">
            <a:extLst>
              <a:ext uri="{FF2B5EF4-FFF2-40B4-BE49-F238E27FC236}">
                <a16:creationId xmlns:a16="http://schemas.microsoft.com/office/drawing/2014/main" id="{638CC670-67CD-2374-6014-877A374B4CAD}"/>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43</a:t>
            </a:fld>
            <a:endParaRPr lang="en-US" sz="2000" dirty="0">
              <a:solidFill>
                <a:srgbClr val="1E0000"/>
              </a:solidFill>
            </a:endParaRPr>
          </a:p>
        </p:txBody>
      </p:sp>
    </p:spTree>
    <p:extLst>
      <p:ext uri="{BB962C8B-B14F-4D97-AF65-F5344CB8AC3E}">
        <p14:creationId xmlns:p14="http://schemas.microsoft.com/office/powerpoint/2010/main" val="213360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Injection Shift Factors (ISFs)</a:t>
            </a:r>
          </a:p>
        </p:txBody>
      </p:sp>
      <p:sp>
        <p:nvSpPr>
          <p:cNvPr id="3" name="Content Placeholder 2"/>
          <p:cNvSpPr>
            <a:spLocks noGrp="1"/>
          </p:cNvSpPr>
          <p:nvPr>
            <p:ph idx="1"/>
          </p:nvPr>
        </p:nvSpPr>
        <p:spPr>
          <a:xfrm>
            <a:off x="457200" y="1280160"/>
            <a:ext cx="10744200" cy="2072640"/>
          </a:xfrm>
        </p:spPr>
        <p:txBody>
          <a:bodyPr/>
          <a:lstStyle/>
          <a:p>
            <a:r>
              <a:rPr lang="en-US" altLang="zh-CN" dirty="0">
                <a:ea typeface="SimSun" charset="-122"/>
              </a:rPr>
              <a:t>The element       </a:t>
            </a:r>
            <a:r>
              <a:rPr lang="en-US" altLang="zh-CN" sz="1200" dirty="0">
                <a:ea typeface="SimSun" charset="-122"/>
              </a:rPr>
              <a:t>     </a:t>
            </a:r>
            <a:r>
              <a:rPr lang="en-US" altLang="zh-CN" dirty="0">
                <a:ea typeface="SimSun" charset="-122"/>
              </a:rPr>
              <a:t>in row </a:t>
            </a:r>
            <a:r>
              <a:rPr lang="en-US" altLang="zh-CN" dirty="0">
                <a:ea typeface="SimSun" charset="-122"/>
                <a:sym typeface="Euclid Extra"/>
              </a:rPr>
              <a:t></a:t>
            </a:r>
            <a:r>
              <a:rPr lang="en-US" altLang="zh-CN" dirty="0">
                <a:ea typeface="SimSun" charset="-122"/>
              </a:rPr>
              <a:t> and column </a:t>
            </a:r>
            <a:r>
              <a:rPr lang="en-US" altLang="zh-CN" dirty="0"/>
              <a:t>n</a:t>
            </a:r>
            <a:r>
              <a:rPr lang="en-US" altLang="zh-CN" dirty="0">
                <a:ea typeface="SimSun" charset="-122"/>
              </a:rPr>
              <a:t> of  </a:t>
            </a:r>
            <a:r>
              <a:rPr lang="en-US" altLang="zh-CN" b="1" dirty="0">
                <a:ea typeface="SimSun" charset="-122"/>
                <a:sym typeface="Euclid Symbol"/>
              </a:rPr>
              <a:t> </a:t>
            </a:r>
            <a:r>
              <a:rPr lang="en-US" altLang="zh-CN" dirty="0">
                <a:ea typeface="SimSun" charset="-122"/>
              </a:rPr>
              <a:t>is called the injection shift factor (</a:t>
            </a:r>
            <a:r>
              <a:rPr lang="en-US" altLang="zh-CN" i="1" dirty="0">
                <a:latin typeface="Times New Roman" pitchFamily="18" charset="0"/>
                <a:ea typeface="SimSun" charset="-122"/>
              </a:rPr>
              <a:t>ISF)</a:t>
            </a:r>
            <a:r>
              <a:rPr lang="en-US" altLang="zh-CN" dirty="0">
                <a:ea typeface="SimSun" charset="-122"/>
              </a:rPr>
              <a:t> of line </a:t>
            </a:r>
            <a:r>
              <a:rPr lang="en-US" altLang="zh-CN" dirty="0">
                <a:ea typeface="SimSun" charset="-122"/>
                <a:sym typeface="Euclid Extra"/>
              </a:rPr>
              <a:t></a:t>
            </a:r>
            <a:r>
              <a:rPr lang="en-US" altLang="zh-CN" dirty="0">
                <a:ea typeface="SimSun" charset="-122"/>
              </a:rPr>
              <a:t> with respect to the injection at node </a:t>
            </a:r>
            <a:r>
              <a:rPr lang="en-US" altLang="zh-CN" i="1" dirty="0">
                <a:latin typeface="Times New Roman" pitchFamily="18" charset="0"/>
                <a:ea typeface="SimSun" charset="-122"/>
              </a:rPr>
              <a:t>n.</a:t>
            </a:r>
          </a:p>
          <a:p>
            <a:pPr lvl="1"/>
            <a:r>
              <a:rPr lang="en-US" altLang="zh-CN" dirty="0">
                <a:latin typeface="Times New Roman" pitchFamily="18" charset="0"/>
                <a:ea typeface="SimSun" charset="-122"/>
              </a:rPr>
              <a:t>Absorbed at the slack bus, so it is slack bus dependent</a:t>
            </a:r>
          </a:p>
          <a:p>
            <a:r>
              <a:rPr lang="en-US" altLang="zh-CN" dirty="0">
                <a:latin typeface="Times New Roman" pitchFamily="18" charset="0"/>
                <a:ea typeface="SimSun" charset="-122"/>
              </a:rPr>
              <a:t>Terms generation shift factor (GSF) and load shift factor (LSF) are also used (such as by NERC).</a:t>
            </a:r>
          </a:p>
          <a:p>
            <a:pPr lvl="1"/>
            <a:r>
              <a:rPr lang="en-US" altLang="zh-CN" dirty="0">
                <a:latin typeface="Times New Roman" pitchFamily="18" charset="0"/>
                <a:ea typeface="SimSun" charset="-122"/>
              </a:rPr>
              <a:t>Same concept, just a variation in the sign whether it is a generator or a load</a:t>
            </a:r>
          </a:p>
          <a:p>
            <a:pPr lvl="1"/>
            <a:r>
              <a:rPr lang="en-US" altLang="zh-CN" dirty="0">
                <a:latin typeface="Times New Roman" pitchFamily="18" charset="0"/>
                <a:ea typeface="SimSun" charset="-122"/>
              </a:rPr>
              <a:t>Sometimes the associated element is not a single line, but rather a combination of lines (an interface)</a:t>
            </a:r>
          </a:p>
          <a:p>
            <a:r>
              <a:rPr lang="en-US" altLang="zh-CN" dirty="0">
                <a:latin typeface="Times New Roman" pitchFamily="18" charset="0"/>
                <a:ea typeface="SimSun" charset="-122"/>
              </a:rPr>
              <a:t>Terms used in North America are defined in the NERC glossary: </a:t>
            </a:r>
            <a:r>
              <a:rPr lang="en-US" altLang="zh-CN" sz="2400" dirty="0">
                <a:latin typeface="Times New Roman" pitchFamily="18" charset="0"/>
                <a:ea typeface="SimSun" charset="-122"/>
              </a:rPr>
              <a:t>(http://www.nerc.com/files/glossary_of_terms.pdf) </a:t>
            </a:r>
            <a:endParaRPr lang="en-US" altLang="zh-CN" sz="2400" dirty="0"/>
          </a:p>
          <a:p>
            <a:endParaRPr lang="en-US" dirty="0"/>
          </a:p>
        </p:txBody>
      </p:sp>
      <p:graphicFrame>
        <p:nvGraphicFramePr>
          <p:cNvPr id="5" name="Object 4"/>
          <p:cNvGraphicFramePr>
            <a:graphicFrameLocks noChangeAspect="1"/>
          </p:cNvGraphicFramePr>
          <p:nvPr/>
        </p:nvGraphicFramePr>
        <p:xfrm>
          <a:off x="2971800" y="1250142"/>
          <a:ext cx="482600" cy="482600"/>
        </p:xfrm>
        <a:graphic>
          <a:graphicData uri="http://schemas.openxmlformats.org/presentationml/2006/ole">
            <mc:AlternateContent xmlns:mc="http://schemas.openxmlformats.org/markup-compatibility/2006">
              <mc:Choice xmlns:v="urn:schemas-microsoft-com:vml" Requires="v">
                <p:oleObj name="Equation" r:id="rId2" imgW="482391" imgH="482391" progId="Equation.DSMT4">
                  <p:embed/>
                </p:oleObj>
              </mc:Choice>
              <mc:Fallback>
                <p:oleObj name="Equation" r:id="rId2" imgW="482391" imgH="482391"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50142"/>
                        <a:ext cx="482600" cy="482600"/>
                      </a:xfrm>
                      <a:prstGeom prst="rect">
                        <a:avLst/>
                      </a:prstGeom>
                      <a:noFill/>
                      <a:ln>
                        <a:noFill/>
                      </a:ln>
                      <a:effectLst/>
                    </p:spPr>
                  </p:pic>
                </p:oleObj>
              </mc:Fallback>
            </mc:AlternateContent>
          </a:graphicData>
        </a:graphic>
      </p:graphicFrame>
      <p:sp>
        <p:nvSpPr>
          <p:cNvPr id="4" name="Slide Number Placeholder 1">
            <a:extLst>
              <a:ext uri="{FF2B5EF4-FFF2-40B4-BE49-F238E27FC236}">
                <a16:creationId xmlns:a16="http://schemas.microsoft.com/office/drawing/2014/main" id="{97FCA16C-FD5F-BE7F-2B5F-69EA2988AF8C}"/>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44</a:t>
            </a:fld>
            <a:endParaRPr lang="en-US" sz="2000" dirty="0">
              <a:solidFill>
                <a:srgbClr val="1E0000"/>
              </a:solidFill>
            </a:endParaRPr>
          </a:p>
        </p:txBody>
      </p:sp>
    </p:spTree>
    <p:extLst>
      <p:ext uri="{BB962C8B-B14F-4D97-AF65-F5344CB8AC3E}">
        <p14:creationId xmlns:p14="http://schemas.microsoft.com/office/powerpoint/2010/main" val="1648235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5" name="Freeform 2"/>
          <p:cNvSpPr>
            <a:spLocks/>
          </p:cNvSpPr>
          <p:nvPr/>
        </p:nvSpPr>
        <p:spPr bwMode="auto">
          <a:xfrm flipV="1">
            <a:off x="1143000" y="1992415"/>
            <a:ext cx="5797550" cy="2513012"/>
          </a:xfrm>
          <a:custGeom>
            <a:avLst/>
            <a:gdLst>
              <a:gd name="T0" fmla="*/ 62339 w 2232"/>
              <a:gd name="T1" fmla="*/ 1450783 h 899"/>
              <a:gd name="T2" fmla="*/ 467544 w 2232"/>
              <a:gd name="T3" fmla="*/ 1719135 h 899"/>
              <a:gd name="T4" fmla="*/ 561053 w 2232"/>
              <a:gd name="T5" fmla="*/ 1786223 h 899"/>
              <a:gd name="T6" fmla="*/ 685732 w 2232"/>
              <a:gd name="T7" fmla="*/ 1987488 h 899"/>
              <a:gd name="T8" fmla="*/ 1527312 w 2232"/>
              <a:gd name="T9" fmla="*/ 2289385 h 899"/>
              <a:gd name="T10" fmla="*/ 2181873 w 2232"/>
              <a:gd name="T11" fmla="*/ 2356473 h 899"/>
              <a:gd name="T12" fmla="*/ 4176729 w 2232"/>
              <a:gd name="T13" fmla="*/ 2390017 h 899"/>
              <a:gd name="T14" fmla="*/ 4394916 w 2232"/>
              <a:gd name="T15" fmla="*/ 2322929 h 899"/>
              <a:gd name="T16" fmla="*/ 4488425 w 2232"/>
              <a:gd name="T17" fmla="*/ 2255841 h 899"/>
              <a:gd name="T18" fmla="*/ 4987139 w 2232"/>
              <a:gd name="T19" fmla="*/ 2088120 h 899"/>
              <a:gd name="T20" fmla="*/ 5423515 w 2232"/>
              <a:gd name="T21" fmla="*/ 1819767 h 899"/>
              <a:gd name="T22" fmla="*/ 5672872 w 2232"/>
              <a:gd name="T23" fmla="*/ 1484327 h 899"/>
              <a:gd name="T24" fmla="*/ 5797550 w 2232"/>
              <a:gd name="T25" fmla="*/ 545092 h 899"/>
              <a:gd name="T26" fmla="*/ 5142987 w 2232"/>
              <a:gd name="T27" fmla="*/ 276739 h 899"/>
              <a:gd name="T28" fmla="*/ 3896203 w 2232"/>
              <a:gd name="T29" fmla="*/ 310283 h 899"/>
              <a:gd name="T30" fmla="*/ 3678015 w 2232"/>
              <a:gd name="T31" fmla="*/ 209651 h 899"/>
              <a:gd name="T32" fmla="*/ 3428658 w 2232"/>
              <a:gd name="T33" fmla="*/ 142562 h 899"/>
              <a:gd name="T34" fmla="*/ 2929945 w 2232"/>
              <a:gd name="T35" fmla="*/ 109018 h 899"/>
              <a:gd name="T36" fmla="*/ 2680588 w 2232"/>
              <a:gd name="T37" fmla="*/ 176107 h 899"/>
              <a:gd name="T38" fmla="*/ 2026025 w 2232"/>
              <a:gd name="T39" fmla="*/ 276739 h 899"/>
              <a:gd name="T40" fmla="*/ 1589651 w 2232"/>
              <a:gd name="T41" fmla="*/ 478003 h 899"/>
              <a:gd name="T42" fmla="*/ 1028597 w 2232"/>
              <a:gd name="T43" fmla="*/ 712812 h 899"/>
              <a:gd name="T44" fmla="*/ 592223 w 2232"/>
              <a:gd name="T45" fmla="*/ 914077 h 899"/>
              <a:gd name="T46" fmla="*/ 124678 w 2232"/>
              <a:gd name="T47" fmla="*/ 1014709 h 899"/>
              <a:gd name="T48" fmla="*/ 0 w 2232"/>
              <a:gd name="T49" fmla="*/ 1215974 h 899"/>
              <a:gd name="T50" fmla="*/ 31170 w 2232"/>
              <a:gd name="T51" fmla="*/ 1383694 h 899"/>
              <a:gd name="T52" fmla="*/ 62339 w 2232"/>
              <a:gd name="T53" fmla="*/ 1450783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sz="2800"/>
          </a:p>
        </p:txBody>
      </p:sp>
      <p:sp>
        <p:nvSpPr>
          <p:cNvPr id="28686" name="Line 3"/>
          <p:cNvSpPr>
            <a:spLocks noChangeShapeType="1"/>
          </p:cNvSpPr>
          <p:nvPr/>
        </p:nvSpPr>
        <p:spPr bwMode="auto">
          <a:xfrm>
            <a:off x="2578101" y="2494065"/>
            <a:ext cx="428625" cy="0"/>
          </a:xfrm>
          <a:prstGeom prst="line">
            <a:avLst/>
          </a:prstGeom>
          <a:noFill/>
          <a:ln w="53975">
            <a:solidFill>
              <a:srgbClr val="FF00FF"/>
            </a:solidFill>
            <a:round/>
            <a:headEnd/>
            <a:tailEnd/>
          </a:ln>
        </p:spPr>
        <p:txBody>
          <a:bodyPr/>
          <a:lstStyle/>
          <a:p>
            <a:endParaRPr lang="en-US" sz="2800"/>
          </a:p>
        </p:txBody>
      </p:sp>
      <p:graphicFrame>
        <p:nvGraphicFramePr>
          <p:cNvPr id="28674" name="Object 4"/>
          <p:cNvGraphicFramePr>
            <a:graphicFrameLocks noChangeAspect="1"/>
          </p:cNvGraphicFramePr>
          <p:nvPr/>
        </p:nvGraphicFramePr>
        <p:xfrm>
          <a:off x="3806825" y="3381477"/>
          <a:ext cx="850900" cy="393700"/>
        </p:xfrm>
        <a:graphic>
          <a:graphicData uri="http://schemas.openxmlformats.org/presentationml/2006/ole">
            <mc:AlternateContent xmlns:mc="http://schemas.openxmlformats.org/markup-compatibility/2006">
              <mc:Choice xmlns:v="urn:schemas-microsoft-com:vml" Requires="v">
                <p:oleObj name="Equation" r:id="rId2" imgW="850680" imgH="393480" progId="Equation.DSMT4">
                  <p:embed/>
                </p:oleObj>
              </mc:Choice>
              <mc:Fallback>
                <p:oleObj name="Equation" r:id="rId2" imgW="850680" imgH="393480" progId="Equation.DSMT4">
                  <p:embed/>
                  <p:pic>
                    <p:nvPicPr>
                      <p:cNvPr id="2867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825" y="3381477"/>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7" name="Line 5"/>
          <p:cNvSpPr>
            <a:spLocks noChangeShapeType="1"/>
          </p:cNvSpPr>
          <p:nvPr/>
        </p:nvSpPr>
        <p:spPr bwMode="auto">
          <a:xfrm>
            <a:off x="3270250" y="3171927"/>
            <a:ext cx="1968500" cy="0"/>
          </a:xfrm>
          <a:prstGeom prst="line">
            <a:avLst/>
          </a:prstGeom>
          <a:noFill/>
          <a:ln w="34925">
            <a:solidFill>
              <a:srgbClr val="0000FF"/>
            </a:solidFill>
            <a:round/>
            <a:headEnd/>
            <a:tailEnd/>
          </a:ln>
        </p:spPr>
        <p:txBody>
          <a:bodyPr/>
          <a:lstStyle/>
          <a:p>
            <a:endParaRPr lang="en-US" sz="2800"/>
          </a:p>
        </p:txBody>
      </p:sp>
      <p:sp>
        <p:nvSpPr>
          <p:cNvPr id="28688" name="Line 6"/>
          <p:cNvSpPr>
            <a:spLocks noChangeShapeType="1"/>
          </p:cNvSpPr>
          <p:nvPr/>
        </p:nvSpPr>
        <p:spPr bwMode="auto">
          <a:xfrm flipH="1">
            <a:off x="2797175" y="1825727"/>
            <a:ext cx="12700" cy="660400"/>
          </a:xfrm>
          <a:prstGeom prst="line">
            <a:avLst/>
          </a:prstGeom>
          <a:noFill/>
          <a:ln w="34925">
            <a:solidFill>
              <a:srgbClr val="FF00FF"/>
            </a:solidFill>
            <a:round/>
            <a:headEnd/>
            <a:tailEnd type="triangle" w="lg" len="lg"/>
          </a:ln>
        </p:spPr>
        <p:txBody>
          <a:bodyPr/>
          <a:lstStyle/>
          <a:p>
            <a:endParaRPr lang="en-US" sz="2800"/>
          </a:p>
        </p:txBody>
      </p:sp>
      <p:graphicFrame>
        <p:nvGraphicFramePr>
          <p:cNvPr id="28675" name="Object 7"/>
          <p:cNvGraphicFramePr>
            <a:graphicFrameLocks noChangeAspect="1"/>
          </p:cNvGraphicFramePr>
          <p:nvPr/>
        </p:nvGraphicFramePr>
        <p:xfrm>
          <a:off x="2327275" y="1368527"/>
          <a:ext cx="431800" cy="469900"/>
        </p:xfrm>
        <a:graphic>
          <a:graphicData uri="http://schemas.openxmlformats.org/presentationml/2006/ole">
            <mc:AlternateContent xmlns:mc="http://schemas.openxmlformats.org/markup-compatibility/2006">
              <mc:Choice xmlns:v="urn:schemas-microsoft-com:vml" Requires="v">
                <p:oleObj name="Equation" r:id="rId4" imgW="431640" imgH="469800" progId="Equation.DSMT4">
                  <p:embed/>
                </p:oleObj>
              </mc:Choice>
              <mc:Fallback>
                <p:oleObj name="Equation" r:id="rId4" imgW="431640" imgH="469800" progId="Equation.DSMT4">
                  <p:embed/>
                  <p:pic>
                    <p:nvPicPr>
                      <p:cNvPr id="28675" name="Object 7"/>
                      <p:cNvPicPr>
                        <a:picLocks noChangeAspect="1" noChangeArrowheads="1"/>
                      </p:cNvPicPr>
                      <p:nvPr/>
                    </p:nvPicPr>
                    <p:blipFill>
                      <a:blip r:embed="rId5"/>
                      <a:srcRect/>
                      <a:stretch>
                        <a:fillRect/>
                      </a:stretch>
                    </p:blipFill>
                    <p:spPr bwMode="auto">
                      <a:xfrm>
                        <a:off x="2327275" y="1368527"/>
                        <a:ext cx="43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8"/>
          <p:cNvGraphicFramePr>
            <a:graphicFrameLocks noChangeAspect="1"/>
          </p:cNvGraphicFramePr>
          <p:nvPr/>
        </p:nvGraphicFramePr>
        <p:xfrm>
          <a:off x="2238375" y="2467077"/>
          <a:ext cx="228600" cy="241300"/>
        </p:xfrm>
        <a:graphic>
          <a:graphicData uri="http://schemas.openxmlformats.org/presentationml/2006/ole">
            <mc:AlternateContent xmlns:mc="http://schemas.openxmlformats.org/markup-compatibility/2006">
              <mc:Choice xmlns:v="urn:schemas-microsoft-com:vml" Requires="v">
                <p:oleObj name="Equation" r:id="rId6" imgW="228600" imgH="241200" progId="Equation.DSMT4">
                  <p:embed/>
                </p:oleObj>
              </mc:Choice>
              <mc:Fallback>
                <p:oleObj name="Equation" r:id="rId6" imgW="228600" imgH="241200" progId="Equation.DSMT4">
                  <p:embed/>
                  <p:pic>
                    <p:nvPicPr>
                      <p:cNvPr id="2867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8375" y="2467077"/>
                        <a:ext cx="228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9"/>
          <p:cNvGraphicFramePr>
            <a:graphicFrameLocks noChangeAspect="1"/>
          </p:cNvGraphicFramePr>
          <p:nvPr/>
        </p:nvGraphicFramePr>
        <p:xfrm>
          <a:off x="3511550" y="2416277"/>
          <a:ext cx="1333500" cy="482600"/>
        </p:xfrm>
        <a:graphic>
          <a:graphicData uri="http://schemas.openxmlformats.org/presentationml/2006/ole">
            <mc:AlternateContent xmlns:mc="http://schemas.openxmlformats.org/markup-compatibility/2006">
              <mc:Choice xmlns:v="urn:schemas-microsoft-com:vml" Requires="v">
                <p:oleObj name="Equation" r:id="rId8" imgW="1333440" imgH="482400" progId="Equation.DSMT4">
                  <p:embed/>
                </p:oleObj>
              </mc:Choice>
              <mc:Fallback>
                <p:oleObj name="Equation" r:id="rId8" imgW="1333440" imgH="482400" progId="Equation.DSMT4">
                  <p:embed/>
                  <p:pic>
                    <p:nvPicPr>
                      <p:cNvPr id="28677"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1550" y="2416277"/>
                        <a:ext cx="133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9" name="Line 10"/>
          <p:cNvSpPr>
            <a:spLocks noChangeShapeType="1"/>
          </p:cNvSpPr>
          <p:nvPr/>
        </p:nvSpPr>
        <p:spPr bwMode="auto">
          <a:xfrm>
            <a:off x="3927475" y="3019527"/>
            <a:ext cx="431800" cy="0"/>
          </a:xfrm>
          <a:prstGeom prst="line">
            <a:avLst/>
          </a:prstGeom>
          <a:noFill/>
          <a:ln w="38100">
            <a:solidFill>
              <a:srgbClr val="0000FF"/>
            </a:solidFill>
            <a:round/>
            <a:headEnd/>
            <a:tailEnd type="triangle" w="lg" len="lg"/>
          </a:ln>
        </p:spPr>
        <p:txBody>
          <a:bodyPr/>
          <a:lstStyle/>
          <a:p>
            <a:endParaRPr lang="en-US" sz="2800"/>
          </a:p>
        </p:txBody>
      </p:sp>
      <p:graphicFrame>
        <p:nvGraphicFramePr>
          <p:cNvPr id="28678" name="Object 11"/>
          <p:cNvGraphicFramePr>
            <a:graphicFrameLocks noChangeAspect="1"/>
          </p:cNvGraphicFramePr>
          <p:nvPr/>
        </p:nvGraphicFramePr>
        <p:xfrm>
          <a:off x="2911475" y="3038577"/>
          <a:ext cx="152400" cy="317500"/>
        </p:xfrm>
        <a:graphic>
          <a:graphicData uri="http://schemas.openxmlformats.org/presentationml/2006/ole">
            <mc:AlternateContent xmlns:mc="http://schemas.openxmlformats.org/markup-compatibility/2006">
              <mc:Choice xmlns:v="urn:schemas-microsoft-com:vml" Requires="v">
                <p:oleObj name="Equation" r:id="rId10" imgW="152280" imgH="317160" progId="Equation.DSMT4">
                  <p:embed/>
                </p:oleObj>
              </mc:Choice>
              <mc:Fallback>
                <p:oleObj name="Equation" r:id="rId10" imgW="152280" imgH="317160" progId="Equation.DSMT4">
                  <p:embed/>
                  <p:pic>
                    <p:nvPicPr>
                      <p:cNvPr id="28678"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1475" y="3038577"/>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0" name="Line 12"/>
          <p:cNvSpPr>
            <a:spLocks noChangeShapeType="1"/>
          </p:cNvSpPr>
          <p:nvPr/>
        </p:nvSpPr>
        <p:spPr bwMode="auto">
          <a:xfrm flipH="1">
            <a:off x="3260726" y="2976665"/>
            <a:ext cx="3175" cy="393700"/>
          </a:xfrm>
          <a:prstGeom prst="line">
            <a:avLst/>
          </a:prstGeom>
          <a:noFill/>
          <a:ln w="53975">
            <a:solidFill>
              <a:srgbClr val="0000FF"/>
            </a:solidFill>
            <a:round/>
            <a:headEnd/>
            <a:tailEnd/>
          </a:ln>
        </p:spPr>
        <p:txBody>
          <a:bodyPr/>
          <a:lstStyle/>
          <a:p>
            <a:endParaRPr lang="en-US" sz="2800"/>
          </a:p>
        </p:txBody>
      </p:sp>
      <p:sp>
        <p:nvSpPr>
          <p:cNvPr id="28691" name="Line 13"/>
          <p:cNvSpPr>
            <a:spLocks noChangeShapeType="1"/>
          </p:cNvSpPr>
          <p:nvPr/>
        </p:nvSpPr>
        <p:spPr bwMode="auto">
          <a:xfrm flipH="1">
            <a:off x="5229226" y="2963965"/>
            <a:ext cx="3175" cy="393700"/>
          </a:xfrm>
          <a:prstGeom prst="line">
            <a:avLst/>
          </a:prstGeom>
          <a:noFill/>
          <a:ln w="53975">
            <a:solidFill>
              <a:srgbClr val="0000FF"/>
            </a:solidFill>
            <a:round/>
            <a:headEnd/>
            <a:tailEnd/>
          </a:ln>
        </p:spPr>
        <p:txBody>
          <a:bodyPr/>
          <a:lstStyle/>
          <a:p>
            <a:endParaRPr lang="en-US" sz="2800"/>
          </a:p>
        </p:txBody>
      </p:sp>
      <p:graphicFrame>
        <p:nvGraphicFramePr>
          <p:cNvPr id="28679" name="Object 14"/>
          <p:cNvGraphicFramePr>
            <a:graphicFrameLocks noChangeAspect="1"/>
          </p:cNvGraphicFramePr>
          <p:nvPr/>
        </p:nvGraphicFramePr>
        <p:xfrm>
          <a:off x="5394325" y="2975077"/>
          <a:ext cx="215900" cy="393700"/>
        </p:xfrm>
        <a:graphic>
          <a:graphicData uri="http://schemas.openxmlformats.org/presentationml/2006/ole">
            <mc:AlternateContent xmlns:mc="http://schemas.openxmlformats.org/markup-compatibility/2006">
              <mc:Choice xmlns:v="urn:schemas-microsoft-com:vml" Requires="v">
                <p:oleObj name="Equation" r:id="rId12" imgW="215640" imgH="393480" progId="Equation.DSMT4">
                  <p:embed/>
                </p:oleObj>
              </mc:Choice>
              <mc:Fallback>
                <p:oleObj name="Equation" r:id="rId12" imgW="215640" imgH="393480" progId="Equation.DSMT4">
                  <p:embed/>
                  <p:pic>
                    <p:nvPicPr>
                      <p:cNvPr id="28679"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4325" y="2975077"/>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2" name="Line 15"/>
          <p:cNvSpPr>
            <a:spLocks noChangeShapeType="1"/>
          </p:cNvSpPr>
          <p:nvPr/>
        </p:nvSpPr>
        <p:spPr bwMode="auto">
          <a:xfrm>
            <a:off x="6003926" y="3954565"/>
            <a:ext cx="352425" cy="0"/>
          </a:xfrm>
          <a:prstGeom prst="line">
            <a:avLst/>
          </a:prstGeom>
          <a:noFill/>
          <a:ln w="50800">
            <a:solidFill>
              <a:srgbClr val="6E2500"/>
            </a:solidFill>
            <a:round/>
            <a:headEnd/>
            <a:tailEnd/>
          </a:ln>
        </p:spPr>
        <p:txBody>
          <a:bodyPr/>
          <a:lstStyle/>
          <a:p>
            <a:endParaRPr lang="en-US" sz="2800"/>
          </a:p>
        </p:txBody>
      </p:sp>
      <p:sp>
        <p:nvSpPr>
          <p:cNvPr id="28693" name="Line 16"/>
          <p:cNvSpPr>
            <a:spLocks noChangeShapeType="1"/>
          </p:cNvSpPr>
          <p:nvPr/>
        </p:nvSpPr>
        <p:spPr bwMode="auto">
          <a:xfrm flipV="1">
            <a:off x="6191250" y="3940277"/>
            <a:ext cx="0" cy="749300"/>
          </a:xfrm>
          <a:prstGeom prst="line">
            <a:avLst/>
          </a:prstGeom>
          <a:noFill/>
          <a:ln w="34925">
            <a:solidFill>
              <a:srgbClr val="6E2500"/>
            </a:solidFill>
            <a:round/>
            <a:headEnd/>
            <a:tailEnd type="triangle" w="lg" len="lg"/>
          </a:ln>
        </p:spPr>
        <p:txBody>
          <a:bodyPr/>
          <a:lstStyle/>
          <a:p>
            <a:endParaRPr lang="en-US" sz="2800"/>
          </a:p>
        </p:txBody>
      </p:sp>
      <p:graphicFrame>
        <p:nvGraphicFramePr>
          <p:cNvPr id="28681" name="Object 18"/>
          <p:cNvGraphicFramePr>
            <a:graphicFrameLocks noChangeAspect="1"/>
          </p:cNvGraphicFramePr>
          <p:nvPr/>
        </p:nvGraphicFramePr>
        <p:xfrm>
          <a:off x="5995988" y="4367315"/>
          <a:ext cx="1206500" cy="469900"/>
        </p:xfrm>
        <a:graphic>
          <a:graphicData uri="http://schemas.openxmlformats.org/presentationml/2006/ole">
            <mc:AlternateContent xmlns:mc="http://schemas.openxmlformats.org/markup-compatibility/2006">
              <mc:Choice xmlns:v="urn:schemas-microsoft-com:vml" Requires="v">
                <p:oleObj name="Equation" r:id="rId14" imgW="1206360" imgH="469800" progId="Equation.DSMT4">
                  <p:embed/>
                </p:oleObj>
              </mc:Choice>
              <mc:Fallback>
                <p:oleObj name="Equation" r:id="rId14" imgW="1206360" imgH="469800" progId="Equation.DSMT4">
                  <p:embed/>
                  <p:pic>
                    <p:nvPicPr>
                      <p:cNvPr id="28681" name="Object 18"/>
                      <p:cNvPicPr>
                        <a:picLocks noChangeAspect="1" noChangeArrowheads="1"/>
                      </p:cNvPicPr>
                      <p:nvPr/>
                    </p:nvPicPr>
                    <p:blipFill>
                      <a:blip r:embed="rId15"/>
                      <a:srcRect/>
                      <a:stretch>
                        <a:fillRect/>
                      </a:stretch>
                    </p:blipFill>
                    <p:spPr bwMode="auto">
                      <a:xfrm>
                        <a:off x="5995988" y="4367315"/>
                        <a:ext cx="120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4" name="AutoShape 20"/>
          <p:cNvSpPr>
            <a:spLocks noChangeArrowheads="1"/>
          </p:cNvSpPr>
          <p:nvPr/>
        </p:nvSpPr>
        <p:spPr bwMode="auto">
          <a:xfrm>
            <a:off x="6943725" y="1574902"/>
            <a:ext cx="1358900" cy="812800"/>
          </a:xfrm>
          <a:prstGeom prst="wedgeRoundRectCallout">
            <a:avLst>
              <a:gd name="adj1" fmla="val -104204"/>
              <a:gd name="adj2" fmla="val 241407"/>
              <a:gd name="adj3" fmla="val 16667"/>
            </a:avLst>
          </a:prstGeom>
          <a:solidFill>
            <a:srgbClr val="FFFFFF"/>
          </a:solidFill>
          <a:ln w="25400">
            <a:solidFill>
              <a:srgbClr val="800000"/>
            </a:solidFill>
            <a:miter lim="800000"/>
            <a:headEnd/>
            <a:tailEnd/>
          </a:ln>
        </p:spPr>
        <p:txBody>
          <a:bodyPr/>
          <a:lstStyle/>
          <a:p>
            <a:endParaRPr lang="zh-CN" altLang="en-US" sz="2800">
              <a:ea typeface="SimSun" charset="-122"/>
            </a:endParaRPr>
          </a:p>
        </p:txBody>
      </p:sp>
      <p:sp>
        <p:nvSpPr>
          <p:cNvPr id="28695" name="Rectangle 21"/>
          <p:cNvSpPr>
            <a:spLocks noGrp="1" noChangeArrowheads="1"/>
          </p:cNvSpPr>
          <p:nvPr>
            <p:ph type="title"/>
          </p:nvPr>
        </p:nvSpPr>
        <p:spPr/>
        <p:txBody>
          <a:bodyPr/>
          <a:lstStyle/>
          <a:p>
            <a:r>
              <a:rPr lang="en-US" altLang="zh-CN" dirty="0"/>
              <a:t>ISF Interpretation</a:t>
            </a:r>
          </a:p>
        </p:txBody>
      </p:sp>
      <p:sp>
        <p:nvSpPr>
          <p:cNvPr id="28696" name="Rectangle 24"/>
          <p:cNvSpPr>
            <a:spLocks noGrp="1" noChangeArrowheads="1"/>
          </p:cNvSpPr>
          <p:nvPr>
            <p:ph idx="1"/>
          </p:nvPr>
        </p:nvSpPr>
        <p:spPr>
          <a:xfrm>
            <a:off x="990600" y="5065587"/>
            <a:ext cx="8229600" cy="1219200"/>
          </a:xfrm>
          <a:noFill/>
        </p:spPr>
        <p:txBody>
          <a:bodyPr/>
          <a:lstStyle/>
          <a:p>
            <a:pPr marL="457200" indent="-457200" algn="just">
              <a:spcBef>
                <a:spcPct val="0"/>
              </a:spcBef>
              <a:buFont typeface="Wingdings" pitchFamily="2" charset="2"/>
              <a:buNone/>
            </a:pPr>
            <a:r>
              <a:rPr lang="zh-CN" altLang="en-US" dirty="0">
                <a:ea typeface="SimSun" charset="-122"/>
              </a:rPr>
              <a:t>	   </a:t>
            </a:r>
            <a:r>
              <a:rPr lang="en-US" altLang="zh-CN" dirty="0">
                <a:ea typeface="SimSun" charset="-122"/>
              </a:rPr>
              <a:t>is the fraction of the additional </a:t>
            </a:r>
            <a:r>
              <a:rPr lang="en-US" altLang="zh-CN" dirty="0">
                <a:latin typeface="Times New Roman" pitchFamily="18" charset="0"/>
                <a:ea typeface="SimSun" charset="-122"/>
              </a:rPr>
              <a:t>1</a:t>
            </a:r>
            <a:r>
              <a:rPr lang="en-US" altLang="zh-CN" dirty="0">
                <a:ea typeface="SimSun" charset="-122"/>
              </a:rPr>
              <a:t> </a:t>
            </a:r>
            <a:r>
              <a:rPr lang="en-US" altLang="zh-CN" i="1" dirty="0">
                <a:latin typeface="Times New Roman" pitchFamily="18" charset="0"/>
                <a:ea typeface="SimSun" charset="-122"/>
              </a:rPr>
              <a:t>MW</a:t>
            </a:r>
            <a:r>
              <a:rPr lang="en-US" altLang="zh-CN" dirty="0">
                <a:ea typeface="SimSun" charset="-122"/>
              </a:rPr>
              <a:t> injection at node </a:t>
            </a:r>
            <a:r>
              <a:rPr lang="en-US" altLang="zh-CN" i="1" dirty="0">
                <a:latin typeface="Times New Roman" pitchFamily="18" charset="0"/>
                <a:ea typeface="SimSun" charset="-122"/>
                <a:cs typeface="Times New Roman" pitchFamily="18" charset="0"/>
              </a:rPr>
              <a:t>n</a:t>
            </a:r>
            <a:r>
              <a:rPr lang="en-US" altLang="zh-CN" dirty="0">
                <a:ea typeface="SimSun" charset="-122"/>
              </a:rPr>
              <a:t> that goes though line </a:t>
            </a:r>
            <a:r>
              <a:rPr lang="en-US" altLang="zh-CN" dirty="0">
                <a:ea typeface="SimSun" charset="-122"/>
                <a:sym typeface="Euclid Extra"/>
              </a:rPr>
              <a:t></a:t>
            </a:r>
            <a:r>
              <a:rPr lang="en-US" altLang="zh-CN" dirty="0">
                <a:ea typeface="SimSun" charset="-122"/>
              </a:rPr>
              <a:t> </a:t>
            </a:r>
          </a:p>
        </p:txBody>
      </p:sp>
      <p:graphicFrame>
        <p:nvGraphicFramePr>
          <p:cNvPr id="303126" name="Object 22"/>
          <p:cNvGraphicFramePr>
            <a:graphicFrameLocks noChangeAspect="1"/>
          </p:cNvGraphicFramePr>
          <p:nvPr/>
        </p:nvGraphicFramePr>
        <p:xfrm>
          <a:off x="2746375" y="1419327"/>
          <a:ext cx="482600" cy="393700"/>
        </p:xfrm>
        <a:graphic>
          <a:graphicData uri="http://schemas.openxmlformats.org/presentationml/2006/ole">
            <mc:AlternateContent xmlns:mc="http://schemas.openxmlformats.org/markup-compatibility/2006">
              <mc:Choice xmlns:v="urn:schemas-microsoft-com:vml" Requires="v">
                <p:oleObj name="Equation" r:id="rId16" imgW="482400" imgH="393480" progId="Equation.DSMT4">
                  <p:embed/>
                </p:oleObj>
              </mc:Choice>
              <mc:Fallback>
                <p:oleObj name="Equation" r:id="rId16" imgW="482400" imgH="393480" progId="Equation.DSMT4">
                  <p:embed/>
                  <p:pic>
                    <p:nvPicPr>
                      <p:cNvPr id="303126"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6375" y="1419327"/>
                        <a:ext cx="482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3" name="Object 27"/>
          <p:cNvGraphicFramePr>
            <a:graphicFrameLocks noChangeAspect="1"/>
          </p:cNvGraphicFramePr>
          <p:nvPr/>
        </p:nvGraphicFramePr>
        <p:xfrm>
          <a:off x="1219200" y="5065587"/>
          <a:ext cx="482600" cy="482600"/>
        </p:xfrm>
        <a:graphic>
          <a:graphicData uri="http://schemas.openxmlformats.org/presentationml/2006/ole">
            <mc:AlternateContent xmlns:mc="http://schemas.openxmlformats.org/markup-compatibility/2006">
              <mc:Choice xmlns:v="urn:schemas-microsoft-com:vml" Requires="v">
                <p:oleObj name="Equation" r:id="rId18" imgW="482400" imgH="482400" progId="Equation.DSMT4">
                  <p:embed/>
                </p:oleObj>
              </mc:Choice>
              <mc:Fallback>
                <p:oleObj name="Equation" r:id="rId18" imgW="482400" imgH="482400" progId="Equation.DSMT4">
                  <p:embed/>
                  <p:pic>
                    <p:nvPicPr>
                      <p:cNvPr id="28683" name="Object 27"/>
                      <p:cNvPicPr>
                        <a:picLocks noChangeAspect="1" noChangeArrowheads="1"/>
                      </p:cNvPicPr>
                      <p:nvPr/>
                    </p:nvPicPr>
                    <p:blipFill>
                      <a:blip r:embed="rId19"/>
                      <a:srcRect/>
                      <a:stretch>
                        <a:fillRect/>
                      </a:stretch>
                    </p:blipFill>
                    <p:spPr bwMode="auto">
                      <a:xfrm>
                        <a:off x="1219200" y="5065587"/>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7" name="Text Box 19"/>
          <p:cNvSpPr txBox="1">
            <a:spLocks noChangeArrowheads="1"/>
          </p:cNvSpPr>
          <p:nvPr/>
        </p:nvSpPr>
        <p:spPr bwMode="auto">
          <a:xfrm>
            <a:off x="7125805" y="1563790"/>
            <a:ext cx="1051890" cy="954107"/>
          </a:xfrm>
          <a:prstGeom prst="rect">
            <a:avLst/>
          </a:prstGeom>
          <a:noFill/>
          <a:ln w="25400">
            <a:noFill/>
            <a:miter lim="800000"/>
            <a:headEnd/>
            <a:tailEnd/>
          </a:ln>
        </p:spPr>
        <p:txBody>
          <a:bodyPr wrap="square">
            <a:spAutoFit/>
          </a:bodyPr>
          <a:lstStyle/>
          <a:p>
            <a:pPr>
              <a:lnSpc>
                <a:spcPct val="90000"/>
              </a:lnSpc>
            </a:pPr>
            <a:r>
              <a:rPr lang="en-US" altLang="zh-CN" sz="2800" i="1" dirty="0">
                <a:solidFill>
                  <a:srgbClr val="6E2500"/>
                </a:solidFill>
                <a:latin typeface="Times New Roman" pitchFamily="18" charset="0"/>
                <a:ea typeface="SimSun" charset="-122"/>
                <a:cs typeface="Times New Roman" pitchFamily="18" charset="0"/>
              </a:rPr>
              <a:t>slack </a:t>
            </a:r>
          </a:p>
          <a:p>
            <a:pPr>
              <a:lnSpc>
                <a:spcPct val="90000"/>
              </a:lnSpc>
            </a:pPr>
            <a:r>
              <a:rPr lang="en-US" altLang="zh-CN" sz="2800" i="1" dirty="0">
                <a:solidFill>
                  <a:srgbClr val="6E2500"/>
                </a:solidFill>
                <a:latin typeface="Times New Roman" pitchFamily="18" charset="0"/>
                <a:ea typeface="SimSun" charset="-122"/>
                <a:cs typeface="Times New Roman" pitchFamily="18" charset="0"/>
              </a:rPr>
              <a:t>node</a:t>
            </a:r>
          </a:p>
        </p:txBody>
      </p:sp>
      <p:graphicFrame>
        <p:nvGraphicFramePr>
          <p:cNvPr id="2" name="Object 1"/>
          <p:cNvGraphicFramePr>
            <a:graphicFrameLocks noChangeAspect="1"/>
          </p:cNvGraphicFramePr>
          <p:nvPr/>
        </p:nvGraphicFramePr>
        <p:xfrm>
          <a:off x="6850118" y="4458463"/>
          <a:ext cx="533400" cy="393700"/>
        </p:xfrm>
        <a:graphic>
          <a:graphicData uri="http://schemas.openxmlformats.org/presentationml/2006/ole">
            <mc:AlternateContent xmlns:mc="http://schemas.openxmlformats.org/markup-compatibility/2006">
              <mc:Choice xmlns:v="urn:schemas-microsoft-com:vml" Requires="v">
                <p:oleObj name="Equation" r:id="rId20" imgW="533160" imgH="393480" progId="Equation.DSMT4">
                  <p:embed/>
                </p:oleObj>
              </mc:Choice>
              <mc:Fallback>
                <p:oleObj name="Equation" r:id="rId20" imgW="533160" imgH="393480" progId="Equation.DSMT4">
                  <p:embed/>
                  <p:pic>
                    <p:nvPicPr>
                      <p:cNvPr id="2" name="Object 1"/>
                      <p:cNvPicPr>
                        <a:picLocks noChangeAspect="1" noChangeArrowheads="1"/>
                      </p:cNvPicPr>
                      <p:nvPr/>
                    </p:nvPicPr>
                    <p:blipFill>
                      <a:blip r:embed="rId21"/>
                      <a:srcRect/>
                      <a:stretch>
                        <a:fillRect/>
                      </a:stretch>
                    </p:blipFill>
                    <p:spPr bwMode="auto">
                      <a:xfrm>
                        <a:off x="6850118" y="4458463"/>
                        <a:ext cx="533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1">
            <a:extLst>
              <a:ext uri="{FF2B5EF4-FFF2-40B4-BE49-F238E27FC236}">
                <a16:creationId xmlns:a16="http://schemas.microsoft.com/office/drawing/2014/main" id="{E5095234-7EE5-D3FC-D4AE-D7D0F6A5544D}"/>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45</a:t>
            </a:fld>
            <a:endParaRPr lang="en-US" sz="2000" dirty="0">
              <a:solidFill>
                <a:srgbClr val="1E0000"/>
              </a:solidFill>
            </a:endParaRPr>
          </a:p>
        </p:txBody>
      </p:sp>
    </p:spTree>
    <p:extLst>
      <p:ext uri="{BB962C8B-B14F-4D97-AF65-F5344CB8AC3E}">
        <p14:creationId xmlns:p14="http://schemas.microsoft.com/office/powerpoint/2010/main" val="52996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3126"/>
                                        </p:tgtEl>
                                        <p:attrNameLst>
                                          <p:attrName>style.visibility</p:attrName>
                                        </p:attrNameLst>
                                      </p:cBhvr>
                                      <p:to>
                                        <p:strVal val="visible"/>
                                      </p:to>
                                    </p:set>
                                    <p:anim calcmode="lin" valueType="num">
                                      <p:cBhvr additive="base">
                                        <p:cTn id="7" dur="500" fill="hold"/>
                                        <p:tgtEl>
                                          <p:spTgt spid="303126"/>
                                        </p:tgtEl>
                                        <p:attrNameLst>
                                          <p:attrName>ppt_x</p:attrName>
                                        </p:attrNameLst>
                                      </p:cBhvr>
                                      <p:tavLst>
                                        <p:tav tm="0">
                                          <p:val>
                                            <p:strVal val="#ppt_x"/>
                                          </p:val>
                                        </p:tav>
                                        <p:tav tm="100000">
                                          <p:val>
                                            <p:strVal val="#ppt_x"/>
                                          </p:val>
                                        </p:tav>
                                      </p:tavLst>
                                    </p:anim>
                                    <p:anim calcmode="lin" valueType="num">
                                      <p:cBhvr additive="base">
                                        <p:cTn id="8" dur="500" fill="hold"/>
                                        <p:tgtEl>
                                          <p:spTgt spid="30312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696">
                                            <p:txEl>
                                              <p:pRg st="0" end="0"/>
                                            </p:txEl>
                                          </p:spTgt>
                                        </p:tgtEl>
                                        <p:attrNameLst>
                                          <p:attrName>style.visibility</p:attrName>
                                        </p:attrNameLst>
                                      </p:cBhvr>
                                      <p:to>
                                        <p:strVal val="visible"/>
                                      </p:to>
                                    </p:set>
                                    <p:anim calcmode="lin" valueType="num">
                                      <p:cBhvr additive="base">
                                        <p:cTn id="17" dur="500" fill="hold"/>
                                        <p:tgtEl>
                                          <p:spTgt spid="2869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9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683"/>
                                        </p:tgtEl>
                                        <p:attrNameLst>
                                          <p:attrName>style.visibility</p:attrName>
                                        </p:attrNameLst>
                                      </p:cBhvr>
                                      <p:to>
                                        <p:strVal val="visible"/>
                                      </p:to>
                                    </p:set>
                                    <p:anim calcmode="lin" valueType="num">
                                      <p:cBhvr additive="base">
                                        <p:cTn id="21" dur="500" fill="hold"/>
                                        <p:tgtEl>
                                          <p:spTgt spid="28683"/>
                                        </p:tgtEl>
                                        <p:attrNameLst>
                                          <p:attrName>ppt_x</p:attrName>
                                        </p:attrNameLst>
                                      </p:cBhvr>
                                      <p:tavLst>
                                        <p:tav tm="0">
                                          <p:val>
                                            <p:strVal val="#ppt_x"/>
                                          </p:val>
                                        </p:tav>
                                        <p:tav tm="100000">
                                          <p:val>
                                            <p:strVal val="#ppt_x"/>
                                          </p:val>
                                        </p:tav>
                                      </p:tavLst>
                                    </p:anim>
                                    <p:anim calcmode="lin" valueType="num">
                                      <p:cBhvr additive="base">
                                        <p:cTn id="22"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Rectangle 2"/>
          <p:cNvSpPr>
            <a:spLocks noGrp="1" noChangeArrowheads="1"/>
          </p:cNvSpPr>
          <p:nvPr>
            <p:ph type="title"/>
          </p:nvPr>
        </p:nvSpPr>
        <p:spPr/>
        <p:txBody>
          <a:bodyPr/>
          <a:lstStyle/>
          <a:p>
            <a:r>
              <a:rPr lang="en-US" altLang="zh-CN" dirty="0"/>
              <a:t>ISF Properties</a:t>
            </a:r>
          </a:p>
        </p:txBody>
      </p:sp>
      <p:sp>
        <p:nvSpPr>
          <p:cNvPr id="29705" name="Rectangle 3"/>
          <p:cNvSpPr>
            <a:spLocks noGrp="1" noChangeArrowheads="1"/>
          </p:cNvSpPr>
          <p:nvPr>
            <p:ph idx="1"/>
          </p:nvPr>
        </p:nvSpPr>
        <p:spPr>
          <a:xfrm>
            <a:off x="457200" y="1280160"/>
            <a:ext cx="9906000" cy="2834640"/>
          </a:xfrm>
        </p:spPr>
        <p:txBody>
          <a:bodyPr/>
          <a:lstStyle/>
          <a:p>
            <a:pPr marL="461963" indent="-461963">
              <a:spcBef>
                <a:spcPct val="0"/>
              </a:spcBef>
            </a:pPr>
            <a:r>
              <a:rPr lang="en-US" altLang="zh-CN" dirty="0">
                <a:ea typeface="SimSun" charset="-122"/>
              </a:rPr>
              <a:t>By definition,       depends on the location of the slack bus.</a:t>
            </a:r>
            <a:endParaRPr lang="en-US" altLang="zh-CN" i="1" dirty="0">
              <a:latin typeface="Times New Roman" pitchFamily="18" charset="0"/>
              <a:ea typeface="SimSun" charset="-122"/>
            </a:endParaRPr>
          </a:p>
          <a:p>
            <a:pPr marL="461963" indent="-461963">
              <a:spcBef>
                <a:spcPct val="0"/>
              </a:spcBef>
            </a:pPr>
            <a:r>
              <a:rPr lang="en-US" altLang="zh-CN" dirty="0">
                <a:ea typeface="SimSun" charset="-122"/>
              </a:rPr>
              <a:t>By definition,                      for             since </a:t>
            </a:r>
            <a:r>
              <a:rPr lang="en-US" altLang="zh-CN" dirty="0">
                <a:ea typeface="SimSun" charset="-122"/>
                <a:cs typeface="Times New Roman" pitchFamily="18" charset="0"/>
              </a:rPr>
              <a:t>the injection and  withdrawal buses are identical in this case and, consequently, no flow arises on any line </a:t>
            </a:r>
            <a:r>
              <a:rPr lang="en-US" altLang="zh-CN" dirty="0">
                <a:ea typeface="SimSun" charset="-122"/>
                <a:sym typeface="Euclid Extra"/>
              </a:rPr>
              <a:t></a:t>
            </a:r>
            <a:r>
              <a:rPr lang="en-US" altLang="zh-CN" dirty="0">
                <a:ea typeface="SimSun" charset="-122"/>
              </a:rPr>
              <a:t> .</a:t>
            </a:r>
            <a:r>
              <a:rPr lang="en-US" altLang="zh-CN" dirty="0">
                <a:ea typeface="SimSun" charset="-122"/>
                <a:cs typeface="Times New Roman" pitchFamily="18" charset="0"/>
              </a:rPr>
              <a:t>     </a:t>
            </a:r>
          </a:p>
          <a:p>
            <a:pPr marL="461963" indent="-461963">
              <a:spcBef>
                <a:spcPct val="0"/>
              </a:spcBef>
            </a:pPr>
            <a:r>
              <a:rPr lang="en-US" altLang="zh-CN" dirty="0">
                <a:ea typeface="SimSun" charset="-122"/>
              </a:rPr>
              <a:t>The magnitude of       is at most </a:t>
            </a:r>
            <a:r>
              <a:rPr lang="en-US" altLang="zh-CN" dirty="0">
                <a:latin typeface="Times New Roman" pitchFamily="18" charset="0"/>
                <a:ea typeface="SimSun" charset="-122"/>
              </a:rPr>
              <a:t>1 </a:t>
            </a:r>
            <a:r>
              <a:rPr lang="en-US" altLang="zh-CN" dirty="0">
                <a:ea typeface="SimSun" charset="-122"/>
              </a:rPr>
              <a:t>since</a:t>
            </a:r>
          </a:p>
        </p:txBody>
      </p:sp>
      <p:graphicFrame>
        <p:nvGraphicFramePr>
          <p:cNvPr id="29698" name="Object 4"/>
          <p:cNvGraphicFramePr>
            <a:graphicFrameLocks noChangeAspect="1"/>
          </p:cNvGraphicFramePr>
          <p:nvPr/>
        </p:nvGraphicFramePr>
        <p:xfrm>
          <a:off x="3048000" y="1280160"/>
          <a:ext cx="482600" cy="482600"/>
        </p:xfrm>
        <a:graphic>
          <a:graphicData uri="http://schemas.openxmlformats.org/presentationml/2006/ole">
            <mc:AlternateContent xmlns:mc="http://schemas.openxmlformats.org/markup-compatibility/2006">
              <mc:Choice xmlns:v="urn:schemas-microsoft-com:vml" Requires="v">
                <p:oleObj name="Equation" r:id="rId2" imgW="482400" imgH="482400" progId="Equation.DSMT4">
                  <p:embed/>
                </p:oleObj>
              </mc:Choice>
              <mc:Fallback>
                <p:oleObj name="Equation" r:id="rId2" imgW="482400" imgH="482400" progId="Equation.DSMT4">
                  <p:embed/>
                  <p:pic>
                    <p:nvPicPr>
                      <p:cNvPr id="2969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80160"/>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5"/>
          <p:cNvGraphicFramePr>
            <a:graphicFrameLocks noChangeAspect="1"/>
          </p:cNvGraphicFramePr>
          <p:nvPr/>
        </p:nvGraphicFramePr>
        <p:xfrm>
          <a:off x="1860550" y="3720523"/>
          <a:ext cx="2374900" cy="482600"/>
        </p:xfrm>
        <a:graphic>
          <a:graphicData uri="http://schemas.openxmlformats.org/presentationml/2006/ole">
            <mc:AlternateContent xmlns:mc="http://schemas.openxmlformats.org/markup-compatibility/2006">
              <mc:Choice xmlns:v="urn:schemas-microsoft-com:vml" Requires="v">
                <p:oleObj name="Equation" r:id="rId4" imgW="2374560" imgH="482400" progId="Equation.DSMT4">
                  <p:embed/>
                </p:oleObj>
              </mc:Choice>
              <mc:Fallback>
                <p:oleObj name="Equation" r:id="rId4" imgW="2374560" imgH="482400" progId="Equation.DSMT4">
                  <p:embed/>
                  <p:pic>
                    <p:nvPicPr>
                      <p:cNvPr id="29699" name="Object 5"/>
                      <p:cNvPicPr>
                        <a:picLocks noChangeAspect="1" noChangeArrowheads="1"/>
                      </p:cNvPicPr>
                      <p:nvPr/>
                    </p:nvPicPr>
                    <p:blipFill>
                      <a:blip r:embed="rId5"/>
                      <a:srcRect/>
                      <a:stretch>
                        <a:fillRect/>
                      </a:stretch>
                    </p:blipFill>
                    <p:spPr bwMode="auto">
                      <a:xfrm>
                        <a:off x="1860550" y="3720523"/>
                        <a:ext cx="2374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0" name="Object 6"/>
          <p:cNvGraphicFramePr>
            <a:graphicFrameLocks noChangeAspect="1"/>
          </p:cNvGraphicFramePr>
          <p:nvPr/>
        </p:nvGraphicFramePr>
        <p:xfrm>
          <a:off x="3048000" y="1737591"/>
          <a:ext cx="1828800" cy="482600"/>
        </p:xfrm>
        <a:graphic>
          <a:graphicData uri="http://schemas.openxmlformats.org/presentationml/2006/ole">
            <mc:AlternateContent xmlns:mc="http://schemas.openxmlformats.org/markup-compatibility/2006">
              <mc:Choice xmlns:v="urn:schemas-microsoft-com:vml" Requires="v">
                <p:oleObj name="Equation" r:id="rId6" imgW="1828800" imgH="482400" progId="Equation.DSMT4">
                  <p:embed/>
                </p:oleObj>
              </mc:Choice>
              <mc:Fallback>
                <p:oleObj name="Equation" r:id="rId6" imgW="1828800" imgH="482400" progId="Equation.DSMT4">
                  <p:embed/>
                  <p:pic>
                    <p:nvPicPr>
                      <p:cNvPr id="29700" name="Object 6"/>
                      <p:cNvPicPr>
                        <a:picLocks noChangeAspect="1" noChangeArrowheads="1"/>
                      </p:cNvPicPr>
                      <p:nvPr/>
                    </p:nvPicPr>
                    <p:blipFill>
                      <a:blip r:embed="rId7"/>
                      <a:srcRect/>
                      <a:stretch>
                        <a:fillRect/>
                      </a:stretch>
                    </p:blipFill>
                    <p:spPr bwMode="auto">
                      <a:xfrm>
                        <a:off x="3048000" y="1737591"/>
                        <a:ext cx="1828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7"/>
          <p:cNvGraphicFramePr>
            <a:graphicFrameLocks noChangeAspect="1"/>
          </p:cNvGraphicFramePr>
          <p:nvPr/>
        </p:nvGraphicFramePr>
        <p:xfrm>
          <a:off x="5410200" y="1784350"/>
          <a:ext cx="990600" cy="317500"/>
        </p:xfrm>
        <a:graphic>
          <a:graphicData uri="http://schemas.openxmlformats.org/presentationml/2006/ole">
            <mc:AlternateContent xmlns:mc="http://schemas.openxmlformats.org/markup-compatibility/2006">
              <mc:Choice xmlns:v="urn:schemas-microsoft-com:vml" Requires="v">
                <p:oleObj name="Equation" r:id="rId8" imgW="990360" imgH="317160" progId="Equation.DSMT4">
                  <p:embed/>
                </p:oleObj>
              </mc:Choice>
              <mc:Fallback>
                <p:oleObj name="Equation" r:id="rId8" imgW="990360" imgH="317160" progId="Equation.DSMT4">
                  <p:embed/>
                  <p:pic>
                    <p:nvPicPr>
                      <p:cNvPr id="29701" name="Object 7"/>
                      <p:cNvPicPr>
                        <a:picLocks noChangeAspect="1" noChangeArrowheads="1"/>
                      </p:cNvPicPr>
                      <p:nvPr/>
                    </p:nvPicPr>
                    <p:blipFill>
                      <a:blip r:embed="rId9"/>
                      <a:srcRect/>
                      <a:stretch>
                        <a:fillRect/>
                      </a:stretch>
                    </p:blipFill>
                    <p:spPr bwMode="auto">
                      <a:xfrm>
                        <a:off x="5410200" y="1784350"/>
                        <a:ext cx="990600" cy="317500"/>
                      </a:xfrm>
                      <a:prstGeom prst="rect">
                        <a:avLst/>
                      </a:prstGeom>
                      <a:noFill/>
                      <a:ln>
                        <a:noFill/>
                      </a:ln>
                      <a:effectLst/>
                    </p:spPr>
                  </p:pic>
                </p:oleObj>
              </mc:Fallback>
            </mc:AlternateContent>
          </a:graphicData>
        </a:graphic>
      </p:graphicFrame>
      <p:graphicFrame>
        <p:nvGraphicFramePr>
          <p:cNvPr id="29702" name="Object 8"/>
          <p:cNvGraphicFramePr>
            <a:graphicFrameLocks noChangeAspect="1"/>
          </p:cNvGraphicFramePr>
          <p:nvPr/>
        </p:nvGraphicFramePr>
        <p:xfrm>
          <a:off x="3657600" y="3009900"/>
          <a:ext cx="482600" cy="482600"/>
        </p:xfrm>
        <a:graphic>
          <a:graphicData uri="http://schemas.openxmlformats.org/presentationml/2006/ole">
            <mc:AlternateContent xmlns:mc="http://schemas.openxmlformats.org/markup-compatibility/2006">
              <mc:Choice xmlns:v="urn:schemas-microsoft-com:vml" Requires="v">
                <p:oleObj name="Equation" r:id="rId10" imgW="482400" imgH="482400" progId="Equation.DSMT4">
                  <p:embed/>
                </p:oleObj>
              </mc:Choice>
              <mc:Fallback>
                <p:oleObj name="Equation" r:id="rId10" imgW="482400" imgH="482400" progId="Equation.DSMT4">
                  <p:embed/>
                  <p:pic>
                    <p:nvPicPr>
                      <p:cNvPr id="2970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3009900"/>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637308" y="4647307"/>
            <a:ext cx="9344892" cy="1200329"/>
          </a:xfrm>
          <a:prstGeom prst="rect">
            <a:avLst/>
          </a:prstGeom>
          <a:solidFill>
            <a:schemeClr val="bg1">
              <a:lumMod val="95000"/>
            </a:schemeClr>
          </a:solidFill>
        </p:spPr>
        <p:txBody>
          <a:bodyPr wrap="square" rtlCol="0">
            <a:spAutoFit/>
          </a:bodyPr>
          <a:lstStyle/>
          <a:p>
            <a:pPr>
              <a:spcBef>
                <a:spcPts val="0"/>
              </a:spcBef>
            </a:pPr>
            <a:r>
              <a:rPr lang="en-US" sz="2400" dirty="0">
                <a:solidFill>
                  <a:srgbClr val="1E0000"/>
                </a:solidFill>
              </a:rPr>
              <a:t>Note, this is strictly true only for the linear (lossless) case. In the nonlinear case, it is possible that a transaction decreases losses.  Hence a 1 MW injection could change a line flow by more than 1 MW.</a:t>
            </a:r>
          </a:p>
        </p:txBody>
      </p:sp>
      <p:sp>
        <p:nvSpPr>
          <p:cNvPr id="3" name="Slide Number Placeholder 1">
            <a:extLst>
              <a:ext uri="{FF2B5EF4-FFF2-40B4-BE49-F238E27FC236}">
                <a16:creationId xmlns:a16="http://schemas.microsoft.com/office/drawing/2014/main" id="{28769368-B5BA-8939-59AD-A619471E7C49}"/>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46</a:t>
            </a:fld>
            <a:endParaRPr lang="en-US" sz="2000" dirty="0">
              <a:solidFill>
                <a:srgbClr val="1E0000"/>
              </a:solidFill>
            </a:endParaRPr>
          </a:p>
        </p:txBody>
      </p:sp>
    </p:spTree>
    <p:extLst>
      <p:ext uri="{BB962C8B-B14F-4D97-AF65-F5344CB8AC3E}">
        <p14:creationId xmlns:p14="http://schemas.microsoft.com/office/powerpoint/2010/main" val="3421327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Bus Example Reference</a:t>
            </a:r>
          </a:p>
        </p:txBody>
      </p:sp>
      <p:pic>
        <p:nvPicPr>
          <p:cNvPr id="311362" name="Picture 6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600" r="19424"/>
          <a:stretch/>
        </p:blipFill>
        <p:spPr bwMode="auto">
          <a:xfrm>
            <a:off x="1371600" y="1280160"/>
            <a:ext cx="658368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1">
            <a:extLst>
              <a:ext uri="{FF2B5EF4-FFF2-40B4-BE49-F238E27FC236}">
                <a16:creationId xmlns:a16="http://schemas.microsoft.com/office/drawing/2014/main" id="{522959E8-5B2B-31FD-EC19-3A9D613C810E}"/>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47</a:t>
            </a:fld>
            <a:endParaRPr lang="en-US" sz="2000" dirty="0">
              <a:solidFill>
                <a:srgbClr val="1E0000"/>
              </a:solidFill>
            </a:endParaRPr>
          </a:p>
        </p:txBody>
      </p:sp>
    </p:spTree>
    <p:extLst>
      <p:ext uri="{BB962C8B-B14F-4D97-AF65-F5344CB8AC3E}">
        <p14:creationId xmlns:p14="http://schemas.microsoft.com/office/powerpoint/2010/main" val="579811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3152"/>
            <a:ext cx="8229600" cy="1069848"/>
          </a:xfrm>
        </p:spPr>
        <p:txBody>
          <a:bodyPr/>
          <a:lstStyle/>
          <a:p>
            <a:r>
              <a:rPr lang="en-US" dirty="0"/>
              <a:t>Five Bus ISF, Line 4, Bus 2 (to Slack) </a:t>
            </a:r>
          </a:p>
        </p:txBody>
      </p:sp>
      <p:pic>
        <p:nvPicPr>
          <p:cNvPr id="4" name="Picture 14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98" r="19224"/>
          <a:stretch/>
        </p:blipFill>
        <p:spPr bwMode="auto">
          <a:xfrm>
            <a:off x="1371600" y="1280160"/>
            <a:ext cx="658368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nvGraphicFramePr>
        <p:xfrm>
          <a:off x="6888480" y="4191000"/>
          <a:ext cx="2133600" cy="1174558"/>
        </p:xfrm>
        <a:graphic>
          <a:graphicData uri="http://schemas.openxmlformats.org/presentationml/2006/ole">
            <mc:AlternateContent xmlns:mc="http://schemas.openxmlformats.org/markup-compatibility/2006">
              <mc:Choice xmlns:v="urn:schemas-microsoft-com:vml" Requires="v">
                <p:oleObj name="Equation" r:id="rId3" imgW="2514600" imgH="1384200" progId="Equation.DSMT4">
                  <p:embed/>
                </p:oleObj>
              </mc:Choice>
              <mc:Fallback>
                <p:oleObj name="Equation" r:id="rId3" imgW="2514600" imgH="1384200" progId="Equation.DSMT4">
                  <p:embed/>
                  <p:pic>
                    <p:nvPicPr>
                      <p:cNvPr id="6" name="Object 5"/>
                      <p:cNvPicPr>
                        <a:picLocks noChangeAspect="1" noChangeArrowheads="1"/>
                      </p:cNvPicPr>
                      <p:nvPr/>
                    </p:nvPicPr>
                    <p:blipFill>
                      <a:blip r:embed="rId4"/>
                      <a:srcRect/>
                      <a:stretch>
                        <a:fillRect/>
                      </a:stretch>
                    </p:blipFill>
                    <p:spPr bwMode="auto">
                      <a:xfrm>
                        <a:off x="6888480" y="4191000"/>
                        <a:ext cx="2133600" cy="1174558"/>
                      </a:xfrm>
                      <a:prstGeom prst="rect">
                        <a:avLst/>
                      </a:prstGeom>
                      <a:solidFill>
                        <a:schemeClr val="accent3">
                          <a:lumMod val="95000"/>
                        </a:schemeClr>
                      </a:solidFill>
                      <a:ln>
                        <a:noFill/>
                      </a:ln>
                      <a:effectLst/>
                    </p:spPr>
                  </p:pic>
                </p:oleObj>
              </mc:Fallback>
            </mc:AlternateContent>
          </a:graphicData>
        </a:graphic>
      </p:graphicFrame>
      <p:sp>
        <p:nvSpPr>
          <p:cNvPr id="3" name="Slide Number Placeholder 1">
            <a:extLst>
              <a:ext uri="{FF2B5EF4-FFF2-40B4-BE49-F238E27FC236}">
                <a16:creationId xmlns:a16="http://schemas.microsoft.com/office/drawing/2014/main" id="{BA4ECA94-4E31-4E23-991C-CD946585F18A}"/>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48</a:t>
            </a:fld>
            <a:endParaRPr lang="en-US" sz="2000" dirty="0">
              <a:solidFill>
                <a:srgbClr val="1E0000"/>
              </a:solidFill>
            </a:endParaRPr>
          </a:p>
        </p:txBody>
      </p:sp>
    </p:spTree>
    <p:extLst>
      <p:ext uri="{BB962C8B-B14F-4D97-AF65-F5344CB8AC3E}">
        <p14:creationId xmlns:p14="http://schemas.microsoft.com/office/powerpoint/2010/main" val="201570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with Complex and Blocked Matrices</a:t>
            </a:r>
          </a:p>
        </p:txBody>
      </p:sp>
      <p:sp>
        <p:nvSpPr>
          <p:cNvPr id="3" name="Content Placeholder 2"/>
          <p:cNvSpPr>
            <a:spLocks noGrp="1"/>
          </p:cNvSpPr>
          <p:nvPr>
            <p:ph idx="1"/>
          </p:nvPr>
        </p:nvSpPr>
        <p:spPr/>
        <p:txBody>
          <a:bodyPr/>
          <a:lstStyle/>
          <a:p>
            <a:r>
              <a:rPr lang="en-US" dirty="0"/>
              <a:t>In the previous analysis we have implicitly assumed that the values involved were real numbers (stored as singles or doubles in memory).</a:t>
            </a:r>
          </a:p>
          <a:p>
            <a:r>
              <a:rPr lang="en-US" dirty="0"/>
              <a:t>Nothing in the previous analysis prevents using other data structures for analysis.</a:t>
            </a:r>
          </a:p>
          <a:p>
            <a:pPr lvl="1"/>
            <a:r>
              <a:rPr lang="en-US" dirty="0"/>
              <a:t>Complex numbers would be needed if factoring the bus admittance matrix (</a:t>
            </a:r>
            <a:r>
              <a:rPr lang="en-US" b="1" dirty="0"/>
              <a:t>Y</a:t>
            </a:r>
            <a:r>
              <a:rPr lang="en-US" baseline="-25000" dirty="0"/>
              <a:t>bus</a:t>
            </a:r>
            <a:r>
              <a:rPr lang="en-US" dirty="0"/>
              <a:t>); this is directly supported in some programming languages and can be easily added to others; all values are complex numbers</a:t>
            </a:r>
          </a:p>
          <a:p>
            <a:pPr lvl="1"/>
            <a:r>
              <a:rPr lang="en-US" dirty="0"/>
              <a:t>Two by two block matrices are common for power flow </a:t>
            </a:r>
            <a:r>
              <a:rPr lang="en-US" dirty="0" err="1"/>
              <a:t>Jacobian</a:t>
            </a:r>
            <a:r>
              <a:rPr lang="en-US" dirty="0"/>
              <a:t> factorization; for this we use 2 by 2 blocks in the matrices and 2 by 1 blocks in the vectors</a:t>
            </a:r>
          </a:p>
        </p:txBody>
      </p:sp>
      <p:sp>
        <p:nvSpPr>
          <p:cNvPr id="4" name="Slide Number Placeholder 1">
            <a:extLst>
              <a:ext uri="{FF2B5EF4-FFF2-40B4-BE49-F238E27FC236}">
                <a16:creationId xmlns:a16="http://schemas.microsoft.com/office/drawing/2014/main" id="{7B1AD1EF-0DEC-A4A1-A5FD-2E72DFCBA5FE}"/>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a:t>
            </a:fld>
            <a:endParaRPr lang="en-US" sz="2000" dirty="0">
              <a:solidFill>
                <a:srgbClr val="1E0000"/>
              </a:solidFill>
            </a:endParaRPr>
          </a:p>
        </p:txBody>
      </p:sp>
    </p:spTree>
    <p:extLst>
      <p:ext uri="{BB962C8B-B14F-4D97-AF65-F5344CB8AC3E}">
        <p14:creationId xmlns:p14="http://schemas.microsoft.com/office/powerpoint/2010/main" val="2942674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n-US" altLang="zh-CN" dirty="0">
                <a:ea typeface="SimSun" charset="-122"/>
              </a:rPr>
              <a:t>Five Bus Example</a:t>
            </a:r>
          </a:p>
        </p:txBody>
      </p:sp>
      <p:graphicFrame>
        <p:nvGraphicFramePr>
          <p:cNvPr id="32771" name="Object 4"/>
          <p:cNvGraphicFramePr>
            <a:graphicFrameLocks noChangeAspect="1"/>
          </p:cNvGraphicFramePr>
          <p:nvPr/>
        </p:nvGraphicFramePr>
        <p:xfrm>
          <a:off x="704850" y="2291773"/>
          <a:ext cx="4851400" cy="4025900"/>
        </p:xfrm>
        <a:graphic>
          <a:graphicData uri="http://schemas.openxmlformats.org/presentationml/2006/ole">
            <mc:AlternateContent xmlns:mc="http://schemas.openxmlformats.org/markup-compatibility/2006">
              <mc:Choice xmlns:v="urn:schemas-microsoft-com:vml" Requires="v">
                <p:oleObj name="Equation" r:id="rId2" imgW="4851360" imgH="4025880" progId="Equation.DSMT4">
                  <p:embed/>
                </p:oleObj>
              </mc:Choice>
              <mc:Fallback>
                <p:oleObj name="Equation" r:id="rId2" imgW="4851360" imgH="4025880" progId="Equation.DSMT4">
                  <p:embed/>
                  <p:pic>
                    <p:nvPicPr>
                      <p:cNvPr id="32771" name="Object 4"/>
                      <p:cNvPicPr>
                        <a:picLocks noChangeAspect="1" noChangeArrowheads="1"/>
                      </p:cNvPicPr>
                      <p:nvPr/>
                    </p:nvPicPr>
                    <p:blipFill>
                      <a:blip r:embed="rId3"/>
                      <a:srcRect/>
                      <a:stretch>
                        <a:fillRect/>
                      </a:stretch>
                    </p:blipFill>
                    <p:spPr bwMode="auto">
                      <a:xfrm>
                        <a:off x="704850" y="2291773"/>
                        <a:ext cx="4851400" cy="402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6075218" y="2133600"/>
            <a:ext cx="4914900" cy="3785652"/>
          </a:xfrm>
          <a:prstGeom prst="rect">
            <a:avLst/>
          </a:prstGeom>
          <a:solidFill>
            <a:schemeClr val="bg1">
              <a:lumMod val="95000"/>
            </a:schemeClr>
          </a:solidFill>
        </p:spPr>
        <p:txBody>
          <a:bodyPr wrap="square" rtlCol="0">
            <a:spAutoFit/>
          </a:bodyPr>
          <a:lstStyle/>
          <a:p>
            <a:pPr>
              <a:spcBef>
                <a:spcPts val="0"/>
              </a:spcBef>
              <a:spcAft>
                <a:spcPts val="0"/>
              </a:spcAft>
            </a:pPr>
            <a:r>
              <a:rPr lang="en-US" sz="2400" dirty="0">
                <a:solidFill>
                  <a:srgbClr val="1E0000"/>
                </a:solidFill>
              </a:rPr>
              <a:t>The row of </a:t>
            </a:r>
            <a:r>
              <a:rPr lang="en-US" sz="2400" b="1" dirty="0">
                <a:solidFill>
                  <a:srgbClr val="1E0000"/>
                </a:solidFill>
              </a:rPr>
              <a:t>A </a:t>
            </a:r>
            <a:r>
              <a:rPr lang="en-US" sz="2400" dirty="0">
                <a:solidFill>
                  <a:srgbClr val="1E0000"/>
                </a:solidFill>
              </a:rPr>
              <a:t>correspond to  the lines and transformers,  the columns correspond to the non-slack buses (buses 2 to 5); for each line there</a:t>
            </a:r>
            <a:endParaRPr lang="en-US" sz="1050" dirty="0">
              <a:solidFill>
                <a:srgbClr val="1E0000"/>
              </a:solidFill>
            </a:endParaRPr>
          </a:p>
          <a:p>
            <a:pPr>
              <a:spcBef>
                <a:spcPts val="0"/>
              </a:spcBef>
              <a:spcAft>
                <a:spcPts val="0"/>
              </a:spcAft>
            </a:pPr>
            <a:r>
              <a:rPr lang="en-US" sz="2400" dirty="0">
                <a:solidFill>
                  <a:srgbClr val="1E0000"/>
                </a:solidFill>
              </a:rPr>
              <a:t>is a 1 at one end, a -1 at the other end (hence an assumed sign convention!).   </a:t>
            </a:r>
            <a:endParaRPr lang="en-US" sz="1050" dirty="0">
              <a:solidFill>
                <a:srgbClr val="1E0000"/>
              </a:solidFill>
            </a:endParaRPr>
          </a:p>
          <a:p>
            <a:pPr>
              <a:spcBef>
                <a:spcPts val="0"/>
              </a:spcBef>
              <a:spcAft>
                <a:spcPts val="0"/>
              </a:spcAft>
            </a:pPr>
            <a:r>
              <a:rPr lang="en-US" sz="2400" dirty="0">
                <a:solidFill>
                  <a:srgbClr val="1E0000"/>
                </a:solidFill>
              </a:rPr>
              <a:t>Here we put a 1 for the lower numbered bus, so positive flow is assumed from the lower numbered bus to the higher number.</a:t>
            </a:r>
          </a:p>
        </p:txBody>
      </p:sp>
      <p:graphicFrame>
        <p:nvGraphicFramePr>
          <p:cNvPr id="32770" name="Object 3"/>
          <p:cNvGraphicFramePr>
            <a:graphicFrameLocks noChangeAspect="1"/>
          </p:cNvGraphicFramePr>
          <p:nvPr/>
        </p:nvGraphicFramePr>
        <p:xfrm>
          <a:off x="1066800" y="1529774"/>
          <a:ext cx="7080250" cy="479205"/>
        </p:xfrm>
        <a:graphic>
          <a:graphicData uri="http://schemas.openxmlformats.org/presentationml/2006/ole">
            <mc:AlternateContent xmlns:mc="http://schemas.openxmlformats.org/markup-compatibility/2006">
              <mc:Choice xmlns:v="urn:schemas-microsoft-com:vml" Requires="v">
                <p:oleObj name="Equation" r:id="rId4" imgW="7505640" imgH="507960" progId="Equation.DSMT4">
                  <p:embed/>
                </p:oleObj>
              </mc:Choice>
              <mc:Fallback>
                <p:oleObj name="Equation" r:id="rId4" imgW="7505640" imgH="507960" progId="Equation.DSMT4">
                  <p:embed/>
                  <p:pic>
                    <p:nvPicPr>
                      <p:cNvPr id="32770" name="Object 3"/>
                      <p:cNvPicPr>
                        <a:picLocks noChangeAspect="1" noChangeArrowheads="1"/>
                      </p:cNvPicPr>
                      <p:nvPr/>
                    </p:nvPicPr>
                    <p:blipFill>
                      <a:blip r:embed="rId5"/>
                      <a:srcRect/>
                      <a:stretch>
                        <a:fillRect/>
                      </a:stretch>
                    </p:blipFill>
                    <p:spPr bwMode="auto">
                      <a:xfrm>
                        <a:off x="1066800" y="1529774"/>
                        <a:ext cx="7080250" cy="479205"/>
                      </a:xfrm>
                      <a:prstGeom prst="rect">
                        <a:avLst/>
                      </a:prstGeom>
                      <a:noFill/>
                      <a:ln>
                        <a:noFill/>
                      </a:ln>
                      <a:effectLst/>
                    </p:spPr>
                  </p:pic>
                </p:oleObj>
              </mc:Fallback>
            </mc:AlternateContent>
          </a:graphicData>
        </a:graphic>
      </p:graphicFrame>
      <p:sp>
        <p:nvSpPr>
          <p:cNvPr id="3" name="Slide Number Placeholder 1">
            <a:extLst>
              <a:ext uri="{FF2B5EF4-FFF2-40B4-BE49-F238E27FC236}">
                <a16:creationId xmlns:a16="http://schemas.microsoft.com/office/drawing/2014/main" id="{6B05AC5F-D487-64B7-31D7-3A22B857D69F}"/>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49</a:t>
            </a:fld>
            <a:endParaRPr lang="en-US" sz="2000" dirty="0">
              <a:solidFill>
                <a:srgbClr val="1E0000"/>
              </a:solidFill>
            </a:endParaRPr>
          </a:p>
        </p:txBody>
      </p:sp>
    </p:spTree>
    <p:extLst>
      <p:ext uri="{BB962C8B-B14F-4D97-AF65-F5344CB8AC3E}">
        <p14:creationId xmlns:p14="http://schemas.microsoft.com/office/powerpoint/2010/main" val="1259968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1026"/>
          <p:cNvSpPr>
            <a:spLocks noGrp="1" noChangeArrowheads="1"/>
          </p:cNvSpPr>
          <p:nvPr>
            <p:ph type="title"/>
          </p:nvPr>
        </p:nvSpPr>
        <p:spPr/>
        <p:txBody>
          <a:bodyPr/>
          <a:lstStyle/>
          <a:p>
            <a:r>
              <a:rPr lang="en-US" altLang="zh-CN" dirty="0">
                <a:ea typeface="SimSun" charset="-122"/>
              </a:rPr>
              <a:t>Five Bus Example</a:t>
            </a:r>
          </a:p>
        </p:txBody>
      </p:sp>
      <p:graphicFrame>
        <p:nvGraphicFramePr>
          <p:cNvPr id="33794" name="Object 1028"/>
          <p:cNvGraphicFramePr>
            <a:graphicFrameLocks noChangeAspect="1"/>
          </p:cNvGraphicFramePr>
          <p:nvPr/>
        </p:nvGraphicFramePr>
        <p:xfrm>
          <a:off x="1613336" y="1350457"/>
          <a:ext cx="6950075" cy="1897592"/>
        </p:xfrm>
        <a:graphic>
          <a:graphicData uri="http://schemas.openxmlformats.org/presentationml/2006/ole">
            <mc:AlternateContent xmlns:mc="http://schemas.openxmlformats.org/markup-compatibility/2006">
              <mc:Choice xmlns:v="urn:schemas-microsoft-com:vml" Requires="v">
                <p:oleObj name="Equation" r:id="rId2" imgW="7581600" imgH="2070000" progId="Equation.DSMT4">
                  <p:embed/>
                </p:oleObj>
              </mc:Choice>
              <mc:Fallback>
                <p:oleObj name="Equation" r:id="rId2" imgW="7581600" imgH="2070000" progId="Equation.DSMT4">
                  <p:embed/>
                  <p:pic>
                    <p:nvPicPr>
                      <p:cNvPr id="33794" name="Object 1028"/>
                      <p:cNvPicPr>
                        <a:picLocks noChangeAspect="1" noChangeArrowheads="1"/>
                      </p:cNvPicPr>
                      <p:nvPr/>
                    </p:nvPicPr>
                    <p:blipFill>
                      <a:blip r:embed="rId3"/>
                      <a:srcRect/>
                      <a:stretch>
                        <a:fillRect/>
                      </a:stretch>
                    </p:blipFill>
                    <p:spPr bwMode="auto">
                      <a:xfrm>
                        <a:off x="1613336" y="1350457"/>
                        <a:ext cx="6950075" cy="1897592"/>
                      </a:xfrm>
                      <a:prstGeom prst="rect">
                        <a:avLst/>
                      </a:prstGeom>
                      <a:noFill/>
                      <a:ln>
                        <a:noFill/>
                      </a:ln>
                      <a:effectLst/>
                    </p:spPr>
                  </p:pic>
                </p:oleObj>
              </mc:Fallback>
            </mc:AlternateContent>
          </a:graphicData>
        </a:graphic>
      </p:graphicFrame>
      <p:graphicFrame>
        <p:nvGraphicFramePr>
          <p:cNvPr id="33795" name="Object 1029"/>
          <p:cNvGraphicFramePr>
            <a:graphicFrameLocks noChangeAspect="1"/>
          </p:cNvGraphicFramePr>
          <p:nvPr>
            <p:extLst>
              <p:ext uri="{D42A27DB-BD31-4B8C-83A1-F6EECF244321}">
                <p14:modId xmlns:p14="http://schemas.microsoft.com/office/powerpoint/2010/main" val="1663171254"/>
              </p:ext>
            </p:extLst>
          </p:nvPr>
        </p:nvGraphicFramePr>
        <p:xfrm>
          <a:off x="1295400" y="3337037"/>
          <a:ext cx="6913563" cy="2640013"/>
        </p:xfrm>
        <a:graphic>
          <a:graphicData uri="http://schemas.openxmlformats.org/presentationml/2006/ole">
            <mc:AlternateContent xmlns:mc="http://schemas.openxmlformats.org/markup-compatibility/2006">
              <mc:Choice xmlns:v="urn:schemas-microsoft-com:vml" Requires="v">
                <p:oleObj name="Equation" r:id="rId4" imgW="8534160" imgH="3136680" progId="Equation.DSMT4">
                  <p:embed/>
                </p:oleObj>
              </mc:Choice>
              <mc:Fallback>
                <p:oleObj name="Equation" r:id="rId4" imgW="8534160" imgH="3136680" progId="Equation.DSMT4">
                  <p:embed/>
                  <p:pic>
                    <p:nvPicPr>
                      <p:cNvPr id="33795" name="Object 1029"/>
                      <p:cNvPicPr>
                        <a:picLocks noChangeAspect="1" noChangeArrowheads="1"/>
                      </p:cNvPicPr>
                      <p:nvPr/>
                    </p:nvPicPr>
                    <p:blipFill>
                      <a:blip r:embed="rId5"/>
                      <a:srcRect/>
                      <a:stretch>
                        <a:fillRect/>
                      </a:stretch>
                    </p:blipFill>
                    <p:spPr bwMode="auto">
                      <a:xfrm>
                        <a:off x="1295400" y="3337037"/>
                        <a:ext cx="6913563" cy="2640013"/>
                      </a:xfrm>
                      <a:prstGeom prst="rect">
                        <a:avLst/>
                      </a:prstGeom>
                      <a:noFill/>
                      <a:ln>
                        <a:noFill/>
                      </a:ln>
                      <a:effectLst/>
                    </p:spPr>
                  </p:pic>
                </p:oleObj>
              </mc:Fallback>
            </mc:AlternateContent>
          </a:graphicData>
        </a:graphic>
      </p:graphicFrame>
      <p:sp>
        <p:nvSpPr>
          <p:cNvPr id="8" name="Text Box 12"/>
          <p:cNvSpPr txBox="1">
            <a:spLocks noChangeArrowheads="1"/>
          </p:cNvSpPr>
          <p:nvPr/>
        </p:nvSpPr>
        <p:spPr bwMode="auto">
          <a:xfrm>
            <a:off x="1676400" y="6066038"/>
            <a:ext cx="7228774" cy="461665"/>
          </a:xfrm>
          <a:prstGeom prst="rect">
            <a:avLst/>
          </a:prstGeom>
          <a:solidFill>
            <a:schemeClr val="bg1">
              <a:lumMod val="95000"/>
            </a:schemeClr>
          </a:solidFill>
          <a:ln w="25400">
            <a:noFill/>
            <a:miter lim="800000"/>
            <a:headEnd/>
            <a:tailEnd/>
          </a:ln>
        </p:spPr>
        <p:txBody>
          <a:bodyPr wrap="square">
            <a:spAutoFit/>
          </a:bodyPr>
          <a:lstStyle/>
          <a:p>
            <a:r>
              <a:rPr lang="en-US" altLang="zh-CN" sz="2400" dirty="0">
                <a:solidFill>
                  <a:srgbClr val="1E0000"/>
                </a:solidFill>
                <a:latin typeface="+mn-lt"/>
              </a:rPr>
              <a:t>With bus 1 as the slack, the buses (columns) go for 2 to 5</a:t>
            </a:r>
          </a:p>
        </p:txBody>
      </p:sp>
      <p:sp>
        <p:nvSpPr>
          <p:cNvPr id="2" name="Slide Number Placeholder 1">
            <a:extLst>
              <a:ext uri="{FF2B5EF4-FFF2-40B4-BE49-F238E27FC236}">
                <a16:creationId xmlns:a16="http://schemas.microsoft.com/office/drawing/2014/main" id="{CED99BA0-31AE-B140-50D5-646121BFE465}"/>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50</a:t>
            </a:fld>
            <a:endParaRPr lang="en-US" sz="2000" dirty="0">
              <a:solidFill>
                <a:srgbClr val="1E0000"/>
              </a:solidFill>
            </a:endParaRPr>
          </a:p>
        </p:txBody>
      </p:sp>
    </p:spTree>
    <p:extLst>
      <p:ext uri="{BB962C8B-B14F-4D97-AF65-F5344CB8AC3E}">
        <p14:creationId xmlns:p14="http://schemas.microsoft.com/office/powerpoint/2010/main" val="6682621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Bus Example Comments</a:t>
            </a:r>
          </a:p>
        </p:txBody>
      </p:sp>
      <p:sp>
        <p:nvSpPr>
          <p:cNvPr id="3" name="Content Placeholder 2"/>
          <p:cNvSpPr>
            <a:spLocks noGrp="1"/>
          </p:cNvSpPr>
          <p:nvPr>
            <p:ph idx="1"/>
          </p:nvPr>
        </p:nvSpPr>
        <p:spPr>
          <a:xfrm>
            <a:off x="457200" y="1280160"/>
            <a:ext cx="10896600" cy="3733800"/>
          </a:xfrm>
        </p:spPr>
        <p:txBody>
          <a:bodyPr/>
          <a:lstStyle/>
          <a:p>
            <a:r>
              <a:rPr lang="en-US" dirty="0"/>
              <a:t>At first glance the numerically determined value of (128-118)/20=0.5 does not match closely with the analytic value of 0.5455; however, in doing the subtraction we are losing numeric accuracy</a:t>
            </a:r>
          </a:p>
          <a:p>
            <a:pPr lvl="1"/>
            <a:r>
              <a:rPr lang="en-US" dirty="0"/>
              <a:t>Adding more digits helps (128.40 – 117.55)/20 = 0.5425</a:t>
            </a:r>
          </a:p>
          <a:p>
            <a:r>
              <a:rPr lang="en-US" dirty="0"/>
              <a:t>The previous matrix derivation isn’t intended for actual computation; </a:t>
            </a:r>
            <a:r>
              <a:rPr lang="en-US" altLang="zh-CN" b="1" dirty="0">
                <a:ea typeface="SimSun" charset="-122"/>
                <a:sym typeface="Euclid Symbol"/>
              </a:rPr>
              <a:t> </a:t>
            </a:r>
            <a:r>
              <a:rPr lang="en-US" altLang="zh-CN" dirty="0">
                <a:ea typeface="SimSun" charset="-122"/>
                <a:sym typeface="Euclid Symbol"/>
              </a:rPr>
              <a:t>is a full matrix so we would seldom compute all of its values</a:t>
            </a:r>
          </a:p>
          <a:p>
            <a:r>
              <a:rPr lang="en-US" dirty="0">
                <a:ea typeface="SimSun" charset="-122"/>
                <a:sym typeface="Euclid Symbol"/>
              </a:rPr>
              <a:t>Sparse vector methods can be used if we are only interested in the ISFs for certain lines and certain buses</a:t>
            </a:r>
            <a:endParaRPr lang="en-US" dirty="0"/>
          </a:p>
        </p:txBody>
      </p:sp>
      <p:sp>
        <p:nvSpPr>
          <p:cNvPr id="4" name="Slide Number Placeholder 1">
            <a:extLst>
              <a:ext uri="{FF2B5EF4-FFF2-40B4-BE49-F238E27FC236}">
                <a16:creationId xmlns:a16="http://schemas.microsoft.com/office/drawing/2014/main" id="{1CC767B8-6A49-A3B4-B91F-EF6CA93CB5B3}"/>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51</a:t>
            </a:fld>
            <a:endParaRPr lang="en-US" sz="2000" dirty="0">
              <a:solidFill>
                <a:srgbClr val="1E0000"/>
              </a:solidFill>
            </a:endParaRPr>
          </a:p>
        </p:txBody>
      </p:sp>
    </p:spTree>
    <p:extLst>
      <p:ext uri="{BB962C8B-B14F-4D97-AF65-F5344CB8AC3E}">
        <p14:creationId xmlns:p14="http://schemas.microsoft.com/office/powerpoint/2010/main" val="1925084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zh-CN" dirty="0">
                <a:ea typeface="SimSun" charset="-122"/>
              </a:rPr>
              <a:t>Distribution Factors and Basic Transactions</a:t>
            </a:r>
          </a:p>
        </p:txBody>
      </p:sp>
      <p:sp>
        <p:nvSpPr>
          <p:cNvPr id="76803" name="Rectangle 3"/>
          <p:cNvSpPr>
            <a:spLocks noGrp="1" noChangeArrowheads="1"/>
          </p:cNvSpPr>
          <p:nvPr>
            <p:ph idx="1"/>
          </p:nvPr>
        </p:nvSpPr>
        <p:spPr>
          <a:xfrm>
            <a:off x="457200" y="1280160"/>
            <a:ext cx="10820400" cy="4587240"/>
          </a:xfrm>
        </p:spPr>
        <p:txBody>
          <a:bodyPr/>
          <a:lstStyle/>
          <a:p>
            <a:pPr marL="461963" indent="-461963">
              <a:spcBef>
                <a:spcPct val="0"/>
              </a:spcBef>
            </a:pPr>
            <a:r>
              <a:rPr lang="en-US" altLang="zh-CN" dirty="0"/>
              <a:t>Various additional distribution factors may be defined </a:t>
            </a:r>
          </a:p>
          <a:p>
            <a:pPr marL="1025525" lvl="1" indent="-449263">
              <a:spcBef>
                <a:spcPct val="0"/>
              </a:spcBef>
            </a:pPr>
            <a:r>
              <a:rPr lang="en-US" altLang="zh-CN" dirty="0"/>
              <a:t>power transfer distribution factor (PTDF)</a:t>
            </a:r>
          </a:p>
          <a:p>
            <a:pPr marL="1025525" lvl="1" indent="-449263"/>
            <a:r>
              <a:rPr lang="en-US" altLang="zh-CN" dirty="0"/>
              <a:t>line outage distribution factor (LODF)</a:t>
            </a:r>
          </a:p>
          <a:p>
            <a:pPr marL="1025525" lvl="1" indent="-449263"/>
            <a:r>
              <a:rPr lang="en-US" altLang="zh-CN" dirty="0"/>
              <a:t>line addition distribution factor (LADF)</a:t>
            </a:r>
          </a:p>
          <a:p>
            <a:pPr marL="1025525" lvl="1" indent="-449263">
              <a:spcBef>
                <a:spcPct val="0"/>
              </a:spcBef>
            </a:pPr>
            <a:r>
              <a:rPr lang="en-US" altLang="zh-CN" dirty="0"/>
              <a:t>outage transfer distribution factor (OTDF)</a:t>
            </a:r>
          </a:p>
          <a:p>
            <a:pPr marL="461963" indent="-461963">
              <a:spcBef>
                <a:spcPct val="0"/>
              </a:spcBef>
            </a:pPr>
            <a:r>
              <a:rPr lang="en-US" altLang="zh-CN" dirty="0"/>
              <a:t>These factors may be derived from the ISFs making judicious use of the superposition principle </a:t>
            </a:r>
          </a:p>
          <a:p>
            <a:pPr marL="461963" indent="-461963">
              <a:spcBef>
                <a:spcPct val="0"/>
              </a:spcBef>
            </a:pPr>
            <a:r>
              <a:rPr lang="en-US" altLang="zh-CN" dirty="0"/>
              <a:t>A basic transaction involves the </a:t>
            </a:r>
            <a:br>
              <a:rPr lang="en-US" altLang="zh-CN" dirty="0"/>
            </a:br>
            <a:r>
              <a:rPr lang="en-US" altLang="zh-CN" dirty="0"/>
              <a:t>transfer of a specified amount of </a:t>
            </a:r>
            <a:br>
              <a:rPr lang="en-US" altLang="zh-CN" dirty="0"/>
            </a:br>
            <a:r>
              <a:rPr lang="en-US" altLang="zh-CN" dirty="0"/>
              <a:t>power t from an injection node m </a:t>
            </a:r>
            <a:br>
              <a:rPr lang="en-US" altLang="zh-CN" dirty="0"/>
            </a:br>
            <a:r>
              <a:rPr lang="en-US" altLang="zh-CN" dirty="0"/>
              <a:t>to a withdrawal node n</a:t>
            </a:r>
          </a:p>
          <a:p>
            <a:pPr marL="461963" indent="-461963">
              <a:spcBef>
                <a:spcPct val="0"/>
              </a:spcBef>
            </a:pPr>
            <a:r>
              <a:rPr lang="en-US" altLang="zh-CN" dirty="0"/>
              <a:t>A basic transaction: </a:t>
            </a:r>
            <a:r>
              <a:rPr lang="en-US" altLang="zh-CN" i="1" dirty="0"/>
              <a:t>w</a:t>
            </a:r>
            <a:r>
              <a:rPr lang="en-US" altLang="zh-CN" dirty="0"/>
              <a:t> = (</a:t>
            </a:r>
            <a:r>
              <a:rPr lang="en-US" altLang="zh-CN" dirty="0" err="1"/>
              <a:t>m,n,t</a:t>
            </a:r>
            <a:r>
              <a:rPr lang="en-US" altLang="zh-CN" dirty="0"/>
              <a:t>)</a:t>
            </a:r>
          </a:p>
          <a:p>
            <a:pPr marL="461963" indent="-461963">
              <a:spcBef>
                <a:spcPct val="0"/>
              </a:spcBef>
            </a:pPr>
            <a:endParaRPr lang="en-US" altLang="zh-CN" dirty="0"/>
          </a:p>
        </p:txBody>
      </p:sp>
      <p:sp>
        <p:nvSpPr>
          <p:cNvPr id="2" name="Slide Number Placeholder 1">
            <a:extLst>
              <a:ext uri="{FF2B5EF4-FFF2-40B4-BE49-F238E27FC236}">
                <a16:creationId xmlns:a16="http://schemas.microsoft.com/office/drawing/2014/main" id="{0F4C59DE-96B1-08B8-1655-22A5BACA4C18}"/>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52</a:t>
            </a:fld>
            <a:endParaRPr lang="en-US" sz="2000" dirty="0">
              <a:solidFill>
                <a:srgbClr val="1E0000"/>
              </a:solidFill>
            </a:endParaRPr>
          </a:p>
        </p:txBody>
      </p:sp>
      <p:grpSp>
        <p:nvGrpSpPr>
          <p:cNvPr id="3" name="Group 2">
            <a:extLst>
              <a:ext uri="{FF2B5EF4-FFF2-40B4-BE49-F238E27FC236}">
                <a16:creationId xmlns:a16="http://schemas.microsoft.com/office/drawing/2014/main" id="{6E3EF252-BA43-B0EB-D2D8-53122EE7613A}"/>
              </a:ext>
            </a:extLst>
          </p:cNvPr>
          <p:cNvGrpSpPr/>
          <p:nvPr/>
        </p:nvGrpSpPr>
        <p:grpSpPr>
          <a:xfrm>
            <a:off x="6400800" y="4114800"/>
            <a:ext cx="4191000" cy="2286000"/>
            <a:chOff x="1379538" y="3584575"/>
            <a:chExt cx="6715125" cy="3073400"/>
          </a:xfrm>
        </p:grpSpPr>
        <p:sp>
          <p:nvSpPr>
            <p:cNvPr id="4" name="Freeform 5">
              <a:extLst>
                <a:ext uri="{FF2B5EF4-FFF2-40B4-BE49-F238E27FC236}">
                  <a16:creationId xmlns:a16="http://schemas.microsoft.com/office/drawing/2014/main" id="{3CDDFB89-62A6-28D7-0D3D-B49502402DC0}"/>
                </a:ext>
              </a:extLst>
            </p:cNvPr>
            <p:cNvSpPr>
              <a:spLocks/>
            </p:cNvSpPr>
            <p:nvPr/>
          </p:nvSpPr>
          <p:spPr bwMode="auto">
            <a:xfrm flipV="1">
              <a:off x="1379538" y="4081463"/>
              <a:ext cx="6715125" cy="2576512"/>
            </a:xfrm>
            <a:custGeom>
              <a:avLst/>
              <a:gdLst>
                <a:gd name="T0" fmla="*/ 72206 w 2232"/>
                <a:gd name="T1" fmla="*/ 1487442 h 899"/>
                <a:gd name="T2" fmla="*/ 541542 w 2232"/>
                <a:gd name="T3" fmla="*/ 1762575 h 899"/>
                <a:gd name="T4" fmla="*/ 649851 w 2232"/>
                <a:gd name="T5" fmla="*/ 1831359 h 899"/>
                <a:gd name="T6" fmla="*/ 794262 w 2232"/>
                <a:gd name="T7" fmla="*/ 2037709 h 899"/>
                <a:gd name="T8" fmla="*/ 1769038 w 2232"/>
                <a:gd name="T9" fmla="*/ 2347234 h 899"/>
                <a:gd name="T10" fmla="*/ 2527197 w 2232"/>
                <a:gd name="T11" fmla="*/ 2416017 h 899"/>
                <a:gd name="T12" fmla="*/ 4837778 w 2232"/>
                <a:gd name="T13" fmla="*/ 2450409 h 899"/>
                <a:gd name="T14" fmla="*/ 5090497 w 2232"/>
                <a:gd name="T15" fmla="*/ 2381626 h 899"/>
                <a:gd name="T16" fmla="*/ 5198806 w 2232"/>
                <a:gd name="T17" fmla="*/ 2312842 h 899"/>
                <a:gd name="T18" fmla="*/ 5776451 w 2232"/>
                <a:gd name="T19" fmla="*/ 2140884 h 899"/>
                <a:gd name="T20" fmla="*/ 6281891 w 2232"/>
                <a:gd name="T21" fmla="*/ 1865750 h 899"/>
                <a:gd name="T22" fmla="*/ 6570714 w 2232"/>
                <a:gd name="T23" fmla="*/ 1521833 h 899"/>
                <a:gd name="T24" fmla="*/ 6715125 w 2232"/>
                <a:gd name="T25" fmla="*/ 558865 h 899"/>
                <a:gd name="T26" fmla="*/ 5956965 w 2232"/>
                <a:gd name="T27" fmla="*/ 283732 h 899"/>
                <a:gd name="T28" fmla="*/ 4512852 w 2232"/>
                <a:gd name="T29" fmla="*/ 318123 h 899"/>
                <a:gd name="T30" fmla="*/ 4260133 w 2232"/>
                <a:gd name="T31" fmla="*/ 214948 h 899"/>
                <a:gd name="T32" fmla="*/ 3971310 w 2232"/>
                <a:gd name="T33" fmla="*/ 146165 h 899"/>
                <a:gd name="T34" fmla="*/ 3393665 w 2232"/>
                <a:gd name="T35" fmla="*/ 111773 h 899"/>
                <a:gd name="T36" fmla="*/ 3104843 w 2232"/>
                <a:gd name="T37" fmla="*/ 180556 h 899"/>
                <a:gd name="T38" fmla="*/ 2346683 w 2232"/>
                <a:gd name="T39" fmla="*/ 283732 h 899"/>
                <a:gd name="T40" fmla="*/ 1841244 w 2232"/>
                <a:gd name="T41" fmla="*/ 490082 h 899"/>
                <a:gd name="T42" fmla="*/ 1191393 w 2232"/>
                <a:gd name="T43" fmla="*/ 730824 h 899"/>
                <a:gd name="T44" fmla="*/ 685954 w 2232"/>
                <a:gd name="T45" fmla="*/ 937174 h 899"/>
                <a:gd name="T46" fmla="*/ 144411 w 2232"/>
                <a:gd name="T47" fmla="*/ 1040349 h 899"/>
                <a:gd name="T48" fmla="*/ 0 w 2232"/>
                <a:gd name="T49" fmla="*/ 1246699 h 899"/>
                <a:gd name="T50" fmla="*/ 36103 w 2232"/>
                <a:gd name="T51" fmla="*/ 1418658 h 899"/>
                <a:gd name="T52" fmla="*/ 72206 w 2232"/>
                <a:gd name="T53" fmla="*/ 1487442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1750">
              <a:solidFill>
                <a:schemeClr val="accent2"/>
              </a:solidFill>
              <a:round/>
              <a:headEnd/>
              <a:tailEnd/>
            </a:ln>
          </p:spPr>
          <p:txBody>
            <a:bodyPr/>
            <a:lstStyle/>
            <a:p>
              <a:endParaRPr lang="en-US" sz="2800"/>
            </a:p>
          </p:txBody>
        </p:sp>
        <p:grpSp>
          <p:nvGrpSpPr>
            <p:cNvPr id="6" name="Group 5">
              <a:extLst>
                <a:ext uri="{FF2B5EF4-FFF2-40B4-BE49-F238E27FC236}">
                  <a16:creationId xmlns:a16="http://schemas.microsoft.com/office/drawing/2014/main" id="{1A96EF60-0358-1A24-AEE2-019CDAD9A1D2}"/>
                </a:ext>
              </a:extLst>
            </p:cNvPr>
            <p:cNvGrpSpPr/>
            <p:nvPr/>
          </p:nvGrpSpPr>
          <p:grpSpPr>
            <a:xfrm>
              <a:off x="2190806" y="3584575"/>
              <a:ext cx="5492060" cy="1594860"/>
              <a:chOff x="2190806" y="3584575"/>
              <a:chExt cx="5492060" cy="1594860"/>
            </a:xfrm>
          </p:grpSpPr>
          <p:graphicFrame>
            <p:nvGraphicFramePr>
              <p:cNvPr id="7" name="Object 8">
                <a:extLst>
                  <a:ext uri="{FF2B5EF4-FFF2-40B4-BE49-F238E27FC236}">
                    <a16:creationId xmlns:a16="http://schemas.microsoft.com/office/drawing/2014/main" id="{55C45DFF-55DF-CF6A-7D7A-167CA5F6F8B8}"/>
                  </a:ext>
                </a:extLst>
              </p:cNvPr>
              <p:cNvGraphicFramePr>
                <a:graphicFrameLocks noChangeAspect="1"/>
              </p:cNvGraphicFramePr>
              <p:nvPr/>
            </p:nvGraphicFramePr>
            <p:xfrm>
              <a:off x="7508241" y="3624263"/>
              <a:ext cx="174625" cy="385762"/>
            </p:xfrm>
            <a:graphic>
              <a:graphicData uri="http://schemas.openxmlformats.org/presentationml/2006/ole">
                <mc:AlternateContent xmlns:mc="http://schemas.openxmlformats.org/markup-compatibility/2006">
                  <mc:Choice xmlns:v="urn:schemas-microsoft-com:vml" Requires="v">
                    <p:oleObj name="Equation" r:id="rId2" imgW="164880" imgH="279360" progId="Equation.DSMT4">
                      <p:embed/>
                    </p:oleObj>
                  </mc:Choice>
                  <mc:Fallback>
                    <p:oleObj name="Equation" r:id="rId2" imgW="164880" imgH="279360" progId="Equation.DSMT4">
                      <p:embed/>
                      <p:pic>
                        <p:nvPicPr>
                          <p:cNvPr id="7" name="Object 8">
                            <a:extLst>
                              <a:ext uri="{FF2B5EF4-FFF2-40B4-BE49-F238E27FC236}">
                                <a16:creationId xmlns:a16="http://schemas.microsoft.com/office/drawing/2014/main" id="{55C45DFF-55DF-CF6A-7D7A-167CA5F6F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241" y="3624263"/>
                            <a:ext cx="174625"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6">
                <a:extLst>
                  <a:ext uri="{FF2B5EF4-FFF2-40B4-BE49-F238E27FC236}">
                    <a16:creationId xmlns:a16="http://schemas.microsoft.com/office/drawing/2014/main" id="{5A78BE2F-FE18-948F-A399-6B14FFC993A7}"/>
                  </a:ext>
                </a:extLst>
              </p:cNvPr>
              <p:cNvSpPr>
                <a:spLocks noChangeShapeType="1"/>
              </p:cNvSpPr>
              <p:nvPr/>
            </p:nvSpPr>
            <p:spPr bwMode="auto">
              <a:xfrm>
                <a:off x="6869113" y="5003800"/>
                <a:ext cx="711200" cy="1588"/>
              </a:xfrm>
              <a:prstGeom prst="line">
                <a:avLst/>
              </a:prstGeom>
              <a:noFill/>
              <a:ln w="50800">
                <a:solidFill>
                  <a:srgbClr val="FF00FF"/>
                </a:solidFill>
                <a:round/>
                <a:headEnd/>
                <a:tailEnd/>
              </a:ln>
            </p:spPr>
            <p:txBody>
              <a:bodyPr/>
              <a:lstStyle/>
              <a:p>
                <a:endParaRPr lang="en-US" sz="2800"/>
              </a:p>
            </p:txBody>
          </p:sp>
          <p:sp>
            <p:nvSpPr>
              <p:cNvPr id="9" name="Line 7">
                <a:extLst>
                  <a:ext uri="{FF2B5EF4-FFF2-40B4-BE49-F238E27FC236}">
                    <a16:creationId xmlns:a16="http://schemas.microsoft.com/office/drawing/2014/main" id="{1D6DB044-CF69-1608-E41A-344B14C30842}"/>
                  </a:ext>
                </a:extLst>
              </p:cNvPr>
              <p:cNvSpPr>
                <a:spLocks noChangeShapeType="1"/>
              </p:cNvSpPr>
              <p:nvPr/>
            </p:nvSpPr>
            <p:spPr bwMode="auto">
              <a:xfrm flipV="1">
                <a:off x="7213600" y="3822700"/>
                <a:ext cx="12700" cy="1155700"/>
              </a:xfrm>
              <a:prstGeom prst="line">
                <a:avLst/>
              </a:prstGeom>
              <a:noFill/>
              <a:ln w="44450">
                <a:solidFill>
                  <a:srgbClr val="FF00FF"/>
                </a:solidFill>
                <a:round/>
                <a:headEnd/>
                <a:tailEnd type="triangle" w="lg" len="lg"/>
              </a:ln>
            </p:spPr>
            <p:txBody>
              <a:bodyPr/>
              <a:lstStyle/>
              <a:p>
                <a:endParaRPr lang="en-US" sz="2800"/>
              </a:p>
            </p:txBody>
          </p:sp>
          <p:graphicFrame>
            <p:nvGraphicFramePr>
              <p:cNvPr id="10" name="Object 9">
                <a:extLst>
                  <a:ext uri="{FF2B5EF4-FFF2-40B4-BE49-F238E27FC236}">
                    <a16:creationId xmlns:a16="http://schemas.microsoft.com/office/drawing/2014/main" id="{FC5DF927-986D-F94E-6EC4-01A36FB58234}"/>
                  </a:ext>
                </a:extLst>
              </p:cNvPr>
              <p:cNvGraphicFramePr>
                <a:graphicFrameLocks noChangeAspect="1"/>
              </p:cNvGraphicFramePr>
              <p:nvPr/>
            </p:nvGraphicFramePr>
            <p:xfrm>
              <a:off x="6453226" y="4876222"/>
              <a:ext cx="349250" cy="303213"/>
            </p:xfrm>
            <a:graphic>
              <a:graphicData uri="http://schemas.openxmlformats.org/presentationml/2006/ole">
                <mc:AlternateContent xmlns:mc="http://schemas.openxmlformats.org/markup-compatibility/2006">
                  <mc:Choice xmlns:v="urn:schemas-microsoft-com:vml" Requires="v">
                    <p:oleObj name="Equation" r:id="rId4" imgW="228600" imgH="241200" progId="Equation.DSMT4">
                      <p:embed/>
                    </p:oleObj>
                  </mc:Choice>
                  <mc:Fallback>
                    <p:oleObj name="Equation" r:id="rId4" imgW="228600" imgH="241200" progId="Equation.DSMT4">
                      <p:embed/>
                      <p:pic>
                        <p:nvPicPr>
                          <p:cNvPr id="10" name="Object 9">
                            <a:extLst>
                              <a:ext uri="{FF2B5EF4-FFF2-40B4-BE49-F238E27FC236}">
                                <a16:creationId xmlns:a16="http://schemas.microsoft.com/office/drawing/2014/main" id="{FC5DF927-986D-F94E-6EC4-01A36FB58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3226" y="4876222"/>
                            <a:ext cx="349250"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Line 10">
                <a:extLst>
                  <a:ext uri="{FF2B5EF4-FFF2-40B4-BE49-F238E27FC236}">
                    <a16:creationId xmlns:a16="http://schemas.microsoft.com/office/drawing/2014/main" id="{A853EFD8-90E9-249B-625F-A8BFA55E328C}"/>
                  </a:ext>
                </a:extLst>
              </p:cNvPr>
              <p:cNvSpPr>
                <a:spLocks noChangeShapeType="1"/>
              </p:cNvSpPr>
              <p:nvPr/>
            </p:nvSpPr>
            <p:spPr bwMode="auto">
              <a:xfrm>
                <a:off x="2724150" y="4889500"/>
                <a:ext cx="709613" cy="1588"/>
              </a:xfrm>
              <a:prstGeom prst="line">
                <a:avLst/>
              </a:prstGeom>
              <a:noFill/>
              <a:ln w="50800">
                <a:solidFill>
                  <a:srgbClr val="0000FF"/>
                </a:solidFill>
                <a:round/>
                <a:headEnd/>
                <a:tailEnd/>
              </a:ln>
            </p:spPr>
            <p:txBody>
              <a:bodyPr/>
              <a:lstStyle/>
              <a:p>
                <a:endParaRPr lang="en-US" sz="2800"/>
              </a:p>
            </p:txBody>
          </p:sp>
          <p:sp>
            <p:nvSpPr>
              <p:cNvPr id="12" name="Line 11">
                <a:extLst>
                  <a:ext uri="{FF2B5EF4-FFF2-40B4-BE49-F238E27FC236}">
                    <a16:creationId xmlns:a16="http://schemas.microsoft.com/office/drawing/2014/main" id="{F7C245CC-47BA-DC40-8CC4-F21E12E12A63}"/>
                  </a:ext>
                </a:extLst>
              </p:cNvPr>
              <p:cNvSpPr>
                <a:spLocks noChangeShapeType="1"/>
              </p:cNvSpPr>
              <p:nvPr/>
            </p:nvSpPr>
            <p:spPr bwMode="auto">
              <a:xfrm>
                <a:off x="3030538" y="3689350"/>
                <a:ext cx="14287" cy="1179513"/>
              </a:xfrm>
              <a:prstGeom prst="line">
                <a:avLst/>
              </a:prstGeom>
              <a:noFill/>
              <a:ln w="44450">
                <a:solidFill>
                  <a:srgbClr val="0000FF"/>
                </a:solidFill>
                <a:round/>
                <a:headEnd/>
                <a:tailEnd type="triangle" w="lg" len="lg"/>
              </a:ln>
            </p:spPr>
            <p:txBody>
              <a:bodyPr/>
              <a:lstStyle/>
              <a:p>
                <a:endParaRPr lang="en-US" sz="2800"/>
              </a:p>
            </p:txBody>
          </p:sp>
          <p:graphicFrame>
            <p:nvGraphicFramePr>
              <p:cNvPr id="13" name="Object 12">
                <a:extLst>
                  <a:ext uri="{FF2B5EF4-FFF2-40B4-BE49-F238E27FC236}">
                    <a16:creationId xmlns:a16="http://schemas.microsoft.com/office/drawing/2014/main" id="{A3B3874F-214C-78E3-8DFB-1A91932F72D1}"/>
                  </a:ext>
                </a:extLst>
              </p:cNvPr>
              <p:cNvGraphicFramePr>
                <a:graphicFrameLocks noChangeAspect="1"/>
              </p:cNvGraphicFramePr>
              <p:nvPr/>
            </p:nvGraphicFramePr>
            <p:xfrm>
              <a:off x="3255366" y="3584575"/>
              <a:ext cx="161925" cy="358775"/>
            </p:xfrm>
            <a:graphic>
              <a:graphicData uri="http://schemas.openxmlformats.org/presentationml/2006/ole">
                <mc:AlternateContent xmlns:mc="http://schemas.openxmlformats.org/markup-compatibility/2006">
                  <mc:Choice xmlns:v="urn:schemas-microsoft-com:vml" Requires="v">
                    <p:oleObj name="Equation" r:id="rId6" imgW="164880" imgH="279360" progId="Equation.DSMT4">
                      <p:embed/>
                    </p:oleObj>
                  </mc:Choice>
                  <mc:Fallback>
                    <p:oleObj name="Equation" r:id="rId6" imgW="164880" imgH="279360" progId="Equation.DSMT4">
                      <p:embed/>
                      <p:pic>
                        <p:nvPicPr>
                          <p:cNvPr id="13" name="Object 12">
                            <a:extLst>
                              <a:ext uri="{FF2B5EF4-FFF2-40B4-BE49-F238E27FC236}">
                                <a16:creationId xmlns:a16="http://schemas.microsoft.com/office/drawing/2014/main" id="{A3B3874F-214C-78E3-8DFB-1A91932F72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5366" y="3584575"/>
                            <a:ext cx="16192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a:extLst>
                  <a:ext uri="{FF2B5EF4-FFF2-40B4-BE49-F238E27FC236}">
                    <a16:creationId xmlns:a16="http://schemas.microsoft.com/office/drawing/2014/main" id="{C6FCEEB2-C436-D86A-356E-CC010BF69E87}"/>
                  </a:ext>
                </a:extLst>
              </p:cNvPr>
              <p:cNvGraphicFramePr>
                <a:graphicFrameLocks noChangeAspect="1"/>
              </p:cNvGraphicFramePr>
              <p:nvPr/>
            </p:nvGraphicFramePr>
            <p:xfrm>
              <a:off x="2190806" y="4764685"/>
              <a:ext cx="350837" cy="271462"/>
            </p:xfrm>
            <a:graphic>
              <a:graphicData uri="http://schemas.openxmlformats.org/presentationml/2006/ole">
                <mc:AlternateContent xmlns:mc="http://schemas.openxmlformats.org/markup-compatibility/2006">
                  <mc:Choice xmlns:v="urn:schemas-microsoft-com:vml" Requires="v">
                    <p:oleObj name="Equation" r:id="rId8" imgW="330120" imgH="241200" progId="Equation.DSMT4">
                      <p:embed/>
                    </p:oleObj>
                  </mc:Choice>
                  <mc:Fallback>
                    <p:oleObj name="Equation" r:id="rId8" imgW="330120" imgH="241200" progId="Equation.DSMT4">
                      <p:embed/>
                      <p:pic>
                        <p:nvPicPr>
                          <p:cNvPr id="14" name="Object 13">
                            <a:extLst>
                              <a:ext uri="{FF2B5EF4-FFF2-40B4-BE49-F238E27FC236}">
                                <a16:creationId xmlns:a16="http://schemas.microsoft.com/office/drawing/2014/main" id="{C6FCEEB2-C436-D86A-356E-CC010BF69E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806" y="4764685"/>
                            <a:ext cx="350837"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Tree>
    <p:extLst>
      <p:ext uri="{BB962C8B-B14F-4D97-AF65-F5344CB8AC3E}">
        <p14:creationId xmlns:p14="http://schemas.microsoft.com/office/powerpoint/2010/main" val="718238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PTDF</a:t>
            </a:r>
          </a:p>
        </p:txBody>
      </p:sp>
      <p:sp>
        <p:nvSpPr>
          <p:cNvPr id="3" name="Content Placeholder 2"/>
          <p:cNvSpPr>
            <a:spLocks noGrp="1"/>
          </p:cNvSpPr>
          <p:nvPr>
            <p:ph idx="1"/>
          </p:nvPr>
        </p:nvSpPr>
        <p:spPr/>
        <p:txBody>
          <a:bodyPr/>
          <a:lstStyle/>
          <a:p>
            <a:r>
              <a:rPr lang="en-US" dirty="0">
                <a:solidFill>
                  <a:srgbClr val="000000"/>
                </a:solidFill>
              </a:rPr>
              <a:t>NERC defines a PTDF as </a:t>
            </a:r>
          </a:p>
          <a:p>
            <a:pPr lvl="1"/>
            <a:r>
              <a:rPr lang="en-US" dirty="0"/>
              <a:t>“In the pre-contingency configuration of a system under study, a measure of the responsiveness or change in electrical loadings on transmission system Facilities due to a change in electric power transfer from one area to another, expressed in percent (up to 100%) of the change in power transfer”</a:t>
            </a:r>
          </a:p>
          <a:p>
            <a:pPr lvl="1"/>
            <a:r>
              <a:rPr lang="en-US" dirty="0"/>
              <a:t>Transaction dependent</a:t>
            </a:r>
          </a:p>
          <a:p>
            <a:r>
              <a:rPr lang="en-US" dirty="0"/>
              <a:t>We’ll use the notation          to indicate the PTDF on line </a:t>
            </a:r>
            <a:r>
              <a:rPr lang="en-US" altLang="zh-CN" dirty="0">
                <a:ea typeface="SimSun" charset="-122"/>
                <a:sym typeface="Euclid Extra"/>
              </a:rPr>
              <a:t> </a:t>
            </a:r>
            <a:r>
              <a:rPr lang="en-US" dirty="0">
                <a:solidFill>
                  <a:srgbClr val="000000"/>
                </a:solidFill>
              </a:rPr>
              <a:t>with respect to basic transaction </a:t>
            </a:r>
            <a:r>
              <a:rPr lang="en-US" i="1" dirty="0">
                <a:solidFill>
                  <a:srgbClr val="000000"/>
                </a:solidFill>
                <a:latin typeface="Times New Roman" pitchFamily="18" charset="0"/>
              </a:rPr>
              <a:t>w</a:t>
            </a:r>
          </a:p>
          <a:p>
            <a:r>
              <a:rPr lang="en-US" dirty="0">
                <a:solidFill>
                  <a:srgbClr val="000000"/>
                </a:solidFill>
                <a:latin typeface="Times New Roman" panose="02020603050405020304" pitchFamily="18" charset="0"/>
                <a:cs typeface="Times New Roman" panose="02020603050405020304" pitchFamily="18" charset="0"/>
              </a:rPr>
              <a:t>In the lossless formulation presented here (and commonly used) it is slack bus independent</a:t>
            </a:r>
          </a:p>
          <a:p>
            <a:endParaRPr lang="en-US" dirty="0"/>
          </a:p>
          <a:p>
            <a:endParaRPr lang="en-US" sz="3200" i="1" dirty="0">
              <a:solidFill>
                <a:srgbClr val="000000"/>
              </a:solidFill>
              <a:latin typeface="Times New Roman" pitchFamily="18" charset="0"/>
            </a:endParaRPr>
          </a:p>
          <a:p>
            <a:endParaRPr lang="en-US" dirty="0"/>
          </a:p>
        </p:txBody>
      </p:sp>
      <p:graphicFrame>
        <p:nvGraphicFramePr>
          <p:cNvPr id="6" name="Object 5"/>
          <p:cNvGraphicFramePr>
            <a:graphicFrameLocks noChangeAspect="1"/>
          </p:cNvGraphicFramePr>
          <p:nvPr/>
        </p:nvGraphicFramePr>
        <p:xfrm>
          <a:off x="4267200" y="3733800"/>
          <a:ext cx="635000" cy="533400"/>
        </p:xfrm>
        <a:graphic>
          <a:graphicData uri="http://schemas.openxmlformats.org/presentationml/2006/ole">
            <mc:AlternateContent xmlns:mc="http://schemas.openxmlformats.org/markup-compatibility/2006">
              <mc:Choice xmlns:v="urn:schemas-microsoft-com:vml" Requires="v">
                <p:oleObj name="Equation" r:id="rId2" imgW="634725" imgH="533169" progId="Equation.DSMT4">
                  <p:embed/>
                </p:oleObj>
              </mc:Choice>
              <mc:Fallback>
                <p:oleObj name="Equation" r:id="rId2" imgW="634725" imgH="533169" progId="Equation.DSMT4">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733800"/>
                        <a:ext cx="635000" cy="533400"/>
                      </a:xfrm>
                      <a:prstGeom prst="rect">
                        <a:avLst/>
                      </a:prstGeom>
                      <a:noFill/>
                      <a:ln>
                        <a:noFill/>
                      </a:ln>
                    </p:spPr>
                  </p:pic>
                </p:oleObj>
              </mc:Fallback>
            </mc:AlternateContent>
          </a:graphicData>
        </a:graphic>
      </p:graphicFrame>
      <p:sp>
        <p:nvSpPr>
          <p:cNvPr id="4" name="Slide Number Placeholder 1">
            <a:extLst>
              <a:ext uri="{FF2B5EF4-FFF2-40B4-BE49-F238E27FC236}">
                <a16:creationId xmlns:a16="http://schemas.microsoft.com/office/drawing/2014/main" id="{6185BDA1-FD74-0E14-C141-39FC91B49101}"/>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53</a:t>
            </a:fld>
            <a:endParaRPr lang="en-US" sz="2000" dirty="0">
              <a:solidFill>
                <a:srgbClr val="1E0000"/>
              </a:solidFill>
            </a:endParaRPr>
          </a:p>
        </p:txBody>
      </p:sp>
    </p:spTree>
    <p:extLst>
      <p:ext uri="{BB962C8B-B14F-4D97-AF65-F5344CB8AC3E}">
        <p14:creationId xmlns:p14="http://schemas.microsoft.com/office/powerpoint/2010/main" val="3858498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Rectangle 20"/>
          <p:cNvSpPr>
            <a:spLocks noGrp="1" noChangeArrowheads="1"/>
          </p:cNvSpPr>
          <p:nvPr>
            <p:ph type="title"/>
          </p:nvPr>
        </p:nvSpPr>
        <p:spPr/>
        <p:txBody>
          <a:bodyPr/>
          <a:lstStyle/>
          <a:p>
            <a:r>
              <a:rPr lang="en-US" altLang="zh-CN" dirty="0"/>
              <a:t>PTDFs</a:t>
            </a:r>
          </a:p>
        </p:txBody>
      </p:sp>
      <p:grpSp>
        <p:nvGrpSpPr>
          <p:cNvPr id="4" name="Group 3">
            <a:extLst>
              <a:ext uri="{FF2B5EF4-FFF2-40B4-BE49-F238E27FC236}">
                <a16:creationId xmlns:a16="http://schemas.microsoft.com/office/drawing/2014/main" id="{C96D5F06-3D80-53E6-36CF-9E961F9713BD}"/>
              </a:ext>
            </a:extLst>
          </p:cNvPr>
          <p:cNvGrpSpPr/>
          <p:nvPr/>
        </p:nvGrpSpPr>
        <p:grpSpPr>
          <a:xfrm>
            <a:off x="1143000" y="1462199"/>
            <a:ext cx="6521450" cy="3263899"/>
            <a:chOff x="2682875" y="1482726"/>
            <a:chExt cx="6521450" cy="3263899"/>
          </a:xfrm>
        </p:grpSpPr>
        <p:sp>
          <p:nvSpPr>
            <p:cNvPr id="37903" name="Freeform 3"/>
            <p:cNvSpPr>
              <a:spLocks/>
            </p:cNvSpPr>
            <p:nvPr/>
          </p:nvSpPr>
          <p:spPr bwMode="auto">
            <a:xfrm flipV="1">
              <a:off x="2682875" y="2041525"/>
              <a:ext cx="6521450" cy="2705100"/>
            </a:xfrm>
            <a:custGeom>
              <a:avLst/>
              <a:gdLst>
                <a:gd name="T0" fmla="*/ 70123 w 2232"/>
                <a:gd name="T1" fmla="*/ 1561677 h 899"/>
                <a:gd name="T2" fmla="*/ 525923 w 2232"/>
                <a:gd name="T3" fmla="*/ 1850541 h 899"/>
                <a:gd name="T4" fmla="*/ 631108 w 2232"/>
                <a:gd name="T5" fmla="*/ 1922758 h 899"/>
                <a:gd name="T6" fmla="*/ 771354 w 2232"/>
                <a:gd name="T7" fmla="*/ 2139406 h 899"/>
                <a:gd name="T8" fmla="*/ 1718016 w 2232"/>
                <a:gd name="T9" fmla="*/ 2464379 h 899"/>
                <a:gd name="T10" fmla="*/ 2454309 w 2232"/>
                <a:gd name="T11" fmla="*/ 2536595 h 899"/>
                <a:gd name="T12" fmla="*/ 4698248 w 2232"/>
                <a:gd name="T13" fmla="*/ 2572704 h 899"/>
                <a:gd name="T14" fmla="*/ 4943679 w 2232"/>
                <a:gd name="T15" fmla="*/ 2500487 h 899"/>
                <a:gd name="T16" fmla="*/ 5048864 w 2232"/>
                <a:gd name="T17" fmla="*/ 2428271 h 899"/>
                <a:gd name="T18" fmla="*/ 5609848 w 2232"/>
                <a:gd name="T19" fmla="*/ 2247731 h 899"/>
                <a:gd name="T20" fmla="*/ 6100711 w 2232"/>
                <a:gd name="T21" fmla="*/ 1958866 h 899"/>
                <a:gd name="T22" fmla="*/ 6381204 w 2232"/>
                <a:gd name="T23" fmla="*/ 1597785 h 899"/>
                <a:gd name="T24" fmla="*/ 6521450 w 2232"/>
                <a:gd name="T25" fmla="*/ 586757 h 899"/>
                <a:gd name="T26" fmla="*/ 5785156 w 2232"/>
                <a:gd name="T27" fmla="*/ 297892 h 899"/>
                <a:gd name="T28" fmla="*/ 4382694 w 2232"/>
                <a:gd name="T29" fmla="*/ 334000 h 899"/>
                <a:gd name="T30" fmla="*/ 4137264 w 2232"/>
                <a:gd name="T31" fmla="*/ 225676 h 899"/>
                <a:gd name="T32" fmla="*/ 3856771 w 2232"/>
                <a:gd name="T33" fmla="*/ 153460 h 899"/>
                <a:gd name="T34" fmla="*/ 3295787 w 2232"/>
                <a:gd name="T35" fmla="*/ 117351 h 899"/>
                <a:gd name="T36" fmla="*/ 3015294 w 2232"/>
                <a:gd name="T37" fmla="*/ 189568 h 899"/>
                <a:gd name="T38" fmla="*/ 2279001 w 2232"/>
                <a:gd name="T39" fmla="*/ 297892 h 899"/>
                <a:gd name="T40" fmla="*/ 1788139 w 2232"/>
                <a:gd name="T41" fmla="*/ 514541 h 899"/>
                <a:gd name="T42" fmla="*/ 1157031 w 2232"/>
                <a:gd name="T43" fmla="*/ 767298 h 899"/>
                <a:gd name="T44" fmla="*/ 666170 w 2232"/>
                <a:gd name="T45" fmla="*/ 983946 h 899"/>
                <a:gd name="T46" fmla="*/ 140246 w 2232"/>
                <a:gd name="T47" fmla="*/ 1092271 h 899"/>
                <a:gd name="T48" fmla="*/ 0 w 2232"/>
                <a:gd name="T49" fmla="*/ 1308919 h 899"/>
                <a:gd name="T50" fmla="*/ 35062 w 2232"/>
                <a:gd name="T51" fmla="*/ 1489460 h 899"/>
                <a:gd name="T52" fmla="*/ 70123 w 2232"/>
                <a:gd name="T53" fmla="*/ 1561677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sz="2800"/>
            </a:p>
          </p:txBody>
        </p:sp>
        <p:sp>
          <p:nvSpPr>
            <p:cNvPr id="37904" name="Line 4"/>
            <p:cNvSpPr>
              <a:spLocks noChangeShapeType="1"/>
            </p:cNvSpPr>
            <p:nvPr/>
          </p:nvSpPr>
          <p:spPr bwMode="auto">
            <a:xfrm>
              <a:off x="7983538" y="2744788"/>
              <a:ext cx="481012" cy="0"/>
            </a:xfrm>
            <a:prstGeom prst="line">
              <a:avLst/>
            </a:prstGeom>
            <a:noFill/>
            <a:ln w="53975">
              <a:solidFill>
                <a:srgbClr val="FF00FF"/>
              </a:solidFill>
              <a:round/>
              <a:headEnd/>
              <a:tailEnd/>
            </a:ln>
          </p:spPr>
          <p:txBody>
            <a:bodyPr/>
            <a:lstStyle/>
            <a:p>
              <a:endParaRPr lang="en-US" sz="2800"/>
            </a:p>
          </p:txBody>
        </p:sp>
        <p:graphicFrame>
          <p:nvGraphicFramePr>
            <p:cNvPr id="37890" name="Object 5"/>
            <p:cNvGraphicFramePr>
              <a:graphicFrameLocks noChangeAspect="1"/>
            </p:cNvGraphicFramePr>
            <p:nvPr/>
          </p:nvGraphicFramePr>
          <p:xfrm>
            <a:off x="5437189" y="3632201"/>
            <a:ext cx="955675" cy="423863"/>
          </p:xfrm>
          <a:graphic>
            <a:graphicData uri="http://schemas.openxmlformats.org/presentationml/2006/ole">
              <mc:AlternateContent xmlns:mc="http://schemas.openxmlformats.org/markup-compatibility/2006">
                <mc:Choice xmlns:v="urn:schemas-microsoft-com:vml" Requires="v">
                  <p:oleObj name="Equation" r:id="rId3" imgW="850680" imgH="393480" progId="Equation.DSMT4">
                    <p:embed/>
                  </p:oleObj>
                </mc:Choice>
                <mc:Fallback>
                  <p:oleObj name="Equation" r:id="rId3" imgW="850680" imgH="393480" progId="Equation.DSMT4">
                    <p:embed/>
                    <p:pic>
                      <p:nvPicPr>
                        <p:cNvPr id="3789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9" y="3632201"/>
                          <a:ext cx="955675"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5" name="Line 6"/>
            <p:cNvSpPr>
              <a:spLocks noChangeShapeType="1"/>
            </p:cNvSpPr>
            <p:nvPr/>
          </p:nvSpPr>
          <p:spPr bwMode="auto">
            <a:xfrm>
              <a:off x="4832351" y="3406775"/>
              <a:ext cx="2214563" cy="0"/>
            </a:xfrm>
            <a:prstGeom prst="line">
              <a:avLst/>
            </a:prstGeom>
            <a:noFill/>
            <a:ln w="34925">
              <a:solidFill>
                <a:srgbClr val="000000"/>
              </a:solidFill>
              <a:round/>
              <a:headEnd/>
              <a:tailEnd/>
            </a:ln>
          </p:spPr>
          <p:txBody>
            <a:bodyPr/>
            <a:lstStyle/>
            <a:p>
              <a:endParaRPr lang="en-US" sz="2800"/>
            </a:p>
          </p:txBody>
        </p:sp>
        <p:sp>
          <p:nvSpPr>
            <p:cNvPr id="37906" name="Line 7"/>
            <p:cNvSpPr>
              <a:spLocks noChangeShapeType="1"/>
            </p:cNvSpPr>
            <p:nvPr/>
          </p:nvSpPr>
          <p:spPr bwMode="auto">
            <a:xfrm rot="10800000" flipH="1">
              <a:off x="8229600" y="2025650"/>
              <a:ext cx="0" cy="711200"/>
            </a:xfrm>
            <a:prstGeom prst="line">
              <a:avLst/>
            </a:prstGeom>
            <a:noFill/>
            <a:ln w="34925">
              <a:solidFill>
                <a:srgbClr val="FF00FF"/>
              </a:solidFill>
              <a:round/>
              <a:headEnd/>
              <a:tailEnd type="triangle" w="lg" len="lg"/>
            </a:ln>
          </p:spPr>
          <p:txBody>
            <a:bodyPr/>
            <a:lstStyle/>
            <a:p>
              <a:endParaRPr lang="en-US" sz="2800"/>
            </a:p>
          </p:txBody>
        </p:sp>
        <p:graphicFrame>
          <p:nvGraphicFramePr>
            <p:cNvPr id="37891" name="Object 8"/>
            <p:cNvGraphicFramePr>
              <a:graphicFrameLocks noChangeAspect="1"/>
            </p:cNvGraphicFramePr>
            <p:nvPr/>
          </p:nvGraphicFramePr>
          <p:xfrm>
            <a:off x="7600951" y="2625781"/>
            <a:ext cx="257175" cy="260350"/>
          </p:xfrm>
          <a:graphic>
            <a:graphicData uri="http://schemas.openxmlformats.org/presentationml/2006/ole">
              <mc:AlternateContent xmlns:mc="http://schemas.openxmlformats.org/markup-compatibility/2006">
                <mc:Choice xmlns:v="urn:schemas-microsoft-com:vml" Requires="v">
                  <p:oleObj name="Equation" r:id="rId5" imgW="228600" imgH="241200" progId="Equation.DSMT4">
                    <p:embed/>
                  </p:oleObj>
                </mc:Choice>
                <mc:Fallback>
                  <p:oleObj name="Equation" r:id="rId5" imgW="228600" imgH="241200" progId="Equation.DSMT4">
                    <p:embed/>
                    <p:pic>
                      <p:nvPicPr>
                        <p:cNvPr id="37891"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0951" y="2625781"/>
                          <a:ext cx="25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9"/>
            <p:cNvGraphicFramePr>
              <a:graphicFrameLocks noChangeAspect="1"/>
            </p:cNvGraphicFramePr>
            <p:nvPr/>
          </p:nvGraphicFramePr>
          <p:xfrm>
            <a:off x="5200651" y="2673350"/>
            <a:ext cx="385763" cy="465138"/>
          </p:xfrm>
          <a:graphic>
            <a:graphicData uri="http://schemas.openxmlformats.org/presentationml/2006/ole">
              <mc:AlternateContent xmlns:mc="http://schemas.openxmlformats.org/markup-compatibility/2006">
                <mc:Choice xmlns:v="urn:schemas-microsoft-com:vml" Requires="v">
                  <p:oleObj name="Equation" r:id="rId7" imgW="342720" imgH="431640" progId="Equation.DSMT4">
                    <p:embed/>
                  </p:oleObj>
                </mc:Choice>
                <mc:Fallback>
                  <p:oleObj name="Equation" r:id="rId7" imgW="342720" imgH="431640" progId="Equation.DSMT4">
                    <p:embed/>
                    <p:pic>
                      <p:nvPicPr>
                        <p:cNvPr id="37892"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0651" y="2673350"/>
                          <a:ext cx="3857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7" name="Line 10"/>
            <p:cNvSpPr>
              <a:spLocks noChangeShapeType="1"/>
            </p:cNvSpPr>
            <p:nvPr/>
          </p:nvSpPr>
          <p:spPr bwMode="auto">
            <a:xfrm>
              <a:off x="5646738" y="3259138"/>
              <a:ext cx="508000" cy="0"/>
            </a:xfrm>
            <a:prstGeom prst="line">
              <a:avLst/>
            </a:prstGeom>
            <a:noFill/>
            <a:ln w="38100">
              <a:solidFill>
                <a:srgbClr val="000000"/>
              </a:solidFill>
              <a:round/>
              <a:headEnd/>
              <a:tailEnd type="triangle" w="lg" len="lg"/>
            </a:ln>
          </p:spPr>
          <p:txBody>
            <a:bodyPr/>
            <a:lstStyle/>
            <a:p>
              <a:endParaRPr lang="en-US" sz="2800"/>
            </a:p>
          </p:txBody>
        </p:sp>
        <p:graphicFrame>
          <p:nvGraphicFramePr>
            <p:cNvPr id="37893" name="Object 11"/>
            <p:cNvGraphicFramePr>
              <a:graphicFrameLocks noChangeAspect="1"/>
            </p:cNvGraphicFramePr>
            <p:nvPr/>
          </p:nvGraphicFramePr>
          <p:xfrm>
            <a:off x="4429125" y="3263901"/>
            <a:ext cx="171450" cy="341313"/>
          </p:xfrm>
          <a:graphic>
            <a:graphicData uri="http://schemas.openxmlformats.org/presentationml/2006/ole">
              <mc:AlternateContent xmlns:mc="http://schemas.openxmlformats.org/markup-compatibility/2006">
                <mc:Choice xmlns:v="urn:schemas-microsoft-com:vml" Requires="v">
                  <p:oleObj name="Equation" r:id="rId9" imgW="152280" imgH="317160" progId="Equation.DSMT4">
                    <p:embed/>
                  </p:oleObj>
                </mc:Choice>
                <mc:Fallback>
                  <p:oleObj name="Equation" r:id="rId9" imgW="152280" imgH="317160" progId="Equation.DSMT4">
                    <p:embed/>
                    <p:pic>
                      <p:nvPicPr>
                        <p:cNvPr id="37893"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9125" y="3263901"/>
                          <a:ext cx="1714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8" name="Line 12"/>
            <p:cNvSpPr>
              <a:spLocks noChangeShapeType="1"/>
            </p:cNvSpPr>
            <p:nvPr/>
          </p:nvSpPr>
          <p:spPr bwMode="auto">
            <a:xfrm flipH="1">
              <a:off x="4822826" y="3197226"/>
              <a:ext cx="3175" cy="422275"/>
            </a:xfrm>
            <a:prstGeom prst="line">
              <a:avLst/>
            </a:prstGeom>
            <a:noFill/>
            <a:ln w="53975">
              <a:solidFill>
                <a:srgbClr val="000000"/>
              </a:solidFill>
              <a:round/>
              <a:headEnd/>
              <a:tailEnd/>
            </a:ln>
          </p:spPr>
          <p:txBody>
            <a:bodyPr/>
            <a:lstStyle/>
            <a:p>
              <a:endParaRPr lang="en-US" sz="2800"/>
            </a:p>
          </p:txBody>
        </p:sp>
        <p:sp>
          <p:nvSpPr>
            <p:cNvPr id="37909" name="Line 13"/>
            <p:cNvSpPr>
              <a:spLocks noChangeShapeType="1"/>
            </p:cNvSpPr>
            <p:nvPr/>
          </p:nvSpPr>
          <p:spPr bwMode="auto">
            <a:xfrm flipH="1">
              <a:off x="7035801" y="3182938"/>
              <a:ext cx="4763" cy="423862"/>
            </a:xfrm>
            <a:prstGeom prst="line">
              <a:avLst/>
            </a:prstGeom>
            <a:noFill/>
            <a:ln w="53975">
              <a:solidFill>
                <a:srgbClr val="000000"/>
              </a:solidFill>
              <a:round/>
              <a:headEnd/>
              <a:tailEnd/>
            </a:ln>
          </p:spPr>
          <p:txBody>
            <a:bodyPr/>
            <a:lstStyle/>
            <a:p>
              <a:endParaRPr lang="en-US" sz="2800"/>
            </a:p>
          </p:txBody>
        </p:sp>
        <p:graphicFrame>
          <p:nvGraphicFramePr>
            <p:cNvPr id="37894" name="Object 14"/>
            <p:cNvGraphicFramePr>
              <a:graphicFrameLocks noChangeAspect="1"/>
            </p:cNvGraphicFramePr>
            <p:nvPr/>
          </p:nvGraphicFramePr>
          <p:xfrm>
            <a:off x="7221539" y="3194051"/>
            <a:ext cx="242887" cy="423863"/>
          </p:xfrm>
          <a:graphic>
            <a:graphicData uri="http://schemas.openxmlformats.org/presentationml/2006/ole">
              <mc:AlternateContent xmlns:mc="http://schemas.openxmlformats.org/markup-compatibility/2006">
                <mc:Choice xmlns:v="urn:schemas-microsoft-com:vml" Requires="v">
                  <p:oleObj name="Equation" r:id="rId11" imgW="215640" imgH="393480" progId="Equation.DSMT4">
                    <p:embed/>
                  </p:oleObj>
                </mc:Choice>
                <mc:Fallback>
                  <p:oleObj name="Equation" r:id="rId11" imgW="215640" imgH="393480" progId="Equation.DSMT4">
                    <p:embed/>
                    <p:pic>
                      <p:nvPicPr>
                        <p:cNvPr id="37894"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21539" y="3194051"/>
                          <a:ext cx="242887"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10" name="Line 15"/>
            <p:cNvSpPr>
              <a:spLocks noChangeShapeType="1"/>
            </p:cNvSpPr>
            <p:nvPr/>
          </p:nvSpPr>
          <p:spPr bwMode="auto">
            <a:xfrm>
              <a:off x="4083050" y="2649538"/>
              <a:ext cx="482600" cy="0"/>
            </a:xfrm>
            <a:prstGeom prst="line">
              <a:avLst/>
            </a:prstGeom>
            <a:noFill/>
            <a:ln w="53975">
              <a:solidFill>
                <a:srgbClr val="0000FF"/>
              </a:solidFill>
              <a:round/>
              <a:headEnd/>
              <a:tailEnd/>
            </a:ln>
          </p:spPr>
          <p:txBody>
            <a:bodyPr/>
            <a:lstStyle/>
            <a:p>
              <a:endParaRPr lang="en-US" sz="2800"/>
            </a:p>
          </p:txBody>
        </p:sp>
        <p:sp>
          <p:nvSpPr>
            <p:cNvPr id="37911" name="Line 16"/>
            <p:cNvSpPr>
              <a:spLocks noChangeShapeType="1"/>
            </p:cNvSpPr>
            <p:nvPr/>
          </p:nvSpPr>
          <p:spPr bwMode="auto">
            <a:xfrm>
              <a:off x="4329113" y="1944688"/>
              <a:ext cx="0" cy="696912"/>
            </a:xfrm>
            <a:prstGeom prst="line">
              <a:avLst/>
            </a:prstGeom>
            <a:noFill/>
            <a:ln w="34925">
              <a:solidFill>
                <a:srgbClr val="0000FF"/>
              </a:solidFill>
              <a:round/>
              <a:headEnd/>
              <a:tailEnd type="triangle" w="lg" len="lg"/>
            </a:ln>
          </p:spPr>
          <p:txBody>
            <a:bodyPr/>
            <a:lstStyle/>
            <a:p>
              <a:endParaRPr lang="en-US" sz="2800"/>
            </a:p>
          </p:txBody>
        </p:sp>
        <p:graphicFrame>
          <p:nvGraphicFramePr>
            <p:cNvPr id="37895" name="Object 17"/>
            <p:cNvGraphicFramePr>
              <a:graphicFrameLocks noChangeAspect="1"/>
            </p:cNvGraphicFramePr>
            <p:nvPr/>
          </p:nvGraphicFramePr>
          <p:xfrm>
            <a:off x="3951289" y="1541464"/>
            <a:ext cx="185737" cy="300037"/>
          </p:xfrm>
          <a:graphic>
            <a:graphicData uri="http://schemas.openxmlformats.org/presentationml/2006/ole">
              <mc:AlternateContent xmlns:mc="http://schemas.openxmlformats.org/markup-compatibility/2006">
                <mc:Choice xmlns:v="urn:schemas-microsoft-com:vml" Requires="v">
                  <p:oleObj name="Equation" r:id="rId13" imgW="164880" imgH="279360" progId="Equation.DSMT4">
                    <p:embed/>
                  </p:oleObj>
                </mc:Choice>
                <mc:Fallback>
                  <p:oleObj name="Equation" r:id="rId13" imgW="164880" imgH="279360" progId="Equation.DSMT4">
                    <p:embed/>
                    <p:pic>
                      <p:nvPicPr>
                        <p:cNvPr id="37895"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1289" y="1541464"/>
                          <a:ext cx="185737"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6" name="Object 18"/>
            <p:cNvGraphicFramePr>
              <a:graphicFrameLocks noChangeAspect="1"/>
            </p:cNvGraphicFramePr>
            <p:nvPr/>
          </p:nvGraphicFramePr>
          <p:xfrm>
            <a:off x="3643314" y="2520483"/>
            <a:ext cx="371475" cy="258762"/>
          </p:xfrm>
          <a:graphic>
            <a:graphicData uri="http://schemas.openxmlformats.org/presentationml/2006/ole">
              <mc:AlternateContent xmlns:mc="http://schemas.openxmlformats.org/markup-compatibility/2006">
                <mc:Choice xmlns:v="urn:schemas-microsoft-com:vml" Requires="v">
                  <p:oleObj name="Equation" r:id="rId15" imgW="330120" imgH="241200" progId="Equation.DSMT4">
                    <p:embed/>
                  </p:oleObj>
                </mc:Choice>
                <mc:Fallback>
                  <p:oleObj name="Equation" r:id="rId15" imgW="330120" imgH="241200" progId="Equation.DSMT4">
                    <p:embed/>
                    <p:pic>
                      <p:nvPicPr>
                        <p:cNvPr id="37896"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43314" y="2520483"/>
                          <a:ext cx="3714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7" name="Object 19"/>
            <p:cNvGraphicFramePr>
              <a:graphicFrameLocks noChangeAspect="1"/>
            </p:cNvGraphicFramePr>
            <p:nvPr/>
          </p:nvGraphicFramePr>
          <p:xfrm>
            <a:off x="7821614" y="1704975"/>
            <a:ext cx="185737" cy="300038"/>
          </p:xfrm>
          <a:graphic>
            <a:graphicData uri="http://schemas.openxmlformats.org/presentationml/2006/ole">
              <mc:AlternateContent xmlns:mc="http://schemas.openxmlformats.org/markup-compatibility/2006">
                <mc:Choice xmlns:v="urn:schemas-microsoft-com:vml" Requires="v">
                  <p:oleObj name="Equation" r:id="rId17" imgW="164880" imgH="279360" progId="Equation.DSMT4">
                    <p:embed/>
                  </p:oleObj>
                </mc:Choice>
                <mc:Fallback>
                  <p:oleObj name="Equation" r:id="rId17" imgW="164880" imgH="279360" progId="Equation.DSMT4">
                    <p:embed/>
                    <p:pic>
                      <p:nvPicPr>
                        <p:cNvPr id="37897"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21614" y="1704975"/>
                          <a:ext cx="185737"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8" name="Object 21"/>
            <p:cNvGraphicFramePr>
              <a:graphicFrameLocks noChangeAspect="1"/>
            </p:cNvGraphicFramePr>
            <p:nvPr/>
          </p:nvGraphicFramePr>
          <p:xfrm>
            <a:off x="5651501" y="2700339"/>
            <a:ext cx="1184275" cy="465137"/>
          </p:xfrm>
          <a:graphic>
            <a:graphicData uri="http://schemas.openxmlformats.org/presentationml/2006/ole">
              <mc:AlternateContent xmlns:mc="http://schemas.openxmlformats.org/markup-compatibility/2006">
                <mc:Choice xmlns:v="urn:schemas-microsoft-com:vml" Requires="v">
                  <p:oleObj name="Equation" r:id="rId19" imgW="1054080" imgH="431640" progId="Equation.DSMT4">
                    <p:embed/>
                  </p:oleObj>
                </mc:Choice>
                <mc:Fallback>
                  <p:oleObj name="Equation" r:id="rId19" imgW="1054080" imgH="431640" progId="Equation.DSMT4">
                    <p:embed/>
                    <p:pic>
                      <p:nvPicPr>
                        <p:cNvPr id="37898" name="Object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51501" y="2700339"/>
                          <a:ext cx="11842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9" name="Object 22"/>
            <p:cNvGraphicFramePr>
              <a:graphicFrameLocks noChangeAspect="1"/>
            </p:cNvGraphicFramePr>
            <p:nvPr/>
          </p:nvGraphicFramePr>
          <p:xfrm>
            <a:off x="4151314" y="1482726"/>
            <a:ext cx="942975" cy="409575"/>
          </p:xfrm>
          <a:graphic>
            <a:graphicData uri="http://schemas.openxmlformats.org/presentationml/2006/ole">
              <mc:AlternateContent xmlns:mc="http://schemas.openxmlformats.org/markup-compatibility/2006">
                <mc:Choice xmlns:v="urn:schemas-microsoft-com:vml" Requires="v">
                  <p:oleObj name="Equation" r:id="rId21" imgW="838080" imgH="380880" progId="Equation.DSMT4">
                    <p:embed/>
                  </p:oleObj>
                </mc:Choice>
                <mc:Fallback>
                  <p:oleObj name="Equation" r:id="rId21" imgW="838080" imgH="380880" progId="Equation.DSMT4">
                    <p:embed/>
                    <p:pic>
                      <p:nvPicPr>
                        <p:cNvPr id="37899" name="Object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51314" y="1482726"/>
                          <a:ext cx="9429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00" name="Object 23"/>
            <p:cNvGraphicFramePr>
              <a:graphicFrameLocks noChangeAspect="1"/>
            </p:cNvGraphicFramePr>
            <p:nvPr/>
          </p:nvGraphicFramePr>
          <p:xfrm>
            <a:off x="8043864" y="1657351"/>
            <a:ext cx="942975" cy="409575"/>
          </p:xfrm>
          <a:graphic>
            <a:graphicData uri="http://schemas.openxmlformats.org/presentationml/2006/ole">
              <mc:AlternateContent xmlns:mc="http://schemas.openxmlformats.org/markup-compatibility/2006">
                <mc:Choice xmlns:v="urn:schemas-microsoft-com:vml" Requires="v">
                  <p:oleObj name="Equation" r:id="rId23" imgW="838080" imgH="380880" progId="Equation.DSMT4">
                    <p:embed/>
                  </p:oleObj>
                </mc:Choice>
                <mc:Fallback>
                  <p:oleObj name="Equation" r:id="rId23" imgW="838080" imgH="380880" progId="Equation.DSMT4">
                    <p:embed/>
                    <p:pic>
                      <p:nvPicPr>
                        <p:cNvPr id="37900" name="Object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043864" y="1657351"/>
                          <a:ext cx="9429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7901" name="Object 28"/>
          <p:cNvGraphicFramePr>
            <a:graphicFrameLocks noChangeAspect="1"/>
          </p:cNvGraphicFramePr>
          <p:nvPr/>
        </p:nvGraphicFramePr>
        <p:xfrm>
          <a:off x="2099469" y="4946761"/>
          <a:ext cx="2386013" cy="996950"/>
        </p:xfrm>
        <a:graphic>
          <a:graphicData uri="http://schemas.openxmlformats.org/presentationml/2006/ole">
            <mc:AlternateContent xmlns:mc="http://schemas.openxmlformats.org/markup-compatibility/2006">
              <mc:Choice xmlns:v="urn:schemas-microsoft-com:vml" Requires="v">
                <p:oleObj name="Equation" r:id="rId25" imgW="2120760" imgH="927000" progId="Equation.DSMT4">
                  <p:embed/>
                </p:oleObj>
              </mc:Choice>
              <mc:Fallback>
                <p:oleObj name="Equation" r:id="rId25" imgW="2120760" imgH="927000" progId="Equation.DSMT4">
                  <p:embed/>
                  <p:pic>
                    <p:nvPicPr>
                      <p:cNvPr id="37901"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99469" y="4946761"/>
                        <a:ext cx="2386013"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4953000" y="5098727"/>
            <a:ext cx="6172200" cy="830997"/>
          </a:xfrm>
          <a:prstGeom prst="rect">
            <a:avLst/>
          </a:prstGeom>
          <a:solidFill>
            <a:schemeClr val="bg1">
              <a:lumMod val="95000"/>
            </a:schemeClr>
          </a:solidFill>
        </p:spPr>
        <p:txBody>
          <a:bodyPr wrap="square" rtlCol="0">
            <a:spAutoFit/>
          </a:bodyPr>
          <a:lstStyle/>
          <a:p>
            <a:pPr>
              <a:spcBef>
                <a:spcPts val="0"/>
              </a:spcBef>
            </a:pPr>
            <a:r>
              <a:rPr lang="en-US" sz="2400" dirty="0">
                <a:solidFill>
                  <a:srgbClr val="1E0000"/>
                </a:solidFill>
              </a:rPr>
              <a:t>Note, the PTDF is independent of the amount </a:t>
            </a:r>
            <a:r>
              <a:rPr lang="en-US" sz="2400" dirty="0">
                <a:solidFill>
                  <a:srgbClr val="1E0000"/>
                </a:solidFill>
                <a:latin typeface="Symbol" panose="05050102010706020507" pitchFamily="18" charset="2"/>
              </a:rPr>
              <a:t>D</a:t>
            </a:r>
            <a:r>
              <a:rPr lang="en-US" sz="2400" i="1" dirty="0">
                <a:solidFill>
                  <a:srgbClr val="1E0000"/>
                </a:solidFill>
              </a:rPr>
              <a:t>t</a:t>
            </a:r>
            <a:r>
              <a:rPr lang="en-US" sz="2400" dirty="0">
                <a:solidFill>
                  <a:srgbClr val="1E0000"/>
                </a:solidFill>
              </a:rPr>
              <a:t>; which is often expressed as a percent</a:t>
            </a:r>
          </a:p>
        </p:txBody>
      </p:sp>
      <p:sp>
        <p:nvSpPr>
          <p:cNvPr id="3" name="Slide Number Placeholder 1">
            <a:extLst>
              <a:ext uri="{FF2B5EF4-FFF2-40B4-BE49-F238E27FC236}">
                <a16:creationId xmlns:a16="http://schemas.microsoft.com/office/drawing/2014/main" id="{88517574-1723-920A-4865-141E9CB3D7AD}"/>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54</a:t>
            </a:fld>
            <a:endParaRPr lang="en-US" sz="2000" dirty="0">
              <a:solidFill>
                <a:srgbClr val="1E0000"/>
              </a:solidFill>
            </a:endParaRPr>
          </a:p>
        </p:txBody>
      </p:sp>
    </p:spTree>
    <p:extLst>
      <p:ext uri="{BB962C8B-B14F-4D97-AF65-F5344CB8AC3E}">
        <p14:creationId xmlns:p14="http://schemas.microsoft.com/office/powerpoint/2010/main" val="2146432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8" name="Freeform 3"/>
          <p:cNvSpPr>
            <a:spLocks/>
          </p:cNvSpPr>
          <p:nvPr/>
        </p:nvSpPr>
        <p:spPr bwMode="auto">
          <a:xfrm flipV="1">
            <a:off x="3098800" y="2024063"/>
            <a:ext cx="5797550" cy="2513012"/>
          </a:xfrm>
          <a:custGeom>
            <a:avLst/>
            <a:gdLst>
              <a:gd name="T0" fmla="*/ 62339 w 2232"/>
              <a:gd name="T1" fmla="*/ 1450783 h 899"/>
              <a:gd name="T2" fmla="*/ 467544 w 2232"/>
              <a:gd name="T3" fmla="*/ 1719135 h 899"/>
              <a:gd name="T4" fmla="*/ 561053 w 2232"/>
              <a:gd name="T5" fmla="*/ 1786223 h 899"/>
              <a:gd name="T6" fmla="*/ 685732 w 2232"/>
              <a:gd name="T7" fmla="*/ 1987488 h 899"/>
              <a:gd name="T8" fmla="*/ 1527312 w 2232"/>
              <a:gd name="T9" fmla="*/ 2289385 h 899"/>
              <a:gd name="T10" fmla="*/ 2181873 w 2232"/>
              <a:gd name="T11" fmla="*/ 2356473 h 899"/>
              <a:gd name="T12" fmla="*/ 4176729 w 2232"/>
              <a:gd name="T13" fmla="*/ 2390017 h 899"/>
              <a:gd name="T14" fmla="*/ 4394916 w 2232"/>
              <a:gd name="T15" fmla="*/ 2322929 h 899"/>
              <a:gd name="T16" fmla="*/ 4488425 w 2232"/>
              <a:gd name="T17" fmla="*/ 2255841 h 899"/>
              <a:gd name="T18" fmla="*/ 4987139 w 2232"/>
              <a:gd name="T19" fmla="*/ 2088120 h 899"/>
              <a:gd name="T20" fmla="*/ 5423515 w 2232"/>
              <a:gd name="T21" fmla="*/ 1819767 h 899"/>
              <a:gd name="T22" fmla="*/ 5672872 w 2232"/>
              <a:gd name="T23" fmla="*/ 1484327 h 899"/>
              <a:gd name="T24" fmla="*/ 5797550 w 2232"/>
              <a:gd name="T25" fmla="*/ 545092 h 899"/>
              <a:gd name="T26" fmla="*/ 5142987 w 2232"/>
              <a:gd name="T27" fmla="*/ 276739 h 899"/>
              <a:gd name="T28" fmla="*/ 3896203 w 2232"/>
              <a:gd name="T29" fmla="*/ 310283 h 899"/>
              <a:gd name="T30" fmla="*/ 3678015 w 2232"/>
              <a:gd name="T31" fmla="*/ 209651 h 899"/>
              <a:gd name="T32" fmla="*/ 3428658 w 2232"/>
              <a:gd name="T33" fmla="*/ 142562 h 899"/>
              <a:gd name="T34" fmla="*/ 2929945 w 2232"/>
              <a:gd name="T35" fmla="*/ 109018 h 899"/>
              <a:gd name="T36" fmla="*/ 2680588 w 2232"/>
              <a:gd name="T37" fmla="*/ 176107 h 899"/>
              <a:gd name="T38" fmla="*/ 2026025 w 2232"/>
              <a:gd name="T39" fmla="*/ 276739 h 899"/>
              <a:gd name="T40" fmla="*/ 1589651 w 2232"/>
              <a:gd name="T41" fmla="*/ 478003 h 899"/>
              <a:gd name="T42" fmla="*/ 1028597 w 2232"/>
              <a:gd name="T43" fmla="*/ 712812 h 899"/>
              <a:gd name="T44" fmla="*/ 592223 w 2232"/>
              <a:gd name="T45" fmla="*/ 914077 h 899"/>
              <a:gd name="T46" fmla="*/ 124678 w 2232"/>
              <a:gd name="T47" fmla="*/ 1014709 h 899"/>
              <a:gd name="T48" fmla="*/ 0 w 2232"/>
              <a:gd name="T49" fmla="*/ 1215974 h 899"/>
              <a:gd name="T50" fmla="*/ 31170 w 2232"/>
              <a:gd name="T51" fmla="*/ 1383694 h 899"/>
              <a:gd name="T52" fmla="*/ 62339 w 2232"/>
              <a:gd name="T53" fmla="*/ 1450783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sz="2800"/>
          </a:p>
        </p:txBody>
      </p:sp>
      <p:sp>
        <p:nvSpPr>
          <p:cNvPr id="40979" name="Line 4"/>
          <p:cNvSpPr>
            <a:spLocks noChangeShapeType="1"/>
          </p:cNvSpPr>
          <p:nvPr/>
        </p:nvSpPr>
        <p:spPr bwMode="auto">
          <a:xfrm>
            <a:off x="7810501" y="2678113"/>
            <a:ext cx="428625" cy="0"/>
          </a:xfrm>
          <a:prstGeom prst="line">
            <a:avLst/>
          </a:prstGeom>
          <a:noFill/>
          <a:ln w="53975">
            <a:solidFill>
              <a:srgbClr val="FF00FF"/>
            </a:solidFill>
            <a:round/>
            <a:headEnd/>
            <a:tailEnd/>
          </a:ln>
        </p:spPr>
        <p:txBody>
          <a:bodyPr/>
          <a:lstStyle/>
          <a:p>
            <a:endParaRPr lang="en-US" sz="2800"/>
          </a:p>
        </p:txBody>
      </p:sp>
      <p:graphicFrame>
        <p:nvGraphicFramePr>
          <p:cNvPr id="40962" name="Object 5"/>
          <p:cNvGraphicFramePr>
            <a:graphicFrameLocks noChangeAspect="1"/>
          </p:cNvGraphicFramePr>
          <p:nvPr/>
        </p:nvGraphicFramePr>
        <p:xfrm>
          <a:off x="5546725" y="3502025"/>
          <a:ext cx="850900" cy="393700"/>
        </p:xfrm>
        <a:graphic>
          <a:graphicData uri="http://schemas.openxmlformats.org/presentationml/2006/ole">
            <mc:AlternateContent xmlns:mc="http://schemas.openxmlformats.org/markup-compatibility/2006">
              <mc:Choice xmlns:v="urn:schemas-microsoft-com:vml" Requires="v">
                <p:oleObj name="Equation" r:id="rId2" imgW="850680" imgH="393480" progId="Equation.DSMT4">
                  <p:embed/>
                </p:oleObj>
              </mc:Choice>
              <mc:Fallback>
                <p:oleObj name="Equation" r:id="rId2" imgW="850680" imgH="393480" progId="Equation.DSMT4">
                  <p:embed/>
                  <p:pic>
                    <p:nvPicPr>
                      <p:cNvPr id="40962"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725" y="3502025"/>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0" name="Line 6"/>
          <p:cNvSpPr>
            <a:spLocks noChangeShapeType="1"/>
          </p:cNvSpPr>
          <p:nvPr/>
        </p:nvSpPr>
        <p:spPr bwMode="auto">
          <a:xfrm>
            <a:off x="5010150" y="3292475"/>
            <a:ext cx="1968500" cy="0"/>
          </a:xfrm>
          <a:prstGeom prst="line">
            <a:avLst/>
          </a:prstGeom>
          <a:noFill/>
          <a:ln w="34925">
            <a:solidFill>
              <a:srgbClr val="0000FF"/>
            </a:solidFill>
            <a:round/>
            <a:headEnd/>
            <a:tailEnd/>
          </a:ln>
        </p:spPr>
        <p:txBody>
          <a:bodyPr/>
          <a:lstStyle/>
          <a:p>
            <a:endParaRPr lang="en-US" sz="2800"/>
          </a:p>
        </p:txBody>
      </p:sp>
      <p:sp>
        <p:nvSpPr>
          <p:cNvPr id="40981" name="Line 7"/>
          <p:cNvSpPr>
            <a:spLocks noChangeShapeType="1"/>
          </p:cNvSpPr>
          <p:nvPr/>
        </p:nvSpPr>
        <p:spPr bwMode="auto">
          <a:xfrm rot="10800000" flipH="1">
            <a:off x="8029575" y="2009775"/>
            <a:ext cx="0" cy="660400"/>
          </a:xfrm>
          <a:prstGeom prst="line">
            <a:avLst/>
          </a:prstGeom>
          <a:noFill/>
          <a:ln w="34925">
            <a:solidFill>
              <a:srgbClr val="FF00FF"/>
            </a:solidFill>
            <a:round/>
            <a:headEnd/>
            <a:tailEnd type="triangle" w="lg" len="lg"/>
          </a:ln>
        </p:spPr>
        <p:txBody>
          <a:bodyPr/>
          <a:lstStyle/>
          <a:p>
            <a:endParaRPr lang="en-US" sz="2800"/>
          </a:p>
        </p:txBody>
      </p:sp>
      <p:graphicFrame>
        <p:nvGraphicFramePr>
          <p:cNvPr id="40963" name="Object 8"/>
          <p:cNvGraphicFramePr>
            <a:graphicFrameLocks noChangeAspect="1"/>
          </p:cNvGraphicFramePr>
          <p:nvPr/>
        </p:nvGraphicFramePr>
        <p:xfrm>
          <a:off x="7470775" y="2570741"/>
          <a:ext cx="228600" cy="241300"/>
        </p:xfrm>
        <a:graphic>
          <a:graphicData uri="http://schemas.openxmlformats.org/presentationml/2006/ole">
            <mc:AlternateContent xmlns:mc="http://schemas.openxmlformats.org/markup-compatibility/2006">
              <mc:Choice xmlns:v="urn:schemas-microsoft-com:vml" Requires="v">
                <p:oleObj name="Equation" r:id="rId4" imgW="228600" imgH="241200" progId="Equation.DSMT4">
                  <p:embed/>
                </p:oleObj>
              </mc:Choice>
              <mc:Fallback>
                <p:oleObj name="Equation" r:id="rId4" imgW="228600" imgH="241200" progId="Equation.DSMT4">
                  <p:embed/>
                  <p:pic>
                    <p:nvPicPr>
                      <p:cNvPr id="40963"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0775" y="2570741"/>
                        <a:ext cx="228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9"/>
          <p:cNvGraphicFramePr>
            <a:graphicFrameLocks noChangeAspect="1"/>
          </p:cNvGraphicFramePr>
          <p:nvPr/>
        </p:nvGraphicFramePr>
        <p:xfrm>
          <a:off x="5032375" y="2619375"/>
          <a:ext cx="342900" cy="431800"/>
        </p:xfrm>
        <a:graphic>
          <a:graphicData uri="http://schemas.openxmlformats.org/presentationml/2006/ole">
            <mc:AlternateContent xmlns:mc="http://schemas.openxmlformats.org/markup-compatibility/2006">
              <mc:Choice xmlns:v="urn:schemas-microsoft-com:vml" Requires="v">
                <p:oleObj name="Equation" r:id="rId6" imgW="342720" imgH="431640" progId="Equation.DSMT4">
                  <p:embed/>
                </p:oleObj>
              </mc:Choice>
              <mc:Fallback>
                <p:oleObj name="Equation" r:id="rId6" imgW="342720" imgH="431640" progId="Equation.DSMT4">
                  <p:embed/>
                  <p:pic>
                    <p:nvPicPr>
                      <p:cNvPr id="40964"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2375" y="2619375"/>
                        <a:ext cx="342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2" name="Line 10"/>
          <p:cNvSpPr>
            <a:spLocks noChangeShapeType="1"/>
          </p:cNvSpPr>
          <p:nvPr/>
        </p:nvSpPr>
        <p:spPr bwMode="auto">
          <a:xfrm>
            <a:off x="5772150" y="3178175"/>
            <a:ext cx="431800" cy="0"/>
          </a:xfrm>
          <a:prstGeom prst="line">
            <a:avLst/>
          </a:prstGeom>
          <a:noFill/>
          <a:ln w="38100">
            <a:solidFill>
              <a:srgbClr val="0000FF"/>
            </a:solidFill>
            <a:round/>
            <a:headEnd/>
            <a:tailEnd type="triangle" w="lg" len="lg"/>
          </a:ln>
        </p:spPr>
        <p:txBody>
          <a:bodyPr/>
          <a:lstStyle/>
          <a:p>
            <a:endParaRPr lang="en-US" sz="2800"/>
          </a:p>
        </p:txBody>
      </p:sp>
      <p:graphicFrame>
        <p:nvGraphicFramePr>
          <p:cNvPr id="40965" name="Object 11"/>
          <p:cNvGraphicFramePr>
            <a:graphicFrameLocks noChangeAspect="1"/>
          </p:cNvGraphicFramePr>
          <p:nvPr/>
        </p:nvGraphicFramePr>
        <p:xfrm>
          <a:off x="4651375" y="3159125"/>
          <a:ext cx="152400" cy="317500"/>
        </p:xfrm>
        <a:graphic>
          <a:graphicData uri="http://schemas.openxmlformats.org/presentationml/2006/ole">
            <mc:AlternateContent xmlns:mc="http://schemas.openxmlformats.org/markup-compatibility/2006">
              <mc:Choice xmlns:v="urn:schemas-microsoft-com:vml" Requires="v">
                <p:oleObj name="Equation" r:id="rId8" imgW="152280" imgH="317160" progId="Equation.DSMT4">
                  <p:embed/>
                </p:oleObj>
              </mc:Choice>
              <mc:Fallback>
                <p:oleObj name="Equation" r:id="rId8" imgW="152280" imgH="317160" progId="Equation.DSMT4">
                  <p:embed/>
                  <p:pic>
                    <p:nvPicPr>
                      <p:cNvPr id="40965"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1375" y="3159125"/>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3" name="Line 12"/>
          <p:cNvSpPr>
            <a:spLocks noChangeShapeType="1"/>
          </p:cNvSpPr>
          <p:nvPr/>
        </p:nvSpPr>
        <p:spPr bwMode="auto">
          <a:xfrm flipH="1">
            <a:off x="5000626" y="3097213"/>
            <a:ext cx="3175" cy="393700"/>
          </a:xfrm>
          <a:prstGeom prst="line">
            <a:avLst/>
          </a:prstGeom>
          <a:noFill/>
          <a:ln w="53975">
            <a:solidFill>
              <a:srgbClr val="0000FF"/>
            </a:solidFill>
            <a:round/>
            <a:headEnd/>
            <a:tailEnd/>
          </a:ln>
        </p:spPr>
        <p:txBody>
          <a:bodyPr/>
          <a:lstStyle/>
          <a:p>
            <a:endParaRPr lang="en-US" sz="2800"/>
          </a:p>
        </p:txBody>
      </p:sp>
      <p:sp>
        <p:nvSpPr>
          <p:cNvPr id="40984" name="Line 13"/>
          <p:cNvSpPr>
            <a:spLocks noChangeShapeType="1"/>
          </p:cNvSpPr>
          <p:nvPr/>
        </p:nvSpPr>
        <p:spPr bwMode="auto">
          <a:xfrm flipH="1">
            <a:off x="6969126" y="3084513"/>
            <a:ext cx="3175" cy="393700"/>
          </a:xfrm>
          <a:prstGeom prst="line">
            <a:avLst/>
          </a:prstGeom>
          <a:noFill/>
          <a:ln w="53975">
            <a:solidFill>
              <a:srgbClr val="0000FF"/>
            </a:solidFill>
            <a:round/>
            <a:headEnd/>
            <a:tailEnd/>
          </a:ln>
        </p:spPr>
        <p:txBody>
          <a:bodyPr/>
          <a:lstStyle/>
          <a:p>
            <a:endParaRPr lang="en-US" sz="2800"/>
          </a:p>
        </p:txBody>
      </p:sp>
      <p:graphicFrame>
        <p:nvGraphicFramePr>
          <p:cNvPr id="40966" name="Object 14"/>
          <p:cNvGraphicFramePr>
            <a:graphicFrameLocks noChangeAspect="1"/>
          </p:cNvGraphicFramePr>
          <p:nvPr/>
        </p:nvGraphicFramePr>
        <p:xfrm>
          <a:off x="7134225" y="3095625"/>
          <a:ext cx="215900" cy="393700"/>
        </p:xfrm>
        <a:graphic>
          <a:graphicData uri="http://schemas.openxmlformats.org/presentationml/2006/ole">
            <mc:AlternateContent xmlns:mc="http://schemas.openxmlformats.org/markup-compatibility/2006">
              <mc:Choice xmlns:v="urn:schemas-microsoft-com:vml" Requires="v">
                <p:oleObj name="Equation" r:id="rId10" imgW="215640" imgH="393480" progId="Equation.DSMT4">
                  <p:embed/>
                </p:oleObj>
              </mc:Choice>
              <mc:Fallback>
                <p:oleObj name="Equation" r:id="rId10" imgW="215640" imgH="393480" progId="Equation.DSMT4">
                  <p:embed/>
                  <p:pic>
                    <p:nvPicPr>
                      <p:cNvPr id="40966"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4225" y="3095625"/>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5" name="Line 15"/>
          <p:cNvSpPr>
            <a:spLocks noChangeShapeType="1"/>
          </p:cNvSpPr>
          <p:nvPr/>
        </p:nvSpPr>
        <p:spPr bwMode="auto">
          <a:xfrm>
            <a:off x="4343401" y="2589213"/>
            <a:ext cx="428625" cy="0"/>
          </a:xfrm>
          <a:prstGeom prst="line">
            <a:avLst/>
          </a:prstGeom>
          <a:noFill/>
          <a:ln w="53975">
            <a:solidFill>
              <a:schemeClr val="tx1"/>
            </a:solidFill>
            <a:round/>
            <a:headEnd/>
            <a:tailEnd/>
          </a:ln>
        </p:spPr>
        <p:txBody>
          <a:bodyPr/>
          <a:lstStyle/>
          <a:p>
            <a:endParaRPr lang="en-US" sz="2800"/>
          </a:p>
        </p:txBody>
      </p:sp>
      <p:sp>
        <p:nvSpPr>
          <p:cNvPr id="40986" name="Line 16"/>
          <p:cNvSpPr>
            <a:spLocks noChangeShapeType="1"/>
          </p:cNvSpPr>
          <p:nvPr/>
        </p:nvSpPr>
        <p:spPr bwMode="auto">
          <a:xfrm>
            <a:off x="4562475" y="1933575"/>
            <a:ext cx="0" cy="647700"/>
          </a:xfrm>
          <a:prstGeom prst="line">
            <a:avLst/>
          </a:prstGeom>
          <a:noFill/>
          <a:ln w="34925">
            <a:solidFill>
              <a:schemeClr val="tx1"/>
            </a:solidFill>
            <a:round/>
            <a:headEnd/>
            <a:tailEnd type="triangle" w="lg" len="lg"/>
          </a:ln>
        </p:spPr>
        <p:txBody>
          <a:bodyPr/>
          <a:lstStyle/>
          <a:p>
            <a:endParaRPr lang="en-US" sz="2800"/>
          </a:p>
        </p:txBody>
      </p:sp>
      <p:graphicFrame>
        <p:nvGraphicFramePr>
          <p:cNvPr id="40967" name="Object 17"/>
          <p:cNvGraphicFramePr>
            <a:graphicFrameLocks noChangeAspect="1"/>
          </p:cNvGraphicFramePr>
          <p:nvPr/>
        </p:nvGraphicFramePr>
        <p:xfrm>
          <a:off x="4225925" y="1511300"/>
          <a:ext cx="165100" cy="279400"/>
        </p:xfrm>
        <a:graphic>
          <a:graphicData uri="http://schemas.openxmlformats.org/presentationml/2006/ole">
            <mc:AlternateContent xmlns:mc="http://schemas.openxmlformats.org/markup-compatibility/2006">
              <mc:Choice xmlns:v="urn:schemas-microsoft-com:vml" Requires="v">
                <p:oleObj name="Equation" r:id="rId12" imgW="164880" imgH="279360" progId="Equation.DSMT4">
                  <p:embed/>
                </p:oleObj>
              </mc:Choice>
              <mc:Fallback>
                <p:oleObj name="Equation" r:id="rId12" imgW="164880" imgH="279360" progId="Equation.DSMT4">
                  <p:embed/>
                  <p:pic>
                    <p:nvPicPr>
                      <p:cNvPr id="40967"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5925" y="1511300"/>
                        <a:ext cx="165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8" name="Object 18"/>
          <p:cNvGraphicFramePr>
            <a:graphicFrameLocks noChangeAspect="1"/>
          </p:cNvGraphicFramePr>
          <p:nvPr/>
        </p:nvGraphicFramePr>
        <p:xfrm>
          <a:off x="3952875" y="2471793"/>
          <a:ext cx="330200" cy="241300"/>
        </p:xfrm>
        <a:graphic>
          <a:graphicData uri="http://schemas.openxmlformats.org/presentationml/2006/ole">
            <mc:AlternateContent xmlns:mc="http://schemas.openxmlformats.org/markup-compatibility/2006">
              <mc:Choice xmlns:v="urn:schemas-microsoft-com:vml" Requires="v">
                <p:oleObj name="Equation" r:id="rId14" imgW="330120" imgH="241200" progId="Equation.DSMT4">
                  <p:embed/>
                </p:oleObj>
              </mc:Choice>
              <mc:Fallback>
                <p:oleObj name="Equation" r:id="rId14" imgW="330120" imgH="241200" progId="Equation.DSMT4">
                  <p:embed/>
                  <p:pic>
                    <p:nvPicPr>
                      <p:cNvPr id="40968"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2875" y="2471793"/>
                        <a:ext cx="330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9" name="Object 19"/>
          <p:cNvGraphicFramePr>
            <a:graphicFrameLocks noChangeAspect="1"/>
          </p:cNvGraphicFramePr>
          <p:nvPr/>
        </p:nvGraphicFramePr>
        <p:xfrm>
          <a:off x="7686675" y="1587500"/>
          <a:ext cx="165100" cy="279400"/>
        </p:xfrm>
        <a:graphic>
          <a:graphicData uri="http://schemas.openxmlformats.org/presentationml/2006/ole">
            <mc:AlternateContent xmlns:mc="http://schemas.openxmlformats.org/markup-compatibility/2006">
              <mc:Choice xmlns:v="urn:schemas-microsoft-com:vml" Requires="v">
                <p:oleObj name="Equation" r:id="rId16" imgW="164880" imgH="279360" progId="Equation.DSMT4">
                  <p:embed/>
                </p:oleObj>
              </mc:Choice>
              <mc:Fallback>
                <p:oleObj name="Equation" r:id="rId16" imgW="164880" imgH="279360" progId="Equation.DSMT4">
                  <p:embed/>
                  <p:pic>
                    <p:nvPicPr>
                      <p:cNvPr id="40969"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86675" y="1587500"/>
                        <a:ext cx="165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7" name="Line 20"/>
          <p:cNvSpPr>
            <a:spLocks noChangeShapeType="1"/>
          </p:cNvSpPr>
          <p:nvPr/>
        </p:nvSpPr>
        <p:spPr bwMode="auto">
          <a:xfrm>
            <a:off x="7870826" y="3935413"/>
            <a:ext cx="403225" cy="0"/>
          </a:xfrm>
          <a:prstGeom prst="line">
            <a:avLst/>
          </a:prstGeom>
          <a:noFill/>
          <a:ln w="50800">
            <a:solidFill>
              <a:srgbClr val="6E2500"/>
            </a:solidFill>
            <a:round/>
            <a:headEnd/>
            <a:tailEnd/>
          </a:ln>
        </p:spPr>
        <p:txBody>
          <a:bodyPr/>
          <a:lstStyle/>
          <a:p>
            <a:endParaRPr lang="en-US" sz="2800"/>
          </a:p>
        </p:txBody>
      </p:sp>
      <p:graphicFrame>
        <p:nvGraphicFramePr>
          <p:cNvPr id="40970" name="Object 21"/>
          <p:cNvGraphicFramePr>
            <a:graphicFrameLocks noChangeAspect="1"/>
          </p:cNvGraphicFramePr>
          <p:nvPr/>
        </p:nvGraphicFramePr>
        <p:xfrm>
          <a:off x="7594600" y="3711575"/>
          <a:ext cx="215900" cy="317500"/>
        </p:xfrm>
        <a:graphic>
          <a:graphicData uri="http://schemas.openxmlformats.org/presentationml/2006/ole">
            <mc:AlternateContent xmlns:mc="http://schemas.openxmlformats.org/markup-compatibility/2006">
              <mc:Choice xmlns:v="urn:schemas-microsoft-com:vml" Requires="v">
                <p:oleObj name="Equation" r:id="rId18" imgW="215640" imgH="317160" progId="Equation.DSMT4">
                  <p:embed/>
                </p:oleObj>
              </mc:Choice>
              <mc:Fallback>
                <p:oleObj name="Equation" r:id="rId18" imgW="215640" imgH="317160" progId="Equation.DSMT4">
                  <p:embed/>
                  <p:pic>
                    <p:nvPicPr>
                      <p:cNvPr id="40970" name="Object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94600" y="3711575"/>
                        <a:ext cx="2159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8" name="Rectangle 22"/>
          <p:cNvSpPr>
            <a:spLocks noGrp="1" noChangeArrowheads="1"/>
          </p:cNvSpPr>
          <p:nvPr>
            <p:ph type="title"/>
          </p:nvPr>
        </p:nvSpPr>
        <p:spPr/>
        <p:txBody>
          <a:bodyPr/>
          <a:lstStyle/>
          <a:p>
            <a:r>
              <a:rPr lang="en-US" altLang="zh-CN" dirty="0"/>
              <a:t>PTDF Evaluation</a:t>
            </a:r>
          </a:p>
        </p:txBody>
      </p:sp>
      <p:graphicFrame>
        <p:nvGraphicFramePr>
          <p:cNvPr id="310299" name="Object 27"/>
          <p:cNvGraphicFramePr>
            <a:graphicFrameLocks noChangeAspect="1"/>
          </p:cNvGraphicFramePr>
          <p:nvPr/>
        </p:nvGraphicFramePr>
        <p:xfrm>
          <a:off x="4438650" y="1463675"/>
          <a:ext cx="482600" cy="393700"/>
        </p:xfrm>
        <a:graphic>
          <a:graphicData uri="http://schemas.openxmlformats.org/presentationml/2006/ole">
            <mc:AlternateContent xmlns:mc="http://schemas.openxmlformats.org/markup-compatibility/2006">
              <mc:Choice xmlns:v="urn:schemas-microsoft-com:vml" Requires="v">
                <p:oleObj name="Equation" r:id="rId20" imgW="482400" imgH="393480" progId="Equation.DSMT4">
                  <p:embed/>
                </p:oleObj>
              </mc:Choice>
              <mc:Fallback>
                <p:oleObj name="Equation" r:id="rId20" imgW="482400" imgH="393480" progId="Equation.DSMT4">
                  <p:embed/>
                  <p:pic>
                    <p:nvPicPr>
                      <p:cNvPr id="310299" name="Object 27"/>
                      <p:cNvPicPr>
                        <a:picLocks noChangeAspect="1" noChangeArrowheads="1"/>
                      </p:cNvPicPr>
                      <p:nvPr/>
                    </p:nvPicPr>
                    <p:blipFill>
                      <a:blip r:embed="rId21"/>
                      <a:srcRect/>
                      <a:stretch>
                        <a:fillRect/>
                      </a:stretch>
                    </p:blipFill>
                    <p:spPr bwMode="auto">
                      <a:xfrm>
                        <a:off x="4438650" y="1463675"/>
                        <a:ext cx="482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300" name="Object 28"/>
          <p:cNvGraphicFramePr>
            <a:graphicFrameLocks noChangeAspect="1"/>
          </p:cNvGraphicFramePr>
          <p:nvPr/>
        </p:nvGraphicFramePr>
        <p:xfrm>
          <a:off x="7921625" y="1552575"/>
          <a:ext cx="482600" cy="393700"/>
        </p:xfrm>
        <a:graphic>
          <a:graphicData uri="http://schemas.openxmlformats.org/presentationml/2006/ole">
            <mc:AlternateContent xmlns:mc="http://schemas.openxmlformats.org/markup-compatibility/2006">
              <mc:Choice xmlns:v="urn:schemas-microsoft-com:vml" Requires="v">
                <p:oleObj name="Equation" r:id="rId22" imgW="482400" imgH="393480" progId="Equation.DSMT4">
                  <p:embed/>
                </p:oleObj>
              </mc:Choice>
              <mc:Fallback>
                <p:oleObj name="Equation" r:id="rId22" imgW="482400" imgH="393480" progId="Equation.DSMT4">
                  <p:embed/>
                  <p:pic>
                    <p:nvPicPr>
                      <p:cNvPr id="310300" name="Object 28"/>
                      <p:cNvPicPr>
                        <a:picLocks noChangeAspect="1" noChangeArrowheads="1"/>
                      </p:cNvPicPr>
                      <p:nvPr/>
                    </p:nvPicPr>
                    <p:blipFill>
                      <a:blip r:embed="rId23"/>
                      <a:srcRect/>
                      <a:stretch>
                        <a:fillRect/>
                      </a:stretch>
                    </p:blipFill>
                    <p:spPr bwMode="auto">
                      <a:xfrm>
                        <a:off x="7921625" y="1552575"/>
                        <a:ext cx="482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301" name="Object 29"/>
          <p:cNvGraphicFramePr>
            <a:graphicFrameLocks noChangeAspect="1"/>
          </p:cNvGraphicFramePr>
          <p:nvPr/>
        </p:nvGraphicFramePr>
        <p:xfrm>
          <a:off x="5426075" y="2578100"/>
          <a:ext cx="901700" cy="482600"/>
        </p:xfrm>
        <a:graphic>
          <a:graphicData uri="http://schemas.openxmlformats.org/presentationml/2006/ole">
            <mc:AlternateContent xmlns:mc="http://schemas.openxmlformats.org/markup-compatibility/2006">
              <mc:Choice xmlns:v="urn:schemas-microsoft-com:vml" Requires="v">
                <p:oleObj name="Equation" r:id="rId24" imgW="901440" imgH="482400" progId="Equation.DSMT4">
                  <p:embed/>
                </p:oleObj>
              </mc:Choice>
              <mc:Fallback>
                <p:oleObj name="Equation" r:id="rId24" imgW="901440" imgH="482400" progId="Equation.DSMT4">
                  <p:embed/>
                  <p:pic>
                    <p:nvPicPr>
                      <p:cNvPr id="310301" name="Object 2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426075" y="2578100"/>
                        <a:ext cx="901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302" name="Object 30"/>
          <p:cNvGraphicFramePr>
            <a:graphicFrameLocks noChangeAspect="1"/>
          </p:cNvGraphicFramePr>
          <p:nvPr/>
        </p:nvGraphicFramePr>
        <p:xfrm>
          <a:off x="6283325" y="2587625"/>
          <a:ext cx="787400" cy="482600"/>
        </p:xfrm>
        <a:graphic>
          <a:graphicData uri="http://schemas.openxmlformats.org/presentationml/2006/ole">
            <mc:AlternateContent xmlns:mc="http://schemas.openxmlformats.org/markup-compatibility/2006">
              <mc:Choice xmlns:v="urn:schemas-microsoft-com:vml" Requires="v">
                <p:oleObj name="Equation" r:id="rId26" imgW="787320" imgH="482400" progId="Equation.DSMT4">
                  <p:embed/>
                </p:oleObj>
              </mc:Choice>
              <mc:Fallback>
                <p:oleObj name="Equation" r:id="rId26" imgW="787320" imgH="482400" progId="Equation.DSMT4">
                  <p:embed/>
                  <p:pic>
                    <p:nvPicPr>
                      <p:cNvPr id="310302" name="Object 3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283325" y="2587625"/>
                        <a:ext cx="787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9" name="Line 32"/>
          <p:cNvSpPr>
            <a:spLocks noChangeShapeType="1"/>
          </p:cNvSpPr>
          <p:nvPr/>
        </p:nvSpPr>
        <p:spPr bwMode="auto">
          <a:xfrm rot="10800000" flipV="1">
            <a:off x="7956550" y="3933825"/>
            <a:ext cx="0" cy="749300"/>
          </a:xfrm>
          <a:prstGeom prst="line">
            <a:avLst/>
          </a:prstGeom>
          <a:noFill/>
          <a:ln w="34925">
            <a:solidFill>
              <a:schemeClr val="tx1"/>
            </a:solidFill>
            <a:round/>
            <a:headEnd/>
            <a:tailEnd type="triangle" w="lg" len="lg"/>
          </a:ln>
        </p:spPr>
        <p:txBody>
          <a:bodyPr/>
          <a:lstStyle/>
          <a:p>
            <a:endParaRPr lang="en-US" sz="2800"/>
          </a:p>
        </p:txBody>
      </p:sp>
      <p:graphicFrame>
        <p:nvGraphicFramePr>
          <p:cNvPr id="40975" name="Object 33"/>
          <p:cNvGraphicFramePr>
            <a:graphicFrameLocks noChangeAspect="1"/>
          </p:cNvGraphicFramePr>
          <p:nvPr/>
        </p:nvGraphicFramePr>
        <p:xfrm>
          <a:off x="7594600" y="4457700"/>
          <a:ext cx="177800" cy="304800"/>
        </p:xfrm>
        <a:graphic>
          <a:graphicData uri="http://schemas.openxmlformats.org/presentationml/2006/ole">
            <mc:AlternateContent xmlns:mc="http://schemas.openxmlformats.org/markup-compatibility/2006">
              <mc:Choice xmlns:v="urn:schemas-microsoft-com:vml" Requires="v">
                <p:oleObj name="Equation" r:id="rId28" imgW="177480" imgH="304560" progId="Equation.DSMT4">
                  <p:embed/>
                </p:oleObj>
              </mc:Choice>
              <mc:Fallback>
                <p:oleObj name="Equation" r:id="rId28" imgW="177480" imgH="304560" progId="Equation.DSMT4">
                  <p:embed/>
                  <p:pic>
                    <p:nvPicPr>
                      <p:cNvPr id="40975" name="Object 3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594600" y="4457700"/>
                        <a:ext cx="17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0" name="Line 35"/>
          <p:cNvSpPr>
            <a:spLocks noChangeShapeType="1"/>
          </p:cNvSpPr>
          <p:nvPr/>
        </p:nvSpPr>
        <p:spPr bwMode="auto">
          <a:xfrm flipV="1">
            <a:off x="8147050" y="3933825"/>
            <a:ext cx="0" cy="749300"/>
          </a:xfrm>
          <a:prstGeom prst="line">
            <a:avLst/>
          </a:prstGeom>
          <a:noFill/>
          <a:ln w="34925">
            <a:solidFill>
              <a:srgbClr val="FF00FF"/>
            </a:solidFill>
            <a:round/>
            <a:headEnd/>
            <a:tailEnd type="triangle" w="lg" len="lg"/>
          </a:ln>
        </p:spPr>
        <p:txBody>
          <a:bodyPr/>
          <a:lstStyle/>
          <a:p>
            <a:endParaRPr lang="en-US" sz="2800"/>
          </a:p>
        </p:txBody>
      </p:sp>
      <p:graphicFrame>
        <p:nvGraphicFramePr>
          <p:cNvPr id="40976" name="Object 36"/>
          <p:cNvGraphicFramePr>
            <a:graphicFrameLocks noChangeAspect="1"/>
          </p:cNvGraphicFramePr>
          <p:nvPr/>
        </p:nvGraphicFramePr>
        <p:xfrm>
          <a:off x="8385175" y="4441825"/>
          <a:ext cx="177800" cy="304800"/>
        </p:xfrm>
        <a:graphic>
          <a:graphicData uri="http://schemas.openxmlformats.org/presentationml/2006/ole">
            <mc:AlternateContent xmlns:mc="http://schemas.openxmlformats.org/markup-compatibility/2006">
              <mc:Choice xmlns:v="urn:schemas-microsoft-com:vml" Requires="v">
                <p:oleObj name="Equation" r:id="rId30" imgW="177480" imgH="304560" progId="Equation.DSMT4">
                  <p:embed/>
                </p:oleObj>
              </mc:Choice>
              <mc:Fallback>
                <p:oleObj name="Equation" r:id="rId30" imgW="177480" imgH="304560" progId="Equation.DSMT4">
                  <p:embed/>
                  <p:pic>
                    <p:nvPicPr>
                      <p:cNvPr id="40976" name="Object 3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385175" y="4441825"/>
                        <a:ext cx="17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7" name="Object 23"/>
          <p:cNvGraphicFramePr>
            <a:graphicFrameLocks noChangeAspect="1"/>
          </p:cNvGraphicFramePr>
          <p:nvPr/>
        </p:nvGraphicFramePr>
        <p:xfrm>
          <a:off x="4709424" y="5033932"/>
          <a:ext cx="2552700" cy="533400"/>
        </p:xfrm>
        <a:graphic>
          <a:graphicData uri="http://schemas.openxmlformats.org/presentationml/2006/ole">
            <mc:AlternateContent xmlns:mc="http://schemas.openxmlformats.org/markup-compatibility/2006">
              <mc:Choice xmlns:v="urn:schemas-microsoft-com:vml" Requires="v">
                <p:oleObj name="Equation" r:id="rId32" imgW="2552400" imgH="533160" progId="Equation.DSMT4">
                  <p:embed/>
                </p:oleObj>
              </mc:Choice>
              <mc:Fallback>
                <p:oleObj name="Equation" r:id="rId32" imgW="2552400" imgH="533160" progId="Equation.DSMT4">
                  <p:embed/>
                  <p:pic>
                    <p:nvPicPr>
                      <p:cNvPr id="40977" name="Object 2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09424" y="5033932"/>
                        <a:ext cx="2552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1" name="Rectangle 37"/>
          <p:cNvSpPr>
            <a:spLocks noChangeArrowheads="1"/>
          </p:cNvSpPr>
          <p:nvPr/>
        </p:nvSpPr>
        <p:spPr bwMode="auto">
          <a:xfrm>
            <a:off x="4576074" y="4887882"/>
            <a:ext cx="2819400" cy="825500"/>
          </a:xfrm>
          <a:prstGeom prst="rect">
            <a:avLst/>
          </a:prstGeom>
          <a:noFill/>
          <a:ln w="25400">
            <a:solidFill>
              <a:srgbClr val="0000FF"/>
            </a:solidFill>
            <a:miter lim="800000"/>
            <a:headEnd/>
            <a:tailEnd/>
          </a:ln>
        </p:spPr>
        <p:txBody>
          <a:bodyPr wrap="none" anchor="ctr"/>
          <a:lstStyle/>
          <a:p>
            <a:endParaRPr lang="en-US" sz="2800"/>
          </a:p>
        </p:txBody>
      </p:sp>
      <p:sp>
        <p:nvSpPr>
          <p:cNvPr id="34" name="TextBox 33"/>
          <p:cNvSpPr txBox="1"/>
          <p:nvPr/>
        </p:nvSpPr>
        <p:spPr>
          <a:xfrm>
            <a:off x="417412" y="2544713"/>
            <a:ext cx="2584362" cy="2308324"/>
          </a:xfrm>
          <a:prstGeom prst="rect">
            <a:avLst/>
          </a:prstGeom>
          <a:solidFill>
            <a:schemeClr val="bg1">
              <a:lumMod val="95000"/>
            </a:schemeClr>
          </a:solidFill>
        </p:spPr>
        <p:txBody>
          <a:bodyPr wrap="square" rtlCol="0">
            <a:spAutoFit/>
          </a:bodyPr>
          <a:lstStyle/>
          <a:p>
            <a:pPr>
              <a:spcBef>
                <a:spcPts val="0"/>
              </a:spcBef>
            </a:pPr>
            <a:r>
              <a:rPr lang="en-US" sz="2400" dirty="0">
                <a:solidFill>
                  <a:srgbClr val="1E0000"/>
                </a:solidFill>
              </a:rPr>
              <a:t>Defined in terms of</a:t>
            </a:r>
            <a:br>
              <a:rPr lang="en-US" sz="2400" dirty="0">
                <a:solidFill>
                  <a:srgbClr val="1E0000"/>
                </a:solidFill>
              </a:rPr>
            </a:br>
            <a:r>
              <a:rPr lang="en-US" sz="2400" dirty="0">
                <a:solidFill>
                  <a:srgbClr val="1E0000"/>
                </a:solidFill>
              </a:rPr>
              <a:t>the injection shift</a:t>
            </a:r>
            <a:br>
              <a:rPr lang="en-US" sz="2400" dirty="0">
                <a:solidFill>
                  <a:srgbClr val="1E0000"/>
                </a:solidFill>
              </a:rPr>
            </a:br>
            <a:r>
              <a:rPr lang="en-US" sz="2400" dirty="0">
                <a:solidFill>
                  <a:srgbClr val="1E0000"/>
                </a:solidFill>
              </a:rPr>
              <a:t>factors (ISFs); </a:t>
            </a:r>
            <a:br>
              <a:rPr lang="en-US" sz="2400" dirty="0">
                <a:solidFill>
                  <a:srgbClr val="1E0000"/>
                </a:solidFill>
              </a:rPr>
            </a:br>
            <a:r>
              <a:rPr lang="en-US" sz="2400" dirty="0">
                <a:solidFill>
                  <a:srgbClr val="1E0000"/>
                </a:solidFill>
              </a:rPr>
              <a:t>the slack  bus </a:t>
            </a:r>
            <a:br>
              <a:rPr lang="en-US" sz="2400" dirty="0">
                <a:solidFill>
                  <a:srgbClr val="1E0000"/>
                </a:solidFill>
              </a:rPr>
            </a:br>
            <a:r>
              <a:rPr lang="en-US" sz="2400" dirty="0">
                <a:solidFill>
                  <a:srgbClr val="1E0000"/>
                </a:solidFill>
              </a:rPr>
              <a:t>dependence in</a:t>
            </a:r>
            <a:br>
              <a:rPr lang="en-US" sz="2400" dirty="0">
                <a:solidFill>
                  <a:srgbClr val="1E0000"/>
                </a:solidFill>
              </a:rPr>
            </a:br>
            <a:r>
              <a:rPr lang="en-US" sz="2400" dirty="0">
                <a:solidFill>
                  <a:srgbClr val="1E0000"/>
                </a:solidFill>
              </a:rPr>
              <a:t>each cancels out</a:t>
            </a:r>
          </a:p>
        </p:txBody>
      </p:sp>
      <p:sp>
        <p:nvSpPr>
          <p:cNvPr id="35" name="TextBox 34"/>
          <p:cNvSpPr txBox="1"/>
          <p:nvPr/>
        </p:nvSpPr>
        <p:spPr>
          <a:xfrm>
            <a:off x="7847784" y="5012732"/>
            <a:ext cx="2380780" cy="1200329"/>
          </a:xfrm>
          <a:prstGeom prst="rect">
            <a:avLst/>
          </a:prstGeom>
          <a:solidFill>
            <a:schemeClr val="bg1">
              <a:lumMod val="95000"/>
            </a:schemeClr>
          </a:solidFill>
        </p:spPr>
        <p:txBody>
          <a:bodyPr wrap="square" rtlCol="0">
            <a:spAutoFit/>
          </a:bodyPr>
          <a:lstStyle/>
          <a:p>
            <a:pPr>
              <a:spcBef>
                <a:spcPts val="0"/>
              </a:spcBef>
            </a:pPr>
            <a:r>
              <a:rPr lang="en-US" sz="2400" dirty="0">
                <a:solidFill>
                  <a:srgbClr val="1E0000"/>
                </a:solidFill>
              </a:rPr>
              <a:t>The PTDFs to the</a:t>
            </a:r>
            <a:br>
              <a:rPr lang="en-US" sz="2400" dirty="0">
                <a:solidFill>
                  <a:srgbClr val="1E0000"/>
                </a:solidFill>
              </a:rPr>
            </a:br>
            <a:r>
              <a:rPr lang="en-US" sz="2400" dirty="0">
                <a:solidFill>
                  <a:srgbClr val="1E0000"/>
                </a:solidFill>
              </a:rPr>
              <a:t>slack bus are the </a:t>
            </a:r>
            <a:br>
              <a:rPr lang="en-US" sz="2400" dirty="0">
                <a:solidFill>
                  <a:srgbClr val="1E0000"/>
                </a:solidFill>
              </a:rPr>
            </a:br>
            <a:r>
              <a:rPr lang="en-US" sz="2400" dirty="0">
                <a:solidFill>
                  <a:srgbClr val="1E0000"/>
                </a:solidFill>
              </a:rPr>
              <a:t>ISFs</a:t>
            </a:r>
          </a:p>
        </p:txBody>
      </p:sp>
      <p:sp>
        <p:nvSpPr>
          <p:cNvPr id="2" name="Slide Number Placeholder 1">
            <a:extLst>
              <a:ext uri="{FF2B5EF4-FFF2-40B4-BE49-F238E27FC236}">
                <a16:creationId xmlns:a16="http://schemas.microsoft.com/office/drawing/2014/main" id="{80E5C1FA-F904-138E-5C44-3C83091B61C4}"/>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55</a:t>
            </a:fld>
            <a:endParaRPr lang="en-US" sz="2000" dirty="0">
              <a:solidFill>
                <a:srgbClr val="1E0000"/>
              </a:solidFill>
            </a:endParaRPr>
          </a:p>
        </p:txBody>
      </p:sp>
    </p:spTree>
    <p:extLst>
      <p:ext uri="{BB962C8B-B14F-4D97-AF65-F5344CB8AC3E}">
        <p14:creationId xmlns:p14="http://schemas.microsoft.com/office/powerpoint/2010/main" val="4140596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PTDFs in PowerWorld</a:t>
            </a:r>
          </a:p>
        </p:txBody>
      </p:sp>
      <p:sp>
        <p:nvSpPr>
          <p:cNvPr id="3" name="Content Placeholder 2"/>
          <p:cNvSpPr>
            <a:spLocks noGrp="1"/>
          </p:cNvSpPr>
          <p:nvPr>
            <p:ph idx="1"/>
          </p:nvPr>
        </p:nvSpPr>
        <p:spPr>
          <a:xfrm>
            <a:off x="457200" y="1280160"/>
            <a:ext cx="9916887" cy="1844040"/>
          </a:xfrm>
        </p:spPr>
        <p:txBody>
          <a:bodyPr/>
          <a:lstStyle/>
          <a:p>
            <a:r>
              <a:rPr lang="en-US" dirty="0"/>
              <a:t>PowerWorld provides a number of options for calculating and visualizing PTDFs</a:t>
            </a:r>
          </a:p>
          <a:p>
            <a:pPr lvl="1"/>
            <a:r>
              <a:rPr lang="en-US" dirty="0"/>
              <a:t>Select Tools, Sensitivities, Power Transfer Distribution Factors (PTDFs)</a:t>
            </a:r>
          </a:p>
          <a:p>
            <a:pPr lvl="1"/>
            <a:endParaRPr lang="en-US" dirty="0"/>
          </a:p>
        </p:txBody>
      </p:sp>
      <p:pic>
        <p:nvPicPr>
          <p:cNvPr id="3768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49680" y="2666940"/>
            <a:ext cx="5836920" cy="362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3269" y="3075649"/>
            <a:ext cx="3728573" cy="1200329"/>
          </a:xfrm>
          <a:prstGeom prst="rect">
            <a:avLst/>
          </a:prstGeom>
          <a:solidFill>
            <a:schemeClr val="bg1">
              <a:lumMod val="95000"/>
            </a:schemeClr>
          </a:solidFill>
        </p:spPr>
        <p:txBody>
          <a:bodyPr wrap="square" rtlCol="0">
            <a:spAutoFit/>
          </a:bodyPr>
          <a:lstStyle/>
          <a:p>
            <a:pPr>
              <a:spcBef>
                <a:spcPts val="0"/>
              </a:spcBef>
            </a:pPr>
            <a:r>
              <a:rPr lang="en-US" sz="2400" dirty="0">
                <a:solidFill>
                  <a:srgbClr val="1E0000"/>
                </a:solidFill>
              </a:rPr>
              <a:t>Results are shown for the five bus case for the </a:t>
            </a:r>
            <a:br>
              <a:rPr lang="en-US" sz="2400" dirty="0">
                <a:solidFill>
                  <a:srgbClr val="1E0000"/>
                </a:solidFill>
              </a:rPr>
            </a:br>
            <a:r>
              <a:rPr lang="en-US" sz="2400" dirty="0">
                <a:solidFill>
                  <a:srgbClr val="1E0000"/>
                </a:solidFill>
              </a:rPr>
              <a:t>Bus 2 to Bus 3 transaction</a:t>
            </a:r>
          </a:p>
        </p:txBody>
      </p:sp>
      <p:sp>
        <p:nvSpPr>
          <p:cNvPr id="8" name="TextBox 7"/>
          <p:cNvSpPr txBox="1"/>
          <p:nvPr/>
        </p:nvSpPr>
        <p:spPr>
          <a:xfrm>
            <a:off x="7710136" y="4800601"/>
            <a:ext cx="2855974" cy="830997"/>
          </a:xfrm>
          <a:prstGeom prst="rect">
            <a:avLst/>
          </a:prstGeom>
          <a:solidFill>
            <a:schemeClr val="bg1">
              <a:lumMod val="95000"/>
            </a:schemeClr>
          </a:solidFill>
        </p:spPr>
        <p:txBody>
          <a:bodyPr wrap="square" rtlCol="0">
            <a:spAutoFit/>
          </a:bodyPr>
          <a:lstStyle/>
          <a:p>
            <a:pPr>
              <a:spcBef>
                <a:spcPts val="0"/>
              </a:spcBef>
            </a:pPr>
            <a:r>
              <a:rPr lang="en-US" sz="2400" dirty="0">
                <a:solidFill>
                  <a:srgbClr val="1E0000"/>
                </a:solidFill>
              </a:rPr>
              <a:t>There is a button to visualize the PTDFs</a:t>
            </a:r>
          </a:p>
        </p:txBody>
      </p:sp>
      <p:cxnSp>
        <p:nvCxnSpPr>
          <p:cNvPr id="6" name="Straight Arrow Connector 5"/>
          <p:cNvCxnSpPr/>
          <p:nvPr/>
        </p:nvCxnSpPr>
        <p:spPr bwMode="auto">
          <a:xfrm>
            <a:off x="6553200" y="4693920"/>
            <a:ext cx="914400" cy="914400"/>
          </a:xfrm>
          <a:prstGeom prst="straightConnector1">
            <a:avLst/>
          </a:prstGeom>
          <a:noFill/>
          <a:ln w="9525" cap="flat" cmpd="sng" algn="ctr">
            <a:noFill/>
            <a:prstDash val="solid"/>
            <a:round/>
            <a:headEnd type="none" w="med" len="med"/>
            <a:tailEnd type="triangle"/>
          </a:ln>
          <a:effectLst/>
        </p:spPr>
      </p:cxnSp>
      <p:cxnSp>
        <p:nvCxnSpPr>
          <p:cNvPr id="10" name="Straight Arrow Connector 9"/>
          <p:cNvCxnSpPr/>
          <p:nvPr/>
        </p:nvCxnSpPr>
        <p:spPr bwMode="auto">
          <a:xfrm flipV="1">
            <a:off x="9042110" y="4495801"/>
            <a:ext cx="101890" cy="48954"/>
          </a:xfrm>
          <a:prstGeom prst="straightConnector1">
            <a:avLst/>
          </a:prstGeom>
          <a:noFill/>
          <a:ln w="9525" cap="flat" cmpd="sng" algn="ctr">
            <a:noFill/>
            <a:prstDash val="solid"/>
            <a:round/>
            <a:headEnd type="none" w="med" len="med"/>
            <a:tailEnd type="triangle"/>
          </a:ln>
          <a:effectLst/>
        </p:spPr>
      </p:cxnSp>
      <p:cxnSp>
        <p:nvCxnSpPr>
          <p:cNvPr id="14" name="Straight Arrow Connector 13"/>
          <p:cNvCxnSpPr/>
          <p:nvPr/>
        </p:nvCxnSpPr>
        <p:spPr bwMode="auto">
          <a:xfrm>
            <a:off x="9906000" y="152400"/>
            <a:ext cx="914400" cy="914400"/>
          </a:xfrm>
          <a:prstGeom prst="straightConnector1">
            <a:avLst/>
          </a:prstGeom>
          <a:noFill/>
          <a:ln w="9525" cap="flat" cmpd="sng" algn="ctr">
            <a:noFill/>
            <a:prstDash val="solid"/>
            <a:round/>
            <a:headEnd type="none" w="med" len="med"/>
            <a:tailEnd type="triangle"/>
          </a:ln>
          <a:effectLst/>
        </p:spPr>
      </p:cxnSp>
      <p:cxnSp>
        <p:nvCxnSpPr>
          <p:cNvPr id="17" name="Straight Arrow Connector 16"/>
          <p:cNvCxnSpPr>
            <a:cxnSpLocks/>
          </p:cNvCxnSpPr>
          <p:nvPr/>
        </p:nvCxnSpPr>
        <p:spPr bwMode="auto">
          <a:xfrm flipH="1">
            <a:off x="5226012" y="5012343"/>
            <a:ext cx="2241588" cy="0"/>
          </a:xfrm>
          <a:prstGeom prst="straightConnector1">
            <a:avLst/>
          </a:prstGeom>
          <a:noFill/>
          <a:ln w="44450" cap="flat" cmpd="sng" algn="ctr">
            <a:solidFill>
              <a:srgbClr val="1E0000"/>
            </a:solidFill>
            <a:prstDash val="solid"/>
            <a:round/>
            <a:headEnd type="none" w="med" len="med"/>
            <a:tailEnd type="triangle"/>
          </a:ln>
          <a:effectLst/>
        </p:spPr>
      </p:cxnSp>
      <p:sp>
        <p:nvSpPr>
          <p:cNvPr id="4" name="Slide Number Placeholder 1">
            <a:extLst>
              <a:ext uri="{FF2B5EF4-FFF2-40B4-BE49-F238E27FC236}">
                <a16:creationId xmlns:a16="http://schemas.microsoft.com/office/drawing/2014/main" id="{78CE99C0-E8D9-8218-7A05-E9365AAA298D}"/>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56</a:t>
            </a:fld>
            <a:endParaRPr lang="en-US" sz="2000" dirty="0">
              <a:solidFill>
                <a:srgbClr val="1E0000"/>
              </a:solidFill>
            </a:endParaRPr>
          </a:p>
        </p:txBody>
      </p:sp>
    </p:spTree>
    <p:extLst>
      <p:ext uri="{BB962C8B-B14F-4D97-AF65-F5344CB8AC3E}">
        <p14:creationId xmlns:p14="http://schemas.microsoft.com/office/powerpoint/2010/main" val="275289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Bus PTDF Visualization</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946" r="19938"/>
          <a:stretch/>
        </p:blipFill>
        <p:spPr bwMode="auto">
          <a:xfrm>
            <a:off x="914400" y="1280160"/>
            <a:ext cx="649224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0" y="2057400"/>
            <a:ext cx="2956560" cy="830997"/>
          </a:xfrm>
          <a:prstGeom prst="rect">
            <a:avLst/>
          </a:prstGeom>
          <a:solidFill>
            <a:schemeClr val="bg1">
              <a:lumMod val="95000"/>
            </a:schemeClr>
          </a:solidFill>
        </p:spPr>
        <p:txBody>
          <a:bodyPr wrap="square" rtlCol="0">
            <a:spAutoFit/>
          </a:bodyPr>
          <a:lstStyle/>
          <a:p>
            <a:r>
              <a:rPr lang="en-US" sz="2400" dirty="0">
                <a:solidFill>
                  <a:srgbClr val="1E0000"/>
                </a:solidFill>
              </a:rPr>
              <a:t>PowerWorld Case: </a:t>
            </a:r>
            <a:br>
              <a:rPr lang="en-US" sz="2400" dirty="0">
                <a:solidFill>
                  <a:srgbClr val="1E0000"/>
                </a:solidFill>
              </a:rPr>
            </a:br>
            <a:r>
              <a:rPr lang="en-US" sz="2400" b="1" dirty="0">
                <a:solidFill>
                  <a:srgbClr val="1E0000"/>
                </a:solidFill>
              </a:rPr>
              <a:t>B5_DistFact_PTDF</a:t>
            </a:r>
          </a:p>
        </p:txBody>
      </p:sp>
      <p:sp>
        <p:nvSpPr>
          <p:cNvPr id="3" name="Slide Number Placeholder 1">
            <a:extLst>
              <a:ext uri="{FF2B5EF4-FFF2-40B4-BE49-F238E27FC236}">
                <a16:creationId xmlns:a16="http://schemas.microsoft.com/office/drawing/2014/main" id="{65992076-877F-887A-4B44-8B9AD52C1757}"/>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57</a:t>
            </a:fld>
            <a:endParaRPr lang="en-US" sz="2000" dirty="0">
              <a:solidFill>
                <a:srgbClr val="1E0000"/>
              </a:solidFill>
            </a:endParaRPr>
          </a:p>
        </p:txBody>
      </p:sp>
    </p:spTree>
    <p:extLst>
      <p:ext uri="{BB962C8B-B14F-4D97-AF65-F5344CB8AC3E}">
        <p14:creationId xmlns:p14="http://schemas.microsoft.com/office/powerpoint/2010/main" val="2314106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Nine Bus PTDF Example</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571" r="27353"/>
          <a:stretch/>
        </p:blipFill>
        <p:spPr bwMode="auto">
          <a:xfrm>
            <a:off x="914400" y="1280160"/>
            <a:ext cx="539496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934200" y="4016276"/>
            <a:ext cx="2666999" cy="830997"/>
          </a:xfrm>
          <a:prstGeom prst="rect">
            <a:avLst/>
          </a:prstGeom>
          <a:solidFill>
            <a:schemeClr val="bg1">
              <a:lumMod val="95000"/>
            </a:schemeClr>
          </a:solidFill>
        </p:spPr>
        <p:txBody>
          <a:bodyPr wrap="square">
            <a:spAutoFit/>
          </a:bodyPr>
          <a:lstStyle/>
          <a:p>
            <a:r>
              <a:rPr lang="en-US" sz="2400" dirty="0">
                <a:solidFill>
                  <a:srgbClr val="1E0000"/>
                </a:solidFill>
              </a:rPr>
              <a:t>PowerWorld Case: </a:t>
            </a:r>
            <a:br>
              <a:rPr lang="en-US" sz="2400" dirty="0">
                <a:solidFill>
                  <a:srgbClr val="1E0000"/>
                </a:solidFill>
              </a:rPr>
            </a:br>
            <a:r>
              <a:rPr lang="en-US" sz="2400" b="1" dirty="0">
                <a:solidFill>
                  <a:srgbClr val="1E0000"/>
                </a:solidFill>
              </a:rPr>
              <a:t>B9_PTDF</a:t>
            </a:r>
          </a:p>
        </p:txBody>
      </p:sp>
      <p:sp>
        <p:nvSpPr>
          <p:cNvPr id="6" name="TextBox 5"/>
          <p:cNvSpPr txBox="1"/>
          <p:nvPr/>
        </p:nvSpPr>
        <p:spPr>
          <a:xfrm>
            <a:off x="7086600" y="1425476"/>
            <a:ext cx="3404626" cy="2308324"/>
          </a:xfrm>
          <a:prstGeom prst="rect">
            <a:avLst/>
          </a:prstGeom>
          <a:solidFill>
            <a:schemeClr val="bg1">
              <a:lumMod val="95000"/>
            </a:schemeClr>
          </a:solidFill>
        </p:spPr>
        <p:txBody>
          <a:bodyPr wrap="square" rtlCol="0">
            <a:spAutoFit/>
          </a:bodyPr>
          <a:lstStyle/>
          <a:p>
            <a:r>
              <a:rPr lang="en-US" sz="2400" dirty="0">
                <a:solidFill>
                  <a:srgbClr val="1E0000"/>
                </a:solidFill>
              </a:rPr>
              <a:t>Display shows the PTDFs</a:t>
            </a:r>
            <a:br>
              <a:rPr lang="en-US" sz="2400" dirty="0">
                <a:solidFill>
                  <a:srgbClr val="1E0000"/>
                </a:solidFill>
              </a:rPr>
            </a:br>
            <a:r>
              <a:rPr lang="en-US" sz="2400" dirty="0">
                <a:solidFill>
                  <a:srgbClr val="1E0000"/>
                </a:solidFill>
              </a:rPr>
              <a:t>for a basic transaction</a:t>
            </a:r>
            <a:br>
              <a:rPr lang="en-US" sz="2400" dirty="0">
                <a:solidFill>
                  <a:srgbClr val="1E0000"/>
                </a:solidFill>
              </a:rPr>
            </a:br>
            <a:r>
              <a:rPr lang="en-US" sz="2400" dirty="0">
                <a:solidFill>
                  <a:srgbClr val="1E0000"/>
                </a:solidFill>
              </a:rPr>
              <a:t>from Bus A to Bus I.  Note that 100% of the transaction leaves Bus A</a:t>
            </a:r>
            <a:br>
              <a:rPr lang="en-US" sz="2400" dirty="0">
                <a:solidFill>
                  <a:srgbClr val="1E0000"/>
                </a:solidFill>
              </a:rPr>
            </a:br>
            <a:r>
              <a:rPr lang="en-US" sz="2400" dirty="0">
                <a:solidFill>
                  <a:srgbClr val="1E0000"/>
                </a:solidFill>
              </a:rPr>
              <a:t>and 100% arrives at Bus I</a:t>
            </a:r>
          </a:p>
        </p:txBody>
      </p:sp>
      <p:sp>
        <p:nvSpPr>
          <p:cNvPr id="3" name="Slide Number Placeholder 1">
            <a:extLst>
              <a:ext uri="{FF2B5EF4-FFF2-40B4-BE49-F238E27FC236}">
                <a16:creationId xmlns:a16="http://schemas.microsoft.com/office/drawing/2014/main" id="{C534DE1E-BAAB-8D8F-87C7-DF3295545532}"/>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58</a:t>
            </a:fld>
            <a:endParaRPr lang="en-US" sz="2000" dirty="0">
              <a:solidFill>
                <a:srgbClr val="1E0000"/>
              </a:solidFill>
            </a:endParaRPr>
          </a:p>
        </p:txBody>
      </p:sp>
    </p:spTree>
    <p:extLst>
      <p:ext uri="{BB962C8B-B14F-4D97-AF65-F5344CB8AC3E}">
        <p14:creationId xmlns:p14="http://schemas.microsoft.com/office/powerpoint/2010/main" val="384969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by 2 Block Matrix Computation</a:t>
            </a:r>
          </a:p>
        </p:txBody>
      </p:sp>
      <p:sp>
        <p:nvSpPr>
          <p:cNvPr id="3" name="Content Placeholder 2"/>
          <p:cNvSpPr>
            <a:spLocks noGrp="1"/>
          </p:cNvSpPr>
          <p:nvPr>
            <p:ph idx="1"/>
          </p:nvPr>
        </p:nvSpPr>
        <p:spPr/>
        <p:txBody>
          <a:bodyPr/>
          <a:lstStyle/>
          <a:p>
            <a:r>
              <a:rPr lang="en-US" dirty="0"/>
              <a:t>By treating our data structures as two by two blocks, we reduce the computation required to add fills substantially.</a:t>
            </a:r>
          </a:p>
          <a:p>
            <a:pPr lvl="1"/>
            <a:r>
              <a:rPr lang="en-US" dirty="0"/>
              <a:t>Half the number of rows, and four times fewer elements</a:t>
            </a:r>
          </a:p>
          <a:p>
            <a:r>
              <a:rPr lang="en-US" dirty="0"/>
              <a:t>Overall computation is reduced somewhat since we have four times fewer elements, but we do have more computation per element.</a:t>
            </a:r>
          </a:p>
        </p:txBody>
      </p:sp>
      <p:sp>
        <p:nvSpPr>
          <p:cNvPr id="4" name="Slide Number Placeholder 1">
            <a:extLst>
              <a:ext uri="{FF2B5EF4-FFF2-40B4-BE49-F238E27FC236}">
                <a16:creationId xmlns:a16="http://schemas.microsoft.com/office/drawing/2014/main" id="{8ABFD0AF-F65F-1038-01EB-20665977E384}"/>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a:t>
            </a:fld>
            <a:endParaRPr lang="en-US" sz="2000" dirty="0">
              <a:solidFill>
                <a:srgbClr val="1E0000"/>
              </a:solidFill>
            </a:endParaRPr>
          </a:p>
        </p:txBody>
      </p:sp>
    </p:spTree>
    <p:extLst>
      <p:ext uri="{BB962C8B-B14F-4D97-AF65-F5344CB8AC3E}">
        <p14:creationId xmlns:p14="http://schemas.microsoft.com/office/powerpoint/2010/main" val="16939628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Eastern Interconnect Example: Wisconsin Utility to TVA PTDFs</a:t>
            </a:r>
          </a:p>
        </p:txBody>
      </p:sp>
      <p:pic>
        <p:nvPicPr>
          <p:cNvPr id="4" name="Picture 3" descr="WETVAPTD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280160"/>
            <a:ext cx="7372227" cy="4968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8418617" y="1313593"/>
            <a:ext cx="3045353" cy="1569660"/>
          </a:xfrm>
          <a:prstGeom prst="rect">
            <a:avLst/>
          </a:prstGeom>
          <a:solidFill>
            <a:schemeClr val="bg1">
              <a:lumMod val="95000"/>
            </a:schemeClr>
          </a:solidFill>
        </p:spPr>
        <p:txBody>
          <a:bodyPr wrap="square">
            <a:spAutoFit/>
          </a:bodyPr>
          <a:lstStyle/>
          <a:p>
            <a:r>
              <a:rPr lang="en-US" sz="2400" dirty="0">
                <a:solidFill>
                  <a:srgbClr val="1E0000"/>
                </a:solidFill>
              </a:rPr>
              <a:t>In this example multiple generators</a:t>
            </a:r>
            <a:br>
              <a:rPr lang="en-US" sz="2400" dirty="0">
                <a:solidFill>
                  <a:srgbClr val="1E0000"/>
                </a:solidFill>
              </a:rPr>
            </a:br>
            <a:r>
              <a:rPr lang="en-US" sz="2400" dirty="0">
                <a:solidFill>
                  <a:srgbClr val="1E0000"/>
                </a:solidFill>
              </a:rPr>
              <a:t>contribute for both </a:t>
            </a:r>
            <a:br>
              <a:rPr lang="en-US" sz="2400" dirty="0">
                <a:solidFill>
                  <a:srgbClr val="1E0000"/>
                </a:solidFill>
              </a:rPr>
            </a:br>
            <a:r>
              <a:rPr lang="en-US" sz="2400" dirty="0">
                <a:solidFill>
                  <a:srgbClr val="1E0000"/>
                </a:solidFill>
              </a:rPr>
              <a:t>the seller and the buyer </a:t>
            </a:r>
          </a:p>
        </p:txBody>
      </p:sp>
      <p:sp>
        <p:nvSpPr>
          <p:cNvPr id="6" name="Rectangle 5"/>
          <p:cNvSpPr/>
          <p:nvPr/>
        </p:nvSpPr>
        <p:spPr>
          <a:xfrm>
            <a:off x="8586516" y="3605415"/>
            <a:ext cx="2709557" cy="1938992"/>
          </a:xfrm>
          <a:prstGeom prst="rect">
            <a:avLst/>
          </a:prstGeom>
          <a:solidFill>
            <a:schemeClr val="bg1">
              <a:lumMod val="95000"/>
            </a:schemeClr>
          </a:solidFill>
        </p:spPr>
        <p:txBody>
          <a:bodyPr wrap="square">
            <a:spAutoFit/>
          </a:bodyPr>
          <a:lstStyle/>
          <a:p>
            <a:r>
              <a:rPr lang="en-US" altLang="en-US" sz="2400" dirty="0">
                <a:solidFill>
                  <a:srgbClr val="1E0000"/>
                </a:solidFill>
              </a:rPr>
              <a:t>Contours show lines that would carry at least 2% of a power transfer from Wisconsin to TVA</a:t>
            </a:r>
          </a:p>
        </p:txBody>
      </p:sp>
      <p:sp>
        <p:nvSpPr>
          <p:cNvPr id="3" name="Slide Number Placeholder 1">
            <a:extLst>
              <a:ext uri="{FF2B5EF4-FFF2-40B4-BE49-F238E27FC236}">
                <a16:creationId xmlns:a16="http://schemas.microsoft.com/office/drawing/2014/main" id="{EA33AF04-4683-3E78-3636-A081646DBC4A}"/>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59</a:t>
            </a:fld>
            <a:endParaRPr lang="en-US" sz="2000" dirty="0">
              <a:solidFill>
                <a:srgbClr val="1E0000"/>
              </a:solidFill>
            </a:endParaRPr>
          </a:p>
        </p:txBody>
      </p:sp>
    </p:spTree>
    <p:extLst>
      <p:ext uri="{BB962C8B-B14F-4D97-AF65-F5344CB8AC3E}">
        <p14:creationId xmlns:p14="http://schemas.microsoft.com/office/powerpoint/2010/main" val="166871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by 2 Block Matrix Example</a:t>
            </a:r>
          </a:p>
        </p:txBody>
      </p:sp>
      <p:sp>
        <p:nvSpPr>
          <p:cNvPr id="3" name="Content Placeholder 2"/>
          <p:cNvSpPr>
            <a:spLocks noGrp="1"/>
          </p:cNvSpPr>
          <p:nvPr>
            <p:ph idx="1"/>
          </p:nvPr>
        </p:nvSpPr>
        <p:spPr/>
        <p:txBody>
          <a:bodyPr/>
          <a:lstStyle/>
          <a:p>
            <a:r>
              <a:rPr lang="en-US" dirty="0"/>
              <a:t>In the backward substitution we had</a:t>
            </a:r>
          </a:p>
          <a:p>
            <a:endParaRPr lang="en-US" dirty="0"/>
          </a:p>
          <a:p>
            <a:endParaRPr lang="en-US" dirty="0"/>
          </a:p>
          <a:p>
            <a:pPr marL="0" indent="0">
              <a:buNone/>
            </a:pPr>
            <a:endParaRPr lang="en-US" dirty="0"/>
          </a:p>
        </p:txBody>
      </p:sp>
      <p:sp>
        <p:nvSpPr>
          <p:cNvPr id="5" name="Rectangle 4"/>
          <p:cNvSpPr/>
          <p:nvPr/>
        </p:nvSpPr>
        <p:spPr>
          <a:xfrm>
            <a:off x="2057400" y="1719290"/>
            <a:ext cx="8610600" cy="4659737"/>
          </a:xfrm>
          <a:prstGeom prst="rect">
            <a:avLst/>
          </a:prstGeom>
        </p:spPr>
        <p:txBody>
          <a:bodyPr wrap="square">
            <a:spAutoFit/>
          </a:bodyPr>
          <a:lstStyle/>
          <a:p>
            <a:pPr marL="0" indent="0">
              <a:buNone/>
            </a:pPr>
            <a:r>
              <a:rPr lang="en-US" sz="2800" dirty="0">
                <a:latin typeface="+mn-lt"/>
              </a:rPr>
              <a:t>For i := n </a:t>
            </a:r>
            <a:r>
              <a:rPr lang="en-US" sz="2800" dirty="0" err="1">
                <a:latin typeface="+mn-lt"/>
              </a:rPr>
              <a:t>downto</a:t>
            </a:r>
            <a:r>
              <a:rPr lang="en-US" sz="2800" dirty="0">
                <a:latin typeface="+mn-lt"/>
              </a:rPr>
              <a:t> 1 Do Begin </a:t>
            </a:r>
          </a:p>
          <a:p>
            <a:pPr marL="0" indent="0">
              <a:buNone/>
            </a:pPr>
            <a:r>
              <a:rPr lang="en-US" sz="2800" dirty="0">
                <a:solidFill>
                  <a:srgbClr val="FF0000"/>
                </a:solidFill>
                <a:latin typeface="+mn-lt"/>
              </a:rPr>
              <a:t>   </a:t>
            </a:r>
            <a:r>
              <a:rPr lang="en-US" sz="2800" dirty="0">
                <a:solidFill>
                  <a:srgbClr val="660033"/>
                </a:solidFill>
                <a:latin typeface="+mn-lt"/>
              </a:rPr>
              <a:t>k = rowPerm[i]; </a:t>
            </a:r>
          </a:p>
          <a:p>
            <a:pPr marL="0" indent="0">
              <a:buNone/>
            </a:pPr>
            <a:r>
              <a:rPr lang="en-US" sz="2800" dirty="0">
                <a:solidFill>
                  <a:srgbClr val="FF0000"/>
                </a:solidFill>
                <a:latin typeface="+mn-lt"/>
              </a:rPr>
              <a:t>   </a:t>
            </a:r>
            <a:r>
              <a:rPr lang="en-US" sz="2800" dirty="0">
                <a:latin typeface="+mn-lt"/>
              </a:rPr>
              <a:t>p1 := </a:t>
            </a:r>
            <a:r>
              <a:rPr lang="en-US" sz="2800" dirty="0" err="1">
                <a:latin typeface="+mn-lt"/>
              </a:rPr>
              <a:t>rowDiag</a:t>
            </a:r>
            <a:r>
              <a:rPr lang="en-US" sz="2800" dirty="0">
                <a:latin typeface="+mn-lt"/>
              </a:rPr>
              <a:t>[</a:t>
            </a:r>
            <a:r>
              <a:rPr lang="en-US" sz="2800" dirty="0">
                <a:solidFill>
                  <a:srgbClr val="660033"/>
                </a:solidFill>
                <a:latin typeface="+mn-lt"/>
              </a:rPr>
              <a:t>k</a:t>
            </a:r>
            <a:r>
              <a:rPr lang="en-US" sz="2800" dirty="0">
                <a:latin typeface="+mn-lt"/>
              </a:rPr>
              <a:t>].next;  </a:t>
            </a:r>
            <a:endParaRPr lang="en-US" sz="2800" dirty="0">
              <a:solidFill>
                <a:srgbClr val="FF0000"/>
              </a:solidFill>
              <a:latin typeface="+mn-lt"/>
            </a:endParaRPr>
          </a:p>
          <a:p>
            <a:pPr marL="0" indent="0">
              <a:buNone/>
            </a:pPr>
            <a:r>
              <a:rPr lang="en-US" sz="2800" dirty="0">
                <a:latin typeface="+mn-lt"/>
              </a:rPr>
              <a:t>   While p1 &lt;&gt; nil Do Begin </a:t>
            </a:r>
          </a:p>
          <a:p>
            <a:pPr marL="0" indent="0">
              <a:buNone/>
            </a:pPr>
            <a:r>
              <a:rPr lang="en-US" sz="2800" dirty="0">
                <a:latin typeface="+mn-lt"/>
              </a:rPr>
              <a:t>      </a:t>
            </a:r>
            <a:r>
              <a:rPr lang="en-US" sz="2800" dirty="0" err="1">
                <a:latin typeface="+mn-lt"/>
              </a:rPr>
              <a:t>bvector</a:t>
            </a:r>
            <a:r>
              <a:rPr lang="en-US" sz="2800" dirty="0">
                <a:latin typeface="+mn-lt"/>
              </a:rPr>
              <a:t>[</a:t>
            </a:r>
            <a:r>
              <a:rPr lang="en-US" sz="2800" dirty="0">
                <a:solidFill>
                  <a:srgbClr val="660033"/>
                </a:solidFill>
                <a:latin typeface="+mn-lt"/>
              </a:rPr>
              <a:t>k</a:t>
            </a:r>
            <a:r>
              <a:rPr lang="en-US" sz="2800" dirty="0">
                <a:latin typeface="+mn-lt"/>
              </a:rPr>
              <a:t>] = </a:t>
            </a:r>
            <a:r>
              <a:rPr lang="en-US" sz="2800" dirty="0" err="1">
                <a:latin typeface="+mn-lt"/>
              </a:rPr>
              <a:t>bvector</a:t>
            </a:r>
            <a:r>
              <a:rPr lang="en-US" sz="2800" dirty="0">
                <a:latin typeface="+mn-lt"/>
              </a:rPr>
              <a:t>[</a:t>
            </a:r>
            <a:r>
              <a:rPr lang="en-US" sz="2800" dirty="0">
                <a:solidFill>
                  <a:srgbClr val="660033"/>
                </a:solidFill>
                <a:latin typeface="+mn-lt"/>
              </a:rPr>
              <a:t>k</a:t>
            </a:r>
            <a:r>
              <a:rPr lang="en-US" sz="2800" dirty="0">
                <a:latin typeface="+mn-lt"/>
              </a:rPr>
              <a:t>] – p1.value*</a:t>
            </a:r>
            <a:r>
              <a:rPr lang="en-US" sz="2800" dirty="0" err="1">
                <a:latin typeface="+mn-lt"/>
              </a:rPr>
              <a:t>bvector</a:t>
            </a:r>
            <a:r>
              <a:rPr lang="en-US" sz="2800" dirty="0">
                <a:latin typeface="+mn-lt"/>
              </a:rPr>
              <a:t>[p1.col];</a:t>
            </a:r>
          </a:p>
          <a:p>
            <a:pPr marL="0" indent="0">
              <a:buNone/>
            </a:pPr>
            <a:r>
              <a:rPr lang="en-US" sz="2800" dirty="0">
                <a:latin typeface="+mn-lt"/>
              </a:rPr>
              <a:t>      p1 := p1.next;</a:t>
            </a:r>
          </a:p>
          <a:p>
            <a:pPr marL="0" indent="0">
              <a:buNone/>
            </a:pPr>
            <a:r>
              <a:rPr lang="en-US" sz="2800" dirty="0">
                <a:latin typeface="+mn-lt"/>
              </a:rPr>
              <a:t>    End;</a:t>
            </a:r>
          </a:p>
          <a:p>
            <a:pPr marL="0" indent="0">
              <a:buNone/>
            </a:pPr>
            <a:r>
              <a:rPr lang="en-US" sz="2800" dirty="0">
                <a:latin typeface="+mn-lt"/>
              </a:rPr>
              <a:t>    </a:t>
            </a:r>
            <a:r>
              <a:rPr lang="en-US" sz="2800" dirty="0" err="1">
                <a:latin typeface="+mn-lt"/>
              </a:rPr>
              <a:t>bvector</a:t>
            </a:r>
            <a:r>
              <a:rPr lang="en-US" sz="2800" dirty="0">
                <a:latin typeface="+mn-lt"/>
              </a:rPr>
              <a:t>[k] := </a:t>
            </a:r>
            <a:r>
              <a:rPr lang="en-US" sz="2800" dirty="0" err="1">
                <a:latin typeface="+mn-lt"/>
              </a:rPr>
              <a:t>bvector</a:t>
            </a:r>
            <a:r>
              <a:rPr lang="en-US" sz="2800" dirty="0">
                <a:latin typeface="+mn-lt"/>
              </a:rPr>
              <a:t>[k]/</a:t>
            </a:r>
            <a:r>
              <a:rPr lang="en-US" sz="2800" dirty="0" err="1">
                <a:latin typeface="+mn-lt"/>
              </a:rPr>
              <a:t>rowDiag</a:t>
            </a:r>
            <a:r>
              <a:rPr lang="en-US" sz="2800" dirty="0">
                <a:latin typeface="+mn-lt"/>
              </a:rPr>
              <a:t>[k].value;</a:t>
            </a:r>
          </a:p>
          <a:p>
            <a:pPr marL="0" indent="0">
              <a:buNone/>
            </a:pPr>
            <a:r>
              <a:rPr lang="en-US" sz="2800" dirty="0">
                <a:latin typeface="+mn-lt"/>
              </a:rPr>
              <a:t>  End;</a:t>
            </a:r>
          </a:p>
        </p:txBody>
      </p:sp>
      <p:sp>
        <p:nvSpPr>
          <p:cNvPr id="4" name="Slide Number Placeholder 1">
            <a:extLst>
              <a:ext uri="{FF2B5EF4-FFF2-40B4-BE49-F238E27FC236}">
                <a16:creationId xmlns:a16="http://schemas.microsoft.com/office/drawing/2014/main" id="{5729F709-C40D-6131-51FE-CBAFEB2A9B7A}"/>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6</a:t>
            </a:fld>
            <a:endParaRPr lang="en-US" sz="2000" dirty="0">
              <a:solidFill>
                <a:srgbClr val="1E0000"/>
              </a:solidFill>
            </a:endParaRPr>
          </a:p>
        </p:txBody>
      </p:sp>
    </p:spTree>
    <p:extLst>
      <p:ext uri="{BB962C8B-B14F-4D97-AF65-F5344CB8AC3E}">
        <p14:creationId xmlns:p14="http://schemas.microsoft.com/office/powerpoint/2010/main" val="397447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by 2 Block Matrix Example</a:t>
            </a:r>
          </a:p>
        </p:txBody>
      </p:sp>
      <p:sp>
        <p:nvSpPr>
          <p:cNvPr id="3" name="Content Placeholder 2"/>
          <p:cNvSpPr>
            <a:spLocks noGrp="1"/>
          </p:cNvSpPr>
          <p:nvPr>
            <p:ph idx="1"/>
          </p:nvPr>
        </p:nvSpPr>
        <p:spPr>
          <a:xfrm>
            <a:off x="457200" y="1280160"/>
            <a:ext cx="10972800" cy="548640"/>
          </a:xfrm>
        </p:spPr>
        <p:txBody>
          <a:bodyPr/>
          <a:lstStyle/>
          <a:p>
            <a:r>
              <a:rPr lang="en-US" dirty="0"/>
              <a:t>We replace the scalar </a:t>
            </a:r>
            <a:r>
              <a:rPr lang="en-US" dirty="0" err="1"/>
              <a:t>bvector</a:t>
            </a:r>
            <a:r>
              <a:rPr lang="en-US" dirty="0"/>
              <a:t> entries by objects with fields .r and .i (for the real and imaginary parts) and we replace the p1.value field with four fields .</a:t>
            </a:r>
            <a:r>
              <a:rPr lang="en-US" dirty="0" err="1"/>
              <a:t>ul</a:t>
            </a:r>
            <a:r>
              <a:rPr lang="en-US" dirty="0"/>
              <a:t>, .</a:t>
            </a:r>
            <a:r>
              <a:rPr lang="en-US" dirty="0" err="1"/>
              <a:t>ur</a:t>
            </a:r>
            <a:r>
              <a:rPr lang="en-US" dirty="0"/>
              <a:t>, .</a:t>
            </a:r>
            <a:r>
              <a:rPr lang="en-US" dirty="0" err="1"/>
              <a:t>ll</a:t>
            </a:r>
            <a:r>
              <a:rPr lang="en-US" dirty="0"/>
              <a:t> and .</a:t>
            </a:r>
            <a:r>
              <a:rPr lang="en-US" dirty="0" err="1"/>
              <a:t>lr</a:t>
            </a:r>
            <a:r>
              <a:rPr lang="en-US" dirty="0"/>
              <a:t> corresponding to the upper left, upper right, lower left and lower right values.  </a:t>
            </a:r>
          </a:p>
          <a:p>
            <a:r>
              <a:rPr lang="en-US" dirty="0"/>
              <a:t>The first multiply goes from</a:t>
            </a:r>
          </a:p>
          <a:p>
            <a:pPr marL="0" indent="0">
              <a:lnSpc>
                <a:spcPct val="150000"/>
              </a:lnSpc>
              <a:buNone/>
            </a:pPr>
            <a:r>
              <a:rPr lang="en-US" sz="2000" dirty="0">
                <a:latin typeface="Arial" panose="020B0604020202020204" pitchFamily="34" charset="0"/>
              </a:rPr>
              <a:t>      </a:t>
            </a:r>
            <a:r>
              <a:rPr lang="en-US" sz="2000" dirty="0" err="1">
                <a:latin typeface="Arial" panose="020B0604020202020204" pitchFamily="34" charset="0"/>
              </a:rPr>
              <a:t>bvector</a:t>
            </a:r>
            <a:r>
              <a:rPr lang="en-US" sz="2000" dirty="0">
                <a:latin typeface="Arial" panose="020B0604020202020204" pitchFamily="34" charset="0"/>
              </a:rPr>
              <a:t>[</a:t>
            </a:r>
            <a:r>
              <a:rPr lang="en-US" sz="2000" dirty="0">
                <a:solidFill>
                  <a:srgbClr val="660033"/>
                </a:solidFill>
                <a:latin typeface="Arial" panose="020B0604020202020204" pitchFamily="34" charset="0"/>
              </a:rPr>
              <a:t>k</a:t>
            </a:r>
            <a:r>
              <a:rPr lang="en-US" sz="2000" dirty="0">
                <a:latin typeface="Arial" panose="020B0604020202020204" pitchFamily="34" charset="0"/>
              </a:rPr>
              <a:t>] = </a:t>
            </a:r>
            <a:r>
              <a:rPr lang="en-US" sz="2000" dirty="0" err="1">
                <a:latin typeface="Arial" panose="020B0604020202020204" pitchFamily="34" charset="0"/>
              </a:rPr>
              <a:t>bvector</a:t>
            </a:r>
            <a:r>
              <a:rPr lang="en-US" sz="2000" dirty="0">
                <a:latin typeface="Arial" panose="020B0604020202020204" pitchFamily="34" charset="0"/>
              </a:rPr>
              <a:t>[</a:t>
            </a:r>
            <a:r>
              <a:rPr lang="en-US" sz="2000" dirty="0">
                <a:solidFill>
                  <a:srgbClr val="660033"/>
                </a:solidFill>
                <a:latin typeface="Arial" panose="020B0604020202020204" pitchFamily="34" charset="0"/>
              </a:rPr>
              <a:t>k</a:t>
            </a:r>
            <a:r>
              <a:rPr lang="en-US" sz="2000" dirty="0">
                <a:latin typeface="Arial" panose="020B0604020202020204" pitchFamily="34" charset="0"/>
              </a:rPr>
              <a:t>] – p1.value*</a:t>
            </a:r>
            <a:r>
              <a:rPr lang="en-US" sz="2000" dirty="0" err="1">
                <a:latin typeface="Arial" panose="020B0604020202020204" pitchFamily="34" charset="0"/>
              </a:rPr>
              <a:t>bvector</a:t>
            </a:r>
            <a:r>
              <a:rPr lang="en-US" sz="2000" dirty="0">
                <a:latin typeface="Arial" panose="020B0604020202020204" pitchFamily="34" charset="0"/>
              </a:rPr>
              <a:t>[p1.col]</a:t>
            </a:r>
            <a:br>
              <a:rPr lang="en-US" dirty="0"/>
            </a:br>
            <a:r>
              <a:rPr lang="en-US" dirty="0"/>
              <a:t>     to </a:t>
            </a:r>
          </a:p>
          <a:p>
            <a:pPr marL="0" indent="0">
              <a:buNone/>
            </a:pPr>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39400091"/>
              </p:ext>
            </p:extLst>
          </p:nvPr>
        </p:nvGraphicFramePr>
        <p:xfrm>
          <a:off x="838200" y="4833425"/>
          <a:ext cx="7069667" cy="762000"/>
        </p:xfrm>
        <a:graphic>
          <a:graphicData uri="http://schemas.openxmlformats.org/presentationml/2006/ole">
            <mc:AlternateContent xmlns:mc="http://schemas.openxmlformats.org/markup-compatibility/2006">
              <mc:Choice xmlns:v="urn:schemas-microsoft-com:vml" Requires="v">
                <p:oleObj name="Equation" r:id="rId2" imgW="4241520" imgH="457200" progId="Equation.DSMT4">
                  <p:embed/>
                </p:oleObj>
              </mc:Choice>
              <mc:Fallback>
                <p:oleObj name="Equation" r:id="rId2" imgW="4241520" imgH="457200" progId="Equation.DSMT4">
                  <p:embed/>
                  <p:pic>
                    <p:nvPicPr>
                      <p:cNvPr id="5" name="Object 4"/>
                      <p:cNvPicPr/>
                      <p:nvPr/>
                    </p:nvPicPr>
                    <p:blipFill>
                      <a:blip r:embed="rId3"/>
                      <a:stretch>
                        <a:fillRect/>
                      </a:stretch>
                    </p:blipFill>
                    <p:spPr>
                      <a:xfrm>
                        <a:off x="838200" y="4833425"/>
                        <a:ext cx="7069667" cy="762000"/>
                      </a:xfrm>
                      <a:prstGeom prst="rect">
                        <a:avLst/>
                      </a:prstGeom>
                    </p:spPr>
                  </p:pic>
                </p:oleObj>
              </mc:Fallback>
            </mc:AlternateContent>
          </a:graphicData>
        </a:graphic>
      </p:graphicFrame>
      <p:sp>
        <p:nvSpPr>
          <p:cNvPr id="4" name="Slide Number Placeholder 1">
            <a:extLst>
              <a:ext uri="{FF2B5EF4-FFF2-40B4-BE49-F238E27FC236}">
                <a16:creationId xmlns:a16="http://schemas.microsoft.com/office/drawing/2014/main" id="{9A49221A-6D61-9810-D6DF-CED4BB99BAC9}"/>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7</a:t>
            </a:fld>
            <a:endParaRPr lang="en-US" sz="2000" dirty="0">
              <a:solidFill>
                <a:srgbClr val="1E0000"/>
              </a:solidFill>
            </a:endParaRPr>
          </a:p>
        </p:txBody>
      </p:sp>
    </p:spTree>
    <p:extLst>
      <p:ext uri="{BB962C8B-B14F-4D97-AF65-F5344CB8AC3E}">
        <p14:creationId xmlns:p14="http://schemas.microsoft.com/office/powerpoint/2010/main" val="3903644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by 2 Block Matrix Example</a:t>
            </a:r>
          </a:p>
        </p:txBody>
      </p:sp>
      <p:sp>
        <p:nvSpPr>
          <p:cNvPr id="3" name="Content Placeholder 2"/>
          <p:cNvSpPr>
            <a:spLocks noGrp="1"/>
          </p:cNvSpPr>
          <p:nvPr>
            <p:ph idx="1"/>
          </p:nvPr>
        </p:nvSpPr>
        <p:spPr>
          <a:xfrm>
            <a:off x="457200" y="1280160"/>
            <a:ext cx="8321040" cy="3733800"/>
          </a:xfrm>
        </p:spPr>
        <p:txBody>
          <a:bodyPr/>
          <a:lstStyle/>
          <a:p>
            <a:r>
              <a:rPr lang="en-US" dirty="0"/>
              <a:t>The second numeric calculation changes from</a:t>
            </a:r>
            <a:br>
              <a:rPr lang="en-US" dirty="0"/>
            </a:br>
            <a:r>
              <a:rPr lang="en-US" sz="2000" dirty="0" err="1">
                <a:latin typeface="Arial" panose="020B0604020202020204" pitchFamily="34" charset="0"/>
              </a:rPr>
              <a:t>bvector</a:t>
            </a:r>
            <a:r>
              <a:rPr lang="en-US" sz="2000" dirty="0">
                <a:latin typeface="Arial" panose="020B0604020202020204" pitchFamily="34" charset="0"/>
              </a:rPr>
              <a:t>[k] := </a:t>
            </a:r>
            <a:r>
              <a:rPr lang="en-US" sz="2000" dirty="0" err="1">
                <a:latin typeface="Arial" panose="020B0604020202020204" pitchFamily="34" charset="0"/>
              </a:rPr>
              <a:t>bvector</a:t>
            </a:r>
            <a:r>
              <a:rPr lang="en-US" sz="2000" dirty="0">
                <a:latin typeface="Arial" panose="020B0604020202020204" pitchFamily="34" charset="0"/>
              </a:rPr>
              <a:t>[k]/</a:t>
            </a:r>
            <a:r>
              <a:rPr lang="en-US" sz="2000" dirty="0" err="1">
                <a:latin typeface="Arial" panose="020B0604020202020204" pitchFamily="34" charset="0"/>
              </a:rPr>
              <a:t>rowDiag</a:t>
            </a:r>
            <a:r>
              <a:rPr lang="en-US" sz="2000" dirty="0">
                <a:latin typeface="Arial" panose="020B0604020202020204" pitchFamily="34" charset="0"/>
              </a:rPr>
              <a:t>[k].value</a:t>
            </a:r>
            <a:r>
              <a:rPr lang="en-US" sz="2000" dirty="0"/>
              <a:t> </a:t>
            </a:r>
          </a:p>
          <a:p>
            <a:r>
              <a:rPr lang="en-US" dirty="0"/>
              <a:t>To </a:t>
            </a:r>
            <a:br>
              <a:rPr lang="en-US" dirty="0"/>
            </a:br>
            <a:br>
              <a:rPr lang="en-US" dirty="0"/>
            </a:br>
            <a:br>
              <a:rPr lang="en-US" dirty="0"/>
            </a:br>
            <a:endParaRPr lang="en-US" dirty="0"/>
          </a:p>
          <a:p>
            <a:r>
              <a:rPr lang="en-US" dirty="0"/>
              <a:t>Which can be coded by directly doing the inverse as</a:t>
            </a:r>
          </a:p>
          <a:p>
            <a:endParaRPr lang="en-US" dirty="0"/>
          </a:p>
        </p:txBody>
      </p:sp>
      <p:graphicFrame>
        <p:nvGraphicFramePr>
          <p:cNvPr id="5" name="Object 4"/>
          <p:cNvGraphicFramePr>
            <a:graphicFrameLocks noChangeAspect="1"/>
          </p:cNvGraphicFramePr>
          <p:nvPr/>
        </p:nvGraphicFramePr>
        <p:xfrm>
          <a:off x="990600" y="4724400"/>
          <a:ext cx="8464550" cy="1390650"/>
        </p:xfrm>
        <a:graphic>
          <a:graphicData uri="http://schemas.openxmlformats.org/presentationml/2006/ole">
            <mc:AlternateContent xmlns:mc="http://schemas.openxmlformats.org/markup-compatibility/2006">
              <mc:Choice xmlns:v="urn:schemas-microsoft-com:vml" Requires="v">
                <p:oleObj name="Equation" r:id="rId2" imgW="5638680" imgH="927000" progId="Equation.DSMT4">
                  <p:embed/>
                </p:oleObj>
              </mc:Choice>
              <mc:Fallback>
                <p:oleObj name="Equation" r:id="rId2" imgW="5638680" imgH="927000" progId="Equation.DSMT4">
                  <p:embed/>
                  <p:pic>
                    <p:nvPicPr>
                      <p:cNvPr id="5" name="Object 4"/>
                      <p:cNvPicPr>
                        <a:picLocks noChangeAspect="1" noChangeArrowheads="1"/>
                      </p:cNvPicPr>
                      <p:nvPr/>
                    </p:nvPicPr>
                    <p:blipFill>
                      <a:blip r:embed="rId3"/>
                      <a:srcRect/>
                      <a:stretch>
                        <a:fillRect/>
                      </a:stretch>
                    </p:blipFill>
                    <p:spPr bwMode="auto">
                      <a:xfrm>
                        <a:off x="990600" y="4724400"/>
                        <a:ext cx="8464550" cy="13906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990600" y="2775585"/>
          <a:ext cx="8197850" cy="742950"/>
        </p:xfrm>
        <a:graphic>
          <a:graphicData uri="http://schemas.openxmlformats.org/presentationml/2006/ole">
            <mc:AlternateContent xmlns:mc="http://schemas.openxmlformats.org/markup-compatibility/2006">
              <mc:Choice xmlns:v="urn:schemas-microsoft-com:vml" Requires="v">
                <p:oleObj name="Equation" r:id="rId4" imgW="5460840" imgH="495000" progId="Equation.DSMT4">
                  <p:embed/>
                </p:oleObj>
              </mc:Choice>
              <mc:Fallback>
                <p:oleObj name="Equation" r:id="rId4" imgW="5460840" imgH="495000" progId="Equation.DSMT4">
                  <p:embed/>
                  <p:pic>
                    <p:nvPicPr>
                      <p:cNvPr id="6" name="Object 5"/>
                      <p:cNvPicPr>
                        <a:picLocks noChangeAspect="1" noChangeArrowheads="1"/>
                      </p:cNvPicPr>
                      <p:nvPr/>
                    </p:nvPicPr>
                    <p:blipFill>
                      <a:blip r:embed="rId5"/>
                      <a:srcRect/>
                      <a:stretch>
                        <a:fillRect/>
                      </a:stretch>
                    </p:blipFill>
                    <p:spPr bwMode="auto">
                      <a:xfrm>
                        <a:off x="990600" y="2775585"/>
                        <a:ext cx="81978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1">
            <a:extLst>
              <a:ext uri="{FF2B5EF4-FFF2-40B4-BE49-F238E27FC236}">
                <a16:creationId xmlns:a16="http://schemas.microsoft.com/office/drawing/2014/main" id="{8459D0CE-58D3-0BA2-B7E7-29D38432E955}"/>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8</a:t>
            </a:fld>
            <a:endParaRPr lang="en-US" sz="2000" dirty="0">
              <a:solidFill>
                <a:srgbClr val="1E0000"/>
              </a:solidFill>
            </a:endParaRPr>
          </a:p>
        </p:txBody>
      </p:sp>
    </p:spTree>
    <p:extLst>
      <p:ext uri="{BB962C8B-B14F-4D97-AF65-F5344CB8AC3E}">
        <p14:creationId xmlns:p14="http://schemas.microsoft.com/office/powerpoint/2010/main" val="2135488023"/>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5434</TotalTime>
  <Words>3757</Words>
  <Application>Microsoft Office PowerPoint</Application>
  <PresentationFormat>Widescreen</PresentationFormat>
  <Paragraphs>374</Paragraphs>
  <Slides>60</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60</vt:i4>
      </vt:variant>
    </vt:vector>
  </HeadingPairs>
  <TitlesOfParts>
    <vt:vector size="73" baseType="lpstr">
      <vt:lpstr>SimSun</vt:lpstr>
      <vt:lpstr>Arial</vt:lpstr>
      <vt:lpstr>Calibri</vt:lpstr>
      <vt:lpstr>Euclid</vt:lpstr>
      <vt:lpstr>Euclid Extra</vt:lpstr>
      <vt:lpstr>Symbol</vt:lpstr>
      <vt:lpstr>Times</vt:lpstr>
      <vt:lpstr>Times New Roman</vt:lpstr>
      <vt:lpstr>Wingdings</vt:lpstr>
      <vt:lpstr>Capsules</vt:lpstr>
      <vt:lpstr>Capsules</vt:lpstr>
      <vt:lpstr>Equation</vt:lpstr>
      <vt:lpstr>MathType 7.0 Equation</vt:lpstr>
      <vt:lpstr>ECEN 615 Methods of Electric Power  Systems Analysis</vt:lpstr>
      <vt:lpstr>Announcements</vt:lpstr>
      <vt:lpstr>Sparse Vector Example Application</vt:lpstr>
      <vt:lpstr>Ordering for Shorter Paths, Computational Complexity</vt:lpstr>
      <vt:lpstr>Computation with Complex and Blocked Matrices</vt:lpstr>
      <vt:lpstr>2 by 2 Block Matrix Computation</vt:lpstr>
      <vt:lpstr>2 by 2 Block Matrix Example</vt:lpstr>
      <vt:lpstr>2 by 2 Block Matrix Example</vt:lpstr>
      <vt:lpstr>2 by 2 Block Matrix Example</vt:lpstr>
      <vt:lpstr>Power System Control and Sensitivities</vt:lpstr>
      <vt:lpstr>Indirect Transmission Line Control</vt:lpstr>
      <vt:lpstr>Power Flow Simulation - Before</vt:lpstr>
      <vt:lpstr>Power Flow Simulation - After</vt:lpstr>
      <vt:lpstr>Analytic Calculation of Sensitivities</vt:lpstr>
      <vt:lpstr>Analytic Sensitivities</vt:lpstr>
      <vt:lpstr>Three Bus Sensitivity Example</vt:lpstr>
      <vt:lpstr>More General Sensitivity Analysis: Notation</vt:lpstr>
      <vt:lpstr>Notation, cont.</vt:lpstr>
      <vt:lpstr>Notation, cont.</vt:lpstr>
      <vt:lpstr>Power Flow Sensitivity Analysis</vt:lpstr>
      <vt:lpstr>Analysis Example: Available Transfer Capability</vt:lpstr>
      <vt:lpstr>Total Transfer Capability (TTC)  Evaluation</vt:lpstr>
      <vt:lpstr>Conceptual Solution Algorithm</vt:lpstr>
      <vt:lpstr>Conceptual Solution Algorithm, cont.</vt:lpstr>
      <vt:lpstr>Five Bus Example: Reference</vt:lpstr>
      <vt:lpstr>Five Bus Example: Reference</vt:lpstr>
      <vt:lpstr>Five Bus Example </vt:lpstr>
      <vt:lpstr>Five Bus: Maximum Base Case Transfer</vt:lpstr>
      <vt:lpstr>Five Bus: Maximum Contingency Transfer</vt:lpstr>
      <vt:lpstr>Computational Considerations</vt:lpstr>
      <vt:lpstr>Sensitivity Problem Formulation </vt:lpstr>
      <vt:lpstr>Sensitivity Problem Formulation</vt:lpstr>
      <vt:lpstr>Sensitivity Problem Formulation</vt:lpstr>
      <vt:lpstr>Sensitivity Problem Formulation</vt:lpstr>
      <vt:lpstr>Sensitivity Problem Formulation</vt:lpstr>
      <vt:lpstr>Sensitivity Problem Formulation</vt:lpstr>
      <vt:lpstr>Sensitivity Comments</vt:lpstr>
      <vt:lpstr>Sensitivity Comments, cont.</vt:lpstr>
      <vt:lpstr>Sensitivity Example in PowerWorld</vt:lpstr>
      <vt:lpstr>Sensitivity Example in PowerWorld</vt:lpstr>
      <vt:lpstr>Linearized Sensitivity Analysis</vt:lpstr>
      <vt:lpstr>Linearized Sensitivity Analysis</vt:lpstr>
      <vt:lpstr>Sensitivity Analysis: Recall the Matrix Notation</vt:lpstr>
      <vt:lpstr>Linearized Active Power Flow Model</vt:lpstr>
      <vt:lpstr>Injection Shift Factors (ISFs)</vt:lpstr>
      <vt:lpstr>ISF Interpretation</vt:lpstr>
      <vt:lpstr>ISF Properties</vt:lpstr>
      <vt:lpstr>Five Bus Example Reference</vt:lpstr>
      <vt:lpstr>Five Bus ISF, Line 4, Bus 2 (to Slack) </vt:lpstr>
      <vt:lpstr>Five Bus Example</vt:lpstr>
      <vt:lpstr>Five Bus Example</vt:lpstr>
      <vt:lpstr>Five Bus Example Comments</vt:lpstr>
      <vt:lpstr>Distribution Factors and Basic Transactions</vt:lpstr>
      <vt:lpstr>Definition: PTDF</vt:lpstr>
      <vt:lpstr>PTDFs</vt:lpstr>
      <vt:lpstr>PTDF Evaluation</vt:lpstr>
      <vt:lpstr>Calculating PTDFs in PowerWorld</vt:lpstr>
      <vt:lpstr>Five Bus PTDF Visualization</vt:lpstr>
      <vt:lpstr>Nine Bus PTDF Example</vt:lpstr>
      <vt:lpstr>Eastern Interconnect Example: Wisconsin Utility to TVA PTDFs</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Tom Overbye</cp:lastModifiedBy>
  <cp:revision>462</cp:revision>
  <cp:lastPrinted>2020-08-20T12:26:33Z</cp:lastPrinted>
  <dcterms:created xsi:type="dcterms:W3CDTF">2000-05-11T14:27:08Z</dcterms:created>
  <dcterms:modified xsi:type="dcterms:W3CDTF">2025-09-30T20:14:58Z</dcterms:modified>
</cp:coreProperties>
</file>